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041-CBCA-0F9E-AA93-23707B7D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5AAC-AF43-1358-785C-35E195F2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6E8C-EE42-07B1-375B-5FB01E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484F-D2C0-8CCD-E96F-580212CF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C27A-5A7F-74C7-09BE-5501EDB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908-872D-BAE8-51DC-B6239DD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CAEF-F21F-45B5-8EE5-239704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34C4-F925-3463-7CD0-9C9C091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8C5-3E31-DB1F-857B-B8E88AE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2195-D6A4-EFB6-47DA-7CB540D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AE71-9D95-C3E9-F898-90A4106B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3236-FF45-4D99-F61C-3DFF9E38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34A-9A09-70F3-034C-E1FEFE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39E3-6807-1C50-42CE-5030411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B1C6-8647-11F3-C9CB-C82C9CF1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B82-737C-F9BD-BF55-C3A3949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6C0-A8FA-BD7A-729C-949FC9F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598B-50AF-943C-9123-4EA04E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E08-E112-EC6B-C2EB-894162B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62B-0E73-0894-DE9F-7325283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77E-3203-C6C8-83E8-9F83807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D457-F761-8EE9-45F1-A9D9CB5E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144-9CB5-E81B-43AE-970437C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1E67-53AB-09BB-C3B2-8C43A58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833-696E-F3EE-21D2-C686858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6B2-E6BB-2897-C150-B9F125D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9699-6211-A4B7-F805-D21E06BF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037F-E92D-8DD4-15C5-47219C1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FA1D-946E-DB77-03A6-65150DC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3103-0CE1-9165-5B6D-26E6441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521-9692-3A17-A67F-3FBA7A40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7E6F-66A7-2E89-6516-01511F52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AE9-FD23-0B5C-2082-6E073E7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CE56-3613-C550-5D64-567DBA30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F3B6-EAF4-F9CD-96FD-CBC3FAA8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BF6A-DE70-B987-5FCC-D79E4636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F2403-C015-4A8B-A5D4-D05706B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AED2-9E23-D6D3-B5EE-7F79018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061A-4FF4-58DF-9BE8-AA775A57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285-57EE-C71F-DEC9-94A094E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C1DF-88FD-61DD-2D6C-AE263E0C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C4A-A82E-2A33-8A4F-E499B1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3D2F-7E7C-257F-2AC2-23F4596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E502-A071-2696-2ADA-02167A1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BD5D-95D5-77F1-1482-0EC0022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CCB9-ED61-89CC-4135-27B920B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446-861E-320A-10DF-18AF598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564F-28D7-8F63-6E75-853E6A99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61A0-4C1E-68E0-4D42-D7FCABE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5938-1648-6068-3CB5-F93A07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8B5E-5238-CE09-88F9-AC3B7596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CE2-0A30-223F-66DE-57F5257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5E-1636-682B-AE3C-D3FC5A9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8069-B7DA-2497-757B-EFDFC299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A47-BDC7-CC25-7D21-4DED81BA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FD6-2CE8-D3BF-7CE2-0FFFE3A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4B37-89C5-71D9-CFC4-7411D1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0CF-31BA-D277-370F-4A6A367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852E-03CD-1072-E2FB-57822920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EF33-BAEC-6C49-C15E-C48B96C9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835-D6DC-D6EF-CDCC-51D4C83C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076-82A3-6643-1EDB-B0D8F58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9DC-BB45-A39D-B62B-02795342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C6-87DD-2172-192C-3D7E79872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D34F-8D4A-F4C5-E000-BF797EA9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719FAC-BA70-04F5-1148-0E52E861C40F}"/>
              </a:ext>
            </a:extLst>
          </p:cNvPr>
          <p:cNvGrpSpPr/>
          <p:nvPr/>
        </p:nvGrpSpPr>
        <p:grpSpPr>
          <a:xfrm>
            <a:off x="3094354" y="1585913"/>
            <a:ext cx="6497741" cy="3425507"/>
            <a:chOff x="0" y="0"/>
            <a:chExt cx="6003560" cy="31649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BCCC80-D2E6-D6F6-EEBE-83CEAEB2EA91}"/>
                </a:ext>
              </a:extLst>
            </p:cNvPr>
            <p:cNvSpPr/>
            <p:nvPr/>
          </p:nvSpPr>
          <p:spPr>
            <a:xfrm>
              <a:off x="0" y="0"/>
              <a:ext cx="6003560" cy="3164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5C35482C-49AF-A721-E361-11E93B693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3" t="11019" r="4627"/>
            <a:stretch/>
          </p:blipFill>
          <p:spPr bwMode="auto">
            <a:xfrm>
              <a:off x="3562184" y="214685"/>
              <a:ext cx="2109470" cy="27901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/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Prevalence ratio (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) is defined as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max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Malgun Gothic" panose="020B0503020000020004" pitchFamily="34" charset="-127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where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 and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 identify pairs of adjacent months. Prevalence in months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+1, and the month (max) corresponding to peak prevalence, are denoted by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and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max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respectively. 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In the illustrated example, in month 1, prevalence increases by “a” units out of a possible “b”,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=a/b. In month 4, prevalence decreases by “c” units out of a possible “d”,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4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=1-c/d.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5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2BA42-5EA8-0AAC-224C-527812F1113F}"/>
              </a:ext>
            </a:extLst>
          </p:cNvPr>
          <p:cNvGrpSpPr/>
          <p:nvPr/>
        </p:nvGrpSpPr>
        <p:grpSpPr>
          <a:xfrm>
            <a:off x="1541121" y="426084"/>
            <a:ext cx="9109758" cy="5788979"/>
            <a:chOff x="1541121" y="426084"/>
            <a:chExt cx="9109758" cy="57889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9CED81-A7DD-14ED-77AC-AC844F7CC1B4}"/>
                </a:ext>
              </a:extLst>
            </p:cNvPr>
            <p:cNvGrpSpPr/>
            <p:nvPr/>
          </p:nvGrpSpPr>
          <p:grpSpPr>
            <a:xfrm>
              <a:off x="1541121" y="426084"/>
              <a:ext cx="7465092" cy="5788979"/>
              <a:chOff x="0" y="0"/>
              <a:chExt cx="4870549" cy="3777477"/>
            </a:xfrm>
          </p:grpSpPr>
          <p:pic>
            <p:nvPicPr>
              <p:cNvPr id="3" name="Picture 2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DB710F58-4E80-FDC9-E33F-57154086D6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054"/>
              <a:stretch/>
            </p:blipFill>
            <p:spPr>
              <a:xfrm>
                <a:off x="0" y="103367"/>
                <a:ext cx="4870549" cy="3674110"/>
              </a:xfrm>
              <a:prstGeom prst="rect">
                <a:avLst/>
              </a:prstGeom>
            </p:spPr>
          </p:pic>
          <p:sp>
            <p:nvSpPr>
              <p:cNvPr id="4" name="Text Box 1">
                <a:extLst>
                  <a:ext uri="{FF2B5EF4-FFF2-40B4-BE49-F238E27FC236}">
                    <a16:creationId xmlns:a16="http://schemas.microsoft.com/office/drawing/2014/main" id="{AAB98CF7-5A7C-A88B-CD05-7C207ABC26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389255" cy="3587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A</a:t>
                </a:r>
                <a:endParaRPr lang="en-US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" name="Text Box 1">
                <a:extLst>
                  <a:ext uri="{FF2B5EF4-FFF2-40B4-BE49-F238E27FC236}">
                    <a16:creationId xmlns:a16="http://schemas.microsoft.com/office/drawing/2014/main" id="{3BF7CFDD-0E8C-A31C-554C-D085C8E8F1D7}"/>
                  </a:ext>
                </a:extLst>
              </p:cNvPr>
              <p:cNvSpPr txBox="1"/>
              <p:nvPr/>
            </p:nvSpPr>
            <p:spPr>
              <a:xfrm>
                <a:off x="2798859" y="0"/>
                <a:ext cx="389744" cy="35917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</a:t>
                </a:r>
                <a:endParaRPr lang="en-US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322ED5-ECBB-9F7A-0708-37D232686E28}"/>
                </a:ext>
              </a:extLst>
            </p:cNvPr>
            <p:cNvGrpSpPr/>
            <p:nvPr/>
          </p:nvGrpSpPr>
          <p:grpSpPr>
            <a:xfrm>
              <a:off x="9001125" y="975906"/>
              <a:ext cx="1649754" cy="4370987"/>
              <a:chOff x="9001125" y="1063125"/>
              <a:chExt cx="1649754" cy="4370987"/>
            </a:xfrm>
          </p:grpSpPr>
          <p:pic>
            <p:nvPicPr>
              <p:cNvPr id="7" name="Picture 6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2B96FD10-60C8-71D3-5EE3-C9F541D55F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b="76378"/>
              <a:stretch/>
            </p:blipFill>
            <p:spPr>
              <a:xfrm>
                <a:off x="9001125" y="4104081"/>
                <a:ext cx="1649754" cy="1330031"/>
              </a:xfrm>
              <a:prstGeom prst="rect">
                <a:avLst/>
              </a:prstGeom>
            </p:spPr>
          </p:pic>
          <p:pic>
            <p:nvPicPr>
              <p:cNvPr id="8" name="Picture 7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071D7AEC-BBA4-328D-D612-97923E6CD5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74625" b="8374"/>
              <a:stretch/>
            </p:blipFill>
            <p:spPr>
              <a:xfrm>
                <a:off x="9001125" y="1063125"/>
                <a:ext cx="1649754" cy="957262"/>
              </a:xfrm>
              <a:prstGeom prst="rect">
                <a:avLst/>
              </a:prstGeom>
            </p:spPr>
          </p:pic>
          <p:pic>
            <p:nvPicPr>
              <p:cNvPr id="9" name="Picture 8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C187B8E8-4845-ADA9-5AC2-08080F9B7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22437" b="61576"/>
              <a:stretch/>
            </p:blipFill>
            <p:spPr>
              <a:xfrm>
                <a:off x="9001125" y="2689620"/>
                <a:ext cx="1649754" cy="900113"/>
              </a:xfrm>
              <a:prstGeom prst="rect">
                <a:avLst/>
              </a:prstGeom>
            </p:spPr>
          </p:pic>
          <p:pic>
            <p:nvPicPr>
              <p:cNvPr id="10" name="Picture 9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D9FBC512-2C3F-2C9D-2EF8-1ACC49A1B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40454" b="42545"/>
              <a:stretch/>
            </p:blipFill>
            <p:spPr>
              <a:xfrm>
                <a:off x="9001125" y="1914525"/>
                <a:ext cx="1649754" cy="957262"/>
              </a:xfrm>
              <a:prstGeom prst="rect">
                <a:avLst/>
              </a:prstGeom>
            </p:spPr>
          </p:pic>
          <p:pic>
            <p:nvPicPr>
              <p:cNvPr id="11" name="Picture 10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E006D7D2-2743-487C-9D1C-0D8B609E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57624" b="25375"/>
              <a:stretch/>
            </p:blipFill>
            <p:spPr>
              <a:xfrm>
                <a:off x="9001125" y="3625450"/>
                <a:ext cx="1649754" cy="9572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86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B20C-D935-F5B4-6F00-E068A38974B5}"/>
              </a:ext>
            </a:extLst>
          </p:cNvPr>
          <p:cNvGrpSpPr/>
          <p:nvPr/>
        </p:nvGrpSpPr>
        <p:grpSpPr>
          <a:xfrm>
            <a:off x="1495591" y="587359"/>
            <a:ext cx="8700287" cy="5529119"/>
            <a:chOff x="1495591" y="587359"/>
            <a:chExt cx="8700287" cy="55291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3B59BA-9E3A-95B4-AC87-640CC91E6053}"/>
                </a:ext>
              </a:extLst>
            </p:cNvPr>
            <p:cNvGrpSpPr/>
            <p:nvPr/>
          </p:nvGrpSpPr>
          <p:grpSpPr>
            <a:xfrm>
              <a:off x="1495591" y="593594"/>
              <a:ext cx="8603995" cy="5522884"/>
              <a:chOff x="0" y="-102868"/>
              <a:chExt cx="5983357" cy="38405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9BDFA0-587C-3269-83B0-E6405BC74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7" y="63611"/>
                <a:ext cx="5943600" cy="367411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37B7E5-08C8-A791-7F69-06189E98E8B9}"/>
                  </a:ext>
                </a:extLst>
              </p:cNvPr>
              <p:cNvGrpSpPr/>
              <p:nvPr/>
            </p:nvGrpSpPr>
            <p:grpSpPr>
              <a:xfrm>
                <a:off x="0" y="-102868"/>
                <a:ext cx="4784484" cy="3149184"/>
                <a:chOff x="0" y="-102868"/>
                <a:chExt cx="4784484" cy="3149184"/>
              </a:xfrm>
            </p:grpSpPr>
            <p:sp>
              <p:nvSpPr>
                <p:cNvPr id="7" name="Text Box 1">
                  <a:extLst>
                    <a:ext uri="{FF2B5EF4-FFF2-40B4-BE49-F238E27FC236}">
                      <a16:creationId xmlns:a16="http://schemas.microsoft.com/office/drawing/2014/main" id="{99855364-0E3B-E1DC-9409-D7F24831F7C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8" name="Text Box 1">
                  <a:extLst>
                    <a:ext uri="{FF2B5EF4-FFF2-40B4-BE49-F238E27FC236}">
                      <a16:creationId xmlns:a16="http://schemas.microsoft.com/office/drawing/2014/main" id="{453B0B74-E103-B56E-1EBD-D899B12E0C47}"/>
                    </a:ext>
                  </a:extLst>
                </p:cNvPr>
                <p:cNvSpPr txBox="1"/>
                <p:nvPr/>
              </p:nvSpPr>
              <p:spPr>
                <a:xfrm>
                  <a:off x="0" y="1288112"/>
                  <a:ext cx="29718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9" name="Text Box 1">
                  <a:extLst>
                    <a:ext uri="{FF2B5EF4-FFF2-40B4-BE49-F238E27FC236}">
                      <a16:creationId xmlns:a16="http://schemas.microsoft.com/office/drawing/2014/main" id="{613C5E43-1C31-33B1-0E82-EE8A5F733C02}"/>
                    </a:ext>
                  </a:extLst>
                </p:cNvPr>
                <p:cNvSpPr txBox="1"/>
                <p:nvPr/>
              </p:nvSpPr>
              <p:spPr>
                <a:xfrm>
                  <a:off x="39757" y="2687541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C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0" name="Text Box 1">
                  <a:extLst>
                    <a:ext uri="{FF2B5EF4-FFF2-40B4-BE49-F238E27FC236}">
                      <a16:creationId xmlns:a16="http://schemas.microsoft.com/office/drawing/2014/main" id="{B4D1AE37-8079-45F0-4B41-9F354EE569E4}"/>
                    </a:ext>
                  </a:extLst>
                </p:cNvPr>
                <p:cNvSpPr txBox="1"/>
                <p:nvPr/>
              </p:nvSpPr>
              <p:spPr>
                <a:xfrm>
                  <a:off x="4432215" y="-102868"/>
                  <a:ext cx="352269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D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" name="Picture 3" descr="A graph of a positive distribution&#10;&#10;Description automatically generated with medium confidence">
              <a:extLst>
                <a:ext uri="{FF2B5EF4-FFF2-40B4-BE49-F238E27FC236}">
                  <a16:creationId xmlns:a16="http://schemas.microsoft.com/office/drawing/2014/main" id="{F71DF554-A46C-D78C-DC0C-6C34EAE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2342" y="587359"/>
              <a:ext cx="2073536" cy="2155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8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Suh</dc:creator>
  <cp:lastModifiedBy>Daniel Suh</cp:lastModifiedBy>
  <cp:revision>2</cp:revision>
  <dcterms:created xsi:type="dcterms:W3CDTF">2023-10-30T16:46:25Z</dcterms:created>
  <dcterms:modified xsi:type="dcterms:W3CDTF">2023-10-30T16:56:58Z</dcterms:modified>
</cp:coreProperties>
</file>