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0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8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1" r:id="rId24"/>
    <p:sldId id="282" r:id="rId25"/>
    <p:sldId id="259" r:id="rId26"/>
    <p:sldId id="299" r:id="rId27"/>
    <p:sldId id="300" r:id="rId28"/>
    <p:sldId id="301" r:id="rId29"/>
    <p:sldId id="302" r:id="rId30"/>
    <p:sldId id="295" r:id="rId31"/>
    <p:sldId id="303" r:id="rId32"/>
    <p:sldId id="304" r:id="rId33"/>
    <p:sldId id="305" r:id="rId34"/>
    <p:sldId id="283" r:id="rId35"/>
    <p:sldId id="284" r:id="rId36"/>
    <p:sldId id="289" r:id="rId37"/>
    <p:sldId id="285" r:id="rId38"/>
    <p:sldId id="286" r:id="rId39"/>
    <p:sldId id="287" r:id="rId40"/>
    <p:sldId id="293" r:id="rId41"/>
    <p:sldId id="290" r:id="rId42"/>
    <p:sldId id="291" r:id="rId43"/>
    <p:sldId id="29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FDEFD-5646-CEF9-D465-FB1C6F81A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6CD7D-AFAD-3FCB-D8B2-7CA8CDED2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BFF11-3882-9DF8-AD60-72FF28212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C235-2B7A-4A92-88EA-221B46E7A3D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6E90B-F4FD-3F23-6F66-3D1754D5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A947E-E73F-49D9-9961-3EB841F9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8CEE-3418-4DFB-B829-28118C4F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4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B34C4-ECBF-CC6E-6CA2-E93D8F351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A56A4-E8C9-768A-6BC1-CE45AEA41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D8EE7-3A38-EAD1-4B3D-A3E395A06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C235-2B7A-4A92-88EA-221B46E7A3D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87EB6-1AD7-9244-F664-B6E1E2CC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19147-B9F0-A508-36FE-9E592FD1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8CEE-3418-4DFB-B829-28118C4F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6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7AD5B6-A18B-055B-5433-3C85A28DC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DE7A0-38F8-372B-792A-44612E29B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87BD2-DD6D-6950-2AFC-D755141E7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C235-2B7A-4A92-88EA-221B46E7A3D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0B9F2-F30D-07B6-BBD3-28CF45B15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A1A2E-60C7-2EAB-58B3-B9C799A5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8CEE-3418-4DFB-B829-28118C4F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0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290B-CA17-FD77-2466-2AA202FBB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AADEE-75A7-EDB9-7F74-FCD5DA1DC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4BE85-18F2-872A-B4CF-D06B7E69C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C235-2B7A-4A92-88EA-221B46E7A3D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2BC10-0E95-45A4-1EC7-E69A30F0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07240-25EC-0B4A-3056-4BE4A485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8CEE-3418-4DFB-B829-28118C4F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8A3F-15B9-0E0F-0CBB-27D4F726E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CE235-B050-2A3A-C7B2-0768D0E42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378A7-1249-B989-6725-3F0041A1D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C235-2B7A-4A92-88EA-221B46E7A3D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5A259-1059-4490-0F0B-4FBAB9D4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3D720-48CF-B093-D93C-F86EB7CC2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8CEE-3418-4DFB-B829-28118C4F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8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EC3C-335B-F643-DD84-004FF654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D8F83-C3F4-9549-6A4D-CE89BACA3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DF6EA-9971-E4FB-BB90-EFEB7D021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52751-0BCD-5C3E-1C45-B1C8181FE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C235-2B7A-4A92-88EA-221B46E7A3D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DE4AC-6CB7-2770-237A-0DAE8A52D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818BF-C494-1F6D-1692-6C681C206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8CEE-3418-4DFB-B829-28118C4F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9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96395-8966-26A6-F0EF-17D0E1AF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C8A82-06A6-956B-15DD-0D9747C93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D6402-D88D-10B0-E69A-0906B63CA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19F6F-4B51-35D0-13E8-1C139E979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11F30-1527-CDCC-43C7-30DDA8F1C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56FF80-0617-7B2E-B20E-2A562B862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C235-2B7A-4A92-88EA-221B46E7A3D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01B7EF-F2E8-FD0B-3B4F-11F3F050B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423EEF-AAFB-243E-4255-9F12C2FB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8CEE-3418-4DFB-B829-28118C4F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10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96DA6-0604-39C4-D60B-F73E4731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1F27D-E342-9F0F-AD94-B23F8710B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C235-2B7A-4A92-88EA-221B46E7A3D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19A02-C2E9-B7A3-F4EC-C64744F20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DF474-7231-7467-395C-6B9EF4C0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8CEE-3418-4DFB-B829-28118C4F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1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79CBCA-0D6D-1BA2-D2F6-03F97CC3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C235-2B7A-4A92-88EA-221B46E7A3D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257F8-D621-A8F1-46DA-6E823454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B7F27-0ED8-3B0D-AEEE-CDE6E8FAB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8CEE-3418-4DFB-B829-28118C4F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4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30C3-6DE5-FDCB-80FD-C0C3C4EB1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49921-A62C-581A-2CC1-143C5F224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B2522-7A04-97EF-359E-DA0F9D39C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C976B-9BAD-F134-9CD1-6C4C8A0D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C235-2B7A-4A92-88EA-221B46E7A3D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0A6A3-45AD-C7FF-A78B-BD7BA6880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5FE49-374A-BA42-1474-5943C35EE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8CEE-3418-4DFB-B829-28118C4F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2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DA70-34D9-EFE8-9FF7-962E5C5B6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58BBDA-7692-126D-C7E9-E7F0706FC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D8924-0CC4-4561-FD31-B49A3B6CB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74586-6AB7-E096-3ED6-3D8B0330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C235-2B7A-4A92-88EA-221B46E7A3D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DF330-3B00-60B4-0644-6B8F66EF7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933C9-525B-57D1-C3C6-7C5405AE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8CEE-3418-4DFB-B829-28118C4F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2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14F5E-C8F3-9A06-F507-881A2CF8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32DF1-1516-3F76-C315-83C3F9368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24D8A-0DCD-D4A6-48A5-FE46BFD3B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4C235-2B7A-4A92-88EA-221B46E7A3D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2C5F0-B404-C633-50DD-D80B4BC6E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2C9C2-237A-DE90-EC4C-7EB17500D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48CEE-3418-4DFB-B829-28118C4F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6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25A9-818F-C7D3-B104-9A2D20B43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930" y="227842"/>
            <a:ext cx="11499573" cy="2266784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Cambria" panose="02040503050406030204" pitchFamily="18" charset="0"/>
                <a:ea typeface="Cambria" panose="02040503050406030204" pitchFamily="18" charset="0"/>
              </a:rPr>
              <a:t>Introduction to estimating </a:t>
            </a:r>
            <a:r>
              <a:rPr lang="el-GR" sz="7200" i="1" dirty="0">
                <a:latin typeface="Cambria" panose="02040503050406030204" pitchFamily="18" charset="0"/>
                <a:ea typeface="Cambria" panose="02040503050406030204" pitchFamily="18" charset="0"/>
              </a:rPr>
              <a:t>β</a:t>
            </a:r>
            <a:r>
              <a:rPr lang="en-US" sz="7200" dirty="0">
                <a:latin typeface="Cambria" panose="02040503050406030204" pitchFamily="18" charset="0"/>
                <a:ea typeface="Cambria" panose="02040503050406030204" pitchFamily="18" charset="0"/>
              </a:rPr>
              <a:t> from an infection assay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B394A-E621-3CAA-F683-6A408E898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8601" y="2771629"/>
            <a:ext cx="9144000" cy="332553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Overview: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u="sng" dirty="0">
                <a:latin typeface="Cambria" panose="02040503050406030204" pitchFamily="18" charset="0"/>
                <a:ea typeface="Cambria" panose="02040503050406030204" pitchFamily="18" charset="0"/>
              </a:rPr>
              <a:t>The logic: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Simplifying the S-I framework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u="sng" dirty="0">
                <a:latin typeface="Cambria" panose="02040503050406030204" pitchFamily="18" charset="0"/>
                <a:ea typeface="Cambria" panose="02040503050406030204" pitchFamily="18" charset="0"/>
              </a:rPr>
              <a:t>Units: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Trickier than you might think!</a:t>
            </a:r>
            <a:endParaRPr lang="en-US" sz="2800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u="sng" dirty="0">
                <a:latin typeface="Cambria" panose="02040503050406030204" pitchFamily="18" charset="0"/>
                <a:ea typeface="Cambria" panose="02040503050406030204" pitchFamily="18" charset="0"/>
              </a:rPr>
              <a:t>Optimizers: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How to do it in R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u="sng" dirty="0">
                <a:latin typeface="Cambria" panose="02040503050406030204" pitchFamily="18" charset="0"/>
                <a:ea typeface="Cambria" panose="02040503050406030204" pitchFamily="18" charset="0"/>
              </a:rPr>
              <a:t>Extensions: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Building complexity &amp; realism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u="sng" dirty="0">
                <a:latin typeface="Cambria" panose="02040503050406030204" pitchFamily="18" charset="0"/>
                <a:ea typeface="Cambria" panose="02040503050406030204" pitchFamily="18" charset="0"/>
              </a:rPr>
              <a:t>Insights: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What can this approach teach us?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BONUS!!!: Estimating foraging rate from foraging assay</a:t>
            </a:r>
          </a:p>
        </p:txBody>
      </p:sp>
    </p:spTree>
    <p:extLst>
      <p:ext uri="{BB962C8B-B14F-4D97-AF65-F5344CB8AC3E}">
        <p14:creationId xmlns:p14="http://schemas.microsoft.com/office/powerpoint/2010/main" val="305355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2FE7FC4-D5A7-541B-F118-F4D4EBDFD371}"/>
                  </a:ext>
                </a:extLst>
              </p:cNvPr>
              <p:cNvSpPr/>
              <p:nvPr/>
            </p:nvSpPr>
            <p:spPr>
              <a:xfrm>
                <a:off x="2081352" y="1708529"/>
                <a:ext cx="7022891" cy="1144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600" b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600" b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3600" b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3600" b="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l-GR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2FE7FC4-D5A7-541B-F118-F4D4EBDFD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352" y="1708529"/>
                <a:ext cx="7022891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8CCAB13-B152-3F28-EB31-E7255FDBA961}"/>
                  </a:ext>
                </a:extLst>
              </p:cNvPr>
              <p:cNvSpPr/>
              <p:nvPr/>
            </p:nvSpPr>
            <p:spPr>
              <a:xfrm>
                <a:off x="2081352" y="3277923"/>
                <a:ext cx="7022891" cy="1144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600" b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sz="3600" b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8CCAB13-B152-3F28-EB31-E7255FDBA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352" y="3277923"/>
                <a:ext cx="7022891" cy="11441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885D694-898E-7B46-6E55-F95C63785BD7}"/>
              </a:ext>
            </a:extLst>
          </p:cNvPr>
          <p:cNvSpPr txBox="1"/>
          <p:nvPr/>
        </p:nvSpPr>
        <p:spPr>
          <a:xfrm>
            <a:off x="8505478" y="1465000"/>
            <a:ext cx="32103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Generic S-I ODE equations describe dynamics of environmentally transmitted microparasite in host population.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5246251-8F10-BE12-1818-618285FD5E6F}"/>
                  </a:ext>
                </a:extLst>
              </p:cNvPr>
              <p:cNvSpPr/>
              <p:nvPr/>
            </p:nvSpPr>
            <p:spPr>
              <a:xfrm>
                <a:off x="2081351" y="4844322"/>
                <a:ext cx="7022891" cy="1144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600" b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5246251-8F10-BE12-1818-618285FD5E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351" y="4844322"/>
                <a:ext cx="7022891" cy="114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FAC4428-1E1E-6DC6-AA34-1EDC43C256D7}"/>
              </a:ext>
            </a:extLst>
          </p:cNvPr>
          <p:cNvSpPr/>
          <p:nvPr/>
        </p:nvSpPr>
        <p:spPr>
          <a:xfrm>
            <a:off x="3558209" y="5070970"/>
            <a:ext cx="2017753" cy="91751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714780-B866-EA56-54DD-D8BA1019C1DD}"/>
              </a:ext>
            </a:extLst>
          </p:cNvPr>
          <p:cNvSpPr/>
          <p:nvPr/>
        </p:nvSpPr>
        <p:spPr>
          <a:xfrm>
            <a:off x="3081130" y="5070969"/>
            <a:ext cx="747527" cy="917511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B746B0E-E394-9DC6-1F06-D5A658A68575}"/>
              </a:ext>
            </a:extLst>
          </p:cNvPr>
          <p:cNvSpPr/>
          <p:nvPr/>
        </p:nvSpPr>
        <p:spPr>
          <a:xfrm>
            <a:off x="5457573" y="5022275"/>
            <a:ext cx="1595247" cy="917511"/>
          </a:xfrm>
          <a:prstGeom prst="ellipse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4100BC-4F56-F861-7D06-F9C60DF64259}"/>
              </a:ext>
            </a:extLst>
          </p:cNvPr>
          <p:cNvCxnSpPr>
            <a:cxnSpLocks/>
          </p:cNvCxnSpPr>
          <p:nvPr/>
        </p:nvCxnSpPr>
        <p:spPr>
          <a:xfrm flipH="1">
            <a:off x="7151078" y="5149471"/>
            <a:ext cx="949313" cy="28982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BE2A182-14E9-8C77-0320-F15CD4DC9609}"/>
              </a:ext>
            </a:extLst>
          </p:cNvPr>
          <p:cNvSpPr txBox="1"/>
          <p:nvPr/>
        </p:nvSpPr>
        <p:spPr>
          <a:xfrm>
            <a:off x="8198649" y="4603867"/>
            <a:ext cx="2498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And spores of the parasite are lost at some mortality rate m that includes sinking, consumption, decomposition, etc.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5AD45A-BB0D-1D4C-A98E-90A70040B8AE}"/>
              </a:ext>
            </a:extLst>
          </p:cNvPr>
          <p:cNvSpPr txBox="1"/>
          <p:nvPr/>
        </p:nvSpPr>
        <p:spPr>
          <a:xfrm>
            <a:off x="275809" y="224742"/>
            <a:ext cx="64629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i="1" u="sng" dirty="0">
                <a:latin typeface="Cambria" panose="02040503050406030204" pitchFamily="18" charset="0"/>
                <a:ea typeface="Cambria" panose="02040503050406030204" pitchFamily="18" charset="0"/>
              </a:rPr>
              <a:t>1. The logic: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 Simplifying the S-I framework</a:t>
            </a:r>
          </a:p>
        </p:txBody>
      </p:sp>
    </p:spTree>
    <p:extLst>
      <p:ext uri="{BB962C8B-B14F-4D97-AF65-F5344CB8AC3E}">
        <p14:creationId xmlns:p14="http://schemas.microsoft.com/office/powerpoint/2010/main" val="3293776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2FE7FC4-D5A7-541B-F118-F4D4EBDFD371}"/>
                  </a:ext>
                </a:extLst>
              </p:cNvPr>
              <p:cNvSpPr/>
              <p:nvPr/>
            </p:nvSpPr>
            <p:spPr>
              <a:xfrm>
                <a:off x="2081352" y="1708529"/>
                <a:ext cx="7022891" cy="1144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600" b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600" b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3600" b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3600" b="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l-GR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2FE7FC4-D5A7-541B-F118-F4D4EBDFD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352" y="1708529"/>
                <a:ext cx="7022891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8CCAB13-B152-3F28-EB31-E7255FDBA961}"/>
                  </a:ext>
                </a:extLst>
              </p:cNvPr>
              <p:cNvSpPr/>
              <p:nvPr/>
            </p:nvSpPr>
            <p:spPr>
              <a:xfrm>
                <a:off x="2081352" y="3277923"/>
                <a:ext cx="7022891" cy="1144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600" b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sz="3600" b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8CCAB13-B152-3F28-EB31-E7255FDBA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352" y="3277923"/>
                <a:ext cx="7022891" cy="11441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885D694-898E-7B46-6E55-F95C63785BD7}"/>
              </a:ext>
            </a:extLst>
          </p:cNvPr>
          <p:cNvSpPr txBox="1"/>
          <p:nvPr/>
        </p:nvSpPr>
        <p:spPr>
          <a:xfrm>
            <a:off x="8153399" y="871714"/>
            <a:ext cx="338211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Which parts of the dynamics described by these equations are relevant during an 8-hour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infection assay??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5246251-8F10-BE12-1818-618285FD5E6F}"/>
                  </a:ext>
                </a:extLst>
              </p:cNvPr>
              <p:cNvSpPr/>
              <p:nvPr/>
            </p:nvSpPr>
            <p:spPr>
              <a:xfrm>
                <a:off x="2081351" y="4844322"/>
                <a:ext cx="7022891" cy="1144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600" b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5246251-8F10-BE12-1818-618285FD5E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351" y="4844322"/>
                <a:ext cx="7022891" cy="114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 descr="15 mL Falcon Centrifuge Tubes, Polypropylene, Pack of 50, 352096 ...">
            <a:extLst>
              <a:ext uri="{FF2B5EF4-FFF2-40B4-BE49-F238E27FC236}">
                <a16:creationId xmlns:a16="http://schemas.microsoft.com/office/drawing/2014/main" id="{A211CEC8-8CA7-535B-C4E3-25081ED4D2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0" r="52203"/>
          <a:stretch/>
        </p:blipFill>
        <p:spPr bwMode="auto">
          <a:xfrm>
            <a:off x="9159135" y="3849233"/>
            <a:ext cx="672355" cy="279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2">
            <a:extLst>
              <a:ext uri="{FF2B5EF4-FFF2-40B4-BE49-F238E27FC236}">
                <a16:creationId xmlns:a16="http://schemas.microsoft.com/office/drawing/2014/main" id="{09BE28E3-28EF-3BFF-612C-91CED7A80EA4}"/>
              </a:ext>
            </a:extLst>
          </p:cNvPr>
          <p:cNvGrpSpPr>
            <a:grpSpLocks/>
          </p:cNvGrpSpPr>
          <p:nvPr/>
        </p:nvGrpSpPr>
        <p:grpSpPr bwMode="auto">
          <a:xfrm>
            <a:off x="7614015" y="3946987"/>
            <a:ext cx="871536" cy="1153558"/>
            <a:chOff x="1519" y="1866"/>
            <a:chExt cx="950" cy="1210"/>
          </a:xfrm>
          <a:solidFill>
            <a:srgbClr val="DAFEF3">
              <a:alpha val="20000"/>
            </a:srgbClr>
          </a:solidFill>
        </p:grpSpPr>
        <p:sp>
          <p:nvSpPr>
            <p:cNvPr id="19" name="Freeform 3">
              <a:extLst>
                <a:ext uri="{FF2B5EF4-FFF2-40B4-BE49-F238E27FC236}">
                  <a16:creationId xmlns:a16="http://schemas.microsoft.com/office/drawing/2014/main" id="{E4875AD7-541C-73C2-7ABD-9E2D8522D8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" y="1899"/>
              <a:ext cx="525" cy="990"/>
            </a:xfrm>
            <a:custGeom>
              <a:avLst/>
              <a:gdLst>
                <a:gd name="T0" fmla="*/ 453 w 525"/>
                <a:gd name="T1" fmla="*/ 33 h 990"/>
                <a:gd name="T2" fmla="*/ 420 w 525"/>
                <a:gd name="T3" fmla="*/ 3 h 990"/>
                <a:gd name="T4" fmla="*/ 372 w 525"/>
                <a:gd name="T5" fmla="*/ 0 h 990"/>
                <a:gd name="T6" fmla="*/ 327 w 525"/>
                <a:gd name="T7" fmla="*/ 0 h 990"/>
                <a:gd name="T8" fmla="*/ 270 w 525"/>
                <a:gd name="T9" fmla="*/ 3 h 990"/>
                <a:gd name="T10" fmla="*/ 222 w 525"/>
                <a:gd name="T11" fmla="*/ 48 h 990"/>
                <a:gd name="T12" fmla="*/ 189 w 525"/>
                <a:gd name="T13" fmla="*/ 108 h 990"/>
                <a:gd name="T14" fmla="*/ 156 w 525"/>
                <a:gd name="T15" fmla="*/ 168 h 990"/>
                <a:gd name="T16" fmla="*/ 120 w 525"/>
                <a:gd name="T17" fmla="*/ 255 h 990"/>
                <a:gd name="T18" fmla="*/ 102 w 525"/>
                <a:gd name="T19" fmla="*/ 297 h 990"/>
                <a:gd name="T20" fmla="*/ 93 w 525"/>
                <a:gd name="T21" fmla="*/ 342 h 990"/>
                <a:gd name="T22" fmla="*/ 72 w 525"/>
                <a:gd name="T23" fmla="*/ 411 h 990"/>
                <a:gd name="T24" fmla="*/ 45 w 525"/>
                <a:gd name="T25" fmla="*/ 480 h 990"/>
                <a:gd name="T26" fmla="*/ 18 w 525"/>
                <a:gd name="T27" fmla="*/ 537 h 990"/>
                <a:gd name="T28" fmla="*/ 0 w 525"/>
                <a:gd name="T29" fmla="*/ 636 h 990"/>
                <a:gd name="T30" fmla="*/ 15 w 525"/>
                <a:gd name="T31" fmla="*/ 711 h 990"/>
                <a:gd name="T32" fmla="*/ 30 w 525"/>
                <a:gd name="T33" fmla="*/ 762 h 990"/>
                <a:gd name="T34" fmla="*/ 60 w 525"/>
                <a:gd name="T35" fmla="*/ 813 h 990"/>
                <a:gd name="T36" fmla="*/ 72 w 525"/>
                <a:gd name="T37" fmla="*/ 873 h 990"/>
                <a:gd name="T38" fmla="*/ 84 w 525"/>
                <a:gd name="T39" fmla="*/ 897 h 990"/>
                <a:gd name="T40" fmla="*/ 93 w 525"/>
                <a:gd name="T41" fmla="*/ 933 h 990"/>
                <a:gd name="T42" fmla="*/ 75 w 525"/>
                <a:gd name="T43" fmla="*/ 990 h 990"/>
                <a:gd name="T44" fmla="*/ 120 w 525"/>
                <a:gd name="T45" fmla="*/ 948 h 990"/>
                <a:gd name="T46" fmla="*/ 126 w 525"/>
                <a:gd name="T47" fmla="*/ 927 h 990"/>
                <a:gd name="T48" fmla="*/ 240 w 525"/>
                <a:gd name="T49" fmla="*/ 891 h 990"/>
                <a:gd name="T50" fmla="*/ 333 w 525"/>
                <a:gd name="T51" fmla="*/ 858 h 990"/>
                <a:gd name="T52" fmla="*/ 399 w 525"/>
                <a:gd name="T53" fmla="*/ 798 h 990"/>
                <a:gd name="T54" fmla="*/ 468 w 525"/>
                <a:gd name="T55" fmla="*/ 708 h 990"/>
                <a:gd name="T56" fmla="*/ 495 w 525"/>
                <a:gd name="T57" fmla="*/ 579 h 990"/>
                <a:gd name="T58" fmla="*/ 495 w 525"/>
                <a:gd name="T59" fmla="*/ 474 h 990"/>
                <a:gd name="T60" fmla="*/ 486 w 525"/>
                <a:gd name="T61" fmla="*/ 387 h 990"/>
                <a:gd name="T62" fmla="*/ 423 w 525"/>
                <a:gd name="T63" fmla="*/ 306 h 990"/>
                <a:gd name="T64" fmla="*/ 498 w 525"/>
                <a:gd name="T65" fmla="*/ 372 h 990"/>
                <a:gd name="T66" fmla="*/ 513 w 525"/>
                <a:gd name="T67" fmla="*/ 336 h 990"/>
                <a:gd name="T68" fmla="*/ 516 w 525"/>
                <a:gd name="T69" fmla="*/ 234 h 990"/>
                <a:gd name="T70" fmla="*/ 525 w 525"/>
                <a:gd name="T71" fmla="*/ 135 h 990"/>
                <a:gd name="T72" fmla="*/ 495 w 525"/>
                <a:gd name="T73" fmla="*/ 45 h 990"/>
                <a:gd name="T74" fmla="*/ 453 w 525"/>
                <a:gd name="T75" fmla="*/ 33 h 9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25"/>
                <a:gd name="T115" fmla="*/ 0 h 990"/>
                <a:gd name="T116" fmla="*/ 525 w 525"/>
                <a:gd name="T117" fmla="*/ 990 h 99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25" h="990">
                  <a:moveTo>
                    <a:pt x="453" y="33"/>
                  </a:moveTo>
                  <a:lnTo>
                    <a:pt x="420" y="3"/>
                  </a:lnTo>
                  <a:lnTo>
                    <a:pt x="372" y="0"/>
                  </a:lnTo>
                  <a:lnTo>
                    <a:pt x="327" y="0"/>
                  </a:lnTo>
                  <a:lnTo>
                    <a:pt x="270" y="3"/>
                  </a:lnTo>
                  <a:lnTo>
                    <a:pt x="222" y="48"/>
                  </a:lnTo>
                  <a:lnTo>
                    <a:pt x="189" y="108"/>
                  </a:lnTo>
                  <a:lnTo>
                    <a:pt x="156" y="168"/>
                  </a:lnTo>
                  <a:lnTo>
                    <a:pt x="120" y="255"/>
                  </a:lnTo>
                  <a:lnTo>
                    <a:pt x="102" y="297"/>
                  </a:lnTo>
                  <a:lnTo>
                    <a:pt x="93" y="342"/>
                  </a:lnTo>
                  <a:lnTo>
                    <a:pt x="72" y="411"/>
                  </a:lnTo>
                  <a:lnTo>
                    <a:pt x="45" y="480"/>
                  </a:lnTo>
                  <a:lnTo>
                    <a:pt x="18" y="537"/>
                  </a:lnTo>
                  <a:lnTo>
                    <a:pt x="0" y="636"/>
                  </a:lnTo>
                  <a:lnTo>
                    <a:pt x="15" y="711"/>
                  </a:lnTo>
                  <a:lnTo>
                    <a:pt x="30" y="762"/>
                  </a:lnTo>
                  <a:lnTo>
                    <a:pt x="60" y="813"/>
                  </a:lnTo>
                  <a:lnTo>
                    <a:pt x="72" y="873"/>
                  </a:lnTo>
                  <a:lnTo>
                    <a:pt x="84" y="897"/>
                  </a:lnTo>
                  <a:lnTo>
                    <a:pt x="93" y="933"/>
                  </a:lnTo>
                  <a:lnTo>
                    <a:pt x="75" y="990"/>
                  </a:lnTo>
                  <a:lnTo>
                    <a:pt x="120" y="948"/>
                  </a:lnTo>
                  <a:lnTo>
                    <a:pt x="126" y="927"/>
                  </a:lnTo>
                  <a:lnTo>
                    <a:pt x="240" y="891"/>
                  </a:lnTo>
                  <a:lnTo>
                    <a:pt x="333" y="858"/>
                  </a:lnTo>
                  <a:lnTo>
                    <a:pt x="399" y="798"/>
                  </a:lnTo>
                  <a:lnTo>
                    <a:pt x="468" y="708"/>
                  </a:lnTo>
                  <a:lnTo>
                    <a:pt x="495" y="579"/>
                  </a:lnTo>
                  <a:lnTo>
                    <a:pt x="495" y="474"/>
                  </a:lnTo>
                  <a:lnTo>
                    <a:pt x="486" y="387"/>
                  </a:lnTo>
                  <a:lnTo>
                    <a:pt x="423" y="306"/>
                  </a:lnTo>
                  <a:lnTo>
                    <a:pt x="498" y="372"/>
                  </a:lnTo>
                  <a:lnTo>
                    <a:pt x="513" y="336"/>
                  </a:lnTo>
                  <a:lnTo>
                    <a:pt x="516" y="234"/>
                  </a:lnTo>
                  <a:lnTo>
                    <a:pt x="525" y="135"/>
                  </a:lnTo>
                  <a:lnTo>
                    <a:pt x="495" y="45"/>
                  </a:lnTo>
                  <a:lnTo>
                    <a:pt x="453" y="33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" name="Group 4">
              <a:extLst>
                <a:ext uri="{FF2B5EF4-FFF2-40B4-BE49-F238E27FC236}">
                  <a16:creationId xmlns:a16="http://schemas.microsoft.com/office/drawing/2014/main" id="{E806A3D9-BB90-7C4E-65DC-E585F5AE0C5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19" y="1866"/>
              <a:ext cx="950" cy="1210"/>
              <a:chOff x="711" y="730"/>
              <a:chExt cx="1901" cy="2423"/>
            </a:xfrm>
            <a:grpFill/>
          </p:grpSpPr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21A52B94-BB07-BBE1-05B3-4818FF36DC5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60" y="780"/>
                <a:ext cx="1047" cy="1257"/>
              </a:xfrm>
              <a:custGeom>
                <a:avLst/>
                <a:gdLst>
                  <a:gd name="T0" fmla="*/ 822 w 1047"/>
                  <a:gd name="T1" fmla="*/ 633 h 1257"/>
                  <a:gd name="T2" fmla="*/ 903 w 1047"/>
                  <a:gd name="T3" fmla="*/ 693 h 1257"/>
                  <a:gd name="T4" fmla="*/ 933 w 1047"/>
                  <a:gd name="T5" fmla="*/ 723 h 1257"/>
                  <a:gd name="T6" fmla="*/ 960 w 1047"/>
                  <a:gd name="T7" fmla="*/ 762 h 1257"/>
                  <a:gd name="T8" fmla="*/ 984 w 1047"/>
                  <a:gd name="T9" fmla="*/ 795 h 1257"/>
                  <a:gd name="T10" fmla="*/ 996 w 1047"/>
                  <a:gd name="T11" fmla="*/ 744 h 1257"/>
                  <a:gd name="T12" fmla="*/ 1008 w 1047"/>
                  <a:gd name="T13" fmla="*/ 651 h 1257"/>
                  <a:gd name="T14" fmla="*/ 1008 w 1047"/>
                  <a:gd name="T15" fmla="*/ 609 h 1257"/>
                  <a:gd name="T16" fmla="*/ 1020 w 1047"/>
                  <a:gd name="T17" fmla="*/ 537 h 1257"/>
                  <a:gd name="T18" fmla="*/ 1032 w 1047"/>
                  <a:gd name="T19" fmla="*/ 489 h 1257"/>
                  <a:gd name="T20" fmla="*/ 1041 w 1047"/>
                  <a:gd name="T21" fmla="*/ 423 h 1257"/>
                  <a:gd name="T22" fmla="*/ 1047 w 1047"/>
                  <a:gd name="T23" fmla="*/ 372 h 1257"/>
                  <a:gd name="T24" fmla="*/ 1047 w 1047"/>
                  <a:gd name="T25" fmla="*/ 312 h 1257"/>
                  <a:gd name="T26" fmla="*/ 1038 w 1047"/>
                  <a:gd name="T27" fmla="*/ 237 h 1257"/>
                  <a:gd name="T28" fmla="*/ 996 w 1047"/>
                  <a:gd name="T29" fmla="*/ 162 h 1257"/>
                  <a:gd name="T30" fmla="*/ 942 w 1047"/>
                  <a:gd name="T31" fmla="*/ 111 h 1257"/>
                  <a:gd name="T32" fmla="*/ 834 w 1047"/>
                  <a:gd name="T33" fmla="*/ 30 h 1257"/>
                  <a:gd name="T34" fmla="*/ 744 w 1047"/>
                  <a:gd name="T35" fmla="*/ 6 h 1257"/>
                  <a:gd name="T36" fmla="*/ 642 w 1047"/>
                  <a:gd name="T37" fmla="*/ 0 h 1257"/>
                  <a:gd name="T38" fmla="*/ 552 w 1047"/>
                  <a:gd name="T39" fmla="*/ 18 h 1257"/>
                  <a:gd name="T40" fmla="*/ 474 w 1047"/>
                  <a:gd name="T41" fmla="*/ 69 h 1257"/>
                  <a:gd name="T42" fmla="*/ 438 w 1047"/>
                  <a:gd name="T43" fmla="*/ 102 h 1257"/>
                  <a:gd name="T44" fmla="*/ 405 w 1047"/>
                  <a:gd name="T45" fmla="*/ 141 h 1257"/>
                  <a:gd name="T46" fmla="*/ 387 w 1047"/>
                  <a:gd name="T47" fmla="*/ 174 h 1257"/>
                  <a:gd name="T48" fmla="*/ 375 w 1047"/>
                  <a:gd name="T49" fmla="*/ 195 h 1257"/>
                  <a:gd name="T50" fmla="*/ 354 w 1047"/>
                  <a:gd name="T51" fmla="*/ 231 h 1257"/>
                  <a:gd name="T52" fmla="*/ 333 w 1047"/>
                  <a:gd name="T53" fmla="*/ 279 h 1257"/>
                  <a:gd name="T54" fmla="*/ 309 w 1047"/>
                  <a:gd name="T55" fmla="*/ 336 h 1257"/>
                  <a:gd name="T56" fmla="*/ 288 w 1047"/>
                  <a:gd name="T57" fmla="*/ 375 h 1257"/>
                  <a:gd name="T58" fmla="*/ 267 w 1047"/>
                  <a:gd name="T59" fmla="*/ 429 h 1257"/>
                  <a:gd name="T60" fmla="*/ 243 w 1047"/>
                  <a:gd name="T61" fmla="*/ 477 h 1257"/>
                  <a:gd name="T62" fmla="*/ 228 w 1047"/>
                  <a:gd name="T63" fmla="*/ 516 h 1257"/>
                  <a:gd name="T64" fmla="*/ 213 w 1047"/>
                  <a:gd name="T65" fmla="*/ 549 h 1257"/>
                  <a:gd name="T66" fmla="*/ 183 w 1047"/>
                  <a:gd name="T67" fmla="*/ 624 h 1257"/>
                  <a:gd name="T68" fmla="*/ 174 w 1047"/>
                  <a:gd name="T69" fmla="*/ 681 h 1257"/>
                  <a:gd name="T70" fmla="*/ 162 w 1047"/>
                  <a:gd name="T71" fmla="*/ 735 h 1257"/>
                  <a:gd name="T72" fmla="*/ 144 w 1047"/>
                  <a:gd name="T73" fmla="*/ 774 h 1257"/>
                  <a:gd name="T74" fmla="*/ 117 w 1047"/>
                  <a:gd name="T75" fmla="*/ 849 h 1257"/>
                  <a:gd name="T76" fmla="*/ 96 w 1047"/>
                  <a:gd name="T77" fmla="*/ 897 h 1257"/>
                  <a:gd name="T78" fmla="*/ 90 w 1047"/>
                  <a:gd name="T79" fmla="*/ 930 h 1257"/>
                  <a:gd name="T80" fmla="*/ 75 w 1047"/>
                  <a:gd name="T81" fmla="*/ 960 h 1257"/>
                  <a:gd name="T82" fmla="*/ 48 w 1047"/>
                  <a:gd name="T83" fmla="*/ 1035 h 1257"/>
                  <a:gd name="T84" fmla="*/ 39 w 1047"/>
                  <a:gd name="T85" fmla="*/ 1059 h 1257"/>
                  <a:gd name="T86" fmla="*/ 27 w 1047"/>
                  <a:gd name="T87" fmla="*/ 1083 h 1257"/>
                  <a:gd name="T88" fmla="*/ 18 w 1047"/>
                  <a:gd name="T89" fmla="*/ 1110 h 1257"/>
                  <a:gd name="T90" fmla="*/ 12 w 1047"/>
                  <a:gd name="T91" fmla="*/ 1140 h 1257"/>
                  <a:gd name="T92" fmla="*/ 3 w 1047"/>
                  <a:gd name="T93" fmla="*/ 1200 h 1257"/>
                  <a:gd name="T94" fmla="*/ 0 w 1047"/>
                  <a:gd name="T95" fmla="*/ 1230 h 1257"/>
                  <a:gd name="T96" fmla="*/ 0 w 1047"/>
                  <a:gd name="T97" fmla="*/ 1257 h 125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047"/>
                  <a:gd name="T148" fmla="*/ 0 h 1257"/>
                  <a:gd name="T149" fmla="*/ 1047 w 1047"/>
                  <a:gd name="T150" fmla="*/ 1257 h 1257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047" h="1257">
                    <a:moveTo>
                      <a:pt x="822" y="633"/>
                    </a:moveTo>
                    <a:lnTo>
                      <a:pt x="903" y="693"/>
                    </a:lnTo>
                    <a:lnTo>
                      <a:pt x="933" y="723"/>
                    </a:lnTo>
                    <a:lnTo>
                      <a:pt x="960" y="762"/>
                    </a:lnTo>
                    <a:lnTo>
                      <a:pt x="984" y="795"/>
                    </a:lnTo>
                    <a:lnTo>
                      <a:pt x="996" y="744"/>
                    </a:lnTo>
                    <a:lnTo>
                      <a:pt x="1008" y="651"/>
                    </a:lnTo>
                    <a:lnTo>
                      <a:pt x="1008" y="609"/>
                    </a:lnTo>
                    <a:lnTo>
                      <a:pt x="1020" y="537"/>
                    </a:lnTo>
                    <a:lnTo>
                      <a:pt x="1032" y="489"/>
                    </a:lnTo>
                    <a:lnTo>
                      <a:pt x="1041" y="423"/>
                    </a:lnTo>
                    <a:lnTo>
                      <a:pt x="1047" y="372"/>
                    </a:lnTo>
                    <a:lnTo>
                      <a:pt x="1047" y="312"/>
                    </a:lnTo>
                    <a:lnTo>
                      <a:pt x="1038" y="237"/>
                    </a:lnTo>
                    <a:lnTo>
                      <a:pt x="996" y="162"/>
                    </a:lnTo>
                    <a:lnTo>
                      <a:pt x="942" y="111"/>
                    </a:lnTo>
                    <a:lnTo>
                      <a:pt x="834" y="30"/>
                    </a:lnTo>
                    <a:lnTo>
                      <a:pt x="744" y="6"/>
                    </a:lnTo>
                    <a:lnTo>
                      <a:pt x="642" y="0"/>
                    </a:lnTo>
                    <a:lnTo>
                      <a:pt x="552" y="18"/>
                    </a:lnTo>
                    <a:lnTo>
                      <a:pt x="474" y="69"/>
                    </a:lnTo>
                    <a:lnTo>
                      <a:pt x="438" y="102"/>
                    </a:lnTo>
                    <a:lnTo>
                      <a:pt x="405" y="141"/>
                    </a:lnTo>
                    <a:lnTo>
                      <a:pt x="387" y="174"/>
                    </a:lnTo>
                    <a:lnTo>
                      <a:pt x="375" y="195"/>
                    </a:lnTo>
                    <a:lnTo>
                      <a:pt x="354" y="231"/>
                    </a:lnTo>
                    <a:lnTo>
                      <a:pt x="333" y="279"/>
                    </a:lnTo>
                    <a:lnTo>
                      <a:pt x="309" y="336"/>
                    </a:lnTo>
                    <a:lnTo>
                      <a:pt x="288" y="375"/>
                    </a:lnTo>
                    <a:lnTo>
                      <a:pt x="267" y="429"/>
                    </a:lnTo>
                    <a:lnTo>
                      <a:pt x="243" y="477"/>
                    </a:lnTo>
                    <a:lnTo>
                      <a:pt x="228" y="516"/>
                    </a:lnTo>
                    <a:lnTo>
                      <a:pt x="213" y="549"/>
                    </a:lnTo>
                    <a:lnTo>
                      <a:pt x="183" y="624"/>
                    </a:lnTo>
                    <a:lnTo>
                      <a:pt x="174" y="681"/>
                    </a:lnTo>
                    <a:lnTo>
                      <a:pt x="162" y="735"/>
                    </a:lnTo>
                    <a:lnTo>
                      <a:pt x="144" y="774"/>
                    </a:lnTo>
                    <a:lnTo>
                      <a:pt x="117" y="849"/>
                    </a:lnTo>
                    <a:lnTo>
                      <a:pt x="96" y="897"/>
                    </a:lnTo>
                    <a:lnTo>
                      <a:pt x="90" y="930"/>
                    </a:lnTo>
                    <a:lnTo>
                      <a:pt x="75" y="960"/>
                    </a:lnTo>
                    <a:lnTo>
                      <a:pt x="48" y="1035"/>
                    </a:lnTo>
                    <a:lnTo>
                      <a:pt x="39" y="1059"/>
                    </a:lnTo>
                    <a:lnTo>
                      <a:pt x="27" y="1083"/>
                    </a:lnTo>
                    <a:lnTo>
                      <a:pt x="18" y="1110"/>
                    </a:lnTo>
                    <a:lnTo>
                      <a:pt x="12" y="1140"/>
                    </a:lnTo>
                    <a:lnTo>
                      <a:pt x="3" y="1200"/>
                    </a:lnTo>
                    <a:lnTo>
                      <a:pt x="0" y="1230"/>
                    </a:lnTo>
                    <a:lnTo>
                      <a:pt x="0" y="1257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945719E1-C301-7F99-D862-B729231A4E7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11" y="1782"/>
                <a:ext cx="1224" cy="1371"/>
              </a:xfrm>
              <a:custGeom>
                <a:avLst/>
                <a:gdLst>
                  <a:gd name="T0" fmla="*/ 246 w 1224"/>
                  <a:gd name="T1" fmla="*/ 249 h 1371"/>
                  <a:gd name="T2" fmla="*/ 246 w 1224"/>
                  <a:gd name="T3" fmla="*/ 297 h 1371"/>
                  <a:gd name="T4" fmla="*/ 246 w 1224"/>
                  <a:gd name="T5" fmla="*/ 339 h 1371"/>
                  <a:gd name="T6" fmla="*/ 252 w 1224"/>
                  <a:gd name="T7" fmla="*/ 390 h 1371"/>
                  <a:gd name="T8" fmla="*/ 264 w 1224"/>
                  <a:gd name="T9" fmla="*/ 423 h 1371"/>
                  <a:gd name="T10" fmla="*/ 273 w 1224"/>
                  <a:gd name="T11" fmla="*/ 462 h 1371"/>
                  <a:gd name="T12" fmla="*/ 285 w 1224"/>
                  <a:gd name="T13" fmla="*/ 495 h 1371"/>
                  <a:gd name="T14" fmla="*/ 294 w 1224"/>
                  <a:gd name="T15" fmla="*/ 525 h 1371"/>
                  <a:gd name="T16" fmla="*/ 306 w 1224"/>
                  <a:gd name="T17" fmla="*/ 555 h 1371"/>
                  <a:gd name="T18" fmla="*/ 318 w 1224"/>
                  <a:gd name="T19" fmla="*/ 576 h 1371"/>
                  <a:gd name="T20" fmla="*/ 345 w 1224"/>
                  <a:gd name="T21" fmla="*/ 639 h 1371"/>
                  <a:gd name="T22" fmla="*/ 351 w 1224"/>
                  <a:gd name="T23" fmla="*/ 666 h 1371"/>
                  <a:gd name="T24" fmla="*/ 360 w 1224"/>
                  <a:gd name="T25" fmla="*/ 702 h 1371"/>
                  <a:gd name="T26" fmla="*/ 375 w 1224"/>
                  <a:gd name="T27" fmla="*/ 729 h 1371"/>
                  <a:gd name="T28" fmla="*/ 384 w 1224"/>
                  <a:gd name="T29" fmla="*/ 765 h 1371"/>
                  <a:gd name="T30" fmla="*/ 405 w 1224"/>
                  <a:gd name="T31" fmla="*/ 795 h 1371"/>
                  <a:gd name="T32" fmla="*/ 408 w 1224"/>
                  <a:gd name="T33" fmla="*/ 819 h 1371"/>
                  <a:gd name="T34" fmla="*/ 411 w 1224"/>
                  <a:gd name="T35" fmla="*/ 855 h 1371"/>
                  <a:gd name="T36" fmla="*/ 414 w 1224"/>
                  <a:gd name="T37" fmla="*/ 891 h 1371"/>
                  <a:gd name="T38" fmla="*/ 402 w 1224"/>
                  <a:gd name="T39" fmla="*/ 939 h 1371"/>
                  <a:gd name="T40" fmla="*/ 381 w 1224"/>
                  <a:gd name="T41" fmla="*/ 978 h 1371"/>
                  <a:gd name="T42" fmla="*/ 339 w 1224"/>
                  <a:gd name="T43" fmla="*/ 1044 h 1371"/>
                  <a:gd name="T44" fmla="*/ 309 w 1224"/>
                  <a:gd name="T45" fmla="*/ 1071 h 1371"/>
                  <a:gd name="T46" fmla="*/ 282 w 1224"/>
                  <a:gd name="T47" fmla="*/ 1101 h 1371"/>
                  <a:gd name="T48" fmla="*/ 252 w 1224"/>
                  <a:gd name="T49" fmla="*/ 1125 h 1371"/>
                  <a:gd name="T50" fmla="*/ 219 w 1224"/>
                  <a:gd name="T51" fmla="*/ 1161 h 1371"/>
                  <a:gd name="T52" fmla="*/ 177 w 1224"/>
                  <a:gd name="T53" fmla="*/ 1200 h 1371"/>
                  <a:gd name="T54" fmla="*/ 135 w 1224"/>
                  <a:gd name="T55" fmla="*/ 1239 h 1371"/>
                  <a:gd name="T56" fmla="*/ 0 w 1224"/>
                  <a:gd name="T57" fmla="*/ 1371 h 1371"/>
                  <a:gd name="T58" fmla="*/ 129 w 1224"/>
                  <a:gd name="T59" fmla="*/ 1269 h 1371"/>
                  <a:gd name="T60" fmla="*/ 198 w 1224"/>
                  <a:gd name="T61" fmla="*/ 1209 h 1371"/>
                  <a:gd name="T62" fmla="*/ 252 w 1224"/>
                  <a:gd name="T63" fmla="*/ 1158 h 1371"/>
                  <a:gd name="T64" fmla="*/ 324 w 1224"/>
                  <a:gd name="T65" fmla="*/ 1086 h 1371"/>
                  <a:gd name="T66" fmla="*/ 378 w 1224"/>
                  <a:gd name="T67" fmla="*/ 1026 h 1371"/>
                  <a:gd name="T68" fmla="*/ 426 w 1224"/>
                  <a:gd name="T69" fmla="*/ 951 h 1371"/>
                  <a:gd name="T70" fmla="*/ 474 w 1224"/>
                  <a:gd name="T71" fmla="*/ 885 h 1371"/>
                  <a:gd name="T72" fmla="*/ 525 w 1224"/>
                  <a:gd name="T73" fmla="*/ 864 h 1371"/>
                  <a:gd name="T74" fmla="*/ 660 w 1224"/>
                  <a:gd name="T75" fmla="*/ 819 h 1371"/>
                  <a:gd name="T76" fmla="*/ 762 w 1224"/>
                  <a:gd name="T77" fmla="*/ 786 h 1371"/>
                  <a:gd name="T78" fmla="*/ 840 w 1224"/>
                  <a:gd name="T79" fmla="*/ 756 h 1371"/>
                  <a:gd name="T80" fmla="*/ 906 w 1224"/>
                  <a:gd name="T81" fmla="*/ 723 h 1371"/>
                  <a:gd name="T82" fmla="*/ 963 w 1224"/>
                  <a:gd name="T83" fmla="*/ 678 h 1371"/>
                  <a:gd name="T84" fmla="*/ 1032 w 1224"/>
                  <a:gd name="T85" fmla="*/ 618 h 1371"/>
                  <a:gd name="T86" fmla="*/ 1101 w 1224"/>
                  <a:gd name="T87" fmla="*/ 534 h 1371"/>
                  <a:gd name="T88" fmla="*/ 1152 w 1224"/>
                  <a:gd name="T89" fmla="*/ 435 h 1371"/>
                  <a:gd name="T90" fmla="*/ 1203 w 1224"/>
                  <a:gd name="T91" fmla="*/ 300 h 1371"/>
                  <a:gd name="T92" fmla="*/ 1224 w 1224"/>
                  <a:gd name="T93" fmla="*/ 168 h 1371"/>
                  <a:gd name="T94" fmla="*/ 1224 w 1224"/>
                  <a:gd name="T95" fmla="*/ 45 h 1371"/>
                  <a:gd name="T96" fmla="*/ 1224 w 1224"/>
                  <a:gd name="T97" fmla="*/ 0 h 1371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224"/>
                  <a:gd name="T148" fmla="*/ 0 h 1371"/>
                  <a:gd name="T149" fmla="*/ 1224 w 1224"/>
                  <a:gd name="T150" fmla="*/ 1371 h 1371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224" h="1371">
                    <a:moveTo>
                      <a:pt x="246" y="249"/>
                    </a:moveTo>
                    <a:lnTo>
                      <a:pt x="246" y="297"/>
                    </a:lnTo>
                    <a:lnTo>
                      <a:pt x="246" y="339"/>
                    </a:lnTo>
                    <a:lnTo>
                      <a:pt x="252" y="390"/>
                    </a:lnTo>
                    <a:lnTo>
                      <a:pt x="264" y="423"/>
                    </a:lnTo>
                    <a:lnTo>
                      <a:pt x="273" y="462"/>
                    </a:lnTo>
                    <a:lnTo>
                      <a:pt x="285" y="495"/>
                    </a:lnTo>
                    <a:lnTo>
                      <a:pt x="294" y="525"/>
                    </a:lnTo>
                    <a:lnTo>
                      <a:pt x="306" y="555"/>
                    </a:lnTo>
                    <a:lnTo>
                      <a:pt x="318" y="576"/>
                    </a:lnTo>
                    <a:lnTo>
                      <a:pt x="345" y="639"/>
                    </a:lnTo>
                    <a:lnTo>
                      <a:pt x="351" y="666"/>
                    </a:lnTo>
                    <a:lnTo>
                      <a:pt x="360" y="702"/>
                    </a:lnTo>
                    <a:lnTo>
                      <a:pt x="375" y="729"/>
                    </a:lnTo>
                    <a:lnTo>
                      <a:pt x="384" y="765"/>
                    </a:lnTo>
                    <a:lnTo>
                      <a:pt x="405" y="795"/>
                    </a:lnTo>
                    <a:lnTo>
                      <a:pt x="408" y="819"/>
                    </a:lnTo>
                    <a:lnTo>
                      <a:pt x="411" y="855"/>
                    </a:lnTo>
                    <a:lnTo>
                      <a:pt x="414" y="891"/>
                    </a:lnTo>
                    <a:lnTo>
                      <a:pt x="402" y="939"/>
                    </a:lnTo>
                    <a:lnTo>
                      <a:pt x="381" y="978"/>
                    </a:lnTo>
                    <a:lnTo>
                      <a:pt x="339" y="1044"/>
                    </a:lnTo>
                    <a:lnTo>
                      <a:pt x="309" y="1071"/>
                    </a:lnTo>
                    <a:lnTo>
                      <a:pt x="282" y="1101"/>
                    </a:lnTo>
                    <a:lnTo>
                      <a:pt x="252" y="1125"/>
                    </a:lnTo>
                    <a:lnTo>
                      <a:pt x="219" y="1161"/>
                    </a:lnTo>
                    <a:lnTo>
                      <a:pt x="177" y="1200"/>
                    </a:lnTo>
                    <a:lnTo>
                      <a:pt x="135" y="1239"/>
                    </a:lnTo>
                    <a:lnTo>
                      <a:pt x="0" y="1371"/>
                    </a:lnTo>
                    <a:lnTo>
                      <a:pt x="129" y="1269"/>
                    </a:lnTo>
                    <a:lnTo>
                      <a:pt x="198" y="1209"/>
                    </a:lnTo>
                    <a:lnTo>
                      <a:pt x="252" y="1158"/>
                    </a:lnTo>
                    <a:lnTo>
                      <a:pt x="324" y="1086"/>
                    </a:lnTo>
                    <a:lnTo>
                      <a:pt x="378" y="1026"/>
                    </a:lnTo>
                    <a:lnTo>
                      <a:pt x="426" y="951"/>
                    </a:lnTo>
                    <a:lnTo>
                      <a:pt x="474" y="885"/>
                    </a:lnTo>
                    <a:lnTo>
                      <a:pt x="525" y="864"/>
                    </a:lnTo>
                    <a:lnTo>
                      <a:pt x="660" y="819"/>
                    </a:lnTo>
                    <a:lnTo>
                      <a:pt x="762" y="786"/>
                    </a:lnTo>
                    <a:lnTo>
                      <a:pt x="840" y="756"/>
                    </a:lnTo>
                    <a:lnTo>
                      <a:pt x="906" y="723"/>
                    </a:lnTo>
                    <a:lnTo>
                      <a:pt x="963" y="678"/>
                    </a:lnTo>
                    <a:lnTo>
                      <a:pt x="1032" y="618"/>
                    </a:lnTo>
                    <a:lnTo>
                      <a:pt x="1101" y="534"/>
                    </a:lnTo>
                    <a:lnTo>
                      <a:pt x="1152" y="435"/>
                    </a:lnTo>
                    <a:lnTo>
                      <a:pt x="1203" y="300"/>
                    </a:lnTo>
                    <a:lnTo>
                      <a:pt x="1224" y="168"/>
                    </a:lnTo>
                    <a:lnTo>
                      <a:pt x="1224" y="45"/>
                    </a:lnTo>
                    <a:lnTo>
                      <a:pt x="1224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39B44D0B-4EA0-50D3-1C2A-C3EF1F26CD2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785" y="1422"/>
                <a:ext cx="153" cy="354"/>
              </a:xfrm>
              <a:custGeom>
                <a:avLst/>
                <a:gdLst>
                  <a:gd name="T0" fmla="*/ 153 w 153"/>
                  <a:gd name="T1" fmla="*/ 354 h 354"/>
                  <a:gd name="T2" fmla="*/ 147 w 153"/>
                  <a:gd name="T3" fmla="*/ 249 h 354"/>
                  <a:gd name="T4" fmla="*/ 117 w 153"/>
                  <a:gd name="T5" fmla="*/ 147 h 354"/>
                  <a:gd name="T6" fmla="*/ 84 w 153"/>
                  <a:gd name="T7" fmla="*/ 96 h 354"/>
                  <a:gd name="T8" fmla="*/ 39 w 153"/>
                  <a:gd name="T9" fmla="*/ 51 h 354"/>
                  <a:gd name="T10" fmla="*/ 0 w 153"/>
                  <a:gd name="T11" fmla="*/ 0 h 35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3"/>
                  <a:gd name="T19" fmla="*/ 0 h 354"/>
                  <a:gd name="T20" fmla="*/ 153 w 153"/>
                  <a:gd name="T21" fmla="*/ 354 h 35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3" h="354">
                    <a:moveTo>
                      <a:pt x="153" y="354"/>
                    </a:moveTo>
                    <a:lnTo>
                      <a:pt x="147" y="249"/>
                    </a:lnTo>
                    <a:lnTo>
                      <a:pt x="117" y="147"/>
                    </a:lnTo>
                    <a:lnTo>
                      <a:pt x="84" y="96"/>
                    </a:lnTo>
                    <a:lnTo>
                      <a:pt x="39" y="51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CA9949DE-B8B3-A84C-9598-0483341AC07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580" y="868"/>
                <a:ext cx="726" cy="460"/>
              </a:xfrm>
              <a:custGeom>
                <a:avLst/>
                <a:gdLst>
                  <a:gd name="T0" fmla="*/ 0 w 726"/>
                  <a:gd name="T1" fmla="*/ 382 h 460"/>
                  <a:gd name="T2" fmla="*/ 96 w 726"/>
                  <a:gd name="T3" fmla="*/ 312 h 460"/>
                  <a:gd name="T4" fmla="*/ 154 w 726"/>
                  <a:gd name="T5" fmla="*/ 270 h 460"/>
                  <a:gd name="T6" fmla="*/ 232 w 726"/>
                  <a:gd name="T7" fmla="*/ 208 h 460"/>
                  <a:gd name="T8" fmla="*/ 344 w 726"/>
                  <a:gd name="T9" fmla="*/ 154 h 460"/>
                  <a:gd name="T10" fmla="*/ 426 w 726"/>
                  <a:gd name="T11" fmla="*/ 114 h 460"/>
                  <a:gd name="T12" fmla="*/ 502 w 726"/>
                  <a:gd name="T13" fmla="*/ 72 h 460"/>
                  <a:gd name="T14" fmla="*/ 566 w 726"/>
                  <a:gd name="T15" fmla="*/ 16 h 460"/>
                  <a:gd name="T16" fmla="*/ 600 w 726"/>
                  <a:gd name="T17" fmla="*/ 0 h 460"/>
                  <a:gd name="T18" fmla="*/ 608 w 726"/>
                  <a:gd name="T19" fmla="*/ 16 h 460"/>
                  <a:gd name="T20" fmla="*/ 598 w 726"/>
                  <a:gd name="T21" fmla="*/ 40 h 460"/>
                  <a:gd name="T22" fmla="*/ 536 w 726"/>
                  <a:gd name="T23" fmla="*/ 90 h 460"/>
                  <a:gd name="T24" fmla="*/ 510 w 726"/>
                  <a:gd name="T25" fmla="*/ 106 h 460"/>
                  <a:gd name="T26" fmla="*/ 504 w 726"/>
                  <a:gd name="T27" fmla="*/ 120 h 460"/>
                  <a:gd name="T28" fmla="*/ 436 w 726"/>
                  <a:gd name="T29" fmla="*/ 156 h 460"/>
                  <a:gd name="T30" fmla="*/ 326 w 726"/>
                  <a:gd name="T31" fmla="*/ 208 h 460"/>
                  <a:gd name="T32" fmla="*/ 256 w 726"/>
                  <a:gd name="T33" fmla="*/ 240 h 460"/>
                  <a:gd name="T34" fmla="*/ 362 w 726"/>
                  <a:gd name="T35" fmla="*/ 210 h 460"/>
                  <a:gd name="T36" fmla="*/ 482 w 726"/>
                  <a:gd name="T37" fmla="*/ 172 h 460"/>
                  <a:gd name="T38" fmla="*/ 566 w 726"/>
                  <a:gd name="T39" fmla="*/ 146 h 460"/>
                  <a:gd name="T40" fmla="*/ 664 w 726"/>
                  <a:gd name="T41" fmla="*/ 120 h 460"/>
                  <a:gd name="T42" fmla="*/ 666 w 726"/>
                  <a:gd name="T43" fmla="*/ 144 h 460"/>
                  <a:gd name="T44" fmla="*/ 612 w 726"/>
                  <a:gd name="T45" fmla="*/ 168 h 460"/>
                  <a:gd name="T46" fmla="*/ 554 w 726"/>
                  <a:gd name="T47" fmla="*/ 190 h 460"/>
                  <a:gd name="T48" fmla="*/ 544 w 726"/>
                  <a:gd name="T49" fmla="*/ 196 h 460"/>
                  <a:gd name="T50" fmla="*/ 454 w 726"/>
                  <a:gd name="T51" fmla="*/ 224 h 460"/>
                  <a:gd name="T52" fmla="*/ 408 w 726"/>
                  <a:gd name="T53" fmla="*/ 224 h 460"/>
                  <a:gd name="T54" fmla="*/ 354 w 726"/>
                  <a:gd name="T55" fmla="*/ 224 h 460"/>
                  <a:gd name="T56" fmla="*/ 502 w 726"/>
                  <a:gd name="T57" fmla="*/ 226 h 460"/>
                  <a:gd name="T58" fmla="*/ 550 w 726"/>
                  <a:gd name="T59" fmla="*/ 226 h 460"/>
                  <a:gd name="T60" fmla="*/ 612 w 726"/>
                  <a:gd name="T61" fmla="*/ 218 h 460"/>
                  <a:gd name="T62" fmla="*/ 700 w 726"/>
                  <a:gd name="T63" fmla="*/ 188 h 460"/>
                  <a:gd name="T64" fmla="*/ 710 w 726"/>
                  <a:gd name="T65" fmla="*/ 214 h 460"/>
                  <a:gd name="T66" fmla="*/ 606 w 726"/>
                  <a:gd name="T67" fmla="*/ 246 h 460"/>
                  <a:gd name="T68" fmla="*/ 606 w 726"/>
                  <a:gd name="T69" fmla="*/ 260 h 460"/>
                  <a:gd name="T70" fmla="*/ 508 w 726"/>
                  <a:gd name="T71" fmla="*/ 260 h 460"/>
                  <a:gd name="T72" fmla="*/ 504 w 726"/>
                  <a:gd name="T73" fmla="*/ 276 h 460"/>
                  <a:gd name="T74" fmla="*/ 300 w 726"/>
                  <a:gd name="T75" fmla="*/ 262 h 460"/>
                  <a:gd name="T76" fmla="*/ 512 w 726"/>
                  <a:gd name="T77" fmla="*/ 284 h 460"/>
                  <a:gd name="T78" fmla="*/ 620 w 726"/>
                  <a:gd name="T79" fmla="*/ 288 h 460"/>
                  <a:gd name="T80" fmla="*/ 726 w 726"/>
                  <a:gd name="T81" fmla="*/ 276 h 460"/>
                  <a:gd name="T82" fmla="*/ 726 w 726"/>
                  <a:gd name="T83" fmla="*/ 312 h 460"/>
                  <a:gd name="T84" fmla="*/ 626 w 726"/>
                  <a:gd name="T85" fmla="*/ 326 h 460"/>
                  <a:gd name="T86" fmla="*/ 616 w 726"/>
                  <a:gd name="T87" fmla="*/ 336 h 460"/>
                  <a:gd name="T88" fmla="*/ 500 w 726"/>
                  <a:gd name="T89" fmla="*/ 328 h 460"/>
                  <a:gd name="T90" fmla="*/ 298 w 726"/>
                  <a:gd name="T91" fmla="*/ 302 h 460"/>
                  <a:gd name="T92" fmla="*/ 62 w 726"/>
                  <a:gd name="T93" fmla="*/ 460 h 46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726"/>
                  <a:gd name="T142" fmla="*/ 0 h 460"/>
                  <a:gd name="T143" fmla="*/ 726 w 726"/>
                  <a:gd name="T144" fmla="*/ 460 h 46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726" h="460">
                    <a:moveTo>
                      <a:pt x="0" y="382"/>
                    </a:moveTo>
                    <a:lnTo>
                      <a:pt x="96" y="312"/>
                    </a:lnTo>
                    <a:lnTo>
                      <a:pt x="154" y="270"/>
                    </a:lnTo>
                    <a:lnTo>
                      <a:pt x="232" y="208"/>
                    </a:lnTo>
                    <a:lnTo>
                      <a:pt x="344" y="154"/>
                    </a:lnTo>
                    <a:lnTo>
                      <a:pt x="426" y="114"/>
                    </a:lnTo>
                    <a:lnTo>
                      <a:pt x="502" y="72"/>
                    </a:lnTo>
                    <a:lnTo>
                      <a:pt x="566" y="16"/>
                    </a:lnTo>
                    <a:lnTo>
                      <a:pt x="600" y="0"/>
                    </a:lnTo>
                    <a:lnTo>
                      <a:pt x="608" y="16"/>
                    </a:lnTo>
                    <a:lnTo>
                      <a:pt x="598" y="40"/>
                    </a:lnTo>
                    <a:lnTo>
                      <a:pt x="536" y="90"/>
                    </a:lnTo>
                    <a:lnTo>
                      <a:pt x="510" y="106"/>
                    </a:lnTo>
                    <a:lnTo>
                      <a:pt x="504" y="120"/>
                    </a:lnTo>
                    <a:lnTo>
                      <a:pt x="436" y="156"/>
                    </a:lnTo>
                    <a:lnTo>
                      <a:pt x="326" y="208"/>
                    </a:lnTo>
                    <a:lnTo>
                      <a:pt x="256" y="240"/>
                    </a:lnTo>
                    <a:lnTo>
                      <a:pt x="362" y="210"/>
                    </a:lnTo>
                    <a:lnTo>
                      <a:pt x="482" y="172"/>
                    </a:lnTo>
                    <a:lnTo>
                      <a:pt x="566" y="146"/>
                    </a:lnTo>
                    <a:lnTo>
                      <a:pt x="664" y="120"/>
                    </a:lnTo>
                    <a:lnTo>
                      <a:pt x="666" y="144"/>
                    </a:lnTo>
                    <a:lnTo>
                      <a:pt x="612" y="168"/>
                    </a:lnTo>
                    <a:lnTo>
                      <a:pt x="554" y="190"/>
                    </a:lnTo>
                    <a:lnTo>
                      <a:pt x="544" y="196"/>
                    </a:lnTo>
                    <a:lnTo>
                      <a:pt x="454" y="224"/>
                    </a:lnTo>
                    <a:lnTo>
                      <a:pt x="408" y="224"/>
                    </a:lnTo>
                    <a:lnTo>
                      <a:pt x="354" y="224"/>
                    </a:lnTo>
                    <a:lnTo>
                      <a:pt x="502" y="226"/>
                    </a:lnTo>
                    <a:lnTo>
                      <a:pt x="550" y="226"/>
                    </a:lnTo>
                    <a:lnTo>
                      <a:pt x="612" y="218"/>
                    </a:lnTo>
                    <a:lnTo>
                      <a:pt x="700" y="188"/>
                    </a:lnTo>
                    <a:lnTo>
                      <a:pt x="710" y="214"/>
                    </a:lnTo>
                    <a:lnTo>
                      <a:pt x="606" y="246"/>
                    </a:lnTo>
                    <a:lnTo>
                      <a:pt x="606" y="260"/>
                    </a:lnTo>
                    <a:lnTo>
                      <a:pt x="508" y="260"/>
                    </a:lnTo>
                    <a:lnTo>
                      <a:pt x="504" y="276"/>
                    </a:lnTo>
                    <a:lnTo>
                      <a:pt x="300" y="262"/>
                    </a:lnTo>
                    <a:lnTo>
                      <a:pt x="512" y="284"/>
                    </a:lnTo>
                    <a:lnTo>
                      <a:pt x="620" y="288"/>
                    </a:lnTo>
                    <a:lnTo>
                      <a:pt x="726" y="276"/>
                    </a:lnTo>
                    <a:lnTo>
                      <a:pt x="726" y="312"/>
                    </a:lnTo>
                    <a:lnTo>
                      <a:pt x="626" y="326"/>
                    </a:lnTo>
                    <a:lnTo>
                      <a:pt x="616" y="336"/>
                    </a:lnTo>
                    <a:lnTo>
                      <a:pt x="500" y="328"/>
                    </a:lnTo>
                    <a:lnTo>
                      <a:pt x="298" y="302"/>
                    </a:lnTo>
                    <a:lnTo>
                      <a:pt x="62" y="46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D83CFD95-891D-1444-6126-07EBDEC748E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188" y="730"/>
                <a:ext cx="296" cy="142"/>
              </a:xfrm>
              <a:custGeom>
                <a:avLst/>
                <a:gdLst>
                  <a:gd name="T0" fmla="*/ 0 w 296"/>
                  <a:gd name="T1" fmla="*/ 142 h 142"/>
                  <a:gd name="T2" fmla="*/ 164 w 296"/>
                  <a:gd name="T3" fmla="*/ 54 h 142"/>
                  <a:gd name="T4" fmla="*/ 296 w 296"/>
                  <a:gd name="T5" fmla="*/ 0 h 142"/>
                  <a:gd name="T6" fmla="*/ 0 60000 65536"/>
                  <a:gd name="T7" fmla="*/ 0 60000 65536"/>
                  <a:gd name="T8" fmla="*/ 0 60000 65536"/>
                  <a:gd name="T9" fmla="*/ 0 w 296"/>
                  <a:gd name="T10" fmla="*/ 0 h 142"/>
                  <a:gd name="T11" fmla="*/ 296 w 296"/>
                  <a:gd name="T12" fmla="*/ 142 h 1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6" h="142">
                    <a:moveTo>
                      <a:pt x="0" y="142"/>
                    </a:moveTo>
                    <a:lnTo>
                      <a:pt x="164" y="54"/>
                    </a:lnTo>
                    <a:lnTo>
                      <a:pt x="296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B0FD2261-AEDD-09FE-B40B-FAEE615332F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192" y="866"/>
                <a:ext cx="342" cy="20"/>
              </a:xfrm>
              <a:custGeom>
                <a:avLst/>
                <a:gdLst>
                  <a:gd name="T0" fmla="*/ 0 w 342"/>
                  <a:gd name="T1" fmla="*/ 20 h 20"/>
                  <a:gd name="T2" fmla="*/ 182 w 342"/>
                  <a:gd name="T3" fmla="*/ 8 h 20"/>
                  <a:gd name="T4" fmla="*/ 342 w 342"/>
                  <a:gd name="T5" fmla="*/ 0 h 20"/>
                  <a:gd name="T6" fmla="*/ 0 60000 65536"/>
                  <a:gd name="T7" fmla="*/ 0 60000 65536"/>
                  <a:gd name="T8" fmla="*/ 0 60000 65536"/>
                  <a:gd name="T9" fmla="*/ 0 w 342"/>
                  <a:gd name="T10" fmla="*/ 0 h 20"/>
                  <a:gd name="T11" fmla="*/ 342 w 342"/>
                  <a:gd name="T12" fmla="*/ 20 h 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2" h="20">
                    <a:moveTo>
                      <a:pt x="0" y="20"/>
                    </a:moveTo>
                    <a:lnTo>
                      <a:pt x="182" y="8"/>
                    </a:lnTo>
                    <a:lnTo>
                      <a:pt x="342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11">
                <a:extLst>
                  <a:ext uri="{FF2B5EF4-FFF2-40B4-BE49-F238E27FC236}">
                    <a16:creationId xmlns:a16="http://schemas.microsoft.com/office/drawing/2014/main" id="{6E00C20D-6F87-0586-E6ED-B5BB65ADE98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86" y="902"/>
                <a:ext cx="230" cy="256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014D9FE3-D868-334A-4AA0-AD6B2E9D429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248" y="934"/>
                <a:ext cx="332" cy="58"/>
              </a:xfrm>
              <a:custGeom>
                <a:avLst/>
                <a:gdLst>
                  <a:gd name="T0" fmla="*/ 0 w 332"/>
                  <a:gd name="T1" fmla="*/ 58 h 58"/>
                  <a:gd name="T2" fmla="*/ 12 w 332"/>
                  <a:gd name="T3" fmla="*/ 52 h 58"/>
                  <a:gd name="T4" fmla="*/ 22 w 332"/>
                  <a:gd name="T5" fmla="*/ 48 h 58"/>
                  <a:gd name="T6" fmla="*/ 196 w 332"/>
                  <a:gd name="T7" fmla="*/ 14 h 58"/>
                  <a:gd name="T8" fmla="*/ 332 w 332"/>
                  <a:gd name="T9" fmla="*/ 0 h 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2"/>
                  <a:gd name="T16" fmla="*/ 0 h 58"/>
                  <a:gd name="T17" fmla="*/ 332 w 332"/>
                  <a:gd name="T18" fmla="*/ 58 h 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2" h="58">
                    <a:moveTo>
                      <a:pt x="0" y="58"/>
                    </a:moveTo>
                    <a:cubicBezTo>
                      <a:pt x="9" y="52"/>
                      <a:pt x="3" y="56"/>
                      <a:pt x="12" y="52"/>
                    </a:cubicBezTo>
                    <a:cubicBezTo>
                      <a:pt x="15" y="51"/>
                      <a:pt x="22" y="48"/>
                      <a:pt x="22" y="48"/>
                    </a:cubicBezTo>
                    <a:lnTo>
                      <a:pt x="196" y="14"/>
                    </a:lnTo>
                    <a:lnTo>
                      <a:pt x="332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DE66DD00-7638-2FF7-F795-EF1B90B7551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296" y="1020"/>
                <a:ext cx="284" cy="48"/>
              </a:xfrm>
              <a:custGeom>
                <a:avLst/>
                <a:gdLst>
                  <a:gd name="T0" fmla="*/ 0 w 284"/>
                  <a:gd name="T1" fmla="*/ 48 h 48"/>
                  <a:gd name="T2" fmla="*/ 22 w 284"/>
                  <a:gd name="T3" fmla="*/ 44 h 48"/>
                  <a:gd name="T4" fmla="*/ 240 w 284"/>
                  <a:gd name="T5" fmla="*/ 6 h 48"/>
                  <a:gd name="T6" fmla="*/ 284 w 284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4"/>
                  <a:gd name="T13" fmla="*/ 0 h 48"/>
                  <a:gd name="T14" fmla="*/ 284 w 28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4" h="48">
                    <a:moveTo>
                      <a:pt x="0" y="48"/>
                    </a:moveTo>
                    <a:cubicBezTo>
                      <a:pt x="7" y="47"/>
                      <a:pt x="22" y="44"/>
                      <a:pt x="22" y="44"/>
                    </a:cubicBezTo>
                    <a:lnTo>
                      <a:pt x="240" y="6"/>
                    </a:lnTo>
                    <a:lnTo>
                      <a:pt x="284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14">
                <a:extLst>
                  <a:ext uri="{FF2B5EF4-FFF2-40B4-BE49-F238E27FC236}">
                    <a16:creationId xmlns:a16="http://schemas.microsoft.com/office/drawing/2014/main" id="{E05C2D20-7260-129C-603B-53F0AA49C2C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300" y="1076"/>
                <a:ext cx="294" cy="106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49E64A10-A030-69CD-0960-BC143CF850E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248" y="1006"/>
                <a:ext cx="338" cy="26"/>
              </a:xfrm>
              <a:custGeom>
                <a:avLst/>
                <a:gdLst>
                  <a:gd name="T0" fmla="*/ 0 w 338"/>
                  <a:gd name="T1" fmla="*/ 0 h 26"/>
                  <a:gd name="T2" fmla="*/ 62 w 338"/>
                  <a:gd name="T3" fmla="*/ 10 h 26"/>
                  <a:gd name="T4" fmla="*/ 338 w 338"/>
                  <a:gd name="T5" fmla="*/ 14 h 26"/>
                  <a:gd name="T6" fmla="*/ 0 60000 65536"/>
                  <a:gd name="T7" fmla="*/ 0 60000 65536"/>
                  <a:gd name="T8" fmla="*/ 0 60000 65536"/>
                  <a:gd name="T9" fmla="*/ 0 w 338"/>
                  <a:gd name="T10" fmla="*/ 0 h 26"/>
                  <a:gd name="T11" fmla="*/ 338 w 338"/>
                  <a:gd name="T12" fmla="*/ 26 h 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8" h="26">
                    <a:moveTo>
                      <a:pt x="0" y="0"/>
                    </a:moveTo>
                    <a:cubicBezTo>
                      <a:pt x="20" y="6"/>
                      <a:pt x="62" y="10"/>
                      <a:pt x="62" y="10"/>
                    </a:cubicBezTo>
                    <a:cubicBezTo>
                      <a:pt x="142" y="26"/>
                      <a:pt x="319" y="14"/>
                      <a:pt x="338" y="14"/>
                    </a:cubicBez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6">
                <a:extLst>
                  <a:ext uri="{FF2B5EF4-FFF2-40B4-BE49-F238E27FC236}">
                    <a16:creationId xmlns:a16="http://schemas.microsoft.com/office/drawing/2014/main" id="{97CE026A-7F72-54DA-B736-598C05C811B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244" y="1010"/>
                <a:ext cx="328" cy="116"/>
              </a:xfrm>
              <a:custGeom>
                <a:avLst/>
                <a:gdLst>
                  <a:gd name="T0" fmla="*/ 0 w 328"/>
                  <a:gd name="T1" fmla="*/ 0 h 116"/>
                  <a:gd name="T2" fmla="*/ 228 w 328"/>
                  <a:gd name="T3" fmla="*/ 84 h 116"/>
                  <a:gd name="T4" fmla="*/ 296 w 328"/>
                  <a:gd name="T5" fmla="*/ 104 h 116"/>
                  <a:gd name="T6" fmla="*/ 328 w 328"/>
                  <a:gd name="T7" fmla="*/ 116 h 1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28"/>
                  <a:gd name="T13" fmla="*/ 0 h 116"/>
                  <a:gd name="T14" fmla="*/ 328 w 328"/>
                  <a:gd name="T15" fmla="*/ 116 h 1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28" h="116">
                    <a:moveTo>
                      <a:pt x="0" y="0"/>
                    </a:moveTo>
                    <a:lnTo>
                      <a:pt x="228" y="84"/>
                    </a:lnTo>
                    <a:lnTo>
                      <a:pt x="296" y="104"/>
                    </a:lnTo>
                    <a:lnTo>
                      <a:pt x="328" y="116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17">
                <a:extLst>
                  <a:ext uri="{FF2B5EF4-FFF2-40B4-BE49-F238E27FC236}">
                    <a16:creationId xmlns:a16="http://schemas.microsoft.com/office/drawing/2014/main" id="{CE0BC435-F9D6-1146-923C-9A481F57B69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290" y="1086"/>
                <a:ext cx="202" cy="25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0DD16441-FBB8-4FC7-9A03-44E53653546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086" y="974"/>
                <a:ext cx="278" cy="238"/>
              </a:xfrm>
              <a:custGeom>
                <a:avLst/>
                <a:gdLst>
                  <a:gd name="T0" fmla="*/ 0 w 278"/>
                  <a:gd name="T1" fmla="*/ 0 h 238"/>
                  <a:gd name="T2" fmla="*/ 154 w 278"/>
                  <a:gd name="T3" fmla="*/ 176 h 238"/>
                  <a:gd name="T4" fmla="*/ 278 w 278"/>
                  <a:gd name="T5" fmla="*/ 238 h 238"/>
                  <a:gd name="T6" fmla="*/ 0 60000 65536"/>
                  <a:gd name="T7" fmla="*/ 0 60000 65536"/>
                  <a:gd name="T8" fmla="*/ 0 60000 65536"/>
                  <a:gd name="T9" fmla="*/ 0 w 278"/>
                  <a:gd name="T10" fmla="*/ 0 h 238"/>
                  <a:gd name="T11" fmla="*/ 278 w 278"/>
                  <a:gd name="T12" fmla="*/ 238 h 23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8" h="238">
                    <a:moveTo>
                      <a:pt x="0" y="0"/>
                    </a:moveTo>
                    <a:lnTo>
                      <a:pt x="154" y="176"/>
                    </a:lnTo>
                    <a:lnTo>
                      <a:pt x="278" y="238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9D4ECD99-67DC-F1D8-D0CA-A3CAAB7A699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306" y="1166"/>
                <a:ext cx="306" cy="28"/>
              </a:xfrm>
              <a:custGeom>
                <a:avLst/>
                <a:gdLst>
                  <a:gd name="T0" fmla="*/ 0 w 306"/>
                  <a:gd name="T1" fmla="*/ 0 h 28"/>
                  <a:gd name="T2" fmla="*/ 182 w 306"/>
                  <a:gd name="T3" fmla="*/ 0 h 28"/>
                  <a:gd name="T4" fmla="*/ 306 w 306"/>
                  <a:gd name="T5" fmla="*/ 28 h 28"/>
                  <a:gd name="T6" fmla="*/ 0 60000 65536"/>
                  <a:gd name="T7" fmla="*/ 0 60000 65536"/>
                  <a:gd name="T8" fmla="*/ 0 60000 65536"/>
                  <a:gd name="T9" fmla="*/ 0 w 306"/>
                  <a:gd name="T10" fmla="*/ 0 h 28"/>
                  <a:gd name="T11" fmla="*/ 306 w 306"/>
                  <a:gd name="T12" fmla="*/ 28 h 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6" h="28">
                    <a:moveTo>
                      <a:pt x="0" y="0"/>
                    </a:moveTo>
                    <a:lnTo>
                      <a:pt x="182" y="0"/>
                    </a:lnTo>
                    <a:lnTo>
                      <a:pt x="306" y="28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Oval 20">
                <a:extLst>
                  <a:ext uri="{FF2B5EF4-FFF2-40B4-BE49-F238E27FC236}">
                    <a16:creationId xmlns:a16="http://schemas.microsoft.com/office/drawing/2014/main" id="{4AE070D1-3266-C35D-34B9-4DE16BC227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17" y="964"/>
                <a:ext cx="115" cy="11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41" name="Freeform 21">
                <a:extLst>
                  <a:ext uri="{FF2B5EF4-FFF2-40B4-BE49-F238E27FC236}">
                    <a16:creationId xmlns:a16="http://schemas.microsoft.com/office/drawing/2014/main" id="{3E22171F-C027-8540-E823-CBE3476D719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60" y="1166"/>
                <a:ext cx="350" cy="626"/>
              </a:xfrm>
              <a:custGeom>
                <a:avLst/>
                <a:gdLst>
                  <a:gd name="T0" fmla="*/ 350 w 350"/>
                  <a:gd name="T1" fmla="*/ 54 h 626"/>
                  <a:gd name="T2" fmla="*/ 338 w 350"/>
                  <a:gd name="T3" fmla="*/ 50 h 626"/>
                  <a:gd name="T4" fmla="*/ 280 w 350"/>
                  <a:gd name="T5" fmla="*/ 12 h 626"/>
                  <a:gd name="T6" fmla="*/ 242 w 350"/>
                  <a:gd name="T7" fmla="*/ 0 h 626"/>
                  <a:gd name="T8" fmla="*/ 206 w 350"/>
                  <a:gd name="T9" fmla="*/ 0 h 626"/>
                  <a:gd name="T10" fmla="*/ 152 w 350"/>
                  <a:gd name="T11" fmla="*/ 12 h 626"/>
                  <a:gd name="T12" fmla="*/ 114 w 350"/>
                  <a:gd name="T13" fmla="*/ 48 h 626"/>
                  <a:gd name="T14" fmla="*/ 92 w 350"/>
                  <a:gd name="T15" fmla="*/ 82 h 626"/>
                  <a:gd name="T16" fmla="*/ 68 w 350"/>
                  <a:gd name="T17" fmla="*/ 126 h 626"/>
                  <a:gd name="T18" fmla="*/ 56 w 350"/>
                  <a:gd name="T19" fmla="*/ 166 h 626"/>
                  <a:gd name="T20" fmla="*/ 50 w 350"/>
                  <a:gd name="T21" fmla="*/ 220 h 626"/>
                  <a:gd name="T22" fmla="*/ 50 w 350"/>
                  <a:gd name="T23" fmla="*/ 266 h 626"/>
                  <a:gd name="T24" fmla="*/ 50 w 350"/>
                  <a:gd name="T25" fmla="*/ 300 h 626"/>
                  <a:gd name="T26" fmla="*/ 50 w 350"/>
                  <a:gd name="T27" fmla="*/ 324 h 626"/>
                  <a:gd name="T28" fmla="*/ 44 w 350"/>
                  <a:gd name="T29" fmla="*/ 380 h 626"/>
                  <a:gd name="T30" fmla="*/ 30 w 350"/>
                  <a:gd name="T31" fmla="*/ 430 h 626"/>
                  <a:gd name="T32" fmla="*/ 26 w 350"/>
                  <a:gd name="T33" fmla="*/ 478 h 626"/>
                  <a:gd name="T34" fmla="*/ 18 w 350"/>
                  <a:gd name="T35" fmla="*/ 526 h 626"/>
                  <a:gd name="T36" fmla="*/ 14 w 350"/>
                  <a:gd name="T37" fmla="*/ 562 h 626"/>
                  <a:gd name="T38" fmla="*/ 6 w 350"/>
                  <a:gd name="T39" fmla="*/ 608 h 626"/>
                  <a:gd name="T40" fmla="*/ 0 w 350"/>
                  <a:gd name="T41" fmla="*/ 626 h 62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50"/>
                  <a:gd name="T64" fmla="*/ 0 h 626"/>
                  <a:gd name="T65" fmla="*/ 350 w 350"/>
                  <a:gd name="T66" fmla="*/ 626 h 62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50" h="626">
                    <a:moveTo>
                      <a:pt x="350" y="54"/>
                    </a:moveTo>
                    <a:cubicBezTo>
                      <a:pt x="346" y="53"/>
                      <a:pt x="338" y="50"/>
                      <a:pt x="338" y="50"/>
                    </a:cubicBezTo>
                    <a:lnTo>
                      <a:pt x="280" y="12"/>
                    </a:lnTo>
                    <a:lnTo>
                      <a:pt x="242" y="0"/>
                    </a:lnTo>
                    <a:lnTo>
                      <a:pt x="206" y="0"/>
                    </a:lnTo>
                    <a:lnTo>
                      <a:pt x="152" y="12"/>
                    </a:lnTo>
                    <a:lnTo>
                      <a:pt x="114" y="48"/>
                    </a:lnTo>
                    <a:lnTo>
                      <a:pt x="92" y="82"/>
                    </a:lnTo>
                    <a:lnTo>
                      <a:pt x="68" y="126"/>
                    </a:lnTo>
                    <a:lnTo>
                      <a:pt x="56" y="166"/>
                    </a:lnTo>
                    <a:lnTo>
                      <a:pt x="50" y="220"/>
                    </a:lnTo>
                    <a:lnTo>
                      <a:pt x="50" y="266"/>
                    </a:lnTo>
                    <a:lnTo>
                      <a:pt x="50" y="300"/>
                    </a:lnTo>
                    <a:lnTo>
                      <a:pt x="50" y="324"/>
                    </a:lnTo>
                    <a:lnTo>
                      <a:pt x="44" y="380"/>
                    </a:lnTo>
                    <a:lnTo>
                      <a:pt x="30" y="430"/>
                    </a:lnTo>
                    <a:lnTo>
                      <a:pt x="26" y="478"/>
                    </a:lnTo>
                    <a:lnTo>
                      <a:pt x="18" y="526"/>
                    </a:lnTo>
                    <a:lnTo>
                      <a:pt x="14" y="562"/>
                    </a:lnTo>
                    <a:lnTo>
                      <a:pt x="6" y="608"/>
                    </a:lnTo>
                    <a:lnTo>
                      <a:pt x="0" y="626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95B0DA1C-0DD0-9EC7-0C7D-384A85F03F1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30" y="1428"/>
                <a:ext cx="594" cy="1071"/>
              </a:xfrm>
              <a:custGeom>
                <a:avLst/>
                <a:gdLst>
                  <a:gd name="T0" fmla="*/ 30 w 594"/>
                  <a:gd name="T1" fmla="*/ 366 h 1071"/>
                  <a:gd name="T2" fmla="*/ 21 w 594"/>
                  <a:gd name="T3" fmla="*/ 468 h 1071"/>
                  <a:gd name="T4" fmla="*/ 21 w 594"/>
                  <a:gd name="T5" fmla="*/ 567 h 1071"/>
                  <a:gd name="T6" fmla="*/ 21 w 594"/>
                  <a:gd name="T7" fmla="*/ 651 h 1071"/>
                  <a:gd name="T8" fmla="*/ 18 w 594"/>
                  <a:gd name="T9" fmla="*/ 726 h 1071"/>
                  <a:gd name="T10" fmla="*/ 18 w 594"/>
                  <a:gd name="T11" fmla="*/ 825 h 1071"/>
                  <a:gd name="T12" fmla="*/ 0 w 594"/>
                  <a:gd name="T13" fmla="*/ 915 h 1071"/>
                  <a:gd name="T14" fmla="*/ 0 w 594"/>
                  <a:gd name="T15" fmla="*/ 1008 h 1071"/>
                  <a:gd name="T16" fmla="*/ 48 w 594"/>
                  <a:gd name="T17" fmla="*/ 1062 h 1071"/>
                  <a:gd name="T18" fmla="*/ 84 w 594"/>
                  <a:gd name="T19" fmla="*/ 1071 h 1071"/>
                  <a:gd name="T20" fmla="*/ 123 w 594"/>
                  <a:gd name="T21" fmla="*/ 1071 h 1071"/>
                  <a:gd name="T22" fmla="*/ 177 w 594"/>
                  <a:gd name="T23" fmla="*/ 1068 h 1071"/>
                  <a:gd name="T24" fmla="*/ 210 w 594"/>
                  <a:gd name="T25" fmla="*/ 1047 h 1071"/>
                  <a:gd name="T26" fmla="*/ 246 w 594"/>
                  <a:gd name="T27" fmla="*/ 1032 h 1071"/>
                  <a:gd name="T28" fmla="*/ 267 w 594"/>
                  <a:gd name="T29" fmla="*/ 1014 h 1071"/>
                  <a:gd name="T30" fmla="*/ 315 w 594"/>
                  <a:gd name="T31" fmla="*/ 987 h 1071"/>
                  <a:gd name="T32" fmla="*/ 354 w 594"/>
                  <a:gd name="T33" fmla="*/ 957 h 1071"/>
                  <a:gd name="T34" fmla="*/ 399 w 594"/>
                  <a:gd name="T35" fmla="*/ 921 h 1071"/>
                  <a:gd name="T36" fmla="*/ 402 w 594"/>
                  <a:gd name="T37" fmla="*/ 888 h 1071"/>
                  <a:gd name="T38" fmla="*/ 426 w 594"/>
                  <a:gd name="T39" fmla="*/ 846 h 1071"/>
                  <a:gd name="T40" fmla="*/ 441 w 594"/>
                  <a:gd name="T41" fmla="*/ 822 h 1071"/>
                  <a:gd name="T42" fmla="*/ 474 w 594"/>
                  <a:gd name="T43" fmla="*/ 807 h 1071"/>
                  <a:gd name="T44" fmla="*/ 513 w 594"/>
                  <a:gd name="T45" fmla="*/ 807 h 1071"/>
                  <a:gd name="T46" fmla="*/ 540 w 594"/>
                  <a:gd name="T47" fmla="*/ 807 h 1071"/>
                  <a:gd name="T48" fmla="*/ 564 w 594"/>
                  <a:gd name="T49" fmla="*/ 822 h 1071"/>
                  <a:gd name="T50" fmla="*/ 594 w 594"/>
                  <a:gd name="T51" fmla="*/ 843 h 1071"/>
                  <a:gd name="T52" fmla="*/ 555 w 594"/>
                  <a:gd name="T53" fmla="*/ 801 h 1071"/>
                  <a:gd name="T54" fmla="*/ 513 w 594"/>
                  <a:gd name="T55" fmla="*/ 792 h 1071"/>
                  <a:gd name="T56" fmla="*/ 471 w 594"/>
                  <a:gd name="T57" fmla="*/ 792 h 1071"/>
                  <a:gd name="T58" fmla="*/ 432 w 594"/>
                  <a:gd name="T59" fmla="*/ 792 h 1071"/>
                  <a:gd name="T60" fmla="*/ 402 w 594"/>
                  <a:gd name="T61" fmla="*/ 801 h 1071"/>
                  <a:gd name="T62" fmla="*/ 348 w 594"/>
                  <a:gd name="T63" fmla="*/ 837 h 1071"/>
                  <a:gd name="T64" fmla="*/ 342 w 594"/>
                  <a:gd name="T65" fmla="*/ 858 h 1071"/>
                  <a:gd name="T66" fmla="*/ 321 w 594"/>
                  <a:gd name="T67" fmla="*/ 882 h 1071"/>
                  <a:gd name="T68" fmla="*/ 282 w 594"/>
                  <a:gd name="T69" fmla="*/ 900 h 1071"/>
                  <a:gd name="T70" fmla="*/ 156 w 594"/>
                  <a:gd name="T71" fmla="*/ 969 h 1071"/>
                  <a:gd name="T72" fmla="*/ 120 w 594"/>
                  <a:gd name="T73" fmla="*/ 972 h 1071"/>
                  <a:gd name="T74" fmla="*/ 96 w 594"/>
                  <a:gd name="T75" fmla="*/ 945 h 1071"/>
                  <a:gd name="T76" fmla="*/ 102 w 594"/>
                  <a:gd name="T77" fmla="*/ 876 h 1071"/>
                  <a:gd name="T78" fmla="*/ 126 w 594"/>
                  <a:gd name="T79" fmla="*/ 768 h 1071"/>
                  <a:gd name="T80" fmla="*/ 120 w 594"/>
                  <a:gd name="T81" fmla="*/ 648 h 1071"/>
                  <a:gd name="T82" fmla="*/ 111 w 594"/>
                  <a:gd name="T83" fmla="*/ 561 h 1071"/>
                  <a:gd name="T84" fmla="*/ 123 w 594"/>
                  <a:gd name="T85" fmla="*/ 387 h 1071"/>
                  <a:gd name="T86" fmla="*/ 126 w 594"/>
                  <a:gd name="T87" fmla="*/ 312 h 1071"/>
                  <a:gd name="T88" fmla="*/ 156 w 594"/>
                  <a:gd name="T89" fmla="*/ 126 h 1071"/>
                  <a:gd name="T90" fmla="*/ 156 w 594"/>
                  <a:gd name="T91" fmla="*/ 33 h 1071"/>
                  <a:gd name="T92" fmla="*/ 156 w 594"/>
                  <a:gd name="T93" fmla="*/ 0 h 1071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94"/>
                  <a:gd name="T142" fmla="*/ 0 h 1071"/>
                  <a:gd name="T143" fmla="*/ 594 w 594"/>
                  <a:gd name="T144" fmla="*/ 1071 h 1071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94" h="1071">
                    <a:moveTo>
                      <a:pt x="30" y="366"/>
                    </a:moveTo>
                    <a:lnTo>
                      <a:pt x="21" y="468"/>
                    </a:lnTo>
                    <a:lnTo>
                      <a:pt x="21" y="567"/>
                    </a:lnTo>
                    <a:lnTo>
                      <a:pt x="21" y="651"/>
                    </a:lnTo>
                    <a:lnTo>
                      <a:pt x="18" y="726"/>
                    </a:lnTo>
                    <a:lnTo>
                      <a:pt x="18" y="825"/>
                    </a:lnTo>
                    <a:lnTo>
                      <a:pt x="0" y="915"/>
                    </a:lnTo>
                    <a:lnTo>
                      <a:pt x="0" y="1008"/>
                    </a:lnTo>
                    <a:lnTo>
                      <a:pt x="48" y="1062"/>
                    </a:lnTo>
                    <a:lnTo>
                      <a:pt x="84" y="1071"/>
                    </a:lnTo>
                    <a:lnTo>
                      <a:pt x="123" y="1071"/>
                    </a:lnTo>
                    <a:lnTo>
                      <a:pt x="177" y="1068"/>
                    </a:lnTo>
                    <a:lnTo>
                      <a:pt x="210" y="1047"/>
                    </a:lnTo>
                    <a:lnTo>
                      <a:pt x="246" y="1032"/>
                    </a:lnTo>
                    <a:lnTo>
                      <a:pt x="267" y="1014"/>
                    </a:lnTo>
                    <a:lnTo>
                      <a:pt x="315" y="987"/>
                    </a:lnTo>
                    <a:lnTo>
                      <a:pt x="354" y="957"/>
                    </a:lnTo>
                    <a:lnTo>
                      <a:pt x="399" y="921"/>
                    </a:lnTo>
                    <a:lnTo>
                      <a:pt x="402" y="888"/>
                    </a:lnTo>
                    <a:lnTo>
                      <a:pt x="426" y="846"/>
                    </a:lnTo>
                    <a:lnTo>
                      <a:pt x="441" y="822"/>
                    </a:lnTo>
                    <a:lnTo>
                      <a:pt x="474" y="807"/>
                    </a:lnTo>
                    <a:lnTo>
                      <a:pt x="513" y="807"/>
                    </a:lnTo>
                    <a:lnTo>
                      <a:pt x="540" y="807"/>
                    </a:lnTo>
                    <a:lnTo>
                      <a:pt x="564" y="822"/>
                    </a:lnTo>
                    <a:lnTo>
                      <a:pt x="594" y="843"/>
                    </a:lnTo>
                    <a:lnTo>
                      <a:pt x="555" y="801"/>
                    </a:lnTo>
                    <a:lnTo>
                      <a:pt x="513" y="792"/>
                    </a:lnTo>
                    <a:lnTo>
                      <a:pt x="471" y="792"/>
                    </a:lnTo>
                    <a:lnTo>
                      <a:pt x="432" y="792"/>
                    </a:lnTo>
                    <a:lnTo>
                      <a:pt x="402" y="801"/>
                    </a:lnTo>
                    <a:lnTo>
                      <a:pt x="348" y="837"/>
                    </a:lnTo>
                    <a:lnTo>
                      <a:pt x="342" y="858"/>
                    </a:lnTo>
                    <a:lnTo>
                      <a:pt x="321" y="882"/>
                    </a:lnTo>
                    <a:lnTo>
                      <a:pt x="282" y="900"/>
                    </a:lnTo>
                    <a:lnTo>
                      <a:pt x="156" y="969"/>
                    </a:lnTo>
                    <a:lnTo>
                      <a:pt x="120" y="972"/>
                    </a:lnTo>
                    <a:lnTo>
                      <a:pt x="96" y="945"/>
                    </a:lnTo>
                    <a:lnTo>
                      <a:pt x="102" y="876"/>
                    </a:lnTo>
                    <a:lnTo>
                      <a:pt x="126" y="768"/>
                    </a:lnTo>
                    <a:lnTo>
                      <a:pt x="120" y="648"/>
                    </a:lnTo>
                    <a:lnTo>
                      <a:pt x="111" y="561"/>
                    </a:lnTo>
                    <a:lnTo>
                      <a:pt x="123" y="387"/>
                    </a:lnTo>
                    <a:lnTo>
                      <a:pt x="126" y="312"/>
                    </a:lnTo>
                    <a:lnTo>
                      <a:pt x="156" y="126"/>
                    </a:lnTo>
                    <a:lnTo>
                      <a:pt x="156" y="33"/>
                    </a:lnTo>
                    <a:lnTo>
                      <a:pt x="156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14874D34-A2CD-D1B0-0B7A-D494125E2FB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83" y="1272"/>
                <a:ext cx="174" cy="165"/>
              </a:xfrm>
              <a:custGeom>
                <a:avLst/>
                <a:gdLst>
                  <a:gd name="T0" fmla="*/ 174 w 174"/>
                  <a:gd name="T1" fmla="*/ 12 h 165"/>
                  <a:gd name="T2" fmla="*/ 117 w 174"/>
                  <a:gd name="T3" fmla="*/ 0 h 165"/>
                  <a:gd name="T4" fmla="*/ 75 w 174"/>
                  <a:gd name="T5" fmla="*/ 3 h 165"/>
                  <a:gd name="T6" fmla="*/ 39 w 174"/>
                  <a:gd name="T7" fmla="*/ 18 h 165"/>
                  <a:gd name="T8" fmla="*/ 27 w 174"/>
                  <a:gd name="T9" fmla="*/ 66 h 165"/>
                  <a:gd name="T10" fmla="*/ 15 w 174"/>
                  <a:gd name="T11" fmla="*/ 111 h 165"/>
                  <a:gd name="T12" fmla="*/ 0 w 174"/>
                  <a:gd name="T13" fmla="*/ 165 h 1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4"/>
                  <a:gd name="T22" fmla="*/ 0 h 165"/>
                  <a:gd name="T23" fmla="*/ 174 w 174"/>
                  <a:gd name="T24" fmla="*/ 165 h 1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4" h="165">
                    <a:moveTo>
                      <a:pt x="174" y="12"/>
                    </a:moveTo>
                    <a:lnTo>
                      <a:pt x="117" y="0"/>
                    </a:lnTo>
                    <a:lnTo>
                      <a:pt x="75" y="3"/>
                    </a:lnTo>
                    <a:lnTo>
                      <a:pt x="39" y="18"/>
                    </a:lnTo>
                    <a:lnTo>
                      <a:pt x="27" y="66"/>
                    </a:lnTo>
                    <a:lnTo>
                      <a:pt x="15" y="111"/>
                    </a:lnTo>
                    <a:lnTo>
                      <a:pt x="0" y="165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4" name="Group 206">
            <a:extLst>
              <a:ext uri="{FF2B5EF4-FFF2-40B4-BE49-F238E27FC236}">
                <a16:creationId xmlns:a16="http://schemas.microsoft.com/office/drawing/2014/main" id="{3E1450FA-6D62-2F0F-C634-1D798F7895FF}"/>
              </a:ext>
            </a:extLst>
          </p:cNvPr>
          <p:cNvGrpSpPr/>
          <p:nvPr/>
        </p:nvGrpSpPr>
        <p:grpSpPr>
          <a:xfrm>
            <a:off x="7568958" y="5294678"/>
            <a:ext cx="542188" cy="535030"/>
            <a:chOff x="3487288" y="4492539"/>
            <a:chExt cx="542188" cy="535030"/>
          </a:xfrm>
        </p:grpSpPr>
        <p:sp>
          <p:nvSpPr>
            <p:cNvPr id="45" name="Rounded Rectangle 43">
              <a:extLst>
                <a:ext uri="{FF2B5EF4-FFF2-40B4-BE49-F238E27FC236}">
                  <a16:creationId xmlns:a16="http://schemas.microsoft.com/office/drawing/2014/main" id="{03A38995-4E28-ED36-F582-1F515EB33F51}"/>
                </a:ext>
              </a:extLst>
            </p:cNvPr>
            <p:cNvSpPr/>
            <p:nvPr/>
          </p:nvSpPr>
          <p:spPr>
            <a:xfrm>
              <a:off x="3675512" y="4492539"/>
              <a:ext cx="45719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4">
              <a:extLst>
                <a:ext uri="{FF2B5EF4-FFF2-40B4-BE49-F238E27FC236}">
                  <a16:creationId xmlns:a16="http://schemas.microsoft.com/office/drawing/2014/main" id="{26E20AFA-4DC7-EA8C-7D4A-89305CCAF66B}"/>
                </a:ext>
              </a:extLst>
            </p:cNvPr>
            <p:cNvSpPr/>
            <p:nvPr/>
          </p:nvSpPr>
          <p:spPr>
            <a:xfrm rot="2674926">
              <a:off x="3816284" y="4676008"/>
              <a:ext cx="45719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5">
              <a:extLst>
                <a:ext uri="{FF2B5EF4-FFF2-40B4-BE49-F238E27FC236}">
                  <a16:creationId xmlns:a16="http://schemas.microsoft.com/office/drawing/2014/main" id="{978D7867-C539-2CDA-5775-243A5EF13C8D}"/>
                </a:ext>
              </a:extLst>
            </p:cNvPr>
            <p:cNvSpPr/>
            <p:nvPr/>
          </p:nvSpPr>
          <p:spPr>
            <a:xfrm rot="10181278">
              <a:off x="3626224" y="4722769"/>
              <a:ext cx="45719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6">
              <a:extLst>
                <a:ext uri="{FF2B5EF4-FFF2-40B4-BE49-F238E27FC236}">
                  <a16:creationId xmlns:a16="http://schemas.microsoft.com/office/drawing/2014/main" id="{D7E3D44B-5825-B33D-8359-442359C0858D}"/>
                </a:ext>
              </a:extLst>
            </p:cNvPr>
            <p:cNvSpPr/>
            <p:nvPr/>
          </p:nvSpPr>
          <p:spPr>
            <a:xfrm rot="8045523">
              <a:off x="3854216" y="4386399"/>
              <a:ext cx="45719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7">
              <a:extLst>
                <a:ext uri="{FF2B5EF4-FFF2-40B4-BE49-F238E27FC236}">
                  <a16:creationId xmlns:a16="http://schemas.microsoft.com/office/drawing/2014/main" id="{22F59FAD-1FB7-3C3D-D28B-966AEA2C57D8}"/>
                </a:ext>
              </a:extLst>
            </p:cNvPr>
            <p:cNvSpPr/>
            <p:nvPr/>
          </p:nvSpPr>
          <p:spPr>
            <a:xfrm rot="5680605">
              <a:off x="3654009" y="4451549"/>
              <a:ext cx="45719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8">
              <a:extLst>
                <a:ext uri="{FF2B5EF4-FFF2-40B4-BE49-F238E27FC236}">
                  <a16:creationId xmlns:a16="http://schemas.microsoft.com/office/drawing/2014/main" id="{84F9987E-A23A-F8B2-44BC-98CB0AF9C675}"/>
                </a:ext>
              </a:extLst>
            </p:cNvPr>
            <p:cNvSpPr/>
            <p:nvPr/>
          </p:nvSpPr>
          <p:spPr>
            <a:xfrm rot="1394602">
              <a:off x="3487288" y="4641590"/>
              <a:ext cx="45719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49">
              <a:extLst>
                <a:ext uri="{FF2B5EF4-FFF2-40B4-BE49-F238E27FC236}">
                  <a16:creationId xmlns:a16="http://schemas.microsoft.com/office/drawing/2014/main" id="{92A1B9D6-93A9-AFAB-4267-E21ECE91EB64}"/>
                </a:ext>
              </a:extLst>
            </p:cNvPr>
            <p:cNvSpPr/>
            <p:nvPr/>
          </p:nvSpPr>
          <p:spPr>
            <a:xfrm rot="2674926">
              <a:off x="3968684" y="4676008"/>
              <a:ext cx="45719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D342E2E-1405-31C9-6EB0-42D9B67061C1}"/>
              </a:ext>
            </a:extLst>
          </p:cNvPr>
          <p:cNvSpPr txBox="1"/>
          <p:nvPr/>
        </p:nvSpPr>
        <p:spPr>
          <a:xfrm>
            <a:off x="7392067" y="3260454"/>
            <a:ext cx="3087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Infection assay: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A3E9F7-B682-9119-BB6D-BDE62CEF3632}"/>
              </a:ext>
            </a:extLst>
          </p:cNvPr>
          <p:cNvSpPr txBox="1"/>
          <p:nvPr/>
        </p:nvSpPr>
        <p:spPr>
          <a:xfrm>
            <a:off x="8263591" y="4345628"/>
            <a:ext cx="672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BE13236-3CB1-DEB4-A565-984110C0DBC0}"/>
              </a:ext>
            </a:extLst>
          </p:cNvPr>
          <p:cNvSpPr txBox="1"/>
          <p:nvPr/>
        </p:nvSpPr>
        <p:spPr>
          <a:xfrm>
            <a:off x="8300515" y="5230966"/>
            <a:ext cx="672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Z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8E84BFC-FC25-846B-D2BD-B5547FD22849}"/>
              </a:ext>
            </a:extLst>
          </p:cNvPr>
          <p:cNvCxnSpPr>
            <a:cxnSpLocks/>
          </p:cNvCxnSpPr>
          <p:nvPr/>
        </p:nvCxnSpPr>
        <p:spPr>
          <a:xfrm>
            <a:off x="8644828" y="4713176"/>
            <a:ext cx="598565" cy="7823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F06DDFC-BB44-EB75-E98D-4AF9568B7697}"/>
              </a:ext>
            </a:extLst>
          </p:cNvPr>
          <p:cNvCxnSpPr>
            <a:cxnSpLocks/>
          </p:cNvCxnSpPr>
          <p:nvPr/>
        </p:nvCxnSpPr>
        <p:spPr>
          <a:xfrm flipV="1">
            <a:off x="8663722" y="5352643"/>
            <a:ext cx="666161" cy="17885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8323C6C-47BA-C309-73EF-1D758ABE20E1}"/>
              </a:ext>
            </a:extLst>
          </p:cNvPr>
          <p:cNvSpPr txBox="1"/>
          <p:nvPr/>
        </p:nvSpPr>
        <p:spPr>
          <a:xfrm>
            <a:off x="7539369" y="6169659"/>
            <a:ext cx="1820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S and Z go in…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A59471D-38C9-D4F5-A52D-A343FF4C3DED}"/>
              </a:ext>
            </a:extLst>
          </p:cNvPr>
          <p:cNvCxnSpPr>
            <a:cxnSpLocks/>
          </p:cNvCxnSpPr>
          <p:nvPr/>
        </p:nvCxnSpPr>
        <p:spPr>
          <a:xfrm>
            <a:off x="9899109" y="5100545"/>
            <a:ext cx="728821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1A1F90A-FB5C-7D6C-9941-972C5159D146}"/>
              </a:ext>
            </a:extLst>
          </p:cNvPr>
          <p:cNvSpPr txBox="1"/>
          <p:nvPr/>
        </p:nvSpPr>
        <p:spPr>
          <a:xfrm>
            <a:off x="10863159" y="4608164"/>
            <a:ext cx="672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?</a:t>
            </a:r>
            <a:endParaRPr lang="en-US" sz="4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71C4891-3364-E359-8FF5-34F4911558CC}"/>
              </a:ext>
            </a:extLst>
          </p:cNvPr>
          <p:cNvSpPr txBox="1"/>
          <p:nvPr/>
        </p:nvSpPr>
        <p:spPr>
          <a:xfrm>
            <a:off x="10054679" y="6038415"/>
            <a:ext cx="1656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Does S or I come out?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B6D396F-AD8B-B1FA-5296-7488D1D1ED26}"/>
              </a:ext>
            </a:extLst>
          </p:cNvPr>
          <p:cNvSpPr txBox="1"/>
          <p:nvPr/>
        </p:nvSpPr>
        <p:spPr>
          <a:xfrm>
            <a:off x="275809" y="224742"/>
            <a:ext cx="64629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i="1" u="sng" dirty="0">
                <a:latin typeface="Cambria" panose="02040503050406030204" pitchFamily="18" charset="0"/>
                <a:ea typeface="Cambria" panose="02040503050406030204" pitchFamily="18" charset="0"/>
              </a:rPr>
              <a:t>1. The logic: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 Simplifying the S-I framework</a:t>
            </a:r>
          </a:p>
        </p:txBody>
      </p:sp>
    </p:spTree>
    <p:extLst>
      <p:ext uri="{BB962C8B-B14F-4D97-AF65-F5344CB8AC3E}">
        <p14:creationId xmlns:p14="http://schemas.microsoft.com/office/powerpoint/2010/main" val="375552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2FE7FC4-D5A7-541B-F118-F4D4EBDFD371}"/>
                  </a:ext>
                </a:extLst>
              </p:cNvPr>
              <p:cNvSpPr/>
              <p:nvPr/>
            </p:nvSpPr>
            <p:spPr>
              <a:xfrm>
                <a:off x="2081352" y="1708529"/>
                <a:ext cx="7022891" cy="1144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600" b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600" b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3600" b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3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l-GR" sz="3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3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US" sz="3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en-US" sz="3600" b="1" i="1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2FE7FC4-D5A7-541B-F118-F4D4EBDFD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352" y="1708529"/>
                <a:ext cx="7022891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8CCAB13-B152-3F28-EB31-E7255FDBA961}"/>
                  </a:ext>
                </a:extLst>
              </p:cNvPr>
              <p:cNvSpPr/>
              <p:nvPr/>
            </p:nvSpPr>
            <p:spPr>
              <a:xfrm>
                <a:off x="2081352" y="3277923"/>
                <a:ext cx="7022891" cy="1144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600" b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3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3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US" sz="3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𝒁</m:t>
                      </m:r>
                      <m:r>
                        <a:rPr lang="en-US" sz="3600" b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8CCAB13-B152-3F28-EB31-E7255FDBA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352" y="3277923"/>
                <a:ext cx="7022891" cy="11441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885D694-898E-7B46-6E55-F95C63785BD7}"/>
              </a:ext>
            </a:extLst>
          </p:cNvPr>
          <p:cNvSpPr txBox="1"/>
          <p:nvPr/>
        </p:nvSpPr>
        <p:spPr>
          <a:xfrm>
            <a:off x="8153399" y="871714"/>
            <a:ext cx="32103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Which parts of the dynamics described by these equations are relevant during an </a:t>
            </a:r>
            <a:r>
              <a:rPr lang="en-US" sz="2000" dirty="0">
                <a:solidFill>
                  <a:srgbClr val="FF0000"/>
                </a:solidFill>
              </a:rPr>
              <a:t>8-hour</a:t>
            </a:r>
            <a:r>
              <a:rPr lang="en-US" sz="2400" dirty="0">
                <a:solidFill>
                  <a:srgbClr val="FF0000"/>
                </a:solidFill>
              </a:rPr>
              <a:t> infection assay??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5246251-8F10-BE12-1818-618285FD5E6F}"/>
                  </a:ext>
                </a:extLst>
              </p:cNvPr>
              <p:cNvSpPr/>
              <p:nvPr/>
            </p:nvSpPr>
            <p:spPr>
              <a:xfrm>
                <a:off x="2081351" y="4844322"/>
                <a:ext cx="7022891" cy="1144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600" b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5246251-8F10-BE12-1818-618285FD5E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351" y="4844322"/>
                <a:ext cx="7022891" cy="114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 descr="15 mL Falcon Centrifuge Tubes, Polypropylene, Pack of 50, 352096 ...">
            <a:extLst>
              <a:ext uri="{FF2B5EF4-FFF2-40B4-BE49-F238E27FC236}">
                <a16:creationId xmlns:a16="http://schemas.microsoft.com/office/drawing/2014/main" id="{A211CEC8-8CA7-535B-C4E3-25081ED4D2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0" r="52203"/>
          <a:stretch/>
        </p:blipFill>
        <p:spPr bwMode="auto">
          <a:xfrm>
            <a:off x="9159135" y="3849233"/>
            <a:ext cx="672355" cy="279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2">
            <a:extLst>
              <a:ext uri="{FF2B5EF4-FFF2-40B4-BE49-F238E27FC236}">
                <a16:creationId xmlns:a16="http://schemas.microsoft.com/office/drawing/2014/main" id="{09BE28E3-28EF-3BFF-612C-91CED7A80EA4}"/>
              </a:ext>
            </a:extLst>
          </p:cNvPr>
          <p:cNvGrpSpPr>
            <a:grpSpLocks/>
          </p:cNvGrpSpPr>
          <p:nvPr/>
        </p:nvGrpSpPr>
        <p:grpSpPr bwMode="auto">
          <a:xfrm>
            <a:off x="7614015" y="3946987"/>
            <a:ext cx="871536" cy="1153558"/>
            <a:chOff x="1519" y="1866"/>
            <a:chExt cx="950" cy="1210"/>
          </a:xfrm>
          <a:solidFill>
            <a:srgbClr val="DAFEF3">
              <a:alpha val="20000"/>
            </a:srgbClr>
          </a:solidFill>
        </p:grpSpPr>
        <p:sp>
          <p:nvSpPr>
            <p:cNvPr id="19" name="Freeform 3">
              <a:extLst>
                <a:ext uri="{FF2B5EF4-FFF2-40B4-BE49-F238E27FC236}">
                  <a16:creationId xmlns:a16="http://schemas.microsoft.com/office/drawing/2014/main" id="{E4875AD7-541C-73C2-7ABD-9E2D8522D8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" y="1899"/>
              <a:ext cx="525" cy="990"/>
            </a:xfrm>
            <a:custGeom>
              <a:avLst/>
              <a:gdLst>
                <a:gd name="T0" fmla="*/ 453 w 525"/>
                <a:gd name="T1" fmla="*/ 33 h 990"/>
                <a:gd name="T2" fmla="*/ 420 w 525"/>
                <a:gd name="T3" fmla="*/ 3 h 990"/>
                <a:gd name="T4" fmla="*/ 372 w 525"/>
                <a:gd name="T5" fmla="*/ 0 h 990"/>
                <a:gd name="T6" fmla="*/ 327 w 525"/>
                <a:gd name="T7" fmla="*/ 0 h 990"/>
                <a:gd name="T8" fmla="*/ 270 w 525"/>
                <a:gd name="T9" fmla="*/ 3 h 990"/>
                <a:gd name="T10" fmla="*/ 222 w 525"/>
                <a:gd name="T11" fmla="*/ 48 h 990"/>
                <a:gd name="T12" fmla="*/ 189 w 525"/>
                <a:gd name="T13" fmla="*/ 108 h 990"/>
                <a:gd name="T14" fmla="*/ 156 w 525"/>
                <a:gd name="T15" fmla="*/ 168 h 990"/>
                <a:gd name="T16" fmla="*/ 120 w 525"/>
                <a:gd name="T17" fmla="*/ 255 h 990"/>
                <a:gd name="T18" fmla="*/ 102 w 525"/>
                <a:gd name="T19" fmla="*/ 297 h 990"/>
                <a:gd name="T20" fmla="*/ 93 w 525"/>
                <a:gd name="T21" fmla="*/ 342 h 990"/>
                <a:gd name="T22" fmla="*/ 72 w 525"/>
                <a:gd name="T23" fmla="*/ 411 h 990"/>
                <a:gd name="T24" fmla="*/ 45 w 525"/>
                <a:gd name="T25" fmla="*/ 480 h 990"/>
                <a:gd name="T26" fmla="*/ 18 w 525"/>
                <a:gd name="T27" fmla="*/ 537 h 990"/>
                <a:gd name="T28" fmla="*/ 0 w 525"/>
                <a:gd name="T29" fmla="*/ 636 h 990"/>
                <a:gd name="T30" fmla="*/ 15 w 525"/>
                <a:gd name="T31" fmla="*/ 711 h 990"/>
                <a:gd name="T32" fmla="*/ 30 w 525"/>
                <a:gd name="T33" fmla="*/ 762 h 990"/>
                <a:gd name="T34" fmla="*/ 60 w 525"/>
                <a:gd name="T35" fmla="*/ 813 h 990"/>
                <a:gd name="T36" fmla="*/ 72 w 525"/>
                <a:gd name="T37" fmla="*/ 873 h 990"/>
                <a:gd name="T38" fmla="*/ 84 w 525"/>
                <a:gd name="T39" fmla="*/ 897 h 990"/>
                <a:gd name="T40" fmla="*/ 93 w 525"/>
                <a:gd name="T41" fmla="*/ 933 h 990"/>
                <a:gd name="T42" fmla="*/ 75 w 525"/>
                <a:gd name="T43" fmla="*/ 990 h 990"/>
                <a:gd name="T44" fmla="*/ 120 w 525"/>
                <a:gd name="T45" fmla="*/ 948 h 990"/>
                <a:gd name="T46" fmla="*/ 126 w 525"/>
                <a:gd name="T47" fmla="*/ 927 h 990"/>
                <a:gd name="T48" fmla="*/ 240 w 525"/>
                <a:gd name="T49" fmla="*/ 891 h 990"/>
                <a:gd name="T50" fmla="*/ 333 w 525"/>
                <a:gd name="T51" fmla="*/ 858 h 990"/>
                <a:gd name="T52" fmla="*/ 399 w 525"/>
                <a:gd name="T53" fmla="*/ 798 h 990"/>
                <a:gd name="T54" fmla="*/ 468 w 525"/>
                <a:gd name="T55" fmla="*/ 708 h 990"/>
                <a:gd name="T56" fmla="*/ 495 w 525"/>
                <a:gd name="T57" fmla="*/ 579 h 990"/>
                <a:gd name="T58" fmla="*/ 495 w 525"/>
                <a:gd name="T59" fmla="*/ 474 h 990"/>
                <a:gd name="T60" fmla="*/ 486 w 525"/>
                <a:gd name="T61" fmla="*/ 387 h 990"/>
                <a:gd name="T62" fmla="*/ 423 w 525"/>
                <a:gd name="T63" fmla="*/ 306 h 990"/>
                <a:gd name="T64" fmla="*/ 498 w 525"/>
                <a:gd name="T65" fmla="*/ 372 h 990"/>
                <a:gd name="T66" fmla="*/ 513 w 525"/>
                <a:gd name="T67" fmla="*/ 336 h 990"/>
                <a:gd name="T68" fmla="*/ 516 w 525"/>
                <a:gd name="T69" fmla="*/ 234 h 990"/>
                <a:gd name="T70" fmla="*/ 525 w 525"/>
                <a:gd name="T71" fmla="*/ 135 h 990"/>
                <a:gd name="T72" fmla="*/ 495 w 525"/>
                <a:gd name="T73" fmla="*/ 45 h 990"/>
                <a:gd name="T74" fmla="*/ 453 w 525"/>
                <a:gd name="T75" fmla="*/ 33 h 9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25"/>
                <a:gd name="T115" fmla="*/ 0 h 990"/>
                <a:gd name="T116" fmla="*/ 525 w 525"/>
                <a:gd name="T117" fmla="*/ 990 h 99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25" h="990">
                  <a:moveTo>
                    <a:pt x="453" y="33"/>
                  </a:moveTo>
                  <a:lnTo>
                    <a:pt x="420" y="3"/>
                  </a:lnTo>
                  <a:lnTo>
                    <a:pt x="372" y="0"/>
                  </a:lnTo>
                  <a:lnTo>
                    <a:pt x="327" y="0"/>
                  </a:lnTo>
                  <a:lnTo>
                    <a:pt x="270" y="3"/>
                  </a:lnTo>
                  <a:lnTo>
                    <a:pt x="222" y="48"/>
                  </a:lnTo>
                  <a:lnTo>
                    <a:pt x="189" y="108"/>
                  </a:lnTo>
                  <a:lnTo>
                    <a:pt x="156" y="168"/>
                  </a:lnTo>
                  <a:lnTo>
                    <a:pt x="120" y="255"/>
                  </a:lnTo>
                  <a:lnTo>
                    <a:pt x="102" y="297"/>
                  </a:lnTo>
                  <a:lnTo>
                    <a:pt x="93" y="342"/>
                  </a:lnTo>
                  <a:lnTo>
                    <a:pt x="72" y="411"/>
                  </a:lnTo>
                  <a:lnTo>
                    <a:pt x="45" y="480"/>
                  </a:lnTo>
                  <a:lnTo>
                    <a:pt x="18" y="537"/>
                  </a:lnTo>
                  <a:lnTo>
                    <a:pt x="0" y="636"/>
                  </a:lnTo>
                  <a:lnTo>
                    <a:pt x="15" y="711"/>
                  </a:lnTo>
                  <a:lnTo>
                    <a:pt x="30" y="762"/>
                  </a:lnTo>
                  <a:lnTo>
                    <a:pt x="60" y="813"/>
                  </a:lnTo>
                  <a:lnTo>
                    <a:pt x="72" y="873"/>
                  </a:lnTo>
                  <a:lnTo>
                    <a:pt x="84" y="897"/>
                  </a:lnTo>
                  <a:lnTo>
                    <a:pt x="93" y="933"/>
                  </a:lnTo>
                  <a:lnTo>
                    <a:pt x="75" y="990"/>
                  </a:lnTo>
                  <a:lnTo>
                    <a:pt x="120" y="948"/>
                  </a:lnTo>
                  <a:lnTo>
                    <a:pt x="126" y="927"/>
                  </a:lnTo>
                  <a:lnTo>
                    <a:pt x="240" y="891"/>
                  </a:lnTo>
                  <a:lnTo>
                    <a:pt x="333" y="858"/>
                  </a:lnTo>
                  <a:lnTo>
                    <a:pt x="399" y="798"/>
                  </a:lnTo>
                  <a:lnTo>
                    <a:pt x="468" y="708"/>
                  </a:lnTo>
                  <a:lnTo>
                    <a:pt x="495" y="579"/>
                  </a:lnTo>
                  <a:lnTo>
                    <a:pt x="495" y="474"/>
                  </a:lnTo>
                  <a:lnTo>
                    <a:pt x="486" y="387"/>
                  </a:lnTo>
                  <a:lnTo>
                    <a:pt x="423" y="306"/>
                  </a:lnTo>
                  <a:lnTo>
                    <a:pt x="498" y="372"/>
                  </a:lnTo>
                  <a:lnTo>
                    <a:pt x="513" y="336"/>
                  </a:lnTo>
                  <a:lnTo>
                    <a:pt x="516" y="234"/>
                  </a:lnTo>
                  <a:lnTo>
                    <a:pt x="525" y="135"/>
                  </a:lnTo>
                  <a:lnTo>
                    <a:pt x="495" y="45"/>
                  </a:lnTo>
                  <a:lnTo>
                    <a:pt x="453" y="33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" name="Group 4">
              <a:extLst>
                <a:ext uri="{FF2B5EF4-FFF2-40B4-BE49-F238E27FC236}">
                  <a16:creationId xmlns:a16="http://schemas.microsoft.com/office/drawing/2014/main" id="{E806A3D9-BB90-7C4E-65DC-E585F5AE0C5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19" y="1866"/>
              <a:ext cx="950" cy="1210"/>
              <a:chOff x="711" y="730"/>
              <a:chExt cx="1901" cy="2423"/>
            </a:xfrm>
            <a:grpFill/>
          </p:grpSpPr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21A52B94-BB07-BBE1-05B3-4818FF36DC5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60" y="780"/>
                <a:ext cx="1047" cy="1257"/>
              </a:xfrm>
              <a:custGeom>
                <a:avLst/>
                <a:gdLst>
                  <a:gd name="T0" fmla="*/ 822 w 1047"/>
                  <a:gd name="T1" fmla="*/ 633 h 1257"/>
                  <a:gd name="T2" fmla="*/ 903 w 1047"/>
                  <a:gd name="T3" fmla="*/ 693 h 1257"/>
                  <a:gd name="T4" fmla="*/ 933 w 1047"/>
                  <a:gd name="T5" fmla="*/ 723 h 1257"/>
                  <a:gd name="T6" fmla="*/ 960 w 1047"/>
                  <a:gd name="T7" fmla="*/ 762 h 1257"/>
                  <a:gd name="T8" fmla="*/ 984 w 1047"/>
                  <a:gd name="T9" fmla="*/ 795 h 1257"/>
                  <a:gd name="T10" fmla="*/ 996 w 1047"/>
                  <a:gd name="T11" fmla="*/ 744 h 1257"/>
                  <a:gd name="T12" fmla="*/ 1008 w 1047"/>
                  <a:gd name="T13" fmla="*/ 651 h 1257"/>
                  <a:gd name="T14" fmla="*/ 1008 w 1047"/>
                  <a:gd name="T15" fmla="*/ 609 h 1257"/>
                  <a:gd name="T16" fmla="*/ 1020 w 1047"/>
                  <a:gd name="T17" fmla="*/ 537 h 1257"/>
                  <a:gd name="T18" fmla="*/ 1032 w 1047"/>
                  <a:gd name="T19" fmla="*/ 489 h 1257"/>
                  <a:gd name="T20" fmla="*/ 1041 w 1047"/>
                  <a:gd name="T21" fmla="*/ 423 h 1257"/>
                  <a:gd name="T22" fmla="*/ 1047 w 1047"/>
                  <a:gd name="T23" fmla="*/ 372 h 1257"/>
                  <a:gd name="T24" fmla="*/ 1047 w 1047"/>
                  <a:gd name="T25" fmla="*/ 312 h 1257"/>
                  <a:gd name="T26" fmla="*/ 1038 w 1047"/>
                  <a:gd name="T27" fmla="*/ 237 h 1257"/>
                  <a:gd name="T28" fmla="*/ 996 w 1047"/>
                  <a:gd name="T29" fmla="*/ 162 h 1257"/>
                  <a:gd name="T30" fmla="*/ 942 w 1047"/>
                  <a:gd name="T31" fmla="*/ 111 h 1257"/>
                  <a:gd name="T32" fmla="*/ 834 w 1047"/>
                  <a:gd name="T33" fmla="*/ 30 h 1257"/>
                  <a:gd name="T34" fmla="*/ 744 w 1047"/>
                  <a:gd name="T35" fmla="*/ 6 h 1257"/>
                  <a:gd name="T36" fmla="*/ 642 w 1047"/>
                  <a:gd name="T37" fmla="*/ 0 h 1257"/>
                  <a:gd name="T38" fmla="*/ 552 w 1047"/>
                  <a:gd name="T39" fmla="*/ 18 h 1257"/>
                  <a:gd name="T40" fmla="*/ 474 w 1047"/>
                  <a:gd name="T41" fmla="*/ 69 h 1257"/>
                  <a:gd name="T42" fmla="*/ 438 w 1047"/>
                  <a:gd name="T43" fmla="*/ 102 h 1257"/>
                  <a:gd name="T44" fmla="*/ 405 w 1047"/>
                  <a:gd name="T45" fmla="*/ 141 h 1257"/>
                  <a:gd name="T46" fmla="*/ 387 w 1047"/>
                  <a:gd name="T47" fmla="*/ 174 h 1257"/>
                  <a:gd name="T48" fmla="*/ 375 w 1047"/>
                  <a:gd name="T49" fmla="*/ 195 h 1257"/>
                  <a:gd name="T50" fmla="*/ 354 w 1047"/>
                  <a:gd name="T51" fmla="*/ 231 h 1257"/>
                  <a:gd name="T52" fmla="*/ 333 w 1047"/>
                  <a:gd name="T53" fmla="*/ 279 h 1257"/>
                  <a:gd name="T54" fmla="*/ 309 w 1047"/>
                  <a:gd name="T55" fmla="*/ 336 h 1257"/>
                  <a:gd name="T56" fmla="*/ 288 w 1047"/>
                  <a:gd name="T57" fmla="*/ 375 h 1257"/>
                  <a:gd name="T58" fmla="*/ 267 w 1047"/>
                  <a:gd name="T59" fmla="*/ 429 h 1257"/>
                  <a:gd name="T60" fmla="*/ 243 w 1047"/>
                  <a:gd name="T61" fmla="*/ 477 h 1257"/>
                  <a:gd name="T62" fmla="*/ 228 w 1047"/>
                  <a:gd name="T63" fmla="*/ 516 h 1257"/>
                  <a:gd name="T64" fmla="*/ 213 w 1047"/>
                  <a:gd name="T65" fmla="*/ 549 h 1257"/>
                  <a:gd name="T66" fmla="*/ 183 w 1047"/>
                  <a:gd name="T67" fmla="*/ 624 h 1257"/>
                  <a:gd name="T68" fmla="*/ 174 w 1047"/>
                  <a:gd name="T69" fmla="*/ 681 h 1257"/>
                  <a:gd name="T70" fmla="*/ 162 w 1047"/>
                  <a:gd name="T71" fmla="*/ 735 h 1257"/>
                  <a:gd name="T72" fmla="*/ 144 w 1047"/>
                  <a:gd name="T73" fmla="*/ 774 h 1257"/>
                  <a:gd name="T74" fmla="*/ 117 w 1047"/>
                  <a:gd name="T75" fmla="*/ 849 h 1257"/>
                  <a:gd name="T76" fmla="*/ 96 w 1047"/>
                  <a:gd name="T77" fmla="*/ 897 h 1257"/>
                  <a:gd name="T78" fmla="*/ 90 w 1047"/>
                  <a:gd name="T79" fmla="*/ 930 h 1257"/>
                  <a:gd name="T80" fmla="*/ 75 w 1047"/>
                  <a:gd name="T81" fmla="*/ 960 h 1257"/>
                  <a:gd name="T82" fmla="*/ 48 w 1047"/>
                  <a:gd name="T83" fmla="*/ 1035 h 1257"/>
                  <a:gd name="T84" fmla="*/ 39 w 1047"/>
                  <a:gd name="T85" fmla="*/ 1059 h 1257"/>
                  <a:gd name="T86" fmla="*/ 27 w 1047"/>
                  <a:gd name="T87" fmla="*/ 1083 h 1257"/>
                  <a:gd name="T88" fmla="*/ 18 w 1047"/>
                  <a:gd name="T89" fmla="*/ 1110 h 1257"/>
                  <a:gd name="T90" fmla="*/ 12 w 1047"/>
                  <a:gd name="T91" fmla="*/ 1140 h 1257"/>
                  <a:gd name="T92" fmla="*/ 3 w 1047"/>
                  <a:gd name="T93" fmla="*/ 1200 h 1257"/>
                  <a:gd name="T94" fmla="*/ 0 w 1047"/>
                  <a:gd name="T95" fmla="*/ 1230 h 1257"/>
                  <a:gd name="T96" fmla="*/ 0 w 1047"/>
                  <a:gd name="T97" fmla="*/ 1257 h 125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047"/>
                  <a:gd name="T148" fmla="*/ 0 h 1257"/>
                  <a:gd name="T149" fmla="*/ 1047 w 1047"/>
                  <a:gd name="T150" fmla="*/ 1257 h 1257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047" h="1257">
                    <a:moveTo>
                      <a:pt x="822" y="633"/>
                    </a:moveTo>
                    <a:lnTo>
                      <a:pt x="903" y="693"/>
                    </a:lnTo>
                    <a:lnTo>
                      <a:pt x="933" y="723"/>
                    </a:lnTo>
                    <a:lnTo>
                      <a:pt x="960" y="762"/>
                    </a:lnTo>
                    <a:lnTo>
                      <a:pt x="984" y="795"/>
                    </a:lnTo>
                    <a:lnTo>
                      <a:pt x="996" y="744"/>
                    </a:lnTo>
                    <a:lnTo>
                      <a:pt x="1008" y="651"/>
                    </a:lnTo>
                    <a:lnTo>
                      <a:pt x="1008" y="609"/>
                    </a:lnTo>
                    <a:lnTo>
                      <a:pt x="1020" y="537"/>
                    </a:lnTo>
                    <a:lnTo>
                      <a:pt x="1032" y="489"/>
                    </a:lnTo>
                    <a:lnTo>
                      <a:pt x="1041" y="423"/>
                    </a:lnTo>
                    <a:lnTo>
                      <a:pt x="1047" y="372"/>
                    </a:lnTo>
                    <a:lnTo>
                      <a:pt x="1047" y="312"/>
                    </a:lnTo>
                    <a:lnTo>
                      <a:pt x="1038" y="237"/>
                    </a:lnTo>
                    <a:lnTo>
                      <a:pt x="996" y="162"/>
                    </a:lnTo>
                    <a:lnTo>
                      <a:pt x="942" y="111"/>
                    </a:lnTo>
                    <a:lnTo>
                      <a:pt x="834" y="30"/>
                    </a:lnTo>
                    <a:lnTo>
                      <a:pt x="744" y="6"/>
                    </a:lnTo>
                    <a:lnTo>
                      <a:pt x="642" y="0"/>
                    </a:lnTo>
                    <a:lnTo>
                      <a:pt x="552" y="18"/>
                    </a:lnTo>
                    <a:lnTo>
                      <a:pt x="474" y="69"/>
                    </a:lnTo>
                    <a:lnTo>
                      <a:pt x="438" y="102"/>
                    </a:lnTo>
                    <a:lnTo>
                      <a:pt x="405" y="141"/>
                    </a:lnTo>
                    <a:lnTo>
                      <a:pt x="387" y="174"/>
                    </a:lnTo>
                    <a:lnTo>
                      <a:pt x="375" y="195"/>
                    </a:lnTo>
                    <a:lnTo>
                      <a:pt x="354" y="231"/>
                    </a:lnTo>
                    <a:lnTo>
                      <a:pt x="333" y="279"/>
                    </a:lnTo>
                    <a:lnTo>
                      <a:pt x="309" y="336"/>
                    </a:lnTo>
                    <a:lnTo>
                      <a:pt x="288" y="375"/>
                    </a:lnTo>
                    <a:lnTo>
                      <a:pt x="267" y="429"/>
                    </a:lnTo>
                    <a:lnTo>
                      <a:pt x="243" y="477"/>
                    </a:lnTo>
                    <a:lnTo>
                      <a:pt x="228" y="516"/>
                    </a:lnTo>
                    <a:lnTo>
                      <a:pt x="213" y="549"/>
                    </a:lnTo>
                    <a:lnTo>
                      <a:pt x="183" y="624"/>
                    </a:lnTo>
                    <a:lnTo>
                      <a:pt x="174" y="681"/>
                    </a:lnTo>
                    <a:lnTo>
                      <a:pt x="162" y="735"/>
                    </a:lnTo>
                    <a:lnTo>
                      <a:pt x="144" y="774"/>
                    </a:lnTo>
                    <a:lnTo>
                      <a:pt x="117" y="849"/>
                    </a:lnTo>
                    <a:lnTo>
                      <a:pt x="96" y="897"/>
                    </a:lnTo>
                    <a:lnTo>
                      <a:pt x="90" y="930"/>
                    </a:lnTo>
                    <a:lnTo>
                      <a:pt x="75" y="960"/>
                    </a:lnTo>
                    <a:lnTo>
                      <a:pt x="48" y="1035"/>
                    </a:lnTo>
                    <a:lnTo>
                      <a:pt x="39" y="1059"/>
                    </a:lnTo>
                    <a:lnTo>
                      <a:pt x="27" y="1083"/>
                    </a:lnTo>
                    <a:lnTo>
                      <a:pt x="18" y="1110"/>
                    </a:lnTo>
                    <a:lnTo>
                      <a:pt x="12" y="1140"/>
                    </a:lnTo>
                    <a:lnTo>
                      <a:pt x="3" y="1200"/>
                    </a:lnTo>
                    <a:lnTo>
                      <a:pt x="0" y="1230"/>
                    </a:lnTo>
                    <a:lnTo>
                      <a:pt x="0" y="1257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945719E1-C301-7F99-D862-B729231A4E7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11" y="1782"/>
                <a:ext cx="1224" cy="1371"/>
              </a:xfrm>
              <a:custGeom>
                <a:avLst/>
                <a:gdLst>
                  <a:gd name="T0" fmla="*/ 246 w 1224"/>
                  <a:gd name="T1" fmla="*/ 249 h 1371"/>
                  <a:gd name="T2" fmla="*/ 246 w 1224"/>
                  <a:gd name="T3" fmla="*/ 297 h 1371"/>
                  <a:gd name="T4" fmla="*/ 246 w 1224"/>
                  <a:gd name="T5" fmla="*/ 339 h 1371"/>
                  <a:gd name="T6" fmla="*/ 252 w 1224"/>
                  <a:gd name="T7" fmla="*/ 390 h 1371"/>
                  <a:gd name="T8" fmla="*/ 264 w 1224"/>
                  <a:gd name="T9" fmla="*/ 423 h 1371"/>
                  <a:gd name="T10" fmla="*/ 273 w 1224"/>
                  <a:gd name="T11" fmla="*/ 462 h 1371"/>
                  <a:gd name="T12" fmla="*/ 285 w 1224"/>
                  <a:gd name="T13" fmla="*/ 495 h 1371"/>
                  <a:gd name="T14" fmla="*/ 294 w 1224"/>
                  <a:gd name="T15" fmla="*/ 525 h 1371"/>
                  <a:gd name="T16" fmla="*/ 306 w 1224"/>
                  <a:gd name="T17" fmla="*/ 555 h 1371"/>
                  <a:gd name="T18" fmla="*/ 318 w 1224"/>
                  <a:gd name="T19" fmla="*/ 576 h 1371"/>
                  <a:gd name="T20" fmla="*/ 345 w 1224"/>
                  <a:gd name="T21" fmla="*/ 639 h 1371"/>
                  <a:gd name="T22" fmla="*/ 351 w 1224"/>
                  <a:gd name="T23" fmla="*/ 666 h 1371"/>
                  <a:gd name="T24" fmla="*/ 360 w 1224"/>
                  <a:gd name="T25" fmla="*/ 702 h 1371"/>
                  <a:gd name="T26" fmla="*/ 375 w 1224"/>
                  <a:gd name="T27" fmla="*/ 729 h 1371"/>
                  <a:gd name="T28" fmla="*/ 384 w 1224"/>
                  <a:gd name="T29" fmla="*/ 765 h 1371"/>
                  <a:gd name="T30" fmla="*/ 405 w 1224"/>
                  <a:gd name="T31" fmla="*/ 795 h 1371"/>
                  <a:gd name="T32" fmla="*/ 408 w 1224"/>
                  <a:gd name="T33" fmla="*/ 819 h 1371"/>
                  <a:gd name="T34" fmla="*/ 411 w 1224"/>
                  <a:gd name="T35" fmla="*/ 855 h 1371"/>
                  <a:gd name="T36" fmla="*/ 414 w 1224"/>
                  <a:gd name="T37" fmla="*/ 891 h 1371"/>
                  <a:gd name="T38" fmla="*/ 402 w 1224"/>
                  <a:gd name="T39" fmla="*/ 939 h 1371"/>
                  <a:gd name="T40" fmla="*/ 381 w 1224"/>
                  <a:gd name="T41" fmla="*/ 978 h 1371"/>
                  <a:gd name="T42" fmla="*/ 339 w 1224"/>
                  <a:gd name="T43" fmla="*/ 1044 h 1371"/>
                  <a:gd name="T44" fmla="*/ 309 w 1224"/>
                  <a:gd name="T45" fmla="*/ 1071 h 1371"/>
                  <a:gd name="T46" fmla="*/ 282 w 1224"/>
                  <a:gd name="T47" fmla="*/ 1101 h 1371"/>
                  <a:gd name="T48" fmla="*/ 252 w 1224"/>
                  <a:gd name="T49" fmla="*/ 1125 h 1371"/>
                  <a:gd name="T50" fmla="*/ 219 w 1224"/>
                  <a:gd name="T51" fmla="*/ 1161 h 1371"/>
                  <a:gd name="T52" fmla="*/ 177 w 1224"/>
                  <a:gd name="T53" fmla="*/ 1200 h 1371"/>
                  <a:gd name="T54" fmla="*/ 135 w 1224"/>
                  <a:gd name="T55" fmla="*/ 1239 h 1371"/>
                  <a:gd name="T56" fmla="*/ 0 w 1224"/>
                  <a:gd name="T57" fmla="*/ 1371 h 1371"/>
                  <a:gd name="T58" fmla="*/ 129 w 1224"/>
                  <a:gd name="T59" fmla="*/ 1269 h 1371"/>
                  <a:gd name="T60" fmla="*/ 198 w 1224"/>
                  <a:gd name="T61" fmla="*/ 1209 h 1371"/>
                  <a:gd name="T62" fmla="*/ 252 w 1224"/>
                  <a:gd name="T63" fmla="*/ 1158 h 1371"/>
                  <a:gd name="T64" fmla="*/ 324 w 1224"/>
                  <a:gd name="T65" fmla="*/ 1086 h 1371"/>
                  <a:gd name="T66" fmla="*/ 378 w 1224"/>
                  <a:gd name="T67" fmla="*/ 1026 h 1371"/>
                  <a:gd name="T68" fmla="*/ 426 w 1224"/>
                  <a:gd name="T69" fmla="*/ 951 h 1371"/>
                  <a:gd name="T70" fmla="*/ 474 w 1224"/>
                  <a:gd name="T71" fmla="*/ 885 h 1371"/>
                  <a:gd name="T72" fmla="*/ 525 w 1224"/>
                  <a:gd name="T73" fmla="*/ 864 h 1371"/>
                  <a:gd name="T74" fmla="*/ 660 w 1224"/>
                  <a:gd name="T75" fmla="*/ 819 h 1371"/>
                  <a:gd name="T76" fmla="*/ 762 w 1224"/>
                  <a:gd name="T77" fmla="*/ 786 h 1371"/>
                  <a:gd name="T78" fmla="*/ 840 w 1224"/>
                  <a:gd name="T79" fmla="*/ 756 h 1371"/>
                  <a:gd name="T80" fmla="*/ 906 w 1224"/>
                  <a:gd name="T81" fmla="*/ 723 h 1371"/>
                  <a:gd name="T82" fmla="*/ 963 w 1224"/>
                  <a:gd name="T83" fmla="*/ 678 h 1371"/>
                  <a:gd name="T84" fmla="*/ 1032 w 1224"/>
                  <a:gd name="T85" fmla="*/ 618 h 1371"/>
                  <a:gd name="T86" fmla="*/ 1101 w 1224"/>
                  <a:gd name="T87" fmla="*/ 534 h 1371"/>
                  <a:gd name="T88" fmla="*/ 1152 w 1224"/>
                  <a:gd name="T89" fmla="*/ 435 h 1371"/>
                  <a:gd name="T90" fmla="*/ 1203 w 1224"/>
                  <a:gd name="T91" fmla="*/ 300 h 1371"/>
                  <a:gd name="T92" fmla="*/ 1224 w 1224"/>
                  <a:gd name="T93" fmla="*/ 168 h 1371"/>
                  <a:gd name="T94" fmla="*/ 1224 w 1224"/>
                  <a:gd name="T95" fmla="*/ 45 h 1371"/>
                  <a:gd name="T96" fmla="*/ 1224 w 1224"/>
                  <a:gd name="T97" fmla="*/ 0 h 1371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224"/>
                  <a:gd name="T148" fmla="*/ 0 h 1371"/>
                  <a:gd name="T149" fmla="*/ 1224 w 1224"/>
                  <a:gd name="T150" fmla="*/ 1371 h 1371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224" h="1371">
                    <a:moveTo>
                      <a:pt x="246" y="249"/>
                    </a:moveTo>
                    <a:lnTo>
                      <a:pt x="246" y="297"/>
                    </a:lnTo>
                    <a:lnTo>
                      <a:pt x="246" y="339"/>
                    </a:lnTo>
                    <a:lnTo>
                      <a:pt x="252" y="390"/>
                    </a:lnTo>
                    <a:lnTo>
                      <a:pt x="264" y="423"/>
                    </a:lnTo>
                    <a:lnTo>
                      <a:pt x="273" y="462"/>
                    </a:lnTo>
                    <a:lnTo>
                      <a:pt x="285" y="495"/>
                    </a:lnTo>
                    <a:lnTo>
                      <a:pt x="294" y="525"/>
                    </a:lnTo>
                    <a:lnTo>
                      <a:pt x="306" y="555"/>
                    </a:lnTo>
                    <a:lnTo>
                      <a:pt x="318" y="576"/>
                    </a:lnTo>
                    <a:lnTo>
                      <a:pt x="345" y="639"/>
                    </a:lnTo>
                    <a:lnTo>
                      <a:pt x="351" y="666"/>
                    </a:lnTo>
                    <a:lnTo>
                      <a:pt x="360" y="702"/>
                    </a:lnTo>
                    <a:lnTo>
                      <a:pt x="375" y="729"/>
                    </a:lnTo>
                    <a:lnTo>
                      <a:pt x="384" y="765"/>
                    </a:lnTo>
                    <a:lnTo>
                      <a:pt x="405" y="795"/>
                    </a:lnTo>
                    <a:lnTo>
                      <a:pt x="408" y="819"/>
                    </a:lnTo>
                    <a:lnTo>
                      <a:pt x="411" y="855"/>
                    </a:lnTo>
                    <a:lnTo>
                      <a:pt x="414" y="891"/>
                    </a:lnTo>
                    <a:lnTo>
                      <a:pt x="402" y="939"/>
                    </a:lnTo>
                    <a:lnTo>
                      <a:pt x="381" y="978"/>
                    </a:lnTo>
                    <a:lnTo>
                      <a:pt x="339" y="1044"/>
                    </a:lnTo>
                    <a:lnTo>
                      <a:pt x="309" y="1071"/>
                    </a:lnTo>
                    <a:lnTo>
                      <a:pt x="282" y="1101"/>
                    </a:lnTo>
                    <a:lnTo>
                      <a:pt x="252" y="1125"/>
                    </a:lnTo>
                    <a:lnTo>
                      <a:pt x="219" y="1161"/>
                    </a:lnTo>
                    <a:lnTo>
                      <a:pt x="177" y="1200"/>
                    </a:lnTo>
                    <a:lnTo>
                      <a:pt x="135" y="1239"/>
                    </a:lnTo>
                    <a:lnTo>
                      <a:pt x="0" y="1371"/>
                    </a:lnTo>
                    <a:lnTo>
                      <a:pt x="129" y="1269"/>
                    </a:lnTo>
                    <a:lnTo>
                      <a:pt x="198" y="1209"/>
                    </a:lnTo>
                    <a:lnTo>
                      <a:pt x="252" y="1158"/>
                    </a:lnTo>
                    <a:lnTo>
                      <a:pt x="324" y="1086"/>
                    </a:lnTo>
                    <a:lnTo>
                      <a:pt x="378" y="1026"/>
                    </a:lnTo>
                    <a:lnTo>
                      <a:pt x="426" y="951"/>
                    </a:lnTo>
                    <a:lnTo>
                      <a:pt x="474" y="885"/>
                    </a:lnTo>
                    <a:lnTo>
                      <a:pt x="525" y="864"/>
                    </a:lnTo>
                    <a:lnTo>
                      <a:pt x="660" y="819"/>
                    </a:lnTo>
                    <a:lnTo>
                      <a:pt x="762" y="786"/>
                    </a:lnTo>
                    <a:lnTo>
                      <a:pt x="840" y="756"/>
                    </a:lnTo>
                    <a:lnTo>
                      <a:pt x="906" y="723"/>
                    </a:lnTo>
                    <a:lnTo>
                      <a:pt x="963" y="678"/>
                    </a:lnTo>
                    <a:lnTo>
                      <a:pt x="1032" y="618"/>
                    </a:lnTo>
                    <a:lnTo>
                      <a:pt x="1101" y="534"/>
                    </a:lnTo>
                    <a:lnTo>
                      <a:pt x="1152" y="435"/>
                    </a:lnTo>
                    <a:lnTo>
                      <a:pt x="1203" y="300"/>
                    </a:lnTo>
                    <a:lnTo>
                      <a:pt x="1224" y="168"/>
                    </a:lnTo>
                    <a:lnTo>
                      <a:pt x="1224" y="45"/>
                    </a:lnTo>
                    <a:lnTo>
                      <a:pt x="1224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39B44D0B-4EA0-50D3-1C2A-C3EF1F26CD2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785" y="1422"/>
                <a:ext cx="153" cy="354"/>
              </a:xfrm>
              <a:custGeom>
                <a:avLst/>
                <a:gdLst>
                  <a:gd name="T0" fmla="*/ 153 w 153"/>
                  <a:gd name="T1" fmla="*/ 354 h 354"/>
                  <a:gd name="T2" fmla="*/ 147 w 153"/>
                  <a:gd name="T3" fmla="*/ 249 h 354"/>
                  <a:gd name="T4" fmla="*/ 117 w 153"/>
                  <a:gd name="T5" fmla="*/ 147 h 354"/>
                  <a:gd name="T6" fmla="*/ 84 w 153"/>
                  <a:gd name="T7" fmla="*/ 96 h 354"/>
                  <a:gd name="T8" fmla="*/ 39 w 153"/>
                  <a:gd name="T9" fmla="*/ 51 h 354"/>
                  <a:gd name="T10" fmla="*/ 0 w 153"/>
                  <a:gd name="T11" fmla="*/ 0 h 35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3"/>
                  <a:gd name="T19" fmla="*/ 0 h 354"/>
                  <a:gd name="T20" fmla="*/ 153 w 153"/>
                  <a:gd name="T21" fmla="*/ 354 h 35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3" h="354">
                    <a:moveTo>
                      <a:pt x="153" y="354"/>
                    </a:moveTo>
                    <a:lnTo>
                      <a:pt x="147" y="249"/>
                    </a:lnTo>
                    <a:lnTo>
                      <a:pt x="117" y="147"/>
                    </a:lnTo>
                    <a:lnTo>
                      <a:pt x="84" y="96"/>
                    </a:lnTo>
                    <a:lnTo>
                      <a:pt x="39" y="51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CA9949DE-B8B3-A84C-9598-0483341AC07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580" y="868"/>
                <a:ext cx="726" cy="460"/>
              </a:xfrm>
              <a:custGeom>
                <a:avLst/>
                <a:gdLst>
                  <a:gd name="T0" fmla="*/ 0 w 726"/>
                  <a:gd name="T1" fmla="*/ 382 h 460"/>
                  <a:gd name="T2" fmla="*/ 96 w 726"/>
                  <a:gd name="T3" fmla="*/ 312 h 460"/>
                  <a:gd name="T4" fmla="*/ 154 w 726"/>
                  <a:gd name="T5" fmla="*/ 270 h 460"/>
                  <a:gd name="T6" fmla="*/ 232 w 726"/>
                  <a:gd name="T7" fmla="*/ 208 h 460"/>
                  <a:gd name="T8" fmla="*/ 344 w 726"/>
                  <a:gd name="T9" fmla="*/ 154 h 460"/>
                  <a:gd name="T10" fmla="*/ 426 w 726"/>
                  <a:gd name="T11" fmla="*/ 114 h 460"/>
                  <a:gd name="T12" fmla="*/ 502 w 726"/>
                  <a:gd name="T13" fmla="*/ 72 h 460"/>
                  <a:gd name="T14" fmla="*/ 566 w 726"/>
                  <a:gd name="T15" fmla="*/ 16 h 460"/>
                  <a:gd name="T16" fmla="*/ 600 w 726"/>
                  <a:gd name="T17" fmla="*/ 0 h 460"/>
                  <a:gd name="T18" fmla="*/ 608 w 726"/>
                  <a:gd name="T19" fmla="*/ 16 h 460"/>
                  <a:gd name="T20" fmla="*/ 598 w 726"/>
                  <a:gd name="T21" fmla="*/ 40 h 460"/>
                  <a:gd name="T22" fmla="*/ 536 w 726"/>
                  <a:gd name="T23" fmla="*/ 90 h 460"/>
                  <a:gd name="T24" fmla="*/ 510 w 726"/>
                  <a:gd name="T25" fmla="*/ 106 h 460"/>
                  <a:gd name="T26" fmla="*/ 504 w 726"/>
                  <a:gd name="T27" fmla="*/ 120 h 460"/>
                  <a:gd name="T28" fmla="*/ 436 w 726"/>
                  <a:gd name="T29" fmla="*/ 156 h 460"/>
                  <a:gd name="T30" fmla="*/ 326 w 726"/>
                  <a:gd name="T31" fmla="*/ 208 h 460"/>
                  <a:gd name="T32" fmla="*/ 256 w 726"/>
                  <a:gd name="T33" fmla="*/ 240 h 460"/>
                  <a:gd name="T34" fmla="*/ 362 w 726"/>
                  <a:gd name="T35" fmla="*/ 210 h 460"/>
                  <a:gd name="T36" fmla="*/ 482 w 726"/>
                  <a:gd name="T37" fmla="*/ 172 h 460"/>
                  <a:gd name="T38" fmla="*/ 566 w 726"/>
                  <a:gd name="T39" fmla="*/ 146 h 460"/>
                  <a:gd name="T40" fmla="*/ 664 w 726"/>
                  <a:gd name="T41" fmla="*/ 120 h 460"/>
                  <a:gd name="T42" fmla="*/ 666 w 726"/>
                  <a:gd name="T43" fmla="*/ 144 h 460"/>
                  <a:gd name="T44" fmla="*/ 612 w 726"/>
                  <a:gd name="T45" fmla="*/ 168 h 460"/>
                  <a:gd name="T46" fmla="*/ 554 w 726"/>
                  <a:gd name="T47" fmla="*/ 190 h 460"/>
                  <a:gd name="T48" fmla="*/ 544 w 726"/>
                  <a:gd name="T49" fmla="*/ 196 h 460"/>
                  <a:gd name="T50" fmla="*/ 454 w 726"/>
                  <a:gd name="T51" fmla="*/ 224 h 460"/>
                  <a:gd name="T52" fmla="*/ 408 w 726"/>
                  <a:gd name="T53" fmla="*/ 224 h 460"/>
                  <a:gd name="T54" fmla="*/ 354 w 726"/>
                  <a:gd name="T55" fmla="*/ 224 h 460"/>
                  <a:gd name="T56" fmla="*/ 502 w 726"/>
                  <a:gd name="T57" fmla="*/ 226 h 460"/>
                  <a:gd name="T58" fmla="*/ 550 w 726"/>
                  <a:gd name="T59" fmla="*/ 226 h 460"/>
                  <a:gd name="T60" fmla="*/ 612 w 726"/>
                  <a:gd name="T61" fmla="*/ 218 h 460"/>
                  <a:gd name="T62" fmla="*/ 700 w 726"/>
                  <a:gd name="T63" fmla="*/ 188 h 460"/>
                  <a:gd name="T64" fmla="*/ 710 w 726"/>
                  <a:gd name="T65" fmla="*/ 214 h 460"/>
                  <a:gd name="T66" fmla="*/ 606 w 726"/>
                  <a:gd name="T67" fmla="*/ 246 h 460"/>
                  <a:gd name="T68" fmla="*/ 606 w 726"/>
                  <a:gd name="T69" fmla="*/ 260 h 460"/>
                  <a:gd name="T70" fmla="*/ 508 w 726"/>
                  <a:gd name="T71" fmla="*/ 260 h 460"/>
                  <a:gd name="T72" fmla="*/ 504 w 726"/>
                  <a:gd name="T73" fmla="*/ 276 h 460"/>
                  <a:gd name="T74" fmla="*/ 300 w 726"/>
                  <a:gd name="T75" fmla="*/ 262 h 460"/>
                  <a:gd name="T76" fmla="*/ 512 w 726"/>
                  <a:gd name="T77" fmla="*/ 284 h 460"/>
                  <a:gd name="T78" fmla="*/ 620 w 726"/>
                  <a:gd name="T79" fmla="*/ 288 h 460"/>
                  <a:gd name="T80" fmla="*/ 726 w 726"/>
                  <a:gd name="T81" fmla="*/ 276 h 460"/>
                  <a:gd name="T82" fmla="*/ 726 w 726"/>
                  <a:gd name="T83" fmla="*/ 312 h 460"/>
                  <a:gd name="T84" fmla="*/ 626 w 726"/>
                  <a:gd name="T85" fmla="*/ 326 h 460"/>
                  <a:gd name="T86" fmla="*/ 616 w 726"/>
                  <a:gd name="T87" fmla="*/ 336 h 460"/>
                  <a:gd name="T88" fmla="*/ 500 w 726"/>
                  <a:gd name="T89" fmla="*/ 328 h 460"/>
                  <a:gd name="T90" fmla="*/ 298 w 726"/>
                  <a:gd name="T91" fmla="*/ 302 h 460"/>
                  <a:gd name="T92" fmla="*/ 62 w 726"/>
                  <a:gd name="T93" fmla="*/ 460 h 46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726"/>
                  <a:gd name="T142" fmla="*/ 0 h 460"/>
                  <a:gd name="T143" fmla="*/ 726 w 726"/>
                  <a:gd name="T144" fmla="*/ 460 h 46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726" h="460">
                    <a:moveTo>
                      <a:pt x="0" y="382"/>
                    </a:moveTo>
                    <a:lnTo>
                      <a:pt x="96" y="312"/>
                    </a:lnTo>
                    <a:lnTo>
                      <a:pt x="154" y="270"/>
                    </a:lnTo>
                    <a:lnTo>
                      <a:pt x="232" y="208"/>
                    </a:lnTo>
                    <a:lnTo>
                      <a:pt x="344" y="154"/>
                    </a:lnTo>
                    <a:lnTo>
                      <a:pt x="426" y="114"/>
                    </a:lnTo>
                    <a:lnTo>
                      <a:pt x="502" y="72"/>
                    </a:lnTo>
                    <a:lnTo>
                      <a:pt x="566" y="16"/>
                    </a:lnTo>
                    <a:lnTo>
                      <a:pt x="600" y="0"/>
                    </a:lnTo>
                    <a:lnTo>
                      <a:pt x="608" y="16"/>
                    </a:lnTo>
                    <a:lnTo>
                      <a:pt x="598" y="40"/>
                    </a:lnTo>
                    <a:lnTo>
                      <a:pt x="536" y="90"/>
                    </a:lnTo>
                    <a:lnTo>
                      <a:pt x="510" y="106"/>
                    </a:lnTo>
                    <a:lnTo>
                      <a:pt x="504" y="120"/>
                    </a:lnTo>
                    <a:lnTo>
                      <a:pt x="436" y="156"/>
                    </a:lnTo>
                    <a:lnTo>
                      <a:pt x="326" y="208"/>
                    </a:lnTo>
                    <a:lnTo>
                      <a:pt x="256" y="240"/>
                    </a:lnTo>
                    <a:lnTo>
                      <a:pt x="362" y="210"/>
                    </a:lnTo>
                    <a:lnTo>
                      <a:pt x="482" y="172"/>
                    </a:lnTo>
                    <a:lnTo>
                      <a:pt x="566" y="146"/>
                    </a:lnTo>
                    <a:lnTo>
                      <a:pt x="664" y="120"/>
                    </a:lnTo>
                    <a:lnTo>
                      <a:pt x="666" y="144"/>
                    </a:lnTo>
                    <a:lnTo>
                      <a:pt x="612" y="168"/>
                    </a:lnTo>
                    <a:lnTo>
                      <a:pt x="554" y="190"/>
                    </a:lnTo>
                    <a:lnTo>
                      <a:pt x="544" y="196"/>
                    </a:lnTo>
                    <a:lnTo>
                      <a:pt x="454" y="224"/>
                    </a:lnTo>
                    <a:lnTo>
                      <a:pt x="408" y="224"/>
                    </a:lnTo>
                    <a:lnTo>
                      <a:pt x="354" y="224"/>
                    </a:lnTo>
                    <a:lnTo>
                      <a:pt x="502" y="226"/>
                    </a:lnTo>
                    <a:lnTo>
                      <a:pt x="550" y="226"/>
                    </a:lnTo>
                    <a:lnTo>
                      <a:pt x="612" y="218"/>
                    </a:lnTo>
                    <a:lnTo>
                      <a:pt x="700" y="188"/>
                    </a:lnTo>
                    <a:lnTo>
                      <a:pt x="710" y="214"/>
                    </a:lnTo>
                    <a:lnTo>
                      <a:pt x="606" y="246"/>
                    </a:lnTo>
                    <a:lnTo>
                      <a:pt x="606" y="260"/>
                    </a:lnTo>
                    <a:lnTo>
                      <a:pt x="508" y="260"/>
                    </a:lnTo>
                    <a:lnTo>
                      <a:pt x="504" y="276"/>
                    </a:lnTo>
                    <a:lnTo>
                      <a:pt x="300" y="262"/>
                    </a:lnTo>
                    <a:lnTo>
                      <a:pt x="512" y="284"/>
                    </a:lnTo>
                    <a:lnTo>
                      <a:pt x="620" y="288"/>
                    </a:lnTo>
                    <a:lnTo>
                      <a:pt x="726" y="276"/>
                    </a:lnTo>
                    <a:lnTo>
                      <a:pt x="726" y="312"/>
                    </a:lnTo>
                    <a:lnTo>
                      <a:pt x="626" y="326"/>
                    </a:lnTo>
                    <a:lnTo>
                      <a:pt x="616" y="336"/>
                    </a:lnTo>
                    <a:lnTo>
                      <a:pt x="500" y="328"/>
                    </a:lnTo>
                    <a:lnTo>
                      <a:pt x="298" y="302"/>
                    </a:lnTo>
                    <a:lnTo>
                      <a:pt x="62" y="46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D83CFD95-891D-1444-6126-07EBDEC748E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188" y="730"/>
                <a:ext cx="296" cy="142"/>
              </a:xfrm>
              <a:custGeom>
                <a:avLst/>
                <a:gdLst>
                  <a:gd name="T0" fmla="*/ 0 w 296"/>
                  <a:gd name="T1" fmla="*/ 142 h 142"/>
                  <a:gd name="T2" fmla="*/ 164 w 296"/>
                  <a:gd name="T3" fmla="*/ 54 h 142"/>
                  <a:gd name="T4" fmla="*/ 296 w 296"/>
                  <a:gd name="T5" fmla="*/ 0 h 142"/>
                  <a:gd name="T6" fmla="*/ 0 60000 65536"/>
                  <a:gd name="T7" fmla="*/ 0 60000 65536"/>
                  <a:gd name="T8" fmla="*/ 0 60000 65536"/>
                  <a:gd name="T9" fmla="*/ 0 w 296"/>
                  <a:gd name="T10" fmla="*/ 0 h 142"/>
                  <a:gd name="T11" fmla="*/ 296 w 296"/>
                  <a:gd name="T12" fmla="*/ 142 h 1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6" h="142">
                    <a:moveTo>
                      <a:pt x="0" y="142"/>
                    </a:moveTo>
                    <a:lnTo>
                      <a:pt x="164" y="54"/>
                    </a:lnTo>
                    <a:lnTo>
                      <a:pt x="296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B0FD2261-AEDD-09FE-B40B-FAEE615332F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192" y="866"/>
                <a:ext cx="342" cy="20"/>
              </a:xfrm>
              <a:custGeom>
                <a:avLst/>
                <a:gdLst>
                  <a:gd name="T0" fmla="*/ 0 w 342"/>
                  <a:gd name="T1" fmla="*/ 20 h 20"/>
                  <a:gd name="T2" fmla="*/ 182 w 342"/>
                  <a:gd name="T3" fmla="*/ 8 h 20"/>
                  <a:gd name="T4" fmla="*/ 342 w 342"/>
                  <a:gd name="T5" fmla="*/ 0 h 20"/>
                  <a:gd name="T6" fmla="*/ 0 60000 65536"/>
                  <a:gd name="T7" fmla="*/ 0 60000 65536"/>
                  <a:gd name="T8" fmla="*/ 0 60000 65536"/>
                  <a:gd name="T9" fmla="*/ 0 w 342"/>
                  <a:gd name="T10" fmla="*/ 0 h 20"/>
                  <a:gd name="T11" fmla="*/ 342 w 342"/>
                  <a:gd name="T12" fmla="*/ 20 h 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2" h="20">
                    <a:moveTo>
                      <a:pt x="0" y="20"/>
                    </a:moveTo>
                    <a:lnTo>
                      <a:pt x="182" y="8"/>
                    </a:lnTo>
                    <a:lnTo>
                      <a:pt x="342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11">
                <a:extLst>
                  <a:ext uri="{FF2B5EF4-FFF2-40B4-BE49-F238E27FC236}">
                    <a16:creationId xmlns:a16="http://schemas.microsoft.com/office/drawing/2014/main" id="{6E00C20D-6F87-0586-E6ED-B5BB65ADE98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86" y="902"/>
                <a:ext cx="230" cy="256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014D9FE3-D868-334A-4AA0-AD6B2E9D429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248" y="934"/>
                <a:ext cx="332" cy="58"/>
              </a:xfrm>
              <a:custGeom>
                <a:avLst/>
                <a:gdLst>
                  <a:gd name="T0" fmla="*/ 0 w 332"/>
                  <a:gd name="T1" fmla="*/ 58 h 58"/>
                  <a:gd name="T2" fmla="*/ 12 w 332"/>
                  <a:gd name="T3" fmla="*/ 52 h 58"/>
                  <a:gd name="T4" fmla="*/ 22 w 332"/>
                  <a:gd name="T5" fmla="*/ 48 h 58"/>
                  <a:gd name="T6" fmla="*/ 196 w 332"/>
                  <a:gd name="T7" fmla="*/ 14 h 58"/>
                  <a:gd name="T8" fmla="*/ 332 w 332"/>
                  <a:gd name="T9" fmla="*/ 0 h 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2"/>
                  <a:gd name="T16" fmla="*/ 0 h 58"/>
                  <a:gd name="T17" fmla="*/ 332 w 332"/>
                  <a:gd name="T18" fmla="*/ 58 h 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2" h="58">
                    <a:moveTo>
                      <a:pt x="0" y="58"/>
                    </a:moveTo>
                    <a:cubicBezTo>
                      <a:pt x="9" y="52"/>
                      <a:pt x="3" y="56"/>
                      <a:pt x="12" y="52"/>
                    </a:cubicBezTo>
                    <a:cubicBezTo>
                      <a:pt x="15" y="51"/>
                      <a:pt x="22" y="48"/>
                      <a:pt x="22" y="48"/>
                    </a:cubicBezTo>
                    <a:lnTo>
                      <a:pt x="196" y="14"/>
                    </a:lnTo>
                    <a:lnTo>
                      <a:pt x="332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DE66DD00-7638-2FF7-F795-EF1B90B7551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296" y="1020"/>
                <a:ext cx="284" cy="48"/>
              </a:xfrm>
              <a:custGeom>
                <a:avLst/>
                <a:gdLst>
                  <a:gd name="T0" fmla="*/ 0 w 284"/>
                  <a:gd name="T1" fmla="*/ 48 h 48"/>
                  <a:gd name="T2" fmla="*/ 22 w 284"/>
                  <a:gd name="T3" fmla="*/ 44 h 48"/>
                  <a:gd name="T4" fmla="*/ 240 w 284"/>
                  <a:gd name="T5" fmla="*/ 6 h 48"/>
                  <a:gd name="T6" fmla="*/ 284 w 284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4"/>
                  <a:gd name="T13" fmla="*/ 0 h 48"/>
                  <a:gd name="T14" fmla="*/ 284 w 28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4" h="48">
                    <a:moveTo>
                      <a:pt x="0" y="48"/>
                    </a:moveTo>
                    <a:cubicBezTo>
                      <a:pt x="7" y="47"/>
                      <a:pt x="22" y="44"/>
                      <a:pt x="22" y="44"/>
                    </a:cubicBezTo>
                    <a:lnTo>
                      <a:pt x="240" y="6"/>
                    </a:lnTo>
                    <a:lnTo>
                      <a:pt x="284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14">
                <a:extLst>
                  <a:ext uri="{FF2B5EF4-FFF2-40B4-BE49-F238E27FC236}">
                    <a16:creationId xmlns:a16="http://schemas.microsoft.com/office/drawing/2014/main" id="{E05C2D20-7260-129C-603B-53F0AA49C2C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300" y="1076"/>
                <a:ext cx="294" cy="106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49E64A10-A030-69CD-0960-BC143CF850E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248" y="1006"/>
                <a:ext cx="338" cy="26"/>
              </a:xfrm>
              <a:custGeom>
                <a:avLst/>
                <a:gdLst>
                  <a:gd name="T0" fmla="*/ 0 w 338"/>
                  <a:gd name="T1" fmla="*/ 0 h 26"/>
                  <a:gd name="T2" fmla="*/ 62 w 338"/>
                  <a:gd name="T3" fmla="*/ 10 h 26"/>
                  <a:gd name="T4" fmla="*/ 338 w 338"/>
                  <a:gd name="T5" fmla="*/ 14 h 26"/>
                  <a:gd name="T6" fmla="*/ 0 60000 65536"/>
                  <a:gd name="T7" fmla="*/ 0 60000 65536"/>
                  <a:gd name="T8" fmla="*/ 0 60000 65536"/>
                  <a:gd name="T9" fmla="*/ 0 w 338"/>
                  <a:gd name="T10" fmla="*/ 0 h 26"/>
                  <a:gd name="T11" fmla="*/ 338 w 338"/>
                  <a:gd name="T12" fmla="*/ 26 h 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8" h="26">
                    <a:moveTo>
                      <a:pt x="0" y="0"/>
                    </a:moveTo>
                    <a:cubicBezTo>
                      <a:pt x="20" y="6"/>
                      <a:pt x="62" y="10"/>
                      <a:pt x="62" y="10"/>
                    </a:cubicBezTo>
                    <a:cubicBezTo>
                      <a:pt x="142" y="26"/>
                      <a:pt x="319" y="14"/>
                      <a:pt x="338" y="14"/>
                    </a:cubicBez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6">
                <a:extLst>
                  <a:ext uri="{FF2B5EF4-FFF2-40B4-BE49-F238E27FC236}">
                    <a16:creationId xmlns:a16="http://schemas.microsoft.com/office/drawing/2014/main" id="{97CE026A-7F72-54DA-B736-598C05C811B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244" y="1010"/>
                <a:ext cx="328" cy="116"/>
              </a:xfrm>
              <a:custGeom>
                <a:avLst/>
                <a:gdLst>
                  <a:gd name="T0" fmla="*/ 0 w 328"/>
                  <a:gd name="T1" fmla="*/ 0 h 116"/>
                  <a:gd name="T2" fmla="*/ 228 w 328"/>
                  <a:gd name="T3" fmla="*/ 84 h 116"/>
                  <a:gd name="T4" fmla="*/ 296 w 328"/>
                  <a:gd name="T5" fmla="*/ 104 h 116"/>
                  <a:gd name="T6" fmla="*/ 328 w 328"/>
                  <a:gd name="T7" fmla="*/ 116 h 1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28"/>
                  <a:gd name="T13" fmla="*/ 0 h 116"/>
                  <a:gd name="T14" fmla="*/ 328 w 328"/>
                  <a:gd name="T15" fmla="*/ 116 h 1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28" h="116">
                    <a:moveTo>
                      <a:pt x="0" y="0"/>
                    </a:moveTo>
                    <a:lnTo>
                      <a:pt x="228" y="84"/>
                    </a:lnTo>
                    <a:lnTo>
                      <a:pt x="296" y="104"/>
                    </a:lnTo>
                    <a:lnTo>
                      <a:pt x="328" y="116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17">
                <a:extLst>
                  <a:ext uri="{FF2B5EF4-FFF2-40B4-BE49-F238E27FC236}">
                    <a16:creationId xmlns:a16="http://schemas.microsoft.com/office/drawing/2014/main" id="{CE0BC435-F9D6-1146-923C-9A481F57B69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290" y="1086"/>
                <a:ext cx="202" cy="25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0DD16441-FBB8-4FC7-9A03-44E53653546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086" y="974"/>
                <a:ext cx="278" cy="238"/>
              </a:xfrm>
              <a:custGeom>
                <a:avLst/>
                <a:gdLst>
                  <a:gd name="T0" fmla="*/ 0 w 278"/>
                  <a:gd name="T1" fmla="*/ 0 h 238"/>
                  <a:gd name="T2" fmla="*/ 154 w 278"/>
                  <a:gd name="T3" fmla="*/ 176 h 238"/>
                  <a:gd name="T4" fmla="*/ 278 w 278"/>
                  <a:gd name="T5" fmla="*/ 238 h 238"/>
                  <a:gd name="T6" fmla="*/ 0 60000 65536"/>
                  <a:gd name="T7" fmla="*/ 0 60000 65536"/>
                  <a:gd name="T8" fmla="*/ 0 60000 65536"/>
                  <a:gd name="T9" fmla="*/ 0 w 278"/>
                  <a:gd name="T10" fmla="*/ 0 h 238"/>
                  <a:gd name="T11" fmla="*/ 278 w 278"/>
                  <a:gd name="T12" fmla="*/ 238 h 23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8" h="238">
                    <a:moveTo>
                      <a:pt x="0" y="0"/>
                    </a:moveTo>
                    <a:lnTo>
                      <a:pt x="154" y="176"/>
                    </a:lnTo>
                    <a:lnTo>
                      <a:pt x="278" y="238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9D4ECD99-67DC-F1D8-D0CA-A3CAAB7A699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306" y="1166"/>
                <a:ext cx="306" cy="28"/>
              </a:xfrm>
              <a:custGeom>
                <a:avLst/>
                <a:gdLst>
                  <a:gd name="T0" fmla="*/ 0 w 306"/>
                  <a:gd name="T1" fmla="*/ 0 h 28"/>
                  <a:gd name="T2" fmla="*/ 182 w 306"/>
                  <a:gd name="T3" fmla="*/ 0 h 28"/>
                  <a:gd name="T4" fmla="*/ 306 w 306"/>
                  <a:gd name="T5" fmla="*/ 28 h 28"/>
                  <a:gd name="T6" fmla="*/ 0 60000 65536"/>
                  <a:gd name="T7" fmla="*/ 0 60000 65536"/>
                  <a:gd name="T8" fmla="*/ 0 60000 65536"/>
                  <a:gd name="T9" fmla="*/ 0 w 306"/>
                  <a:gd name="T10" fmla="*/ 0 h 28"/>
                  <a:gd name="T11" fmla="*/ 306 w 306"/>
                  <a:gd name="T12" fmla="*/ 28 h 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6" h="28">
                    <a:moveTo>
                      <a:pt x="0" y="0"/>
                    </a:moveTo>
                    <a:lnTo>
                      <a:pt x="182" y="0"/>
                    </a:lnTo>
                    <a:lnTo>
                      <a:pt x="306" y="28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Oval 20">
                <a:extLst>
                  <a:ext uri="{FF2B5EF4-FFF2-40B4-BE49-F238E27FC236}">
                    <a16:creationId xmlns:a16="http://schemas.microsoft.com/office/drawing/2014/main" id="{4AE070D1-3266-C35D-34B9-4DE16BC227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17" y="964"/>
                <a:ext cx="115" cy="11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41" name="Freeform 21">
                <a:extLst>
                  <a:ext uri="{FF2B5EF4-FFF2-40B4-BE49-F238E27FC236}">
                    <a16:creationId xmlns:a16="http://schemas.microsoft.com/office/drawing/2014/main" id="{3E22171F-C027-8540-E823-CBE3476D719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60" y="1166"/>
                <a:ext cx="350" cy="626"/>
              </a:xfrm>
              <a:custGeom>
                <a:avLst/>
                <a:gdLst>
                  <a:gd name="T0" fmla="*/ 350 w 350"/>
                  <a:gd name="T1" fmla="*/ 54 h 626"/>
                  <a:gd name="T2" fmla="*/ 338 w 350"/>
                  <a:gd name="T3" fmla="*/ 50 h 626"/>
                  <a:gd name="T4" fmla="*/ 280 w 350"/>
                  <a:gd name="T5" fmla="*/ 12 h 626"/>
                  <a:gd name="T6" fmla="*/ 242 w 350"/>
                  <a:gd name="T7" fmla="*/ 0 h 626"/>
                  <a:gd name="T8" fmla="*/ 206 w 350"/>
                  <a:gd name="T9" fmla="*/ 0 h 626"/>
                  <a:gd name="T10" fmla="*/ 152 w 350"/>
                  <a:gd name="T11" fmla="*/ 12 h 626"/>
                  <a:gd name="T12" fmla="*/ 114 w 350"/>
                  <a:gd name="T13" fmla="*/ 48 h 626"/>
                  <a:gd name="T14" fmla="*/ 92 w 350"/>
                  <a:gd name="T15" fmla="*/ 82 h 626"/>
                  <a:gd name="T16" fmla="*/ 68 w 350"/>
                  <a:gd name="T17" fmla="*/ 126 h 626"/>
                  <a:gd name="T18" fmla="*/ 56 w 350"/>
                  <a:gd name="T19" fmla="*/ 166 h 626"/>
                  <a:gd name="T20" fmla="*/ 50 w 350"/>
                  <a:gd name="T21" fmla="*/ 220 h 626"/>
                  <a:gd name="T22" fmla="*/ 50 w 350"/>
                  <a:gd name="T23" fmla="*/ 266 h 626"/>
                  <a:gd name="T24" fmla="*/ 50 w 350"/>
                  <a:gd name="T25" fmla="*/ 300 h 626"/>
                  <a:gd name="T26" fmla="*/ 50 w 350"/>
                  <a:gd name="T27" fmla="*/ 324 h 626"/>
                  <a:gd name="T28" fmla="*/ 44 w 350"/>
                  <a:gd name="T29" fmla="*/ 380 h 626"/>
                  <a:gd name="T30" fmla="*/ 30 w 350"/>
                  <a:gd name="T31" fmla="*/ 430 h 626"/>
                  <a:gd name="T32" fmla="*/ 26 w 350"/>
                  <a:gd name="T33" fmla="*/ 478 h 626"/>
                  <a:gd name="T34" fmla="*/ 18 w 350"/>
                  <a:gd name="T35" fmla="*/ 526 h 626"/>
                  <a:gd name="T36" fmla="*/ 14 w 350"/>
                  <a:gd name="T37" fmla="*/ 562 h 626"/>
                  <a:gd name="T38" fmla="*/ 6 w 350"/>
                  <a:gd name="T39" fmla="*/ 608 h 626"/>
                  <a:gd name="T40" fmla="*/ 0 w 350"/>
                  <a:gd name="T41" fmla="*/ 626 h 62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50"/>
                  <a:gd name="T64" fmla="*/ 0 h 626"/>
                  <a:gd name="T65" fmla="*/ 350 w 350"/>
                  <a:gd name="T66" fmla="*/ 626 h 62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50" h="626">
                    <a:moveTo>
                      <a:pt x="350" y="54"/>
                    </a:moveTo>
                    <a:cubicBezTo>
                      <a:pt x="346" y="53"/>
                      <a:pt x="338" y="50"/>
                      <a:pt x="338" y="50"/>
                    </a:cubicBezTo>
                    <a:lnTo>
                      <a:pt x="280" y="12"/>
                    </a:lnTo>
                    <a:lnTo>
                      <a:pt x="242" y="0"/>
                    </a:lnTo>
                    <a:lnTo>
                      <a:pt x="206" y="0"/>
                    </a:lnTo>
                    <a:lnTo>
                      <a:pt x="152" y="12"/>
                    </a:lnTo>
                    <a:lnTo>
                      <a:pt x="114" y="48"/>
                    </a:lnTo>
                    <a:lnTo>
                      <a:pt x="92" y="82"/>
                    </a:lnTo>
                    <a:lnTo>
                      <a:pt x="68" y="126"/>
                    </a:lnTo>
                    <a:lnTo>
                      <a:pt x="56" y="166"/>
                    </a:lnTo>
                    <a:lnTo>
                      <a:pt x="50" y="220"/>
                    </a:lnTo>
                    <a:lnTo>
                      <a:pt x="50" y="266"/>
                    </a:lnTo>
                    <a:lnTo>
                      <a:pt x="50" y="300"/>
                    </a:lnTo>
                    <a:lnTo>
                      <a:pt x="50" y="324"/>
                    </a:lnTo>
                    <a:lnTo>
                      <a:pt x="44" y="380"/>
                    </a:lnTo>
                    <a:lnTo>
                      <a:pt x="30" y="430"/>
                    </a:lnTo>
                    <a:lnTo>
                      <a:pt x="26" y="478"/>
                    </a:lnTo>
                    <a:lnTo>
                      <a:pt x="18" y="526"/>
                    </a:lnTo>
                    <a:lnTo>
                      <a:pt x="14" y="562"/>
                    </a:lnTo>
                    <a:lnTo>
                      <a:pt x="6" y="608"/>
                    </a:lnTo>
                    <a:lnTo>
                      <a:pt x="0" y="626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95B0DA1C-0DD0-9EC7-0C7D-384A85F03F1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30" y="1428"/>
                <a:ext cx="594" cy="1071"/>
              </a:xfrm>
              <a:custGeom>
                <a:avLst/>
                <a:gdLst>
                  <a:gd name="T0" fmla="*/ 30 w 594"/>
                  <a:gd name="T1" fmla="*/ 366 h 1071"/>
                  <a:gd name="T2" fmla="*/ 21 w 594"/>
                  <a:gd name="T3" fmla="*/ 468 h 1071"/>
                  <a:gd name="T4" fmla="*/ 21 w 594"/>
                  <a:gd name="T5" fmla="*/ 567 h 1071"/>
                  <a:gd name="T6" fmla="*/ 21 w 594"/>
                  <a:gd name="T7" fmla="*/ 651 h 1071"/>
                  <a:gd name="T8" fmla="*/ 18 w 594"/>
                  <a:gd name="T9" fmla="*/ 726 h 1071"/>
                  <a:gd name="T10" fmla="*/ 18 w 594"/>
                  <a:gd name="T11" fmla="*/ 825 h 1071"/>
                  <a:gd name="T12" fmla="*/ 0 w 594"/>
                  <a:gd name="T13" fmla="*/ 915 h 1071"/>
                  <a:gd name="T14" fmla="*/ 0 w 594"/>
                  <a:gd name="T15" fmla="*/ 1008 h 1071"/>
                  <a:gd name="T16" fmla="*/ 48 w 594"/>
                  <a:gd name="T17" fmla="*/ 1062 h 1071"/>
                  <a:gd name="T18" fmla="*/ 84 w 594"/>
                  <a:gd name="T19" fmla="*/ 1071 h 1071"/>
                  <a:gd name="T20" fmla="*/ 123 w 594"/>
                  <a:gd name="T21" fmla="*/ 1071 h 1071"/>
                  <a:gd name="T22" fmla="*/ 177 w 594"/>
                  <a:gd name="T23" fmla="*/ 1068 h 1071"/>
                  <a:gd name="T24" fmla="*/ 210 w 594"/>
                  <a:gd name="T25" fmla="*/ 1047 h 1071"/>
                  <a:gd name="T26" fmla="*/ 246 w 594"/>
                  <a:gd name="T27" fmla="*/ 1032 h 1071"/>
                  <a:gd name="T28" fmla="*/ 267 w 594"/>
                  <a:gd name="T29" fmla="*/ 1014 h 1071"/>
                  <a:gd name="T30" fmla="*/ 315 w 594"/>
                  <a:gd name="T31" fmla="*/ 987 h 1071"/>
                  <a:gd name="T32" fmla="*/ 354 w 594"/>
                  <a:gd name="T33" fmla="*/ 957 h 1071"/>
                  <a:gd name="T34" fmla="*/ 399 w 594"/>
                  <a:gd name="T35" fmla="*/ 921 h 1071"/>
                  <a:gd name="T36" fmla="*/ 402 w 594"/>
                  <a:gd name="T37" fmla="*/ 888 h 1071"/>
                  <a:gd name="T38" fmla="*/ 426 w 594"/>
                  <a:gd name="T39" fmla="*/ 846 h 1071"/>
                  <a:gd name="T40" fmla="*/ 441 w 594"/>
                  <a:gd name="T41" fmla="*/ 822 h 1071"/>
                  <a:gd name="T42" fmla="*/ 474 w 594"/>
                  <a:gd name="T43" fmla="*/ 807 h 1071"/>
                  <a:gd name="T44" fmla="*/ 513 w 594"/>
                  <a:gd name="T45" fmla="*/ 807 h 1071"/>
                  <a:gd name="T46" fmla="*/ 540 w 594"/>
                  <a:gd name="T47" fmla="*/ 807 h 1071"/>
                  <a:gd name="T48" fmla="*/ 564 w 594"/>
                  <a:gd name="T49" fmla="*/ 822 h 1071"/>
                  <a:gd name="T50" fmla="*/ 594 w 594"/>
                  <a:gd name="T51" fmla="*/ 843 h 1071"/>
                  <a:gd name="T52" fmla="*/ 555 w 594"/>
                  <a:gd name="T53" fmla="*/ 801 h 1071"/>
                  <a:gd name="T54" fmla="*/ 513 w 594"/>
                  <a:gd name="T55" fmla="*/ 792 h 1071"/>
                  <a:gd name="T56" fmla="*/ 471 w 594"/>
                  <a:gd name="T57" fmla="*/ 792 h 1071"/>
                  <a:gd name="T58" fmla="*/ 432 w 594"/>
                  <a:gd name="T59" fmla="*/ 792 h 1071"/>
                  <a:gd name="T60" fmla="*/ 402 w 594"/>
                  <a:gd name="T61" fmla="*/ 801 h 1071"/>
                  <a:gd name="T62" fmla="*/ 348 w 594"/>
                  <a:gd name="T63" fmla="*/ 837 h 1071"/>
                  <a:gd name="T64" fmla="*/ 342 w 594"/>
                  <a:gd name="T65" fmla="*/ 858 h 1071"/>
                  <a:gd name="T66" fmla="*/ 321 w 594"/>
                  <a:gd name="T67" fmla="*/ 882 h 1071"/>
                  <a:gd name="T68" fmla="*/ 282 w 594"/>
                  <a:gd name="T69" fmla="*/ 900 h 1071"/>
                  <a:gd name="T70" fmla="*/ 156 w 594"/>
                  <a:gd name="T71" fmla="*/ 969 h 1071"/>
                  <a:gd name="T72" fmla="*/ 120 w 594"/>
                  <a:gd name="T73" fmla="*/ 972 h 1071"/>
                  <a:gd name="T74" fmla="*/ 96 w 594"/>
                  <a:gd name="T75" fmla="*/ 945 h 1071"/>
                  <a:gd name="T76" fmla="*/ 102 w 594"/>
                  <a:gd name="T77" fmla="*/ 876 h 1071"/>
                  <a:gd name="T78" fmla="*/ 126 w 594"/>
                  <a:gd name="T79" fmla="*/ 768 h 1071"/>
                  <a:gd name="T80" fmla="*/ 120 w 594"/>
                  <a:gd name="T81" fmla="*/ 648 h 1071"/>
                  <a:gd name="T82" fmla="*/ 111 w 594"/>
                  <a:gd name="T83" fmla="*/ 561 h 1071"/>
                  <a:gd name="T84" fmla="*/ 123 w 594"/>
                  <a:gd name="T85" fmla="*/ 387 h 1071"/>
                  <a:gd name="T86" fmla="*/ 126 w 594"/>
                  <a:gd name="T87" fmla="*/ 312 h 1071"/>
                  <a:gd name="T88" fmla="*/ 156 w 594"/>
                  <a:gd name="T89" fmla="*/ 126 h 1071"/>
                  <a:gd name="T90" fmla="*/ 156 w 594"/>
                  <a:gd name="T91" fmla="*/ 33 h 1071"/>
                  <a:gd name="T92" fmla="*/ 156 w 594"/>
                  <a:gd name="T93" fmla="*/ 0 h 1071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94"/>
                  <a:gd name="T142" fmla="*/ 0 h 1071"/>
                  <a:gd name="T143" fmla="*/ 594 w 594"/>
                  <a:gd name="T144" fmla="*/ 1071 h 1071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94" h="1071">
                    <a:moveTo>
                      <a:pt x="30" y="366"/>
                    </a:moveTo>
                    <a:lnTo>
                      <a:pt x="21" y="468"/>
                    </a:lnTo>
                    <a:lnTo>
                      <a:pt x="21" y="567"/>
                    </a:lnTo>
                    <a:lnTo>
                      <a:pt x="21" y="651"/>
                    </a:lnTo>
                    <a:lnTo>
                      <a:pt x="18" y="726"/>
                    </a:lnTo>
                    <a:lnTo>
                      <a:pt x="18" y="825"/>
                    </a:lnTo>
                    <a:lnTo>
                      <a:pt x="0" y="915"/>
                    </a:lnTo>
                    <a:lnTo>
                      <a:pt x="0" y="1008"/>
                    </a:lnTo>
                    <a:lnTo>
                      <a:pt x="48" y="1062"/>
                    </a:lnTo>
                    <a:lnTo>
                      <a:pt x="84" y="1071"/>
                    </a:lnTo>
                    <a:lnTo>
                      <a:pt x="123" y="1071"/>
                    </a:lnTo>
                    <a:lnTo>
                      <a:pt x="177" y="1068"/>
                    </a:lnTo>
                    <a:lnTo>
                      <a:pt x="210" y="1047"/>
                    </a:lnTo>
                    <a:lnTo>
                      <a:pt x="246" y="1032"/>
                    </a:lnTo>
                    <a:lnTo>
                      <a:pt x="267" y="1014"/>
                    </a:lnTo>
                    <a:lnTo>
                      <a:pt x="315" y="987"/>
                    </a:lnTo>
                    <a:lnTo>
                      <a:pt x="354" y="957"/>
                    </a:lnTo>
                    <a:lnTo>
                      <a:pt x="399" y="921"/>
                    </a:lnTo>
                    <a:lnTo>
                      <a:pt x="402" y="888"/>
                    </a:lnTo>
                    <a:lnTo>
                      <a:pt x="426" y="846"/>
                    </a:lnTo>
                    <a:lnTo>
                      <a:pt x="441" y="822"/>
                    </a:lnTo>
                    <a:lnTo>
                      <a:pt x="474" y="807"/>
                    </a:lnTo>
                    <a:lnTo>
                      <a:pt x="513" y="807"/>
                    </a:lnTo>
                    <a:lnTo>
                      <a:pt x="540" y="807"/>
                    </a:lnTo>
                    <a:lnTo>
                      <a:pt x="564" y="822"/>
                    </a:lnTo>
                    <a:lnTo>
                      <a:pt x="594" y="843"/>
                    </a:lnTo>
                    <a:lnTo>
                      <a:pt x="555" y="801"/>
                    </a:lnTo>
                    <a:lnTo>
                      <a:pt x="513" y="792"/>
                    </a:lnTo>
                    <a:lnTo>
                      <a:pt x="471" y="792"/>
                    </a:lnTo>
                    <a:lnTo>
                      <a:pt x="432" y="792"/>
                    </a:lnTo>
                    <a:lnTo>
                      <a:pt x="402" y="801"/>
                    </a:lnTo>
                    <a:lnTo>
                      <a:pt x="348" y="837"/>
                    </a:lnTo>
                    <a:lnTo>
                      <a:pt x="342" y="858"/>
                    </a:lnTo>
                    <a:lnTo>
                      <a:pt x="321" y="882"/>
                    </a:lnTo>
                    <a:lnTo>
                      <a:pt x="282" y="900"/>
                    </a:lnTo>
                    <a:lnTo>
                      <a:pt x="156" y="969"/>
                    </a:lnTo>
                    <a:lnTo>
                      <a:pt x="120" y="972"/>
                    </a:lnTo>
                    <a:lnTo>
                      <a:pt x="96" y="945"/>
                    </a:lnTo>
                    <a:lnTo>
                      <a:pt x="102" y="876"/>
                    </a:lnTo>
                    <a:lnTo>
                      <a:pt x="126" y="768"/>
                    </a:lnTo>
                    <a:lnTo>
                      <a:pt x="120" y="648"/>
                    </a:lnTo>
                    <a:lnTo>
                      <a:pt x="111" y="561"/>
                    </a:lnTo>
                    <a:lnTo>
                      <a:pt x="123" y="387"/>
                    </a:lnTo>
                    <a:lnTo>
                      <a:pt x="126" y="312"/>
                    </a:lnTo>
                    <a:lnTo>
                      <a:pt x="156" y="126"/>
                    </a:lnTo>
                    <a:lnTo>
                      <a:pt x="156" y="33"/>
                    </a:lnTo>
                    <a:lnTo>
                      <a:pt x="156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14874D34-A2CD-D1B0-0B7A-D494125E2FB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83" y="1272"/>
                <a:ext cx="174" cy="165"/>
              </a:xfrm>
              <a:custGeom>
                <a:avLst/>
                <a:gdLst>
                  <a:gd name="T0" fmla="*/ 174 w 174"/>
                  <a:gd name="T1" fmla="*/ 12 h 165"/>
                  <a:gd name="T2" fmla="*/ 117 w 174"/>
                  <a:gd name="T3" fmla="*/ 0 h 165"/>
                  <a:gd name="T4" fmla="*/ 75 w 174"/>
                  <a:gd name="T5" fmla="*/ 3 h 165"/>
                  <a:gd name="T6" fmla="*/ 39 w 174"/>
                  <a:gd name="T7" fmla="*/ 18 h 165"/>
                  <a:gd name="T8" fmla="*/ 27 w 174"/>
                  <a:gd name="T9" fmla="*/ 66 h 165"/>
                  <a:gd name="T10" fmla="*/ 15 w 174"/>
                  <a:gd name="T11" fmla="*/ 111 h 165"/>
                  <a:gd name="T12" fmla="*/ 0 w 174"/>
                  <a:gd name="T13" fmla="*/ 165 h 1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4"/>
                  <a:gd name="T22" fmla="*/ 0 h 165"/>
                  <a:gd name="T23" fmla="*/ 174 w 174"/>
                  <a:gd name="T24" fmla="*/ 165 h 1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4" h="165">
                    <a:moveTo>
                      <a:pt x="174" y="12"/>
                    </a:moveTo>
                    <a:lnTo>
                      <a:pt x="117" y="0"/>
                    </a:lnTo>
                    <a:lnTo>
                      <a:pt x="75" y="3"/>
                    </a:lnTo>
                    <a:lnTo>
                      <a:pt x="39" y="18"/>
                    </a:lnTo>
                    <a:lnTo>
                      <a:pt x="27" y="66"/>
                    </a:lnTo>
                    <a:lnTo>
                      <a:pt x="15" y="111"/>
                    </a:lnTo>
                    <a:lnTo>
                      <a:pt x="0" y="165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4" name="Group 206">
            <a:extLst>
              <a:ext uri="{FF2B5EF4-FFF2-40B4-BE49-F238E27FC236}">
                <a16:creationId xmlns:a16="http://schemas.microsoft.com/office/drawing/2014/main" id="{3E1450FA-6D62-2F0F-C634-1D798F7895FF}"/>
              </a:ext>
            </a:extLst>
          </p:cNvPr>
          <p:cNvGrpSpPr/>
          <p:nvPr/>
        </p:nvGrpSpPr>
        <p:grpSpPr>
          <a:xfrm>
            <a:off x="7568958" y="5294678"/>
            <a:ext cx="542188" cy="535030"/>
            <a:chOff x="3487288" y="4492539"/>
            <a:chExt cx="542188" cy="535030"/>
          </a:xfrm>
        </p:grpSpPr>
        <p:sp>
          <p:nvSpPr>
            <p:cNvPr id="45" name="Rounded Rectangle 43">
              <a:extLst>
                <a:ext uri="{FF2B5EF4-FFF2-40B4-BE49-F238E27FC236}">
                  <a16:creationId xmlns:a16="http://schemas.microsoft.com/office/drawing/2014/main" id="{03A38995-4E28-ED36-F582-1F515EB33F51}"/>
                </a:ext>
              </a:extLst>
            </p:cNvPr>
            <p:cNvSpPr/>
            <p:nvPr/>
          </p:nvSpPr>
          <p:spPr>
            <a:xfrm>
              <a:off x="3675512" y="4492539"/>
              <a:ext cx="45719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4">
              <a:extLst>
                <a:ext uri="{FF2B5EF4-FFF2-40B4-BE49-F238E27FC236}">
                  <a16:creationId xmlns:a16="http://schemas.microsoft.com/office/drawing/2014/main" id="{26E20AFA-4DC7-EA8C-7D4A-89305CCAF66B}"/>
                </a:ext>
              </a:extLst>
            </p:cNvPr>
            <p:cNvSpPr/>
            <p:nvPr/>
          </p:nvSpPr>
          <p:spPr>
            <a:xfrm rot="2674926">
              <a:off x="3816284" y="4676008"/>
              <a:ext cx="45719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5">
              <a:extLst>
                <a:ext uri="{FF2B5EF4-FFF2-40B4-BE49-F238E27FC236}">
                  <a16:creationId xmlns:a16="http://schemas.microsoft.com/office/drawing/2014/main" id="{978D7867-C539-2CDA-5775-243A5EF13C8D}"/>
                </a:ext>
              </a:extLst>
            </p:cNvPr>
            <p:cNvSpPr/>
            <p:nvPr/>
          </p:nvSpPr>
          <p:spPr>
            <a:xfrm rot="10181278">
              <a:off x="3626224" y="4722769"/>
              <a:ext cx="45719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6">
              <a:extLst>
                <a:ext uri="{FF2B5EF4-FFF2-40B4-BE49-F238E27FC236}">
                  <a16:creationId xmlns:a16="http://schemas.microsoft.com/office/drawing/2014/main" id="{D7E3D44B-5825-B33D-8359-442359C0858D}"/>
                </a:ext>
              </a:extLst>
            </p:cNvPr>
            <p:cNvSpPr/>
            <p:nvPr/>
          </p:nvSpPr>
          <p:spPr>
            <a:xfrm rot="8045523">
              <a:off x="3854216" y="4386399"/>
              <a:ext cx="45719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7">
              <a:extLst>
                <a:ext uri="{FF2B5EF4-FFF2-40B4-BE49-F238E27FC236}">
                  <a16:creationId xmlns:a16="http://schemas.microsoft.com/office/drawing/2014/main" id="{22F59FAD-1FB7-3C3D-D28B-966AEA2C57D8}"/>
                </a:ext>
              </a:extLst>
            </p:cNvPr>
            <p:cNvSpPr/>
            <p:nvPr/>
          </p:nvSpPr>
          <p:spPr>
            <a:xfrm rot="5680605">
              <a:off x="3654009" y="4451549"/>
              <a:ext cx="45719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8">
              <a:extLst>
                <a:ext uri="{FF2B5EF4-FFF2-40B4-BE49-F238E27FC236}">
                  <a16:creationId xmlns:a16="http://schemas.microsoft.com/office/drawing/2014/main" id="{84F9987E-A23A-F8B2-44BC-98CB0AF9C675}"/>
                </a:ext>
              </a:extLst>
            </p:cNvPr>
            <p:cNvSpPr/>
            <p:nvPr/>
          </p:nvSpPr>
          <p:spPr>
            <a:xfrm rot="1394602">
              <a:off x="3487288" y="4641590"/>
              <a:ext cx="45719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49">
              <a:extLst>
                <a:ext uri="{FF2B5EF4-FFF2-40B4-BE49-F238E27FC236}">
                  <a16:creationId xmlns:a16="http://schemas.microsoft.com/office/drawing/2014/main" id="{92A1B9D6-93A9-AFAB-4267-E21ECE91EB64}"/>
                </a:ext>
              </a:extLst>
            </p:cNvPr>
            <p:cNvSpPr/>
            <p:nvPr/>
          </p:nvSpPr>
          <p:spPr>
            <a:xfrm rot="2674926">
              <a:off x="3968684" y="4676008"/>
              <a:ext cx="45719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D342E2E-1405-31C9-6EB0-42D9B67061C1}"/>
              </a:ext>
            </a:extLst>
          </p:cNvPr>
          <p:cNvSpPr txBox="1"/>
          <p:nvPr/>
        </p:nvSpPr>
        <p:spPr>
          <a:xfrm>
            <a:off x="7392067" y="3260454"/>
            <a:ext cx="3087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Infection assay: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A3E9F7-B682-9119-BB6D-BDE62CEF3632}"/>
              </a:ext>
            </a:extLst>
          </p:cNvPr>
          <p:cNvSpPr txBox="1"/>
          <p:nvPr/>
        </p:nvSpPr>
        <p:spPr>
          <a:xfrm>
            <a:off x="8263591" y="4345628"/>
            <a:ext cx="672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BE13236-3CB1-DEB4-A565-984110C0DBC0}"/>
              </a:ext>
            </a:extLst>
          </p:cNvPr>
          <p:cNvSpPr txBox="1"/>
          <p:nvPr/>
        </p:nvSpPr>
        <p:spPr>
          <a:xfrm>
            <a:off x="8300515" y="5230966"/>
            <a:ext cx="672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Z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8E84BFC-FC25-846B-D2BD-B5547FD22849}"/>
              </a:ext>
            </a:extLst>
          </p:cNvPr>
          <p:cNvCxnSpPr>
            <a:cxnSpLocks/>
          </p:cNvCxnSpPr>
          <p:nvPr/>
        </p:nvCxnSpPr>
        <p:spPr>
          <a:xfrm>
            <a:off x="8644828" y="4713176"/>
            <a:ext cx="598565" cy="7823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F06DDFC-BB44-EB75-E98D-4AF9568B7697}"/>
              </a:ext>
            </a:extLst>
          </p:cNvPr>
          <p:cNvCxnSpPr>
            <a:cxnSpLocks/>
          </p:cNvCxnSpPr>
          <p:nvPr/>
        </p:nvCxnSpPr>
        <p:spPr>
          <a:xfrm flipV="1">
            <a:off x="8663722" y="5352643"/>
            <a:ext cx="666161" cy="17885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8323C6C-47BA-C309-73EF-1D758ABE20E1}"/>
              </a:ext>
            </a:extLst>
          </p:cNvPr>
          <p:cNvSpPr txBox="1"/>
          <p:nvPr/>
        </p:nvSpPr>
        <p:spPr>
          <a:xfrm>
            <a:off x="7539369" y="6169659"/>
            <a:ext cx="1820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S and Z go in…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A59471D-38C9-D4F5-A52D-A343FF4C3DED}"/>
              </a:ext>
            </a:extLst>
          </p:cNvPr>
          <p:cNvCxnSpPr>
            <a:cxnSpLocks/>
          </p:cNvCxnSpPr>
          <p:nvPr/>
        </p:nvCxnSpPr>
        <p:spPr>
          <a:xfrm>
            <a:off x="9899109" y="5100545"/>
            <a:ext cx="728821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1A1F90A-FB5C-7D6C-9941-972C5159D146}"/>
              </a:ext>
            </a:extLst>
          </p:cNvPr>
          <p:cNvSpPr txBox="1"/>
          <p:nvPr/>
        </p:nvSpPr>
        <p:spPr>
          <a:xfrm>
            <a:off x="10863159" y="4608164"/>
            <a:ext cx="672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?</a:t>
            </a:r>
            <a:endParaRPr lang="en-US" sz="4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71C4891-3364-E359-8FF5-34F4911558CC}"/>
              </a:ext>
            </a:extLst>
          </p:cNvPr>
          <p:cNvSpPr txBox="1"/>
          <p:nvPr/>
        </p:nvSpPr>
        <p:spPr>
          <a:xfrm>
            <a:off x="10054679" y="6038415"/>
            <a:ext cx="1656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Does S or I come out?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C734F6-3E1C-CE71-D0D9-F818240FEB23}"/>
              </a:ext>
            </a:extLst>
          </p:cNvPr>
          <p:cNvCxnSpPr>
            <a:cxnSpLocks/>
          </p:cNvCxnSpPr>
          <p:nvPr/>
        </p:nvCxnSpPr>
        <p:spPr>
          <a:xfrm>
            <a:off x="3210339" y="1938130"/>
            <a:ext cx="2885661" cy="78602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5E02426-66DA-8292-079A-E56B37C15F90}"/>
              </a:ext>
            </a:extLst>
          </p:cNvPr>
          <p:cNvCxnSpPr>
            <a:cxnSpLocks/>
          </p:cNvCxnSpPr>
          <p:nvPr/>
        </p:nvCxnSpPr>
        <p:spPr>
          <a:xfrm flipV="1">
            <a:off x="3210339" y="1938130"/>
            <a:ext cx="2885661" cy="70029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1D67CDB-E058-8875-55D3-BC70519FD337}"/>
              </a:ext>
            </a:extLst>
          </p:cNvPr>
          <p:cNvCxnSpPr>
            <a:cxnSpLocks/>
          </p:cNvCxnSpPr>
          <p:nvPr/>
        </p:nvCxnSpPr>
        <p:spPr>
          <a:xfrm>
            <a:off x="4563788" y="3533053"/>
            <a:ext cx="2020919" cy="70029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85C4E5A-60AF-775C-CACE-80585790AD76}"/>
              </a:ext>
            </a:extLst>
          </p:cNvPr>
          <p:cNvCxnSpPr>
            <a:cxnSpLocks/>
          </p:cNvCxnSpPr>
          <p:nvPr/>
        </p:nvCxnSpPr>
        <p:spPr>
          <a:xfrm flipV="1">
            <a:off x="4563788" y="3659373"/>
            <a:ext cx="2139932" cy="45710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5FFAB98-50D5-FE71-3760-7DE81392E6B9}"/>
              </a:ext>
            </a:extLst>
          </p:cNvPr>
          <p:cNvCxnSpPr>
            <a:cxnSpLocks/>
          </p:cNvCxnSpPr>
          <p:nvPr/>
        </p:nvCxnSpPr>
        <p:spPr>
          <a:xfrm>
            <a:off x="2151236" y="5069829"/>
            <a:ext cx="4475077" cy="81441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7513B5A-FF3E-DFD4-B9BE-625C7553AE8B}"/>
              </a:ext>
            </a:extLst>
          </p:cNvPr>
          <p:cNvCxnSpPr>
            <a:cxnSpLocks/>
          </p:cNvCxnSpPr>
          <p:nvPr/>
        </p:nvCxnSpPr>
        <p:spPr>
          <a:xfrm flipV="1">
            <a:off x="2327027" y="4965595"/>
            <a:ext cx="4241881" cy="90305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7574764-5F73-4212-69CE-941E211C28C1}"/>
              </a:ext>
            </a:extLst>
          </p:cNvPr>
          <p:cNvSpPr txBox="1"/>
          <p:nvPr/>
        </p:nvSpPr>
        <p:spPr>
          <a:xfrm>
            <a:off x="275809" y="224742"/>
            <a:ext cx="64629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i="1" u="sng" dirty="0">
                <a:latin typeface="Cambria" panose="02040503050406030204" pitchFamily="18" charset="0"/>
                <a:ea typeface="Cambria" panose="02040503050406030204" pitchFamily="18" charset="0"/>
              </a:rPr>
              <a:t>1. The logic: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 Simplifying the S-I framework</a:t>
            </a:r>
          </a:p>
        </p:txBody>
      </p:sp>
    </p:spTree>
    <p:extLst>
      <p:ext uri="{BB962C8B-B14F-4D97-AF65-F5344CB8AC3E}">
        <p14:creationId xmlns:p14="http://schemas.microsoft.com/office/powerpoint/2010/main" val="37635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8CCAB13-B152-3F28-EB31-E7255FDBA961}"/>
                  </a:ext>
                </a:extLst>
              </p:cNvPr>
              <p:cNvSpPr/>
              <p:nvPr/>
            </p:nvSpPr>
            <p:spPr>
              <a:xfrm>
                <a:off x="1624946" y="1629092"/>
                <a:ext cx="4680603" cy="12611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40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l-GR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8CCAB13-B152-3F28-EB31-E7255FDBA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946" y="1629092"/>
                <a:ext cx="4680603" cy="12611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885D694-898E-7B46-6E55-F95C63785BD7}"/>
              </a:ext>
            </a:extLst>
          </p:cNvPr>
          <p:cNvSpPr txBox="1"/>
          <p:nvPr/>
        </p:nvSpPr>
        <p:spPr>
          <a:xfrm>
            <a:off x="0" y="1729219"/>
            <a:ext cx="1624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So we are left with: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D6633A9-DD08-487B-4A4C-1042A64D6426}"/>
              </a:ext>
            </a:extLst>
          </p:cNvPr>
          <p:cNvSpPr txBox="1"/>
          <p:nvPr/>
        </p:nvSpPr>
        <p:spPr>
          <a:xfrm>
            <a:off x="275809" y="224742"/>
            <a:ext cx="64629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i="1" u="sng" dirty="0">
                <a:latin typeface="Cambria" panose="02040503050406030204" pitchFamily="18" charset="0"/>
                <a:ea typeface="Cambria" panose="02040503050406030204" pitchFamily="18" charset="0"/>
              </a:rPr>
              <a:t>1. The logic: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 Simplifying the S-I framework</a:t>
            </a:r>
          </a:p>
        </p:txBody>
      </p:sp>
    </p:spTree>
    <p:extLst>
      <p:ext uri="{BB962C8B-B14F-4D97-AF65-F5344CB8AC3E}">
        <p14:creationId xmlns:p14="http://schemas.microsoft.com/office/powerpoint/2010/main" val="3869549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D885D694-898E-7B46-6E55-F95C63785BD7}"/>
              </a:ext>
            </a:extLst>
          </p:cNvPr>
          <p:cNvSpPr txBox="1"/>
          <p:nvPr/>
        </p:nvSpPr>
        <p:spPr>
          <a:xfrm>
            <a:off x="7356715" y="1633875"/>
            <a:ext cx="3210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We can solve this differential equation for  </a:t>
            </a:r>
            <a:r>
              <a:rPr lang="en-US" sz="2400" i="1" dirty="0">
                <a:solidFill>
                  <a:srgbClr val="FF0000"/>
                </a:solidFill>
              </a:rPr>
              <a:t>S</a:t>
            </a:r>
            <a:r>
              <a:rPr lang="en-US" sz="2400" dirty="0">
                <a:solidFill>
                  <a:srgbClr val="FF0000"/>
                </a:solidFill>
              </a:rPr>
              <a:t> at time </a:t>
            </a:r>
            <a:r>
              <a:rPr lang="en-US" sz="2400" i="1" dirty="0">
                <a:solidFill>
                  <a:srgbClr val="FF0000"/>
                </a:solidFill>
              </a:rPr>
              <a:t>t</a:t>
            </a:r>
            <a:r>
              <a:rPr lang="en-US" sz="2400" dirty="0">
                <a:solidFill>
                  <a:srgbClr val="FF0000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941AC9F-03B2-C4A2-8B2A-3898995FCDF3}"/>
                  </a:ext>
                </a:extLst>
              </p:cNvPr>
              <p:cNvSpPr/>
              <p:nvPr/>
            </p:nvSpPr>
            <p:spPr>
              <a:xfrm>
                <a:off x="1706115" y="3114245"/>
                <a:ext cx="8414404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0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𝑒𝑥𝑝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l-GR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941AC9F-03B2-C4A2-8B2A-3898995FCD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115" y="3114245"/>
                <a:ext cx="841440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9BBCAC26-815C-A3FE-07F1-3F2B88B575FD}"/>
              </a:ext>
            </a:extLst>
          </p:cNvPr>
          <p:cNvSpPr txBox="1"/>
          <p:nvPr/>
        </p:nvSpPr>
        <p:spPr>
          <a:xfrm>
            <a:off x="6491080" y="3502007"/>
            <a:ext cx="3210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And then do some algebra to rearrange in terms of beta…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E433F02-E609-3D7E-C3B1-8A9F1CB1A086}"/>
                  </a:ext>
                </a:extLst>
              </p:cNvPr>
              <p:cNvSpPr/>
              <p:nvPr/>
            </p:nvSpPr>
            <p:spPr>
              <a:xfrm>
                <a:off x="1624946" y="1629092"/>
                <a:ext cx="4680603" cy="12611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40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l-GR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E433F02-E609-3D7E-C3B1-8A9F1CB1A0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946" y="1629092"/>
                <a:ext cx="4680603" cy="12611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0A126C11-0BB7-6641-D4E9-DEAB90D67CCC}"/>
              </a:ext>
            </a:extLst>
          </p:cNvPr>
          <p:cNvSpPr txBox="1"/>
          <p:nvPr/>
        </p:nvSpPr>
        <p:spPr>
          <a:xfrm>
            <a:off x="275809" y="224742"/>
            <a:ext cx="64629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i="1" u="sng" dirty="0">
                <a:latin typeface="Cambria" panose="02040503050406030204" pitchFamily="18" charset="0"/>
                <a:ea typeface="Cambria" panose="02040503050406030204" pitchFamily="18" charset="0"/>
              </a:rPr>
              <a:t>1. The logic: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 Simplifying the S-I framework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69D44C-7E92-1600-DDB4-93DC50E679BC}"/>
              </a:ext>
            </a:extLst>
          </p:cNvPr>
          <p:cNvSpPr txBox="1"/>
          <p:nvPr/>
        </p:nvSpPr>
        <p:spPr>
          <a:xfrm>
            <a:off x="0" y="1729219"/>
            <a:ext cx="1624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So we are left with:</a:t>
            </a:r>
          </a:p>
        </p:txBody>
      </p:sp>
    </p:spTree>
    <p:extLst>
      <p:ext uri="{BB962C8B-B14F-4D97-AF65-F5344CB8AC3E}">
        <p14:creationId xmlns:p14="http://schemas.microsoft.com/office/powerpoint/2010/main" val="1688029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D885D694-898E-7B46-6E55-F95C63785BD7}"/>
              </a:ext>
            </a:extLst>
          </p:cNvPr>
          <p:cNvSpPr txBox="1"/>
          <p:nvPr/>
        </p:nvSpPr>
        <p:spPr>
          <a:xfrm>
            <a:off x="7356715" y="1633875"/>
            <a:ext cx="3210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We can solve this differential equation for  </a:t>
            </a:r>
            <a:r>
              <a:rPr lang="en-US" sz="2400" i="1" dirty="0">
                <a:solidFill>
                  <a:srgbClr val="FF0000"/>
                </a:solidFill>
              </a:rPr>
              <a:t>S</a:t>
            </a:r>
            <a:r>
              <a:rPr lang="en-US" sz="2400" dirty="0">
                <a:solidFill>
                  <a:srgbClr val="FF0000"/>
                </a:solidFill>
              </a:rPr>
              <a:t> at time </a:t>
            </a:r>
            <a:r>
              <a:rPr lang="en-US" sz="2400" i="1" dirty="0">
                <a:solidFill>
                  <a:srgbClr val="FF0000"/>
                </a:solidFill>
              </a:rPr>
              <a:t>t</a:t>
            </a:r>
            <a:r>
              <a:rPr lang="en-US" sz="2400" dirty="0">
                <a:solidFill>
                  <a:srgbClr val="FF0000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941AC9F-03B2-C4A2-8B2A-3898995FCDF3}"/>
                  </a:ext>
                </a:extLst>
              </p:cNvPr>
              <p:cNvSpPr/>
              <p:nvPr/>
            </p:nvSpPr>
            <p:spPr>
              <a:xfrm>
                <a:off x="1706115" y="3114245"/>
                <a:ext cx="8414404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0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𝑒𝑥𝑝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l-GR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941AC9F-03B2-C4A2-8B2A-3898995FCD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115" y="3114245"/>
                <a:ext cx="841440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9BBCAC26-815C-A3FE-07F1-3F2B88B575FD}"/>
              </a:ext>
            </a:extLst>
          </p:cNvPr>
          <p:cNvSpPr txBox="1"/>
          <p:nvPr/>
        </p:nvSpPr>
        <p:spPr>
          <a:xfrm>
            <a:off x="6491080" y="3502007"/>
            <a:ext cx="3210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And then do some algebra to rearrange in terms of beta…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8AD9EC7-540B-6ABE-CC37-82AD82012B81}"/>
                  </a:ext>
                </a:extLst>
              </p:cNvPr>
              <p:cNvSpPr/>
              <p:nvPr/>
            </p:nvSpPr>
            <p:spPr>
              <a:xfrm>
                <a:off x="542509" y="3967795"/>
                <a:ext cx="4761360" cy="14754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4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4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40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l-GR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8AD9EC7-540B-6ABE-CC37-82AD82012B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09" y="3967795"/>
                <a:ext cx="4761360" cy="14754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E433F02-E609-3D7E-C3B1-8A9F1CB1A086}"/>
                  </a:ext>
                </a:extLst>
              </p:cNvPr>
              <p:cNvSpPr/>
              <p:nvPr/>
            </p:nvSpPr>
            <p:spPr>
              <a:xfrm>
                <a:off x="1624946" y="1629092"/>
                <a:ext cx="4680603" cy="12611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40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l-GR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E433F02-E609-3D7E-C3B1-8A9F1CB1A0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946" y="1629092"/>
                <a:ext cx="4680603" cy="12611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8E44E6A-7A72-C969-D18B-1BBC6E10FAE2}"/>
                  </a:ext>
                </a:extLst>
              </p:cNvPr>
              <p:cNvSpPr/>
              <p:nvPr/>
            </p:nvSpPr>
            <p:spPr>
              <a:xfrm>
                <a:off x="1746491" y="5157854"/>
                <a:ext cx="4844809" cy="14754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4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4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8E44E6A-7A72-C969-D18B-1BBC6E10FA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491" y="5157854"/>
                <a:ext cx="4844809" cy="14754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0A126C11-0BB7-6641-D4E9-DEAB90D67CCC}"/>
              </a:ext>
            </a:extLst>
          </p:cNvPr>
          <p:cNvSpPr txBox="1"/>
          <p:nvPr/>
        </p:nvSpPr>
        <p:spPr>
          <a:xfrm>
            <a:off x="275809" y="224742"/>
            <a:ext cx="64629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i="1" u="sng" dirty="0">
                <a:latin typeface="Cambria" panose="02040503050406030204" pitchFamily="18" charset="0"/>
                <a:ea typeface="Cambria" panose="02040503050406030204" pitchFamily="18" charset="0"/>
              </a:rPr>
              <a:t>1. The logic: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 Simplifying the S-I framework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F093C64-2CC8-ACD7-97DD-CA46091E9755}"/>
              </a:ext>
            </a:extLst>
          </p:cNvPr>
          <p:cNvSpPr txBox="1"/>
          <p:nvPr/>
        </p:nvSpPr>
        <p:spPr>
          <a:xfrm>
            <a:off x="8620127" y="5063598"/>
            <a:ext cx="32103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Before we use the equation, lets return to the experiment and think through units.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074A1-1B3D-60F5-F09A-6F144D3657EC}"/>
              </a:ext>
            </a:extLst>
          </p:cNvPr>
          <p:cNvSpPr txBox="1"/>
          <p:nvPr/>
        </p:nvSpPr>
        <p:spPr>
          <a:xfrm>
            <a:off x="0" y="1729219"/>
            <a:ext cx="1624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So we are left with:</a:t>
            </a:r>
          </a:p>
        </p:txBody>
      </p:sp>
    </p:spTree>
    <p:extLst>
      <p:ext uri="{BB962C8B-B14F-4D97-AF65-F5344CB8AC3E}">
        <p14:creationId xmlns:p14="http://schemas.microsoft.com/office/powerpoint/2010/main" val="2726726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4A952D8-D6B8-29F0-3DBE-5EC456F51214}"/>
              </a:ext>
            </a:extLst>
          </p:cNvPr>
          <p:cNvSpPr txBox="1"/>
          <p:nvPr/>
        </p:nvSpPr>
        <p:spPr>
          <a:xfrm>
            <a:off x="275809" y="224742"/>
            <a:ext cx="64629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i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 Units:</a:t>
            </a:r>
            <a:r>
              <a:rPr lang="en-US" sz="2800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Trickier than you might think!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85D694-898E-7B46-6E55-F95C63785BD7}"/>
              </a:ext>
            </a:extLst>
          </p:cNvPr>
          <p:cNvSpPr txBox="1"/>
          <p:nvPr/>
        </p:nvSpPr>
        <p:spPr>
          <a:xfrm>
            <a:off x="7029450" y="844262"/>
            <a:ext cx="4251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What units should </a:t>
            </a:r>
            <a:r>
              <a:rPr lang="el-GR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take? What units do the other parameters in the equation have?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8E44E6A-7A72-C969-D18B-1BBC6E10FAE2}"/>
                  </a:ext>
                </a:extLst>
              </p:cNvPr>
              <p:cNvSpPr/>
              <p:nvPr/>
            </p:nvSpPr>
            <p:spPr>
              <a:xfrm>
                <a:off x="1041641" y="1405162"/>
                <a:ext cx="4854334" cy="14754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4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4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8E44E6A-7A72-C969-D18B-1BBC6E10FA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641" y="1405162"/>
                <a:ext cx="4854334" cy="14754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15 mL Falcon Centrifuge Tubes, Polypropylene, Pack of 50, 352096 ...">
            <a:extLst>
              <a:ext uri="{FF2B5EF4-FFF2-40B4-BE49-F238E27FC236}">
                <a16:creationId xmlns:a16="http://schemas.microsoft.com/office/drawing/2014/main" id="{E513178D-9C7E-6B94-4EE8-D229BB126E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0" r="52203"/>
          <a:stretch/>
        </p:blipFill>
        <p:spPr bwMode="auto">
          <a:xfrm>
            <a:off x="9159135" y="3849233"/>
            <a:ext cx="672355" cy="279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2">
            <a:extLst>
              <a:ext uri="{FF2B5EF4-FFF2-40B4-BE49-F238E27FC236}">
                <a16:creationId xmlns:a16="http://schemas.microsoft.com/office/drawing/2014/main" id="{ACAD4D82-1A15-160A-87EC-40127823437E}"/>
              </a:ext>
            </a:extLst>
          </p:cNvPr>
          <p:cNvGrpSpPr>
            <a:grpSpLocks/>
          </p:cNvGrpSpPr>
          <p:nvPr/>
        </p:nvGrpSpPr>
        <p:grpSpPr bwMode="auto">
          <a:xfrm>
            <a:off x="7614015" y="3946987"/>
            <a:ext cx="871536" cy="1153558"/>
            <a:chOff x="1519" y="1866"/>
            <a:chExt cx="950" cy="1210"/>
          </a:xfrm>
          <a:solidFill>
            <a:srgbClr val="DAFEF3">
              <a:alpha val="20000"/>
            </a:srgbClr>
          </a:solidFill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C023B9A0-9529-C1BB-72A7-454372E91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" y="1899"/>
              <a:ext cx="525" cy="990"/>
            </a:xfrm>
            <a:custGeom>
              <a:avLst/>
              <a:gdLst>
                <a:gd name="T0" fmla="*/ 453 w 525"/>
                <a:gd name="T1" fmla="*/ 33 h 990"/>
                <a:gd name="T2" fmla="*/ 420 w 525"/>
                <a:gd name="T3" fmla="*/ 3 h 990"/>
                <a:gd name="T4" fmla="*/ 372 w 525"/>
                <a:gd name="T5" fmla="*/ 0 h 990"/>
                <a:gd name="T6" fmla="*/ 327 w 525"/>
                <a:gd name="T7" fmla="*/ 0 h 990"/>
                <a:gd name="T8" fmla="*/ 270 w 525"/>
                <a:gd name="T9" fmla="*/ 3 h 990"/>
                <a:gd name="T10" fmla="*/ 222 w 525"/>
                <a:gd name="T11" fmla="*/ 48 h 990"/>
                <a:gd name="T12" fmla="*/ 189 w 525"/>
                <a:gd name="T13" fmla="*/ 108 h 990"/>
                <a:gd name="T14" fmla="*/ 156 w 525"/>
                <a:gd name="T15" fmla="*/ 168 h 990"/>
                <a:gd name="T16" fmla="*/ 120 w 525"/>
                <a:gd name="T17" fmla="*/ 255 h 990"/>
                <a:gd name="T18" fmla="*/ 102 w 525"/>
                <a:gd name="T19" fmla="*/ 297 h 990"/>
                <a:gd name="T20" fmla="*/ 93 w 525"/>
                <a:gd name="T21" fmla="*/ 342 h 990"/>
                <a:gd name="T22" fmla="*/ 72 w 525"/>
                <a:gd name="T23" fmla="*/ 411 h 990"/>
                <a:gd name="T24" fmla="*/ 45 w 525"/>
                <a:gd name="T25" fmla="*/ 480 h 990"/>
                <a:gd name="T26" fmla="*/ 18 w 525"/>
                <a:gd name="T27" fmla="*/ 537 h 990"/>
                <a:gd name="T28" fmla="*/ 0 w 525"/>
                <a:gd name="T29" fmla="*/ 636 h 990"/>
                <a:gd name="T30" fmla="*/ 15 w 525"/>
                <a:gd name="T31" fmla="*/ 711 h 990"/>
                <a:gd name="T32" fmla="*/ 30 w 525"/>
                <a:gd name="T33" fmla="*/ 762 h 990"/>
                <a:gd name="T34" fmla="*/ 60 w 525"/>
                <a:gd name="T35" fmla="*/ 813 h 990"/>
                <a:gd name="T36" fmla="*/ 72 w 525"/>
                <a:gd name="T37" fmla="*/ 873 h 990"/>
                <a:gd name="T38" fmla="*/ 84 w 525"/>
                <a:gd name="T39" fmla="*/ 897 h 990"/>
                <a:gd name="T40" fmla="*/ 93 w 525"/>
                <a:gd name="T41" fmla="*/ 933 h 990"/>
                <a:gd name="T42" fmla="*/ 75 w 525"/>
                <a:gd name="T43" fmla="*/ 990 h 990"/>
                <a:gd name="T44" fmla="*/ 120 w 525"/>
                <a:gd name="T45" fmla="*/ 948 h 990"/>
                <a:gd name="T46" fmla="*/ 126 w 525"/>
                <a:gd name="T47" fmla="*/ 927 h 990"/>
                <a:gd name="T48" fmla="*/ 240 w 525"/>
                <a:gd name="T49" fmla="*/ 891 h 990"/>
                <a:gd name="T50" fmla="*/ 333 w 525"/>
                <a:gd name="T51" fmla="*/ 858 h 990"/>
                <a:gd name="T52" fmla="*/ 399 w 525"/>
                <a:gd name="T53" fmla="*/ 798 h 990"/>
                <a:gd name="T54" fmla="*/ 468 w 525"/>
                <a:gd name="T55" fmla="*/ 708 h 990"/>
                <a:gd name="T56" fmla="*/ 495 w 525"/>
                <a:gd name="T57" fmla="*/ 579 h 990"/>
                <a:gd name="T58" fmla="*/ 495 w 525"/>
                <a:gd name="T59" fmla="*/ 474 h 990"/>
                <a:gd name="T60" fmla="*/ 486 w 525"/>
                <a:gd name="T61" fmla="*/ 387 h 990"/>
                <a:gd name="T62" fmla="*/ 423 w 525"/>
                <a:gd name="T63" fmla="*/ 306 h 990"/>
                <a:gd name="T64" fmla="*/ 498 w 525"/>
                <a:gd name="T65" fmla="*/ 372 h 990"/>
                <a:gd name="T66" fmla="*/ 513 w 525"/>
                <a:gd name="T67" fmla="*/ 336 h 990"/>
                <a:gd name="T68" fmla="*/ 516 w 525"/>
                <a:gd name="T69" fmla="*/ 234 h 990"/>
                <a:gd name="T70" fmla="*/ 525 w 525"/>
                <a:gd name="T71" fmla="*/ 135 h 990"/>
                <a:gd name="T72" fmla="*/ 495 w 525"/>
                <a:gd name="T73" fmla="*/ 45 h 990"/>
                <a:gd name="T74" fmla="*/ 453 w 525"/>
                <a:gd name="T75" fmla="*/ 33 h 9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25"/>
                <a:gd name="T115" fmla="*/ 0 h 990"/>
                <a:gd name="T116" fmla="*/ 525 w 525"/>
                <a:gd name="T117" fmla="*/ 990 h 99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25" h="990">
                  <a:moveTo>
                    <a:pt x="453" y="33"/>
                  </a:moveTo>
                  <a:lnTo>
                    <a:pt x="420" y="3"/>
                  </a:lnTo>
                  <a:lnTo>
                    <a:pt x="372" y="0"/>
                  </a:lnTo>
                  <a:lnTo>
                    <a:pt x="327" y="0"/>
                  </a:lnTo>
                  <a:lnTo>
                    <a:pt x="270" y="3"/>
                  </a:lnTo>
                  <a:lnTo>
                    <a:pt x="222" y="48"/>
                  </a:lnTo>
                  <a:lnTo>
                    <a:pt x="189" y="108"/>
                  </a:lnTo>
                  <a:lnTo>
                    <a:pt x="156" y="168"/>
                  </a:lnTo>
                  <a:lnTo>
                    <a:pt x="120" y="255"/>
                  </a:lnTo>
                  <a:lnTo>
                    <a:pt x="102" y="297"/>
                  </a:lnTo>
                  <a:lnTo>
                    <a:pt x="93" y="342"/>
                  </a:lnTo>
                  <a:lnTo>
                    <a:pt x="72" y="411"/>
                  </a:lnTo>
                  <a:lnTo>
                    <a:pt x="45" y="480"/>
                  </a:lnTo>
                  <a:lnTo>
                    <a:pt x="18" y="537"/>
                  </a:lnTo>
                  <a:lnTo>
                    <a:pt x="0" y="636"/>
                  </a:lnTo>
                  <a:lnTo>
                    <a:pt x="15" y="711"/>
                  </a:lnTo>
                  <a:lnTo>
                    <a:pt x="30" y="762"/>
                  </a:lnTo>
                  <a:lnTo>
                    <a:pt x="60" y="813"/>
                  </a:lnTo>
                  <a:lnTo>
                    <a:pt x="72" y="873"/>
                  </a:lnTo>
                  <a:lnTo>
                    <a:pt x="84" y="897"/>
                  </a:lnTo>
                  <a:lnTo>
                    <a:pt x="93" y="933"/>
                  </a:lnTo>
                  <a:lnTo>
                    <a:pt x="75" y="990"/>
                  </a:lnTo>
                  <a:lnTo>
                    <a:pt x="120" y="948"/>
                  </a:lnTo>
                  <a:lnTo>
                    <a:pt x="126" y="927"/>
                  </a:lnTo>
                  <a:lnTo>
                    <a:pt x="240" y="891"/>
                  </a:lnTo>
                  <a:lnTo>
                    <a:pt x="333" y="858"/>
                  </a:lnTo>
                  <a:lnTo>
                    <a:pt x="399" y="798"/>
                  </a:lnTo>
                  <a:lnTo>
                    <a:pt x="468" y="708"/>
                  </a:lnTo>
                  <a:lnTo>
                    <a:pt x="495" y="579"/>
                  </a:lnTo>
                  <a:lnTo>
                    <a:pt x="495" y="474"/>
                  </a:lnTo>
                  <a:lnTo>
                    <a:pt x="486" y="387"/>
                  </a:lnTo>
                  <a:lnTo>
                    <a:pt x="423" y="306"/>
                  </a:lnTo>
                  <a:lnTo>
                    <a:pt x="498" y="372"/>
                  </a:lnTo>
                  <a:lnTo>
                    <a:pt x="513" y="336"/>
                  </a:lnTo>
                  <a:lnTo>
                    <a:pt x="516" y="234"/>
                  </a:lnTo>
                  <a:lnTo>
                    <a:pt x="525" y="135"/>
                  </a:lnTo>
                  <a:lnTo>
                    <a:pt x="495" y="45"/>
                  </a:lnTo>
                  <a:lnTo>
                    <a:pt x="453" y="33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4">
              <a:extLst>
                <a:ext uri="{FF2B5EF4-FFF2-40B4-BE49-F238E27FC236}">
                  <a16:creationId xmlns:a16="http://schemas.microsoft.com/office/drawing/2014/main" id="{21208B22-40D0-F7ED-BBB3-B5D9C4CE605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19" y="1866"/>
              <a:ext cx="950" cy="1210"/>
              <a:chOff x="711" y="730"/>
              <a:chExt cx="1901" cy="2423"/>
            </a:xfrm>
            <a:grpFill/>
          </p:grpSpPr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id="{402C3C47-5F17-4462-4510-D359BC54962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60" y="780"/>
                <a:ext cx="1047" cy="1257"/>
              </a:xfrm>
              <a:custGeom>
                <a:avLst/>
                <a:gdLst>
                  <a:gd name="T0" fmla="*/ 822 w 1047"/>
                  <a:gd name="T1" fmla="*/ 633 h 1257"/>
                  <a:gd name="T2" fmla="*/ 903 w 1047"/>
                  <a:gd name="T3" fmla="*/ 693 h 1257"/>
                  <a:gd name="T4" fmla="*/ 933 w 1047"/>
                  <a:gd name="T5" fmla="*/ 723 h 1257"/>
                  <a:gd name="T6" fmla="*/ 960 w 1047"/>
                  <a:gd name="T7" fmla="*/ 762 h 1257"/>
                  <a:gd name="T8" fmla="*/ 984 w 1047"/>
                  <a:gd name="T9" fmla="*/ 795 h 1257"/>
                  <a:gd name="T10" fmla="*/ 996 w 1047"/>
                  <a:gd name="T11" fmla="*/ 744 h 1257"/>
                  <a:gd name="T12" fmla="*/ 1008 w 1047"/>
                  <a:gd name="T13" fmla="*/ 651 h 1257"/>
                  <a:gd name="T14" fmla="*/ 1008 w 1047"/>
                  <a:gd name="T15" fmla="*/ 609 h 1257"/>
                  <a:gd name="T16" fmla="*/ 1020 w 1047"/>
                  <a:gd name="T17" fmla="*/ 537 h 1257"/>
                  <a:gd name="T18" fmla="*/ 1032 w 1047"/>
                  <a:gd name="T19" fmla="*/ 489 h 1257"/>
                  <a:gd name="T20" fmla="*/ 1041 w 1047"/>
                  <a:gd name="T21" fmla="*/ 423 h 1257"/>
                  <a:gd name="T22" fmla="*/ 1047 w 1047"/>
                  <a:gd name="T23" fmla="*/ 372 h 1257"/>
                  <a:gd name="T24" fmla="*/ 1047 w 1047"/>
                  <a:gd name="T25" fmla="*/ 312 h 1257"/>
                  <a:gd name="T26" fmla="*/ 1038 w 1047"/>
                  <a:gd name="T27" fmla="*/ 237 h 1257"/>
                  <a:gd name="T28" fmla="*/ 996 w 1047"/>
                  <a:gd name="T29" fmla="*/ 162 h 1257"/>
                  <a:gd name="T30" fmla="*/ 942 w 1047"/>
                  <a:gd name="T31" fmla="*/ 111 h 1257"/>
                  <a:gd name="T32" fmla="*/ 834 w 1047"/>
                  <a:gd name="T33" fmla="*/ 30 h 1257"/>
                  <a:gd name="T34" fmla="*/ 744 w 1047"/>
                  <a:gd name="T35" fmla="*/ 6 h 1257"/>
                  <a:gd name="T36" fmla="*/ 642 w 1047"/>
                  <a:gd name="T37" fmla="*/ 0 h 1257"/>
                  <a:gd name="T38" fmla="*/ 552 w 1047"/>
                  <a:gd name="T39" fmla="*/ 18 h 1257"/>
                  <a:gd name="T40" fmla="*/ 474 w 1047"/>
                  <a:gd name="T41" fmla="*/ 69 h 1257"/>
                  <a:gd name="T42" fmla="*/ 438 w 1047"/>
                  <a:gd name="T43" fmla="*/ 102 h 1257"/>
                  <a:gd name="T44" fmla="*/ 405 w 1047"/>
                  <a:gd name="T45" fmla="*/ 141 h 1257"/>
                  <a:gd name="T46" fmla="*/ 387 w 1047"/>
                  <a:gd name="T47" fmla="*/ 174 h 1257"/>
                  <a:gd name="T48" fmla="*/ 375 w 1047"/>
                  <a:gd name="T49" fmla="*/ 195 h 1257"/>
                  <a:gd name="T50" fmla="*/ 354 w 1047"/>
                  <a:gd name="T51" fmla="*/ 231 h 1257"/>
                  <a:gd name="T52" fmla="*/ 333 w 1047"/>
                  <a:gd name="T53" fmla="*/ 279 h 1257"/>
                  <a:gd name="T54" fmla="*/ 309 w 1047"/>
                  <a:gd name="T55" fmla="*/ 336 h 1257"/>
                  <a:gd name="T56" fmla="*/ 288 w 1047"/>
                  <a:gd name="T57" fmla="*/ 375 h 1257"/>
                  <a:gd name="T58" fmla="*/ 267 w 1047"/>
                  <a:gd name="T59" fmla="*/ 429 h 1257"/>
                  <a:gd name="T60" fmla="*/ 243 w 1047"/>
                  <a:gd name="T61" fmla="*/ 477 h 1257"/>
                  <a:gd name="T62" fmla="*/ 228 w 1047"/>
                  <a:gd name="T63" fmla="*/ 516 h 1257"/>
                  <a:gd name="T64" fmla="*/ 213 w 1047"/>
                  <a:gd name="T65" fmla="*/ 549 h 1257"/>
                  <a:gd name="T66" fmla="*/ 183 w 1047"/>
                  <a:gd name="T67" fmla="*/ 624 h 1257"/>
                  <a:gd name="T68" fmla="*/ 174 w 1047"/>
                  <a:gd name="T69" fmla="*/ 681 h 1257"/>
                  <a:gd name="T70" fmla="*/ 162 w 1047"/>
                  <a:gd name="T71" fmla="*/ 735 h 1257"/>
                  <a:gd name="T72" fmla="*/ 144 w 1047"/>
                  <a:gd name="T73" fmla="*/ 774 h 1257"/>
                  <a:gd name="T74" fmla="*/ 117 w 1047"/>
                  <a:gd name="T75" fmla="*/ 849 h 1257"/>
                  <a:gd name="T76" fmla="*/ 96 w 1047"/>
                  <a:gd name="T77" fmla="*/ 897 h 1257"/>
                  <a:gd name="T78" fmla="*/ 90 w 1047"/>
                  <a:gd name="T79" fmla="*/ 930 h 1257"/>
                  <a:gd name="T80" fmla="*/ 75 w 1047"/>
                  <a:gd name="T81" fmla="*/ 960 h 1257"/>
                  <a:gd name="T82" fmla="*/ 48 w 1047"/>
                  <a:gd name="T83" fmla="*/ 1035 h 1257"/>
                  <a:gd name="T84" fmla="*/ 39 w 1047"/>
                  <a:gd name="T85" fmla="*/ 1059 h 1257"/>
                  <a:gd name="T86" fmla="*/ 27 w 1047"/>
                  <a:gd name="T87" fmla="*/ 1083 h 1257"/>
                  <a:gd name="T88" fmla="*/ 18 w 1047"/>
                  <a:gd name="T89" fmla="*/ 1110 h 1257"/>
                  <a:gd name="T90" fmla="*/ 12 w 1047"/>
                  <a:gd name="T91" fmla="*/ 1140 h 1257"/>
                  <a:gd name="T92" fmla="*/ 3 w 1047"/>
                  <a:gd name="T93" fmla="*/ 1200 h 1257"/>
                  <a:gd name="T94" fmla="*/ 0 w 1047"/>
                  <a:gd name="T95" fmla="*/ 1230 h 1257"/>
                  <a:gd name="T96" fmla="*/ 0 w 1047"/>
                  <a:gd name="T97" fmla="*/ 1257 h 125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047"/>
                  <a:gd name="T148" fmla="*/ 0 h 1257"/>
                  <a:gd name="T149" fmla="*/ 1047 w 1047"/>
                  <a:gd name="T150" fmla="*/ 1257 h 1257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047" h="1257">
                    <a:moveTo>
                      <a:pt x="822" y="633"/>
                    </a:moveTo>
                    <a:lnTo>
                      <a:pt x="903" y="693"/>
                    </a:lnTo>
                    <a:lnTo>
                      <a:pt x="933" y="723"/>
                    </a:lnTo>
                    <a:lnTo>
                      <a:pt x="960" y="762"/>
                    </a:lnTo>
                    <a:lnTo>
                      <a:pt x="984" y="795"/>
                    </a:lnTo>
                    <a:lnTo>
                      <a:pt x="996" y="744"/>
                    </a:lnTo>
                    <a:lnTo>
                      <a:pt x="1008" y="651"/>
                    </a:lnTo>
                    <a:lnTo>
                      <a:pt x="1008" y="609"/>
                    </a:lnTo>
                    <a:lnTo>
                      <a:pt x="1020" y="537"/>
                    </a:lnTo>
                    <a:lnTo>
                      <a:pt x="1032" y="489"/>
                    </a:lnTo>
                    <a:lnTo>
                      <a:pt x="1041" y="423"/>
                    </a:lnTo>
                    <a:lnTo>
                      <a:pt x="1047" y="372"/>
                    </a:lnTo>
                    <a:lnTo>
                      <a:pt x="1047" y="312"/>
                    </a:lnTo>
                    <a:lnTo>
                      <a:pt x="1038" y="237"/>
                    </a:lnTo>
                    <a:lnTo>
                      <a:pt x="996" y="162"/>
                    </a:lnTo>
                    <a:lnTo>
                      <a:pt x="942" y="111"/>
                    </a:lnTo>
                    <a:lnTo>
                      <a:pt x="834" y="30"/>
                    </a:lnTo>
                    <a:lnTo>
                      <a:pt x="744" y="6"/>
                    </a:lnTo>
                    <a:lnTo>
                      <a:pt x="642" y="0"/>
                    </a:lnTo>
                    <a:lnTo>
                      <a:pt x="552" y="18"/>
                    </a:lnTo>
                    <a:lnTo>
                      <a:pt x="474" y="69"/>
                    </a:lnTo>
                    <a:lnTo>
                      <a:pt x="438" y="102"/>
                    </a:lnTo>
                    <a:lnTo>
                      <a:pt x="405" y="141"/>
                    </a:lnTo>
                    <a:lnTo>
                      <a:pt x="387" y="174"/>
                    </a:lnTo>
                    <a:lnTo>
                      <a:pt x="375" y="195"/>
                    </a:lnTo>
                    <a:lnTo>
                      <a:pt x="354" y="231"/>
                    </a:lnTo>
                    <a:lnTo>
                      <a:pt x="333" y="279"/>
                    </a:lnTo>
                    <a:lnTo>
                      <a:pt x="309" y="336"/>
                    </a:lnTo>
                    <a:lnTo>
                      <a:pt x="288" y="375"/>
                    </a:lnTo>
                    <a:lnTo>
                      <a:pt x="267" y="429"/>
                    </a:lnTo>
                    <a:lnTo>
                      <a:pt x="243" y="477"/>
                    </a:lnTo>
                    <a:lnTo>
                      <a:pt x="228" y="516"/>
                    </a:lnTo>
                    <a:lnTo>
                      <a:pt x="213" y="549"/>
                    </a:lnTo>
                    <a:lnTo>
                      <a:pt x="183" y="624"/>
                    </a:lnTo>
                    <a:lnTo>
                      <a:pt x="174" y="681"/>
                    </a:lnTo>
                    <a:lnTo>
                      <a:pt x="162" y="735"/>
                    </a:lnTo>
                    <a:lnTo>
                      <a:pt x="144" y="774"/>
                    </a:lnTo>
                    <a:lnTo>
                      <a:pt x="117" y="849"/>
                    </a:lnTo>
                    <a:lnTo>
                      <a:pt x="96" y="897"/>
                    </a:lnTo>
                    <a:lnTo>
                      <a:pt x="90" y="930"/>
                    </a:lnTo>
                    <a:lnTo>
                      <a:pt x="75" y="960"/>
                    </a:lnTo>
                    <a:lnTo>
                      <a:pt x="48" y="1035"/>
                    </a:lnTo>
                    <a:lnTo>
                      <a:pt x="39" y="1059"/>
                    </a:lnTo>
                    <a:lnTo>
                      <a:pt x="27" y="1083"/>
                    </a:lnTo>
                    <a:lnTo>
                      <a:pt x="18" y="1110"/>
                    </a:lnTo>
                    <a:lnTo>
                      <a:pt x="12" y="1140"/>
                    </a:lnTo>
                    <a:lnTo>
                      <a:pt x="3" y="1200"/>
                    </a:lnTo>
                    <a:lnTo>
                      <a:pt x="0" y="1230"/>
                    </a:lnTo>
                    <a:lnTo>
                      <a:pt x="0" y="1257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424C0553-C98F-AAC9-6E7D-EEFB79CE428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11" y="1782"/>
                <a:ext cx="1224" cy="1371"/>
              </a:xfrm>
              <a:custGeom>
                <a:avLst/>
                <a:gdLst>
                  <a:gd name="T0" fmla="*/ 246 w 1224"/>
                  <a:gd name="T1" fmla="*/ 249 h 1371"/>
                  <a:gd name="T2" fmla="*/ 246 w 1224"/>
                  <a:gd name="T3" fmla="*/ 297 h 1371"/>
                  <a:gd name="T4" fmla="*/ 246 w 1224"/>
                  <a:gd name="T5" fmla="*/ 339 h 1371"/>
                  <a:gd name="T6" fmla="*/ 252 w 1224"/>
                  <a:gd name="T7" fmla="*/ 390 h 1371"/>
                  <a:gd name="T8" fmla="*/ 264 w 1224"/>
                  <a:gd name="T9" fmla="*/ 423 h 1371"/>
                  <a:gd name="T10" fmla="*/ 273 w 1224"/>
                  <a:gd name="T11" fmla="*/ 462 h 1371"/>
                  <a:gd name="T12" fmla="*/ 285 w 1224"/>
                  <a:gd name="T13" fmla="*/ 495 h 1371"/>
                  <a:gd name="T14" fmla="*/ 294 w 1224"/>
                  <a:gd name="T15" fmla="*/ 525 h 1371"/>
                  <a:gd name="T16" fmla="*/ 306 w 1224"/>
                  <a:gd name="T17" fmla="*/ 555 h 1371"/>
                  <a:gd name="T18" fmla="*/ 318 w 1224"/>
                  <a:gd name="T19" fmla="*/ 576 h 1371"/>
                  <a:gd name="T20" fmla="*/ 345 w 1224"/>
                  <a:gd name="T21" fmla="*/ 639 h 1371"/>
                  <a:gd name="T22" fmla="*/ 351 w 1224"/>
                  <a:gd name="T23" fmla="*/ 666 h 1371"/>
                  <a:gd name="T24" fmla="*/ 360 w 1224"/>
                  <a:gd name="T25" fmla="*/ 702 h 1371"/>
                  <a:gd name="T26" fmla="*/ 375 w 1224"/>
                  <a:gd name="T27" fmla="*/ 729 h 1371"/>
                  <a:gd name="T28" fmla="*/ 384 w 1224"/>
                  <a:gd name="T29" fmla="*/ 765 h 1371"/>
                  <a:gd name="T30" fmla="*/ 405 w 1224"/>
                  <a:gd name="T31" fmla="*/ 795 h 1371"/>
                  <a:gd name="T32" fmla="*/ 408 w 1224"/>
                  <a:gd name="T33" fmla="*/ 819 h 1371"/>
                  <a:gd name="T34" fmla="*/ 411 w 1224"/>
                  <a:gd name="T35" fmla="*/ 855 h 1371"/>
                  <a:gd name="T36" fmla="*/ 414 w 1224"/>
                  <a:gd name="T37" fmla="*/ 891 h 1371"/>
                  <a:gd name="T38" fmla="*/ 402 w 1224"/>
                  <a:gd name="T39" fmla="*/ 939 h 1371"/>
                  <a:gd name="T40" fmla="*/ 381 w 1224"/>
                  <a:gd name="T41" fmla="*/ 978 h 1371"/>
                  <a:gd name="T42" fmla="*/ 339 w 1224"/>
                  <a:gd name="T43" fmla="*/ 1044 h 1371"/>
                  <a:gd name="T44" fmla="*/ 309 w 1224"/>
                  <a:gd name="T45" fmla="*/ 1071 h 1371"/>
                  <a:gd name="T46" fmla="*/ 282 w 1224"/>
                  <a:gd name="T47" fmla="*/ 1101 h 1371"/>
                  <a:gd name="T48" fmla="*/ 252 w 1224"/>
                  <a:gd name="T49" fmla="*/ 1125 h 1371"/>
                  <a:gd name="T50" fmla="*/ 219 w 1224"/>
                  <a:gd name="T51" fmla="*/ 1161 h 1371"/>
                  <a:gd name="T52" fmla="*/ 177 w 1224"/>
                  <a:gd name="T53" fmla="*/ 1200 h 1371"/>
                  <a:gd name="T54" fmla="*/ 135 w 1224"/>
                  <a:gd name="T55" fmla="*/ 1239 h 1371"/>
                  <a:gd name="T56" fmla="*/ 0 w 1224"/>
                  <a:gd name="T57" fmla="*/ 1371 h 1371"/>
                  <a:gd name="T58" fmla="*/ 129 w 1224"/>
                  <a:gd name="T59" fmla="*/ 1269 h 1371"/>
                  <a:gd name="T60" fmla="*/ 198 w 1224"/>
                  <a:gd name="T61" fmla="*/ 1209 h 1371"/>
                  <a:gd name="T62" fmla="*/ 252 w 1224"/>
                  <a:gd name="T63" fmla="*/ 1158 h 1371"/>
                  <a:gd name="T64" fmla="*/ 324 w 1224"/>
                  <a:gd name="T65" fmla="*/ 1086 h 1371"/>
                  <a:gd name="T66" fmla="*/ 378 w 1224"/>
                  <a:gd name="T67" fmla="*/ 1026 h 1371"/>
                  <a:gd name="T68" fmla="*/ 426 w 1224"/>
                  <a:gd name="T69" fmla="*/ 951 h 1371"/>
                  <a:gd name="T70" fmla="*/ 474 w 1224"/>
                  <a:gd name="T71" fmla="*/ 885 h 1371"/>
                  <a:gd name="T72" fmla="*/ 525 w 1224"/>
                  <a:gd name="T73" fmla="*/ 864 h 1371"/>
                  <a:gd name="T74" fmla="*/ 660 w 1224"/>
                  <a:gd name="T75" fmla="*/ 819 h 1371"/>
                  <a:gd name="T76" fmla="*/ 762 w 1224"/>
                  <a:gd name="T77" fmla="*/ 786 h 1371"/>
                  <a:gd name="T78" fmla="*/ 840 w 1224"/>
                  <a:gd name="T79" fmla="*/ 756 h 1371"/>
                  <a:gd name="T80" fmla="*/ 906 w 1224"/>
                  <a:gd name="T81" fmla="*/ 723 h 1371"/>
                  <a:gd name="T82" fmla="*/ 963 w 1224"/>
                  <a:gd name="T83" fmla="*/ 678 h 1371"/>
                  <a:gd name="T84" fmla="*/ 1032 w 1224"/>
                  <a:gd name="T85" fmla="*/ 618 h 1371"/>
                  <a:gd name="T86" fmla="*/ 1101 w 1224"/>
                  <a:gd name="T87" fmla="*/ 534 h 1371"/>
                  <a:gd name="T88" fmla="*/ 1152 w 1224"/>
                  <a:gd name="T89" fmla="*/ 435 h 1371"/>
                  <a:gd name="T90" fmla="*/ 1203 w 1224"/>
                  <a:gd name="T91" fmla="*/ 300 h 1371"/>
                  <a:gd name="T92" fmla="*/ 1224 w 1224"/>
                  <a:gd name="T93" fmla="*/ 168 h 1371"/>
                  <a:gd name="T94" fmla="*/ 1224 w 1224"/>
                  <a:gd name="T95" fmla="*/ 45 h 1371"/>
                  <a:gd name="T96" fmla="*/ 1224 w 1224"/>
                  <a:gd name="T97" fmla="*/ 0 h 1371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224"/>
                  <a:gd name="T148" fmla="*/ 0 h 1371"/>
                  <a:gd name="T149" fmla="*/ 1224 w 1224"/>
                  <a:gd name="T150" fmla="*/ 1371 h 1371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224" h="1371">
                    <a:moveTo>
                      <a:pt x="246" y="249"/>
                    </a:moveTo>
                    <a:lnTo>
                      <a:pt x="246" y="297"/>
                    </a:lnTo>
                    <a:lnTo>
                      <a:pt x="246" y="339"/>
                    </a:lnTo>
                    <a:lnTo>
                      <a:pt x="252" y="390"/>
                    </a:lnTo>
                    <a:lnTo>
                      <a:pt x="264" y="423"/>
                    </a:lnTo>
                    <a:lnTo>
                      <a:pt x="273" y="462"/>
                    </a:lnTo>
                    <a:lnTo>
                      <a:pt x="285" y="495"/>
                    </a:lnTo>
                    <a:lnTo>
                      <a:pt x="294" y="525"/>
                    </a:lnTo>
                    <a:lnTo>
                      <a:pt x="306" y="555"/>
                    </a:lnTo>
                    <a:lnTo>
                      <a:pt x="318" y="576"/>
                    </a:lnTo>
                    <a:lnTo>
                      <a:pt x="345" y="639"/>
                    </a:lnTo>
                    <a:lnTo>
                      <a:pt x="351" y="666"/>
                    </a:lnTo>
                    <a:lnTo>
                      <a:pt x="360" y="702"/>
                    </a:lnTo>
                    <a:lnTo>
                      <a:pt x="375" y="729"/>
                    </a:lnTo>
                    <a:lnTo>
                      <a:pt x="384" y="765"/>
                    </a:lnTo>
                    <a:lnTo>
                      <a:pt x="405" y="795"/>
                    </a:lnTo>
                    <a:lnTo>
                      <a:pt x="408" y="819"/>
                    </a:lnTo>
                    <a:lnTo>
                      <a:pt x="411" y="855"/>
                    </a:lnTo>
                    <a:lnTo>
                      <a:pt x="414" y="891"/>
                    </a:lnTo>
                    <a:lnTo>
                      <a:pt x="402" y="939"/>
                    </a:lnTo>
                    <a:lnTo>
                      <a:pt x="381" y="978"/>
                    </a:lnTo>
                    <a:lnTo>
                      <a:pt x="339" y="1044"/>
                    </a:lnTo>
                    <a:lnTo>
                      <a:pt x="309" y="1071"/>
                    </a:lnTo>
                    <a:lnTo>
                      <a:pt x="282" y="1101"/>
                    </a:lnTo>
                    <a:lnTo>
                      <a:pt x="252" y="1125"/>
                    </a:lnTo>
                    <a:lnTo>
                      <a:pt x="219" y="1161"/>
                    </a:lnTo>
                    <a:lnTo>
                      <a:pt x="177" y="1200"/>
                    </a:lnTo>
                    <a:lnTo>
                      <a:pt x="135" y="1239"/>
                    </a:lnTo>
                    <a:lnTo>
                      <a:pt x="0" y="1371"/>
                    </a:lnTo>
                    <a:lnTo>
                      <a:pt x="129" y="1269"/>
                    </a:lnTo>
                    <a:lnTo>
                      <a:pt x="198" y="1209"/>
                    </a:lnTo>
                    <a:lnTo>
                      <a:pt x="252" y="1158"/>
                    </a:lnTo>
                    <a:lnTo>
                      <a:pt x="324" y="1086"/>
                    </a:lnTo>
                    <a:lnTo>
                      <a:pt x="378" y="1026"/>
                    </a:lnTo>
                    <a:lnTo>
                      <a:pt x="426" y="951"/>
                    </a:lnTo>
                    <a:lnTo>
                      <a:pt x="474" y="885"/>
                    </a:lnTo>
                    <a:lnTo>
                      <a:pt x="525" y="864"/>
                    </a:lnTo>
                    <a:lnTo>
                      <a:pt x="660" y="819"/>
                    </a:lnTo>
                    <a:lnTo>
                      <a:pt x="762" y="786"/>
                    </a:lnTo>
                    <a:lnTo>
                      <a:pt x="840" y="756"/>
                    </a:lnTo>
                    <a:lnTo>
                      <a:pt x="906" y="723"/>
                    </a:lnTo>
                    <a:lnTo>
                      <a:pt x="963" y="678"/>
                    </a:lnTo>
                    <a:lnTo>
                      <a:pt x="1032" y="618"/>
                    </a:lnTo>
                    <a:lnTo>
                      <a:pt x="1101" y="534"/>
                    </a:lnTo>
                    <a:lnTo>
                      <a:pt x="1152" y="435"/>
                    </a:lnTo>
                    <a:lnTo>
                      <a:pt x="1203" y="300"/>
                    </a:lnTo>
                    <a:lnTo>
                      <a:pt x="1224" y="168"/>
                    </a:lnTo>
                    <a:lnTo>
                      <a:pt x="1224" y="45"/>
                    </a:lnTo>
                    <a:lnTo>
                      <a:pt x="1224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7">
                <a:extLst>
                  <a:ext uri="{FF2B5EF4-FFF2-40B4-BE49-F238E27FC236}">
                    <a16:creationId xmlns:a16="http://schemas.microsoft.com/office/drawing/2014/main" id="{0A13EB69-E594-3438-0333-95D9D568576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785" y="1422"/>
                <a:ext cx="153" cy="354"/>
              </a:xfrm>
              <a:custGeom>
                <a:avLst/>
                <a:gdLst>
                  <a:gd name="T0" fmla="*/ 153 w 153"/>
                  <a:gd name="T1" fmla="*/ 354 h 354"/>
                  <a:gd name="T2" fmla="*/ 147 w 153"/>
                  <a:gd name="T3" fmla="*/ 249 h 354"/>
                  <a:gd name="T4" fmla="*/ 117 w 153"/>
                  <a:gd name="T5" fmla="*/ 147 h 354"/>
                  <a:gd name="T6" fmla="*/ 84 w 153"/>
                  <a:gd name="T7" fmla="*/ 96 h 354"/>
                  <a:gd name="T8" fmla="*/ 39 w 153"/>
                  <a:gd name="T9" fmla="*/ 51 h 354"/>
                  <a:gd name="T10" fmla="*/ 0 w 153"/>
                  <a:gd name="T11" fmla="*/ 0 h 35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3"/>
                  <a:gd name="T19" fmla="*/ 0 h 354"/>
                  <a:gd name="T20" fmla="*/ 153 w 153"/>
                  <a:gd name="T21" fmla="*/ 354 h 35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3" h="354">
                    <a:moveTo>
                      <a:pt x="153" y="354"/>
                    </a:moveTo>
                    <a:lnTo>
                      <a:pt x="147" y="249"/>
                    </a:lnTo>
                    <a:lnTo>
                      <a:pt x="117" y="147"/>
                    </a:lnTo>
                    <a:lnTo>
                      <a:pt x="84" y="96"/>
                    </a:lnTo>
                    <a:lnTo>
                      <a:pt x="39" y="51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1413EED2-32E9-BB27-B753-4E323655AC4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580" y="868"/>
                <a:ext cx="726" cy="460"/>
              </a:xfrm>
              <a:custGeom>
                <a:avLst/>
                <a:gdLst>
                  <a:gd name="T0" fmla="*/ 0 w 726"/>
                  <a:gd name="T1" fmla="*/ 382 h 460"/>
                  <a:gd name="T2" fmla="*/ 96 w 726"/>
                  <a:gd name="T3" fmla="*/ 312 h 460"/>
                  <a:gd name="T4" fmla="*/ 154 w 726"/>
                  <a:gd name="T5" fmla="*/ 270 h 460"/>
                  <a:gd name="T6" fmla="*/ 232 w 726"/>
                  <a:gd name="T7" fmla="*/ 208 h 460"/>
                  <a:gd name="T8" fmla="*/ 344 w 726"/>
                  <a:gd name="T9" fmla="*/ 154 h 460"/>
                  <a:gd name="T10" fmla="*/ 426 w 726"/>
                  <a:gd name="T11" fmla="*/ 114 h 460"/>
                  <a:gd name="T12" fmla="*/ 502 w 726"/>
                  <a:gd name="T13" fmla="*/ 72 h 460"/>
                  <a:gd name="T14" fmla="*/ 566 w 726"/>
                  <a:gd name="T15" fmla="*/ 16 h 460"/>
                  <a:gd name="T16" fmla="*/ 600 w 726"/>
                  <a:gd name="T17" fmla="*/ 0 h 460"/>
                  <a:gd name="T18" fmla="*/ 608 w 726"/>
                  <a:gd name="T19" fmla="*/ 16 h 460"/>
                  <a:gd name="T20" fmla="*/ 598 w 726"/>
                  <a:gd name="T21" fmla="*/ 40 h 460"/>
                  <a:gd name="T22" fmla="*/ 536 w 726"/>
                  <a:gd name="T23" fmla="*/ 90 h 460"/>
                  <a:gd name="T24" fmla="*/ 510 w 726"/>
                  <a:gd name="T25" fmla="*/ 106 h 460"/>
                  <a:gd name="T26" fmla="*/ 504 w 726"/>
                  <a:gd name="T27" fmla="*/ 120 h 460"/>
                  <a:gd name="T28" fmla="*/ 436 w 726"/>
                  <a:gd name="T29" fmla="*/ 156 h 460"/>
                  <a:gd name="T30" fmla="*/ 326 w 726"/>
                  <a:gd name="T31" fmla="*/ 208 h 460"/>
                  <a:gd name="T32" fmla="*/ 256 w 726"/>
                  <a:gd name="T33" fmla="*/ 240 h 460"/>
                  <a:gd name="T34" fmla="*/ 362 w 726"/>
                  <a:gd name="T35" fmla="*/ 210 h 460"/>
                  <a:gd name="T36" fmla="*/ 482 w 726"/>
                  <a:gd name="T37" fmla="*/ 172 h 460"/>
                  <a:gd name="T38" fmla="*/ 566 w 726"/>
                  <a:gd name="T39" fmla="*/ 146 h 460"/>
                  <a:gd name="T40" fmla="*/ 664 w 726"/>
                  <a:gd name="T41" fmla="*/ 120 h 460"/>
                  <a:gd name="T42" fmla="*/ 666 w 726"/>
                  <a:gd name="T43" fmla="*/ 144 h 460"/>
                  <a:gd name="T44" fmla="*/ 612 w 726"/>
                  <a:gd name="T45" fmla="*/ 168 h 460"/>
                  <a:gd name="T46" fmla="*/ 554 w 726"/>
                  <a:gd name="T47" fmla="*/ 190 h 460"/>
                  <a:gd name="T48" fmla="*/ 544 w 726"/>
                  <a:gd name="T49" fmla="*/ 196 h 460"/>
                  <a:gd name="T50" fmla="*/ 454 w 726"/>
                  <a:gd name="T51" fmla="*/ 224 h 460"/>
                  <a:gd name="T52" fmla="*/ 408 w 726"/>
                  <a:gd name="T53" fmla="*/ 224 h 460"/>
                  <a:gd name="T54" fmla="*/ 354 w 726"/>
                  <a:gd name="T55" fmla="*/ 224 h 460"/>
                  <a:gd name="T56" fmla="*/ 502 w 726"/>
                  <a:gd name="T57" fmla="*/ 226 h 460"/>
                  <a:gd name="T58" fmla="*/ 550 w 726"/>
                  <a:gd name="T59" fmla="*/ 226 h 460"/>
                  <a:gd name="T60" fmla="*/ 612 w 726"/>
                  <a:gd name="T61" fmla="*/ 218 h 460"/>
                  <a:gd name="T62" fmla="*/ 700 w 726"/>
                  <a:gd name="T63" fmla="*/ 188 h 460"/>
                  <a:gd name="T64" fmla="*/ 710 w 726"/>
                  <a:gd name="T65" fmla="*/ 214 h 460"/>
                  <a:gd name="T66" fmla="*/ 606 w 726"/>
                  <a:gd name="T67" fmla="*/ 246 h 460"/>
                  <a:gd name="T68" fmla="*/ 606 w 726"/>
                  <a:gd name="T69" fmla="*/ 260 h 460"/>
                  <a:gd name="T70" fmla="*/ 508 w 726"/>
                  <a:gd name="T71" fmla="*/ 260 h 460"/>
                  <a:gd name="T72" fmla="*/ 504 w 726"/>
                  <a:gd name="T73" fmla="*/ 276 h 460"/>
                  <a:gd name="T74" fmla="*/ 300 w 726"/>
                  <a:gd name="T75" fmla="*/ 262 h 460"/>
                  <a:gd name="T76" fmla="*/ 512 w 726"/>
                  <a:gd name="T77" fmla="*/ 284 h 460"/>
                  <a:gd name="T78" fmla="*/ 620 w 726"/>
                  <a:gd name="T79" fmla="*/ 288 h 460"/>
                  <a:gd name="T80" fmla="*/ 726 w 726"/>
                  <a:gd name="T81" fmla="*/ 276 h 460"/>
                  <a:gd name="T82" fmla="*/ 726 w 726"/>
                  <a:gd name="T83" fmla="*/ 312 h 460"/>
                  <a:gd name="T84" fmla="*/ 626 w 726"/>
                  <a:gd name="T85" fmla="*/ 326 h 460"/>
                  <a:gd name="T86" fmla="*/ 616 w 726"/>
                  <a:gd name="T87" fmla="*/ 336 h 460"/>
                  <a:gd name="T88" fmla="*/ 500 w 726"/>
                  <a:gd name="T89" fmla="*/ 328 h 460"/>
                  <a:gd name="T90" fmla="*/ 298 w 726"/>
                  <a:gd name="T91" fmla="*/ 302 h 460"/>
                  <a:gd name="T92" fmla="*/ 62 w 726"/>
                  <a:gd name="T93" fmla="*/ 460 h 46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726"/>
                  <a:gd name="T142" fmla="*/ 0 h 460"/>
                  <a:gd name="T143" fmla="*/ 726 w 726"/>
                  <a:gd name="T144" fmla="*/ 460 h 46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726" h="460">
                    <a:moveTo>
                      <a:pt x="0" y="382"/>
                    </a:moveTo>
                    <a:lnTo>
                      <a:pt x="96" y="312"/>
                    </a:lnTo>
                    <a:lnTo>
                      <a:pt x="154" y="270"/>
                    </a:lnTo>
                    <a:lnTo>
                      <a:pt x="232" y="208"/>
                    </a:lnTo>
                    <a:lnTo>
                      <a:pt x="344" y="154"/>
                    </a:lnTo>
                    <a:lnTo>
                      <a:pt x="426" y="114"/>
                    </a:lnTo>
                    <a:lnTo>
                      <a:pt x="502" y="72"/>
                    </a:lnTo>
                    <a:lnTo>
                      <a:pt x="566" y="16"/>
                    </a:lnTo>
                    <a:lnTo>
                      <a:pt x="600" y="0"/>
                    </a:lnTo>
                    <a:lnTo>
                      <a:pt x="608" y="16"/>
                    </a:lnTo>
                    <a:lnTo>
                      <a:pt x="598" y="40"/>
                    </a:lnTo>
                    <a:lnTo>
                      <a:pt x="536" y="90"/>
                    </a:lnTo>
                    <a:lnTo>
                      <a:pt x="510" y="106"/>
                    </a:lnTo>
                    <a:lnTo>
                      <a:pt x="504" y="120"/>
                    </a:lnTo>
                    <a:lnTo>
                      <a:pt x="436" y="156"/>
                    </a:lnTo>
                    <a:lnTo>
                      <a:pt x="326" y="208"/>
                    </a:lnTo>
                    <a:lnTo>
                      <a:pt x="256" y="240"/>
                    </a:lnTo>
                    <a:lnTo>
                      <a:pt x="362" y="210"/>
                    </a:lnTo>
                    <a:lnTo>
                      <a:pt x="482" y="172"/>
                    </a:lnTo>
                    <a:lnTo>
                      <a:pt x="566" y="146"/>
                    </a:lnTo>
                    <a:lnTo>
                      <a:pt x="664" y="120"/>
                    </a:lnTo>
                    <a:lnTo>
                      <a:pt x="666" y="144"/>
                    </a:lnTo>
                    <a:lnTo>
                      <a:pt x="612" y="168"/>
                    </a:lnTo>
                    <a:lnTo>
                      <a:pt x="554" y="190"/>
                    </a:lnTo>
                    <a:lnTo>
                      <a:pt x="544" y="196"/>
                    </a:lnTo>
                    <a:lnTo>
                      <a:pt x="454" y="224"/>
                    </a:lnTo>
                    <a:lnTo>
                      <a:pt x="408" y="224"/>
                    </a:lnTo>
                    <a:lnTo>
                      <a:pt x="354" y="224"/>
                    </a:lnTo>
                    <a:lnTo>
                      <a:pt x="502" y="226"/>
                    </a:lnTo>
                    <a:lnTo>
                      <a:pt x="550" y="226"/>
                    </a:lnTo>
                    <a:lnTo>
                      <a:pt x="612" y="218"/>
                    </a:lnTo>
                    <a:lnTo>
                      <a:pt x="700" y="188"/>
                    </a:lnTo>
                    <a:lnTo>
                      <a:pt x="710" y="214"/>
                    </a:lnTo>
                    <a:lnTo>
                      <a:pt x="606" y="246"/>
                    </a:lnTo>
                    <a:lnTo>
                      <a:pt x="606" y="260"/>
                    </a:lnTo>
                    <a:lnTo>
                      <a:pt x="508" y="260"/>
                    </a:lnTo>
                    <a:lnTo>
                      <a:pt x="504" y="276"/>
                    </a:lnTo>
                    <a:lnTo>
                      <a:pt x="300" y="262"/>
                    </a:lnTo>
                    <a:lnTo>
                      <a:pt x="512" y="284"/>
                    </a:lnTo>
                    <a:lnTo>
                      <a:pt x="620" y="288"/>
                    </a:lnTo>
                    <a:lnTo>
                      <a:pt x="726" y="276"/>
                    </a:lnTo>
                    <a:lnTo>
                      <a:pt x="726" y="312"/>
                    </a:lnTo>
                    <a:lnTo>
                      <a:pt x="626" y="326"/>
                    </a:lnTo>
                    <a:lnTo>
                      <a:pt x="616" y="336"/>
                    </a:lnTo>
                    <a:lnTo>
                      <a:pt x="500" y="328"/>
                    </a:lnTo>
                    <a:lnTo>
                      <a:pt x="298" y="302"/>
                    </a:lnTo>
                    <a:lnTo>
                      <a:pt x="62" y="46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9">
                <a:extLst>
                  <a:ext uri="{FF2B5EF4-FFF2-40B4-BE49-F238E27FC236}">
                    <a16:creationId xmlns:a16="http://schemas.microsoft.com/office/drawing/2014/main" id="{570D7CE9-61BD-A5B7-5A9A-28B5DAA8D68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188" y="730"/>
                <a:ext cx="296" cy="142"/>
              </a:xfrm>
              <a:custGeom>
                <a:avLst/>
                <a:gdLst>
                  <a:gd name="T0" fmla="*/ 0 w 296"/>
                  <a:gd name="T1" fmla="*/ 142 h 142"/>
                  <a:gd name="T2" fmla="*/ 164 w 296"/>
                  <a:gd name="T3" fmla="*/ 54 h 142"/>
                  <a:gd name="T4" fmla="*/ 296 w 296"/>
                  <a:gd name="T5" fmla="*/ 0 h 142"/>
                  <a:gd name="T6" fmla="*/ 0 60000 65536"/>
                  <a:gd name="T7" fmla="*/ 0 60000 65536"/>
                  <a:gd name="T8" fmla="*/ 0 60000 65536"/>
                  <a:gd name="T9" fmla="*/ 0 w 296"/>
                  <a:gd name="T10" fmla="*/ 0 h 142"/>
                  <a:gd name="T11" fmla="*/ 296 w 296"/>
                  <a:gd name="T12" fmla="*/ 142 h 1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6" h="142">
                    <a:moveTo>
                      <a:pt x="0" y="142"/>
                    </a:moveTo>
                    <a:lnTo>
                      <a:pt x="164" y="54"/>
                    </a:lnTo>
                    <a:lnTo>
                      <a:pt x="296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10">
                <a:extLst>
                  <a:ext uri="{FF2B5EF4-FFF2-40B4-BE49-F238E27FC236}">
                    <a16:creationId xmlns:a16="http://schemas.microsoft.com/office/drawing/2014/main" id="{4A31BCE7-56B7-D9EA-88D6-3C5E07B38AA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192" y="866"/>
                <a:ext cx="342" cy="20"/>
              </a:xfrm>
              <a:custGeom>
                <a:avLst/>
                <a:gdLst>
                  <a:gd name="T0" fmla="*/ 0 w 342"/>
                  <a:gd name="T1" fmla="*/ 20 h 20"/>
                  <a:gd name="T2" fmla="*/ 182 w 342"/>
                  <a:gd name="T3" fmla="*/ 8 h 20"/>
                  <a:gd name="T4" fmla="*/ 342 w 342"/>
                  <a:gd name="T5" fmla="*/ 0 h 20"/>
                  <a:gd name="T6" fmla="*/ 0 60000 65536"/>
                  <a:gd name="T7" fmla="*/ 0 60000 65536"/>
                  <a:gd name="T8" fmla="*/ 0 60000 65536"/>
                  <a:gd name="T9" fmla="*/ 0 w 342"/>
                  <a:gd name="T10" fmla="*/ 0 h 20"/>
                  <a:gd name="T11" fmla="*/ 342 w 342"/>
                  <a:gd name="T12" fmla="*/ 20 h 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2" h="20">
                    <a:moveTo>
                      <a:pt x="0" y="20"/>
                    </a:moveTo>
                    <a:lnTo>
                      <a:pt x="182" y="8"/>
                    </a:lnTo>
                    <a:lnTo>
                      <a:pt x="342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11">
                <a:extLst>
                  <a:ext uri="{FF2B5EF4-FFF2-40B4-BE49-F238E27FC236}">
                    <a16:creationId xmlns:a16="http://schemas.microsoft.com/office/drawing/2014/main" id="{ADC12C9D-682B-E8A0-CB80-2945E181ECF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86" y="902"/>
                <a:ext cx="230" cy="256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76003352-F83A-AF46-970E-6670988AA07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248" y="934"/>
                <a:ext cx="332" cy="58"/>
              </a:xfrm>
              <a:custGeom>
                <a:avLst/>
                <a:gdLst>
                  <a:gd name="T0" fmla="*/ 0 w 332"/>
                  <a:gd name="T1" fmla="*/ 58 h 58"/>
                  <a:gd name="T2" fmla="*/ 12 w 332"/>
                  <a:gd name="T3" fmla="*/ 52 h 58"/>
                  <a:gd name="T4" fmla="*/ 22 w 332"/>
                  <a:gd name="T5" fmla="*/ 48 h 58"/>
                  <a:gd name="T6" fmla="*/ 196 w 332"/>
                  <a:gd name="T7" fmla="*/ 14 h 58"/>
                  <a:gd name="T8" fmla="*/ 332 w 332"/>
                  <a:gd name="T9" fmla="*/ 0 h 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2"/>
                  <a:gd name="T16" fmla="*/ 0 h 58"/>
                  <a:gd name="T17" fmla="*/ 332 w 332"/>
                  <a:gd name="T18" fmla="*/ 58 h 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2" h="58">
                    <a:moveTo>
                      <a:pt x="0" y="58"/>
                    </a:moveTo>
                    <a:cubicBezTo>
                      <a:pt x="9" y="52"/>
                      <a:pt x="3" y="56"/>
                      <a:pt x="12" y="52"/>
                    </a:cubicBezTo>
                    <a:cubicBezTo>
                      <a:pt x="15" y="51"/>
                      <a:pt x="22" y="48"/>
                      <a:pt x="22" y="48"/>
                    </a:cubicBezTo>
                    <a:lnTo>
                      <a:pt x="196" y="14"/>
                    </a:lnTo>
                    <a:lnTo>
                      <a:pt x="332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3">
                <a:extLst>
                  <a:ext uri="{FF2B5EF4-FFF2-40B4-BE49-F238E27FC236}">
                    <a16:creationId xmlns:a16="http://schemas.microsoft.com/office/drawing/2014/main" id="{B8615692-CDB5-BE9D-0E76-AF49E4D842A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296" y="1020"/>
                <a:ext cx="284" cy="48"/>
              </a:xfrm>
              <a:custGeom>
                <a:avLst/>
                <a:gdLst>
                  <a:gd name="T0" fmla="*/ 0 w 284"/>
                  <a:gd name="T1" fmla="*/ 48 h 48"/>
                  <a:gd name="T2" fmla="*/ 22 w 284"/>
                  <a:gd name="T3" fmla="*/ 44 h 48"/>
                  <a:gd name="T4" fmla="*/ 240 w 284"/>
                  <a:gd name="T5" fmla="*/ 6 h 48"/>
                  <a:gd name="T6" fmla="*/ 284 w 284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4"/>
                  <a:gd name="T13" fmla="*/ 0 h 48"/>
                  <a:gd name="T14" fmla="*/ 284 w 28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4" h="48">
                    <a:moveTo>
                      <a:pt x="0" y="48"/>
                    </a:moveTo>
                    <a:cubicBezTo>
                      <a:pt x="7" y="47"/>
                      <a:pt x="22" y="44"/>
                      <a:pt x="22" y="44"/>
                    </a:cubicBezTo>
                    <a:lnTo>
                      <a:pt x="240" y="6"/>
                    </a:lnTo>
                    <a:lnTo>
                      <a:pt x="284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14">
                <a:extLst>
                  <a:ext uri="{FF2B5EF4-FFF2-40B4-BE49-F238E27FC236}">
                    <a16:creationId xmlns:a16="http://schemas.microsoft.com/office/drawing/2014/main" id="{95F8F0A4-E533-A5CD-75D2-2E3C45D2DCF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300" y="1076"/>
                <a:ext cx="294" cy="106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15">
                <a:extLst>
                  <a:ext uri="{FF2B5EF4-FFF2-40B4-BE49-F238E27FC236}">
                    <a16:creationId xmlns:a16="http://schemas.microsoft.com/office/drawing/2014/main" id="{87AF1B95-673D-A84C-F176-B4623529C5B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248" y="1006"/>
                <a:ext cx="338" cy="26"/>
              </a:xfrm>
              <a:custGeom>
                <a:avLst/>
                <a:gdLst>
                  <a:gd name="T0" fmla="*/ 0 w 338"/>
                  <a:gd name="T1" fmla="*/ 0 h 26"/>
                  <a:gd name="T2" fmla="*/ 62 w 338"/>
                  <a:gd name="T3" fmla="*/ 10 h 26"/>
                  <a:gd name="T4" fmla="*/ 338 w 338"/>
                  <a:gd name="T5" fmla="*/ 14 h 26"/>
                  <a:gd name="T6" fmla="*/ 0 60000 65536"/>
                  <a:gd name="T7" fmla="*/ 0 60000 65536"/>
                  <a:gd name="T8" fmla="*/ 0 60000 65536"/>
                  <a:gd name="T9" fmla="*/ 0 w 338"/>
                  <a:gd name="T10" fmla="*/ 0 h 26"/>
                  <a:gd name="T11" fmla="*/ 338 w 338"/>
                  <a:gd name="T12" fmla="*/ 26 h 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8" h="26">
                    <a:moveTo>
                      <a:pt x="0" y="0"/>
                    </a:moveTo>
                    <a:cubicBezTo>
                      <a:pt x="20" y="6"/>
                      <a:pt x="62" y="10"/>
                      <a:pt x="62" y="10"/>
                    </a:cubicBezTo>
                    <a:cubicBezTo>
                      <a:pt x="142" y="26"/>
                      <a:pt x="319" y="14"/>
                      <a:pt x="338" y="14"/>
                    </a:cubicBez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6">
                <a:extLst>
                  <a:ext uri="{FF2B5EF4-FFF2-40B4-BE49-F238E27FC236}">
                    <a16:creationId xmlns:a16="http://schemas.microsoft.com/office/drawing/2014/main" id="{78130946-B99F-44CE-FEC3-14A18CEE50F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244" y="1010"/>
                <a:ext cx="328" cy="116"/>
              </a:xfrm>
              <a:custGeom>
                <a:avLst/>
                <a:gdLst>
                  <a:gd name="T0" fmla="*/ 0 w 328"/>
                  <a:gd name="T1" fmla="*/ 0 h 116"/>
                  <a:gd name="T2" fmla="*/ 228 w 328"/>
                  <a:gd name="T3" fmla="*/ 84 h 116"/>
                  <a:gd name="T4" fmla="*/ 296 w 328"/>
                  <a:gd name="T5" fmla="*/ 104 h 116"/>
                  <a:gd name="T6" fmla="*/ 328 w 328"/>
                  <a:gd name="T7" fmla="*/ 116 h 1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28"/>
                  <a:gd name="T13" fmla="*/ 0 h 116"/>
                  <a:gd name="T14" fmla="*/ 328 w 328"/>
                  <a:gd name="T15" fmla="*/ 116 h 1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28" h="116">
                    <a:moveTo>
                      <a:pt x="0" y="0"/>
                    </a:moveTo>
                    <a:lnTo>
                      <a:pt x="228" y="84"/>
                    </a:lnTo>
                    <a:lnTo>
                      <a:pt x="296" y="104"/>
                    </a:lnTo>
                    <a:lnTo>
                      <a:pt x="328" y="116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17">
                <a:extLst>
                  <a:ext uri="{FF2B5EF4-FFF2-40B4-BE49-F238E27FC236}">
                    <a16:creationId xmlns:a16="http://schemas.microsoft.com/office/drawing/2014/main" id="{9D0CC1BB-D802-37A3-73E7-84E08F500DA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290" y="1086"/>
                <a:ext cx="202" cy="25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8">
                <a:extLst>
                  <a:ext uri="{FF2B5EF4-FFF2-40B4-BE49-F238E27FC236}">
                    <a16:creationId xmlns:a16="http://schemas.microsoft.com/office/drawing/2014/main" id="{D70CA55A-D8DF-4DF1-A80E-C75E81FD769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086" y="974"/>
                <a:ext cx="278" cy="238"/>
              </a:xfrm>
              <a:custGeom>
                <a:avLst/>
                <a:gdLst>
                  <a:gd name="T0" fmla="*/ 0 w 278"/>
                  <a:gd name="T1" fmla="*/ 0 h 238"/>
                  <a:gd name="T2" fmla="*/ 154 w 278"/>
                  <a:gd name="T3" fmla="*/ 176 h 238"/>
                  <a:gd name="T4" fmla="*/ 278 w 278"/>
                  <a:gd name="T5" fmla="*/ 238 h 238"/>
                  <a:gd name="T6" fmla="*/ 0 60000 65536"/>
                  <a:gd name="T7" fmla="*/ 0 60000 65536"/>
                  <a:gd name="T8" fmla="*/ 0 60000 65536"/>
                  <a:gd name="T9" fmla="*/ 0 w 278"/>
                  <a:gd name="T10" fmla="*/ 0 h 238"/>
                  <a:gd name="T11" fmla="*/ 278 w 278"/>
                  <a:gd name="T12" fmla="*/ 238 h 23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8" h="238">
                    <a:moveTo>
                      <a:pt x="0" y="0"/>
                    </a:moveTo>
                    <a:lnTo>
                      <a:pt x="154" y="176"/>
                    </a:lnTo>
                    <a:lnTo>
                      <a:pt x="278" y="238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9">
                <a:extLst>
                  <a:ext uri="{FF2B5EF4-FFF2-40B4-BE49-F238E27FC236}">
                    <a16:creationId xmlns:a16="http://schemas.microsoft.com/office/drawing/2014/main" id="{2206CD0C-6367-B7E5-6658-4AD16AFC169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306" y="1166"/>
                <a:ext cx="306" cy="28"/>
              </a:xfrm>
              <a:custGeom>
                <a:avLst/>
                <a:gdLst>
                  <a:gd name="T0" fmla="*/ 0 w 306"/>
                  <a:gd name="T1" fmla="*/ 0 h 28"/>
                  <a:gd name="T2" fmla="*/ 182 w 306"/>
                  <a:gd name="T3" fmla="*/ 0 h 28"/>
                  <a:gd name="T4" fmla="*/ 306 w 306"/>
                  <a:gd name="T5" fmla="*/ 28 h 28"/>
                  <a:gd name="T6" fmla="*/ 0 60000 65536"/>
                  <a:gd name="T7" fmla="*/ 0 60000 65536"/>
                  <a:gd name="T8" fmla="*/ 0 60000 65536"/>
                  <a:gd name="T9" fmla="*/ 0 w 306"/>
                  <a:gd name="T10" fmla="*/ 0 h 28"/>
                  <a:gd name="T11" fmla="*/ 306 w 306"/>
                  <a:gd name="T12" fmla="*/ 28 h 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6" h="28">
                    <a:moveTo>
                      <a:pt x="0" y="0"/>
                    </a:moveTo>
                    <a:lnTo>
                      <a:pt x="182" y="0"/>
                    </a:lnTo>
                    <a:lnTo>
                      <a:pt x="306" y="28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Oval 20">
                <a:extLst>
                  <a:ext uri="{FF2B5EF4-FFF2-40B4-BE49-F238E27FC236}">
                    <a16:creationId xmlns:a16="http://schemas.microsoft.com/office/drawing/2014/main" id="{72AEFFDE-2D14-EFAC-2714-BB77A5CA6DC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17" y="964"/>
                <a:ext cx="115" cy="11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31" name="Freeform 21">
                <a:extLst>
                  <a:ext uri="{FF2B5EF4-FFF2-40B4-BE49-F238E27FC236}">
                    <a16:creationId xmlns:a16="http://schemas.microsoft.com/office/drawing/2014/main" id="{22531C8A-338C-4D85-20E1-A12383E1071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60" y="1166"/>
                <a:ext cx="350" cy="626"/>
              </a:xfrm>
              <a:custGeom>
                <a:avLst/>
                <a:gdLst>
                  <a:gd name="T0" fmla="*/ 350 w 350"/>
                  <a:gd name="T1" fmla="*/ 54 h 626"/>
                  <a:gd name="T2" fmla="*/ 338 w 350"/>
                  <a:gd name="T3" fmla="*/ 50 h 626"/>
                  <a:gd name="T4" fmla="*/ 280 w 350"/>
                  <a:gd name="T5" fmla="*/ 12 h 626"/>
                  <a:gd name="T6" fmla="*/ 242 w 350"/>
                  <a:gd name="T7" fmla="*/ 0 h 626"/>
                  <a:gd name="T8" fmla="*/ 206 w 350"/>
                  <a:gd name="T9" fmla="*/ 0 h 626"/>
                  <a:gd name="T10" fmla="*/ 152 w 350"/>
                  <a:gd name="T11" fmla="*/ 12 h 626"/>
                  <a:gd name="T12" fmla="*/ 114 w 350"/>
                  <a:gd name="T13" fmla="*/ 48 h 626"/>
                  <a:gd name="T14" fmla="*/ 92 w 350"/>
                  <a:gd name="T15" fmla="*/ 82 h 626"/>
                  <a:gd name="T16" fmla="*/ 68 w 350"/>
                  <a:gd name="T17" fmla="*/ 126 h 626"/>
                  <a:gd name="T18" fmla="*/ 56 w 350"/>
                  <a:gd name="T19" fmla="*/ 166 h 626"/>
                  <a:gd name="T20" fmla="*/ 50 w 350"/>
                  <a:gd name="T21" fmla="*/ 220 h 626"/>
                  <a:gd name="T22" fmla="*/ 50 w 350"/>
                  <a:gd name="T23" fmla="*/ 266 h 626"/>
                  <a:gd name="T24" fmla="*/ 50 w 350"/>
                  <a:gd name="T25" fmla="*/ 300 h 626"/>
                  <a:gd name="T26" fmla="*/ 50 w 350"/>
                  <a:gd name="T27" fmla="*/ 324 h 626"/>
                  <a:gd name="T28" fmla="*/ 44 w 350"/>
                  <a:gd name="T29" fmla="*/ 380 h 626"/>
                  <a:gd name="T30" fmla="*/ 30 w 350"/>
                  <a:gd name="T31" fmla="*/ 430 h 626"/>
                  <a:gd name="T32" fmla="*/ 26 w 350"/>
                  <a:gd name="T33" fmla="*/ 478 h 626"/>
                  <a:gd name="T34" fmla="*/ 18 w 350"/>
                  <a:gd name="T35" fmla="*/ 526 h 626"/>
                  <a:gd name="T36" fmla="*/ 14 w 350"/>
                  <a:gd name="T37" fmla="*/ 562 h 626"/>
                  <a:gd name="T38" fmla="*/ 6 w 350"/>
                  <a:gd name="T39" fmla="*/ 608 h 626"/>
                  <a:gd name="T40" fmla="*/ 0 w 350"/>
                  <a:gd name="T41" fmla="*/ 626 h 62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50"/>
                  <a:gd name="T64" fmla="*/ 0 h 626"/>
                  <a:gd name="T65" fmla="*/ 350 w 350"/>
                  <a:gd name="T66" fmla="*/ 626 h 62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50" h="626">
                    <a:moveTo>
                      <a:pt x="350" y="54"/>
                    </a:moveTo>
                    <a:cubicBezTo>
                      <a:pt x="346" y="53"/>
                      <a:pt x="338" y="50"/>
                      <a:pt x="338" y="50"/>
                    </a:cubicBezTo>
                    <a:lnTo>
                      <a:pt x="280" y="12"/>
                    </a:lnTo>
                    <a:lnTo>
                      <a:pt x="242" y="0"/>
                    </a:lnTo>
                    <a:lnTo>
                      <a:pt x="206" y="0"/>
                    </a:lnTo>
                    <a:lnTo>
                      <a:pt x="152" y="12"/>
                    </a:lnTo>
                    <a:lnTo>
                      <a:pt x="114" y="48"/>
                    </a:lnTo>
                    <a:lnTo>
                      <a:pt x="92" y="82"/>
                    </a:lnTo>
                    <a:lnTo>
                      <a:pt x="68" y="126"/>
                    </a:lnTo>
                    <a:lnTo>
                      <a:pt x="56" y="166"/>
                    </a:lnTo>
                    <a:lnTo>
                      <a:pt x="50" y="220"/>
                    </a:lnTo>
                    <a:lnTo>
                      <a:pt x="50" y="266"/>
                    </a:lnTo>
                    <a:lnTo>
                      <a:pt x="50" y="300"/>
                    </a:lnTo>
                    <a:lnTo>
                      <a:pt x="50" y="324"/>
                    </a:lnTo>
                    <a:lnTo>
                      <a:pt x="44" y="380"/>
                    </a:lnTo>
                    <a:lnTo>
                      <a:pt x="30" y="430"/>
                    </a:lnTo>
                    <a:lnTo>
                      <a:pt x="26" y="478"/>
                    </a:lnTo>
                    <a:lnTo>
                      <a:pt x="18" y="526"/>
                    </a:lnTo>
                    <a:lnTo>
                      <a:pt x="14" y="562"/>
                    </a:lnTo>
                    <a:lnTo>
                      <a:pt x="6" y="608"/>
                    </a:lnTo>
                    <a:lnTo>
                      <a:pt x="0" y="626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22">
                <a:extLst>
                  <a:ext uri="{FF2B5EF4-FFF2-40B4-BE49-F238E27FC236}">
                    <a16:creationId xmlns:a16="http://schemas.microsoft.com/office/drawing/2014/main" id="{FF809AED-8EE3-3C13-6BD8-860C5B6D340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30" y="1428"/>
                <a:ext cx="594" cy="1071"/>
              </a:xfrm>
              <a:custGeom>
                <a:avLst/>
                <a:gdLst>
                  <a:gd name="T0" fmla="*/ 30 w 594"/>
                  <a:gd name="T1" fmla="*/ 366 h 1071"/>
                  <a:gd name="T2" fmla="*/ 21 w 594"/>
                  <a:gd name="T3" fmla="*/ 468 h 1071"/>
                  <a:gd name="T4" fmla="*/ 21 w 594"/>
                  <a:gd name="T5" fmla="*/ 567 h 1071"/>
                  <a:gd name="T6" fmla="*/ 21 w 594"/>
                  <a:gd name="T7" fmla="*/ 651 h 1071"/>
                  <a:gd name="T8" fmla="*/ 18 w 594"/>
                  <a:gd name="T9" fmla="*/ 726 h 1071"/>
                  <a:gd name="T10" fmla="*/ 18 w 594"/>
                  <a:gd name="T11" fmla="*/ 825 h 1071"/>
                  <a:gd name="T12" fmla="*/ 0 w 594"/>
                  <a:gd name="T13" fmla="*/ 915 h 1071"/>
                  <a:gd name="T14" fmla="*/ 0 w 594"/>
                  <a:gd name="T15" fmla="*/ 1008 h 1071"/>
                  <a:gd name="T16" fmla="*/ 48 w 594"/>
                  <a:gd name="T17" fmla="*/ 1062 h 1071"/>
                  <a:gd name="T18" fmla="*/ 84 w 594"/>
                  <a:gd name="T19" fmla="*/ 1071 h 1071"/>
                  <a:gd name="T20" fmla="*/ 123 w 594"/>
                  <a:gd name="T21" fmla="*/ 1071 h 1071"/>
                  <a:gd name="T22" fmla="*/ 177 w 594"/>
                  <a:gd name="T23" fmla="*/ 1068 h 1071"/>
                  <a:gd name="T24" fmla="*/ 210 w 594"/>
                  <a:gd name="T25" fmla="*/ 1047 h 1071"/>
                  <a:gd name="T26" fmla="*/ 246 w 594"/>
                  <a:gd name="T27" fmla="*/ 1032 h 1071"/>
                  <a:gd name="T28" fmla="*/ 267 w 594"/>
                  <a:gd name="T29" fmla="*/ 1014 h 1071"/>
                  <a:gd name="T30" fmla="*/ 315 w 594"/>
                  <a:gd name="T31" fmla="*/ 987 h 1071"/>
                  <a:gd name="T32" fmla="*/ 354 w 594"/>
                  <a:gd name="T33" fmla="*/ 957 h 1071"/>
                  <a:gd name="T34" fmla="*/ 399 w 594"/>
                  <a:gd name="T35" fmla="*/ 921 h 1071"/>
                  <a:gd name="T36" fmla="*/ 402 w 594"/>
                  <a:gd name="T37" fmla="*/ 888 h 1071"/>
                  <a:gd name="T38" fmla="*/ 426 w 594"/>
                  <a:gd name="T39" fmla="*/ 846 h 1071"/>
                  <a:gd name="T40" fmla="*/ 441 w 594"/>
                  <a:gd name="T41" fmla="*/ 822 h 1071"/>
                  <a:gd name="T42" fmla="*/ 474 w 594"/>
                  <a:gd name="T43" fmla="*/ 807 h 1071"/>
                  <a:gd name="T44" fmla="*/ 513 w 594"/>
                  <a:gd name="T45" fmla="*/ 807 h 1071"/>
                  <a:gd name="T46" fmla="*/ 540 w 594"/>
                  <a:gd name="T47" fmla="*/ 807 h 1071"/>
                  <a:gd name="T48" fmla="*/ 564 w 594"/>
                  <a:gd name="T49" fmla="*/ 822 h 1071"/>
                  <a:gd name="T50" fmla="*/ 594 w 594"/>
                  <a:gd name="T51" fmla="*/ 843 h 1071"/>
                  <a:gd name="T52" fmla="*/ 555 w 594"/>
                  <a:gd name="T53" fmla="*/ 801 h 1071"/>
                  <a:gd name="T54" fmla="*/ 513 w 594"/>
                  <a:gd name="T55" fmla="*/ 792 h 1071"/>
                  <a:gd name="T56" fmla="*/ 471 w 594"/>
                  <a:gd name="T57" fmla="*/ 792 h 1071"/>
                  <a:gd name="T58" fmla="*/ 432 w 594"/>
                  <a:gd name="T59" fmla="*/ 792 h 1071"/>
                  <a:gd name="T60" fmla="*/ 402 w 594"/>
                  <a:gd name="T61" fmla="*/ 801 h 1071"/>
                  <a:gd name="T62" fmla="*/ 348 w 594"/>
                  <a:gd name="T63" fmla="*/ 837 h 1071"/>
                  <a:gd name="T64" fmla="*/ 342 w 594"/>
                  <a:gd name="T65" fmla="*/ 858 h 1071"/>
                  <a:gd name="T66" fmla="*/ 321 w 594"/>
                  <a:gd name="T67" fmla="*/ 882 h 1071"/>
                  <a:gd name="T68" fmla="*/ 282 w 594"/>
                  <a:gd name="T69" fmla="*/ 900 h 1071"/>
                  <a:gd name="T70" fmla="*/ 156 w 594"/>
                  <a:gd name="T71" fmla="*/ 969 h 1071"/>
                  <a:gd name="T72" fmla="*/ 120 w 594"/>
                  <a:gd name="T73" fmla="*/ 972 h 1071"/>
                  <a:gd name="T74" fmla="*/ 96 w 594"/>
                  <a:gd name="T75" fmla="*/ 945 h 1071"/>
                  <a:gd name="T76" fmla="*/ 102 w 594"/>
                  <a:gd name="T77" fmla="*/ 876 h 1071"/>
                  <a:gd name="T78" fmla="*/ 126 w 594"/>
                  <a:gd name="T79" fmla="*/ 768 h 1071"/>
                  <a:gd name="T80" fmla="*/ 120 w 594"/>
                  <a:gd name="T81" fmla="*/ 648 h 1071"/>
                  <a:gd name="T82" fmla="*/ 111 w 594"/>
                  <a:gd name="T83" fmla="*/ 561 h 1071"/>
                  <a:gd name="T84" fmla="*/ 123 w 594"/>
                  <a:gd name="T85" fmla="*/ 387 h 1071"/>
                  <a:gd name="T86" fmla="*/ 126 w 594"/>
                  <a:gd name="T87" fmla="*/ 312 h 1071"/>
                  <a:gd name="T88" fmla="*/ 156 w 594"/>
                  <a:gd name="T89" fmla="*/ 126 h 1071"/>
                  <a:gd name="T90" fmla="*/ 156 w 594"/>
                  <a:gd name="T91" fmla="*/ 33 h 1071"/>
                  <a:gd name="T92" fmla="*/ 156 w 594"/>
                  <a:gd name="T93" fmla="*/ 0 h 1071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94"/>
                  <a:gd name="T142" fmla="*/ 0 h 1071"/>
                  <a:gd name="T143" fmla="*/ 594 w 594"/>
                  <a:gd name="T144" fmla="*/ 1071 h 1071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94" h="1071">
                    <a:moveTo>
                      <a:pt x="30" y="366"/>
                    </a:moveTo>
                    <a:lnTo>
                      <a:pt x="21" y="468"/>
                    </a:lnTo>
                    <a:lnTo>
                      <a:pt x="21" y="567"/>
                    </a:lnTo>
                    <a:lnTo>
                      <a:pt x="21" y="651"/>
                    </a:lnTo>
                    <a:lnTo>
                      <a:pt x="18" y="726"/>
                    </a:lnTo>
                    <a:lnTo>
                      <a:pt x="18" y="825"/>
                    </a:lnTo>
                    <a:lnTo>
                      <a:pt x="0" y="915"/>
                    </a:lnTo>
                    <a:lnTo>
                      <a:pt x="0" y="1008"/>
                    </a:lnTo>
                    <a:lnTo>
                      <a:pt x="48" y="1062"/>
                    </a:lnTo>
                    <a:lnTo>
                      <a:pt x="84" y="1071"/>
                    </a:lnTo>
                    <a:lnTo>
                      <a:pt x="123" y="1071"/>
                    </a:lnTo>
                    <a:lnTo>
                      <a:pt x="177" y="1068"/>
                    </a:lnTo>
                    <a:lnTo>
                      <a:pt x="210" y="1047"/>
                    </a:lnTo>
                    <a:lnTo>
                      <a:pt x="246" y="1032"/>
                    </a:lnTo>
                    <a:lnTo>
                      <a:pt x="267" y="1014"/>
                    </a:lnTo>
                    <a:lnTo>
                      <a:pt x="315" y="987"/>
                    </a:lnTo>
                    <a:lnTo>
                      <a:pt x="354" y="957"/>
                    </a:lnTo>
                    <a:lnTo>
                      <a:pt x="399" y="921"/>
                    </a:lnTo>
                    <a:lnTo>
                      <a:pt x="402" y="888"/>
                    </a:lnTo>
                    <a:lnTo>
                      <a:pt x="426" y="846"/>
                    </a:lnTo>
                    <a:lnTo>
                      <a:pt x="441" y="822"/>
                    </a:lnTo>
                    <a:lnTo>
                      <a:pt x="474" y="807"/>
                    </a:lnTo>
                    <a:lnTo>
                      <a:pt x="513" y="807"/>
                    </a:lnTo>
                    <a:lnTo>
                      <a:pt x="540" y="807"/>
                    </a:lnTo>
                    <a:lnTo>
                      <a:pt x="564" y="822"/>
                    </a:lnTo>
                    <a:lnTo>
                      <a:pt x="594" y="843"/>
                    </a:lnTo>
                    <a:lnTo>
                      <a:pt x="555" y="801"/>
                    </a:lnTo>
                    <a:lnTo>
                      <a:pt x="513" y="792"/>
                    </a:lnTo>
                    <a:lnTo>
                      <a:pt x="471" y="792"/>
                    </a:lnTo>
                    <a:lnTo>
                      <a:pt x="432" y="792"/>
                    </a:lnTo>
                    <a:lnTo>
                      <a:pt x="402" y="801"/>
                    </a:lnTo>
                    <a:lnTo>
                      <a:pt x="348" y="837"/>
                    </a:lnTo>
                    <a:lnTo>
                      <a:pt x="342" y="858"/>
                    </a:lnTo>
                    <a:lnTo>
                      <a:pt x="321" y="882"/>
                    </a:lnTo>
                    <a:lnTo>
                      <a:pt x="282" y="900"/>
                    </a:lnTo>
                    <a:lnTo>
                      <a:pt x="156" y="969"/>
                    </a:lnTo>
                    <a:lnTo>
                      <a:pt x="120" y="972"/>
                    </a:lnTo>
                    <a:lnTo>
                      <a:pt x="96" y="945"/>
                    </a:lnTo>
                    <a:lnTo>
                      <a:pt x="102" y="876"/>
                    </a:lnTo>
                    <a:lnTo>
                      <a:pt x="126" y="768"/>
                    </a:lnTo>
                    <a:lnTo>
                      <a:pt x="120" y="648"/>
                    </a:lnTo>
                    <a:lnTo>
                      <a:pt x="111" y="561"/>
                    </a:lnTo>
                    <a:lnTo>
                      <a:pt x="123" y="387"/>
                    </a:lnTo>
                    <a:lnTo>
                      <a:pt x="126" y="312"/>
                    </a:lnTo>
                    <a:lnTo>
                      <a:pt x="156" y="126"/>
                    </a:lnTo>
                    <a:lnTo>
                      <a:pt x="156" y="33"/>
                    </a:lnTo>
                    <a:lnTo>
                      <a:pt x="156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23">
                <a:extLst>
                  <a:ext uri="{FF2B5EF4-FFF2-40B4-BE49-F238E27FC236}">
                    <a16:creationId xmlns:a16="http://schemas.microsoft.com/office/drawing/2014/main" id="{26151ACB-A6DC-2943-91AD-70D7EA6DA72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83" y="1272"/>
                <a:ext cx="174" cy="165"/>
              </a:xfrm>
              <a:custGeom>
                <a:avLst/>
                <a:gdLst>
                  <a:gd name="T0" fmla="*/ 174 w 174"/>
                  <a:gd name="T1" fmla="*/ 12 h 165"/>
                  <a:gd name="T2" fmla="*/ 117 w 174"/>
                  <a:gd name="T3" fmla="*/ 0 h 165"/>
                  <a:gd name="T4" fmla="*/ 75 w 174"/>
                  <a:gd name="T5" fmla="*/ 3 h 165"/>
                  <a:gd name="T6" fmla="*/ 39 w 174"/>
                  <a:gd name="T7" fmla="*/ 18 h 165"/>
                  <a:gd name="T8" fmla="*/ 27 w 174"/>
                  <a:gd name="T9" fmla="*/ 66 h 165"/>
                  <a:gd name="T10" fmla="*/ 15 w 174"/>
                  <a:gd name="T11" fmla="*/ 111 h 165"/>
                  <a:gd name="T12" fmla="*/ 0 w 174"/>
                  <a:gd name="T13" fmla="*/ 165 h 1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4"/>
                  <a:gd name="T22" fmla="*/ 0 h 165"/>
                  <a:gd name="T23" fmla="*/ 174 w 174"/>
                  <a:gd name="T24" fmla="*/ 165 h 1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4" h="165">
                    <a:moveTo>
                      <a:pt x="174" y="12"/>
                    </a:moveTo>
                    <a:lnTo>
                      <a:pt x="117" y="0"/>
                    </a:lnTo>
                    <a:lnTo>
                      <a:pt x="75" y="3"/>
                    </a:lnTo>
                    <a:lnTo>
                      <a:pt x="39" y="18"/>
                    </a:lnTo>
                    <a:lnTo>
                      <a:pt x="27" y="66"/>
                    </a:lnTo>
                    <a:lnTo>
                      <a:pt x="15" y="111"/>
                    </a:lnTo>
                    <a:lnTo>
                      <a:pt x="0" y="165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" name="Group 206">
            <a:extLst>
              <a:ext uri="{FF2B5EF4-FFF2-40B4-BE49-F238E27FC236}">
                <a16:creationId xmlns:a16="http://schemas.microsoft.com/office/drawing/2014/main" id="{8FA5C324-67E9-BB7A-588E-002264648B55}"/>
              </a:ext>
            </a:extLst>
          </p:cNvPr>
          <p:cNvGrpSpPr/>
          <p:nvPr/>
        </p:nvGrpSpPr>
        <p:grpSpPr>
          <a:xfrm>
            <a:off x="7568958" y="5294678"/>
            <a:ext cx="542188" cy="535030"/>
            <a:chOff x="3487288" y="4492539"/>
            <a:chExt cx="542188" cy="535030"/>
          </a:xfrm>
        </p:grpSpPr>
        <p:sp>
          <p:nvSpPr>
            <p:cNvPr id="35" name="Rounded Rectangle 43">
              <a:extLst>
                <a:ext uri="{FF2B5EF4-FFF2-40B4-BE49-F238E27FC236}">
                  <a16:creationId xmlns:a16="http://schemas.microsoft.com/office/drawing/2014/main" id="{039BFF3F-4E6D-DEF2-0843-FB8C698A2E81}"/>
                </a:ext>
              </a:extLst>
            </p:cNvPr>
            <p:cNvSpPr/>
            <p:nvPr/>
          </p:nvSpPr>
          <p:spPr>
            <a:xfrm>
              <a:off x="3675512" y="4492539"/>
              <a:ext cx="45719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44">
              <a:extLst>
                <a:ext uri="{FF2B5EF4-FFF2-40B4-BE49-F238E27FC236}">
                  <a16:creationId xmlns:a16="http://schemas.microsoft.com/office/drawing/2014/main" id="{56B33116-C02C-C4B0-44FA-62C06A937E84}"/>
                </a:ext>
              </a:extLst>
            </p:cNvPr>
            <p:cNvSpPr/>
            <p:nvPr/>
          </p:nvSpPr>
          <p:spPr>
            <a:xfrm rot="2674926">
              <a:off x="3816284" y="4676008"/>
              <a:ext cx="45719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45">
              <a:extLst>
                <a:ext uri="{FF2B5EF4-FFF2-40B4-BE49-F238E27FC236}">
                  <a16:creationId xmlns:a16="http://schemas.microsoft.com/office/drawing/2014/main" id="{323F3CC3-68FE-CB2C-C616-194FEDDEF3C6}"/>
                </a:ext>
              </a:extLst>
            </p:cNvPr>
            <p:cNvSpPr/>
            <p:nvPr/>
          </p:nvSpPr>
          <p:spPr>
            <a:xfrm rot="10181278">
              <a:off x="3626224" y="4722769"/>
              <a:ext cx="45719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46">
              <a:extLst>
                <a:ext uri="{FF2B5EF4-FFF2-40B4-BE49-F238E27FC236}">
                  <a16:creationId xmlns:a16="http://schemas.microsoft.com/office/drawing/2014/main" id="{7C18B345-411B-810F-F32D-86E6FE199022}"/>
                </a:ext>
              </a:extLst>
            </p:cNvPr>
            <p:cNvSpPr/>
            <p:nvPr/>
          </p:nvSpPr>
          <p:spPr>
            <a:xfrm rot="8045523">
              <a:off x="3854216" y="4386399"/>
              <a:ext cx="45719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47">
              <a:extLst>
                <a:ext uri="{FF2B5EF4-FFF2-40B4-BE49-F238E27FC236}">
                  <a16:creationId xmlns:a16="http://schemas.microsoft.com/office/drawing/2014/main" id="{A15A3DFE-9FE1-59F5-8621-DF02A7E00311}"/>
                </a:ext>
              </a:extLst>
            </p:cNvPr>
            <p:cNvSpPr/>
            <p:nvPr/>
          </p:nvSpPr>
          <p:spPr>
            <a:xfrm rot="5680605">
              <a:off x="3654009" y="4451549"/>
              <a:ext cx="45719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48">
              <a:extLst>
                <a:ext uri="{FF2B5EF4-FFF2-40B4-BE49-F238E27FC236}">
                  <a16:creationId xmlns:a16="http://schemas.microsoft.com/office/drawing/2014/main" id="{DA6070EB-B0CC-5619-E633-C5E56E09A20E}"/>
                </a:ext>
              </a:extLst>
            </p:cNvPr>
            <p:cNvSpPr/>
            <p:nvPr/>
          </p:nvSpPr>
          <p:spPr>
            <a:xfrm rot="1394602">
              <a:off x="3487288" y="4641590"/>
              <a:ext cx="45719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9">
              <a:extLst>
                <a:ext uri="{FF2B5EF4-FFF2-40B4-BE49-F238E27FC236}">
                  <a16:creationId xmlns:a16="http://schemas.microsoft.com/office/drawing/2014/main" id="{66D1477A-6169-8CDC-3F53-9053F09A896A}"/>
                </a:ext>
              </a:extLst>
            </p:cNvPr>
            <p:cNvSpPr/>
            <p:nvPr/>
          </p:nvSpPr>
          <p:spPr>
            <a:xfrm rot="2674926">
              <a:off x="3968684" y="4676008"/>
              <a:ext cx="45719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CA12504-8CA1-2F31-16D2-61083341122A}"/>
              </a:ext>
            </a:extLst>
          </p:cNvPr>
          <p:cNvSpPr txBox="1"/>
          <p:nvPr/>
        </p:nvSpPr>
        <p:spPr>
          <a:xfrm>
            <a:off x="7392067" y="3260454"/>
            <a:ext cx="3087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Infection assay: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F7501A-496B-D69A-C640-43283AA3B40D}"/>
              </a:ext>
            </a:extLst>
          </p:cNvPr>
          <p:cNvSpPr txBox="1"/>
          <p:nvPr/>
        </p:nvSpPr>
        <p:spPr>
          <a:xfrm>
            <a:off x="8263591" y="4345628"/>
            <a:ext cx="672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6602DB-2C6B-2223-B2D3-E090F93ACDFB}"/>
              </a:ext>
            </a:extLst>
          </p:cNvPr>
          <p:cNvSpPr txBox="1"/>
          <p:nvPr/>
        </p:nvSpPr>
        <p:spPr>
          <a:xfrm>
            <a:off x="8300515" y="5230966"/>
            <a:ext cx="672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Z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160FEB5-0C1E-3028-8FF5-3AB613DAF1BC}"/>
              </a:ext>
            </a:extLst>
          </p:cNvPr>
          <p:cNvCxnSpPr>
            <a:cxnSpLocks/>
          </p:cNvCxnSpPr>
          <p:nvPr/>
        </p:nvCxnSpPr>
        <p:spPr>
          <a:xfrm>
            <a:off x="8644828" y="4713176"/>
            <a:ext cx="598565" cy="7823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5D94972-0A9E-6FED-E47D-7CC9F42B67A9}"/>
              </a:ext>
            </a:extLst>
          </p:cNvPr>
          <p:cNvCxnSpPr>
            <a:cxnSpLocks/>
          </p:cNvCxnSpPr>
          <p:nvPr/>
        </p:nvCxnSpPr>
        <p:spPr>
          <a:xfrm flipV="1">
            <a:off x="8663722" y="5352643"/>
            <a:ext cx="666161" cy="17885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4A8319F-B057-BC67-9CE9-42A941DBE1A4}"/>
              </a:ext>
            </a:extLst>
          </p:cNvPr>
          <p:cNvSpPr txBox="1"/>
          <p:nvPr/>
        </p:nvSpPr>
        <p:spPr>
          <a:xfrm>
            <a:off x="7539369" y="6169659"/>
            <a:ext cx="1820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S and Z go in…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C2E89B4-427B-0EB1-BA15-6626BDE36781}"/>
              </a:ext>
            </a:extLst>
          </p:cNvPr>
          <p:cNvCxnSpPr>
            <a:cxnSpLocks/>
          </p:cNvCxnSpPr>
          <p:nvPr/>
        </p:nvCxnSpPr>
        <p:spPr>
          <a:xfrm>
            <a:off x="9899109" y="5100545"/>
            <a:ext cx="728821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11C1E5A-596C-BCA7-5CE9-D3A763B4B137}"/>
              </a:ext>
            </a:extLst>
          </p:cNvPr>
          <p:cNvSpPr txBox="1"/>
          <p:nvPr/>
        </p:nvSpPr>
        <p:spPr>
          <a:xfrm>
            <a:off x="10863159" y="4608164"/>
            <a:ext cx="672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?</a:t>
            </a:r>
            <a:endParaRPr lang="en-US" sz="4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D8F734-9709-BC4E-6C7F-4AB15D2ED5E9}"/>
              </a:ext>
            </a:extLst>
          </p:cNvPr>
          <p:cNvSpPr txBox="1"/>
          <p:nvPr/>
        </p:nvSpPr>
        <p:spPr>
          <a:xfrm>
            <a:off x="10054679" y="6038415"/>
            <a:ext cx="1656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Does S or I come out?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DD0674-FAEA-63CB-7385-7418933E437B}"/>
              </a:ext>
            </a:extLst>
          </p:cNvPr>
          <p:cNvSpPr txBox="1"/>
          <p:nvPr/>
        </p:nvSpPr>
        <p:spPr>
          <a:xfrm>
            <a:off x="470141" y="3281292"/>
            <a:ext cx="6391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</a:t>
            </a:r>
            <a:r>
              <a:rPr lang="en-US" sz="2800" b="1" baseline="-25000" dirty="0">
                <a:solidFill>
                  <a:srgbClr val="FF0000"/>
                </a:solidFill>
              </a:rPr>
              <a:t>0</a:t>
            </a:r>
            <a:r>
              <a:rPr lang="en-US" sz="2800" dirty="0"/>
              <a:t>: 1 hosts/tube, or 1/15 = 0.067 hosts/ml </a:t>
            </a:r>
          </a:p>
        </p:txBody>
      </p:sp>
    </p:spTree>
    <p:extLst>
      <p:ext uri="{BB962C8B-B14F-4D97-AF65-F5344CB8AC3E}">
        <p14:creationId xmlns:p14="http://schemas.microsoft.com/office/powerpoint/2010/main" val="412289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4A952D8-D6B8-29F0-3DBE-5EC456F51214}"/>
              </a:ext>
            </a:extLst>
          </p:cNvPr>
          <p:cNvSpPr txBox="1"/>
          <p:nvPr/>
        </p:nvSpPr>
        <p:spPr>
          <a:xfrm>
            <a:off x="275809" y="224742"/>
            <a:ext cx="64629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i="1" u="sng" dirty="0">
                <a:latin typeface="Cambria" panose="02040503050406030204" pitchFamily="18" charset="0"/>
                <a:ea typeface="Cambria" panose="02040503050406030204" pitchFamily="18" charset="0"/>
              </a:rPr>
              <a:t>2. Units: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 Trickier than you might think!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8E44E6A-7A72-C969-D18B-1BBC6E10FAE2}"/>
                  </a:ext>
                </a:extLst>
              </p:cNvPr>
              <p:cNvSpPr/>
              <p:nvPr/>
            </p:nvSpPr>
            <p:spPr>
              <a:xfrm>
                <a:off x="1041641" y="1405162"/>
                <a:ext cx="4873384" cy="14754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4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4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8E44E6A-7A72-C969-D18B-1BBC6E10FA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641" y="1405162"/>
                <a:ext cx="4873384" cy="14754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15 mL Falcon Centrifuge Tubes, Polypropylene, Pack of 50, 352096 ...">
            <a:extLst>
              <a:ext uri="{FF2B5EF4-FFF2-40B4-BE49-F238E27FC236}">
                <a16:creationId xmlns:a16="http://schemas.microsoft.com/office/drawing/2014/main" id="{E513178D-9C7E-6B94-4EE8-D229BB126E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0" r="52203"/>
          <a:stretch/>
        </p:blipFill>
        <p:spPr bwMode="auto">
          <a:xfrm>
            <a:off x="9159135" y="3849233"/>
            <a:ext cx="672355" cy="279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2">
            <a:extLst>
              <a:ext uri="{FF2B5EF4-FFF2-40B4-BE49-F238E27FC236}">
                <a16:creationId xmlns:a16="http://schemas.microsoft.com/office/drawing/2014/main" id="{ACAD4D82-1A15-160A-87EC-40127823437E}"/>
              </a:ext>
            </a:extLst>
          </p:cNvPr>
          <p:cNvGrpSpPr>
            <a:grpSpLocks/>
          </p:cNvGrpSpPr>
          <p:nvPr/>
        </p:nvGrpSpPr>
        <p:grpSpPr bwMode="auto">
          <a:xfrm>
            <a:off x="7614015" y="3946987"/>
            <a:ext cx="871536" cy="1153558"/>
            <a:chOff x="1519" y="1866"/>
            <a:chExt cx="950" cy="1210"/>
          </a:xfrm>
          <a:solidFill>
            <a:srgbClr val="DAFEF3">
              <a:alpha val="20000"/>
            </a:srgbClr>
          </a:solidFill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C023B9A0-9529-C1BB-72A7-454372E91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" y="1899"/>
              <a:ext cx="525" cy="990"/>
            </a:xfrm>
            <a:custGeom>
              <a:avLst/>
              <a:gdLst>
                <a:gd name="T0" fmla="*/ 453 w 525"/>
                <a:gd name="T1" fmla="*/ 33 h 990"/>
                <a:gd name="T2" fmla="*/ 420 w 525"/>
                <a:gd name="T3" fmla="*/ 3 h 990"/>
                <a:gd name="T4" fmla="*/ 372 w 525"/>
                <a:gd name="T5" fmla="*/ 0 h 990"/>
                <a:gd name="T6" fmla="*/ 327 w 525"/>
                <a:gd name="T7" fmla="*/ 0 h 990"/>
                <a:gd name="T8" fmla="*/ 270 w 525"/>
                <a:gd name="T9" fmla="*/ 3 h 990"/>
                <a:gd name="T10" fmla="*/ 222 w 525"/>
                <a:gd name="T11" fmla="*/ 48 h 990"/>
                <a:gd name="T12" fmla="*/ 189 w 525"/>
                <a:gd name="T13" fmla="*/ 108 h 990"/>
                <a:gd name="T14" fmla="*/ 156 w 525"/>
                <a:gd name="T15" fmla="*/ 168 h 990"/>
                <a:gd name="T16" fmla="*/ 120 w 525"/>
                <a:gd name="T17" fmla="*/ 255 h 990"/>
                <a:gd name="T18" fmla="*/ 102 w 525"/>
                <a:gd name="T19" fmla="*/ 297 h 990"/>
                <a:gd name="T20" fmla="*/ 93 w 525"/>
                <a:gd name="T21" fmla="*/ 342 h 990"/>
                <a:gd name="T22" fmla="*/ 72 w 525"/>
                <a:gd name="T23" fmla="*/ 411 h 990"/>
                <a:gd name="T24" fmla="*/ 45 w 525"/>
                <a:gd name="T25" fmla="*/ 480 h 990"/>
                <a:gd name="T26" fmla="*/ 18 w 525"/>
                <a:gd name="T27" fmla="*/ 537 h 990"/>
                <a:gd name="T28" fmla="*/ 0 w 525"/>
                <a:gd name="T29" fmla="*/ 636 h 990"/>
                <a:gd name="T30" fmla="*/ 15 w 525"/>
                <a:gd name="T31" fmla="*/ 711 h 990"/>
                <a:gd name="T32" fmla="*/ 30 w 525"/>
                <a:gd name="T33" fmla="*/ 762 h 990"/>
                <a:gd name="T34" fmla="*/ 60 w 525"/>
                <a:gd name="T35" fmla="*/ 813 h 990"/>
                <a:gd name="T36" fmla="*/ 72 w 525"/>
                <a:gd name="T37" fmla="*/ 873 h 990"/>
                <a:gd name="T38" fmla="*/ 84 w 525"/>
                <a:gd name="T39" fmla="*/ 897 h 990"/>
                <a:gd name="T40" fmla="*/ 93 w 525"/>
                <a:gd name="T41" fmla="*/ 933 h 990"/>
                <a:gd name="T42" fmla="*/ 75 w 525"/>
                <a:gd name="T43" fmla="*/ 990 h 990"/>
                <a:gd name="T44" fmla="*/ 120 w 525"/>
                <a:gd name="T45" fmla="*/ 948 h 990"/>
                <a:gd name="T46" fmla="*/ 126 w 525"/>
                <a:gd name="T47" fmla="*/ 927 h 990"/>
                <a:gd name="T48" fmla="*/ 240 w 525"/>
                <a:gd name="T49" fmla="*/ 891 h 990"/>
                <a:gd name="T50" fmla="*/ 333 w 525"/>
                <a:gd name="T51" fmla="*/ 858 h 990"/>
                <a:gd name="T52" fmla="*/ 399 w 525"/>
                <a:gd name="T53" fmla="*/ 798 h 990"/>
                <a:gd name="T54" fmla="*/ 468 w 525"/>
                <a:gd name="T55" fmla="*/ 708 h 990"/>
                <a:gd name="T56" fmla="*/ 495 w 525"/>
                <a:gd name="T57" fmla="*/ 579 h 990"/>
                <a:gd name="T58" fmla="*/ 495 w 525"/>
                <a:gd name="T59" fmla="*/ 474 h 990"/>
                <a:gd name="T60" fmla="*/ 486 w 525"/>
                <a:gd name="T61" fmla="*/ 387 h 990"/>
                <a:gd name="T62" fmla="*/ 423 w 525"/>
                <a:gd name="T63" fmla="*/ 306 h 990"/>
                <a:gd name="T64" fmla="*/ 498 w 525"/>
                <a:gd name="T65" fmla="*/ 372 h 990"/>
                <a:gd name="T66" fmla="*/ 513 w 525"/>
                <a:gd name="T67" fmla="*/ 336 h 990"/>
                <a:gd name="T68" fmla="*/ 516 w 525"/>
                <a:gd name="T69" fmla="*/ 234 h 990"/>
                <a:gd name="T70" fmla="*/ 525 w 525"/>
                <a:gd name="T71" fmla="*/ 135 h 990"/>
                <a:gd name="T72" fmla="*/ 495 w 525"/>
                <a:gd name="T73" fmla="*/ 45 h 990"/>
                <a:gd name="T74" fmla="*/ 453 w 525"/>
                <a:gd name="T75" fmla="*/ 33 h 9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25"/>
                <a:gd name="T115" fmla="*/ 0 h 990"/>
                <a:gd name="T116" fmla="*/ 525 w 525"/>
                <a:gd name="T117" fmla="*/ 990 h 99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25" h="990">
                  <a:moveTo>
                    <a:pt x="453" y="33"/>
                  </a:moveTo>
                  <a:lnTo>
                    <a:pt x="420" y="3"/>
                  </a:lnTo>
                  <a:lnTo>
                    <a:pt x="372" y="0"/>
                  </a:lnTo>
                  <a:lnTo>
                    <a:pt x="327" y="0"/>
                  </a:lnTo>
                  <a:lnTo>
                    <a:pt x="270" y="3"/>
                  </a:lnTo>
                  <a:lnTo>
                    <a:pt x="222" y="48"/>
                  </a:lnTo>
                  <a:lnTo>
                    <a:pt x="189" y="108"/>
                  </a:lnTo>
                  <a:lnTo>
                    <a:pt x="156" y="168"/>
                  </a:lnTo>
                  <a:lnTo>
                    <a:pt x="120" y="255"/>
                  </a:lnTo>
                  <a:lnTo>
                    <a:pt x="102" y="297"/>
                  </a:lnTo>
                  <a:lnTo>
                    <a:pt x="93" y="342"/>
                  </a:lnTo>
                  <a:lnTo>
                    <a:pt x="72" y="411"/>
                  </a:lnTo>
                  <a:lnTo>
                    <a:pt x="45" y="480"/>
                  </a:lnTo>
                  <a:lnTo>
                    <a:pt x="18" y="537"/>
                  </a:lnTo>
                  <a:lnTo>
                    <a:pt x="0" y="636"/>
                  </a:lnTo>
                  <a:lnTo>
                    <a:pt x="15" y="711"/>
                  </a:lnTo>
                  <a:lnTo>
                    <a:pt x="30" y="762"/>
                  </a:lnTo>
                  <a:lnTo>
                    <a:pt x="60" y="813"/>
                  </a:lnTo>
                  <a:lnTo>
                    <a:pt x="72" y="873"/>
                  </a:lnTo>
                  <a:lnTo>
                    <a:pt x="84" y="897"/>
                  </a:lnTo>
                  <a:lnTo>
                    <a:pt x="93" y="933"/>
                  </a:lnTo>
                  <a:lnTo>
                    <a:pt x="75" y="990"/>
                  </a:lnTo>
                  <a:lnTo>
                    <a:pt x="120" y="948"/>
                  </a:lnTo>
                  <a:lnTo>
                    <a:pt x="126" y="927"/>
                  </a:lnTo>
                  <a:lnTo>
                    <a:pt x="240" y="891"/>
                  </a:lnTo>
                  <a:lnTo>
                    <a:pt x="333" y="858"/>
                  </a:lnTo>
                  <a:lnTo>
                    <a:pt x="399" y="798"/>
                  </a:lnTo>
                  <a:lnTo>
                    <a:pt x="468" y="708"/>
                  </a:lnTo>
                  <a:lnTo>
                    <a:pt x="495" y="579"/>
                  </a:lnTo>
                  <a:lnTo>
                    <a:pt x="495" y="474"/>
                  </a:lnTo>
                  <a:lnTo>
                    <a:pt x="486" y="387"/>
                  </a:lnTo>
                  <a:lnTo>
                    <a:pt x="423" y="306"/>
                  </a:lnTo>
                  <a:lnTo>
                    <a:pt x="498" y="372"/>
                  </a:lnTo>
                  <a:lnTo>
                    <a:pt x="513" y="336"/>
                  </a:lnTo>
                  <a:lnTo>
                    <a:pt x="516" y="234"/>
                  </a:lnTo>
                  <a:lnTo>
                    <a:pt x="525" y="135"/>
                  </a:lnTo>
                  <a:lnTo>
                    <a:pt x="495" y="45"/>
                  </a:lnTo>
                  <a:lnTo>
                    <a:pt x="453" y="33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4">
              <a:extLst>
                <a:ext uri="{FF2B5EF4-FFF2-40B4-BE49-F238E27FC236}">
                  <a16:creationId xmlns:a16="http://schemas.microsoft.com/office/drawing/2014/main" id="{21208B22-40D0-F7ED-BBB3-B5D9C4CE605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19" y="1866"/>
              <a:ext cx="950" cy="1210"/>
              <a:chOff x="711" y="730"/>
              <a:chExt cx="1901" cy="2423"/>
            </a:xfrm>
            <a:grpFill/>
          </p:grpSpPr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id="{402C3C47-5F17-4462-4510-D359BC54962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60" y="780"/>
                <a:ext cx="1047" cy="1257"/>
              </a:xfrm>
              <a:custGeom>
                <a:avLst/>
                <a:gdLst>
                  <a:gd name="T0" fmla="*/ 822 w 1047"/>
                  <a:gd name="T1" fmla="*/ 633 h 1257"/>
                  <a:gd name="T2" fmla="*/ 903 w 1047"/>
                  <a:gd name="T3" fmla="*/ 693 h 1257"/>
                  <a:gd name="T4" fmla="*/ 933 w 1047"/>
                  <a:gd name="T5" fmla="*/ 723 h 1257"/>
                  <a:gd name="T6" fmla="*/ 960 w 1047"/>
                  <a:gd name="T7" fmla="*/ 762 h 1257"/>
                  <a:gd name="T8" fmla="*/ 984 w 1047"/>
                  <a:gd name="T9" fmla="*/ 795 h 1257"/>
                  <a:gd name="T10" fmla="*/ 996 w 1047"/>
                  <a:gd name="T11" fmla="*/ 744 h 1257"/>
                  <a:gd name="T12" fmla="*/ 1008 w 1047"/>
                  <a:gd name="T13" fmla="*/ 651 h 1257"/>
                  <a:gd name="T14" fmla="*/ 1008 w 1047"/>
                  <a:gd name="T15" fmla="*/ 609 h 1257"/>
                  <a:gd name="T16" fmla="*/ 1020 w 1047"/>
                  <a:gd name="T17" fmla="*/ 537 h 1257"/>
                  <a:gd name="T18" fmla="*/ 1032 w 1047"/>
                  <a:gd name="T19" fmla="*/ 489 h 1257"/>
                  <a:gd name="T20" fmla="*/ 1041 w 1047"/>
                  <a:gd name="T21" fmla="*/ 423 h 1257"/>
                  <a:gd name="T22" fmla="*/ 1047 w 1047"/>
                  <a:gd name="T23" fmla="*/ 372 h 1257"/>
                  <a:gd name="T24" fmla="*/ 1047 w 1047"/>
                  <a:gd name="T25" fmla="*/ 312 h 1257"/>
                  <a:gd name="T26" fmla="*/ 1038 w 1047"/>
                  <a:gd name="T27" fmla="*/ 237 h 1257"/>
                  <a:gd name="T28" fmla="*/ 996 w 1047"/>
                  <a:gd name="T29" fmla="*/ 162 h 1257"/>
                  <a:gd name="T30" fmla="*/ 942 w 1047"/>
                  <a:gd name="T31" fmla="*/ 111 h 1257"/>
                  <a:gd name="T32" fmla="*/ 834 w 1047"/>
                  <a:gd name="T33" fmla="*/ 30 h 1257"/>
                  <a:gd name="T34" fmla="*/ 744 w 1047"/>
                  <a:gd name="T35" fmla="*/ 6 h 1257"/>
                  <a:gd name="T36" fmla="*/ 642 w 1047"/>
                  <a:gd name="T37" fmla="*/ 0 h 1257"/>
                  <a:gd name="T38" fmla="*/ 552 w 1047"/>
                  <a:gd name="T39" fmla="*/ 18 h 1257"/>
                  <a:gd name="T40" fmla="*/ 474 w 1047"/>
                  <a:gd name="T41" fmla="*/ 69 h 1257"/>
                  <a:gd name="T42" fmla="*/ 438 w 1047"/>
                  <a:gd name="T43" fmla="*/ 102 h 1257"/>
                  <a:gd name="T44" fmla="*/ 405 w 1047"/>
                  <a:gd name="T45" fmla="*/ 141 h 1257"/>
                  <a:gd name="T46" fmla="*/ 387 w 1047"/>
                  <a:gd name="T47" fmla="*/ 174 h 1257"/>
                  <a:gd name="T48" fmla="*/ 375 w 1047"/>
                  <a:gd name="T49" fmla="*/ 195 h 1257"/>
                  <a:gd name="T50" fmla="*/ 354 w 1047"/>
                  <a:gd name="T51" fmla="*/ 231 h 1257"/>
                  <a:gd name="T52" fmla="*/ 333 w 1047"/>
                  <a:gd name="T53" fmla="*/ 279 h 1257"/>
                  <a:gd name="T54" fmla="*/ 309 w 1047"/>
                  <a:gd name="T55" fmla="*/ 336 h 1257"/>
                  <a:gd name="T56" fmla="*/ 288 w 1047"/>
                  <a:gd name="T57" fmla="*/ 375 h 1257"/>
                  <a:gd name="T58" fmla="*/ 267 w 1047"/>
                  <a:gd name="T59" fmla="*/ 429 h 1257"/>
                  <a:gd name="T60" fmla="*/ 243 w 1047"/>
                  <a:gd name="T61" fmla="*/ 477 h 1257"/>
                  <a:gd name="T62" fmla="*/ 228 w 1047"/>
                  <a:gd name="T63" fmla="*/ 516 h 1257"/>
                  <a:gd name="T64" fmla="*/ 213 w 1047"/>
                  <a:gd name="T65" fmla="*/ 549 h 1257"/>
                  <a:gd name="T66" fmla="*/ 183 w 1047"/>
                  <a:gd name="T67" fmla="*/ 624 h 1257"/>
                  <a:gd name="T68" fmla="*/ 174 w 1047"/>
                  <a:gd name="T69" fmla="*/ 681 h 1257"/>
                  <a:gd name="T70" fmla="*/ 162 w 1047"/>
                  <a:gd name="T71" fmla="*/ 735 h 1257"/>
                  <a:gd name="T72" fmla="*/ 144 w 1047"/>
                  <a:gd name="T73" fmla="*/ 774 h 1257"/>
                  <a:gd name="T74" fmla="*/ 117 w 1047"/>
                  <a:gd name="T75" fmla="*/ 849 h 1257"/>
                  <a:gd name="T76" fmla="*/ 96 w 1047"/>
                  <a:gd name="T77" fmla="*/ 897 h 1257"/>
                  <a:gd name="T78" fmla="*/ 90 w 1047"/>
                  <a:gd name="T79" fmla="*/ 930 h 1257"/>
                  <a:gd name="T80" fmla="*/ 75 w 1047"/>
                  <a:gd name="T81" fmla="*/ 960 h 1257"/>
                  <a:gd name="T82" fmla="*/ 48 w 1047"/>
                  <a:gd name="T83" fmla="*/ 1035 h 1257"/>
                  <a:gd name="T84" fmla="*/ 39 w 1047"/>
                  <a:gd name="T85" fmla="*/ 1059 h 1257"/>
                  <a:gd name="T86" fmla="*/ 27 w 1047"/>
                  <a:gd name="T87" fmla="*/ 1083 h 1257"/>
                  <a:gd name="T88" fmla="*/ 18 w 1047"/>
                  <a:gd name="T89" fmla="*/ 1110 h 1257"/>
                  <a:gd name="T90" fmla="*/ 12 w 1047"/>
                  <a:gd name="T91" fmla="*/ 1140 h 1257"/>
                  <a:gd name="T92" fmla="*/ 3 w 1047"/>
                  <a:gd name="T93" fmla="*/ 1200 h 1257"/>
                  <a:gd name="T94" fmla="*/ 0 w 1047"/>
                  <a:gd name="T95" fmla="*/ 1230 h 1257"/>
                  <a:gd name="T96" fmla="*/ 0 w 1047"/>
                  <a:gd name="T97" fmla="*/ 1257 h 125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047"/>
                  <a:gd name="T148" fmla="*/ 0 h 1257"/>
                  <a:gd name="T149" fmla="*/ 1047 w 1047"/>
                  <a:gd name="T150" fmla="*/ 1257 h 1257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047" h="1257">
                    <a:moveTo>
                      <a:pt x="822" y="633"/>
                    </a:moveTo>
                    <a:lnTo>
                      <a:pt x="903" y="693"/>
                    </a:lnTo>
                    <a:lnTo>
                      <a:pt x="933" y="723"/>
                    </a:lnTo>
                    <a:lnTo>
                      <a:pt x="960" y="762"/>
                    </a:lnTo>
                    <a:lnTo>
                      <a:pt x="984" y="795"/>
                    </a:lnTo>
                    <a:lnTo>
                      <a:pt x="996" y="744"/>
                    </a:lnTo>
                    <a:lnTo>
                      <a:pt x="1008" y="651"/>
                    </a:lnTo>
                    <a:lnTo>
                      <a:pt x="1008" y="609"/>
                    </a:lnTo>
                    <a:lnTo>
                      <a:pt x="1020" y="537"/>
                    </a:lnTo>
                    <a:lnTo>
                      <a:pt x="1032" y="489"/>
                    </a:lnTo>
                    <a:lnTo>
                      <a:pt x="1041" y="423"/>
                    </a:lnTo>
                    <a:lnTo>
                      <a:pt x="1047" y="372"/>
                    </a:lnTo>
                    <a:lnTo>
                      <a:pt x="1047" y="312"/>
                    </a:lnTo>
                    <a:lnTo>
                      <a:pt x="1038" y="237"/>
                    </a:lnTo>
                    <a:lnTo>
                      <a:pt x="996" y="162"/>
                    </a:lnTo>
                    <a:lnTo>
                      <a:pt x="942" y="111"/>
                    </a:lnTo>
                    <a:lnTo>
                      <a:pt x="834" y="30"/>
                    </a:lnTo>
                    <a:lnTo>
                      <a:pt x="744" y="6"/>
                    </a:lnTo>
                    <a:lnTo>
                      <a:pt x="642" y="0"/>
                    </a:lnTo>
                    <a:lnTo>
                      <a:pt x="552" y="18"/>
                    </a:lnTo>
                    <a:lnTo>
                      <a:pt x="474" y="69"/>
                    </a:lnTo>
                    <a:lnTo>
                      <a:pt x="438" y="102"/>
                    </a:lnTo>
                    <a:lnTo>
                      <a:pt x="405" y="141"/>
                    </a:lnTo>
                    <a:lnTo>
                      <a:pt x="387" y="174"/>
                    </a:lnTo>
                    <a:lnTo>
                      <a:pt x="375" y="195"/>
                    </a:lnTo>
                    <a:lnTo>
                      <a:pt x="354" y="231"/>
                    </a:lnTo>
                    <a:lnTo>
                      <a:pt x="333" y="279"/>
                    </a:lnTo>
                    <a:lnTo>
                      <a:pt x="309" y="336"/>
                    </a:lnTo>
                    <a:lnTo>
                      <a:pt x="288" y="375"/>
                    </a:lnTo>
                    <a:lnTo>
                      <a:pt x="267" y="429"/>
                    </a:lnTo>
                    <a:lnTo>
                      <a:pt x="243" y="477"/>
                    </a:lnTo>
                    <a:lnTo>
                      <a:pt x="228" y="516"/>
                    </a:lnTo>
                    <a:lnTo>
                      <a:pt x="213" y="549"/>
                    </a:lnTo>
                    <a:lnTo>
                      <a:pt x="183" y="624"/>
                    </a:lnTo>
                    <a:lnTo>
                      <a:pt x="174" y="681"/>
                    </a:lnTo>
                    <a:lnTo>
                      <a:pt x="162" y="735"/>
                    </a:lnTo>
                    <a:lnTo>
                      <a:pt x="144" y="774"/>
                    </a:lnTo>
                    <a:lnTo>
                      <a:pt x="117" y="849"/>
                    </a:lnTo>
                    <a:lnTo>
                      <a:pt x="96" y="897"/>
                    </a:lnTo>
                    <a:lnTo>
                      <a:pt x="90" y="930"/>
                    </a:lnTo>
                    <a:lnTo>
                      <a:pt x="75" y="960"/>
                    </a:lnTo>
                    <a:lnTo>
                      <a:pt x="48" y="1035"/>
                    </a:lnTo>
                    <a:lnTo>
                      <a:pt x="39" y="1059"/>
                    </a:lnTo>
                    <a:lnTo>
                      <a:pt x="27" y="1083"/>
                    </a:lnTo>
                    <a:lnTo>
                      <a:pt x="18" y="1110"/>
                    </a:lnTo>
                    <a:lnTo>
                      <a:pt x="12" y="1140"/>
                    </a:lnTo>
                    <a:lnTo>
                      <a:pt x="3" y="1200"/>
                    </a:lnTo>
                    <a:lnTo>
                      <a:pt x="0" y="1230"/>
                    </a:lnTo>
                    <a:lnTo>
                      <a:pt x="0" y="1257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424C0553-C98F-AAC9-6E7D-EEFB79CE428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11" y="1782"/>
                <a:ext cx="1224" cy="1371"/>
              </a:xfrm>
              <a:custGeom>
                <a:avLst/>
                <a:gdLst>
                  <a:gd name="T0" fmla="*/ 246 w 1224"/>
                  <a:gd name="T1" fmla="*/ 249 h 1371"/>
                  <a:gd name="T2" fmla="*/ 246 w 1224"/>
                  <a:gd name="T3" fmla="*/ 297 h 1371"/>
                  <a:gd name="T4" fmla="*/ 246 w 1224"/>
                  <a:gd name="T5" fmla="*/ 339 h 1371"/>
                  <a:gd name="T6" fmla="*/ 252 w 1224"/>
                  <a:gd name="T7" fmla="*/ 390 h 1371"/>
                  <a:gd name="T8" fmla="*/ 264 w 1224"/>
                  <a:gd name="T9" fmla="*/ 423 h 1371"/>
                  <a:gd name="T10" fmla="*/ 273 w 1224"/>
                  <a:gd name="T11" fmla="*/ 462 h 1371"/>
                  <a:gd name="T12" fmla="*/ 285 w 1224"/>
                  <a:gd name="T13" fmla="*/ 495 h 1371"/>
                  <a:gd name="T14" fmla="*/ 294 w 1224"/>
                  <a:gd name="T15" fmla="*/ 525 h 1371"/>
                  <a:gd name="T16" fmla="*/ 306 w 1224"/>
                  <a:gd name="T17" fmla="*/ 555 h 1371"/>
                  <a:gd name="T18" fmla="*/ 318 w 1224"/>
                  <a:gd name="T19" fmla="*/ 576 h 1371"/>
                  <a:gd name="T20" fmla="*/ 345 w 1224"/>
                  <a:gd name="T21" fmla="*/ 639 h 1371"/>
                  <a:gd name="T22" fmla="*/ 351 w 1224"/>
                  <a:gd name="T23" fmla="*/ 666 h 1371"/>
                  <a:gd name="T24" fmla="*/ 360 w 1224"/>
                  <a:gd name="T25" fmla="*/ 702 h 1371"/>
                  <a:gd name="T26" fmla="*/ 375 w 1224"/>
                  <a:gd name="T27" fmla="*/ 729 h 1371"/>
                  <a:gd name="T28" fmla="*/ 384 w 1224"/>
                  <a:gd name="T29" fmla="*/ 765 h 1371"/>
                  <a:gd name="T30" fmla="*/ 405 w 1224"/>
                  <a:gd name="T31" fmla="*/ 795 h 1371"/>
                  <a:gd name="T32" fmla="*/ 408 w 1224"/>
                  <a:gd name="T33" fmla="*/ 819 h 1371"/>
                  <a:gd name="T34" fmla="*/ 411 w 1224"/>
                  <a:gd name="T35" fmla="*/ 855 h 1371"/>
                  <a:gd name="T36" fmla="*/ 414 w 1224"/>
                  <a:gd name="T37" fmla="*/ 891 h 1371"/>
                  <a:gd name="T38" fmla="*/ 402 w 1224"/>
                  <a:gd name="T39" fmla="*/ 939 h 1371"/>
                  <a:gd name="T40" fmla="*/ 381 w 1224"/>
                  <a:gd name="T41" fmla="*/ 978 h 1371"/>
                  <a:gd name="T42" fmla="*/ 339 w 1224"/>
                  <a:gd name="T43" fmla="*/ 1044 h 1371"/>
                  <a:gd name="T44" fmla="*/ 309 w 1224"/>
                  <a:gd name="T45" fmla="*/ 1071 h 1371"/>
                  <a:gd name="T46" fmla="*/ 282 w 1224"/>
                  <a:gd name="T47" fmla="*/ 1101 h 1371"/>
                  <a:gd name="T48" fmla="*/ 252 w 1224"/>
                  <a:gd name="T49" fmla="*/ 1125 h 1371"/>
                  <a:gd name="T50" fmla="*/ 219 w 1224"/>
                  <a:gd name="T51" fmla="*/ 1161 h 1371"/>
                  <a:gd name="T52" fmla="*/ 177 w 1224"/>
                  <a:gd name="T53" fmla="*/ 1200 h 1371"/>
                  <a:gd name="T54" fmla="*/ 135 w 1224"/>
                  <a:gd name="T55" fmla="*/ 1239 h 1371"/>
                  <a:gd name="T56" fmla="*/ 0 w 1224"/>
                  <a:gd name="T57" fmla="*/ 1371 h 1371"/>
                  <a:gd name="T58" fmla="*/ 129 w 1224"/>
                  <a:gd name="T59" fmla="*/ 1269 h 1371"/>
                  <a:gd name="T60" fmla="*/ 198 w 1224"/>
                  <a:gd name="T61" fmla="*/ 1209 h 1371"/>
                  <a:gd name="T62" fmla="*/ 252 w 1224"/>
                  <a:gd name="T63" fmla="*/ 1158 h 1371"/>
                  <a:gd name="T64" fmla="*/ 324 w 1224"/>
                  <a:gd name="T65" fmla="*/ 1086 h 1371"/>
                  <a:gd name="T66" fmla="*/ 378 w 1224"/>
                  <a:gd name="T67" fmla="*/ 1026 h 1371"/>
                  <a:gd name="T68" fmla="*/ 426 w 1224"/>
                  <a:gd name="T69" fmla="*/ 951 h 1371"/>
                  <a:gd name="T70" fmla="*/ 474 w 1224"/>
                  <a:gd name="T71" fmla="*/ 885 h 1371"/>
                  <a:gd name="T72" fmla="*/ 525 w 1224"/>
                  <a:gd name="T73" fmla="*/ 864 h 1371"/>
                  <a:gd name="T74" fmla="*/ 660 w 1224"/>
                  <a:gd name="T75" fmla="*/ 819 h 1371"/>
                  <a:gd name="T76" fmla="*/ 762 w 1224"/>
                  <a:gd name="T77" fmla="*/ 786 h 1371"/>
                  <a:gd name="T78" fmla="*/ 840 w 1224"/>
                  <a:gd name="T79" fmla="*/ 756 h 1371"/>
                  <a:gd name="T80" fmla="*/ 906 w 1224"/>
                  <a:gd name="T81" fmla="*/ 723 h 1371"/>
                  <a:gd name="T82" fmla="*/ 963 w 1224"/>
                  <a:gd name="T83" fmla="*/ 678 h 1371"/>
                  <a:gd name="T84" fmla="*/ 1032 w 1224"/>
                  <a:gd name="T85" fmla="*/ 618 h 1371"/>
                  <a:gd name="T86" fmla="*/ 1101 w 1224"/>
                  <a:gd name="T87" fmla="*/ 534 h 1371"/>
                  <a:gd name="T88" fmla="*/ 1152 w 1224"/>
                  <a:gd name="T89" fmla="*/ 435 h 1371"/>
                  <a:gd name="T90" fmla="*/ 1203 w 1224"/>
                  <a:gd name="T91" fmla="*/ 300 h 1371"/>
                  <a:gd name="T92" fmla="*/ 1224 w 1224"/>
                  <a:gd name="T93" fmla="*/ 168 h 1371"/>
                  <a:gd name="T94" fmla="*/ 1224 w 1224"/>
                  <a:gd name="T95" fmla="*/ 45 h 1371"/>
                  <a:gd name="T96" fmla="*/ 1224 w 1224"/>
                  <a:gd name="T97" fmla="*/ 0 h 1371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224"/>
                  <a:gd name="T148" fmla="*/ 0 h 1371"/>
                  <a:gd name="T149" fmla="*/ 1224 w 1224"/>
                  <a:gd name="T150" fmla="*/ 1371 h 1371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224" h="1371">
                    <a:moveTo>
                      <a:pt x="246" y="249"/>
                    </a:moveTo>
                    <a:lnTo>
                      <a:pt x="246" y="297"/>
                    </a:lnTo>
                    <a:lnTo>
                      <a:pt x="246" y="339"/>
                    </a:lnTo>
                    <a:lnTo>
                      <a:pt x="252" y="390"/>
                    </a:lnTo>
                    <a:lnTo>
                      <a:pt x="264" y="423"/>
                    </a:lnTo>
                    <a:lnTo>
                      <a:pt x="273" y="462"/>
                    </a:lnTo>
                    <a:lnTo>
                      <a:pt x="285" y="495"/>
                    </a:lnTo>
                    <a:lnTo>
                      <a:pt x="294" y="525"/>
                    </a:lnTo>
                    <a:lnTo>
                      <a:pt x="306" y="555"/>
                    </a:lnTo>
                    <a:lnTo>
                      <a:pt x="318" y="576"/>
                    </a:lnTo>
                    <a:lnTo>
                      <a:pt x="345" y="639"/>
                    </a:lnTo>
                    <a:lnTo>
                      <a:pt x="351" y="666"/>
                    </a:lnTo>
                    <a:lnTo>
                      <a:pt x="360" y="702"/>
                    </a:lnTo>
                    <a:lnTo>
                      <a:pt x="375" y="729"/>
                    </a:lnTo>
                    <a:lnTo>
                      <a:pt x="384" y="765"/>
                    </a:lnTo>
                    <a:lnTo>
                      <a:pt x="405" y="795"/>
                    </a:lnTo>
                    <a:lnTo>
                      <a:pt x="408" y="819"/>
                    </a:lnTo>
                    <a:lnTo>
                      <a:pt x="411" y="855"/>
                    </a:lnTo>
                    <a:lnTo>
                      <a:pt x="414" y="891"/>
                    </a:lnTo>
                    <a:lnTo>
                      <a:pt x="402" y="939"/>
                    </a:lnTo>
                    <a:lnTo>
                      <a:pt x="381" y="978"/>
                    </a:lnTo>
                    <a:lnTo>
                      <a:pt x="339" y="1044"/>
                    </a:lnTo>
                    <a:lnTo>
                      <a:pt x="309" y="1071"/>
                    </a:lnTo>
                    <a:lnTo>
                      <a:pt x="282" y="1101"/>
                    </a:lnTo>
                    <a:lnTo>
                      <a:pt x="252" y="1125"/>
                    </a:lnTo>
                    <a:lnTo>
                      <a:pt x="219" y="1161"/>
                    </a:lnTo>
                    <a:lnTo>
                      <a:pt x="177" y="1200"/>
                    </a:lnTo>
                    <a:lnTo>
                      <a:pt x="135" y="1239"/>
                    </a:lnTo>
                    <a:lnTo>
                      <a:pt x="0" y="1371"/>
                    </a:lnTo>
                    <a:lnTo>
                      <a:pt x="129" y="1269"/>
                    </a:lnTo>
                    <a:lnTo>
                      <a:pt x="198" y="1209"/>
                    </a:lnTo>
                    <a:lnTo>
                      <a:pt x="252" y="1158"/>
                    </a:lnTo>
                    <a:lnTo>
                      <a:pt x="324" y="1086"/>
                    </a:lnTo>
                    <a:lnTo>
                      <a:pt x="378" y="1026"/>
                    </a:lnTo>
                    <a:lnTo>
                      <a:pt x="426" y="951"/>
                    </a:lnTo>
                    <a:lnTo>
                      <a:pt x="474" y="885"/>
                    </a:lnTo>
                    <a:lnTo>
                      <a:pt x="525" y="864"/>
                    </a:lnTo>
                    <a:lnTo>
                      <a:pt x="660" y="819"/>
                    </a:lnTo>
                    <a:lnTo>
                      <a:pt x="762" y="786"/>
                    </a:lnTo>
                    <a:lnTo>
                      <a:pt x="840" y="756"/>
                    </a:lnTo>
                    <a:lnTo>
                      <a:pt x="906" y="723"/>
                    </a:lnTo>
                    <a:lnTo>
                      <a:pt x="963" y="678"/>
                    </a:lnTo>
                    <a:lnTo>
                      <a:pt x="1032" y="618"/>
                    </a:lnTo>
                    <a:lnTo>
                      <a:pt x="1101" y="534"/>
                    </a:lnTo>
                    <a:lnTo>
                      <a:pt x="1152" y="435"/>
                    </a:lnTo>
                    <a:lnTo>
                      <a:pt x="1203" y="300"/>
                    </a:lnTo>
                    <a:lnTo>
                      <a:pt x="1224" y="168"/>
                    </a:lnTo>
                    <a:lnTo>
                      <a:pt x="1224" y="45"/>
                    </a:lnTo>
                    <a:lnTo>
                      <a:pt x="1224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7">
                <a:extLst>
                  <a:ext uri="{FF2B5EF4-FFF2-40B4-BE49-F238E27FC236}">
                    <a16:creationId xmlns:a16="http://schemas.microsoft.com/office/drawing/2014/main" id="{0A13EB69-E594-3438-0333-95D9D568576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785" y="1422"/>
                <a:ext cx="153" cy="354"/>
              </a:xfrm>
              <a:custGeom>
                <a:avLst/>
                <a:gdLst>
                  <a:gd name="T0" fmla="*/ 153 w 153"/>
                  <a:gd name="T1" fmla="*/ 354 h 354"/>
                  <a:gd name="T2" fmla="*/ 147 w 153"/>
                  <a:gd name="T3" fmla="*/ 249 h 354"/>
                  <a:gd name="T4" fmla="*/ 117 w 153"/>
                  <a:gd name="T5" fmla="*/ 147 h 354"/>
                  <a:gd name="T6" fmla="*/ 84 w 153"/>
                  <a:gd name="T7" fmla="*/ 96 h 354"/>
                  <a:gd name="T8" fmla="*/ 39 w 153"/>
                  <a:gd name="T9" fmla="*/ 51 h 354"/>
                  <a:gd name="T10" fmla="*/ 0 w 153"/>
                  <a:gd name="T11" fmla="*/ 0 h 35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3"/>
                  <a:gd name="T19" fmla="*/ 0 h 354"/>
                  <a:gd name="T20" fmla="*/ 153 w 153"/>
                  <a:gd name="T21" fmla="*/ 354 h 35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3" h="354">
                    <a:moveTo>
                      <a:pt x="153" y="354"/>
                    </a:moveTo>
                    <a:lnTo>
                      <a:pt x="147" y="249"/>
                    </a:lnTo>
                    <a:lnTo>
                      <a:pt x="117" y="147"/>
                    </a:lnTo>
                    <a:lnTo>
                      <a:pt x="84" y="96"/>
                    </a:lnTo>
                    <a:lnTo>
                      <a:pt x="39" y="51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1413EED2-32E9-BB27-B753-4E323655AC4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580" y="868"/>
                <a:ext cx="726" cy="460"/>
              </a:xfrm>
              <a:custGeom>
                <a:avLst/>
                <a:gdLst>
                  <a:gd name="T0" fmla="*/ 0 w 726"/>
                  <a:gd name="T1" fmla="*/ 382 h 460"/>
                  <a:gd name="T2" fmla="*/ 96 w 726"/>
                  <a:gd name="T3" fmla="*/ 312 h 460"/>
                  <a:gd name="T4" fmla="*/ 154 w 726"/>
                  <a:gd name="T5" fmla="*/ 270 h 460"/>
                  <a:gd name="T6" fmla="*/ 232 w 726"/>
                  <a:gd name="T7" fmla="*/ 208 h 460"/>
                  <a:gd name="T8" fmla="*/ 344 w 726"/>
                  <a:gd name="T9" fmla="*/ 154 h 460"/>
                  <a:gd name="T10" fmla="*/ 426 w 726"/>
                  <a:gd name="T11" fmla="*/ 114 h 460"/>
                  <a:gd name="T12" fmla="*/ 502 w 726"/>
                  <a:gd name="T13" fmla="*/ 72 h 460"/>
                  <a:gd name="T14" fmla="*/ 566 w 726"/>
                  <a:gd name="T15" fmla="*/ 16 h 460"/>
                  <a:gd name="T16" fmla="*/ 600 w 726"/>
                  <a:gd name="T17" fmla="*/ 0 h 460"/>
                  <a:gd name="T18" fmla="*/ 608 w 726"/>
                  <a:gd name="T19" fmla="*/ 16 h 460"/>
                  <a:gd name="T20" fmla="*/ 598 w 726"/>
                  <a:gd name="T21" fmla="*/ 40 h 460"/>
                  <a:gd name="T22" fmla="*/ 536 w 726"/>
                  <a:gd name="T23" fmla="*/ 90 h 460"/>
                  <a:gd name="T24" fmla="*/ 510 w 726"/>
                  <a:gd name="T25" fmla="*/ 106 h 460"/>
                  <a:gd name="T26" fmla="*/ 504 w 726"/>
                  <a:gd name="T27" fmla="*/ 120 h 460"/>
                  <a:gd name="T28" fmla="*/ 436 w 726"/>
                  <a:gd name="T29" fmla="*/ 156 h 460"/>
                  <a:gd name="T30" fmla="*/ 326 w 726"/>
                  <a:gd name="T31" fmla="*/ 208 h 460"/>
                  <a:gd name="T32" fmla="*/ 256 w 726"/>
                  <a:gd name="T33" fmla="*/ 240 h 460"/>
                  <a:gd name="T34" fmla="*/ 362 w 726"/>
                  <a:gd name="T35" fmla="*/ 210 h 460"/>
                  <a:gd name="T36" fmla="*/ 482 w 726"/>
                  <a:gd name="T37" fmla="*/ 172 h 460"/>
                  <a:gd name="T38" fmla="*/ 566 w 726"/>
                  <a:gd name="T39" fmla="*/ 146 h 460"/>
                  <a:gd name="T40" fmla="*/ 664 w 726"/>
                  <a:gd name="T41" fmla="*/ 120 h 460"/>
                  <a:gd name="T42" fmla="*/ 666 w 726"/>
                  <a:gd name="T43" fmla="*/ 144 h 460"/>
                  <a:gd name="T44" fmla="*/ 612 w 726"/>
                  <a:gd name="T45" fmla="*/ 168 h 460"/>
                  <a:gd name="T46" fmla="*/ 554 w 726"/>
                  <a:gd name="T47" fmla="*/ 190 h 460"/>
                  <a:gd name="T48" fmla="*/ 544 w 726"/>
                  <a:gd name="T49" fmla="*/ 196 h 460"/>
                  <a:gd name="T50" fmla="*/ 454 w 726"/>
                  <a:gd name="T51" fmla="*/ 224 h 460"/>
                  <a:gd name="T52" fmla="*/ 408 w 726"/>
                  <a:gd name="T53" fmla="*/ 224 h 460"/>
                  <a:gd name="T54" fmla="*/ 354 w 726"/>
                  <a:gd name="T55" fmla="*/ 224 h 460"/>
                  <a:gd name="T56" fmla="*/ 502 w 726"/>
                  <a:gd name="T57" fmla="*/ 226 h 460"/>
                  <a:gd name="T58" fmla="*/ 550 w 726"/>
                  <a:gd name="T59" fmla="*/ 226 h 460"/>
                  <a:gd name="T60" fmla="*/ 612 w 726"/>
                  <a:gd name="T61" fmla="*/ 218 h 460"/>
                  <a:gd name="T62" fmla="*/ 700 w 726"/>
                  <a:gd name="T63" fmla="*/ 188 h 460"/>
                  <a:gd name="T64" fmla="*/ 710 w 726"/>
                  <a:gd name="T65" fmla="*/ 214 h 460"/>
                  <a:gd name="T66" fmla="*/ 606 w 726"/>
                  <a:gd name="T67" fmla="*/ 246 h 460"/>
                  <a:gd name="T68" fmla="*/ 606 w 726"/>
                  <a:gd name="T69" fmla="*/ 260 h 460"/>
                  <a:gd name="T70" fmla="*/ 508 w 726"/>
                  <a:gd name="T71" fmla="*/ 260 h 460"/>
                  <a:gd name="T72" fmla="*/ 504 w 726"/>
                  <a:gd name="T73" fmla="*/ 276 h 460"/>
                  <a:gd name="T74" fmla="*/ 300 w 726"/>
                  <a:gd name="T75" fmla="*/ 262 h 460"/>
                  <a:gd name="T76" fmla="*/ 512 w 726"/>
                  <a:gd name="T77" fmla="*/ 284 h 460"/>
                  <a:gd name="T78" fmla="*/ 620 w 726"/>
                  <a:gd name="T79" fmla="*/ 288 h 460"/>
                  <a:gd name="T80" fmla="*/ 726 w 726"/>
                  <a:gd name="T81" fmla="*/ 276 h 460"/>
                  <a:gd name="T82" fmla="*/ 726 w 726"/>
                  <a:gd name="T83" fmla="*/ 312 h 460"/>
                  <a:gd name="T84" fmla="*/ 626 w 726"/>
                  <a:gd name="T85" fmla="*/ 326 h 460"/>
                  <a:gd name="T86" fmla="*/ 616 w 726"/>
                  <a:gd name="T87" fmla="*/ 336 h 460"/>
                  <a:gd name="T88" fmla="*/ 500 w 726"/>
                  <a:gd name="T89" fmla="*/ 328 h 460"/>
                  <a:gd name="T90" fmla="*/ 298 w 726"/>
                  <a:gd name="T91" fmla="*/ 302 h 460"/>
                  <a:gd name="T92" fmla="*/ 62 w 726"/>
                  <a:gd name="T93" fmla="*/ 460 h 46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726"/>
                  <a:gd name="T142" fmla="*/ 0 h 460"/>
                  <a:gd name="T143" fmla="*/ 726 w 726"/>
                  <a:gd name="T144" fmla="*/ 460 h 46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726" h="460">
                    <a:moveTo>
                      <a:pt x="0" y="382"/>
                    </a:moveTo>
                    <a:lnTo>
                      <a:pt x="96" y="312"/>
                    </a:lnTo>
                    <a:lnTo>
                      <a:pt x="154" y="270"/>
                    </a:lnTo>
                    <a:lnTo>
                      <a:pt x="232" y="208"/>
                    </a:lnTo>
                    <a:lnTo>
                      <a:pt x="344" y="154"/>
                    </a:lnTo>
                    <a:lnTo>
                      <a:pt x="426" y="114"/>
                    </a:lnTo>
                    <a:lnTo>
                      <a:pt x="502" y="72"/>
                    </a:lnTo>
                    <a:lnTo>
                      <a:pt x="566" y="16"/>
                    </a:lnTo>
                    <a:lnTo>
                      <a:pt x="600" y="0"/>
                    </a:lnTo>
                    <a:lnTo>
                      <a:pt x="608" y="16"/>
                    </a:lnTo>
                    <a:lnTo>
                      <a:pt x="598" y="40"/>
                    </a:lnTo>
                    <a:lnTo>
                      <a:pt x="536" y="90"/>
                    </a:lnTo>
                    <a:lnTo>
                      <a:pt x="510" y="106"/>
                    </a:lnTo>
                    <a:lnTo>
                      <a:pt x="504" y="120"/>
                    </a:lnTo>
                    <a:lnTo>
                      <a:pt x="436" y="156"/>
                    </a:lnTo>
                    <a:lnTo>
                      <a:pt x="326" y="208"/>
                    </a:lnTo>
                    <a:lnTo>
                      <a:pt x="256" y="240"/>
                    </a:lnTo>
                    <a:lnTo>
                      <a:pt x="362" y="210"/>
                    </a:lnTo>
                    <a:lnTo>
                      <a:pt x="482" y="172"/>
                    </a:lnTo>
                    <a:lnTo>
                      <a:pt x="566" y="146"/>
                    </a:lnTo>
                    <a:lnTo>
                      <a:pt x="664" y="120"/>
                    </a:lnTo>
                    <a:lnTo>
                      <a:pt x="666" y="144"/>
                    </a:lnTo>
                    <a:lnTo>
                      <a:pt x="612" y="168"/>
                    </a:lnTo>
                    <a:lnTo>
                      <a:pt x="554" y="190"/>
                    </a:lnTo>
                    <a:lnTo>
                      <a:pt x="544" y="196"/>
                    </a:lnTo>
                    <a:lnTo>
                      <a:pt x="454" y="224"/>
                    </a:lnTo>
                    <a:lnTo>
                      <a:pt x="408" y="224"/>
                    </a:lnTo>
                    <a:lnTo>
                      <a:pt x="354" y="224"/>
                    </a:lnTo>
                    <a:lnTo>
                      <a:pt x="502" y="226"/>
                    </a:lnTo>
                    <a:lnTo>
                      <a:pt x="550" y="226"/>
                    </a:lnTo>
                    <a:lnTo>
                      <a:pt x="612" y="218"/>
                    </a:lnTo>
                    <a:lnTo>
                      <a:pt x="700" y="188"/>
                    </a:lnTo>
                    <a:lnTo>
                      <a:pt x="710" y="214"/>
                    </a:lnTo>
                    <a:lnTo>
                      <a:pt x="606" y="246"/>
                    </a:lnTo>
                    <a:lnTo>
                      <a:pt x="606" y="260"/>
                    </a:lnTo>
                    <a:lnTo>
                      <a:pt x="508" y="260"/>
                    </a:lnTo>
                    <a:lnTo>
                      <a:pt x="504" y="276"/>
                    </a:lnTo>
                    <a:lnTo>
                      <a:pt x="300" y="262"/>
                    </a:lnTo>
                    <a:lnTo>
                      <a:pt x="512" y="284"/>
                    </a:lnTo>
                    <a:lnTo>
                      <a:pt x="620" y="288"/>
                    </a:lnTo>
                    <a:lnTo>
                      <a:pt x="726" y="276"/>
                    </a:lnTo>
                    <a:lnTo>
                      <a:pt x="726" y="312"/>
                    </a:lnTo>
                    <a:lnTo>
                      <a:pt x="626" y="326"/>
                    </a:lnTo>
                    <a:lnTo>
                      <a:pt x="616" y="336"/>
                    </a:lnTo>
                    <a:lnTo>
                      <a:pt x="500" y="328"/>
                    </a:lnTo>
                    <a:lnTo>
                      <a:pt x="298" y="302"/>
                    </a:lnTo>
                    <a:lnTo>
                      <a:pt x="62" y="46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9">
                <a:extLst>
                  <a:ext uri="{FF2B5EF4-FFF2-40B4-BE49-F238E27FC236}">
                    <a16:creationId xmlns:a16="http://schemas.microsoft.com/office/drawing/2014/main" id="{570D7CE9-61BD-A5B7-5A9A-28B5DAA8D68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188" y="730"/>
                <a:ext cx="296" cy="142"/>
              </a:xfrm>
              <a:custGeom>
                <a:avLst/>
                <a:gdLst>
                  <a:gd name="T0" fmla="*/ 0 w 296"/>
                  <a:gd name="T1" fmla="*/ 142 h 142"/>
                  <a:gd name="T2" fmla="*/ 164 w 296"/>
                  <a:gd name="T3" fmla="*/ 54 h 142"/>
                  <a:gd name="T4" fmla="*/ 296 w 296"/>
                  <a:gd name="T5" fmla="*/ 0 h 142"/>
                  <a:gd name="T6" fmla="*/ 0 60000 65536"/>
                  <a:gd name="T7" fmla="*/ 0 60000 65536"/>
                  <a:gd name="T8" fmla="*/ 0 60000 65536"/>
                  <a:gd name="T9" fmla="*/ 0 w 296"/>
                  <a:gd name="T10" fmla="*/ 0 h 142"/>
                  <a:gd name="T11" fmla="*/ 296 w 296"/>
                  <a:gd name="T12" fmla="*/ 142 h 1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6" h="142">
                    <a:moveTo>
                      <a:pt x="0" y="142"/>
                    </a:moveTo>
                    <a:lnTo>
                      <a:pt x="164" y="54"/>
                    </a:lnTo>
                    <a:lnTo>
                      <a:pt x="296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10">
                <a:extLst>
                  <a:ext uri="{FF2B5EF4-FFF2-40B4-BE49-F238E27FC236}">
                    <a16:creationId xmlns:a16="http://schemas.microsoft.com/office/drawing/2014/main" id="{4A31BCE7-56B7-D9EA-88D6-3C5E07B38AA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192" y="866"/>
                <a:ext cx="342" cy="20"/>
              </a:xfrm>
              <a:custGeom>
                <a:avLst/>
                <a:gdLst>
                  <a:gd name="T0" fmla="*/ 0 w 342"/>
                  <a:gd name="T1" fmla="*/ 20 h 20"/>
                  <a:gd name="T2" fmla="*/ 182 w 342"/>
                  <a:gd name="T3" fmla="*/ 8 h 20"/>
                  <a:gd name="T4" fmla="*/ 342 w 342"/>
                  <a:gd name="T5" fmla="*/ 0 h 20"/>
                  <a:gd name="T6" fmla="*/ 0 60000 65536"/>
                  <a:gd name="T7" fmla="*/ 0 60000 65536"/>
                  <a:gd name="T8" fmla="*/ 0 60000 65536"/>
                  <a:gd name="T9" fmla="*/ 0 w 342"/>
                  <a:gd name="T10" fmla="*/ 0 h 20"/>
                  <a:gd name="T11" fmla="*/ 342 w 342"/>
                  <a:gd name="T12" fmla="*/ 20 h 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2" h="20">
                    <a:moveTo>
                      <a:pt x="0" y="20"/>
                    </a:moveTo>
                    <a:lnTo>
                      <a:pt x="182" y="8"/>
                    </a:lnTo>
                    <a:lnTo>
                      <a:pt x="342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11">
                <a:extLst>
                  <a:ext uri="{FF2B5EF4-FFF2-40B4-BE49-F238E27FC236}">
                    <a16:creationId xmlns:a16="http://schemas.microsoft.com/office/drawing/2014/main" id="{ADC12C9D-682B-E8A0-CB80-2945E181ECF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86" y="902"/>
                <a:ext cx="230" cy="256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76003352-F83A-AF46-970E-6670988AA07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248" y="934"/>
                <a:ext cx="332" cy="58"/>
              </a:xfrm>
              <a:custGeom>
                <a:avLst/>
                <a:gdLst>
                  <a:gd name="T0" fmla="*/ 0 w 332"/>
                  <a:gd name="T1" fmla="*/ 58 h 58"/>
                  <a:gd name="T2" fmla="*/ 12 w 332"/>
                  <a:gd name="T3" fmla="*/ 52 h 58"/>
                  <a:gd name="T4" fmla="*/ 22 w 332"/>
                  <a:gd name="T5" fmla="*/ 48 h 58"/>
                  <a:gd name="T6" fmla="*/ 196 w 332"/>
                  <a:gd name="T7" fmla="*/ 14 h 58"/>
                  <a:gd name="T8" fmla="*/ 332 w 332"/>
                  <a:gd name="T9" fmla="*/ 0 h 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2"/>
                  <a:gd name="T16" fmla="*/ 0 h 58"/>
                  <a:gd name="T17" fmla="*/ 332 w 332"/>
                  <a:gd name="T18" fmla="*/ 58 h 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2" h="58">
                    <a:moveTo>
                      <a:pt x="0" y="58"/>
                    </a:moveTo>
                    <a:cubicBezTo>
                      <a:pt x="9" y="52"/>
                      <a:pt x="3" y="56"/>
                      <a:pt x="12" y="52"/>
                    </a:cubicBezTo>
                    <a:cubicBezTo>
                      <a:pt x="15" y="51"/>
                      <a:pt x="22" y="48"/>
                      <a:pt x="22" y="48"/>
                    </a:cubicBezTo>
                    <a:lnTo>
                      <a:pt x="196" y="14"/>
                    </a:lnTo>
                    <a:lnTo>
                      <a:pt x="332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3">
                <a:extLst>
                  <a:ext uri="{FF2B5EF4-FFF2-40B4-BE49-F238E27FC236}">
                    <a16:creationId xmlns:a16="http://schemas.microsoft.com/office/drawing/2014/main" id="{B8615692-CDB5-BE9D-0E76-AF49E4D842A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296" y="1020"/>
                <a:ext cx="284" cy="48"/>
              </a:xfrm>
              <a:custGeom>
                <a:avLst/>
                <a:gdLst>
                  <a:gd name="T0" fmla="*/ 0 w 284"/>
                  <a:gd name="T1" fmla="*/ 48 h 48"/>
                  <a:gd name="T2" fmla="*/ 22 w 284"/>
                  <a:gd name="T3" fmla="*/ 44 h 48"/>
                  <a:gd name="T4" fmla="*/ 240 w 284"/>
                  <a:gd name="T5" fmla="*/ 6 h 48"/>
                  <a:gd name="T6" fmla="*/ 284 w 284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4"/>
                  <a:gd name="T13" fmla="*/ 0 h 48"/>
                  <a:gd name="T14" fmla="*/ 284 w 28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4" h="48">
                    <a:moveTo>
                      <a:pt x="0" y="48"/>
                    </a:moveTo>
                    <a:cubicBezTo>
                      <a:pt x="7" y="47"/>
                      <a:pt x="22" y="44"/>
                      <a:pt x="22" y="44"/>
                    </a:cubicBezTo>
                    <a:lnTo>
                      <a:pt x="240" y="6"/>
                    </a:lnTo>
                    <a:lnTo>
                      <a:pt x="284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14">
                <a:extLst>
                  <a:ext uri="{FF2B5EF4-FFF2-40B4-BE49-F238E27FC236}">
                    <a16:creationId xmlns:a16="http://schemas.microsoft.com/office/drawing/2014/main" id="{95F8F0A4-E533-A5CD-75D2-2E3C45D2DCF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300" y="1076"/>
                <a:ext cx="294" cy="106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15">
                <a:extLst>
                  <a:ext uri="{FF2B5EF4-FFF2-40B4-BE49-F238E27FC236}">
                    <a16:creationId xmlns:a16="http://schemas.microsoft.com/office/drawing/2014/main" id="{87AF1B95-673D-A84C-F176-B4623529C5B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248" y="1006"/>
                <a:ext cx="338" cy="26"/>
              </a:xfrm>
              <a:custGeom>
                <a:avLst/>
                <a:gdLst>
                  <a:gd name="T0" fmla="*/ 0 w 338"/>
                  <a:gd name="T1" fmla="*/ 0 h 26"/>
                  <a:gd name="T2" fmla="*/ 62 w 338"/>
                  <a:gd name="T3" fmla="*/ 10 h 26"/>
                  <a:gd name="T4" fmla="*/ 338 w 338"/>
                  <a:gd name="T5" fmla="*/ 14 h 26"/>
                  <a:gd name="T6" fmla="*/ 0 60000 65536"/>
                  <a:gd name="T7" fmla="*/ 0 60000 65536"/>
                  <a:gd name="T8" fmla="*/ 0 60000 65536"/>
                  <a:gd name="T9" fmla="*/ 0 w 338"/>
                  <a:gd name="T10" fmla="*/ 0 h 26"/>
                  <a:gd name="T11" fmla="*/ 338 w 338"/>
                  <a:gd name="T12" fmla="*/ 26 h 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8" h="26">
                    <a:moveTo>
                      <a:pt x="0" y="0"/>
                    </a:moveTo>
                    <a:cubicBezTo>
                      <a:pt x="20" y="6"/>
                      <a:pt x="62" y="10"/>
                      <a:pt x="62" y="10"/>
                    </a:cubicBezTo>
                    <a:cubicBezTo>
                      <a:pt x="142" y="26"/>
                      <a:pt x="319" y="14"/>
                      <a:pt x="338" y="14"/>
                    </a:cubicBez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6">
                <a:extLst>
                  <a:ext uri="{FF2B5EF4-FFF2-40B4-BE49-F238E27FC236}">
                    <a16:creationId xmlns:a16="http://schemas.microsoft.com/office/drawing/2014/main" id="{78130946-B99F-44CE-FEC3-14A18CEE50F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244" y="1010"/>
                <a:ext cx="328" cy="116"/>
              </a:xfrm>
              <a:custGeom>
                <a:avLst/>
                <a:gdLst>
                  <a:gd name="T0" fmla="*/ 0 w 328"/>
                  <a:gd name="T1" fmla="*/ 0 h 116"/>
                  <a:gd name="T2" fmla="*/ 228 w 328"/>
                  <a:gd name="T3" fmla="*/ 84 h 116"/>
                  <a:gd name="T4" fmla="*/ 296 w 328"/>
                  <a:gd name="T5" fmla="*/ 104 h 116"/>
                  <a:gd name="T6" fmla="*/ 328 w 328"/>
                  <a:gd name="T7" fmla="*/ 116 h 1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28"/>
                  <a:gd name="T13" fmla="*/ 0 h 116"/>
                  <a:gd name="T14" fmla="*/ 328 w 328"/>
                  <a:gd name="T15" fmla="*/ 116 h 1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28" h="116">
                    <a:moveTo>
                      <a:pt x="0" y="0"/>
                    </a:moveTo>
                    <a:lnTo>
                      <a:pt x="228" y="84"/>
                    </a:lnTo>
                    <a:lnTo>
                      <a:pt x="296" y="104"/>
                    </a:lnTo>
                    <a:lnTo>
                      <a:pt x="328" y="116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17">
                <a:extLst>
                  <a:ext uri="{FF2B5EF4-FFF2-40B4-BE49-F238E27FC236}">
                    <a16:creationId xmlns:a16="http://schemas.microsoft.com/office/drawing/2014/main" id="{9D0CC1BB-D802-37A3-73E7-84E08F500DA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290" y="1086"/>
                <a:ext cx="202" cy="25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8">
                <a:extLst>
                  <a:ext uri="{FF2B5EF4-FFF2-40B4-BE49-F238E27FC236}">
                    <a16:creationId xmlns:a16="http://schemas.microsoft.com/office/drawing/2014/main" id="{D70CA55A-D8DF-4DF1-A80E-C75E81FD769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086" y="974"/>
                <a:ext cx="278" cy="238"/>
              </a:xfrm>
              <a:custGeom>
                <a:avLst/>
                <a:gdLst>
                  <a:gd name="T0" fmla="*/ 0 w 278"/>
                  <a:gd name="T1" fmla="*/ 0 h 238"/>
                  <a:gd name="T2" fmla="*/ 154 w 278"/>
                  <a:gd name="T3" fmla="*/ 176 h 238"/>
                  <a:gd name="T4" fmla="*/ 278 w 278"/>
                  <a:gd name="T5" fmla="*/ 238 h 238"/>
                  <a:gd name="T6" fmla="*/ 0 60000 65536"/>
                  <a:gd name="T7" fmla="*/ 0 60000 65536"/>
                  <a:gd name="T8" fmla="*/ 0 60000 65536"/>
                  <a:gd name="T9" fmla="*/ 0 w 278"/>
                  <a:gd name="T10" fmla="*/ 0 h 238"/>
                  <a:gd name="T11" fmla="*/ 278 w 278"/>
                  <a:gd name="T12" fmla="*/ 238 h 23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8" h="238">
                    <a:moveTo>
                      <a:pt x="0" y="0"/>
                    </a:moveTo>
                    <a:lnTo>
                      <a:pt x="154" y="176"/>
                    </a:lnTo>
                    <a:lnTo>
                      <a:pt x="278" y="238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9">
                <a:extLst>
                  <a:ext uri="{FF2B5EF4-FFF2-40B4-BE49-F238E27FC236}">
                    <a16:creationId xmlns:a16="http://schemas.microsoft.com/office/drawing/2014/main" id="{2206CD0C-6367-B7E5-6658-4AD16AFC169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306" y="1166"/>
                <a:ext cx="306" cy="28"/>
              </a:xfrm>
              <a:custGeom>
                <a:avLst/>
                <a:gdLst>
                  <a:gd name="T0" fmla="*/ 0 w 306"/>
                  <a:gd name="T1" fmla="*/ 0 h 28"/>
                  <a:gd name="T2" fmla="*/ 182 w 306"/>
                  <a:gd name="T3" fmla="*/ 0 h 28"/>
                  <a:gd name="T4" fmla="*/ 306 w 306"/>
                  <a:gd name="T5" fmla="*/ 28 h 28"/>
                  <a:gd name="T6" fmla="*/ 0 60000 65536"/>
                  <a:gd name="T7" fmla="*/ 0 60000 65536"/>
                  <a:gd name="T8" fmla="*/ 0 60000 65536"/>
                  <a:gd name="T9" fmla="*/ 0 w 306"/>
                  <a:gd name="T10" fmla="*/ 0 h 28"/>
                  <a:gd name="T11" fmla="*/ 306 w 306"/>
                  <a:gd name="T12" fmla="*/ 28 h 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6" h="28">
                    <a:moveTo>
                      <a:pt x="0" y="0"/>
                    </a:moveTo>
                    <a:lnTo>
                      <a:pt x="182" y="0"/>
                    </a:lnTo>
                    <a:lnTo>
                      <a:pt x="306" y="28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Oval 20">
                <a:extLst>
                  <a:ext uri="{FF2B5EF4-FFF2-40B4-BE49-F238E27FC236}">
                    <a16:creationId xmlns:a16="http://schemas.microsoft.com/office/drawing/2014/main" id="{72AEFFDE-2D14-EFAC-2714-BB77A5CA6DC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17" y="964"/>
                <a:ext cx="115" cy="11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31" name="Freeform 21">
                <a:extLst>
                  <a:ext uri="{FF2B5EF4-FFF2-40B4-BE49-F238E27FC236}">
                    <a16:creationId xmlns:a16="http://schemas.microsoft.com/office/drawing/2014/main" id="{22531C8A-338C-4D85-20E1-A12383E1071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60" y="1166"/>
                <a:ext cx="350" cy="626"/>
              </a:xfrm>
              <a:custGeom>
                <a:avLst/>
                <a:gdLst>
                  <a:gd name="T0" fmla="*/ 350 w 350"/>
                  <a:gd name="T1" fmla="*/ 54 h 626"/>
                  <a:gd name="T2" fmla="*/ 338 w 350"/>
                  <a:gd name="T3" fmla="*/ 50 h 626"/>
                  <a:gd name="T4" fmla="*/ 280 w 350"/>
                  <a:gd name="T5" fmla="*/ 12 h 626"/>
                  <a:gd name="T6" fmla="*/ 242 w 350"/>
                  <a:gd name="T7" fmla="*/ 0 h 626"/>
                  <a:gd name="T8" fmla="*/ 206 w 350"/>
                  <a:gd name="T9" fmla="*/ 0 h 626"/>
                  <a:gd name="T10" fmla="*/ 152 w 350"/>
                  <a:gd name="T11" fmla="*/ 12 h 626"/>
                  <a:gd name="T12" fmla="*/ 114 w 350"/>
                  <a:gd name="T13" fmla="*/ 48 h 626"/>
                  <a:gd name="T14" fmla="*/ 92 w 350"/>
                  <a:gd name="T15" fmla="*/ 82 h 626"/>
                  <a:gd name="T16" fmla="*/ 68 w 350"/>
                  <a:gd name="T17" fmla="*/ 126 h 626"/>
                  <a:gd name="T18" fmla="*/ 56 w 350"/>
                  <a:gd name="T19" fmla="*/ 166 h 626"/>
                  <a:gd name="T20" fmla="*/ 50 w 350"/>
                  <a:gd name="T21" fmla="*/ 220 h 626"/>
                  <a:gd name="T22" fmla="*/ 50 w 350"/>
                  <a:gd name="T23" fmla="*/ 266 h 626"/>
                  <a:gd name="T24" fmla="*/ 50 w 350"/>
                  <a:gd name="T25" fmla="*/ 300 h 626"/>
                  <a:gd name="T26" fmla="*/ 50 w 350"/>
                  <a:gd name="T27" fmla="*/ 324 h 626"/>
                  <a:gd name="T28" fmla="*/ 44 w 350"/>
                  <a:gd name="T29" fmla="*/ 380 h 626"/>
                  <a:gd name="T30" fmla="*/ 30 w 350"/>
                  <a:gd name="T31" fmla="*/ 430 h 626"/>
                  <a:gd name="T32" fmla="*/ 26 w 350"/>
                  <a:gd name="T33" fmla="*/ 478 h 626"/>
                  <a:gd name="T34" fmla="*/ 18 w 350"/>
                  <a:gd name="T35" fmla="*/ 526 h 626"/>
                  <a:gd name="T36" fmla="*/ 14 w 350"/>
                  <a:gd name="T37" fmla="*/ 562 h 626"/>
                  <a:gd name="T38" fmla="*/ 6 w 350"/>
                  <a:gd name="T39" fmla="*/ 608 h 626"/>
                  <a:gd name="T40" fmla="*/ 0 w 350"/>
                  <a:gd name="T41" fmla="*/ 626 h 62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50"/>
                  <a:gd name="T64" fmla="*/ 0 h 626"/>
                  <a:gd name="T65" fmla="*/ 350 w 350"/>
                  <a:gd name="T66" fmla="*/ 626 h 62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50" h="626">
                    <a:moveTo>
                      <a:pt x="350" y="54"/>
                    </a:moveTo>
                    <a:cubicBezTo>
                      <a:pt x="346" y="53"/>
                      <a:pt x="338" y="50"/>
                      <a:pt x="338" y="50"/>
                    </a:cubicBezTo>
                    <a:lnTo>
                      <a:pt x="280" y="12"/>
                    </a:lnTo>
                    <a:lnTo>
                      <a:pt x="242" y="0"/>
                    </a:lnTo>
                    <a:lnTo>
                      <a:pt x="206" y="0"/>
                    </a:lnTo>
                    <a:lnTo>
                      <a:pt x="152" y="12"/>
                    </a:lnTo>
                    <a:lnTo>
                      <a:pt x="114" y="48"/>
                    </a:lnTo>
                    <a:lnTo>
                      <a:pt x="92" y="82"/>
                    </a:lnTo>
                    <a:lnTo>
                      <a:pt x="68" y="126"/>
                    </a:lnTo>
                    <a:lnTo>
                      <a:pt x="56" y="166"/>
                    </a:lnTo>
                    <a:lnTo>
                      <a:pt x="50" y="220"/>
                    </a:lnTo>
                    <a:lnTo>
                      <a:pt x="50" y="266"/>
                    </a:lnTo>
                    <a:lnTo>
                      <a:pt x="50" y="300"/>
                    </a:lnTo>
                    <a:lnTo>
                      <a:pt x="50" y="324"/>
                    </a:lnTo>
                    <a:lnTo>
                      <a:pt x="44" y="380"/>
                    </a:lnTo>
                    <a:lnTo>
                      <a:pt x="30" y="430"/>
                    </a:lnTo>
                    <a:lnTo>
                      <a:pt x="26" y="478"/>
                    </a:lnTo>
                    <a:lnTo>
                      <a:pt x="18" y="526"/>
                    </a:lnTo>
                    <a:lnTo>
                      <a:pt x="14" y="562"/>
                    </a:lnTo>
                    <a:lnTo>
                      <a:pt x="6" y="608"/>
                    </a:lnTo>
                    <a:lnTo>
                      <a:pt x="0" y="626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22">
                <a:extLst>
                  <a:ext uri="{FF2B5EF4-FFF2-40B4-BE49-F238E27FC236}">
                    <a16:creationId xmlns:a16="http://schemas.microsoft.com/office/drawing/2014/main" id="{FF809AED-8EE3-3C13-6BD8-860C5B6D340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30" y="1428"/>
                <a:ext cx="594" cy="1071"/>
              </a:xfrm>
              <a:custGeom>
                <a:avLst/>
                <a:gdLst>
                  <a:gd name="T0" fmla="*/ 30 w 594"/>
                  <a:gd name="T1" fmla="*/ 366 h 1071"/>
                  <a:gd name="T2" fmla="*/ 21 w 594"/>
                  <a:gd name="T3" fmla="*/ 468 h 1071"/>
                  <a:gd name="T4" fmla="*/ 21 w 594"/>
                  <a:gd name="T5" fmla="*/ 567 h 1071"/>
                  <a:gd name="T6" fmla="*/ 21 w 594"/>
                  <a:gd name="T7" fmla="*/ 651 h 1071"/>
                  <a:gd name="T8" fmla="*/ 18 w 594"/>
                  <a:gd name="T9" fmla="*/ 726 h 1071"/>
                  <a:gd name="T10" fmla="*/ 18 w 594"/>
                  <a:gd name="T11" fmla="*/ 825 h 1071"/>
                  <a:gd name="T12" fmla="*/ 0 w 594"/>
                  <a:gd name="T13" fmla="*/ 915 h 1071"/>
                  <a:gd name="T14" fmla="*/ 0 w 594"/>
                  <a:gd name="T15" fmla="*/ 1008 h 1071"/>
                  <a:gd name="T16" fmla="*/ 48 w 594"/>
                  <a:gd name="T17" fmla="*/ 1062 h 1071"/>
                  <a:gd name="T18" fmla="*/ 84 w 594"/>
                  <a:gd name="T19" fmla="*/ 1071 h 1071"/>
                  <a:gd name="T20" fmla="*/ 123 w 594"/>
                  <a:gd name="T21" fmla="*/ 1071 h 1071"/>
                  <a:gd name="T22" fmla="*/ 177 w 594"/>
                  <a:gd name="T23" fmla="*/ 1068 h 1071"/>
                  <a:gd name="T24" fmla="*/ 210 w 594"/>
                  <a:gd name="T25" fmla="*/ 1047 h 1071"/>
                  <a:gd name="T26" fmla="*/ 246 w 594"/>
                  <a:gd name="T27" fmla="*/ 1032 h 1071"/>
                  <a:gd name="T28" fmla="*/ 267 w 594"/>
                  <a:gd name="T29" fmla="*/ 1014 h 1071"/>
                  <a:gd name="T30" fmla="*/ 315 w 594"/>
                  <a:gd name="T31" fmla="*/ 987 h 1071"/>
                  <a:gd name="T32" fmla="*/ 354 w 594"/>
                  <a:gd name="T33" fmla="*/ 957 h 1071"/>
                  <a:gd name="T34" fmla="*/ 399 w 594"/>
                  <a:gd name="T35" fmla="*/ 921 h 1071"/>
                  <a:gd name="T36" fmla="*/ 402 w 594"/>
                  <a:gd name="T37" fmla="*/ 888 h 1071"/>
                  <a:gd name="T38" fmla="*/ 426 w 594"/>
                  <a:gd name="T39" fmla="*/ 846 h 1071"/>
                  <a:gd name="T40" fmla="*/ 441 w 594"/>
                  <a:gd name="T41" fmla="*/ 822 h 1071"/>
                  <a:gd name="T42" fmla="*/ 474 w 594"/>
                  <a:gd name="T43" fmla="*/ 807 h 1071"/>
                  <a:gd name="T44" fmla="*/ 513 w 594"/>
                  <a:gd name="T45" fmla="*/ 807 h 1071"/>
                  <a:gd name="T46" fmla="*/ 540 w 594"/>
                  <a:gd name="T47" fmla="*/ 807 h 1071"/>
                  <a:gd name="T48" fmla="*/ 564 w 594"/>
                  <a:gd name="T49" fmla="*/ 822 h 1071"/>
                  <a:gd name="T50" fmla="*/ 594 w 594"/>
                  <a:gd name="T51" fmla="*/ 843 h 1071"/>
                  <a:gd name="T52" fmla="*/ 555 w 594"/>
                  <a:gd name="T53" fmla="*/ 801 h 1071"/>
                  <a:gd name="T54" fmla="*/ 513 w 594"/>
                  <a:gd name="T55" fmla="*/ 792 h 1071"/>
                  <a:gd name="T56" fmla="*/ 471 w 594"/>
                  <a:gd name="T57" fmla="*/ 792 h 1071"/>
                  <a:gd name="T58" fmla="*/ 432 w 594"/>
                  <a:gd name="T59" fmla="*/ 792 h 1071"/>
                  <a:gd name="T60" fmla="*/ 402 w 594"/>
                  <a:gd name="T61" fmla="*/ 801 h 1071"/>
                  <a:gd name="T62" fmla="*/ 348 w 594"/>
                  <a:gd name="T63" fmla="*/ 837 h 1071"/>
                  <a:gd name="T64" fmla="*/ 342 w 594"/>
                  <a:gd name="T65" fmla="*/ 858 h 1071"/>
                  <a:gd name="T66" fmla="*/ 321 w 594"/>
                  <a:gd name="T67" fmla="*/ 882 h 1071"/>
                  <a:gd name="T68" fmla="*/ 282 w 594"/>
                  <a:gd name="T69" fmla="*/ 900 h 1071"/>
                  <a:gd name="T70" fmla="*/ 156 w 594"/>
                  <a:gd name="T71" fmla="*/ 969 h 1071"/>
                  <a:gd name="T72" fmla="*/ 120 w 594"/>
                  <a:gd name="T73" fmla="*/ 972 h 1071"/>
                  <a:gd name="T74" fmla="*/ 96 w 594"/>
                  <a:gd name="T75" fmla="*/ 945 h 1071"/>
                  <a:gd name="T76" fmla="*/ 102 w 594"/>
                  <a:gd name="T77" fmla="*/ 876 h 1071"/>
                  <a:gd name="T78" fmla="*/ 126 w 594"/>
                  <a:gd name="T79" fmla="*/ 768 h 1071"/>
                  <a:gd name="T80" fmla="*/ 120 w 594"/>
                  <a:gd name="T81" fmla="*/ 648 h 1071"/>
                  <a:gd name="T82" fmla="*/ 111 w 594"/>
                  <a:gd name="T83" fmla="*/ 561 h 1071"/>
                  <a:gd name="T84" fmla="*/ 123 w 594"/>
                  <a:gd name="T85" fmla="*/ 387 h 1071"/>
                  <a:gd name="T86" fmla="*/ 126 w 594"/>
                  <a:gd name="T87" fmla="*/ 312 h 1071"/>
                  <a:gd name="T88" fmla="*/ 156 w 594"/>
                  <a:gd name="T89" fmla="*/ 126 h 1071"/>
                  <a:gd name="T90" fmla="*/ 156 w 594"/>
                  <a:gd name="T91" fmla="*/ 33 h 1071"/>
                  <a:gd name="T92" fmla="*/ 156 w 594"/>
                  <a:gd name="T93" fmla="*/ 0 h 1071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94"/>
                  <a:gd name="T142" fmla="*/ 0 h 1071"/>
                  <a:gd name="T143" fmla="*/ 594 w 594"/>
                  <a:gd name="T144" fmla="*/ 1071 h 1071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94" h="1071">
                    <a:moveTo>
                      <a:pt x="30" y="366"/>
                    </a:moveTo>
                    <a:lnTo>
                      <a:pt x="21" y="468"/>
                    </a:lnTo>
                    <a:lnTo>
                      <a:pt x="21" y="567"/>
                    </a:lnTo>
                    <a:lnTo>
                      <a:pt x="21" y="651"/>
                    </a:lnTo>
                    <a:lnTo>
                      <a:pt x="18" y="726"/>
                    </a:lnTo>
                    <a:lnTo>
                      <a:pt x="18" y="825"/>
                    </a:lnTo>
                    <a:lnTo>
                      <a:pt x="0" y="915"/>
                    </a:lnTo>
                    <a:lnTo>
                      <a:pt x="0" y="1008"/>
                    </a:lnTo>
                    <a:lnTo>
                      <a:pt x="48" y="1062"/>
                    </a:lnTo>
                    <a:lnTo>
                      <a:pt x="84" y="1071"/>
                    </a:lnTo>
                    <a:lnTo>
                      <a:pt x="123" y="1071"/>
                    </a:lnTo>
                    <a:lnTo>
                      <a:pt x="177" y="1068"/>
                    </a:lnTo>
                    <a:lnTo>
                      <a:pt x="210" y="1047"/>
                    </a:lnTo>
                    <a:lnTo>
                      <a:pt x="246" y="1032"/>
                    </a:lnTo>
                    <a:lnTo>
                      <a:pt x="267" y="1014"/>
                    </a:lnTo>
                    <a:lnTo>
                      <a:pt x="315" y="987"/>
                    </a:lnTo>
                    <a:lnTo>
                      <a:pt x="354" y="957"/>
                    </a:lnTo>
                    <a:lnTo>
                      <a:pt x="399" y="921"/>
                    </a:lnTo>
                    <a:lnTo>
                      <a:pt x="402" y="888"/>
                    </a:lnTo>
                    <a:lnTo>
                      <a:pt x="426" y="846"/>
                    </a:lnTo>
                    <a:lnTo>
                      <a:pt x="441" y="822"/>
                    </a:lnTo>
                    <a:lnTo>
                      <a:pt x="474" y="807"/>
                    </a:lnTo>
                    <a:lnTo>
                      <a:pt x="513" y="807"/>
                    </a:lnTo>
                    <a:lnTo>
                      <a:pt x="540" y="807"/>
                    </a:lnTo>
                    <a:lnTo>
                      <a:pt x="564" y="822"/>
                    </a:lnTo>
                    <a:lnTo>
                      <a:pt x="594" y="843"/>
                    </a:lnTo>
                    <a:lnTo>
                      <a:pt x="555" y="801"/>
                    </a:lnTo>
                    <a:lnTo>
                      <a:pt x="513" y="792"/>
                    </a:lnTo>
                    <a:lnTo>
                      <a:pt x="471" y="792"/>
                    </a:lnTo>
                    <a:lnTo>
                      <a:pt x="432" y="792"/>
                    </a:lnTo>
                    <a:lnTo>
                      <a:pt x="402" y="801"/>
                    </a:lnTo>
                    <a:lnTo>
                      <a:pt x="348" y="837"/>
                    </a:lnTo>
                    <a:lnTo>
                      <a:pt x="342" y="858"/>
                    </a:lnTo>
                    <a:lnTo>
                      <a:pt x="321" y="882"/>
                    </a:lnTo>
                    <a:lnTo>
                      <a:pt x="282" y="900"/>
                    </a:lnTo>
                    <a:lnTo>
                      <a:pt x="156" y="969"/>
                    </a:lnTo>
                    <a:lnTo>
                      <a:pt x="120" y="972"/>
                    </a:lnTo>
                    <a:lnTo>
                      <a:pt x="96" y="945"/>
                    </a:lnTo>
                    <a:lnTo>
                      <a:pt x="102" y="876"/>
                    </a:lnTo>
                    <a:lnTo>
                      <a:pt x="126" y="768"/>
                    </a:lnTo>
                    <a:lnTo>
                      <a:pt x="120" y="648"/>
                    </a:lnTo>
                    <a:lnTo>
                      <a:pt x="111" y="561"/>
                    </a:lnTo>
                    <a:lnTo>
                      <a:pt x="123" y="387"/>
                    </a:lnTo>
                    <a:lnTo>
                      <a:pt x="126" y="312"/>
                    </a:lnTo>
                    <a:lnTo>
                      <a:pt x="156" y="126"/>
                    </a:lnTo>
                    <a:lnTo>
                      <a:pt x="156" y="33"/>
                    </a:lnTo>
                    <a:lnTo>
                      <a:pt x="156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23">
                <a:extLst>
                  <a:ext uri="{FF2B5EF4-FFF2-40B4-BE49-F238E27FC236}">
                    <a16:creationId xmlns:a16="http://schemas.microsoft.com/office/drawing/2014/main" id="{26151ACB-A6DC-2943-91AD-70D7EA6DA72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83" y="1272"/>
                <a:ext cx="174" cy="165"/>
              </a:xfrm>
              <a:custGeom>
                <a:avLst/>
                <a:gdLst>
                  <a:gd name="T0" fmla="*/ 174 w 174"/>
                  <a:gd name="T1" fmla="*/ 12 h 165"/>
                  <a:gd name="T2" fmla="*/ 117 w 174"/>
                  <a:gd name="T3" fmla="*/ 0 h 165"/>
                  <a:gd name="T4" fmla="*/ 75 w 174"/>
                  <a:gd name="T5" fmla="*/ 3 h 165"/>
                  <a:gd name="T6" fmla="*/ 39 w 174"/>
                  <a:gd name="T7" fmla="*/ 18 h 165"/>
                  <a:gd name="T8" fmla="*/ 27 w 174"/>
                  <a:gd name="T9" fmla="*/ 66 h 165"/>
                  <a:gd name="T10" fmla="*/ 15 w 174"/>
                  <a:gd name="T11" fmla="*/ 111 h 165"/>
                  <a:gd name="T12" fmla="*/ 0 w 174"/>
                  <a:gd name="T13" fmla="*/ 165 h 1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4"/>
                  <a:gd name="T22" fmla="*/ 0 h 165"/>
                  <a:gd name="T23" fmla="*/ 174 w 174"/>
                  <a:gd name="T24" fmla="*/ 165 h 1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4" h="165">
                    <a:moveTo>
                      <a:pt x="174" y="12"/>
                    </a:moveTo>
                    <a:lnTo>
                      <a:pt x="117" y="0"/>
                    </a:lnTo>
                    <a:lnTo>
                      <a:pt x="75" y="3"/>
                    </a:lnTo>
                    <a:lnTo>
                      <a:pt x="39" y="18"/>
                    </a:lnTo>
                    <a:lnTo>
                      <a:pt x="27" y="66"/>
                    </a:lnTo>
                    <a:lnTo>
                      <a:pt x="15" y="111"/>
                    </a:lnTo>
                    <a:lnTo>
                      <a:pt x="0" y="165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" name="Group 206">
            <a:extLst>
              <a:ext uri="{FF2B5EF4-FFF2-40B4-BE49-F238E27FC236}">
                <a16:creationId xmlns:a16="http://schemas.microsoft.com/office/drawing/2014/main" id="{8FA5C324-67E9-BB7A-588E-002264648B55}"/>
              </a:ext>
            </a:extLst>
          </p:cNvPr>
          <p:cNvGrpSpPr/>
          <p:nvPr/>
        </p:nvGrpSpPr>
        <p:grpSpPr>
          <a:xfrm>
            <a:off x="7568958" y="5294678"/>
            <a:ext cx="542188" cy="535030"/>
            <a:chOff x="3487288" y="4492539"/>
            <a:chExt cx="542188" cy="535030"/>
          </a:xfrm>
        </p:grpSpPr>
        <p:sp>
          <p:nvSpPr>
            <p:cNvPr id="35" name="Rounded Rectangle 43">
              <a:extLst>
                <a:ext uri="{FF2B5EF4-FFF2-40B4-BE49-F238E27FC236}">
                  <a16:creationId xmlns:a16="http://schemas.microsoft.com/office/drawing/2014/main" id="{039BFF3F-4E6D-DEF2-0843-FB8C698A2E81}"/>
                </a:ext>
              </a:extLst>
            </p:cNvPr>
            <p:cNvSpPr/>
            <p:nvPr/>
          </p:nvSpPr>
          <p:spPr>
            <a:xfrm>
              <a:off x="3675512" y="4492539"/>
              <a:ext cx="45719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44">
              <a:extLst>
                <a:ext uri="{FF2B5EF4-FFF2-40B4-BE49-F238E27FC236}">
                  <a16:creationId xmlns:a16="http://schemas.microsoft.com/office/drawing/2014/main" id="{56B33116-C02C-C4B0-44FA-62C06A937E84}"/>
                </a:ext>
              </a:extLst>
            </p:cNvPr>
            <p:cNvSpPr/>
            <p:nvPr/>
          </p:nvSpPr>
          <p:spPr>
            <a:xfrm rot="2674926">
              <a:off x="3816284" y="4676008"/>
              <a:ext cx="45719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45">
              <a:extLst>
                <a:ext uri="{FF2B5EF4-FFF2-40B4-BE49-F238E27FC236}">
                  <a16:creationId xmlns:a16="http://schemas.microsoft.com/office/drawing/2014/main" id="{323F3CC3-68FE-CB2C-C616-194FEDDEF3C6}"/>
                </a:ext>
              </a:extLst>
            </p:cNvPr>
            <p:cNvSpPr/>
            <p:nvPr/>
          </p:nvSpPr>
          <p:spPr>
            <a:xfrm rot="10181278">
              <a:off x="3626224" y="4722769"/>
              <a:ext cx="45719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46">
              <a:extLst>
                <a:ext uri="{FF2B5EF4-FFF2-40B4-BE49-F238E27FC236}">
                  <a16:creationId xmlns:a16="http://schemas.microsoft.com/office/drawing/2014/main" id="{7C18B345-411B-810F-F32D-86E6FE199022}"/>
                </a:ext>
              </a:extLst>
            </p:cNvPr>
            <p:cNvSpPr/>
            <p:nvPr/>
          </p:nvSpPr>
          <p:spPr>
            <a:xfrm rot="8045523">
              <a:off x="3854216" y="4386399"/>
              <a:ext cx="45719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47">
              <a:extLst>
                <a:ext uri="{FF2B5EF4-FFF2-40B4-BE49-F238E27FC236}">
                  <a16:creationId xmlns:a16="http://schemas.microsoft.com/office/drawing/2014/main" id="{A15A3DFE-9FE1-59F5-8621-DF02A7E00311}"/>
                </a:ext>
              </a:extLst>
            </p:cNvPr>
            <p:cNvSpPr/>
            <p:nvPr/>
          </p:nvSpPr>
          <p:spPr>
            <a:xfrm rot="5680605">
              <a:off x="3654009" y="4451549"/>
              <a:ext cx="45719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48">
              <a:extLst>
                <a:ext uri="{FF2B5EF4-FFF2-40B4-BE49-F238E27FC236}">
                  <a16:creationId xmlns:a16="http://schemas.microsoft.com/office/drawing/2014/main" id="{DA6070EB-B0CC-5619-E633-C5E56E09A20E}"/>
                </a:ext>
              </a:extLst>
            </p:cNvPr>
            <p:cNvSpPr/>
            <p:nvPr/>
          </p:nvSpPr>
          <p:spPr>
            <a:xfrm rot="1394602">
              <a:off x="3487288" y="4641590"/>
              <a:ext cx="45719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9">
              <a:extLst>
                <a:ext uri="{FF2B5EF4-FFF2-40B4-BE49-F238E27FC236}">
                  <a16:creationId xmlns:a16="http://schemas.microsoft.com/office/drawing/2014/main" id="{66D1477A-6169-8CDC-3F53-9053F09A896A}"/>
                </a:ext>
              </a:extLst>
            </p:cNvPr>
            <p:cNvSpPr/>
            <p:nvPr/>
          </p:nvSpPr>
          <p:spPr>
            <a:xfrm rot="2674926">
              <a:off x="3968684" y="4676008"/>
              <a:ext cx="45719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CA12504-8CA1-2F31-16D2-61083341122A}"/>
              </a:ext>
            </a:extLst>
          </p:cNvPr>
          <p:cNvSpPr txBox="1"/>
          <p:nvPr/>
        </p:nvSpPr>
        <p:spPr>
          <a:xfrm>
            <a:off x="7392067" y="3260454"/>
            <a:ext cx="3087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Infection assay: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F7501A-496B-D69A-C640-43283AA3B40D}"/>
              </a:ext>
            </a:extLst>
          </p:cNvPr>
          <p:cNvSpPr txBox="1"/>
          <p:nvPr/>
        </p:nvSpPr>
        <p:spPr>
          <a:xfrm>
            <a:off x="8263591" y="4345628"/>
            <a:ext cx="672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6602DB-2C6B-2223-B2D3-E090F93ACDFB}"/>
              </a:ext>
            </a:extLst>
          </p:cNvPr>
          <p:cNvSpPr txBox="1"/>
          <p:nvPr/>
        </p:nvSpPr>
        <p:spPr>
          <a:xfrm>
            <a:off x="8300515" y="5230966"/>
            <a:ext cx="672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Z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160FEB5-0C1E-3028-8FF5-3AB613DAF1BC}"/>
              </a:ext>
            </a:extLst>
          </p:cNvPr>
          <p:cNvCxnSpPr>
            <a:cxnSpLocks/>
          </p:cNvCxnSpPr>
          <p:nvPr/>
        </p:nvCxnSpPr>
        <p:spPr>
          <a:xfrm>
            <a:off x="8644828" y="4713176"/>
            <a:ext cx="598565" cy="7823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5D94972-0A9E-6FED-E47D-7CC9F42B67A9}"/>
              </a:ext>
            </a:extLst>
          </p:cNvPr>
          <p:cNvCxnSpPr>
            <a:cxnSpLocks/>
          </p:cNvCxnSpPr>
          <p:nvPr/>
        </p:nvCxnSpPr>
        <p:spPr>
          <a:xfrm flipV="1">
            <a:off x="8663722" y="5352643"/>
            <a:ext cx="666161" cy="17885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4A8319F-B057-BC67-9CE9-42A941DBE1A4}"/>
              </a:ext>
            </a:extLst>
          </p:cNvPr>
          <p:cNvSpPr txBox="1"/>
          <p:nvPr/>
        </p:nvSpPr>
        <p:spPr>
          <a:xfrm>
            <a:off x="7539369" y="6169659"/>
            <a:ext cx="1820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S and Z go in…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C2E89B4-427B-0EB1-BA15-6626BDE36781}"/>
              </a:ext>
            </a:extLst>
          </p:cNvPr>
          <p:cNvCxnSpPr>
            <a:cxnSpLocks/>
          </p:cNvCxnSpPr>
          <p:nvPr/>
        </p:nvCxnSpPr>
        <p:spPr>
          <a:xfrm>
            <a:off x="9899109" y="5100545"/>
            <a:ext cx="728821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11C1E5A-596C-BCA7-5CE9-D3A763B4B137}"/>
              </a:ext>
            </a:extLst>
          </p:cNvPr>
          <p:cNvSpPr txBox="1"/>
          <p:nvPr/>
        </p:nvSpPr>
        <p:spPr>
          <a:xfrm>
            <a:off x="10863159" y="4608164"/>
            <a:ext cx="672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?</a:t>
            </a:r>
            <a:endParaRPr lang="en-US" sz="4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D8F734-9709-BC4E-6C7F-4AB15D2ED5E9}"/>
              </a:ext>
            </a:extLst>
          </p:cNvPr>
          <p:cNvSpPr txBox="1"/>
          <p:nvPr/>
        </p:nvSpPr>
        <p:spPr>
          <a:xfrm>
            <a:off x="10054679" y="6038415"/>
            <a:ext cx="1656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Does S or I come out?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DD0674-FAEA-63CB-7385-7418933E437B}"/>
              </a:ext>
            </a:extLst>
          </p:cNvPr>
          <p:cNvSpPr txBox="1"/>
          <p:nvPr/>
        </p:nvSpPr>
        <p:spPr>
          <a:xfrm>
            <a:off x="470141" y="3281292"/>
            <a:ext cx="6581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S</a:t>
            </a:r>
            <a:r>
              <a:rPr lang="en-US" sz="2800" b="1" i="1" baseline="-25000" dirty="0"/>
              <a:t>0</a:t>
            </a:r>
            <a:r>
              <a:rPr lang="en-US" sz="2800" dirty="0"/>
              <a:t>: 1 hosts/tube, or 1/15 = 0.067 hosts/ml </a:t>
            </a:r>
          </a:p>
          <a:p>
            <a:r>
              <a:rPr lang="en-US" sz="2800" b="1" i="1" dirty="0">
                <a:solidFill>
                  <a:srgbClr val="FF0000"/>
                </a:solidFill>
              </a:rPr>
              <a:t>t</a:t>
            </a:r>
            <a:r>
              <a:rPr lang="en-US" sz="2800" dirty="0"/>
              <a:t>: length of the assay (8 hours, or 0.33 days)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5FC310-5E3B-7113-AF7A-CE4E083CFA3D}"/>
              </a:ext>
            </a:extLst>
          </p:cNvPr>
          <p:cNvSpPr txBox="1"/>
          <p:nvPr/>
        </p:nvSpPr>
        <p:spPr>
          <a:xfrm>
            <a:off x="7029450" y="844262"/>
            <a:ext cx="4251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What units should </a:t>
            </a:r>
            <a:r>
              <a:rPr lang="el-GR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take? What units do the other parameters in the equation have?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461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4A952D8-D6B8-29F0-3DBE-5EC456F51214}"/>
              </a:ext>
            </a:extLst>
          </p:cNvPr>
          <p:cNvSpPr txBox="1"/>
          <p:nvPr/>
        </p:nvSpPr>
        <p:spPr>
          <a:xfrm>
            <a:off x="275809" y="224742"/>
            <a:ext cx="64629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i="1" u="sng" dirty="0">
                <a:latin typeface="Cambria" panose="02040503050406030204" pitchFamily="18" charset="0"/>
                <a:ea typeface="Cambria" panose="02040503050406030204" pitchFamily="18" charset="0"/>
              </a:rPr>
              <a:t>2. Units: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 Trickier than you might think!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8E44E6A-7A72-C969-D18B-1BBC6E10FAE2}"/>
                  </a:ext>
                </a:extLst>
              </p:cNvPr>
              <p:cNvSpPr/>
              <p:nvPr/>
            </p:nvSpPr>
            <p:spPr>
              <a:xfrm>
                <a:off x="1041641" y="1405162"/>
                <a:ext cx="5054359" cy="14754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4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4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8E44E6A-7A72-C969-D18B-1BBC6E10FA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641" y="1405162"/>
                <a:ext cx="5054359" cy="14754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15 mL Falcon Centrifuge Tubes, Polypropylene, Pack of 50, 352096 ...">
            <a:extLst>
              <a:ext uri="{FF2B5EF4-FFF2-40B4-BE49-F238E27FC236}">
                <a16:creationId xmlns:a16="http://schemas.microsoft.com/office/drawing/2014/main" id="{E513178D-9C7E-6B94-4EE8-D229BB126E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0" r="52203"/>
          <a:stretch/>
        </p:blipFill>
        <p:spPr bwMode="auto">
          <a:xfrm>
            <a:off x="9159135" y="3849233"/>
            <a:ext cx="672355" cy="279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2">
            <a:extLst>
              <a:ext uri="{FF2B5EF4-FFF2-40B4-BE49-F238E27FC236}">
                <a16:creationId xmlns:a16="http://schemas.microsoft.com/office/drawing/2014/main" id="{ACAD4D82-1A15-160A-87EC-40127823437E}"/>
              </a:ext>
            </a:extLst>
          </p:cNvPr>
          <p:cNvGrpSpPr>
            <a:grpSpLocks/>
          </p:cNvGrpSpPr>
          <p:nvPr/>
        </p:nvGrpSpPr>
        <p:grpSpPr bwMode="auto">
          <a:xfrm>
            <a:off x="7614015" y="3946987"/>
            <a:ext cx="871536" cy="1153558"/>
            <a:chOff x="1519" y="1866"/>
            <a:chExt cx="950" cy="1210"/>
          </a:xfrm>
          <a:solidFill>
            <a:srgbClr val="DAFEF3">
              <a:alpha val="20000"/>
            </a:srgbClr>
          </a:solidFill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C023B9A0-9529-C1BB-72A7-454372E91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" y="1899"/>
              <a:ext cx="525" cy="990"/>
            </a:xfrm>
            <a:custGeom>
              <a:avLst/>
              <a:gdLst>
                <a:gd name="T0" fmla="*/ 453 w 525"/>
                <a:gd name="T1" fmla="*/ 33 h 990"/>
                <a:gd name="T2" fmla="*/ 420 w 525"/>
                <a:gd name="T3" fmla="*/ 3 h 990"/>
                <a:gd name="T4" fmla="*/ 372 w 525"/>
                <a:gd name="T5" fmla="*/ 0 h 990"/>
                <a:gd name="T6" fmla="*/ 327 w 525"/>
                <a:gd name="T7" fmla="*/ 0 h 990"/>
                <a:gd name="T8" fmla="*/ 270 w 525"/>
                <a:gd name="T9" fmla="*/ 3 h 990"/>
                <a:gd name="T10" fmla="*/ 222 w 525"/>
                <a:gd name="T11" fmla="*/ 48 h 990"/>
                <a:gd name="T12" fmla="*/ 189 w 525"/>
                <a:gd name="T13" fmla="*/ 108 h 990"/>
                <a:gd name="T14" fmla="*/ 156 w 525"/>
                <a:gd name="T15" fmla="*/ 168 h 990"/>
                <a:gd name="T16" fmla="*/ 120 w 525"/>
                <a:gd name="T17" fmla="*/ 255 h 990"/>
                <a:gd name="T18" fmla="*/ 102 w 525"/>
                <a:gd name="T19" fmla="*/ 297 h 990"/>
                <a:gd name="T20" fmla="*/ 93 w 525"/>
                <a:gd name="T21" fmla="*/ 342 h 990"/>
                <a:gd name="T22" fmla="*/ 72 w 525"/>
                <a:gd name="T23" fmla="*/ 411 h 990"/>
                <a:gd name="T24" fmla="*/ 45 w 525"/>
                <a:gd name="T25" fmla="*/ 480 h 990"/>
                <a:gd name="T26" fmla="*/ 18 w 525"/>
                <a:gd name="T27" fmla="*/ 537 h 990"/>
                <a:gd name="T28" fmla="*/ 0 w 525"/>
                <a:gd name="T29" fmla="*/ 636 h 990"/>
                <a:gd name="T30" fmla="*/ 15 w 525"/>
                <a:gd name="T31" fmla="*/ 711 h 990"/>
                <a:gd name="T32" fmla="*/ 30 w 525"/>
                <a:gd name="T33" fmla="*/ 762 h 990"/>
                <a:gd name="T34" fmla="*/ 60 w 525"/>
                <a:gd name="T35" fmla="*/ 813 h 990"/>
                <a:gd name="T36" fmla="*/ 72 w 525"/>
                <a:gd name="T37" fmla="*/ 873 h 990"/>
                <a:gd name="T38" fmla="*/ 84 w 525"/>
                <a:gd name="T39" fmla="*/ 897 h 990"/>
                <a:gd name="T40" fmla="*/ 93 w 525"/>
                <a:gd name="T41" fmla="*/ 933 h 990"/>
                <a:gd name="T42" fmla="*/ 75 w 525"/>
                <a:gd name="T43" fmla="*/ 990 h 990"/>
                <a:gd name="T44" fmla="*/ 120 w 525"/>
                <a:gd name="T45" fmla="*/ 948 h 990"/>
                <a:gd name="T46" fmla="*/ 126 w 525"/>
                <a:gd name="T47" fmla="*/ 927 h 990"/>
                <a:gd name="T48" fmla="*/ 240 w 525"/>
                <a:gd name="T49" fmla="*/ 891 h 990"/>
                <a:gd name="T50" fmla="*/ 333 w 525"/>
                <a:gd name="T51" fmla="*/ 858 h 990"/>
                <a:gd name="T52" fmla="*/ 399 w 525"/>
                <a:gd name="T53" fmla="*/ 798 h 990"/>
                <a:gd name="T54" fmla="*/ 468 w 525"/>
                <a:gd name="T55" fmla="*/ 708 h 990"/>
                <a:gd name="T56" fmla="*/ 495 w 525"/>
                <a:gd name="T57" fmla="*/ 579 h 990"/>
                <a:gd name="T58" fmla="*/ 495 w 525"/>
                <a:gd name="T59" fmla="*/ 474 h 990"/>
                <a:gd name="T60" fmla="*/ 486 w 525"/>
                <a:gd name="T61" fmla="*/ 387 h 990"/>
                <a:gd name="T62" fmla="*/ 423 w 525"/>
                <a:gd name="T63" fmla="*/ 306 h 990"/>
                <a:gd name="T64" fmla="*/ 498 w 525"/>
                <a:gd name="T65" fmla="*/ 372 h 990"/>
                <a:gd name="T66" fmla="*/ 513 w 525"/>
                <a:gd name="T67" fmla="*/ 336 h 990"/>
                <a:gd name="T68" fmla="*/ 516 w 525"/>
                <a:gd name="T69" fmla="*/ 234 h 990"/>
                <a:gd name="T70" fmla="*/ 525 w 525"/>
                <a:gd name="T71" fmla="*/ 135 h 990"/>
                <a:gd name="T72" fmla="*/ 495 w 525"/>
                <a:gd name="T73" fmla="*/ 45 h 990"/>
                <a:gd name="T74" fmla="*/ 453 w 525"/>
                <a:gd name="T75" fmla="*/ 33 h 9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25"/>
                <a:gd name="T115" fmla="*/ 0 h 990"/>
                <a:gd name="T116" fmla="*/ 525 w 525"/>
                <a:gd name="T117" fmla="*/ 990 h 99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25" h="990">
                  <a:moveTo>
                    <a:pt x="453" y="33"/>
                  </a:moveTo>
                  <a:lnTo>
                    <a:pt x="420" y="3"/>
                  </a:lnTo>
                  <a:lnTo>
                    <a:pt x="372" y="0"/>
                  </a:lnTo>
                  <a:lnTo>
                    <a:pt x="327" y="0"/>
                  </a:lnTo>
                  <a:lnTo>
                    <a:pt x="270" y="3"/>
                  </a:lnTo>
                  <a:lnTo>
                    <a:pt x="222" y="48"/>
                  </a:lnTo>
                  <a:lnTo>
                    <a:pt x="189" y="108"/>
                  </a:lnTo>
                  <a:lnTo>
                    <a:pt x="156" y="168"/>
                  </a:lnTo>
                  <a:lnTo>
                    <a:pt x="120" y="255"/>
                  </a:lnTo>
                  <a:lnTo>
                    <a:pt x="102" y="297"/>
                  </a:lnTo>
                  <a:lnTo>
                    <a:pt x="93" y="342"/>
                  </a:lnTo>
                  <a:lnTo>
                    <a:pt x="72" y="411"/>
                  </a:lnTo>
                  <a:lnTo>
                    <a:pt x="45" y="480"/>
                  </a:lnTo>
                  <a:lnTo>
                    <a:pt x="18" y="537"/>
                  </a:lnTo>
                  <a:lnTo>
                    <a:pt x="0" y="636"/>
                  </a:lnTo>
                  <a:lnTo>
                    <a:pt x="15" y="711"/>
                  </a:lnTo>
                  <a:lnTo>
                    <a:pt x="30" y="762"/>
                  </a:lnTo>
                  <a:lnTo>
                    <a:pt x="60" y="813"/>
                  </a:lnTo>
                  <a:lnTo>
                    <a:pt x="72" y="873"/>
                  </a:lnTo>
                  <a:lnTo>
                    <a:pt x="84" y="897"/>
                  </a:lnTo>
                  <a:lnTo>
                    <a:pt x="93" y="933"/>
                  </a:lnTo>
                  <a:lnTo>
                    <a:pt x="75" y="990"/>
                  </a:lnTo>
                  <a:lnTo>
                    <a:pt x="120" y="948"/>
                  </a:lnTo>
                  <a:lnTo>
                    <a:pt x="126" y="927"/>
                  </a:lnTo>
                  <a:lnTo>
                    <a:pt x="240" y="891"/>
                  </a:lnTo>
                  <a:lnTo>
                    <a:pt x="333" y="858"/>
                  </a:lnTo>
                  <a:lnTo>
                    <a:pt x="399" y="798"/>
                  </a:lnTo>
                  <a:lnTo>
                    <a:pt x="468" y="708"/>
                  </a:lnTo>
                  <a:lnTo>
                    <a:pt x="495" y="579"/>
                  </a:lnTo>
                  <a:lnTo>
                    <a:pt x="495" y="474"/>
                  </a:lnTo>
                  <a:lnTo>
                    <a:pt x="486" y="387"/>
                  </a:lnTo>
                  <a:lnTo>
                    <a:pt x="423" y="306"/>
                  </a:lnTo>
                  <a:lnTo>
                    <a:pt x="498" y="372"/>
                  </a:lnTo>
                  <a:lnTo>
                    <a:pt x="513" y="336"/>
                  </a:lnTo>
                  <a:lnTo>
                    <a:pt x="516" y="234"/>
                  </a:lnTo>
                  <a:lnTo>
                    <a:pt x="525" y="135"/>
                  </a:lnTo>
                  <a:lnTo>
                    <a:pt x="495" y="45"/>
                  </a:lnTo>
                  <a:lnTo>
                    <a:pt x="453" y="33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4">
              <a:extLst>
                <a:ext uri="{FF2B5EF4-FFF2-40B4-BE49-F238E27FC236}">
                  <a16:creationId xmlns:a16="http://schemas.microsoft.com/office/drawing/2014/main" id="{21208B22-40D0-F7ED-BBB3-B5D9C4CE605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19" y="1866"/>
              <a:ext cx="950" cy="1210"/>
              <a:chOff x="711" y="730"/>
              <a:chExt cx="1901" cy="2423"/>
            </a:xfrm>
            <a:grpFill/>
          </p:grpSpPr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id="{402C3C47-5F17-4462-4510-D359BC54962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60" y="780"/>
                <a:ext cx="1047" cy="1257"/>
              </a:xfrm>
              <a:custGeom>
                <a:avLst/>
                <a:gdLst>
                  <a:gd name="T0" fmla="*/ 822 w 1047"/>
                  <a:gd name="T1" fmla="*/ 633 h 1257"/>
                  <a:gd name="T2" fmla="*/ 903 w 1047"/>
                  <a:gd name="T3" fmla="*/ 693 h 1257"/>
                  <a:gd name="T4" fmla="*/ 933 w 1047"/>
                  <a:gd name="T5" fmla="*/ 723 h 1257"/>
                  <a:gd name="T6" fmla="*/ 960 w 1047"/>
                  <a:gd name="T7" fmla="*/ 762 h 1257"/>
                  <a:gd name="T8" fmla="*/ 984 w 1047"/>
                  <a:gd name="T9" fmla="*/ 795 h 1257"/>
                  <a:gd name="T10" fmla="*/ 996 w 1047"/>
                  <a:gd name="T11" fmla="*/ 744 h 1257"/>
                  <a:gd name="T12" fmla="*/ 1008 w 1047"/>
                  <a:gd name="T13" fmla="*/ 651 h 1257"/>
                  <a:gd name="T14" fmla="*/ 1008 w 1047"/>
                  <a:gd name="T15" fmla="*/ 609 h 1257"/>
                  <a:gd name="T16" fmla="*/ 1020 w 1047"/>
                  <a:gd name="T17" fmla="*/ 537 h 1257"/>
                  <a:gd name="T18" fmla="*/ 1032 w 1047"/>
                  <a:gd name="T19" fmla="*/ 489 h 1257"/>
                  <a:gd name="T20" fmla="*/ 1041 w 1047"/>
                  <a:gd name="T21" fmla="*/ 423 h 1257"/>
                  <a:gd name="T22" fmla="*/ 1047 w 1047"/>
                  <a:gd name="T23" fmla="*/ 372 h 1257"/>
                  <a:gd name="T24" fmla="*/ 1047 w 1047"/>
                  <a:gd name="T25" fmla="*/ 312 h 1257"/>
                  <a:gd name="T26" fmla="*/ 1038 w 1047"/>
                  <a:gd name="T27" fmla="*/ 237 h 1257"/>
                  <a:gd name="T28" fmla="*/ 996 w 1047"/>
                  <a:gd name="T29" fmla="*/ 162 h 1257"/>
                  <a:gd name="T30" fmla="*/ 942 w 1047"/>
                  <a:gd name="T31" fmla="*/ 111 h 1257"/>
                  <a:gd name="T32" fmla="*/ 834 w 1047"/>
                  <a:gd name="T33" fmla="*/ 30 h 1257"/>
                  <a:gd name="T34" fmla="*/ 744 w 1047"/>
                  <a:gd name="T35" fmla="*/ 6 h 1257"/>
                  <a:gd name="T36" fmla="*/ 642 w 1047"/>
                  <a:gd name="T37" fmla="*/ 0 h 1257"/>
                  <a:gd name="T38" fmla="*/ 552 w 1047"/>
                  <a:gd name="T39" fmla="*/ 18 h 1257"/>
                  <a:gd name="T40" fmla="*/ 474 w 1047"/>
                  <a:gd name="T41" fmla="*/ 69 h 1257"/>
                  <a:gd name="T42" fmla="*/ 438 w 1047"/>
                  <a:gd name="T43" fmla="*/ 102 h 1257"/>
                  <a:gd name="T44" fmla="*/ 405 w 1047"/>
                  <a:gd name="T45" fmla="*/ 141 h 1257"/>
                  <a:gd name="T46" fmla="*/ 387 w 1047"/>
                  <a:gd name="T47" fmla="*/ 174 h 1257"/>
                  <a:gd name="T48" fmla="*/ 375 w 1047"/>
                  <a:gd name="T49" fmla="*/ 195 h 1257"/>
                  <a:gd name="T50" fmla="*/ 354 w 1047"/>
                  <a:gd name="T51" fmla="*/ 231 h 1257"/>
                  <a:gd name="T52" fmla="*/ 333 w 1047"/>
                  <a:gd name="T53" fmla="*/ 279 h 1257"/>
                  <a:gd name="T54" fmla="*/ 309 w 1047"/>
                  <a:gd name="T55" fmla="*/ 336 h 1257"/>
                  <a:gd name="T56" fmla="*/ 288 w 1047"/>
                  <a:gd name="T57" fmla="*/ 375 h 1257"/>
                  <a:gd name="T58" fmla="*/ 267 w 1047"/>
                  <a:gd name="T59" fmla="*/ 429 h 1257"/>
                  <a:gd name="T60" fmla="*/ 243 w 1047"/>
                  <a:gd name="T61" fmla="*/ 477 h 1257"/>
                  <a:gd name="T62" fmla="*/ 228 w 1047"/>
                  <a:gd name="T63" fmla="*/ 516 h 1257"/>
                  <a:gd name="T64" fmla="*/ 213 w 1047"/>
                  <a:gd name="T65" fmla="*/ 549 h 1257"/>
                  <a:gd name="T66" fmla="*/ 183 w 1047"/>
                  <a:gd name="T67" fmla="*/ 624 h 1257"/>
                  <a:gd name="T68" fmla="*/ 174 w 1047"/>
                  <a:gd name="T69" fmla="*/ 681 h 1257"/>
                  <a:gd name="T70" fmla="*/ 162 w 1047"/>
                  <a:gd name="T71" fmla="*/ 735 h 1257"/>
                  <a:gd name="T72" fmla="*/ 144 w 1047"/>
                  <a:gd name="T73" fmla="*/ 774 h 1257"/>
                  <a:gd name="T74" fmla="*/ 117 w 1047"/>
                  <a:gd name="T75" fmla="*/ 849 h 1257"/>
                  <a:gd name="T76" fmla="*/ 96 w 1047"/>
                  <a:gd name="T77" fmla="*/ 897 h 1257"/>
                  <a:gd name="T78" fmla="*/ 90 w 1047"/>
                  <a:gd name="T79" fmla="*/ 930 h 1257"/>
                  <a:gd name="T80" fmla="*/ 75 w 1047"/>
                  <a:gd name="T81" fmla="*/ 960 h 1257"/>
                  <a:gd name="T82" fmla="*/ 48 w 1047"/>
                  <a:gd name="T83" fmla="*/ 1035 h 1257"/>
                  <a:gd name="T84" fmla="*/ 39 w 1047"/>
                  <a:gd name="T85" fmla="*/ 1059 h 1257"/>
                  <a:gd name="T86" fmla="*/ 27 w 1047"/>
                  <a:gd name="T87" fmla="*/ 1083 h 1257"/>
                  <a:gd name="T88" fmla="*/ 18 w 1047"/>
                  <a:gd name="T89" fmla="*/ 1110 h 1257"/>
                  <a:gd name="T90" fmla="*/ 12 w 1047"/>
                  <a:gd name="T91" fmla="*/ 1140 h 1257"/>
                  <a:gd name="T92" fmla="*/ 3 w 1047"/>
                  <a:gd name="T93" fmla="*/ 1200 h 1257"/>
                  <a:gd name="T94" fmla="*/ 0 w 1047"/>
                  <a:gd name="T95" fmla="*/ 1230 h 1257"/>
                  <a:gd name="T96" fmla="*/ 0 w 1047"/>
                  <a:gd name="T97" fmla="*/ 1257 h 125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047"/>
                  <a:gd name="T148" fmla="*/ 0 h 1257"/>
                  <a:gd name="T149" fmla="*/ 1047 w 1047"/>
                  <a:gd name="T150" fmla="*/ 1257 h 1257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047" h="1257">
                    <a:moveTo>
                      <a:pt x="822" y="633"/>
                    </a:moveTo>
                    <a:lnTo>
                      <a:pt x="903" y="693"/>
                    </a:lnTo>
                    <a:lnTo>
                      <a:pt x="933" y="723"/>
                    </a:lnTo>
                    <a:lnTo>
                      <a:pt x="960" y="762"/>
                    </a:lnTo>
                    <a:lnTo>
                      <a:pt x="984" y="795"/>
                    </a:lnTo>
                    <a:lnTo>
                      <a:pt x="996" y="744"/>
                    </a:lnTo>
                    <a:lnTo>
                      <a:pt x="1008" y="651"/>
                    </a:lnTo>
                    <a:lnTo>
                      <a:pt x="1008" y="609"/>
                    </a:lnTo>
                    <a:lnTo>
                      <a:pt x="1020" y="537"/>
                    </a:lnTo>
                    <a:lnTo>
                      <a:pt x="1032" y="489"/>
                    </a:lnTo>
                    <a:lnTo>
                      <a:pt x="1041" y="423"/>
                    </a:lnTo>
                    <a:lnTo>
                      <a:pt x="1047" y="372"/>
                    </a:lnTo>
                    <a:lnTo>
                      <a:pt x="1047" y="312"/>
                    </a:lnTo>
                    <a:lnTo>
                      <a:pt x="1038" y="237"/>
                    </a:lnTo>
                    <a:lnTo>
                      <a:pt x="996" y="162"/>
                    </a:lnTo>
                    <a:lnTo>
                      <a:pt x="942" y="111"/>
                    </a:lnTo>
                    <a:lnTo>
                      <a:pt x="834" y="30"/>
                    </a:lnTo>
                    <a:lnTo>
                      <a:pt x="744" y="6"/>
                    </a:lnTo>
                    <a:lnTo>
                      <a:pt x="642" y="0"/>
                    </a:lnTo>
                    <a:lnTo>
                      <a:pt x="552" y="18"/>
                    </a:lnTo>
                    <a:lnTo>
                      <a:pt x="474" y="69"/>
                    </a:lnTo>
                    <a:lnTo>
                      <a:pt x="438" y="102"/>
                    </a:lnTo>
                    <a:lnTo>
                      <a:pt x="405" y="141"/>
                    </a:lnTo>
                    <a:lnTo>
                      <a:pt x="387" y="174"/>
                    </a:lnTo>
                    <a:lnTo>
                      <a:pt x="375" y="195"/>
                    </a:lnTo>
                    <a:lnTo>
                      <a:pt x="354" y="231"/>
                    </a:lnTo>
                    <a:lnTo>
                      <a:pt x="333" y="279"/>
                    </a:lnTo>
                    <a:lnTo>
                      <a:pt x="309" y="336"/>
                    </a:lnTo>
                    <a:lnTo>
                      <a:pt x="288" y="375"/>
                    </a:lnTo>
                    <a:lnTo>
                      <a:pt x="267" y="429"/>
                    </a:lnTo>
                    <a:lnTo>
                      <a:pt x="243" y="477"/>
                    </a:lnTo>
                    <a:lnTo>
                      <a:pt x="228" y="516"/>
                    </a:lnTo>
                    <a:lnTo>
                      <a:pt x="213" y="549"/>
                    </a:lnTo>
                    <a:lnTo>
                      <a:pt x="183" y="624"/>
                    </a:lnTo>
                    <a:lnTo>
                      <a:pt x="174" y="681"/>
                    </a:lnTo>
                    <a:lnTo>
                      <a:pt x="162" y="735"/>
                    </a:lnTo>
                    <a:lnTo>
                      <a:pt x="144" y="774"/>
                    </a:lnTo>
                    <a:lnTo>
                      <a:pt x="117" y="849"/>
                    </a:lnTo>
                    <a:lnTo>
                      <a:pt x="96" y="897"/>
                    </a:lnTo>
                    <a:lnTo>
                      <a:pt x="90" y="930"/>
                    </a:lnTo>
                    <a:lnTo>
                      <a:pt x="75" y="960"/>
                    </a:lnTo>
                    <a:lnTo>
                      <a:pt x="48" y="1035"/>
                    </a:lnTo>
                    <a:lnTo>
                      <a:pt x="39" y="1059"/>
                    </a:lnTo>
                    <a:lnTo>
                      <a:pt x="27" y="1083"/>
                    </a:lnTo>
                    <a:lnTo>
                      <a:pt x="18" y="1110"/>
                    </a:lnTo>
                    <a:lnTo>
                      <a:pt x="12" y="1140"/>
                    </a:lnTo>
                    <a:lnTo>
                      <a:pt x="3" y="1200"/>
                    </a:lnTo>
                    <a:lnTo>
                      <a:pt x="0" y="1230"/>
                    </a:lnTo>
                    <a:lnTo>
                      <a:pt x="0" y="1257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424C0553-C98F-AAC9-6E7D-EEFB79CE428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11" y="1782"/>
                <a:ext cx="1224" cy="1371"/>
              </a:xfrm>
              <a:custGeom>
                <a:avLst/>
                <a:gdLst>
                  <a:gd name="T0" fmla="*/ 246 w 1224"/>
                  <a:gd name="T1" fmla="*/ 249 h 1371"/>
                  <a:gd name="T2" fmla="*/ 246 w 1224"/>
                  <a:gd name="T3" fmla="*/ 297 h 1371"/>
                  <a:gd name="T4" fmla="*/ 246 w 1224"/>
                  <a:gd name="T5" fmla="*/ 339 h 1371"/>
                  <a:gd name="T6" fmla="*/ 252 w 1224"/>
                  <a:gd name="T7" fmla="*/ 390 h 1371"/>
                  <a:gd name="T8" fmla="*/ 264 w 1224"/>
                  <a:gd name="T9" fmla="*/ 423 h 1371"/>
                  <a:gd name="T10" fmla="*/ 273 w 1224"/>
                  <a:gd name="T11" fmla="*/ 462 h 1371"/>
                  <a:gd name="T12" fmla="*/ 285 w 1224"/>
                  <a:gd name="T13" fmla="*/ 495 h 1371"/>
                  <a:gd name="T14" fmla="*/ 294 w 1224"/>
                  <a:gd name="T15" fmla="*/ 525 h 1371"/>
                  <a:gd name="T16" fmla="*/ 306 w 1224"/>
                  <a:gd name="T17" fmla="*/ 555 h 1371"/>
                  <a:gd name="T18" fmla="*/ 318 w 1224"/>
                  <a:gd name="T19" fmla="*/ 576 h 1371"/>
                  <a:gd name="T20" fmla="*/ 345 w 1224"/>
                  <a:gd name="T21" fmla="*/ 639 h 1371"/>
                  <a:gd name="T22" fmla="*/ 351 w 1224"/>
                  <a:gd name="T23" fmla="*/ 666 h 1371"/>
                  <a:gd name="T24" fmla="*/ 360 w 1224"/>
                  <a:gd name="T25" fmla="*/ 702 h 1371"/>
                  <a:gd name="T26" fmla="*/ 375 w 1224"/>
                  <a:gd name="T27" fmla="*/ 729 h 1371"/>
                  <a:gd name="T28" fmla="*/ 384 w 1224"/>
                  <a:gd name="T29" fmla="*/ 765 h 1371"/>
                  <a:gd name="T30" fmla="*/ 405 w 1224"/>
                  <a:gd name="T31" fmla="*/ 795 h 1371"/>
                  <a:gd name="T32" fmla="*/ 408 w 1224"/>
                  <a:gd name="T33" fmla="*/ 819 h 1371"/>
                  <a:gd name="T34" fmla="*/ 411 w 1224"/>
                  <a:gd name="T35" fmla="*/ 855 h 1371"/>
                  <a:gd name="T36" fmla="*/ 414 w 1224"/>
                  <a:gd name="T37" fmla="*/ 891 h 1371"/>
                  <a:gd name="T38" fmla="*/ 402 w 1224"/>
                  <a:gd name="T39" fmla="*/ 939 h 1371"/>
                  <a:gd name="T40" fmla="*/ 381 w 1224"/>
                  <a:gd name="T41" fmla="*/ 978 h 1371"/>
                  <a:gd name="T42" fmla="*/ 339 w 1224"/>
                  <a:gd name="T43" fmla="*/ 1044 h 1371"/>
                  <a:gd name="T44" fmla="*/ 309 w 1224"/>
                  <a:gd name="T45" fmla="*/ 1071 h 1371"/>
                  <a:gd name="T46" fmla="*/ 282 w 1224"/>
                  <a:gd name="T47" fmla="*/ 1101 h 1371"/>
                  <a:gd name="T48" fmla="*/ 252 w 1224"/>
                  <a:gd name="T49" fmla="*/ 1125 h 1371"/>
                  <a:gd name="T50" fmla="*/ 219 w 1224"/>
                  <a:gd name="T51" fmla="*/ 1161 h 1371"/>
                  <a:gd name="T52" fmla="*/ 177 w 1224"/>
                  <a:gd name="T53" fmla="*/ 1200 h 1371"/>
                  <a:gd name="T54" fmla="*/ 135 w 1224"/>
                  <a:gd name="T55" fmla="*/ 1239 h 1371"/>
                  <a:gd name="T56" fmla="*/ 0 w 1224"/>
                  <a:gd name="T57" fmla="*/ 1371 h 1371"/>
                  <a:gd name="T58" fmla="*/ 129 w 1224"/>
                  <a:gd name="T59" fmla="*/ 1269 h 1371"/>
                  <a:gd name="T60" fmla="*/ 198 w 1224"/>
                  <a:gd name="T61" fmla="*/ 1209 h 1371"/>
                  <a:gd name="T62" fmla="*/ 252 w 1224"/>
                  <a:gd name="T63" fmla="*/ 1158 h 1371"/>
                  <a:gd name="T64" fmla="*/ 324 w 1224"/>
                  <a:gd name="T65" fmla="*/ 1086 h 1371"/>
                  <a:gd name="T66" fmla="*/ 378 w 1224"/>
                  <a:gd name="T67" fmla="*/ 1026 h 1371"/>
                  <a:gd name="T68" fmla="*/ 426 w 1224"/>
                  <a:gd name="T69" fmla="*/ 951 h 1371"/>
                  <a:gd name="T70" fmla="*/ 474 w 1224"/>
                  <a:gd name="T71" fmla="*/ 885 h 1371"/>
                  <a:gd name="T72" fmla="*/ 525 w 1224"/>
                  <a:gd name="T73" fmla="*/ 864 h 1371"/>
                  <a:gd name="T74" fmla="*/ 660 w 1224"/>
                  <a:gd name="T75" fmla="*/ 819 h 1371"/>
                  <a:gd name="T76" fmla="*/ 762 w 1224"/>
                  <a:gd name="T77" fmla="*/ 786 h 1371"/>
                  <a:gd name="T78" fmla="*/ 840 w 1224"/>
                  <a:gd name="T79" fmla="*/ 756 h 1371"/>
                  <a:gd name="T80" fmla="*/ 906 w 1224"/>
                  <a:gd name="T81" fmla="*/ 723 h 1371"/>
                  <a:gd name="T82" fmla="*/ 963 w 1224"/>
                  <a:gd name="T83" fmla="*/ 678 h 1371"/>
                  <a:gd name="T84" fmla="*/ 1032 w 1224"/>
                  <a:gd name="T85" fmla="*/ 618 h 1371"/>
                  <a:gd name="T86" fmla="*/ 1101 w 1224"/>
                  <a:gd name="T87" fmla="*/ 534 h 1371"/>
                  <a:gd name="T88" fmla="*/ 1152 w 1224"/>
                  <a:gd name="T89" fmla="*/ 435 h 1371"/>
                  <a:gd name="T90" fmla="*/ 1203 w 1224"/>
                  <a:gd name="T91" fmla="*/ 300 h 1371"/>
                  <a:gd name="T92" fmla="*/ 1224 w 1224"/>
                  <a:gd name="T93" fmla="*/ 168 h 1371"/>
                  <a:gd name="T94" fmla="*/ 1224 w 1224"/>
                  <a:gd name="T95" fmla="*/ 45 h 1371"/>
                  <a:gd name="T96" fmla="*/ 1224 w 1224"/>
                  <a:gd name="T97" fmla="*/ 0 h 1371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224"/>
                  <a:gd name="T148" fmla="*/ 0 h 1371"/>
                  <a:gd name="T149" fmla="*/ 1224 w 1224"/>
                  <a:gd name="T150" fmla="*/ 1371 h 1371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224" h="1371">
                    <a:moveTo>
                      <a:pt x="246" y="249"/>
                    </a:moveTo>
                    <a:lnTo>
                      <a:pt x="246" y="297"/>
                    </a:lnTo>
                    <a:lnTo>
                      <a:pt x="246" y="339"/>
                    </a:lnTo>
                    <a:lnTo>
                      <a:pt x="252" y="390"/>
                    </a:lnTo>
                    <a:lnTo>
                      <a:pt x="264" y="423"/>
                    </a:lnTo>
                    <a:lnTo>
                      <a:pt x="273" y="462"/>
                    </a:lnTo>
                    <a:lnTo>
                      <a:pt x="285" y="495"/>
                    </a:lnTo>
                    <a:lnTo>
                      <a:pt x="294" y="525"/>
                    </a:lnTo>
                    <a:lnTo>
                      <a:pt x="306" y="555"/>
                    </a:lnTo>
                    <a:lnTo>
                      <a:pt x="318" y="576"/>
                    </a:lnTo>
                    <a:lnTo>
                      <a:pt x="345" y="639"/>
                    </a:lnTo>
                    <a:lnTo>
                      <a:pt x="351" y="666"/>
                    </a:lnTo>
                    <a:lnTo>
                      <a:pt x="360" y="702"/>
                    </a:lnTo>
                    <a:lnTo>
                      <a:pt x="375" y="729"/>
                    </a:lnTo>
                    <a:lnTo>
                      <a:pt x="384" y="765"/>
                    </a:lnTo>
                    <a:lnTo>
                      <a:pt x="405" y="795"/>
                    </a:lnTo>
                    <a:lnTo>
                      <a:pt x="408" y="819"/>
                    </a:lnTo>
                    <a:lnTo>
                      <a:pt x="411" y="855"/>
                    </a:lnTo>
                    <a:lnTo>
                      <a:pt x="414" y="891"/>
                    </a:lnTo>
                    <a:lnTo>
                      <a:pt x="402" y="939"/>
                    </a:lnTo>
                    <a:lnTo>
                      <a:pt x="381" y="978"/>
                    </a:lnTo>
                    <a:lnTo>
                      <a:pt x="339" y="1044"/>
                    </a:lnTo>
                    <a:lnTo>
                      <a:pt x="309" y="1071"/>
                    </a:lnTo>
                    <a:lnTo>
                      <a:pt x="282" y="1101"/>
                    </a:lnTo>
                    <a:lnTo>
                      <a:pt x="252" y="1125"/>
                    </a:lnTo>
                    <a:lnTo>
                      <a:pt x="219" y="1161"/>
                    </a:lnTo>
                    <a:lnTo>
                      <a:pt x="177" y="1200"/>
                    </a:lnTo>
                    <a:lnTo>
                      <a:pt x="135" y="1239"/>
                    </a:lnTo>
                    <a:lnTo>
                      <a:pt x="0" y="1371"/>
                    </a:lnTo>
                    <a:lnTo>
                      <a:pt x="129" y="1269"/>
                    </a:lnTo>
                    <a:lnTo>
                      <a:pt x="198" y="1209"/>
                    </a:lnTo>
                    <a:lnTo>
                      <a:pt x="252" y="1158"/>
                    </a:lnTo>
                    <a:lnTo>
                      <a:pt x="324" y="1086"/>
                    </a:lnTo>
                    <a:lnTo>
                      <a:pt x="378" y="1026"/>
                    </a:lnTo>
                    <a:lnTo>
                      <a:pt x="426" y="951"/>
                    </a:lnTo>
                    <a:lnTo>
                      <a:pt x="474" y="885"/>
                    </a:lnTo>
                    <a:lnTo>
                      <a:pt x="525" y="864"/>
                    </a:lnTo>
                    <a:lnTo>
                      <a:pt x="660" y="819"/>
                    </a:lnTo>
                    <a:lnTo>
                      <a:pt x="762" y="786"/>
                    </a:lnTo>
                    <a:lnTo>
                      <a:pt x="840" y="756"/>
                    </a:lnTo>
                    <a:lnTo>
                      <a:pt x="906" y="723"/>
                    </a:lnTo>
                    <a:lnTo>
                      <a:pt x="963" y="678"/>
                    </a:lnTo>
                    <a:lnTo>
                      <a:pt x="1032" y="618"/>
                    </a:lnTo>
                    <a:lnTo>
                      <a:pt x="1101" y="534"/>
                    </a:lnTo>
                    <a:lnTo>
                      <a:pt x="1152" y="435"/>
                    </a:lnTo>
                    <a:lnTo>
                      <a:pt x="1203" y="300"/>
                    </a:lnTo>
                    <a:lnTo>
                      <a:pt x="1224" y="168"/>
                    </a:lnTo>
                    <a:lnTo>
                      <a:pt x="1224" y="45"/>
                    </a:lnTo>
                    <a:lnTo>
                      <a:pt x="1224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7">
                <a:extLst>
                  <a:ext uri="{FF2B5EF4-FFF2-40B4-BE49-F238E27FC236}">
                    <a16:creationId xmlns:a16="http://schemas.microsoft.com/office/drawing/2014/main" id="{0A13EB69-E594-3438-0333-95D9D568576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785" y="1422"/>
                <a:ext cx="153" cy="354"/>
              </a:xfrm>
              <a:custGeom>
                <a:avLst/>
                <a:gdLst>
                  <a:gd name="T0" fmla="*/ 153 w 153"/>
                  <a:gd name="T1" fmla="*/ 354 h 354"/>
                  <a:gd name="T2" fmla="*/ 147 w 153"/>
                  <a:gd name="T3" fmla="*/ 249 h 354"/>
                  <a:gd name="T4" fmla="*/ 117 w 153"/>
                  <a:gd name="T5" fmla="*/ 147 h 354"/>
                  <a:gd name="T6" fmla="*/ 84 w 153"/>
                  <a:gd name="T7" fmla="*/ 96 h 354"/>
                  <a:gd name="T8" fmla="*/ 39 w 153"/>
                  <a:gd name="T9" fmla="*/ 51 h 354"/>
                  <a:gd name="T10" fmla="*/ 0 w 153"/>
                  <a:gd name="T11" fmla="*/ 0 h 35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3"/>
                  <a:gd name="T19" fmla="*/ 0 h 354"/>
                  <a:gd name="T20" fmla="*/ 153 w 153"/>
                  <a:gd name="T21" fmla="*/ 354 h 35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3" h="354">
                    <a:moveTo>
                      <a:pt x="153" y="354"/>
                    </a:moveTo>
                    <a:lnTo>
                      <a:pt x="147" y="249"/>
                    </a:lnTo>
                    <a:lnTo>
                      <a:pt x="117" y="147"/>
                    </a:lnTo>
                    <a:lnTo>
                      <a:pt x="84" y="96"/>
                    </a:lnTo>
                    <a:lnTo>
                      <a:pt x="39" y="51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1413EED2-32E9-BB27-B753-4E323655AC4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580" y="868"/>
                <a:ext cx="726" cy="460"/>
              </a:xfrm>
              <a:custGeom>
                <a:avLst/>
                <a:gdLst>
                  <a:gd name="T0" fmla="*/ 0 w 726"/>
                  <a:gd name="T1" fmla="*/ 382 h 460"/>
                  <a:gd name="T2" fmla="*/ 96 w 726"/>
                  <a:gd name="T3" fmla="*/ 312 h 460"/>
                  <a:gd name="T4" fmla="*/ 154 w 726"/>
                  <a:gd name="T5" fmla="*/ 270 h 460"/>
                  <a:gd name="T6" fmla="*/ 232 w 726"/>
                  <a:gd name="T7" fmla="*/ 208 h 460"/>
                  <a:gd name="T8" fmla="*/ 344 w 726"/>
                  <a:gd name="T9" fmla="*/ 154 h 460"/>
                  <a:gd name="T10" fmla="*/ 426 w 726"/>
                  <a:gd name="T11" fmla="*/ 114 h 460"/>
                  <a:gd name="T12" fmla="*/ 502 w 726"/>
                  <a:gd name="T13" fmla="*/ 72 h 460"/>
                  <a:gd name="T14" fmla="*/ 566 w 726"/>
                  <a:gd name="T15" fmla="*/ 16 h 460"/>
                  <a:gd name="T16" fmla="*/ 600 w 726"/>
                  <a:gd name="T17" fmla="*/ 0 h 460"/>
                  <a:gd name="T18" fmla="*/ 608 w 726"/>
                  <a:gd name="T19" fmla="*/ 16 h 460"/>
                  <a:gd name="T20" fmla="*/ 598 w 726"/>
                  <a:gd name="T21" fmla="*/ 40 h 460"/>
                  <a:gd name="T22" fmla="*/ 536 w 726"/>
                  <a:gd name="T23" fmla="*/ 90 h 460"/>
                  <a:gd name="T24" fmla="*/ 510 w 726"/>
                  <a:gd name="T25" fmla="*/ 106 h 460"/>
                  <a:gd name="T26" fmla="*/ 504 w 726"/>
                  <a:gd name="T27" fmla="*/ 120 h 460"/>
                  <a:gd name="T28" fmla="*/ 436 w 726"/>
                  <a:gd name="T29" fmla="*/ 156 h 460"/>
                  <a:gd name="T30" fmla="*/ 326 w 726"/>
                  <a:gd name="T31" fmla="*/ 208 h 460"/>
                  <a:gd name="T32" fmla="*/ 256 w 726"/>
                  <a:gd name="T33" fmla="*/ 240 h 460"/>
                  <a:gd name="T34" fmla="*/ 362 w 726"/>
                  <a:gd name="T35" fmla="*/ 210 h 460"/>
                  <a:gd name="T36" fmla="*/ 482 w 726"/>
                  <a:gd name="T37" fmla="*/ 172 h 460"/>
                  <a:gd name="T38" fmla="*/ 566 w 726"/>
                  <a:gd name="T39" fmla="*/ 146 h 460"/>
                  <a:gd name="T40" fmla="*/ 664 w 726"/>
                  <a:gd name="T41" fmla="*/ 120 h 460"/>
                  <a:gd name="T42" fmla="*/ 666 w 726"/>
                  <a:gd name="T43" fmla="*/ 144 h 460"/>
                  <a:gd name="T44" fmla="*/ 612 w 726"/>
                  <a:gd name="T45" fmla="*/ 168 h 460"/>
                  <a:gd name="T46" fmla="*/ 554 w 726"/>
                  <a:gd name="T47" fmla="*/ 190 h 460"/>
                  <a:gd name="T48" fmla="*/ 544 w 726"/>
                  <a:gd name="T49" fmla="*/ 196 h 460"/>
                  <a:gd name="T50" fmla="*/ 454 w 726"/>
                  <a:gd name="T51" fmla="*/ 224 h 460"/>
                  <a:gd name="T52" fmla="*/ 408 w 726"/>
                  <a:gd name="T53" fmla="*/ 224 h 460"/>
                  <a:gd name="T54" fmla="*/ 354 w 726"/>
                  <a:gd name="T55" fmla="*/ 224 h 460"/>
                  <a:gd name="T56" fmla="*/ 502 w 726"/>
                  <a:gd name="T57" fmla="*/ 226 h 460"/>
                  <a:gd name="T58" fmla="*/ 550 w 726"/>
                  <a:gd name="T59" fmla="*/ 226 h 460"/>
                  <a:gd name="T60" fmla="*/ 612 w 726"/>
                  <a:gd name="T61" fmla="*/ 218 h 460"/>
                  <a:gd name="T62" fmla="*/ 700 w 726"/>
                  <a:gd name="T63" fmla="*/ 188 h 460"/>
                  <a:gd name="T64" fmla="*/ 710 w 726"/>
                  <a:gd name="T65" fmla="*/ 214 h 460"/>
                  <a:gd name="T66" fmla="*/ 606 w 726"/>
                  <a:gd name="T67" fmla="*/ 246 h 460"/>
                  <a:gd name="T68" fmla="*/ 606 w 726"/>
                  <a:gd name="T69" fmla="*/ 260 h 460"/>
                  <a:gd name="T70" fmla="*/ 508 w 726"/>
                  <a:gd name="T71" fmla="*/ 260 h 460"/>
                  <a:gd name="T72" fmla="*/ 504 w 726"/>
                  <a:gd name="T73" fmla="*/ 276 h 460"/>
                  <a:gd name="T74" fmla="*/ 300 w 726"/>
                  <a:gd name="T75" fmla="*/ 262 h 460"/>
                  <a:gd name="T76" fmla="*/ 512 w 726"/>
                  <a:gd name="T77" fmla="*/ 284 h 460"/>
                  <a:gd name="T78" fmla="*/ 620 w 726"/>
                  <a:gd name="T79" fmla="*/ 288 h 460"/>
                  <a:gd name="T80" fmla="*/ 726 w 726"/>
                  <a:gd name="T81" fmla="*/ 276 h 460"/>
                  <a:gd name="T82" fmla="*/ 726 w 726"/>
                  <a:gd name="T83" fmla="*/ 312 h 460"/>
                  <a:gd name="T84" fmla="*/ 626 w 726"/>
                  <a:gd name="T85" fmla="*/ 326 h 460"/>
                  <a:gd name="T86" fmla="*/ 616 w 726"/>
                  <a:gd name="T87" fmla="*/ 336 h 460"/>
                  <a:gd name="T88" fmla="*/ 500 w 726"/>
                  <a:gd name="T89" fmla="*/ 328 h 460"/>
                  <a:gd name="T90" fmla="*/ 298 w 726"/>
                  <a:gd name="T91" fmla="*/ 302 h 460"/>
                  <a:gd name="T92" fmla="*/ 62 w 726"/>
                  <a:gd name="T93" fmla="*/ 460 h 46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726"/>
                  <a:gd name="T142" fmla="*/ 0 h 460"/>
                  <a:gd name="T143" fmla="*/ 726 w 726"/>
                  <a:gd name="T144" fmla="*/ 460 h 46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726" h="460">
                    <a:moveTo>
                      <a:pt x="0" y="382"/>
                    </a:moveTo>
                    <a:lnTo>
                      <a:pt x="96" y="312"/>
                    </a:lnTo>
                    <a:lnTo>
                      <a:pt x="154" y="270"/>
                    </a:lnTo>
                    <a:lnTo>
                      <a:pt x="232" y="208"/>
                    </a:lnTo>
                    <a:lnTo>
                      <a:pt x="344" y="154"/>
                    </a:lnTo>
                    <a:lnTo>
                      <a:pt x="426" y="114"/>
                    </a:lnTo>
                    <a:lnTo>
                      <a:pt x="502" y="72"/>
                    </a:lnTo>
                    <a:lnTo>
                      <a:pt x="566" y="16"/>
                    </a:lnTo>
                    <a:lnTo>
                      <a:pt x="600" y="0"/>
                    </a:lnTo>
                    <a:lnTo>
                      <a:pt x="608" y="16"/>
                    </a:lnTo>
                    <a:lnTo>
                      <a:pt x="598" y="40"/>
                    </a:lnTo>
                    <a:lnTo>
                      <a:pt x="536" y="90"/>
                    </a:lnTo>
                    <a:lnTo>
                      <a:pt x="510" y="106"/>
                    </a:lnTo>
                    <a:lnTo>
                      <a:pt x="504" y="120"/>
                    </a:lnTo>
                    <a:lnTo>
                      <a:pt x="436" y="156"/>
                    </a:lnTo>
                    <a:lnTo>
                      <a:pt x="326" y="208"/>
                    </a:lnTo>
                    <a:lnTo>
                      <a:pt x="256" y="240"/>
                    </a:lnTo>
                    <a:lnTo>
                      <a:pt x="362" y="210"/>
                    </a:lnTo>
                    <a:lnTo>
                      <a:pt x="482" y="172"/>
                    </a:lnTo>
                    <a:lnTo>
                      <a:pt x="566" y="146"/>
                    </a:lnTo>
                    <a:lnTo>
                      <a:pt x="664" y="120"/>
                    </a:lnTo>
                    <a:lnTo>
                      <a:pt x="666" y="144"/>
                    </a:lnTo>
                    <a:lnTo>
                      <a:pt x="612" y="168"/>
                    </a:lnTo>
                    <a:lnTo>
                      <a:pt x="554" y="190"/>
                    </a:lnTo>
                    <a:lnTo>
                      <a:pt x="544" y="196"/>
                    </a:lnTo>
                    <a:lnTo>
                      <a:pt x="454" y="224"/>
                    </a:lnTo>
                    <a:lnTo>
                      <a:pt x="408" y="224"/>
                    </a:lnTo>
                    <a:lnTo>
                      <a:pt x="354" y="224"/>
                    </a:lnTo>
                    <a:lnTo>
                      <a:pt x="502" y="226"/>
                    </a:lnTo>
                    <a:lnTo>
                      <a:pt x="550" y="226"/>
                    </a:lnTo>
                    <a:lnTo>
                      <a:pt x="612" y="218"/>
                    </a:lnTo>
                    <a:lnTo>
                      <a:pt x="700" y="188"/>
                    </a:lnTo>
                    <a:lnTo>
                      <a:pt x="710" y="214"/>
                    </a:lnTo>
                    <a:lnTo>
                      <a:pt x="606" y="246"/>
                    </a:lnTo>
                    <a:lnTo>
                      <a:pt x="606" y="260"/>
                    </a:lnTo>
                    <a:lnTo>
                      <a:pt x="508" y="260"/>
                    </a:lnTo>
                    <a:lnTo>
                      <a:pt x="504" y="276"/>
                    </a:lnTo>
                    <a:lnTo>
                      <a:pt x="300" y="262"/>
                    </a:lnTo>
                    <a:lnTo>
                      <a:pt x="512" y="284"/>
                    </a:lnTo>
                    <a:lnTo>
                      <a:pt x="620" y="288"/>
                    </a:lnTo>
                    <a:lnTo>
                      <a:pt x="726" y="276"/>
                    </a:lnTo>
                    <a:lnTo>
                      <a:pt x="726" y="312"/>
                    </a:lnTo>
                    <a:lnTo>
                      <a:pt x="626" y="326"/>
                    </a:lnTo>
                    <a:lnTo>
                      <a:pt x="616" y="336"/>
                    </a:lnTo>
                    <a:lnTo>
                      <a:pt x="500" y="328"/>
                    </a:lnTo>
                    <a:lnTo>
                      <a:pt x="298" y="302"/>
                    </a:lnTo>
                    <a:lnTo>
                      <a:pt x="62" y="46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9">
                <a:extLst>
                  <a:ext uri="{FF2B5EF4-FFF2-40B4-BE49-F238E27FC236}">
                    <a16:creationId xmlns:a16="http://schemas.microsoft.com/office/drawing/2014/main" id="{570D7CE9-61BD-A5B7-5A9A-28B5DAA8D68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188" y="730"/>
                <a:ext cx="296" cy="142"/>
              </a:xfrm>
              <a:custGeom>
                <a:avLst/>
                <a:gdLst>
                  <a:gd name="T0" fmla="*/ 0 w 296"/>
                  <a:gd name="T1" fmla="*/ 142 h 142"/>
                  <a:gd name="T2" fmla="*/ 164 w 296"/>
                  <a:gd name="T3" fmla="*/ 54 h 142"/>
                  <a:gd name="T4" fmla="*/ 296 w 296"/>
                  <a:gd name="T5" fmla="*/ 0 h 142"/>
                  <a:gd name="T6" fmla="*/ 0 60000 65536"/>
                  <a:gd name="T7" fmla="*/ 0 60000 65536"/>
                  <a:gd name="T8" fmla="*/ 0 60000 65536"/>
                  <a:gd name="T9" fmla="*/ 0 w 296"/>
                  <a:gd name="T10" fmla="*/ 0 h 142"/>
                  <a:gd name="T11" fmla="*/ 296 w 296"/>
                  <a:gd name="T12" fmla="*/ 142 h 1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6" h="142">
                    <a:moveTo>
                      <a:pt x="0" y="142"/>
                    </a:moveTo>
                    <a:lnTo>
                      <a:pt x="164" y="54"/>
                    </a:lnTo>
                    <a:lnTo>
                      <a:pt x="296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10">
                <a:extLst>
                  <a:ext uri="{FF2B5EF4-FFF2-40B4-BE49-F238E27FC236}">
                    <a16:creationId xmlns:a16="http://schemas.microsoft.com/office/drawing/2014/main" id="{4A31BCE7-56B7-D9EA-88D6-3C5E07B38AA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192" y="866"/>
                <a:ext cx="342" cy="20"/>
              </a:xfrm>
              <a:custGeom>
                <a:avLst/>
                <a:gdLst>
                  <a:gd name="T0" fmla="*/ 0 w 342"/>
                  <a:gd name="T1" fmla="*/ 20 h 20"/>
                  <a:gd name="T2" fmla="*/ 182 w 342"/>
                  <a:gd name="T3" fmla="*/ 8 h 20"/>
                  <a:gd name="T4" fmla="*/ 342 w 342"/>
                  <a:gd name="T5" fmla="*/ 0 h 20"/>
                  <a:gd name="T6" fmla="*/ 0 60000 65536"/>
                  <a:gd name="T7" fmla="*/ 0 60000 65536"/>
                  <a:gd name="T8" fmla="*/ 0 60000 65536"/>
                  <a:gd name="T9" fmla="*/ 0 w 342"/>
                  <a:gd name="T10" fmla="*/ 0 h 20"/>
                  <a:gd name="T11" fmla="*/ 342 w 342"/>
                  <a:gd name="T12" fmla="*/ 20 h 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2" h="20">
                    <a:moveTo>
                      <a:pt x="0" y="20"/>
                    </a:moveTo>
                    <a:lnTo>
                      <a:pt x="182" y="8"/>
                    </a:lnTo>
                    <a:lnTo>
                      <a:pt x="342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11">
                <a:extLst>
                  <a:ext uri="{FF2B5EF4-FFF2-40B4-BE49-F238E27FC236}">
                    <a16:creationId xmlns:a16="http://schemas.microsoft.com/office/drawing/2014/main" id="{ADC12C9D-682B-E8A0-CB80-2945E181ECF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86" y="902"/>
                <a:ext cx="230" cy="256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76003352-F83A-AF46-970E-6670988AA07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248" y="934"/>
                <a:ext cx="332" cy="58"/>
              </a:xfrm>
              <a:custGeom>
                <a:avLst/>
                <a:gdLst>
                  <a:gd name="T0" fmla="*/ 0 w 332"/>
                  <a:gd name="T1" fmla="*/ 58 h 58"/>
                  <a:gd name="T2" fmla="*/ 12 w 332"/>
                  <a:gd name="T3" fmla="*/ 52 h 58"/>
                  <a:gd name="T4" fmla="*/ 22 w 332"/>
                  <a:gd name="T5" fmla="*/ 48 h 58"/>
                  <a:gd name="T6" fmla="*/ 196 w 332"/>
                  <a:gd name="T7" fmla="*/ 14 h 58"/>
                  <a:gd name="T8" fmla="*/ 332 w 332"/>
                  <a:gd name="T9" fmla="*/ 0 h 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2"/>
                  <a:gd name="T16" fmla="*/ 0 h 58"/>
                  <a:gd name="T17" fmla="*/ 332 w 332"/>
                  <a:gd name="T18" fmla="*/ 58 h 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2" h="58">
                    <a:moveTo>
                      <a:pt x="0" y="58"/>
                    </a:moveTo>
                    <a:cubicBezTo>
                      <a:pt x="9" y="52"/>
                      <a:pt x="3" y="56"/>
                      <a:pt x="12" y="52"/>
                    </a:cubicBezTo>
                    <a:cubicBezTo>
                      <a:pt x="15" y="51"/>
                      <a:pt x="22" y="48"/>
                      <a:pt x="22" y="48"/>
                    </a:cubicBezTo>
                    <a:lnTo>
                      <a:pt x="196" y="14"/>
                    </a:lnTo>
                    <a:lnTo>
                      <a:pt x="332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3">
                <a:extLst>
                  <a:ext uri="{FF2B5EF4-FFF2-40B4-BE49-F238E27FC236}">
                    <a16:creationId xmlns:a16="http://schemas.microsoft.com/office/drawing/2014/main" id="{B8615692-CDB5-BE9D-0E76-AF49E4D842A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296" y="1020"/>
                <a:ext cx="284" cy="48"/>
              </a:xfrm>
              <a:custGeom>
                <a:avLst/>
                <a:gdLst>
                  <a:gd name="T0" fmla="*/ 0 w 284"/>
                  <a:gd name="T1" fmla="*/ 48 h 48"/>
                  <a:gd name="T2" fmla="*/ 22 w 284"/>
                  <a:gd name="T3" fmla="*/ 44 h 48"/>
                  <a:gd name="T4" fmla="*/ 240 w 284"/>
                  <a:gd name="T5" fmla="*/ 6 h 48"/>
                  <a:gd name="T6" fmla="*/ 284 w 284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4"/>
                  <a:gd name="T13" fmla="*/ 0 h 48"/>
                  <a:gd name="T14" fmla="*/ 284 w 28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4" h="48">
                    <a:moveTo>
                      <a:pt x="0" y="48"/>
                    </a:moveTo>
                    <a:cubicBezTo>
                      <a:pt x="7" y="47"/>
                      <a:pt x="22" y="44"/>
                      <a:pt x="22" y="44"/>
                    </a:cubicBezTo>
                    <a:lnTo>
                      <a:pt x="240" y="6"/>
                    </a:lnTo>
                    <a:lnTo>
                      <a:pt x="284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14">
                <a:extLst>
                  <a:ext uri="{FF2B5EF4-FFF2-40B4-BE49-F238E27FC236}">
                    <a16:creationId xmlns:a16="http://schemas.microsoft.com/office/drawing/2014/main" id="{95F8F0A4-E533-A5CD-75D2-2E3C45D2DCF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300" y="1076"/>
                <a:ext cx="294" cy="106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15">
                <a:extLst>
                  <a:ext uri="{FF2B5EF4-FFF2-40B4-BE49-F238E27FC236}">
                    <a16:creationId xmlns:a16="http://schemas.microsoft.com/office/drawing/2014/main" id="{87AF1B95-673D-A84C-F176-B4623529C5B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248" y="1006"/>
                <a:ext cx="338" cy="26"/>
              </a:xfrm>
              <a:custGeom>
                <a:avLst/>
                <a:gdLst>
                  <a:gd name="T0" fmla="*/ 0 w 338"/>
                  <a:gd name="T1" fmla="*/ 0 h 26"/>
                  <a:gd name="T2" fmla="*/ 62 w 338"/>
                  <a:gd name="T3" fmla="*/ 10 h 26"/>
                  <a:gd name="T4" fmla="*/ 338 w 338"/>
                  <a:gd name="T5" fmla="*/ 14 h 26"/>
                  <a:gd name="T6" fmla="*/ 0 60000 65536"/>
                  <a:gd name="T7" fmla="*/ 0 60000 65536"/>
                  <a:gd name="T8" fmla="*/ 0 60000 65536"/>
                  <a:gd name="T9" fmla="*/ 0 w 338"/>
                  <a:gd name="T10" fmla="*/ 0 h 26"/>
                  <a:gd name="T11" fmla="*/ 338 w 338"/>
                  <a:gd name="T12" fmla="*/ 26 h 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8" h="26">
                    <a:moveTo>
                      <a:pt x="0" y="0"/>
                    </a:moveTo>
                    <a:cubicBezTo>
                      <a:pt x="20" y="6"/>
                      <a:pt x="62" y="10"/>
                      <a:pt x="62" y="10"/>
                    </a:cubicBezTo>
                    <a:cubicBezTo>
                      <a:pt x="142" y="26"/>
                      <a:pt x="319" y="14"/>
                      <a:pt x="338" y="14"/>
                    </a:cubicBez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6">
                <a:extLst>
                  <a:ext uri="{FF2B5EF4-FFF2-40B4-BE49-F238E27FC236}">
                    <a16:creationId xmlns:a16="http://schemas.microsoft.com/office/drawing/2014/main" id="{78130946-B99F-44CE-FEC3-14A18CEE50F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244" y="1010"/>
                <a:ext cx="328" cy="116"/>
              </a:xfrm>
              <a:custGeom>
                <a:avLst/>
                <a:gdLst>
                  <a:gd name="T0" fmla="*/ 0 w 328"/>
                  <a:gd name="T1" fmla="*/ 0 h 116"/>
                  <a:gd name="T2" fmla="*/ 228 w 328"/>
                  <a:gd name="T3" fmla="*/ 84 h 116"/>
                  <a:gd name="T4" fmla="*/ 296 w 328"/>
                  <a:gd name="T5" fmla="*/ 104 h 116"/>
                  <a:gd name="T6" fmla="*/ 328 w 328"/>
                  <a:gd name="T7" fmla="*/ 116 h 1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28"/>
                  <a:gd name="T13" fmla="*/ 0 h 116"/>
                  <a:gd name="T14" fmla="*/ 328 w 328"/>
                  <a:gd name="T15" fmla="*/ 116 h 1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28" h="116">
                    <a:moveTo>
                      <a:pt x="0" y="0"/>
                    </a:moveTo>
                    <a:lnTo>
                      <a:pt x="228" y="84"/>
                    </a:lnTo>
                    <a:lnTo>
                      <a:pt x="296" y="104"/>
                    </a:lnTo>
                    <a:lnTo>
                      <a:pt x="328" y="116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17">
                <a:extLst>
                  <a:ext uri="{FF2B5EF4-FFF2-40B4-BE49-F238E27FC236}">
                    <a16:creationId xmlns:a16="http://schemas.microsoft.com/office/drawing/2014/main" id="{9D0CC1BB-D802-37A3-73E7-84E08F500DA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290" y="1086"/>
                <a:ext cx="202" cy="25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8">
                <a:extLst>
                  <a:ext uri="{FF2B5EF4-FFF2-40B4-BE49-F238E27FC236}">
                    <a16:creationId xmlns:a16="http://schemas.microsoft.com/office/drawing/2014/main" id="{D70CA55A-D8DF-4DF1-A80E-C75E81FD769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086" y="974"/>
                <a:ext cx="278" cy="238"/>
              </a:xfrm>
              <a:custGeom>
                <a:avLst/>
                <a:gdLst>
                  <a:gd name="T0" fmla="*/ 0 w 278"/>
                  <a:gd name="T1" fmla="*/ 0 h 238"/>
                  <a:gd name="T2" fmla="*/ 154 w 278"/>
                  <a:gd name="T3" fmla="*/ 176 h 238"/>
                  <a:gd name="T4" fmla="*/ 278 w 278"/>
                  <a:gd name="T5" fmla="*/ 238 h 238"/>
                  <a:gd name="T6" fmla="*/ 0 60000 65536"/>
                  <a:gd name="T7" fmla="*/ 0 60000 65536"/>
                  <a:gd name="T8" fmla="*/ 0 60000 65536"/>
                  <a:gd name="T9" fmla="*/ 0 w 278"/>
                  <a:gd name="T10" fmla="*/ 0 h 238"/>
                  <a:gd name="T11" fmla="*/ 278 w 278"/>
                  <a:gd name="T12" fmla="*/ 238 h 23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8" h="238">
                    <a:moveTo>
                      <a:pt x="0" y="0"/>
                    </a:moveTo>
                    <a:lnTo>
                      <a:pt x="154" y="176"/>
                    </a:lnTo>
                    <a:lnTo>
                      <a:pt x="278" y="238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9">
                <a:extLst>
                  <a:ext uri="{FF2B5EF4-FFF2-40B4-BE49-F238E27FC236}">
                    <a16:creationId xmlns:a16="http://schemas.microsoft.com/office/drawing/2014/main" id="{2206CD0C-6367-B7E5-6658-4AD16AFC169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306" y="1166"/>
                <a:ext cx="306" cy="28"/>
              </a:xfrm>
              <a:custGeom>
                <a:avLst/>
                <a:gdLst>
                  <a:gd name="T0" fmla="*/ 0 w 306"/>
                  <a:gd name="T1" fmla="*/ 0 h 28"/>
                  <a:gd name="T2" fmla="*/ 182 w 306"/>
                  <a:gd name="T3" fmla="*/ 0 h 28"/>
                  <a:gd name="T4" fmla="*/ 306 w 306"/>
                  <a:gd name="T5" fmla="*/ 28 h 28"/>
                  <a:gd name="T6" fmla="*/ 0 60000 65536"/>
                  <a:gd name="T7" fmla="*/ 0 60000 65536"/>
                  <a:gd name="T8" fmla="*/ 0 60000 65536"/>
                  <a:gd name="T9" fmla="*/ 0 w 306"/>
                  <a:gd name="T10" fmla="*/ 0 h 28"/>
                  <a:gd name="T11" fmla="*/ 306 w 306"/>
                  <a:gd name="T12" fmla="*/ 28 h 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6" h="28">
                    <a:moveTo>
                      <a:pt x="0" y="0"/>
                    </a:moveTo>
                    <a:lnTo>
                      <a:pt x="182" y="0"/>
                    </a:lnTo>
                    <a:lnTo>
                      <a:pt x="306" y="28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Oval 20">
                <a:extLst>
                  <a:ext uri="{FF2B5EF4-FFF2-40B4-BE49-F238E27FC236}">
                    <a16:creationId xmlns:a16="http://schemas.microsoft.com/office/drawing/2014/main" id="{72AEFFDE-2D14-EFAC-2714-BB77A5CA6DC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17" y="964"/>
                <a:ext cx="115" cy="11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31" name="Freeform 21">
                <a:extLst>
                  <a:ext uri="{FF2B5EF4-FFF2-40B4-BE49-F238E27FC236}">
                    <a16:creationId xmlns:a16="http://schemas.microsoft.com/office/drawing/2014/main" id="{22531C8A-338C-4D85-20E1-A12383E1071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60" y="1166"/>
                <a:ext cx="350" cy="626"/>
              </a:xfrm>
              <a:custGeom>
                <a:avLst/>
                <a:gdLst>
                  <a:gd name="T0" fmla="*/ 350 w 350"/>
                  <a:gd name="T1" fmla="*/ 54 h 626"/>
                  <a:gd name="T2" fmla="*/ 338 w 350"/>
                  <a:gd name="T3" fmla="*/ 50 h 626"/>
                  <a:gd name="T4" fmla="*/ 280 w 350"/>
                  <a:gd name="T5" fmla="*/ 12 h 626"/>
                  <a:gd name="T6" fmla="*/ 242 w 350"/>
                  <a:gd name="T7" fmla="*/ 0 h 626"/>
                  <a:gd name="T8" fmla="*/ 206 w 350"/>
                  <a:gd name="T9" fmla="*/ 0 h 626"/>
                  <a:gd name="T10" fmla="*/ 152 w 350"/>
                  <a:gd name="T11" fmla="*/ 12 h 626"/>
                  <a:gd name="T12" fmla="*/ 114 w 350"/>
                  <a:gd name="T13" fmla="*/ 48 h 626"/>
                  <a:gd name="T14" fmla="*/ 92 w 350"/>
                  <a:gd name="T15" fmla="*/ 82 h 626"/>
                  <a:gd name="T16" fmla="*/ 68 w 350"/>
                  <a:gd name="T17" fmla="*/ 126 h 626"/>
                  <a:gd name="T18" fmla="*/ 56 w 350"/>
                  <a:gd name="T19" fmla="*/ 166 h 626"/>
                  <a:gd name="T20" fmla="*/ 50 w 350"/>
                  <a:gd name="T21" fmla="*/ 220 h 626"/>
                  <a:gd name="T22" fmla="*/ 50 w 350"/>
                  <a:gd name="T23" fmla="*/ 266 h 626"/>
                  <a:gd name="T24" fmla="*/ 50 w 350"/>
                  <a:gd name="T25" fmla="*/ 300 h 626"/>
                  <a:gd name="T26" fmla="*/ 50 w 350"/>
                  <a:gd name="T27" fmla="*/ 324 h 626"/>
                  <a:gd name="T28" fmla="*/ 44 w 350"/>
                  <a:gd name="T29" fmla="*/ 380 h 626"/>
                  <a:gd name="T30" fmla="*/ 30 w 350"/>
                  <a:gd name="T31" fmla="*/ 430 h 626"/>
                  <a:gd name="T32" fmla="*/ 26 w 350"/>
                  <a:gd name="T33" fmla="*/ 478 h 626"/>
                  <a:gd name="T34" fmla="*/ 18 w 350"/>
                  <a:gd name="T35" fmla="*/ 526 h 626"/>
                  <a:gd name="T36" fmla="*/ 14 w 350"/>
                  <a:gd name="T37" fmla="*/ 562 h 626"/>
                  <a:gd name="T38" fmla="*/ 6 w 350"/>
                  <a:gd name="T39" fmla="*/ 608 h 626"/>
                  <a:gd name="T40" fmla="*/ 0 w 350"/>
                  <a:gd name="T41" fmla="*/ 626 h 62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50"/>
                  <a:gd name="T64" fmla="*/ 0 h 626"/>
                  <a:gd name="T65" fmla="*/ 350 w 350"/>
                  <a:gd name="T66" fmla="*/ 626 h 62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50" h="626">
                    <a:moveTo>
                      <a:pt x="350" y="54"/>
                    </a:moveTo>
                    <a:cubicBezTo>
                      <a:pt x="346" y="53"/>
                      <a:pt x="338" y="50"/>
                      <a:pt x="338" y="50"/>
                    </a:cubicBezTo>
                    <a:lnTo>
                      <a:pt x="280" y="12"/>
                    </a:lnTo>
                    <a:lnTo>
                      <a:pt x="242" y="0"/>
                    </a:lnTo>
                    <a:lnTo>
                      <a:pt x="206" y="0"/>
                    </a:lnTo>
                    <a:lnTo>
                      <a:pt x="152" y="12"/>
                    </a:lnTo>
                    <a:lnTo>
                      <a:pt x="114" y="48"/>
                    </a:lnTo>
                    <a:lnTo>
                      <a:pt x="92" y="82"/>
                    </a:lnTo>
                    <a:lnTo>
                      <a:pt x="68" y="126"/>
                    </a:lnTo>
                    <a:lnTo>
                      <a:pt x="56" y="166"/>
                    </a:lnTo>
                    <a:lnTo>
                      <a:pt x="50" y="220"/>
                    </a:lnTo>
                    <a:lnTo>
                      <a:pt x="50" y="266"/>
                    </a:lnTo>
                    <a:lnTo>
                      <a:pt x="50" y="300"/>
                    </a:lnTo>
                    <a:lnTo>
                      <a:pt x="50" y="324"/>
                    </a:lnTo>
                    <a:lnTo>
                      <a:pt x="44" y="380"/>
                    </a:lnTo>
                    <a:lnTo>
                      <a:pt x="30" y="430"/>
                    </a:lnTo>
                    <a:lnTo>
                      <a:pt x="26" y="478"/>
                    </a:lnTo>
                    <a:lnTo>
                      <a:pt x="18" y="526"/>
                    </a:lnTo>
                    <a:lnTo>
                      <a:pt x="14" y="562"/>
                    </a:lnTo>
                    <a:lnTo>
                      <a:pt x="6" y="608"/>
                    </a:lnTo>
                    <a:lnTo>
                      <a:pt x="0" y="626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22">
                <a:extLst>
                  <a:ext uri="{FF2B5EF4-FFF2-40B4-BE49-F238E27FC236}">
                    <a16:creationId xmlns:a16="http://schemas.microsoft.com/office/drawing/2014/main" id="{FF809AED-8EE3-3C13-6BD8-860C5B6D340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30" y="1428"/>
                <a:ext cx="594" cy="1071"/>
              </a:xfrm>
              <a:custGeom>
                <a:avLst/>
                <a:gdLst>
                  <a:gd name="T0" fmla="*/ 30 w 594"/>
                  <a:gd name="T1" fmla="*/ 366 h 1071"/>
                  <a:gd name="T2" fmla="*/ 21 w 594"/>
                  <a:gd name="T3" fmla="*/ 468 h 1071"/>
                  <a:gd name="T4" fmla="*/ 21 w 594"/>
                  <a:gd name="T5" fmla="*/ 567 h 1071"/>
                  <a:gd name="T6" fmla="*/ 21 w 594"/>
                  <a:gd name="T7" fmla="*/ 651 h 1071"/>
                  <a:gd name="T8" fmla="*/ 18 w 594"/>
                  <a:gd name="T9" fmla="*/ 726 h 1071"/>
                  <a:gd name="T10" fmla="*/ 18 w 594"/>
                  <a:gd name="T11" fmla="*/ 825 h 1071"/>
                  <a:gd name="T12" fmla="*/ 0 w 594"/>
                  <a:gd name="T13" fmla="*/ 915 h 1071"/>
                  <a:gd name="T14" fmla="*/ 0 w 594"/>
                  <a:gd name="T15" fmla="*/ 1008 h 1071"/>
                  <a:gd name="T16" fmla="*/ 48 w 594"/>
                  <a:gd name="T17" fmla="*/ 1062 h 1071"/>
                  <a:gd name="T18" fmla="*/ 84 w 594"/>
                  <a:gd name="T19" fmla="*/ 1071 h 1071"/>
                  <a:gd name="T20" fmla="*/ 123 w 594"/>
                  <a:gd name="T21" fmla="*/ 1071 h 1071"/>
                  <a:gd name="T22" fmla="*/ 177 w 594"/>
                  <a:gd name="T23" fmla="*/ 1068 h 1071"/>
                  <a:gd name="T24" fmla="*/ 210 w 594"/>
                  <a:gd name="T25" fmla="*/ 1047 h 1071"/>
                  <a:gd name="T26" fmla="*/ 246 w 594"/>
                  <a:gd name="T27" fmla="*/ 1032 h 1071"/>
                  <a:gd name="T28" fmla="*/ 267 w 594"/>
                  <a:gd name="T29" fmla="*/ 1014 h 1071"/>
                  <a:gd name="T30" fmla="*/ 315 w 594"/>
                  <a:gd name="T31" fmla="*/ 987 h 1071"/>
                  <a:gd name="T32" fmla="*/ 354 w 594"/>
                  <a:gd name="T33" fmla="*/ 957 h 1071"/>
                  <a:gd name="T34" fmla="*/ 399 w 594"/>
                  <a:gd name="T35" fmla="*/ 921 h 1071"/>
                  <a:gd name="T36" fmla="*/ 402 w 594"/>
                  <a:gd name="T37" fmla="*/ 888 h 1071"/>
                  <a:gd name="T38" fmla="*/ 426 w 594"/>
                  <a:gd name="T39" fmla="*/ 846 h 1071"/>
                  <a:gd name="T40" fmla="*/ 441 w 594"/>
                  <a:gd name="T41" fmla="*/ 822 h 1071"/>
                  <a:gd name="T42" fmla="*/ 474 w 594"/>
                  <a:gd name="T43" fmla="*/ 807 h 1071"/>
                  <a:gd name="T44" fmla="*/ 513 w 594"/>
                  <a:gd name="T45" fmla="*/ 807 h 1071"/>
                  <a:gd name="T46" fmla="*/ 540 w 594"/>
                  <a:gd name="T47" fmla="*/ 807 h 1071"/>
                  <a:gd name="T48" fmla="*/ 564 w 594"/>
                  <a:gd name="T49" fmla="*/ 822 h 1071"/>
                  <a:gd name="T50" fmla="*/ 594 w 594"/>
                  <a:gd name="T51" fmla="*/ 843 h 1071"/>
                  <a:gd name="T52" fmla="*/ 555 w 594"/>
                  <a:gd name="T53" fmla="*/ 801 h 1071"/>
                  <a:gd name="T54" fmla="*/ 513 w 594"/>
                  <a:gd name="T55" fmla="*/ 792 h 1071"/>
                  <a:gd name="T56" fmla="*/ 471 w 594"/>
                  <a:gd name="T57" fmla="*/ 792 h 1071"/>
                  <a:gd name="T58" fmla="*/ 432 w 594"/>
                  <a:gd name="T59" fmla="*/ 792 h 1071"/>
                  <a:gd name="T60" fmla="*/ 402 w 594"/>
                  <a:gd name="T61" fmla="*/ 801 h 1071"/>
                  <a:gd name="T62" fmla="*/ 348 w 594"/>
                  <a:gd name="T63" fmla="*/ 837 h 1071"/>
                  <a:gd name="T64" fmla="*/ 342 w 594"/>
                  <a:gd name="T65" fmla="*/ 858 h 1071"/>
                  <a:gd name="T66" fmla="*/ 321 w 594"/>
                  <a:gd name="T67" fmla="*/ 882 h 1071"/>
                  <a:gd name="T68" fmla="*/ 282 w 594"/>
                  <a:gd name="T69" fmla="*/ 900 h 1071"/>
                  <a:gd name="T70" fmla="*/ 156 w 594"/>
                  <a:gd name="T71" fmla="*/ 969 h 1071"/>
                  <a:gd name="T72" fmla="*/ 120 w 594"/>
                  <a:gd name="T73" fmla="*/ 972 h 1071"/>
                  <a:gd name="T74" fmla="*/ 96 w 594"/>
                  <a:gd name="T75" fmla="*/ 945 h 1071"/>
                  <a:gd name="T76" fmla="*/ 102 w 594"/>
                  <a:gd name="T77" fmla="*/ 876 h 1071"/>
                  <a:gd name="T78" fmla="*/ 126 w 594"/>
                  <a:gd name="T79" fmla="*/ 768 h 1071"/>
                  <a:gd name="T80" fmla="*/ 120 w 594"/>
                  <a:gd name="T81" fmla="*/ 648 h 1071"/>
                  <a:gd name="T82" fmla="*/ 111 w 594"/>
                  <a:gd name="T83" fmla="*/ 561 h 1071"/>
                  <a:gd name="T84" fmla="*/ 123 w 594"/>
                  <a:gd name="T85" fmla="*/ 387 h 1071"/>
                  <a:gd name="T86" fmla="*/ 126 w 594"/>
                  <a:gd name="T87" fmla="*/ 312 h 1071"/>
                  <a:gd name="T88" fmla="*/ 156 w 594"/>
                  <a:gd name="T89" fmla="*/ 126 h 1071"/>
                  <a:gd name="T90" fmla="*/ 156 w 594"/>
                  <a:gd name="T91" fmla="*/ 33 h 1071"/>
                  <a:gd name="T92" fmla="*/ 156 w 594"/>
                  <a:gd name="T93" fmla="*/ 0 h 1071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94"/>
                  <a:gd name="T142" fmla="*/ 0 h 1071"/>
                  <a:gd name="T143" fmla="*/ 594 w 594"/>
                  <a:gd name="T144" fmla="*/ 1071 h 1071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94" h="1071">
                    <a:moveTo>
                      <a:pt x="30" y="366"/>
                    </a:moveTo>
                    <a:lnTo>
                      <a:pt x="21" y="468"/>
                    </a:lnTo>
                    <a:lnTo>
                      <a:pt x="21" y="567"/>
                    </a:lnTo>
                    <a:lnTo>
                      <a:pt x="21" y="651"/>
                    </a:lnTo>
                    <a:lnTo>
                      <a:pt x="18" y="726"/>
                    </a:lnTo>
                    <a:lnTo>
                      <a:pt x="18" y="825"/>
                    </a:lnTo>
                    <a:lnTo>
                      <a:pt x="0" y="915"/>
                    </a:lnTo>
                    <a:lnTo>
                      <a:pt x="0" y="1008"/>
                    </a:lnTo>
                    <a:lnTo>
                      <a:pt x="48" y="1062"/>
                    </a:lnTo>
                    <a:lnTo>
                      <a:pt x="84" y="1071"/>
                    </a:lnTo>
                    <a:lnTo>
                      <a:pt x="123" y="1071"/>
                    </a:lnTo>
                    <a:lnTo>
                      <a:pt x="177" y="1068"/>
                    </a:lnTo>
                    <a:lnTo>
                      <a:pt x="210" y="1047"/>
                    </a:lnTo>
                    <a:lnTo>
                      <a:pt x="246" y="1032"/>
                    </a:lnTo>
                    <a:lnTo>
                      <a:pt x="267" y="1014"/>
                    </a:lnTo>
                    <a:lnTo>
                      <a:pt x="315" y="987"/>
                    </a:lnTo>
                    <a:lnTo>
                      <a:pt x="354" y="957"/>
                    </a:lnTo>
                    <a:lnTo>
                      <a:pt x="399" y="921"/>
                    </a:lnTo>
                    <a:lnTo>
                      <a:pt x="402" y="888"/>
                    </a:lnTo>
                    <a:lnTo>
                      <a:pt x="426" y="846"/>
                    </a:lnTo>
                    <a:lnTo>
                      <a:pt x="441" y="822"/>
                    </a:lnTo>
                    <a:lnTo>
                      <a:pt x="474" y="807"/>
                    </a:lnTo>
                    <a:lnTo>
                      <a:pt x="513" y="807"/>
                    </a:lnTo>
                    <a:lnTo>
                      <a:pt x="540" y="807"/>
                    </a:lnTo>
                    <a:lnTo>
                      <a:pt x="564" y="822"/>
                    </a:lnTo>
                    <a:lnTo>
                      <a:pt x="594" y="843"/>
                    </a:lnTo>
                    <a:lnTo>
                      <a:pt x="555" y="801"/>
                    </a:lnTo>
                    <a:lnTo>
                      <a:pt x="513" y="792"/>
                    </a:lnTo>
                    <a:lnTo>
                      <a:pt x="471" y="792"/>
                    </a:lnTo>
                    <a:lnTo>
                      <a:pt x="432" y="792"/>
                    </a:lnTo>
                    <a:lnTo>
                      <a:pt x="402" y="801"/>
                    </a:lnTo>
                    <a:lnTo>
                      <a:pt x="348" y="837"/>
                    </a:lnTo>
                    <a:lnTo>
                      <a:pt x="342" y="858"/>
                    </a:lnTo>
                    <a:lnTo>
                      <a:pt x="321" y="882"/>
                    </a:lnTo>
                    <a:lnTo>
                      <a:pt x="282" y="900"/>
                    </a:lnTo>
                    <a:lnTo>
                      <a:pt x="156" y="969"/>
                    </a:lnTo>
                    <a:lnTo>
                      <a:pt x="120" y="972"/>
                    </a:lnTo>
                    <a:lnTo>
                      <a:pt x="96" y="945"/>
                    </a:lnTo>
                    <a:lnTo>
                      <a:pt x="102" y="876"/>
                    </a:lnTo>
                    <a:lnTo>
                      <a:pt x="126" y="768"/>
                    </a:lnTo>
                    <a:lnTo>
                      <a:pt x="120" y="648"/>
                    </a:lnTo>
                    <a:lnTo>
                      <a:pt x="111" y="561"/>
                    </a:lnTo>
                    <a:lnTo>
                      <a:pt x="123" y="387"/>
                    </a:lnTo>
                    <a:lnTo>
                      <a:pt x="126" y="312"/>
                    </a:lnTo>
                    <a:lnTo>
                      <a:pt x="156" y="126"/>
                    </a:lnTo>
                    <a:lnTo>
                      <a:pt x="156" y="33"/>
                    </a:lnTo>
                    <a:lnTo>
                      <a:pt x="156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23">
                <a:extLst>
                  <a:ext uri="{FF2B5EF4-FFF2-40B4-BE49-F238E27FC236}">
                    <a16:creationId xmlns:a16="http://schemas.microsoft.com/office/drawing/2014/main" id="{26151ACB-A6DC-2943-91AD-70D7EA6DA72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83" y="1272"/>
                <a:ext cx="174" cy="165"/>
              </a:xfrm>
              <a:custGeom>
                <a:avLst/>
                <a:gdLst>
                  <a:gd name="T0" fmla="*/ 174 w 174"/>
                  <a:gd name="T1" fmla="*/ 12 h 165"/>
                  <a:gd name="T2" fmla="*/ 117 w 174"/>
                  <a:gd name="T3" fmla="*/ 0 h 165"/>
                  <a:gd name="T4" fmla="*/ 75 w 174"/>
                  <a:gd name="T5" fmla="*/ 3 h 165"/>
                  <a:gd name="T6" fmla="*/ 39 w 174"/>
                  <a:gd name="T7" fmla="*/ 18 h 165"/>
                  <a:gd name="T8" fmla="*/ 27 w 174"/>
                  <a:gd name="T9" fmla="*/ 66 h 165"/>
                  <a:gd name="T10" fmla="*/ 15 w 174"/>
                  <a:gd name="T11" fmla="*/ 111 h 165"/>
                  <a:gd name="T12" fmla="*/ 0 w 174"/>
                  <a:gd name="T13" fmla="*/ 165 h 1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4"/>
                  <a:gd name="T22" fmla="*/ 0 h 165"/>
                  <a:gd name="T23" fmla="*/ 174 w 174"/>
                  <a:gd name="T24" fmla="*/ 165 h 1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4" h="165">
                    <a:moveTo>
                      <a:pt x="174" y="12"/>
                    </a:moveTo>
                    <a:lnTo>
                      <a:pt x="117" y="0"/>
                    </a:lnTo>
                    <a:lnTo>
                      <a:pt x="75" y="3"/>
                    </a:lnTo>
                    <a:lnTo>
                      <a:pt x="39" y="18"/>
                    </a:lnTo>
                    <a:lnTo>
                      <a:pt x="27" y="66"/>
                    </a:lnTo>
                    <a:lnTo>
                      <a:pt x="15" y="111"/>
                    </a:lnTo>
                    <a:lnTo>
                      <a:pt x="0" y="165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" name="Group 206">
            <a:extLst>
              <a:ext uri="{FF2B5EF4-FFF2-40B4-BE49-F238E27FC236}">
                <a16:creationId xmlns:a16="http://schemas.microsoft.com/office/drawing/2014/main" id="{8FA5C324-67E9-BB7A-588E-002264648B55}"/>
              </a:ext>
            </a:extLst>
          </p:cNvPr>
          <p:cNvGrpSpPr/>
          <p:nvPr/>
        </p:nvGrpSpPr>
        <p:grpSpPr>
          <a:xfrm>
            <a:off x="7568958" y="5294678"/>
            <a:ext cx="542188" cy="535030"/>
            <a:chOff x="3487288" y="4492539"/>
            <a:chExt cx="542188" cy="535030"/>
          </a:xfrm>
        </p:grpSpPr>
        <p:sp>
          <p:nvSpPr>
            <p:cNvPr id="35" name="Rounded Rectangle 43">
              <a:extLst>
                <a:ext uri="{FF2B5EF4-FFF2-40B4-BE49-F238E27FC236}">
                  <a16:creationId xmlns:a16="http://schemas.microsoft.com/office/drawing/2014/main" id="{039BFF3F-4E6D-DEF2-0843-FB8C698A2E81}"/>
                </a:ext>
              </a:extLst>
            </p:cNvPr>
            <p:cNvSpPr/>
            <p:nvPr/>
          </p:nvSpPr>
          <p:spPr>
            <a:xfrm>
              <a:off x="3675512" y="4492539"/>
              <a:ext cx="45719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44">
              <a:extLst>
                <a:ext uri="{FF2B5EF4-FFF2-40B4-BE49-F238E27FC236}">
                  <a16:creationId xmlns:a16="http://schemas.microsoft.com/office/drawing/2014/main" id="{56B33116-C02C-C4B0-44FA-62C06A937E84}"/>
                </a:ext>
              </a:extLst>
            </p:cNvPr>
            <p:cNvSpPr/>
            <p:nvPr/>
          </p:nvSpPr>
          <p:spPr>
            <a:xfrm rot="2674926">
              <a:off x="3816284" y="4676008"/>
              <a:ext cx="45719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45">
              <a:extLst>
                <a:ext uri="{FF2B5EF4-FFF2-40B4-BE49-F238E27FC236}">
                  <a16:creationId xmlns:a16="http://schemas.microsoft.com/office/drawing/2014/main" id="{323F3CC3-68FE-CB2C-C616-194FEDDEF3C6}"/>
                </a:ext>
              </a:extLst>
            </p:cNvPr>
            <p:cNvSpPr/>
            <p:nvPr/>
          </p:nvSpPr>
          <p:spPr>
            <a:xfrm rot="10181278">
              <a:off x="3626224" y="4722769"/>
              <a:ext cx="45719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46">
              <a:extLst>
                <a:ext uri="{FF2B5EF4-FFF2-40B4-BE49-F238E27FC236}">
                  <a16:creationId xmlns:a16="http://schemas.microsoft.com/office/drawing/2014/main" id="{7C18B345-411B-810F-F32D-86E6FE199022}"/>
                </a:ext>
              </a:extLst>
            </p:cNvPr>
            <p:cNvSpPr/>
            <p:nvPr/>
          </p:nvSpPr>
          <p:spPr>
            <a:xfrm rot="8045523">
              <a:off x="3854216" y="4386399"/>
              <a:ext cx="45719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47">
              <a:extLst>
                <a:ext uri="{FF2B5EF4-FFF2-40B4-BE49-F238E27FC236}">
                  <a16:creationId xmlns:a16="http://schemas.microsoft.com/office/drawing/2014/main" id="{A15A3DFE-9FE1-59F5-8621-DF02A7E00311}"/>
                </a:ext>
              </a:extLst>
            </p:cNvPr>
            <p:cNvSpPr/>
            <p:nvPr/>
          </p:nvSpPr>
          <p:spPr>
            <a:xfrm rot="5680605">
              <a:off x="3654009" y="4451549"/>
              <a:ext cx="45719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48">
              <a:extLst>
                <a:ext uri="{FF2B5EF4-FFF2-40B4-BE49-F238E27FC236}">
                  <a16:creationId xmlns:a16="http://schemas.microsoft.com/office/drawing/2014/main" id="{DA6070EB-B0CC-5619-E633-C5E56E09A20E}"/>
                </a:ext>
              </a:extLst>
            </p:cNvPr>
            <p:cNvSpPr/>
            <p:nvPr/>
          </p:nvSpPr>
          <p:spPr>
            <a:xfrm rot="1394602">
              <a:off x="3487288" y="4641590"/>
              <a:ext cx="45719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9">
              <a:extLst>
                <a:ext uri="{FF2B5EF4-FFF2-40B4-BE49-F238E27FC236}">
                  <a16:creationId xmlns:a16="http://schemas.microsoft.com/office/drawing/2014/main" id="{66D1477A-6169-8CDC-3F53-9053F09A896A}"/>
                </a:ext>
              </a:extLst>
            </p:cNvPr>
            <p:cNvSpPr/>
            <p:nvPr/>
          </p:nvSpPr>
          <p:spPr>
            <a:xfrm rot="2674926">
              <a:off x="3968684" y="4676008"/>
              <a:ext cx="45719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CA12504-8CA1-2F31-16D2-61083341122A}"/>
              </a:ext>
            </a:extLst>
          </p:cNvPr>
          <p:cNvSpPr txBox="1"/>
          <p:nvPr/>
        </p:nvSpPr>
        <p:spPr>
          <a:xfrm>
            <a:off x="7392067" y="3260454"/>
            <a:ext cx="3087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Infection assay: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F7501A-496B-D69A-C640-43283AA3B40D}"/>
              </a:ext>
            </a:extLst>
          </p:cNvPr>
          <p:cNvSpPr txBox="1"/>
          <p:nvPr/>
        </p:nvSpPr>
        <p:spPr>
          <a:xfrm>
            <a:off x="8263591" y="4345628"/>
            <a:ext cx="672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6602DB-2C6B-2223-B2D3-E090F93ACDFB}"/>
              </a:ext>
            </a:extLst>
          </p:cNvPr>
          <p:cNvSpPr txBox="1"/>
          <p:nvPr/>
        </p:nvSpPr>
        <p:spPr>
          <a:xfrm>
            <a:off x="8300515" y="5230966"/>
            <a:ext cx="672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Z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160FEB5-0C1E-3028-8FF5-3AB613DAF1BC}"/>
              </a:ext>
            </a:extLst>
          </p:cNvPr>
          <p:cNvCxnSpPr>
            <a:cxnSpLocks/>
          </p:cNvCxnSpPr>
          <p:nvPr/>
        </p:nvCxnSpPr>
        <p:spPr>
          <a:xfrm>
            <a:off x="8644828" y="4713176"/>
            <a:ext cx="598565" cy="7823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5D94972-0A9E-6FED-E47D-7CC9F42B67A9}"/>
              </a:ext>
            </a:extLst>
          </p:cNvPr>
          <p:cNvCxnSpPr>
            <a:cxnSpLocks/>
          </p:cNvCxnSpPr>
          <p:nvPr/>
        </p:nvCxnSpPr>
        <p:spPr>
          <a:xfrm flipV="1">
            <a:off x="8663722" y="5352643"/>
            <a:ext cx="666161" cy="17885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4A8319F-B057-BC67-9CE9-42A941DBE1A4}"/>
              </a:ext>
            </a:extLst>
          </p:cNvPr>
          <p:cNvSpPr txBox="1"/>
          <p:nvPr/>
        </p:nvSpPr>
        <p:spPr>
          <a:xfrm>
            <a:off x="7539369" y="6169659"/>
            <a:ext cx="1820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S and Z go in…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C2E89B4-427B-0EB1-BA15-6626BDE36781}"/>
              </a:ext>
            </a:extLst>
          </p:cNvPr>
          <p:cNvCxnSpPr>
            <a:cxnSpLocks/>
          </p:cNvCxnSpPr>
          <p:nvPr/>
        </p:nvCxnSpPr>
        <p:spPr>
          <a:xfrm>
            <a:off x="9899109" y="5100545"/>
            <a:ext cx="728821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11C1E5A-596C-BCA7-5CE9-D3A763B4B137}"/>
              </a:ext>
            </a:extLst>
          </p:cNvPr>
          <p:cNvSpPr txBox="1"/>
          <p:nvPr/>
        </p:nvSpPr>
        <p:spPr>
          <a:xfrm>
            <a:off x="10863159" y="4608164"/>
            <a:ext cx="672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?</a:t>
            </a:r>
            <a:endParaRPr lang="en-US" sz="4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D8F734-9709-BC4E-6C7F-4AB15D2ED5E9}"/>
              </a:ext>
            </a:extLst>
          </p:cNvPr>
          <p:cNvSpPr txBox="1"/>
          <p:nvPr/>
        </p:nvSpPr>
        <p:spPr>
          <a:xfrm>
            <a:off x="10054679" y="6038415"/>
            <a:ext cx="1656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Does S or I come out?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DD0674-FAEA-63CB-7385-7418933E437B}"/>
              </a:ext>
            </a:extLst>
          </p:cNvPr>
          <p:cNvSpPr txBox="1"/>
          <p:nvPr/>
        </p:nvSpPr>
        <p:spPr>
          <a:xfrm>
            <a:off x="470141" y="3281292"/>
            <a:ext cx="65816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S</a:t>
            </a:r>
            <a:r>
              <a:rPr lang="en-US" sz="2800" b="1" i="1" baseline="-25000" dirty="0"/>
              <a:t>0</a:t>
            </a:r>
            <a:r>
              <a:rPr lang="en-US" sz="2800" dirty="0"/>
              <a:t>: 1 hosts/tube, or 1/15 = 0.067 hosts/ml </a:t>
            </a:r>
          </a:p>
          <a:p>
            <a:r>
              <a:rPr lang="en-US" sz="2800" b="1" i="1" dirty="0"/>
              <a:t>t</a:t>
            </a:r>
            <a:r>
              <a:rPr lang="en-US" sz="2800" dirty="0"/>
              <a:t>: length of the assay (8 hours, or 0.33 days)</a:t>
            </a:r>
          </a:p>
          <a:p>
            <a:r>
              <a:rPr lang="en-US" sz="2800" b="1" i="1" dirty="0">
                <a:solidFill>
                  <a:srgbClr val="FF0000"/>
                </a:solidFill>
              </a:rPr>
              <a:t>Z</a:t>
            </a:r>
            <a:r>
              <a:rPr lang="en-US" sz="2800" dirty="0"/>
              <a:t>: spores you put in tube (200/ml)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6E26A90-792D-7D38-0F97-3BD7E0EEB578}"/>
              </a:ext>
            </a:extLst>
          </p:cNvPr>
          <p:cNvSpPr txBox="1"/>
          <p:nvPr/>
        </p:nvSpPr>
        <p:spPr>
          <a:xfrm>
            <a:off x="7029450" y="844262"/>
            <a:ext cx="4251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What units should </a:t>
            </a:r>
            <a:r>
              <a:rPr lang="el-GR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take? What units do the other parameters in the equation have?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729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4A952D8-D6B8-29F0-3DBE-5EC456F51214}"/>
              </a:ext>
            </a:extLst>
          </p:cNvPr>
          <p:cNvSpPr txBox="1"/>
          <p:nvPr/>
        </p:nvSpPr>
        <p:spPr>
          <a:xfrm>
            <a:off x="275809" y="224742"/>
            <a:ext cx="64629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i="1" u="sng" dirty="0">
                <a:latin typeface="Cambria" panose="02040503050406030204" pitchFamily="18" charset="0"/>
                <a:ea typeface="Cambria" panose="02040503050406030204" pitchFamily="18" charset="0"/>
              </a:rPr>
              <a:t>2. Units: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 Trickier than you might think!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8E44E6A-7A72-C969-D18B-1BBC6E10FAE2}"/>
                  </a:ext>
                </a:extLst>
              </p:cNvPr>
              <p:cNvSpPr/>
              <p:nvPr/>
            </p:nvSpPr>
            <p:spPr>
              <a:xfrm>
                <a:off x="1041641" y="1405162"/>
                <a:ext cx="4740034" cy="14754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4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4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8E44E6A-7A72-C969-D18B-1BBC6E10FA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641" y="1405162"/>
                <a:ext cx="4740034" cy="14754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15 mL Falcon Centrifuge Tubes, Polypropylene, Pack of 50, 352096 ...">
            <a:extLst>
              <a:ext uri="{FF2B5EF4-FFF2-40B4-BE49-F238E27FC236}">
                <a16:creationId xmlns:a16="http://schemas.microsoft.com/office/drawing/2014/main" id="{E513178D-9C7E-6B94-4EE8-D229BB126E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0" r="52203"/>
          <a:stretch/>
        </p:blipFill>
        <p:spPr bwMode="auto">
          <a:xfrm>
            <a:off x="9159135" y="3849233"/>
            <a:ext cx="672355" cy="279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2">
            <a:extLst>
              <a:ext uri="{FF2B5EF4-FFF2-40B4-BE49-F238E27FC236}">
                <a16:creationId xmlns:a16="http://schemas.microsoft.com/office/drawing/2014/main" id="{ACAD4D82-1A15-160A-87EC-40127823437E}"/>
              </a:ext>
            </a:extLst>
          </p:cNvPr>
          <p:cNvGrpSpPr>
            <a:grpSpLocks/>
          </p:cNvGrpSpPr>
          <p:nvPr/>
        </p:nvGrpSpPr>
        <p:grpSpPr bwMode="auto">
          <a:xfrm>
            <a:off x="7614015" y="3946987"/>
            <a:ext cx="871536" cy="1153558"/>
            <a:chOff x="1519" y="1866"/>
            <a:chExt cx="950" cy="1210"/>
          </a:xfrm>
          <a:solidFill>
            <a:srgbClr val="DAFEF3">
              <a:alpha val="20000"/>
            </a:srgbClr>
          </a:solidFill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C023B9A0-9529-C1BB-72A7-454372E91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" y="1899"/>
              <a:ext cx="525" cy="990"/>
            </a:xfrm>
            <a:custGeom>
              <a:avLst/>
              <a:gdLst>
                <a:gd name="T0" fmla="*/ 453 w 525"/>
                <a:gd name="T1" fmla="*/ 33 h 990"/>
                <a:gd name="T2" fmla="*/ 420 w 525"/>
                <a:gd name="T3" fmla="*/ 3 h 990"/>
                <a:gd name="T4" fmla="*/ 372 w 525"/>
                <a:gd name="T5" fmla="*/ 0 h 990"/>
                <a:gd name="T6" fmla="*/ 327 w 525"/>
                <a:gd name="T7" fmla="*/ 0 h 990"/>
                <a:gd name="T8" fmla="*/ 270 w 525"/>
                <a:gd name="T9" fmla="*/ 3 h 990"/>
                <a:gd name="T10" fmla="*/ 222 w 525"/>
                <a:gd name="T11" fmla="*/ 48 h 990"/>
                <a:gd name="T12" fmla="*/ 189 w 525"/>
                <a:gd name="T13" fmla="*/ 108 h 990"/>
                <a:gd name="T14" fmla="*/ 156 w 525"/>
                <a:gd name="T15" fmla="*/ 168 h 990"/>
                <a:gd name="T16" fmla="*/ 120 w 525"/>
                <a:gd name="T17" fmla="*/ 255 h 990"/>
                <a:gd name="T18" fmla="*/ 102 w 525"/>
                <a:gd name="T19" fmla="*/ 297 h 990"/>
                <a:gd name="T20" fmla="*/ 93 w 525"/>
                <a:gd name="T21" fmla="*/ 342 h 990"/>
                <a:gd name="T22" fmla="*/ 72 w 525"/>
                <a:gd name="T23" fmla="*/ 411 h 990"/>
                <a:gd name="T24" fmla="*/ 45 w 525"/>
                <a:gd name="T25" fmla="*/ 480 h 990"/>
                <a:gd name="T26" fmla="*/ 18 w 525"/>
                <a:gd name="T27" fmla="*/ 537 h 990"/>
                <a:gd name="T28" fmla="*/ 0 w 525"/>
                <a:gd name="T29" fmla="*/ 636 h 990"/>
                <a:gd name="T30" fmla="*/ 15 w 525"/>
                <a:gd name="T31" fmla="*/ 711 h 990"/>
                <a:gd name="T32" fmla="*/ 30 w 525"/>
                <a:gd name="T33" fmla="*/ 762 h 990"/>
                <a:gd name="T34" fmla="*/ 60 w 525"/>
                <a:gd name="T35" fmla="*/ 813 h 990"/>
                <a:gd name="T36" fmla="*/ 72 w 525"/>
                <a:gd name="T37" fmla="*/ 873 h 990"/>
                <a:gd name="T38" fmla="*/ 84 w 525"/>
                <a:gd name="T39" fmla="*/ 897 h 990"/>
                <a:gd name="T40" fmla="*/ 93 w 525"/>
                <a:gd name="T41" fmla="*/ 933 h 990"/>
                <a:gd name="T42" fmla="*/ 75 w 525"/>
                <a:gd name="T43" fmla="*/ 990 h 990"/>
                <a:gd name="T44" fmla="*/ 120 w 525"/>
                <a:gd name="T45" fmla="*/ 948 h 990"/>
                <a:gd name="T46" fmla="*/ 126 w 525"/>
                <a:gd name="T47" fmla="*/ 927 h 990"/>
                <a:gd name="T48" fmla="*/ 240 w 525"/>
                <a:gd name="T49" fmla="*/ 891 h 990"/>
                <a:gd name="T50" fmla="*/ 333 w 525"/>
                <a:gd name="T51" fmla="*/ 858 h 990"/>
                <a:gd name="T52" fmla="*/ 399 w 525"/>
                <a:gd name="T53" fmla="*/ 798 h 990"/>
                <a:gd name="T54" fmla="*/ 468 w 525"/>
                <a:gd name="T55" fmla="*/ 708 h 990"/>
                <a:gd name="T56" fmla="*/ 495 w 525"/>
                <a:gd name="T57" fmla="*/ 579 h 990"/>
                <a:gd name="T58" fmla="*/ 495 w 525"/>
                <a:gd name="T59" fmla="*/ 474 h 990"/>
                <a:gd name="T60" fmla="*/ 486 w 525"/>
                <a:gd name="T61" fmla="*/ 387 h 990"/>
                <a:gd name="T62" fmla="*/ 423 w 525"/>
                <a:gd name="T63" fmla="*/ 306 h 990"/>
                <a:gd name="T64" fmla="*/ 498 w 525"/>
                <a:gd name="T65" fmla="*/ 372 h 990"/>
                <a:gd name="T66" fmla="*/ 513 w 525"/>
                <a:gd name="T67" fmla="*/ 336 h 990"/>
                <a:gd name="T68" fmla="*/ 516 w 525"/>
                <a:gd name="T69" fmla="*/ 234 h 990"/>
                <a:gd name="T70" fmla="*/ 525 w 525"/>
                <a:gd name="T71" fmla="*/ 135 h 990"/>
                <a:gd name="T72" fmla="*/ 495 w 525"/>
                <a:gd name="T73" fmla="*/ 45 h 990"/>
                <a:gd name="T74" fmla="*/ 453 w 525"/>
                <a:gd name="T75" fmla="*/ 33 h 9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25"/>
                <a:gd name="T115" fmla="*/ 0 h 990"/>
                <a:gd name="T116" fmla="*/ 525 w 525"/>
                <a:gd name="T117" fmla="*/ 990 h 99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25" h="990">
                  <a:moveTo>
                    <a:pt x="453" y="33"/>
                  </a:moveTo>
                  <a:lnTo>
                    <a:pt x="420" y="3"/>
                  </a:lnTo>
                  <a:lnTo>
                    <a:pt x="372" y="0"/>
                  </a:lnTo>
                  <a:lnTo>
                    <a:pt x="327" y="0"/>
                  </a:lnTo>
                  <a:lnTo>
                    <a:pt x="270" y="3"/>
                  </a:lnTo>
                  <a:lnTo>
                    <a:pt x="222" y="48"/>
                  </a:lnTo>
                  <a:lnTo>
                    <a:pt x="189" y="108"/>
                  </a:lnTo>
                  <a:lnTo>
                    <a:pt x="156" y="168"/>
                  </a:lnTo>
                  <a:lnTo>
                    <a:pt x="120" y="255"/>
                  </a:lnTo>
                  <a:lnTo>
                    <a:pt x="102" y="297"/>
                  </a:lnTo>
                  <a:lnTo>
                    <a:pt x="93" y="342"/>
                  </a:lnTo>
                  <a:lnTo>
                    <a:pt x="72" y="411"/>
                  </a:lnTo>
                  <a:lnTo>
                    <a:pt x="45" y="480"/>
                  </a:lnTo>
                  <a:lnTo>
                    <a:pt x="18" y="537"/>
                  </a:lnTo>
                  <a:lnTo>
                    <a:pt x="0" y="636"/>
                  </a:lnTo>
                  <a:lnTo>
                    <a:pt x="15" y="711"/>
                  </a:lnTo>
                  <a:lnTo>
                    <a:pt x="30" y="762"/>
                  </a:lnTo>
                  <a:lnTo>
                    <a:pt x="60" y="813"/>
                  </a:lnTo>
                  <a:lnTo>
                    <a:pt x="72" y="873"/>
                  </a:lnTo>
                  <a:lnTo>
                    <a:pt x="84" y="897"/>
                  </a:lnTo>
                  <a:lnTo>
                    <a:pt x="93" y="933"/>
                  </a:lnTo>
                  <a:lnTo>
                    <a:pt x="75" y="990"/>
                  </a:lnTo>
                  <a:lnTo>
                    <a:pt x="120" y="948"/>
                  </a:lnTo>
                  <a:lnTo>
                    <a:pt x="126" y="927"/>
                  </a:lnTo>
                  <a:lnTo>
                    <a:pt x="240" y="891"/>
                  </a:lnTo>
                  <a:lnTo>
                    <a:pt x="333" y="858"/>
                  </a:lnTo>
                  <a:lnTo>
                    <a:pt x="399" y="798"/>
                  </a:lnTo>
                  <a:lnTo>
                    <a:pt x="468" y="708"/>
                  </a:lnTo>
                  <a:lnTo>
                    <a:pt x="495" y="579"/>
                  </a:lnTo>
                  <a:lnTo>
                    <a:pt x="495" y="474"/>
                  </a:lnTo>
                  <a:lnTo>
                    <a:pt x="486" y="387"/>
                  </a:lnTo>
                  <a:lnTo>
                    <a:pt x="423" y="306"/>
                  </a:lnTo>
                  <a:lnTo>
                    <a:pt x="498" y="372"/>
                  </a:lnTo>
                  <a:lnTo>
                    <a:pt x="513" y="336"/>
                  </a:lnTo>
                  <a:lnTo>
                    <a:pt x="516" y="234"/>
                  </a:lnTo>
                  <a:lnTo>
                    <a:pt x="525" y="135"/>
                  </a:lnTo>
                  <a:lnTo>
                    <a:pt x="495" y="45"/>
                  </a:lnTo>
                  <a:lnTo>
                    <a:pt x="453" y="33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4">
              <a:extLst>
                <a:ext uri="{FF2B5EF4-FFF2-40B4-BE49-F238E27FC236}">
                  <a16:creationId xmlns:a16="http://schemas.microsoft.com/office/drawing/2014/main" id="{21208B22-40D0-F7ED-BBB3-B5D9C4CE605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19" y="1866"/>
              <a:ext cx="950" cy="1210"/>
              <a:chOff x="711" y="730"/>
              <a:chExt cx="1901" cy="2423"/>
            </a:xfrm>
            <a:grpFill/>
          </p:grpSpPr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id="{402C3C47-5F17-4462-4510-D359BC54962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60" y="780"/>
                <a:ext cx="1047" cy="1257"/>
              </a:xfrm>
              <a:custGeom>
                <a:avLst/>
                <a:gdLst>
                  <a:gd name="T0" fmla="*/ 822 w 1047"/>
                  <a:gd name="T1" fmla="*/ 633 h 1257"/>
                  <a:gd name="T2" fmla="*/ 903 w 1047"/>
                  <a:gd name="T3" fmla="*/ 693 h 1257"/>
                  <a:gd name="T4" fmla="*/ 933 w 1047"/>
                  <a:gd name="T5" fmla="*/ 723 h 1257"/>
                  <a:gd name="T6" fmla="*/ 960 w 1047"/>
                  <a:gd name="T7" fmla="*/ 762 h 1257"/>
                  <a:gd name="T8" fmla="*/ 984 w 1047"/>
                  <a:gd name="T9" fmla="*/ 795 h 1257"/>
                  <a:gd name="T10" fmla="*/ 996 w 1047"/>
                  <a:gd name="T11" fmla="*/ 744 h 1257"/>
                  <a:gd name="T12" fmla="*/ 1008 w 1047"/>
                  <a:gd name="T13" fmla="*/ 651 h 1257"/>
                  <a:gd name="T14" fmla="*/ 1008 w 1047"/>
                  <a:gd name="T15" fmla="*/ 609 h 1257"/>
                  <a:gd name="T16" fmla="*/ 1020 w 1047"/>
                  <a:gd name="T17" fmla="*/ 537 h 1257"/>
                  <a:gd name="T18" fmla="*/ 1032 w 1047"/>
                  <a:gd name="T19" fmla="*/ 489 h 1257"/>
                  <a:gd name="T20" fmla="*/ 1041 w 1047"/>
                  <a:gd name="T21" fmla="*/ 423 h 1257"/>
                  <a:gd name="T22" fmla="*/ 1047 w 1047"/>
                  <a:gd name="T23" fmla="*/ 372 h 1257"/>
                  <a:gd name="T24" fmla="*/ 1047 w 1047"/>
                  <a:gd name="T25" fmla="*/ 312 h 1257"/>
                  <a:gd name="T26" fmla="*/ 1038 w 1047"/>
                  <a:gd name="T27" fmla="*/ 237 h 1257"/>
                  <a:gd name="T28" fmla="*/ 996 w 1047"/>
                  <a:gd name="T29" fmla="*/ 162 h 1257"/>
                  <a:gd name="T30" fmla="*/ 942 w 1047"/>
                  <a:gd name="T31" fmla="*/ 111 h 1257"/>
                  <a:gd name="T32" fmla="*/ 834 w 1047"/>
                  <a:gd name="T33" fmla="*/ 30 h 1257"/>
                  <a:gd name="T34" fmla="*/ 744 w 1047"/>
                  <a:gd name="T35" fmla="*/ 6 h 1257"/>
                  <a:gd name="T36" fmla="*/ 642 w 1047"/>
                  <a:gd name="T37" fmla="*/ 0 h 1257"/>
                  <a:gd name="T38" fmla="*/ 552 w 1047"/>
                  <a:gd name="T39" fmla="*/ 18 h 1257"/>
                  <a:gd name="T40" fmla="*/ 474 w 1047"/>
                  <a:gd name="T41" fmla="*/ 69 h 1257"/>
                  <a:gd name="T42" fmla="*/ 438 w 1047"/>
                  <a:gd name="T43" fmla="*/ 102 h 1257"/>
                  <a:gd name="T44" fmla="*/ 405 w 1047"/>
                  <a:gd name="T45" fmla="*/ 141 h 1257"/>
                  <a:gd name="T46" fmla="*/ 387 w 1047"/>
                  <a:gd name="T47" fmla="*/ 174 h 1257"/>
                  <a:gd name="T48" fmla="*/ 375 w 1047"/>
                  <a:gd name="T49" fmla="*/ 195 h 1257"/>
                  <a:gd name="T50" fmla="*/ 354 w 1047"/>
                  <a:gd name="T51" fmla="*/ 231 h 1257"/>
                  <a:gd name="T52" fmla="*/ 333 w 1047"/>
                  <a:gd name="T53" fmla="*/ 279 h 1257"/>
                  <a:gd name="T54" fmla="*/ 309 w 1047"/>
                  <a:gd name="T55" fmla="*/ 336 h 1257"/>
                  <a:gd name="T56" fmla="*/ 288 w 1047"/>
                  <a:gd name="T57" fmla="*/ 375 h 1257"/>
                  <a:gd name="T58" fmla="*/ 267 w 1047"/>
                  <a:gd name="T59" fmla="*/ 429 h 1257"/>
                  <a:gd name="T60" fmla="*/ 243 w 1047"/>
                  <a:gd name="T61" fmla="*/ 477 h 1257"/>
                  <a:gd name="T62" fmla="*/ 228 w 1047"/>
                  <a:gd name="T63" fmla="*/ 516 h 1257"/>
                  <a:gd name="T64" fmla="*/ 213 w 1047"/>
                  <a:gd name="T65" fmla="*/ 549 h 1257"/>
                  <a:gd name="T66" fmla="*/ 183 w 1047"/>
                  <a:gd name="T67" fmla="*/ 624 h 1257"/>
                  <a:gd name="T68" fmla="*/ 174 w 1047"/>
                  <a:gd name="T69" fmla="*/ 681 h 1257"/>
                  <a:gd name="T70" fmla="*/ 162 w 1047"/>
                  <a:gd name="T71" fmla="*/ 735 h 1257"/>
                  <a:gd name="T72" fmla="*/ 144 w 1047"/>
                  <a:gd name="T73" fmla="*/ 774 h 1257"/>
                  <a:gd name="T74" fmla="*/ 117 w 1047"/>
                  <a:gd name="T75" fmla="*/ 849 h 1257"/>
                  <a:gd name="T76" fmla="*/ 96 w 1047"/>
                  <a:gd name="T77" fmla="*/ 897 h 1257"/>
                  <a:gd name="T78" fmla="*/ 90 w 1047"/>
                  <a:gd name="T79" fmla="*/ 930 h 1257"/>
                  <a:gd name="T80" fmla="*/ 75 w 1047"/>
                  <a:gd name="T81" fmla="*/ 960 h 1257"/>
                  <a:gd name="T82" fmla="*/ 48 w 1047"/>
                  <a:gd name="T83" fmla="*/ 1035 h 1257"/>
                  <a:gd name="T84" fmla="*/ 39 w 1047"/>
                  <a:gd name="T85" fmla="*/ 1059 h 1257"/>
                  <a:gd name="T86" fmla="*/ 27 w 1047"/>
                  <a:gd name="T87" fmla="*/ 1083 h 1257"/>
                  <a:gd name="T88" fmla="*/ 18 w 1047"/>
                  <a:gd name="T89" fmla="*/ 1110 h 1257"/>
                  <a:gd name="T90" fmla="*/ 12 w 1047"/>
                  <a:gd name="T91" fmla="*/ 1140 h 1257"/>
                  <a:gd name="T92" fmla="*/ 3 w 1047"/>
                  <a:gd name="T93" fmla="*/ 1200 h 1257"/>
                  <a:gd name="T94" fmla="*/ 0 w 1047"/>
                  <a:gd name="T95" fmla="*/ 1230 h 1257"/>
                  <a:gd name="T96" fmla="*/ 0 w 1047"/>
                  <a:gd name="T97" fmla="*/ 1257 h 125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047"/>
                  <a:gd name="T148" fmla="*/ 0 h 1257"/>
                  <a:gd name="T149" fmla="*/ 1047 w 1047"/>
                  <a:gd name="T150" fmla="*/ 1257 h 1257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047" h="1257">
                    <a:moveTo>
                      <a:pt x="822" y="633"/>
                    </a:moveTo>
                    <a:lnTo>
                      <a:pt x="903" y="693"/>
                    </a:lnTo>
                    <a:lnTo>
                      <a:pt x="933" y="723"/>
                    </a:lnTo>
                    <a:lnTo>
                      <a:pt x="960" y="762"/>
                    </a:lnTo>
                    <a:lnTo>
                      <a:pt x="984" y="795"/>
                    </a:lnTo>
                    <a:lnTo>
                      <a:pt x="996" y="744"/>
                    </a:lnTo>
                    <a:lnTo>
                      <a:pt x="1008" y="651"/>
                    </a:lnTo>
                    <a:lnTo>
                      <a:pt x="1008" y="609"/>
                    </a:lnTo>
                    <a:lnTo>
                      <a:pt x="1020" y="537"/>
                    </a:lnTo>
                    <a:lnTo>
                      <a:pt x="1032" y="489"/>
                    </a:lnTo>
                    <a:lnTo>
                      <a:pt x="1041" y="423"/>
                    </a:lnTo>
                    <a:lnTo>
                      <a:pt x="1047" y="372"/>
                    </a:lnTo>
                    <a:lnTo>
                      <a:pt x="1047" y="312"/>
                    </a:lnTo>
                    <a:lnTo>
                      <a:pt x="1038" y="237"/>
                    </a:lnTo>
                    <a:lnTo>
                      <a:pt x="996" y="162"/>
                    </a:lnTo>
                    <a:lnTo>
                      <a:pt x="942" y="111"/>
                    </a:lnTo>
                    <a:lnTo>
                      <a:pt x="834" y="30"/>
                    </a:lnTo>
                    <a:lnTo>
                      <a:pt x="744" y="6"/>
                    </a:lnTo>
                    <a:lnTo>
                      <a:pt x="642" y="0"/>
                    </a:lnTo>
                    <a:lnTo>
                      <a:pt x="552" y="18"/>
                    </a:lnTo>
                    <a:lnTo>
                      <a:pt x="474" y="69"/>
                    </a:lnTo>
                    <a:lnTo>
                      <a:pt x="438" y="102"/>
                    </a:lnTo>
                    <a:lnTo>
                      <a:pt x="405" y="141"/>
                    </a:lnTo>
                    <a:lnTo>
                      <a:pt x="387" y="174"/>
                    </a:lnTo>
                    <a:lnTo>
                      <a:pt x="375" y="195"/>
                    </a:lnTo>
                    <a:lnTo>
                      <a:pt x="354" y="231"/>
                    </a:lnTo>
                    <a:lnTo>
                      <a:pt x="333" y="279"/>
                    </a:lnTo>
                    <a:lnTo>
                      <a:pt x="309" y="336"/>
                    </a:lnTo>
                    <a:lnTo>
                      <a:pt x="288" y="375"/>
                    </a:lnTo>
                    <a:lnTo>
                      <a:pt x="267" y="429"/>
                    </a:lnTo>
                    <a:lnTo>
                      <a:pt x="243" y="477"/>
                    </a:lnTo>
                    <a:lnTo>
                      <a:pt x="228" y="516"/>
                    </a:lnTo>
                    <a:lnTo>
                      <a:pt x="213" y="549"/>
                    </a:lnTo>
                    <a:lnTo>
                      <a:pt x="183" y="624"/>
                    </a:lnTo>
                    <a:lnTo>
                      <a:pt x="174" y="681"/>
                    </a:lnTo>
                    <a:lnTo>
                      <a:pt x="162" y="735"/>
                    </a:lnTo>
                    <a:lnTo>
                      <a:pt x="144" y="774"/>
                    </a:lnTo>
                    <a:lnTo>
                      <a:pt x="117" y="849"/>
                    </a:lnTo>
                    <a:lnTo>
                      <a:pt x="96" y="897"/>
                    </a:lnTo>
                    <a:lnTo>
                      <a:pt x="90" y="930"/>
                    </a:lnTo>
                    <a:lnTo>
                      <a:pt x="75" y="960"/>
                    </a:lnTo>
                    <a:lnTo>
                      <a:pt x="48" y="1035"/>
                    </a:lnTo>
                    <a:lnTo>
                      <a:pt x="39" y="1059"/>
                    </a:lnTo>
                    <a:lnTo>
                      <a:pt x="27" y="1083"/>
                    </a:lnTo>
                    <a:lnTo>
                      <a:pt x="18" y="1110"/>
                    </a:lnTo>
                    <a:lnTo>
                      <a:pt x="12" y="1140"/>
                    </a:lnTo>
                    <a:lnTo>
                      <a:pt x="3" y="1200"/>
                    </a:lnTo>
                    <a:lnTo>
                      <a:pt x="0" y="1230"/>
                    </a:lnTo>
                    <a:lnTo>
                      <a:pt x="0" y="1257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424C0553-C98F-AAC9-6E7D-EEFB79CE428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11" y="1782"/>
                <a:ext cx="1224" cy="1371"/>
              </a:xfrm>
              <a:custGeom>
                <a:avLst/>
                <a:gdLst>
                  <a:gd name="T0" fmla="*/ 246 w 1224"/>
                  <a:gd name="T1" fmla="*/ 249 h 1371"/>
                  <a:gd name="T2" fmla="*/ 246 w 1224"/>
                  <a:gd name="T3" fmla="*/ 297 h 1371"/>
                  <a:gd name="T4" fmla="*/ 246 w 1224"/>
                  <a:gd name="T5" fmla="*/ 339 h 1371"/>
                  <a:gd name="T6" fmla="*/ 252 w 1224"/>
                  <a:gd name="T7" fmla="*/ 390 h 1371"/>
                  <a:gd name="T8" fmla="*/ 264 w 1224"/>
                  <a:gd name="T9" fmla="*/ 423 h 1371"/>
                  <a:gd name="T10" fmla="*/ 273 w 1224"/>
                  <a:gd name="T11" fmla="*/ 462 h 1371"/>
                  <a:gd name="T12" fmla="*/ 285 w 1224"/>
                  <a:gd name="T13" fmla="*/ 495 h 1371"/>
                  <a:gd name="T14" fmla="*/ 294 w 1224"/>
                  <a:gd name="T15" fmla="*/ 525 h 1371"/>
                  <a:gd name="T16" fmla="*/ 306 w 1224"/>
                  <a:gd name="T17" fmla="*/ 555 h 1371"/>
                  <a:gd name="T18" fmla="*/ 318 w 1224"/>
                  <a:gd name="T19" fmla="*/ 576 h 1371"/>
                  <a:gd name="T20" fmla="*/ 345 w 1224"/>
                  <a:gd name="T21" fmla="*/ 639 h 1371"/>
                  <a:gd name="T22" fmla="*/ 351 w 1224"/>
                  <a:gd name="T23" fmla="*/ 666 h 1371"/>
                  <a:gd name="T24" fmla="*/ 360 w 1224"/>
                  <a:gd name="T25" fmla="*/ 702 h 1371"/>
                  <a:gd name="T26" fmla="*/ 375 w 1224"/>
                  <a:gd name="T27" fmla="*/ 729 h 1371"/>
                  <a:gd name="T28" fmla="*/ 384 w 1224"/>
                  <a:gd name="T29" fmla="*/ 765 h 1371"/>
                  <a:gd name="T30" fmla="*/ 405 w 1224"/>
                  <a:gd name="T31" fmla="*/ 795 h 1371"/>
                  <a:gd name="T32" fmla="*/ 408 w 1224"/>
                  <a:gd name="T33" fmla="*/ 819 h 1371"/>
                  <a:gd name="T34" fmla="*/ 411 w 1224"/>
                  <a:gd name="T35" fmla="*/ 855 h 1371"/>
                  <a:gd name="T36" fmla="*/ 414 w 1224"/>
                  <a:gd name="T37" fmla="*/ 891 h 1371"/>
                  <a:gd name="T38" fmla="*/ 402 w 1224"/>
                  <a:gd name="T39" fmla="*/ 939 h 1371"/>
                  <a:gd name="T40" fmla="*/ 381 w 1224"/>
                  <a:gd name="T41" fmla="*/ 978 h 1371"/>
                  <a:gd name="T42" fmla="*/ 339 w 1224"/>
                  <a:gd name="T43" fmla="*/ 1044 h 1371"/>
                  <a:gd name="T44" fmla="*/ 309 w 1224"/>
                  <a:gd name="T45" fmla="*/ 1071 h 1371"/>
                  <a:gd name="T46" fmla="*/ 282 w 1224"/>
                  <a:gd name="T47" fmla="*/ 1101 h 1371"/>
                  <a:gd name="T48" fmla="*/ 252 w 1224"/>
                  <a:gd name="T49" fmla="*/ 1125 h 1371"/>
                  <a:gd name="T50" fmla="*/ 219 w 1224"/>
                  <a:gd name="T51" fmla="*/ 1161 h 1371"/>
                  <a:gd name="T52" fmla="*/ 177 w 1224"/>
                  <a:gd name="T53" fmla="*/ 1200 h 1371"/>
                  <a:gd name="T54" fmla="*/ 135 w 1224"/>
                  <a:gd name="T55" fmla="*/ 1239 h 1371"/>
                  <a:gd name="T56" fmla="*/ 0 w 1224"/>
                  <a:gd name="T57" fmla="*/ 1371 h 1371"/>
                  <a:gd name="T58" fmla="*/ 129 w 1224"/>
                  <a:gd name="T59" fmla="*/ 1269 h 1371"/>
                  <a:gd name="T60" fmla="*/ 198 w 1224"/>
                  <a:gd name="T61" fmla="*/ 1209 h 1371"/>
                  <a:gd name="T62" fmla="*/ 252 w 1224"/>
                  <a:gd name="T63" fmla="*/ 1158 h 1371"/>
                  <a:gd name="T64" fmla="*/ 324 w 1224"/>
                  <a:gd name="T65" fmla="*/ 1086 h 1371"/>
                  <a:gd name="T66" fmla="*/ 378 w 1224"/>
                  <a:gd name="T67" fmla="*/ 1026 h 1371"/>
                  <a:gd name="T68" fmla="*/ 426 w 1224"/>
                  <a:gd name="T69" fmla="*/ 951 h 1371"/>
                  <a:gd name="T70" fmla="*/ 474 w 1224"/>
                  <a:gd name="T71" fmla="*/ 885 h 1371"/>
                  <a:gd name="T72" fmla="*/ 525 w 1224"/>
                  <a:gd name="T73" fmla="*/ 864 h 1371"/>
                  <a:gd name="T74" fmla="*/ 660 w 1224"/>
                  <a:gd name="T75" fmla="*/ 819 h 1371"/>
                  <a:gd name="T76" fmla="*/ 762 w 1224"/>
                  <a:gd name="T77" fmla="*/ 786 h 1371"/>
                  <a:gd name="T78" fmla="*/ 840 w 1224"/>
                  <a:gd name="T79" fmla="*/ 756 h 1371"/>
                  <a:gd name="T80" fmla="*/ 906 w 1224"/>
                  <a:gd name="T81" fmla="*/ 723 h 1371"/>
                  <a:gd name="T82" fmla="*/ 963 w 1224"/>
                  <a:gd name="T83" fmla="*/ 678 h 1371"/>
                  <a:gd name="T84" fmla="*/ 1032 w 1224"/>
                  <a:gd name="T85" fmla="*/ 618 h 1371"/>
                  <a:gd name="T86" fmla="*/ 1101 w 1224"/>
                  <a:gd name="T87" fmla="*/ 534 h 1371"/>
                  <a:gd name="T88" fmla="*/ 1152 w 1224"/>
                  <a:gd name="T89" fmla="*/ 435 h 1371"/>
                  <a:gd name="T90" fmla="*/ 1203 w 1224"/>
                  <a:gd name="T91" fmla="*/ 300 h 1371"/>
                  <a:gd name="T92" fmla="*/ 1224 w 1224"/>
                  <a:gd name="T93" fmla="*/ 168 h 1371"/>
                  <a:gd name="T94" fmla="*/ 1224 w 1224"/>
                  <a:gd name="T95" fmla="*/ 45 h 1371"/>
                  <a:gd name="T96" fmla="*/ 1224 w 1224"/>
                  <a:gd name="T97" fmla="*/ 0 h 1371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224"/>
                  <a:gd name="T148" fmla="*/ 0 h 1371"/>
                  <a:gd name="T149" fmla="*/ 1224 w 1224"/>
                  <a:gd name="T150" fmla="*/ 1371 h 1371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224" h="1371">
                    <a:moveTo>
                      <a:pt x="246" y="249"/>
                    </a:moveTo>
                    <a:lnTo>
                      <a:pt x="246" y="297"/>
                    </a:lnTo>
                    <a:lnTo>
                      <a:pt x="246" y="339"/>
                    </a:lnTo>
                    <a:lnTo>
                      <a:pt x="252" y="390"/>
                    </a:lnTo>
                    <a:lnTo>
                      <a:pt x="264" y="423"/>
                    </a:lnTo>
                    <a:lnTo>
                      <a:pt x="273" y="462"/>
                    </a:lnTo>
                    <a:lnTo>
                      <a:pt x="285" y="495"/>
                    </a:lnTo>
                    <a:lnTo>
                      <a:pt x="294" y="525"/>
                    </a:lnTo>
                    <a:lnTo>
                      <a:pt x="306" y="555"/>
                    </a:lnTo>
                    <a:lnTo>
                      <a:pt x="318" y="576"/>
                    </a:lnTo>
                    <a:lnTo>
                      <a:pt x="345" y="639"/>
                    </a:lnTo>
                    <a:lnTo>
                      <a:pt x="351" y="666"/>
                    </a:lnTo>
                    <a:lnTo>
                      <a:pt x="360" y="702"/>
                    </a:lnTo>
                    <a:lnTo>
                      <a:pt x="375" y="729"/>
                    </a:lnTo>
                    <a:lnTo>
                      <a:pt x="384" y="765"/>
                    </a:lnTo>
                    <a:lnTo>
                      <a:pt x="405" y="795"/>
                    </a:lnTo>
                    <a:lnTo>
                      <a:pt x="408" y="819"/>
                    </a:lnTo>
                    <a:lnTo>
                      <a:pt x="411" y="855"/>
                    </a:lnTo>
                    <a:lnTo>
                      <a:pt x="414" y="891"/>
                    </a:lnTo>
                    <a:lnTo>
                      <a:pt x="402" y="939"/>
                    </a:lnTo>
                    <a:lnTo>
                      <a:pt x="381" y="978"/>
                    </a:lnTo>
                    <a:lnTo>
                      <a:pt x="339" y="1044"/>
                    </a:lnTo>
                    <a:lnTo>
                      <a:pt x="309" y="1071"/>
                    </a:lnTo>
                    <a:lnTo>
                      <a:pt x="282" y="1101"/>
                    </a:lnTo>
                    <a:lnTo>
                      <a:pt x="252" y="1125"/>
                    </a:lnTo>
                    <a:lnTo>
                      <a:pt x="219" y="1161"/>
                    </a:lnTo>
                    <a:lnTo>
                      <a:pt x="177" y="1200"/>
                    </a:lnTo>
                    <a:lnTo>
                      <a:pt x="135" y="1239"/>
                    </a:lnTo>
                    <a:lnTo>
                      <a:pt x="0" y="1371"/>
                    </a:lnTo>
                    <a:lnTo>
                      <a:pt x="129" y="1269"/>
                    </a:lnTo>
                    <a:lnTo>
                      <a:pt x="198" y="1209"/>
                    </a:lnTo>
                    <a:lnTo>
                      <a:pt x="252" y="1158"/>
                    </a:lnTo>
                    <a:lnTo>
                      <a:pt x="324" y="1086"/>
                    </a:lnTo>
                    <a:lnTo>
                      <a:pt x="378" y="1026"/>
                    </a:lnTo>
                    <a:lnTo>
                      <a:pt x="426" y="951"/>
                    </a:lnTo>
                    <a:lnTo>
                      <a:pt x="474" y="885"/>
                    </a:lnTo>
                    <a:lnTo>
                      <a:pt x="525" y="864"/>
                    </a:lnTo>
                    <a:lnTo>
                      <a:pt x="660" y="819"/>
                    </a:lnTo>
                    <a:lnTo>
                      <a:pt x="762" y="786"/>
                    </a:lnTo>
                    <a:lnTo>
                      <a:pt x="840" y="756"/>
                    </a:lnTo>
                    <a:lnTo>
                      <a:pt x="906" y="723"/>
                    </a:lnTo>
                    <a:lnTo>
                      <a:pt x="963" y="678"/>
                    </a:lnTo>
                    <a:lnTo>
                      <a:pt x="1032" y="618"/>
                    </a:lnTo>
                    <a:lnTo>
                      <a:pt x="1101" y="534"/>
                    </a:lnTo>
                    <a:lnTo>
                      <a:pt x="1152" y="435"/>
                    </a:lnTo>
                    <a:lnTo>
                      <a:pt x="1203" y="300"/>
                    </a:lnTo>
                    <a:lnTo>
                      <a:pt x="1224" y="168"/>
                    </a:lnTo>
                    <a:lnTo>
                      <a:pt x="1224" y="45"/>
                    </a:lnTo>
                    <a:lnTo>
                      <a:pt x="1224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7">
                <a:extLst>
                  <a:ext uri="{FF2B5EF4-FFF2-40B4-BE49-F238E27FC236}">
                    <a16:creationId xmlns:a16="http://schemas.microsoft.com/office/drawing/2014/main" id="{0A13EB69-E594-3438-0333-95D9D568576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785" y="1422"/>
                <a:ext cx="153" cy="354"/>
              </a:xfrm>
              <a:custGeom>
                <a:avLst/>
                <a:gdLst>
                  <a:gd name="T0" fmla="*/ 153 w 153"/>
                  <a:gd name="T1" fmla="*/ 354 h 354"/>
                  <a:gd name="T2" fmla="*/ 147 w 153"/>
                  <a:gd name="T3" fmla="*/ 249 h 354"/>
                  <a:gd name="T4" fmla="*/ 117 w 153"/>
                  <a:gd name="T5" fmla="*/ 147 h 354"/>
                  <a:gd name="T6" fmla="*/ 84 w 153"/>
                  <a:gd name="T7" fmla="*/ 96 h 354"/>
                  <a:gd name="T8" fmla="*/ 39 w 153"/>
                  <a:gd name="T9" fmla="*/ 51 h 354"/>
                  <a:gd name="T10" fmla="*/ 0 w 153"/>
                  <a:gd name="T11" fmla="*/ 0 h 35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3"/>
                  <a:gd name="T19" fmla="*/ 0 h 354"/>
                  <a:gd name="T20" fmla="*/ 153 w 153"/>
                  <a:gd name="T21" fmla="*/ 354 h 35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3" h="354">
                    <a:moveTo>
                      <a:pt x="153" y="354"/>
                    </a:moveTo>
                    <a:lnTo>
                      <a:pt x="147" y="249"/>
                    </a:lnTo>
                    <a:lnTo>
                      <a:pt x="117" y="147"/>
                    </a:lnTo>
                    <a:lnTo>
                      <a:pt x="84" y="96"/>
                    </a:lnTo>
                    <a:lnTo>
                      <a:pt x="39" y="51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1413EED2-32E9-BB27-B753-4E323655AC4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580" y="868"/>
                <a:ext cx="726" cy="460"/>
              </a:xfrm>
              <a:custGeom>
                <a:avLst/>
                <a:gdLst>
                  <a:gd name="T0" fmla="*/ 0 w 726"/>
                  <a:gd name="T1" fmla="*/ 382 h 460"/>
                  <a:gd name="T2" fmla="*/ 96 w 726"/>
                  <a:gd name="T3" fmla="*/ 312 h 460"/>
                  <a:gd name="T4" fmla="*/ 154 w 726"/>
                  <a:gd name="T5" fmla="*/ 270 h 460"/>
                  <a:gd name="T6" fmla="*/ 232 w 726"/>
                  <a:gd name="T7" fmla="*/ 208 h 460"/>
                  <a:gd name="T8" fmla="*/ 344 w 726"/>
                  <a:gd name="T9" fmla="*/ 154 h 460"/>
                  <a:gd name="T10" fmla="*/ 426 w 726"/>
                  <a:gd name="T11" fmla="*/ 114 h 460"/>
                  <a:gd name="T12" fmla="*/ 502 w 726"/>
                  <a:gd name="T13" fmla="*/ 72 h 460"/>
                  <a:gd name="T14" fmla="*/ 566 w 726"/>
                  <a:gd name="T15" fmla="*/ 16 h 460"/>
                  <a:gd name="T16" fmla="*/ 600 w 726"/>
                  <a:gd name="T17" fmla="*/ 0 h 460"/>
                  <a:gd name="T18" fmla="*/ 608 w 726"/>
                  <a:gd name="T19" fmla="*/ 16 h 460"/>
                  <a:gd name="T20" fmla="*/ 598 w 726"/>
                  <a:gd name="T21" fmla="*/ 40 h 460"/>
                  <a:gd name="T22" fmla="*/ 536 w 726"/>
                  <a:gd name="T23" fmla="*/ 90 h 460"/>
                  <a:gd name="T24" fmla="*/ 510 w 726"/>
                  <a:gd name="T25" fmla="*/ 106 h 460"/>
                  <a:gd name="T26" fmla="*/ 504 w 726"/>
                  <a:gd name="T27" fmla="*/ 120 h 460"/>
                  <a:gd name="T28" fmla="*/ 436 w 726"/>
                  <a:gd name="T29" fmla="*/ 156 h 460"/>
                  <a:gd name="T30" fmla="*/ 326 w 726"/>
                  <a:gd name="T31" fmla="*/ 208 h 460"/>
                  <a:gd name="T32" fmla="*/ 256 w 726"/>
                  <a:gd name="T33" fmla="*/ 240 h 460"/>
                  <a:gd name="T34" fmla="*/ 362 w 726"/>
                  <a:gd name="T35" fmla="*/ 210 h 460"/>
                  <a:gd name="T36" fmla="*/ 482 w 726"/>
                  <a:gd name="T37" fmla="*/ 172 h 460"/>
                  <a:gd name="T38" fmla="*/ 566 w 726"/>
                  <a:gd name="T39" fmla="*/ 146 h 460"/>
                  <a:gd name="T40" fmla="*/ 664 w 726"/>
                  <a:gd name="T41" fmla="*/ 120 h 460"/>
                  <a:gd name="T42" fmla="*/ 666 w 726"/>
                  <a:gd name="T43" fmla="*/ 144 h 460"/>
                  <a:gd name="T44" fmla="*/ 612 w 726"/>
                  <a:gd name="T45" fmla="*/ 168 h 460"/>
                  <a:gd name="T46" fmla="*/ 554 w 726"/>
                  <a:gd name="T47" fmla="*/ 190 h 460"/>
                  <a:gd name="T48" fmla="*/ 544 w 726"/>
                  <a:gd name="T49" fmla="*/ 196 h 460"/>
                  <a:gd name="T50" fmla="*/ 454 w 726"/>
                  <a:gd name="T51" fmla="*/ 224 h 460"/>
                  <a:gd name="T52" fmla="*/ 408 w 726"/>
                  <a:gd name="T53" fmla="*/ 224 h 460"/>
                  <a:gd name="T54" fmla="*/ 354 w 726"/>
                  <a:gd name="T55" fmla="*/ 224 h 460"/>
                  <a:gd name="T56" fmla="*/ 502 w 726"/>
                  <a:gd name="T57" fmla="*/ 226 h 460"/>
                  <a:gd name="T58" fmla="*/ 550 w 726"/>
                  <a:gd name="T59" fmla="*/ 226 h 460"/>
                  <a:gd name="T60" fmla="*/ 612 w 726"/>
                  <a:gd name="T61" fmla="*/ 218 h 460"/>
                  <a:gd name="T62" fmla="*/ 700 w 726"/>
                  <a:gd name="T63" fmla="*/ 188 h 460"/>
                  <a:gd name="T64" fmla="*/ 710 w 726"/>
                  <a:gd name="T65" fmla="*/ 214 h 460"/>
                  <a:gd name="T66" fmla="*/ 606 w 726"/>
                  <a:gd name="T67" fmla="*/ 246 h 460"/>
                  <a:gd name="T68" fmla="*/ 606 w 726"/>
                  <a:gd name="T69" fmla="*/ 260 h 460"/>
                  <a:gd name="T70" fmla="*/ 508 w 726"/>
                  <a:gd name="T71" fmla="*/ 260 h 460"/>
                  <a:gd name="T72" fmla="*/ 504 w 726"/>
                  <a:gd name="T73" fmla="*/ 276 h 460"/>
                  <a:gd name="T74" fmla="*/ 300 w 726"/>
                  <a:gd name="T75" fmla="*/ 262 h 460"/>
                  <a:gd name="T76" fmla="*/ 512 w 726"/>
                  <a:gd name="T77" fmla="*/ 284 h 460"/>
                  <a:gd name="T78" fmla="*/ 620 w 726"/>
                  <a:gd name="T79" fmla="*/ 288 h 460"/>
                  <a:gd name="T80" fmla="*/ 726 w 726"/>
                  <a:gd name="T81" fmla="*/ 276 h 460"/>
                  <a:gd name="T82" fmla="*/ 726 w 726"/>
                  <a:gd name="T83" fmla="*/ 312 h 460"/>
                  <a:gd name="T84" fmla="*/ 626 w 726"/>
                  <a:gd name="T85" fmla="*/ 326 h 460"/>
                  <a:gd name="T86" fmla="*/ 616 w 726"/>
                  <a:gd name="T87" fmla="*/ 336 h 460"/>
                  <a:gd name="T88" fmla="*/ 500 w 726"/>
                  <a:gd name="T89" fmla="*/ 328 h 460"/>
                  <a:gd name="T90" fmla="*/ 298 w 726"/>
                  <a:gd name="T91" fmla="*/ 302 h 460"/>
                  <a:gd name="T92" fmla="*/ 62 w 726"/>
                  <a:gd name="T93" fmla="*/ 460 h 46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726"/>
                  <a:gd name="T142" fmla="*/ 0 h 460"/>
                  <a:gd name="T143" fmla="*/ 726 w 726"/>
                  <a:gd name="T144" fmla="*/ 460 h 46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726" h="460">
                    <a:moveTo>
                      <a:pt x="0" y="382"/>
                    </a:moveTo>
                    <a:lnTo>
                      <a:pt x="96" y="312"/>
                    </a:lnTo>
                    <a:lnTo>
                      <a:pt x="154" y="270"/>
                    </a:lnTo>
                    <a:lnTo>
                      <a:pt x="232" y="208"/>
                    </a:lnTo>
                    <a:lnTo>
                      <a:pt x="344" y="154"/>
                    </a:lnTo>
                    <a:lnTo>
                      <a:pt x="426" y="114"/>
                    </a:lnTo>
                    <a:lnTo>
                      <a:pt x="502" y="72"/>
                    </a:lnTo>
                    <a:lnTo>
                      <a:pt x="566" y="16"/>
                    </a:lnTo>
                    <a:lnTo>
                      <a:pt x="600" y="0"/>
                    </a:lnTo>
                    <a:lnTo>
                      <a:pt x="608" y="16"/>
                    </a:lnTo>
                    <a:lnTo>
                      <a:pt x="598" y="40"/>
                    </a:lnTo>
                    <a:lnTo>
                      <a:pt x="536" y="90"/>
                    </a:lnTo>
                    <a:lnTo>
                      <a:pt x="510" y="106"/>
                    </a:lnTo>
                    <a:lnTo>
                      <a:pt x="504" y="120"/>
                    </a:lnTo>
                    <a:lnTo>
                      <a:pt x="436" y="156"/>
                    </a:lnTo>
                    <a:lnTo>
                      <a:pt x="326" y="208"/>
                    </a:lnTo>
                    <a:lnTo>
                      <a:pt x="256" y="240"/>
                    </a:lnTo>
                    <a:lnTo>
                      <a:pt x="362" y="210"/>
                    </a:lnTo>
                    <a:lnTo>
                      <a:pt x="482" y="172"/>
                    </a:lnTo>
                    <a:lnTo>
                      <a:pt x="566" y="146"/>
                    </a:lnTo>
                    <a:lnTo>
                      <a:pt x="664" y="120"/>
                    </a:lnTo>
                    <a:lnTo>
                      <a:pt x="666" y="144"/>
                    </a:lnTo>
                    <a:lnTo>
                      <a:pt x="612" y="168"/>
                    </a:lnTo>
                    <a:lnTo>
                      <a:pt x="554" y="190"/>
                    </a:lnTo>
                    <a:lnTo>
                      <a:pt x="544" y="196"/>
                    </a:lnTo>
                    <a:lnTo>
                      <a:pt x="454" y="224"/>
                    </a:lnTo>
                    <a:lnTo>
                      <a:pt x="408" y="224"/>
                    </a:lnTo>
                    <a:lnTo>
                      <a:pt x="354" y="224"/>
                    </a:lnTo>
                    <a:lnTo>
                      <a:pt x="502" y="226"/>
                    </a:lnTo>
                    <a:lnTo>
                      <a:pt x="550" y="226"/>
                    </a:lnTo>
                    <a:lnTo>
                      <a:pt x="612" y="218"/>
                    </a:lnTo>
                    <a:lnTo>
                      <a:pt x="700" y="188"/>
                    </a:lnTo>
                    <a:lnTo>
                      <a:pt x="710" y="214"/>
                    </a:lnTo>
                    <a:lnTo>
                      <a:pt x="606" y="246"/>
                    </a:lnTo>
                    <a:lnTo>
                      <a:pt x="606" y="260"/>
                    </a:lnTo>
                    <a:lnTo>
                      <a:pt x="508" y="260"/>
                    </a:lnTo>
                    <a:lnTo>
                      <a:pt x="504" y="276"/>
                    </a:lnTo>
                    <a:lnTo>
                      <a:pt x="300" y="262"/>
                    </a:lnTo>
                    <a:lnTo>
                      <a:pt x="512" y="284"/>
                    </a:lnTo>
                    <a:lnTo>
                      <a:pt x="620" y="288"/>
                    </a:lnTo>
                    <a:lnTo>
                      <a:pt x="726" y="276"/>
                    </a:lnTo>
                    <a:lnTo>
                      <a:pt x="726" y="312"/>
                    </a:lnTo>
                    <a:lnTo>
                      <a:pt x="626" y="326"/>
                    </a:lnTo>
                    <a:lnTo>
                      <a:pt x="616" y="336"/>
                    </a:lnTo>
                    <a:lnTo>
                      <a:pt x="500" y="328"/>
                    </a:lnTo>
                    <a:lnTo>
                      <a:pt x="298" y="302"/>
                    </a:lnTo>
                    <a:lnTo>
                      <a:pt x="62" y="46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9">
                <a:extLst>
                  <a:ext uri="{FF2B5EF4-FFF2-40B4-BE49-F238E27FC236}">
                    <a16:creationId xmlns:a16="http://schemas.microsoft.com/office/drawing/2014/main" id="{570D7CE9-61BD-A5B7-5A9A-28B5DAA8D68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188" y="730"/>
                <a:ext cx="296" cy="142"/>
              </a:xfrm>
              <a:custGeom>
                <a:avLst/>
                <a:gdLst>
                  <a:gd name="T0" fmla="*/ 0 w 296"/>
                  <a:gd name="T1" fmla="*/ 142 h 142"/>
                  <a:gd name="T2" fmla="*/ 164 w 296"/>
                  <a:gd name="T3" fmla="*/ 54 h 142"/>
                  <a:gd name="T4" fmla="*/ 296 w 296"/>
                  <a:gd name="T5" fmla="*/ 0 h 142"/>
                  <a:gd name="T6" fmla="*/ 0 60000 65536"/>
                  <a:gd name="T7" fmla="*/ 0 60000 65536"/>
                  <a:gd name="T8" fmla="*/ 0 60000 65536"/>
                  <a:gd name="T9" fmla="*/ 0 w 296"/>
                  <a:gd name="T10" fmla="*/ 0 h 142"/>
                  <a:gd name="T11" fmla="*/ 296 w 296"/>
                  <a:gd name="T12" fmla="*/ 142 h 1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6" h="142">
                    <a:moveTo>
                      <a:pt x="0" y="142"/>
                    </a:moveTo>
                    <a:lnTo>
                      <a:pt x="164" y="54"/>
                    </a:lnTo>
                    <a:lnTo>
                      <a:pt x="296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10">
                <a:extLst>
                  <a:ext uri="{FF2B5EF4-FFF2-40B4-BE49-F238E27FC236}">
                    <a16:creationId xmlns:a16="http://schemas.microsoft.com/office/drawing/2014/main" id="{4A31BCE7-56B7-D9EA-88D6-3C5E07B38AA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192" y="866"/>
                <a:ext cx="342" cy="20"/>
              </a:xfrm>
              <a:custGeom>
                <a:avLst/>
                <a:gdLst>
                  <a:gd name="T0" fmla="*/ 0 w 342"/>
                  <a:gd name="T1" fmla="*/ 20 h 20"/>
                  <a:gd name="T2" fmla="*/ 182 w 342"/>
                  <a:gd name="T3" fmla="*/ 8 h 20"/>
                  <a:gd name="T4" fmla="*/ 342 w 342"/>
                  <a:gd name="T5" fmla="*/ 0 h 20"/>
                  <a:gd name="T6" fmla="*/ 0 60000 65536"/>
                  <a:gd name="T7" fmla="*/ 0 60000 65536"/>
                  <a:gd name="T8" fmla="*/ 0 60000 65536"/>
                  <a:gd name="T9" fmla="*/ 0 w 342"/>
                  <a:gd name="T10" fmla="*/ 0 h 20"/>
                  <a:gd name="T11" fmla="*/ 342 w 342"/>
                  <a:gd name="T12" fmla="*/ 20 h 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2" h="20">
                    <a:moveTo>
                      <a:pt x="0" y="20"/>
                    </a:moveTo>
                    <a:lnTo>
                      <a:pt x="182" y="8"/>
                    </a:lnTo>
                    <a:lnTo>
                      <a:pt x="342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11">
                <a:extLst>
                  <a:ext uri="{FF2B5EF4-FFF2-40B4-BE49-F238E27FC236}">
                    <a16:creationId xmlns:a16="http://schemas.microsoft.com/office/drawing/2014/main" id="{ADC12C9D-682B-E8A0-CB80-2945E181ECF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86" y="902"/>
                <a:ext cx="230" cy="256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76003352-F83A-AF46-970E-6670988AA07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248" y="934"/>
                <a:ext cx="332" cy="58"/>
              </a:xfrm>
              <a:custGeom>
                <a:avLst/>
                <a:gdLst>
                  <a:gd name="T0" fmla="*/ 0 w 332"/>
                  <a:gd name="T1" fmla="*/ 58 h 58"/>
                  <a:gd name="T2" fmla="*/ 12 w 332"/>
                  <a:gd name="T3" fmla="*/ 52 h 58"/>
                  <a:gd name="T4" fmla="*/ 22 w 332"/>
                  <a:gd name="T5" fmla="*/ 48 h 58"/>
                  <a:gd name="T6" fmla="*/ 196 w 332"/>
                  <a:gd name="T7" fmla="*/ 14 h 58"/>
                  <a:gd name="T8" fmla="*/ 332 w 332"/>
                  <a:gd name="T9" fmla="*/ 0 h 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2"/>
                  <a:gd name="T16" fmla="*/ 0 h 58"/>
                  <a:gd name="T17" fmla="*/ 332 w 332"/>
                  <a:gd name="T18" fmla="*/ 58 h 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2" h="58">
                    <a:moveTo>
                      <a:pt x="0" y="58"/>
                    </a:moveTo>
                    <a:cubicBezTo>
                      <a:pt x="9" y="52"/>
                      <a:pt x="3" y="56"/>
                      <a:pt x="12" y="52"/>
                    </a:cubicBezTo>
                    <a:cubicBezTo>
                      <a:pt x="15" y="51"/>
                      <a:pt x="22" y="48"/>
                      <a:pt x="22" y="48"/>
                    </a:cubicBezTo>
                    <a:lnTo>
                      <a:pt x="196" y="14"/>
                    </a:lnTo>
                    <a:lnTo>
                      <a:pt x="332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3">
                <a:extLst>
                  <a:ext uri="{FF2B5EF4-FFF2-40B4-BE49-F238E27FC236}">
                    <a16:creationId xmlns:a16="http://schemas.microsoft.com/office/drawing/2014/main" id="{B8615692-CDB5-BE9D-0E76-AF49E4D842A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296" y="1020"/>
                <a:ext cx="284" cy="48"/>
              </a:xfrm>
              <a:custGeom>
                <a:avLst/>
                <a:gdLst>
                  <a:gd name="T0" fmla="*/ 0 w 284"/>
                  <a:gd name="T1" fmla="*/ 48 h 48"/>
                  <a:gd name="T2" fmla="*/ 22 w 284"/>
                  <a:gd name="T3" fmla="*/ 44 h 48"/>
                  <a:gd name="T4" fmla="*/ 240 w 284"/>
                  <a:gd name="T5" fmla="*/ 6 h 48"/>
                  <a:gd name="T6" fmla="*/ 284 w 284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4"/>
                  <a:gd name="T13" fmla="*/ 0 h 48"/>
                  <a:gd name="T14" fmla="*/ 284 w 28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4" h="48">
                    <a:moveTo>
                      <a:pt x="0" y="48"/>
                    </a:moveTo>
                    <a:cubicBezTo>
                      <a:pt x="7" y="47"/>
                      <a:pt x="22" y="44"/>
                      <a:pt x="22" y="44"/>
                    </a:cubicBezTo>
                    <a:lnTo>
                      <a:pt x="240" y="6"/>
                    </a:lnTo>
                    <a:lnTo>
                      <a:pt x="284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14">
                <a:extLst>
                  <a:ext uri="{FF2B5EF4-FFF2-40B4-BE49-F238E27FC236}">
                    <a16:creationId xmlns:a16="http://schemas.microsoft.com/office/drawing/2014/main" id="{95F8F0A4-E533-A5CD-75D2-2E3C45D2DCF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300" y="1076"/>
                <a:ext cx="294" cy="106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15">
                <a:extLst>
                  <a:ext uri="{FF2B5EF4-FFF2-40B4-BE49-F238E27FC236}">
                    <a16:creationId xmlns:a16="http://schemas.microsoft.com/office/drawing/2014/main" id="{87AF1B95-673D-A84C-F176-B4623529C5B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248" y="1006"/>
                <a:ext cx="338" cy="26"/>
              </a:xfrm>
              <a:custGeom>
                <a:avLst/>
                <a:gdLst>
                  <a:gd name="T0" fmla="*/ 0 w 338"/>
                  <a:gd name="T1" fmla="*/ 0 h 26"/>
                  <a:gd name="T2" fmla="*/ 62 w 338"/>
                  <a:gd name="T3" fmla="*/ 10 h 26"/>
                  <a:gd name="T4" fmla="*/ 338 w 338"/>
                  <a:gd name="T5" fmla="*/ 14 h 26"/>
                  <a:gd name="T6" fmla="*/ 0 60000 65536"/>
                  <a:gd name="T7" fmla="*/ 0 60000 65536"/>
                  <a:gd name="T8" fmla="*/ 0 60000 65536"/>
                  <a:gd name="T9" fmla="*/ 0 w 338"/>
                  <a:gd name="T10" fmla="*/ 0 h 26"/>
                  <a:gd name="T11" fmla="*/ 338 w 338"/>
                  <a:gd name="T12" fmla="*/ 26 h 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8" h="26">
                    <a:moveTo>
                      <a:pt x="0" y="0"/>
                    </a:moveTo>
                    <a:cubicBezTo>
                      <a:pt x="20" y="6"/>
                      <a:pt x="62" y="10"/>
                      <a:pt x="62" y="10"/>
                    </a:cubicBezTo>
                    <a:cubicBezTo>
                      <a:pt x="142" y="26"/>
                      <a:pt x="319" y="14"/>
                      <a:pt x="338" y="14"/>
                    </a:cubicBez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6">
                <a:extLst>
                  <a:ext uri="{FF2B5EF4-FFF2-40B4-BE49-F238E27FC236}">
                    <a16:creationId xmlns:a16="http://schemas.microsoft.com/office/drawing/2014/main" id="{78130946-B99F-44CE-FEC3-14A18CEE50F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244" y="1010"/>
                <a:ext cx="328" cy="116"/>
              </a:xfrm>
              <a:custGeom>
                <a:avLst/>
                <a:gdLst>
                  <a:gd name="T0" fmla="*/ 0 w 328"/>
                  <a:gd name="T1" fmla="*/ 0 h 116"/>
                  <a:gd name="T2" fmla="*/ 228 w 328"/>
                  <a:gd name="T3" fmla="*/ 84 h 116"/>
                  <a:gd name="T4" fmla="*/ 296 w 328"/>
                  <a:gd name="T5" fmla="*/ 104 h 116"/>
                  <a:gd name="T6" fmla="*/ 328 w 328"/>
                  <a:gd name="T7" fmla="*/ 116 h 1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28"/>
                  <a:gd name="T13" fmla="*/ 0 h 116"/>
                  <a:gd name="T14" fmla="*/ 328 w 328"/>
                  <a:gd name="T15" fmla="*/ 116 h 1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28" h="116">
                    <a:moveTo>
                      <a:pt x="0" y="0"/>
                    </a:moveTo>
                    <a:lnTo>
                      <a:pt x="228" y="84"/>
                    </a:lnTo>
                    <a:lnTo>
                      <a:pt x="296" y="104"/>
                    </a:lnTo>
                    <a:lnTo>
                      <a:pt x="328" y="116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17">
                <a:extLst>
                  <a:ext uri="{FF2B5EF4-FFF2-40B4-BE49-F238E27FC236}">
                    <a16:creationId xmlns:a16="http://schemas.microsoft.com/office/drawing/2014/main" id="{9D0CC1BB-D802-37A3-73E7-84E08F500DA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290" y="1086"/>
                <a:ext cx="202" cy="25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8">
                <a:extLst>
                  <a:ext uri="{FF2B5EF4-FFF2-40B4-BE49-F238E27FC236}">
                    <a16:creationId xmlns:a16="http://schemas.microsoft.com/office/drawing/2014/main" id="{D70CA55A-D8DF-4DF1-A80E-C75E81FD769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086" y="974"/>
                <a:ext cx="278" cy="238"/>
              </a:xfrm>
              <a:custGeom>
                <a:avLst/>
                <a:gdLst>
                  <a:gd name="T0" fmla="*/ 0 w 278"/>
                  <a:gd name="T1" fmla="*/ 0 h 238"/>
                  <a:gd name="T2" fmla="*/ 154 w 278"/>
                  <a:gd name="T3" fmla="*/ 176 h 238"/>
                  <a:gd name="T4" fmla="*/ 278 w 278"/>
                  <a:gd name="T5" fmla="*/ 238 h 238"/>
                  <a:gd name="T6" fmla="*/ 0 60000 65536"/>
                  <a:gd name="T7" fmla="*/ 0 60000 65536"/>
                  <a:gd name="T8" fmla="*/ 0 60000 65536"/>
                  <a:gd name="T9" fmla="*/ 0 w 278"/>
                  <a:gd name="T10" fmla="*/ 0 h 238"/>
                  <a:gd name="T11" fmla="*/ 278 w 278"/>
                  <a:gd name="T12" fmla="*/ 238 h 23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8" h="238">
                    <a:moveTo>
                      <a:pt x="0" y="0"/>
                    </a:moveTo>
                    <a:lnTo>
                      <a:pt x="154" y="176"/>
                    </a:lnTo>
                    <a:lnTo>
                      <a:pt x="278" y="238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9">
                <a:extLst>
                  <a:ext uri="{FF2B5EF4-FFF2-40B4-BE49-F238E27FC236}">
                    <a16:creationId xmlns:a16="http://schemas.microsoft.com/office/drawing/2014/main" id="{2206CD0C-6367-B7E5-6658-4AD16AFC169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306" y="1166"/>
                <a:ext cx="306" cy="28"/>
              </a:xfrm>
              <a:custGeom>
                <a:avLst/>
                <a:gdLst>
                  <a:gd name="T0" fmla="*/ 0 w 306"/>
                  <a:gd name="T1" fmla="*/ 0 h 28"/>
                  <a:gd name="T2" fmla="*/ 182 w 306"/>
                  <a:gd name="T3" fmla="*/ 0 h 28"/>
                  <a:gd name="T4" fmla="*/ 306 w 306"/>
                  <a:gd name="T5" fmla="*/ 28 h 28"/>
                  <a:gd name="T6" fmla="*/ 0 60000 65536"/>
                  <a:gd name="T7" fmla="*/ 0 60000 65536"/>
                  <a:gd name="T8" fmla="*/ 0 60000 65536"/>
                  <a:gd name="T9" fmla="*/ 0 w 306"/>
                  <a:gd name="T10" fmla="*/ 0 h 28"/>
                  <a:gd name="T11" fmla="*/ 306 w 306"/>
                  <a:gd name="T12" fmla="*/ 28 h 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6" h="28">
                    <a:moveTo>
                      <a:pt x="0" y="0"/>
                    </a:moveTo>
                    <a:lnTo>
                      <a:pt x="182" y="0"/>
                    </a:lnTo>
                    <a:lnTo>
                      <a:pt x="306" y="28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Oval 20">
                <a:extLst>
                  <a:ext uri="{FF2B5EF4-FFF2-40B4-BE49-F238E27FC236}">
                    <a16:creationId xmlns:a16="http://schemas.microsoft.com/office/drawing/2014/main" id="{72AEFFDE-2D14-EFAC-2714-BB77A5CA6DC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17" y="964"/>
                <a:ext cx="115" cy="11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31" name="Freeform 21">
                <a:extLst>
                  <a:ext uri="{FF2B5EF4-FFF2-40B4-BE49-F238E27FC236}">
                    <a16:creationId xmlns:a16="http://schemas.microsoft.com/office/drawing/2014/main" id="{22531C8A-338C-4D85-20E1-A12383E1071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60" y="1166"/>
                <a:ext cx="350" cy="626"/>
              </a:xfrm>
              <a:custGeom>
                <a:avLst/>
                <a:gdLst>
                  <a:gd name="T0" fmla="*/ 350 w 350"/>
                  <a:gd name="T1" fmla="*/ 54 h 626"/>
                  <a:gd name="T2" fmla="*/ 338 w 350"/>
                  <a:gd name="T3" fmla="*/ 50 h 626"/>
                  <a:gd name="T4" fmla="*/ 280 w 350"/>
                  <a:gd name="T5" fmla="*/ 12 h 626"/>
                  <a:gd name="T6" fmla="*/ 242 w 350"/>
                  <a:gd name="T7" fmla="*/ 0 h 626"/>
                  <a:gd name="T8" fmla="*/ 206 w 350"/>
                  <a:gd name="T9" fmla="*/ 0 h 626"/>
                  <a:gd name="T10" fmla="*/ 152 w 350"/>
                  <a:gd name="T11" fmla="*/ 12 h 626"/>
                  <a:gd name="T12" fmla="*/ 114 w 350"/>
                  <a:gd name="T13" fmla="*/ 48 h 626"/>
                  <a:gd name="T14" fmla="*/ 92 w 350"/>
                  <a:gd name="T15" fmla="*/ 82 h 626"/>
                  <a:gd name="T16" fmla="*/ 68 w 350"/>
                  <a:gd name="T17" fmla="*/ 126 h 626"/>
                  <a:gd name="T18" fmla="*/ 56 w 350"/>
                  <a:gd name="T19" fmla="*/ 166 h 626"/>
                  <a:gd name="T20" fmla="*/ 50 w 350"/>
                  <a:gd name="T21" fmla="*/ 220 h 626"/>
                  <a:gd name="T22" fmla="*/ 50 w 350"/>
                  <a:gd name="T23" fmla="*/ 266 h 626"/>
                  <a:gd name="T24" fmla="*/ 50 w 350"/>
                  <a:gd name="T25" fmla="*/ 300 h 626"/>
                  <a:gd name="T26" fmla="*/ 50 w 350"/>
                  <a:gd name="T27" fmla="*/ 324 h 626"/>
                  <a:gd name="T28" fmla="*/ 44 w 350"/>
                  <a:gd name="T29" fmla="*/ 380 h 626"/>
                  <a:gd name="T30" fmla="*/ 30 w 350"/>
                  <a:gd name="T31" fmla="*/ 430 h 626"/>
                  <a:gd name="T32" fmla="*/ 26 w 350"/>
                  <a:gd name="T33" fmla="*/ 478 h 626"/>
                  <a:gd name="T34" fmla="*/ 18 w 350"/>
                  <a:gd name="T35" fmla="*/ 526 h 626"/>
                  <a:gd name="T36" fmla="*/ 14 w 350"/>
                  <a:gd name="T37" fmla="*/ 562 h 626"/>
                  <a:gd name="T38" fmla="*/ 6 w 350"/>
                  <a:gd name="T39" fmla="*/ 608 h 626"/>
                  <a:gd name="T40" fmla="*/ 0 w 350"/>
                  <a:gd name="T41" fmla="*/ 626 h 62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50"/>
                  <a:gd name="T64" fmla="*/ 0 h 626"/>
                  <a:gd name="T65" fmla="*/ 350 w 350"/>
                  <a:gd name="T66" fmla="*/ 626 h 62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50" h="626">
                    <a:moveTo>
                      <a:pt x="350" y="54"/>
                    </a:moveTo>
                    <a:cubicBezTo>
                      <a:pt x="346" y="53"/>
                      <a:pt x="338" y="50"/>
                      <a:pt x="338" y="50"/>
                    </a:cubicBezTo>
                    <a:lnTo>
                      <a:pt x="280" y="12"/>
                    </a:lnTo>
                    <a:lnTo>
                      <a:pt x="242" y="0"/>
                    </a:lnTo>
                    <a:lnTo>
                      <a:pt x="206" y="0"/>
                    </a:lnTo>
                    <a:lnTo>
                      <a:pt x="152" y="12"/>
                    </a:lnTo>
                    <a:lnTo>
                      <a:pt x="114" y="48"/>
                    </a:lnTo>
                    <a:lnTo>
                      <a:pt x="92" y="82"/>
                    </a:lnTo>
                    <a:lnTo>
                      <a:pt x="68" y="126"/>
                    </a:lnTo>
                    <a:lnTo>
                      <a:pt x="56" y="166"/>
                    </a:lnTo>
                    <a:lnTo>
                      <a:pt x="50" y="220"/>
                    </a:lnTo>
                    <a:lnTo>
                      <a:pt x="50" y="266"/>
                    </a:lnTo>
                    <a:lnTo>
                      <a:pt x="50" y="300"/>
                    </a:lnTo>
                    <a:lnTo>
                      <a:pt x="50" y="324"/>
                    </a:lnTo>
                    <a:lnTo>
                      <a:pt x="44" y="380"/>
                    </a:lnTo>
                    <a:lnTo>
                      <a:pt x="30" y="430"/>
                    </a:lnTo>
                    <a:lnTo>
                      <a:pt x="26" y="478"/>
                    </a:lnTo>
                    <a:lnTo>
                      <a:pt x="18" y="526"/>
                    </a:lnTo>
                    <a:lnTo>
                      <a:pt x="14" y="562"/>
                    </a:lnTo>
                    <a:lnTo>
                      <a:pt x="6" y="608"/>
                    </a:lnTo>
                    <a:lnTo>
                      <a:pt x="0" y="626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22">
                <a:extLst>
                  <a:ext uri="{FF2B5EF4-FFF2-40B4-BE49-F238E27FC236}">
                    <a16:creationId xmlns:a16="http://schemas.microsoft.com/office/drawing/2014/main" id="{FF809AED-8EE3-3C13-6BD8-860C5B6D340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30" y="1428"/>
                <a:ext cx="594" cy="1071"/>
              </a:xfrm>
              <a:custGeom>
                <a:avLst/>
                <a:gdLst>
                  <a:gd name="T0" fmla="*/ 30 w 594"/>
                  <a:gd name="T1" fmla="*/ 366 h 1071"/>
                  <a:gd name="T2" fmla="*/ 21 w 594"/>
                  <a:gd name="T3" fmla="*/ 468 h 1071"/>
                  <a:gd name="T4" fmla="*/ 21 w 594"/>
                  <a:gd name="T5" fmla="*/ 567 h 1071"/>
                  <a:gd name="T6" fmla="*/ 21 w 594"/>
                  <a:gd name="T7" fmla="*/ 651 h 1071"/>
                  <a:gd name="T8" fmla="*/ 18 w 594"/>
                  <a:gd name="T9" fmla="*/ 726 h 1071"/>
                  <a:gd name="T10" fmla="*/ 18 w 594"/>
                  <a:gd name="T11" fmla="*/ 825 h 1071"/>
                  <a:gd name="T12" fmla="*/ 0 w 594"/>
                  <a:gd name="T13" fmla="*/ 915 h 1071"/>
                  <a:gd name="T14" fmla="*/ 0 w 594"/>
                  <a:gd name="T15" fmla="*/ 1008 h 1071"/>
                  <a:gd name="T16" fmla="*/ 48 w 594"/>
                  <a:gd name="T17" fmla="*/ 1062 h 1071"/>
                  <a:gd name="T18" fmla="*/ 84 w 594"/>
                  <a:gd name="T19" fmla="*/ 1071 h 1071"/>
                  <a:gd name="T20" fmla="*/ 123 w 594"/>
                  <a:gd name="T21" fmla="*/ 1071 h 1071"/>
                  <a:gd name="T22" fmla="*/ 177 w 594"/>
                  <a:gd name="T23" fmla="*/ 1068 h 1071"/>
                  <a:gd name="T24" fmla="*/ 210 w 594"/>
                  <a:gd name="T25" fmla="*/ 1047 h 1071"/>
                  <a:gd name="T26" fmla="*/ 246 w 594"/>
                  <a:gd name="T27" fmla="*/ 1032 h 1071"/>
                  <a:gd name="T28" fmla="*/ 267 w 594"/>
                  <a:gd name="T29" fmla="*/ 1014 h 1071"/>
                  <a:gd name="T30" fmla="*/ 315 w 594"/>
                  <a:gd name="T31" fmla="*/ 987 h 1071"/>
                  <a:gd name="T32" fmla="*/ 354 w 594"/>
                  <a:gd name="T33" fmla="*/ 957 h 1071"/>
                  <a:gd name="T34" fmla="*/ 399 w 594"/>
                  <a:gd name="T35" fmla="*/ 921 h 1071"/>
                  <a:gd name="T36" fmla="*/ 402 w 594"/>
                  <a:gd name="T37" fmla="*/ 888 h 1071"/>
                  <a:gd name="T38" fmla="*/ 426 w 594"/>
                  <a:gd name="T39" fmla="*/ 846 h 1071"/>
                  <a:gd name="T40" fmla="*/ 441 w 594"/>
                  <a:gd name="T41" fmla="*/ 822 h 1071"/>
                  <a:gd name="T42" fmla="*/ 474 w 594"/>
                  <a:gd name="T43" fmla="*/ 807 h 1071"/>
                  <a:gd name="T44" fmla="*/ 513 w 594"/>
                  <a:gd name="T45" fmla="*/ 807 h 1071"/>
                  <a:gd name="T46" fmla="*/ 540 w 594"/>
                  <a:gd name="T47" fmla="*/ 807 h 1071"/>
                  <a:gd name="T48" fmla="*/ 564 w 594"/>
                  <a:gd name="T49" fmla="*/ 822 h 1071"/>
                  <a:gd name="T50" fmla="*/ 594 w 594"/>
                  <a:gd name="T51" fmla="*/ 843 h 1071"/>
                  <a:gd name="T52" fmla="*/ 555 w 594"/>
                  <a:gd name="T53" fmla="*/ 801 h 1071"/>
                  <a:gd name="T54" fmla="*/ 513 w 594"/>
                  <a:gd name="T55" fmla="*/ 792 h 1071"/>
                  <a:gd name="T56" fmla="*/ 471 w 594"/>
                  <a:gd name="T57" fmla="*/ 792 h 1071"/>
                  <a:gd name="T58" fmla="*/ 432 w 594"/>
                  <a:gd name="T59" fmla="*/ 792 h 1071"/>
                  <a:gd name="T60" fmla="*/ 402 w 594"/>
                  <a:gd name="T61" fmla="*/ 801 h 1071"/>
                  <a:gd name="T62" fmla="*/ 348 w 594"/>
                  <a:gd name="T63" fmla="*/ 837 h 1071"/>
                  <a:gd name="T64" fmla="*/ 342 w 594"/>
                  <a:gd name="T65" fmla="*/ 858 h 1071"/>
                  <a:gd name="T66" fmla="*/ 321 w 594"/>
                  <a:gd name="T67" fmla="*/ 882 h 1071"/>
                  <a:gd name="T68" fmla="*/ 282 w 594"/>
                  <a:gd name="T69" fmla="*/ 900 h 1071"/>
                  <a:gd name="T70" fmla="*/ 156 w 594"/>
                  <a:gd name="T71" fmla="*/ 969 h 1071"/>
                  <a:gd name="T72" fmla="*/ 120 w 594"/>
                  <a:gd name="T73" fmla="*/ 972 h 1071"/>
                  <a:gd name="T74" fmla="*/ 96 w 594"/>
                  <a:gd name="T75" fmla="*/ 945 h 1071"/>
                  <a:gd name="T76" fmla="*/ 102 w 594"/>
                  <a:gd name="T77" fmla="*/ 876 h 1071"/>
                  <a:gd name="T78" fmla="*/ 126 w 594"/>
                  <a:gd name="T79" fmla="*/ 768 h 1071"/>
                  <a:gd name="T80" fmla="*/ 120 w 594"/>
                  <a:gd name="T81" fmla="*/ 648 h 1071"/>
                  <a:gd name="T82" fmla="*/ 111 w 594"/>
                  <a:gd name="T83" fmla="*/ 561 h 1071"/>
                  <a:gd name="T84" fmla="*/ 123 w 594"/>
                  <a:gd name="T85" fmla="*/ 387 h 1071"/>
                  <a:gd name="T86" fmla="*/ 126 w 594"/>
                  <a:gd name="T87" fmla="*/ 312 h 1071"/>
                  <a:gd name="T88" fmla="*/ 156 w 594"/>
                  <a:gd name="T89" fmla="*/ 126 h 1071"/>
                  <a:gd name="T90" fmla="*/ 156 w 594"/>
                  <a:gd name="T91" fmla="*/ 33 h 1071"/>
                  <a:gd name="T92" fmla="*/ 156 w 594"/>
                  <a:gd name="T93" fmla="*/ 0 h 1071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94"/>
                  <a:gd name="T142" fmla="*/ 0 h 1071"/>
                  <a:gd name="T143" fmla="*/ 594 w 594"/>
                  <a:gd name="T144" fmla="*/ 1071 h 1071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94" h="1071">
                    <a:moveTo>
                      <a:pt x="30" y="366"/>
                    </a:moveTo>
                    <a:lnTo>
                      <a:pt x="21" y="468"/>
                    </a:lnTo>
                    <a:lnTo>
                      <a:pt x="21" y="567"/>
                    </a:lnTo>
                    <a:lnTo>
                      <a:pt x="21" y="651"/>
                    </a:lnTo>
                    <a:lnTo>
                      <a:pt x="18" y="726"/>
                    </a:lnTo>
                    <a:lnTo>
                      <a:pt x="18" y="825"/>
                    </a:lnTo>
                    <a:lnTo>
                      <a:pt x="0" y="915"/>
                    </a:lnTo>
                    <a:lnTo>
                      <a:pt x="0" y="1008"/>
                    </a:lnTo>
                    <a:lnTo>
                      <a:pt x="48" y="1062"/>
                    </a:lnTo>
                    <a:lnTo>
                      <a:pt x="84" y="1071"/>
                    </a:lnTo>
                    <a:lnTo>
                      <a:pt x="123" y="1071"/>
                    </a:lnTo>
                    <a:lnTo>
                      <a:pt x="177" y="1068"/>
                    </a:lnTo>
                    <a:lnTo>
                      <a:pt x="210" y="1047"/>
                    </a:lnTo>
                    <a:lnTo>
                      <a:pt x="246" y="1032"/>
                    </a:lnTo>
                    <a:lnTo>
                      <a:pt x="267" y="1014"/>
                    </a:lnTo>
                    <a:lnTo>
                      <a:pt x="315" y="987"/>
                    </a:lnTo>
                    <a:lnTo>
                      <a:pt x="354" y="957"/>
                    </a:lnTo>
                    <a:lnTo>
                      <a:pt x="399" y="921"/>
                    </a:lnTo>
                    <a:lnTo>
                      <a:pt x="402" y="888"/>
                    </a:lnTo>
                    <a:lnTo>
                      <a:pt x="426" y="846"/>
                    </a:lnTo>
                    <a:lnTo>
                      <a:pt x="441" y="822"/>
                    </a:lnTo>
                    <a:lnTo>
                      <a:pt x="474" y="807"/>
                    </a:lnTo>
                    <a:lnTo>
                      <a:pt x="513" y="807"/>
                    </a:lnTo>
                    <a:lnTo>
                      <a:pt x="540" y="807"/>
                    </a:lnTo>
                    <a:lnTo>
                      <a:pt x="564" y="822"/>
                    </a:lnTo>
                    <a:lnTo>
                      <a:pt x="594" y="843"/>
                    </a:lnTo>
                    <a:lnTo>
                      <a:pt x="555" y="801"/>
                    </a:lnTo>
                    <a:lnTo>
                      <a:pt x="513" y="792"/>
                    </a:lnTo>
                    <a:lnTo>
                      <a:pt x="471" y="792"/>
                    </a:lnTo>
                    <a:lnTo>
                      <a:pt x="432" y="792"/>
                    </a:lnTo>
                    <a:lnTo>
                      <a:pt x="402" y="801"/>
                    </a:lnTo>
                    <a:lnTo>
                      <a:pt x="348" y="837"/>
                    </a:lnTo>
                    <a:lnTo>
                      <a:pt x="342" y="858"/>
                    </a:lnTo>
                    <a:lnTo>
                      <a:pt x="321" y="882"/>
                    </a:lnTo>
                    <a:lnTo>
                      <a:pt x="282" y="900"/>
                    </a:lnTo>
                    <a:lnTo>
                      <a:pt x="156" y="969"/>
                    </a:lnTo>
                    <a:lnTo>
                      <a:pt x="120" y="972"/>
                    </a:lnTo>
                    <a:lnTo>
                      <a:pt x="96" y="945"/>
                    </a:lnTo>
                    <a:lnTo>
                      <a:pt x="102" y="876"/>
                    </a:lnTo>
                    <a:lnTo>
                      <a:pt x="126" y="768"/>
                    </a:lnTo>
                    <a:lnTo>
                      <a:pt x="120" y="648"/>
                    </a:lnTo>
                    <a:lnTo>
                      <a:pt x="111" y="561"/>
                    </a:lnTo>
                    <a:lnTo>
                      <a:pt x="123" y="387"/>
                    </a:lnTo>
                    <a:lnTo>
                      <a:pt x="126" y="312"/>
                    </a:lnTo>
                    <a:lnTo>
                      <a:pt x="156" y="126"/>
                    </a:lnTo>
                    <a:lnTo>
                      <a:pt x="156" y="33"/>
                    </a:lnTo>
                    <a:lnTo>
                      <a:pt x="156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23">
                <a:extLst>
                  <a:ext uri="{FF2B5EF4-FFF2-40B4-BE49-F238E27FC236}">
                    <a16:creationId xmlns:a16="http://schemas.microsoft.com/office/drawing/2014/main" id="{26151ACB-A6DC-2943-91AD-70D7EA6DA72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83" y="1272"/>
                <a:ext cx="174" cy="165"/>
              </a:xfrm>
              <a:custGeom>
                <a:avLst/>
                <a:gdLst>
                  <a:gd name="T0" fmla="*/ 174 w 174"/>
                  <a:gd name="T1" fmla="*/ 12 h 165"/>
                  <a:gd name="T2" fmla="*/ 117 w 174"/>
                  <a:gd name="T3" fmla="*/ 0 h 165"/>
                  <a:gd name="T4" fmla="*/ 75 w 174"/>
                  <a:gd name="T5" fmla="*/ 3 h 165"/>
                  <a:gd name="T6" fmla="*/ 39 w 174"/>
                  <a:gd name="T7" fmla="*/ 18 h 165"/>
                  <a:gd name="T8" fmla="*/ 27 w 174"/>
                  <a:gd name="T9" fmla="*/ 66 h 165"/>
                  <a:gd name="T10" fmla="*/ 15 w 174"/>
                  <a:gd name="T11" fmla="*/ 111 h 165"/>
                  <a:gd name="T12" fmla="*/ 0 w 174"/>
                  <a:gd name="T13" fmla="*/ 165 h 1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4"/>
                  <a:gd name="T22" fmla="*/ 0 h 165"/>
                  <a:gd name="T23" fmla="*/ 174 w 174"/>
                  <a:gd name="T24" fmla="*/ 165 h 1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4" h="165">
                    <a:moveTo>
                      <a:pt x="174" y="12"/>
                    </a:moveTo>
                    <a:lnTo>
                      <a:pt x="117" y="0"/>
                    </a:lnTo>
                    <a:lnTo>
                      <a:pt x="75" y="3"/>
                    </a:lnTo>
                    <a:lnTo>
                      <a:pt x="39" y="18"/>
                    </a:lnTo>
                    <a:lnTo>
                      <a:pt x="27" y="66"/>
                    </a:lnTo>
                    <a:lnTo>
                      <a:pt x="15" y="111"/>
                    </a:lnTo>
                    <a:lnTo>
                      <a:pt x="0" y="165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" name="Group 206">
            <a:extLst>
              <a:ext uri="{FF2B5EF4-FFF2-40B4-BE49-F238E27FC236}">
                <a16:creationId xmlns:a16="http://schemas.microsoft.com/office/drawing/2014/main" id="{8FA5C324-67E9-BB7A-588E-002264648B55}"/>
              </a:ext>
            </a:extLst>
          </p:cNvPr>
          <p:cNvGrpSpPr/>
          <p:nvPr/>
        </p:nvGrpSpPr>
        <p:grpSpPr>
          <a:xfrm>
            <a:off x="7568958" y="5294678"/>
            <a:ext cx="542188" cy="535030"/>
            <a:chOff x="3487288" y="4492539"/>
            <a:chExt cx="542188" cy="535030"/>
          </a:xfrm>
        </p:grpSpPr>
        <p:sp>
          <p:nvSpPr>
            <p:cNvPr id="35" name="Rounded Rectangle 43">
              <a:extLst>
                <a:ext uri="{FF2B5EF4-FFF2-40B4-BE49-F238E27FC236}">
                  <a16:creationId xmlns:a16="http://schemas.microsoft.com/office/drawing/2014/main" id="{039BFF3F-4E6D-DEF2-0843-FB8C698A2E81}"/>
                </a:ext>
              </a:extLst>
            </p:cNvPr>
            <p:cNvSpPr/>
            <p:nvPr/>
          </p:nvSpPr>
          <p:spPr>
            <a:xfrm>
              <a:off x="3675512" y="4492539"/>
              <a:ext cx="45719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44">
              <a:extLst>
                <a:ext uri="{FF2B5EF4-FFF2-40B4-BE49-F238E27FC236}">
                  <a16:creationId xmlns:a16="http://schemas.microsoft.com/office/drawing/2014/main" id="{56B33116-C02C-C4B0-44FA-62C06A937E84}"/>
                </a:ext>
              </a:extLst>
            </p:cNvPr>
            <p:cNvSpPr/>
            <p:nvPr/>
          </p:nvSpPr>
          <p:spPr>
            <a:xfrm rot="2674926">
              <a:off x="3816284" y="4676008"/>
              <a:ext cx="45719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45">
              <a:extLst>
                <a:ext uri="{FF2B5EF4-FFF2-40B4-BE49-F238E27FC236}">
                  <a16:creationId xmlns:a16="http://schemas.microsoft.com/office/drawing/2014/main" id="{323F3CC3-68FE-CB2C-C616-194FEDDEF3C6}"/>
                </a:ext>
              </a:extLst>
            </p:cNvPr>
            <p:cNvSpPr/>
            <p:nvPr/>
          </p:nvSpPr>
          <p:spPr>
            <a:xfrm rot="10181278">
              <a:off x="3626224" y="4722769"/>
              <a:ext cx="45719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46">
              <a:extLst>
                <a:ext uri="{FF2B5EF4-FFF2-40B4-BE49-F238E27FC236}">
                  <a16:creationId xmlns:a16="http://schemas.microsoft.com/office/drawing/2014/main" id="{7C18B345-411B-810F-F32D-86E6FE199022}"/>
                </a:ext>
              </a:extLst>
            </p:cNvPr>
            <p:cNvSpPr/>
            <p:nvPr/>
          </p:nvSpPr>
          <p:spPr>
            <a:xfrm rot="8045523">
              <a:off x="3854216" y="4386399"/>
              <a:ext cx="45719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47">
              <a:extLst>
                <a:ext uri="{FF2B5EF4-FFF2-40B4-BE49-F238E27FC236}">
                  <a16:creationId xmlns:a16="http://schemas.microsoft.com/office/drawing/2014/main" id="{A15A3DFE-9FE1-59F5-8621-DF02A7E00311}"/>
                </a:ext>
              </a:extLst>
            </p:cNvPr>
            <p:cNvSpPr/>
            <p:nvPr/>
          </p:nvSpPr>
          <p:spPr>
            <a:xfrm rot="5680605">
              <a:off x="3654009" y="4451549"/>
              <a:ext cx="45719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48">
              <a:extLst>
                <a:ext uri="{FF2B5EF4-FFF2-40B4-BE49-F238E27FC236}">
                  <a16:creationId xmlns:a16="http://schemas.microsoft.com/office/drawing/2014/main" id="{DA6070EB-B0CC-5619-E633-C5E56E09A20E}"/>
                </a:ext>
              </a:extLst>
            </p:cNvPr>
            <p:cNvSpPr/>
            <p:nvPr/>
          </p:nvSpPr>
          <p:spPr>
            <a:xfrm rot="1394602">
              <a:off x="3487288" y="4641590"/>
              <a:ext cx="45719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9">
              <a:extLst>
                <a:ext uri="{FF2B5EF4-FFF2-40B4-BE49-F238E27FC236}">
                  <a16:creationId xmlns:a16="http://schemas.microsoft.com/office/drawing/2014/main" id="{66D1477A-6169-8CDC-3F53-9053F09A896A}"/>
                </a:ext>
              </a:extLst>
            </p:cNvPr>
            <p:cNvSpPr/>
            <p:nvPr/>
          </p:nvSpPr>
          <p:spPr>
            <a:xfrm rot="2674926">
              <a:off x="3968684" y="4676008"/>
              <a:ext cx="45719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CA12504-8CA1-2F31-16D2-61083341122A}"/>
              </a:ext>
            </a:extLst>
          </p:cNvPr>
          <p:cNvSpPr txBox="1"/>
          <p:nvPr/>
        </p:nvSpPr>
        <p:spPr>
          <a:xfrm>
            <a:off x="7392067" y="3260454"/>
            <a:ext cx="3087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Infection assay: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F7501A-496B-D69A-C640-43283AA3B40D}"/>
              </a:ext>
            </a:extLst>
          </p:cNvPr>
          <p:cNvSpPr txBox="1"/>
          <p:nvPr/>
        </p:nvSpPr>
        <p:spPr>
          <a:xfrm>
            <a:off x="8263591" y="4345628"/>
            <a:ext cx="672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6602DB-2C6B-2223-B2D3-E090F93ACDFB}"/>
              </a:ext>
            </a:extLst>
          </p:cNvPr>
          <p:cNvSpPr txBox="1"/>
          <p:nvPr/>
        </p:nvSpPr>
        <p:spPr>
          <a:xfrm>
            <a:off x="8300515" y="5230966"/>
            <a:ext cx="672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Z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160FEB5-0C1E-3028-8FF5-3AB613DAF1BC}"/>
              </a:ext>
            </a:extLst>
          </p:cNvPr>
          <p:cNvCxnSpPr>
            <a:cxnSpLocks/>
          </p:cNvCxnSpPr>
          <p:nvPr/>
        </p:nvCxnSpPr>
        <p:spPr>
          <a:xfrm>
            <a:off x="8644828" y="4713176"/>
            <a:ext cx="598565" cy="7823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5D94972-0A9E-6FED-E47D-7CC9F42B67A9}"/>
              </a:ext>
            </a:extLst>
          </p:cNvPr>
          <p:cNvCxnSpPr>
            <a:cxnSpLocks/>
          </p:cNvCxnSpPr>
          <p:nvPr/>
        </p:nvCxnSpPr>
        <p:spPr>
          <a:xfrm flipV="1">
            <a:off x="8663722" y="5352643"/>
            <a:ext cx="666161" cy="17885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4A8319F-B057-BC67-9CE9-42A941DBE1A4}"/>
              </a:ext>
            </a:extLst>
          </p:cNvPr>
          <p:cNvSpPr txBox="1"/>
          <p:nvPr/>
        </p:nvSpPr>
        <p:spPr>
          <a:xfrm>
            <a:off x="7539369" y="6169659"/>
            <a:ext cx="1820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S and Z go in…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C2E89B4-427B-0EB1-BA15-6626BDE36781}"/>
              </a:ext>
            </a:extLst>
          </p:cNvPr>
          <p:cNvCxnSpPr>
            <a:cxnSpLocks/>
          </p:cNvCxnSpPr>
          <p:nvPr/>
        </p:nvCxnSpPr>
        <p:spPr>
          <a:xfrm>
            <a:off x="9899109" y="5100545"/>
            <a:ext cx="728821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11C1E5A-596C-BCA7-5CE9-D3A763B4B137}"/>
              </a:ext>
            </a:extLst>
          </p:cNvPr>
          <p:cNvSpPr txBox="1"/>
          <p:nvPr/>
        </p:nvSpPr>
        <p:spPr>
          <a:xfrm>
            <a:off x="10863159" y="4608164"/>
            <a:ext cx="672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?</a:t>
            </a:r>
            <a:endParaRPr lang="en-US" sz="4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D8F734-9709-BC4E-6C7F-4AB15D2ED5E9}"/>
              </a:ext>
            </a:extLst>
          </p:cNvPr>
          <p:cNvSpPr txBox="1"/>
          <p:nvPr/>
        </p:nvSpPr>
        <p:spPr>
          <a:xfrm>
            <a:off x="10054679" y="6038415"/>
            <a:ext cx="1656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Does S or I come out?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DD0674-FAEA-63CB-7385-7418933E437B}"/>
              </a:ext>
            </a:extLst>
          </p:cNvPr>
          <p:cNvSpPr txBox="1"/>
          <p:nvPr/>
        </p:nvSpPr>
        <p:spPr>
          <a:xfrm>
            <a:off x="470141" y="3281292"/>
            <a:ext cx="65180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S</a:t>
            </a:r>
            <a:r>
              <a:rPr lang="en-US" sz="2800" b="1" i="1" baseline="-25000" dirty="0"/>
              <a:t>0</a:t>
            </a:r>
            <a:r>
              <a:rPr lang="en-US" sz="2800" dirty="0"/>
              <a:t>: 1 hosts/tube, or 1/15 = 0.067 hosts/ml </a:t>
            </a:r>
          </a:p>
          <a:p>
            <a:r>
              <a:rPr lang="en-US" sz="2800" b="1" i="1" dirty="0"/>
              <a:t>t</a:t>
            </a:r>
            <a:r>
              <a:rPr lang="en-US" sz="2800" dirty="0"/>
              <a:t>: length of the assay (8 hours, or 0.33 days)</a:t>
            </a:r>
          </a:p>
          <a:p>
            <a:r>
              <a:rPr lang="en-US" sz="2800" b="1" i="1" dirty="0"/>
              <a:t>Z</a:t>
            </a:r>
            <a:r>
              <a:rPr lang="en-US" sz="2800" dirty="0"/>
              <a:t>: spores you put in tube (200/ml)</a:t>
            </a:r>
          </a:p>
          <a:p>
            <a:r>
              <a:rPr lang="en-US" sz="2800" b="1" i="1" dirty="0">
                <a:solidFill>
                  <a:srgbClr val="FF0000"/>
                </a:solidFill>
              </a:rPr>
              <a:t>S</a:t>
            </a:r>
            <a:r>
              <a:rPr lang="en-US" sz="2800" b="1" i="1" baseline="-25000" dirty="0">
                <a:solidFill>
                  <a:srgbClr val="FF0000"/>
                </a:solidFill>
              </a:rPr>
              <a:t>t</a:t>
            </a:r>
            <a:r>
              <a:rPr lang="en-US" sz="2800" dirty="0"/>
              <a:t>: either 0 (if infected), or 0.067 hosts/ml (if not)</a:t>
            </a:r>
          </a:p>
          <a:p>
            <a:endParaRPr lang="en-US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41FAE46-6873-19AD-4276-9A82378BB3C7}"/>
              </a:ext>
            </a:extLst>
          </p:cNvPr>
          <p:cNvSpPr txBox="1"/>
          <p:nvPr/>
        </p:nvSpPr>
        <p:spPr>
          <a:xfrm>
            <a:off x="7029450" y="844262"/>
            <a:ext cx="4251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What units should </a:t>
            </a:r>
            <a:r>
              <a:rPr lang="el-GR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take? What units do the other parameters in the equation have?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382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2FE7FC4-D5A7-541B-F118-F4D4EBDFD371}"/>
                  </a:ext>
                </a:extLst>
              </p:cNvPr>
              <p:cNvSpPr/>
              <p:nvPr/>
            </p:nvSpPr>
            <p:spPr>
              <a:xfrm>
                <a:off x="2081352" y="1708529"/>
                <a:ext cx="7022891" cy="1144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600" b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600" b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3600" b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3600" b="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l-GR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2FE7FC4-D5A7-541B-F118-F4D4EBDFD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352" y="1708529"/>
                <a:ext cx="7022891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4A952D8-D6B8-29F0-3DBE-5EC456F51214}"/>
              </a:ext>
            </a:extLst>
          </p:cNvPr>
          <p:cNvSpPr txBox="1"/>
          <p:nvPr/>
        </p:nvSpPr>
        <p:spPr>
          <a:xfrm>
            <a:off x="275809" y="224742"/>
            <a:ext cx="64629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i="1" u="sng" dirty="0">
                <a:latin typeface="Cambria" panose="02040503050406030204" pitchFamily="18" charset="0"/>
                <a:ea typeface="Cambria" panose="02040503050406030204" pitchFamily="18" charset="0"/>
              </a:rPr>
              <a:t>1. The logic: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 Simplifying the S-I framework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447FDE-3319-76E0-5D20-D9FBC4F4F6ED}"/>
              </a:ext>
            </a:extLst>
          </p:cNvPr>
          <p:cNvSpPr txBox="1"/>
          <p:nvPr/>
        </p:nvSpPr>
        <p:spPr>
          <a:xfrm>
            <a:off x="8505478" y="1465000"/>
            <a:ext cx="32103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Generic S-I ODE equations describe dynamics of environmentally transmitted microparasite in host population.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85CE23-E2EB-9465-6A7C-F8EA954AFED8}"/>
              </a:ext>
            </a:extLst>
          </p:cNvPr>
          <p:cNvSpPr txBox="1"/>
          <p:nvPr/>
        </p:nvSpPr>
        <p:spPr>
          <a:xfrm>
            <a:off x="8505478" y="3976412"/>
            <a:ext cx="30997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*The model here is constructed to reflect epidemiology of </a:t>
            </a:r>
            <a:r>
              <a:rPr lang="en-US" sz="2000" i="1" dirty="0"/>
              <a:t>Daphnia-Metschnikowia </a:t>
            </a:r>
            <a:r>
              <a:rPr lang="en-US" sz="2000" dirty="0"/>
              <a:t>system, but could be easily modified</a:t>
            </a:r>
          </a:p>
        </p:txBody>
      </p:sp>
    </p:spTree>
    <p:extLst>
      <p:ext uri="{BB962C8B-B14F-4D97-AF65-F5344CB8AC3E}">
        <p14:creationId xmlns:p14="http://schemas.microsoft.com/office/powerpoint/2010/main" val="4193448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4A952D8-D6B8-29F0-3DBE-5EC456F51214}"/>
              </a:ext>
            </a:extLst>
          </p:cNvPr>
          <p:cNvSpPr txBox="1"/>
          <p:nvPr/>
        </p:nvSpPr>
        <p:spPr>
          <a:xfrm>
            <a:off x="275809" y="224742"/>
            <a:ext cx="64629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i="1" u="sng" dirty="0">
                <a:latin typeface="Cambria" panose="02040503050406030204" pitchFamily="18" charset="0"/>
                <a:ea typeface="Cambria" panose="02040503050406030204" pitchFamily="18" charset="0"/>
              </a:rPr>
              <a:t>2. Units: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 Trickier than you might think!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8E44E6A-7A72-C969-D18B-1BBC6E10FAE2}"/>
                  </a:ext>
                </a:extLst>
              </p:cNvPr>
              <p:cNvSpPr/>
              <p:nvPr/>
            </p:nvSpPr>
            <p:spPr>
              <a:xfrm>
                <a:off x="1041641" y="1405162"/>
                <a:ext cx="4711459" cy="14754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sz="4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4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4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8E44E6A-7A72-C969-D18B-1BBC6E10FA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641" y="1405162"/>
                <a:ext cx="4711459" cy="14754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DDD0674-FAEA-63CB-7385-7418933E437B}"/>
              </a:ext>
            </a:extLst>
          </p:cNvPr>
          <p:cNvSpPr txBox="1"/>
          <p:nvPr/>
        </p:nvSpPr>
        <p:spPr>
          <a:xfrm>
            <a:off x="470141" y="3281292"/>
            <a:ext cx="65180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S</a:t>
            </a:r>
            <a:r>
              <a:rPr lang="en-US" sz="2800" b="1" i="1" baseline="-25000" dirty="0"/>
              <a:t>0</a:t>
            </a:r>
            <a:r>
              <a:rPr lang="en-US" sz="2800" dirty="0"/>
              <a:t>: 1 hosts/tube, or 1/15 = 0.067 hosts/ml </a:t>
            </a:r>
          </a:p>
          <a:p>
            <a:r>
              <a:rPr lang="en-US" sz="2800" b="1" i="1" dirty="0"/>
              <a:t>t</a:t>
            </a:r>
            <a:r>
              <a:rPr lang="en-US" sz="2800" dirty="0"/>
              <a:t>: length of the assay (8 hours, or 0.33 days)</a:t>
            </a:r>
          </a:p>
          <a:p>
            <a:r>
              <a:rPr lang="en-US" sz="2800" b="1" i="1" dirty="0"/>
              <a:t>Z</a:t>
            </a:r>
            <a:r>
              <a:rPr lang="en-US" sz="2800" dirty="0"/>
              <a:t>: spores you put in tube (200/ml)</a:t>
            </a:r>
          </a:p>
          <a:p>
            <a:r>
              <a:rPr lang="en-US" sz="2800" b="1" i="1" dirty="0"/>
              <a:t>S</a:t>
            </a:r>
            <a:r>
              <a:rPr lang="en-US" sz="2800" b="1" i="1" baseline="-25000" dirty="0"/>
              <a:t>t</a:t>
            </a:r>
            <a:r>
              <a:rPr lang="en-US" sz="2800" dirty="0"/>
              <a:t>: either 0 (if infected), or 0.067 hosts/ml (if not)</a:t>
            </a:r>
          </a:p>
          <a:p>
            <a:r>
              <a:rPr lang="en-US" sz="2800" b="1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takes on units of </a:t>
            </a:r>
            <a:r>
              <a:rPr lang="en-US" sz="28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ml per day</a:t>
            </a:r>
            <a:r>
              <a:rPr lang="en-US" sz="2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depending on units for </a:t>
            </a:r>
            <a:r>
              <a:rPr lang="en-US" sz="28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en-US" sz="28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US" sz="2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(host units cancel regardless)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  <p:pic>
        <p:nvPicPr>
          <p:cNvPr id="51" name="Picture 2" descr="15 mL Falcon Centrifuge Tubes, Polypropylene, Pack of 50, 352096 ...">
            <a:extLst>
              <a:ext uri="{FF2B5EF4-FFF2-40B4-BE49-F238E27FC236}">
                <a16:creationId xmlns:a16="http://schemas.microsoft.com/office/drawing/2014/main" id="{7345D9E5-616A-5E22-FAA1-57B911A003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0" r="52203"/>
          <a:stretch/>
        </p:blipFill>
        <p:spPr bwMode="auto">
          <a:xfrm>
            <a:off x="9159135" y="3849233"/>
            <a:ext cx="672355" cy="279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Group 2">
            <a:extLst>
              <a:ext uri="{FF2B5EF4-FFF2-40B4-BE49-F238E27FC236}">
                <a16:creationId xmlns:a16="http://schemas.microsoft.com/office/drawing/2014/main" id="{5ABE0B4D-C25B-1C06-2C64-BA8F7354B7E5}"/>
              </a:ext>
            </a:extLst>
          </p:cNvPr>
          <p:cNvGrpSpPr>
            <a:grpSpLocks/>
          </p:cNvGrpSpPr>
          <p:nvPr/>
        </p:nvGrpSpPr>
        <p:grpSpPr bwMode="auto">
          <a:xfrm>
            <a:off x="7614015" y="3946987"/>
            <a:ext cx="871536" cy="1153558"/>
            <a:chOff x="1519" y="1866"/>
            <a:chExt cx="950" cy="1210"/>
          </a:xfrm>
          <a:solidFill>
            <a:srgbClr val="DAFEF3">
              <a:alpha val="20000"/>
            </a:srgbClr>
          </a:solidFill>
        </p:grpSpPr>
        <p:sp>
          <p:nvSpPr>
            <p:cNvPr id="53" name="Freeform 3">
              <a:extLst>
                <a:ext uri="{FF2B5EF4-FFF2-40B4-BE49-F238E27FC236}">
                  <a16:creationId xmlns:a16="http://schemas.microsoft.com/office/drawing/2014/main" id="{25E134B2-A0C2-B8B0-ACA1-323DE9C47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" y="1899"/>
              <a:ext cx="525" cy="990"/>
            </a:xfrm>
            <a:custGeom>
              <a:avLst/>
              <a:gdLst>
                <a:gd name="T0" fmla="*/ 453 w 525"/>
                <a:gd name="T1" fmla="*/ 33 h 990"/>
                <a:gd name="T2" fmla="*/ 420 w 525"/>
                <a:gd name="T3" fmla="*/ 3 h 990"/>
                <a:gd name="T4" fmla="*/ 372 w 525"/>
                <a:gd name="T5" fmla="*/ 0 h 990"/>
                <a:gd name="T6" fmla="*/ 327 w 525"/>
                <a:gd name="T7" fmla="*/ 0 h 990"/>
                <a:gd name="T8" fmla="*/ 270 w 525"/>
                <a:gd name="T9" fmla="*/ 3 h 990"/>
                <a:gd name="T10" fmla="*/ 222 w 525"/>
                <a:gd name="T11" fmla="*/ 48 h 990"/>
                <a:gd name="T12" fmla="*/ 189 w 525"/>
                <a:gd name="T13" fmla="*/ 108 h 990"/>
                <a:gd name="T14" fmla="*/ 156 w 525"/>
                <a:gd name="T15" fmla="*/ 168 h 990"/>
                <a:gd name="T16" fmla="*/ 120 w 525"/>
                <a:gd name="T17" fmla="*/ 255 h 990"/>
                <a:gd name="T18" fmla="*/ 102 w 525"/>
                <a:gd name="T19" fmla="*/ 297 h 990"/>
                <a:gd name="T20" fmla="*/ 93 w 525"/>
                <a:gd name="T21" fmla="*/ 342 h 990"/>
                <a:gd name="T22" fmla="*/ 72 w 525"/>
                <a:gd name="T23" fmla="*/ 411 h 990"/>
                <a:gd name="T24" fmla="*/ 45 w 525"/>
                <a:gd name="T25" fmla="*/ 480 h 990"/>
                <a:gd name="T26" fmla="*/ 18 w 525"/>
                <a:gd name="T27" fmla="*/ 537 h 990"/>
                <a:gd name="T28" fmla="*/ 0 w 525"/>
                <a:gd name="T29" fmla="*/ 636 h 990"/>
                <a:gd name="T30" fmla="*/ 15 w 525"/>
                <a:gd name="T31" fmla="*/ 711 h 990"/>
                <a:gd name="T32" fmla="*/ 30 w 525"/>
                <a:gd name="T33" fmla="*/ 762 h 990"/>
                <a:gd name="T34" fmla="*/ 60 w 525"/>
                <a:gd name="T35" fmla="*/ 813 h 990"/>
                <a:gd name="T36" fmla="*/ 72 w 525"/>
                <a:gd name="T37" fmla="*/ 873 h 990"/>
                <a:gd name="T38" fmla="*/ 84 w 525"/>
                <a:gd name="T39" fmla="*/ 897 h 990"/>
                <a:gd name="T40" fmla="*/ 93 w 525"/>
                <a:gd name="T41" fmla="*/ 933 h 990"/>
                <a:gd name="T42" fmla="*/ 75 w 525"/>
                <a:gd name="T43" fmla="*/ 990 h 990"/>
                <a:gd name="T44" fmla="*/ 120 w 525"/>
                <a:gd name="T45" fmla="*/ 948 h 990"/>
                <a:gd name="T46" fmla="*/ 126 w 525"/>
                <a:gd name="T47" fmla="*/ 927 h 990"/>
                <a:gd name="T48" fmla="*/ 240 w 525"/>
                <a:gd name="T49" fmla="*/ 891 h 990"/>
                <a:gd name="T50" fmla="*/ 333 w 525"/>
                <a:gd name="T51" fmla="*/ 858 h 990"/>
                <a:gd name="T52" fmla="*/ 399 w 525"/>
                <a:gd name="T53" fmla="*/ 798 h 990"/>
                <a:gd name="T54" fmla="*/ 468 w 525"/>
                <a:gd name="T55" fmla="*/ 708 h 990"/>
                <a:gd name="T56" fmla="*/ 495 w 525"/>
                <a:gd name="T57" fmla="*/ 579 h 990"/>
                <a:gd name="T58" fmla="*/ 495 w 525"/>
                <a:gd name="T59" fmla="*/ 474 h 990"/>
                <a:gd name="T60" fmla="*/ 486 w 525"/>
                <a:gd name="T61" fmla="*/ 387 h 990"/>
                <a:gd name="T62" fmla="*/ 423 w 525"/>
                <a:gd name="T63" fmla="*/ 306 h 990"/>
                <a:gd name="T64" fmla="*/ 498 w 525"/>
                <a:gd name="T65" fmla="*/ 372 h 990"/>
                <a:gd name="T66" fmla="*/ 513 w 525"/>
                <a:gd name="T67" fmla="*/ 336 h 990"/>
                <a:gd name="T68" fmla="*/ 516 w 525"/>
                <a:gd name="T69" fmla="*/ 234 h 990"/>
                <a:gd name="T70" fmla="*/ 525 w 525"/>
                <a:gd name="T71" fmla="*/ 135 h 990"/>
                <a:gd name="T72" fmla="*/ 495 w 525"/>
                <a:gd name="T73" fmla="*/ 45 h 990"/>
                <a:gd name="T74" fmla="*/ 453 w 525"/>
                <a:gd name="T75" fmla="*/ 33 h 9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25"/>
                <a:gd name="T115" fmla="*/ 0 h 990"/>
                <a:gd name="T116" fmla="*/ 525 w 525"/>
                <a:gd name="T117" fmla="*/ 990 h 99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25" h="990">
                  <a:moveTo>
                    <a:pt x="453" y="33"/>
                  </a:moveTo>
                  <a:lnTo>
                    <a:pt x="420" y="3"/>
                  </a:lnTo>
                  <a:lnTo>
                    <a:pt x="372" y="0"/>
                  </a:lnTo>
                  <a:lnTo>
                    <a:pt x="327" y="0"/>
                  </a:lnTo>
                  <a:lnTo>
                    <a:pt x="270" y="3"/>
                  </a:lnTo>
                  <a:lnTo>
                    <a:pt x="222" y="48"/>
                  </a:lnTo>
                  <a:lnTo>
                    <a:pt x="189" y="108"/>
                  </a:lnTo>
                  <a:lnTo>
                    <a:pt x="156" y="168"/>
                  </a:lnTo>
                  <a:lnTo>
                    <a:pt x="120" y="255"/>
                  </a:lnTo>
                  <a:lnTo>
                    <a:pt x="102" y="297"/>
                  </a:lnTo>
                  <a:lnTo>
                    <a:pt x="93" y="342"/>
                  </a:lnTo>
                  <a:lnTo>
                    <a:pt x="72" y="411"/>
                  </a:lnTo>
                  <a:lnTo>
                    <a:pt x="45" y="480"/>
                  </a:lnTo>
                  <a:lnTo>
                    <a:pt x="18" y="537"/>
                  </a:lnTo>
                  <a:lnTo>
                    <a:pt x="0" y="636"/>
                  </a:lnTo>
                  <a:lnTo>
                    <a:pt x="15" y="711"/>
                  </a:lnTo>
                  <a:lnTo>
                    <a:pt x="30" y="762"/>
                  </a:lnTo>
                  <a:lnTo>
                    <a:pt x="60" y="813"/>
                  </a:lnTo>
                  <a:lnTo>
                    <a:pt x="72" y="873"/>
                  </a:lnTo>
                  <a:lnTo>
                    <a:pt x="84" y="897"/>
                  </a:lnTo>
                  <a:lnTo>
                    <a:pt x="93" y="933"/>
                  </a:lnTo>
                  <a:lnTo>
                    <a:pt x="75" y="990"/>
                  </a:lnTo>
                  <a:lnTo>
                    <a:pt x="120" y="948"/>
                  </a:lnTo>
                  <a:lnTo>
                    <a:pt x="126" y="927"/>
                  </a:lnTo>
                  <a:lnTo>
                    <a:pt x="240" y="891"/>
                  </a:lnTo>
                  <a:lnTo>
                    <a:pt x="333" y="858"/>
                  </a:lnTo>
                  <a:lnTo>
                    <a:pt x="399" y="798"/>
                  </a:lnTo>
                  <a:lnTo>
                    <a:pt x="468" y="708"/>
                  </a:lnTo>
                  <a:lnTo>
                    <a:pt x="495" y="579"/>
                  </a:lnTo>
                  <a:lnTo>
                    <a:pt x="495" y="474"/>
                  </a:lnTo>
                  <a:lnTo>
                    <a:pt x="486" y="387"/>
                  </a:lnTo>
                  <a:lnTo>
                    <a:pt x="423" y="306"/>
                  </a:lnTo>
                  <a:lnTo>
                    <a:pt x="498" y="372"/>
                  </a:lnTo>
                  <a:lnTo>
                    <a:pt x="513" y="336"/>
                  </a:lnTo>
                  <a:lnTo>
                    <a:pt x="516" y="234"/>
                  </a:lnTo>
                  <a:lnTo>
                    <a:pt x="525" y="135"/>
                  </a:lnTo>
                  <a:lnTo>
                    <a:pt x="495" y="45"/>
                  </a:lnTo>
                  <a:lnTo>
                    <a:pt x="453" y="33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4" name="Group 4">
              <a:extLst>
                <a:ext uri="{FF2B5EF4-FFF2-40B4-BE49-F238E27FC236}">
                  <a16:creationId xmlns:a16="http://schemas.microsoft.com/office/drawing/2014/main" id="{EAF14DAF-776D-2F19-9FD9-065E92785AA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19" y="1866"/>
              <a:ext cx="950" cy="1210"/>
              <a:chOff x="711" y="730"/>
              <a:chExt cx="1901" cy="2423"/>
            </a:xfrm>
            <a:grpFill/>
          </p:grpSpPr>
          <p:sp>
            <p:nvSpPr>
              <p:cNvPr id="55" name="Freeform 5">
                <a:extLst>
                  <a:ext uri="{FF2B5EF4-FFF2-40B4-BE49-F238E27FC236}">
                    <a16:creationId xmlns:a16="http://schemas.microsoft.com/office/drawing/2014/main" id="{BED7D0A3-5BD0-BEDA-45CA-EE63F91E572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60" y="780"/>
                <a:ext cx="1047" cy="1257"/>
              </a:xfrm>
              <a:custGeom>
                <a:avLst/>
                <a:gdLst>
                  <a:gd name="T0" fmla="*/ 822 w 1047"/>
                  <a:gd name="T1" fmla="*/ 633 h 1257"/>
                  <a:gd name="T2" fmla="*/ 903 w 1047"/>
                  <a:gd name="T3" fmla="*/ 693 h 1257"/>
                  <a:gd name="T4" fmla="*/ 933 w 1047"/>
                  <a:gd name="T5" fmla="*/ 723 h 1257"/>
                  <a:gd name="T6" fmla="*/ 960 w 1047"/>
                  <a:gd name="T7" fmla="*/ 762 h 1257"/>
                  <a:gd name="T8" fmla="*/ 984 w 1047"/>
                  <a:gd name="T9" fmla="*/ 795 h 1257"/>
                  <a:gd name="T10" fmla="*/ 996 w 1047"/>
                  <a:gd name="T11" fmla="*/ 744 h 1257"/>
                  <a:gd name="T12" fmla="*/ 1008 w 1047"/>
                  <a:gd name="T13" fmla="*/ 651 h 1257"/>
                  <a:gd name="T14" fmla="*/ 1008 w 1047"/>
                  <a:gd name="T15" fmla="*/ 609 h 1257"/>
                  <a:gd name="T16" fmla="*/ 1020 w 1047"/>
                  <a:gd name="T17" fmla="*/ 537 h 1257"/>
                  <a:gd name="T18" fmla="*/ 1032 w 1047"/>
                  <a:gd name="T19" fmla="*/ 489 h 1257"/>
                  <a:gd name="T20" fmla="*/ 1041 w 1047"/>
                  <a:gd name="T21" fmla="*/ 423 h 1257"/>
                  <a:gd name="T22" fmla="*/ 1047 w 1047"/>
                  <a:gd name="T23" fmla="*/ 372 h 1257"/>
                  <a:gd name="T24" fmla="*/ 1047 w 1047"/>
                  <a:gd name="T25" fmla="*/ 312 h 1257"/>
                  <a:gd name="T26" fmla="*/ 1038 w 1047"/>
                  <a:gd name="T27" fmla="*/ 237 h 1257"/>
                  <a:gd name="T28" fmla="*/ 996 w 1047"/>
                  <a:gd name="T29" fmla="*/ 162 h 1257"/>
                  <a:gd name="T30" fmla="*/ 942 w 1047"/>
                  <a:gd name="T31" fmla="*/ 111 h 1257"/>
                  <a:gd name="T32" fmla="*/ 834 w 1047"/>
                  <a:gd name="T33" fmla="*/ 30 h 1257"/>
                  <a:gd name="T34" fmla="*/ 744 w 1047"/>
                  <a:gd name="T35" fmla="*/ 6 h 1257"/>
                  <a:gd name="T36" fmla="*/ 642 w 1047"/>
                  <a:gd name="T37" fmla="*/ 0 h 1257"/>
                  <a:gd name="T38" fmla="*/ 552 w 1047"/>
                  <a:gd name="T39" fmla="*/ 18 h 1257"/>
                  <a:gd name="T40" fmla="*/ 474 w 1047"/>
                  <a:gd name="T41" fmla="*/ 69 h 1257"/>
                  <a:gd name="T42" fmla="*/ 438 w 1047"/>
                  <a:gd name="T43" fmla="*/ 102 h 1257"/>
                  <a:gd name="T44" fmla="*/ 405 w 1047"/>
                  <a:gd name="T45" fmla="*/ 141 h 1257"/>
                  <a:gd name="T46" fmla="*/ 387 w 1047"/>
                  <a:gd name="T47" fmla="*/ 174 h 1257"/>
                  <a:gd name="T48" fmla="*/ 375 w 1047"/>
                  <a:gd name="T49" fmla="*/ 195 h 1257"/>
                  <a:gd name="T50" fmla="*/ 354 w 1047"/>
                  <a:gd name="T51" fmla="*/ 231 h 1257"/>
                  <a:gd name="T52" fmla="*/ 333 w 1047"/>
                  <a:gd name="T53" fmla="*/ 279 h 1257"/>
                  <a:gd name="T54" fmla="*/ 309 w 1047"/>
                  <a:gd name="T55" fmla="*/ 336 h 1257"/>
                  <a:gd name="T56" fmla="*/ 288 w 1047"/>
                  <a:gd name="T57" fmla="*/ 375 h 1257"/>
                  <a:gd name="T58" fmla="*/ 267 w 1047"/>
                  <a:gd name="T59" fmla="*/ 429 h 1257"/>
                  <a:gd name="T60" fmla="*/ 243 w 1047"/>
                  <a:gd name="T61" fmla="*/ 477 h 1257"/>
                  <a:gd name="T62" fmla="*/ 228 w 1047"/>
                  <a:gd name="T63" fmla="*/ 516 h 1257"/>
                  <a:gd name="T64" fmla="*/ 213 w 1047"/>
                  <a:gd name="T65" fmla="*/ 549 h 1257"/>
                  <a:gd name="T66" fmla="*/ 183 w 1047"/>
                  <a:gd name="T67" fmla="*/ 624 h 1257"/>
                  <a:gd name="T68" fmla="*/ 174 w 1047"/>
                  <a:gd name="T69" fmla="*/ 681 h 1257"/>
                  <a:gd name="T70" fmla="*/ 162 w 1047"/>
                  <a:gd name="T71" fmla="*/ 735 h 1257"/>
                  <a:gd name="T72" fmla="*/ 144 w 1047"/>
                  <a:gd name="T73" fmla="*/ 774 h 1257"/>
                  <a:gd name="T74" fmla="*/ 117 w 1047"/>
                  <a:gd name="T75" fmla="*/ 849 h 1257"/>
                  <a:gd name="T76" fmla="*/ 96 w 1047"/>
                  <a:gd name="T77" fmla="*/ 897 h 1257"/>
                  <a:gd name="T78" fmla="*/ 90 w 1047"/>
                  <a:gd name="T79" fmla="*/ 930 h 1257"/>
                  <a:gd name="T80" fmla="*/ 75 w 1047"/>
                  <a:gd name="T81" fmla="*/ 960 h 1257"/>
                  <a:gd name="T82" fmla="*/ 48 w 1047"/>
                  <a:gd name="T83" fmla="*/ 1035 h 1257"/>
                  <a:gd name="T84" fmla="*/ 39 w 1047"/>
                  <a:gd name="T85" fmla="*/ 1059 h 1257"/>
                  <a:gd name="T86" fmla="*/ 27 w 1047"/>
                  <a:gd name="T87" fmla="*/ 1083 h 1257"/>
                  <a:gd name="T88" fmla="*/ 18 w 1047"/>
                  <a:gd name="T89" fmla="*/ 1110 h 1257"/>
                  <a:gd name="T90" fmla="*/ 12 w 1047"/>
                  <a:gd name="T91" fmla="*/ 1140 h 1257"/>
                  <a:gd name="T92" fmla="*/ 3 w 1047"/>
                  <a:gd name="T93" fmla="*/ 1200 h 1257"/>
                  <a:gd name="T94" fmla="*/ 0 w 1047"/>
                  <a:gd name="T95" fmla="*/ 1230 h 1257"/>
                  <a:gd name="T96" fmla="*/ 0 w 1047"/>
                  <a:gd name="T97" fmla="*/ 1257 h 125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047"/>
                  <a:gd name="T148" fmla="*/ 0 h 1257"/>
                  <a:gd name="T149" fmla="*/ 1047 w 1047"/>
                  <a:gd name="T150" fmla="*/ 1257 h 1257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047" h="1257">
                    <a:moveTo>
                      <a:pt x="822" y="633"/>
                    </a:moveTo>
                    <a:lnTo>
                      <a:pt x="903" y="693"/>
                    </a:lnTo>
                    <a:lnTo>
                      <a:pt x="933" y="723"/>
                    </a:lnTo>
                    <a:lnTo>
                      <a:pt x="960" y="762"/>
                    </a:lnTo>
                    <a:lnTo>
                      <a:pt x="984" y="795"/>
                    </a:lnTo>
                    <a:lnTo>
                      <a:pt x="996" y="744"/>
                    </a:lnTo>
                    <a:lnTo>
                      <a:pt x="1008" y="651"/>
                    </a:lnTo>
                    <a:lnTo>
                      <a:pt x="1008" y="609"/>
                    </a:lnTo>
                    <a:lnTo>
                      <a:pt x="1020" y="537"/>
                    </a:lnTo>
                    <a:lnTo>
                      <a:pt x="1032" y="489"/>
                    </a:lnTo>
                    <a:lnTo>
                      <a:pt x="1041" y="423"/>
                    </a:lnTo>
                    <a:lnTo>
                      <a:pt x="1047" y="372"/>
                    </a:lnTo>
                    <a:lnTo>
                      <a:pt x="1047" y="312"/>
                    </a:lnTo>
                    <a:lnTo>
                      <a:pt x="1038" y="237"/>
                    </a:lnTo>
                    <a:lnTo>
                      <a:pt x="996" y="162"/>
                    </a:lnTo>
                    <a:lnTo>
                      <a:pt x="942" y="111"/>
                    </a:lnTo>
                    <a:lnTo>
                      <a:pt x="834" y="30"/>
                    </a:lnTo>
                    <a:lnTo>
                      <a:pt x="744" y="6"/>
                    </a:lnTo>
                    <a:lnTo>
                      <a:pt x="642" y="0"/>
                    </a:lnTo>
                    <a:lnTo>
                      <a:pt x="552" y="18"/>
                    </a:lnTo>
                    <a:lnTo>
                      <a:pt x="474" y="69"/>
                    </a:lnTo>
                    <a:lnTo>
                      <a:pt x="438" y="102"/>
                    </a:lnTo>
                    <a:lnTo>
                      <a:pt x="405" y="141"/>
                    </a:lnTo>
                    <a:lnTo>
                      <a:pt x="387" y="174"/>
                    </a:lnTo>
                    <a:lnTo>
                      <a:pt x="375" y="195"/>
                    </a:lnTo>
                    <a:lnTo>
                      <a:pt x="354" y="231"/>
                    </a:lnTo>
                    <a:lnTo>
                      <a:pt x="333" y="279"/>
                    </a:lnTo>
                    <a:lnTo>
                      <a:pt x="309" y="336"/>
                    </a:lnTo>
                    <a:lnTo>
                      <a:pt x="288" y="375"/>
                    </a:lnTo>
                    <a:lnTo>
                      <a:pt x="267" y="429"/>
                    </a:lnTo>
                    <a:lnTo>
                      <a:pt x="243" y="477"/>
                    </a:lnTo>
                    <a:lnTo>
                      <a:pt x="228" y="516"/>
                    </a:lnTo>
                    <a:lnTo>
                      <a:pt x="213" y="549"/>
                    </a:lnTo>
                    <a:lnTo>
                      <a:pt x="183" y="624"/>
                    </a:lnTo>
                    <a:lnTo>
                      <a:pt x="174" y="681"/>
                    </a:lnTo>
                    <a:lnTo>
                      <a:pt x="162" y="735"/>
                    </a:lnTo>
                    <a:lnTo>
                      <a:pt x="144" y="774"/>
                    </a:lnTo>
                    <a:lnTo>
                      <a:pt x="117" y="849"/>
                    </a:lnTo>
                    <a:lnTo>
                      <a:pt x="96" y="897"/>
                    </a:lnTo>
                    <a:lnTo>
                      <a:pt x="90" y="930"/>
                    </a:lnTo>
                    <a:lnTo>
                      <a:pt x="75" y="960"/>
                    </a:lnTo>
                    <a:lnTo>
                      <a:pt x="48" y="1035"/>
                    </a:lnTo>
                    <a:lnTo>
                      <a:pt x="39" y="1059"/>
                    </a:lnTo>
                    <a:lnTo>
                      <a:pt x="27" y="1083"/>
                    </a:lnTo>
                    <a:lnTo>
                      <a:pt x="18" y="1110"/>
                    </a:lnTo>
                    <a:lnTo>
                      <a:pt x="12" y="1140"/>
                    </a:lnTo>
                    <a:lnTo>
                      <a:pt x="3" y="1200"/>
                    </a:lnTo>
                    <a:lnTo>
                      <a:pt x="0" y="1230"/>
                    </a:lnTo>
                    <a:lnTo>
                      <a:pt x="0" y="1257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6">
                <a:extLst>
                  <a:ext uri="{FF2B5EF4-FFF2-40B4-BE49-F238E27FC236}">
                    <a16:creationId xmlns:a16="http://schemas.microsoft.com/office/drawing/2014/main" id="{0D7E16D7-C5D8-6DA2-6C03-90D8E826C28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11" y="1782"/>
                <a:ext cx="1224" cy="1371"/>
              </a:xfrm>
              <a:custGeom>
                <a:avLst/>
                <a:gdLst>
                  <a:gd name="T0" fmla="*/ 246 w 1224"/>
                  <a:gd name="T1" fmla="*/ 249 h 1371"/>
                  <a:gd name="T2" fmla="*/ 246 w 1224"/>
                  <a:gd name="T3" fmla="*/ 297 h 1371"/>
                  <a:gd name="T4" fmla="*/ 246 w 1224"/>
                  <a:gd name="T5" fmla="*/ 339 h 1371"/>
                  <a:gd name="T6" fmla="*/ 252 w 1224"/>
                  <a:gd name="T7" fmla="*/ 390 h 1371"/>
                  <a:gd name="T8" fmla="*/ 264 w 1224"/>
                  <a:gd name="T9" fmla="*/ 423 h 1371"/>
                  <a:gd name="T10" fmla="*/ 273 w 1224"/>
                  <a:gd name="T11" fmla="*/ 462 h 1371"/>
                  <a:gd name="T12" fmla="*/ 285 w 1224"/>
                  <a:gd name="T13" fmla="*/ 495 h 1371"/>
                  <a:gd name="T14" fmla="*/ 294 w 1224"/>
                  <a:gd name="T15" fmla="*/ 525 h 1371"/>
                  <a:gd name="T16" fmla="*/ 306 w 1224"/>
                  <a:gd name="T17" fmla="*/ 555 h 1371"/>
                  <a:gd name="T18" fmla="*/ 318 w 1224"/>
                  <a:gd name="T19" fmla="*/ 576 h 1371"/>
                  <a:gd name="T20" fmla="*/ 345 w 1224"/>
                  <a:gd name="T21" fmla="*/ 639 h 1371"/>
                  <a:gd name="T22" fmla="*/ 351 w 1224"/>
                  <a:gd name="T23" fmla="*/ 666 h 1371"/>
                  <a:gd name="T24" fmla="*/ 360 w 1224"/>
                  <a:gd name="T25" fmla="*/ 702 h 1371"/>
                  <a:gd name="T26" fmla="*/ 375 w 1224"/>
                  <a:gd name="T27" fmla="*/ 729 h 1371"/>
                  <a:gd name="T28" fmla="*/ 384 w 1224"/>
                  <a:gd name="T29" fmla="*/ 765 h 1371"/>
                  <a:gd name="T30" fmla="*/ 405 w 1224"/>
                  <a:gd name="T31" fmla="*/ 795 h 1371"/>
                  <a:gd name="T32" fmla="*/ 408 w 1224"/>
                  <a:gd name="T33" fmla="*/ 819 h 1371"/>
                  <a:gd name="T34" fmla="*/ 411 w 1224"/>
                  <a:gd name="T35" fmla="*/ 855 h 1371"/>
                  <a:gd name="T36" fmla="*/ 414 w 1224"/>
                  <a:gd name="T37" fmla="*/ 891 h 1371"/>
                  <a:gd name="T38" fmla="*/ 402 w 1224"/>
                  <a:gd name="T39" fmla="*/ 939 h 1371"/>
                  <a:gd name="T40" fmla="*/ 381 w 1224"/>
                  <a:gd name="T41" fmla="*/ 978 h 1371"/>
                  <a:gd name="T42" fmla="*/ 339 w 1224"/>
                  <a:gd name="T43" fmla="*/ 1044 h 1371"/>
                  <a:gd name="T44" fmla="*/ 309 w 1224"/>
                  <a:gd name="T45" fmla="*/ 1071 h 1371"/>
                  <a:gd name="T46" fmla="*/ 282 w 1224"/>
                  <a:gd name="T47" fmla="*/ 1101 h 1371"/>
                  <a:gd name="T48" fmla="*/ 252 w 1224"/>
                  <a:gd name="T49" fmla="*/ 1125 h 1371"/>
                  <a:gd name="T50" fmla="*/ 219 w 1224"/>
                  <a:gd name="T51" fmla="*/ 1161 h 1371"/>
                  <a:gd name="T52" fmla="*/ 177 w 1224"/>
                  <a:gd name="T53" fmla="*/ 1200 h 1371"/>
                  <a:gd name="T54" fmla="*/ 135 w 1224"/>
                  <a:gd name="T55" fmla="*/ 1239 h 1371"/>
                  <a:gd name="T56" fmla="*/ 0 w 1224"/>
                  <a:gd name="T57" fmla="*/ 1371 h 1371"/>
                  <a:gd name="T58" fmla="*/ 129 w 1224"/>
                  <a:gd name="T59" fmla="*/ 1269 h 1371"/>
                  <a:gd name="T60" fmla="*/ 198 w 1224"/>
                  <a:gd name="T61" fmla="*/ 1209 h 1371"/>
                  <a:gd name="T62" fmla="*/ 252 w 1224"/>
                  <a:gd name="T63" fmla="*/ 1158 h 1371"/>
                  <a:gd name="T64" fmla="*/ 324 w 1224"/>
                  <a:gd name="T65" fmla="*/ 1086 h 1371"/>
                  <a:gd name="T66" fmla="*/ 378 w 1224"/>
                  <a:gd name="T67" fmla="*/ 1026 h 1371"/>
                  <a:gd name="T68" fmla="*/ 426 w 1224"/>
                  <a:gd name="T69" fmla="*/ 951 h 1371"/>
                  <a:gd name="T70" fmla="*/ 474 w 1224"/>
                  <a:gd name="T71" fmla="*/ 885 h 1371"/>
                  <a:gd name="T72" fmla="*/ 525 w 1224"/>
                  <a:gd name="T73" fmla="*/ 864 h 1371"/>
                  <a:gd name="T74" fmla="*/ 660 w 1224"/>
                  <a:gd name="T75" fmla="*/ 819 h 1371"/>
                  <a:gd name="T76" fmla="*/ 762 w 1224"/>
                  <a:gd name="T77" fmla="*/ 786 h 1371"/>
                  <a:gd name="T78" fmla="*/ 840 w 1224"/>
                  <a:gd name="T79" fmla="*/ 756 h 1371"/>
                  <a:gd name="T80" fmla="*/ 906 w 1224"/>
                  <a:gd name="T81" fmla="*/ 723 h 1371"/>
                  <a:gd name="T82" fmla="*/ 963 w 1224"/>
                  <a:gd name="T83" fmla="*/ 678 h 1371"/>
                  <a:gd name="T84" fmla="*/ 1032 w 1224"/>
                  <a:gd name="T85" fmla="*/ 618 h 1371"/>
                  <a:gd name="T86" fmla="*/ 1101 w 1224"/>
                  <a:gd name="T87" fmla="*/ 534 h 1371"/>
                  <a:gd name="T88" fmla="*/ 1152 w 1224"/>
                  <a:gd name="T89" fmla="*/ 435 h 1371"/>
                  <a:gd name="T90" fmla="*/ 1203 w 1224"/>
                  <a:gd name="T91" fmla="*/ 300 h 1371"/>
                  <a:gd name="T92" fmla="*/ 1224 w 1224"/>
                  <a:gd name="T93" fmla="*/ 168 h 1371"/>
                  <a:gd name="T94" fmla="*/ 1224 w 1224"/>
                  <a:gd name="T95" fmla="*/ 45 h 1371"/>
                  <a:gd name="T96" fmla="*/ 1224 w 1224"/>
                  <a:gd name="T97" fmla="*/ 0 h 1371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224"/>
                  <a:gd name="T148" fmla="*/ 0 h 1371"/>
                  <a:gd name="T149" fmla="*/ 1224 w 1224"/>
                  <a:gd name="T150" fmla="*/ 1371 h 1371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224" h="1371">
                    <a:moveTo>
                      <a:pt x="246" y="249"/>
                    </a:moveTo>
                    <a:lnTo>
                      <a:pt x="246" y="297"/>
                    </a:lnTo>
                    <a:lnTo>
                      <a:pt x="246" y="339"/>
                    </a:lnTo>
                    <a:lnTo>
                      <a:pt x="252" y="390"/>
                    </a:lnTo>
                    <a:lnTo>
                      <a:pt x="264" y="423"/>
                    </a:lnTo>
                    <a:lnTo>
                      <a:pt x="273" y="462"/>
                    </a:lnTo>
                    <a:lnTo>
                      <a:pt x="285" y="495"/>
                    </a:lnTo>
                    <a:lnTo>
                      <a:pt x="294" y="525"/>
                    </a:lnTo>
                    <a:lnTo>
                      <a:pt x="306" y="555"/>
                    </a:lnTo>
                    <a:lnTo>
                      <a:pt x="318" y="576"/>
                    </a:lnTo>
                    <a:lnTo>
                      <a:pt x="345" y="639"/>
                    </a:lnTo>
                    <a:lnTo>
                      <a:pt x="351" y="666"/>
                    </a:lnTo>
                    <a:lnTo>
                      <a:pt x="360" y="702"/>
                    </a:lnTo>
                    <a:lnTo>
                      <a:pt x="375" y="729"/>
                    </a:lnTo>
                    <a:lnTo>
                      <a:pt x="384" y="765"/>
                    </a:lnTo>
                    <a:lnTo>
                      <a:pt x="405" y="795"/>
                    </a:lnTo>
                    <a:lnTo>
                      <a:pt x="408" y="819"/>
                    </a:lnTo>
                    <a:lnTo>
                      <a:pt x="411" y="855"/>
                    </a:lnTo>
                    <a:lnTo>
                      <a:pt x="414" y="891"/>
                    </a:lnTo>
                    <a:lnTo>
                      <a:pt x="402" y="939"/>
                    </a:lnTo>
                    <a:lnTo>
                      <a:pt x="381" y="978"/>
                    </a:lnTo>
                    <a:lnTo>
                      <a:pt x="339" y="1044"/>
                    </a:lnTo>
                    <a:lnTo>
                      <a:pt x="309" y="1071"/>
                    </a:lnTo>
                    <a:lnTo>
                      <a:pt x="282" y="1101"/>
                    </a:lnTo>
                    <a:lnTo>
                      <a:pt x="252" y="1125"/>
                    </a:lnTo>
                    <a:lnTo>
                      <a:pt x="219" y="1161"/>
                    </a:lnTo>
                    <a:lnTo>
                      <a:pt x="177" y="1200"/>
                    </a:lnTo>
                    <a:lnTo>
                      <a:pt x="135" y="1239"/>
                    </a:lnTo>
                    <a:lnTo>
                      <a:pt x="0" y="1371"/>
                    </a:lnTo>
                    <a:lnTo>
                      <a:pt x="129" y="1269"/>
                    </a:lnTo>
                    <a:lnTo>
                      <a:pt x="198" y="1209"/>
                    </a:lnTo>
                    <a:lnTo>
                      <a:pt x="252" y="1158"/>
                    </a:lnTo>
                    <a:lnTo>
                      <a:pt x="324" y="1086"/>
                    </a:lnTo>
                    <a:lnTo>
                      <a:pt x="378" y="1026"/>
                    </a:lnTo>
                    <a:lnTo>
                      <a:pt x="426" y="951"/>
                    </a:lnTo>
                    <a:lnTo>
                      <a:pt x="474" y="885"/>
                    </a:lnTo>
                    <a:lnTo>
                      <a:pt x="525" y="864"/>
                    </a:lnTo>
                    <a:lnTo>
                      <a:pt x="660" y="819"/>
                    </a:lnTo>
                    <a:lnTo>
                      <a:pt x="762" y="786"/>
                    </a:lnTo>
                    <a:lnTo>
                      <a:pt x="840" y="756"/>
                    </a:lnTo>
                    <a:lnTo>
                      <a:pt x="906" y="723"/>
                    </a:lnTo>
                    <a:lnTo>
                      <a:pt x="963" y="678"/>
                    </a:lnTo>
                    <a:lnTo>
                      <a:pt x="1032" y="618"/>
                    </a:lnTo>
                    <a:lnTo>
                      <a:pt x="1101" y="534"/>
                    </a:lnTo>
                    <a:lnTo>
                      <a:pt x="1152" y="435"/>
                    </a:lnTo>
                    <a:lnTo>
                      <a:pt x="1203" y="300"/>
                    </a:lnTo>
                    <a:lnTo>
                      <a:pt x="1224" y="168"/>
                    </a:lnTo>
                    <a:lnTo>
                      <a:pt x="1224" y="45"/>
                    </a:lnTo>
                    <a:lnTo>
                      <a:pt x="1224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7">
                <a:extLst>
                  <a:ext uri="{FF2B5EF4-FFF2-40B4-BE49-F238E27FC236}">
                    <a16:creationId xmlns:a16="http://schemas.microsoft.com/office/drawing/2014/main" id="{885C5601-E990-4FD6-7AE8-EC97F5588A3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785" y="1422"/>
                <a:ext cx="153" cy="354"/>
              </a:xfrm>
              <a:custGeom>
                <a:avLst/>
                <a:gdLst>
                  <a:gd name="T0" fmla="*/ 153 w 153"/>
                  <a:gd name="T1" fmla="*/ 354 h 354"/>
                  <a:gd name="T2" fmla="*/ 147 w 153"/>
                  <a:gd name="T3" fmla="*/ 249 h 354"/>
                  <a:gd name="T4" fmla="*/ 117 w 153"/>
                  <a:gd name="T5" fmla="*/ 147 h 354"/>
                  <a:gd name="T6" fmla="*/ 84 w 153"/>
                  <a:gd name="T7" fmla="*/ 96 h 354"/>
                  <a:gd name="T8" fmla="*/ 39 w 153"/>
                  <a:gd name="T9" fmla="*/ 51 h 354"/>
                  <a:gd name="T10" fmla="*/ 0 w 153"/>
                  <a:gd name="T11" fmla="*/ 0 h 35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3"/>
                  <a:gd name="T19" fmla="*/ 0 h 354"/>
                  <a:gd name="T20" fmla="*/ 153 w 153"/>
                  <a:gd name="T21" fmla="*/ 354 h 35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3" h="354">
                    <a:moveTo>
                      <a:pt x="153" y="354"/>
                    </a:moveTo>
                    <a:lnTo>
                      <a:pt x="147" y="249"/>
                    </a:lnTo>
                    <a:lnTo>
                      <a:pt x="117" y="147"/>
                    </a:lnTo>
                    <a:lnTo>
                      <a:pt x="84" y="96"/>
                    </a:lnTo>
                    <a:lnTo>
                      <a:pt x="39" y="51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8">
                <a:extLst>
                  <a:ext uri="{FF2B5EF4-FFF2-40B4-BE49-F238E27FC236}">
                    <a16:creationId xmlns:a16="http://schemas.microsoft.com/office/drawing/2014/main" id="{BAF1B48F-8183-20E4-73C4-1CDA40727AE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580" y="868"/>
                <a:ext cx="726" cy="460"/>
              </a:xfrm>
              <a:custGeom>
                <a:avLst/>
                <a:gdLst>
                  <a:gd name="T0" fmla="*/ 0 w 726"/>
                  <a:gd name="T1" fmla="*/ 382 h 460"/>
                  <a:gd name="T2" fmla="*/ 96 w 726"/>
                  <a:gd name="T3" fmla="*/ 312 h 460"/>
                  <a:gd name="T4" fmla="*/ 154 w 726"/>
                  <a:gd name="T5" fmla="*/ 270 h 460"/>
                  <a:gd name="T6" fmla="*/ 232 w 726"/>
                  <a:gd name="T7" fmla="*/ 208 h 460"/>
                  <a:gd name="T8" fmla="*/ 344 w 726"/>
                  <a:gd name="T9" fmla="*/ 154 h 460"/>
                  <a:gd name="T10" fmla="*/ 426 w 726"/>
                  <a:gd name="T11" fmla="*/ 114 h 460"/>
                  <a:gd name="T12" fmla="*/ 502 w 726"/>
                  <a:gd name="T13" fmla="*/ 72 h 460"/>
                  <a:gd name="T14" fmla="*/ 566 w 726"/>
                  <a:gd name="T15" fmla="*/ 16 h 460"/>
                  <a:gd name="T16" fmla="*/ 600 w 726"/>
                  <a:gd name="T17" fmla="*/ 0 h 460"/>
                  <a:gd name="T18" fmla="*/ 608 w 726"/>
                  <a:gd name="T19" fmla="*/ 16 h 460"/>
                  <a:gd name="T20" fmla="*/ 598 w 726"/>
                  <a:gd name="T21" fmla="*/ 40 h 460"/>
                  <a:gd name="T22" fmla="*/ 536 w 726"/>
                  <a:gd name="T23" fmla="*/ 90 h 460"/>
                  <a:gd name="T24" fmla="*/ 510 w 726"/>
                  <a:gd name="T25" fmla="*/ 106 h 460"/>
                  <a:gd name="T26" fmla="*/ 504 w 726"/>
                  <a:gd name="T27" fmla="*/ 120 h 460"/>
                  <a:gd name="T28" fmla="*/ 436 w 726"/>
                  <a:gd name="T29" fmla="*/ 156 h 460"/>
                  <a:gd name="T30" fmla="*/ 326 w 726"/>
                  <a:gd name="T31" fmla="*/ 208 h 460"/>
                  <a:gd name="T32" fmla="*/ 256 w 726"/>
                  <a:gd name="T33" fmla="*/ 240 h 460"/>
                  <a:gd name="T34" fmla="*/ 362 w 726"/>
                  <a:gd name="T35" fmla="*/ 210 h 460"/>
                  <a:gd name="T36" fmla="*/ 482 w 726"/>
                  <a:gd name="T37" fmla="*/ 172 h 460"/>
                  <a:gd name="T38" fmla="*/ 566 w 726"/>
                  <a:gd name="T39" fmla="*/ 146 h 460"/>
                  <a:gd name="T40" fmla="*/ 664 w 726"/>
                  <a:gd name="T41" fmla="*/ 120 h 460"/>
                  <a:gd name="T42" fmla="*/ 666 w 726"/>
                  <a:gd name="T43" fmla="*/ 144 h 460"/>
                  <a:gd name="T44" fmla="*/ 612 w 726"/>
                  <a:gd name="T45" fmla="*/ 168 h 460"/>
                  <a:gd name="T46" fmla="*/ 554 w 726"/>
                  <a:gd name="T47" fmla="*/ 190 h 460"/>
                  <a:gd name="T48" fmla="*/ 544 w 726"/>
                  <a:gd name="T49" fmla="*/ 196 h 460"/>
                  <a:gd name="T50" fmla="*/ 454 w 726"/>
                  <a:gd name="T51" fmla="*/ 224 h 460"/>
                  <a:gd name="T52" fmla="*/ 408 w 726"/>
                  <a:gd name="T53" fmla="*/ 224 h 460"/>
                  <a:gd name="T54" fmla="*/ 354 w 726"/>
                  <a:gd name="T55" fmla="*/ 224 h 460"/>
                  <a:gd name="T56" fmla="*/ 502 w 726"/>
                  <a:gd name="T57" fmla="*/ 226 h 460"/>
                  <a:gd name="T58" fmla="*/ 550 w 726"/>
                  <a:gd name="T59" fmla="*/ 226 h 460"/>
                  <a:gd name="T60" fmla="*/ 612 w 726"/>
                  <a:gd name="T61" fmla="*/ 218 h 460"/>
                  <a:gd name="T62" fmla="*/ 700 w 726"/>
                  <a:gd name="T63" fmla="*/ 188 h 460"/>
                  <a:gd name="T64" fmla="*/ 710 w 726"/>
                  <a:gd name="T65" fmla="*/ 214 h 460"/>
                  <a:gd name="T66" fmla="*/ 606 w 726"/>
                  <a:gd name="T67" fmla="*/ 246 h 460"/>
                  <a:gd name="T68" fmla="*/ 606 w 726"/>
                  <a:gd name="T69" fmla="*/ 260 h 460"/>
                  <a:gd name="T70" fmla="*/ 508 w 726"/>
                  <a:gd name="T71" fmla="*/ 260 h 460"/>
                  <a:gd name="T72" fmla="*/ 504 w 726"/>
                  <a:gd name="T73" fmla="*/ 276 h 460"/>
                  <a:gd name="T74" fmla="*/ 300 w 726"/>
                  <a:gd name="T75" fmla="*/ 262 h 460"/>
                  <a:gd name="T76" fmla="*/ 512 w 726"/>
                  <a:gd name="T77" fmla="*/ 284 h 460"/>
                  <a:gd name="T78" fmla="*/ 620 w 726"/>
                  <a:gd name="T79" fmla="*/ 288 h 460"/>
                  <a:gd name="T80" fmla="*/ 726 w 726"/>
                  <a:gd name="T81" fmla="*/ 276 h 460"/>
                  <a:gd name="T82" fmla="*/ 726 w 726"/>
                  <a:gd name="T83" fmla="*/ 312 h 460"/>
                  <a:gd name="T84" fmla="*/ 626 w 726"/>
                  <a:gd name="T85" fmla="*/ 326 h 460"/>
                  <a:gd name="T86" fmla="*/ 616 w 726"/>
                  <a:gd name="T87" fmla="*/ 336 h 460"/>
                  <a:gd name="T88" fmla="*/ 500 w 726"/>
                  <a:gd name="T89" fmla="*/ 328 h 460"/>
                  <a:gd name="T90" fmla="*/ 298 w 726"/>
                  <a:gd name="T91" fmla="*/ 302 h 460"/>
                  <a:gd name="T92" fmla="*/ 62 w 726"/>
                  <a:gd name="T93" fmla="*/ 460 h 46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726"/>
                  <a:gd name="T142" fmla="*/ 0 h 460"/>
                  <a:gd name="T143" fmla="*/ 726 w 726"/>
                  <a:gd name="T144" fmla="*/ 460 h 46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726" h="460">
                    <a:moveTo>
                      <a:pt x="0" y="382"/>
                    </a:moveTo>
                    <a:lnTo>
                      <a:pt x="96" y="312"/>
                    </a:lnTo>
                    <a:lnTo>
                      <a:pt x="154" y="270"/>
                    </a:lnTo>
                    <a:lnTo>
                      <a:pt x="232" y="208"/>
                    </a:lnTo>
                    <a:lnTo>
                      <a:pt x="344" y="154"/>
                    </a:lnTo>
                    <a:lnTo>
                      <a:pt x="426" y="114"/>
                    </a:lnTo>
                    <a:lnTo>
                      <a:pt x="502" y="72"/>
                    </a:lnTo>
                    <a:lnTo>
                      <a:pt x="566" y="16"/>
                    </a:lnTo>
                    <a:lnTo>
                      <a:pt x="600" y="0"/>
                    </a:lnTo>
                    <a:lnTo>
                      <a:pt x="608" y="16"/>
                    </a:lnTo>
                    <a:lnTo>
                      <a:pt x="598" y="40"/>
                    </a:lnTo>
                    <a:lnTo>
                      <a:pt x="536" y="90"/>
                    </a:lnTo>
                    <a:lnTo>
                      <a:pt x="510" y="106"/>
                    </a:lnTo>
                    <a:lnTo>
                      <a:pt x="504" y="120"/>
                    </a:lnTo>
                    <a:lnTo>
                      <a:pt x="436" y="156"/>
                    </a:lnTo>
                    <a:lnTo>
                      <a:pt x="326" y="208"/>
                    </a:lnTo>
                    <a:lnTo>
                      <a:pt x="256" y="240"/>
                    </a:lnTo>
                    <a:lnTo>
                      <a:pt x="362" y="210"/>
                    </a:lnTo>
                    <a:lnTo>
                      <a:pt x="482" y="172"/>
                    </a:lnTo>
                    <a:lnTo>
                      <a:pt x="566" y="146"/>
                    </a:lnTo>
                    <a:lnTo>
                      <a:pt x="664" y="120"/>
                    </a:lnTo>
                    <a:lnTo>
                      <a:pt x="666" y="144"/>
                    </a:lnTo>
                    <a:lnTo>
                      <a:pt x="612" y="168"/>
                    </a:lnTo>
                    <a:lnTo>
                      <a:pt x="554" y="190"/>
                    </a:lnTo>
                    <a:lnTo>
                      <a:pt x="544" y="196"/>
                    </a:lnTo>
                    <a:lnTo>
                      <a:pt x="454" y="224"/>
                    </a:lnTo>
                    <a:lnTo>
                      <a:pt x="408" y="224"/>
                    </a:lnTo>
                    <a:lnTo>
                      <a:pt x="354" y="224"/>
                    </a:lnTo>
                    <a:lnTo>
                      <a:pt x="502" y="226"/>
                    </a:lnTo>
                    <a:lnTo>
                      <a:pt x="550" y="226"/>
                    </a:lnTo>
                    <a:lnTo>
                      <a:pt x="612" y="218"/>
                    </a:lnTo>
                    <a:lnTo>
                      <a:pt x="700" y="188"/>
                    </a:lnTo>
                    <a:lnTo>
                      <a:pt x="710" y="214"/>
                    </a:lnTo>
                    <a:lnTo>
                      <a:pt x="606" y="246"/>
                    </a:lnTo>
                    <a:lnTo>
                      <a:pt x="606" y="260"/>
                    </a:lnTo>
                    <a:lnTo>
                      <a:pt x="508" y="260"/>
                    </a:lnTo>
                    <a:lnTo>
                      <a:pt x="504" y="276"/>
                    </a:lnTo>
                    <a:lnTo>
                      <a:pt x="300" y="262"/>
                    </a:lnTo>
                    <a:lnTo>
                      <a:pt x="512" y="284"/>
                    </a:lnTo>
                    <a:lnTo>
                      <a:pt x="620" y="288"/>
                    </a:lnTo>
                    <a:lnTo>
                      <a:pt x="726" y="276"/>
                    </a:lnTo>
                    <a:lnTo>
                      <a:pt x="726" y="312"/>
                    </a:lnTo>
                    <a:lnTo>
                      <a:pt x="626" y="326"/>
                    </a:lnTo>
                    <a:lnTo>
                      <a:pt x="616" y="336"/>
                    </a:lnTo>
                    <a:lnTo>
                      <a:pt x="500" y="328"/>
                    </a:lnTo>
                    <a:lnTo>
                      <a:pt x="298" y="302"/>
                    </a:lnTo>
                    <a:lnTo>
                      <a:pt x="62" y="46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9">
                <a:extLst>
                  <a:ext uri="{FF2B5EF4-FFF2-40B4-BE49-F238E27FC236}">
                    <a16:creationId xmlns:a16="http://schemas.microsoft.com/office/drawing/2014/main" id="{58BF5774-3721-6415-CFE9-8F2C82EE0FB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188" y="730"/>
                <a:ext cx="296" cy="142"/>
              </a:xfrm>
              <a:custGeom>
                <a:avLst/>
                <a:gdLst>
                  <a:gd name="T0" fmla="*/ 0 w 296"/>
                  <a:gd name="T1" fmla="*/ 142 h 142"/>
                  <a:gd name="T2" fmla="*/ 164 w 296"/>
                  <a:gd name="T3" fmla="*/ 54 h 142"/>
                  <a:gd name="T4" fmla="*/ 296 w 296"/>
                  <a:gd name="T5" fmla="*/ 0 h 142"/>
                  <a:gd name="T6" fmla="*/ 0 60000 65536"/>
                  <a:gd name="T7" fmla="*/ 0 60000 65536"/>
                  <a:gd name="T8" fmla="*/ 0 60000 65536"/>
                  <a:gd name="T9" fmla="*/ 0 w 296"/>
                  <a:gd name="T10" fmla="*/ 0 h 142"/>
                  <a:gd name="T11" fmla="*/ 296 w 296"/>
                  <a:gd name="T12" fmla="*/ 142 h 1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6" h="142">
                    <a:moveTo>
                      <a:pt x="0" y="142"/>
                    </a:moveTo>
                    <a:lnTo>
                      <a:pt x="164" y="54"/>
                    </a:lnTo>
                    <a:lnTo>
                      <a:pt x="296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10">
                <a:extLst>
                  <a:ext uri="{FF2B5EF4-FFF2-40B4-BE49-F238E27FC236}">
                    <a16:creationId xmlns:a16="http://schemas.microsoft.com/office/drawing/2014/main" id="{586048A9-241A-8BAE-1B61-74AB07A8708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192" y="866"/>
                <a:ext cx="342" cy="20"/>
              </a:xfrm>
              <a:custGeom>
                <a:avLst/>
                <a:gdLst>
                  <a:gd name="T0" fmla="*/ 0 w 342"/>
                  <a:gd name="T1" fmla="*/ 20 h 20"/>
                  <a:gd name="T2" fmla="*/ 182 w 342"/>
                  <a:gd name="T3" fmla="*/ 8 h 20"/>
                  <a:gd name="T4" fmla="*/ 342 w 342"/>
                  <a:gd name="T5" fmla="*/ 0 h 20"/>
                  <a:gd name="T6" fmla="*/ 0 60000 65536"/>
                  <a:gd name="T7" fmla="*/ 0 60000 65536"/>
                  <a:gd name="T8" fmla="*/ 0 60000 65536"/>
                  <a:gd name="T9" fmla="*/ 0 w 342"/>
                  <a:gd name="T10" fmla="*/ 0 h 20"/>
                  <a:gd name="T11" fmla="*/ 342 w 342"/>
                  <a:gd name="T12" fmla="*/ 20 h 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2" h="20">
                    <a:moveTo>
                      <a:pt x="0" y="20"/>
                    </a:moveTo>
                    <a:lnTo>
                      <a:pt x="182" y="8"/>
                    </a:lnTo>
                    <a:lnTo>
                      <a:pt x="342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11">
                <a:extLst>
                  <a:ext uri="{FF2B5EF4-FFF2-40B4-BE49-F238E27FC236}">
                    <a16:creationId xmlns:a16="http://schemas.microsoft.com/office/drawing/2014/main" id="{37A6E169-E109-F7B1-BAC0-CAA225F9CC7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86" y="902"/>
                <a:ext cx="230" cy="256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12">
                <a:extLst>
                  <a:ext uri="{FF2B5EF4-FFF2-40B4-BE49-F238E27FC236}">
                    <a16:creationId xmlns:a16="http://schemas.microsoft.com/office/drawing/2014/main" id="{FDF3D5C4-06DE-B8D1-1ED7-F0BD04FA5B8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248" y="934"/>
                <a:ext cx="332" cy="58"/>
              </a:xfrm>
              <a:custGeom>
                <a:avLst/>
                <a:gdLst>
                  <a:gd name="T0" fmla="*/ 0 w 332"/>
                  <a:gd name="T1" fmla="*/ 58 h 58"/>
                  <a:gd name="T2" fmla="*/ 12 w 332"/>
                  <a:gd name="T3" fmla="*/ 52 h 58"/>
                  <a:gd name="T4" fmla="*/ 22 w 332"/>
                  <a:gd name="T5" fmla="*/ 48 h 58"/>
                  <a:gd name="T6" fmla="*/ 196 w 332"/>
                  <a:gd name="T7" fmla="*/ 14 h 58"/>
                  <a:gd name="T8" fmla="*/ 332 w 332"/>
                  <a:gd name="T9" fmla="*/ 0 h 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2"/>
                  <a:gd name="T16" fmla="*/ 0 h 58"/>
                  <a:gd name="T17" fmla="*/ 332 w 332"/>
                  <a:gd name="T18" fmla="*/ 58 h 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2" h="58">
                    <a:moveTo>
                      <a:pt x="0" y="58"/>
                    </a:moveTo>
                    <a:cubicBezTo>
                      <a:pt x="9" y="52"/>
                      <a:pt x="3" y="56"/>
                      <a:pt x="12" y="52"/>
                    </a:cubicBezTo>
                    <a:cubicBezTo>
                      <a:pt x="15" y="51"/>
                      <a:pt x="22" y="48"/>
                      <a:pt x="22" y="48"/>
                    </a:cubicBezTo>
                    <a:lnTo>
                      <a:pt x="196" y="14"/>
                    </a:lnTo>
                    <a:lnTo>
                      <a:pt x="332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13">
                <a:extLst>
                  <a:ext uri="{FF2B5EF4-FFF2-40B4-BE49-F238E27FC236}">
                    <a16:creationId xmlns:a16="http://schemas.microsoft.com/office/drawing/2014/main" id="{19435315-5AFB-9BF6-DFA4-DEF108F2364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296" y="1020"/>
                <a:ext cx="284" cy="48"/>
              </a:xfrm>
              <a:custGeom>
                <a:avLst/>
                <a:gdLst>
                  <a:gd name="T0" fmla="*/ 0 w 284"/>
                  <a:gd name="T1" fmla="*/ 48 h 48"/>
                  <a:gd name="T2" fmla="*/ 22 w 284"/>
                  <a:gd name="T3" fmla="*/ 44 h 48"/>
                  <a:gd name="T4" fmla="*/ 240 w 284"/>
                  <a:gd name="T5" fmla="*/ 6 h 48"/>
                  <a:gd name="T6" fmla="*/ 284 w 284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4"/>
                  <a:gd name="T13" fmla="*/ 0 h 48"/>
                  <a:gd name="T14" fmla="*/ 284 w 28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4" h="48">
                    <a:moveTo>
                      <a:pt x="0" y="48"/>
                    </a:moveTo>
                    <a:cubicBezTo>
                      <a:pt x="7" y="47"/>
                      <a:pt x="22" y="44"/>
                      <a:pt x="22" y="44"/>
                    </a:cubicBezTo>
                    <a:lnTo>
                      <a:pt x="240" y="6"/>
                    </a:lnTo>
                    <a:lnTo>
                      <a:pt x="284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14">
                <a:extLst>
                  <a:ext uri="{FF2B5EF4-FFF2-40B4-BE49-F238E27FC236}">
                    <a16:creationId xmlns:a16="http://schemas.microsoft.com/office/drawing/2014/main" id="{66FDCE35-4C56-A326-8EE5-C6179203B98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300" y="1076"/>
                <a:ext cx="294" cy="106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15">
                <a:extLst>
                  <a:ext uri="{FF2B5EF4-FFF2-40B4-BE49-F238E27FC236}">
                    <a16:creationId xmlns:a16="http://schemas.microsoft.com/office/drawing/2014/main" id="{CBE0DB26-B087-BA67-56E7-C6DB34D0D5A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248" y="1006"/>
                <a:ext cx="338" cy="26"/>
              </a:xfrm>
              <a:custGeom>
                <a:avLst/>
                <a:gdLst>
                  <a:gd name="T0" fmla="*/ 0 w 338"/>
                  <a:gd name="T1" fmla="*/ 0 h 26"/>
                  <a:gd name="T2" fmla="*/ 62 w 338"/>
                  <a:gd name="T3" fmla="*/ 10 h 26"/>
                  <a:gd name="T4" fmla="*/ 338 w 338"/>
                  <a:gd name="T5" fmla="*/ 14 h 26"/>
                  <a:gd name="T6" fmla="*/ 0 60000 65536"/>
                  <a:gd name="T7" fmla="*/ 0 60000 65536"/>
                  <a:gd name="T8" fmla="*/ 0 60000 65536"/>
                  <a:gd name="T9" fmla="*/ 0 w 338"/>
                  <a:gd name="T10" fmla="*/ 0 h 26"/>
                  <a:gd name="T11" fmla="*/ 338 w 338"/>
                  <a:gd name="T12" fmla="*/ 26 h 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8" h="26">
                    <a:moveTo>
                      <a:pt x="0" y="0"/>
                    </a:moveTo>
                    <a:cubicBezTo>
                      <a:pt x="20" y="6"/>
                      <a:pt x="62" y="10"/>
                      <a:pt x="62" y="10"/>
                    </a:cubicBezTo>
                    <a:cubicBezTo>
                      <a:pt x="142" y="26"/>
                      <a:pt x="319" y="14"/>
                      <a:pt x="338" y="14"/>
                    </a:cubicBez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16">
                <a:extLst>
                  <a:ext uri="{FF2B5EF4-FFF2-40B4-BE49-F238E27FC236}">
                    <a16:creationId xmlns:a16="http://schemas.microsoft.com/office/drawing/2014/main" id="{1E1431F7-EFCB-3606-EBEE-9EEF1C62772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244" y="1010"/>
                <a:ext cx="328" cy="116"/>
              </a:xfrm>
              <a:custGeom>
                <a:avLst/>
                <a:gdLst>
                  <a:gd name="T0" fmla="*/ 0 w 328"/>
                  <a:gd name="T1" fmla="*/ 0 h 116"/>
                  <a:gd name="T2" fmla="*/ 228 w 328"/>
                  <a:gd name="T3" fmla="*/ 84 h 116"/>
                  <a:gd name="T4" fmla="*/ 296 w 328"/>
                  <a:gd name="T5" fmla="*/ 104 h 116"/>
                  <a:gd name="T6" fmla="*/ 328 w 328"/>
                  <a:gd name="T7" fmla="*/ 116 h 1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28"/>
                  <a:gd name="T13" fmla="*/ 0 h 116"/>
                  <a:gd name="T14" fmla="*/ 328 w 328"/>
                  <a:gd name="T15" fmla="*/ 116 h 1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28" h="116">
                    <a:moveTo>
                      <a:pt x="0" y="0"/>
                    </a:moveTo>
                    <a:lnTo>
                      <a:pt x="228" y="84"/>
                    </a:lnTo>
                    <a:lnTo>
                      <a:pt x="296" y="104"/>
                    </a:lnTo>
                    <a:lnTo>
                      <a:pt x="328" y="116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17">
                <a:extLst>
                  <a:ext uri="{FF2B5EF4-FFF2-40B4-BE49-F238E27FC236}">
                    <a16:creationId xmlns:a16="http://schemas.microsoft.com/office/drawing/2014/main" id="{0C7068A9-355D-F9BE-6A43-30A3349CF93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290" y="1086"/>
                <a:ext cx="202" cy="25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8">
                <a:extLst>
                  <a:ext uri="{FF2B5EF4-FFF2-40B4-BE49-F238E27FC236}">
                    <a16:creationId xmlns:a16="http://schemas.microsoft.com/office/drawing/2014/main" id="{A79B68DA-3F23-26B3-C790-D8A8F9F24E0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086" y="974"/>
                <a:ext cx="278" cy="238"/>
              </a:xfrm>
              <a:custGeom>
                <a:avLst/>
                <a:gdLst>
                  <a:gd name="T0" fmla="*/ 0 w 278"/>
                  <a:gd name="T1" fmla="*/ 0 h 238"/>
                  <a:gd name="T2" fmla="*/ 154 w 278"/>
                  <a:gd name="T3" fmla="*/ 176 h 238"/>
                  <a:gd name="T4" fmla="*/ 278 w 278"/>
                  <a:gd name="T5" fmla="*/ 238 h 238"/>
                  <a:gd name="T6" fmla="*/ 0 60000 65536"/>
                  <a:gd name="T7" fmla="*/ 0 60000 65536"/>
                  <a:gd name="T8" fmla="*/ 0 60000 65536"/>
                  <a:gd name="T9" fmla="*/ 0 w 278"/>
                  <a:gd name="T10" fmla="*/ 0 h 238"/>
                  <a:gd name="T11" fmla="*/ 278 w 278"/>
                  <a:gd name="T12" fmla="*/ 238 h 23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8" h="238">
                    <a:moveTo>
                      <a:pt x="0" y="0"/>
                    </a:moveTo>
                    <a:lnTo>
                      <a:pt x="154" y="176"/>
                    </a:lnTo>
                    <a:lnTo>
                      <a:pt x="278" y="238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19">
                <a:extLst>
                  <a:ext uri="{FF2B5EF4-FFF2-40B4-BE49-F238E27FC236}">
                    <a16:creationId xmlns:a16="http://schemas.microsoft.com/office/drawing/2014/main" id="{CB90427A-36AB-B587-1FB1-AE62C107253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306" y="1166"/>
                <a:ext cx="306" cy="28"/>
              </a:xfrm>
              <a:custGeom>
                <a:avLst/>
                <a:gdLst>
                  <a:gd name="T0" fmla="*/ 0 w 306"/>
                  <a:gd name="T1" fmla="*/ 0 h 28"/>
                  <a:gd name="T2" fmla="*/ 182 w 306"/>
                  <a:gd name="T3" fmla="*/ 0 h 28"/>
                  <a:gd name="T4" fmla="*/ 306 w 306"/>
                  <a:gd name="T5" fmla="*/ 28 h 28"/>
                  <a:gd name="T6" fmla="*/ 0 60000 65536"/>
                  <a:gd name="T7" fmla="*/ 0 60000 65536"/>
                  <a:gd name="T8" fmla="*/ 0 60000 65536"/>
                  <a:gd name="T9" fmla="*/ 0 w 306"/>
                  <a:gd name="T10" fmla="*/ 0 h 28"/>
                  <a:gd name="T11" fmla="*/ 306 w 306"/>
                  <a:gd name="T12" fmla="*/ 28 h 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6" h="28">
                    <a:moveTo>
                      <a:pt x="0" y="0"/>
                    </a:moveTo>
                    <a:lnTo>
                      <a:pt x="182" y="0"/>
                    </a:lnTo>
                    <a:lnTo>
                      <a:pt x="306" y="28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Oval 20">
                <a:extLst>
                  <a:ext uri="{FF2B5EF4-FFF2-40B4-BE49-F238E27FC236}">
                    <a16:creationId xmlns:a16="http://schemas.microsoft.com/office/drawing/2014/main" id="{7BA4890B-8E10-B17D-C988-D19A301A2B6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17" y="964"/>
                <a:ext cx="115" cy="11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72" name="Freeform 21">
                <a:extLst>
                  <a:ext uri="{FF2B5EF4-FFF2-40B4-BE49-F238E27FC236}">
                    <a16:creationId xmlns:a16="http://schemas.microsoft.com/office/drawing/2014/main" id="{0065DCAB-E1C4-A6C0-C777-3C17EF0FE34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60" y="1166"/>
                <a:ext cx="350" cy="626"/>
              </a:xfrm>
              <a:custGeom>
                <a:avLst/>
                <a:gdLst>
                  <a:gd name="T0" fmla="*/ 350 w 350"/>
                  <a:gd name="T1" fmla="*/ 54 h 626"/>
                  <a:gd name="T2" fmla="*/ 338 w 350"/>
                  <a:gd name="T3" fmla="*/ 50 h 626"/>
                  <a:gd name="T4" fmla="*/ 280 w 350"/>
                  <a:gd name="T5" fmla="*/ 12 h 626"/>
                  <a:gd name="T6" fmla="*/ 242 w 350"/>
                  <a:gd name="T7" fmla="*/ 0 h 626"/>
                  <a:gd name="T8" fmla="*/ 206 w 350"/>
                  <a:gd name="T9" fmla="*/ 0 h 626"/>
                  <a:gd name="T10" fmla="*/ 152 w 350"/>
                  <a:gd name="T11" fmla="*/ 12 h 626"/>
                  <a:gd name="T12" fmla="*/ 114 w 350"/>
                  <a:gd name="T13" fmla="*/ 48 h 626"/>
                  <a:gd name="T14" fmla="*/ 92 w 350"/>
                  <a:gd name="T15" fmla="*/ 82 h 626"/>
                  <a:gd name="T16" fmla="*/ 68 w 350"/>
                  <a:gd name="T17" fmla="*/ 126 h 626"/>
                  <a:gd name="T18" fmla="*/ 56 w 350"/>
                  <a:gd name="T19" fmla="*/ 166 h 626"/>
                  <a:gd name="T20" fmla="*/ 50 w 350"/>
                  <a:gd name="T21" fmla="*/ 220 h 626"/>
                  <a:gd name="T22" fmla="*/ 50 w 350"/>
                  <a:gd name="T23" fmla="*/ 266 h 626"/>
                  <a:gd name="T24" fmla="*/ 50 w 350"/>
                  <a:gd name="T25" fmla="*/ 300 h 626"/>
                  <a:gd name="T26" fmla="*/ 50 w 350"/>
                  <a:gd name="T27" fmla="*/ 324 h 626"/>
                  <a:gd name="T28" fmla="*/ 44 w 350"/>
                  <a:gd name="T29" fmla="*/ 380 h 626"/>
                  <a:gd name="T30" fmla="*/ 30 w 350"/>
                  <a:gd name="T31" fmla="*/ 430 h 626"/>
                  <a:gd name="T32" fmla="*/ 26 w 350"/>
                  <a:gd name="T33" fmla="*/ 478 h 626"/>
                  <a:gd name="T34" fmla="*/ 18 w 350"/>
                  <a:gd name="T35" fmla="*/ 526 h 626"/>
                  <a:gd name="T36" fmla="*/ 14 w 350"/>
                  <a:gd name="T37" fmla="*/ 562 h 626"/>
                  <a:gd name="T38" fmla="*/ 6 w 350"/>
                  <a:gd name="T39" fmla="*/ 608 h 626"/>
                  <a:gd name="T40" fmla="*/ 0 w 350"/>
                  <a:gd name="T41" fmla="*/ 626 h 62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50"/>
                  <a:gd name="T64" fmla="*/ 0 h 626"/>
                  <a:gd name="T65" fmla="*/ 350 w 350"/>
                  <a:gd name="T66" fmla="*/ 626 h 62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50" h="626">
                    <a:moveTo>
                      <a:pt x="350" y="54"/>
                    </a:moveTo>
                    <a:cubicBezTo>
                      <a:pt x="346" y="53"/>
                      <a:pt x="338" y="50"/>
                      <a:pt x="338" y="50"/>
                    </a:cubicBezTo>
                    <a:lnTo>
                      <a:pt x="280" y="12"/>
                    </a:lnTo>
                    <a:lnTo>
                      <a:pt x="242" y="0"/>
                    </a:lnTo>
                    <a:lnTo>
                      <a:pt x="206" y="0"/>
                    </a:lnTo>
                    <a:lnTo>
                      <a:pt x="152" y="12"/>
                    </a:lnTo>
                    <a:lnTo>
                      <a:pt x="114" y="48"/>
                    </a:lnTo>
                    <a:lnTo>
                      <a:pt x="92" y="82"/>
                    </a:lnTo>
                    <a:lnTo>
                      <a:pt x="68" y="126"/>
                    </a:lnTo>
                    <a:lnTo>
                      <a:pt x="56" y="166"/>
                    </a:lnTo>
                    <a:lnTo>
                      <a:pt x="50" y="220"/>
                    </a:lnTo>
                    <a:lnTo>
                      <a:pt x="50" y="266"/>
                    </a:lnTo>
                    <a:lnTo>
                      <a:pt x="50" y="300"/>
                    </a:lnTo>
                    <a:lnTo>
                      <a:pt x="50" y="324"/>
                    </a:lnTo>
                    <a:lnTo>
                      <a:pt x="44" y="380"/>
                    </a:lnTo>
                    <a:lnTo>
                      <a:pt x="30" y="430"/>
                    </a:lnTo>
                    <a:lnTo>
                      <a:pt x="26" y="478"/>
                    </a:lnTo>
                    <a:lnTo>
                      <a:pt x="18" y="526"/>
                    </a:lnTo>
                    <a:lnTo>
                      <a:pt x="14" y="562"/>
                    </a:lnTo>
                    <a:lnTo>
                      <a:pt x="6" y="608"/>
                    </a:lnTo>
                    <a:lnTo>
                      <a:pt x="0" y="626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22">
                <a:extLst>
                  <a:ext uri="{FF2B5EF4-FFF2-40B4-BE49-F238E27FC236}">
                    <a16:creationId xmlns:a16="http://schemas.microsoft.com/office/drawing/2014/main" id="{BBABB019-5428-5906-6523-5D2F0F45294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30" y="1428"/>
                <a:ext cx="594" cy="1071"/>
              </a:xfrm>
              <a:custGeom>
                <a:avLst/>
                <a:gdLst>
                  <a:gd name="T0" fmla="*/ 30 w 594"/>
                  <a:gd name="T1" fmla="*/ 366 h 1071"/>
                  <a:gd name="T2" fmla="*/ 21 w 594"/>
                  <a:gd name="T3" fmla="*/ 468 h 1071"/>
                  <a:gd name="T4" fmla="*/ 21 w 594"/>
                  <a:gd name="T5" fmla="*/ 567 h 1071"/>
                  <a:gd name="T6" fmla="*/ 21 w 594"/>
                  <a:gd name="T7" fmla="*/ 651 h 1071"/>
                  <a:gd name="T8" fmla="*/ 18 w 594"/>
                  <a:gd name="T9" fmla="*/ 726 h 1071"/>
                  <a:gd name="T10" fmla="*/ 18 w 594"/>
                  <a:gd name="T11" fmla="*/ 825 h 1071"/>
                  <a:gd name="T12" fmla="*/ 0 w 594"/>
                  <a:gd name="T13" fmla="*/ 915 h 1071"/>
                  <a:gd name="T14" fmla="*/ 0 w 594"/>
                  <a:gd name="T15" fmla="*/ 1008 h 1071"/>
                  <a:gd name="T16" fmla="*/ 48 w 594"/>
                  <a:gd name="T17" fmla="*/ 1062 h 1071"/>
                  <a:gd name="T18" fmla="*/ 84 w 594"/>
                  <a:gd name="T19" fmla="*/ 1071 h 1071"/>
                  <a:gd name="T20" fmla="*/ 123 w 594"/>
                  <a:gd name="T21" fmla="*/ 1071 h 1071"/>
                  <a:gd name="T22" fmla="*/ 177 w 594"/>
                  <a:gd name="T23" fmla="*/ 1068 h 1071"/>
                  <a:gd name="T24" fmla="*/ 210 w 594"/>
                  <a:gd name="T25" fmla="*/ 1047 h 1071"/>
                  <a:gd name="T26" fmla="*/ 246 w 594"/>
                  <a:gd name="T27" fmla="*/ 1032 h 1071"/>
                  <a:gd name="T28" fmla="*/ 267 w 594"/>
                  <a:gd name="T29" fmla="*/ 1014 h 1071"/>
                  <a:gd name="T30" fmla="*/ 315 w 594"/>
                  <a:gd name="T31" fmla="*/ 987 h 1071"/>
                  <a:gd name="T32" fmla="*/ 354 w 594"/>
                  <a:gd name="T33" fmla="*/ 957 h 1071"/>
                  <a:gd name="T34" fmla="*/ 399 w 594"/>
                  <a:gd name="T35" fmla="*/ 921 h 1071"/>
                  <a:gd name="T36" fmla="*/ 402 w 594"/>
                  <a:gd name="T37" fmla="*/ 888 h 1071"/>
                  <a:gd name="T38" fmla="*/ 426 w 594"/>
                  <a:gd name="T39" fmla="*/ 846 h 1071"/>
                  <a:gd name="T40" fmla="*/ 441 w 594"/>
                  <a:gd name="T41" fmla="*/ 822 h 1071"/>
                  <a:gd name="T42" fmla="*/ 474 w 594"/>
                  <a:gd name="T43" fmla="*/ 807 h 1071"/>
                  <a:gd name="T44" fmla="*/ 513 w 594"/>
                  <a:gd name="T45" fmla="*/ 807 h 1071"/>
                  <a:gd name="T46" fmla="*/ 540 w 594"/>
                  <a:gd name="T47" fmla="*/ 807 h 1071"/>
                  <a:gd name="T48" fmla="*/ 564 w 594"/>
                  <a:gd name="T49" fmla="*/ 822 h 1071"/>
                  <a:gd name="T50" fmla="*/ 594 w 594"/>
                  <a:gd name="T51" fmla="*/ 843 h 1071"/>
                  <a:gd name="T52" fmla="*/ 555 w 594"/>
                  <a:gd name="T53" fmla="*/ 801 h 1071"/>
                  <a:gd name="T54" fmla="*/ 513 w 594"/>
                  <a:gd name="T55" fmla="*/ 792 h 1071"/>
                  <a:gd name="T56" fmla="*/ 471 w 594"/>
                  <a:gd name="T57" fmla="*/ 792 h 1071"/>
                  <a:gd name="T58" fmla="*/ 432 w 594"/>
                  <a:gd name="T59" fmla="*/ 792 h 1071"/>
                  <a:gd name="T60" fmla="*/ 402 w 594"/>
                  <a:gd name="T61" fmla="*/ 801 h 1071"/>
                  <a:gd name="T62" fmla="*/ 348 w 594"/>
                  <a:gd name="T63" fmla="*/ 837 h 1071"/>
                  <a:gd name="T64" fmla="*/ 342 w 594"/>
                  <a:gd name="T65" fmla="*/ 858 h 1071"/>
                  <a:gd name="T66" fmla="*/ 321 w 594"/>
                  <a:gd name="T67" fmla="*/ 882 h 1071"/>
                  <a:gd name="T68" fmla="*/ 282 w 594"/>
                  <a:gd name="T69" fmla="*/ 900 h 1071"/>
                  <a:gd name="T70" fmla="*/ 156 w 594"/>
                  <a:gd name="T71" fmla="*/ 969 h 1071"/>
                  <a:gd name="T72" fmla="*/ 120 w 594"/>
                  <a:gd name="T73" fmla="*/ 972 h 1071"/>
                  <a:gd name="T74" fmla="*/ 96 w 594"/>
                  <a:gd name="T75" fmla="*/ 945 h 1071"/>
                  <a:gd name="T76" fmla="*/ 102 w 594"/>
                  <a:gd name="T77" fmla="*/ 876 h 1071"/>
                  <a:gd name="T78" fmla="*/ 126 w 594"/>
                  <a:gd name="T79" fmla="*/ 768 h 1071"/>
                  <a:gd name="T80" fmla="*/ 120 w 594"/>
                  <a:gd name="T81" fmla="*/ 648 h 1071"/>
                  <a:gd name="T82" fmla="*/ 111 w 594"/>
                  <a:gd name="T83" fmla="*/ 561 h 1071"/>
                  <a:gd name="T84" fmla="*/ 123 w 594"/>
                  <a:gd name="T85" fmla="*/ 387 h 1071"/>
                  <a:gd name="T86" fmla="*/ 126 w 594"/>
                  <a:gd name="T87" fmla="*/ 312 h 1071"/>
                  <a:gd name="T88" fmla="*/ 156 w 594"/>
                  <a:gd name="T89" fmla="*/ 126 h 1071"/>
                  <a:gd name="T90" fmla="*/ 156 w 594"/>
                  <a:gd name="T91" fmla="*/ 33 h 1071"/>
                  <a:gd name="T92" fmla="*/ 156 w 594"/>
                  <a:gd name="T93" fmla="*/ 0 h 1071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94"/>
                  <a:gd name="T142" fmla="*/ 0 h 1071"/>
                  <a:gd name="T143" fmla="*/ 594 w 594"/>
                  <a:gd name="T144" fmla="*/ 1071 h 1071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94" h="1071">
                    <a:moveTo>
                      <a:pt x="30" y="366"/>
                    </a:moveTo>
                    <a:lnTo>
                      <a:pt x="21" y="468"/>
                    </a:lnTo>
                    <a:lnTo>
                      <a:pt x="21" y="567"/>
                    </a:lnTo>
                    <a:lnTo>
                      <a:pt x="21" y="651"/>
                    </a:lnTo>
                    <a:lnTo>
                      <a:pt x="18" y="726"/>
                    </a:lnTo>
                    <a:lnTo>
                      <a:pt x="18" y="825"/>
                    </a:lnTo>
                    <a:lnTo>
                      <a:pt x="0" y="915"/>
                    </a:lnTo>
                    <a:lnTo>
                      <a:pt x="0" y="1008"/>
                    </a:lnTo>
                    <a:lnTo>
                      <a:pt x="48" y="1062"/>
                    </a:lnTo>
                    <a:lnTo>
                      <a:pt x="84" y="1071"/>
                    </a:lnTo>
                    <a:lnTo>
                      <a:pt x="123" y="1071"/>
                    </a:lnTo>
                    <a:lnTo>
                      <a:pt x="177" y="1068"/>
                    </a:lnTo>
                    <a:lnTo>
                      <a:pt x="210" y="1047"/>
                    </a:lnTo>
                    <a:lnTo>
                      <a:pt x="246" y="1032"/>
                    </a:lnTo>
                    <a:lnTo>
                      <a:pt x="267" y="1014"/>
                    </a:lnTo>
                    <a:lnTo>
                      <a:pt x="315" y="987"/>
                    </a:lnTo>
                    <a:lnTo>
                      <a:pt x="354" y="957"/>
                    </a:lnTo>
                    <a:lnTo>
                      <a:pt x="399" y="921"/>
                    </a:lnTo>
                    <a:lnTo>
                      <a:pt x="402" y="888"/>
                    </a:lnTo>
                    <a:lnTo>
                      <a:pt x="426" y="846"/>
                    </a:lnTo>
                    <a:lnTo>
                      <a:pt x="441" y="822"/>
                    </a:lnTo>
                    <a:lnTo>
                      <a:pt x="474" y="807"/>
                    </a:lnTo>
                    <a:lnTo>
                      <a:pt x="513" y="807"/>
                    </a:lnTo>
                    <a:lnTo>
                      <a:pt x="540" y="807"/>
                    </a:lnTo>
                    <a:lnTo>
                      <a:pt x="564" y="822"/>
                    </a:lnTo>
                    <a:lnTo>
                      <a:pt x="594" y="843"/>
                    </a:lnTo>
                    <a:lnTo>
                      <a:pt x="555" y="801"/>
                    </a:lnTo>
                    <a:lnTo>
                      <a:pt x="513" y="792"/>
                    </a:lnTo>
                    <a:lnTo>
                      <a:pt x="471" y="792"/>
                    </a:lnTo>
                    <a:lnTo>
                      <a:pt x="432" y="792"/>
                    </a:lnTo>
                    <a:lnTo>
                      <a:pt x="402" y="801"/>
                    </a:lnTo>
                    <a:lnTo>
                      <a:pt x="348" y="837"/>
                    </a:lnTo>
                    <a:lnTo>
                      <a:pt x="342" y="858"/>
                    </a:lnTo>
                    <a:lnTo>
                      <a:pt x="321" y="882"/>
                    </a:lnTo>
                    <a:lnTo>
                      <a:pt x="282" y="900"/>
                    </a:lnTo>
                    <a:lnTo>
                      <a:pt x="156" y="969"/>
                    </a:lnTo>
                    <a:lnTo>
                      <a:pt x="120" y="972"/>
                    </a:lnTo>
                    <a:lnTo>
                      <a:pt x="96" y="945"/>
                    </a:lnTo>
                    <a:lnTo>
                      <a:pt x="102" y="876"/>
                    </a:lnTo>
                    <a:lnTo>
                      <a:pt x="126" y="768"/>
                    </a:lnTo>
                    <a:lnTo>
                      <a:pt x="120" y="648"/>
                    </a:lnTo>
                    <a:lnTo>
                      <a:pt x="111" y="561"/>
                    </a:lnTo>
                    <a:lnTo>
                      <a:pt x="123" y="387"/>
                    </a:lnTo>
                    <a:lnTo>
                      <a:pt x="126" y="312"/>
                    </a:lnTo>
                    <a:lnTo>
                      <a:pt x="156" y="126"/>
                    </a:lnTo>
                    <a:lnTo>
                      <a:pt x="156" y="33"/>
                    </a:lnTo>
                    <a:lnTo>
                      <a:pt x="156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23">
                <a:extLst>
                  <a:ext uri="{FF2B5EF4-FFF2-40B4-BE49-F238E27FC236}">
                    <a16:creationId xmlns:a16="http://schemas.microsoft.com/office/drawing/2014/main" id="{3DA58C40-E45A-B911-8066-DEA872D2A74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83" y="1272"/>
                <a:ext cx="174" cy="165"/>
              </a:xfrm>
              <a:custGeom>
                <a:avLst/>
                <a:gdLst>
                  <a:gd name="T0" fmla="*/ 174 w 174"/>
                  <a:gd name="T1" fmla="*/ 12 h 165"/>
                  <a:gd name="T2" fmla="*/ 117 w 174"/>
                  <a:gd name="T3" fmla="*/ 0 h 165"/>
                  <a:gd name="T4" fmla="*/ 75 w 174"/>
                  <a:gd name="T5" fmla="*/ 3 h 165"/>
                  <a:gd name="T6" fmla="*/ 39 w 174"/>
                  <a:gd name="T7" fmla="*/ 18 h 165"/>
                  <a:gd name="T8" fmla="*/ 27 w 174"/>
                  <a:gd name="T9" fmla="*/ 66 h 165"/>
                  <a:gd name="T10" fmla="*/ 15 w 174"/>
                  <a:gd name="T11" fmla="*/ 111 h 165"/>
                  <a:gd name="T12" fmla="*/ 0 w 174"/>
                  <a:gd name="T13" fmla="*/ 165 h 1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4"/>
                  <a:gd name="T22" fmla="*/ 0 h 165"/>
                  <a:gd name="T23" fmla="*/ 174 w 174"/>
                  <a:gd name="T24" fmla="*/ 165 h 1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4" h="165">
                    <a:moveTo>
                      <a:pt x="174" y="12"/>
                    </a:moveTo>
                    <a:lnTo>
                      <a:pt x="117" y="0"/>
                    </a:lnTo>
                    <a:lnTo>
                      <a:pt x="75" y="3"/>
                    </a:lnTo>
                    <a:lnTo>
                      <a:pt x="39" y="18"/>
                    </a:lnTo>
                    <a:lnTo>
                      <a:pt x="27" y="66"/>
                    </a:lnTo>
                    <a:lnTo>
                      <a:pt x="15" y="111"/>
                    </a:lnTo>
                    <a:lnTo>
                      <a:pt x="0" y="165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5" name="Group 206">
            <a:extLst>
              <a:ext uri="{FF2B5EF4-FFF2-40B4-BE49-F238E27FC236}">
                <a16:creationId xmlns:a16="http://schemas.microsoft.com/office/drawing/2014/main" id="{36C6C26A-5BF5-74CC-ED86-964CB20EFE1B}"/>
              </a:ext>
            </a:extLst>
          </p:cNvPr>
          <p:cNvGrpSpPr/>
          <p:nvPr/>
        </p:nvGrpSpPr>
        <p:grpSpPr>
          <a:xfrm>
            <a:off x="7568958" y="5294678"/>
            <a:ext cx="542188" cy="535030"/>
            <a:chOff x="3487288" y="4492539"/>
            <a:chExt cx="542188" cy="535030"/>
          </a:xfrm>
        </p:grpSpPr>
        <p:sp>
          <p:nvSpPr>
            <p:cNvPr id="76" name="Rounded Rectangle 43">
              <a:extLst>
                <a:ext uri="{FF2B5EF4-FFF2-40B4-BE49-F238E27FC236}">
                  <a16:creationId xmlns:a16="http://schemas.microsoft.com/office/drawing/2014/main" id="{CFAA3DD6-8DB2-94CD-5B79-24E8C21D3C4C}"/>
                </a:ext>
              </a:extLst>
            </p:cNvPr>
            <p:cNvSpPr/>
            <p:nvPr/>
          </p:nvSpPr>
          <p:spPr>
            <a:xfrm>
              <a:off x="3675512" y="4492539"/>
              <a:ext cx="45719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44">
              <a:extLst>
                <a:ext uri="{FF2B5EF4-FFF2-40B4-BE49-F238E27FC236}">
                  <a16:creationId xmlns:a16="http://schemas.microsoft.com/office/drawing/2014/main" id="{D569E362-3E8A-933C-D5D4-44BA4323A49A}"/>
                </a:ext>
              </a:extLst>
            </p:cNvPr>
            <p:cNvSpPr/>
            <p:nvPr/>
          </p:nvSpPr>
          <p:spPr>
            <a:xfrm rot="2674926">
              <a:off x="3816284" y="4676008"/>
              <a:ext cx="45719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45">
              <a:extLst>
                <a:ext uri="{FF2B5EF4-FFF2-40B4-BE49-F238E27FC236}">
                  <a16:creationId xmlns:a16="http://schemas.microsoft.com/office/drawing/2014/main" id="{AF9F63FE-FED8-0AA9-A6C2-78F7A4E4F45E}"/>
                </a:ext>
              </a:extLst>
            </p:cNvPr>
            <p:cNvSpPr/>
            <p:nvPr/>
          </p:nvSpPr>
          <p:spPr>
            <a:xfrm rot="10181278">
              <a:off x="3626224" y="4722769"/>
              <a:ext cx="45719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46">
              <a:extLst>
                <a:ext uri="{FF2B5EF4-FFF2-40B4-BE49-F238E27FC236}">
                  <a16:creationId xmlns:a16="http://schemas.microsoft.com/office/drawing/2014/main" id="{1F1EE894-4405-D4EB-AA2E-E0BAE8A21969}"/>
                </a:ext>
              </a:extLst>
            </p:cNvPr>
            <p:cNvSpPr/>
            <p:nvPr/>
          </p:nvSpPr>
          <p:spPr>
            <a:xfrm rot="8045523">
              <a:off x="3854216" y="4386399"/>
              <a:ext cx="45719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47">
              <a:extLst>
                <a:ext uri="{FF2B5EF4-FFF2-40B4-BE49-F238E27FC236}">
                  <a16:creationId xmlns:a16="http://schemas.microsoft.com/office/drawing/2014/main" id="{307706DB-A366-2A47-8BCD-5BD8E0B3B968}"/>
                </a:ext>
              </a:extLst>
            </p:cNvPr>
            <p:cNvSpPr/>
            <p:nvPr/>
          </p:nvSpPr>
          <p:spPr>
            <a:xfrm rot="5680605">
              <a:off x="3654009" y="4451549"/>
              <a:ext cx="45719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48">
              <a:extLst>
                <a:ext uri="{FF2B5EF4-FFF2-40B4-BE49-F238E27FC236}">
                  <a16:creationId xmlns:a16="http://schemas.microsoft.com/office/drawing/2014/main" id="{38BE4CD0-3E1C-C6DA-2FAF-B133E1D45652}"/>
                </a:ext>
              </a:extLst>
            </p:cNvPr>
            <p:cNvSpPr/>
            <p:nvPr/>
          </p:nvSpPr>
          <p:spPr>
            <a:xfrm rot="1394602">
              <a:off x="3487288" y="4641590"/>
              <a:ext cx="45719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ounded Rectangle 49">
              <a:extLst>
                <a:ext uri="{FF2B5EF4-FFF2-40B4-BE49-F238E27FC236}">
                  <a16:creationId xmlns:a16="http://schemas.microsoft.com/office/drawing/2014/main" id="{30A7EB71-211F-595C-C1B7-17BDF84DEE2A}"/>
                </a:ext>
              </a:extLst>
            </p:cNvPr>
            <p:cNvSpPr/>
            <p:nvPr/>
          </p:nvSpPr>
          <p:spPr>
            <a:xfrm rot="2674926">
              <a:off x="3968684" y="4676008"/>
              <a:ext cx="45719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C7F5E9AC-1FB7-FBF0-8A3A-CB05C9124775}"/>
              </a:ext>
            </a:extLst>
          </p:cNvPr>
          <p:cNvSpPr txBox="1"/>
          <p:nvPr/>
        </p:nvSpPr>
        <p:spPr>
          <a:xfrm>
            <a:off x="7392067" y="3260454"/>
            <a:ext cx="3087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Infection assay: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6E1990-A0D0-C814-441C-B2B8CBBC469C}"/>
              </a:ext>
            </a:extLst>
          </p:cNvPr>
          <p:cNvSpPr txBox="1"/>
          <p:nvPr/>
        </p:nvSpPr>
        <p:spPr>
          <a:xfrm>
            <a:off x="8263591" y="4345628"/>
            <a:ext cx="672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4918D54-2893-0B51-C1D8-15C2D8943D65}"/>
              </a:ext>
            </a:extLst>
          </p:cNvPr>
          <p:cNvSpPr txBox="1"/>
          <p:nvPr/>
        </p:nvSpPr>
        <p:spPr>
          <a:xfrm>
            <a:off x="8300515" y="5230966"/>
            <a:ext cx="672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Z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CB557B8-1BFD-1805-4E12-833DEACC051B}"/>
              </a:ext>
            </a:extLst>
          </p:cNvPr>
          <p:cNvCxnSpPr>
            <a:cxnSpLocks/>
          </p:cNvCxnSpPr>
          <p:nvPr/>
        </p:nvCxnSpPr>
        <p:spPr>
          <a:xfrm>
            <a:off x="8644828" y="4713176"/>
            <a:ext cx="598565" cy="7823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356D11A-252F-9A03-950F-D073EA21BE25}"/>
              </a:ext>
            </a:extLst>
          </p:cNvPr>
          <p:cNvCxnSpPr>
            <a:cxnSpLocks/>
          </p:cNvCxnSpPr>
          <p:nvPr/>
        </p:nvCxnSpPr>
        <p:spPr>
          <a:xfrm flipV="1">
            <a:off x="8663722" y="5352643"/>
            <a:ext cx="666161" cy="17885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7E87E18-7E86-E5C4-A89D-DDC0DFE4849C}"/>
              </a:ext>
            </a:extLst>
          </p:cNvPr>
          <p:cNvSpPr txBox="1"/>
          <p:nvPr/>
        </p:nvSpPr>
        <p:spPr>
          <a:xfrm>
            <a:off x="7539369" y="6169659"/>
            <a:ext cx="1820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S and Z go in…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AC8AA0D-A976-0F2C-3D02-A3BC5F343216}"/>
              </a:ext>
            </a:extLst>
          </p:cNvPr>
          <p:cNvCxnSpPr>
            <a:cxnSpLocks/>
          </p:cNvCxnSpPr>
          <p:nvPr/>
        </p:nvCxnSpPr>
        <p:spPr>
          <a:xfrm>
            <a:off x="9899109" y="5100545"/>
            <a:ext cx="728821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200A330-D1C8-16E0-8371-755B3D824DD8}"/>
              </a:ext>
            </a:extLst>
          </p:cNvPr>
          <p:cNvSpPr txBox="1"/>
          <p:nvPr/>
        </p:nvSpPr>
        <p:spPr>
          <a:xfrm>
            <a:off x="10863159" y="4608164"/>
            <a:ext cx="672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?</a:t>
            </a:r>
            <a:endParaRPr lang="en-US" sz="4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A7BB67-A240-A70C-E7C4-5CA93B82B962}"/>
              </a:ext>
            </a:extLst>
          </p:cNvPr>
          <p:cNvSpPr txBox="1"/>
          <p:nvPr/>
        </p:nvSpPr>
        <p:spPr>
          <a:xfrm>
            <a:off x="10054679" y="6038415"/>
            <a:ext cx="1656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Does S or I come out?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99564AB-612A-136F-07A2-8F8FCB047DAA}"/>
              </a:ext>
            </a:extLst>
          </p:cNvPr>
          <p:cNvSpPr txBox="1"/>
          <p:nvPr/>
        </p:nvSpPr>
        <p:spPr>
          <a:xfrm>
            <a:off x="7029450" y="844262"/>
            <a:ext cx="4251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What units should </a:t>
            </a:r>
            <a:r>
              <a:rPr lang="el-GR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take? What units do the other parameters in the equation have?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348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4A952D8-D6B8-29F0-3DBE-5EC456F51214}"/>
              </a:ext>
            </a:extLst>
          </p:cNvPr>
          <p:cNvSpPr txBox="1"/>
          <p:nvPr/>
        </p:nvSpPr>
        <p:spPr>
          <a:xfrm>
            <a:off x="275809" y="224742"/>
            <a:ext cx="64629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i="1" u="sng" dirty="0">
                <a:latin typeface="Cambria" panose="02040503050406030204" pitchFamily="18" charset="0"/>
                <a:ea typeface="Cambria" panose="02040503050406030204" pitchFamily="18" charset="0"/>
              </a:rPr>
              <a:t>2. Units: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 Trickier than you might think!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8E44E6A-7A72-C969-D18B-1BBC6E10FAE2}"/>
                  </a:ext>
                </a:extLst>
              </p:cNvPr>
              <p:cNvSpPr/>
              <p:nvPr/>
            </p:nvSpPr>
            <p:spPr>
              <a:xfrm>
                <a:off x="1041641" y="1405162"/>
                <a:ext cx="4711459" cy="14754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4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4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8E44E6A-7A72-C969-D18B-1BBC6E10FA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641" y="1405162"/>
                <a:ext cx="4711459" cy="14754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DDD0674-FAEA-63CB-7385-7418933E437B}"/>
              </a:ext>
            </a:extLst>
          </p:cNvPr>
          <p:cNvSpPr txBox="1"/>
          <p:nvPr/>
        </p:nvSpPr>
        <p:spPr>
          <a:xfrm>
            <a:off x="470141" y="3281292"/>
            <a:ext cx="65180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S</a:t>
            </a:r>
            <a:r>
              <a:rPr lang="en-US" sz="2800" b="1" i="1" baseline="-25000" dirty="0"/>
              <a:t>0</a:t>
            </a:r>
            <a:r>
              <a:rPr lang="en-US" sz="2800" dirty="0"/>
              <a:t>: 1 hosts/tube, or 1/15 = 0.067 hosts/ml </a:t>
            </a:r>
          </a:p>
          <a:p>
            <a:r>
              <a:rPr lang="en-US" sz="2800" b="1" i="1" dirty="0"/>
              <a:t>t</a:t>
            </a:r>
            <a:r>
              <a:rPr lang="en-US" sz="2800" dirty="0"/>
              <a:t>: length of the assay (8 hours, or 0.33 days)</a:t>
            </a:r>
          </a:p>
          <a:p>
            <a:r>
              <a:rPr lang="en-US" sz="2800" b="1" i="1" dirty="0"/>
              <a:t>Z</a:t>
            </a:r>
            <a:r>
              <a:rPr lang="en-US" sz="2800" dirty="0"/>
              <a:t>: spores you put in tube (200/ml)</a:t>
            </a:r>
          </a:p>
          <a:p>
            <a:r>
              <a:rPr lang="en-US" sz="2800" b="1" i="1" dirty="0"/>
              <a:t>S</a:t>
            </a:r>
            <a:r>
              <a:rPr lang="en-US" sz="2800" b="1" i="1" baseline="-25000" dirty="0"/>
              <a:t>t</a:t>
            </a:r>
            <a:r>
              <a:rPr lang="en-US" sz="2800" dirty="0"/>
              <a:t>: either 0 (if infected), or 0.067 hosts/ml (if not)</a:t>
            </a:r>
          </a:p>
          <a:p>
            <a:r>
              <a:rPr lang="en-US" sz="28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: takes on units of ml per day, depending on units for </a:t>
            </a:r>
            <a:r>
              <a:rPr lang="en-US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en-US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(host units cancel regardless)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5F6CFC-C668-5419-D796-0FA72097734B}"/>
              </a:ext>
            </a:extLst>
          </p:cNvPr>
          <p:cNvSpPr txBox="1"/>
          <p:nvPr/>
        </p:nvSpPr>
        <p:spPr>
          <a:xfrm>
            <a:off x="6543675" y="486352"/>
            <a:ext cx="5282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So a quick &amp; dirty estimate of beta: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31005A5-3A25-9C62-05BD-9464576E2061}"/>
                  </a:ext>
                </a:extLst>
              </p:cNvPr>
              <p:cNvSpPr/>
              <p:nvPr/>
            </p:nvSpPr>
            <p:spPr>
              <a:xfrm>
                <a:off x="6738730" y="1211902"/>
                <a:ext cx="5282959" cy="10480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sz="32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32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𝑝𝑟𝑒𝑣𝑎𝑙𝑒𝑛𝑐𝑒</m:t>
                              </m:r>
                            </m:e>
                          </m:d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sz="3200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31005A5-3A25-9C62-05BD-9464576E20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730" y="1211902"/>
                <a:ext cx="5282959" cy="10480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1E13BAF3-9EC0-8C73-F460-7E104D1EE92D}"/>
              </a:ext>
            </a:extLst>
          </p:cNvPr>
          <p:cNvSpPr txBox="1"/>
          <p:nvPr/>
        </p:nvSpPr>
        <p:spPr>
          <a:xfrm>
            <a:off x="6988167" y="2434906"/>
            <a:ext cx="449579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This formula works if: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</a:rPr>
              <a:t>Hosts are all inoculated individually under identical conditions 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</a:rPr>
              <a:t>Single group of hosts inoculated (no replication)</a:t>
            </a:r>
          </a:p>
        </p:txBody>
      </p:sp>
    </p:spTree>
    <p:extLst>
      <p:ext uri="{BB962C8B-B14F-4D97-AF65-F5344CB8AC3E}">
        <p14:creationId xmlns:p14="http://schemas.microsoft.com/office/powerpoint/2010/main" val="4178057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4A952D8-D6B8-29F0-3DBE-5EC456F51214}"/>
              </a:ext>
            </a:extLst>
          </p:cNvPr>
          <p:cNvSpPr txBox="1"/>
          <p:nvPr/>
        </p:nvSpPr>
        <p:spPr>
          <a:xfrm>
            <a:off x="275809" y="224742"/>
            <a:ext cx="64629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i="1" u="sng" dirty="0">
                <a:latin typeface="Cambria" panose="02040503050406030204" pitchFamily="18" charset="0"/>
                <a:ea typeface="Cambria" panose="02040503050406030204" pitchFamily="18" charset="0"/>
              </a:rPr>
              <a:t>2. Units: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 Trickier than you might think!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8E44E6A-7A72-C969-D18B-1BBC6E10FAE2}"/>
                  </a:ext>
                </a:extLst>
              </p:cNvPr>
              <p:cNvSpPr/>
              <p:nvPr/>
            </p:nvSpPr>
            <p:spPr>
              <a:xfrm>
                <a:off x="1041641" y="1405162"/>
                <a:ext cx="4711459" cy="14754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4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4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8E44E6A-7A72-C969-D18B-1BBC6E10FA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641" y="1405162"/>
                <a:ext cx="4711459" cy="14754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DDD0674-FAEA-63CB-7385-7418933E437B}"/>
              </a:ext>
            </a:extLst>
          </p:cNvPr>
          <p:cNvSpPr txBox="1"/>
          <p:nvPr/>
        </p:nvSpPr>
        <p:spPr>
          <a:xfrm>
            <a:off x="470141" y="3281292"/>
            <a:ext cx="65180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S</a:t>
            </a:r>
            <a:r>
              <a:rPr lang="en-US" sz="2800" b="1" i="1" baseline="-25000" dirty="0"/>
              <a:t>0</a:t>
            </a:r>
            <a:r>
              <a:rPr lang="en-US" sz="2800" dirty="0"/>
              <a:t>: 1 hosts/tube, or 1/15 = 0.067 hosts/ml </a:t>
            </a:r>
          </a:p>
          <a:p>
            <a:r>
              <a:rPr lang="en-US" sz="2800" b="1" i="1" dirty="0"/>
              <a:t>t</a:t>
            </a:r>
            <a:r>
              <a:rPr lang="en-US" sz="2800" dirty="0"/>
              <a:t>: length of the assay (8 hours, or 0.33 days)</a:t>
            </a:r>
          </a:p>
          <a:p>
            <a:r>
              <a:rPr lang="en-US" sz="2800" b="1" i="1" dirty="0"/>
              <a:t>Z</a:t>
            </a:r>
            <a:r>
              <a:rPr lang="en-US" sz="2800" dirty="0"/>
              <a:t>: spores you put in tube (200/ml)</a:t>
            </a:r>
          </a:p>
          <a:p>
            <a:r>
              <a:rPr lang="en-US" sz="2800" b="1" i="1" dirty="0"/>
              <a:t>S</a:t>
            </a:r>
            <a:r>
              <a:rPr lang="en-US" sz="2800" b="1" i="1" baseline="-25000" dirty="0"/>
              <a:t>t</a:t>
            </a:r>
            <a:r>
              <a:rPr lang="en-US" sz="2800" dirty="0"/>
              <a:t>: either 0 (if infected), or 0.067 hosts/ml (if not)</a:t>
            </a:r>
          </a:p>
          <a:p>
            <a:r>
              <a:rPr lang="en-US" sz="28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: takes on units of ml per day, depending on units for </a:t>
            </a:r>
            <a:r>
              <a:rPr lang="en-US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en-US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(host units cancel regardless)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5F6CFC-C668-5419-D796-0FA72097734B}"/>
              </a:ext>
            </a:extLst>
          </p:cNvPr>
          <p:cNvSpPr txBox="1"/>
          <p:nvPr/>
        </p:nvSpPr>
        <p:spPr>
          <a:xfrm>
            <a:off x="6543675" y="486352"/>
            <a:ext cx="5282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So a quick &amp; dirty estimate of beta: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31005A5-3A25-9C62-05BD-9464576E2061}"/>
                  </a:ext>
                </a:extLst>
              </p:cNvPr>
              <p:cNvSpPr/>
              <p:nvPr/>
            </p:nvSpPr>
            <p:spPr>
              <a:xfrm>
                <a:off x="6738730" y="1211902"/>
                <a:ext cx="5282959" cy="10480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sz="32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32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𝑝𝑟𝑒𝑣𝑎𝑙𝑒𝑛𝑐𝑒</m:t>
                              </m:r>
                            </m:e>
                          </m:d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sz="3200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31005A5-3A25-9C62-05BD-9464576E20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730" y="1211902"/>
                <a:ext cx="5282959" cy="10480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21B13F61-C2DA-1BA0-D871-2C5DBC0333EC}"/>
              </a:ext>
            </a:extLst>
          </p:cNvPr>
          <p:cNvSpPr txBox="1"/>
          <p:nvPr/>
        </p:nvSpPr>
        <p:spPr>
          <a:xfrm>
            <a:off x="6988167" y="2434906"/>
            <a:ext cx="449579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This formula works if: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</a:rPr>
              <a:t>Hosts are all inoculated individually under identical conditions 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</a:rPr>
              <a:t>Single group of hosts inoculated (no replication)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791A08-505C-D48F-3349-9B7015595E71}"/>
              </a:ext>
            </a:extLst>
          </p:cNvPr>
          <p:cNvSpPr txBox="1"/>
          <p:nvPr/>
        </p:nvSpPr>
        <p:spPr>
          <a:xfrm>
            <a:off x="6988167" y="4188101"/>
            <a:ext cx="449579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This formula DOES NOT WORK if: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</a:rPr>
              <a:t>Multiple groups of hosts exposed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</a:rPr>
              <a:t>Multiple parasite densities, host densities, or exposure durations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</a:rPr>
              <a:t>More complex model (e.g., w foraging depression) may not have analytical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</a:rPr>
              <a:t>If we want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1325654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4A952D8-D6B8-29F0-3DBE-5EC456F51214}"/>
              </a:ext>
            </a:extLst>
          </p:cNvPr>
          <p:cNvSpPr txBox="1"/>
          <p:nvPr/>
        </p:nvSpPr>
        <p:spPr>
          <a:xfrm>
            <a:off x="275809" y="224742"/>
            <a:ext cx="64629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i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3. Optimizers:</a:t>
            </a:r>
            <a:r>
              <a:rPr lang="en-US" sz="2800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How to do it in R </a:t>
            </a:r>
          </a:p>
        </p:txBody>
      </p:sp>
      <p:pic>
        <p:nvPicPr>
          <p:cNvPr id="1026" name="Picture 2" descr="Ecological Models and Data in R | Princeton University Press">
            <a:extLst>
              <a:ext uri="{FF2B5EF4-FFF2-40B4-BE49-F238E27FC236}">
                <a16:creationId xmlns:a16="http://schemas.microsoft.com/office/drawing/2014/main" id="{5D07863D-48FB-B2BC-78E8-C3A2B5FB4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371475"/>
            <a:ext cx="4133849" cy="584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99AEAC-487C-51F9-B622-0B890B14EE64}"/>
              </a:ext>
            </a:extLst>
          </p:cNvPr>
          <p:cNvSpPr txBox="1"/>
          <p:nvPr/>
        </p:nvSpPr>
        <p:spPr>
          <a:xfrm>
            <a:off x="4245665" y="5829300"/>
            <a:ext cx="2752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Book is free online!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D34425-E8B7-2775-6B16-D00A03AC01EC}"/>
              </a:ext>
            </a:extLst>
          </p:cNvPr>
          <p:cNvSpPr txBox="1"/>
          <p:nvPr/>
        </p:nvSpPr>
        <p:spPr>
          <a:xfrm>
            <a:off x="1305648" y="1320033"/>
            <a:ext cx="553330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More general approach:</a:t>
            </a:r>
          </a:p>
          <a:p>
            <a:r>
              <a:rPr lang="en-US" sz="2800" dirty="0">
                <a:solidFill>
                  <a:srgbClr val="7030A0"/>
                </a:solidFill>
              </a:rPr>
              <a:t>Use an optimizer algorithm to identify the parameter value that maximizes likelihood of observed outcomes, given the structure of your data and the error distributions that you assume</a:t>
            </a:r>
          </a:p>
          <a:p>
            <a:endParaRPr 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209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4A952D8-D6B8-29F0-3DBE-5EC456F51214}"/>
              </a:ext>
            </a:extLst>
          </p:cNvPr>
          <p:cNvSpPr txBox="1"/>
          <p:nvPr/>
        </p:nvSpPr>
        <p:spPr>
          <a:xfrm>
            <a:off x="275809" y="224742"/>
            <a:ext cx="64629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i="1" u="sng" dirty="0">
                <a:latin typeface="Cambria" panose="02040503050406030204" pitchFamily="18" charset="0"/>
                <a:ea typeface="Cambria" panose="02040503050406030204" pitchFamily="18" charset="0"/>
              </a:rPr>
              <a:t>3. Optimizers: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 How to do it in 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1A2BABB-60CC-D4BF-A1DF-EAFD7E1D0158}"/>
                  </a:ext>
                </a:extLst>
              </p:cNvPr>
              <p:cNvSpPr/>
              <p:nvPr/>
            </p:nvSpPr>
            <p:spPr>
              <a:xfrm>
                <a:off x="8177782" y="4439171"/>
                <a:ext cx="4123185" cy="9749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8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𝑒𝑥𝑝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l-GR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1A2BABB-60CC-D4BF-A1DF-EAFD7E1D01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782" y="4439171"/>
                <a:ext cx="4123185" cy="9749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BEA911B-B2A5-6BB3-F16C-97F0C712BEE8}"/>
              </a:ext>
            </a:extLst>
          </p:cNvPr>
          <p:cNvSpPr txBox="1"/>
          <p:nvPr/>
        </p:nvSpPr>
        <p:spPr>
          <a:xfrm>
            <a:off x="1409701" y="2133079"/>
            <a:ext cx="499492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For example: Infection outcomes for singly inoculated hosts should follow a Bernoulli distribution (special case of binomial distribution with n=1), with probability of infection = exp(-</a:t>
            </a:r>
            <a:r>
              <a:rPr lang="el-GR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400" dirty="0" err="1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Zt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endParaRPr lang="en-US" sz="2400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Syntax in R:</a:t>
            </a:r>
          </a:p>
          <a:p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uninfected ~ </a:t>
            </a:r>
            <a:r>
              <a:rPr lang="en-US" sz="2400" dirty="0" err="1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dbinom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(size=1, prob=exp(-beta*exposure*time)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BA90774-219C-D436-8ECA-49C4362F17C8}"/>
              </a:ext>
            </a:extLst>
          </p:cNvPr>
          <p:cNvCxnSpPr>
            <a:cxnSpLocks/>
          </p:cNvCxnSpPr>
          <p:nvPr/>
        </p:nvCxnSpPr>
        <p:spPr>
          <a:xfrm flipH="1" flipV="1">
            <a:off x="5214367" y="4096792"/>
            <a:ext cx="2653283" cy="684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347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710CF3-C9DE-7F11-6E73-93201EB229A9}"/>
              </a:ext>
            </a:extLst>
          </p:cNvPr>
          <p:cNvSpPr txBox="1"/>
          <p:nvPr/>
        </p:nvSpPr>
        <p:spPr>
          <a:xfrm>
            <a:off x="275809" y="224742"/>
            <a:ext cx="64629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i="1" u="sng" dirty="0">
                <a:latin typeface="Cambria" panose="02040503050406030204" pitchFamily="18" charset="0"/>
                <a:ea typeface="Cambria" panose="02040503050406030204" pitchFamily="18" charset="0"/>
              </a:rPr>
              <a:t>3. Optimizers: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 How to do it in 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CA009-6175-4ECA-189C-F018E73EBB6C}"/>
              </a:ext>
            </a:extLst>
          </p:cNvPr>
          <p:cNvSpPr txBox="1"/>
          <p:nvPr/>
        </p:nvSpPr>
        <p:spPr>
          <a:xfrm>
            <a:off x="1271587" y="1416475"/>
            <a:ext cx="99583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Some other things to know about fitting parameters using maximum likelihood in 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mle2 (the Ben </a:t>
            </a:r>
            <a:r>
              <a:rPr lang="en-US" sz="2400" dirty="0" err="1"/>
              <a:t>Bolker</a:t>
            </a:r>
            <a:r>
              <a:rPr lang="en-US" sz="2400" dirty="0"/>
              <a:t> package) uses R’s built-in optimizer, called </a:t>
            </a:r>
            <a:r>
              <a:rPr lang="en-US" sz="2400" dirty="0" err="1"/>
              <a:t>optim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Usually several options for different algorithms, that may work better or worse for any given problem (e.g., L-BFGS-B)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Can estimate multiple parameters at once given sufficient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Built-in options to ‘profile’ certainty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Can also bootstrap by subsampling data (typically 10,000x) and estimating parameter(s) every time; then look at 95% confidence intervals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45B8A9-D302-8C83-22CB-BAA08DA94D32}"/>
              </a:ext>
            </a:extLst>
          </p:cNvPr>
          <p:cNvSpPr txBox="1"/>
          <p:nvPr/>
        </p:nvSpPr>
        <p:spPr>
          <a:xfrm>
            <a:off x="1271587" y="5624418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I’m happy to share example code if you want – just ask. </a:t>
            </a:r>
          </a:p>
        </p:txBody>
      </p:sp>
    </p:spTree>
    <p:extLst>
      <p:ext uri="{BB962C8B-B14F-4D97-AF65-F5344CB8AC3E}">
        <p14:creationId xmlns:p14="http://schemas.microsoft.com/office/powerpoint/2010/main" val="4253808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07574764-5F73-4212-69CE-941E211C28C1}"/>
              </a:ext>
            </a:extLst>
          </p:cNvPr>
          <p:cNvSpPr txBox="1"/>
          <p:nvPr/>
        </p:nvSpPr>
        <p:spPr>
          <a:xfrm>
            <a:off x="275809" y="224742"/>
            <a:ext cx="116912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i="1" u="sng" dirty="0">
                <a:latin typeface="Cambria" panose="02040503050406030204" pitchFamily="18" charset="0"/>
                <a:ea typeface="Cambria" panose="02040503050406030204" pitchFamily="18" charset="0"/>
              </a:rPr>
              <a:t>BONUS!!!! Same process to estimate feeding rate from feeding rate assay:</a:t>
            </a:r>
            <a:endParaRPr lang="en-US" sz="28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E6C53FD-81AC-1534-3244-56C68B2BFA1C}"/>
                  </a:ext>
                </a:extLst>
              </p:cNvPr>
              <p:cNvSpPr/>
              <p:nvPr/>
            </p:nvSpPr>
            <p:spPr>
              <a:xfrm>
                <a:off x="2685032" y="1788428"/>
                <a:ext cx="7022891" cy="1144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600" b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𝑒𝑓𝑅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600" b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3600" b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𝑑𝑆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E6C53FD-81AC-1534-3244-56C68B2BFA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032" y="1788428"/>
                <a:ext cx="7022891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ADF6A2-E89B-D078-DC67-3DC518D3B131}"/>
                  </a:ext>
                </a:extLst>
              </p:cNvPr>
              <p:cNvSpPr/>
              <p:nvPr/>
            </p:nvSpPr>
            <p:spPr>
              <a:xfrm>
                <a:off x="2685032" y="3973053"/>
                <a:ext cx="7022891" cy="13371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600" b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𝑟𝑅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𝑓𝑅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ADF6A2-E89B-D078-DC67-3DC518D3B1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032" y="3973053"/>
                <a:ext cx="7022891" cy="13371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8DAE68E-63C2-CB68-F5CA-0CD85593A7E2}"/>
              </a:ext>
            </a:extLst>
          </p:cNvPr>
          <p:cNvSpPr txBox="1"/>
          <p:nvPr/>
        </p:nvSpPr>
        <p:spPr>
          <a:xfrm>
            <a:off x="7776839" y="1432551"/>
            <a:ext cx="37023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Start with equations to describe generic consumer-resource dynamics (this example shows a linear functional response with a susceptible host population and no disease)</a:t>
            </a:r>
          </a:p>
        </p:txBody>
      </p:sp>
    </p:spTree>
    <p:extLst>
      <p:ext uri="{BB962C8B-B14F-4D97-AF65-F5344CB8AC3E}">
        <p14:creationId xmlns:p14="http://schemas.microsoft.com/office/powerpoint/2010/main" val="467319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2FE7FC4-D5A7-541B-F118-F4D4EBDFD371}"/>
                  </a:ext>
                </a:extLst>
              </p:cNvPr>
              <p:cNvSpPr/>
              <p:nvPr/>
            </p:nvSpPr>
            <p:spPr>
              <a:xfrm>
                <a:off x="2685032" y="1788428"/>
                <a:ext cx="7022891" cy="1144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600" b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𝑒𝑓𝑅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600" b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3600" b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𝑑𝑆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2FE7FC4-D5A7-541B-F118-F4D4EBDFD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032" y="1788428"/>
                <a:ext cx="7022891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8CCAB13-B152-3F28-EB31-E7255FDBA961}"/>
                  </a:ext>
                </a:extLst>
              </p:cNvPr>
              <p:cNvSpPr/>
              <p:nvPr/>
            </p:nvSpPr>
            <p:spPr>
              <a:xfrm>
                <a:off x="2685032" y="3973053"/>
                <a:ext cx="7022891" cy="13371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600" b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𝑟𝑅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𝑓𝑅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8CCAB13-B152-3F28-EB31-E7255FDBA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032" y="3973053"/>
                <a:ext cx="7022891" cy="13371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07574764-5F73-4212-69CE-941E211C28C1}"/>
              </a:ext>
            </a:extLst>
          </p:cNvPr>
          <p:cNvSpPr txBox="1"/>
          <p:nvPr/>
        </p:nvSpPr>
        <p:spPr>
          <a:xfrm>
            <a:off x="275809" y="224742"/>
            <a:ext cx="116912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i="1" u="sng" dirty="0">
                <a:latin typeface="Cambria" panose="02040503050406030204" pitchFamily="18" charset="0"/>
                <a:ea typeface="Cambria" panose="02040503050406030204" pitchFamily="18" charset="0"/>
              </a:rPr>
              <a:t>BONUS!!!! Same process to estimate feeding rate from feeding rate assay:</a:t>
            </a:r>
            <a:endParaRPr lang="en-US" sz="28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844886-5D52-39FE-96D3-5D2F3FAE7B92}"/>
              </a:ext>
            </a:extLst>
          </p:cNvPr>
          <p:cNvSpPr txBox="1"/>
          <p:nvPr/>
        </p:nvSpPr>
        <p:spPr>
          <a:xfrm>
            <a:off x="7776839" y="1432551"/>
            <a:ext cx="37023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Start with equations to describe generic consumer-resource dynamics (this example shows a linear functional response with a susceptible host population and no disease)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54D72C8-C50C-666E-003D-4749AEBAD5A0}"/>
              </a:ext>
            </a:extLst>
          </p:cNvPr>
          <p:cNvCxnSpPr>
            <a:cxnSpLocks/>
          </p:cNvCxnSpPr>
          <p:nvPr/>
        </p:nvCxnSpPr>
        <p:spPr>
          <a:xfrm flipV="1">
            <a:off x="2685032" y="2932587"/>
            <a:ext cx="1150121" cy="4389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A0C0B69-7587-CFDD-A8A0-19D8BAD46CBE}"/>
              </a:ext>
            </a:extLst>
          </p:cNvPr>
          <p:cNvSpPr txBox="1"/>
          <p:nvPr/>
        </p:nvSpPr>
        <p:spPr>
          <a:xfrm>
            <a:off x="215414" y="2494380"/>
            <a:ext cx="23750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Now birth is a linear function of resource density (R), per capita foraging rate (f), and conversion efficiency of resources to births (e)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D65558-8C8F-CF54-22F8-2ACA3286A5E3}"/>
              </a:ext>
            </a:extLst>
          </p:cNvPr>
          <p:cNvSpPr/>
          <p:nvPr/>
        </p:nvSpPr>
        <p:spPr>
          <a:xfrm>
            <a:off x="3666896" y="1985258"/>
            <a:ext cx="2429104" cy="99601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D696B5-569D-E012-1526-78A41FD95E95}"/>
              </a:ext>
            </a:extLst>
          </p:cNvPr>
          <p:cNvCxnSpPr>
            <a:cxnSpLocks/>
          </p:cNvCxnSpPr>
          <p:nvPr/>
        </p:nvCxnSpPr>
        <p:spPr>
          <a:xfrm flipH="1" flipV="1">
            <a:off x="4624400" y="5310214"/>
            <a:ext cx="738995" cy="69096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01C9938-DB3F-86E1-DAF7-A53F0DC8CD77}"/>
              </a:ext>
            </a:extLst>
          </p:cNvPr>
          <p:cNvSpPr/>
          <p:nvPr/>
        </p:nvSpPr>
        <p:spPr>
          <a:xfrm>
            <a:off x="3666896" y="3876731"/>
            <a:ext cx="2654005" cy="1433483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A48FD9-DE25-8D1C-2B50-9A799DA9BFCB}"/>
              </a:ext>
            </a:extLst>
          </p:cNvPr>
          <p:cNvSpPr txBox="1"/>
          <p:nvPr/>
        </p:nvSpPr>
        <p:spPr>
          <a:xfrm>
            <a:off x="3675925" y="6069692"/>
            <a:ext cx="3164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Resources grow logistically…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51A557-1B36-6F94-68C9-AD6FBB67A332}"/>
              </a:ext>
            </a:extLst>
          </p:cNvPr>
          <p:cNvCxnSpPr>
            <a:cxnSpLocks/>
          </p:cNvCxnSpPr>
          <p:nvPr/>
        </p:nvCxnSpPr>
        <p:spPr>
          <a:xfrm flipH="1" flipV="1">
            <a:off x="7302763" y="5257867"/>
            <a:ext cx="474076" cy="81182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BA8E70AD-0AF1-248D-9C67-CE813490CC93}"/>
              </a:ext>
            </a:extLst>
          </p:cNvPr>
          <p:cNvSpPr/>
          <p:nvPr/>
        </p:nvSpPr>
        <p:spPr>
          <a:xfrm>
            <a:off x="6594881" y="4312402"/>
            <a:ext cx="946354" cy="879956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77C346-C015-10FB-801D-F5C3C7110637}"/>
              </a:ext>
            </a:extLst>
          </p:cNvPr>
          <p:cNvSpPr txBox="1"/>
          <p:nvPr/>
        </p:nvSpPr>
        <p:spPr>
          <a:xfrm>
            <a:off x="6934010" y="6069692"/>
            <a:ext cx="355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and are eaten by susceptible hosts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744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2FE7FC4-D5A7-541B-F118-F4D4EBDFD371}"/>
                  </a:ext>
                </a:extLst>
              </p:cNvPr>
              <p:cNvSpPr/>
              <p:nvPr/>
            </p:nvSpPr>
            <p:spPr>
              <a:xfrm>
                <a:off x="1255435" y="1798551"/>
                <a:ext cx="7022891" cy="1144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600" b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𝑒𝑓𝑅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600" b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3600" b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𝑑𝑆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2FE7FC4-D5A7-541B-F118-F4D4EBDFD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435" y="1798551"/>
                <a:ext cx="7022891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8CCAB13-B152-3F28-EB31-E7255FDBA961}"/>
                  </a:ext>
                </a:extLst>
              </p:cNvPr>
              <p:cNvSpPr/>
              <p:nvPr/>
            </p:nvSpPr>
            <p:spPr>
              <a:xfrm>
                <a:off x="1255435" y="3983176"/>
                <a:ext cx="7022891" cy="13371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600" b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𝑟𝑅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𝑓𝑅𝑆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8CCAB13-B152-3F28-EB31-E7255FDBA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435" y="3983176"/>
                <a:ext cx="7022891" cy="13371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07574764-5F73-4212-69CE-941E211C28C1}"/>
              </a:ext>
            </a:extLst>
          </p:cNvPr>
          <p:cNvSpPr txBox="1"/>
          <p:nvPr/>
        </p:nvSpPr>
        <p:spPr>
          <a:xfrm>
            <a:off x="275809" y="224742"/>
            <a:ext cx="116912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i="1" u="sng" dirty="0">
                <a:latin typeface="Cambria" panose="02040503050406030204" pitchFamily="18" charset="0"/>
                <a:ea typeface="Cambria" panose="02040503050406030204" pitchFamily="18" charset="0"/>
              </a:rPr>
              <a:t>BONUS!!!! Same process to estimate feeding rate from feeding rate assay:</a:t>
            </a:r>
            <a:endParaRPr lang="en-US" sz="28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B48F12-6F54-76E2-5B48-03AE5A8FEF93}"/>
              </a:ext>
            </a:extLst>
          </p:cNvPr>
          <p:cNvSpPr txBox="1"/>
          <p:nvPr/>
        </p:nvSpPr>
        <p:spPr>
          <a:xfrm>
            <a:off x="7988120" y="1251242"/>
            <a:ext cx="37567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Which parts of the dynamics described by these equations are relevant in an 8-hour foraging assay??</a:t>
            </a:r>
          </a:p>
        </p:txBody>
      </p:sp>
      <p:pic>
        <p:nvPicPr>
          <p:cNvPr id="8" name="Picture 2" descr="15 mL Falcon Centrifuge Tubes, Polypropylene, Pack of 50, 352096 ...">
            <a:extLst>
              <a:ext uri="{FF2B5EF4-FFF2-40B4-BE49-F238E27FC236}">
                <a16:creationId xmlns:a16="http://schemas.microsoft.com/office/drawing/2014/main" id="{F164C527-E6CD-4FFD-64AF-2D210D1C44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0" r="52203"/>
          <a:stretch/>
        </p:blipFill>
        <p:spPr bwMode="auto">
          <a:xfrm>
            <a:off x="9159135" y="3849233"/>
            <a:ext cx="672355" cy="279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2">
            <a:extLst>
              <a:ext uri="{FF2B5EF4-FFF2-40B4-BE49-F238E27FC236}">
                <a16:creationId xmlns:a16="http://schemas.microsoft.com/office/drawing/2014/main" id="{635C9884-7FF4-2D4E-B42A-3E9F59622111}"/>
              </a:ext>
            </a:extLst>
          </p:cNvPr>
          <p:cNvGrpSpPr>
            <a:grpSpLocks/>
          </p:cNvGrpSpPr>
          <p:nvPr/>
        </p:nvGrpSpPr>
        <p:grpSpPr bwMode="auto">
          <a:xfrm>
            <a:off x="7614015" y="3946987"/>
            <a:ext cx="871536" cy="1153558"/>
            <a:chOff x="1519" y="1866"/>
            <a:chExt cx="950" cy="1210"/>
          </a:xfrm>
          <a:solidFill>
            <a:srgbClr val="DAFEF3">
              <a:alpha val="20000"/>
            </a:srgbClr>
          </a:solidFill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A3F92C58-F6D9-F619-ABB5-F53948B67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" y="1899"/>
              <a:ext cx="525" cy="990"/>
            </a:xfrm>
            <a:custGeom>
              <a:avLst/>
              <a:gdLst>
                <a:gd name="T0" fmla="*/ 453 w 525"/>
                <a:gd name="T1" fmla="*/ 33 h 990"/>
                <a:gd name="T2" fmla="*/ 420 w 525"/>
                <a:gd name="T3" fmla="*/ 3 h 990"/>
                <a:gd name="T4" fmla="*/ 372 w 525"/>
                <a:gd name="T5" fmla="*/ 0 h 990"/>
                <a:gd name="T6" fmla="*/ 327 w 525"/>
                <a:gd name="T7" fmla="*/ 0 h 990"/>
                <a:gd name="T8" fmla="*/ 270 w 525"/>
                <a:gd name="T9" fmla="*/ 3 h 990"/>
                <a:gd name="T10" fmla="*/ 222 w 525"/>
                <a:gd name="T11" fmla="*/ 48 h 990"/>
                <a:gd name="T12" fmla="*/ 189 w 525"/>
                <a:gd name="T13" fmla="*/ 108 h 990"/>
                <a:gd name="T14" fmla="*/ 156 w 525"/>
                <a:gd name="T15" fmla="*/ 168 h 990"/>
                <a:gd name="T16" fmla="*/ 120 w 525"/>
                <a:gd name="T17" fmla="*/ 255 h 990"/>
                <a:gd name="T18" fmla="*/ 102 w 525"/>
                <a:gd name="T19" fmla="*/ 297 h 990"/>
                <a:gd name="T20" fmla="*/ 93 w 525"/>
                <a:gd name="T21" fmla="*/ 342 h 990"/>
                <a:gd name="T22" fmla="*/ 72 w 525"/>
                <a:gd name="T23" fmla="*/ 411 h 990"/>
                <a:gd name="T24" fmla="*/ 45 w 525"/>
                <a:gd name="T25" fmla="*/ 480 h 990"/>
                <a:gd name="T26" fmla="*/ 18 w 525"/>
                <a:gd name="T27" fmla="*/ 537 h 990"/>
                <a:gd name="T28" fmla="*/ 0 w 525"/>
                <a:gd name="T29" fmla="*/ 636 h 990"/>
                <a:gd name="T30" fmla="*/ 15 w 525"/>
                <a:gd name="T31" fmla="*/ 711 h 990"/>
                <a:gd name="T32" fmla="*/ 30 w 525"/>
                <a:gd name="T33" fmla="*/ 762 h 990"/>
                <a:gd name="T34" fmla="*/ 60 w 525"/>
                <a:gd name="T35" fmla="*/ 813 h 990"/>
                <a:gd name="T36" fmla="*/ 72 w 525"/>
                <a:gd name="T37" fmla="*/ 873 h 990"/>
                <a:gd name="T38" fmla="*/ 84 w 525"/>
                <a:gd name="T39" fmla="*/ 897 h 990"/>
                <a:gd name="T40" fmla="*/ 93 w 525"/>
                <a:gd name="T41" fmla="*/ 933 h 990"/>
                <a:gd name="T42" fmla="*/ 75 w 525"/>
                <a:gd name="T43" fmla="*/ 990 h 990"/>
                <a:gd name="T44" fmla="*/ 120 w 525"/>
                <a:gd name="T45" fmla="*/ 948 h 990"/>
                <a:gd name="T46" fmla="*/ 126 w 525"/>
                <a:gd name="T47" fmla="*/ 927 h 990"/>
                <a:gd name="T48" fmla="*/ 240 w 525"/>
                <a:gd name="T49" fmla="*/ 891 h 990"/>
                <a:gd name="T50" fmla="*/ 333 w 525"/>
                <a:gd name="T51" fmla="*/ 858 h 990"/>
                <a:gd name="T52" fmla="*/ 399 w 525"/>
                <a:gd name="T53" fmla="*/ 798 h 990"/>
                <a:gd name="T54" fmla="*/ 468 w 525"/>
                <a:gd name="T55" fmla="*/ 708 h 990"/>
                <a:gd name="T56" fmla="*/ 495 w 525"/>
                <a:gd name="T57" fmla="*/ 579 h 990"/>
                <a:gd name="T58" fmla="*/ 495 w 525"/>
                <a:gd name="T59" fmla="*/ 474 h 990"/>
                <a:gd name="T60" fmla="*/ 486 w 525"/>
                <a:gd name="T61" fmla="*/ 387 h 990"/>
                <a:gd name="T62" fmla="*/ 423 w 525"/>
                <a:gd name="T63" fmla="*/ 306 h 990"/>
                <a:gd name="T64" fmla="*/ 498 w 525"/>
                <a:gd name="T65" fmla="*/ 372 h 990"/>
                <a:gd name="T66" fmla="*/ 513 w 525"/>
                <a:gd name="T67" fmla="*/ 336 h 990"/>
                <a:gd name="T68" fmla="*/ 516 w 525"/>
                <a:gd name="T69" fmla="*/ 234 h 990"/>
                <a:gd name="T70" fmla="*/ 525 w 525"/>
                <a:gd name="T71" fmla="*/ 135 h 990"/>
                <a:gd name="T72" fmla="*/ 495 w 525"/>
                <a:gd name="T73" fmla="*/ 45 h 990"/>
                <a:gd name="T74" fmla="*/ 453 w 525"/>
                <a:gd name="T75" fmla="*/ 33 h 9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25"/>
                <a:gd name="T115" fmla="*/ 0 h 990"/>
                <a:gd name="T116" fmla="*/ 525 w 525"/>
                <a:gd name="T117" fmla="*/ 990 h 99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25" h="990">
                  <a:moveTo>
                    <a:pt x="453" y="33"/>
                  </a:moveTo>
                  <a:lnTo>
                    <a:pt x="420" y="3"/>
                  </a:lnTo>
                  <a:lnTo>
                    <a:pt x="372" y="0"/>
                  </a:lnTo>
                  <a:lnTo>
                    <a:pt x="327" y="0"/>
                  </a:lnTo>
                  <a:lnTo>
                    <a:pt x="270" y="3"/>
                  </a:lnTo>
                  <a:lnTo>
                    <a:pt x="222" y="48"/>
                  </a:lnTo>
                  <a:lnTo>
                    <a:pt x="189" y="108"/>
                  </a:lnTo>
                  <a:lnTo>
                    <a:pt x="156" y="168"/>
                  </a:lnTo>
                  <a:lnTo>
                    <a:pt x="120" y="255"/>
                  </a:lnTo>
                  <a:lnTo>
                    <a:pt x="102" y="297"/>
                  </a:lnTo>
                  <a:lnTo>
                    <a:pt x="93" y="342"/>
                  </a:lnTo>
                  <a:lnTo>
                    <a:pt x="72" y="411"/>
                  </a:lnTo>
                  <a:lnTo>
                    <a:pt x="45" y="480"/>
                  </a:lnTo>
                  <a:lnTo>
                    <a:pt x="18" y="537"/>
                  </a:lnTo>
                  <a:lnTo>
                    <a:pt x="0" y="636"/>
                  </a:lnTo>
                  <a:lnTo>
                    <a:pt x="15" y="711"/>
                  </a:lnTo>
                  <a:lnTo>
                    <a:pt x="30" y="762"/>
                  </a:lnTo>
                  <a:lnTo>
                    <a:pt x="60" y="813"/>
                  </a:lnTo>
                  <a:lnTo>
                    <a:pt x="72" y="873"/>
                  </a:lnTo>
                  <a:lnTo>
                    <a:pt x="84" y="897"/>
                  </a:lnTo>
                  <a:lnTo>
                    <a:pt x="93" y="933"/>
                  </a:lnTo>
                  <a:lnTo>
                    <a:pt x="75" y="990"/>
                  </a:lnTo>
                  <a:lnTo>
                    <a:pt x="120" y="948"/>
                  </a:lnTo>
                  <a:lnTo>
                    <a:pt x="126" y="927"/>
                  </a:lnTo>
                  <a:lnTo>
                    <a:pt x="240" y="891"/>
                  </a:lnTo>
                  <a:lnTo>
                    <a:pt x="333" y="858"/>
                  </a:lnTo>
                  <a:lnTo>
                    <a:pt x="399" y="798"/>
                  </a:lnTo>
                  <a:lnTo>
                    <a:pt x="468" y="708"/>
                  </a:lnTo>
                  <a:lnTo>
                    <a:pt x="495" y="579"/>
                  </a:lnTo>
                  <a:lnTo>
                    <a:pt x="495" y="474"/>
                  </a:lnTo>
                  <a:lnTo>
                    <a:pt x="486" y="387"/>
                  </a:lnTo>
                  <a:lnTo>
                    <a:pt x="423" y="306"/>
                  </a:lnTo>
                  <a:lnTo>
                    <a:pt x="498" y="372"/>
                  </a:lnTo>
                  <a:lnTo>
                    <a:pt x="513" y="336"/>
                  </a:lnTo>
                  <a:lnTo>
                    <a:pt x="516" y="234"/>
                  </a:lnTo>
                  <a:lnTo>
                    <a:pt x="525" y="135"/>
                  </a:lnTo>
                  <a:lnTo>
                    <a:pt x="495" y="45"/>
                  </a:lnTo>
                  <a:lnTo>
                    <a:pt x="453" y="33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4">
              <a:extLst>
                <a:ext uri="{FF2B5EF4-FFF2-40B4-BE49-F238E27FC236}">
                  <a16:creationId xmlns:a16="http://schemas.microsoft.com/office/drawing/2014/main" id="{8290F2DE-8A23-BAD6-5B16-6FE8B74AB98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19" y="1866"/>
              <a:ext cx="950" cy="1210"/>
              <a:chOff x="711" y="730"/>
              <a:chExt cx="1901" cy="2423"/>
            </a:xfrm>
            <a:grpFill/>
          </p:grpSpPr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id="{3521F08A-1BD1-BF9B-3D94-3CBB9D80F0B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60" y="780"/>
                <a:ext cx="1047" cy="1257"/>
              </a:xfrm>
              <a:custGeom>
                <a:avLst/>
                <a:gdLst>
                  <a:gd name="T0" fmla="*/ 822 w 1047"/>
                  <a:gd name="T1" fmla="*/ 633 h 1257"/>
                  <a:gd name="T2" fmla="*/ 903 w 1047"/>
                  <a:gd name="T3" fmla="*/ 693 h 1257"/>
                  <a:gd name="T4" fmla="*/ 933 w 1047"/>
                  <a:gd name="T5" fmla="*/ 723 h 1257"/>
                  <a:gd name="T6" fmla="*/ 960 w 1047"/>
                  <a:gd name="T7" fmla="*/ 762 h 1257"/>
                  <a:gd name="T8" fmla="*/ 984 w 1047"/>
                  <a:gd name="T9" fmla="*/ 795 h 1257"/>
                  <a:gd name="T10" fmla="*/ 996 w 1047"/>
                  <a:gd name="T11" fmla="*/ 744 h 1257"/>
                  <a:gd name="T12" fmla="*/ 1008 w 1047"/>
                  <a:gd name="T13" fmla="*/ 651 h 1257"/>
                  <a:gd name="T14" fmla="*/ 1008 w 1047"/>
                  <a:gd name="T15" fmla="*/ 609 h 1257"/>
                  <a:gd name="T16" fmla="*/ 1020 w 1047"/>
                  <a:gd name="T17" fmla="*/ 537 h 1257"/>
                  <a:gd name="T18" fmla="*/ 1032 w 1047"/>
                  <a:gd name="T19" fmla="*/ 489 h 1257"/>
                  <a:gd name="T20" fmla="*/ 1041 w 1047"/>
                  <a:gd name="T21" fmla="*/ 423 h 1257"/>
                  <a:gd name="T22" fmla="*/ 1047 w 1047"/>
                  <a:gd name="T23" fmla="*/ 372 h 1257"/>
                  <a:gd name="T24" fmla="*/ 1047 w 1047"/>
                  <a:gd name="T25" fmla="*/ 312 h 1257"/>
                  <a:gd name="T26" fmla="*/ 1038 w 1047"/>
                  <a:gd name="T27" fmla="*/ 237 h 1257"/>
                  <a:gd name="T28" fmla="*/ 996 w 1047"/>
                  <a:gd name="T29" fmla="*/ 162 h 1257"/>
                  <a:gd name="T30" fmla="*/ 942 w 1047"/>
                  <a:gd name="T31" fmla="*/ 111 h 1257"/>
                  <a:gd name="T32" fmla="*/ 834 w 1047"/>
                  <a:gd name="T33" fmla="*/ 30 h 1257"/>
                  <a:gd name="T34" fmla="*/ 744 w 1047"/>
                  <a:gd name="T35" fmla="*/ 6 h 1257"/>
                  <a:gd name="T36" fmla="*/ 642 w 1047"/>
                  <a:gd name="T37" fmla="*/ 0 h 1257"/>
                  <a:gd name="T38" fmla="*/ 552 w 1047"/>
                  <a:gd name="T39" fmla="*/ 18 h 1257"/>
                  <a:gd name="T40" fmla="*/ 474 w 1047"/>
                  <a:gd name="T41" fmla="*/ 69 h 1257"/>
                  <a:gd name="T42" fmla="*/ 438 w 1047"/>
                  <a:gd name="T43" fmla="*/ 102 h 1257"/>
                  <a:gd name="T44" fmla="*/ 405 w 1047"/>
                  <a:gd name="T45" fmla="*/ 141 h 1257"/>
                  <a:gd name="T46" fmla="*/ 387 w 1047"/>
                  <a:gd name="T47" fmla="*/ 174 h 1257"/>
                  <a:gd name="T48" fmla="*/ 375 w 1047"/>
                  <a:gd name="T49" fmla="*/ 195 h 1257"/>
                  <a:gd name="T50" fmla="*/ 354 w 1047"/>
                  <a:gd name="T51" fmla="*/ 231 h 1257"/>
                  <a:gd name="T52" fmla="*/ 333 w 1047"/>
                  <a:gd name="T53" fmla="*/ 279 h 1257"/>
                  <a:gd name="T54" fmla="*/ 309 w 1047"/>
                  <a:gd name="T55" fmla="*/ 336 h 1257"/>
                  <a:gd name="T56" fmla="*/ 288 w 1047"/>
                  <a:gd name="T57" fmla="*/ 375 h 1257"/>
                  <a:gd name="T58" fmla="*/ 267 w 1047"/>
                  <a:gd name="T59" fmla="*/ 429 h 1257"/>
                  <a:gd name="T60" fmla="*/ 243 w 1047"/>
                  <a:gd name="T61" fmla="*/ 477 h 1257"/>
                  <a:gd name="T62" fmla="*/ 228 w 1047"/>
                  <a:gd name="T63" fmla="*/ 516 h 1257"/>
                  <a:gd name="T64" fmla="*/ 213 w 1047"/>
                  <a:gd name="T65" fmla="*/ 549 h 1257"/>
                  <a:gd name="T66" fmla="*/ 183 w 1047"/>
                  <a:gd name="T67" fmla="*/ 624 h 1257"/>
                  <a:gd name="T68" fmla="*/ 174 w 1047"/>
                  <a:gd name="T69" fmla="*/ 681 h 1257"/>
                  <a:gd name="T70" fmla="*/ 162 w 1047"/>
                  <a:gd name="T71" fmla="*/ 735 h 1257"/>
                  <a:gd name="T72" fmla="*/ 144 w 1047"/>
                  <a:gd name="T73" fmla="*/ 774 h 1257"/>
                  <a:gd name="T74" fmla="*/ 117 w 1047"/>
                  <a:gd name="T75" fmla="*/ 849 h 1257"/>
                  <a:gd name="T76" fmla="*/ 96 w 1047"/>
                  <a:gd name="T77" fmla="*/ 897 h 1257"/>
                  <a:gd name="T78" fmla="*/ 90 w 1047"/>
                  <a:gd name="T79" fmla="*/ 930 h 1257"/>
                  <a:gd name="T80" fmla="*/ 75 w 1047"/>
                  <a:gd name="T81" fmla="*/ 960 h 1257"/>
                  <a:gd name="T82" fmla="*/ 48 w 1047"/>
                  <a:gd name="T83" fmla="*/ 1035 h 1257"/>
                  <a:gd name="T84" fmla="*/ 39 w 1047"/>
                  <a:gd name="T85" fmla="*/ 1059 h 1257"/>
                  <a:gd name="T86" fmla="*/ 27 w 1047"/>
                  <a:gd name="T87" fmla="*/ 1083 h 1257"/>
                  <a:gd name="T88" fmla="*/ 18 w 1047"/>
                  <a:gd name="T89" fmla="*/ 1110 h 1257"/>
                  <a:gd name="T90" fmla="*/ 12 w 1047"/>
                  <a:gd name="T91" fmla="*/ 1140 h 1257"/>
                  <a:gd name="T92" fmla="*/ 3 w 1047"/>
                  <a:gd name="T93" fmla="*/ 1200 h 1257"/>
                  <a:gd name="T94" fmla="*/ 0 w 1047"/>
                  <a:gd name="T95" fmla="*/ 1230 h 1257"/>
                  <a:gd name="T96" fmla="*/ 0 w 1047"/>
                  <a:gd name="T97" fmla="*/ 1257 h 125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047"/>
                  <a:gd name="T148" fmla="*/ 0 h 1257"/>
                  <a:gd name="T149" fmla="*/ 1047 w 1047"/>
                  <a:gd name="T150" fmla="*/ 1257 h 1257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047" h="1257">
                    <a:moveTo>
                      <a:pt x="822" y="633"/>
                    </a:moveTo>
                    <a:lnTo>
                      <a:pt x="903" y="693"/>
                    </a:lnTo>
                    <a:lnTo>
                      <a:pt x="933" y="723"/>
                    </a:lnTo>
                    <a:lnTo>
                      <a:pt x="960" y="762"/>
                    </a:lnTo>
                    <a:lnTo>
                      <a:pt x="984" y="795"/>
                    </a:lnTo>
                    <a:lnTo>
                      <a:pt x="996" y="744"/>
                    </a:lnTo>
                    <a:lnTo>
                      <a:pt x="1008" y="651"/>
                    </a:lnTo>
                    <a:lnTo>
                      <a:pt x="1008" y="609"/>
                    </a:lnTo>
                    <a:lnTo>
                      <a:pt x="1020" y="537"/>
                    </a:lnTo>
                    <a:lnTo>
                      <a:pt x="1032" y="489"/>
                    </a:lnTo>
                    <a:lnTo>
                      <a:pt x="1041" y="423"/>
                    </a:lnTo>
                    <a:lnTo>
                      <a:pt x="1047" y="372"/>
                    </a:lnTo>
                    <a:lnTo>
                      <a:pt x="1047" y="312"/>
                    </a:lnTo>
                    <a:lnTo>
                      <a:pt x="1038" y="237"/>
                    </a:lnTo>
                    <a:lnTo>
                      <a:pt x="996" y="162"/>
                    </a:lnTo>
                    <a:lnTo>
                      <a:pt x="942" y="111"/>
                    </a:lnTo>
                    <a:lnTo>
                      <a:pt x="834" y="30"/>
                    </a:lnTo>
                    <a:lnTo>
                      <a:pt x="744" y="6"/>
                    </a:lnTo>
                    <a:lnTo>
                      <a:pt x="642" y="0"/>
                    </a:lnTo>
                    <a:lnTo>
                      <a:pt x="552" y="18"/>
                    </a:lnTo>
                    <a:lnTo>
                      <a:pt x="474" y="69"/>
                    </a:lnTo>
                    <a:lnTo>
                      <a:pt x="438" y="102"/>
                    </a:lnTo>
                    <a:lnTo>
                      <a:pt x="405" y="141"/>
                    </a:lnTo>
                    <a:lnTo>
                      <a:pt x="387" y="174"/>
                    </a:lnTo>
                    <a:lnTo>
                      <a:pt x="375" y="195"/>
                    </a:lnTo>
                    <a:lnTo>
                      <a:pt x="354" y="231"/>
                    </a:lnTo>
                    <a:lnTo>
                      <a:pt x="333" y="279"/>
                    </a:lnTo>
                    <a:lnTo>
                      <a:pt x="309" y="336"/>
                    </a:lnTo>
                    <a:lnTo>
                      <a:pt x="288" y="375"/>
                    </a:lnTo>
                    <a:lnTo>
                      <a:pt x="267" y="429"/>
                    </a:lnTo>
                    <a:lnTo>
                      <a:pt x="243" y="477"/>
                    </a:lnTo>
                    <a:lnTo>
                      <a:pt x="228" y="516"/>
                    </a:lnTo>
                    <a:lnTo>
                      <a:pt x="213" y="549"/>
                    </a:lnTo>
                    <a:lnTo>
                      <a:pt x="183" y="624"/>
                    </a:lnTo>
                    <a:lnTo>
                      <a:pt x="174" y="681"/>
                    </a:lnTo>
                    <a:lnTo>
                      <a:pt x="162" y="735"/>
                    </a:lnTo>
                    <a:lnTo>
                      <a:pt x="144" y="774"/>
                    </a:lnTo>
                    <a:lnTo>
                      <a:pt x="117" y="849"/>
                    </a:lnTo>
                    <a:lnTo>
                      <a:pt x="96" y="897"/>
                    </a:lnTo>
                    <a:lnTo>
                      <a:pt x="90" y="930"/>
                    </a:lnTo>
                    <a:lnTo>
                      <a:pt x="75" y="960"/>
                    </a:lnTo>
                    <a:lnTo>
                      <a:pt x="48" y="1035"/>
                    </a:lnTo>
                    <a:lnTo>
                      <a:pt x="39" y="1059"/>
                    </a:lnTo>
                    <a:lnTo>
                      <a:pt x="27" y="1083"/>
                    </a:lnTo>
                    <a:lnTo>
                      <a:pt x="18" y="1110"/>
                    </a:lnTo>
                    <a:lnTo>
                      <a:pt x="12" y="1140"/>
                    </a:lnTo>
                    <a:lnTo>
                      <a:pt x="3" y="1200"/>
                    </a:lnTo>
                    <a:lnTo>
                      <a:pt x="0" y="1230"/>
                    </a:lnTo>
                    <a:lnTo>
                      <a:pt x="0" y="1257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id="{63237195-02B5-DCEB-4914-639B49211DB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11" y="1782"/>
                <a:ext cx="1224" cy="1371"/>
              </a:xfrm>
              <a:custGeom>
                <a:avLst/>
                <a:gdLst>
                  <a:gd name="T0" fmla="*/ 246 w 1224"/>
                  <a:gd name="T1" fmla="*/ 249 h 1371"/>
                  <a:gd name="T2" fmla="*/ 246 w 1224"/>
                  <a:gd name="T3" fmla="*/ 297 h 1371"/>
                  <a:gd name="T4" fmla="*/ 246 w 1224"/>
                  <a:gd name="T5" fmla="*/ 339 h 1371"/>
                  <a:gd name="T6" fmla="*/ 252 w 1224"/>
                  <a:gd name="T7" fmla="*/ 390 h 1371"/>
                  <a:gd name="T8" fmla="*/ 264 w 1224"/>
                  <a:gd name="T9" fmla="*/ 423 h 1371"/>
                  <a:gd name="T10" fmla="*/ 273 w 1224"/>
                  <a:gd name="T11" fmla="*/ 462 h 1371"/>
                  <a:gd name="T12" fmla="*/ 285 w 1224"/>
                  <a:gd name="T13" fmla="*/ 495 h 1371"/>
                  <a:gd name="T14" fmla="*/ 294 w 1224"/>
                  <a:gd name="T15" fmla="*/ 525 h 1371"/>
                  <a:gd name="T16" fmla="*/ 306 w 1224"/>
                  <a:gd name="T17" fmla="*/ 555 h 1371"/>
                  <a:gd name="T18" fmla="*/ 318 w 1224"/>
                  <a:gd name="T19" fmla="*/ 576 h 1371"/>
                  <a:gd name="T20" fmla="*/ 345 w 1224"/>
                  <a:gd name="T21" fmla="*/ 639 h 1371"/>
                  <a:gd name="T22" fmla="*/ 351 w 1224"/>
                  <a:gd name="T23" fmla="*/ 666 h 1371"/>
                  <a:gd name="T24" fmla="*/ 360 w 1224"/>
                  <a:gd name="T25" fmla="*/ 702 h 1371"/>
                  <a:gd name="T26" fmla="*/ 375 w 1224"/>
                  <a:gd name="T27" fmla="*/ 729 h 1371"/>
                  <a:gd name="T28" fmla="*/ 384 w 1224"/>
                  <a:gd name="T29" fmla="*/ 765 h 1371"/>
                  <a:gd name="T30" fmla="*/ 405 w 1224"/>
                  <a:gd name="T31" fmla="*/ 795 h 1371"/>
                  <a:gd name="T32" fmla="*/ 408 w 1224"/>
                  <a:gd name="T33" fmla="*/ 819 h 1371"/>
                  <a:gd name="T34" fmla="*/ 411 w 1224"/>
                  <a:gd name="T35" fmla="*/ 855 h 1371"/>
                  <a:gd name="T36" fmla="*/ 414 w 1224"/>
                  <a:gd name="T37" fmla="*/ 891 h 1371"/>
                  <a:gd name="T38" fmla="*/ 402 w 1224"/>
                  <a:gd name="T39" fmla="*/ 939 h 1371"/>
                  <a:gd name="T40" fmla="*/ 381 w 1224"/>
                  <a:gd name="T41" fmla="*/ 978 h 1371"/>
                  <a:gd name="T42" fmla="*/ 339 w 1224"/>
                  <a:gd name="T43" fmla="*/ 1044 h 1371"/>
                  <a:gd name="T44" fmla="*/ 309 w 1224"/>
                  <a:gd name="T45" fmla="*/ 1071 h 1371"/>
                  <a:gd name="T46" fmla="*/ 282 w 1224"/>
                  <a:gd name="T47" fmla="*/ 1101 h 1371"/>
                  <a:gd name="T48" fmla="*/ 252 w 1224"/>
                  <a:gd name="T49" fmla="*/ 1125 h 1371"/>
                  <a:gd name="T50" fmla="*/ 219 w 1224"/>
                  <a:gd name="T51" fmla="*/ 1161 h 1371"/>
                  <a:gd name="T52" fmla="*/ 177 w 1224"/>
                  <a:gd name="T53" fmla="*/ 1200 h 1371"/>
                  <a:gd name="T54" fmla="*/ 135 w 1224"/>
                  <a:gd name="T55" fmla="*/ 1239 h 1371"/>
                  <a:gd name="T56" fmla="*/ 0 w 1224"/>
                  <a:gd name="T57" fmla="*/ 1371 h 1371"/>
                  <a:gd name="T58" fmla="*/ 129 w 1224"/>
                  <a:gd name="T59" fmla="*/ 1269 h 1371"/>
                  <a:gd name="T60" fmla="*/ 198 w 1224"/>
                  <a:gd name="T61" fmla="*/ 1209 h 1371"/>
                  <a:gd name="T62" fmla="*/ 252 w 1224"/>
                  <a:gd name="T63" fmla="*/ 1158 h 1371"/>
                  <a:gd name="T64" fmla="*/ 324 w 1224"/>
                  <a:gd name="T65" fmla="*/ 1086 h 1371"/>
                  <a:gd name="T66" fmla="*/ 378 w 1224"/>
                  <a:gd name="T67" fmla="*/ 1026 h 1371"/>
                  <a:gd name="T68" fmla="*/ 426 w 1224"/>
                  <a:gd name="T69" fmla="*/ 951 h 1371"/>
                  <a:gd name="T70" fmla="*/ 474 w 1224"/>
                  <a:gd name="T71" fmla="*/ 885 h 1371"/>
                  <a:gd name="T72" fmla="*/ 525 w 1224"/>
                  <a:gd name="T73" fmla="*/ 864 h 1371"/>
                  <a:gd name="T74" fmla="*/ 660 w 1224"/>
                  <a:gd name="T75" fmla="*/ 819 h 1371"/>
                  <a:gd name="T76" fmla="*/ 762 w 1224"/>
                  <a:gd name="T77" fmla="*/ 786 h 1371"/>
                  <a:gd name="T78" fmla="*/ 840 w 1224"/>
                  <a:gd name="T79" fmla="*/ 756 h 1371"/>
                  <a:gd name="T80" fmla="*/ 906 w 1224"/>
                  <a:gd name="T81" fmla="*/ 723 h 1371"/>
                  <a:gd name="T82" fmla="*/ 963 w 1224"/>
                  <a:gd name="T83" fmla="*/ 678 h 1371"/>
                  <a:gd name="T84" fmla="*/ 1032 w 1224"/>
                  <a:gd name="T85" fmla="*/ 618 h 1371"/>
                  <a:gd name="T86" fmla="*/ 1101 w 1224"/>
                  <a:gd name="T87" fmla="*/ 534 h 1371"/>
                  <a:gd name="T88" fmla="*/ 1152 w 1224"/>
                  <a:gd name="T89" fmla="*/ 435 h 1371"/>
                  <a:gd name="T90" fmla="*/ 1203 w 1224"/>
                  <a:gd name="T91" fmla="*/ 300 h 1371"/>
                  <a:gd name="T92" fmla="*/ 1224 w 1224"/>
                  <a:gd name="T93" fmla="*/ 168 h 1371"/>
                  <a:gd name="T94" fmla="*/ 1224 w 1224"/>
                  <a:gd name="T95" fmla="*/ 45 h 1371"/>
                  <a:gd name="T96" fmla="*/ 1224 w 1224"/>
                  <a:gd name="T97" fmla="*/ 0 h 1371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224"/>
                  <a:gd name="T148" fmla="*/ 0 h 1371"/>
                  <a:gd name="T149" fmla="*/ 1224 w 1224"/>
                  <a:gd name="T150" fmla="*/ 1371 h 1371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224" h="1371">
                    <a:moveTo>
                      <a:pt x="246" y="249"/>
                    </a:moveTo>
                    <a:lnTo>
                      <a:pt x="246" y="297"/>
                    </a:lnTo>
                    <a:lnTo>
                      <a:pt x="246" y="339"/>
                    </a:lnTo>
                    <a:lnTo>
                      <a:pt x="252" y="390"/>
                    </a:lnTo>
                    <a:lnTo>
                      <a:pt x="264" y="423"/>
                    </a:lnTo>
                    <a:lnTo>
                      <a:pt x="273" y="462"/>
                    </a:lnTo>
                    <a:lnTo>
                      <a:pt x="285" y="495"/>
                    </a:lnTo>
                    <a:lnTo>
                      <a:pt x="294" y="525"/>
                    </a:lnTo>
                    <a:lnTo>
                      <a:pt x="306" y="555"/>
                    </a:lnTo>
                    <a:lnTo>
                      <a:pt x="318" y="576"/>
                    </a:lnTo>
                    <a:lnTo>
                      <a:pt x="345" y="639"/>
                    </a:lnTo>
                    <a:lnTo>
                      <a:pt x="351" y="666"/>
                    </a:lnTo>
                    <a:lnTo>
                      <a:pt x="360" y="702"/>
                    </a:lnTo>
                    <a:lnTo>
                      <a:pt x="375" y="729"/>
                    </a:lnTo>
                    <a:lnTo>
                      <a:pt x="384" y="765"/>
                    </a:lnTo>
                    <a:lnTo>
                      <a:pt x="405" y="795"/>
                    </a:lnTo>
                    <a:lnTo>
                      <a:pt x="408" y="819"/>
                    </a:lnTo>
                    <a:lnTo>
                      <a:pt x="411" y="855"/>
                    </a:lnTo>
                    <a:lnTo>
                      <a:pt x="414" y="891"/>
                    </a:lnTo>
                    <a:lnTo>
                      <a:pt x="402" y="939"/>
                    </a:lnTo>
                    <a:lnTo>
                      <a:pt x="381" y="978"/>
                    </a:lnTo>
                    <a:lnTo>
                      <a:pt x="339" y="1044"/>
                    </a:lnTo>
                    <a:lnTo>
                      <a:pt x="309" y="1071"/>
                    </a:lnTo>
                    <a:lnTo>
                      <a:pt x="282" y="1101"/>
                    </a:lnTo>
                    <a:lnTo>
                      <a:pt x="252" y="1125"/>
                    </a:lnTo>
                    <a:lnTo>
                      <a:pt x="219" y="1161"/>
                    </a:lnTo>
                    <a:lnTo>
                      <a:pt x="177" y="1200"/>
                    </a:lnTo>
                    <a:lnTo>
                      <a:pt x="135" y="1239"/>
                    </a:lnTo>
                    <a:lnTo>
                      <a:pt x="0" y="1371"/>
                    </a:lnTo>
                    <a:lnTo>
                      <a:pt x="129" y="1269"/>
                    </a:lnTo>
                    <a:lnTo>
                      <a:pt x="198" y="1209"/>
                    </a:lnTo>
                    <a:lnTo>
                      <a:pt x="252" y="1158"/>
                    </a:lnTo>
                    <a:lnTo>
                      <a:pt x="324" y="1086"/>
                    </a:lnTo>
                    <a:lnTo>
                      <a:pt x="378" y="1026"/>
                    </a:lnTo>
                    <a:lnTo>
                      <a:pt x="426" y="951"/>
                    </a:lnTo>
                    <a:lnTo>
                      <a:pt x="474" y="885"/>
                    </a:lnTo>
                    <a:lnTo>
                      <a:pt x="525" y="864"/>
                    </a:lnTo>
                    <a:lnTo>
                      <a:pt x="660" y="819"/>
                    </a:lnTo>
                    <a:lnTo>
                      <a:pt x="762" y="786"/>
                    </a:lnTo>
                    <a:lnTo>
                      <a:pt x="840" y="756"/>
                    </a:lnTo>
                    <a:lnTo>
                      <a:pt x="906" y="723"/>
                    </a:lnTo>
                    <a:lnTo>
                      <a:pt x="963" y="678"/>
                    </a:lnTo>
                    <a:lnTo>
                      <a:pt x="1032" y="618"/>
                    </a:lnTo>
                    <a:lnTo>
                      <a:pt x="1101" y="534"/>
                    </a:lnTo>
                    <a:lnTo>
                      <a:pt x="1152" y="435"/>
                    </a:lnTo>
                    <a:lnTo>
                      <a:pt x="1203" y="300"/>
                    </a:lnTo>
                    <a:lnTo>
                      <a:pt x="1224" y="168"/>
                    </a:lnTo>
                    <a:lnTo>
                      <a:pt x="1224" y="45"/>
                    </a:lnTo>
                    <a:lnTo>
                      <a:pt x="1224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id="{0E975235-8718-A6C7-7916-E16A0738522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785" y="1422"/>
                <a:ext cx="153" cy="354"/>
              </a:xfrm>
              <a:custGeom>
                <a:avLst/>
                <a:gdLst>
                  <a:gd name="T0" fmla="*/ 153 w 153"/>
                  <a:gd name="T1" fmla="*/ 354 h 354"/>
                  <a:gd name="T2" fmla="*/ 147 w 153"/>
                  <a:gd name="T3" fmla="*/ 249 h 354"/>
                  <a:gd name="T4" fmla="*/ 117 w 153"/>
                  <a:gd name="T5" fmla="*/ 147 h 354"/>
                  <a:gd name="T6" fmla="*/ 84 w 153"/>
                  <a:gd name="T7" fmla="*/ 96 h 354"/>
                  <a:gd name="T8" fmla="*/ 39 w 153"/>
                  <a:gd name="T9" fmla="*/ 51 h 354"/>
                  <a:gd name="T10" fmla="*/ 0 w 153"/>
                  <a:gd name="T11" fmla="*/ 0 h 35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3"/>
                  <a:gd name="T19" fmla="*/ 0 h 354"/>
                  <a:gd name="T20" fmla="*/ 153 w 153"/>
                  <a:gd name="T21" fmla="*/ 354 h 35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3" h="354">
                    <a:moveTo>
                      <a:pt x="153" y="354"/>
                    </a:moveTo>
                    <a:lnTo>
                      <a:pt x="147" y="249"/>
                    </a:lnTo>
                    <a:lnTo>
                      <a:pt x="117" y="147"/>
                    </a:lnTo>
                    <a:lnTo>
                      <a:pt x="84" y="96"/>
                    </a:lnTo>
                    <a:lnTo>
                      <a:pt x="39" y="51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:a16="http://schemas.microsoft.com/office/drawing/2014/main" id="{944C2F21-9912-314A-52AF-4AABC6A73C6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580" y="868"/>
                <a:ext cx="726" cy="460"/>
              </a:xfrm>
              <a:custGeom>
                <a:avLst/>
                <a:gdLst>
                  <a:gd name="T0" fmla="*/ 0 w 726"/>
                  <a:gd name="T1" fmla="*/ 382 h 460"/>
                  <a:gd name="T2" fmla="*/ 96 w 726"/>
                  <a:gd name="T3" fmla="*/ 312 h 460"/>
                  <a:gd name="T4" fmla="*/ 154 w 726"/>
                  <a:gd name="T5" fmla="*/ 270 h 460"/>
                  <a:gd name="T6" fmla="*/ 232 w 726"/>
                  <a:gd name="T7" fmla="*/ 208 h 460"/>
                  <a:gd name="T8" fmla="*/ 344 w 726"/>
                  <a:gd name="T9" fmla="*/ 154 h 460"/>
                  <a:gd name="T10" fmla="*/ 426 w 726"/>
                  <a:gd name="T11" fmla="*/ 114 h 460"/>
                  <a:gd name="T12" fmla="*/ 502 w 726"/>
                  <a:gd name="T13" fmla="*/ 72 h 460"/>
                  <a:gd name="T14" fmla="*/ 566 w 726"/>
                  <a:gd name="T15" fmla="*/ 16 h 460"/>
                  <a:gd name="T16" fmla="*/ 600 w 726"/>
                  <a:gd name="T17" fmla="*/ 0 h 460"/>
                  <a:gd name="T18" fmla="*/ 608 w 726"/>
                  <a:gd name="T19" fmla="*/ 16 h 460"/>
                  <a:gd name="T20" fmla="*/ 598 w 726"/>
                  <a:gd name="T21" fmla="*/ 40 h 460"/>
                  <a:gd name="T22" fmla="*/ 536 w 726"/>
                  <a:gd name="T23" fmla="*/ 90 h 460"/>
                  <a:gd name="T24" fmla="*/ 510 w 726"/>
                  <a:gd name="T25" fmla="*/ 106 h 460"/>
                  <a:gd name="T26" fmla="*/ 504 w 726"/>
                  <a:gd name="T27" fmla="*/ 120 h 460"/>
                  <a:gd name="T28" fmla="*/ 436 w 726"/>
                  <a:gd name="T29" fmla="*/ 156 h 460"/>
                  <a:gd name="T30" fmla="*/ 326 w 726"/>
                  <a:gd name="T31" fmla="*/ 208 h 460"/>
                  <a:gd name="T32" fmla="*/ 256 w 726"/>
                  <a:gd name="T33" fmla="*/ 240 h 460"/>
                  <a:gd name="T34" fmla="*/ 362 w 726"/>
                  <a:gd name="T35" fmla="*/ 210 h 460"/>
                  <a:gd name="T36" fmla="*/ 482 w 726"/>
                  <a:gd name="T37" fmla="*/ 172 h 460"/>
                  <a:gd name="T38" fmla="*/ 566 w 726"/>
                  <a:gd name="T39" fmla="*/ 146 h 460"/>
                  <a:gd name="T40" fmla="*/ 664 w 726"/>
                  <a:gd name="T41" fmla="*/ 120 h 460"/>
                  <a:gd name="T42" fmla="*/ 666 w 726"/>
                  <a:gd name="T43" fmla="*/ 144 h 460"/>
                  <a:gd name="T44" fmla="*/ 612 w 726"/>
                  <a:gd name="T45" fmla="*/ 168 h 460"/>
                  <a:gd name="T46" fmla="*/ 554 w 726"/>
                  <a:gd name="T47" fmla="*/ 190 h 460"/>
                  <a:gd name="T48" fmla="*/ 544 w 726"/>
                  <a:gd name="T49" fmla="*/ 196 h 460"/>
                  <a:gd name="T50" fmla="*/ 454 w 726"/>
                  <a:gd name="T51" fmla="*/ 224 h 460"/>
                  <a:gd name="T52" fmla="*/ 408 w 726"/>
                  <a:gd name="T53" fmla="*/ 224 h 460"/>
                  <a:gd name="T54" fmla="*/ 354 w 726"/>
                  <a:gd name="T55" fmla="*/ 224 h 460"/>
                  <a:gd name="T56" fmla="*/ 502 w 726"/>
                  <a:gd name="T57" fmla="*/ 226 h 460"/>
                  <a:gd name="T58" fmla="*/ 550 w 726"/>
                  <a:gd name="T59" fmla="*/ 226 h 460"/>
                  <a:gd name="T60" fmla="*/ 612 w 726"/>
                  <a:gd name="T61" fmla="*/ 218 h 460"/>
                  <a:gd name="T62" fmla="*/ 700 w 726"/>
                  <a:gd name="T63" fmla="*/ 188 h 460"/>
                  <a:gd name="T64" fmla="*/ 710 w 726"/>
                  <a:gd name="T65" fmla="*/ 214 h 460"/>
                  <a:gd name="T66" fmla="*/ 606 w 726"/>
                  <a:gd name="T67" fmla="*/ 246 h 460"/>
                  <a:gd name="T68" fmla="*/ 606 w 726"/>
                  <a:gd name="T69" fmla="*/ 260 h 460"/>
                  <a:gd name="T70" fmla="*/ 508 w 726"/>
                  <a:gd name="T71" fmla="*/ 260 h 460"/>
                  <a:gd name="T72" fmla="*/ 504 w 726"/>
                  <a:gd name="T73" fmla="*/ 276 h 460"/>
                  <a:gd name="T74" fmla="*/ 300 w 726"/>
                  <a:gd name="T75" fmla="*/ 262 h 460"/>
                  <a:gd name="T76" fmla="*/ 512 w 726"/>
                  <a:gd name="T77" fmla="*/ 284 h 460"/>
                  <a:gd name="T78" fmla="*/ 620 w 726"/>
                  <a:gd name="T79" fmla="*/ 288 h 460"/>
                  <a:gd name="T80" fmla="*/ 726 w 726"/>
                  <a:gd name="T81" fmla="*/ 276 h 460"/>
                  <a:gd name="T82" fmla="*/ 726 w 726"/>
                  <a:gd name="T83" fmla="*/ 312 h 460"/>
                  <a:gd name="T84" fmla="*/ 626 w 726"/>
                  <a:gd name="T85" fmla="*/ 326 h 460"/>
                  <a:gd name="T86" fmla="*/ 616 w 726"/>
                  <a:gd name="T87" fmla="*/ 336 h 460"/>
                  <a:gd name="T88" fmla="*/ 500 w 726"/>
                  <a:gd name="T89" fmla="*/ 328 h 460"/>
                  <a:gd name="T90" fmla="*/ 298 w 726"/>
                  <a:gd name="T91" fmla="*/ 302 h 460"/>
                  <a:gd name="T92" fmla="*/ 62 w 726"/>
                  <a:gd name="T93" fmla="*/ 460 h 46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726"/>
                  <a:gd name="T142" fmla="*/ 0 h 460"/>
                  <a:gd name="T143" fmla="*/ 726 w 726"/>
                  <a:gd name="T144" fmla="*/ 460 h 46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726" h="460">
                    <a:moveTo>
                      <a:pt x="0" y="382"/>
                    </a:moveTo>
                    <a:lnTo>
                      <a:pt x="96" y="312"/>
                    </a:lnTo>
                    <a:lnTo>
                      <a:pt x="154" y="270"/>
                    </a:lnTo>
                    <a:lnTo>
                      <a:pt x="232" y="208"/>
                    </a:lnTo>
                    <a:lnTo>
                      <a:pt x="344" y="154"/>
                    </a:lnTo>
                    <a:lnTo>
                      <a:pt x="426" y="114"/>
                    </a:lnTo>
                    <a:lnTo>
                      <a:pt x="502" y="72"/>
                    </a:lnTo>
                    <a:lnTo>
                      <a:pt x="566" y="16"/>
                    </a:lnTo>
                    <a:lnTo>
                      <a:pt x="600" y="0"/>
                    </a:lnTo>
                    <a:lnTo>
                      <a:pt x="608" y="16"/>
                    </a:lnTo>
                    <a:lnTo>
                      <a:pt x="598" y="40"/>
                    </a:lnTo>
                    <a:lnTo>
                      <a:pt x="536" y="90"/>
                    </a:lnTo>
                    <a:lnTo>
                      <a:pt x="510" y="106"/>
                    </a:lnTo>
                    <a:lnTo>
                      <a:pt x="504" y="120"/>
                    </a:lnTo>
                    <a:lnTo>
                      <a:pt x="436" y="156"/>
                    </a:lnTo>
                    <a:lnTo>
                      <a:pt x="326" y="208"/>
                    </a:lnTo>
                    <a:lnTo>
                      <a:pt x="256" y="240"/>
                    </a:lnTo>
                    <a:lnTo>
                      <a:pt x="362" y="210"/>
                    </a:lnTo>
                    <a:lnTo>
                      <a:pt x="482" y="172"/>
                    </a:lnTo>
                    <a:lnTo>
                      <a:pt x="566" y="146"/>
                    </a:lnTo>
                    <a:lnTo>
                      <a:pt x="664" y="120"/>
                    </a:lnTo>
                    <a:lnTo>
                      <a:pt x="666" y="144"/>
                    </a:lnTo>
                    <a:lnTo>
                      <a:pt x="612" y="168"/>
                    </a:lnTo>
                    <a:lnTo>
                      <a:pt x="554" y="190"/>
                    </a:lnTo>
                    <a:lnTo>
                      <a:pt x="544" y="196"/>
                    </a:lnTo>
                    <a:lnTo>
                      <a:pt x="454" y="224"/>
                    </a:lnTo>
                    <a:lnTo>
                      <a:pt x="408" y="224"/>
                    </a:lnTo>
                    <a:lnTo>
                      <a:pt x="354" y="224"/>
                    </a:lnTo>
                    <a:lnTo>
                      <a:pt x="502" y="226"/>
                    </a:lnTo>
                    <a:lnTo>
                      <a:pt x="550" y="226"/>
                    </a:lnTo>
                    <a:lnTo>
                      <a:pt x="612" y="218"/>
                    </a:lnTo>
                    <a:lnTo>
                      <a:pt x="700" y="188"/>
                    </a:lnTo>
                    <a:lnTo>
                      <a:pt x="710" y="214"/>
                    </a:lnTo>
                    <a:lnTo>
                      <a:pt x="606" y="246"/>
                    </a:lnTo>
                    <a:lnTo>
                      <a:pt x="606" y="260"/>
                    </a:lnTo>
                    <a:lnTo>
                      <a:pt x="508" y="260"/>
                    </a:lnTo>
                    <a:lnTo>
                      <a:pt x="504" y="276"/>
                    </a:lnTo>
                    <a:lnTo>
                      <a:pt x="300" y="262"/>
                    </a:lnTo>
                    <a:lnTo>
                      <a:pt x="512" y="284"/>
                    </a:lnTo>
                    <a:lnTo>
                      <a:pt x="620" y="288"/>
                    </a:lnTo>
                    <a:lnTo>
                      <a:pt x="726" y="276"/>
                    </a:lnTo>
                    <a:lnTo>
                      <a:pt x="726" y="312"/>
                    </a:lnTo>
                    <a:lnTo>
                      <a:pt x="626" y="326"/>
                    </a:lnTo>
                    <a:lnTo>
                      <a:pt x="616" y="336"/>
                    </a:lnTo>
                    <a:lnTo>
                      <a:pt x="500" y="328"/>
                    </a:lnTo>
                    <a:lnTo>
                      <a:pt x="298" y="302"/>
                    </a:lnTo>
                    <a:lnTo>
                      <a:pt x="62" y="46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9">
                <a:extLst>
                  <a:ext uri="{FF2B5EF4-FFF2-40B4-BE49-F238E27FC236}">
                    <a16:creationId xmlns:a16="http://schemas.microsoft.com/office/drawing/2014/main" id="{C37EFD5A-290F-D412-4150-CF20C6DFA79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188" y="730"/>
                <a:ext cx="296" cy="142"/>
              </a:xfrm>
              <a:custGeom>
                <a:avLst/>
                <a:gdLst>
                  <a:gd name="T0" fmla="*/ 0 w 296"/>
                  <a:gd name="T1" fmla="*/ 142 h 142"/>
                  <a:gd name="T2" fmla="*/ 164 w 296"/>
                  <a:gd name="T3" fmla="*/ 54 h 142"/>
                  <a:gd name="T4" fmla="*/ 296 w 296"/>
                  <a:gd name="T5" fmla="*/ 0 h 142"/>
                  <a:gd name="T6" fmla="*/ 0 60000 65536"/>
                  <a:gd name="T7" fmla="*/ 0 60000 65536"/>
                  <a:gd name="T8" fmla="*/ 0 60000 65536"/>
                  <a:gd name="T9" fmla="*/ 0 w 296"/>
                  <a:gd name="T10" fmla="*/ 0 h 142"/>
                  <a:gd name="T11" fmla="*/ 296 w 296"/>
                  <a:gd name="T12" fmla="*/ 142 h 1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6" h="142">
                    <a:moveTo>
                      <a:pt x="0" y="142"/>
                    </a:moveTo>
                    <a:lnTo>
                      <a:pt x="164" y="54"/>
                    </a:lnTo>
                    <a:lnTo>
                      <a:pt x="296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10">
                <a:extLst>
                  <a:ext uri="{FF2B5EF4-FFF2-40B4-BE49-F238E27FC236}">
                    <a16:creationId xmlns:a16="http://schemas.microsoft.com/office/drawing/2014/main" id="{30E8DB52-91CB-8E65-D1A3-8DA2A59674A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192" y="866"/>
                <a:ext cx="342" cy="20"/>
              </a:xfrm>
              <a:custGeom>
                <a:avLst/>
                <a:gdLst>
                  <a:gd name="T0" fmla="*/ 0 w 342"/>
                  <a:gd name="T1" fmla="*/ 20 h 20"/>
                  <a:gd name="T2" fmla="*/ 182 w 342"/>
                  <a:gd name="T3" fmla="*/ 8 h 20"/>
                  <a:gd name="T4" fmla="*/ 342 w 342"/>
                  <a:gd name="T5" fmla="*/ 0 h 20"/>
                  <a:gd name="T6" fmla="*/ 0 60000 65536"/>
                  <a:gd name="T7" fmla="*/ 0 60000 65536"/>
                  <a:gd name="T8" fmla="*/ 0 60000 65536"/>
                  <a:gd name="T9" fmla="*/ 0 w 342"/>
                  <a:gd name="T10" fmla="*/ 0 h 20"/>
                  <a:gd name="T11" fmla="*/ 342 w 342"/>
                  <a:gd name="T12" fmla="*/ 20 h 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2" h="20">
                    <a:moveTo>
                      <a:pt x="0" y="20"/>
                    </a:moveTo>
                    <a:lnTo>
                      <a:pt x="182" y="8"/>
                    </a:lnTo>
                    <a:lnTo>
                      <a:pt x="342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11">
                <a:extLst>
                  <a:ext uri="{FF2B5EF4-FFF2-40B4-BE49-F238E27FC236}">
                    <a16:creationId xmlns:a16="http://schemas.microsoft.com/office/drawing/2014/main" id="{831434B0-2D57-4409-F360-3D5201A1D4F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86" y="902"/>
                <a:ext cx="230" cy="256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2">
                <a:extLst>
                  <a:ext uri="{FF2B5EF4-FFF2-40B4-BE49-F238E27FC236}">
                    <a16:creationId xmlns:a16="http://schemas.microsoft.com/office/drawing/2014/main" id="{0A27E6D2-9405-CA97-6805-C3E97316AEC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248" y="934"/>
                <a:ext cx="332" cy="58"/>
              </a:xfrm>
              <a:custGeom>
                <a:avLst/>
                <a:gdLst>
                  <a:gd name="T0" fmla="*/ 0 w 332"/>
                  <a:gd name="T1" fmla="*/ 58 h 58"/>
                  <a:gd name="T2" fmla="*/ 12 w 332"/>
                  <a:gd name="T3" fmla="*/ 52 h 58"/>
                  <a:gd name="T4" fmla="*/ 22 w 332"/>
                  <a:gd name="T5" fmla="*/ 48 h 58"/>
                  <a:gd name="T6" fmla="*/ 196 w 332"/>
                  <a:gd name="T7" fmla="*/ 14 h 58"/>
                  <a:gd name="T8" fmla="*/ 332 w 332"/>
                  <a:gd name="T9" fmla="*/ 0 h 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2"/>
                  <a:gd name="T16" fmla="*/ 0 h 58"/>
                  <a:gd name="T17" fmla="*/ 332 w 332"/>
                  <a:gd name="T18" fmla="*/ 58 h 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2" h="58">
                    <a:moveTo>
                      <a:pt x="0" y="58"/>
                    </a:moveTo>
                    <a:cubicBezTo>
                      <a:pt x="9" y="52"/>
                      <a:pt x="3" y="56"/>
                      <a:pt x="12" y="52"/>
                    </a:cubicBezTo>
                    <a:cubicBezTo>
                      <a:pt x="15" y="51"/>
                      <a:pt x="22" y="48"/>
                      <a:pt x="22" y="48"/>
                    </a:cubicBezTo>
                    <a:lnTo>
                      <a:pt x="196" y="14"/>
                    </a:lnTo>
                    <a:lnTo>
                      <a:pt x="332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3">
                <a:extLst>
                  <a:ext uri="{FF2B5EF4-FFF2-40B4-BE49-F238E27FC236}">
                    <a16:creationId xmlns:a16="http://schemas.microsoft.com/office/drawing/2014/main" id="{01AF11ED-DCF2-3AC3-79E2-FC42FA374A1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296" y="1020"/>
                <a:ext cx="284" cy="48"/>
              </a:xfrm>
              <a:custGeom>
                <a:avLst/>
                <a:gdLst>
                  <a:gd name="T0" fmla="*/ 0 w 284"/>
                  <a:gd name="T1" fmla="*/ 48 h 48"/>
                  <a:gd name="T2" fmla="*/ 22 w 284"/>
                  <a:gd name="T3" fmla="*/ 44 h 48"/>
                  <a:gd name="T4" fmla="*/ 240 w 284"/>
                  <a:gd name="T5" fmla="*/ 6 h 48"/>
                  <a:gd name="T6" fmla="*/ 284 w 284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4"/>
                  <a:gd name="T13" fmla="*/ 0 h 48"/>
                  <a:gd name="T14" fmla="*/ 284 w 28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4" h="48">
                    <a:moveTo>
                      <a:pt x="0" y="48"/>
                    </a:moveTo>
                    <a:cubicBezTo>
                      <a:pt x="7" y="47"/>
                      <a:pt x="22" y="44"/>
                      <a:pt x="22" y="44"/>
                    </a:cubicBezTo>
                    <a:lnTo>
                      <a:pt x="240" y="6"/>
                    </a:lnTo>
                    <a:lnTo>
                      <a:pt x="284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14">
                <a:extLst>
                  <a:ext uri="{FF2B5EF4-FFF2-40B4-BE49-F238E27FC236}">
                    <a16:creationId xmlns:a16="http://schemas.microsoft.com/office/drawing/2014/main" id="{D9219AF5-F2DC-9D33-8DDB-A5AC5E33FB1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300" y="1076"/>
                <a:ext cx="294" cy="106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5">
                <a:extLst>
                  <a:ext uri="{FF2B5EF4-FFF2-40B4-BE49-F238E27FC236}">
                    <a16:creationId xmlns:a16="http://schemas.microsoft.com/office/drawing/2014/main" id="{C5C17D7B-394D-DCBD-7B01-E361DF0BC0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248" y="1006"/>
                <a:ext cx="338" cy="26"/>
              </a:xfrm>
              <a:custGeom>
                <a:avLst/>
                <a:gdLst>
                  <a:gd name="T0" fmla="*/ 0 w 338"/>
                  <a:gd name="T1" fmla="*/ 0 h 26"/>
                  <a:gd name="T2" fmla="*/ 62 w 338"/>
                  <a:gd name="T3" fmla="*/ 10 h 26"/>
                  <a:gd name="T4" fmla="*/ 338 w 338"/>
                  <a:gd name="T5" fmla="*/ 14 h 26"/>
                  <a:gd name="T6" fmla="*/ 0 60000 65536"/>
                  <a:gd name="T7" fmla="*/ 0 60000 65536"/>
                  <a:gd name="T8" fmla="*/ 0 60000 65536"/>
                  <a:gd name="T9" fmla="*/ 0 w 338"/>
                  <a:gd name="T10" fmla="*/ 0 h 26"/>
                  <a:gd name="T11" fmla="*/ 338 w 338"/>
                  <a:gd name="T12" fmla="*/ 26 h 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8" h="26">
                    <a:moveTo>
                      <a:pt x="0" y="0"/>
                    </a:moveTo>
                    <a:cubicBezTo>
                      <a:pt x="20" y="6"/>
                      <a:pt x="62" y="10"/>
                      <a:pt x="62" y="10"/>
                    </a:cubicBezTo>
                    <a:cubicBezTo>
                      <a:pt x="142" y="26"/>
                      <a:pt x="319" y="14"/>
                      <a:pt x="338" y="14"/>
                    </a:cubicBez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6">
                <a:extLst>
                  <a:ext uri="{FF2B5EF4-FFF2-40B4-BE49-F238E27FC236}">
                    <a16:creationId xmlns:a16="http://schemas.microsoft.com/office/drawing/2014/main" id="{BC3FB02C-729D-DD46-4E8F-9856E3BAB11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244" y="1010"/>
                <a:ext cx="328" cy="116"/>
              </a:xfrm>
              <a:custGeom>
                <a:avLst/>
                <a:gdLst>
                  <a:gd name="T0" fmla="*/ 0 w 328"/>
                  <a:gd name="T1" fmla="*/ 0 h 116"/>
                  <a:gd name="T2" fmla="*/ 228 w 328"/>
                  <a:gd name="T3" fmla="*/ 84 h 116"/>
                  <a:gd name="T4" fmla="*/ 296 w 328"/>
                  <a:gd name="T5" fmla="*/ 104 h 116"/>
                  <a:gd name="T6" fmla="*/ 328 w 328"/>
                  <a:gd name="T7" fmla="*/ 116 h 1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28"/>
                  <a:gd name="T13" fmla="*/ 0 h 116"/>
                  <a:gd name="T14" fmla="*/ 328 w 328"/>
                  <a:gd name="T15" fmla="*/ 116 h 1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28" h="116">
                    <a:moveTo>
                      <a:pt x="0" y="0"/>
                    </a:moveTo>
                    <a:lnTo>
                      <a:pt x="228" y="84"/>
                    </a:lnTo>
                    <a:lnTo>
                      <a:pt x="296" y="104"/>
                    </a:lnTo>
                    <a:lnTo>
                      <a:pt x="328" y="116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17">
                <a:extLst>
                  <a:ext uri="{FF2B5EF4-FFF2-40B4-BE49-F238E27FC236}">
                    <a16:creationId xmlns:a16="http://schemas.microsoft.com/office/drawing/2014/main" id="{6804D546-5E9E-5E02-F331-33B09926173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290" y="1086"/>
                <a:ext cx="202" cy="25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8">
                <a:extLst>
                  <a:ext uri="{FF2B5EF4-FFF2-40B4-BE49-F238E27FC236}">
                    <a16:creationId xmlns:a16="http://schemas.microsoft.com/office/drawing/2014/main" id="{28A64B73-4B83-FE8C-3F90-FF4C02D9599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086" y="974"/>
                <a:ext cx="278" cy="238"/>
              </a:xfrm>
              <a:custGeom>
                <a:avLst/>
                <a:gdLst>
                  <a:gd name="T0" fmla="*/ 0 w 278"/>
                  <a:gd name="T1" fmla="*/ 0 h 238"/>
                  <a:gd name="T2" fmla="*/ 154 w 278"/>
                  <a:gd name="T3" fmla="*/ 176 h 238"/>
                  <a:gd name="T4" fmla="*/ 278 w 278"/>
                  <a:gd name="T5" fmla="*/ 238 h 238"/>
                  <a:gd name="T6" fmla="*/ 0 60000 65536"/>
                  <a:gd name="T7" fmla="*/ 0 60000 65536"/>
                  <a:gd name="T8" fmla="*/ 0 60000 65536"/>
                  <a:gd name="T9" fmla="*/ 0 w 278"/>
                  <a:gd name="T10" fmla="*/ 0 h 238"/>
                  <a:gd name="T11" fmla="*/ 278 w 278"/>
                  <a:gd name="T12" fmla="*/ 238 h 23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8" h="238">
                    <a:moveTo>
                      <a:pt x="0" y="0"/>
                    </a:moveTo>
                    <a:lnTo>
                      <a:pt x="154" y="176"/>
                    </a:lnTo>
                    <a:lnTo>
                      <a:pt x="278" y="238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9">
                <a:extLst>
                  <a:ext uri="{FF2B5EF4-FFF2-40B4-BE49-F238E27FC236}">
                    <a16:creationId xmlns:a16="http://schemas.microsoft.com/office/drawing/2014/main" id="{E39184E9-A417-6721-50DD-CC2F2D7BDE2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306" y="1166"/>
                <a:ext cx="306" cy="28"/>
              </a:xfrm>
              <a:custGeom>
                <a:avLst/>
                <a:gdLst>
                  <a:gd name="T0" fmla="*/ 0 w 306"/>
                  <a:gd name="T1" fmla="*/ 0 h 28"/>
                  <a:gd name="T2" fmla="*/ 182 w 306"/>
                  <a:gd name="T3" fmla="*/ 0 h 28"/>
                  <a:gd name="T4" fmla="*/ 306 w 306"/>
                  <a:gd name="T5" fmla="*/ 28 h 28"/>
                  <a:gd name="T6" fmla="*/ 0 60000 65536"/>
                  <a:gd name="T7" fmla="*/ 0 60000 65536"/>
                  <a:gd name="T8" fmla="*/ 0 60000 65536"/>
                  <a:gd name="T9" fmla="*/ 0 w 306"/>
                  <a:gd name="T10" fmla="*/ 0 h 28"/>
                  <a:gd name="T11" fmla="*/ 306 w 306"/>
                  <a:gd name="T12" fmla="*/ 28 h 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6" h="28">
                    <a:moveTo>
                      <a:pt x="0" y="0"/>
                    </a:moveTo>
                    <a:lnTo>
                      <a:pt x="182" y="0"/>
                    </a:lnTo>
                    <a:lnTo>
                      <a:pt x="306" y="28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Oval 20">
                <a:extLst>
                  <a:ext uri="{FF2B5EF4-FFF2-40B4-BE49-F238E27FC236}">
                    <a16:creationId xmlns:a16="http://schemas.microsoft.com/office/drawing/2014/main" id="{328D596E-C380-9CFA-BDF9-74926B693C8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17" y="964"/>
                <a:ext cx="115" cy="11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35" name="Freeform 21">
                <a:extLst>
                  <a:ext uri="{FF2B5EF4-FFF2-40B4-BE49-F238E27FC236}">
                    <a16:creationId xmlns:a16="http://schemas.microsoft.com/office/drawing/2014/main" id="{7C423AE3-3293-DE5C-199D-BD845889ED2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60" y="1166"/>
                <a:ext cx="350" cy="626"/>
              </a:xfrm>
              <a:custGeom>
                <a:avLst/>
                <a:gdLst>
                  <a:gd name="T0" fmla="*/ 350 w 350"/>
                  <a:gd name="T1" fmla="*/ 54 h 626"/>
                  <a:gd name="T2" fmla="*/ 338 w 350"/>
                  <a:gd name="T3" fmla="*/ 50 h 626"/>
                  <a:gd name="T4" fmla="*/ 280 w 350"/>
                  <a:gd name="T5" fmla="*/ 12 h 626"/>
                  <a:gd name="T6" fmla="*/ 242 w 350"/>
                  <a:gd name="T7" fmla="*/ 0 h 626"/>
                  <a:gd name="T8" fmla="*/ 206 w 350"/>
                  <a:gd name="T9" fmla="*/ 0 h 626"/>
                  <a:gd name="T10" fmla="*/ 152 w 350"/>
                  <a:gd name="T11" fmla="*/ 12 h 626"/>
                  <a:gd name="T12" fmla="*/ 114 w 350"/>
                  <a:gd name="T13" fmla="*/ 48 h 626"/>
                  <a:gd name="T14" fmla="*/ 92 w 350"/>
                  <a:gd name="T15" fmla="*/ 82 h 626"/>
                  <a:gd name="T16" fmla="*/ 68 w 350"/>
                  <a:gd name="T17" fmla="*/ 126 h 626"/>
                  <a:gd name="T18" fmla="*/ 56 w 350"/>
                  <a:gd name="T19" fmla="*/ 166 h 626"/>
                  <a:gd name="T20" fmla="*/ 50 w 350"/>
                  <a:gd name="T21" fmla="*/ 220 h 626"/>
                  <a:gd name="T22" fmla="*/ 50 w 350"/>
                  <a:gd name="T23" fmla="*/ 266 h 626"/>
                  <a:gd name="T24" fmla="*/ 50 w 350"/>
                  <a:gd name="T25" fmla="*/ 300 h 626"/>
                  <a:gd name="T26" fmla="*/ 50 w 350"/>
                  <a:gd name="T27" fmla="*/ 324 h 626"/>
                  <a:gd name="T28" fmla="*/ 44 w 350"/>
                  <a:gd name="T29" fmla="*/ 380 h 626"/>
                  <a:gd name="T30" fmla="*/ 30 w 350"/>
                  <a:gd name="T31" fmla="*/ 430 h 626"/>
                  <a:gd name="T32" fmla="*/ 26 w 350"/>
                  <a:gd name="T33" fmla="*/ 478 h 626"/>
                  <a:gd name="T34" fmla="*/ 18 w 350"/>
                  <a:gd name="T35" fmla="*/ 526 h 626"/>
                  <a:gd name="T36" fmla="*/ 14 w 350"/>
                  <a:gd name="T37" fmla="*/ 562 h 626"/>
                  <a:gd name="T38" fmla="*/ 6 w 350"/>
                  <a:gd name="T39" fmla="*/ 608 h 626"/>
                  <a:gd name="T40" fmla="*/ 0 w 350"/>
                  <a:gd name="T41" fmla="*/ 626 h 62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50"/>
                  <a:gd name="T64" fmla="*/ 0 h 626"/>
                  <a:gd name="T65" fmla="*/ 350 w 350"/>
                  <a:gd name="T66" fmla="*/ 626 h 62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50" h="626">
                    <a:moveTo>
                      <a:pt x="350" y="54"/>
                    </a:moveTo>
                    <a:cubicBezTo>
                      <a:pt x="346" y="53"/>
                      <a:pt x="338" y="50"/>
                      <a:pt x="338" y="50"/>
                    </a:cubicBezTo>
                    <a:lnTo>
                      <a:pt x="280" y="12"/>
                    </a:lnTo>
                    <a:lnTo>
                      <a:pt x="242" y="0"/>
                    </a:lnTo>
                    <a:lnTo>
                      <a:pt x="206" y="0"/>
                    </a:lnTo>
                    <a:lnTo>
                      <a:pt x="152" y="12"/>
                    </a:lnTo>
                    <a:lnTo>
                      <a:pt x="114" y="48"/>
                    </a:lnTo>
                    <a:lnTo>
                      <a:pt x="92" y="82"/>
                    </a:lnTo>
                    <a:lnTo>
                      <a:pt x="68" y="126"/>
                    </a:lnTo>
                    <a:lnTo>
                      <a:pt x="56" y="166"/>
                    </a:lnTo>
                    <a:lnTo>
                      <a:pt x="50" y="220"/>
                    </a:lnTo>
                    <a:lnTo>
                      <a:pt x="50" y="266"/>
                    </a:lnTo>
                    <a:lnTo>
                      <a:pt x="50" y="300"/>
                    </a:lnTo>
                    <a:lnTo>
                      <a:pt x="50" y="324"/>
                    </a:lnTo>
                    <a:lnTo>
                      <a:pt x="44" y="380"/>
                    </a:lnTo>
                    <a:lnTo>
                      <a:pt x="30" y="430"/>
                    </a:lnTo>
                    <a:lnTo>
                      <a:pt x="26" y="478"/>
                    </a:lnTo>
                    <a:lnTo>
                      <a:pt x="18" y="526"/>
                    </a:lnTo>
                    <a:lnTo>
                      <a:pt x="14" y="562"/>
                    </a:lnTo>
                    <a:lnTo>
                      <a:pt x="6" y="608"/>
                    </a:lnTo>
                    <a:lnTo>
                      <a:pt x="0" y="626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22">
                <a:extLst>
                  <a:ext uri="{FF2B5EF4-FFF2-40B4-BE49-F238E27FC236}">
                    <a16:creationId xmlns:a16="http://schemas.microsoft.com/office/drawing/2014/main" id="{6B354B41-4A46-79F4-E97A-3FED939F21B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30" y="1428"/>
                <a:ext cx="594" cy="1071"/>
              </a:xfrm>
              <a:custGeom>
                <a:avLst/>
                <a:gdLst>
                  <a:gd name="T0" fmla="*/ 30 w 594"/>
                  <a:gd name="T1" fmla="*/ 366 h 1071"/>
                  <a:gd name="T2" fmla="*/ 21 w 594"/>
                  <a:gd name="T3" fmla="*/ 468 h 1071"/>
                  <a:gd name="T4" fmla="*/ 21 w 594"/>
                  <a:gd name="T5" fmla="*/ 567 h 1071"/>
                  <a:gd name="T6" fmla="*/ 21 w 594"/>
                  <a:gd name="T7" fmla="*/ 651 h 1071"/>
                  <a:gd name="T8" fmla="*/ 18 w 594"/>
                  <a:gd name="T9" fmla="*/ 726 h 1071"/>
                  <a:gd name="T10" fmla="*/ 18 w 594"/>
                  <a:gd name="T11" fmla="*/ 825 h 1071"/>
                  <a:gd name="T12" fmla="*/ 0 w 594"/>
                  <a:gd name="T13" fmla="*/ 915 h 1071"/>
                  <a:gd name="T14" fmla="*/ 0 w 594"/>
                  <a:gd name="T15" fmla="*/ 1008 h 1071"/>
                  <a:gd name="T16" fmla="*/ 48 w 594"/>
                  <a:gd name="T17" fmla="*/ 1062 h 1071"/>
                  <a:gd name="T18" fmla="*/ 84 w 594"/>
                  <a:gd name="T19" fmla="*/ 1071 h 1071"/>
                  <a:gd name="T20" fmla="*/ 123 w 594"/>
                  <a:gd name="T21" fmla="*/ 1071 h 1071"/>
                  <a:gd name="T22" fmla="*/ 177 w 594"/>
                  <a:gd name="T23" fmla="*/ 1068 h 1071"/>
                  <a:gd name="T24" fmla="*/ 210 w 594"/>
                  <a:gd name="T25" fmla="*/ 1047 h 1071"/>
                  <a:gd name="T26" fmla="*/ 246 w 594"/>
                  <a:gd name="T27" fmla="*/ 1032 h 1071"/>
                  <a:gd name="T28" fmla="*/ 267 w 594"/>
                  <a:gd name="T29" fmla="*/ 1014 h 1071"/>
                  <a:gd name="T30" fmla="*/ 315 w 594"/>
                  <a:gd name="T31" fmla="*/ 987 h 1071"/>
                  <a:gd name="T32" fmla="*/ 354 w 594"/>
                  <a:gd name="T33" fmla="*/ 957 h 1071"/>
                  <a:gd name="T34" fmla="*/ 399 w 594"/>
                  <a:gd name="T35" fmla="*/ 921 h 1071"/>
                  <a:gd name="T36" fmla="*/ 402 w 594"/>
                  <a:gd name="T37" fmla="*/ 888 h 1071"/>
                  <a:gd name="T38" fmla="*/ 426 w 594"/>
                  <a:gd name="T39" fmla="*/ 846 h 1071"/>
                  <a:gd name="T40" fmla="*/ 441 w 594"/>
                  <a:gd name="T41" fmla="*/ 822 h 1071"/>
                  <a:gd name="T42" fmla="*/ 474 w 594"/>
                  <a:gd name="T43" fmla="*/ 807 h 1071"/>
                  <a:gd name="T44" fmla="*/ 513 w 594"/>
                  <a:gd name="T45" fmla="*/ 807 h 1071"/>
                  <a:gd name="T46" fmla="*/ 540 w 594"/>
                  <a:gd name="T47" fmla="*/ 807 h 1071"/>
                  <a:gd name="T48" fmla="*/ 564 w 594"/>
                  <a:gd name="T49" fmla="*/ 822 h 1071"/>
                  <a:gd name="T50" fmla="*/ 594 w 594"/>
                  <a:gd name="T51" fmla="*/ 843 h 1071"/>
                  <a:gd name="T52" fmla="*/ 555 w 594"/>
                  <a:gd name="T53" fmla="*/ 801 h 1071"/>
                  <a:gd name="T54" fmla="*/ 513 w 594"/>
                  <a:gd name="T55" fmla="*/ 792 h 1071"/>
                  <a:gd name="T56" fmla="*/ 471 w 594"/>
                  <a:gd name="T57" fmla="*/ 792 h 1071"/>
                  <a:gd name="T58" fmla="*/ 432 w 594"/>
                  <a:gd name="T59" fmla="*/ 792 h 1071"/>
                  <a:gd name="T60" fmla="*/ 402 w 594"/>
                  <a:gd name="T61" fmla="*/ 801 h 1071"/>
                  <a:gd name="T62" fmla="*/ 348 w 594"/>
                  <a:gd name="T63" fmla="*/ 837 h 1071"/>
                  <a:gd name="T64" fmla="*/ 342 w 594"/>
                  <a:gd name="T65" fmla="*/ 858 h 1071"/>
                  <a:gd name="T66" fmla="*/ 321 w 594"/>
                  <a:gd name="T67" fmla="*/ 882 h 1071"/>
                  <a:gd name="T68" fmla="*/ 282 w 594"/>
                  <a:gd name="T69" fmla="*/ 900 h 1071"/>
                  <a:gd name="T70" fmla="*/ 156 w 594"/>
                  <a:gd name="T71" fmla="*/ 969 h 1071"/>
                  <a:gd name="T72" fmla="*/ 120 w 594"/>
                  <a:gd name="T73" fmla="*/ 972 h 1071"/>
                  <a:gd name="T74" fmla="*/ 96 w 594"/>
                  <a:gd name="T75" fmla="*/ 945 h 1071"/>
                  <a:gd name="T76" fmla="*/ 102 w 594"/>
                  <a:gd name="T77" fmla="*/ 876 h 1071"/>
                  <a:gd name="T78" fmla="*/ 126 w 594"/>
                  <a:gd name="T79" fmla="*/ 768 h 1071"/>
                  <a:gd name="T80" fmla="*/ 120 w 594"/>
                  <a:gd name="T81" fmla="*/ 648 h 1071"/>
                  <a:gd name="T82" fmla="*/ 111 w 594"/>
                  <a:gd name="T83" fmla="*/ 561 h 1071"/>
                  <a:gd name="T84" fmla="*/ 123 w 594"/>
                  <a:gd name="T85" fmla="*/ 387 h 1071"/>
                  <a:gd name="T86" fmla="*/ 126 w 594"/>
                  <a:gd name="T87" fmla="*/ 312 h 1071"/>
                  <a:gd name="T88" fmla="*/ 156 w 594"/>
                  <a:gd name="T89" fmla="*/ 126 h 1071"/>
                  <a:gd name="T90" fmla="*/ 156 w 594"/>
                  <a:gd name="T91" fmla="*/ 33 h 1071"/>
                  <a:gd name="T92" fmla="*/ 156 w 594"/>
                  <a:gd name="T93" fmla="*/ 0 h 1071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94"/>
                  <a:gd name="T142" fmla="*/ 0 h 1071"/>
                  <a:gd name="T143" fmla="*/ 594 w 594"/>
                  <a:gd name="T144" fmla="*/ 1071 h 1071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94" h="1071">
                    <a:moveTo>
                      <a:pt x="30" y="366"/>
                    </a:moveTo>
                    <a:lnTo>
                      <a:pt x="21" y="468"/>
                    </a:lnTo>
                    <a:lnTo>
                      <a:pt x="21" y="567"/>
                    </a:lnTo>
                    <a:lnTo>
                      <a:pt x="21" y="651"/>
                    </a:lnTo>
                    <a:lnTo>
                      <a:pt x="18" y="726"/>
                    </a:lnTo>
                    <a:lnTo>
                      <a:pt x="18" y="825"/>
                    </a:lnTo>
                    <a:lnTo>
                      <a:pt x="0" y="915"/>
                    </a:lnTo>
                    <a:lnTo>
                      <a:pt x="0" y="1008"/>
                    </a:lnTo>
                    <a:lnTo>
                      <a:pt x="48" y="1062"/>
                    </a:lnTo>
                    <a:lnTo>
                      <a:pt x="84" y="1071"/>
                    </a:lnTo>
                    <a:lnTo>
                      <a:pt x="123" y="1071"/>
                    </a:lnTo>
                    <a:lnTo>
                      <a:pt x="177" y="1068"/>
                    </a:lnTo>
                    <a:lnTo>
                      <a:pt x="210" y="1047"/>
                    </a:lnTo>
                    <a:lnTo>
                      <a:pt x="246" y="1032"/>
                    </a:lnTo>
                    <a:lnTo>
                      <a:pt x="267" y="1014"/>
                    </a:lnTo>
                    <a:lnTo>
                      <a:pt x="315" y="987"/>
                    </a:lnTo>
                    <a:lnTo>
                      <a:pt x="354" y="957"/>
                    </a:lnTo>
                    <a:lnTo>
                      <a:pt x="399" y="921"/>
                    </a:lnTo>
                    <a:lnTo>
                      <a:pt x="402" y="888"/>
                    </a:lnTo>
                    <a:lnTo>
                      <a:pt x="426" y="846"/>
                    </a:lnTo>
                    <a:lnTo>
                      <a:pt x="441" y="822"/>
                    </a:lnTo>
                    <a:lnTo>
                      <a:pt x="474" y="807"/>
                    </a:lnTo>
                    <a:lnTo>
                      <a:pt x="513" y="807"/>
                    </a:lnTo>
                    <a:lnTo>
                      <a:pt x="540" y="807"/>
                    </a:lnTo>
                    <a:lnTo>
                      <a:pt x="564" y="822"/>
                    </a:lnTo>
                    <a:lnTo>
                      <a:pt x="594" y="843"/>
                    </a:lnTo>
                    <a:lnTo>
                      <a:pt x="555" y="801"/>
                    </a:lnTo>
                    <a:lnTo>
                      <a:pt x="513" y="792"/>
                    </a:lnTo>
                    <a:lnTo>
                      <a:pt x="471" y="792"/>
                    </a:lnTo>
                    <a:lnTo>
                      <a:pt x="432" y="792"/>
                    </a:lnTo>
                    <a:lnTo>
                      <a:pt x="402" y="801"/>
                    </a:lnTo>
                    <a:lnTo>
                      <a:pt x="348" y="837"/>
                    </a:lnTo>
                    <a:lnTo>
                      <a:pt x="342" y="858"/>
                    </a:lnTo>
                    <a:lnTo>
                      <a:pt x="321" y="882"/>
                    </a:lnTo>
                    <a:lnTo>
                      <a:pt x="282" y="900"/>
                    </a:lnTo>
                    <a:lnTo>
                      <a:pt x="156" y="969"/>
                    </a:lnTo>
                    <a:lnTo>
                      <a:pt x="120" y="972"/>
                    </a:lnTo>
                    <a:lnTo>
                      <a:pt x="96" y="945"/>
                    </a:lnTo>
                    <a:lnTo>
                      <a:pt x="102" y="876"/>
                    </a:lnTo>
                    <a:lnTo>
                      <a:pt x="126" y="768"/>
                    </a:lnTo>
                    <a:lnTo>
                      <a:pt x="120" y="648"/>
                    </a:lnTo>
                    <a:lnTo>
                      <a:pt x="111" y="561"/>
                    </a:lnTo>
                    <a:lnTo>
                      <a:pt x="123" y="387"/>
                    </a:lnTo>
                    <a:lnTo>
                      <a:pt x="126" y="312"/>
                    </a:lnTo>
                    <a:lnTo>
                      <a:pt x="156" y="126"/>
                    </a:lnTo>
                    <a:lnTo>
                      <a:pt x="156" y="33"/>
                    </a:lnTo>
                    <a:lnTo>
                      <a:pt x="156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23">
                <a:extLst>
                  <a:ext uri="{FF2B5EF4-FFF2-40B4-BE49-F238E27FC236}">
                    <a16:creationId xmlns:a16="http://schemas.microsoft.com/office/drawing/2014/main" id="{BC6EA698-9712-E610-F019-A2F3CF8BDFC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83" y="1272"/>
                <a:ext cx="174" cy="165"/>
              </a:xfrm>
              <a:custGeom>
                <a:avLst/>
                <a:gdLst>
                  <a:gd name="T0" fmla="*/ 174 w 174"/>
                  <a:gd name="T1" fmla="*/ 12 h 165"/>
                  <a:gd name="T2" fmla="*/ 117 w 174"/>
                  <a:gd name="T3" fmla="*/ 0 h 165"/>
                  <a:gd name="T4" fmla="*/ 75 w 174"/>
                  <a:gd name="T5" fmla="*/ 3 h 165"/>
                  <a:gd name="T6" fmla="*/ 39 w 174"/>
                  <a:gd name="T7" fmla="*/ 18 h 165"/>
                  <a:gd name="T8" fmla="*/ 27 w 174"/>
                  <a:gd name="T9" fmla="*/ 66 h 165"/>
                  <a:gd name="T10" fmla="*/ 15 w 174"/>
                  <a:gd name="T11" fmla="*/ 111 h 165"/>
                  <a:gd name="T12" fmla="*/ 0 w 174"/>
                  <a:gd name="T13" fmla="*/ 165 h 1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4"/>
                  <a:gd name="T22" fmla="*/ 0 h 165"/>
                  <a:gd name="T23" fmla="*/ 174 w 174"/>
                  <a:gd name="T24" fmla="*/ 165 h 1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4" h="165">
                    <a:moveTo>
                      <a:pt x="174" y="12"/>
                    </a:moveTo>
                    <a:lnTo>
                      <a:pt x="117" y="0"/>
                    </a:lnTo>
                    <a:lnTo>
                      <a:pt x="75" y="3"/>
                    </a:lnTo>
                    <a:lnTo>
                      <a:pt x="39" y="18"/>
                    </a:lnTo>
                    <a:lnTo>
                      <a:pt x="27" y="66"/>
                    </a:lnTo>
                    <a:lnTo>
                      <a:pt x="15" y="111"/>
                    </a:lnTo>
                    <a:lnTo>
                      <a:pt x="0" y="165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6225902-7642-8C2A-E13C-AB802BE6309C}"/>
              </a:ext>
            </a:extLst>
          </p:cNvPr>
          <p:cNvSpPr txBox="1"/>
          <p:nvPr/>
        </p:nvSpPr>
        <p:spPr>
          <a:xfrm>
            <a:off x="7392067" y="3260454"/>
            <a:ext cx="3087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Infection assay: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BF7BC8-8AE6-CF9A-9BE0-CC65D7CAC2D4}"/>
              </a:ext>
            </a:extLst>
          </p:cNvPr>
          <p:cNvSpPr txBox="1"/>
          <p:nvPr/>
        </p:nvSpPr>
        <p:spPr>
          <a:xfrm>
            <a:off x="8263591" y="4345628"/>
            <a:ext cx="672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99EAA7-65BD-234F-0435-C6F4D6529E32}"/>
              </a:ext>
            </a:extLst>
          </p:cNvPr>
          <p:cNvSpPr txBox="1"/>
          <p:nvPr/>
        </p:nvSpPr>
        <p:spPr>
          <a:xfrm>
            <a:off x="8300515" y="5230966"/>
            <a:ext cx="672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EFB54D8-30DC-018B-E10B-37AFCF00889A}"/>
              </a:ext>
            </a:extLst>
          </p:cNvPr>
          <p:cNvCxnSpPr>
            <a:cxnSpLocks/>
          </p:cNvCxnSpPr>
          <p:nvPr/>
        </p:nvCxnSpPr>
        <p:spPr>
          <a:xfrm>
            <a:off x="8644828" y="4713176"/>
            <a:ext cx="598565" cy="7823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B0F339C-EA00-42F9-D370-0F9A4D544DE0}"/>
              </a:ext>
            </a:extLst>
          </p:cNvPr>
          <p:cNvCxnSpPr>
            <a:cxnSpLocks/>
          </p:cNvCxnSpPr>
          <p:nvPr/>
        </p:nvCxnSpPr>
        <p:spPr>
          <a:xfrm flipV="1">
            <a:off x="8663722" y="5352643"/>
            <a:ext cx="666161" cy="17885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882ED36-66D4-F14A-D8BF-5182E1047D25}"/>
              </a:ext>
            </a:extLst>
          </p:cNvPr>
          <p:cNvSpPr txBox="1"/>
          <p:nvPr/>
        </p:nvSpPr>
        <p:spPr>
          <a:xfrm>
            <a:off x="7539369" y="6169659"/>
            <a:ext cx="1820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S and A go in…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B947DD9-5CD9-59E8-BB47-E44812373B64}"/>
              </a:ext>
            </a:extLst>
          </p:cNvPr>
          <p:cNvCxnSpPr>
            <a:cxnSpLocks/>
          </p:cNvCxnSpPr>
          <p:nvPr/>
        </p:nvCxnSpPr>
        <p:spPr>
          <a:xfrm>
            <a:off x="9899109" y="5100545"/>
            <a:ext cx="728821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FC61010-FD48-020D-6466-435C82682CC0}"/>
              </a:ext>
            </a:extLst>
          </p:cNvPr>
          <p:cNvSpPr txBox="1"/>
          <p:nvPr/>
        </p:nvSpPr>
        <p:spPr>
          <a:xfrm>
            <a:off x="10863159" y="4608164"/>
            <a:ext cx="672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?</a:t>
            </a:r>
            <a:endParaRPr lang="en-US" sz="4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58874B3-6D25-5DDC-2AE7-B33EE3EA731A}"/>
              </a:ext>
            </a:extLst>
          </p:cNvPr>
          <p:cNvSpPr txBox="1"/>
          <p:nvPr/>
        </p:nvSpPr>
        <p:spPr>
          <a:xfrm>
            <a:off x="10054678" y="6038415"/>
            <a:ext cx="2137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How much A is left after x time?</a:t>
            </a:r>
          </a:p>
        </p:txBody>
      </p:sp>
      <p:grpSp>
        <p:nvGrpSpPr>
          <p:cNvPr id="55" name="Group 193">
            <a:extLst>
              <a:ext uri="{FF2B5EF4-FFF2-40B4-BE49-F238E27FC236}">
                <a16:creationId xmlns:a16="http://schemas.microsoft.com/office/drawing/2014/main" id="{FA3715C9-614C-7F40-6EBC-6F9FDAC3EE63}"/>
              </a:ext>
            </a:extLst>
          </p:cNvPr>
          <p:cNvGrpSpPr/>
          <p:nvPr/>
        </p:nvGrpSpPr>
        <p:grpSpPr>
          <a:xfrm>
            <a:off x="7539369" y="5185970"/>
            <a:ext cx="672355" cy="636435"/>
            <a:chOff x="372878" y="3124200"/>
            <a:chExt cx="817728" cy="794361"/>
          </a:xfrm>
        </p:grpSpPr>
        <p:sp>
          <p:nvSpPr>
            <p:cNvPr id="56" name="Diamond 55">
              <a:extLst>
                <a:ext uri="{FF2B5EF4-FFF2-40B4-BE49-F238E27FC236}">
                  <a16:creationId xmlns:a16="http://schemas.microsoft.com/office/drawing/2014/main" id="{F9332165-FF97-1BB1-4DF0-417CC444C17E}"/>
                </a:ext>
              </a:extLst>
            </p:cNvPr>
            <p:cNvSpPr/>
            <p:nvPr/>
          </p:nvSpPr>
          <p:spPr>
            <a:xfrm>
              <a:off x="609600" y="3124200"/>
              <a:ext cx="45719" cy="457200"/>
            </a:xfrm>
            <a:prstGeom prst="diamond">
              <a:avLst/>
            </a:prstGeom>
            <a:solidFill>
              <a:srgbClr val="00B050"/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Diamond 56">
              <a:extLst>
                <a:ext uri="{FF2B5EF4-FFF2-40B4-BE49-F238E27FC236}">
                  <a16:creationId xmlns:a16="http://schemas.microsoft.com/office/drawing/2014/main" id="{91A3C369-3D7C-8C53-E0B4-52568C45EFAF}"/>
                </a:ext>
              </a:extLst>
            </p:cNvPr>
            <p:cNvSpPr/>
            <p:nvPr/>
          </p:nvSpPr>
          <p:spPr>
            <a:xfrm rot="2241018">
              <a:off x="819801" y="3308961"/>
              <a:ext cx="45719" cy="457200"/>
            </a:xfrm>
            <a:prstGeom prst="diamond">
              <a:avLst/>
            </a:prstGeom>
            <a:solidFill>
              <a:srgbClr val="00B050"/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Diamond 57">
              <a:extLst>
                <a:ext uri="{FF2B5EF4-FFF2-40B4-BE49-F238E27FC236}">
                  <a16:creationId xmlns:a16="http://schemas.microsoft.com/office/drawing/2014/main" id="{A408448B-7476-E397-1984-21ED1A2AFD83}"/>
                </a:ext>
              </a:extLst>
            </p:cNvPr>
            <p:cNvSpPr/>
            <p:nvPr/>
          </p:nvSpPr>
          <p:spPr>
            <a:xfrm rot="2963294">
              <a:off x="578618" y="3366557"/>
              <a:ext cx="45719" cy="457200"/>
            </a:xfrm>
            <a:prstGeom prst="diamond">
              <a:avLst/>
            </a:prstGeom>
            <a:solidFill>
              <a:srgbClr val="00B050"/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Diamond 58">
              <a:extLst>
                <a:ext uri="{FF2B5EF4-FFF2-40B4-BE49-F238E27FC236}">
                  <a16:creationId xmlns:a16="http://schemas.microsoft.com/office/drawing/2014/main" id="{322FB739-84A2-1FC9-90CC-24C443B024FE}"/>
                </a:ext>
              </a:extLst>
            </p:cNvPr>
            <p:cNvSpPr/>
            <p:nvPr/>
          </p:nvSpPr>
          <p:spPr>
            <a:xfrm rot="18311130">
              <a:off x="939146" y="3427009"/>
              <a:ext cx="45719" cy="457200"/>
            </a:xfrm>
            <a:prstGeom prst="diamond">
              <a:avLst/>
            </a:prstGeom>
            <a:solidFill>
              <a:srgbClr val="00B050"/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Diamond 59">
              <a:extLst>
                <a:ext uri="{FF2B5EF4-FFF2-40B4-BE49-F238E27FC236}">
                  <a16:creationId xmlns:a16="http://schemas.microsoft.com/office/drawing/2014/main" id="{E616166F-1B43-62FD-C201-69064D0E9293}"/>
                </a:ext>
              </a:extLst>
            </p:cNvPr>
            <p:cNvSpPr/>
            <p:nvPr/>
          </p:nvSpPr>
          <p:spPr>
            <a:xfrm rot="20719006">
              <a:off x="1040083" y="3137720"/>
              <a:ext cx="45719" cy="457200"/>
            </a:xfrm>
            <a:prstGeom prst="diamond">
              <a:avLst/>
            </a:prstGeom>
            <a:solidFill>
              <a:srgbClr val="00B050"/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Diamond 60">
              <a:extLst>
                <a:ext uri="{FF2B5EF4-FFF2-40B4-BE49-F238E27FC236}">
                  <a16:creationId xmlns:a16="http://schemas.microsoft.com/office/drawing/2014/main" id="{19B33C26-7CBD-1EEA-434C-55F86C94A452}"/>
                </a:ext>
              </a:extLst>
            </p:cNvPr>
            <p:cNvSpPr/>
            <p:nvPr/>
          </p:nvSpPr>
          <p:spPr>
            <a:xfrm rot="2241018">
              <a:off x="1010142" y="3461361"/>
              <a:ext cx="45719" cy="457200"/>
            </a:xfrm>
            <a:prstGeom prst="diamond">
              <a:avLst/>
            </a:prstGeom>
            <a:solidFill>
              <a:srgbClr val="00B050"/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Diamond 61">
              <a:extLst>
                <a:ext uri="{FF2B5EF4-FFF2-40B4-BE49-F238E27FC236}">
                  <a16:creationId xmlns:a16="http://schemas.microsoft.com/office/drawing/2014/main" id="{9EAA9123-C875-4F0E-DAA2-FFA78270A19A}"/>
                </a:ext>
              </a:extLst>
            </p:cNvPr>
            <p:cNvSpPr/>
            <p:nvPr/>
          </p:nvSpPr>
          <p:spPr>
            <a:xfrm rot="18311130">
              <a:off x="786745" y="3579408"/>
              <a:ext cx="45719" cy="457200"/>
            </a:xfrm>
            <a:prstGeom prst="diamond">
              <a:avLst/>
            </a:prstGeom>
            <a:solidFill>
              <a:srgbClr val="00B050"/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Diamond 62">
              <a:extLst>
                <a:ext uri="{FF2B5EF4-FFF2-40B4-BE49-F238E27FC236}">
                  <a16:creationId xmlns:a16="http://schemas.microsoft.com/office/drawing/2014/main" id="{A3AC44C7-8844-00CA-B37B-EF2FB9940332}"/>
                </a:ext>
              </a:extLst>
            </p:cNvPr>
            <p:cNvSpPr/>
            <p:nvPr/>
          </p:nvSpPr>
          <p:spPr>
            <a:xfrm rot="20719006">
              <a:off x="514398" y="3351129"/>
              <a:ext cx="45719" cy="457200"/>
            </a:xfrm>
            <a:prstGeom prst="diamond">
              <a:avLst/>
            </a:prstGeom>
            <a:solidFill>
              <a:srgbClr val="00B050"/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Diamond 63">
              <a:extLst>
                <a:ext uri="{FF2B5EF4-FFF2-40B4-BE49-F238E27FC236}">
                  <a16:creationId xmlns:a16="http://schemas.microsoft.com/office/drawing/2014/main" id="{257C142C-84C8-368E-837D-D2DC98F90F26}"/>
                </a:ext>
              </a:extLst>
            </p:cNvPr>
            <p:cNvSpPr/>
            <p:nvPr/>
          </p:nvSpPr>
          <p:spPr>
            <a:xfrm rot="5400000">
              <a:off x="735866" y="3074134"/>
              <a:ext cx="52268" cy="457200"/>
            </a:xfrm>
            <a:prstGeom prst="diamond">
              <a:avLst/>
            </a:prstGeom>
            <a:solidFill>
              <a:srgbClr val="00B050"/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033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07574764-5F73-4212-69CE-941E211C28C1}"/>
              </a:ext>
            </a:extLst>
          </p:cNvPr>
          <p:cNvSpPr txBox="1"/>
          <p:nvPr/>
        </p:nvSpPr>
        <p:spPr>
          <a:xfrm>
            <a:off x="275809" y="224742"/>
            <a:ext cx="116912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i="1" u="sng" dirty="0">
                <a:latin typeface="Cambria" panose="02040503050406030204" pitchFamily="18" charset="0"/>
                <a:ea typeface="Cambria" panose="02040503050406030204" pitchFamily="18" charset="0"/>
              </a:rPr>
              <a:t>BONUS!!!! Same process to estimate feeding rate from feeding rate assay:</a:t>
            </a:r>
            <a:endParaRPr lang="en-US" sz="28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B48F12-6F54-76E2-5B48-03AE5A8FEF93}"/>
              </a:ext>
            </a:extLst>
          </p:cNvPr>
          <p:cNvSpPr txBox="1"/>
          <p:nvPr/>
        </p:nvSpPr>
        <p:spPr>
          <a:xfrm>
            <a:off x="8153399" y="871714"/>
            <a:ext cx="32103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Which parts of the dynamics described by these equations are relevant foraging assay??</a:t>
            </a:r>
          </a:p>
        </p:txBody>
      </p:sp>
      <p:pic>
        <p:nvPicPr>
          <p:cNvPr id="8" name="Picture 2" descr="15 mL Falcon Centrifuge Tubes, Polypropylene, Pack of 50, 352096 ...">
            <a:extLst>
              <a:ext uri="{FF2B5EF4-FFF2-40B4-BE49-F238E27FC236}">
                <a16:creationId xmlns:a16="http://schemas.microsoft.com/office/drawing/2014/main" id="{F164C527-E6CD-4FFD-64AF-2D210D1C44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0" r="52203"/>
          <a:stretch/>
        </p:blipFill>
        <p:spPr bwMode="auto">
          <a:xfrm>
            <a:off x="9159135" y="3849233"/>
            <a:ext cx="672355" cy="279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2">
            <a:extLst>
              <a:ext uri="{FF2B5EF4-FFF2-40B4-BE49-F238E27FC236}">
                <a16:creationId xmlns:a16="http://schemas.microsoft.com/office/drawing/2014/main" id="{635C9884-7FF4-2D4E-B42A-3E9F59622111}"/>
              </a:ext>
            </a:extLst>
          </p:cNvPr>
          <p:cNvGrpSpPr>
            <a:grpSpLocks/>
          </p:cNvGrpSpPr>
          <p:nvPr/>
        </p:nvGrpSpPr>
        <p:grpSpPr bwMode="auto">
          <a:xfrm>
            <a:off x="7614015" y="3946987"/>
            <a:ext cx="871536" cy="1153558"/>
            <a:chOff x="1519" y="1866"/>
            <a:chExt cx="950" cy="1210"/>
          </a:xfrm>
          <a:solidFill>
            <a:srgbClr val="DAFEF3">
              <a:alpha val="20000"/>
            </a:srgbClr>
          </a:solidFill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A3F92C58-F6D9-F619-ABB5-F53948B67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" y="1899"/>
              <a:ext cx="525" cy="990"/>
            </a:xfrm>
            <a:custGeom>
              <a:avLst/>
              <a:gdLst>
                <a:gd name="T0" fmla="*/ 453 w 525"/>
                <a:gd name="T1" fmla="*/ 33 h 990"/>
                <a:gd name="T2" fmla="*/ 420 w 525"/>
                <a:gd name="T3" fmla="*/ 3 h 990"/>
                <a:gd name="T4" fmla="*/ 372 w 525"/>
                <a:gd name="T5" fmla="*/ 0 h 990"/>
                <a:gd name="T6" fmla="*/ 327 w 525"/>
                <a:gd name="T7" fmla="*/ 0 h 990"/>
                <a:gd name="T8" fmla="*/ 270 w 525"/>
                <a:gd name="T9" fmla="*/ 3 h 990"/>
                <a:gd name="T10" fmla="*/ 222 w 525"/>
                <a:gd name="T11" fmla="*/ 48 h 990"/>
                <a:gd name="T12" fmla="*/ 189 w 525"/>
                <a:gd name="T13" fmla="*/ 108 h 990"/>
                <a:gd name="T14" fmla="*/ 156 w 525"/>
                <a:gd name="T15" fmla="*/ 168 h 990"/>
                <a:gd name="T16" fmla="*/ 120 w 525"/>
                <a:gd name="T17" fmla="*/ 255 h 990"/>
                <a:gd name="T18" fmla="*/ 102 w 525"/>
                <a:gd name="T19" fmla="*/ 297 h 990"/>
                <a:gd name="T20" fmla="*/ 93 w 525"/>
                <a:gd name="T21" fmla="*/ 342 h 990"/>
                <a:gd name="T22" fmla="*/ 72 w 525"/>
                <a:gd name="T23" fmla="*/ 411 h 990"/>
                <a:gd name="T24" fmla="*/ 45 w 525"/>
                <a:gd name="T25" fmla="*/ 480 h 990"/>
                <a:gd name="T26" fmla="*/ 18 w 525"/>
                <a:gd name="T27" fmla="*/ 537 h 990"/>
                <a:gd name="T28" fmla="*/ 0 w 525"/>
                <a:gd name="T29" fmla="*/ 636 h 990"/>
                <a:gd name="T30" fmla="*/ 15 w 525"/>
                <a:gd name="T31" fmla="*/ 711 h 990"/>
                <a:gd name="T32" fmla="*/ 30 w 525"/>
                <a:gd name="T33" fmla="*/ 762 h 990"/>
                <a:gd name="T34" fmla="*/ 60 w 525"/>
                <a:gd name="T35" fmla="*/ 813 h 990"/>
                <a:gd name="T36" fmla="*/ 72 w 525"/>
                <a:gd name="T37" fmla="*/ 873 h 990"/>
                <a:gd name="T38" fmla="*/ 84 w 525"/>
                <a:gd name="T39" fmla="*/ 897 h 990"/>
                <a:gd name="T40" fmla="*/ 93 w 525"/>
                <a:gd name="T41" fmla="*/ 933 h 990"/>
                <a:gd name="T42" fmla="*/ 75 w 525"/>
                <a:gd name="T43" fmla="*/ 990 h 990"/>
                <a:gd name="T44" fmla="*/ 120 w 525"/>
                <a:gd name="T45" fmla="*/ 948 h 990"/>
                <a:gd name="T46" fmla="*/ 126 w 525"/>
                <a:gd name="T47" fmla="*/ 927 h 990"/>
                <a:gd name="T48" fmla="*/ 240 w 525"/>
                <a:gd name="T49" fmla="*/ 891 h 990"/>
                <a:gd name="T50" fmla="*/ 333 w 525"/>
                <a:gd name="T51" fmla="*/ 858 h 990"/>
                <a:gd name="T52" fmla="*/ 399 w 525"/>
                <a:gd name="T53" fmla="*/ 798 h 990"/>
                <a:gd name="T54" fmla="*/ 468 w 525"/>
                <a:gd name="T55" fmla="*/ 708 h 990"/>
                <a:gd name="T56" fmla="*/ 495 w 525"/>
                <a:gd name="T57" fmla="*/ 579 h 990"/>
                <a:gd name="T58" fmla="*/ 495 w 525"/>
                <a:gd name="T59" fmla="*/ 474 h 990"/>
                <a:gd name="T60" fmla="*/ 486 w 525"/>
                <a:gd name="T61" fmla="*/ 387 h 990"/>
                <a:gd name="T62" fmla="*/ 423 w 525"/>
                <a:gd name="T63" fmla="*/ 306 h 990"/>
                <a:gd name="T64" fmla="*/ 498 w 525"/>
                <a:gd name="T65" fmla="*/ 372 h 990"/>
                <a:gd name="T66" fmla="*/ 513 w 525"/>
                <a:gd name="T67" fmla="*/ 336 h 990"/>
                <a:gd name="T68" fmla="*/ 516 w 525"/>
                <a:gd name="T69" fmla="*/ 234 h 990"/>
                <a:gd name="T70" fmla="*/ 525 w 525"/>
                <a:gd name="T71" fmla="*/ 135 h 990"/>
                <a:gd name="T72" fmla="*/ 495 w 525"/>
                <a:gd name="T73" fmla="*/ 45 h 990"/>
                <a:gd name="T74" fmla="*/ 453 w 525"/>
                <a:gd name="T75" fmla="*/ 33 h 9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25"/>
                <a:gd name="T115" fmla="*/ 0 h 990"/>
                <a:gd name="T116" fmla="*/ 525 w 525"/>
                <a:gd name="T117" fmla="*/ 990 h 99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25" h="990">
                  <a:moveTo>
                    <a:pt x="453" y="33"/>
                  </a:moveTo>
                  <a:lnTo>
                    <a:pt x="420" y="3"/>
                  </a:lnTo>
                  <a:lnTo>
                    <a:pt x="372" y="0"/>
                  </a:lnTo>
                  <a:lnTo>
                    <a:pt x="327" y="0"/>
                  </a:lnTo>
                  <a:lnTo>
                    <a:pt x="270" y="3"/>
                  </a:lnTo>
                  <a:lnTo>
                    <a:pt x="222" y="48"/>
                  </a:lnTo>
                  <a:lnTo>
                    <a:pt x="189" y="108"/>
                  </a:lnTo>
                  <a:lnTo>
                    <a:pt x="156" y="168"/>
                  </a:lnTo>
                  <a:lnTo>
                    <a:pt x="120" y="255"/>
                  </a:lnTo>
                  <a:lnTo>
                    <a:pt x="102" y="297"/>
                  </a:lnTo>
                  <a:lnTo>
                    <a:pt x="93" y="342"/>
                  </a:lnTo>
                  <a:lnTo>
                    <a:pt x="72" y="411"/>
                  </a:lnTo>
                  <a:lnTo>
                    <a:pt x="45" y="480"/>
                  </a:lnTo>
                  <a:lnTo>
                    <a:pt x="18" y="537"/>
                  </a:lnTo>
                  <a:lnTo>
                    <a:pt x="0" y="636"/>
                  </a:lnTo>
                  <a:lnTo>
                    <a:pt x="15" y="711"/>
                  </a:lnTo>
                  <a:lnTo>
                    <a:pt x="30" y="762"/>
                  </a:lnTo>
                  <a:lnTo>
                    <a:pt x="60" y="813"/>
                  </a:lnTo>
                  <a:lnTo>
                    <a:pt x="72" y="873"/>
                  </a:lnTo>
                  <a:lnTo>
                    <a:pt x="84" y="897"/>
                  </a:lnTo>
                  <a:lnTo>
                    <a:pt x="93" y="933"/>
                  </a:lnTo>
                  <a:lnTo>
                    <a:pt x="75" y="990"/>
                  </a:lnTo>
                  <a:lnTo>
                    <a:pt x="120" y="948"/>
                  </a:lnTo>
                  <a:lnTo>
                    <a:pt x="126" y="927"/>
                  </a:lnTo>
                  <a:lnTo>
                    <a:pt x="240" y="891"/>
                  </a:lnTo>
                  <a:lnTo>
                    <a:pt x="333" y="858"/>
                  </a:lnTo>
                  <a:lnTo>
                    <a:pt x="399" y="798"/>
                  </a:lnTo>
                  <a:lnTo>
                    <a:pt x="468" y="708"/>
                  </a:lnTo>
                  <a:lnTo>
                    <a:pt x="495" y="579"/>
                  </a:lnTo>
                  <a:lnTo>
                    <a:pt x="495" y="474"/>
                  </a:lnTo>
                  <a:lnTo>
                    <a:pt x="486" y="387"/>
                  </a:lnTo>
                  <a:lnTo>
                    <a:pt x="423" y="306"/>
                  </a:lnTo>
                  <a:lnTo>
                    <a:pt x="498" y="372"/>
                  </a:lnTo>
                  <a:lnTo>
                    <a:pt x="513" y="336"/>
                  </a:lnTo>
                  <a:lnTo>
                    <a:pt x="516" y="234"/>
                  </a:lnTo>
                  <a:lnTo>
                    <a:pt x="525" y="135"/>
                  </a:lnTo>
                  <a:lnTo>
                    <a:pt x="495" y="45"/>
                  </a:lnTo>
                  <a:lnTo>
                    <a:pt x="453" y="33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4">
              <a:extLst>
                <a:ext uri="{FF2B5EF4-FFF2-40B4-BE49-F238E27FC236}">
                  <a16:creationId xmlns:a16="http://schemas.microsoft.com/office/drawing/2014/main" id="{8290F2DE-8A23-BAD6-5B16-6FE8B74AB98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19" y="1866"/>
              <a:ext cx="950" cy="1210"/>
              <a:chOff x="711" y="730"/>
              <a:chExt cx="1901" cy="2423"/>
            </a:xfrm>
            <a:grpFill/>
          </p:grpSpPr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id="{3521F08A-1BD1-BF9B-3D94-3CBB9D80F0B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60" y="780"/>
                <a:ext cx="1047" cy="1257"/>
              </a:xfrm>
              <a:custGeom>
                <a:avLst/>
                <a:gdLst>
                  <a:gd name="T0" fmla="*/ 822 w 1047"/>
                  <a:gd name="T1" fmla="*/ 633 h 1257"/>
                  <a:gd name="T2" fmla="*/ 903 w 1047"/>
                  <a:gd name="T3" fmla="*/ 693 h 1257"/>
                  <a:gd name="T4" fmla="*/ 933 w 1047"/>
                  <a:gd name="T5" fmla="*/ 723 h 1257"/>
                  <a:gd name="T6" fmla="*/ 960 w 1047"/>
                  <a:gd name="T7" fmla="*/ 762 h 1257"/>
                  <a:gd name="T8" fmla="*/ 984 w 1047"/>
                  <a:gd name="T9" fmla="*/ 795 h 1257"/>
                  <a:gd name="T10" fmla="*/ 996 w 1047"/>
                  <a:gd name="T11" fmla="*/ 744 h 1257"/>
                  <a:gd name="T12" fmla="*/ 1008 w 1047"/>
                  <a:gd name="T13" fmla="*/ 651 h 1257"/>
                  <a:gd name="T14" fmla="*/ 1008 w 1047"/>
                  <a:gd name="T15" fmla="*/ 609 h 1257"/>
                  <a:gd name="T16" fmla="*/ 1020 w 1047"/>
                  <a:gd name="T17" fmla="*/ 537 h 1257"/>
                  <a:gd name="T18" fmla="*/ 1032 w 1047"/>
                  <a:gd name="T19" fmla="*/ 489 h 1257"/>
                  <a:gd name="T20" fmla="*/ 1041 w 1047"/>
                  <a:gd name="T21" fmla="*/ 423 h 1257"/>
                  <a:gd name="T22" fmla="*/ 1047 w 1047"/>
                  <a:gd name="T23" fmla="*/ 372 h 1257"/>
                  <a:gd name="T24" fmla="*/ 1047 w 1047"/>
                  <a:gd name="T25" fmla="*/ 312 h 1257"/>
                  <a:gd name="T26" fmla="*/ 1038 w 1047"/>
                  <a:gd name="T27" fmla="*/ 237 h 1257"/>
                  <a:gd name="T28" fmla="*/ 996 w 1047"/>
                  <a:gd name="T29" fmla="*/ 162 h 1257"/>
                  <a:gd name="T30" fmla="*/ 942 w 1047"/>
                  <a:gd name="T31" fmla="*/ 111 h 1257"/>
                  <a:gd name="T32" fmla="*/ 834 w 1047"/>
                  <a:gd name="T33" fmla="*/ 30 h 1257"/>
                  <a:gd name="T34" fmla="*/ 744 w 1047"/>
                  <a:gd name="T35" fmla="*/ 6 h 1257"/>
                  <a:gd name="T36" fmla="*/ 642 w 1047"/>
                  <a:gd name="T37" fmla="*/ 0 h 1257"/>
                  <a:gd name="T38" fmla="*/ 552 w 1047"/>
                  <a:gd name="T39" fmla="*/ 18 h 1257"/>
                  <a:gd name="T40" fmla="*/ 474 w 1047"/>
                  <a:gd name="T41" fmla="*/ 69 h 1257"/>
                  <a:gd name="T42" fmla="*/ 438 w 1047"/>
                  <a:gd name="T43" fmla="*/ 102 h 1257"/>
                  <a:gd name="T44" fmla="*/ 405 w 1047"/>
                  <a:gd name="T45" fmla="*/ 141 h 1257"/>
                  <a:gd name="T46" fmla="*/ 387 w 1047"/>
                  <a:gd name="T47" fmla="*/ 174 h 1257"/>
                  <a:gd name="T48" fmla="*/ 375 w 1047"/>
                  <a:gd name="T49" fmla="*/ 195 h 1257"/>
                  <a:gd name="T50" fmla="*/ 354 w 1047"/>
                  <a:gd name="T51" fmla="*/ 231 h 1257"/>
                  <a:gd name="T52" fmla="*/ 333 w 1047"/>
                  <a:gd name="T53" fmla="*/ 279 h 1257"/>
                  <a:gd name="T54" fmla="*/ 309 w 1047"/>
                  <a:gd name="T55" fmla="*/ 336 h 1257"/>
                  <a:gd name="T56" fmla="*/ 288 w 1047"/>
                  <a:gd name="T57" fmla="*/ 375 h 1257"/>
                  <a:gd name="T58" fmla="*/ 267 w 1047"/>
                  <a:gd name="T59" fmla="*/ 429 h 1257"/>
                  <a:gd name="T60" fmla="*/ 243 w 1047"/>
                  <a:gd name="T61" fmla="*/ 477 h 1257"/>
                  <a:gd name="T62" fmla="*/ 228 w 1047"/>
                  <a:gd name="T63" fmla="*/ 516 h 1257"/>
                  <a:gd name="T64" fmla="*/ 213 w 1047"/>
                  <a:gd name="T65" fmla="*/ 549 h 1257"/>
                  <a:gd name="T66" fmla="*/ 183 w 1047"/>
                  <a:gd name="T67" fmla="*/ 624 h 1257"/>
                  <a:gd name="T68" fmla="*/ 174 w 1047"/>
                  <a:gd name="T69" fmla="*/ 681 h 1257"/>
                  <a:gd name="T70" fmla="*/ 162 w 1047"/>
                  <a:gd name="T71" fmla="*/ 735 h 1257"/>
                  <a:gd name="T72" fmla="*/ 144 w 1047"/>
                  <a:gd name="T73" fmla="*/ 774 h 1257"/>
                  <a:gd name="T74" fmla="*/ 117 w 1047"/>
                  <a:gd name="T75" fmla="*/ 849 h 1257"/>
                  <a:gd name="T76" fmla="*/ 96 w 1047"/>
                  <a:gd name="T77" fmla="*/ 897 h 1257"/>
                  <a:gd name="T78" fmla="*/ 90 w 1047"/>
                  <a:gd name="T79" fmla="*/ 930 h 1257"/>
                  <a:gd name="T80" fmla="*/ 75 w 1047"/>
                  <a:gd name="T81" fmla="*/ 960 h 1257"/>
                  <a:gd name="T82" fmla="*/ 48 w 1047"/>
                  <a:gd name="T83" fmla="*/ 1035 h 1257"/>
                  <a:gd name="T84" fmla="*/ 39 w 1047"/>
                  <a:gd name="T85" fmla="*/ 1059 h 1257"/>
                  <a:gd name="T86" fmla="*/ 27 w 1047"/>
                  <a:gd name="T87" fmla="*/ 1083 h 1257"/>
                  <a:gd name="T88" fmla="*/ 18 w 1047"/>
                  <a:gd name="T89" fmla="*/ 1110 h 1257"/>
                  <a:gd name="T90" fmla="*/ 12 w 1047"/>
                  <a:gd name="T91" fmla="*/ 1140 h 1257"/>
                  <a:gd name="T92" fmla="*/ 3 w 1047"/>
                  <a:gd name="T93" fmla="*/ 1200 h 1257"/>
                  <a:gd name="T94" fmla="*/ 0 w 1047"/>
                  <a:gd name="T95" fmla="*/ 1230 h 1257"/>
                  <a:gd name="T96" fmla="*/ 0 w 1047"/>
                  <a:gd name="T97" fmla="*/ 1257 h 125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047"/>
                  <a:gd name="T148" fmla="*/ 0 h 1257"/>
                  <a:gd name="T149" fmla="*/ 1047 w 1047"/>
                  <a:gd name="T150" fmla="*/ 1257 h 1257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047" h="1257">
                    <a:moveTo>
                      <a:pt x="822" y="633"/>
                    </a:moveTo>
                    <a:lnTo>
                      <a:pt x="903" y="693"/>
                    </a:lnTo>
                    <a:lnTo>
                      <a:pt x="933" y="723"/>
                    </a:lnTo>
                    <a:lnTo>
                      <a:pt x="960" y="762"/>
                    </a:lnTo>
                    <a:lnTo>
                      <a:pt x="984" y="795"/>
                    </a:lnTo>
                    <a:lnTo>
                      <a:pt x="996" y="744"/>
                    </a:lnTo>
                    <a:lnTo>
                      <a:pt x="1008" y="651"/>
                    </a:lnTo>
                    <a:lnTo>
                      <a:pt x="1008" y="609"/>
                    </a:lnTo>
                    <a:lnTo>
                      <a:pt x="1020" y="537"/>
                    </a:lnTo>
                    <a:lnTo>
                      <a:pt x="1032" y="489"/>
                    </a:lnTo>
                    <a:lnTo>
                      <a:pt x="1041" y="423"/>
                    </a:lnTo>
                    <a:lnTo>
                      <a:pt x="1047" y="372"/>
                    </a:lnTo>
                    <a:lnTo>
                      <a:pt x="1047" y="312"/>
                    </a:lnTo>
                    <a:lnTo>
                      <a:pt x="1038" y="237"/>
                    </a:lnTo>
                    <a:lnTo>
                      <a:pt x="996" y="162"/>
                    </a:lnTo>
                    <a:lnTo>
                      <a:pt x="942" y="111"/>
                    </a:lnTo>
                    <a:lnTo>
                      <a:pt x="834" y="30"/>
                    </a:lnTo>
                    <a:lnTo>
                      <a:pt x="744" y="6"/>
                    </a:lnTo>
                    <a:lnTo>
                      <a:pt x="642" y="0"/>
                    </a:lnTo>
                    <a:lnTo>
                      <a:pt x="552" y="18"/>
                    </a:lnTo>
                    <a:lnTo>
                      <a:pt x="474" y="69"/>
                    </a:lnTo>
                    <a:lnTo>
                      <a:pt x="438" y="102"/>
                    </a:lnTo>
                    <a:lnTo>
                      <a:pt x="405" y="141"/>
                    </a:lnTo>
                    <a:lnTo>
                      <a:pt x="387" y="174"/>
                    </a:lnTo>
                    <a:lnTo>
                      <a:pt x="375" y="195"/>
                    </a:lnTo>
                    <a:lnTo>
                      <a:pt x="354" y="231"/>
                    </a:lnTo>
                    <a:lnTo>
                      <a:pt x="333" y="279"/>
                    </a:lnTo>
                    <a:lnTo>
                      <a:pt x="309" y="336"/>
                    </a:lnTo>
                    <a:lnTo>
                      <a:pt x="288" y="375"/>
                    </a:lnTo>
                    <a:lnTo>
                      <a:pt x="267" y="429"/>
                    </a:lnTo>
                    <a:lnTo>
                      <a:pt x="243" y="477"/>
                    </a:lnTo>
                    <a:lnTo>
                      <a:pt x="228" y="516"/>
                    </a:lnTo>
                    <a:lnTo>
                      <a:pt x="213" y="549"/>
                    </a:lnTo>
                    <a:lnTo>
                      <a:pt x="183" y="624"/>
                    </a:lnTo>
                    <a:lnTo>
                      <a:pt x="174" y="681"/>
                    </a:lnTo>
                    <a:lnTo>
                      <a:pt x="162" y="735"/>
                    </a:lnTo>
                    <a:lnTo>
                      <a:pt x="144" y="774"/>
                    </a:lnTo>
                    <a:lnTo>
                      <a:pt x="117" y="849"/>
                    </a:lnTo>
                    <a:lnTo>
                      <a:pt x="96" y="897"/>
                    </a:lnTo>
                    <a:lnTo>
                      <a:pt x="90" y="930"/>
                    </a:lnTo>
                    <a:lnTo>
                      <a:pt x="75" y="960"/>
                    </a:lnTo>
                    <a:lnTo>
                      <a:pt x="48" y="1035"/>
                    </a:lnTo>
                    <a:lnTo>
                      <a:pt x="39" y="1059"/>
                    </a:lnTo>
                    <a:lnTo>
                      <a:pt x="27" y="1083"/>
                    </a:lnTo>
                    <a:lnTo>
                      <a:pt x="18" y="1110"/>
                    </a:lnTo>
                    <a:lnTo>
                      <a:pt x="12" y="1140"/>
                    </a:lnTo>
                    <a:lnTo>
                      <a:pt x="3" y="1200"/>
                    </a:lnTo>
                    <a:lnTo>
                      <a:pt x="0" y="1230"/>
                    </a:lnTo>
                    <a:lnTo>
                      <a:pt x="0" y="1257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id="{63237195-02B5-DCEB-4914-639B49211DB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11" y="1782"/>
                <a:ext cx="1224" cy="1371"/>
              </a:xfrm>
              <a:custGeom>
                <a:avLst/>
                <a:gdLst>
                  <a:gd name="T0" fmla="*/ 246 w 1224"/>
                  <a:gd name="T1" fmla="*/ 249 h 1371"/>
                  <a:gd name="T2" fmla="*/ 246 w 1224"/>
                  <a:gd name="T3" fmla="*/ 297 h 1371"/>
                  <a:gd name="T4" fmla="*/ 246 w 1224"/>
                  <a:gd name="T5" fmla="*/ 339 h 1371"/>
                  <a:gd name="T6" fmla="*/ 252 w 1224"/>
                  <a:gd name="T7" fmla="*/ 390 h 1371"/>
                  <a:gd name="T8" fmla="*/ 264 w 1224"/>
                  <a:gd name="T9" fmla="*/ 423 h 1371"/>
                  <a:gd name="T10" fmla="*/ 273 w 1224"/>
                  <a:gd name="T11" fmla="*/ 462 h 1371"/>
                  <a:gd name="T12" fmla="*/ 285 w 1224"/>
                  <a:gd name="T13" fmla="*/ 495 h 1371"/>
                  <a:gd name="T14" fmla="*/ 294 w 1224"/>
                  <a:gd name="T15" fmla="*/ 525 h 1371"/>
                  <a:gd name="T16" fmla="*/ 306 w 1224"/>
                  <a:gd name="T17" fmla="*/ 555 h 1371"/>
                  <a:gd name="T18" fmla="*/ 318 w 1224"/>
                  <a:gd name="T19" fmla="*/ 576 h 1371"/>
                  <a:gd name="T20" fmla="*/ 345 w 1224"/>
                  <a:gd name="T21" fmla="*/ 639 h 1371"/>
                  <a:gd name="T22" fmla="*/ 351 w 1224"/>
                  <a:gd name="T23" fmla="*/ 666 h 1371"/>
                  <a:gd name="T24" fmla="*/ 360 w 1224"/>
                  <a:gd name="T25" fmla="*/ 702 h 1371"/>
                  <a:gd name="T26" fmla="*/ 375 w 1224"/>
                  <a:gd name="T27" fmla="*/ 729 h 1371"/>
                  <a:gd name="T28" fmla="*/ 384 w 1224"/>
                  <a:gd name="T29" fmla="*/ 765 h 1371"/>
                  <a:gd name="T30" fmla="*/ 405 w 1224"/>
                  <a:gd name="T31" fmla="*/ 795 h 1371"/>
                  <a:gd name="T32" fmla="*/ 408 w 1224"/>
                  <a:gd name="T33" fmla="*/ 819 h 1371"/>
                  <a:gd name="T34" fmla="*/ 411 w 1224"/>
                  <a:gd name="T35" fmla="*/ 855 h 1371"/>
                  <a:gd name="T36" fmla="*/ 414 w 1224"/>
                  <a:gd name="T37" fmla="*/ 891 h 1371"/>
                  <a:gd name="T38" fmla="*/ 402 w 1224"/>
                  <a:gd name="T39" fmla="*/ 939 h 1371"/>
                  <a:gd name="T40" fmla="*/ 381 w 1224"/>
                  <a:gd name="T41" fmla="*/ 978 h 1371"/>
                  <a:gd name="T42" fmla="*/ 339 w 1224"/>
                  <a:gd name="T43" fmla="*/ 1044 h 1371"/>
                  <a:gd name="T44" fmla="*/ 309 w 1224"/>
                  <a:gd name="T45" fmla="*/ 1071 h 1371"/>
                  <a:gd name="T46" fmla="*/ 282 w 1224"/>
                  <a:gd name="T47" fmla="*/ 1101 h 1371"/>
                  <a:gd name="T48" fmla="*/ 252 w 1224"/>
                  <a:gd name="T49" fmla="*/ 1125 h 1371"/>
                  <a:gd name="T50" fmla="*/ 219 w 1224"/>
                  <a:gd name="T51" fmla="*/ 1161 h 1371"/>
                  <a:gd name="T52" fmla="*/ 177 w 1224"/>
                  <a:gd name="T53" fmla="*/ 1200 h 1371"/>
                  <a:gd name="T54" fmla="*/ 135 w 1224"/>
                  <a:gd name="T55" fmla="*/ 1239 h 1371"/>
                  <a:gd name="T56" fmla="*/ 0 w 1224"/>
                  <a:gd name="T57" fmla="*/ 1371 h 1371"/>
                  <a:gd name="T58" fmla="*/ 129 w 1224"/>
                  <a:gd name="T59" fmla="*/ 1269 h 1371"/>
                  <a:gd name="T60" fmla="*/ 198 w 1224"/>
                  <a:gd name="T61" fmla="*/ 1209 h 1371"/>
                  <a:gd name="T62" fmla="*/ 252 w 1224"/>
                  <a:gd name="T63" fmla="*/ 1158 h 1371"/>
                  <a:gd name="T64" fmla="*/ 324 w 1224"/>
                  <a:gd name="T65" fmla="*/ 1086 h 1371"/>
                  <a:gd name="T66" fmla="*/ 378 w 1224"/>
                  <a:gd name="T67" fmla="*/ 1026 h 1371"/>
                  <a:gd name="T68" fmla="*/ 426 w 1224"/>
                  <a:gd name="T69" fmla="*/ 951 h 1371"/>
                  <a:gd name="T70" fmla="*/ 474 w 1224"/>
                  <a:gd name="T71" fmla="*/ 885 h 1371"/>
                  <a:gd name="T72" fmla="*/ 525 w 1224"/>
                  <a:gd name="T73" fmla="*/ 864 h 1371"/>
                  <a:gd name="T74" fmla="*/ 660 w 1224"/>
                  <a:gd name="T75" fmla="*/ 819 h 1371"/>
                  <a:gd name="T76" fmla="*/ 762 w 1224"/>
                  <a:gd name="T77" fmla="*/ 786 h 1371"/>
                  <a:gd name="T78" fmla="*/ 840 w 1224"/>
                  <a:gd name="T79" fmla="*/ 756 h 1371"/>
                  <a:gd name="T80" fmla="*/ 906 w 1224"/>
                  <a:gd name="T81" fmla="*/ 723 h 1371"/>
                  <a:gd name="T82" fmla="*/ 963 w 1224"/>
                  <a:gd name="T83" fmla="*/ 678 h 1371"/>
                  <a:gd name="T84" fmla="*/ 1032 w 1224"/>
                  <a:gd name="T85" fmla="*/ 618 h 1371"/>
                  <a:gd name="T86" fmla="*/ 1101 w 1224"/>
                  <a:gd name="T87" fmla="*/ 534 h 1371"/>
                  <a:gd name="T88" fmla="*/ 1152 w 1224"/>
                  <a:gd name="T89" fmla="*/ 435 h 1371"/>
                  <a:gd name="T90" fmla="*/ 1203 w 1224"/>
                  <a:gd name="T91" fmla="*/ 300 h 1371"/>
                  <a:gd name="T92" fmla="*/ 1224 w 1224"/>
                  <a:gd name="T93" fmla="*/ 168 h 1371"/>
                  <a:gd name="T94" fmla="*/ 1224 w 1224"/>
                  <a:gd name="T95" fmla="*/ 45 h 1371"/>
                  <a:gd name="T96" fmla="*/ 1224 w 1224"/>
                  <a:gd name="T97" fmla="*/ 0 h 1371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224"/>
                  <a:gd name="T148" fmla="*/ 0 h 1371"/>
                  <a:gd name="T149" fmla="*/ 1224 w 1224"/>
                  <a:gd name="T150" fmla="*/ 1371 h 1371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224" h="1371">
                    <a:moveTo>
                      <a:pt x="246" y="249"/>
                    </a:moveTo>
                    <a:lnTo>
                      <a:pt x="246" y="297"/>
                    </a:lnTo>
                    <a:lnTo>
                      <a:pt x="246" y="339"/>
                    </a:lnTo>
                    <a:lnTo>
                      <a:pt x="252" y="390"/>
                    </a:lnTo>
                    <a:lnTo>
                      <a:pt x="264" y="423"/>
                    </a:lnTo>
                    <a:lnTo>
                      <a:pt x="273" y="462"/>
                    </a:lnTo>
                    <a:lnTo>
                      <a:pt x="285" y="495"/>
                    </a:lnTo>
                    <a:lnTo>
                      <a:pt x="294" y="525"/>
                    </a:lnTo>
                    <a:lnTo>
                      <a:pt x="306" y="555"/>
                    </a:lnTo>
                    <a:lnTo>
                      <a:pt x="318" y="576"/>
                    </a:lnTo>
                    <a:lnTo>
                      <a:pt x="345" y="639"/>
                    </a:lnTo>
                    <a:lnTo>
                      <a:pt x="351" y="666"/>
                    </a:lnTo>
                    <a:lnTo>
                      <a:pt x="360" y="702"/>
                    </a:lnTo>
                    <a:lnTo>
                      <a:pt x="375" y="729"/>
                    </a:lnTo>
                    <a:lnTo>
                      <a:pt x="384" y="765"/>
                    </a:lnTo>
                    <a:lnTo>
                      <a:pt x="405" y="795"/>
                    </a:lnTo>
                    <a:lnTo>
                      <a:pt x="408" y="819"/>
                    </a:lnTo>
                    <a:lnTo>
                      <a:pt x="411" y="855"/>
                    </a:lnTo>
                    <a:lnTo>
                      <a:pt x="414" y="891"/>
                    </a:lnTo>
                    <a:lnTo>
                      <a:pt x="402" y="939"/>
                    </a:lnTo>
                    <a:lnTo>
                      <a:pt x="381" y="978"/>
                    </a:lnTo>
                    <a:lnTo>
                      <a:pt x="339" y="1044"/>
                    </a:lnTo>
                    <a:lnTo>
                      <a:pt x="309" y="1071"/>
                    </a:lnTo>
                    <a:lnTo>
                      <a:pt x="282" y="1101"/>
                    </a:lnTo>
                    <a:lnTo>
                      <a:pt x="252" y="1125"/>
                    </a:lnTo>
                    <a:lnTo>
                      <a:pt x="219" y="1161"/>
                    </a:lnTo>
                    <a:lnTo>
                      <a:pt x="177" y="1200"/>
                    </a:lnTo>
                    <a:lnTo>
                      <a:pt x="135" y="1239"/>
                    </a:lnTo>
                    <a:lnTo>
                      <a:pt x="0" y="1371"/>
                    </a:lnTo>
                    <a:lnTo>
                      <a:pt x="129" y="1269"/>
                    </a:lnTo>
                    <a:lnTo>
                      <a:pt x="198" y="1209"/>
                    </a:lnTo>
                    <a:lnTo>
                      <a:pt x="252" y="1158"/>
                    </a:lnTo>
                    <a:lnTo>
                      <a:pt x="324" y="1086"/>
                    </a:lnTo>
                    <a:lnTo>
                      <a:pt x="378" y="1026"/>
                    </a:lnTo>
                    <a:lnTo>
                      <a:pt x="426" y="951"/>
                    </a:lnTo>
                    <a:lnTo>
                      <a:pt x="474" y="885"/>
                    </a:lnTo>
                    <a:lnTo>
                      <a:pt x="525" y="864"/>
                    </a:lnTo>
                    <a:lnTo>
                      <a:pt x="660" y="819"/>
                    </a:lnTo>
                    <a:lnTo>
                      <a:pt x="762" y="786"/>
                    </a:lnTo>
                    <a:lnTo>
                      <a:pt x="840" y="756"/>
                    </a:lnTo>
                    <a:lnTo>
                      <a:pt x="906" y="723"/>
                    </a:lnTo>
                    <a:lnTo>
                      <a:pt x="963" y="678"/>
                    </a:lnTo>
                    <a:lnTo>
                      <a:pt x="1032" y="618"/>
                    </a:lnTo>
                    <a:lnTo>
                      <a:pt x="1101" y="534"/>
                    </a:lnTo>
                    <a:lnTo>
                      <a:pt x="1152" y="435"/>
                    </a:lnTo>
                    <a:lnTo>
                      <a:pt x="1203" y="300"/>
                    </a:lnTo>
                    <a:lnTo>
                      <a:pt x="1224" y="168"/>
                    </a:lnTo>
                    <a:lnTo>
                      <a:pt x="1224" y="45"/>
                    </a:lnTo>
                    <a:lnTo>
                      <a:pt x="1224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id="{0E975235-8718-A6C7-7916-E16A0738522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785" y="1422"/>
                <a:ext cx="153" cy="354"/>
              </a:xfrm>
              <a:custGeom>
                <a:avLst/>
                <a:gdLst>
                  <a:gd name="T0" fmla="*/ 153 w 153"/>
                  <a:gd name="T1" fmla="*/ 354 h 354"/>
                  <a:gd name="T2" fmla="*/ 147 w 153"/>
                  <a:gd name="T3" fmla="*/ 249 h 354"/>
                  <a:gd name="T4" fmla="*/ 117 w 153"/>
                  <a:gd name="T5" fmla="*/ 147 h 354"/>
                  <a:gd name="T6" fmla="*/ 84 w 153"/>
                  <a:gd name="T7" fmla="*/ 96 h 354"/>
                  <a:gd name="T8" fmla="*/ 39 w 153"/>
                  <a:gd name="T9" fmla="*/ 51 h 354"/>
                  <a:gd name="T10" fmla="*/ 0 w 153"/>
                  <a:gd name="T11" fmla="*/ 0 h 35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3"/>
                  <a:gd name="T19" fmla="*/ 0 h 354"/>
                  <a:gd name="T20" fmla="*/ 153 w 153"/>
                  <a:gd name="T21" fmla="*/ 354 h 35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3" h="354">
                    <a:moveTo>
                      <a:pt x="153" y="354"/>
                    </a:moveTo>
                    <a:lnTo>
                      <a:pt x="147" y="249"/>
                    </a:lnTo>
                    <a:lnTo>
                      <a:pt x="117" y="147"/>
                    </a:lnTo>
                    <a:lnTo>
                      <a:pt x="84" y="96"/>
                    </a:lnTo>
                    <a:lnTo>
                      <a:pt x="39" y="51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:a16="http://schemas.microsoft.com/office/drawing/2014/main" id="{944C2F21-9912-314A-52AF-4AABC6A73C6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580" y="868"/>
                <a:ext cx="726" cy="460"/>
              </a:xfrm>
              <a:custGeom>
                <a:avLst/>
                <a:gdLst>
                  <a:gd name="T0" fmla="*/ 0 w 726"/>
                  <a:gd name="T1" fmla="*/ 382 h 460"/>
                  <a:gd name="T2" fmla="*/ 96 w 726"/>
                  <a:gd name="T3" fmla="*/ 312 h 460"/>
                  <a:gd name="T4" fmla="*/ 154 w 726"/>
                  <a:gd name="T5" fmla="*/ 270 h 460"/>
                  <a:gd name="T6" fmla="*/ 232 w 726"/>
                  <a:gd name="T7" fmla="*/ 208 h 460"/>
                  <a:gd name="T8" fmla="*/ 344 w 726"/>
                  <a:gd name="T9" fmla="*/ 154 h 460"/>
                  <a:gd name="T10" fmla="*/ 426 w 726"/>
                  <a:gd name="T11" fmla="*/ 114 h 460"/>
                  <a:gd name="T12" fmla="*/ 502 w 726"/>
                  <a:gd name="T13" fmla="*/ 72 h 460"/>
                  <a:gd name="T14" fmla="*/ 566 w 726"/>
                  <a:gd name="T15" fmla="*/ 16 h 460"/>
                  <a:gd name="T16" fmla="*/ 600 w 726"/>
                  <a:gd name="T17" fmla="*/ 0 h 460"/>
                  <a:gd name="T18" fmla="*/ 608 w 726"/>
                  <a:gd name="T19" fmla="*/ 16 h 460"/>
                  <a:gd name="T20" fmla="*/ 598 w 726"/>
                  <a:gd name="T21" fmla="*/ 40 h 460"/>
                  <a:gd name="T22" fmla="*/ 536 w 726"/>
                  <a:gd name="T23" fmla="*/ 90 h 460"/>
                  <a:gd name="T24" fmla="*/ 510 w 726"/>
                  <a:gd name="T25" fmla="*/ 106 h 460"/>
                  <a:gd name="T26" fmla="*/ 504 w 726"/>
                  <a:gd name="T27" fmla="*/ 120 h 460"/>
                  <a:gd name="T28" fmla="*/ 436 w 726"/>
                  <a:gd name="T29" fmla="*/ 156 h 460"/>
                  <a:gd name="T30" fmla="*/ 326 w 726"/>
                  <a:gd name="T31" fmla="*/ 208 h 460"/>
                  <a:gd name="T32" fmla="*/ 256 w 726"/>
                  <a:gd name="T33" fmla="*/ 240 h 460"/>
                  <a:gd name="T34" fmla="*/ 362 w 726"/>
                  <a:gd name="T35" fmla="*/ 210 h 460"/>
                  <a:gd name="T36" fmla="*/ 482 w 726"/>
                  <a:gd name="T37" fmla="*/ 172 h 460"/>
                  <a:gd name="T38" fmla="*/ 566 w 726"/>
                  <a:gd name="T39" fmla="*/ 146 h 460"/>
                  <a:gd name="T40" fmla="*/ 664 w 726"/>
                  <a:gd name="T41" fmla="*/ 120 h 460"/>
                  <a:gd name="T42" fmla="*/ 666 w 726"/>
                  <a:gd name="T43" fmla="*/ 144 h 460"/>
                  <a:gd name="T44" fmla="*/ 612 w 726"/>
                  <a:gd name="T45" fmla="*/ 168 h 460"/>
                  <a:gd name="T46" fmla="*/ 554 w 726"/>
                  <a:gd name="T47" fmla="*/ 190 h 460"/>
                  <a:gd name="T48" fmla="*/ 544 w 726"/>
                  <a:gd name="T49" fmla="*/ 196 h 460"/>
                  <a:gd name="T50" fmla="*/ 454 w 726"/>
                  <a:gd name="T51" fmla="*/ 224 h 460"/>
                  <a:gd name="T52" fmla="*/ 408 w 726"/>
                  <a:gd name="T53" fmla="*/ 224 h 460"/>
                  <a:gd name="T54" fmla="*/ 354 w 726"/>
                  <a:gd name="T55" fmla="*/ 224 h 460"/>
                  <a:gd name="T56" fmla="*/ 502 w 726"/>
                  <a:gd name="T57" fmla="*/ 226 h 460"/>
                  <a:gd name="T58" fmla="*/ 550 w 726"/>
                  <a:gd name="T59" fmla="*/ 226 h 460"/>
                  <a:gd name="T60" fmla="*/ 612 w 726"/>
                  <a:gd name="T61" fmla="*/ 218 h 460"/>
                  <a:gd name="T62" fmla="*/ 700 w 726"/>
                  <a:gd name="T63" fmla="*/ 188 h 460"/>
                  <a:gd name="T64" fmla="*/ 710 w 726"/>
                  <a:gd name="T65" fmla="*/ 214 h 460"/>
                  <a:gd name="T66" fmla="*/ 606 w 726"/>
                  <a:gd name="T67" fmla="*/ 246 h 460"/>
                  <a:gd name="T68" fmla="*/ 606 w 726"/>
                  <a:gd name="T69" fmla="*/ 260 h 460"/>
                  <a:gd name="T70" fmla="*/ 508 w 726"/>
                  <a:gd name="T71" fmla="*/ 260 h 460"/>
                  <a:gd name="T72" fmla="*/ 504 w 726"/>
                  <a:gd name="T73" fmla="*/ 276 h 460"/>
                  <a:gd name="T74" fmla="*/ 300 w 726"/>
                  <a:gd name="T75" fmla="*/ 262 h 460"/>
                  <a:gd name="T76" fmla="*/ 512 w 726"/>
                  <a:gd name="T77" fmla="*/ 284 h 460"/>
                  <a:gd name="T78" fmla="*/ 620 w 726"/>
                  <a:gd name="T79" fmla="*/ 288 h 460"/>
                  <a:gd name="T80" fmla="*/ 726 w 726"/>
                  <a:gd name="T81" fmla="*/ 276 h 460"/>
                  <a:gd name="T82" fmla="*/ 726 w 726"/>
                  <a:gd name="T83" fmla="*/ 312 h 460"/>
                  <a:gd name="T84" fmla="*/ 626 w 726"/>
                  <a:gd name="T85" fmla="*/ 326 h 460"/>
                  <a:gd name="T86" fmla="*/ 616 w 726"/>
                  <a:gd name="T87" fmla="*/ 336 h 460"/>
                  <a:gd name="T88" fmla="*/ 500 w 726"/>
                  <a:gd name="T89" fmla="*/ 328 h 460"/>
                  <a:gd name="T90" fmla="*/ 298 w 726"/>
                  <a:gd name="T91" fmla="*/ 302 h 460"/>
                  <a:gd name="T92" fmla="*/ 62 w 726"/>
                  <a:gd name="T93" fmla="*/ 460 h 46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726"/>
                  <a:gd name="T142" fmla="*/ 0 h 460"/>
                  <a:gd name="T143" fmla="*/ 726 w 726"/>
                  <a:gd name="T144" fmla="*/ 460 h 46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726" h="460">
                    <a:moveTo>
                      <a:pt x="0" y="382"/>
                    </a:moveTo>
                    <a:lnTo>
                      <a:pt x="96" y="312"/>
                    </a:lnTo>
                    <a:lnTo>
                      <a:pt x="154" y="270"/>
                    </a:lnTo>
                    <a:lnTo>
                      <a:pt x="232" y="208"/>
                    </a:lnTo>
                    <a:lnTo>
                      <a:pt x="344" y="154"/>
                    </a:lnTo>
                    <a:lnTo>
                      <a:pt x="426" y="114"/>
                    </a:lnTo>
                    <a:lnTo>
                      <a:pt x="502" y="72"/>
                    </a:lnTo>
                    <a:lnTo>
                      <a:pt x="566" y="16"/>
                    </a:lnTo>
                    <a:lnTo>
                      <a:pt x="600" y="0"/>
                    </a:lnTo>
                    <a:lnTo>
                      <a:pt x="608" y="16"/>
                    </a:lnTo>
                    <a:lnTo>
                      <a:pt x="598" y="40"/>
                    </a:lnTo>
                    <a:lnTo>
                      <a:pt x="536" y="90"/>
                    </a:lnTo>
                    <a:lnTo>
                      <a:pt x="510" y="106"/>
                    </a:lnTo>
                    <a:lnTo>
                      <a:pt x="504" y="120"/>
                    </a:lnTo>
                    <a:lnTo>
                      <a:pt x="436" y="156"/>
                    </a:lnTo>
                    <a:lnTo>
                      <a:pt x="326" y="208"/>
                    </a:lnTo>
                    <a:lnTo>
                      <a:pt x="256" y="240"/>
                    </a:lnTo>
                    <a:lnTo>
                      <a:pt x="362" y="210"/>
                    </a:lnTo>
                    <a:lnTo>
                      <a:pt x="482" y="172"/>
                    </a:lnTo>
                    <a:lnTo>
                      <a:pt x="566" y="146"/>
                    </a:lnTo>
                    <a:lnTo>
                      <a:pt x="664" y="120"/>
                    </a:lnTo>
                    <a:lnTo>
                      <a:pt x="666" y="144"/>
                    </a:lnTo>
                    <a:lnTo>
                      <a:pt x="612" y="168"/>
                    </a:lnTo>
                    <a:lnTo>
                      <a:pt x="554" y="190"/>
                    </a:lnTo>
                    <a:lnTo>
                      <a:pt x="544" y="196"/>
                    </a:lnTo>
                    <a:lnTo>
                      <a:pt x="454" y="224"/>
                    </a:lnTo>
                    <a:lnTo>
                      <a:pt x="408" y="224"/>
                    </a:lnTo>
                    <a:lnTo>
                      <a:pt x="354" y="224"/>
                    </a:lnTo>
                    <a:lnTo>
                      <a:pt x="502" y="226"/>
                    </a:lnTo>
                    <a:lnTo>
                      <a:pt x="550" y="226"/>
                    </a:lnTo>
                    <a:lnTo>
                      <a:pt x="612" y="218"/>
                    </a:lnTo>
                    <a:lnTo>
                      <a:pt x="700" y="188"/>
                    </a:lnTo>
                    <a:lnTo>
                      <a:pt x="710" y="214"/>
                    </a:lnTo>
                    <a:lnTo>
                      <a:pt x="606" y="246"/>
                    </a:lnTo>
                    <a:lnTo>
                      <a:pt x="606" y="260"/>
                    </a:lnTo>
                    <a:lnTo>
                      <a:pt x="508" y="260"/>
                    </a:lnTo>
                    <a:lnTo>
                      <a:pt x="504" y="276"/>
                    </a:lnTo>
                    <a:lnTo>
                      <a:pt x="300" y="262"/>
                    </a:lnTo>
                    <a:lnTo>
                      <a:pt x="512" y="284"/>
                    </a:lnTo>
                    <a:lnTo>
                      <a:pt x="620" y="288"/>
                    </a:lnTo>
                    <a:lnTo>
                      <a:pt x="726" y="276"/>
                    </a:lnTo>
                    <a:lnTo>
                      <a:pt x="726" y="312"/>
                    </a:lnTo>
                    <a:lnTo>
                      <a:pt x="626" y="326"/>
                    </a:lnTo>
                    <a:lnTo>
                      <a:pt x="616" y="336"/>
                    </a:lnTo>
                    <a:lnTo>
                      <a:pt x="500" y="328"/>
                    </a:lnTo>
                    <a:lnTo>
                      <a:pt x="298" y="302"/>
                    </a:lnTo>
                    <a:lnTo>
                      <a:pt x="62" y="46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9">
                <a:extLst>
                  <a:ext uri="{FF2B5EF4-FFF2-40B4-BE49-F238E27FC236}">
                    <a16:creationId xmlns:a16="http://schemas.microsoft.com/office/drawing/2014/main" id="{C37EFD5A-290F-D412-4150-CF20C6DFA79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188" y="730"/>
                <a:ext cx="296" cy="142"/>
              </a:xfrm>
              <a:custGeom>
                <a:avLst/>
                <a:gdLst>
                  <a:gd name="T0" fmla="*/ 0 w 296"/>
                  <a:gd name="T1" fmla="*/ 142 h 142"/>
                  <a:gd name="T2" fmla="*/ 164 w 296"/>
                  <a:gd name="T3" fmla="*/ 54 h 142"/>
                  <a:gd name="T4" fmla="*/ 296 w 296"/>
                  <a:gd name="T5" fmla="*/ 0 h 142"/>
                  <a:gd name="T6" fmla="*/ 0 60000 65536"/>
                  <a:gd name="T7" fmla="*/ 0 60000 65536"/>
                  <a:gd name="T8" fmla="*/ 0 60000 65536"/>
                  <a:gd name="T9" fmla="*/ 0 w 296"/>
                  <a:gd name="T10" fmla="*/ 0 h 142"/>
                  <a:gd name="T11" fmla="*/ 296 w 296"/>
                  <a:gd name="T12" fmla="*/ 142 h 1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6" h="142">
                    <a:moveTo>
                      <a:pt x="0" y="142"/>
                    </a:moveTo>
                    <a:lnTo>
                      <a:pt x="164" y="54"/>
                    </a:lnTo>
                    <a:lnTo>
                      <a:pt x="296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10">
                <a:extLst>
                  <a:ext uri="{FF2B5EF4-FFF2-40B4-BE49-F238E27FC236}">
                    <a16:creationId xmlns:a16="http://schemas.microsoft.com/office/drawing/2014/main" id="{30E8DB52-91CB-8E65-D1A3-8DA2A59674A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192" y="866"/>
                <a:ext cx="342" cy="20"/>
              </a:xfrm>
              <a:custGeom>
                <a:avLst/>
                <a:gdLst>
                  <a:gd name="T0" fmla="*/ 0 w 342"/>
                  <a:gd name="T1" fmla="*/ 20 h 20"/>
                  <a:gd name="T2" fmla="*/ 182 w 342"/>
                  <a:gd name="T3" fmla="*/ 8 h 20"/>
                  <a:gd name="T4" fmla="*/ 342 w 342"/>
                  <a:gd name="T5" fmla="*/ 0 h 20"/>
                  <a:gd name="T6" fmla="*/ 0 60000 65536"/>
                  <a:gd name="T7" fmla="*/ 0 60000 65536"/>
                  <a:gd name="T8" fmla="*/ 0 60000 65536"/>
                  <a:gd name="T9" fmla="*/ 0 w 342"/>
                  <a:gd name="T10" fmla="*/ 0 h 20"/>
                  <a:gd name="T11" fmla="*/ 342 w 342"/>
                  <a:gd name="T12" fmla="*/ 20 h 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2" h="20">
                    <a:moveTo>
                      <a:pt x="0" y="20"/>
                    </a:moveTo>
                    <a:lnTo>
                      <a:pt x="182" y="8"/>
                    </a:lnTo>
                    <a:lnTo>
                      <a:pt x="342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11">
                <a:extLst>
                  <a:ext uri="{FF2B5EF4-FFF2-40B4-BE49-F238E27FC236}">
                    <a16:creationId xmlns:a16="http://schemas.microsoft.com/office/drawing/2014/main" id="{831434B0-2D57-4409-F360-3D5201A1D4F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86" y="902"/>
                <a:ext cx="230" cy="256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2">
                <a:extLst>
                  <a:ext uri="{FF2B5EF4-FFF2-40B4-BE49-F238E27FC236}">
                    <a16:creationId xmlns:a16="http://schemas.microsoft.com/office/drawing/2014/main" id="{0A27E6D2-9405-CA97-6805-C3E97316AEC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248" y="934"/>
                <a:ext cx="332" cy="58"/>
              </a:xfrm>
              <a:custGeom>
                <a:avLst/>
                <a:gdLst>
                  <a:gd name="T0" fmla="*/ 0 w 332"/>
                  <a:gd name="T1" fmla="*/ 58 h 58"/>
                  <a:gd name="T2" fmla="*/ 12 w 332"/>
                  <a:gd name="T3" fmla="*/ 52 h 58"/>
                  <a:gd name="T4" fmla="*/ 22 w 332"/>
                  <a:gd name="T5" fmla="*/ 48 h 58"/>
                  <a:gd name="T6" fmla="*/ 196 w 332"/>
                  <a:gd name="T7" fmla="*/ 14 h 58"/>
                  <a:gd name="T8" fmla="*/ 332 w 332"/>
                  <a:gd name="T9" fmla="*/ 0 h 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2"/>
                  <a:gd name="T16" fmla="*/ 0 h 58"/>
                  <a:gd name="T17" fmla="*/ 332 w 332"/>
                  <a:gd name="T18" fmla="*/ 58 h 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2" h="58">
                    <a:moveTo>
                      <a:pt x="0" y="58"/>
                    </a:moveTo>
                    <a:cubicBezTo>
                      <a:pt x="9" y="52"/>
                      <a:pt x="3" y="56"/>
                      <a:pt x="12" y="52"/>
                    </a:cubicBezTo>
                    <a:cubicBezTo>
                      <a:pt x="15" y="51"/>
                      <a:pt x="22" y="48"/>
                      <a:pt x="22" y="48"/>
                    </a:cubicBezTo>
                    <a:lnTo>
                      <a:pt x="196" y="14"/>
                    </a:lnTo>
                    <a:lnTo>
                      <a:pt x="332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3">
                <a:extLst>
                  <a:ext uri="{FF2B5EF4-FFF2-40B4-BE49-F238E27FC236}">
                    <a16:creationId xmlns:a16="http://schemas.microsoft.com/office/drawing/2014/main" id="{01AF11ED-DCF2-3AC3-79E2-FC42FA374A1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296" y="1020"/>
                <a:ext cx="284" cy="48"/>
              </a:xfrm>
              <a:custGeom>
                <a:avLst/>
                <a:gdLst>
                  <a:gd name="T0" fmla="*/ 0 w 284"/>
                  <a:gd name="T1" fmla="*/ 48 h 48"/>
                  <a:gd name="T2" fmla="*/ 22 w 284"/>
                  <a:gd name="T3" fmla="*/ 44 h 48"/>
                  <a:gd name="T4" fmla="*/ 240 w 284"/>
                  <a:gd name="T5" fmla="*/ 6 h 48"/>
                  <a:gd name="T6" fmla="*/ 284 w 284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4"/>
                  <a:gd name="T13" fmla="*/ 0 h 48"/>
                  <a:gd name="T14" fmla="*/ 284 w 28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4" h="48">
                    <a:moveTo>
                      <a:pt x="0" y="48"/>
                    </a:moveTo>
                    <a:cubicBezTo>
                      <a:pt x="7" y="47"/>
                      <a:pt x="22" y="44"/>
                      <a:pt x="22" y="44"/>
                    </a:cubicBezTo>
                    <a:lnTo>
                      <a:pt x="240" y="6"/>
                    </a:lnTo>
                    <a:lnTo>
                      <a:pt x="284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14">
                <a:extLst>
                  <a:ext uri="{FF2B5EF4-FFF2-40B4-BE49-F238E27FC236}">
                    <a16:creationId xmlns:a16="http://schemas.microsoft.com/office/drawing/2014/main" id="{D9219AF5-F2DC-9D33-8DDB-A5AC5E33FB1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300" y="1076"/>
                <a:ext cx="294" cy="106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5">
                <a:extLst>
                  <a:ext uri="{FF2B5EF4-FFF2-40B4-BE49-F238E27FC236}">
                    <a16:creationId xmlns:a16="http://schemas.microsoft.com/office/drawing/2014/main" id="{C5C17D7B-394D-DCBD-7B01-E361DF0BC0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248" y="1006"/>
                <a:ext cx="338" cy="26"/>
              </a:xfrm>
              <a:custGeom>
                <a:avLst/>
                <a:gdLst>
                  <a:gd name="T0" fmla="*/ 0 w 338"/>
                  <a:gd name="T1" fmla="*/ 0 h 26"/>
                  <a:gd name="T2" fmla="*/ 62 w 338"/>
                  <a:gd name="T3" fmla="*/ 10 h 26"/>
                  <a:gd name="T4" fmla="*/ 338 w 338"/>
                  <a:gd name="T5" fmla="*/ 14 h 26"/>
                  <a:gd name="T6" fmla="*/ 0 60000 65536"/>
                  <a:gd name="T7" fmla="*/ 0 60000 65536"/>
                  <a:gd name="T8" fmla="*/ 0 60000 65536"/>
                  <a:gd name="T9" fmla="*/ 0 w 338"/>
                  <a:gd name="T10" fmla="*/ 0 h 26"/>
                  <a:gd name="T11" fmla="*/ 338 w 338"/>
                  <a:gd name="T12" fmla="*/ 26 h 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8" h="26">
                    <a:moveTo>
                      <a:pt x="0" y="0"/>
                    </a:moveTo>
                    <a:cubicBezTo>
                      <a:pt x="20" y="6"/>
                      <a:pt x="62" y="10"/>
                      <a:pt x="62" y="10"/>
                    </a:cubicBezTo>
                    <a:cubicBezTo>
                      <a:pt x="142" y="26"/>
                      <a:pt x="319" y="14"/>
                      <a:pt x="338" y="14"/>
                    </a:cubicBez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6">
                <a:extLst>
                  <a:ext uri="{FF2B5EF4-FFF2-40B4-BE49-F238E27FC236}">
                    <a16:creationId xmlns:a16="http://schemas.microsoft.com/office/drawing/2014/main" id="{BC3FB02C-729D-DD46-4E8F-9856E3BAB11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244" y="1010"/>
                <a:ext cx="328" cy="116"/>
              </a:xfrm>
              <a:custGeom>
                <a:avLst/>
                <a:gdLst>
                  <a:gd name="T0" fmla="*/ 0 w 328"/>
                  <a:gd name="T1" fmla="*/ 0 h 116"/>
                  <a:gd name="T2" fmla="*/ 228 w 328"/>
                  <a:gd name="T3" fmla="*/ 84 h 116"/>
                  <a:gd name="T4" fmla="*/ 296 w 328"/>
                  <a:gd name="T5" fmla="*/ 104 h 116"/>
                  <a:gd name="T6" fmla="*/ 328 w 328"/>
                  <a:gd name="T7" fmla="*/ 116 h 1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28"/>
                  <a:gd name="T13" fmla="*/ 0 h 116"/>
                  <a:gd name="T14" fmla="*/ 328 w 328"/>
                  <a:gd name="T15" fmla="*/ 116 h 1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28" h="116">
                    <a:moveTo>
                      <a:pt x="0" y="0"/>
                    </a:moveTo>
                    <a:lnTo>
                      <a:pt x="228" y="84"/>
                    </a:lnTo>
                    <a:lnTo>
                      <a:pt x="296" y="104"/>
                    </a:lnTo>
                    <a:lnTo>
                      <a:pt x="328" y="116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17">
                <a:extLst>
                  <a:ext uri="{FF2B5EF4-FFF2-40B4-BE49-F238E27FC236}">
                    <a16:creationId xmlns:a16="http://schemas.microsoft.com/office/drawing/2014/main" id="{6804D546-5E9E-5E02-F331-33B09926173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290" y="1086"/>
                <a:ext cx="202" cy="25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8">
                <a:extLst>
                  <a:ext uri="{FF2B5EF4-FFF2-40B4-BE49-F238E27FC236}">
                    <a16:creationId xmlns:a16="http://schemas.microsoft.com/office/drawing/2014/main" id="{28A64B73-4B83-FE8C-3F90-FF4C02D9599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086" y="974"/>
                <a:ext cx="278" cy="238"/>
              </a:xfrm>
              <a:custGeom>
                <a:avLst/>
                <a:gdLst>
                  <a:gd name="T0" fmla="*/ 0 w 278"/>
                  <a:gd name="T1" fmla="*/ 0 h 238"/>
                  <a:gd name="T2" fmla="*/ 154 w 278"/>
                  <a:gd name="T3" fmla="*/ 176 h 238"/>
                  <a:gd name="T4" fmla="*/ 278 w 278"/>
                  <a:gd name="T5" fmla="*/ 238 h 238"/>
                  <a:gd name="T6" fmla="*/ 0 60000 65536"/>
                  <a:gd name="T7" fmla="*/ 0 60000 65536"/>
                  <a:gd name="T8" fmla="*/ 0 60000 65536"/>
                  <a:gd name="T9" fmla="*/ 0 w 278"/>
                  <a:gd name="T10" fmla="*/ 0 h 238"/>
                  <a:gd name="T11" fmla="*/ 278 w 278"/>
                  <a:gd name="T12" fmla="*/ 238 h 23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8" h="238">
                    <a:moveTo>
                      <a:pt x="0" y="0"/>
                    </a:moveTo>
                    <a:lnTo>
                      <a:pt x="154" y="176"/>
                    </a:lnTo>
                    <a:lnTo>
                      <a:pt x="278" y="238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9">
                <a:extLst>
                  <a:ext uri="{FF2B5EF4-FFF2-40B4-BE49-F238E27FC236}">
                    <a16:creationId xmlns:a16="http://schemas.microsoft.com/office/drawing/2014/main" id="{E39184E9-A417-6721-50DD-CC2F2D7BDE2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306" y="1166"/>
                <a:ext cx="306" cy="28"/>
              </a:xfrm>
              <a:custGeom>
                <a:avLst/>
                <a:gdLst>
                  <a:gd name="T0" fmla="*/ 0 w 306"/>
                  <a:gd name="T1" fmla="*/ 0 h 28"/>
                  <a:gd name="T2" fmla="*/ 182 w 306"/>
                  <a:gd name="T3" fmla="*/ 0 h 28"/>
                  <a:gd name="T4" fmla="*/ 306 w 306"/>
                  <a:gd name="T5" fmla="*/ 28 h 28"/>
                  <a:gd name="T6" fmla="*/ 0 60000 65536"/>
                  <a:gd name="T7" fmla="*/ 0 60000 65536"/>
                  <a:gd name="T8" fmla="*/ 0 60000 65536"/>
                  <a:gd name="T9" fmla="*/ 0 w 306"/>
                  <a:gd name="T10" fmla="*/ 0 h 28"/>
                  <a:gd name="T11" fmla="*/ 306 w 306"/>
                  <a:gd name="T12" fmla="*/ 28 h 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6" h="28">
                    <a:moveTo>
                      <a:pt x="0" y="0"/>
                    </a:moveTo>
                    <a:lnTo>
                      <a:pt x="182" y="0"/>
                    </a:lnTo>
                    <a:lnTo>
                      <a:pt x="306" y="28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Oval 20">
                <a:extLst>
                  <a:ext uri="{FF2B5EF4-FFF2-40B4-BE49-F238E27FC236}">
                    <a16:creationId xmlns:a16="http://schemas.microsoft.com/office/drawing/2014/main" id="{328D596E-C380-9CFA-BDF9-74926B693C8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17" y="964"/>
                <a:ext cx="115" cy="11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35" name="Freeform 21">
                <a:extLst>
                  <a:ext uri="{FF2B5EF4-FFF2-40B4-BE49-F238E27FC236}">
                    <a16:creationId xmlns:a16="http://schemas.microsoft.com/office/drawing/2014/main" id="{7C423AE3-3293-DE5C-199D-BD845889ED2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60" y="1166"/>
                <a:ext cx="350" cy="626"/>
              </a:xfrm>
              <a:custGeom>
                <a:avLst/>
                <a:gdLst>
                  <a:gd name="T0" fmla="*/ 350 w 350"/>
                  <a:gd name="T1" fmla="*/ 54 h 626"/>
                  <a:gd name="T2" fmla="*/ 338 w 350"/>
                  <a:gd name="T3" fmla="*/ 50 h 626"/>
                  <a:gd name="T4" fmla="*/ 280 w 350"/>
                  <a:gd name="T5" fmla="*/ 12 h 626"/>
                  <a:gd name="T6" fmla="*/ 242 w 350"/>
                  <a:gd name="T7" fmla="*/ 0 h 626"/>
                  <a:gd name="T8" fmla="*/ 206 w 350"/>
                  <a:gd name="T9" fmla="*/ 0 h 626"/>
                  <a:gd name="T10" fmla="*/ 152 w 350"/>
                  <a:gd name="T11" fmla="*/ 12 h 626"/>
                  <a:gd name="T12" fmla="*/ 114 w 350"/>
                  <a:gd name="T13" fmla="*/ 48 h 626"/>
                  <a:gd name="T14" fmla="*/ 92 w 350"/>
                  <a:gd name="T15" fmla="*/ 82 h 626"/>
                  <a:gd name="T16" fmla="*/ 68 w 350"/>
                  <a:gd name="T17" fmla="*/ 126 h 626"/>
                  <a:gd name="T18" fmla="*/ 56 w 350"/>
                  <a:gd name="T19" fmla="*/ 166 h 626"/>
                  <a:gd name="T20" fmla="*/ 50 w 350"/>
                  <a:gd name="T21" fmla="*/ 220 h 626"/>
                  <a:gd name="T22" fmla="*/ 50 w 350"/>
                  <a:gd name="T23" fmla="*/ 266 h 626"/>
                  <a:gd name="T24" fmla="*/ 50 w 350"/>
                  <a:gd name="T25" fmla="*/ 300 h 626"/>
                  <a:gd name="T26" fmla="*/ 50 w 350"/>
                  <a:gd name="T27" fmla="*/ 324 h 626"/>
                  <a:gd name="T28" fmla="*/ 44 w 350"/>
                  <a:gd name="T29" fmla="*/ 380 h 626"/>
                  <a:gd name="T30" fmla="*/ 30 w 350"/>
                  <a:gd name="T31" fmla="*/ 430 h 626"/>
                  <a:gd name="T32" fmla="*/ 26 w 350"/>
                  <a:gd name="T33" fmla="*/ 478 h 626"/>
                  <a:gd name="T34" fmla="*/ 18 w 350"/>
                  <a:gd name="T35" fmla="*/ 526 h 626"/>
                  <a:gd name="T36" fmla="*/ 14 w 350"/>
                  <a:gd name="T37" fmla="*/ 562 h 626"/>
                  <a:gd name="T38" fmla="*/ 6 w 350"/>
                  <a:gd name="T39" fmla="*/ 608 h 626"/>
                  <a:gd name="T40" fmla="*/ 0 w 350"/>
                  <a:gd name="T41" fmla="*/ 626 h 62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50"/>
                  <a:gd name="T64" fmla="*/ 0 h 626"/>
                  <a:gd name="T65" fmla="*/ 350 w 350"/>
                  <a:gd name="T66" fmla="*/ 626 h 62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50" h="626">
                    <a:moveTo>
                      <a:pt x="350" y="54"/>
                    </a:moveTo>
                    <a:cubicBezTo>
                      <a:pt x="346" y="53"/>
                      <a:pt x="338" y="50"/>
                      <a:pt x="338" y="50"/>
                    </a:cubicBezTo>
                    <a:lnTo>
                      <a:pt x="280" y="12"/>
                    </a:lnTo>
                    <a:lnTo>
                      <a:pt x="242" y="0"/>
                    </a:lnTo>
                    <a:lnTo>
                      <a:pt x="206" y="0"/>
                    </a:lnTo>
                    <a:lnTo>
                      <a:pt x="152" y="12"/>
                    </a:lnTo>
                    <a:lnTo>
                      <a:pt x="114" y="48"/>
                    </a:lnTo>
                    <a:lnTo>
                      <a:pt x="92" y="82"/>
                    </a:lnTo>
                    <a:lnTo>
                      <a:pt x="68" y="126"/>
                    </a:lnTo>
                    <a:lnTo>
                      <a:pt x="56" y="166"/>
                    </a:lnTo>
                    <a:lnTo>
                      <a:pt x="50" y="220"/>
                    </a:lnTo>
                    <a:lnTo>
                      <a:pt x="50" y="266"/>
                    </a:lnTo>
                    <a:lnTo>
                      <a:pt x="50" y="300"/>
                    </a:lnTo>
                    <a:lnTo>
                      <a:pt x="50" y="324"/>
                    </a:lnTo>
                    <a:lnTo>
                      <a:pt x="44" y="380"/>
                    </a:lnTo>
                    <a:lnTo>
                      <a:pt x="30" y="430"/>
                    </a:lnTo>
                    <a:lnTo>
                      <a:pt x="26" y="478"/>
                    </a:lnTo>
                    <a:lnTo>
                      <a:pt x="18" y="526"/>
                    </a:lnTo>
                    <a:lnTo>
                      <a:pt x="14" y="562"/>
                    </a:lnTo>
                    <a:lnTo>
                      <a:pt x="6" y="608"/>
                    </a:lnTo>
                    <a:lnTo>
                      <a:pt x="0" y="626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22">
                <a:extLst>
                  <a:ext uri="{FF2B5EF4-FFF2-40B4-BE49-F238E27FC236}">
                    <a16:creationId xmlns:a16="http://schemas.microsoft.com/office/drawing/2014/main" id="{6B354B41-4A46-79F4-E97A-3FED939F21B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30" y="1428"/>
                <a:ext cx="594" cy="1071"/>
              </a:xfrm>
              <a:custGeom>
                <a:avLst/>
                <a:gdLst>
                  <a:gd name="T0" fmla="*/ 30 w 594"/>
                  <a:gd name="T1" fmla="*/ 366 h 1071"/>
                  <a:gd name="T2" fmla="*/ 21 w 594"/>
                  <a:gd name="T3" fmla="*/ 468 h 1071"/>
                  <a:gd name="T4" fmla="*/ 21 w 594"/>
                  <a:gd name="T5" fmla="*/ 567 h 1071"/>
                  <a:gd name="T6" fmla="*/ 21 w 594"/>
                  <a:gd name="T7" fmla="*/ 651 h 1071"/>
                  <a:gd name="T8" fmla="*/ 18 w 594"/>
                  <a:gd name="T9" fmla="*/ 726 h 1071"/>
                  <a:gd name="T10" fmla="*/ 18 w 594"/>
                  <a:gd name="T11" fmla="*/ 825 h 1071"/>
                  <a:gd name="T12" fmla="*/ 0 w 594"/>
                  <a:gd name="T13" fmla="*/ 915 h 1071"/>
                  <a:gd name="T14" fmla="*/ 0 w 594"/>
                  <a:gd name="T15" fmla="*/ 1008 h 1071"/>
                  <a:gd name="T16" fmla="*/ 48 w 594"/>
                  <a:gd name="T17" fmla="*/ 1062 h 1071"/>
                  <a:gd name="T18" fmla="*/ 84 w 594"/>
                  <a:gd name="T19" fmla="*/ 1071 h 1071"/>
                  <a:gd name="T20" fmla="*/ 123 w 594"/>
                  <a:gd name="T21" fmla="*/ 1071 h 1071"/>
                  <a:gd name="T22" fmla="*/ 177 w 594"/>
                  <a:gd name="T23" fmla="*/ 1068 h 1071"/>
                  <a:gd name="T24" fmla="*/ 210 w 594"/>
                  <a:gd name="T25" fmla="*/ 1047 h 1071"/>
                  <a:gd name="T26" fmla="*/ 246 w 594"/>
                  <a:gd name="T27" fmla="*/ 1032 h 1071"/>
                  <a:gd name="T28" fmla="*/ 267 w 594"/>
                  <a:gd name="T29" fmla="*/ 1014 h 1071"/>
                  <a:gd name="T30" fmla="*/ 315 w 594"/>
                  <a:gd name="T31" fmla="*/ 987 h 1071"/>
                  <a:gd name="T32" fmla="*/ 354 w 594"/>
                  <a:gd name="T33" fmla="*/ 957 h 1071"/>
                  <a:gd name="T34" fmla="*/ 399 w 594"/>
                  <a:gd name="T35" fmla="*/ 921 h 1071"/>
                  <a:gd name="T36" fmla="*/ 402 w 594"/>
                  <a:gd name="T37" fmla="*/ 888 h 1071"/>
                  <a:gd name="T38" fmla="*/ 426 w 594"/>
                  <a:gd name="T39" fmla="*/ 846 h 1071"/>
                  <a:gd name="T40" fmla="*/ 441 w 594"/>
                  <a:gd name="T41" fmla="*/ 822 h 1071"/>
                  <a:gd name="T42" fmla="*/ 474 w 594"/>
                  <a:gd name="T43" fmla="*/ 807 h 1071"/>
                  <a:gd name="T44" fmla="*/ 513 w 594"/>
                  <a:gd name="T45" fmla="*/ 807 h 1071"/>
                  <a:gd name="T46" fmla="*/ 540 w 594"/>
                  <a:gd name="T47" fmla="*/ 807 h 1071"/>
                  <a:gd name="T48" fmla="*/ 564 w 594"/>
                  <a:gd name="T49" fmla="*/ 822 h 1071"/>
                  <a:gd name="T50" fmla="*/ 594 w 594"/>
                  <a:gd name="T51" fmla="*/ 843 h 1071"/>
                  <a:gd name="T52" fmla="*/ 555 w 594"/>
                  <a:gd name="T53" fmla="*/ 801 h 1071"/>
                  <a:gd name="T54" fmla="*/ 513 w 594"/>
                  <a:gd name="T55" fmla="*/ 792 h 1071"/>
                  <a:gd name="T56" fmla="*/ 471 w 594"/>
                  <a:gd name="T57" fmla="*/ 792 h 1071"/>
                  <a:gd name="T58" fmla="*/ 432 w 594"/>
                  <a:gd name="T59" fmla="*/ 792 h 1071"/>
                  <a:gd name="T60" fmla="*/ 402 w 594"/>
                  <a:gd name="T61" fmla="*/ 801 h 1071"/>
                  <a:gd name="T62" fmla="*/ 348 w 594"/>
                  <a:gd name="T63" fmla="*/ 837 h 1071"/>
                  <a:gd name="T64" fmla="*/ 342 w 594"/>
                  <a:gd name="T65" fmla="*/ 858 h 1071"/>
                  <a:gd name="T66" fmla="*/ 321 w 594"/>
                  <a:gd name="T67" fmla="*/ 882 h 1071"/>
                  <a:gd name="T68" fmla="*/ 282 w 594"/>
                  <a:gd name="T69" fmla="*/ 900 h 1071"/>
                  <a:gd name="T70" fmla="*/ 156 w 594"/>
                  <a:gd name="T71" fmla="*/ 969 h 1071"/>
                  <a:gd name="T72" fmla="*/ 120 w 594"/>
                  <a:gd name="T73" fmla="*/ 972 h 1071"/>
                  <a:gd name="T74" fmla="*/ 96 w 594"/>
                  <a:gd name="T75" fmla="*/ 945 h 1071"/>
                  <a:gd name="T76" fmla="*/ 102 w 594"/>
                  <a:gd name="T77" fmla="*/ 876 h 1071"/>
                  <a:gd name="T78" fmla="*/ 126 w 594"/>
                  <a:gd name="T79" fmla="*/ 768 h 1071"/>
                  <a:gd name="T80" fmla="*/ 120 w 594"/>
                  <a:gd name="T81" fmla="*/ 648 h 1071"/>
                  <a:gd name="T82" fmla="*/ 111 w 594"/>
                  <a:gd name="T83" fmla="*/ 561 h 1071"/>
                  <a:gd name="T84" fmla="*/ 123 w 594"/>
                  <a:gd name="T85" fmla="*/ 387 h 1071"/>
                  <a:gd name="T86" fmla="*/ 126 w 594"/>
                  <a:gd name="T87" fmla="*/ 312 h 1071"/>
                  <a:gd name="T88" fmla="*/ 156 w 594"/>
                  <a:gd name="T89" fmla="*/ 126 h 1071"/>
                  <a:gd name="T90" fmla="*/ 156 w 594"/>
                  <a:gd name="T91" fmla="*/ 33 h 1071"/>
                  <a:gd name="T92" fmla="*/ 156 w 594"/>
                  <a:gd name="T93" fmla="*/ 0 h 1071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94"/>
                  <a:gd name="T142" fmla="*/ 0 h 1071"/>
                  <a:gd name="T143" fmla="*/ 594 w 594"/>
                  <a:gd name="T144" fmla="*/ 1071 h 1071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94" h="1071">
                    <a:moveTo>
                      <a:pt x="30" y="366"/>
                    </a:moveTo>
                    <a:lnTo>
                      <a:pt x="21" y="468"/>
                    </a:lnTo>
                    <a:lnTo>
                      <a:pt x="21" y="567"/>
                    </a:lnTo>
                    <a:lnTo>
                      <a:pt x="21" y="651"/>
                    </a:lnTo>
                    <a:lnTo>
                      <a:pt x="18" y="726"/>
                    </a:lnTo>
                    <a:lnTo>
                      <a:pt x="18" y="825"/>
                    </a:lnTo>
                    <a:lnTo>
                      <a:pt x="0" y="915"/>
                    </a:lnTo>
                    <a:lnTo>
                      <a:pt x="0" y="1008"/>
                    </a:lnTo>
                    <a:lnTo>
                      <a:pt x="48" y="1062"/>
                    </a:lnTo>
                    <a:lnTo>
                      <a:pt x="84" y="1071"/>
                    </a:lnTo>
                    <a:lnTo>
                      <a:pt x="123" y="1071"/>
                    </a:lnTo>
                    <a:lnTo>
                      <a:pt x="177" y="1068"/>
                    </a:lnTo>
                    <a:lnTo>
                      <a:pt x="210" y="1047"/>
                    </a:lnTo>
                    <a:lnTo>
                      <a:pt x="246" y="1032"/>
                    </a:lnTo>
                    <a:lnTo>
                      <a:pt x="267" y="1014"/>
                    </a:lnTo>
                    <a:lnTo>
                      <a:pt x="315" y="987"/>
                    </a:lnTo>
                    <a:lnTo>
                      <a:pt x="354" y="957"/>
                    </a:lnTo>
                    <a:lnTo>
                      <a:pt x="399" y="921"/>
                    </a:lnTo>
                    <a:lnTo>
                      <a:pt x="402" y="888"/>
                    </a:lnTo>
                    <a:lnTo>
                      <a:pt x="426" y="846"/>
                    </a:lnTo>
                    <a:lnTo>
                      <a:pt x="441" y="822"/>
                    </a:lnTo>
                    <a:lnTo>
                      <a:pt x="474" y="807"/>
                    </a:lnTo>
                    <a:lnTo>
                      <a:pt x="513" y="807"/>
                    </a:lnTo>
                    <a:lnTo>
                      <a:pt x="540" y="807"/>
                    </a:lnTo>
                    <a:lnTo>
                      <a:pt x="564" y="822"/>
                    </a:lnTo>
                    <a:lnTo>
                      <a:pt x="594" y="843"/>
                    </a:lnTo>
                    <a:lnTo>
                      <a:pt x="555" y="801"/>
                    </a:lnTo>
                    <a:lnTo>
                      <a:pt x="513" y="792"/>
                    </a:lnTo>
                    <a:lnTo>
                      <a:pt x="471" y="792"/>
                    </a:lnTo>
                    <a:lnTo>
                      <a:pt x="432" y="792"/>
                    </a:lnTo>
                    <a:lnTo>
                      <a:pt x="402" y="801"/>
                    </a:lnTo>
                    <a:lnTo>
                      <a:pt x="348" y="837"/>
                    </a:lnTo>
                    <a:lnTo>
                      <a:pt x="342" y="858"/>
                    </a:lnTo>
                    <a:lnTo>
                      <a:pt x="321" y="882"/>
                    </a:lnTo>
                    <a:lnTo>
                      <a:pt x="282" y="900"/>
                    </a:lnTo>
                    <a:lnTo>
                      <a:pt x="156" y="969"/>
                    </a:lnTo>
                    <a:lnTo>
                      <a:pt x="120" y="972"/>
                    </a:lnTo>
                    <a:lnTo>
                      <a:pt x="96" y="945"/>
                    </a:lnTo>
                    <a:lnTo>
                      <a:pt x="102" y="876"/>
                    </a:lnTo>
                    <a:lnTo>
                      <a:pt x="126" y="768"/>
                    </a:lnTo>
                    <a:lnTo>
                      <a:pt x="120" y="648"/>
                    </a:lnTo>
                    <a:lnTo>
                      <a:pt x="111" y="561"/>
                    </a:lnTo>
                    <a:lnTo>
                      <a:pt x="123" y="387"/>
                    </a:lnTo>
                    <a:lnTo>
                      <a:pt x="126" y="312"/>
                    </a:lnTo>
                    <a:lnTo>
                      <a:pt x="156" y="126"/>
                    </a:lnTo>
                    <a:lnTo>
                      <a:pt x="156" y="33"/>
                    </a:lnTo>
                    <a:lnTo>
                      <a:pt x="156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23">
                <a:extLst>
                  <a:ext uri="{FF2B5EF4-FFF2-40B4-BE49-F238E27FC236}">
                    <a16:creationId xmlns:a16="http://schemas.microsoft.com/office/drawing/2014/main" id="{BC6EA698-9712-E610-F019-A2F3CF8BDFC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83" y="1272"/>
                <a:ext cx="174" cy="165"/>
              </a:xfrm>
              <a:custGeom>
                <a:avLst/>
                <a:gdLst>
                  <a:gd name="T0" fmla="*/ 174 w 174"/>
                  <a:gd name="T1" fmla="*/ 12 h 165"/>
                  <a:gd name="T2" fmla="*/ 117 w 174"/>
                  <a:gd name="T3" fmla="*/ 0 h 165"/>
                  <a:gd name="T4" fmla="*/ 75 w 174"/>
                  <a:gd name="T5" fmla="*/ 3 h 165"/>
                  <a:gd name="T6" fmla="*/ 39 w 174"/>
                  <a:gd name="T7" fmla="*/ 18 h 165"/>
                  <a:gd name="T8" fmla="*/ 27 w 174"/>
                  <a:gd name="T9" fmla="*/ 66 h 165"/>
                  <a:gd name="T10" fmla="*/ 15 w 174"/>
                  <a:gd name="T11" fmla="*/ 111 h 165"/>
                  <a:gd name="T12" fmla="*/ 0 w 174"/>
                  <a:gd name="T13" fmla="*/ 165 h 1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4"/>
                  <a:gd name="T22" fmla="*/ 0 h 165"/>
                  <a:gd name="T23" fmla="*/ 174 w 174"/>
                  <a:gd name="T24" fmla="*/ 165 h 1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4" h="165">
                    <a:moveTo>
                      <a:pt x="174" y="12"/>
                    </a:moveTo>
                    <a:lnTo>
                      <a:pt x="117" y="0"/>
                    </a:lnTo>
                    <a:lnTo>
                      <a:pt x="75" y="3"/>
                    </a:lnTo>
                    <a:lnTo>
                      <a:pt x="39" y="18"/>
                    </a:lnTo>
                    <a:lnTo>
                      <a:pt x="27" y="66"/>
                    </a:lnTo>
                    <a:lnTo>
                      <a:pt x="15" y="111"/>
                    </a:lnTo>
                    <a:lnTo>
                      <a:pt x="0" y="165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6225902-7642-8C2A-E13C-AB802BE6309C}"/>
              </a:ext>
            </a:extLst>
          </p:cNvPr>
          <p:cNvSpPr txBox="1"/>
          <p:nvPr/>
        </p:nvSpPr>
        <p:spPr>
          <a:xfrm>
            <a:off x="7392067" y="3260454"/>
            <a:ext cx="3087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Infection assay: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BF7BC8-8AE6-CF9A-9BE0-CC65D7CAC2D4}"/>
              </a:ext>
            </a:extLst>
          </p:cNvPr>
          <p:cNvSpPr txBox="1"/>
          <p:nvPr/>
        </p:nvSpPr>
        <p:spPr>
          <a:xfrm>
            <a:off x="8263591" y="4345628"/>
            <a:ext cx="672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99EAA7-65BD-234F-0435-C6F4D6529E32}"/>
              </a:ext>
            </a:extLst>
          </p:cNvPr>
          <p:cNvSpPr txBox="1"/>
          <p:nvPr/>
        </p:nvSpPr>
        <p:spPr>
          <a:xfrm>
            <a:off x="8300515" y="5230966"/>
            <a:ext cx="672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EFB54D8-30DC-018B-E10B-37AFCF00889A}"/>
              </a:ext>
            </a:extLst>
          </p:cNvPr>
          <p:cNvCxnSpPr>
            <a:cxnSpLocks/>
          </p:cNvCxnSpPr>
          <p:nvPr/>
        </p:nvCxnSpPr>
        <p:spPr>
          <a:xfrm>
            <a:off x="8644828" y="4713176"/>
            <a:ext cx="598565" cy="7823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B0F339C-EA00-42F9-D370-0F9A4D544DE0}"/>
              </a:ext>
            </a:extLst>
          </p:cNvPr>
          <p:cNvCxnSpPr>
            <a:cxnSpLocks/>
          </p:cNvCxnSpPr>
          <p:nvPr/>
        </p:nvCxnSpPr>
        <p:spPr>
          <a:xfrm flipV="1">
            <a:off x="8663722" y="5352643"/>
            <a:ext cx="666161" cy="17885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882ED36-66D4-F14A-D8BF-5182E1047D25}"/>
              </a:ext>
            </a:extLst>
          </p:cNvPr>
          <p:cNvSpPr txBox="1"/>
          <p:nvPr/>
        </p:nvSpPr>
        <p:spPr>
          <a:xfrm>
            <a:off x="7539369" y="6169659"/>
            <a:ext cx="1820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S and A go in…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B947DD9-5CD9-59E8-BB47-E44812373B64}"/>
              </a:ext>
            </a:extLst>
          </p:cNvPr>
          <p:cNvCxnSpPr>
            <a:cxnSpLocks/>
          </p:cNvCxnSpPr>
          <p:nvPr/>
        </p:nvCxnSpPr>
        <p:spPr>
          <a:xfrm>
            <a:off x="9899109" y="5100545"/>
            <a:ext cx="728821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FC61010-FD48-020D-6466-435C82682CC0}"/>
              </a:ext>
            </a:extLst>
          </p:cNvPr>
          <p:cNvSpPr txBox="1"/>
          <p:nvPr/>
        </p:nvSpPr>
        <p:spPr>
          <a:xfrm>
            <a:off x="10863159" y="4608164"/>
            <a:ext cx="672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?</a:t>
            </a:r>
            <a:endParaRPr lang="en-US" sz="4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58874B3-6D25-5DDC-2AE7-B33EE3EA731A}"/>
              </a:ext>
            </a:extLst>
          </p:cNvPr>
          <p:cNvSpPr txBox="1"/>
          <p:nvPr/>
        </p:nvSpPr>
        <p:spPr>
          <a:xfrm>
            <a:off x="10054678" y="6038415"/>
            <a:ext cx="2137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How much A is left after x time?</a:t>
            </a:r>
          </a:p>
        </p:txBody>
      </p:sp>
      <p:grpSp>
        <p:nvGrpSpPr>
          <p:cNvPr id="55" name="Group 193">
            <a:extLst>
              <a:ext uri="{FF2B5EF4-FFF2-40B4-BE49-F238E27FC236}">
                <a16:creationId xmlns:a16="http://schemas.microsoft.com/office/drawing/2014/main" id="{FA3715C9-614C-7F40-6EBC-6F9FDAC3EE63}"/>
              </a:ext>
            </a:extLst>
          </p:cNvPr>
          <p:cNvGrpSpPr/>
          <p:nvPr/>
        </p:nvGrpSpPr>
        <p:grpSpPr>
          <a:xfrm>
            <a:off x="7539369" y="5185970"/>
            <a:ext cx="672355" cy="636435"/>
            <a:chOff x="372878" y="3124200"/>
            <a:chExt cx="817728" cy="794361"/>
          </a:xfrm>
        </p:grpSpPr>
        <p:sp>
          <p:nvSpPr>
            <p:cNvPr id="56" name="Diamond 55">
              <a:extLst>
                <a:ext uri="{FF2B5EF4-FFF2-40B4-BE49-F238E27FC236}">
                  <a16:creationId xmlns:a16="http://schemas.microsoft.com/office/drawing/2014/main" id="{F9332165-FF97-1BB1-4DF0-417CC444C17E}"/>
                </a:ext>
              </a:extLst>
            </p:cNvPr>
            <p:cNvSpPr/>
            <p:nvPr/>
          </p:nvSpPr>
          <p:spPr>
            <a:xfrm>
              <a:off x="609600" y="3124200"/>
              <a:ext cx="45719" cy="457200"/>
            </a:xfrm>
            <a:prstGeom prst="diamond">
              <a:avLst/>
            </a:prstGeom>
            <a:solidFill>
              <a:srgbClr val="00B050"/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Diamond 56">
              <a:extLst>
                <a:ext uri="{FF2B5EF4-FFF2-40B4-BE49-F238E27FC236}">
                  <a16:creationId xmlns:a16="http://schemas.microsoft.com/office/drawing/2014/main" id="{91A3C369-3D7C-8C53-E0B4-52568C45EFAF}"/>
                </a:ext>
              </a:extLst>
            </p:cNvPr>
            <p:cNvSpPr/>
            <p:nvPr/>
          </p:nvSpPr>
          <p:spPr>
            <a:xfrm rot="2241018">
              <a:off x="819801" y="3308961"/>
              <a:ext cx="45719" cy="457200"/>
            </a:xfrm>
            <a:prstGeom prst="diamond">
              <a:avLst/>
            </a:prstGeom>
            <a:solidFill>
              <a:srgbClr val="00B050"/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Diamond 57">
              <a:extLst>
                <a:ext uri="{FF2B5EF4-FFF2-40B4-BE49-F238E27FC236}">
                  <a16:creationId xmlns:a16="http://schemas.microsoft.com/office/drawing/2014/main" id="{A408448B-7476-E397-1984-21ED1A2AFD83}"/>
                </a:ext>
              </a:extLst>
            </p:cNvPr>
            <p:cNvSpPr/>
            <p:nvPr/>
          </p:nvSpPr>
          <p:spPr>
            <a:xfrm rot="2963294">
              <a:off x="578618" y="3366557"/>
              <a:ext cx="45719" cy="457200"/>
            </a:xfrm>
            <a:prstGeom prst="diamond">
              <a:avLst/>
            </a:prstGeom>
            <a:solidFill>
              <a:srgbClr val="00B050"/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Diamond 58">
              <a:extLst>
                <a:ext uri="{FF2B5EF4-FFF2-40B4-BE49-F238E27FC236}">
                  <a16:creationId xmlns:a16="http://schemas.microsoft.com/office/drawing/2014/main" id="{322FB739-84A2-1FC9-90CC-24C443B024FE}"/>
                </a:ext>
              </a:extLst>
            </p:cNvPr>
            <p:cNvSpPr/>
            <p:nvPr/>
          </p:nvSpPr>
          <p:spPr>
            <a:xfrm rot="18311130">
              <a:off x="939146" y="3427009"/>
              <a:ext cx="45719" cy="457200"/>
            </a:xfrm>
            <a:prstGeom prst="diamond">
              <a:avLst/>
            </a:prstGeom>
            <a:solidFill>
              <a:srgbClr val="00B050"/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Diamond 59">
              <a:extLst>
                <a:ext uri="{FF2B5EF4-FFF2-40B4-BE49-F238E27FC236}">
                  <a16:creationId xmlns:a16="http://schemas.microsoft.com/office/drawing/2014/main" id="{E616166F-1B43-62FD-C201-69064D0E9293}"/>
                </a:ext>
              </a:extLst>
            </p:cNvPr>
            <p:cNvSpPr/>
            <p:nvPr/>
          </p:nvSpPr>
          <p:spPr>
            <a:xfrm rot="20719006">
              <a:off x="1040083" y="3137720"/>
              <a:ext cx="45719" cy="457200"/>
            </a:xfrm>
            <a:prstGeom prst="diamond">
              <a:avLst/>
            </a:prstGeom>
            <a:solidFill>
              <a:srgbClr val="00B050"/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Diamond 60">
              <a:extLst>
                <a:ext uri="{FF2B5EF4-FFF2-40B4-BE49-F238E27FC236}">
                  <a16:creationId xmlns:a16="http://schemas.microsoft.com/office/drawing/2014/main" id="{19B33C26-7CBD-1EEA-434C-55F86C94A452}"/>
                </a:ext>
              </a:extLst>
            </p:cNvPr>
            <p:cNvSpPr/>
            <p:nvPr/>
          </p:nvSpPr>
          <p:spPr>
            <a:xfrm rot="2241018">
              <a:off x="1010142" y="3461361"/>
              <a:ext cx="45719" cy="457200"/>
            </a:xfrm>
            <a:prstGeom prst="diamond">
              <a:avLst/>
            </a:prstGeom>
            <a:solidFill>
              <a:srgbClr val="00B050"/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Diamond 61">
              <a:extLst>
                <a:ext uri="{FF2B5EF4-FFF2-40B4-BE49-F238E27FC236}">
                  <a16:creationId xmlns:a16="http://schemas.microsoft.com/office/drawing/2014/main" id="{9EAA9123-C875-4F0E-DAA2-FFA78270A19A}"/>
                </a:ext>
              </a:extLst>
            </p:cNvPr>
            <p:cNvSpPr/>
            <p:nvPr/>
          </p:nvSpPr>
          <p:spPr>
            <a:xfrm rot="18311130">
              <a:off x="786745" y="3579408"/>
              <a:ext cx="45719" cy="457200"/>
            </a:xfrm>
            <a:prstGeom prst="diamond">
              <a:avLst/>
            </a:prstGeom>
            <a:solidFill>
              <a:srgbClr val="00B050"/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Diamond 62">
              <a:extLst>
                <a:ext uri="{FF2B5EF4-FFF2-40B4-BE49-F238E27FC236}">
                  <a16:creationId xmlns:a16="http://schemas.microsoft.com/office/drawing/2014/main" id="{A3AC44C7-8844-00CA-B37B-EF2FB9940332}"/>
                </a:ext>
              </a:extLst>
            </p:cNvPr>
            <p:cNvSpPr/>
            <p:nvPr/>
          </p:nvSpPr>
          <p:spPr>
            <a:xfrm rot="20719006">
              <a:off x="514398" y="3351129"/>
              <a:ext cx="45719" cy="457200"/>
            </a:xfrm>
            <a:prstGeom prst="diamond">
              <a:avLst/>
            </a:prstGeom>
            <a:solidFill>
              <a:srgbClr val="00B050"/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Diamond 63">
              <a:extLst>
                <a:ext uri="{FF2B5EF4-FFF2-40B4-BE49-F238E27FC236}">
                  <a16:creationId xmlns:a16="http://schemas.microsoft.com/office/drawing/2014/main" id="{257C142C-84C8-368E-837D-D2DC98F90F26}"/>
                </a:ext>
              </a:extLst>
            </p:cNvPr>
            <p:cNvSpPr/>
            <p:nvPr/>
          </p:nvSpPr>
          <p:spPr>
            <a:xfrm rot="5400000">
              <a:off x="735866" y="3074134"/>
              <a:ext cx="52268" cy="457200"/>
            </a:xfrm>
            <a:prstGeom prst="diamond">
              <a:avLst/>
            </a:prstGeom>
            <a:solidFill>
              <a:srgbClr val="00B050"/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A5B8887-4B45-A6F8-3891-2DAED90231AC}"/>
              </a:ext>
            </a:extLst>
          </p:cNvPr>
          <p:cNvCxnSpPr>
            <a:cxnSpLocks/>
          </p:cNvCxnSpPr>
          <p:nvPr/>
        </p:nvCxnSpPr>
        <p:spPr>
          <a:xfrm>
            <a:off x="2217108" y="4161226"/>
            <a:ext cx="2505211" cy="118872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A7A7FFC-02C9-C169-6009-5FEDA99C3F30}"/>
              </a:ext>
            </a:extLst>
          </p:cNvPr>
          <p:cNvCxnSpPr>
            <a:cxnSpLocks/>
          </p:cNvCxnSpPr>
          <p:nvPr/>
        </p:nvCxnSpPr>
        <p:spPr>
          <a:xfrm flipV="1">
            <a:off x="2352581" y="4205026"/>
            <a:ext cx="2288275" cy="98094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89A706-6D4A-14CD-50A6-1BEDEB37015F}"/>
              </a:ext>
            </a:extLst>
          </p:cNvPr>
          <p:cNvCxnSpPr>
            <a:cxnSpLocks/>
          </p:cNvCxnSpPr>
          <p:nvPr/>
        </p:nvCxnSpPr>
        <p:spPr>
          <a:xfrm>
            <a:off x="1024906" y="1997501"/>
            <a:ext cx="4475077" cy="81441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CABA53-B579-3194-3042-70E623B9C9B6}"/>
              </a:ext>
            </a:extLst>
          </p:cNvPr>
          <p:cNvCxnSpPr>
            <a:cxnSpLocks/>
          </p:cNvCxnSpPr>
          <p:nvPr/>
        </p:nvCxnSpPr>
        <p:spPr>
          <a:xfrm flipV="1">
            <a:off x="1200697" y="1893267"/>
            <a:ext cx="4241881" cy="90305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DA3335-C56F-46DE-2907-502CEA2735C9}"/>
              </a:ext>
            </a:extLst>
          </p:cNvPr>
          <p:cNvSpPr txBox="1"/>
          <p:nvPr/>
        </p:nvSpPr>
        <p:spPr>
          <a:xfrm>
            <a:off x="1346045" y="5379954"/>
            <a:ext cx="4353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(We do these in the dark so that we can assume no algae growth)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DF8B817-D89B-2443-4016-EB4CBD920F9D}"/>
                  </a:ext>
                </a:extLst>
              </p:cNvPr>
              <p:cNvSpPr/>
              <p:nvPr/>
            </p:nvSpPr>
            <p:spPr>
              <a:xfrm>
                <a:off x="1255435" y="1798551"/>
                <a:ext cx="7022891" cy="1144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600" b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𝑒𝑓𝑅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600" b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3600" b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𝑑𝑆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DF8B817-D89B-2443-4016-EB4CBD920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435" y="1798551"/>
                <a:ext cx="7022891" cy="11441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1F9F124-2E15-DAEC-C151-E9B8282CB7CF}"/>
                  </a:ext>
                </a:extLst>
              </p:cNvPr>
              <p:cNvSpPr/>
              <p:nvPr/>
            </p:nvSpPr>
            <p:spPr>
              <a:xfrm>
                <a:off x="1255435" y="3983176"/>
                <a:ext cx="7022891" cy="13371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600" b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𝑟𝑅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𝑓𝑅𝑆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1F9F124-2E15-DAEC-C151-E9B8282CB7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435" y="3983176"/>
                <a:ext cx="7022891" cy="13371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17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2FE7FC4-D5A7-541B-F118-F4D4EBDFD371}"/>
                  </a:ext>
                </a:extLst>
              </p:cNvPr>
              <p:cNvSpPr/>
              <p:nvPr/>
            </p:nvSpPr>
            <p:spPr>
              <a:xfrm>
                <a:off x="2081352" y="1708529"/>
                <a:ext cx="7022891" cy="1144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600" b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600" b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3600" b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3600" b="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l-GR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2FE7FC4-D5A7-541B-F118-F4D4EBDFD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352" y="1708529"/>
                <a:ext cx="7022891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2447FDE-3319-76E0-5D20-D9FBC4F4F6ED}"/>
              </a:ext>
            </a:extLst>
          </p:cNvPr>
          <p:cNvSpPr txBox="1"/>
          <p:nvPr/>
        </p:nvSpPr>
        <p:spPr>
          <a:xfrm>
            <a:off x="8505478" y="1465000"/>
            <a:ext cx="32103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Generic S-I ODE equations describe dynamics of environmentally transmitted microparasite in host population.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463042-D8C6-986B-907B-809E6B9CE186}"/>
              </a:ext>
            </a:extLst>
          </p:cNvPr>
          <p:cNvCxnSpPr>
            <a:cxnSpLocks/>
          </p:cNvCxnSpPr>
          <p:nvPr/>
        </p:nvCxnSpPr>
        <p:spPr>
          <a:xfrm flipV="1">
            <a:off x="3035160" y="2749926"/>
            <a:ext cx="944217" cy="106332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9188996-C09C-285D-F257-F134966875CE}"/>
              </a:ext>
            </a:extLst>
          </p:cNvPr>
          <p:cNvSpPr txBox="1"/>
          <p:nvPr/>
        </p:nvSpPr>
        <p:spPr>
          <a:xfrm>
            <a:off x="1948071" y="4005313"/>
            <a:ext cx="2445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Birth rate (b) of hosts (both S and I reproduce)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F8C82F1-A55C-63DA-71C1-ECB0ADD68740}"/>
              </a:ext>
            </a:extLst>
          </p:cNvPr>
          <p:cNvSpPr/>
          <p:nvPr/>
        </p:nvSpPr>
        <p:spPr>
          <a:xfrm>
            <a:off x="3190461" y="1789359"/>
            <a:ext cx="1858617" cy="99601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689645-AAD1-CB44-6CFD-B223836B3D44}"/>
              </a:ext>
            </a:extLst>
          </p:cNvPr>
          <p:cNvSpPr txBox="1"/>
          <p:nvPr/>
        </p:nvSpPr>
        <p:spPr>
          <a:xfrm>
            <a:off x="275809" y="224742"/>
            <a:ext cx="64629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i="1" u="sng" dirty="0">
                <a:latin typeface="Cambria" panose="02040503050406030204" pitchFamily="18" charset="0"/>
                <a:ea typeface="Cambria" panose="02040503050406030204" pitchFamily="18" charset="0"/>
              </a:rPr>
              <a:t>1. The logic: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 Simplifying the S-I framework</a:t>
            </a:r>
          </a:p>
        </p:txBody>
      </p:sp>
    </p:spTree>
    <p:extLst>
      <p:ext uri="{BB962C8B-B14F-4D97-AF65-F5344CB8AC3E}">
        <p14:creationId xmlns:p14="http://schemas.microsoft.com/office/powerpoint/2010/main" val="3138977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8CCAB13-B152-3F28-EB31-E7255FDBA961}"/>
                  </a:ext>
                </a:extLst>
              </p:cNvPr>
              <p:cNvSpPr/>
              <p:nvPr/>
            </p:nvSpPr>
            <p:spPr>
              <a:xfrm>
                <a:off x="1624946" y="1629092"/>
                <a:ext cx="4680603" cy="12611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40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𝑅𝑆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8CCAB13-B152-3F28-EB31-E7255FDBA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946" y="1629092"/>
                <a:ext cx="4680603" cy="12611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885D694-898E-7B46-6E55-F95C63785BD7}"/>
              </a:ext>
            </a:extLst>
          </p:cNvPr>
          <p:cNvSpPr txBox="1"/>
          <p:nvPr/>
        </p:nvSpPr>
        <p:spPr>
          <a:xfrm>
            <a:off x="0" y="1729219"/>
            <a:ext cx="1624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So we are left with: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086878-012B-1405-8AAB-3FCF8FFCD602}"/>
              </a:ext>
            </a:extLst>
          </p:cNvPr>
          <p:cNvSpPr txBox="1"/>
          <p:nvPr/>
        </p:nvSpPr>
        <p:spPr>
          <a:xfrm>
            <a:off x="275809" y="224742"/>
            <a:ext cx="116912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i="1" u="sng" dirty="0">
                <a:latin typeface="Cambria" panose="02040503050406030204" pitchFamily="18" charset="0"/>
                <a:ea typeface="Cambria" panose="02040503050406030204" pitchFamily="18" charset="0"/>
              </a:rPr>
              <a:t>BONUS!!!! Same process to estimate feeding rate from feeding rate assay:</a:t>
            </a:r>
            <a:endParaRPr lang="en-US" sz="28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94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8CCAB13-B152-3F28-EB31-E7255FDBA961}"/>
                  </a:ext>
                </a:extLst>
              </p:cNvPr>
              <p:cNvSpPr/>
              <p:nvPr/>
            </p:nvSpPr>
            <p:spPr>
              <a:xfrm>
                <a:off x="1624946" y="1629092"/>
                <a:ext cx="4680603" cy="12611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40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𝑅𝑆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8CCAB13-B152-3F28-EB31-E7255FDBA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946" y="1629092"/>
                <a:ext cx="4680603" cy="12611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885D694-898E-7B46-6E55-F95C63785BD7}"/>
              </a:ext>
            </a:extLst>
          </p:cNvPr>
          <p:cNvSpPr txBox="1"/>
          <p:nvPr/>
        </p:nvSpPr>
        <p:spPr>
          <a:xfrm>
            <a:off x="0" y="1729219"/>
            <a:ext cx="1624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So we are left with: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8FEFFD-F1A9-E703-5963-945CBF2D87EB}"/>
              </a:ext>
            </a:extLst>
          </p:cNvPr>
          <p:cNvSpPr txBox="1"/>
          <p:nvPr/>
        </p:nvSpPr>
        <p:spPr>
          <a:xfrm>
            <a:off x="7356715" y="1633875"/>
            <a:ext cx="3210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We can solve this differential equation for  </a:t>
            </a:r>
            <a:r>
              <a:rPr lang="en-US" sz="2400" i="1" dirty="0">
                <a:solidFill>
                  <a:srgbClr val="FF0000"/>
                </a:solidFill>
              </a:rPr>
              <a:t>R</a:t>
            </a:r>
            <a:r>
              <a:rPr lang="en-US" sz="2400" dirty="0">
                <a:solidFill>
                  <a:srgbClr val="FF0000"/>
                </a:solidFill>
              </a:rPr>
              <a:t> at time </a:t>
            </a:r>
            <a:r>
              <a:rPr lang="en-US" sz="2400" i="1" dirty="0">
                <a:solidFill>
                  <a:srgbClr val="FF0000"/>
                </a:solidFill>
              </a:rPr>
              <a:t>t</a:t>
            </a:r>
            <a:r>
              <a:rPr lang="en-US" sz="2400" dirty="0">
                <a:solidFill>
                  <a:srgbClr val="FF0000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4366A35-9499-D267-8BD5-77943F8B0F21}"/>
                  </a:ext>
                </a:extLst>
              </p:cNvPr>
              <p:cNvSpPr/>
              <p:nvPr/>
            </p:nvSpPr>
            <p:spPr>
              <a:xfrm>
                <a:off x="1706115" y="3114245"/>
                <a:ext cx="8414404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0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𝑒𝑥𝑝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4366A35-9499-D267-8BD5-77943F8B0F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115" y="3114245"/>
                <a:ext cx="841440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D549E2A-57C3-BE94-32FF-B80BEED30F59}"/>
              </a:ext>
            </a:extLst>
          </p:cNvPr>
          <p:cNvSpPr txBox="1"/>
          <p:nvPr/>
        </p:nvSpPr>
        <p:spPr>
          <a:xfrm>
            <a:off x="6491080" y="3502007"/>
            <a:ext cx="3210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And then do some algebra to rearrange in terms of f…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C60CEB-8BC4-3596-735F-2ACB759963B2}"/>
              </a:ext>
            </a:extLst>
          </p:cNvPr>
          <p:cNvSpPr txBox="1"/>
          <p:nvPr/>
        </p:nvSpPr>
        <p:spPr>
          <a:xfrm>
            <a:off x="275809" y="224742"/>
            <a:ext cx="116912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i="1" u="sng" dirty="0">
                <a:latin typeface="Cambria" panose="02040503050406030204" pitchFamily="18" charset="0"/>
                <a:ea typeface="Cambria" panose="02040503050406030204" pitchFamily="18" charset="0"/>
              </a:rPr>
              <a:t>BONUS!!!! Same process to estimate feeding rate from feeding rate assay:</a:t>
            </a:r>
            <a:endParaRPr lang="en-US" sz="28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067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8CCAB13-B152-3F28-EB31-E7255FDBA961}"/>
                  </a:ext>
                </a:extLst>
              </p:cNvPr>
              <p:cNvSpPr/>
              <p:nvPr/>
            </p:nvSpPr>
            <p:spPr>
              <a:xfrm>
                <a:off x="1624946" y="1629092"/>
                <a:ext cx="4680603" cy="12611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40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𝑅𝑆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8CCAB13-B152-3F28-EB31-E7255FDBA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946" y="1629092"/>
                <a:ext cx="4680603" cy="12611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885D694-898E-7B46-6E55-F95C63785BD7}"/>
              </a:ext>
            </a:extLst>
          </p:cNvPr>
          <p:cNvSpPr txBox="1"/>
          <p:nvPr/>
        </p:nvSpPr>
        <p:spPr>
          <a:xfrm>
            <a:off x="0" y="1729219"/>
            <a:ext cx="1624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So we are left with: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8FEFFD-F1A9-E703-5963-945CBF2D87EB}"/>
              </a:ext>
            </a:extLst>
          </p:cNvPr>
          <p:cNvSpPr txBox="1"/>
          <p:nvPr/>
        </p:nvSpPr>
        <p:spPr>
          <a:xfrm>
            <a:off x="7356715" y="1633875"/>
            <a:ext cx="3210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We can solve this differential equation for  </a:t>
            </a:r>
            <a:r>
              <a:rPr lang="en-US" sz="2400" i="1" dirty="0">
                <a:solidFill>
                  <a:srgbClr val="FF0000"/>
                </a:solidFill>
              </a:rPr>
              <a:t>R</a:t>
            </a:r>
            <a:r>
              <a:rPr lang="en-US" sz="2400" dirty="0">
                <a:solidFill>
                  <a:srgbClr val="FF0000"/>
                </a:solidFill>
              </a:rPr>
              <a:t> at time </a:t>
            </a:r>
            <a:r>
              <a:rPr lang="en-US" sz="2400" i="1" dirty="0">
                <a:solidFill>
                  <a:srgbClr val="FF0000"/>
                </a:solidFill>
              </a:rPr>
              <a:t>t</a:t>
            </a:r>
            <a:r>
              <a:rPr lang="en-US" sz="2400" dirty="0">
                <a:solidFill>
                  <a:srgbClr val="FF0000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4366A35-9499-D267-8BD5-77943F8B0F21}"/>
                  </a:ext>
                </a:extLst>
              </p:cNvPr>
              <p:cNvSpPr/>
              <p:nvPr/>
            </p:nvSpPr>
            <p:spPr>
              <a:xfrm>
                <a:off x="1706115" y="3114245"/>
                <a:ext cx="8414404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0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𝑒𝑥𝑝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4366A35-9499-D267-8BD5-77943F8B0F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115" y="3114245"/>
                <a:ext cx="841440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D549E2A-57C3-BE94-32FF-B80BEED30F59}"/>
              </a:ext>
            </a:extLst>
          </p:cNvPr>
          <p:cNvSpPr txBox="1"/>
          <p:nvPr/>
        </p:nvSpPr>
        <p:spPr>
          <a:xfrm>
            <a:off x="6491080" y="3502007"/>
            <a:ext cx="3210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And then do some algebra to rearrange in terms of f…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B78ABA7-2FAA-31FD-2302-F884658A69CA}"/>
                  </a:ext>
                </a:extLst>
              </p:cNvPr>
              <p:cNvSpPr/>
              <p:nvPr/>
            </p:nvSpPr>
            <p:spPr>
              <a:xfrm>
                <a:off x="542509" y="3967795"/>
                <a:ext cx="4761360" cy="14754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4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4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40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B78ABA7-2FAA-31FD-2302-F884658A69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09" y="3967795"/>
                <a:ext cx="4761360" cy="14754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A4F0323-5486-BDA6-D51F-365BD4E71CA8}"/>
                  </a:ext>
                </a:extLst>
              </p:cNvPr>
              <p:cNvSpPr/>
              <p:nvPr/>
            </p:nvSpPr>
            <p:spPr>
              <a:xfrm>
                <a:off x="1746491" y="5157854"/>
                <a:ext cx="4844809" cy="14754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4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4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A4F0323-5486-BDA6-D51F-365BD4E71C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491" y="5157854"/>
                <a:ext cx="4844809" cy="14754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3D30603-A5F8-3065-AEAC-778DFD993B85}"/>
              </a:ext>
            </a:extLst>
          </p:cNvPr>
          <p:cNvSpPr txBox="1"/>
          <p:nvPr/>
        </p:nvSpPr>
        <p:spPr>
          <a:xfrm>
            <a:off x="8385861" y="5157854"/>
            <a:ext cx="3210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Remember to think through units!!!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0679AC-631C-F9CA-BA9E-DA0E7F8E0835}"/>
              </a:ext>
            </a:extLst>
          </p:cNvPr>
          <p:cNvSpPr txBox="1"/>
          <p:nvPr/>
        </p:nvSpPr>
        <p:spPr>
          <a:xfrm>
            <a:off x="275809" y="224742"/>
            <a:ext cx="116912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i="1" u="sng" dirty="0">
                <a:latin typeface="Cambria" panose="02040503050406030204" pitchFamily="18" charset="0"/>
                <a:ea typeface="Cambria" panose="02040503050406030204" pitchFamily="18" charset="0"/>
              </a:rPr>
              <a:t>BONUS!!!! Same process to estimate feeding rate from feeding rate assay:</a:t>
            </a:r>
            <a:endParaRPr lang="en-US" sz="28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130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A4F0323-5486-BDA6-D51F-365BD4E71CA8}"/>
                  </a:ext>
                </a:extLst>
              </p:cNvPr>
              <p:cNvSpPr/>
              <p:nvPr/>
            </p:nvSpPr>
            <p:spPr>
              <a:xfrm>
                <a:off x="1346996" y="2538941"/>
                <a:ext cx="4844809" cy="14754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4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4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A4F0323-5486-BDA6-D51F-365BD4E71C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996" y="2538941"/>
                <a:ext cx="4844809" cy="14754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B0679AC-631C-F9CA-BA9E-DA0E7F8E0835}"/>
              </a:ext>
            </a:extLst>
          </p:cNvPr>
          <p:cNvSpPr txBox="1"/>
          <p:nvPr/>
        </p:nvSpPr>
        <p:spPr>
          <a:xfrm>
            <a:off x="275809" y="224742"/>
            <a:ext cx="116912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i="1" u="sng" dirty="0">
                <a:latin typeface="Cambria" panose="02040503050406030204" pitchFamily="18" charset="0"/>
                <a:ea typeface="Cambria" panose="02040503050406030204" pitchFamily="18" charset="0"/>
              </a:rPr>
              <a:t>BONUS!!!! Same process to estimate feeding rate from feeding rate assay:</a:t>
            </a:r>
            <a:endParaRPr lang="en-US" sz="28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7FE950-9917-2910-7F47-0FB23E469BEE}"/>
              </a:ext>
            </a:extLst>
          </p:cNvPr>
          <p:cNvSpPr txBox="1"/>
          <p:nvPr/>
        </p:nvSpPr>
        <p:spPr>
          <a:xfrm>
            <a:off x="6512701" y="1376549"/>
            <a:ext cx="477969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Some notes on units: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i="1" dirty="0"/>
              <a:t>R</a:t>
            </a:r>
            <a:r>
              <a:rPr lang="en-US" sz="2400" i="1" baseline="-25000" dirty="0"/>
              <a:t>t</a:t>
            </a:r>
            <a:r>
              <a:rPr lang="en-US" sz="2400" dirty="0"/>
              <a:t> and </a:t>
            </a:r>
            <a:r>
              <a:rPr lang="en-US" sz="2400" i="1" dirty="0"/>
              <a:t>R</a:t>
            </a:r>
            <a:r>
              <a:rPr lang="en-US" sz="2400" i="1" baseline="-25000" dirty="0"/>
              <a:t>0</a:t>
            </a:r>
            <a:r>
              <a:rPr lang="en-US" sz="2400" dirty="0"/>
              <a:t> cancel (just like the </a:t>
            </a:r>
            <a:r>
              <a:rPr lang="en-US" sz="2400" i="1" dirty="0"/>
              <a:t>S’s</a:t>
            </a:r>
            <a:r>
              <a:rPr lang="en-US" sz="2400" dirty="0"/>
              <a:t> did for estimating transmission rate), so we typically just use RFUs (relative fluorescent units) of algae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Since we need estimates for both </a:t>
            </a:r>
            <a:r>
              <a:rPr lang="en-US" sz="2400" i="1" dirty="0"/>
              <a:t>R</a:t>
            </a:r>
            <a:r>
              <a:rPr lang="en-US" sz="2400" i="1" baseline="-25000" dirty="0"/>
              <a:t>t</a:t>
            </a:r>
            <a:r>
              <a:rPr lang="en-US" sz="2400" dirty="0"/>
              <a:t> and </a:t>
            </a:r>
            <a:r>
              <a:rPr lang="en-US" sz="2400" i="1" dirty="0"/>
              <a:t>R</a:t>
            </a:r>
            <a:r>
              <a:rPr lang="en-US" sz="2400" i="1" baseline="-25000" dirty="0"/>
              <a:t>0</a:t>
            </a:r>
            <a:r>
              <a:rPr lang="en-US" sz="2400" dirty="0"/>
              <a:t>, we typically include control algae tubes in a feeding rate assay (i.e., with no </a:t>
            </a:r>
            <a:r>
              <a:rPr lang="en-US" sz="2400" i="1" dirty="0"/>
              <a:t>Daphnia</a:t>
            </a:r>
            <a:r>
              <a:rPr lang="en-US" sz="2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If you express </a:t>
            </a:r>
            <a:r>
              <a:rPr lang="en-US" sz="2400" i="1" dirty="0"/>
              <a:t>S</a:t>
            </a:r>
            <a:r>
              <a:rPr lang="en-US" sz="2400" dirty="0"/>
              <a:t> as “hosts per ml” and </a:t>
            </a:r>
            <a:r>
              <a:rPr lang="en-US" sz="2400" i="1" dirty="0"/>
              <a:t>t</a:t>
            </a:r>
            <a:r>
              <a:rPr lang="en-US" sz="2400" dirty="0"/>
              <a:t> as “days”, then </a:t>
            </a:r>
            <a:r>
              <a:rPr lang="en-US" sz="2400" i="1" dirty="0"/>
              <a:t>f </a:t>
            </a:r>
            <a:r>
              <a:rPr lang="en-US" sz="2400" dirty="0"/>
              <a:t>takes units of ml per day (same as beta). </a:t>
            </a:r>
          </a:p>
          <a:p>
            <a:pPr marL="342900" indent="-342900">
              <a:buFont typeface="+mj-lt"/>
              <a:buAutoNum type="arabicPeriod"/>
            </a:pPr>
            <a:endParaRPr lang="en-US" sz="2400" i="1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4712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710CF3-C9DE-7F11-6E73-93201EB229A9}"/>
              </a:ext>
            </a:extLst>
          </p:cNvPr>
          <p:cNvSpPr txBox="1"/>
          <p:nvPr/>
        </p:nvSpPr>
        <p:spPr>
          <a:xfrm>
            <a:off x="275809" y="224742"/>
            <a:ext cx="7858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i="1" u="sng" dirty="0">
                <a:latin typeface="Cambria" panose="02040503050406030204" pitchFamily="18" charset="0"/>
                <a:ea typeface="Cambria" panose="02040503050406030204" pitchFamily="18" charset="0"/>
              </a:rPr>
              <a:t>4. Extensions: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 Building complexity &amp; realism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2A253D-D04D-46FB-C8AB-09C0E876462F}"/>
              </a:ext>
            </a:extLst>
          </p:cNvPr>
          <p:cNvSpPr txBox="1"/>
          <p:nvPr/>
        </p:nvSpPr>
        <p:spPr>
          <a:xfrm>
            <a:off x="895350" y="1756154"/>
            <a:ext cx="39147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develop more complex or realistic transmission models, go all the way back to the beginning, starting with the ODEs: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C4F0E96-8537-A9D1-33B2-956E57B64124}"/>
                  </a:ext>
                </a:extLst>
              </p:cNvPr>
              <p:cNvSpPr/>
              <p:nvPr/>
            </p:nvSpPr>
            <p:spPr>
              <a:xfrm>
                <a:off x="5700852" y="1756154"/>
                <a:ext cx="7022891" cy="9103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2800" b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2800" b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800" b="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l-GR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C4F0E96-8537-A9D1-33B2-956E57B641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852" y="1756154"/>
                <a:ext cx="7022891" cy="9103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C0C178A-7A00-E2B9-07C0-BAF700F9BA8B}"/>
                  </a:ext>
                </a:extLst>
              </p:cNvPr>
              <p:cNvSpPr/>
              <p:nvPr/>
            </p:nvSpPr>
            <p:spPr>
              <a:xfrm>
                <a:off x="5700851" y="2973378"/>
                <a:ext cx="7022891" cy="9103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sz="2800" b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C0C178A-7A00-E2B9-07C0-BAF700F9B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851" y="2973378"/>
                <a:ext cx="7022891" cy="9103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7F5BE72-F97B-077D-02CE-A8CC7138FE36}"/>
                  </a:ext>
                </a:extLst>
              </p:cNvPr>
              <p:cNvSpPr/>
              <p:nvPr/>
            </p:nvSpPr>
            <p:spPr>
              <a:xfrm>
                <a:off x="5700850" y="4177174"/>
                <a:ext cx="7022891" cy="9103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7F5BE72-F97B-077D-02CE-A8CC7138FE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850" y="4177174"/>
                <a:ext cx="7022891" cy="9103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D66AB1-31D0-E63B-ED9B-4FB88D7BEBF7}"/>
                  </a:ext>
                </a:extLst>
              </p:cNvPr>
              <p:cNvSpPr txBox="1"/>
              <p:nvPr/>
            </p:nvSpPr>
            <p:spPr>
              <a:xfrm>
                <a:off x="990600" y="4032197"/>
                <a:ext cx="3914775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</a:rPr>
                  <a:t>For example, we might want to partition </a:t>
                </a:r>
                <a14:m>
                  <m:oMath xmlns:m="http://schemas.openxmlformats.org/officeDocument/2006/math">
                    <m:r>
                      <a:rPr lang="el-GR" sz="24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into exposure (i.e., foraging) rate </a:t>
                </a:r>
                <a:r>
                  <a:rPr lang="en-US" sz="2400" i="1" dirty="0">
                    <a:solidFill>
                      <a:srgbClr val="00B050"/>
                    </a:solidFill>
                  </a:rPr>
                  <a:t>f</a:t>
                </a:r>
                <a:r>
                  <a:rPr lang="en-US" sz="2400" dirty="0">
                    <a:solidFill>
                      <a:srgbClr val="00B050"/>
                    </a:solidFill>
                  </a:rPr>
                  <a:t>, and per-spore susceptibility </a:t>
                </a:r>
                <a:r>
                  <a:rPr lang="en-US" sz="2400" i="1" dirty="0">
                    <a:solidFill>
                      <a:srgbClr val="00B050"/>
                    </a:solidFill>
                  </a:rPr>
                  <a:t>u</a:t>
                </a:r>
                <a:r>
                  <a:rPr lang="en-US" sz="2400" dirty="0">
                    <a:solidFill>
                      <a:srgbClr val="00B050"/>
                    </a:solidFill>
                  </a:rPr>
                  <a:t>, where </a:t>
                </a:r>
                <a:r>
                  <a:rPr lang="el-GR" sz="2400" i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β</a:t>
                </a:r>
                <a:r>
                  <a:rPr lang="en-US" sz="2400" i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f x u</a:t>
                </a:r>
                <a:endParaRPr lang="en-US" sz="2400" i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D66AB1-31D0-E63B-ED9B-4FB88D7BE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032197"/>
                <a:ext cx="3914775" cy="1938992"/>
              </a:xfrm>
              <a:prstGeom prst="rect">
                <a:avLst/>
              </a:prstGeom>
              <a:blipFill>
                <a:blip r:embed="rId5"/>
                <a:stretch>
                  <a:fillRect l="-2492" t="-2508" b="-5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516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710CF3-C9DE-7F11-6E73-93201EB229A9}"/>
              </a:ext>
            </a:extLst>
          </p:cNvPr>
          <p:cNvSpPr txBox="1"/>
          <p:nvPr/>
        </p:nvSpPr>
        <p:spPr>
          <a:xfrm>
            <a:off x="275809" y="224742"/>
            <a:ext cx="7858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i="1" u="sng" dirty="0">
                <a:latin typeface="Cambria" panose="02040503050406030204" pitchFamily="18" charset="0"/>
                <a:ea typeface="Cambria" panose="02040503050406030204" pitchFamily="18" charset="0"/>
              </a:rPr>
              <a:t>4. Extensions: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 Building complexity &amp; realism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C4F0E96-8537-A9D1-33B2-956E57B64124}"/>
                  </a:ext>
                </a:extLst>
              </p:cNvPr>
              <p:cNvSpPr/>
              <p:nvPr/>
            </p:nvSpPr>
            <p:spPr>
              <a:xfrm>
                <a:off x="5929452" y="2880104"/>
                <a:ext cx="7022891" cy="9103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sz="28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C4F0E96-8537-A9D1-33B2-956E57B641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452" y="2880104"/>
                <a:ext cx="7022891" cy="9103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46991A-70C0-5304-756E-101E2D93C782}"/>
                  </a:ext>
                </a:extLst>
              </p:cNvPr>
              <p:cNvSpPr txBox="1"/>
              <p:nvPr/>
            </p:nvSpPr>
            <p:spPr>
              <a:xfrm>
                <a:off x="990600" y="4032197"/>
                <a:ext cx="3914775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</a:rPr>
                  <a:t>For example, we might want to partition </a:t>
                </a:r>
                <a14:m>
                  <m:oMath xmlns:m="http://schemas.openxmlformats.org/officeDocument/2006/math">
                    <m:r>
                      <a:rPr lang="el-GR" sz="24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into exposure (i.e., foraging) rate </a:t>
                </a:r>
                <a:r>
                  <a:rPr lang="en-US" sz="2400" i="1" dirty="0">
                    <a:solidFill>
                      <a:srgbClr val="00B050"/>
                    </a:solidFill>
                  </a:rPr>
                  <a:t>f</a:t>
                </a:r>
                <a:r>
                  <a:rPr lang="en-US" sz="2400" dirty="0">
                    <a:solidFill>
                      <a:srgbClr val="00B050"/>
                    </a:solidFill>
                  </a:rPr>
                  <a:t>, and per-spore susceptibility </a:t>
                </a:r>
                <a:r>
                  <a:rPr lang="en-US" sz="2400" i="1" dirty="0">
                    <a:solidFill>
                      <a:srgbClr val="00B050"/>
                    </a:solidFill>
                  </a:rPr>
                  <a:t>u</a:t>
                </a:r>
                <a:r>
                  <a:rPr lang="en-US" sz="2400" dirty="0">
                    <a:solidFill>
                      <a:srgbClr val="00B050"/>
                    </a:solidFill>
                  </a:rPr>
                  <a:t>, where </a:t>
                </a:r>
                <a:r>
                  <a:rPr lang="el-GR" sz="2400" i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β</a:t>
                </a:r>
                <a:r>
                  <a:rPr lang="en-US" sz="2400" i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f x u</a:t>
                </a:r>
                <a:endParaRPr lang="en-US" sz="2400" i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46991A-70C0-5304-756E-101E2D93C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032197"/>
                <a:ext cx="3914775" cy="1938992"/>
              </a:xfrm>
              <a:prstGeom prst="rect">
                <a:avLst/>
              </a:prstGeom>
              <a:blipFill>
                <a:blip r:embed="rId3"/>
                <a:stretch>
                  <a:fillRect l="-2492" t="-2508" b="-5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50C7EC1-558B-129E-FE73-215FD27644BE}"/>
              </a:ext>
            </a:extLst>
          </p:cNvPr>
          <p:cNvSpPr txBox="1"/>
          <p:nvPr/>
        </p:nvSpPr>
        <p:spPr>
          <a:xfrm>
            <a:off x="6296025" y="5371024"/>
            <a:ext cx="5505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*To fit both </a:t>
            </a:r>
            <a:r>
              <a:rPr lang="en-US" sz="2400" i="1" dirty="0">
                <a:solidFill>
                  <a:srgbClr val="00B050"/>
                </a:solidFill>
              </a:rPr>
              <a:t>f</a:t>
            </a:r>
            <a:r>
              <a:rPr lang="en-US" sz="2400" dirty="0">
                <a:solidFill>
                  <a:srgbClr val="00B050"/>
                </a:solidFill>
              </a:rPr>
              <a:t> and </a:t>
            </a:r>
            <a:r>
              <a:rPr lang="en-US" sz="2400" i="1" dirty="0">
                <a:solidFill>
                  <a:srgbClr val="00B050"/>
                </a:solidFill>
              </a:rPr>
              <a:t>u, </a:t>
            </a:r>
            <a:r>
              <a:rPr lang="en-US" sz="2400" dirty="0">
                <a:solidFill>
                  <a:srgbClr val="00B050"/>
                </a:solidFill>
              </a:rPr>
              <a:t>we would need some additional data; specifically, foraging rate calculated in a foraging assay </a:t>
            </a:r>
          </a:p>
        </p:txBody>
      </p:sp>
    </p:spTree>
    <p:extLst>
      <p:ext uri="{BB962C8B-B14F-4D97-AF65-F5344CB8AC3E}">
        <p14:creationId xmlns:p14="http://schemas.microsoft.com/office/powerpoint/2010/main" val="27868741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710CF3-C9DE-7F11-6E73-93201EB229A9}"/>
              </a:ext>
            </a:extLst>
          </p:cNvPr>
          <p:cNvSpPr txBox="1"/>
          <p:nvPr/>
        </p:nvSpPr>
        <p:spPr>
          <a:xfrm>
            <a:off x="275809" y="224742"/>
            <a:ext cx="7858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i="1" u="sng" dirty="0">
                <a:latin typeface="Cambria" panose="02040503050406030204" pitchFamily="18" charset="0"/>
                <a:ea typeface="Cambria" panose="02040503050406030204" pitchFamily="18" charset="0"/>
              </a:rPr>
              <a:t>4. Extensions: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 Building complexity &amp; realism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C4F0E96-8537-A9D1-33B2-956E57B64124}"/>
                  </a:ext>
                </a:extLst>
              </p:cNvPr>
              <p:cNvSpPr/>
              <p:nvPr/>
            </p:nvSpPr>
            <p:spPr>
              <a:xfrm>
                <a:off x="5929452" y="2880104"/>
                <a:ext cx="7022891" cy="9103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sz="28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C4F0E96-8537-A9D1-33B2-956E57B641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452" y="2880104"/>
                <a:ext cx="7022891" cy="9103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F4F256A-C0F1-32BB-276E-2128D08FC867}"/>
              </a:ext>
            </a:extLst>
          </p:cNvPr>
          <p:cNvSpPr txBox="1"/>
          <p:nvPr/>
        </p:nvSpPr>
        <p:spPr>
          <a:xfrm>
            <a:off x="1266825" y="4032196"/>
            <a:ext cx="39147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And since we know that foraging rates scale with body size (roughly squared), if we measured body size, we can estimate size-specific parameters: </a:t>
            </a:r>
            <a:endParaRPr lang="en-US" sz="24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8226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710CF3-C9DE-7F11-6E73-93201EB229A9}"/>
              </a:ext>
            </a:extLst>
          </p:cNvPr>
          <p:cNvSpPr txBox="1"/>
          <p:nvPr/>
        </p:nvSpPr>
        <p:spPr>
          <a:xfrm>
            <a:off x="275809" y="224742"/>
            <a:ext cx="7858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i="1" u="sng" dirty="0">
                <a:latin typeface="Cambria" panose="02040503050406030204" pitchFamily="18" charset="0"/>
                <a:ea typeface="Cambria" panose="02040503050406030204" pitchFamily="18" charset="0"/>
              </a:rPr>
              <a:t>4. Extensions: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 Building complexity &amp; realism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2A253D-D04D-46FB-C8AB-09C0E876462F}"/>
              </a:ext>
            </a:extLst>
          </p:cNvPr>
          <p:cNvSpPr txBox="1"/>
          <p:nvPr/>
        </p:nvSpPr>
        <p:spPr>
          <a:xfrm>
            <a:off x="828675" y="1870392"/>
            <a:ext cx="39147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Sometimes, a more complex changes the expressions that we feed the optimizer. E.g., accounting for removal of spores during the infection assay due to foraging (</a:t>
            </a:r>
            <a:r>
              <a:rPr lang="en-US" sz="2400" dirty="0" err="1">
                <a:solidFill>
                  <a:srgbClr val="FF0000"/>
                </a:solidFill>
              </a:rPr>
              <a:t>Civitello</a:t>
            </a:r>
            <a:r>
              <a:rPr lang="en-US" sz="2400" dirty="0">
                <a:solidFill>
                  <a:srgbClr val="FF0000"/>
                </a:solidFill>
              </a:rPr>
              <a:t> et al. 2013 ELE)</a:t>
            </a:r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C4F0E96-8537-A9D1-33B2-956E57B64124}"/>
                  </a:ext>
                </a:extLst>
              </p:cNvPr>
              <p:cNvSpPr/>
              <p:nvPr/>
            </p:nvSpPr>
            <p:spPr>
              <a:xfrm>
                <a:off x="5700852" y="1756154"/>
                <a:ext cx="7022891" cy="9103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2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C4F0E96-8537-A9D1-33B2-956E57B641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852" y="1756154"/>
                <a:ext cx="7022891" cy="9103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C0C178A-7A00-E2B9-07C0-BAF700F9BA8B}"/>
                  </a:ext>
                </a:extLst>
              </p:cNvPr>
              <p:cNvSpPr/>
              <p:nvPr/>
            </p:nvSpPr>
            <p:spPr>
              <a:xfrm>
                <a:off x="5700851" y="2973378"/>
                <a:ext cx="7022891" cy="9103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2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C0C178A-7A00-E2B9-07C0-BAF700F9B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851" y="2973378"/>
                <a:ext cx="7022891" cy="9103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7F5BE72-F97B-077D-02CE-A8CC7138FE36}"/>
                  </a:ext>
                </a:extLst>
              </p:cNvPr>
              <p:cNvSpPr/>
              <p:nvPr/>
            </p:nvSpPr>
            <p:spPr>
              <a:xfrm>
                <a:off x="5700850" y="4177174"/>
                <a:ext cx="7022891" cy="9103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7F5BE72-F97B-077D-02CE-A8CC7138FE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850" y="4177174"/>
                <a:ext cx="7022891" cy="9103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7661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710CF3-C9DE-7F11-6E73-93201EB229A9}"/>
              </a:ext>
            </a:extLst>
          </p:cNvPr>
          <p:cNvSpPr txBox="1"/>
          <p:nvPr/>
        </p:nvSpPr>
        <p:spPr>
          <a:xfrm>
            <a:off x="275809" y="224742"/>
            <a:ext cx="7858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i="1" u="sng" dirty="0">
                <a:latin typeface="Cambria" panose="02040503050406030204" pitchFamily="18" charset="0"/>
                <a:ea typeface="Cambria" panose="02040503050406030204" pitchFamily="18" charset="0"/>
              </a:rPr>
              <a:t>4. Extensions: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 Building complexity &amp; realism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2A253D-D04D-46FB-C8AB-09C0E876462F}"/>
              </a:ext>
            </a:extLst>
          </p:cNvPr>
          <p:cNvSpPr txBox="1"/>
          <p:nvPr/>
        </p:nvSpPr>
        <p:spPr>
          <a:xfrm>
            <a:off x="771525" y="1252265"/>
            <a:ext cx="40957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Sometimes we can’t solve the ODEs for a S at time t, and we have to simulate dynamics and ask the optimizer to pick the value of parameters that lets the outcome of simulations after 8 hours (or duration of the assay) best match the observed outcomes. E.g., when hosts consume parasite during foraging, but foraging rates are also a function of parasite spores in the environment</a:t>
            </a:r>
          </a:p>
          <a:p>
            <a:r>
              <a:rPr lang="en-US" sz="2400" dirty="0">
                <a:solidFill>
                  <a:srgbClr val="7030A0"/>
                </a:solidFill>
              </a:rPr>
              <a:t>(Strauss et al. 2019 Proc 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C4F0E96-8537-A9D1-33B2-956E57B64124}"/>
                  </a:ext>
                </a:extLst>
              </p:cNvPr>
              <p:cNvSpPr/>
              <p:nvPr/>
            </p:nvSpPr>
            <p:spPr>
              <a:xfrm>
                <a:off x="5700852" y="1756154"/>
                <a:ext cx="7022891" cy="9103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C4F0E96-8537-A9D1-33B2-956E57B641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852" y="1756154"/>
                <a:ext cx="7022891" cy="9103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C0C178A-7A00-E2B9-07C0-BAF700F9BA8B}"/>
                  </a:ext>
                </a:extLst>
              </p:cNvPr>
              <p:cNvSpPr/>
              <p:nvPr/>
            </p:nvSpPr>
            <p:spPr>
              <a:xfrm>
                <a:off x="5700851" y="2973378"/>
                <a:ext cx="7022891" cy="9103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C0C178A-7A00-E2B9-07C0-BAF700F9B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851" y="2973378"/>
                <a:ext cx="7022891" cy="9103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7F5BE72-F97B-077D-02CE-A8CC7138FE36}"/>
                  </a:ext>
                </a:extLst>
              </p:cNvPr>
              <p:cNvSpPr/>
              <p:nvPr/>
            </p:nvSpPr>
            <p:spPr>
              <a:xfrm>
                <a:off x="5700850" y="4177174"/>
                <a:ext cx="7022891" cy="9103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7F5BE72-F97B-077D-02CE-A8CC7138FE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850" y="4177174"/>
                <a:ext cx="7022891" cy="9103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5197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710CF3-C9DE-7F11-6E73-93201EB229A9}"/>
              </a:ext>
            </a:extLst>
          </p:cNvPr>
          <p:cNvSpPr txBox="1"/>
          <p:nvPr/>
        </p:nvSpPr>
        <p:spPr>
          <a:xfrm>
            <a:off x="275809" y="224742"/>
            <a:ext cx="7858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i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5. Insights:</a:t>
            </a:r>
            <a:r>
              <a:rPr lang="en-US" sz="2800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What can this approach teach us?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E42CE2-CA27-248E-29CA-F8CC918065FD}"/>
              </a:ext>
            </a:extLst>
          </p:cNvPr>
          <p:cNvSpPr txBox="1"/>
          <p:nvPr/>
        </p:nvSpPr>
        <p:spPr>
          <a:xfrm>
            <a:off x="885824" y="1371600"/>
            <a:ext cx="5572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 why all the fuss? What has this approach taught us so far?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8FDC37-4923-13F3-9AF5-02D6E4AC6FC3}"/>
              </a:ext>
            </a:extLst>
          </p:cNvPr>
          <p:cNvSpPr txBox="1"/>
          <p:nvPr/>
        </p:nvSpPr>
        <p:spPr>
          <a:xfrm>
            <a:off x="1381125" y="2686050"/>
            <a:ext cx="9677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In general, fitting these parameters:</a:t>
            </a:r>
          </a:p>
          <a:p>
            <a:pPr marL="457200" indent="-457200">
              <a:buAutoNum type="alphaUcParenR"/>
            </a:pPr>
            <a:endParaRPr lang="en-US" sz="2800" dirty="0">
              <a:solidFill>
                <a:srgbClr val="0070C0"/>
              </a:solidFill>
            </a:endParaRPr>
          </a:p>
          <a:p>
            <a:pPr marL="457200" indent="-457200">
              <a:buAutoNum type="alphaUcParenR"/>
            </a:pPr>
            <a:r>
              <a:rPr lang="en-US" sz="2800" dirty="0">
                <a:solidFill>
                  <a:srgbClr val="0070C0"/>
                </a:solidFill>
              </a:rPr>
              <a:t>Teaches us about mechanisms underlying infection dynamics </a:t>
            </a:r>
          </a:p>
          <a:p>
            <a:pPr marL="457200" indent="-457200">
              <a:buAutoNum type="alphaUcParenR"/>
            </a:pPr>
            <a:endParaRPr lang="en-US" sz="2800" dirty="0">
              <a:solidFill>
                <a:srgbClr val="0070C0"/>
              </a:solidFill>
            </a:endParaRPr>
          </a:p>
          <a:p>
            <a:pPr marL="457200" indent="-457200">
              <a:buAutoNum type="alphaUcParenR"/>
            </a:pPr>
            <a:r>
              <a:rPr lang="en-US" sz="2800" dirty="0">
                <a:solidFill>
                  <a:srgbClr val="0070C0"/>
                </a:solidFill>
              </a:rPr>
              <a:t>Simultaneously arms us with parameters which can then be plugged back into ODE models to study feedbacks and outcomes at different scales</a:t>
            </a:r>
          </a:p>
        </p:txBody>
      </p:sp>
    </p:spTree>
    <p:extLst>
      <p:ext uri="{BB962C8B-B14F-4D97-AF65-F5344CB8AC3E}">
        <p14:creationId xmlns:p14="http://schemas.microsoft.com/office/powerpoint/2010/main" val="4045493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2FE7FC4-D5A7-541B-F118-F4D4EBDFD371}"/>
                  </a:ext>
                </a:extLst>
              </p:cNvPr>
              <p:cNvSpPr/>
              <p:nvPr/>
            </p:nvSpPr>
            <p:spPr>
              <a:xfrm>
                <a:off x="2081352" y="1708529"/>
                <a:ext cx="7022891" cy="1144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600" b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600" b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3600" b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3600" b="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l-GR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2FE7FC4-D5A7-541B-F118-F4D4EBDFD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352" y="1708529"/>
                <a:ext cx="7022891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2447FDE-3319-76E0-5D20-D9FBC4F4F6ED}"/>
              </a:ext>
            </a:extLst>
          </p:cNvPr>
          <p:cNvSpPr txBox="1"/>
          <p:nvPr/>
        </p:nvSpPr>
        <p:spPr>
          <a:xfrm>
            <a:off x="8505478" y="1465000"/>
            <a:ext cx="32103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Generic S-I ODE equations describe dynamics of environmentally transmitted microparasite in host population.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463042-D8C6-986B-907B-809E6B9CE186}"/>
              </a:ext>
            </a:extLst>
          </p:cNvPr>
          <p:cNvCxnSpPr>
            <a:cxnSpLocks/>
          </p:cNvCxnSpPr>
          <p:nvPr/>
        </p:nvCxnSpPr>
        <p:spPr>
          <a:xfrm flipV="1">
            <a:off x="3035160" y="2749926"/>
            <a:ext cx="944217" cy="106332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9188996-C09C-285D-F257-F134966875CE}"/>
              </a:ext>
            </a:extLst>
          </p:cNvPr>
          <p:cNvSpPr txBox="1"/>
          <p:nvPr/>
        </p:nvSpPr>
        <p:spPr>
          <a:xfrm>
            <a:off x="1948071" y="4005313"/>
            <a:ext cx="2445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Birth rate (b) of hosts (both S and I reproduce)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28D958-D2C1-E956-7EC3-88F3E50B8958}"/>
              </a:ext>
            </a:extLst>
          </p:cNvPr>
          <p:cNvCxnSpPr>
            <a:cxnSpLocks/>
          </p:cNvCxnSpPr>
          <p:nvPr/>
        </p:nvCxnSpPr>
        <p:spPr>
          <a:xfrm flipV="1">
            <a:off x="5592797" y="2653748"/>
            <a:ext cx="0" cy="18188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6FC7BA9-8020-C94C-94F5-EF970CC9F3C4}"/>
              </a:ext>
            </a:extLst>
          </p:cNvPr>
          <p:cNvSpPr txBox="1"/>
          <p:nvPr/>
        </p:nvSpPr>
        <p:spPr>
          <a:xfrm>
            <a:off x="4459767" y="4651644"/>
            <a:ext cx="2636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472C4"/>
                </a:solidFill>
              </a:rPr>
              <a:t>Background death rate (d) of susceptible hosts, 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9AD892-B325-21CB-1AD4-974383005CAD}"/>
              </a:ext>
            </a:extLst>
          </p:cNvPr>
          <p:cNvSpPr/>
          <p:nvPr/>
        </p:nvSpPr>
        <p:spPr>
          <a:xfrm>
            <a:off x="3190461" y="1789359"/>
            <a:ext cx="1858617" cy="99601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EAB1A9-EB37-E724-703C-D7AE097B235F}"/>
              </a:ext>
            </a:extLst>
          </p:cNvPr>
          <p:cNvSpPr/>
          <p:nvPr/>
        </p:nvSpPr>
        <p:spPr>
          <a:xfrm>
            <a:off x="5204379" y="1782602"/>
            <a:ext cx="953808" cy="996012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B6FA6-3173-2B22-01C5-E0F198E1DBD2}"/>
              </a:ext>
            </a:extLst>
          </p:cNvPr>
          <p:cNvSpPr txBox="1"/>
          <p:nvPr/>
        </p:nvSpPr>
        <p:spPr>
          <a:xfrm>
            <a:off x="275809" y="224742"/>
            <a:ext cx="64629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i="1" u="sng" dirty="0">
                <a:latin typeface="Cambria" panose="02040503050406030204" pitchFamily="18" charset="0"/>
                <a:ea typeface="Cambria" panose="02040503050406030204" pitchFamily="18" charset="0"/>
              </a:rPr>
              <a:t>1. The logic: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 Simplifying the S-I framework</a:t>
            </a:r>
          </a:p>
        </p:txBody>
      </p:sp>
    </p:spTree>
    <p:extLst>
      <p:ext uri="{BB962C8B-B14F-4D97-AF65-F5344CB8AC3E}">
        <p14:creationId xmlns:p14="http://schemas.microsoft.com/office/powerpoint/2010/main" val="33238468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710CF3-C9DE-7F11-6E73-93201EB229A9}"/>
              </a:ext>
            </a:extLst>
          </p:cNvPr>
          <p:cNvSpPr txBox="1"/>
          <p:nvPr/>
        </p:nvSpPr>
        <p:spPr>
          <a:xfrm>
            <a:off x="275809" y="224742"/>
            <a:ext cx="7858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i="1" u="sng" dirty="0">
                <a:latin typeface="Cambria" panose="02040503050406030204" pitchFamily="18" charset="0"/>
                <a:ea typeface="Cambria" panose="02040503050406030204" pitchFamily="18" charset="0"/>
              </a:rPr>
              <a:t>5. Insights: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 What can this approach teach us?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E42CE2-CA27-248E-29CA-F8CC918065FD}"/>
              </a:ext>
            </a:extLst>
          </p:cNvPr>
          <p:cNvSpPr txBox="1"/>
          <p:nvPr/>
        </p:nvSpPr>
        <p:spPr>
          <a:xfrm>
            <a:off x="885823" y="1371600"/>
            <a:ext cx="6400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 why all the fuss? What has this approach taught us so far? </a:t>
            </a:r>
            <a:r>
              <a:rPr lang="en-US" sz="2400" b="1" dirty="0"/>
              <a:t>A few examples:</a:t>
            </a:r>
          </a:p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42D581-30A6-8E1B-4339-A29D3E921CB6}"/>
              </a:ext>
            </a:extLst>
          </p:cNvPr>
          <p:cNvSpPr txBox="1"/>
          <p:nvPr/>
        </p:nvSpPr>
        <p:spPr>
          <a:xfrm>
            <a:off x="1400175" y="2595402"/>
            <a:ext cx="88201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High population density of hosts can actually </a:t>
            </a:r>
            <a:r>
              <a:rPr lang="en-US" sz="2400" i="1" dirty="0"/>
              <a:t>inhibit</a:t>
            </a:r>
            <a:r>
              <a:rPr lang="en-US" sz="2400" dirty="0"/>
              <a:t> disease transmission by slowing per-capita foraging/exposure rates via interference (</a:t>
            </a:r>
            <a:r>
              <a:rPr lang="en-US" sz="2400" dirty="0" err="1"/>
              <a:t>Civitello</a:t>
            </a:r>
            <a:r>
              <a:rPr lang="en-US" sz="2400" dirty="0"/>
              <a:t> et al. 2013 ELE)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C0BE803-011B-29B9-D7AF-E89639745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737" y="3473931"/>
            <a:ext cx="3449738" cy="31593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24D9AA8-B4B1-665D-6F86-98449BF13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4" y="4164683"/>
            <a:ext cx="7066297" cy="246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451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710CF3-C9DE-7F11-6E73-93201EB229A9}"/>
              </a:ext>
            </a:extLst>
          </p:cNvPr>
          <p:cNvSpPr txBox="1"/>
          <p:nvPr/>
        </p:nvSpPr>
        <p:spPr>
          <a:xfrm>
            <a:off x="275809" y="224742"/>
            <a:ext cx="7858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i="1" u="sng" dirty="0">
                <a:latin typeface="Cambria" panose="02040503050406030204" pitchFamily="18" charset="0"/>
                <a:ea typeface="Cambria" panose="02040503050406030204" pitchFamily="18" charset="0"/>
              </a:rPr>
              <a:t>5. Insights: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 What can this approach teach us?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42D581-30A6-8E1B-4339-A29D3E921CB6}"/>
              </a:ext>
            </a:extLst>
          </p:cNvPr>
          <p:cNvSpPr txBox="1"/>
          <p:nvPr/>
        </p:nvSpPr>
        <p:spPr>
          <a:xfrm>
            <a:off x="1400175" y="2595402"/>
            <a:ext cx="99536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Effects of temperature on disease dynamics in this system are mostly driven by changes in host foraging rate, which increases with temperature (</a:t>
            </a:r>
            <a:r>
              <a:rPr lang="en-US" sz="2400" dirty="0" err="1"/>
              <a:t>Shocket</a:t>
            </a:r>
            <a:r>
              <a:rPr lang="en-US" sz="2400" dirty="0"/>
              <a:t> et al. 2018 Am Nat)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D398ED-043A-C407-7B6D-7B7E4B2A4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042" y="3380989"/>
            <a:ext cx="4150458" cy="32919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AA3527-59E1-14C5-CC18-AFE90451D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975" y="3795731"/>
            <a:ext cx="3555267" cy="27983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7A5ABF-4D94-BAF9-4152-BD54628BC381}"/>
              </a:ext>
            </a:extLst>
          </p:cNvPr>
          <p:cNvSpPr txBox="1"/>
          <p:nvPr/>
        </p:nvSpPr>
        <p:spPr>
          <a:xfrm>
            <a:off x="885823" y="1371600"/>
            <a:ext cx="6400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 why all the fuss? What has this approach taught us so far? </a:t>
            </a:r>
            <a:r>
              <a:rPr lang="en-US" sz="2400" b="1" dirty="0"/>
              <a:t>A few examples: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8443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710CF3-C9DE-7F11-6E73-93201EB229A9}"/>
              </a:ext>
            </a:extLst>
          </p:cNvPr>
          <p:cNvSpPr txBox="1"/>
          <p:nvPr/>
        </p:nvSpPr>
        <p:spPr>
          <a:xfrm>
            <a:off x="275809" y="224742"/>
            <a:ext cx="7858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i="1" u="sng" dirty="0">
                <a:latin typeface="Cambria" panose="02040503050406030204" pitchFamily="18" charset="0"/>
                <a:ea typeface="Cambria" panose="02040503050406030204" pitchFamily="18" charset="0"/>
              </a:rPr>
              <a:t>5. Insights: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 What can this approach teach us?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42D581-30A6-8E1B-4339-A29D3E921CB6}"/>
              </a:ext>
            </a:extLst>
          </p:cNvPr>
          <p:cNvSpPr txBox="1"/>
          <p:nvPr/>
        </p:nvSpPr>
        <p:spPr>
          <a:xfrm>
            <a:off x="1400175" y="2595402"/>
            <a:ext cx="97726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Traits measured on individuals in foraging/infection assays can predict whether adding a second species will or will not reduce disease via a dilution effect at the community scale (Strauss et al. 2015 ELE)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23B470-183A-F0F8-A074-3FFC8251E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36" y="3963090"/>
            <a:ext cx="3249713" cy="2513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6BC558-CECB-D064-D8F3-2584643D7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096" y="4010715"/>
            <a:ext cx="6940914" cy="21025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55A7EE-861A-152B-9350-6D08DFE7E25B}"/>
              </a:ext>
            </a:extLst>
          </p:cNvPr>
          <p:cNvSpPr txBox="1"/>
          <p:nvPr/>
        </p:nvSpPr>
        <p:spPr>
          <a:xfrm>
            <a:off x="885823" y="1371600"/>
            <a:ext cx="6400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 why all the fuss? What has this approach taught us so far? </a:t>
            </a:r>
            <a:r>
              <a:rPr lang="en-US" sz="2400" b="1" dirty="0"/>
              <a:t>A few examples: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71343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710CF3-C9DE-7F11-6E73-93201EB229A9}"/>
              </a:ext>
            </a:extLst>
          </p:cNvPr>
          <p:cNvSpPr txBox="1"/>
          <p:nvPr/>
        </p:nvSpPr>
        <p:spPr>
          <a:xfrm>
            <a:off x="275809" y="224742"/>
            <a:ext cx="7858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i="1" u="sng" dirty="0">
                <a:latin typeface="Cambria" panose="02040503050406030204" pitchFamily="18" charset="0"/>
                <a:ea typeface="Cambria" panose="02040503050406030204" pitchFamily="18" charset="0"/>
              </a:rPr>
              <a:t>5. Insights: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 What can this approach teach us?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42D581-30A6-8E1B-4339-A29D3E921CB6}"/>
              </a:ext>
            </a:extLst>
          </p:cNvPr>
          <p:cNvSpPr txBox="1"/>
          <p:nvPr/>
        </p:nvSpPr>
        <p:spPr>
          <a:xfrm>
            <a:off x="1400176" y="2595402"/>
            <a:ext cx="35052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dirty="0"/>
              <a:t>Host genotypes differ in defensive strategies including how steeply they slow their feeding when there are lots of parasites in the environment  (Strauss et al. 2019 Proc B)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6B0F37-BBAB-F12A-927B-B38705732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550" y="2475927"/>
            <a:ext cx="6784091" cy="40296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6851ED-B596-E6F9-3112-697BA5344226}"/>
              </a:ext>
            </a:extLst>
          </p:cNvPr>
          <p:cNvSpPr txBox="1"/>
          <p:nvPr/>
        </p:nvSpPr>
        <p:spPr>
          <a:xfrm>
            <a:off x="885823" y="1371600"/>
            <a:ext cx="6400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 why all the fuss? What has this approach taught us so far? </a:t>
            </a:r>
            <a:r>
              <a:rPr lang="en-US" sz="2400" b="1" dirty="0"/>
              <a:t>A few examples: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3315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2FE7FC4-D5A7-541B-F118-F4D4EBDFD371}"/>
                  </a:ext>
                </a:extLst>
              </p:cNvPr>
              <p:cNvSpPr/>
              <p:nvPr/>
            </p:nvSpPr>
            <p:spPr>
              <a:xfrm>
                <a:off x="2081352" y="1708529"/>
                <a:ext cx="7022891" cy="1144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600" b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600" b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3600" b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3600" b="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l-GR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2FE7FC4-D5A7-541B-F118-F4D4EBDFD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352" y="1708529"/>
                <a:ext cx="7022891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2447FDE-3319-76E0-5D20-D9FBC4F4F6ED}"/>
              </a:ext>
            </a:extLst>
          </p:cNvPr>
          <p:cNvSpPr txBox="1"/>
          <p:nvPr/>
        </p:nvSpPr>
        <p:spPr>
          <a:xfrm>
            <a:off x="8505478" y="1465000"/>
            <a:ext cx="32103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Generic S-I ODE equations describe dynamics of environmentally transmitted microparasite in host population.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463042-D8C6-986B-907B-809E6B9CE186}"/>
              </a:ext>
            </a:extLst>
          </p:cNvPr>
          <p:cNvCxnSpPr>
            <a:cxnSpLocks/>
          </p:cNvCxnSpPr>
          <p:nvPr/>
        </p:nvCxnSpPr>
        <p:spPr>
          <a:xfrm flipV="1">
            <a:off x="3035160" y="2749926"/>
            <a:ext cx="944217" cy="106332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9188996-C09C-285D-F257-F134966875CE}"/>
              </a:ext>
            </a:extLst>
          </p:cNvPr>
          <p:cNvSpPr txBox="1"/>
          <p:nvPr/>
        </p:nvSpPr>
        <p:spPr>
          <a:xfrm>
            <a:off x="1948071" y="4005313"/>
            <a:ext cx="2445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Birth rate (b) of hosts (both S and I reproduce)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28D958-D2C1-E956-7EC3-88F3E50B8958}"/>
              </a:ext>
            </a:extLst>
          </p:cNvPr>
          <p:cNvCxnSpPr>
            <a:cxnSpLocks/>
          </p:cNvCxnSpPr>
          <p:nvPr/>
        </p:nvCxnSpPr>
        <p:spPr>
          <a:xfrm flipV="1">
            <a:off x="5592797" y="2653748"/>
            <a:ext cx="0" cy="18188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6FC7BA9-8020-C94C-94F5-EF970CC9F3C4}"/>
              </a:ext>
            </a:extLst>
          </p:cNvPr>
          <p:cNvSpPr txBox="1"/>
          <p:nvPr/>
        </p:nvSpPr>
        <p:spPr>
          <a:xfrm>
            <a:off x="4459767" y="4651644"/>
            <a:ext cx="2636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472C4"/>
                </a:solidFill>
              </a:rPr>
              <a:t>Background death rate (d) of susceptible hosts, 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73F4DE-2450-C480-A190-E6868DD7CF46}"/>
              </a:ext>
            </a:extLst>
          </p:cNvPr>
          <p:cNvCxnSpPr>
            <a:cxnSpLocks/>
          </p:cNvCxnSpPr>
          <p:nvPr/>
        </p:nvCxnSpPr>
        <p:spPr>
          <a:xfrm flipH="1" flipV="1">
            <a:off x="7166493" y="2832783"/>
            <a:ext cx="1152559" cy="13217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E6F2A8F-2C6E-526F-A73A-10625F0F6746}"/>
              </a:ext>
            </a:extLst>
          </p:cNvPr>
          <p:cNvSpPr/>
          <p:nvPr/>
        </p:nvSpPr>
        <p:spPr>
          <a:xfrm>
            <a:off x="3190461" y="1789359"/>
            <a:ext cx="1858617" cy="99601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E12211-7184-E800-A83A-003B086934C8}"/>
              </a:ext>
            </a:extLst>
          </p:cNvPr>
          <p:cNvSpPr/>
          <p:nvPr/>
        </p:nvSpPr>
        <p:spPr>
          <a:xfrm>
            <a:off x="5204379" y="1782602"/>
            <a:ext cx="953808" cy="996012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7FDE18-2218-92A8-4587-DBCE3F17DC5A}"/>
              </a:ext>
            </a:extLst>
          </p:cNvPr>
          <p:cNvSpPr/>
          <p:nvPr/>
        </p:nvSpPr>
        <p:spPr>
          <a:xfrm>
            <a:off x="6389615" y="1836771"/>
            <a:ext cx="1263511" cy="9960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4E20BE-AC95-F9BE-B930-36CE2D0EF476}"/>
              </a:ext>
            </a:extLst>
          </p:cNvPr>
          <p:cNvSpPr txBox="1"/>
          <p:nvPr/>
        </p:nvSpPr>
        <p:spPr>
          <a:xfrm>
            <a:off x="8505478" y="3903243"/>
            <a:ext cx="331556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Transmission, as susceptible hosts S contact parasites Z and become infected…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According to the magical &amp; mysterious transmission rate, </a:t>
            </a:r>
            <a:r>
              <a:rPr lang="el-GR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F8FC5D-CF66-A52F-22FD-04DC96509227}"/>
              </a:ext>
            </a:extLst>
          </p:cNvPr>
          <p:cNvSpPr txBox="1"/>
          <p:nvPr/>
        </p:nvSpPr>
        <p:spPr>
          <a:xfrm>
            <a:off x="275809" y="224742"/>
            <a:ext cx="64629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i="1" u="sng" dirty="0">
                <a:latin typeface="Cambria" panose="02040503050406030204" pitchFamily="18" charset="0"/>
                <a:ea typeface="Cambria" panose="02040503050406030204" pitchFamily="18" charset="0"/>
              </a:rPr>
              <a:t>1. The logic: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 Simplifying the S-I framework</a:t>
            </a:r>
          </a:p>
        </p:txBody>
      </p:sp>
    </p:spTree>
    <p:extLst>
      <p:ext uri="{BB962C8B-B14F-4D97-AF65-F5344CB8AC3E}">
        <p14:creationId xmlns:p14="http://schemas.microsoft.com/office/powerpoint/2010/main" val="2602778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2FE7FC4-D5A7-541B-F118-F4D4EBDFD371}"/>
                  </a:ext>
                </a:extLst>
              </p:cNvPr>
              <p:cNvSpPr/>
              <p:nvPr/>
            </p:nvSpPr>
            <p:spPr>
              <a:xfrm>
                <a:off x="2081352" y="1708529"/>
                <a:ext cx="7022891" cy="1144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600" b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600" b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3600" b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3600" b="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l-GR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2FE7FC4-D5A7-541B-F118-F4D4EBDFD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352" y="1708529"/>
                <a:ext cx="7022891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8CCAB13-B152-3F28-EB31-E7255FDBA961}"/>
                  </a:ext>
                </a:extLst>
              </p:cNvPr>
              <p:cNvSpPr/>
              <p:nvPr/>
            </p:nvSpPr>
            <p:spPr>
              <a:xfrm>
                <a:off x="2081352" y="3277923"/>
                <a:ext cx="7022891" cy="1144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600" b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sz="3600" b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8CCAB13-B152-3F28-EB31-E7255FDBA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352" y="3277923"/>
                <a:ext cx="7022891" cy="11441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495DCF-4960-A6B7-5D65-9C1FA55B2936}"/>
              </a:ext>
            </a:extLst>
          </p:cNvPr>
          <p:cNvCxnSpPr>
            <a:cxnSpLocks/>
          </p:cNvCxnSpPr>
          <p:nvPr/>
        </p:nvCxnSpPr>
        <p:spPr>
          <a:xfrm flipH="1" flipV="1">
            <a:off x="7166493" y="2832783"/>
            <a:ext cx="1152559" cy="13217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394A1-7152-E24F-F661-D2B5386AE1A6}"/>
              </a:ext>
            </a:extLst>
          </p:cNvPr>
          <p:cNvSpPr/>
          <p:nvPr/>
        </p:nvSpPr>
        <p:spPr>
          <a:xfrm>
            <a:off x="6389615" y="1836771"/>
            <a:ext cx="1263511" cy="9960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48115F-84D2-13C8-5AA0-D84E74C7ED19}"/>
              </a:ext>
            </a:extLst>
          </p:cNvPr>
          <p:cNvSpPr/>
          <p:nvPr/>
        </p:nvSpPr>
        <p:spPr>
          <a:xfrm>
            <a:off x="3061253" y="3405237"/>
            <a:ext cx="1295396" cy="9960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2CF267-3A55-E82D-4299-B129DE5EA8A5}"/>
              </a:ext>
            </a:extLst>
          </p:cNvPr>
          <p:cNvCxnSpPr>
            <a:cxnSpLocks/>
          </p:cNvCxnSpPr>
          <p:nvPr/>
        </p:nvCxnSpPr>
        <p:spPr>
          <a:xfrm flipH="1">
            <a:off x="4311831" y="2752792"/>
            <a:ext cx="2069471" cy="7479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06931B3-5F9A-777C-7671-B7BCE2F69975}"/>
              </a:ext>
            </a:extLst>
          </p:cNvPr>
          <p:cNvSpPr txBox="1"/>
          <p:nvPr/>
        </p:nvSpPr>
        <p:spPr>
          <a:xfrm>
            <a:off x="8505478" y="1465000"/>
            <a:ext cx="32103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Generic S-I ODE equations describe dynamics of environmentally transmitted microparasite in host population.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8A8586-CF4E-1B51-7307-DED39E2926D7}"/>
              </a:ext>
            </a:extLst>
          </p:cNvPr>
          <p:cNvSpPr txBox="1"/>
          <p:nvPr/>
        </p:nvSpPr>
        <p:spPr>
          <a:xfrm>
            <a:off x="8505478" y="3903243"/>
            <a:ext cx="331556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Transmission, as susceptible hosts S contact parasites Z and become infected…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According to the magical &amp; mysterious transmission rate, </a:t>
            </a:r>
            <a:r>
              <a:rPr lang="el-GR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34A4-DA82-26F3-2334-D2A4A255B538}"/>
              </a:ext>
            </a:extLst>
          </p:cNvPr>
          <p:cNvSpPr txBox="1"/>
          <p:nvPr/>
        </p:nvSpPr>
        <p:spPr>
          <a:xfrm>
            <a:off x="275809" y="224742"/>
            <a:ext cx="64629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i="1" u="sng" dirty="0">
                <a:latin typeface="Cambria" panose="02040503050406030204" pitchFamily="18" charset="0"/>
                <a:ea typeface="Cambria" panose="02040503050406030204" pitchFamily="18" charset="0"/>
              </a:rPr>
              <a:t>1. The logic: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 Simplifying the S-I framework</a:t>
            </a:r>
          </a:p>
        </p:txBody>
      </p:sp>
    </p:spTree>
    <p:extLst>
      <p:ext uri="{BB962C8B-B14F-4D97-AF65-F5344CB8AC3E}">
        <p14:creationId xmlns:p14="http://schemas.microsoft.com/office/powerpoint/2010/main" val="2268936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2FE7FC4-D5A7-541B-F118-F4D4EBDFD371}"/>
                  </a:ext>
                </a:extLst>
              </p:cNvPr>
              <p:cNvSpPr/>
              <p:nvPr/>
            </p:nvSpPr>
            <p:spPr>
              <a:xfrm>
                <a:off x="2081352" y="1708529"/>
                <a:ext cx="7022891" cy="1144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600" b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600" b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3600" b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3600" b="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l-GR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2FE7FC4-D5A7-541B-F118-F4D4EBDFD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352" y="1708529"/>
                <a:ext cx="7022891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8CCAB13-B152-3F28-EB31-E7255FDBA961}"/>
                  </a:ext>
                </a:extLst>
              </p:cNvPr>
              <p:cNvSpPr/>
              <p:nvPr/>
            </p:nvSpPr>
            <p:spPr>
              <a:xfrm>
                <a:off x="2081352" y="3277923"/>
                <a:ext cx="7022891" cy="1144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600" b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sz="3600" b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8CCAB13-B152-3F28-EB31-E7255FDBA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352" y="3277923"/>
                <a:ext cx="7022891" cy="11441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495DCF-4960-A6B7-5D65-9C1FA55B2936}"/>
              </a:ext>
            </a:extLst>
          </p:cNvPr>
          <p:cNvCxnSpPr>
            <a:cxnSpLocks/>
          </p:cNvCxnSpPr>
          <p:nvPr/>
        </p:nvCxnSpPr>
        <p:spPr>
          <a:xfrm flipH="1" flipV="1">
            <a:off x="7166493" y="2832783"/>
            <a:ext cx="1152559" cy="13217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7B43A0-BCFB-573B-C5DF-2A35340ADB95}"/>
              </a:ext>
            </a:extLst>
          </p:cNvPr>
          <p:cNvSpPr txBox="1"/>
          <p:nvPr/>
        </p:nvSpPr>
        <p:spPr>
          <a:xfrm>
            <a:off x="8505478" y="3903243"/>
            <a:ext cx="331556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Transmission, as susceptible hosts S contact parasites Z and become infected…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According to the magical &amp; mysterious transmission rate, </a:t>
            </a:r>
            <a:r>
              <a:rPr lang="el-GR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602C67-479C-BCFF-9609-C34907712B5D}"/>
              </a:ext>
            </a:extLst>
          </p:cNvPr>
          <p:cNvCxnSpPr>
            <a:cxnSpLocks/>
          </p:cNvCxnSpPr>
          <p:nvPr/>
        </p:nvCxnSpPr>
        <p:spPr>
          <a:xfrm flipH="1">
            <a:off x="4311831" y="2752792"/>
            <a:ext cx="2069471" cy="7479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394A1-7152-E24F-F661-D2B5386AE1A6}"/>
              </a:ext>
            </a:extLst>
          </p:cNvPr>
          <p:cNvSpPr/>
          <p:nvPr/>
        </p:nvSpPr>
        <p:spPr>
          <a:xfrm>
            <a:off x="6389615" y="1836771"/>
            <a:ext cx="1263511" cy="9960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48115F-84D2-13C8-5AA0-D84E74C7ED19}"/>
              </a:ext>
            </a:extLst>
          </p:cNvPr>
          <p:cNvSpPr/>
          <p:nvPr/>
        </p:nvSpPr>
        <p:spPr>
          <a:xfrm>
            <a:off x="3061253" y="3405237"/>
            <a:ext cx="1295396" cy="9960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1097FA-8D90-5CB8-1197-B933E5A40778}"/>
              </a:ext>
            </a:extLst>
          </p:cNvPr>
          <p:cNvCxnSpPr>
            <a:cxnSpLocks/>
          </p:cNvCxnSpPr>
          <p:nvPr/>
        </p:nvCxnSpPr>
        <p:spPr>
          <a:xfrm flipH="1" flipV="1">
            <a:off x="6539948" y="4482159"/>
            <a:ext cx="626545" cy="138192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4541A5D-0591-6763-C28B-2D4566F06510}"/>
              </a:ext>
            </a:extLst>
          </p:cNvPr>
          <p:cNvSpPr/>
          <p:nvPr/>
        </p:nvSpPr>
        <p:spPr>
          <a:xfrm>
            <a:off x="4631635" y="3450214"/>
            <a:ext cx="2163443" cy="996012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85D694-898E-7B46-6E55-F95C63785BD7}"/>
              </a:ext>
            </a:extLst>
          </p:cNvPr>
          <p:cNvSpPr txBox="1"/>
          <p:nvPr/>
        </p:nvSpPr>
        <p:spPr>
          <a:xfrm>
            <a:off x="8505478" y="1465000"/>
            <a:ext cx="32103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Generic S-I ODE equations describe dynamics of environmentally transmitted microparasite in host population.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112EEA-A382-7972-B68C-41F028D2D32B}"/>
              </a:ext>
            </a:extLst>
          </p:cNvPr>
          <p:cNvSpPr txBox="1"/>
          <p:nvPr/>
        </p:nvSpPr>
        <p:spPr>
          <a:xfrm>
            <a:off x="5794932" y="5896759"/>
            <a:ext cx="3791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Infected hosts die faster due to additional virulence, </a:t>
            </a:r>
            <a:r>
              <a:rPr lang="en-US" i="1" dirty="0">
                <a:solidFill>
                  <a:srgbClr val="7030A0"/>
                </a:solidFill>
              </a:rPr>
              <a:t>v…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C7D055-659C-C705-59F5-2058AF3A019C}"/>
              </a:ext>
            </a:extLst>
          </p:cNvPr>
          <p:cNvSpPr txBox="1"/>
          <p:nvPr/>
        </p:nvSpPr>
        <p:spPr>
          <a:xfrm>
            <a:off x="275809" y="224742"/>
            <a:ext cx="64629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i="1" u="sng" dirty="0">
                <a:latin typeface="Cambria" panose="02040503050406030204" pitchFamily="18" charset="0"/>
                <a:ea typeface="Cambria" panose="02040503050406030204" pitchFamily="18" charset="0"/>
              </a:rPr>
              <a:t>1. The logic: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 Simplifying the S-I framework</a:t>
            </a:r>
          </a:p>
        </p:txBody>
      </p:sp>
    </p:spTree>
    <p:extLst>
      <p:ext uri="{BB962C8B-B14F-4D97-AF65-F5344CB8AC3E}">
        <p14:creationId xmlns:p14="http://schemas.microsoft.com/office/powerpoint/2010/main" val="332729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2FE7FC4-D5A7-541B-F118-F4D4EBDFD371}"/>
                  </a:ext>
                </a:extLst>
              </p:cNvPr>
              <p:cNvSpPr/>
              <p:nvPr/>
            </p:nvSpPr>
            <p:spPr>
              <a:xfrm>
                <a:off x="2081352" y="1708529"/>
                <a:ext cx="7022891" cy="1144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600" b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600" b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3600" b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3600" b="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l-GR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2FE7FC4-D5A7-541B-F118-F4D4EBDFD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352" y="1708529"/>
                <a:ext cx="7022891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8CCAB13-B152-3F28-EB31-E7255FDBA961}"/>
                  </a:ext>
                </a:extLst>
              </p:cNvPr>
              <p:cNvSpPr/>
              <p:nvPr/>
            </p:nvSpPr>
            <p:spPr>
              <a:xfrm>
                <a:off x="2081352" y="3277923"/>
                <a:ext cx="7022891" cy="1144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600" b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sz="3600" b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8CCAB13-B152-3F28-EB31-E7255FDBA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352" y="3277923"/>
                <a:ext cx="7022891" cy="11441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1097FA-8D90-5CB8-1197-B933E5A40778}"/>
              </a:ext>
            </a:extLst>
          </p:cNvPr>
          <p:cNvCxnSpPr>
            <a:cxnSpLocks/>
          </p:cNvCxnSpPr>
          <p:nvPr/>
        </p:nvCxnSpPr>
        <p:spPr>
          <a:xfrm flipH="1" flipV="1">
            <a:off x="6539948" y="4482159"/>
            <a:ext cx="626545" cy="138192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194DDB5-8B60-C9AC-1F5E-D32BA7E2BC19}"/>
              </a:ext>
            </a:extLst>
          </p:cNvPr>
          <p:cNvSpPr txBox="1"/>
          <p:nvPr/>
        </p:nvSpPr>
        <p:spPr>
          <a:xfrm>
            <a:off x="5794932" y="5896759"/>
            <a:ext cx="3791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Infected hosts die faster due to additional virulence, </a:t>
            </a:r>
            <a:r>
              <a:rPr lang="en-US" i="1" dirty="0">
                <a:solidFill>
                  <a:srgbClr val="7030A0"/>
                </a:solidFill>
              </a:rPr>
              <a:t>v…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541A5D-0591-6763-C28B-2D4566F06510}"/>
              </a:ext>
            </a:extLst>
          </p:cNvPr>
          <p:cNvSpPr/>
          <p:nvPr/>
        </p:nvSpPr>
        <p:spPr>
          <a:xfrm>
            <a:off x="4631635" y="3450214"/>
            <a:ext cx="2163443" cy="996012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85D694-898E-7B46-6E55-F95C63785BD7}"/>
              </a:ext>
            </a:extLst>
          </p:cNvPr>
          <p:cNvSpPr txBox="1"/>
          <p:nvPr/>
        </p:nvSpPr>
        <p:spPr>
          <a:xfrm>
            <a:off x="8505478" y="1465000"/>
            <a:ext cx="32103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Generic S-I ODE equations describe dynamics of environmentally transmitted microparasite in host population.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5246251-8F10-BE12-1818-618285FD5E6F}"/>
                  </a:ext>
                </a:extLst>
              </p:cNvPr>
              <p:cNvSpPr/>
              <p:nvPr/>
            </p:nvSpPr>
            <p:spPr>
              <a:xfrm>
                <a:off x="2081351" y="4844322"/>
                <a:ext cx="7022891" cy="1144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600" b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5246251-8F10-BE12-1818-618285FD5E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351" y="4844322"/>
                <a:ext cx="7022891" cy="114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1C2DE3-F5E4-2437-6E53-09737C9CA924}"/>
              </a:ext>
            </a:extLst>
          </p:cNvPr>
          <p:cNvCxnSpPr>
            <a:cxnSpLocks/>
          </p:cNvCxnSpPr>
          <p:nvPr/>
        </p:nvCxnSpPr>
        <p:spPr>
          <a:xfrm flipH="1">
            <a:off x="4422913" y="4446226"/>
            <a:ext cx="655983" cy="51340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FAC4428-1E1E-6DC6-AA34-1EDC43C256D7}"/>
              </a:ext>
            </a:extLst>
          </p:cNvPr>
          <p:cNvSpPr/>
          <p:nvPr/>
        </p:nvSpPr>
        <p:spPr>
          <a:xfrm>
            <a:off x="3558209" y="5070970"/>
            <a:ext cx="2017753" cy="91751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D7C6C4-F6DA-181C-D7BB-A9F398970E19}"/>
              </a:ext>
            </a:extLst>
          </p:cNvPr>
          <p:cNvSpPr txBox="1"/>
          <p:nvPr/>
        </p:nvSpPr>
        <p:spPr>
          <a:xfrm>
            <a:off x="275809" y="224742"/>
            <a:ext cx="64629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i="1" u="sng" dirty="0">
                <a:latin typeface="Cambria" panose="02040503050406030204" pitchFamily="18" charset="0"/>
                <a:ea typeface="Cambria" panose="02040503050406030204" pitchFamily="18" charset="0"/>
              </a:rPr>
              <a:t>1. The logic: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 Simplifying the S-I framework</a:t>
            </a:r>
          </a:p>
        </p:txBody>
      </p:sp>
    </p:spTree>
    <p:extLst>
      <p:ext uri="{BB962C8B-B14F-4D97-AF65-F5344CB8AC3E}">
        <p14:creationId xmlns:p14="http://schemas.microsoft.com/office/powerpoint/2010/main" val="1691229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2FE7FC4-D5A7-541B-F118-F4D4EBDFD371}"/>
                  </a:ext>
                </a:extLst>
              </p:cNvPr>
              <p:cNvSpPr/>
              <p:nvPr/>
            </p:nvSpPr>
            <p:spPr>
              <a:xfrm>
                <a:off x="2081352" y="1708529"/>
                <a:ext cx="7022891" cy="1144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600" b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600" b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3600" b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3600" b="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l-GR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2FE7FC4-D5A7-541B-F118-F4D4EBDFD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352" y="1708529"/>
                <a:ext cx="7022891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8CCAB13-B152-3F28-EB31-E7255FDBA961}"/>
                  </a:ext>
                </a:extLst>
              </p:cNvPr>
              <p:cNvSpPr/>
              <p:nvPr/>
            </p:nvSpPr>
            <p:spPr>
              <a:xfrm>
                <a:off x="2081352" y="3277923"/>
                <a:ext cx="7022891" cy="1144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600" b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sz="3600" b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8CCAB13-B152-3F28-EB31-E7255FDBA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352" y="3277923"/>
                <a:ext cx="7022891" cy="11441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1097FA-8D90-5CB8-1197-B933E5A40778}"/>
              </a:ext>
            </a:extLst>
          </p:cNvPr>
          <p:cNvCxnSpPr>
            <a:cxnSpLocks/>
          </p:cNvCxnSpPr>
          <p:nvPr/>
        </p:nvCxnSpPr>
        <p:spPr>
          <a:xfrm flipH="1" flipV="1">
            <a:off x="6539948" y="4482159"/>
            <a:ext cx="626545" cy="138192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194DDB5-8B60-C9AC-1F5E-D32BA7E2BC19}"/>
              </a:ext>
            </a:extLst>
          </p:cNvPr>
          <p:cNvSpPr txBox="1"/>
          <p:nvPr/>
        </p:nvSpPr>
        <p:spPr>
          <a:xfrm>
            <a:off x="5794932" y="5896759"/>
            <a:ext cx="3791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Infected hosts die faster due to additional virulence, </a:t>
            </a:r>
            <a:r>
              <a:rPr lang="en-US" i="1" dirty="0">
                <a:solidFill>
                  <a:srgbClr val="7030A0"/>
                </a:solidFill>
              </a:rPr>
              <a:t>v… </a:t>
            </a:r>
            <a:r>
              <a:rPr lang="en-US" dirty="0">
                <a:solidFill>
                  <a:srgbClr val="FFC000"/>
                </a:solidFill>
              </a:rPr>
              <a:t>releasing </a:t>
            </a:r>
            <a:r>
              <a:rPr lang="el-GR" dirty="0">
                <a:solidFill>
                  <a:srgbClr val="FFC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US" dirty="0">
                <a:solidFill>
                  <a:srgbClr val="FFC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spores into the environment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541A5D-0591-6763-C28B-2D4566F06510}"/>
              </a:ext>
            </a:extLst>
          </p:cNvPr>
          <p:cNvSpPr/>
          <p:nvPr/>
        </p:nvSpPr>
        <p:spPr>
          <a:xfrm>
            <a:off x="4631635" y="3450214"/>
            <a:ext cx="2163443" cy="996012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85D694-898E-7B46-6E55-F95C63785BD7}"/>
              </a:ext>
            </a:extLst>
          </p:cNvPr>
          <p:cNvSpPr txBox="1"/>
          <p:nvPr/>
        </p:nvSpPr>
        <p:spPr>
          <a:xfrm>
            <a:off x="8505478" y="1465000"/>
            <a:ext cx="32103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Generic S-I ODE equations describe dynamics of environmentally transmitted microparasite in host population.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5246251-8F10-BE12-1818-618285FD5E6F}"/>
                  </a:ext>
                </a:extLst>
              </p:cNvPr>
              <p:cNvSpPr/>
              <p:nvPr/>
            </p:nvSpPr>
            <p:spPr>
              <a:xfrm>
                <a:off x="2081351" y="4844322"/>
                <a:ext cx="7022891" cy="1144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600" b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5246251-8F10-BE12-1818-618285FD5E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351" y="4844322"/>
                <a:ext cx="7022891" cy="114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1C2DE3-F5E4-2437-6E53-09737C9CA924}"/>
              </a:ext>
            </a:extLst>
          </p:cNvPr>
          <p:cNvCxnSpPr>
            <a:cxnSpLocks/>
          </p:cNvCxnSpPr>
          <p:nvPr/>
        </p:nvCxnSpPr>
        <p:spPr>
          <a:xfrm flipH="1">
            <a:off x="4422913" y="4446226"/>
            <a:ext cx="655983" cy="51340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FAC4428-1E1E-6DC6-AA34-1EDC43C256D7}"/>
              </a:ext>
            </a:extLst>
          </p:cNvPr>
          <p:cNvSpPr/>
          <p:nvPr/>
        </p:nvSpPr>
        <p:spPr>
          <a:xfrm>
            <a:off x="3558209" y="5070970"/>
            <a:ext cx="2017753" cy="91751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714780-B866-EA56-54DD-D8BA1019C1DD}"/>
              </a:ext>
            </a:extLst>
          </p:cNvPr>
          <p:cNvSpPr/>
          <p:nvPr/>
        </p:nvSpPr>
        <p:spPr>
          <a:xfrm>
            <a:off x="3081130" y="5070969"/>
            <a:ext cx="747527" cy="917511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5C9E0B-59C8-BE46-339A-24D4BE3C91C3}"/>
              </a:ext>
            </a:extLst>
          </p:cNvPr>
          <p:cNvSpPr txBox="1"/>
          <p:nvPr/>
        </p:nvSpPr>
        <p:spPr>
          <a:xfrm>
            <a:off x="275809" y="224742"/>
            <a:ext cx="64629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i="1" u="sng" dirty="0">
                <a:latin typeface="Cambria" panose="02040503050406030204" pitchFamily="18" charset="0"/>
                <a:ea typeface="Cambria" panose="02040503050406030204" pitchFamily="18" charset="0"/>
              </a:rPr>
              <a:t>1. The logic: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 Simplifying the S-I framework</a:t>
            </a:r>
          </a:p>
        </p:txBody>
      </p:sp>
    </p:spTree>
    <p:extLst>
      <p:ext uri="{BB962C8B-B14F-4D97-AF65-F5344CB8AC3E}">
        <p14:creationId xmlns:p14="http://schemas.microsoft.com/office/powerpoint/2010/main" val="3794911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EB1DEB841EE24AAD5D4ADE018D26ED" ma:contentTypeVersion="3" ma:contentTypeDescription="Create a new document." ma:contentTypeScope="" ma:versionID="82847c4ab21d4c181e714a4e8a2eccdc">
  <xsd:schema xmlns:xsd="http://www.w3.org/2001/XMLSchema" xmlns:xs="http://www.w3.org/2001/XMLSchema" xmlns:p="http://schemas.microsoft.com/office/2006/metadata/properties" xmlns:ns2="42ef5c69-f362-4496-b639-e0b98ef9e008" targetNamespace="http://schemas.microsoft.com/office/2006/metadata/properties" ma:root="true" ma:fieldsID="5cf3ab00c61eb07a3c9e1cd31963101b" ns2:_="">
    <xsd:import namespace="42ef5c69-f362-4496-b639-e0b98ef9e0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ef5c69-f362-4496-b639-e0b98ef9e0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5507981-1906-44D4-9794-0E7A44B1F47C}"/>
</file>

<file path=customXml/itemProps2.xml><?xml version="1.0" encoding="utf-8"?>
<ds:datastoreItem xmlns:ds="http://schemas.openxmlformats.org/officeDocument/2006/customXml" ds:itemID="{2285C720-8088-4160-8F81-DF4B75A80989}"/>
</file>

<file path=customXml/itemProps3.xml><?xml version="1.0" encoding="utf-8"?>
<ds:datastoreItem xmlns:ds="http://schemas.openxmlformats.org/officeDocument/2006/customXml" ds:itemID="{0CD79CE3-D5AF-4326-9DE0-7DC28DCA4755}"/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3198</Words>
  <Application>Microsoft Office PowerPoint</Application>
  <PresentationFormat>Widescreen</PresentationFormat>
  <Paragraphs>310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Cambria</vt:lpstr>
      <vt:lpstr>Cambria Math</vt:lpstr>
      <vt:lpstr>Office Theme</vt:lpstr>
      <vt:lpstr>Introduction to estimating β from an infection assay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estimating β from an infection assay</dc:title>
  <dc:creator>Alexander Thomas Strauss</dc:creator>
  <cp:lastModifiedBy>Alexander Thomas Strauss</cp:lastModifiedBy>
  <cp:revision>14</cp:revision>
  <dcterms:created xsi:type="dcterms:W3CDTF">2022-07-28T15:19:09Z</dcterms:created>
  <dcterms:modified xsi:type="dcterms:W3CDTF">2022-10-12T16:40:17Z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0x010100E8EB1DEB841EE24AAD5D4ADE018D26ED</vt:lpwstr>
  </property>
</Properties>
</file>