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9" r:id="rId3"/>
    <p:sldId id="298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90"/>
  </p:normalViewPr>
  <p:slideViewPr>
    <p:cSldViewPr snapToGrid="0">
      <p:cViewPr>
        <p:scale>
          <a:sx n="140" d="100"/>
          <a:sy n="140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1B38-4F37-C348-916B-9D27BA967DE9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7D8B-887A-944E-BCDA-92006293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Foraging rate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FBF-E7BD-5FBC-9D3C-6DC0F08B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CE24-BE75-1DBD-66CD-1FAB84B3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49C0-7560-43A7-50B5-BAA285F9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6B04-EE37-B3F2-6B7E-1839DA3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BF1D-165D-D25A-65E7-E82AE31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BE01-803F-0CFE-110A-D6A73B41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DB47-BB91-73D4-6C42-3AC85DFC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BFC0-E67E-B0FE-141B-A1276A87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0ED8-CC50-DEF5-7582-9CB5C171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3323-331E-56B6-AC17-B32F0264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831F-B7D7-6070-B54D-C366C0446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78F5B-ED75-6395-43EC-79F890ED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7720-C341-46B0-A152-A8301BD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C370-E13B-7AAE-1EA4-6A9CF5D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4859-9EE8-2F0A-7367-8086AA23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1FFE-50B7-E3E9-80B8-9F619D30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6D03-D247-B394-EDE9-666283C4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0F7E-7EA7-FE41-04DD-EDBD9EF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8C3A-5ABB-016A-612A-248A52D6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8AC6-46C5-8078-2305-5356C5F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5C9-C398-39FA-F839-5891A6D0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BB34-D7B9-5BF7-CA2A-30A82DD4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8014-D0DA-CD32-1D70-AF52DE57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3D3B-2E46-A93A-E218-6556715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667E-74F1-91D5-D745-812AB0A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CFE-FAA1-02A3-681B-836B030F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E94-D9B8-5B8A-BEC6-BFE3E36A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53C7A-FA24-FEC8-CE23-0709D26D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F5AB-6FCD-C287-1F80-3E8744CF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B5F9-A9F6-B235-A9F7-E74D2FF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D3B7-5E0C-70C0-D2A1-84393CD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A906-2633-121E-A7AF-A3B5765B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0B7B-E08E-E79B-33DC-89E82766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7CE0-4853-056D-A74A-79BBE7DA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B7489-9A73-2B37-84E1-376D2A37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DF0D5-7F46-CE98-E2E9-A99C0689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399E5-8CFF-85D6-B3B6-7022DB1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7DA7E-FA36-DF04-4C46-18689CE9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5E1AC-9B9B-3E3A-D99C-F0E84B5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FBCB-8EE4-D445-D183-B1A0D0E9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EB710-EB44-52C8-2B42-E698A10E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2BA2-7FC8-14AE-F69A-8EFFE92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5A723-0A61-D6B3-8E07-E33F9AF8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560F-4C90-D15F-F0D4-2E309AEA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71EEE-F3D9-9CAD-AE78-5CFF8A03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694A-BFB9-2F3C-ED3E-FF466343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1991-63CF-99C0-FABD-7A5CB270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C825-2D48-556B-28C7-DD7876F1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DDF5-0AD7-4EE1-2450-99967C10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9111-ADF4-97E3-738B-15D4B89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FE76-9D58-7FD5-079A-4F2F544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651B4-5EC2-048C-9B7E-A987315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667-7F7D-E06F-DC64-136F4800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8E9C-F758-7B9F-3034-579F93D65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3E17-9433-3D33-3A48-B52EF154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60AB-62F6-0F40-6074-2AD1470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FB90-4F0A-73FE-A6EA-DB1F3200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AC20-3FEE-0BE8-A6BC-2A82370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7ABB9-3D05-0E8A-9BAF-56B4C15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324F-B4B9-CA00-5513-79B86A91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A499-E6B2-1265-8276-2119A407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427-E5D0-4FD2-8951-F6832FF7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F016-FC0A-0C30-40C2-85B88902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158CF5-DBD5-6E29-C592-8FF08E626393}"/>
              </a:ext>
            </a:extLst>
          </p:cNvPr>
          <p:cNvGrpSpPr/>
          <p:nvPr/>
        </p:nvGrpSpPr>
        <p:grpSpPr>
          <a:xfrm>
            <a:off x="1595076" y="247044"/>
            <a:ext cx="8287349" cy="6363911"/>
            <a:chOff x="1256748" y="170283"/>
            <a:chExt cx="8287349" cy="63639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BF2D1C-BB51-D079-13F2-002F56CA30E6}"/>
                </a:ext>
              </a:extLst>
            </p:cNvPr>
            <p:cNvGrpSpPr/>
            <p:nvPr/>
          </p:nvGrpSpPr>
          <p:grpSpPr>
            <a:xfrm>
              <a:off x="1256748" y="170283"/>
              <a:ext cx="8287349" cy="6363911"/>
              <a:chOff x="1129999" y="63110"/>
              <a:chExt cx="8287349" cy="636391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8E6DA7B-D987-F3A4-3AB5-55AB46006B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8256946" y="4222996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F73508-294E-029B-DB2A-2E752E0EE9B8}"/>
                  </a:ext>
                </a:extLst>
              </p:cNvPr>
              <p:cNvGrpSpPr/>
              <p:nvPr/>
            </p:nvGrpSpPr>
            <p:grpSpPr>
              <a:xfrm>
                <a:off x="1129999" y="63110"/>
                <a:ext cx="8287349" cy="6363911"/>
                <a:chOff x="1129999" y="63110"/>
                <a:chExt cx="8287349" cy="6363911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36855F05-17C9-119A-4994-98034BBE4AC3}"/>
                    </a:ext>
                  </a:extLst>
                </p:cNvPr>
                <p:cNvGrpSpPr/>
                <p:nvPr/>
              </p:nvGrpSpPr>
              <p:grpSpPr>
                <a:xfrm>
                  <a:off x="1129999" y="63110"/>
                  <a:ext cx="7615671" cy="6363911"/>
                  <a:chOff x="1047124" y="246368"/>
                  <a:chExt cx="7615671" cy="6363911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6411959-1947-EF35-75B4-494CDF639C79}"/>
                      </a:ext>
                    </a:extLst>
                  </p:cNvPr>
                  <p:cNvGrpSpPr/>
                  <p:nvPr/>
                </p:nvGrpSpPr>
                <p:grpSpPr>
                  <a:xfrm>
                    <a:off x="1047124" y="246368"/>
                    <a:ext cx="4979363" cy="6363911"/>
                    <a:chOff x="1047124" y="246368"/>
                    <a:chExt cx="4979363" cy="6363911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5F689441-D9E3-C641-D15D-CA6C69B964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365" b="3458"/>
                    <a:stretch/>
                  </p:blipFill>
                  <p:spPr>
                    <a:xfrm>
                      <a:off x="1523967" y="246368"/>
                      <a:ext cx="2091673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CC3583E-B495-ED23-5437-85132915010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408197" y="2395846"/>
                      <a:ext cx="32799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Resources consumed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B91A1E7-0A10-EFC9-C136-136D9445EB3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23238" y="2615182"/>
                      <a:ext cx="29595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Clearance Rate (mL/day)</a:t>
                      </a:r>
                    </a:p>
                  </p:txBody>
                </p:sp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A6D59C8E-E143-1E5C-BE97-09A4BFEB96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-33" b="2774"/>
                    <a:stretch/>
                  </p:blipFill>
                  <p:spPr>
                    <a:xfrm>
                      <a:off x="3958076" y="274721"/>
                      <a:ext cx="2068411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852E7B3D-F84E-F6B4-3BB3-A905F1DBC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4773" y="6240947"/>
                      <a:ext cx="3838023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 Concentration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(1D) Additive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290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(1C) Resource-only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546" t="-6452" b="-25806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(1B) Temperature-only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429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(1E) Interactive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027" t="-6452" b="-22581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7C71A2-EC29-7674-FCB0-40A259164B39}"/>
                    </a:ext>
                  </a:extLst>
                </p:cNvPr>
                <p:cNvSpPr txBox="1"/>
                <p:nvPr/>
              </p:nvSpPr>
              <p:spPr>
                <a:xfrm>
                  <a:off x="8177773" y="4038330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/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(1A) 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90" t="-645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99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4459D-97BB-4F9E-64CB-6827291F630A}"/>
              </a:ext>
            </a:extLst>
          </p:cNvPr>
          <p:cNvGrpSpPr/>
          <p:nvPr/>
        </p:nvGrpSpPr>
        <p:grpSpPr>
          <a:xfrm>
            <a:off x="1206932" y="-211468"/>
            <a:ext cx="4889068" cy="7173393"/>
            <a:chOff x="1206932" y="-211468"/>
            <a:chExt cx="4889068" cy="7173393"/>
          </a:xfrm>
        </p:grpSpPr>
        <p:pic>
          <p:nvPicPr>
            <p:cNvPr id="57" name="Picture 56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0B2E315D-0FEA-C8D2-4D71-ED6DE0178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672" y="5585553"/>
              <a:ext cx="1336064" cy="1002048"/>
            </a:xfrm>
            <a:prstGeom prst="rect">
              <a:avLst/>
            </a:prstGeom>
          </p:spPr>
        </p:pic>
        <p:pic>
          <p:nvPicPr>
            <p:cNvPr id="59" name="Picture 58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9A6E0F1E-FD44-1DCE-3E74-5D6950B32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8672" y="4206582"/>
              <a:ext cx="1336064" cy="1002048"/>
            </a:xfrm>
            <a:prstGeom prst="rect">
              <a:avLst/>
            </a:prstGeom>
          </p:spPr>
        </p:pic>
        <p:pic>
          <p:nvPicPr>
            <p:cNvPr id="61" name="Picture 60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166AE976-18D1-DD43-4112-155B2823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8975" y="2857087"/>
              <a:ext cx="1336064" cy="1002048"/>
            </a:xfrm>
            <a:prstGeom prst="rect">
              <a:avLst/>
            </a:prstGeom>
          </p:spPr>
        </p:pic>
        <p:pic>
          <p:nvPicPr>
            <p:cNvPr id="63" name="Picture 62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8CC6C558-40D5-A120-C070-0090599C7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8975" y="1464076"/>
              <a:ext cx="1336064" cy="1002048"/>
            </a:xfrm>
            <a:prstGeom prst="rect">
              <a:avLst/>
            </a:prstGeom>
          </p:spPr>
        </p:pic>
        <p:pic>
          <p:nvPicPr>
            <p:cNvPr id="65" name="Picture 64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078550EC-9663-6B31-90B7-467815164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8975" y="138244"/>
              <a:ext cx="1336064" cy="1002048"/>
            </a:xfrm>
            <a:prstGeom prst="rect">
              <a:avLst/>
            </a:prstGeom>
          </p:spPr>
        </p:pic>
        <p:pic>
          <p:nvPicPr>
            <p:cNvPr id="67" name="Picture 66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0BE11671-2BEE-3E34-24BA-30872325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5570" y="5585553"/>
              <a:ext cx="1336064" cy="1002048"/>
            </a:xfrm>
            <a:prstGeom prst="rect">
              <a:avLst/>
            </a:prstGeom>
          </p:spPr>
        </p:pic>
        <p:pic>
          <p:nvPicPr>
            <p:cNvPr id="69" name="Picture 68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3E0D4154-2070-6BD8-2E4B-087586DF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5570" y="4206582"/>
              <a:ext cx="1336064" cy="1002048"/>
            </a:xfrm>
            <a:prstGeom prst="rect">
              <a:avLst/>
            </a:prstGeom>
          </p:spPr>
        </p:pic>
        <p:pic>
          <p:nvPicPr>
            <p:cNvPr id="71" name="Picture 70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C18730C8-71FC-BE6B-B6BE-E928DB90C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75570" y="2850079"/>
              <a:ext cx="1336064" cy="1002048"/>
            </a:xfrm>
            <a:prstGeom prst="rect">
              <a:avLst/>
            </a:prstGeom>
          </p:spPr>
        </p:pic>
        <p:pic>
          <p:nvPicPr>
            <p:cNvPr id="73" name="Picture 72" descr="A graph with colored lines&#10;&#10;Description automatically generated">
              <a:extLst>
                <a:ext uri="{FF2B5EF4-FFF2-40B4-BE49-F238E27FC236}">
                  <a16:creationId xmlns:a16="http://schemas.microsoft.com/office/drawing/2014/main" id="{E73BB776-4D11-984D-F74B-3A9FE0430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75570" y="1464076"/>
              <a:ext cx="1336064" cy="1002048"/>
            </a:xfrm>
            <a:prstGeom prst="rect">
              <a:avLst/>
            </a:prstGeom>
          </p:spPr>
        </p:pic>
        <p:pic>
          <p:nvPicPr>
            <p:cNvPr id="75" name="Picture 74" descr="A graph with colored lines&#10;&#10;Description automatically generated">
              <a:extLst>
                <a:ext uri="{FF2B5EF4-FFF2-40B4-BE49-F238E27FC236}">
                  <a16:creationId xmlns:a16="http://schemas.microsoft.com/office/drawing/2014/main" id="{510DD634-F9E8-B4CE-8ABC-F6DD7924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75570" y="146567"/>
              <a:ext cx="1336064" cy="10020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3D99DD-3F52-98E1-ACDB-F42A805F3895}"/>
                    </a:ext>
                  </a:extLst>
                </p:cNvPr>
                <p:cNvSpPr txBox="1"/>
                <p:nvPr/>
              </p:nvSpPr>
              <p:spPr>
                <a:xfrm>
                  <a:off x="3576963" y="3855289"/>
                  <a:ext cx="1334671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(1D) Additive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3D99DD-3F52-98E1-ACDB-F42A805F3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963" y="3855289"/>
                  <a:ext cx="133467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" t="-4000" b="-2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94BC1A-DCC3-392E-3AFA-B1CBBCE90767}"/>
                    </a:ext>
                  </a:extLst>
                </p:cNvPr>
                <p:cNvSpPr txBox="1"/>
                <p:nvPr/>
              </p:nvSpPr>
              <p:spPr>
                <a:xfrm>
                  <a:off x="3575570" y="2462278"/>
                  <a:ext cx="1994187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(1C) Resource-only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94BC1A-DCC3-392E-3AFA-B1CBBCE90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570" y="2462278"/>
                  <a:ext cx="1994187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266" t="-4000" b="-2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696E7D-682B-76BE-1D9A-86B97DD7191B}"/>
                    </a:ext>
                  </a:extLst>
                </p:cNvPr>
                <p:cNvSpPr txBox="1"/>
                <p:nvPr/>
              </p:nvSpPr>
              <p:spPr>
                <a:xfrm>
                  <a:off x="3575570" y="1084888"/>
                  <a:ext cx="215619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(1B) Temperature-only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696E7D-682B-76BE-1D9A-86B97DD71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570" y="1084888"/>
                  <a:ext cx="215619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70" t="-4000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C8DE54-0893-8E76-B9AD-104671DC947D}"/>
                    </a:ext>
                  </a:extLst>
                </p:cNvPr>
                <p:cNvSpPr txBox="1"/>
                <p:nvPr/>
              </p:nvSpPr>
              <p:spPr>
                <a:xfrm>
                  <a:off x="3593205" y="5196171"/>
                  <a:ext cx="151166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(1E) Interactive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C8DE54-0893-8E76-B9AD-104671DC9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205" y="5196171"/>
                  <a:ext cx="1511666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833" b="-1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B21580-F2B7-2CD2-1411-DDCD79C107EA}"/>
                    </a:ext>
                  </a:extLst>
                </p:cNvPr>
                <p:cNvSpPr txBox="1"/>
                <p:nvPr/>
              </p:nvSpPr>
              <p:spPr>
                <a:xfrm>
                  <a:off x="3597836" y="-211468"/>
                  <a:ext cx="1393984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(1A) Size-only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B21580-F2B7-2CD2-1411-DDCD79C1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836" y="-211468"/>
                  <a:ext cx="13939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802" t="-4000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518AF-174D-B548-82AB-743BCAA9014B}"/>
                </a:ext>
              </a:extLst>
            </p:cNvPr>
            <p:cNvSpPr txBox="1"/>
            <p:nvPr/>
          </p:nvSpPr>
          <p:spPr>
            <a:xfrm rot="16200000">
              <a:off x="8216" y="3587780"/>
              <a:ext cx="270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Resources consumed (</a:t>
              </a:r>
              <a:r>
                <a:rPr lang="en-US" sz="1400" dirty="0" err="1"/>
                <a:t>mgC</a:t>
              </a:r>
              <a:r>
                <a:rPr lang="en-US" sz="1400" dirty="0"/>
                <a:t>/L)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D2D3F8-376C-80D2-126C-FF02BE0814D4}"/>
                </a:ext>
              </a:extLst>
            </p:cNvPr>
            <p:cNvSpPr txBox="1"/>
            <p:nvPr/>
          </p:nvSpPr>
          <p:spPr>
            <a:xfrm rot="16200000">
              <a:off x="2039196" y="3601472"/>
              <a:ext cx="2440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Clearance Rate (mL/day)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C208B3E-B4BF-26F0-ABFC-0500C8AB3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77315" t="32407" b="34178"/>
            <a:stretch/>
          </p:blipFill>
          <p:spPr>
            <a:xfrm>
              <a:off x="5115097" y="3884532"/>
              <a:ext cx="939448" cy="138381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FFD556-A790-B971-3DB5-D1643290C74C}"/>
                </a:ext>
              </a:extLst>
            </p:cNvPr>
            <p:cNvSpPr txBox="1"/>
            <p:nvPr/>
          </p:nvSpPr>
          <p:spPr>
            <a:xfrm>
              <a:off x="5073642" y="3551358"/>
              <a:ext cx="10223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Temp. (C)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E752D3-C03A-6258-276D-9F8C151035C5}"/>
                </a:ext>
              </a:extLst>
            </p:cNvPr>
            <p:cNvSpPr txBox="1"/>
            <p:nvPr/>
          </p:nvSpPr>
          <p:spPr>
            <a:xfrm>
              <a:off x="1797197" y="6654148"/>
              <a:ext cx="383802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Resource Concentration (</a:t>
              </a:r>
              <a:r>
                <a:rPr lang="en-US" sz="1400" dirty="0" err="1"/>
                <a:t>mgC</a:t>
              </a:r>
              <a:r>
                <a:rPr lang="en-US" sz="1400" dirty="0"/>
                <a:t>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2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179CF8-1462-5A40-7CEE-488989F5C459}"/>
              </a:ext>
            </a:extLst>
          </p:cNvPr>
          <p:cNvGrpSpPr/>
          <p:nvPr/>
        </p:nvGrpSpPr>
        <p:grpSpPr>
          <a:xfrm>
            <a:off x="454961" y="0"/>
            <a:ext cx="11387695" cy="6676182"/>
            <a:chOff x="1552241" y="-57780"/>
            <a:chExt cx="11387695" cy="667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E5583E-FFB2-E4F7-9985-7D7BC79C939D}"/>
                </a:ext>
              </a:extLst>
            </p:cNvPr>
            <p:cNvGrpSpPr/>
            <p:nvPr/>
          </p:nvGrpSpPr>
          <p:grpSpPr>
            <a:xfrm>
              <a:off x="1552241" y="-57780"/>
              <a:ext cx="11387695" cy="6676182"/>
              <a:chOff x="1552241" y="-57780"/>
              <a:chExt cx="11387695" cy="667618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9057E31-B223-5A69-0B92-F26BAA097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11700361" y="4556580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603256D-22E8-9386-694E-E60D7F0C93DD}"/>
                  </a:ext>
                </a:extLst>
              </p:cNvPr>
              <p:cNvGrpSpPr/>
              <p:nvPr/>
            </p:nvGrpSpPr>
            <p:grpSpPr>
              <a:xfrm>
                <a:off x="1552241" y="-57780"/>
                <a:ext cx="11387695" cy="6676182"/>
                <a:chOff x="1552241" y="-57780"/>
                <a:chExt cx="11387695" cy="667618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7C3D41B-077C-D094-F767-AC6D809ADF60}"/>
                    </a:ext>
                  </a:extLst>
                </p:cNvPr>
                <p:cNvGrpSpPr/>
                <p:nvPr/>
              </p:nvGrpSpPr>
              <p:grpSpPr>
                <a:xfrm>
                  <a:off x="1552241" y="-57780"/>
                  <a:ext cx="9839680" cy="6676182"/>
                  <a:chOff x="1629431" y="15397"/>
                  <a:chExt cx="9839680" cy="6676182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C5EBB88F-2023-5B7C-DDBB-630FBBB475F3}"/>
                      </a:ext>
                    </a:extLst>
                  </p:cNvPr>
                  <p:cNvGrpSpPr/>
                  <p:nvPr/>
                </p:nvGrpSpPr>
                <p:grpSpPr>
                  <a:xfrm>
                    <a:off x="1629431" y="15397"/>
                    <a:ext cx="9839680" cy="6437038"/>
                    <a:chOff x="1629431" y="15397"/>
                    <a:chExt cx="9839680" cy="6437038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AB33804F-C09B-CEBA-E5AA-1B96DC4BE4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9431" y="15397"/>
                      <a:ext cx="7732012" cy="6437038"/>
                      <a:chOff x="1604265" y="-279464"/>
                      <a:chExt cx="8399894" cy="6993059"/>
                    </a:xfrm>
                  </p:grpSpPr>
                  <p:pic>
                    <p:nvPicPr>
                      <p:cNvPr id="3" name="Picture 2">
                        <a:extLst>
                          <a:ext uri="{FF2B5EF4-FFF2-40B4-BE49-F238E27FC236}">
                            <a16:creationId xmlns:a16="http://schemas.microsoft.com/office/drawing/2014/main" id="{B5A890BB-E124-5019-49B3-4D2B4750B3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t="550" b="3967"/>
                      <a:stretch/>
                    </p:blipFill>
                    <p:spPr>
                      <a:xfrm>
                        <a:off x="7643624" y="-179312"/>
                        <a:ext cx="2360535" cy="676175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8E85C61-4F9B-B21B-75BB-1C0C020BDA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t="-37" b="1856"/>
                      <a:stretch/>
                    </p:blipFill>
                    <p:spPr>
                      <a:xfrm>
                        <a:off x="2162848" y="-216693"/>
                        <a:ext cx="2352927" cy="69302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Picture 8">
                        <a:extLst>
                          <a:ext uri="{FF2B5EF4-FFF2-40B4-BE49-F238E27FC236}">
                            <a16:creationId xmlns:a16="http://schemas.microsoft.com/office/drawing/2014/main" id="{37A11062-EEB9-C582-5ABF-F4651C094F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t="-576" b="3163"/>
                      <a:stretch/>
                    </p:blipFill>
                    <p:spPr>
                      <a:xfrm>
                        <a:off x="4865180" y="-279464"/>
                        <a:ext cx="2360535" cy="689843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DBB96EC3-8A1B-1A51-C725-E4C480CF51D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198630" y="2731096"/>
                        <a:ext cx="31806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Spores Consumed</a:t>
                        </a: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F1D6EEDE-9F6C-6A99-8B1F-22E324069DA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956941" y="2788866"/>
                        <a:ext cx="34471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Per-spore susceptibility</a:t>
                        </a: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B9C5CB81-EB06-9FD4-EEF4-A29BB63DF15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787914" y="2772914"/>
                        <a:ext cx="3447144" cy="4012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Infection Prevalence</a:t>
                        </a:r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(2D)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Additive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(2C)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Resource-only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1775" t="-1887" b="-11321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(2B)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Temperature-only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775" t="-1887" b="-13208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(2E)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E4C1AAD-73E9-919F-F328-D8EA30163E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2" y="6322247"/>
                    <a:ext cx="727493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Resource Concentration (</a:t>
                    </a:r>
                    <a:r>
                      <a:rPr lang="en-US" dirty="0" err="1"/>
                      <a:t>mgC</a:t>
                    </a:r>
                    <a:r>
                      <a:rPr lang="en-US" dirty="0"/>
                      <a:t>/L)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345B056-5A7A-A2B6-A32B-9B5FEA44D5F2}"/>
                    </a:ext>
                  </a:extLst>
                </p:cNvPr>
                <p:cNvSpPr txBox="1"/>
                <p:nvPr/>
              </p:nvSpPr>
              <p:spPr>
                <a:xfrm>
                  <a:off x="11700361" y="4328001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/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(2A) Interactive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1775" t="-3846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9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96476ADF-6B43-9746-5CAC-2899AA485DD1}"/>
              </a:ext>
            </a:extLst>
          </p:cNvPr>
          <p:cNvGrpSpPr/>
          <p:nvPr/>
        </p:nvGrpSpPr>
        <p:grpSpPr>
          <a:xfrm>
            <a:off x="678624" y="-247586"/>
            <a:ext cx="7500811" cy="7262431"/>
            <a:chOff x="678624" y="-247586"/>
            <a:chExt cx="7500811" cy="726243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867AFD-8AEA-F75D-C12E-B8574A38E34A}"/>
                </a:ext>
              </a:extLst>
            </p:cNvPr>
            <p:cNvGrpSpPr/>
            <p:nvPr/>
          </p:nvGrpSpPr>
          <p:grpSpPr>
            <a:xfrm>
              <a:off x="678624" y="-247586"/>
              <a:ext cx="7274932" cy="7262431"/>
              <a:chOff x="678624" y="-247586"/>
              <a:chExt cx="7274932" cy="72624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AA586F-5DFF-E66B-B483-5B3C45AC89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28423" y="3899689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(2D)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Additive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AA586F-5DFF-E66B-B483-5B3C45AC8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8423" y="3899689"/>
                    <a:ext cx="426874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4545" b="-136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F485543-F394-25BD-8A31-96694ECBCF0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172" y="2532113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(2C)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Resource-only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F485543-F394-25BD-8A31-96694ECBC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172" y="2532113"/>
                    <a:ext cx="426874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5BF74E-9E25-C328-87B8-C53D26CE6C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173" y="1146854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(2B) 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Temperature-only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5BF74E-9E25-C328-87B8-C53D26CE6C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173" y="1146854"/>
                    <a:ext cx="426874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A8BB222-D9E3-433D-8D34-E684748833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454" y="5277041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(2E)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A8BB222-D9E3-433D-8D34-E68474883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1454" y="5277041"/>
                    <a:ext cx="426874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BD5D01D-6098-C9CC-DC59-242424939C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454" y="-247586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(2A) 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Size-only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b="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BD5D01D-6098-C9CC-DC59-242424939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1454" y="-247586"/>
                    <a:ext cx="426874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383FBD-578D-6FE8-0515-D43D42A8F4AF}"/>
                  </a:ext>
                </a:extLst>
              </p:cNvPr>
              <p:cNvGrpSpPr/>
              <p:nvPr/>
            </p:nvGrpSpPr>
            <p:grpSpPr>
              <a:xfrm>
                <a:off x="5343284" y="20558"/>
                <a:ext cx="1623976" cy="6717288"/>
                <a:chOff x="9104472" y="7200"/>
                <a:chExt cx="1623976" cy="6717288"/>
              </a:xfrm>
            </p:grpSpPr>
            <p:pic>
              <p:nvPicPr>
                <p:cNvPr id="33" name="Picture 32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CADDC764-F7E0-EE78-9DDF-313B92DB1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11072" y="5511456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F7A248AC-3312-D5D1-984B-5D267F275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11072" y="413539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7" name="Picture 36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3C6F155C-CE51-75D4-8A1D-4111A857A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1072" y="275932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9" name="Picture 38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66F2B564-D056-176A-24DE-645B52020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04472" y="1383264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18DE3952-6DD1-58BA-DCF8-E3E9FA049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4472" y="7200"/>
                  <a:ext cx="1617376" cy="1213032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FC13B0F-8C24-FAE9-AAF6-C192984FD04E}"/>
                  </a:ext>
                </a:extLst>
              </p:cNvPr>
              <p:cNvGrpSpPr/>
              <p:nvPr/>
            </p:nvGrpSpPr>
            <p:grpSpPr>
              <a:xfrm>
                <a:off x="3284985" y="0"/>
                <a:ext cx="1624426" cy="6710088"/>
                <a:chOff x="7376738" y="77916"/>
                <a:chExt cx="1624426" cy="6710088"/>
              </a:xfrm>
            </p:grpSpPr>
            <p:pic>
              <p:nvPicPr>
                <p:cNvPr id="43" name="Picture 42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FF3A03D7-42FA-A1B8-A324-B08FDEE78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80488" y="557497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B78DE7D4-620A-F439-8A21-084615EC6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488" y="420610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14D429BA-E7D9-6F85-BCB8-A5FECCCFF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76738" y="285060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line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60EE95AE-DC74-C50D-7ECF-A5960AE60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83788" y="1446780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427C2F82-3AB7-FED9-3F8C-C93CADB015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80488" y="77916"/>
                  <a:ext cx="1617376" cy="1213032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06B4E82-D33C-4ADA-1251-F8112D3346C2}"/>
                  </a:ext>
                </a:extLst>
              </p:cNvPr>
              <p:cNvGrpSpPr/>
              <p:nvPr/>
            </p:nvGrpSpPr>
            <p:grpSpPr>
              <a:xfrm>
                <a:off x="1236344" y="7200"/>
                <a:ext cx="1654304" cy="6717288"/>
                <a:chOff x="8324008" y="374136"/>
                <a:chExt cx="1654304" cy="6717288"/>
              </a:xfrm>
            </p:grpSpPr>
            <p:pic>
              <p:nvPicPr>
                <p:cNvPr id="53" name="Picture 52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ADA9FBD0-2D46-F3C9-440A-D53883FC90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0936" y="587839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1D82766D-B5A3-2C3B-B3D2-7F0072761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872" y="450232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939E1381-E519-FFA0-9559-D8304C4DE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24008" y="3126264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4601EC9F-B2F2-34C5-FE9D-9742B63A3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0936" y="1750200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D5BAA76F-8A21-47F7-C511-66D080707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60936" y="374136"/>
                  <a:ext cx="1617376" cy="1213032"/>
                </a:xfrm>
                <a:prstGeom prst="rect">
                  <a:avLst/>
                </a:prstGeom>
              </p:spPr>
            </p:pic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644DDE-CEF2-FD36-AAF2-4F991918EA1A}"/>
                  </a:ext>
                </a:extLst>
              </p:cNvPr>
              <p:cNvSpPr txBox="1"/>
              <p:nvPr/>
            </p:nvSpPr>
            <p:spPr>
              <a:xfrm rot="16200000">
                <a:off x="-498866" y="2430553"/>
                <a:ext cx="29277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Spores Consumed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F52B53A-53E0-9F66-CF8D-D789EE101328}"/>
                  </a:ext>
                </a:extLst>
              </p:cNvPr>
              <p:cNvSpPr txBox="1"/>
              <p:nvPr/>
            </p:nvSpPr>
            <p:spPr>
              <a:xfrm rot="16200000">
                <a:off x="1509748" y="2011647"/>
                <a:ext cx="31730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Per-spore </a:t>
                </a:r>
              </a:p>
              <a:p>
                <a:r>
                  <a:rPr lang="en-US" sz="1200" dirty="0"/>
                  <a:t>susceptibility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BD18E9-FEDC-EA0A-47D8-F79A6DC4B2FC}"/>
                  </a:ext>
                </a:extLst>
              </p:cNvPr>
              <p:cNvSpPr txBox="1"/>
              <p:nvPr/>
            </p:nvSpPr>
            <p:spPr>
              <a:xfrm rot="16200000">
                <a:off x="3618817" y="2342204"/>
                <a:ext cx="3173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Infection Prevalence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322FDA6-A985-5CDF-46D4-504986DF1378}"/>
                  </a:ext>
                </a:extLst>
              </p:cNvPr>
              <p:cNvSpPr txBox="1"/>
              <p:nvPr/>
            </p:nvSpPr>
            <p:spPr>
              <a:xfrm>
                <a:off x="678624" y="6737846"/>
                <a:ext cx="72749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Resource Concentration (</a:t>
                </a:r>
                <a:r>
                  <a:rPr lang="en-US" sz="1200" dirty="0" err="1"/>
                  <a:t>mgC</a:t>
                </a:r>
                <a:r>
                  <a:rPr lang="en-US" sz="1200" dirty="0"/>
                  <a:t>/L)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1D135FC-1CB9-A176-A06E-9469853D9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77315" t="32407" b="34178"/>
            <a:stretch/>
          </p:blipFill>
          <p:spPr>
            <a:xfrm>
              <a:off x="7168379" y="5041908"/>
              <a:ext cx="823509" cy="1213032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466B27B-3D5D-BF4B-E7F9-0AA3838BCF9D}"/>
                </a:ext>
              </a:extLst>
            </p:cNvPr>
            <p:cNvSpPr txBox="1"/>
            <p:nvPr/>
          </p:nvSpPr>
          <p:spPr>
            <a:xfrm>
              <a:off x="6939860" y="4758230"/>
              <a:ext cx="12395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Temp. 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4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229</Words>
  <Application>Microsoft Macintosh PowerPoint</Application>
  <PresentationFormat>Widescreen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3</cp:revision>
  <dcterms:created xsi:type="dcterms:W3CDTF">2024-07-30T16:51:00Z</dcterms:created>
  <dcterms:modified xsi:type="dcterms:W3CDTF">2024-07-30T17:36:59Z</dcterms:modified>
</cp:coreProperties>
</file>