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5"/>
  </p:notesMasterIdLst>
  <p:sldIdLst>
    <p:sldId id="256" r:id="rId5"/>
    <p:sldId id="258" r:id="rId6"/>
    <p:sldId id="360" r:id="rId7"/>
    <p:sldId id="364" r:id="rId8"/>
    <p:sldId id="260" r:id="rId9"/>
    <p:sldId id="365" r:id="rId10"/>
    <p:sldId id="397" r:id="rId11"/>
    <p:sldId id="398" r:id="rId12"/>
    <p:sldId id="399" r:id="rId13"/>
    <p:sldId id="400" r:id="rId14"/>
    <p:sldId id="401" r:id="rId15"/>
    <p:sldId id="363" r:id="rId16"/>
    <p:sldId id="361" r:id="rId17"/>
    <p:sldId id="264" r:id="rId18"/>
    <p:sldId id="395" r:id="rId19"/>
    <p:sldId id="265" r:id="rId20"/>
    <p:sldId id="266" r:id="rId21"/>
    <p:sldId id="268" r:id="rId22"/>
    <p:sldId id="269" r:id="rId23"/>
    <p:sldId id="348" r:id="rId24"/>
  </p:sldIdLst>
  <p:sldSz cx="9144000" cy="5143500" type="screen16x9"/>
  <p:notesSz cx="6858000" cy="9144000"/>
  <p:embeddedFontLst>
    <p:embeddedFont>
      <p:font typeface="DM Sans" pitchFamily="2" charset="0"/>
      <p:regular r:id="rId26"/>
      <p:bold r:id="rId27"/>
      <p:italic r:id="rId28"/>
      <p:boldItalic r:id="rId29"/>
    </p:embeddedFont>
    <p:embeddedFont>
      <p:font typeface="Nunito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Viga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570"/>
    <a:srgbClr val="ACFFD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8C6DE-EFCA-485E-2748-519C166D8D6D}" v="2065" dt="2023-06-20T16:59:13.414"/>
    <p1510:client id="{5CEA525F-0603-41CF-B580-9DBBCC32932F}" v="13" vWet="15" dt="2023-06-20T13:54:17.672"/>
  </p1510:revLst>
</p1510:revInfo>
</file>

<file path=ppt/tableStyles.xml><?xml version="1.0" encoding="utf-8"?>
<a:tblStyleLst xmlns:a="http://schemas.openxmlformats.org/drawingml/2006/main" def="{460ABEBA-B7C2-4BBD-BA05-F3D7B56F71C9}">
  <a:tblStyle styleId="{460ABEBA-B7C2-4BBD-BA05-F3D7B56F71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2132" y="1232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03:51.4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97 0 24575,'-2'1'0,"0"-1"0,1 1 0,-1 0 0,1 0 0,-1 0 0,1 0 0,-1 0 0,1 0 0,-1 0 0,1 0 0,0 1 0,0-1 0,0 1 0,0-1 0,0 1 0,0-1 0,0 1 0,-1 1 0,-16 35 0,17-35 0,-10 27 0,1 0 0,1 0 0,2 1 0,1 0 0,2 0 0,1 1 0,1-1 0,2 1 0,1-1 0,6 38 0,-3-54 0,1-1 0,0 1 0,1-1 0,0 0 0,1-1 0,1 0 0,14 20 0,16 30 0,10 26 0,24 51 0,-63-119 0,-1 1 0,-1 0 0,0 1 0,5 40 0,-8-1 0,-4 75 0,-2-79 0,9 90 0,10-85 0,-13-53 0,-1 1 0,0 0 0,-1 0 0,3 19 0,-6-4 34,0 0-1,-2 0 0,-11 50 1,7-45-784,-6 63 1,13-79-6077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4:1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24575,'0'3'0,"0"5"0,3 3 0,4 3 0,4 3 0,3 1 0,2 0 0,2-2 0,1-1 0,0 0 0,0-3 0,-4 0 0,0-2 0,-4 1 0,-3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5:2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24575,'316'14'0,"-158"-9"-1365,-143-5-5461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5:2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24575,'1666'0'-1365,"-1648"0"-5461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5:2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24575,'16'27'0,"1"-2"0,41 46 0,-19-24 0,-21-26 0,-16-20 0,-1 0 0,1 0 0,-1 1 0,1-1 0,-1 1 0,0-1 0,1 1 0,-1-1 0,0 1 0,0 0 0,0 0 0,0-1 0,-1 1 0,1 0 0,0 0 0,-1 0 0,1 0 0,-1 0 0,0 0 0,0 0 0,1 0 0,-1 0 0,-1 0 0,1 0 0,0 0 0,0 0 0,-1 0 0,1 0 0,-1 0 0,0 0 0,1 0 0,-1 0 0,0-1 0,0 1 0,0 0 0,0 0 0,-2 1 0,-7 13 0,-1-1 0,0-1 0,-1 1 0,0-2 0,-1 0 0,-1 0 0,-20 14 0,30-25-151,1 0-1,-1-1 0,1 1 0,-1-1 1,0 1-1,0-1 0,1 0 1,-9 0-1,-2 1-6674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7:2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24575,'815'16'0,"209"-11"0,-544-8 0,-167 3-1365,-297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7:2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24575,'1199'0'-1365,"-1184"0"-5461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8:0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24575,'0'-2'0,"1"1"0,-1-1 0,1 0 0,-1 0 0,1 0 0,0 0 0,0 1 0,0-1 0,0 0 0,0 0 0,0 1 0,0-1 0,1 1 0,-1 0 0,1-1 0,-1 1 0,1 0 0,2-2 0,42-24 0,-15 9 0,21-25 0,-37 28 0,2 2 0,0 0 0,19-11 0,-19 16-1365,-2 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8:0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24575,'7'1'0,"0"-1"0,0 1 0,0 0 0,0 0 0,-1 1 0,1 0 0,0 0 0,-1 1 0,1 0 0,-1 0 0,0 0 0,0 1 0,0 0 0,7 6 0,1 3 0,-1 1 0,0 0 0,-1 1 0,12 18 0,-3 1-1365,-13-18-5461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03:59.99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97 0 24575,'-2'1'0,"0"-1"0,1 1 0,-1 0 0,1 0 0,-1 0 0,1 0 0,-1 0 0,1 0 0,-1 0 0,1 0 0,0 1 0,0-1 0,0 1 0,0-1 0,0 1 0,0-1 0,0 1 0,-1 1 0,-16 35 0,17-35 0,-10 27 0,1 0 0,1 0 0,2 1 0,1 0 0,2 0 0,1 1 0,1-1 0,2 1 0,1-1 0,6 38 0,-3-54 0,1-1 0,0 1 0,1-1 0,0 0 0,1-1 0,1 0 0,14 20 0,16 30 0,10 26 0,24 51 0,-63-119 0,-1 1 0,-1 0 0,0 1 0,5 40 0,-8-1 0,-4 75 0,-2-79 0,9 90 0,10-85 0,-13-53 0,-1 1 0,0 0 0,-1 0 0,3 19 0,-6-4 34,0 0-1,-2 0 0,-11 50 1,7-45-784,-6 63 1,13-79-6077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04:00.3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97 0 24575,'-2'1'0,"0"-1"0,1 1 0,-1 0 0,1 0 0,-1 0 0,1 0 0,-1 0 0,1 0 0,-1 0 0,1 0 0,0 1 0,0-1 0,0 1 0,0-1 0,0 1 0,0-1 0,0 1 0,-1 1 0,-16 35 0,17-35 0,-10 27 0,1 0 0,1 0 0,2 1 0,1 0 0,2 0 0,1 1 0,1-1 0,2 1 0,1-1 0,6 38 0,-3-54 0,1-1 0,0 1 0,1-1 0,0 0 0,1-1 0,1 0 0,14 20 0,16 30 0,10 26 0,24 51 0,-63-119 0,-1 1 0,-1 0 0,0 1 0,5 40 0,-8-1 0,-4 75 0,-2-79 0,9 90 0,10-85 0,-13-53 0,-1 1 0,0 0 0,-1 0 0,3 19 0,-6-4 34,0 0-1,-2 0 0,-11 50 1,7-45-784,-6 63 1,13-79-6077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10:4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4342 0 24575,'-6'2'0,"0"-1"0,0 1 0,0 0 0,0 0 0,0 1 0,0 0 0,1 0 0,0 0 0,-1 1 0,-6 6 0,-12 6 0,-702 431 0,276-164 0,155-115 0,26-16 0,-243 133 0,-286 169 0,707-395 0,-313 218 0,144-80 0,212-164 0,19-14 0,1 2 0,-37 33 0,46-38 0,0-1 0,-2 0 0,-37 20 0,10-7 0,16-9-26,-35 25-1313,58-37-5487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11:1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24575,'8'10'0,"-1"0"0,0 1 0,0 0 0,-1 1 0,-1-1 0,7 19 0,9 17 0,19 43 0,-9-17 134,-9-18-1633,-17-45-5327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11:1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24575,'0'-1'0,"1"0"0,-1 0 0,1 0 0,-1 0 0,1 1 0,0-1 0,-1 0 0,1 0 0,0 1 0,-1-1 0,1 0 0,0 1 0,0-1 0,0 1 0,0-1 0,0 1 0,-1-1 0,1 1 0,0-1 0,0 1 0,0 0 0,0 0 0,0-1 0,0 1 0,0 0 0,0 0 0,2 0 0,34-3 0,-31 3 0,120-9 0,63-1 0,-64 10-1365,-108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3:3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2074 0 24575,'-1291'0'0,"1124"10"0,-11-1 0,62-12 0,-165 6 0,252 4-1365,18-4-5461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3:5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24575,'1960'0'0,"-1913"7"-1365,-35-3-5461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14:24:1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24575,'-3'3'0,"-4"4"0,-4 4 0,-3 0 0,0 2 0,1 1 0,-2 1 0,2 2 0,1-3 0,1 0 0,4 1 0,2 0 0,2 1 0,-1-2 0,0 0 0,-3-3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8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949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462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840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3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bdca54fc3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bdca54fc3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6bf9e59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6bf9e59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69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59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1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85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05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869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03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0.png"/><Relationship Id="rId34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1.xml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5" Type="http://schemas.openxmlformats.org/officeDocument/2006/relationships/customXml" Target="../ink/ink1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image" Target="../media/image18.png"/><Relationship Id="rId10" Type="http://schemas.openxmlformats.org/officeDocument/2006/relationships/image" Target="../media/image4.png"/><Relationship Id="rId19" Type="http://schemas.openxmlformats.org/officeDocument/2006/relationships/image" Target="../media/image9.png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8" Type="http://schemas.openxmlformats.org/officeDocument/2006/relationships/customXml" Target="../ink/ink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65636" y="63359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10736" algn="r"/>
            <a:r>
              <a:rPr lang="en-US" sz="3600" b="1"/>
              <a:t>An In-Depth Look at Advanced Attacks on Asymmetric Cryptosystem</a:t>
            </a:r>
            <a:endParaRPr lang="en-US" sz="3600" b="1">
              <a:solidFill>
                <a:schemeClr val="accen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Thịnh – </a:t>
            </a:r>
            <a:r>
              <a:rPr lang="en-US" dirty="0" err="1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Phát</a:t>
            </a:r>
            <a:r>
              <a:rPr lang="en-US" dirty="0">
                <a:solidFill>
                  <a:schemeClr val="lt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Ngô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Elliptic Curve Discrete Logarithm Problem</a:t>
            </a:r>
            <a:endParaRPr lang="e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DA96A41-A1E2-CCCE-35BA-133AD43D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752" y="740826"/>
            <a:ext cx="9144000" cy="3661289"/>
          </a:xfrm>
          <a:prstGeom prst="rect">
            <a:avLst/>
          </a:prstGeom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E8CC4BB5-4D9B-0EA4-B3D8-2A34D9616C9C}"/>
              </a:ext>
            </a:extLst>
          </p:cNvPr>
          <p:cNvGrpSpPr/>
          <p:nvPr/>
        </p:nvGrpSpPr>
        <p:grpSpPr>
          <a:xfrm>
            <a:off x="235286" y="1351878"/>
            <a:ext cx="3049414" cy="307777"/>
            <a:chOff x="0" y="0"/>
            <a:chExt cx="10820400" cy="821803"/>
          </a:xfrm>
        </p:grpSpPr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1551FEB9-109C-5694-EC93-DE15810ADD77}"/>
                </a:ext>
              </a:extLst>
            </p:cNvPr>
            <p:cNvSpPr/>
            <p:nvPr/>
          </p:nvSpPr>
          <p:spPr>
            <a:xfrm>
              <a:off x="0" y="0"/>
              <a:ext cx="10820400" cy="821803"/>
            </a:xfrm>
            <a:custGeom>
              <a:avLst/>
              <a:gdLst/>
              <a:ahLst/>
              <a:cxnLst/>
              <a:rect l="l" t="t" r="r" b="b"/>
              <a:pathLst>
                <a:path w="10820400" h="821803">
                  <a:moveTo>
                    <a:pt x="0" y="0"/>
                  </a:moveTo>
                  <a:lnTo>
                    <a:pt x="10820400" y="0"/>
                  </a:lnTo>
                  <a:lnTo>
                    <a:pt x="10820400" y="821803"/>
                  </a:lnTo>
                  <a:lnTo>
                    <a:pt x="0" y="821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F96E088B-E98A-A60A-9414-A744271DC1BA}"/>
              </a:ext>
            </a:extLst>
          </p:cNvPr>
          <p:cNvGrpSpPr/>
          <p:nvPr/>
        </p:nvGrpSpPr>
        <p:grpSpPr>
          <a:xfrm>
            <a:off x="7610446" y="3020889"/>
            <a:ext cx="593369" cy="465051"/>
            <a:chOff x="0" y="0"/>
            <a:chExt cx="1143000" cy="1028700"/>
          </a:xfrm>
        </p:grpSpPr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542C2B9C-1185-B503-12BB-33BCCDFAE2C5}"/>
                </a:ext>
              </a:extLst>
            </p:cNvPr>
            <p:cNvSpPr/>
            <p:nvPr/>
          </p:nvSpPr>
          <p:spPr>
            <a:xfrm>
              <a:off x="0" y="0"/>
              <a:ext cx="1143000" cy="1028700"/>
            </a:xfrm>
            <a:custGeom>
              <a:avLst/>
              <a:gdLst/>
              <a:ahLst/>
              <a:cxnLst/>
              <a:rect l="l" t="t" r="r" b="b"/>
              <a:pathLst>
                <a:path w="1143000" h="1028700">
                  <a:moveTo>
                    <a:pt x="0" y="0"/>
                  </a:moveTo>
                  <a:lnTo>
                    <a:pt x="1143000" y="0"/>
                  </a:lnTo>
                  <a:lnTo>
                    <a:pt x="114300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" name="Group 22">
            <a:extLst>
              <a:ext uri="{FF2B5EF4-FFF2-40B4-BE49-F238E27FC236}">
                <a16:creationId xmlns:a16="http://schemas.microsoft.com/office/drawing/2014/main" id="{3AB53770-D748-5276-BA63-94F3A7436FA0}"/>
              </a:ext>
            </a:extLst>
          </p:cNvPr>
          <p:cNvGrpSpPr/>
          <p:nvPr/>
        </p:nvGrpSpPr>
        <p:grpSpPr>
          <a:xfrm>
            <a:off x="7263631" y="3581400"/>
            <a:ext cx="1880369" cy="326451"/>
            <a:chOff x="3185163" y="-514350"/>
            <a:chExt cx="5074920" cy="1028700"/>
          </a:xfrm>
        </p:grpSpPr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359C7435-2D1A-227B-AC7D-0B725CD9984C}"/>
                </a:ext>
              </a:extLst>
            </p:cNvPr>
            <p:cNvSpPr/>
            <p:nvPr/>
          </p:nvSpPr>
          <p:spPr>
            <a:xfrm>
              <a:off x="3185163" y="-514350"/>
              <a:ext cx="5074920" cy="1028700"/>
            </a:xfrm>
            <a:custGeom>
              <a:avLst/>
              <a:gdLst/>
              <a:ahLst/>
              <a:cxnLst/>
              <a:rect l="l" t="t" r="r" b="b"/>
              <a:pathLst>
                <a:path w="5074920" h="1028700">
                  <a:moveTo>
                    <a:pt x="0" y="0"/>
                  </a:moveTo>
                  <a:lnTo>
                    <a:pt x="5074920" y="0"/>
                  </a:lnTo>
                  <a:lnTo>
                    <a:pt x="507492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875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Elliptic Curve Discrete Logarithm Problem</a:t>
            </a:r>
            <a:endParaRPr lang="e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Freeform 16">
            <a:extLst>
              <a:ext uri="{FF2B5EF4-FFF2-40B4-BE49-F238E27FC236}">
                <a16:creationId xmlns:a16="http://schemas.microsoft.com/office/drawing/2014/main" id="{8B020006-399A-4B3F-46F9-98A481627D2E}"/>
              </a:ext>
            </a:extLst>
          </p:cNvPr>
          <p:cNvSpPr/>
          <p:nvPr/>
        </p:nvSpPr>
        <p:spPr>
          <a:xfrm>
            <a:off x="-59760" y="1088521"/>
            <a:ext cx="9059827" cy="3273678"/>
          </a:xfrm>
          <a:custGeom>
            <a:avLst/>
            <a:gdLst/>
            <a:ahLst/>
            <a:cxnLst/>
            <a:rect l="l" t="t" r="r" b="b"/>
            <a:pathLst>
              <a:path w="14605639" h="3859748">
                <a:moveTo>
                  <a:pt x="0" y="0"/>
                </a:moveTo>
                <a:lnTo>
                  <a:pt x="14605639" y="0"/>
                </a:lnTo>
                <a:lnTo>
                  <a:pt x="14605639" y="3859748"/>
                </a:lnTo>
                <a:lnTo>
                  <a:pt x="0" y="3859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28;p32">
            <a:extLst>
              <a:ext uri="{FF2B5EF4-FFF2-40B4-BE49-F238E27FC236}">
                <a16:creationId xmlns:a16="http://schemas.microsoft.com/office/drawing/2014/main" id="{23BE1138-5D1A-E497-E0DF-F77C454207E9}"/>
              </a:ext>
            </a:extLst>
          </p:cNvPr>
          <p:cNvSpPr txBox="1">
            <a:spLocks/>
          </p:cNvSpPr>
          <p:nvPr/>
        </p:nvSpPr>
        <p:spPr>
          <a:xfrm>
            <a:off x="2324796" y="1799582"/>
            <a:ext cx="4598100" cy="67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/>
              <a:t>Proposing research direction</a:t>
            </a:r>
          </a:p>
        </p:txBody>
      </p:sp>
    </p:spTree>
    <p:extLst>
      <p:ext uri="{BB962C8B-B14F-4D97-AF65-F5344CB8AC3E}">
        <p14:creationId xmlns:p14="http://schemas.microsoft.com/office/powerpoint/2010/main" val="369053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524344" y="1993613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400" dirty="0"/>
              <a:t>Elliptic Curve discrete log problem – ECC attack</a:t>
            </a:r>
          </a:p>
        </p:txBody>
      </p:sp>
      <p:sp>
        <p:nvSpPr>
          <p:cNvPr id="530" name="Google Shape;530;p34"/>
          <p:cNvSpPr/>
          <p:nvPr/>
        </p:nvSpPr>
        <p:spPr>
          <a:xfrm>
            <a:off x="4764658" y="1083780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814896" y="1329436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867654" y="1636970"/>
            <a:ext cx="1891146" cy="2887348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937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Elliptic Curve discrete logarithm problem</a:t>
            </a:r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712C1352-D23D-9F32-491A-01F36814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0225" y="1073150"/>
            <a:ext cx="3003550" cy="536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B8C80-7E87-147C-FE58-E4C9CD3F9806}"/>
              </a:ext>
            </a:extLst>
          </p:cNvPr>
          <p:cNvSpPr txBox="1"/>
          <p:nvPr/>
        </p:nvSpPr>
        <p:spPr>
          <a:xfrm>
            <a:off x="372402" y="1341437"/>
            <a:ext cx="799703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Elliptic curve on finite field is a set of points which </a:t>
            </a:r>
            <a:r>
              <a:rPr lang="en-US" dirty="0" err="1"/>
              <a:t>sastisfy</a:t>
            </a:r>
            <a:r>
              <a:rPr lang="en-US" dirty="0"/>
              <a:t> the equation y^2 = x^3 + ax + b,</a:t>
            </a:r>
          </a:p>
          <a:p>
            <a:r>
              <a:rPr lang="en-US" dirty="0"/>
              <a:t>Together with definition of point addition, forming a group</a:t>
            </a:r>
          </a:p>
          <a:p>
            <a:pPr marL="285750" indent="-285750">
              <a:buChar char="•"/>
            </a:pPr>
            <a:r>
              <a:rPr lang="en-US" dirty="0"/>
              <a:t>G : a point, </a:t>
            </a:r>
            <a:r>
              <a:rPr lang="en-US" dirty="0" err="1"/>
              <a:t>generater</a:t>
            </a:r>
            <a:r>
              <a:rPr lang="en-US" dirty="0"/>
              <a:t> point on elliptic curve</a:t>
            </a:r>
          </a:p>
          <a:p>
            <a:pPr marL="285750" lvl="1" indent="-285750">
              <a:buChar char="•"/>
            </a:pPr>
            <a:r>
              <a:rPr lang="en-US" dirty="0"/>
              <a:t>k : a coefficient</a:t>
            </a:r>
          </a:p>
          <a:p>
            <a:pPr marL="285750" lvl="1" indent="-285750">
              <a:buChar char="•"/>
            </a:pPr>
            <a:r>
              <a:rPr lang="en-US" dirty="0"/>
              <a:t>P = </a:t>
            </a:r>
            <a:r>
              <a:rPr lang="en-US" dirty="0" err="1"/>
              <a:t>k.G</a:t>
            </a:r>
            <a:r>
              <a:rPr lang="en-US" dirty="0"/>
              <a:t>, the hard problem rely on that calculation of </a:t>
            </a:r>
            <a:r>
              <a:rPr lang="en-US" dirty="0" err="1"/>
              <a:t>k.G</a:t>
            </a:r>
            <a:r>
              <a:rPr lang="en-US" dirty="0"/>
              <a:t> can be very fast, but to find back the k, given P, G could take really long</a:t>
            </a:r>
          </a:p>
          <a:p>
            <a:pPr marL="285750" lvl="1" indent="-285750">
              <a:buChar char="•"/>
            </a:pPr>
            <a:r>
              <a:rPr lang="en-US" dirty="0"/>
              <a:t>Our goal in this section is to find the k given P, G, the curve parameters, we will use Diffie Hellman key exchange protocol to  perform the encryption between Alice and Bob</a:t>
            </a:r>
          </a:p>
          <a:p>
            <a:pPr marL="285750" lvl="1" indent="-285750"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Baby step giant step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CE04F0A-3A49-8F35-F09E-757386FB9260}"/>
              </a:ext>
            </a:extLst>
          </p:cNvPr>
          <p:cNvSpPr txBox="1"/>
          <p:nvPr/>
        </p:nvSpPr>
        <p:spPr>
          <a:xfrm>
            <a:off x="2426833" y="2079851"/>
            <a:ext cx="520677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err="1"/>
              <a:t>Baby</a:t>
            </a:r>
            <a:r>
              <a:rPr lang="vi-VN" sz="2000"/>
              <a:t> </a:t>
            </a:r>
            <a:r>
              <a:rPr lang="vi-VN" sz="2000" err="1"/>
              <a:t>step</a:t>
            </a:r>
            <a:r>
              <a:rPr lang="vi-VN" sz="2000"/>
              <a:t> </a:t>
            </a:r>
            <a:r>
              <a:rPr lang="vi-VN" sz="2000" err="1"/>
              <a:t>giant</a:t>
            </a:r>
            <a:r>
              <a:rPr lang="vi-VN" sz="2000"/>
              <a:t> </a:t>
            </a:r>
            <a:r>
              <a:rPr lang="vi-VN" sz="2000" err="1"/>
              <a:t>step</a:t>
            </a:r>
            <a:r>
              <a:rPr lang="vi-VN" sz="2000"/>
              <a:t> </a:t>
            </a:r>
            <a:r>
              <a:rPr lang="vi-VN" sz="2000" err="1"/>
              <a:t>is</a:t>
            </a:r>
            <a:r>
              <a:rPr lang="vi-VN" sz="2000"/>
              <a:t> a </a:t>
            </a:r>
            <a:r>
              <a:rPr lang="vi-VN" sz="2000" err="1"/>
              <a:t>space</a:t>
            </a:r>
            <a:r>
              <a:rPr lang="vi-VN" sz="2000"/>
              <a:t> </a:t>
            </a:r>
            <a:r>
              <a:rPr lang="vi-VN" sz="2000" err="1"/>
              <a:t>time</a:t>
            </a:r>
            <a:r>
              <a:rPr lang="vi-VN" sz="2000"/>
              <a:t> </a:t>
            </a:r>
            <a:r>
              <a:rPr lang="vi-VN" sz="2000" err="1"/>
              <a:t>trade-off</a:t>
            </a:r>
            <a:r>
              <a:rPr lang="vi-VN" sz="2000"/>
              <a:t> </a:t>
            </a:r>
            <a:r>
              <a:rPr lang="vi-VN" sz="2000" err="1"/>
              <a:t>algorithm</a:t>
            </a:r>
            <a:r>
              <a:rPr lang="vi-VN" sz="2000"/>
              <a:t> </a:t>
            </a:r>
            <a:r>
              <a:rPr lang="vi-VN" sz="2000" err="1"/>
              <a:t>for</a:t>
            </a:r>
            <a:r>
              <a:rPr lang="vi-VN" sz="2000"/>
              <a:t> </a:t>
            </a:r>
            <a:r>
              <a:rPr lang="vi-VN" sz="2000" err="1"/>
              <a:t>finding</a:t>
            </a:r>
            <a:r>
              <a:rPr lang="vi-VN" sz="2000"/>
              <a:t> </a:t>
            </a:r>
            <a:r>
              <a:rPr lang="vi-VN" sz="2000" err="1"/>
              <a:t>discrete</a:t>
            </a:r>
            <a:r>
              <a:rPr lang="vi-VN" sz="2000"/>
              <a:t> </a:t>
            </a:r>
            <a:r>
              <a:rPr lang="vi-VN" sz="2000" err="1"/>
              <a:t>log</a:t>
            </a:r>
            <a:r>
              <a:rPr lang="vi-VN" sz="2000"/>
              <a:t> </a:t>
            </a:r>
            <a:r>
              <a:rPr lang="vi-VN" sz="2000" err="1"/>
              <a:t>value</a:t>
            </a:r>
            <a:r>
              <a:rPr lang="vi-VN" sz="2000"/>
              <a:t> </a:t>
            </a:r>
            <a:r>
              <a:rPr lang="vi-VN" sz="2000" err="1"/>
              <a:t>of</a:t>
            </a:r>
            <a:r>
              <a:rPr lang="vi-VN" sz="2000"/>
              <a:t> </a:t>
            </a:r>
            <a:r>
              <a:rPr lang="vi-VN" sz="2000" err="1"/>
              <a:t>element</a:t>
            </a:r>
            <a:r>
              <a:rPr lang="vi-VN" sz="2000"/>
              <a:t> in an </a:t>
            </a:r>
            <a:r>
              <a:rPr lang="vi-VN" sz="2000" err="1"/>
              <a:t>abelian</a:t>
            </a:r>
            <a:r>
              <a:rPr lang="vi-VN" sz="2000"/>
              <a:t> </a:t>
            </a:r>
            <a:r>
              <a:rPr lang="vi-VN" sz="2000" err="1"/>
              <a:t>group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65209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Baby step giant step</a:t>
            </a:r>
          </a:p>
        </p:txBody>
      </p:sp>
      <p:pic>
        <p:nvPicPr>
          <p:cNvPr id="11" name="Hình ảnh 11">
            <a:extLst>
              <a:ext uri="{FF2B5EF4-FFF2-40B4-BE49-F238E27FC236}">
                <a16:creationId xmlns:a16="http://schemas.microsoft.com/office/drawing/2014/main" id="{07A4ABA3-C712-8D29-C55E-24898A00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30" y="1063021"/>
            <a:ext cx="3196317" cy="936171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A7E3987-F82F-62BF-0497-71F859A5F227}"/>
              </a:ext>
            </a:extLst>
          </p:cNvPr>
          <p:cNvSpPr txBox="1"/>
          <p:nvPr/>
        </p:nvSpPr>
        <p:spPr>
          <a:xfrm>
            <a:off x="988900" y="2398486"/>
            <a:ext cx="7166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600" dirty="0" err="1"/>
              <a:t>Any</a:t>
            </a:r>
            <a:r>
              <a:rPr lang="vi-VN" sz="1600" dirty="0"/>
              <a:t> </a:t>
            </a:r>
            <a:r>
              <a:rPr lang="vi-VN" sz="1600" dirty="0" err="1"/>
              <a:t>integer</a:t>
            </a:r>
            <a:r>
              <a:rPr lang="vi-VN" sz="1600" dirty="0"/>
              <a:t> </a:t>
            </a:r>
            <a:r>
              <a:rPr lang="vi-VN" sz="1600" dirty="0" err="1"/>
              <a:t>number</a:t>
            </a:r>
            <a:r>
              <a:rPr lang="vi-VN" sz="1600" dirty="0"/>
              <a:t> can be </a:t>
            </a:r>
            <a:r>
              <a:rPr lang="vi-VN" sz="1600" dirty="0" err="1"/>
              <a:t>represent</a:t>
            </a:r>
            <a:r>
              <a:rPr lang="vi-VN" sz="1600" dirty="0"/>
              <a:t> </a:t>
            </a:r>
            <a:r>
              <a:rPr lang="vi-VN" sz="1600" dirty="0" err="1"/>
              <a:t>as</a:t>
            </a:r>
            <a:r>
              <a:rPr lang="vi-VN" sz="1600" dirty="0"/>
              <a:t> x = </a:t>
            </a:r>
            <a:r>
              <a:rPr lang="vi-VN" sz="1600" dirty="0" err="1"/>
              <a:t>np</a:t>
            </a:r>
            <a:r>
              <a:rPr lang="vi-VN" sz="1600" dirty="0"/>
              <a:t> – q, </a:t>
            </a:r>
            <a:r>
              <a:rPr lang="vi-VN" sz="1600" dirty="0" err="1"/>
              <a:t>with</a:t>
            </a:r>
            <a:r>
              <a:rPr lang="vi-VN" sz="1600" dirty="0"/>
              <a:t> n </a:t>
            </a:r>
            <a:r>
              <a:rPr lang="vi-VN" sz="1600" dirty="0" err="1"/>
              <a:t>is</a:t>
            </a:r>
            <a:r>
              <a:rPr lang="vi-VN" sz="1600" dirty="0"/>
              <a:t> </a:t>
            </a:r>
            <a:r>
              <a:rPr lang="vi-VN" sz="1600" dirty="0" err="1"/>
              <a:t>pre-select</a:t>
            </a:r>
            <a:r>
              <a:rPr lang="vi-VN" sz="1600" dirty="0"/>
              <a:t> </a:t>
            </a:r>
            <a:r>
              <a:rPr lang="vi-VN" sz="1600" dirty="0" err="1"/>
              <a:t>number</a:t>
            </a:r>
            <a:r>
              <a:rPr lang="vi-VN" sz="1600" dirty="0"/>
              <a:t>.</a:t>
            </a:r>
          </a:p>
          <a:p>
            <a:r>
              <a:rPr lang="vi-VN" sz="1600" dirty="0" err="1"/>
              <a:t>We</a:t>
            </a:r>
            <a:r>
              <a:rPr lang="vi-VN" sz="1600" dirty="0"/>
              <a:t> can </a:t>
            </a:r>
            <a:r>
              <a:rPr lang="vi-VN" sz="1600" dirty="0" err="1"/>
              <a:t>pre-calculate</a:t>
            </a:r>
            <a:r>
              <a:rPr lang="vi-VN" sz="1600" dirty="0"/>
              <a:t> </a:t>
            </a:r>
            <a:r>
              <a:rPr lang="vi-VN" sz="1600" dirty="0" err="1"/>
              <a:t>a^i</a:t>
            </a:r>
            <a:r>
              <a:rPr lang="vi-VN" sz="1600" dirty="0"/>
              <a:t> (i&lt;=n) </a:t>
            </a:r>
            <a:r>
              <a:rPr lang="vi-VN" sz="1600" dirty="0" err="1"/>
              <a:t>and</a:t>
            </a:r>
            <a:r>
              <a:rPr lang="vi-VN" sz="1600" dirty="0"/>
              <a:t> </a:t>
            </a:r>
            <a:r>
              <a:rPr lang="vi-VN" sz="1600" dirty="0" err="1"/>
              <a:t>a^j.n</a:t>
            </a:r>
            <a:r>
              <a:rPr lang="vi-VN" sz="1600" dirty="0"/>
              <a:t> to </a:t>
            </a:r>
            <a:r>
              <a:rPr lang="vi-VN" sz="1600" dirty="0" err="1"/>
              <a:t>build</a:t>
            </a:r>
            <a:r>
              <a:rPr lang="vi-VN" sz="1600" dirty="0"/>
              <a:t> a </a:t>
            </a:r>
            <a:r>
              <a:rPr lang="vi-VN" sz="1600" dirty="0" err="1"/>
              <a:t>lookup</a:t>
            </a:r>
            <a:r>
              <a:rPr lang="vi-VN" sz="1600" dirty="0"/>
              <a:t> </a:t>
            </a:r>
            <a:r>
              <a:rPr lang="vi-VN" sz="1600" dirty="0" err="1"/>
              <a:t>table</a:t>
            </a:r>
            <a:r>
              <a:rPr lang="vi-VN" sz="1600" dirty="0"/>
              <a:t>, </a:t>
            </a:r>
            <a:r>
              <a:rPr lang="vi-VN" sz="1600" dirty="0" err="1"/>
              <a:t>using</a:t>
            </a:r>
            <a:r>
              <a:rPr lang="vi-VN" sz="1600" dirty="0"/>
              <a:t> </a:t>
            </a:r>
            <a:r>
              <a:rPr lang="vi-VN" sz="1600" dirty="0" err="1"/>
              <a:t>later</a:t>
            </a:r>
            <a:r>
              <a:rPr lang="vi-VN" sz="1600" dirty="0"/>
              <a:t> </a:t>
            </a:r>
            <a:r>
              <a:rPr lang="vi-VN" sz="1600" dirty="0" err="1"/>
              <a:t>on</a:t>
            </a:r>
            <a:r>
              <a:rPr lang="vi-VN" sz="1600" dirty="0"/>
              <a:t> </a:t>
            </a:r>
            <a:r>
              <a:rPr lang="vi-VN" sz="1600" dirty="0" err="1"/>
              <a:t>for</a:t>
            </a:r>
            <a:r>
              <a:rPr lang="vi-VN" sz="1600" dirty="0"/>
              <a:t> </a:t>
            </a:r>
            <a:r>
              <a:rPr lang="vi-VN" sz="1600" dirty="0" err="1"/>
              <a:t>calculate</a:t>
            </a:r>
            <a:r>
              <a:rPr lang="vi-VN" sz="1600" dirty="0"/>
              <a:t> </a:t>
            </a:r>
            <a:r>
              <a:rPr lang="vi-VN" sz="1600" dirty="0" err="1"/>
              <a:t>discrete</a:t>
            </a:r>
            <a:r>
              <a:rPr lang="vi-VN" sz="1600" dirty="0"/>
              <a:t> </a:t>
            </a:r>
            <a:r>
              <a:rPr lang="vi-VN" sz="1600" dirty="0" err="1"/>
              <a:t>log</a:t>
            </a:r>
            <a:r>
              <a:rPr lang="vi-VN" sz="1600" dirty="0"/>
              <a:t> </a:t>
            </a:r>
            <a:r>
              <a:rPr lang="vi-VN" sz="1600" dirty="0" err="1"/>
              <a:t>of</a:t>
            </a:r>
            <a:r>
              <a:rPr lang="vi-VN" sz="1600" dirty="0"/>
              <a:t> </a:t>
            </a:r>
            <a:r>
              <a:rPr lang="vi-VN" sz="1600" dirty="0" err="1"/>
              <a:t>a^x</a:t>
            </a:r>
            <a:endParaRPr lang="vi-VN" sz="1600" dirty="0"/>
          </a:p>
          <a:p>
            <a:r>
              <a:rPr lang="vi-VN" sz="1600" dirty="0"/>
              <a:t>=&gt; </a:t>
            </a:r>
            <a:r>
              <a:rPr lang="vi-VN" sz="1600" dirty="0" err="1"/>
              <a:t>Meet</a:t>
            </a:r>
            <a:r>
              <a:rPr lang="vi-VN" sz="1600" dirty="0"/>
              <a:t> in the </a:t>
            </a:r>
            <a:r>
              <a:rPr lang="vi-VN" sz="1600" dirty="0" err="1"/>
              <a:t>middle</a:t>
            </a:r>
            <a:r>
              <a:rPr lang="vi-VN" sz="1600" dirty="0"/>
              <a:t> </a:t>
            </a:r>
            <a:r>
              <a:rPr lang="vi-VN" sz="1600" dirty="0" err="1"/>
              <a:t>idea</a:t>
            </a:r>
            <a:endParaRPr lang="vi-VN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8" descr="Ảnh có chứa văn bản&#10;&#10;Mô tả được tự động tạo">
            <a:extLst>
              <a:ext uri="{FF2B5EF4-FFF2-40B4-BE49-F238E27FC236}">
                <a16:creationId xmlns:a16="http://schemas.microsoft.com/office/drawing/2014/main" id="{DD262F45-9E4D-CDEB-B39B-A543FBBC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6" y="660313"/>
            <a:ext cx="6547756" cy="38228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Pohlig Hellman algorithm</a:t>
            </a: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B946C2FE-5802-180C-D90F-F366968A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29" y="1093474"/>
            <a:ext cx="5461907" cy="33239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Pohlig Hellman algorithm</a:t>
            </a:r>
          </a:p>
        </p:txBody>
      </p:sp>
      <p:sp>
        <p:nvSpPr>
          <p:cNvPr id="1470" name="Google Shape;1470;p42"/>
          <p:cNvSpPr txBox="1">
            <a:spLocks noGrp="1"/>
          </p:cNvSpPr>
          <p:nvPr>
            <p:ph type="body" idx="1"/>
          </p:nvPr>
        </p:nvSpPr>
        <p:spPr>
          <a:xfrm>
            <a:off x="1214207" y="3639560"/>
            <a:ext cx="5585035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Assume that the order of group is a smooth number, the idea of </a:t>
            </a:r>
            <a:r>
              <a:rPr lang="en" err="1"/>
              <a:t>pohlig</a:t>
            </a:r>
            <a:r>
              <a:rPr lang="en"/>
              <a:t> </a:t>
            </a:r>
            <a:r>
              <a:rPr lang="en" err="1"/>
              <a:t>hellman</a:t>
            </a:r>
            <a:r>
              <a:rPr lang="en"/>
              <a:t> algorithm is to calculate the discrete log value of each subgroup, then use the CRT to combine the result.</a:t>
            </a:r>
          </a:p>
        </p:txBody>
      </p:sp>
      <p:pic>
        <p:nvPicPr>
          <p:cNvPr id="17" name="Hình ảnh 17" descr="Ảnh có chứa văn bản&#10;&#10;Mô tả được tự động tạo">
            <a:extLst>
              <a:ext uri="{FF2B5EF4-FFF2-40B4-BE49-F238E27FC236}">
                <a16:creationId xmlns:a16="http://schemas.microsoft.com/office/drawing/2014/main" id="{EED472DB-638E-E30E-6590-234E73E3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1" y="1006885"/>
            <a:ext cx="8605156" cy="2199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Overview</a:t>
            </a:r>
            <a:endParaRPr lang="vi-VN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408717" y="2218361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Proposing research direction </a:t>
            </a: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-72975" y="3723875"/>
            <a:ext cx="3619007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Recommend application context, demo implementation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4081279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2"/>
                </a:solidFill>
              </a:rPr>
              <a:t>Prevention and demo for each attack</a:t>
            </a:r>
            <a:endParaRPr lang="vi-VN" dirty="0"/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36482" y="3564614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947085" y="2218361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68774" y="1102920"/>
            <a:ext cx="28434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Topic, Scenario, Relatives, Security requirement and result</a:t>
            </a: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650417" y="251045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2"/>
                </a:solidFill>
              </a:rPr>
              <a:t>Reference, research direction and results</a:t>
            </a:r>
            <a:endParaRPr lang="vi-VN" dirty="0"/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89857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16D2A9E-B277-26AF-1BA1-E4E56A7CE1FF}"/>
              </a:ext>
            </a:extLst>
          </p:cNvPr>
          <p:cNvSpPr txBox="1"/>
          <p:nvPr/>
        </p:nvSpPr>
        <p:spPr>
          <a:xfrm>
            <a:off x="5619385" y="354044"/>
            <a:ext cx="341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struct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, them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zo</a:t>
            </a:r>
            <a:endParaRPr lang="vi-V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47A0F26-E65A-FA88-CC9F-BCBA97A5EF7C}"/>
              </a:ext>
            </a:extLst>
          </p:cNvPr>
          <p:cNvSpPr txBox="1"/>
          <p:nvPr/>
        </p:nvSpPr>
        <p:spPr>
          <a:xfrm>
            <a:off x="1990044" y="1173616"/>
            <a:ext cx="3214687" cy="367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1AE91E2-5E5D-98C1-3E9D-17B566ACE97E}"/>
              </a:ext>
            </a:extLst>
          </p:cNvPr>
          <p:cNvSpPr txBox="1"/>
          <p:nvPr/>
        </p:nvSpPr>
        <p:spPr>
          <a:xfrm>
            <a:off x="628650" y="1541009"/>
            <a:ext cx="429441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vi-VN" sz="2000" err="1"/>
              <a:t>Online</a:t>
            </a:r>
            <a:r>
              <a:rPr lang="vi-VN" sz="2000"/>
              <a:t> </a:t>
            </a:r>
            <a:r>
              <a:rPr lang="vi-VN" sz="2000" err="1"/>
              <a:t>tools</a:t>
            </a:r>
            <a:r>
              <a:rPr lang="vi-VN" sz="2000"/>
              <a:t>: dcode.fr, factordb.com, alpertron.com.ar, …</a:t>
            </a:r>
          </a:p>
          <a:p>
            <a:pPr marL="342900" indent="-342900">
              <a:buChar char="•"/>
            </a:pPr>
            <a:r>
              <a:rPr lang="vi-VN" sz="2000" err="1"/>
              <a:t>Sagemath</a:t>
            </a:r>
          </a:p>
          <a:p>
            <a:pPr marL="342900" indent="-342900">
              <a:buChar char="•"/>
            </a:pPr>
            <a:r>
              <a:rPr lang="vi-VN" sz="2000" err="1"/>
              <a:t>Python</a:t>
            </a:r>
            <a:r>
              <a:rPr lang="vi-VN" sz="2000"/>
              <a:t> </a:t>
            </a:r>
            <a:r>
              <a:rPr lang="vi-VN" sz="2000" err="1"/>
              <a:t>modules</a:t>
            </a:r>
            <a:r>
              <a:rPr lang="vi-VN" sz="2000"/>
              <a:t> </a:t>
            </a:r>
            <a:r>
              <a:rPr lang="vi-VN" sz="2000" err="1"/>
              <a:t>for</a:t>
            </a:r>
            <a:r>
              <a:rPr lang="vi-VN" sz="2000"/>
              <a:t> </a:t>
            </a:r>
            <a:r>
              <a:rPr lang="vi-VN" sz="2000" err="1"/>
              <a:t>cryptography</a:t>
            </a:r>
            <a:r>
              <a:rPr lang="vi-VN" sz="2000"/>
              <a:t>: </a:t>
            </a:r>
            <a:r>
              <a:rPr lang="vi-VN" sz="2000" err="1"/>
              <a:t>primefac</a:t>
            </a:r>
            <a:r>
              <a:rPr lang="vi-VN" sz="2000"/>
              <a:t>, </a:t>
            </a:r>
            <a:r>
              <a:rPr lang="vi-VN" sz="2000" err="1"/>
              <a:t>pycryptodome</a:t>
            </a:r>
            <a:r>
              <a:rPr lang="vi-VN" sz="2000"/>
              <a:t>, z3, </a:t>
            </a:r>
            <a:r>
              <a:rPr lang="vi-VN" sz="2000" err="1"/>
              <a:t>sympy</a:t>
            </a:r>
            <a:r>
              <a:rPr lang="vi-VN" sz="2000"/>
              <a:t>, </a:t>
            </a:r>
            <a:r>
              <a:rPr lang="vi-VN" sz="2000" err="1"/>
              <a:t>numpy</a:t>
            </a:r>
            <a:r>
              <a:rPr lang="vi-VN" sz="2000"/>
              <a:t>, ...</a:t>
            </a:r>
          </a:p>
        </p:txBody>
      </p:sp>
      <p:pic>
        <p:nvPicPr>
          <p:cNvPr id="3" name="Hình ảnh 5" descr="Ảnh có chứa văn bản&#10;&#10;Mô tả được tự động tạo">
            <a:extLst>
              <a:ext uri="{FF2B5EF4-FFF2-40B4-BE49-F238E27FC236}">
                <a16:creationId xmlns:a16="http://schemas.microsoft.com/office/drawing/2014/main" id="{B85C28B0-515A-96D2-312A-4CA60616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57" y="1058428"/>
            <a:ext cx="4457700" cy="1466812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974CF2F8-D6DA-E403-3CA8-817422FF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12761"/>
            <a:ext cx="4212771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6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28;p32">
            <a:extLst>
              <a:ext uri="{FF2B5EF4-FFF2-40B4-BE49-F238E27FC236}">
                <a16:creationId xmlns:a16="http://schemas.microsoft.com/office/drawing/2014/main" id="{23BE1138-5D1A-E497-E0DF-F77C454207E9}"/>
              </a:ext>
            </a:extLst>
          </p:cNvPr>
          <p:cNvSpPr txBox="1">
            <a:spLocks/>
          </p:cNvSpPr>
          <p:nvPr/>
        </p:nvSpPr>
        <p:spPr>
          <a:xfrm>
            <a:off x="3231032" y="2158811"/>
            <a:ext cx="3308143" cy="75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sz="4000"/>
              <a:t>OVERVIEW</a:t>
            </a:r>
            <a:endParaRPr lang="vi-VN" sz="4000"/>
          </a:p>
        </p:txBody>
      </p:sp>
    </p:spTree>
    <p:extLst>
      <p:ext uri="{BB962C8B-B14F-4D97-AF65-F5344CB8AC3E}">
        <p14:creationId xmlns:p14="http://schemas.microsoft.com/office/powerpoint/2010/main" val="252660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grpSp>
        <p:nvGrpSpPr>
          <p:cNvPr id="4" name="Google Shape;13949;p79">
            <a:extLst>
              <a:ext uri="{FF2B5EF4-FFF2-40B4-BE49-F238E27FC236}">
                <a16:creationId xmlns:a16="http://schemas.microsoft.com/office/drawing/2014/main" id="{ABA97DBC-D72C-8C50-34B7-8682B2ECBCE8}"/>
              </a:ext>
            </a:extLst>
          </p:cNvPr>
          <p:cNvGrpSpPr/>
          <p:nvPr/>
        </p:nvGrpSpPr>
        <p:grpSpPr>
          <a:xfrm>
            <a:off x="721115" y="1488532"/>
            <a:ext cx="641363" cy="824593"/>
            <a:chOff x="6702211" y="3782599"/>
            <a:chExt cx="270104" cy="361754"/>
          </a:xfrm>
        </p:grpSpPr>
        <p:sp>
          <p:nvSpPr>
            <p:cNvPr id="5" name="Google Shape;13950;p79">
              <a:extLst>
                <a:ext uri="{FF2B5EF4-FFF2-40B4-BE49-F238E27FC236}">
                  <a16:creationId xmlns:a16="http://schemas.microsoft.com/office/drawing/2014/main" id="{914E1E45-5409-22E5-C88E-DE95F093F54C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951;p79">
              <a:extLst>
                <a:ext uri="{FF2B5EF4-FFF2-40B4-BE49-F238E27FC236}">
                  <a16:creationId xmlns:a16="http://schemas.microsoft.com/office/drawing/2014/main" id="{DD50342D-BEB4-15BF-A0CC-1938EC09FB94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952;p79">
              <a:extLst>
                <a:ext uri="{FF2B5EF4-FFF2-40B4-BE49-F238E27FC236}">
                  <a16:creationId xmlns:a16="http://schemas.microsoft.com/office/drawing/2014/main" id="{FCF4C10F-32D9-420A-4C05-79285096E2C4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953;p79">
              <a:extLst>
                <a:ext uri="{FF2B5EF4-FFF2-40B4-BE49-F238E27FC236}">
                  <a16:creationId xmlns:a16="http://schemas.microsoft.com/office/drawing/2014/main" id="{76343DA5-7068-C9E6-40EB-681EF64A5969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54;p79">
              <a:extLst>
                <a:ext uri="{FF2B5EF4-FFF2-40B4-BE49-F238E27FC236}">
                  <a16:creationId xmlns:a16="http://schemas.microsoft.com/office/drawing/2014/main" id="{BC37C716-295E-D3DA-6EE8-DFBDF2B7C1CB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4500;p79">
            <a:extLst>
              <a:ext uri="{FF2B5EF4-FFF2-40B4-BE49-F238E27FC236}">
                <a16:creationId xmlns:a16="http://schemas.microsoft.com/office/drawing/2014/main" id="{A66FEDDE-D142-62BC-C4B9-315EA74068FC}"/>
              </a:ext>
            </a:extLst>
          </p:cNvPr>
          <p:cNvGrpSpPr/>
          <p:nvPr/>
        </p:nvGrpSpPr>
        <p:grpSpPr>
          <a:xfrm>
            <a:off x="7211796" y="1318464"/>
            <a:ext cx="752914" cy="944626"/>
            <a:chOff x="8047661" y="1501037"/>
            <a:chExt cx="278404" cy="355260"/>
          </a:xfrm>
        </p:grpSpPr>
        <p:sp>
          <p:nvSpPr>
            <p:cNvPr id="11" name="Google Shape;14501;p79">
              <a:extLst>
                <a:ext uri="{FF2B5EF4-FFF2-40B4-BE49-F238E27FC236}">
                  <a16:creationId xmlns:a16="http://schemas.microsoft.com/office/drawing/2014/main" id="{818652EC-0066-90A2-F0B1-0214261568D1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502;p79">
              <a:extLst>
                <a:ext uri="{FF2B5EF4-FFF2-40B4-BE49-F238E27FC236}">
                  <a16:creationId xmlns:a16="http://schemas.microsoft.com/office/drawing/2014/main" id="{58C46BDF-A9F3-0E20-687C-C24CAEB491BD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503;p79">
              <a:extLst>
                <a:ext uri="{FF2B5EF4-FFF2-40B4-BE49-F238E27FC236}">
                  <a16:creationId xmlns:a16="http://schemas.microsoft.com/office/drawing/2014/main" id="{6245A2EE-3319-BC42-FAD0-FBEA4515E573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504;p79">
              <a:extLst>
                <a:ext uri="{FF2B5EF4-FFF2-40B4-BE49-F238E27FC236}">
                  <a16:creationId xmlns:a16="http://schemas.microsoft.com/office/drawing/2014/main" id="{4BB01364-CAA9-AF91-474E-F505419FC479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BA0102A-B2E9-F824-55F1-C1C2C6BC8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267" y="3174531"/>
            <a:ext cx="830826" cy="8308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D6EC2E-638F-7A68-D314-706327808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416" y="1498682"/>
            <a:ext cx="922845" cy="9228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E77CFF5-EFC9-60D5-9C36-0D4B1ACC375B}"/>
                  </a:ext>
                </a:extLst>
              </p14:cNvPr>
              <p14:cNvContentPartPr/>
              <p14:nvPr/>
            </p14:nvContentPartPr>
            <p14:xfrm>
              <a:off x="3857118" y="2441459"/>
              <a:ext cx="113760" cy="667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E77CFF5-EFC9-60D5-9C36-0D4B1ACC37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8118" y="2432459"/>
                <a:ext cx="13140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0AE12D0-2FCA-A70B-11B4-2FE7E3A61A01}"/>
                  </a:ext>
                </a:extLst>
              </p14:cNvPr>
              <p14:cNvContentPartPr/>
              <p14:nvPr/>
            </p14:nvContentPartPr>
            <p14:xfrm>
              <a:off x="4154800" y="2441459"/>
              <a:ext cx="113760" cy="667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0AE12D0-2FCA-A70B-11B4-2FE7E3A61A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5800" y="2432459"/>
                <a:ext cx="13140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682F752-9E67-6493-6D92-C61A16636C2B}"/>
                  </a:ext>
                </a:extLst>
              </p14:cNvPr>
              <p14:cNvContentPartPr/>
              <p14:nvPr/>
            </p14:nvContentPartPr>
            <p14:xfrm>
              <a:off x="4415379" y="2441459"/>
              <a:ext cx="113760" cy="667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682F752-9E67-6493-6D92-C61A16636C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6379" y="2432459"/>
                <a:ext cx="13140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39C8A069-816E-07E7-BC20-9381BEFCEAB9}"/>
                  </a:ext>
                </a:extLst>
              </p14:cNvPr>
              <p14:cNvContentPartPr/>
              <p14:nvPr/>
            </p14:nvContentPartPr>
            <p14:xfrm rot="12759608">
              <a:off x="5040107" y="1652062"/>
              <a:ext cx="1563480" cy="96444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39C8A069-816E-07E7-BC20-9381BEFCEA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2759608">
                <a:off x="5031107" y="1643065"/>
                <a:ext cx="1581120" cy="982073"/>
              </a:xfrm>
              <a:prstGeom prst="rect">
                <a:avLst/>
              </a:prstGeom>
            </p:spPr>
          </p:pic>
        </mc:Fallback>
      </mc:AlternateContent>
      <p:grpSp>
        <p:nvGrpSpPr>
          <p:cNvPr id="638" name="Group 637">
            <a:extLst>
              <a:ext uri="{FF2B5EF4-FFF2-40B4-BE49-F238E27FC236}">
                <a16:creationId xmlns:a16="http://schemas.microsoft.com/office/drawing/2014/main" id="{66B570D1-5512-9D98-A045-0F820B22068C}"/>
              </a:ext>
            </a:extLst>
          </p:cNvPr>
          <p:cNvGrpSpPr/>
          <p:nvPr/>
        </p:nvGrpSpPr>
        <p:grpSpPr>
          <a:xfrm rot="19504249">
            <a:off x="6576936" y="2066160"/>
            <a:ext cx="189000" cy="156960"/>
            <a:chOff x="6531429" y="2540623"/>
            <a:chExt cx="18900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6BE6AC90-6E16-666F-3641-3EA4114FBE4F}"/>
                    </a:ext>
                  </a:extLst>
                </p14:cNvPr>
                <p14:cNvContentPartPr/>
                <p14:nvPr/>
              </p14:nvContentPartPr>
              <p14:xfrm>
                <a:off x="6648789" y="2540623"/>
                <a:ext cx="62280" cy="1339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6BE6AC90-6E16-666F-3641-3EA4114FBE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39737" y="2531599"/>
                  <a:ext cx="80023" cy="151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C2D8E7C4-D71B-701F-03FB-04372FCA88BF}"/>
                    </a:ext>
                  </a:extLst>
                </p14:cNvPr>
                <p14:cNvContentPartPr/>
                <p14:nvPr/>
              </p14:nvContentPartPr>
              <p14:xfrm>
                <a:off x="6531429" y="2683903"/>
                <a:ext cx="189000" cy="1368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C2D8E7C4-D71B-701F-03FB-04372FCA88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22429" y="2674903"/>
                  <a:ext cx="206640" cy="31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47" name="Picture 646">
            <a:extLst>
              <a:ext uri="{FF2B5EF4-FFF2-40B4-BE49-F238E27FC236}">
                <a16:creationId xmlns:a16="http://schemas.microsoft.com/office/drawing/2014/main" id="{8B561C68-6FC0-E789-876B-67251278FB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8911313">
            <a:off x="5565908" y="1489405"/>
            <a:ext cx="446374" cy="446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48170A48-0099-CD47-8E68-695609566038}"/>
                  </a:ext>
                </a:extLst>
              </p14:cNvPr>
              <p14:cNvContentPartPr/>
              <p14:nvPr/>
            </p14:nvContentPartPr>
            <p14:xfrm>
              <a:off x="5975204" y="1697822"/>
              <a:ext cx="746640" cy="1080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48170A48-0099-CD47-8E68-6956095660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66204" y="1688822"/>
                <a:ext cx="7642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627AD854-68D8-5A88-A7E3-05074CC1252E}"/>
                  </a:ext>
                </a:extLst>
              </p14:cNvPr>
              <p14:cNvContentPartPr/>
              <p14:nvPr/>
            </p14:nvContentPartPr>
            <p14:xfrm>
              <a:off x="4938424" y="1711218"/>
              <a:ext cx="727200" cy="468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627AD854-68D8-5A88-A7E3-05074CC125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29424" y="1701468"/>
                <a:ext cx="744840" cy="23790"/>
              </a:xfrm>
              <a:prstGeom prst="rect">
                <a:avLst/>
              </a:prstGeom>
            </p:spPr>
          </p:pic>
        </mc:Fallback>
      </mc:AlternateContent>
      <p:grpSp>
        <p:nvGrpSpPr>
          <p:cNvPr id="658" name="Group 657">
            <a:extLst>
              <a:ext uri="{FF2B5EF4-FFF2-40B4-BE49-F238E27FC236}">
                <a16:creationId xmlns:a16="http://schemas.microsoft.com/office/drawing/2014/main" id="{013277C1-7415-3C8F-3FC7-5D2D88E780D3}"/>
              </a:ext>
            </a:extLst>
          </p:cNvPr>
          <p:cNvGrpSpPr/>
          <p:nvPr/>
        </p:nvGrpSpPr>
        <p:grpSpPr>
          <a:xfrm>
            <a:off x="4938764" y="1638782"/>
            <a:ext cx="66600" cy="151200"/>
            <a:chOff x="4983429" y="2240023"/>
            <a:chExt cx="6660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5319C66A-5BEC-10DB-01C1-0E0F80EF8E88}"/>
                    </a:ext>
                  </a:extLst>
                </p14:cNvPr>
                <p14:cNvContentPartPr/>
                <p14:nvPr/>
              </p14:nvContentPartPr>
              <p14:xfrm>
                <a:off x="4990629" y="2240023"/>
                <a:ext cx="51840" cy="7380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5319C66A-5BEC-10DB-01C1-0E0F80EF8E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1629" y="2231023"/>
                  <a:ext cx="69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DA91CA42-B4D2-A920-D7FC-BE6B854A804B}"/>
                    </a:ext>
                  </a:extLst>
                </p14:cNvPr>
                <p14:cNvContentPartPr/>
                <p14:nvPr/>
              </p14:nvContentPartPr>
              <p14:xfrm>
                <a:off x="4983429" y="2318503"/>
                <a:ext cx="66600" cy="7272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DA91CA42-B4D2-A920-D7FC-BE6B854A80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74380" y="2309547"/>
                  <a:ext cx="84336" cy="902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9" name="Google Shape;616;p35">
            <a:extLst>
              <a:ext uri="{FF2B5EF4-FFF2-40B4-BE49-F238E27FC236}">
                <a16:creationId xmlns:a16="http://schemas.microsoft.com/office/drawing/2014/main" id="{894F38CD-1078-8781-9C94-20DE6B610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6731" y="1893189"/>
            <a:ext cx="1273635" cy="314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c: </a:t>
            </a:r>
            <a:r>
              <a:rPr lang="en" i="1"/>
              <a:t>ciphertext</a:t>
            </a:r>
            <a:endParaRPr i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F1C9D5CC-B30D-7B61-52CC-84F81141F920}"/>
                  </a:ext>
                </a:extLst>
              </p14:cNvPr>
              <p14:cNvContentPartPr/>
              <p14:nvPr/>
            </p14:nvContentPartPr>
            <p14:xfrm>
              <a:off x="1561512" y="2103883"/>
              <a:ext cx="176400" cy="684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F1C9D5CC-B30D-7B61-52CC-84F81141F9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52512" y="2095333"/>
                <a:ext cx="194040" cy="23598"/>
              </a:xfrm>
              <a:prstGeom prst="rect">
                <a:avLst/>
              </a:prstGeom>
            </p:spPr>
          </p:pic>
        </mc:Fallback>
      </mc:AlternateContent>
      <p:grpSp>
        <p:nvGrpSpPr>
          <p:cNvPr id="664" name="Group 663">
            <a:extLst>
              <a:ext uri="{FF2B5EF4-FFF2-40B4-BE49-F238E27FC236}">
                <a16:creationId xmlns:a16="http://schemas.microsoft.com/office/drawing/2014/main" id="{A658649F-DE26-A028-28C2-FC1CB4B0E1F9}"/>
              </a:ext>
            </a:extLst>
          </p:cNvPr>
          <p:cNvGrpSpPr/>
          <p:nvPr/>
        </p:nvGrpSpPr>
        <p:grpSpPr>
          <a:xfrm>
            <a:off x="2894232" y="2058163"/>
            <a:ext cx="635400" cy="144360"/>
            <a:chOff x="2952309" y="2299063"/>
            <a:chExt cx="63540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9C9F7774-25F5-F81E-60EA-61F1206B122F}"/>
                    </a:ext>
                  </a:extLst>
                </p14:cNvPr>
                <p14:cNvContentPartPr/>
                <p14:nvPr/>
              </p14:nvContentPartPr>
              <p14:xfrm>
                <a:off x="2952309" y="2384023"/>
                <a:ext cx="606600" cy="36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9C9F7774-25F5-F81E-60EA-61F1206B12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3309" y="2375023"/>
                  <a:ext cx="624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2CC648DA-2332-F0DC-BCFC-FF8278D648C5}"/>
                    </a:ext>
                  </a:extLst>
                </p14:cNvPr>
                <p14:cNvContentPartPr/>
                <p14:nvPr/>
              </p14:nvContentPartPr>
              <p14:xfrm>
                <a:off x="3521469" y="2299063"/>
                <a:ext cx="66240" cy="14436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2CC648DA-2332-F0DC-BCFC-FF8278D648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2518" y="2290085"/>
                  <a:ext cx="83785" cy="16195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66" name="Picture 665">
            <a:extLst>
              <a:ext uri="{FF2B5EF4-FFF2-40B4-BE49-F238E27FC236}">
                <a16:creationId xmlns:a16="http://schemas.microsoft.com/office/drawing/2014/main" id="{6D27FB89-7900-0B20-C3A2-EE3837B4A61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823251">
            <a:off x="2038645" y="1602814"/>
            <a:ext cx="338883" cy="3388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4162CB5B-58E9-6143-2CBE-3EB47A789D39}"/>
                  </a:ext>
                </a:extLst>
              </p14:cNvPr>
              <p14:cNvContentPartPr/>
              <p14:nvPr/>
            </p14:nvContentPartPr>
            <p14:xfrm>
              <a:off x="2565617" y="1801211"/>
              <a:ext cx="953640" cy="792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4162CB5B-58E9-6143-2CBE-3EB47A789D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56617" y="1792211"/>
                <a:ext cx="9712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92023E44-F00D-51F4-9B42-7D9E2486BAA6}"/>
                  </a:ext>
                </a:extLst>
              </p14:cNvPr>
              <p14:cNvContentPartPr/>
              <p14:nvPr/>
            </p14:nvContentPartPr>
            <p14:xfrm>
              <a:off x="1566257" y="1768451"/>
              <a:ext cx="437400" cy="36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92023E44-F00D-51F4-9B42-7D9E2486BA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57257" y="1759451"/>
                <a:ext cx="4550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4" name="Group 673">
            <a:extLst>
              <a:ext uri="{FF2B5EF4-FFF2-40B4-BE49-F238E27FC236}">
                <a16:creationId xmlns:a16="http://schemas.microsoft.com/office/drawing/2014/main" id="{4A323476-B5CA-7C1A-1708-E463D94B8E07}"/>
              </a:ext>
            </a:extLst>
          </p:cNvPr>
          <p:cNvGrpSpPr/>
          <p:nvPr/>
        </p:nvGrpSpPr>
        <p:grpSpPr>
          <a:xfrm>
            <a:off x="1573921" y="1692029"/>
            <a:ext cx="96840" cy="155520"/>
            <a:chOff x="1613109" y="2227423"/>
            <a:chExt cx="9684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C90BF3CD-E2F1-BBB6-A15C-F370B9D56D6E}"/>
                    </a:ext>
                  </a:extLst>
                </p14:cNvPr>
                <p14:cNvContentPartPr/>
                <p14:nvPr/>
              </p14:nvContentPartPr>
              <p14:xfrm>
                <a:off x="1613109" y="2227423"/>
                <a:ext cx="96840" cy="7200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C90BF3CD-E2F1-BBB6-A15C-F370B9D56D6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04109" y="2218423"/>
                  <a:ext cx="114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7947A456-AB9E-7351-F32B-27901CFC5A55}"/>
                    </a:ext>
                  </a:extLst>
                </p14:cNvPr>
                <p14:cNvContentPartPr/>
                <p14:nvPr/>
              </p14:nvContentPartPr>
              <p14:xfrm>
                <a:off x="1613109" y="2318503"/>
                <a:ext cx="76320" cy="6444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7947A456-AB9E-7351-F32B-27901CFC5A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04066" y="2309553"/>
                  <a:ext cx="94044" cy="8198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78" name="Picture 677">
            <a:extLst>
              <a:ext uri="{FF2B5EF4-FFF2-40B4-BE49-F238E27FC236}">
                <a16:creationId xmlns:a16="http://schemas.microsoft.com/office/drawing/2014/main" id="{C53BED2E-10C5-2CF6-85A9-9AF4FBB9BB4B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616796">
            <a:off x="4638930" y="3198345"/>
            <a:ext cx="272756" cy="272756"/>
          </a:xfrm>
          <a:prstGeom prst="rect">
            <a:avLst/>
          </a:prstGeom>
        </p:spPr>
      </p:pic>
      <p:pic>
        <p:nvPicPr>
          <p:cNvPr id="679" name="Picture 678">
            <a:extLst>
              <a:ext uri="{FF2B5EF4-FFF2-40B4-BE49-F238E27FC236}">
                <a16:creationId xmlns:a16="http://schemas.microsoft.com/office/drawing/2014/main" id="{1BDF1227-F441-BCA4-B3E9-9B7B2A2DC56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823251">
            <a:off x="4650425" y="3650163"/>
            <a:ext cx="294364" cy="294364"/>
          </a:xfrm>
          <a:prstGeom prst="rect">
            <a:avLst/>
          </a:prstGeom>
        </p:spPr>
      </p:pic>
      <p:sp>
        <p:nvSpPr>
          <p:cNvPr id="681" name="Google Shape;630;p36">
            <a:extLst>
              <a:ext uri="{FF2B5EF4-FFF2-40B4-BE49-F238E27FC236}">
                <a16:creationId xmlns:a16="http://schemas.microsoft.com/office/drawing/2014/main" id="{1CA0C147-6BF1-8307-4354-5F0BFC46F6BD}"/>
              </a:ext>
            </a:extLst>
          </p:cNvPr>
          <p:cNvSpPr txBox="1">
            <a:spLocks/>
          </p:cNvSpPr>
          <p:nvPr/>
        </p:nvSpPr>
        <p:spPr>
          <a:xfrm>
            <a:off x="512503" y="2444752"/>
            <a:ext cx="1032361" cy="385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Viga" panose="020B0604020202020204" charset="0"/>
              </a:rPr>
              <a:t>Alice</a:t>
            </a:r>
          </a:p>
        </p:txBody>
      </p:sp>
      <p:sp>
        <p:nvSpPr>
          <p:cNvPr id="682" name="Google Shape;630;p36">
            <a:extLst>
              <a:ext uri="{FF2B5EF4-FFF2-40B4-BE49-F238E27FC236}">
                <a16:creationId xmlns:a16="http://schemas.microsoft.com/office/drawing/2014/main" id="{3123BB05-F3C2-3CDD-36B5-39A626843B86}"/>
              </a:ext>
            </a:extLst>
          </p:cNvPr>
          <p:cNvSpPr txBox="1">
            <a:spLocks/>
          </p:cNvSpPr>
          <p:nvPr/>
        </p:nvSpPr>
        <p:spPr>
          <a:xfrm>
            <a:off x="7070014" y="2444752"/>
            <a:ext cx="1032361" cy="385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Viga" panose="020B0604020202020204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76916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2B92A20-9FC1-2556-0E68-741E14FF36F7}"/>
              </a:ext>
            </a:extLst>
          </p:cNvPr>
          <p:cNvSpPr txBox="1"/>
          <p:nvPr/>
        </p:nvSpPr>
        <p:spPr>
          <a:xfrm>
            <a:off x="477609" y="998083"/>
            <a:ext cx="393926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vi-VN" b="1" dirty="0"/>
              <a:t> </a:t>
            </a:r>
            <a:r>
              <a:rPr lang="vi-VN" b="1" dirty="0" err="1"/>
              <a:t>Schenario</a:t>
            </a:r>
            <a:r>
              <a:rPr lang="vi-VN" b="1" dirty="0"/>
              <a:t>: </a:t>
            </a:r>
            <a:r>
              <a:rPr lang="vi-VN" dirty="0" err="1"/>
              <a:t>Alice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Bob</a:t>
            </a:r>
            <a:r>
              <a:rPr lang="vi-VN" dirty="0"/>
              <a:t> </a:t>
            </a:r>
            <a:r>
              <a:rPr lang="vi-VN" dirty="0" err="1"/>
              <a:t>decide</a:t>
            </a:r>
            <a:r>
              <a:rPr lang="vi-VN" dirty="0"/>
              <a:t> to </a:t>
            </a:r>
            <a:r>
              <a:rPr lang="vi-VN" dirty="0" err="1"/>
              <a:t>use</a:t>
            </a:r>
            <a:r>
              <a:rPr lang="vi-VN" dirty="0"/>
              <a:t> AES </a:t>
            </a:r>
            <a:r>
              <a:rPr lang="vi-VN" dirty="0" err="1"/>
              <a:t>algorithm</a:t>
            </a:r>
            <a:r>
              <a:rPr lang="vi-VN" dirty="0"/>
              <a:t> to </a:t>
            </a:r>
            <a:r>
              <a:rPr lang="vi-VN" dirty="0" err="1"/>
              <a:t>encrypt</a:t>
            </a:r>
            <a:r>
              <a:rPr lang="vi-VN" dirty="0"/>
              <a:t> </a:t>
            </a:r>
            <a:r>
              <a:rPr lang="vi-VN" dirty="0" err="1"/>
              <a:t>message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use</a:t>
            </a:r>
            <a:r>
              <a:rPr lang="vi-VN" dirty="0"/>
              <a:t> </a:t>
            </a:r>
            <a:r>
              <a:rPr lang="vi-VN" dirty="0" err="1"/>
              <a:t>asymmetric</a:t>
            </a:r>
            <a:r>
              <a:rPr lang="vi-VN" dirty="0"/>
              <a:t> </a:t>
            </a:r>
            <a:r>
              <a:rPr lang="vi-VN" dirty="0" err="1"/>
              <a:t>cipher</a:t>
            </a:r>
            <a:r>
              <a:rPr lang="vi-VN" dirty="0"/>
              <a:t> to </a:t>
            </a:r>
            <a:r>
              <a:rPr lang="vi-VN" dirty="0" err="1"/>
              <a:t>transfer</a:t>
            </a:r>
            <a:r>
              <a:rPr lang="vi-VN" dirty="0"/>
              <a:t> the AES </a:t>
            </a:r>
            <a:r>
              <a:rPr lang="vi-VN" dirty="0" err="1"/>
              <a:t>key</a:t>
            </a:r>
            <a:r>
              <a:rPr lang="vi-VN" dirty="0"/>
              <a:t>. </a:t>
            </a:r>
            <a:r>
              <a:rPr lang="vi-VN" dirty="0" err="1"/>
              <a:t>Bob</a:t>
            </a:r>
            <a:r>
              <a:rPr lang="vi-VN" dirty="0"/>
              <a:t> </a:t>
            </a:r>
            <a:r>
              <a:rPr lang="vi-VN" dirty="0" err="1"/>
              <a:t>generates</a:t>
            </a:r>
            <a:r>
              <a:rPr lang="vi-VN" dirty="0"/>
              <a:t> </a:t>
            </a:r>
            <a:r>
              <a:rPr lang="vi-VN" dirty="0" err="1"/>
              <a:t>public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private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then </a:t>
            </a:r>
            <a:r>
              <a:rPr lang="vi-VN" dirty="0" err="1"/>
              <a:t>sends</a:t>
            </a:r>
            <a:r>
              <a:rPr lang="vi-VN" dirty="0"/>
              <a:t> the </a:t>
            </a:r>
            <a:r>
              <a:rPr lang="vi-VN" dirty="0" err="1"/>
              <a:t>public</a:t>
            </a:r>
            <a:r>
              <a:rPr lang="vi-VN" dirty="0"/>
              <a:t> </a:t>
            </a:r>
            <a:r>
              <a:rPr lang="vi-VN" dirty="0" err="1"/>
              <a:t>one</a:t>
            </a:r>
            <a:r>
              <a:rPr lang="vi-VN" dirty="0"/>
              <a:t> to </a:t>
            </a:r>
            <a:r>
              <a:rPr lang="vi-VN" dirty="0" err="1"/>
              <a:t>Alice</a:t>
            </a:r>
            <a:r>
              <a:rPr lang="vi-VN" dirty="0"/>
              <a:t>. </a:t>
            </a:r>
            <a:r>
              <a:rPr lang="vi-VN" dirty="0" err="1"/>
              <a:t>Alice</a:t>
            </a:r>
            <a:r>
              <a:rPr lang="vi-VN" dirty="0"/>
              <a:t> </a:t>
            </a:r>
            <a:r>
              <a:rPr lang="vi-VN" dirty="0" err="1"/>
              <a:t>uses</a:t>
            </a:r>
            <a:r>
              <a:rPr lang="vi-VN" dirty="0"/>
              <a:t> </a:t>
            </a:r>
            <a:r>
              <a:rPr lang="vi-VN" dirty="0" err="1"/>
              <a:t>this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to </a:t>
            </a:r>
            <a:r>
              <a:rPr lang="vi-VN" dirty="0" err="1"/>
              <a:t>encrypt</a:t>
            </a:r>
            <a:r>
              <a:rPr lang="vi-VN" dirty="0"/>
              <a:t> the AES </a:t>
            </a:r>
            <a:r>
              <a:rPr lang="vi-VN" dirty="0" err="1"/>
              <a:t>key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send</a:t>
            </a:r>
            <a:r>
              <a:rPr lang="vi-VN" dirty="0"/>
              <a:t> </a:t>
            </a:r>
            <a:r>
              <a:rPr lang="vi-VN" dirty="0" err="1"/>
              <a:t>it</a:t>
            </a:r>
            <a:r>
              <a:rPr lang="vi-VN" dirty="0"/>
              <a:t> to </a:t>
            </a:r>
            <a:r>
              <a:rPr lang="vi-VN" dirty="0" err="1"/>
              <a:t>Bob</a:t>
            </a:r>
            <a:r>
              <a:rPr lang="vi-VN" dirty="0"/>
              <a:t>. Then </a:t>
            </a:r>
            <a:r>
              <a:rPr lang="vi-VN" dirty="0" err="1"/>
              <a:t>Bob</a:t>
            </a:r>
            <a:r>
              <a:rPr lang="vi-VN" dirty="0"/>
              <a:t> </a:t>
            </a:r>
            <a:r>
              <a:rPr lang="vi-VN" dirty="0" err="1"/>
              <a:t>uses</a:t>
            </a:r>
            <a:r>
              <a:rPr lang="vi-VN" dirty="0"/>
              <a:t> </a:t>
            </a:r>
            <a:r>
              <a:rPr lang="vi-VN" dirty="0" err="1"/>
              <a:t>his</a:t>
            </a:r>
            <a:r>
              <a:rPr lang="vi-VN" dirty="0"/>
              <a:t> </a:t>
            </a:r>
            <a:r>
              <a:rPr lang="vi-VN" dirty="0" err="1"/>
              <a:t>private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to </a:t>
            </a:r>
            <a:r>
              <a:rPr lang="vi-VN" dirty="0" err="1"/>
              <a:t>decrypt</a:t>
            </a:r>
            <a:r>
              <a:rPr lang="vi-VN" dirty="0"/>
              <a:t> </a:t>
            </a:r>
            <a:r>
              <a:rPr lang="vi-VN" dirty="0" err="1"/>
              <a:t>Alice’s</a:t>
            </a:r>
            <a:r>
              <a:rPr lang="vi-VN" dirty="0"/>
              <a:t> </a:t>
            </a:r>
            <a:r>
              <a:rPr lang="vi-VN" dirty="0" err="1"/>
              <a:t>cipher</a:t>
            </a:r>
            <a:r>
              <a:rPr lang="vi-VN" dirty="0"/>
              <a:t> to </a:t>
            </a:r>
            <a:r>
              <a:rPr lang="vi-VN" dirty="0" err="1"/>
              <a:t>get</a:t>
            </a:r>
            <a:r>
              <a:rPr lang="vi-VN" dirty="0"/>
              <a:t> AES </a:t>
            </a:r>
            <a:r>
              <a:rPr lang="vi-VN" dirty="0" err="1"/>
              <a:t>key</a:t>
            </a:r>
            <a:r>
              <a:rPr lang="vi-VN" dirty="0"/>
              <a:t>.</a:t>
            </a:r>
          </a:p>
          <a:p>
            <a:pPr>
              <a:buChar char="•"/>
            </a:pPr>
            <a:r>
              <a:rPr lang="vi-VN" dirty="0" err="1"/>
              <a:t>Unfortunately</a:t>
            </a:r>
            <a:r>
              <a:rPr lang="vi-VN" dirty="0"/>
              <a:t>, </a:t>
            </a:r>
            <a:r>
              <a:rPr lang="vi-VN" dirty="0" err="1"/>
              <a:t>Eve</a:t>
            </a:r>
            <a:r>
              <a:rPr lang="vi-VN" dirty="0"/>
              <a:t> can </a:t>
            </a:r>
            <a:r>
              <a:rPr lang="vi-VN" dirty="0" err="1"/>
              <a:t>use</a:t>
            </a:r>
            <a:r>
              <a:rPr lang="vi-VN" dirty="0"/>
              <a:t> the </a:t>
            </a:r>
            <a:r>
              <a:rPr lang="vi-VN" dirty="0" err="1"/>
              <a:t>public</a:t>
            </a:r>
            <a:r>
              <a:rPr lang="vi-VN" dirty="0"/>
              <a:t> </a:t>
            </a:r>
            <a:r>
              <a:rPr lang="vi-VN" dirty="0" err="1"/>
              <a:t>key</a:t>
            </a:r>
            <a:r>
              <a:rPr lang="vi-VN" dirty="0"/>
              <a:t> to </a:t>
            </a:r>
            <a:r>
              <a:rPr lang="vi-VN" dirty="0" err="1"/>
              <a:t>decrypt</a:t>
            </a:r>
            <a:r>
              <a:rPr lang="vi-VN" dirty="0"/>
              <a:t> </a:t>
            </a:r>
            <a:r>
              <a:rPr lang="vi-VN" dirty="0" err="1"/>
              <a:t>cipher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Alice</a:t>
            </a:r>
            <a:r>
              <a:rPr lang="vi-VN" dirty="0"/>
              <a:t>.</a:t>
            </a:r>
          </a:p>
          <a:p>
            <a:pPr marL="285750" lvl="1" indent="-285750">
              <a:buChar char="•"/>
            </a:pPr>
            <a:r>
              <a:rPr lang="vi-VN" b="1" dirty="0"/>
              <a:t>In </a:t>
            </a:r>
            <a:r>
              <a:rPr lang="vi-VN" b="1" dirty="0" err="1"/>
              <a:t>this</a:t>
            </a:r>
            <a:r>
              <a:rPr lang="vi-VN" b="1" dirty="0"/>
              <a:t> </a:t>
            </a:r>
            <a:r>
              <a:rPr lang="vi-VN" b="1" dirty="0" err="1"/>
              <a:t>project</a:t>
            </a:r>
            <a:r>
              <a:rPr lang="vi-VN" b="1" dirty="0"/>
              <a:t>, the </a:t>
            </a:r>
            <a:r>
              <a:rPr lang="vi-VN" b="1" dirty="0" err="1"/>
              <a:t>message</a:t>
            </a:r>
            <a:r>
              <a:rPr lang="vi-VN" b="1" dirty="0"/>
              <a:t> </a:t>
            </a:r>
            <a:r>
              <a:rPr lang="vi-VN" b="1" dirty="0" err="1"/>
              <a:t>is</a:t>
            </a:r>
            <a:r>
              <a:rPr lang="vi-VN" b="1" dirty="0"/>
              <a:t> </a:t>
            </a:r>
            <a:r>
              <a:rPr lang="vi-VN" b="1" dirty="0" err="1"/>
              <a:t>encrypted</a:t>
            </a:r>
            <a:r>
              <a:rPr lang="vi-VN" b="1" dirty="0"/>
              <a:t> </a:t>
            </a:r>
            <a:r>
              <a:rPr lang="vi-VN" b="1" dirty="0" err="1"/>
              <a:t>directly</a:t>
            </a:r>
            <a:r>
              <a:rPr lang="vi-VN" b="1" dirty="0"/>
              <a:t> </a:t>
            </a:r>
            <a:r>
              <a:rPr lang="vi-VN" b="1" dirty="0" err="1"/>
              <a:t>instead</a:t>
            </a:r>
            <a:r>
              <a:rPr lang="vi-VN" b="1" dirty="0"/>
              <a:t> </a:t>
            </a:r>
            <a:r>
              <a:rPr lang="vi-VN" b="1" dirty="0" err="1"/>
              <a:t>of</a:t>
            </a:r>
            <a:r>
              <a:rPr lang="vi-VN" b="1" dirty="0"/>
              <a:t> AES </a:t>
            </a:r>
            <a:r>
              <a:rPr lang="vi-VN" b="1" dirty="0" err="1"/>
              <a:t>key</a:t>
            </a:r>
            <a:r>
              <a:rPr lang="vi-VN" b="1" dirty="0"/>
              <a:t>.</a:t>
            </a:r>
          </a:p>
          <a:p>
            <a:pPr marL="285750" lvl="1" indent="-285750">
              <a:buChar char="•"/>
            </a:pPr>
            <a:r>
              <a:rPr lang="vi-VN" b="1" dirty="0" err="1">
                <a:solidFill>
                  <a:srgbClr val="095EA2"/>
                </a:solidFill>
              </a:rPr>
              <a:t>Related</a:t>
            </a:r>
            <a:r>
              <a:rPr lang="vi-VN" b="1" dirty="0">
                <a:solidFill>
                  <a:srgbClr val="095EA2"/>
                </a:solidFill>
              </a:rPr>
              <a:t> </a:t>
            </a:r>
            <a:r>
              <a:rPr lang="vi-VN" b="1" dirty="0" err="1">
                <a:solidFill>
                  <a:srgbClr val="095EA2"/>
                </a:solidFill>
              </a:rPr>
              <a:t>parties</a:t>
            </a:r>
            <a:r>
              <a:rPr lang="vi-VN" dirty="0"/>
              <a:t>: </a:t>
            </a:r>
            <a:r>
              <a:rPr lang="vi-VN" dirty="0" err="1"/>
              <a:t>Sender</a:t>
            </a:r>
            <a:r>
              <a:rPr lang="vi-VN" dirty="0"/>
              <a:t>(</a:t>
            </a:r>
            <a:r>
              <a:rPr lang="vi-VN" dirty="0" err="1"/>
              <a:t>Alice</a:t>
            </a:r>
            <a:r>
              <a:rPr lang="vi-VN" dirty="0"/>
              <a:t>), </a:t>
            </a:r>
            <a:r>
              <a:rPr lang="vi-VN" dirty="0" err="1"/>
              <a:t>Receiver</a:t>
            </a:r>
            <a:r>
              <a:rPr lang="vi-VN" dirty="0"/>
              <a:t> (</a:t>
            </a:r>
            <a:r>
              <a:rPr lang="vi-VN" dirty="0" err="1"/>
              <a:t>Bob</a:t>
            </a:r>
            <a:r>
              <a:rPr lang="vi-VN" dirty="0"/>
              <a:t>), </a:t>
            </a:r>
            <a:r>
              <a:rPr lang="vi-VN" dirty="0" err="1"/>
              <a:t>third</a:t>
            </a:r>
            <a:r>
              <a:rPr lang="vi-VN" dirty="0"/>
              <a:t> </a:t>
            </a:r>
            <a:r>
              <a:rPr lang="vi-VN" dirty="0" err="1"/>
              <a:t>party</a:t>
            </a:r>
            <a:r>
              <a:rPr lang="vi-VN" dirty="0"/>
              <a:t> (</a:t>
            </a:r>
            <a:r>
              <a:rPr lang="vi-VN" dirty="0" err="1"/>
              <a:t>storage</a:t>
            </a:r>
            <a:r>
              <a:rPr lang="vi-VN" dirty="0"/>
              <a:t>)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Attacker</a:t>
            </a:r>
            <a:r>
              <a:rPr lang="vi-VN" dirty="0"/>
              <a:t>(</a:t>
            </a:r>
            <a:r>
              <a:rPr lang="vi-VN" dirty="0" err="1"/>
              <a:t>Eve</a:t>
            </a:r>
            <a:r>
              <a:rPr lang="vi-VN" dirty="0"/>
              <a:t>);</a:t>
            </a:r>
            <a:endParaRPr lang="vi-VN" b="1" dirty="0"/>
          </a:p>
          <a:p>
            <a:pPr marL="285750" lvl="1" indent="-285750">
              <a:buChar char="•"/>
            </a:pPr>
            <a:endParaRPr lang="vi-VN" b="1" dirty="0"/>
          </a:p>
        </p:txBody>
      </p:sp>
      <p:pic>
        <p:nvPicPr>
          <p:cNvPr id="10" name="Hình ảnh 10">
            <a:extLst>
              <a:ext uri="{FF2B5EF4-FFF2-40B4-BE49-F238E27FC236}">
                <a16:creationId xmlns:a16="http://schemas.microsoft.com/office/drawing/2014/main" id="{D24CE3D6-FAA3-9CAA-5F81-9E3F1C352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6163"/>
            <a:ext cx="4278085" cy="1431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Main results - outcome</a:t>
            </a:r>
          </a:p>
        </p:txBody>
      </p:sp>
      <p:sp>
        <p:nvSpPr>
          <p:cNvPr id="11" name="Google Shape;614;p35">
            <a:extLst>
              <a:ext uri="{FF2B5EF4-FFF2-40B4-BE49-F238E27FC236}">
                <a16:creationId xmlns:a16="http://schemas.microsoft.com/office/drawing/2014/main" id="{D8A082BF-520C-4165-AD22-745C856893D2}"/>
              </a:ext>
            </a:extLst>
          </p:cNvPr>
          <p:cNvSpPr txBox="1">
            <a:spLocks/>
          </p:cNvSpPr>
          <p:nvPr/>
        </p:nvSpPr>
        <p:spPr>
          <a:xfrm>
            <a:off x="592017" y="1321483"/>
            <a:ext cx="4928571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vi-VN" dirty="0"/>
              <a:t>ECC:</a:t>
            </a:r>
          </a:p>
          <a:p>
            <a:pPr marL="285750" indent="-285750">
              <a:spcAft>
                <a:spcPts val="1600"/>
              </a:spcAft>
            </a:pPr>
            <a:r>
              <a:rPr lang="vi-VN" dirty="0"/>
              <a:t>P </a:t>
            </a:r>
            <a:r>
              <a:rPr lang="vi-VN" dirty="0" err="1"/>
              <a:t>and</a:t>
            </a:r>
            <a:r>
              <a:rPr lang="vi-VN" dirty="0"/>
              <a:t> Q </a:t>
            </a:r>
            <a:r>
              <a:rPr lang="vi-VN" dirty="0" err="1"/>
              <a:t>are</a:t>
            </a:r>
            <a:r>
              <a:rPr lang="vi-VN" dirty="0"/>
              <a:t> </a:t>
            </a:r>
            <a:r>
              <a:rPr lang="vi-VN" dirty="0" err="1"/>
              <a:t>elements</a:t>
            </a:r>
            <a:r>
              <a:rPr lang="vi-VN" dirty="0"/>
              <a:t> in </a:t>
            </a:r>
            <a:r>
              <a:rPr lang="vi-VN" dirty="0" err="1"/>
              <a:t>group</a:t>
            </a:r>
            <a:r>
              <a:rPr lang="vi-VN" dirty="0"/>
              <a:t>, </a:t>
            </a:r>
            <a:r>
              <a:rPr lang="vi-VN" dirty="0" err="1"/>
              <a:t>find</a:t>
            </a:r>
            <a:r>
              <a:rPr lang="vi-VN" dirty="0"/>
              <a:t> k so </a:t>
            </a:r>
            <a:r>
              <a:rPr lang="vi-VN" dirty="0" err="1"/>
              <a:t>that</a:t>
            </a:r>
            <a:r>
              <a:rPr lang="vi-VN" dirty="0"/>
              <a:t> Q = </a:t>
            </a:r>
            <a:r>
              <a:rPr lang="vi-VN" dirty="0" err="1"/>
              <a:t>k.P</a:t>
            </a:r>
            <a:endParaRPr lang="vi-VN" dirty="0"/>
          </a:p>
          <a:p>
            <a:pPr marL="285750" indent="-285750">
              <a:spcAft>
                <a:spcPts val="1600"/>
              </a:spcAft>
            </a:pPr>
            <a:r>
              <a:rPr lang="vi-VN" dirty="0" err="1"/>
              <a:t>Order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curve</a:t>
            </a:r>
            <a:r>
              <a:rPr lang="vi-VN" dirty="0"/>
              <a:t> N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know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G </a:t>
            </a:r>
            <a:r>
              <a:rPr lang="vi-VN" dirty="0" err="1"/>
              <a:t>is</a:t>
            </a:r>
            <a:r>
              <a:rPr lang="vi-VN" dirty="0"/>
              <a:t> </a:t>
            </a:r>
            <a:r>
              <a:rPr lang="vi-VN" dirty="0" err="1"/>
              <a:t>know</a:t>
            </a:r>
            <a:endParaRPr lang="vi-V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3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</a:t>
            </a:r>
            <a:r>
              <a:rPr lang="en" dirty="0"/>
              <a:t>hat is ECC</a:t>
            </a:r>
          </a:p>
        </p:txBody>
      </p:sp>
      <p:sp>
        <p:nvSpPr>
          <p:cNvPr id="11" name="Google Shape;614;p35">
            <a:extLst>
              <a:ext uri="{FF2B5EF4-FFF2-40B4-BE49-F238E27FC236}">
                <a16:creationId xmlns:a16="http://schemas.microsoft.com/office/drawing/2014/main" id="{D8A082BF-520C-4165-AD22-745C856893D2}"/>
              </a:ext>
            </a:extLst>
          </p:cNvPr>
          <p:cNvSpPr txBox="1">
            <a:spLocks/>
          </p:cNvSpPr>
          <p:nvPr/>
        </p:nvSpPr>
        <p:spPr>
          <a:xfrm>
            <a:off x="356886" y="711883"/>
            <a:ext cx="6624892" cy="3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42593" lvl="1" indent="-221297" algn="just">
              <a:lnSpc>
                <a:spcPts val="2870"/>
              </a:lnSpc>
              <a:buAutoNum type="arabicPeriod"/>
            </a:pPr>
            <a:r>
              <a:rPr lang="en-US" sz="1400" dirty="0">
                <a:latin typeface="Nunito"/>
              </a:rPr>
              <a:t>It’s an asymmetric/public key cryptosystem</a:t>
            </a:r>
          </a:p>
          <a:p>
            <a:pPr marL="442593" lvl="1" indent="-221297" algn="just">
              <a:lnSpc>
                <a:spcPts val="2870"/>
              </a:lnSpc>
              <a:buAutoNum type="arabicPeriod"/>
            </a:pPr>
            <a:r>
              <a:rPr lang="en-US" sz="1400" dirty="0">
                <a:latin typeface="Nunito"/>
              </a:rPr>
              <a:t>It’s provide equal security with smaller key size as compared to non ECC algorithms</a:t>
            </a:r>
          </a:p>
          <a:p>
            <a:pPr marL="442593" lvl="1" indent="-221297" algn="just">
              <a:lnSpc>
                <a:spcPts val="2870"/>
              </a:lnSpc>
              <a:buAutoNum type="arabicPeriod"/>
            </a:pPr>
            <a:r>
              <a:rPr lang="en-US" sz="1400" dirty="0">
                <a:latin typeface="Nunito"/>
              </a:rPr>
              <a:t>It’s makes use of elliptic curves</a:t>
            </a:r>
          </a:p>
          <a:p>
            <a:pPr marL="442593" lvl="1" indent="-221297" algn="just">
              <a:lnSpc>
                <a:spcPts val="2870"/>
              </a:lnSpc>
              <a:buAutoNum type="arabicPeriod"/>
            </a:pPr>
            <a:r>
              <a:rPr lang="en-US" sz="1400" dirty="0">
                <a:latin typeface="Nunito"/>
              </a:rPr>
              <a:t>Elliptic curves are define by some mathematical functions</a:t>
            </a:r>
          </a:p>
          <a:p>
            <a:pPr marL="442593" lvl="1" indent="-221297" algn="just">
              <a:lnSpc>
                <a:spcPts val="2870"/>
              </a:lnSpc>
              <a:buFont typeface="Arial"/>
              <a:buChar char="•"/>
            </a:pPr>
            <a:r>
              <a:rPr lang="en-US" sz="1400" dirty="0" err="1">
                <a:latin typeface="Nunito"/>
              </a:rPr>
              <a:t>Weierstrass</a:t>
            </a:r>
            <a:r>
              <a:rPr lang="en-US" sz="1400" dirty="0">
                <a:latin typeface="Nunito"/>
              </a:rPr>
              <a:t>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F01B1A8D-FCFA-EE92-3726-6C16F0691F6B}"/>
              </a:ext>
            </a:extLst>
          </p:cNvPr>
          <p:cNvGrpSpPr/>
          <p:nvPr/>
        </p:nvGrpSpPr>
        <p:grpSpPr>
          <a:xfrm>
            <a:off x="2327260" y="3935458"/>
            <a:ext cx="2928363" cy="414473"/>
            <a:chOff x="0" y="0"/>
            <a:chExt cx="6686550" cy="1028700"/>
          </a:xfrm>
        </p:grpSpPr>
        <p:sp>
          <p:nvSpPr>
            <p:cNvPr id="4" name="Freeform 16">
              <a:extLst>
                <a:ext uri="{FF2B5EF4-FFF2-40B4-BE49-F238E27FC236}">
                  <a16:creationId xmlns:a16="http://schemas.microsoft.com/office/drawing/2014/main" id="{2638A936-B65D-FF3D-FEB5-571032275CB3}"/>
                </a:ext>
              </a:extLst>
            </p:cNvPr>
            <p:cNvSpPr/>
            <p:nvPr/>
          </p:nvSpPr>
          <p:spPr>
            <a:xfrm>
              <a:off x="0" y="0"/>
              <a:ext cx="6686550" cy="1028700"/>
            </a:xfrm>
            <a:custGeom>
              <a:avLst/>
              <a:gdLst/>
              <a:ahLst/>
              <a:cxnLst/>
              <a:rect l="l" t="t" r="r" b="b"/>
              <a:pathLst>
                <a:path w="6686550" h="1028700">
                  <a:moveTo>
                    <a:pt x="0" y="0"/>
                  </a:moveTo>
                  <a:lnTo>
                    <a:pt x="6686550" y="0"/>
                  </a:lnTo>
                  <a:lnTo>
                    <a:pt x="668655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7">
            <a:extLst>
              <a:ext uri="{FF2B5EF4-FFF2-40B4-BE49-F238E27FC236}">
                <a16:creationId xmlns:a16="http://schemas.microsoft.com/office/drawing/2014/main" id="{671BACFE-4C54-9242-BA93-186C57AE97C8}"/>
              </a:ext>
            </a:extLst>
          </p:cNvPr>
          <p:cNvGrpSpPr/>
          <p:nvPr/>
        </p:nvGrpSpPr>
        <p:grpSpPr>
          <a:xfrm>
            <a:off x="5673634" y="3984172"/>
            <a:ext cx="2521132" cy="365760"/>
            <a:chOff x="0" y="0"/>
            <a:chExt cx="6629400" cy="1028700"/>
          </a:xfrm>
        </p:grpSpPr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BB1418FE-0379-7F45-1DDF-840D61DB34C7}"/>
                </a:ext>
              </a:extLst>
            </p:cNvPr>
            <p:cNvSpPr/>
            <p:nvPr/>
          </p:nvSpPr>
          <p:spPr>
            <a:xfrm>
              <a:off x="0" y="0"/>
              <a:ext cx="6629400" cy="1028700"/>
            </a:xfrm>
            <a:custGeom>
              <a:avLst/>
              <a:gdLst/>
              <a:ahLst/>
              <a:cxnLst/>
              <a:rect l="l" t="t" r="r" b="b"/>
              <a:pathLst>
                <a:path w="6629400" h="1028700">
                  <a:moveTo>
                    <a:pt x="0" y="0"/>
                  </a:moveTo>
                  <a:lnTo>
                    <a:pt x="6629400" y="0"/>
                  </a:lnTo>
                  <a:lnTo>
                    <a:pt x="6629400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75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</a:t>
            </a:r>
            <a:r>
              <a:rPr lang="en" dirty="0"/>
              <a:t>hat is ECC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" name="Freeform 16">
            <a:extLst>
              <a:ext uri="{FF2B5EF4-FFF2-40B4-BE49-F238E27FC236}">
                <a16:creationId xmlns:a16="http://schemas.microsoft.com/office/drawing/2014/main" id="{9BAC842C-01B6-0162-D295-B74CA07D0F56}"/>
              </a:ext>
            </a:extLst>
          </p:cNvPr>
          <p:cNvSpPr/>
          <p:nvPr/>
        </p:nvSpPr>
        <p:spPr>
          <a:xfrm>
            <a:off x="2327260" y="1241208"/>
            <a:ext cx="4858941" cy="3534833"/>
          </a:xfrm>
          <a:custGeom>
            <a:avLst/>
            <a:gdLst/>
            <a:ahLst/>
            <a:cxnLst/>
            <a:rect l="l" t="t" r="r" b="b"/>
            <a:pathLst>
              <a:path w="9463885" h="8074083">
                <a:moveTo>
                  <a:pt x="0" y="0"/>
                </a:moveTo>
                <a:lnTo>
                  <a:pt x="9463884" y="0"/>
                </a:lnTo>
                <a:lnTo>
                  <a:pt x="9463884" y="8074083"/>
                </a:lnTo>
                <a:lnTo>
                  <a:pt x="0" y="8074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17024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ELLIPTIC CURVE DISCRETE LOGARITHM PROBLEM</a:t>
            </a:r>
            <a:endParaRPr lang="e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80B6C89-2E10-40AD-76D5-3CC60F5DF398}"/>
              </a:ext>
            </a:extLst>
          </p:cNvPr>
          <p:cNvSpPr txBox="1"/>
          <p:nvPr/>
        </p:nvSpPr>
        <p:spPr>
          <a:xfrm>
            <a:off x="2327260" y="2417583"/>
            <a:ext cx="465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F0D9801B-FAB5-0266-9EBD-AB2B1FBF7BC7}"/>
              </a:ext>
            </a:extLst>
          </p:cNvPr>
          <p:cNvSpPr/>
          <p:nvPr/>
        </p:nvSpPr>
        <p:spPr>
          <a:xfrm>
            <a:off x="810410" y="1145672"/>
            <a:ext cx="7275257" cy="3659653"/>
          </a:xfrm>
          <a:custGeom>
            <a:avLst/>
            <a:gdLst/>
            <a:ahLst/>
            <a:cxnLst/>
            <a:rect l="l" t="t" r="r" b="b"/>
            <a:pathLst>
              <a:path w="14787582" h="6864694">
                <a:moveTo>
                  <a:pt x="0" y="0"/>
                </a:moveTo>
                <a:lnTo>
                  <a:pt x="14787582" y="0"/>
                </a:lnTo>
                <a:lnTo>
                  <a:pt x="14787582" y="6864693"/>
                </a:lnTo>
                <a:lnTo>
                  <a:pt x="0" y="6864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7932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F6C876BC57ECE4AB83DEFFB3809C161" ma:contentTypeVersion="12" ma:contentTypeDescription="Tạo tài liệu mới." ma:contentTypeScope="" ma:versionID="9e952859967075148f6588eafae5b75d">
  <xsd:schema xmlns:xsd="http://www.w3.org/2001/XMLSchema" xmlns:xs="http://www.w3.org/2001/XMLSchema" xmlns:p="http://schemas.microsoft.com/office/2006/metadata/properties" xmlns:ns2="33a2d334-6b1a-4ba5-87fc-0c8349adaaca" xmlns:ns3="ffcbeba3-9892-4531-94be-8ca8970e1797" targetNamespace="http://schemas.microsoft.com/office/2006/metadata/properties" ma:root="true" ma:fieldsID="dd88cfac3124a80c4e9553effb234b51" ns2:_="" ns3:_="">
    <xsd:import namespace="33a2d334-6b1a-4ba5-87fc-0c8349adaaca"/>
    <xsd:import namespace="ffcbeba3-9892-4531-94be-8ca8970e17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2d334-6b1a-4ba5-87fc-0c8349adaa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beba3-9892-4531-94be-8ca8970e179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5efaff7-6d53-4c9d-8b63-d9eb49811c18}" ma:internalName="TaxCatchAll" ma:showField="CatchAllData" ma:web="ffcbeba3-9892-4531-94be-8ca8970e17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cbeba3-9892-4531-94be-8ca8970e1797" xsi:nil="true"/>
    <lcf76f155ced4ddcb4097134ff3c332f xmlns="33a2d334-6b1a-4ba5-87fc-0c8349adaac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5A1600D-C91D-4F0F-B775-FB1212A498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F0C5F-DB1D-45DC-9175-9BD1B13BE2BE}">
  <ds:schemaRefs>
    <ds:schemaRef ds:uri="33a2d334-6b1a-4ba5-87fc-0c8349adaaca"/>
    <ds:schemaRef ds:uri="ffcbeba3-9892-4531-94be-8ca8970e17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AE4B34-D53E-49B9-A7DB-E34434A81486}">
  <ds:schemaRefs>
    <ds:schemaRef ds:uri="33a2d334-6b1a-4ba5-87fc-0c8349adaaca"/>
    <ds:schemaRef ds:uri="ffcbeba3-9892-4531-94be-8ca8970e17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588</Words>
  <Application>Microsoft Office PowerPoint</Application>
  <PresentationFormat>Trình chiếu Trên màn hình (16:9)</PresentationFormat>
  <Paragraphs>61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6" baseType="lpstr">
      <vt:lpstr>Nunito</vt:lpstr>
      <vt:lpstr>Arial</vt:lpstr>
      <vt:lpstr>DM Sans</vt:lpstr>
      <vt:lpstr>Roboto</vt:lpstr>
      <vt:lpstr>Viga</vt:lpstr>
      <vt:lpstr>Cyber Security Business Plan</vt:lpstr>
      <vt:lpstr>An In-Depth Look at Advanced Attacks on Asymmetric Cryptosystem</vt:lpstr>
      <vt:lpstr>01</vt:lpstr>
      <vt:lpstr>Bản trình bày PowerPoint</vt:lpstr>
      <vt:lpstr>Scenario</vt:lpstr>
      <vt:lpstr>Scenario</vt:lpstr>
      <vt:lpstr>Main results - outcome</vt:lpstr>
      <vt:lpstr>What is ECC</vt:lpstr>
      <vt:lpstr>What is ECC</vt:lpstr>
      <vt:lpstr>ELLIPTIC CURVE DISCRETE LOGARITHM PROBLEM</vt:lpstr>
      <vt:lpstr>Elliptic Curve Discrete Logarithm Problem</vt:lpstr>
      <vt:lpstr>Elliptic Curve Discrete Logarithm Problem</vt:lpstr>
      <vt:lpstr>Bản trình bày PowerPoint</vt:lpstr>
      <vt:lpstr>Elliptic Curve discrete log problem – ECC attack</vt:lpstr>
      <vt:lpstr>Elliptic Curve discrete logarithm problem</vt:lpstr>
      <vt:lpstr>Baby step giant step</vt:lpstr>
      <vt:lpstr>Baby step giant step</vt:lpstr>
      <vt:lpstr>Bản trình bày PowerPoint</vt:lpstr>
      <vt:lpstr>Pohlig Hellman algorithm</vt:lpstr>
      <vt:lpstr>Pohlig Hellman algorithm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cp:lastModifiedBy>Đặng Chí Thịnh</cp:lastModifiedBy>
  <cp:revision>175</cp:revision>
  <dcterms:modified xsi:type="dcterms:W3CDTF">2024-04-12T09:45:44Z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0x0101000F6C876BC57ECE4AB83DEFFB3809C161</vt:lpwstr>
  </property>
  <property fmtid="{D5CDD505-2E9C-101B-9397-08002B2CF9AE}" pid="3" name="MediaServiceImageTags">
    <vt:lpwstr/>
  </property>
</Properties>
</file>