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DejaVu Serif" charset="1" panose="02060603050605020204"/>
      <p:regular r:id="rId11"/>
    </p:embeddedFont>
    <p:embeddedFont>
      <p:font typeface="DejaVu Serif Bold" charset="1" panose="02060803050605020204"/>
      <p:regular r:id="rId12"/>
    </p:embeddedFont>
    <p:embeddedFont>
      <p:font typeface="DejaVu Serif Italics" charset="1" panose="020606030503050B0204"/>
      <p:regular r:id="rId13"/>
    </p:embeddedFont>
    <p:embeddedFont>
      <p:font typeface="DejaVu Serif Bold Italics" charset="1" panose="020608030503050B0204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Nunito" charset="1" panose="00000500000000000000"/>
      <p:regular r:id="rId21"/>
    </p:embeddedFont>
    <p:embeddedFont>
      <p:font typeface="Nunito Bold" charset="1" panose="00000800000000000000"/>
      <p:regular r:id="rId22"/>
    </p:embeddedFont>
    <p:embeddedFont>
      <p:font typeface="Nunito Bold Italics" charset="1" panose="00000000000000000000"/>
      <p:regular r:id="rId23"/>
    </p:embeddedFont>
    <p:embeddedFont>
      <p:font typeface="Nunito Light" charset="1" panose="00000400000000000000"/>
      <p:regular r:id="rId24"/>
    </p:embeddedFont>
    <p:embeddedFont>
      <p:font typeface="Nunito Heavy" charset="1" panose="00000000000000000000"/>
      <p:regular r:id="rId25"/>
    </p:embeddedFont>
    <p:embeddedFont>
      <p:font typeface="Nunito Heavy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42" Target="slides/slide16.xml" Type="http://schemas.openxmlformats.org/officeDocument/2006/relationships/slide"/><Relationship Id="rId43" Target="slides/slide17.xml" Type="http://schemas.openxmlformats.org/officeDocument/2006/relationships/slide"/><Relationship Id="rId44" Target="slides/slide18.xml" Type="http://schemas.openxmlformats.org/officeDocument/2006/relationships/slide"/><Relationship Id="rId45" Target="slides/slide19.xml" Type="http://schemas.openxmlformats.org/officeDocument/2006/relationships/slide"/><Relationship Id="rId46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4323" y="1569056"/>
            <a:ext cx="14950738" cy="549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CRYPTANALYSIS ON ECC-BASED ALGORITHMS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36146" y="732584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Lecture: Nguyen Ngoc Tu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Presented by nhom XXX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NT219.O22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43468" y="927616"/>
            <a:ext cx="1329849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OVERVIEW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36300" y="3202519"/>
            <a:ext cx="12112827" cy="443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24"/>
              </a:lnSpc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ECC is used in:</a:t>
            </a:r>
          </a:p>
          <a:p>
            <a:pPr algn="just" marL="913589" indent="-456794" lvl="1">
              <a:lnSpc>
                <a:spcPts val="5924"/>
              </a:lnSpc>
              <a:buFont typeface="Arial"/>
              <a:buChar char="•"/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Internet of Things (IoT)</a:t>
            </a:r>
          </a:p>
          <a:p>
            <a:pPr algn="just" marL="913589" indent="-456794" lvl="1">
              <a:lnSpc>
                <a:spcPts val="5924"/>
              </a:lnSpc>
              <a:buFont typeface="Arial"/>
              <a:buChar char="•"/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Blockchain Technology</a:t>
            </a:r>
          </a:p>
          <a:p>
            <a:pPr algn="just" marL="913589" indent="-456794" lvl="1">
              <a:lnSpc>
                <a:spcPts val="5924"/>
              </a:lnSpc>
              <a:buFont typeface="Arial"/>
              <a:buChar char="•"/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Wireless Security</a:t>
            </a:r>
          </a:p>
          <a:p>
            <a:pPr algn="just" marL="913589" indent="-456794" lvl="1">
              <a:lnSpc>
                <a:spcPts val="5924"/>
              </a:lnSpc>
              <a:buFont typeface="Arial"/>
              <a:buChar char="•"/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Mobile applications</a:t>
            </a:r>
          </a:p>
          <a:p>
            <a:pPr algn="just" marL="913589" indent="-456794" lvl="1">
              <a:lnSpc>
                <a:spcPts val="5924"/>
              </a:lnSpc>
              <a:buFont typeface="Arial"/>
              <a:buChar char="•"/>
            </a:pPr>
            <a:r>
              <a:rPr lang="en-US" sz="4231">
                <a:solidFill>
                  <a:srgbClr val="000000"/>
                </a:solidFill>
                <a:latin typeface="Nunito Bold"/>
              </a:rPr>
              <a:t>Cloud computing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BACKGROUND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97602" y="3293323"/>
            <a:ext cx="5960851" cy="3689844"/>
            <a:chOff x="0" y="0"/>
            <a:chExt cx="6973570" cy="4316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0" t="-3512" r="0" b="-351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PROBLEM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2477" y="3300167"/>
            <a:ext cx="800997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357317"/>
            <a:ext cx="7373777" cy="5068331"/>
            <a:chOff x="0" y="0"/>
            <a:chExt cx="1942065" cy="133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79113" y="687305"/>
            <a:ext cx="12329775" cy="1730229"/>
            <a:chOff x="0" y="0"/>
            <a:chExt cx="3247348" cy="455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47348" cy="455698"/>
            </a:xfrm>
            <a:custGeom>
              <a:avLst/>
              <a:gdLst/>
              <a:ahLst/>
              <a:cxnLst/>
              <a:rect r="r" b="b" t="t" l="l"/>
              <a:pathLst>
                <a:path h="455698" w="324734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85523" y="3357317"/>
            <a:ext cx="7373777" cy="5068331"/>
            <a:chOff x="0" y="0"/>
            <a:chExt cx="1942065" cy="1334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5782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17916" y="904875"/>
            <a:ext cx="13252168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THEORITICAL FRAMEWORK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123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8947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17916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4285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PROPONENTS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142605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METHODOLOGY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9944" y="3334970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52123" y="5879245"/>
            <a:ext cx="15383753" cy="2637935"/>
            <a:chOff x="0" y="0"/>
            <a:chExt cx="4051688" cy="6947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QUANTITATIVE 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QUALITATIVE 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89944" y="6256825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AutoShape 24" id="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RESULT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300167"/>
            <a:ext cx="7998308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84534" y="2570459"/>
            <a:ext cx="6115487" cy="6039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45512" y="687305"/>
            <a:ext cx="6596976" cy="1730229"/>
            <a:chOff x="0" y="0"/>
            <a:chExt cx="173747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475" cy="455698"/>
            </a:xfrm>
            <a:custGeom>
              <a:avLst/>
              <a:gdLst/>
              <a:ahLst/>
              <a:cxnLst/>
              <a:rect r="r" b="b" t="t" l="l"/>
              <a:pathLst>
                <a:path h="455698" w="1737475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71070" y="904875"/>
            <a:ext cx="794586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SOLUTION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1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-1183252" y="227729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CONCLUSION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700227"/>
            <a:chOff x="0" y="0"/>
            <a:chExt cx="4274726" cy="1764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64669"/>
            </a:xfrm>
            <a:custGeom>
              <a:avLst/>
              <a:gdLst/>
              <a:ahLst/>
              <a:cxnLst/>
              <a:rect r="r" b="b" t="t" l="l"/>
              <a:pathLst>
                <a:path h="17646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2993" y="3156442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46042" y="382488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RECOMMENDATIONS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62193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643981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82993" y="5768838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6382179"/>
            <a:chOff x="0" y="0"/>
            <a:chExt cx="4274726" cy="168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680903"/>
            </a:xfrm>
            <a:custGeom>
              <a:avLst/>
              <a:gdLst/>
              <a:ahLst/>
              <a:cxnLst/>
              <a:rect r="r" b="b" t="t" l="l"/>
              <a:pathLst>
                <a:path h="168090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598815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REFERENCES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444400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85716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5012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042" y="6409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4602824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2742" y="6015988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6382179"/>
            <a:chOff x="0" y="0"/>
            <a:chExt cx="4274726" cy="168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680903"/>
            </a:xfrm>
            <a:custGeom>
              <a:avLst/>
              <a:gdLst/>
              <a:ahLst/>
              <a:cxnLst/>
              <a:rect r="r" b="b" t="t" l="l"/>
              <a:pathLst>
                <a:path h="168090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598815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ECC, Scenario, gaps, motivation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TABLE OF 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OVERVIEWS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444400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Bold"/>
              </a:rPr>
              <a:t>WHAT IS ECC?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85716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PROPOSED SOLUTION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5012613"/>
            <a:ext cx="15704201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Elliptic curve, elliptic curve over finite field, Elliptic Curve Discrete Logarithm Problem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042" y="6409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XXX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4602824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2742" y="6015988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246042" y="707595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ARCHITECTURE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672742" y="7234777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246042" y="781763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XXX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8279" y="687305"/>
            <a:ext cx="9191441" cy="1730229"/>
            <a:chOff x="0" y="0"/>
            <a:chExt cx="2420791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791" cy="455698"/>
            </a:xfrm>
            <a:custGeom>
              <a:avLst/>
              <a:gdLst/>
              <a:ahLst/>
              <a:cxnLst/>
              <a:rect r="r" b="b" t="t" l="l"/>
              <a:pathLst>
                <a:path h="455698" w="2420791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SCENARIO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44275" y="5098525"/>
            <a:ext cx="4256090" cy="493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831">
                <a:solidFill>
                  <a:srgbClr val="000000"/>
                </a:solidFill>
                <a:latin typeface="Nunito Bold"/>
              </a:rPr>
              <a:t>A tech company has integrated ECC-based algorithms for secure communications in their IoT devices. They want to validate the strength and security of their ECC implementation to prevent potential breaches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GAPS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MOTIVATION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15955" y="5098525"/>
            <a:ext cx="4256090" cy="461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2931">
                <a:solidFill>
                  <a:srgbClr val="000000"/>
                </a:solidFill>
                <a:latin typeface="Nunito Bold"/>
              </a:rPr>
              <a:t>ECC, while offering good security with shorter key lengths compared to traditional methods, can be vulnerable if not implemented correctly or if weak curves are chosen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003210" y="5109483"/>
            <a:ext cx="4256090" cy="2647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Nunito Bold"/>
              </a:rPr>
              <a:t> To ensure secure communication between IoT devices and to maintain user trust and data integrity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28840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43468" y="927616"/>
            <a:ext cx="13298490" cy="22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OVERVIEW</a:t>
            </a:r>
          </a:p>
          <a:p>
            <a:pPr algn="ctr">
              <a:lnSpc>
                <a:spcPts val="925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31379" y="3148814"/>
            <a:ext cx="12322668" cy="17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4"/>
              </a:lnSpc>
            </a:pPr>
            <a:r>
              <a:rPr lang="en-US" sz="3331">
                <a:solidFill>
                  <a:srgbClr val="000000"/>
                </a:solidFill>
                <a:latin typeface="Nunito Bold"/>
              </a:rPr>
              <a:t>Elliptic Curve Cryptography (ECC) is a type of public key crytopgraphy that uses the mathematics behind elliptic curves to provide strong security with relatively small key sizes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31379" y="5635943"/>
            <a:ext cx="12322668" cy="17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4"/>
              </a:lnSpc>
            </a:pPr>
            <a:r>
              <a:rPr lang="en-US" sz="3331">
                <a:solidFill>
                  <a:srgbClr val="000000"/>
                </a:solidFill>
                <a:latin typeface="Nunito Bold"/>
              </a:rPr>
              <a:t>This makes ECC more efficient than other methods, which is particularly beneficial in systems with limited computational resources.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43468" y="927616"/>
            <a:ext cx="1329849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WHAT IS ECC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6042" y="3178175"/>
            <a:ext cx="13795916" cy="503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Nunito"/>
              </a:rPr>
              <a:t>It’s an asymmetric/public key cryptosystem</a:t>
            </a:r>
          </a:p>
          <a:p>
            <a:pPr algn="just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Nunito"/>
              </a:rPr>
              <a:t>It’s provide equal security with smaller key size as compared to non ECC algorithms</a:t>
            </a:r>
          </a:p>
          <a:p>
            <a:pPr algn="just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Nunito"/>
              </a:rPr>
              <a:t>It’s makes use of elliptic curves</a:t>
            </a:r>
          </a:p>
          <a:p>
            <a:pPr algn="just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Nunito"/>
              </a:rPr>
              <a:t>Elliptic curves are define by some mathematical functions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Nunito"/>
              </a:rPr>
              <a:t>Weierstrass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449259" y="7446010"/>
            <a:ext cx="5014913" cy="771525"/>
            <a:chOff x="0" y="0"/>
            <a:chExt cx="6686550" cy="1028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865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6686550">
                  <a:moveTo>
                    <a:pt x="0" y="0"/>
                  </a:moveTo>
                  <a:lnTo>
                    <a:pt x="6686550" y="0"/>
                  </a:lnTo>
                  <a:lnTo>
                    <a:pt x="668655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618348" y="7446010"/>
            <a:ext cx="4972050" cy="771525"/>
            <a:chOff x="0" y="0"/>
            <a:chExt cx="6629400" cy="1028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29400" cy="1028700"/>
            </a:xfrm>
            <a:custGeom>
              <a:avLst/>
              <a:gdLst/>
              <a:ahLst/>
              <a:cxnLst/>
              <a:rect r="r" b="b" t="t" l="l"/>
              <a:pathLst>
                <a:path h="1028700" w="6629400">
                  <a:moveTo>
                    <a:pt x="0" y="0"/>
                  </a:moveTo>
                  <a:lnTo>
                    <a:pt x="6629400" y="0"/>
                  </a:lnTo>
                  <a:lnTo>
                    <a:pt x="66294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12058" y="2417534"/>
            <a:ext cx="9463885" cy="8074083"/>
          </a:xfrm>
          <a:custGeom>
            <a:avLst/>
            <a:gdLst/>
            <a:ahLst/>
            <a:cxnLst/>
            <a:rect r="r" b="b" t="t" l="l"/>
            <a:pathLst>
              <a:path h="8074083" w="9463885">
                <a:moveTo>
                  <a:pt x="0" y="0"/>
                </a:moveTo>
                <a:lnTo>
                  <a:pt x="9463884" y="0"/>
                </a:lnTo>
                <a:lnTo>
                  <a:pt x="9463884" y="8074083"/>
                </a:lnTo>
                <a:lnTo>
                  <a:pt x="0" y="8074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WHAT IS ECC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50209" y="2560760"/>
            <a:ext cx="14787582" cy="6864694"/>
          </a:xfrm>
          <a:custGeom>
            <a:avLst/>
            <a:gdLst/>
            <a:ahLst/>
            <a:cxnLst/>
            <a:rect r="r" b="b" t="t" l="l"/>
            <a:pathLst>
              <a:path h="6864694" w="14787582">
                <a:moveTo>
                  <a:pt x="0" y="0"/>
                </a:moveTo>
                <a:lnTo>
                  <a:pt x="14787582" y="0"/>
                </a:lnTo>
                <a:lnTo>
                  <a:pt x="14787582" y="6864693"/>
                </a:lnTo>
                <a:lnTo>
                  <a:pt x="0" y="68646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0" y="923925"/>
            <a:ext cx="18288000" cy="96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0"/>
              </a:lnSpc>
            </a:pPr>
            <a:r>
              <a:rPr lang="en-US" sz="5707">
                <a:solidFill>
                  <a:srgbClr val="000000"/>
                </a:solidFill>
                <a:latin typeface="Fredoka Bold"/>
              </a:rPr>
              <a:t>ELLIPTIC CURVE DISCRETE LOGARITHM 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0" y="923925"/>
            <a:ext cx="18288000" cy="96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0"/>
              </a:lnSpc>
            </a:pPr>
            <a:r>
              <a:rPr lang="en-US" sz="5707">
                <a:solidFill>
                  <a:srgbClr val="000000"/>
                </a:solidFill>
                <a:latin typeface="Fredoka Bold"/>
              </a:rPr>
              <a:t>ELLIPTIC CURVE DISCRETE LOGARITHM PROBLEM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2681945"/>
            <a:ext cx="18288000" cy="741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Point scalar multiplication: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 (n times)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Elliptic Curve Discrete Logarit</a:t>
            </a:r>
            <a:r>
              <a:rPr lang="en-US" sz="5199">
                <a:solidFill>
                  <a:srgbClr val="000000"/>
                </a:solidFill>
                <a:latin typeface="DejaVu Serif Bold"/>
              </a:rPr>
              <a:t>hm Problem (ECDLP): It is the problem of finding an integer n such that Q=nP. By analogy with the discrete logarithm problem for     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 we denote this integer n by  </a:t>
            </a:r>
          </a:p>
          <a:p>
            <a:pPr algn="ctr">
              <a:lnSpc>
                <a:spcPts val="727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3249786" y="3832326"/>
            <a:ext cx="8115300" cy="616352"/>
            <a:chOff x="0" y="0"/>
            <a:chExt cx="10820400" cy="8218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20400" cy="821803"/>
            </a:xfrm>
            <a:custGeom>
              <a:avLst/>
              <a:gdLst/>
              <a:ahLst/>
              <a:cxnLst/>
              <a:rect r="r" b="b" t="t" l="l"/>
              <a:pathLst>
                <a:path h="821803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821803"/>
                  </a:lnTo>
                  <a:lnTo>
                    <a:pt x="0" y="821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4492" y="7434349"/>
            <a:ext cx="857250" cy="771525"/>
            <a:chOff x="0" y="0"/>
            <a:chExt cx="1143000" cy="1028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43000" cy="1028700"/>
            </a:xfrm>
            <a:custGeom>
              <a:avLst/>
              <a:gdLst/>
              <a:ahLst/>
              <a:cxnLst/>
              <a:rect r="r" b="b" t="t" l="l"/>
              <a:pathLst>
                <a:path h="1028700" w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261397" y="8415338"/>
            <a:ext cx="3806190" cy="771525"/>
            <a:chOff x="0" y="0"/>
            <a:chExt cx="5074920" cy="1028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074920" cy="1028700"/>
            </a:xfrm>
            <a:custGeom>
              <a:avLst/>
              <a:gdLst/>
              <a:ahLst/>
              <a:cxnLst/>
              <a:rect r="r" b="b" t="t" l="l"/>
              <a:pathLst>
                <a:path h="1028700" w="5074920">
                  <a:moveTo>
                    <a:pt x="0" y="0"/>
                  </a:moveTo>
                  <a:lnTo>
                    <a:pt x="5074920" y="0"/>
                  </a:lnTo>
                  <a:lnTo>
                    <a:pt x="507492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07706" y="3751056"/>
            <a:ext cx="14605639" cy="3859748"/>
          </a:xfrm>
          <a:custGeom>
            <a:avLst/>
            <a:gdLst/>
            <a:ahLst/>
            <a:cxnLst/>
            <a:rect r="r" b="b" t="t" l="l"/>
            <a:pathLst>
              <a:path h="3859748" w="14605639">
                <a:moveTo>
                  <a:pt x="0" y="0"/>
                </a:moveTo>
                <a:lnTo>
                  <a:pt x="14605639" y="0"/>
                </a:lnTo>
                <a:lnTo>
                  <a:pt x="14605639" y="3859748"/>
                </a:lnTo>
                <a:lnTo>
                  <a:pt x="0" y="3859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0" y="923925"/>
            <a:ext cx="18288000" cy="96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0"/>
              </a:lnSpc>
            </a:pPr>
            <a:r>
              <a:rPr lang="en-US" sz="5707">
                <a:solidFill>
                  <a:srgbClr val="000000"/>
                </a:solidFill>
                <a:latin typeface="Fredoka Bold"/>
              </a:rPr>
              <a:t>ELLIPTIC CURVE DISCRETE LOGARITHM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DAGCFVYo2Hs</dc:identifier>
  <dcterms:modified xsi:type="dcterms:W3CDTF">2011-08-01T06:04:30Z</dcterms:modified>
  <cp:revision>1</cp:revision>
  <dc:title>Cryptanalysis on ECC-based Algorithms</dc:title>
</cp:coreProperties>
</file>