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8" r:id="rId3"/>
    <p:sldId id="257" r:id="rId4"/>
    <p:sldId id="258" r:id="rId5"/>
    <p:sldId id="260" r:id="rId6"/>
    <p:sldId id="262" r:id="rId7"/>
    <p:sldId id="261" r:id="rId8"/>
    <p:sldId id="267" r:id="rId9"/>
    <p:sldId id="264" r:id="rId10"/>
    <p:sldId id="266"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632" autoAdjust="0"/>
    <p:restoredTop sz="94660"/>
  </p:normalViewPr>
  <p:slideViewPr>
    <p:cSldViewPr snapToGrid="0">
      <p:cViewPr varScale="1">
        <p:scale>
          <a:sx n="81" d="100"/>
          <a:sy n="81" d="100"/>
        </p:scale>
        <p:origin x="-96" y="-6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726ED139-0480-4198-83E2-68CE0B25BC9B}" type="datetimeFigureOut">
              <a:rPr lang="en-US" dirty="0"/>
              <a:pPr/>
              <a:t>10/20/2018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97CE23-3B6A-482C-9BEA-F32A9EB44C40}" type="datetimeFigureOut">
              <a:rPr lang="en-US" dirty="0"/>
              <a:pPr/>
              <a:t>10/20/2018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39C8FD-9717-4D78-9D01-4CBD0AC8CAE0}" type="datetimeFigureOut">
              <a:rPr lang="en-US" dirty="0"/>
              <a:pPr/>
              <a:t>10/20/2018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82BD47-5F5E-4508-9DFC-0021F20B392D}" type="datetimeFigureOut">
              <a:rPr lang="en-US" dirty="0"/>
              <a:pPr/>
              <a:t>10/20/2018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BB23E3-326B-4424-9A50-2CBB9CA4B2E5}" type="datetimeFigureOut">
              <a:rPr lang="en-US" dirty="0"/>
              <a:pPr/>
              <a:t>10/20/2018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A09F6F-C437-48B6-80BB-8E50899C06AF}" type="datetimeFigureOut">
              <a:rPr lang="en-US" dirty="0"/>
              <a:pPr/>
              <a:t>10/20/2018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776D14-B85F-4865-804C-5734F9C85CDD}" type="datetimeFigureOut">
              <a:rPr lang="en-US" dirty="0"/>
              <a:pPr/>
              <a:t>10/20/2018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956C38-6601-4688-9146-5E61D8B04598}" type="datetimeFigureOut">
              <a:rPr lang="en-US" dirty="0"/>
              <a:pPr/>
              <a:t>10/20/2018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46061E-CDAE-49E3-92CB-288B639C3B6F}" type="datetimeFigureOut">
              <a:rPr lang="en-US" dirty="0"/>
              <a:pPr/>
              <a:t>10/20/2018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pPr/>
              <a:t>‹#›</a:t>
            </a:fld>
            <a:endParaRPr lang="en-US" dirty="0"/>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35E9851-4767-4B63-B36B-F772D06043F2}" type="datetimeFigureOut">
              <a:rPr lang="en-US" dirty="0"/>
              <a:pPr/>
              <a:t>10/20/2018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309A586-BE94-448D-BAE3-D5D323B9149F}" type="datetimeFigureOut">
              <a:rPr lang="en-US" dirty="0"/>
              <a:pPr/>
              <a:t>10/20/2018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ADDEAF24-54CC-4408-99B3-A70A172EFF44}" type="datetimeFigureOut">
              <a:rPr lang="en-US" dirty="0"/>
              <a:pPr/>
              <a:t>10/20/2018</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CCD296D-6FBA-4442-8B06-78B1918DC63C}"/>
              </a:ext>
            </a:extLst>
          </p:cNvPr>
          <p:cNvSpPr>
            <a:spLocks noGrp="1"/>
          </p:cNvSpPr>
          <p:nvPr>
            <p:ph type="subTitle" idx="1"/>
          </p:nvPr>
        </p:nvSpPr>
        <p:spPr>
          <a:xfrm>
            <a:off x="665017" y="304800"/>
            <a:ext cx="10335491" cy="6187440"/>
          </a:xfrm>
        </p:spPr>
        <p:txBody>
          <a:bodyPr>
            <a:normAutofit/>
          </a:bodyPr>
          <a:lstStyle/>
          <a:p>
            <a:pPr algn="ctr"/>
            <a:endParaRPr lang="en-US" b="1" dirty="0"/>
          </a:p>
          <a:p>
            <a:pPr algn="ctr"/>
            <a:endParaRPr lang="en-US" b="1" dirty="0"/>
          </a:p>
          <a:p>
            <a:pPr algn="ctr"/>
            <a:endParaRPr lang="en-US" b="1" dirty="0">
              <a:solidFill>
                <a:schemeClr val="tx1"/>
              </a:solidFill>
            </a:endParaRPr>
          </a:p>
          <a:p>
            <a:pPr algn="ctr"/>
            <a:r>
              <a:rPr lang="en-US" sz="2400" b="1" dirty="0">
                <a:solidFill>
                  <a:schemeClr val="tx1"/>
                </a:solidFill>
              </a:rPr>
              <a:t>EXECUTION OF STRATEGY BY CALCULATING THE EFFECTIVENESS</a:t>
            </a:r>
            <a:endParaRPr lang="en-US" sz="2400" dirty="0">
              <a:solidFill>
                <a:schemeClr val="tx1"/>
              </a:solidFill>
            </a:endParaRPr>
          </a:p>
          <a:p>
            <a:pPr algn="ctr"/>
            <a:r>
              <a:rPr lang="en-US" sz="2400" b="1" dirty="0">
                <a:solidFill>
                  <a:schemeClr val="tx1"/>
                </a:solidFill>
              </a:rPr>
              <a:t>BETWEEN TRADITIONAL AND MODERN MARKETING</a:t>
            </a:r>
            <a:endParaRPr lang="en-US" sz="2400" dirty="0">
              <a:solidFill>
                <a:schemeClr val="tx1"/>
              </a:solidFill>
            </a:endParaRPr>
          </a:p>
          <a:p>
            <a:pPr algn="ctr"/>
            <a:r>
              <a:rPr lang="en-US" sz="2400" b="1" dirty="0">
                <a:solidFill>
                  <a:schemeClr val="tx1"/>
                </a:solidFill>
              </a:rPr>
              <a:t>STRATEGY IN BUSINESS ENTERPRISE</a:t>
            </a:r>
            <a:endParaRPr lang="en-US" sz="2400" dirty="0">
              <a:solidFill>
                <a:schemeClr val="tx1"/>
              </a:solidFill>
            </a:endParaRPr>
          </a:p>
          <a:p>
            <a:pPr algn="ctr"/>
            <a:r>
              <a:rPr lang="en-US" sz="2400" b="1" dirty="0">
                <a:solidFill>
                  <a:schemeClr val="tx1"/>
                </a:solidFill>
              </a:rPr>
              <a:t>: COMPARATIVE ANALYSIS</a:t>
            </a:r>
            <a:endParaRPr lang="en-US" sz="2400" dirty="0">
              <a:solidFill>
                <a:schemeClr val="tx1"/>
              </a:solidFill>
            </a:endParaRPr>
          </a:p>
          <a:p>
            <a:pPr algn="ctr"/>
            <a:r>
              <a:rPr lang="en-US" sz="2400" dirty="0">
                <a:solidFill>
                  <a:schemeClr val="tx1"/>
                </a:solidFill>
              </a:rPr>
              <a:t> </a:t>
            </a:r>
          </a:p>
        </p:txBody>
      </p:sp>
    </p:spTree>
    <p:extLst>
      <p:ext uri="{BB962C8B-B14F-4D97-AF65-F5344CB8AC3E}">
        <p14:creationId xmlns:p14="http://schemas.microsoft.com/office/powerpoint/2010/main" xmlns="" val="1407270623"/>
      </p:ext>
    </p:extLst>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84782" y="1787237"/>
            <a:ext cx="9418320" cy="4017818"/>
          </a:xfrm>
        </p:spPr>
        <p:txBody>
          <a:bodyPr>
            <a:noAutofit/>
          </a:bodyPr>
          <a:lstStyle/>
          <a:p>
            <a:r>
              <a:rPr lang="en-US" sz="1800" dirty="0"/>
              <a:t>   			RECOMMENDATION</a:t>
            </a:r>
            <a:br>
              <a:rPr lang="en-US" sz="1800" dirty="0"/>
            </a:br>
            <a:r>
              <a:rPr lang="en-US" sz="1800" dirty="0"/>
              <a:t> </a:t>
            </a:r>
            <a:br>
              <a:rPr lang="en-US" sz="1800" dirty="0"/>
            </a:br>
            <a:r>
              <a:rPr lang="en-US" sz="1800" dirty="0"/>
              <a:t>-More increase of productivity and become more highly effective, focus on most important tasks first before doing anything else. (mod)</a:t>
            </a:r>
            <a:br>
              <a:rPr lang="en-US" sz="1800" dirty="0"/>
            </a:br>
            <a:r>
              <a:rPr lang="en-US" sz="1800" dirty="0"/>
              <a:t/>
            </a:r>
            <a:br>
              <a:rPr lang="en-US" sz="1800" dirty="0"/>
            </a:br>
            <a:r>
              <a:rPr lang="en-US" sz="1800" dirty="0"/>
              <a:t>-They need to implement strategy like Diversity marketing such as expectation, beliefs to enhance the growth potential of a business(</a:t>
            </a:r>
            <a:r>
              <a:rPr lang="en-US" sz="1800" dirty="0" err="1"/>
              <a:t>trad</a:t>
            </a:r>
            <a:r>
              <a:rPr lang="en-US" sz="1800" dirty="0"/>
              <a:t>)</a:t>
            </a:r>
            <a:br>
              <a:rPr lang="en-US" sz="1800" dirty="0"/>
            </a:br>
            <a:r>
              <a:rPr lang="en-US" sz="1800" dirty="0"/>
              <a:t/>
            </a:r>
            <a:br>
              <a:rPr lang="en-US" sz="1800" dirty="0"/>
            </a:br>
            <a:r>
              <a:rPr lang="en-US" sz="1800" dirty="0"/>
              <a:t>-To know how to manage understanding potential risks to the business and finding ways to minimize their impacts. (Q3)</a:t>
            </a:r>
            <a:br>
              <a:rPr lang="en-US" sz="1800" dirty="0"/>
            </a:br>
            <a:r>
              <a:rPr lang="en-US" sz="1800" dirty="0"/>
              <a:t/>
            </a:r>
            <a:br>
              <a:rPr lang="en-US" sz="1800" dirty="0"/>
            </a:br>
            <a:r>
              <a:rPr lang="en-US" sz="1800" dirty="0"/>
              <a:t>-Having confident &amp; being consistent is not enough the strategy of those frontline staff should have possessed positive interactions with a client can give a frontline worker great satisfaction (Q4)</a:t>
            </a:r>
            <a:br>
              <a:rPr lang="en-US" sz="1800" dirty="0"/>
            </a:br>
            <a:r>
              <a:rPr lang="en-US" sz="1800" dirty="0"/>
              <a:t/>
            </a:r>
            <a:br>
              <a:rPr lang="en-US" sz="1800" dirty="0"/>
            </a:br>
            <a:r>
              <a:rPr lang="en-US" sz="1800" dirty="0"/>
              <a:t>-Need to more understand the target audience/worker to identify how to get their attention &amp; focus on present problem by considering future demands (Q5)</a:t>
            </a:r>
            <a:br>
              <a:rPr lang="en-US" sz="1800" dirty="0"/>
            </a:br>
            <a:r>
              <a:rPr lang="en-US" sz="1800" dirty="0"/>
              <a:t/>
            </a:r>
            <a:br>
              <a:rPr lang="en-US" sz="1800" dirty="0"/>
            </a:br>
            <a:r>
              <a:rPr lang="en-US" sz="1800" dirty="0"/>
              <a:t>-Must know the purpose and motive that requires developing own clear vision of where you want to go and the goal you wanted to choose. (Q6)</a:t>
            </a:r>
            <a:br>
              <a:rPr lang="en-US" sz="1800" dirty="0"/>
            </a:br>
            <a:endParaRPr lang="en-US" sz="1800" dirty="0"/>
          </a:p>
        </p:txBody>
      </p:sp>
    </p:spTree>
  </p:cSld>
  <p:clrMapOvr>
    <a:masterClrMapping/>
  </p:clrMapOvr>
  <p:transition>
    <p:check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855785" y="720969"/>
            <a:ext cx="9859577" cy="5644662"/>
          </a:xfrm>
        </p:spPr>
        <p:txBody>
          <a:bodyPr/>
          <a:lstStyle/>
          <a:p>
            <a:pPr algn="ctr"/>
            <a:endParaRPr lang="en-US" dirty="0" smtClean="0"/>
          </a:p>
        </p:txBody>
      </p:sp>
      <p:pic>
        <p:nvPicPr>
          <p:cNvPr id="6" name="Picture 5" descr="43788684_482770642208027_3308131266196406272_n.jpg"/>
          <p:cNvPicPr>
            <a:picLocks noChangeAspect="1"/>
          </p:cNvPicPr>
          <p:nvPr/>
        </p:nvPicPr>
        <p:blipFill>
          <a:blip r:embed="rId2"/>
          <a:stretch>
            <a:fillRect/>
          </a:stretch>
        </p:blipFill>
        <p:spPr>
          <a:xfrm>
            <a:off x="1459522" y="1277815"/>
            <a:ext cx="1254370" cy="1254370"/>
          </a:xfrm>
          <a:prstGeom prst="rect">
            <a:avLst/>
          </a:prstGeom>
        </p:spPr>
      </p:pic>
      <p:sp>
        <p:nvSpPr>
          <p:cNvPr id="7" name="TextBox 6"/>
          <p:cNvSpPr txBox="1"/>
          <p:nvPr/>
        </p:nvSpPr>
        <p:spPr>
          <a:xfrm>
            <a:off x="1090246" y="2508740"/>
            <a:ext cx="2098431" cy="276999"/>
          </a:xfrm>
          <a:prstGeom prst="rect">
            <a:avLst/>
          </a:prstGeom>
          <a:noFill/>
        </p:spPr>
        <p:txBody>
          <a:bodyPr wrap="square" rtlCol="0">
            <a:spAutoFit/>
          </a:bodyPr>
          <a:lstStyle/>
          <a:p>
            <a:r>
              <a:rPr lang="en-US" sz="1200" dirty="0" err="1" smtClean="0"/>
              <a:t>Lamentac</a:t>
            </a:r>
            <a:r>
              <a:rPr lang="en-US" sz="1200" dirty="0" smtClean="0"/>
              <a:t>, Vincent Karl D.</a:t>
            </a:r>
            <a:endParaRPr lang="en-US" sz="1200" dirty="0"/>
          </a:p>
        </p:txBody>
      </p:sp>
      <p:pic>
        <p:nvPicPr>
          <p:cNvPr id="8" name="Picture 7" descr="43766916_1218066708336574_121560055651762176_n.jpg"/>
          <p:cNvPicPr>
            <a:picLocks noChangeAspect="1"/>
          </p:cNvPicPr>
          <p:nvPr/>
        </p:nvPicPr>
        <p:blipFill>
          <a:blip r:embed="rId3"/>
          <a:stretch>
            <a:fillRect/>
          </a:stretch>
        </p:blipFill>
        <p:spPr>
          <a:xfrm>
            <a:off x="3628293" y="1271954"/>
            <a:ext cx="1225062" cy="1225062"/>
          </a:xfrm>
          <a:prstGeom prst="rect">
            <a:avLst/>
          </a:prstGeom>
        </p:spPr>
      </p:pic>
      <p:sp>
        <p:nvSpPr>
          <p:cNvPr id="9" name="TextBox 8"/>
          <p:cNvSpPr txBox="1"/>
          <p:nvPr/>
        </p:nvSpPr>
        <p:spPr>
          <a:xfrm>
            <a:off x="3387970" y="2485293"/>
            <a:ext cx="1711569" cy="276999"/>
          </a:xfrm>
          <a:prstGeom prst="rect">
            <a:avLst/>
          </a:prstGeom>
          <a:noFill/>
        </p:spPr>
        <p:txBody>
          <a:bodyPr wrap="square" rtlCol="0">
            <a:spAutoFit/>
          </a:bodyPr>
          <a:lstStyle/>
          <a:p>
            <a:r>
              <a:rPr lang="en-US" sz="1200" dirty="0" smtClean="0"/>
              <a:t>De </a:t>
            </a:r>
            <a:r>
              <a:rPr lang="en-US" sz="1200" dirty="0" err="1" smtClean="0"/>
              <a:t>leon</a:t>
            </a:r>
            <a:r>
              <a:rPr lang="en-US" sz="1200" dirty="0" smtClean="0"/>
              <a:t>, </a:t>
            </a:r>
            <a:r>
              <a:rPr lang="en-US" sz="1200" dirty="0" err="1" smtClean="0"/>
              <a:t>Lyka</a:t>
            </a:r>
            <a:r>
              <a:rPr lang="en-US" sz="1200" dirty="0" smtClean="0"/>
              <a:t> Mae B.</a:t>
            </a:r>
            <a:endParaRPr lang="en-US" sz="1200" dirty="0"/>
          </a:p>
        </p:txBody>
      </p:sp>
      <p:pic>
        <p:nvPicPr>
          <p:cNvPr id="10" name="Picture 9" descr="33752708_1676983429086625_7788017537312096256_n.png"/>
          <p:cNvPicPr>
            <a:picLocks noChangeAspect="1"/>
          </p:cNvPicPr>
          <p:nvPr/>
        </p:nvPicPr>
        <p:blipFill>
          <a:blip r:embed="rId4"/>
          <a:stretch>
            <a:fillRect/>
          </a:stretch>
        </p:blipFill>
        <p:spPr>
          <a:xfrm>
            <a:off x="6524991" y="1259834"/>
            <a:ext cx="1177071" cy="1195416"/>
          </a:xfrm>
          <a:prstGeom prst="rect">
            <a:avLst/>
          </a:prstGeom>
        </p:spPr>
      </p:pic>
      <p:sp>
        <p:nvSpPr>
          <p:cNvPr id="11" name="TextBox 10"/>
          <p:cNvSpPr txBox="1"/>
          <p:nvPr/>
        </p:nvSpPr>
        <p:spPr>
          <a:xfrm>
            <a:off x="6307015" y="2426678"/>
            <a:ext cx="1711570" cy="276999"/>
          </a:xfrm>
          <a:prstGeom prst="rect">
            <a:avLst/>
          </a:prstGeom>
          <a:noFill/>
        </p:spPr>
        <p:txBody>
          <a:bodyPr wrap="square" rtlCol="0">
            <a:spAutoFit/>
          </a:bodyPr>
          <a:lstStyle/>
          <a:p>
            <a:r>
              <a:rPr lang="en-US" sz="1200" dirty="0" smtClean="0"/>
              <a:t>Soriano, </a:t>
            </a:r>
            <a:r>
              <a:rPr lang="en-US" sz="1200" dirty="0" err="1" smtClean="0"/>
              <a:t>Azenith</a:t>
            </a:r>
            <a:r>
              <a:rPr lang="en-US" sz="1200" dirty="0" smtClean="0"/>
              <a:t> L.</a:t>
            </a:r>
            <a:endParaRPr lang="en-US" sz="1200" dirty="0"/>
          </a:p>
        </p:txBody>
      </p:sp>
      <p:pic>
        <p:nvPicPr>
          <p:cNvPr id="12" name="Picture 11" descr="43878683_190380035188117_6420801302351052800_n.jpg"/>
          <p:cNvPicPr>
            <a:picLocks noChangeAspect="1"/>
          </p:cNvPicPr>
          <p:nvPr/>
        </p:nvPicPr>
        <p:blipFill>
          <a:blip r:embed="rId5"/>
          <a:stretch>
            <a:fillRect/>
          </a:stretch>
        </p:blipFill>
        <p:spPr>
          <a:xfrm>
            <a:off x="8751278" y="1277816"/>
            <a:ext cx="1148860" cy="1148860"/>
          </a:xfrm>
          <a:prstGeom prst="rect">
            <a:avLst/>
          </a:prstGeom>
        </p:spPr>
      </p:pic>
      <p:sp>
        <p:nvSpPr>
          <p:cNvPr id="13" name="TextBox 12"/>
          <p:cNvSpPr txBox="1"/>
          <p:nvPr/>
        </p:nvSpPr>
        <p:spPr>
          <a:xfrm>
            <a:off x="8651631" y="2485294"/>
            <a:ext cx="2098431" cy="276999"/>
          </a:xfrm>
          <a:prstGeom prst="rect">
            <a:avLst/>
          </a:prstGeom>
          <a:noFill/>
        </p:spPr>
        <p:txBody>
          <a:bodyPr wrap="square" rtlCol="0">
            <a:spAutoFit/>
          </a:bodyPr>
          <a:lstStyle/>
          <a:p>
            <a:r>
              <a:rPr lang="en-US" sz="1200" dirty="0" err="1" smtClean="0"/>
              <a:t>Encabo</a:t>
            </a:r>
            <a:r>
              <a:rPr lang="en-US" sz="1200" dirty="0" smtClean="0"/>
              <a:t>, Carol B.</a:t>
            </a:r>
            <a:endParaRPr lang="en-US" sz="1200" dirty="0"/>
          </a:p>
        </p:txBody>
      </p:sp>
      <p:pic>
        <p:nvPicPr>
          <p:cNvPr id="14" name="Picture 13" descr="30688827_1496410657137017_2044034782240702464_n.jpg"/>
          <p:cNvPicPr>
            <a:picLocks noChangeAspect="1"/>
          </p:cNvPicPr>
          <p:nvPr/>
        </p:nvPicPr>
        <p:blipFill>
          <a:blip r:embed="rId6"/>
          <a:stretch>
            <a:fillRect/>
          </a:stretch>
        </p:blipFill>
        <p:spPr>
          <a:xfrm>
            <a:off x="5184531" y="3522784"/>
            <a:ext cx="1166446" cy="1166446"/>
          </a:xfrm>
          <a:prstGeom prst="rect">
            <a:avLst/>
          </a:prstGeom>
        </p:spPr>
      </p:pic>
      <p:pic>
        <p:nvPicPr>
          <p:cNvPr id="15" name="Picture 14" descr="43880644_1090602241108145_3046095577755418624_n (1).jpg"/>
          <p:cNvPicPr>
            <a:picLocks noChangeAspect="1"/>
          </p:cNvPicPr>
          <p:nvPr/>
        </p:nvPicPr>
        <p:blipFill>
          <a:blip r:embed="rId7"/>
          <a:stretch>
            <a:fillRect/>
          </a:stretch>
        </p:blipFill>
        <p:spPr>
          <a:xfrm>
            <a:off x="1260231" y="3522785"/>
            <a:ext cx="1236784" cy="1236784"/>
          </a:xfrm>
          <a:prstGeom prst="rect">
            <a:avLst/>
          </a:prstGeom>
        </p:spPr>
      </p:pic>
      <p:pic>
        <p:nvPicPr>
          <p:cNvPr id="16" name="Picture 15" descr="43788568_1958955841071753_2608131092498087936_n.jpg"/>
          <p:cNvPicPr>
            <a:picLocks noChangeAspect="1"/>
          </p:cNvPicPr>
          <p:nvPr/>
        </p:nvPicPr>
        <p:blipFill>
          <a:blip r:embed="rId8"/>
          <a:stretch>
            <a:fillRect/>
          </a:stretch>
        </p:blipFill>
        <p:spPr>
          <a:xfrm>
            <a:off x="3182815" y="3487614"/>
            <a:ext cx="1201617" cy="1201617"/>
          </a:xfrm>
          <a:prstGeom prst="rect">
            <a:avLst/>
          </a:prstGeom>
        </p:spPr>
      </p:pic>
      <p:pic>
        <p:nvPicPr>
          <p:cNvPr id="17" name="Picture 16" descr="44024090_168556197405346_3514359794565644288_n.jpg"/>
          <p:cNvPicPr>
            <a:picLocks noChangeAspect="1"/>
          </p:cNvPicPr>
          <p:nvPr/>
        </p:nvPicPr>
        <p:blipFill>
          <a:blip r:embed="rId9"/>
          <a:stretch>
            <a:fillRect/>
          </a:stretch>
        </p:blipFill>
        <p:spPr>
          <a:xfrm>
            <a:off x="7321062" y="3522784"/>
            <a:ext cx="1166446" cy="1166446"/>
          </a:xfrm>
          <a:prstGeom prst="rect">
            <a:avLst/>
          </a:prstGeom>
        </p:spPr>
      </p:pic>
      <p:pic>
        <p:nvPicPr>
          <p:cNvPr id="18" name="Picture 17" descr="E:\KED\2.jpg"/>
          <p:cNvPicPr/>
          <p:nvPr/>
        </p:nvPicPr>
        <p:blipFill>
          <a:blip r:embed="rId10" cstate="print"/>
          <a:srcRect/>
          <a:stretch>
            <a:fillRect/>
          </a:stretch>
        </p:blipFill>
        <p:spPr bwMode="auto">
          <a:xfrm>
            <a:off x="9424830" y="3490126"/>
            <a:ext cx="1114216" cy="1163935"/>
          </a:xfrm>
          <a:prstGeom prst="rect">
            <a:avLst/>
          </a:prstGeom>
          <a:noFill/>
          <a:ln w="9525">
            <a:noFill/>
            <a:miter lim="800000"/>
            <a:headEnd/>
            <a:tailEnd/>
          </a:ln>
        </p:spPr>
      </p:pic>
      <p:sp>
        <p:nvSpPr>
          <p:cNvPr id="19" name="TextBox 18"/>
          <p:cNvSpPr txBox="1"/>
          <p:nvPr/>
        </p:nvSpPr>
        <p:spPr>
          <a:xfrm>
            <a:off x="984738" y="4747848"/>
            <a:ext cx="2098431" cy="276999"/>
          </a:xfrm>
          <a:prstGeom prst="rect">
            <a:avLst/>
          </a:prstGeom>
          <a:noFill/>
        </p:spPr>
        <p:txBody>
          <a:bodyPr wrap="square" rtlCol="0">
            <a:spAutoFit/>
          </a:bodyPr>
          <a:lstStyle/>
          <a:p>
            <a:r>
              <a:rPr lang="en-US" sz="1200" dirty="0" err="1" smtClean="0"/>
              <a:t>Pelausa</a:t>
            </a:r>
            <a:r>
              <a:rPr lang="en-US" sz="1200" dirty="0" smtClean="0"/>
              <a:t>, Ivy Grace A.</a:t>
            </a:r>
            <a:endParaRPr lang="en-US" sz="1200" dirty="0"/>
          </a:p>
        </p:txBody>
      </p:sp>
      <p:sp>
        <p:nvSpPr>
          <p:cNvPr id="20" name="TextBox 19"/>
          <p:cNvSpPr txBox="1"/>
          <p:nvPr/>
        </p:nvSpPr>
        <p:spPr>
          <a:xfrm>
            <a:off x="9026769" y="4665787"/>
            <a:ext cx="2098431" cy="276999"/>
          </a:xfrm>
          <a:prstGeom prst="rect">
            <a:avLst/>
          </a:prstGeom>
          <a:noFill/>
        </p:spPr>
        <p:txBody>
          <a:bodyPr wrap="square" rtlCol="0">
            <a:spAutoFit/>
          </a:bodyPr>
          <a:lstStyle/>
          <a:p>
            <a:r>
              <a:rPr lang="en-US" sz="1200" dirty="0" smtClean="0"/>
              <a:t>Panes, Marian Abigail B.</a:t>
            </a:r>
            <a:endParaRPr lang="en-US" sz="1200" dirty="0"/>
          </a:p>
        </p:txBody>
      </p:sp>
      <p:sp>
        <p:nvSpPr>
          <p:cNvPr id="21" name="TextBox 20"/>
          <p:cNvSpPr txBox="1"/>
          <p:nvPr/>
        </p:nvSpPr>
        <p:spPr>
          <a:xfrm>
            <a:off x="2872154" y="4724403"/>
            <a:ext cx="2098431" cy="276999"/>
          </a:xfrm>
          <a:prstGeom prst="rect">
            <a:avLst/>
          </a:prstGeom>
          <a:noFill/>
        </p:spPr>
        <p:txBody>
          <a:bodyPr wrap="square" rtlCol="0">
            <a:spAutoFit/>
          </a:bodyPr>
          <a:lstStyle/>
          <a:p>
            <a:r>
              <a:rPr lang="en-US" sz="1200" dirty="0" err="1" smtClean="0"/>
              <a:t>Darole</a:t>
            </a:r>
            <a:r>
              <a:rPr lang="en-US" sz="1200" dirty="0" smtClean="0"/>
              <a:t>, Ramon Joseph R.</a:t>
            </a:r>
            <a:endParaRPr lang="en-US" sz="1200" dirty="0"/>
          </a:p>
        </p:txBody>
      </p:sp>
      <p:sp>
        <p:nvSpPr>
          <p:cNvPr id="22" name="TextBox 21"/>
          <p:cNvSpPr txBox="1"/>
          <p:nvPr/>
        </p:nvSpPr>
        <p:spPr>
          <a:xfrm>
            <a:off x="4970585" y="4736126"/>
            <a:ext cx="2098431" cy="276999"/>
          </a:xfrm>
          <a:prstGeom prst="rect">
            <a:avLst/>
          </a:prstGeom>
          <a:noFill/>
        </p:spPr>
        <p:txBody>
          <a:bodyPr wrap="square" rtlCol="0">
            <a:spAutoFit/>
          </a:bodyPr>
          <a:lstStyle/>
          <a:p>
            <a:r>
              <a:rPr lang="en-US" sz="1200" dirty="0" err="1" smtClean="0"/>
              <a:t>Dimalaluan</a:t>
            </a:r>
            <a:r>
              <a:rPr lang="en-US" sz="1200" dirty="0" smtClean="0"/>
              <a:t>, Kaila E.</a:t>
            </a:r>
            <a:endParaRPr lang="en-US" sz="1200" dirty="0"/>
          </a:p>
        </p:txBody>
      </p:sp>
      <p:sp>
        <p:nvSpPr>
          <p:cNvPr id="23" name="TextBox 22"/>
          <p:cNvSpPr txBox="1"/>
          <p:nvPr/>
        </p:nvSpPr>
        <p:spPr>
          <a:xfrm>
            <a:off x="7080739" y="4712680"/>
            <a:ext cx="2098431" cy="276999"/>
          </a:xfrm>
          <a:prstGeom prst="rect">
            <a:avLst/>
          </a:prstGeom>
          <a:noFill/>
        </p:spPr>
        <p:txBody>
          <a:bodyPr wrap="square" rtlCol="0">
            <a:spAutoFit/>
          </a:bodyPr>
          <a:lstStyle/>
          <a:p>
            <a:r>
              <a:rPr lang="en-US" sz="1200" dirty="0" smtClean="0"/>
              <a:t>Garcia, Mc </a:t>
            </a:r>
            <a:r>
              <a:rPr lang="en-US" sz="1200" dirty="0" err="1" smtClean="0"/>
              <a:t>Klain</a:t>
            </a:r>
            <a:r>
              <a:rPr lang="en-US" sz="1200" dirty="0" smtClean="0"/>
              <a:t> B.</a:t>
            </a:r>
            <a:endParaRPr lang="en-US" sz="1200" dirty="0"/>
          </a:p>
        </p:txBody>
      </p:sp>
      <p:pic>
        <p:nvPicPr>
          <p:cNvPr id="24" name="Picture 23" descr="34625184_1858226047561018_5589100942977925120_n.jpg"/>
          <p:cNvPicPr>
            <a:picLocks noChangeAspect="1"/>
          </p:cNvPicPr>
          <p:nvPr/>
        </p:nvPicPr>
        <p:blipFill>
          <a:blip r:embed="rId11"/>
          <a:stretch>
            <a:fillRect/>
          </a:stretch>
        </p:blipFill>
        <p:spPr>
          <a:xfrm>
            <a:off x="5294435" y="5398478"/>
            <a:ext cx="1094642" cy="1459522"/>
          </a:xfrm>
          <a:prstGeom prst="rect">
            <a:avLst/>
          </a:prstGeom>
        </p:spPr>
      </p:pic>
      <p:sp>
        <p:nvSpPr>
          <p:cNvPr id="25" name="TextBox 24"/>
          <p:cNvSpPr txBox="1"/>
          <p:nvPr/>
        </p:nvSpPr>
        <p:spPr>
          <a:xfrm>
            <a:off x="2543909" y="5814646"/>
            <a:ext cx="2637692" cy="646331"/>
          </a:xfrm>
          <a:prstGeom prst="rect">
            <a:avLst/>
          </a:prstGeom>
          <a:noFill/>
        </p:spPr>
        <p:txBody>
          <a:bodyPr wrap="square" rtlCol="0">
            <a:spAutoFit/>
          </a:bodyPr>
          <a:lstStyle/>
          <a:p>
            <a:r>
              <a:rPr lang="en-US" dirty="0" smtClean="0"/>
              <a:t>Prof. R. A. Martinez</a:t>
            </a:r>
          </a:p>
          <a:p>
            <a:r>
              <a:rPr lang="en-US" dirty="0" smtClean="0"/>
              <a:t>      Adviser</a:t>
            </a:r>
            <a:endParaRPr lang="en-US" dirty="0"/>
          </a:p>
        </p:txBody>
      </p:sp>
      <p:sp>
        <p:nvSpPr>
          <p:cNvPr id="26" name="Rectangle 25"/>
          <p:cNvSpPr/>
          <p:nvPr/>
        </p:nvSpPr>
        <p:spPr>
          <a:xfrm>
            <a:off x="4483149" y="497015"/>
            <a:ext cx="2217274" cy="413959"/>
          </a:xfrm>
          <a:prstGeom prst="rect">
            <a:avLst/>
          </a:prstGeom>
        </p:spPr>
        <p:txBody>
          <a:bodyPr wrap="none">
            <a:spAutoFit/>
          </a:bodyPr>
          <a:lstStyle/>
          <a:p>
            <a:pPr lvl="0" algn="ctr" defTabSz="914400">
              <a:lnSpc>
                <a:spcPct val="95000"/>
              </a:lnSpc>
              <a:spcBef>
                <a:spcPts val="1400"/>
              </a:spcBef>
              <a:spcAft>
                <a:spcPts val="200"/>
              </a:spcAft>
              <a:buClr>
                <a:srgbClr val="D34817"/>
              </a:buClr>
              <a:buSzPct val="80000"/>
            </a:pPr>
            <a:r>
              <a:rPr lang="en-US" sz="2200" spc="30" dirty="0" smtClean="0">
                <a:solidFill>
                  <a:prstClr val="white"/>
                </a:solidFill>
              </a:rPr>
              <a:t>PRESENTORS</a:t>
            </a:r>
            <a:endParaRPr lang="en-US" sz="2200" spc="30" dirty="0">
              <a:solidFill>
                <a:prstClr val="white"/>
              </a:solidFill>
            </a:endParaRPr>
          </a:p>
        </p:txBody>
      </p:sp>
    </p:spTree>
  </p:cSld>
  <p:clrMapOvr>
    <a:masterClrMapping/>
  </p:clrMapOvr>
  <p:transition spd="med">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08764" y="1333383"/>
            <a:ext cx="9418320" cy="4041648"/>
          </a:xfrm>
        </p:spPr>
        <p:txBody>
          <a:bodyPr>
            <a:normAutofit fontScale="90000"/>
          </a:bodyPr>
          <a:lstStyle/>
          <a:p>
            <a:pPr algn="ctr"/>
            <a:r>
              <a:rPr lang="en-US" dirty="0" smtClean="0"/>
              <a:t>Thank you Panels!</a:t>
            </a:r>
            <a:br>
              <a:rPr lang="en-US" dirty="0" smtClean="0"/>
            </a:br>
            <a:r>
              <a:rPr lang="en-US" dirty="0" smtClean="0"/>
              <a:t>May you have a wonderful </a:t>
            </a:r>
            <a:r>
              <a:rPr lang="en-US" dirty="0" err="1" smtClean="0"/>
              <a:t>sembreak</a:t>
            </a:r>
            <a:r>
              <a:rPr lang="en-US" dirty="0" smtClean="0"/>
              <a:t>.</a:t>
            </a:r>
            <a:br>
              <a:rPr lang="en-US" dirty="0" smtClean="0"/>
            </a:br>
            <a:r>
              <a:rPr lang="en-US" dirty="0" smtClean="0"/>
              <a:t/>
            </a:r>
            <a:br>
              <a:rPr lang="en-US" dirty="0" smtClean="0"/>
            </a:br>
            <a:r>
              <a:rPr lang="en-US" dirty="0" smtClean="0"/>
              <a:t>God Bless!</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ransition spd="med">
    <p:wipe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CCD296D-6FBA-4442-8B06-78B1918DC63C}"/>
              </a:ext>
            </a:extLst>
          </p:cNvPr>
          <p:cNvSpPr>
            <a:spLocks noGrp="1"/>
          </p:cNvSpPr>
          <p:nvPr>
            <p:ph type="subTitle" idx="1"/>
          </p:nvPr>
        </p:nvSpPr>
        <p:spPr>
          <a:xfrm>
            <a:off x="665017" y="304800"/>
            <a:ext cx="10335491" cy="6187440"/>
          </a:xfrm>
        </p:spPr>
        <p:txBody>
          <a:bodyPr>
            <a:normAutofit/>
          </a:bodyPr>
          <a:lstStyle/>
          <a:p>
            <a:pPr algn="ctr"/>
            <a:r>
              <a:rPr lang="en-US" sz="3900" dirty="0">
                <a:solidFill>
                  <a:schemeClr val="tx1"/>
                </a:solidFill>
                <a:latin typeface="Times New Roman" panose="02020603050405020304" pitchFamily="18" charset="0"/>
                <a:cs typeface="Times New Roman" panose="02020603050405020304" pitchFamily="18" charset="0"/>
              </a:rPr>
              <a:t>ABSTRACT</a:t>
            </a:r>
            <a:endParaRPr lang="en-US" sz="4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 	</a:t>
            </a:r>
          </a:p>
          <a:p>
            <a:r>
              <a:rPr lang="en-US" sz="2400" dirty="0">
                <a:solidFill>
                  <a:schemeClr val="tx1"/>
                </a:solidFill>
                <a:latin typeface="Times New Roman" panose="02020603050405020304" pitchFamily="18" charset="0"/>
                <a:cs typeface="Times New Roman" panose="02020603050405020304" pitchFamily="18" charset="0"/>
              </a:rPr>
              <a:t>		Marketing Strategy is the section of business plan that outlines the overall game plan for finding clients and customers for the business, and it is a long-term, forward-looking approach to planning with the fundamental goal achieving a sustainable competitive advantage. The study investigates and describes the concept of calculating effectiveness of strategy it intends to examine relationships between traditional and modern as well as differences in attitudes and implementing related to the business’ strategy.</a:t>
            </a:r>
          </a:p>
          <a:p>
            <a:r>
              <a:rPr lang="en-US" sz="2400" dirty="0">
                <a:solidFill>
                  <a:schemeClr val="tx1"/>
                </a:solidFill>
                <a:latin typeface="Times New Roman" panose="02020603050405020304" pitchFamily="18" charset="0"/>
                <a:cs typeface="Times New Roman" panose="02020603050405020304" pitchFamily="18" charset="0"/>
              </a:rPr>
              <a:t>                    The objective of this study is to identify which is more effective of traditional and modern marketing strategy business enterprise attributes for firms in Different conditions and explore factors that influence the business attributes. </a:t>
            </a:r>
          </a:p>
          <a:p>
            <a:r>
              <a:rPr lang="en-US" sz="2400" dirty="0"/>
              <a:t> </a:t>
            </a:r>
          </a:p>
        </p:txBody>
      </p:sp>
    </p:spTree>
    <p:extLst>
      <p:ext uri="{BB962C8B-B14F-4D97-AF65-F5344CB8AC3E}">
        <p14:creationId xmlns:p14="http://schemas.microsoft.com/office/powerpoint/2010/main" xmlns="" val="1051968843"/>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CCD296D-6FBA-4442-8B06-78B1918DC63C}"/>
              </a:ext>
            </a:extLst>
          </p:cNvPr>
          <p:cNvSpPr>
            <a:spLocks noGrp="1"/>
          </p:cNvSpPr>
          <p:nvPr>
            <p:ph type="subTitle" idx="1"/>
          </p:nvPr>
        </p:nvSpPr>
        <p:spPr>
          <a:xfrm>
            <a:off x="1248019" y="110836"/>
            <a:ext cx="9418320" cy="6539346"/>
          </a:xfrm>
        </p:spPr>
        <p:txBody>
          <a:bodyPr>
            <a:noAutofit/>
          </a:bodyPr>
          <a:lstStyle/>
          <a:p>
            <a:pPr algn="ctr"/>
            <a:r>
              <a:rPr lang="en-US" sz="2000" dirty="0">
                <a:solidFill>
                  <a:schemeClr val="tx1"/>
                </a:solidFill>
                <a:latin typeface="Times New Roman" panose="02020603050405020304" pitchFamily="18" charset="0"/>
                <a:cs typeface="Times New Roman" panose="02020603050405020304" pitchFamily="18" charset="0"/>
              </a:rPr>
              <a:t>	</a:t>
            </a:r>
          </a:p>
          <a:p>
            <a:r>
              <a:rPr lang="en-US" sz="2400" dirty="0">
                <a:solidFill>
                  <a:schemeClr val="tx1"/>
                </a:solidFill>
                <a:latin typeface="Times New Roman" panose="02020603050405020304" pitchFamily="18" charset="0"/>
                <a:cs typeface="Times New Roman" panose="02020603050405020304" pitchFamily="18" charset="0"/>
              </a:rPr>
              <a:t>              </a:t>
            </a:r>
          </a:p>
          <a:p>
            <a:r>
              <a:rPr lang="en-US" sz="2400" dirty="0">
                <a:solidFill>
                  <a:schemeClr val="tx1"/>
                </a:solidFill>
                <a:latin typeface="Times New Roman" panose="02020603050405020304" pitchFamily="18" charset="0"/>
                <a:cs typeface="Times New Roman" panose="02020603050405020304" pitchFamily="18" charset="0"/>
              </a:rPr>
              <a:t>   	 The survey-questionnaire was personally distributed to the owner managers who attended various entrepreneurship and small business conferences, trade meetings, and short-term training programs. A total of 20 useable responses were collected. Regression analysis was conducted to test the hypotheses. Although adequate care was taken in minimizing bias due to sampling method, single respondent, common method variance, the possibility of bias due to these issues cannot be completely eliminate.</a:t>
            </a:r>
          </a:p>
          <a:p>
            <a:r>
              <a:rPr lang="en-US" sz="2400" dirty="0">
                <a:latin typeface="Times New Roman" panose="02020603050405020304" pitchFamily="18" charset="0"/>
                <a:cs typeface="Times New Roman" panose="02020603050405020304" pitchFamily="18" charset="0"/>
              </a:rPr>
              <a:t> 	</a:t>
            </a:r>
          </a:p>
          <a:p>
            <a:r>
              <a:rPr lang="en-US" sz="2400"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xmlns="" val="363338524"/>
      </p:ext>
    </p:extLst>
  </p:cSld>
  <p:clrMapOvr>
    <a:masterClrMapping/>
  </p:clrMapOvr>
  <p:transition>
    <p:wipe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CCD296D-6FBA-4442-8B06-78B1918DC63C}"/>
              </a:ext>
            </a:extLst>
          </p:cNvPr>
          <p:cNvSpPr>
            <a:spLocks noGrp="1"/>
          </p:cNvSpPr>
          <p:nvPr>
            <p:ph type="subTitle" idx="1"/>
          </p:nvPr>
        </p:nvSpPr>
        <p:spPr>
          <a:xfrm>
            <a:off x="1261872" y="304804"/>
            <a:ext cx="9418320" cy="5915891"/>
          </a:xfrm>
        </p:spPr>
        <p:txBody>
          <a:bodyPr>
            <a:normAutofit/>
          </a:bodyPr>
          <a:lstStyle/>
          <a:p>
            <a:pPr algn="ctr"/>
            <a:r>
              <a:rPr lang="en-US" b="1" dirty="0"/>
              <a:t> </a:t>
            </a:r>
            <a:r>
              <a:rPr lang="en-US" sz="3600" b="1" dirty="0">
                <a:solidFill>
                  <a:schemeClr val="tx1"/>
                </a:solidFill>
                <a:latin typeface="Times New Roman" panose="02020603050405020304" pitchFamily="18" charset="0"/>
                <a:cs typeface="Times New Roman" panose="02020603050405020304" pitchFamily="18" charset="0"/>
              </a:rPr>
              <a:t>Statement of the Problem</a:t>
            </a:r>
            <a:endParaRPr lang="en-US" sz="3600" dirty="0">
              <a:solidFill>
                <a:schemeClr val="tx1"/>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n-US" sz="20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The study determines individual’s personal data.</a:t>
            </a:r>
          </a:p>
          <a:p>
            <a:r>
              <a:rPr lang="en-US" sz="2400" dirty="0">
                <a:solidFill>
                  <a:schemeClr val="tx1"/>
                </a:solidFill>
                <a:latin typeface="Times New Roman" panose="02020603050405020304" pitchFamily="18" charset="0"/>
                <a:cs typeface="Times New Roman" panose="02020603050405020304" pitchFamily="18" charset="0"/>
              </a:rPr>
              <a:t>Specially, this study sought to answer the following questions:</a:t>
            </a:r>
          </a:p>
          <a:p>
            <a:endParaRPr lang="en-US" sz="2400" dirty="0">
              <a:solidFill>
                <a:schemeClr val="tx1"/>
              </a:solidFill>
              <a:latin typeface="Times New Roman" panose="02020603050405020304" pitchFamily="18" charset="0"/>
              <a:cs typeface="Times New Roman" panose="02020603050405020304" pitchFamily="18" charset="0"/>
            </a:endParaRPr>
          </a:p>
          <a:p>
            <a:pPr lvl="0"/>
            <a:r>
              <a:rPr lang="en-US" sz="2400" dirty="0">
                <a:solidFill>
                  <a:schemeClr val="tx1"/>
                </a:solidFill>
                <a:latin typeface="Times New Roman" panose="02020603050405020304" pitchFamily="18" charset="0"/>
                <a:cs typeface="Times New Roman" panose="02020603050405020304" pitchFamily="18" charset="0"/>
              </a:rPr>
              <a:t>1</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How may the profile of the respondents be described in terms of:</a:t>
            </a:r>
          </a:p>
          <a:p>
            <a:pPr marL="2171700" lvl="4" indent="-342900" algn="just"/>
            <a:endParaRPr lang="en-US" dirty="0">
              <a:solidFill>
                <a:schemeClr val="tx1"/>
              </a:solidFill>
              <a:latin typeface="Times New Roman" panose="02020603050405020304" pitchFamily="18" charset="0"/>
              <a:cs typeface="Times New Roman" panose="02020603050405020304" pitchFamily="18" charset="0"/>
            </a:endParaRPr>
          </a:p>
          <a:p>
            <a:pPr marL="2171700" lvl="4" indent="-342900" algn="just">
              <a:buClr>
                <a:schemeClr val="tx1"/>
              </a:buClr>
              <a:buFont typeface="Wingdings" pitchFamily="2" charset="2"/>
              <a:buChar char="q"/>
            </a:pPr>
            <a:r>
              <a:rPr lang="en-US" dirty="0">
                <a:solidFill>
                  <a:schemeClr val="tx1"/>
                </a:solidFill>
                <a:latin typeface="Times New Roman" panose="02020603050405020304" pitchFamily="18" charset="0"/>
                <a:cs typeface="Times New Roman" panose="02020603050405020304" pitchFamily="18" charset="0"/>
              </a:rPr>
              <a:t>Name</a:t>
            </a:r>
          </a:p>
          <a:p>
            <a:pPr marL="2171700" lvl="4" indent="-342900" algn="just">
              <a:buClr>
                <a:schemeClr val="tx1"/>
              </a:buClr>
              <a:buFont typeface="Wingdings" pitchFamily="2" charset="2"/>
              <a:buChar char="q"/>
            </a:pPr>
            <a:r>
              <a:rPr lang="en-US" dirty="0">
                <a:solidFill>
                  <a:schemeClr val="tx1"/>
                </a:solidFill>
                <a:latin typeface="Times New Roman" panose="02020603050405020304" pitchFamily="18" charset="0"/>
                <a:cs typeface="Times New Roman" panose="02020603050405020304" pitchFamily="18" charset="0"/>
              </a:rPr>
              <a:t>Gender</a:t>
            </a:r>
          </a:p>
          <a:p>
            <a:pPr marL="2171700" lvl="4" indent="-342900" algn="just">
              <a:buClr>
                <a:schemeClr val="tx1"/>
              </a:buClr>
              <a:buFont typeface="Wingdings" pitchFamily="2" charset="2"/>
              <a:buChar char="q"/>
            </a:pPr>
            <a:r>
              <a:rPr lang="en-US" dirty="0">
                <a:solidFill>
                  <a:schemeClr val="tx1"/>
                </a:solidFill>
                <a:latin typeface="Times New Roman" panose="02020603050405020304" pitchFamily="18" charset="0"/>
                <a:cs typeface="Times New Roman" panose="02020603050405020304" pitchFamily="18" charset="0"/>
              </a:rPr>
              <a:t>Age</a:t>
            </a:r>
          </a:p>
          <a:p>
            <a:pPr marL="2171700" lvl="4" indent="-342900" algn="just">
              <a:buClr>
                <a:schemeClr val="tx1"/>
              </a:buClr>
              <a:buFont typeface="Wingdings" pitchFamily="2" charset="2"/>
              <a:buChar char="q"/>
            </a:pPr>
            <a:r>
              <a:rPr lang="en-US" dirty="0">
                <a:solidFill>
                  <a:schemeClr val="tx1"/>
                </a:solidFill>
                <a:latin typeface="Times New Roman" panose="02020603050405020304" pitchFamily="18" charset="0"/>
                <a:cs typeface="Times New Roman" panose="02020603050405020304" pitchFamily="18" charset="0"/>
              </a:rPr>
              <a:t>Civil status</a:t>
            </a:r>
          </a:p>
          <a:p>
            <a:pPr marL="2171700" lvl="4" indent="-342900" algn="just">
              <a:buClr>
                <a:schemeClr val="tx1"/>
              </a:buClr>
              <a:buFont typeface="Wingdings" pitchFamily="2" charset="2"/>
              <a:buChar char="q"/>
            </a:pPr>
            <a:r>
              <a:rPr lang="en-US" dirty="0">
                <a:solidFill>
                  <a:schemeClr val="tx1"/>
                </a:solidFill>
                <a:latin typeface="Times New Roman" panose="02020603050405020304" pitchFamily="18" charset="0"/>
                <a:cs typeface="Times New Roman" panose="02020603050405020304" pitchFamily="18" charset="0"/>
              </a:rPr>
              <a:t>Kind of business</a:t>
            </a:r>
            <a:r>
              <a:rPr lang="en-US" sz="2400" dirty="0">
                <a:solidFill>
                  <a:schemeClr val="tx1"/>
                </a:solidFill>
                <a:latin typeface="Times New Roman" panose="02020603050405020304" pitchFamily="18" charset="0"/>
                <a:cs typeface="Times New Roman" panose="02020603050405020304" pitchFamily="18" charset="0"/>
              </a:rPr>
              <a:t> </a:t>
            </a:r>
          </a:p>
          <a:p>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94913802"/>
      </p:ext>
    </p:extLst>
  </p:cSld>
  <p:clrMapOvr>
    <a:masterClrMapping/>
  </p:clrMapOvr>
  <p:transition>
    <p:pull dir="l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CCD296D-6FBA-4442-8B06-78B1918DC63C}"/>
              </a:ext>
            </a:extLst>
          </p:cNvPr>
          <p:cNvSpPr>
            <a:spLocks noGrp="1"/>
          </p:cNvSpPr>
          <p:nvPr>
            <p:ph type="subTitle" idx="1"/>
          </p:nvPr>
        </p:nvSpPr>
        <p:spPr>
          <a:xfrm>
            <a:off x="1261871" y="734291"/>
            <a:ext cx="9418320" cy="5098473"/>
          </a:xfrm>
        </p:spPr>
        <p:txBody>
          <a:bodyPr>
            <a:normAutofit lnSpcReduction="10000"/>
          </a:bodyPr>
          <a:lstStyle/>
          <a:p>
            <a:pPr lvl="0"/>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2. Which is more effective? Traditional or the Modern Strategy?  </a:t>
            </a:r>
          </a:p>
          <a:p>
            <a:pPr lvl="0"/>
            <a:r>
              <a:rPr lang="en-US" sz="2400" dirty="0">
                <a:solidFill>
                  <a:schemeClr val="tx1"/>
                </a:solidFill>
                <a:latin typeface="Times New Roman" panose="02020603050405020304" pitchFamily="18" charset="0"/>
                <a:cs typeface="Times New Roman" panose="02020603050405020304" pitchFamily="18" charset="0"/>
              </a:rPr>
              <a:t>3. Why the Traditional Marketing Strategy are slow to react to external and internal changes?  </a:t>
            </a:r>
          </a:p>
          <a:p>
            <a:pPr lvl="0"/>
            <a:r>
              <a:rPr lang="en-US" sz="2400" dirty="0">
                <a:solidFill>
                  <a:schemeClr val="tx1"/>
                </a:solidFill>
                <a:latin typeface="Times New Roman" panose="02020603050405020304" pitchFamily="18" charset="0"/>
                <a:cs typeface="Times New Roman" panose="02020603050405020304" pitchFamily="18" charset="0"/>
              </a:rPr>
              <a:t>4. How to maintained the effectiveness of front-line staff in Traditional Marketing Strategy? </a:t>
            </a:r>
          </a:p>
          <a:p>
            <a:pPr lvl="0"/>
            <a:r>
              <a:rPr lang="en-US" sz="2400" dirty="0">
                <a:solidFill>
                  <a:schemeClr val="tx1"/>
                </a:solidFill>
                <a:latin typeface="Times New Roman" panose="02020603050405020304" pitchFamily="18" charset="0"/>
                <a:cs typeface="Times New Roman" panose="02020603050405020304" pitchFamily="18" charset="0"/>
              </a:rPr>
              <a:t>5. Why is it Modern Marketing Strategy are having hard time to run a business because of diversification?</a:t>
            </a:r>
          </a:p>
          <a:p>
            <a:r>
              <a:rPr lang="en-US" sz="2400" dirty="0">
                <a:solidFill>
                  <a:schemeClr val="tx1"/>
                </a:solidFill>
                <a:latin typeface="Times New Roman" panose="02020603050405020304" pitchFamily="18" charset="0"/>
                <a:cs typeface="Times New Roman" panose="02020603050405020304" pitchFamily="18" charset="0"/>
              </a:rPr>
              <a:t>6. What are the strategies to utilize in innovation while still maintaining a  sense of control over the business?</a:t>
            </a:r>
          </a:p>
          <a:p>
            <a:r>
              <a:rPr lang="en-US" sz="2400" dirty="0">
                <a:solidFill>
                  <a:schemeClr val="tx1"/>
                </a:solidFill>
                <a:latin typeface="Times New Roman" panose="02020603050405020304" pitchFamily="18" charset="0"/>
                <a:cs typeface="Times New Roman" panose="02020603050405020304" pitchFamily="18" charset="0"/>
              </a:rPr>
              <a:t> </a:t>
            </a:r>
          </a:p>
          <a:p>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00589548"/>
      </p:ext>
    </p:extLst>
  </p:cSld>
  <p:clrMapOvr>
    <a:masterClrMapping/>
  </p:clrMapOvr>
  <p:transition>
    <p:zoom dir="in"/>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CCD296D-6FBA-4442-8B06-78B1918DC63C}"/>
              </a:ext>
            </a:extLst>
          </p:cNvPr>
          <p:cNvSpPr>
            <a:spLocks noGrp="1"/>
          </p:cNvSpPr>
          <p:nvPr>
            <p:ph type="subTitle" idx="1"/>
          </p:nvPr>
        </p:nvSpPr>
        <p:spPr>
          <a:xfrm>
            <a:off x="1261872" y="304800"/>
            <a:ext cx="9418320" cy="6553200"/>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SCOPE AND DELIMITATION</a:t>
            </a:r>
          </a:p>
          <a:p>
            <a:pPr algn="ctr"/>
            <a:endParaRPr lang="en-US" sz="36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This study focused on the Marketing Strategy used between Traditional and Modern Marketing Strategy in Business Enterprise. The respondents of the study are composed of twenty person who engaged in business and practiced the said study being conducted. The presence of every respondent will be located at Quezon City. The time</a:t>
            </a:r>
            <a:r>
              <a:rPr lang="en-PH" sz="2000" dirty="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frame of the study is only 14 weeks and it will end on the </a:t>
            </a:r>
            <a:r>
              <a:rPr lang="en-US" sz="2000" dirty="0" smtClean="0">
                <a:solidFill>
                  <a:schemeClr val="tx1"/>
                </a:solidFill>
                <a:latin typeface="Times New Roman" panose="02020603050405020304" pitchFamily="18" charset="0"/>
                <a:cs typeface="Times New Roman" panose="02020603050405020304" pitchFamily="18" charset="0"/>
              </a:rPr>
              <a:t>second week </a:t>
            </a:r>
            <a:r>
              <a:rPr lang="en-US" sz="2000" dirty="0">
                <a:solidFill>
                  <a:schemeClr val="tx1"/>
                </a:solidFill>
                <a:latin typeface="Times New Roman" panose="02020603050405020304" pitchFamily="18" charset="0"/>
                <a:cs typeface="Times New Roman" panose="02020603050405020304" pitchFamily="18" charset="0"/>
              </a:rPr>
              <a:t>of October Academic Year 2018 - 2019</a:t>
            </a:r>
          </a:p>
          <a:p>
            <a:r>
              <a:rPr lang="en-US" sz="2000" dirty="0">
                <a:solidFill>
                  <a:schemeClr val="tx1"/>
                </a:solidFill>
                <a:latin typeface="Times New Roman" panose="02020603050405020304" pitchFamily="18" charset="0"/>
                <a:cs typeface="Times New Roman" panose="02020603050405020304" pitchFamily="18" charset="0"/>
              </a:rPr>
              <a:t> </a:t>
            </a:r>
          </a:p>
          <a:p>
            <a:r>
              <a:rPr lang="en-US" sz="2000" dirty="0">
                <a:solidFill>
                  <a:schemeClr val="tx1"/>
                </a:solidFill>
                <a:latin typeface="Times New Roman" panose="02020603050405020304" pitchFamily="18" charset="0"/>
                <a:cs typeface="Times New Roman" panose="02020603050405020304" pitchFamily="18" charset="0"/>
              </a:rPr>
              <a:t>The results of this study are applicable only to the respondents of this study being conducted and should not be used as a measure of the effect of a certain company or business that does not belong to the place where this study administers. The researcher considered working on this study to find out if there's an effect on the certain company about the strategy being used. </a:t>
            </a:r>
          </a:p>
          <a:p>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63545702"/>
      </p:ext>
    </p:extLst>
  </p:cSld>
  <p:clrMapOvr>
    <a:masterClrMapping/>
  </p:clrMapOvr>
  <p:transition>
    <p:wheel spokes="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CCD296D-6FBA-4442-8B06-78B1918DC63C}"/>
              </a:ext>
            </a:extLst>
          </p:cNvPr>
          <p:cNvSpPr>
            <a:spLocks noGrp="1"/>
          </p:cNvSpPr>
          <p:nvPr>
            <p:ph type="subTitle" idx="1"/>
          </p:nvPr>
        </p:nvSpPr>
        <p:spPr>
          <a:xfrm>
            <a:off x="1261872" y="304800"/>
            <a:ext cx="9418320" cy="6553200"/>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RESEARCH DESIGN</a:t>
            </a:r>
          </a:p>
          <a:p>
            <a:endParaRPr lang="en-US" sz="2400" dirty="0">
              <a:solidFill>
                <a:schemeClr val="tx1"/>
              </a:solidFill>
            </a:endParaRPr>
          </a:p>
          <a:p>
            <a:r>
              <a:rPr lang="en-US" sz="2400" dirty="0">
                <a:solidFill>
                  <a:schemeClr val="tx1"/>
                </a:solidFill>
              </a:rPr>
              <a:t>	Researchers used the Descriptive Method of Research wherein descriptive research is fact finding with adequate interpretation according to Aquino. The descriptive method is something more and beyond just data gathering the latter part is not reflective thinking as research which all the data and information gathered are accurate and came from the reliable source. In this study the researchers used the survey   as an instrument to show the accurate data needed to the study being conducted which is traditional and modern marketing strategy in business enterprise by calculating the effectiveness of both topic. </a:t>
            </a:r>
          </a:p>
          <a:p>
            <a:pPr algn="ct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10674278"/>
      </p:ext>
    </p:extLst>
  </p:cSld>
  <p:clrMapOvr>
    <a:masterClrMapping/>
  </p:clrMapOvr>
  <p:transition>
    <p:newsfla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E47D40A-D0C0-43F3-93B6-F873A2AB35F8}"/>
              </a:ext>
            </a:extLst>
          </p:cNvPr>
          <p:cNvSpPr>
            <a:spLocks noGrp="1"/>
          </p:cNvSpPr>
          <p:nvPr>
            <p:ph type="ctrTitle"/>
          </p:nvPr>
        </p:nvSpPr>
        <p:spPr>
          <a:xfrm>
            <a:off x="3824963" y="1094509"/>
            <a:ext cx="3781183" cy="601287"/>
          </a:xfrm>
        </p:spPr>
        <p:txBody>
          <a:bodyPr>
            <a:normAutofit/>
          </a:bodyPr>
          <a:lstStyle/>
          <a:p>
            <a:r>
              <a:rPr lang="en-US" sz="4000" dirty="0"/>
              <a:t>Respondents</a:t>
            </a:r>
          </a:p>
        </p:txBody>
      </p:sp>
      <p:sp>
        <p:nvSpPr>
          <p:cNvPr id="5" name="Subtitle 4">
            <a:extLst>
              <a:ext uri="{FF2B5EF4-FFF2-40B4-BE49-F238E27FC236}">
                <a16:creationId xmlns:a16="http://schemas.microsoft.com/office/drawing/2014/main" xmlns="" id="{6409EFA2-9B4F-46A1-B8A4-B7270201D4CF}"/>
              </a:ext>
            </a:extLst>
          </p:cNvPr>
          <p:cNvSpPr>
            <a:spLocks noGrp="1"/>
          </p:cNvSpPr>
          <p:nvPr>
            <p:ph type="subTitle" idx="1"/>
          </p:nvPr>
        </p:nvSpPr>
        <p:spPr>
          <a:xfrm>
            <a:off x="1061812" y="2126671"/>
            <a:ext cx="9418320" cy="3886201"/>
          </a:xfrm>
        </p:spPr>
        <p:txBody>
          <a:bodyPr/>
          <a:lstStyle/>
          <a:p>
            <a:endParaRPr lang="en-US" dirty="0">
              <a:solidFill>
                <a:schemeClr val="tx1"/>
              </a:solidFill>
            </a:endParaRPr>
          </a:p>
          <a:p>
            <a:pPr algn="ctr"/>
            <a:r>
              <a:rPr lang="en-US" dirty="0">
                <a:solidFill>
                  <a:schemeClr val="tx1"/>
                </a:solidFill>
              </a:rPr>
              <a:t>The researchers chose </a:t>
            </a:r>
            <a:r>
              <a:rPr lang="en-PH" dirty="0">
                <a:solidFill>
                  <a:schemeClr val="tx1"/>
                </a:solidFill>
              </a:rPr>
              <a:t>twenty (20</a:t>
            </a:r>
            <a:r>
              <a:rPr lang="en-US" dirty="0">
                <a:solidFill>
                  <a:schemeClr val="tx1"/>
                </a:solidFill>
              </a:rPr>
              <a:t>) managers/heads with the age of 20 – 50 years old in Quezon City for the academic year 2018-2019. The number of respondent is considering enough for valid analysis and interpretation.</a:t>
            </a:r>
          </a:p>
          <a:p>
            <a:endParaRPr lang="en-US" dirty="0"/>
          </a:p>
        </p:txBody>
      </p:sp>
    </p:spTree>
    <p:extLst>
      <p:ext uri="{BB962C8B-B14F-4D97-AF65-F5344CB8AC3E}">
        <p14:creationId xmlns:p14="http://schemas.microsoft.com/office/powerpoint/2010/main" xmlns="" val="2919273251"/>
      </p:ext>
    </p:extLst>
  </p:cSld>
  <p:clrMapOvr>
    <a:masterClrMapping/>
  </p:clrMapOvr>
  <p:transition>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CCD296D-6FBA-4442-8B06-78B1918DC63C}"/>
              </a:ext>
            </a:extLst>
          </p:cNvPr>
          <p:cNvSpPr>
            <a:spLocks noGrp="1"/>
          </p:cNvSpPr>
          <p:nvPr>
            <p:ph type="subTitle" idx="1"/>
          </p:nvPr>
        </p:nvSpPr>
        <p:spPr>
          <a:xfrm>
            <a:off x="1261872" y="304800"/>
            <a:ext cx="9418320" cy="6553200"/>
          </a:xfrm>
        </p:spPr>
        <p:txBody>
          <a:bodyPr>
            <a:normAutofit/>
          </a:bodyPr>
          <a:lstStyle/>
          <a:p>
            <a:pPr algn="ctr"/>
            <a:r>
              <a:rPr lang="en-US" b="1" dirty="0" smtClean="0">
                <a:solidFill>
                  <a:schemeClr val="tx1"/>
                </a:solidFill>
              </a:rPr>
              <a:t>SAMPLING TECHNIQUE</a:t>
            </a:r>
            <a:endParaRPr lang="en-US" dirty="0">
              <a:solidFill>
                <a:schemeClr val="tx1"/>
              </a:solidFill>
            </a:endParaRPr>
          </a:p>
          <a:p>
            <a:r>
              <a:rPr lang="en-US" dirty="0" smtClean="0">
                <a:solidFill>
                  <a:schemeClr val="tx1"/>
                </a:solidFill>
              </a:rPr>
              <a:t>According to William G. Cochran business and industry have many uses for sampling in attempting to increase the efficiency of their internal and external operations. The sampling technique that researchers </a:t>
            </a:r>
            <a:r>
              <a:rPr lang="en-US" dirty="0">
                <a:solidFill>
                  <a:schemeClr val="tx1"/>
                </a:solidFill>
              </a:rPr>
              <a:t>used </a:t>
            </a:r>
            <a:r>
              <a:rPr lang="en-US" dirty="0" smtClean="0">
                <a:solidFill>
                  <a:schemeClr val="tx1"/>
                </a:solidFill>
              </a:rPr>
              <a:t>was purposive </a:t>
            </a:r>
            <a:r>
              <a:rPr lang="en-US" dirty="0">
                <a:solidFill>
                  <a:schemeClr val="tx1"/>
                </a:solidFill>
              </a:rPr>
              <a:t>sampling technique taken from selected managers/heads that are engaged in the </a:t>
            </a:r>
            <a:r>
              <a:rPr lang="en-US" dirty="0" smtClean="0">
                <a:solidFill>
                  <a:schemeClr val="tx1"/>
                </a:solidFill>
              </a:rPr>
              <a:t>business This is based on the intention or the purpose of study. Only those elements will be selected from the population which suits the best for the purpose of our study. </a:t>
            </a:r>
            <a:r>
              <a:rPr lang="en-US" dirty="0">
                <a:solidFill>
                  <a:schemeClr val="tx1"/>
                </a:solidFill>
              </a:rPr>
              <a:t>The </a:t>
            </a:r>
            <a:r>
              <a:rPr lang="en-PH" dirty="0">
                <a:solidFill>
                  <a:schemeClr val="tx1"/>
                </a:solidFill>
              </a:rPr>
              <a:t>twenty (20) </a:t>
            </a:r>
            <a:r>
              <a:rPr lang="en-US" dirty="0">
                <a:solidFill>
                  <a:schemeClr val="tx1"/>
                </a:solidFill>
              </a:rPr>
              <a:t>respondents are all current residence of Quezon City. This technique was place to ensure a fairly equal representation of the variables of the study. The stratification was based on the traditional and modern strategy in business enterprise</a:t>
            </a:r>
          </a:p>
          <a:p>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3074" name="AutoShape 2" descr="Purposive sampl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 name="Picture 3" descr="Purposive-sampling.jpg"/>
          <p:cNvPicPr>
            <a:picLocks noChangeAspect="1"/>
          </p:cNvPicPr>
          <p:nvPr/>
        </p:nvPicPr>
        <p:blipFill>
          <a:blip r:embed="rId2"/>
          <a:stretch>
            <a:fillRect/>
          </a:stretch>
        </p:blipFill>
        <p:spPr>
          <a:xfrm>
            <a:off x="3414346" y="4629090"/>
            <a:ext cx="4334608" cy="1982726"/>
          </a:xfrm>
          <a:prstGeom prst="rect">
            <a:avLst/>
          </a:prstGeom>
        </p:spPr>
      </p:pic>
    </p:spTree>
    <p:extLst>
      <p:ext uri="{BB962C8B-B14F-4D97-AF65-F5344CB8AC3E}">
        <p14:creationId xmlns:p14="http://schemas.microsoft.com/office/powerpoint/2010/main" xmlns="" val="3456725295"/>
      </p:ext>
    </p:extLst>
  </p:cSld>
  <p:clrMapOvr>
    <a:masterClrMapping/>
  </p:clrMapOvr>
  <p:transition>
    <p:blinds/>
  </p:transition>
  <p:timing>
    <p:tnLst>
      <p:par>
        <p:cTn id="1" dur="indefinite" restart="never" nodeType="tmRoot"/>
      </p:par>
    </p:tnLst>
  </p:timing>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xmlns="" name="View" id="{BA0EB5A6-F2D4-4F82-977B-64ADEE4A2A69}" vid="{7B713C7F-58B7-4AE9-B361-B13EB9EC4C0C}"/>
    </a:ext>
  </a:extLst>
</a:theme>
</file>

<file path=docProps/app.xml><?xml version="1.0" encoding="utf-8"?>
<Properties xmlns="http://schemas.openxmlformats.org/officeDocument/2006/extended-properties" xmlns:vt="http://schemas.openxmlformats.org/officeDocument/2006/docPropsVTypes">
  <Template>Ion Boardroom</Template>
  <TotalTime>426</TotalTime>
  <Words>386</Words>
  <Application>Microsoft Office PowerPoint</Application>
  <PresentationFormat>Custom</PresentationFormat>
  <Paragraphs>64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View</vt:lpstr>
      <vt:lpstr>Slide 1</vt:lpstr>
      <vt:lpstr>Slide 2</vt:lpstr>
      <vt:lpstr>Slide 3</vt:lpstr>
      <vt:lpstr>Slide 4</vt:lpstr>
      <vt:lpstr>Slide 5</vt:lpstr>
      <vt:lpstr>Slide 6</vt:lpstr>
      <vt:lpstr>Slide 7</vt:lpstr>
      <vt:lpstr>Respondents</vt:lpstr>
      <vt:lpstr>Slide 9</vt:lpstr>
      <vt:lpstr>      RECOMMENDATION   -More increase of productivity and become more highly effective, focus on most important tasks first before doing anything else. (mod)  -They need to implement strategy like Diversity marketing such as expectation, beliefs to enhance the growth potential of a business(trad)  -To know how to manage understanding potential risks to the business and finding ways to minimize their impacts. (Q3)  -Having confident &amp; being consistent is not enough the strategy of those frontline staff should have possessed positive interactions with a client can give a frontline worker great satisfaction (Q4)  -Need to more understand the target audience/worker to identify how to get their attention &amp; focus on present problem by considering future demands (Q5)  -Must know the purpose and motive that requires developing own clear vision of where you want to go and the goal you wanted to choose. (Q6) </vt:lpstr>
      <vt:lpstr>Slide 11</vt:lpstr>
      <vt:lpstr>Thank you Panels! May you have a wonderful sembreak.  God Bless!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ivy grace pelausa</dc:creator>
  <cp:lastModifiedBy>5</cp:lastModifiedBy>
  <cp:revision>48</cp:revision>
  <dcterms:created xsi:type="dcterms:W3CDTF">2018-10-15T14:34:25Z</dcterms:created>
  <dcterms:modified xsi:type="dcterms:W3CDTF">2018-10-19T18:38:57Z</dcterms:modified>
</cp:coreProperties>
</file>