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>
  <p:sldMasterIdLst>
    <p:sldMasterId id="2147483796" r:id="rId1"/>
    <p:sldMasterId id="2147483797" r:id="rId2"/>
    <p:sldMasterId id="2147483798" r:id="rId3"/>
    <p:sldMasterId id="21474837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904205" cy="6856736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"/>
        <p:guide orient="horz" pos="2207"/>
        <p:guide orient="horz" pos="4090"/>
        <p:guide orient="horz" pos="383"/>
        <p:guide orient="horz" pos="2519"/>
        <p:guide pos="3119"/>
        <p:guide pos="305"/>
        <p:guide pos="460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메인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"/>
          <p:cNvCxnSpPr/>
          <p:nvPr/>
        </p:nvCxnSpPr>
        <p:spPr>
          <a:xfrm>
            <a:off x="0" y="549188"/>
            <a:ext cx="9904205" cy="0"/>
          </a:xfrm>
          <a:prstGeom prst="line">
            <a:avLst/>
          </a:prstGeom>
          <a:ln w="19089" cap="flat" cmpd="sng" algn="ctr">
            <a:solidFill>
              <a:srgbClr val="ff0000">
                <a:alpha val="76000"/>
              </a:srgbClr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27" name=""/>
          <p:cNvCxnSpPr/>
          <p:nvPr/>
        </p:nvCxnSpPr>
        <p:spPr>
          <a:xfrm>
            <a:off x="0" y="6523449"/>
            <a:ext cx="9904205" cy="0"/>
          </a:xfrm>
          <a:prstGeom prst="line">
            <a:avLst/>
          </a:prstGeom>
          <a:ln w="9544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28" name="Text Box 43"/>
          <p:cNvSpPr txBox="1">
            <a:spLocks noChangeArrowheads="1"/>
          </p:cNvSpPr>
          <p:nvPr/>
        </p:nvSpPr>
        <p:spPr>
          <a:xfrm>
            <a:off x="80963" y="6553200"/>
            <a:ext cx="817562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1" i="0" u="none" strike="noStrike" kern="1200" cap="none" spc="0" normalizeH="0" baseline="0">
                <a:solidFill>
                  <a:schemeClr val="bg2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프로젝트명</a:t>
            </a:r>
            <a:endParaRPr kumimoji="1" lang="ko-KR" altLang="en-US" sz="1000" b="1" i="0" u="none" strike="noStrike" kern="1200" cap="none" spc="0" normalizeH="0" baseline="0">
              <a:solidFill>
                <a:schemeClr val="bg2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빈페이지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050" name="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1" name="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53" name="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54" name="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5" name="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6" name="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2057" name="Group 1"/>
          <p:cNvGrpSpPr/>
          <p:nvPr/>
        </p:nvGrpSpPr>
        <p:grpSpPr>
          <a:xfrm rot="0"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2070" name="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71" name="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cxnSp>
          <p:nvCxnSpPr>
            <p:cNvPr id="2072" name="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58" name="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1429EBC-130D-4AE2-A0F7-CB060803906F}" type="slidenum">
              <a: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  <a:endParaRPr xmlns:mc="http://schemas.openxmlformats.org/markup-compatibility/2006" xmlns:hp="http://schemas.haansoft.com/office/presentation/8.0" kumimoji="0" lang="ko-KR" altLang="en-US" sz="800" b="1" i="0" baseline="0" mc:Ignorable="hp" hp:hslEmbossed="0">
              <a:solidFill>
                <a:srgbClr val="000000">
                  <a:alpha val="100000"/>
                </a:srgbClr>
              </a:solidFill>
              <a:latin typeface="Verdana"/>
              <a:ea typeface="굴림"/>
              <a:cs typeface="+mn-cs"/>
            </a:endParaRPr>
          </a:p>
        </p:txBody>
      </p:sp>
      <p:sp>
        <p:nvSpPr>
          <p:cNvPr id="2059" name="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0" name="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1" name="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2062" name="Group 2"/>
          <p:cNvGrpSpPr/>
          <p:nvPr/>
        </p:nvGrpSpPr>
        <p:grpSpPr>
          <a:xfrm rot="0"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2066" name="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67" name="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cxnSp>
          <p:nvCxnSpPr>
            <p:cNvPr id="2068" name="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069" name="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63" name="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4" name="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5" name="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빈페이지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074" name="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75" name="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76" name="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77" name="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8" name="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9" name="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80" name="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3081" name="Group 1"/>
          <p:cNvGrpSpPr/>
          <p:nvPr/>
        </p:nvGrpSpPr>
        <p:grpSpPr>
          <a:xfrm rot="0"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3096" name="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097" name="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cxnSp>
          <p:nvCxnSpPr>
            <p:cNvPr id="3098" name="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3082" name="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9A9043C-34EA-4EF0-875B-F8338728CCAF}" type="slidenum">
              <a: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  <a:endParaRPr xmlns:mc="http://schemas.openxmlformats.org/markup-compatibility/2006" xmlns:hp="http://schemas.haansoft.com/office/presentation/8.0" kumimoji="0" lang="ko-KR" altLang="en-US" sz="800" b="1" i="0" baseline="0" mc:Ignorable="hp" hp:hslEmbossed="0">
              <a:solidFill>
                <a:srgbClr val="000000">
                  <a:alpha val="100000"/>
                </a:srgbClr>
              </a:solidFill>
              <a:latin typeface="Verdana"/>
              <a:ea typeface="굴림"/>
              <a:cs typeface="+mn-cs"/>
            </a:endParaRPr>
          </a:p>
        </p:txBody>
      </p:sp>
      <p:sp>
        <p:nvSpPr>
          <p:cNvPr id="3083" name="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84" name="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85" name="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3086" name="Group 2"/>
          <p:cNvGrpSpPr/>
          <p:nvPr/>
        </p:nvGrpSpPr>
        <p:grpSpPr>
          <a:xfrm rot="0"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3092" name="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093" name="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cxnSp>
          <p:nvCxnSpPr>
            <p:cNvPr id="3094" name="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3095" name="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3087" name="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88" name="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89" name="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90" name="직사각형 24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Head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91" name="직사각형 25"/>
          <p:cNvSpPr/>
          <p:nvPr/>
        </p:nvSpPr>
        <p:spPr>
          <a:xfrm>
            <a:off x="95250" y="6491288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Footer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2_빈페이지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098" name="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099" name="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100" name="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01" name="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02" name="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103" name="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104" name="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4105" name="Group 1"/>
          <p:cNvGrpSpPr/>
          <p:nvPr/>
        </p:nvGrpSpPr>
        <p:grpSpPr>
          <a:xfrm rot="0"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4120" name="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cxnSp>
          <p:nvCxnSpPr>
            <p:cNvPr id="4122" name="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4106" name="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F1657B3-379C-46B3-A09D-034CE1C86157}" type="slidenum">
              <a: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xmlns:mc="http://schemas.openxmlformats.org/markup-compatibility/2006" xmlns:hp="http://schemas.haansoft.com/office/presentation/8.0" kumimoji="0" lang="ko-KR" altLang="en-US" sz="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  <a:endParaRPr xmlns:mc="http://schemas.openxmlformats.org/markup-compatibility/2006" xmlns:hp="http://schemas.haansoft.com/office/presentation/8.0" kumimoji="0" lang="ko-KR" altLang="en-US" sz="800" b="1" i="0" baseline="0" mc:Ignorable="hp" hp:hslEmbossed="0">
              <a:solidFill>
                <a:srgbClr val="000000">
                  <a:alpha val="100000"/>
                </a:srgbClr>
              </a:solidFill>
              <a:latin typeface="Verdana"/>
              <a:ea typeface="굴림"/>
              <a:cs typeface="+mn-cs"/>
            </a:endParaRPr>
          </a:p>
        </p:txBody>
      </p:sp>
      <p:sp>
        <p:nvSpPr>
          <p:cNvPr id="4107" name="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08" name="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09" name="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4110" name="Group 2"/>
          <p:cNvGrpSpPr/>
          <p:nvPr/>
        </p:nvGrpSpPr>
        <p:grpSpPr>
          <a:xfrm rot="0"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4116" name="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17" name="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cxnSp>
          <p:nvCxnSpPr>
            <p:cNvPr id="4118" name="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4119" name="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4111" name="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12" name="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13" name="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114" name="직사각형 24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Head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15" name="직사각형 25"/>
          <p:cNvSpPr/>
          <p:nvPr/>
        </p:nvSpPr>
        <p:spPr>
          <a:xfrm>
            <a:off x="6800850" y="6491288"/>
            <a:ext cx="819150" cy="2857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다음장에 계속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"/>
          <p:cNvSpPr txBox="1"/>
          <p:nvPr/>
        </p:nvSpPr>
        <p:spPr>
          <a:xfrm>
            <a:off x="534899" y="604727"/>
            <a:ext cx="1926876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bg2"/>
                </a:solidFill>
                <a:latin typeface="Tahoma"/>
                <a:ea typeface="돋움체"/>
              </a:rPr>
              <a:t>     Version 1.1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bg2"/>
              </a:solidFill>
              <a:latin typeface="Tahoma"/>
              <a:ea typeface="돋움체"/>
            </a:endParaRPr>
          </a:p>
        </p:txBody>
      </p:sp>
      <p:graphicFrame>
        <p:nvGraphicFramePr>
          <p:cNvPr id="7171" name=""/>
          <p:cNvGraphicFramePr/>
          <p:nvPr/>
        </p:nvGraphicFramePr>
        <p:xfrm>
          <a:off x="533280" y="968210"/>
          <a:ext cx="8666228" cy="1096702"/>
        </p:xfrm>
        <a:graphic>
          <a:graphicData uri="http://schemas.openxmlformats.org/drawingml/2006/table">
            <a:tbl>
              <a:tblPr firstRow="1" bandRow="1"/>
              <a:tblGrid>
                <a:gridCol w="1034856"/>
                <a:gridCol w="1131700"/>
                <a:gridCol w="2166557"/>
                <a:gridCol w="2166557"/>
                <a:gridCol w="2166557"/>
              </a:tblGrid>
              <a:tr h="274566"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화면용도(사용자/관리자)</a:t>
                      </a: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개발팀 확인자</a:t>
                      </a: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디자인팀 확인자</a:t>
                      </a: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4566"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홍길동</a:t>
                      </a: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2019-01-15</a:t>
                      </a: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기본 구성</a:t>
                      </a: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3003"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4566"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698" rIns="91440" bIns="45698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L="91440" marR="91440"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203" name=""/>
          <p:cNvSpPr txBox="1"/>
          <p:nvPr/>
        </p:nvSpPr>
        <p:spPr>
          <a:xfrm>
            <a:off x="5815516" y="620579"/>
            <a:ext cx="1752279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bg2"/>
                </a:solidFill>
                <a:latin typeface="Tahoma"/>
                <a:ea typeface="돋움체"/>
              </a:rPr>
              <a:t>Last Updated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bg2"/>
              </a:solidFill>
              <a:latin typeface="Tahoma"/>
              <a:ea typeface="돋움체"/>
            </a:endParaRPr>
          </a:p>
        </p:txBody>
      </p:sp>
      <p:grpSp>
        <p:nvGrpSpPr>
          <p:cNvPr id="7204" name="Group 1"/>
          <p:cNvGrpSpPr/>
          <p:nvPr/>
        </p:nvGrpSpPr>
        <p:grpSpPr>
          <a:xfrm rot="0">
            <a:off x="492031" y="5671115"/>
            <a:ext cx="2742705" cy="530099"/>
            <a:chOff x="492031" y="5671115"/>
            <a:chExt cx="2742705" cy="530099"/>
          </a:xfrm>
        </p:grpSpPr>
        <p:sp>
          <p:nvSpPr>
            <p:cNvPr id="7209" name=""/>
            <p:cNvSpPr txBox="1"/>
            <p:nvPr/>
          </p:nvSpPr>
          <p:spPr>
            <a:xfrm>
              <a:off x="515865" y="5672678"/>
              <a:ext cx="63805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굴림"/>
                  <a:ea typeface="굴림"/>
                </a:rPr>
                <a:t>담당자</a:t>
              </a: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7210" name=""/>
            <p:cNvSpPr txBox="1"/>
            <p:nvPr/>
          </p:nvSpPr>
          <p:spPr>
            <a:xfrm>
              <a:off x="1863412" y="5694894"/>
              <a:ext cx="1371324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1" name=""/>
            <p:cNvSpPr txBox="1"/>
            <p:nvPr/>
          </p:nvSpPr>
          <p:spPr>
            <a:xfrm>
              <a:off x="1887190" y="5671115"/>
              <a:ext cx="79043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굴림"/>
                  <a:ea typeface="굴림"/>
                </a:rPr>
                <a:t>확인일자</a:t>
              </a: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7212" name=""/>
            <p:cNvSpPr txBox="1"/>
            <p:nvPr/>
          </p:nvSpPr>
          <p:spPr>
            <a:xfrm>
              <a:off x="492031" y="5694894"/>
              <a:ext cx="1371380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3" name=""/>
            <p:cNvSpPr txBox="1"/>
            <p:nvPr/>
          </p:nvSpPr>
          <p:spPr>
            <a:xfrm>
              <a:off x="515865" y="5926648"/>
              <a:ext cx="180904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4" name=""/>
            <p:cNvSpPr txBox="1"/>
            <p:nvPr/>
          </p:nvSpPr>
          <p:spPr>
            <a:xfrm>
              <a:off x="1863412" y="5948863"/>
              <a:ext cx="1371324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5" name=""/>
            <p:cNvSpPr txBox="1"/>
            <p:nvPr/>
          </p:nvSpPr>
          <p:spPr>
            <a:xfrm>
              <a:off x="1887190" y="5925030"/>
              <a:ext cx="18096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ko-KR" sz="1200" b="0" i="0" baseline="0" mc:Ignorable="hp" hp:hslEmbossed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6" name=""/>
            <p:cNvSpPr txBox="1"/>
            <p:nvPr/>
          </p:nvSpPr>
          <p:spPr>
            <a:xfrm>
              <a:off x="492031" y="5948863"/>
              <a:ext cx="1371380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7205" name=""/>
          <p:cNvSpPr txBox="1"/>
          <p:nvPr/>
        </p:nvSpPr>
        <p:spPr>
          <a:xfrm>
            <a:off x="441237" y="5228259"/>
            <a:ext cx="1934802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bg2"/>
                </a:solidFill>
                <a:latin typeface="Tahoma"/>
                <a:ea typeface="돋움체"/>
              </a:rPr>
              <a:t>스토리보드 승인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bg2"/>
              </a:solidFill>
              <a:latin typeface="Tahoma"/>
              <a:ea typeface="돋움체"/>
            </a:endParaRPr>
          </a:p>
        </p:txBody>
      </p:sp>
      <p:cxnSp>
        <p:nvCxnSpPr>
          <p:cNvPr id="7206" name=""/>
          <p:cNvCxnSpPr/>
          <p:nvPr/>
        </p:nvCxnSpPr>
        <p:spPr>
          <a:xfrm>
            <a:off x="5104456" y="2971278"/>
            <a:ext cx="4418794" cy="0"/>
          </a:xfrm>
          <a:prstGeom prst="line">
            <a:avLst/>
          </a:prstGeom>
          <a:ln w="28634" cap="flat" cmpd="sng" algn="ctr">
            <a:solidFill>
              <a:srgbClr val="808080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7207" name=""/>
          <p:cNvSpPr txBox="1"/>
          <p:nvPr/>
        </p:nvSpPr>
        <p:spPr>
          <a:xfrm>
            <a:off x="3845827" y="2996675"/>
            <a:ext cx="5725035" cy="791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용도(front) 스토리보드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7208" name="제목 17"/>
          <p:cNvSpPr>
            <a:spLocks noGrp="1"/>
          </p:cNvSpPr>
          <p:nvPr>
            <p:ph type="title" idx="4294967295"/>
          </p:nvPr>
        </p:nvSpPr>
        <p:spPr>
          <a:xfrm>
            <a:off x="3867150" y="2343150"/>
            <a:ext cx="5648325" cy="6477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808080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프로젝트명</a:t>
            </a:r>
            <a:endParaRPr kumimoji="0" lang="ko-KR" altLang="en-US" sz="3200" b="0" i="0" u="none" strike="noStrike" kern="1200" cap="none" spc="0" normalizeH="0" baseline="0">
              <a:solidFill>
                <a:srgbClr val="808080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"/>
          <p:cNvGraphicFramePr/>
          <p:nvPr/>
        </p:nvGraphicFramePr>
        <p:xfrm>
          <a:off x="560296" y="1298315"/>
          <a:ext cx="9143915" cy="3114115"/>
        </p:xfrm>
        <a:graphic>
          <a:graphicData uri="http://schemas.openxmlformats.org/drawingml/2006/table">
            <a:tbl>
              <a:tblPr firstRow="1" bandRow="1"/>
              <a:tblGrid>
                <a:gridCol w="845970"/>
                <a:gridCol w="1612624"/>
                <a:gridCol w="1614186"/>
                <a:gridCol w="4072781"/>
                <a:gridCol w="998352"/>
              </a:tblGrid>
              <a:tr h="277748">
                <a:tc rowSpan="2">
                  <a:txBody>
                    <a:bodyPr vert="horz" wrap="square" lIns="91440" tIns="45725" rIns="91440" bIns="4572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버전</a:t>
                      </a:r>
        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 anchor="ctr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wrap="square" lIns="91440" tIns="45725" rIns="91440" bIns="4572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상세 개정 내용</a:t>
                      </a:r>
        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wrap="square" lIns="91440" tIns="45725" rIns="91440" bIns="4572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개정부분</a:t>
                      </a:r>
        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</a:tr>
              <a:tr h="274566">
                <a:tc vMerge="1">
                  <a:txBody>
                    <a:bodyPr vert="horz" wrap="square" lIns="91440" tIns="45725" rIns="91440" bIns="45725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검토자</a:t>
                      </a:r>
        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vMerge="1">
                  <a:txBody>
                    <a:bodyPr vert="horz" wrap="square" lIns="91440" tIns="45725" rIns="91440" bIns="45725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91440" tIns="45725" rIns="91440" bIns="45725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366"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홍길동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2019-01-15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최초 작성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rowSpan="2"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1.1</a:t>
                      </a:r>
                      <a:endParaRPr xmlns:mc="http://schemas.openxmlformats.org/markup-compatibility/2006" xmlns:hp="http://schemas.haansoft.com/office/presentation/8.0" kumimoji="1" lang="ko-KR" altLang="ko-KR" sz="1000" b="0" i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홍길동</a:t>
                      </a:r>
                      <a:endParaRPr xmlns:mc="http://schemas.openxmlformats.org/markup-compatibility/2006" xmlns:hp="http://schemas.haansoft.com/office/presentation/8.0" kumimoji="1" lang="ko-KR" altLang="ko-KR" sz="1000" b="0" i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2019-01-22</a:t>
                      </a:r>
                      <a:endParaRPr xmlns:mc="http://schemas.openxmlformats.org/markup-compatibility/2006" xmlns:hp="http://schemas.haansoft.com/office/presentation/8.0" kumimoji="1" lang="ko-KR" altLang="ko-KR" sz="1000" b="0" i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회원가입 단계에서 실명인증 삭제</a:t>
                      </a:r>
                      <a:endParaRPr xmlns:mc="http://schemas.openxmlformats.org/markup-compatibility/2006" xmlns:hp="http://schemas.haansoft.com/office/presentation/8.0" kumimoji="1" lang="ko-KR" altLang="ko-KR" sz="1000" b="0" i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xmlns:mc="http://schemas.openxmlformats.org/markup-compatibility/2006" xmlns:hp="http://schemas.haansoft.com/office/presentation/8.0" kumimoji="1" lang="ko-KR" altLang="ko-KR" sz="1000" b="0" i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 vMerge="1">
                  <a:txBody>
                    <a:bodyPr vert="horz" wrap="square" lIns="91440" tIns="45725" rIns="91440" bIns="45725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91440" tIns="45725" rIns="91440" bIns="45725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91440" tIns="45725" rIns="91440" bIns="45725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회원가입 회원정보 입력 부분에서 개인식별 가능 정보 삭제</a:t>
                      </a:r>
                      <a:endParaRPr xmlns:mc="http://schemas.openxmlformats.org/markup-compatibility/2006" xmlns:hp="http://schemas.haansoft.com/office/presentation/8.0" kumimoji="1" lang="ko-KR" altLang="ko-KR" sz="1000" b="0" i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xmlns:mc="http://schemas.openxmlformats.org/markup-compatibility/2006" xmlns:hp="http://schemas.haansoft.com/office/presentation/8.0" kumimoji="1" lang="ko-KR" altLang="ko-KR" sz="1000" b="0" i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0929"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7748"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25360"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7748"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5" rIns="91440" bIns="45725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0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개정이력</a:t>
            </a:r>
            <a:endParaRPr kumimoji="1" lang="ko-KR" altLang="en-US" sz="18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"/>
          <p:cNvGraphicFramePr/>
          <p:nvPr/>
        </p:nvGraphicFramePr>
        <p:xfrm>
          <a:off x="7659894" y="479360"/>
          <a:ext cx="2187209" cy="2590156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ctr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ctr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14" rIns="36000" bIns="46814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14" rIns="72000" bIns="46814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8" name=""/>
          <p:cNvSpPr txBox="1"/>
          <p:nvPr/>
        </p:nvSpPr>
        <p:spPr>
          <a:xfrm>
            <a:off x="3199795" y="6594840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59" name="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0" name=""/>
          <p:cNvSpPr txBox="1"/>
          <p:nvPr/>
        </p:nvSpPr>
        <p:spPr>
          <a:xfrm>
            <a:off x="14289" y="485668"/>
            <a:ext cx="941195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500" b="1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서비스명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61" name="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 사이트 소개 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 공지사항 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 이벤트 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 이용안내센터 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 로그인 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 회원가입 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"/>
          <p:cNvSpPr/>
          <p:nvPr/>
        </p:nvSpPr>
        <p:spPr>
          <a:xfrm>
            <a:off x="3395045" y="86662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교육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3" name=""/>
          <p:cNvSpPr/>
          <p:nvPr/>
        </p:nvSpPr>
        <p:spPr>
          <a:xfrm>
            <a:off x="2396692" y="86662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연구자료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"/>
          <p:cNvSpPr/>
          <p:nvPr/>
        </p:nvSpPr>
        <p:spPr>
          <a:xfrm>
            <a:off x="1393596" y="86662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보고서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"/>
          <p:cNvSpPr/>
          <p:nvPr/>
        </p:nvSpPr>
        <p:spPr>
          <a:xfrm>
            <a:off x="5396493" y="86662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센터/연구소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6" name=""/>
          <p:cNvSpPr/>
          <p:nvPr/>
        </p:nvSpPr>
        <p:spPr>
          <a:xfrm>
            <a:off x="4393397" y="86662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포럼/세미나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7" name="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268" name="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9269" name="Group 1"/>
          <p:cNvGrpSpPr/>
          <p:nvPr/>
        </p:nvGrpSpPr>
        <p:grpSpPr>
          <a:xfrm rot="0"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ko-KR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/news/index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10244" name=""/>
          <p:cNvGraphicFramePr/>
          <p:nvPr/>
        </p:nvGraphicFramePr>
        <p:xfrm>
          <a:off x="7659894" y="479360"/>
          <a:ext cx="2187209" cy="4328283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뉴스홈은 좌측메뉴의 전체메뉴 선택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뉴스전체에 대한 검색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8086">
                <a:tc>
                  <a:txBody>
                    <a:bodyPr vert="horz" wrap="square" lIns="36000" tIns="46807" rIns="36000" bIns="46807" anchor="ctr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많이 검색된 키워드(매일 또는 일정기간의 합산으로 선정)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07" rIns="36000" bIns="46807" anchor="ctr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페이지뷰가 많은 뉴스 순위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희망제작소 공지사항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배너 또는 이벤트 내용 노출 영역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12604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오늘의 뉴스(최근 등록 순이며 오늘 등록된 뉴스가 있는 경우 하나의 뉴스는 등록된지 3시간 동안 TODAY NEWS로 존재, 이후 순차적으로 노출 – 오늘 노출되지 못하고 내일로 넘어간 경우 내일 노출된 새로운 뉴스가 있으면 오늘 노출되지 않은것은 무시되고, 내일 등록된 뉴스가 없다면 오늘 등록된 뉴스의 순서대로 계속 진행, 더 이상 등록된 뉴스가 없는 경우 마지막 뉴스가 계속 나옴)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04727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등록순으로 TODAY NEWS를 제외한 뉴스 노출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내용중 사용된 이미지가 있으면 함께 노출되고, 이미지가 없으면 텍스트만 노출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상위 3개 이외 등록순으로 4~8째 기사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상위 7개 이외 등록순으로 9~13째 기사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8086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2페이지 부터는 리스트로 페이지당 25개씩 기사 노출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 vert="horz" wrap="square" lIns="36000" tIns="46807" rIns="36000" bIns="46807" anchor="t" anchorCtr="0">
                      <a:noAutofit/>
                    </a:bodyPr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72000" tIns="46807" rIns="72000" bIns="46807" anchor="t" anchorCtr="0">
                      <a:noAutofit/>
                    </a:bodyPr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광고가 있으면 노출 되는 영역</a:t>
                      </a:r>
        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82" name=""/>
          <p:cNvSpPr txBox="1"/>
          <p:nvPr/>
        </p:nvSpPr>
        <p:spPr>
          <a:xfrm>
            <a:off x="1480894" y="877730"/>
            <a:ext cx="4323513" cy="1295134"/>
          </a:xfrm>
          <a:prstGeom prst="rect">
            <a:avLst/>
          </a:prstGeom>
          <a:solidFill>
            <a:srgbClr val="f2f2f2"/>
          </a:solidFill>
          <a:ln w="28634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83" name=""/>
          <p:cNvSpPr txBox="1"/>
          <p:nvPr/>
        </p:nvSpPr>
        <p:spPr>
          <a:xfrm>
            <a:off x="1485639" y="4114030"/>
            <a:ext cx="1964944" cy="6190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57157" lvl="0" indent="-57157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[아름다운 재단] 우리시대 희망찾기 시민사회 영역 출범..	</a:t>
            </a:r>
            <a:endParaRPr xmlns:mc="http://schemas.openxmlformats.org/markup-compatibility/2006" xmlns:hp="http://schemas.haansoft.com/office/presentation/8.0" kumimoji="1" lang="ko-KR" altLang="en-US" sz="9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  <a:p>
            <a:pPr marL="57157" lvl="0" indent="-57157" algn="l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[아름다운 재단] 우리시대 희망찾기 시민사회 영역 출범..	</a:t>
            </a:r>
            <a:endParaRPr xmlns:mc="http://schemas.openxmlformats.org/markup-compatibility/2006" xmlns:hp="http://schemas.haansoft.com/office/presentation/8.0" kumimoji="1" lang="ko-KR" altLang="en-US" sz="9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  <a:p>
            <a:pPr marL="57157" lvl="0" indent="-57157" algn="l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[아름다운 재단] 우리시대 희망찾기 시민사회 영역 출범..	</a:t>
            </a:r>
            <a:endParaRPr xmlns:mc="http://schemas.openxmlformats.org/markup-compatibility/2006" xmlns:hp="http://schemas.haansoft.com/office/presentation/8.0" kumimoji="1" lang="ko-KR" altLang="en-US" sz="9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  <a:p>
            <a:pPr marL="57157" lvl="0" indent="-57157" algn="l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[아름다운 재단] 우리시대 희망찾기 시민사회 영역 출범.. 	</a:t>
            </a:r>
            <a:endParaRPr xmlns:mc="http://schemas.openxmlformats.org/markup-compatibility/2006" xmlns:hp="http://schemas.haansoft.com/office/presentation/8.0" kumimoji="1" lang="ko-KR" altLang="en-US" sz="9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84" name=""/>
          <p:cNvSpPr txBox="1"/>
          <p:nvPr/>
        </p:nvSpPr>
        <p:spPr>
          <a:xfrm>
            <a:off x="2620465" y="1158660"/>
            <a:ext cx="1965000" cy="247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우리시대 희망찾기 시민사회 영역 출범 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85" name=""/>
          <p:cNvSpPr txBox="1"/>
          <p:nvPr/>
        </p:nvSpPr>
        <p:spPr>
          <a:xfrm>
            <a:off x="1571319" y="1177693"/>
            <a:ext cx="1090451" cy="884093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86" name=""/>
          <p:cNvSpPr txBox="1"/>
          <p:nvPr/>
        </p:nvSpPr>
        <p:spPr>
          <a:xfrm>
            <a:off x="2630010" y="1414192"/>
            <a:ext cx="2802988" cy="466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합법 공무원노조 출범 이후 공무원 노사 간 첫 단체교섭이 시작됐다. 공무원노조의 단체교섭은 건국 이후 이번이 처음이다. </a:t>
            </a:r>
            <a:endParaRPr xmlns:mc="http://schemas.openxmlformats.org/markup-compatibility/2006" xmlns:hp="http://schemas.haansoft.com/office/presentation/8.0" kumimoji="1" lang="ko-KR" altLang="en-US" sz="800" b="1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87" name=""/>
          <p:cNvSpPr txBox="1"/>
          <p:nvPr/>
        </p:nvSpPr>
        <p:spPr>
          <a:xfrm>
            <a:off x="1572937" y="2268145"/>
            <a:ext cx="1964944" cy="247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우리시대 희망찾기 시민사회 영역 출범 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88" name=""/>
          <p:cNvSpPr txBox="1"/>
          <p:nvPr/>
        </p:nvSpPr>
        <p:spPr>
          <a:xfrm>
            <a:off x="1572937" y="2504643"/>
            <a:ext cx="3641032" cy="818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합법 공무원노조 출범 이후 공무원 노사 간 첫 단체교섭이 시작됐다. 공무원노조의 단체교섭은 건국 이후 이번이 처음이다. </a:t>
            </a:r>
            <a:endParaRPr xmlns:mc="http://schemas.openxmlformats.org/markup-compatibility/2006" xmlns:hp="http://schemas.haansoft.com/office/presentation/8.0" kumimoji="1" lang="ko-KR" altLang="en-US" sz="800" b="1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10289" name=""/>
          <p:cNvCxnSpPr/>
          <p:nvPr/>
        </p:nvCxnSpPr>
        <p:spPr>
          <a:xfrm>
            <a:off x="1585608" y="2915684"/>
            <a:ext cx="4229907" cy="0"/>
          </a:xfrm>
          <a:prstGeom prst="line">
            <a:avLst/>
          </a:prstGeom>
          <a:ln w="3181" cap="flat" cmpd="sng" algn="ctr">
            <a:solidFill>
              <a:srgbClr val="b2b2b2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10290" name=""/>
          <p:cNvSpPr txBox="1"/>
          <p:nvPr/>
        </p:nvSpPr>
        <p:spPr>
          <a:xfrm>
            <a:off x="2620465" y="3007782"/>
            <a:ext cx="1965000" cy="247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우리시대 희망찾기 시민사회 영역 출범 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91" name=""/>
          <p:cNvSpPr txBox="1"/>
          <p:nvPr/>
        </p:nvSpPr>
        <p:spPr>
          <a:xfrm>
            <a:off x="1571319" y="3007782"/>
            <a:ext cx="1090451" cy="884037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92" name=""/>
          <p:cNvSpPr txBox="1"/>
          <p:nvPr/>
        </p:nvSpPr>
        <p:spPr>
          <a:xfrm>
            <a:off x="2630010" y="3274423"/>
            <a:ext cx="2171301" cy="495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합법 공무원노조 출범 이후 공무원 노사 간 첫 단체교섭이 시작됐다. 공무원노조의 단체교섭은 건국 이후 이번이 처음이다. </a:t>
            </a:r>
            <a:endParaRPr xmlns:mc="http://schemas.openxmlformats.org/markup-compatibility/2006" xmlns:hp="http://schemas.haansoft.com/office/presentation/8.0" kumimoji="1" lang="ko-KR" altLang="en-US" sz="800" b="1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10293" name=""/>
          <p:cNvCxnSpPr/>
          <p:nvPr/>
        </p:nvCxnSpPr>
        <p:spPr>
          <a:xfrm>
            <a:off x="1585608" y="4001335"/>
            <a:ext cx="4229907" cy="0"/>
          </a:xfrm>
          <a:prstGeom prst="line">
            <a:avLst/>
          </a:prstGeom>
          <a:ln w="3181" cap="flat" cmpd="sng" algn="ctr">
            <a:solidFill>
              <a:srgbClr val="b2b2b2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10294" name=""/>
          <p:cNvSpPr txBox="1"/>
          <p:nvPr/>
        </p:nvSpPr>
        <p:spPr>
          <a:xfrm>
            <a:off x="5894888" y="1006278"/>
            <a:ext cx="1690377" cy="1134881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AD영역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10295" name="Group 1"/>
          <p:cNvGrpSpPr/>
          <p:nvPr/>
        </p:nvGrpSpPr>
        <p:grpSpPr>
          <a:xfrm rot="0">
            <a:off x="5867928" y="2209369"/>
            <a:ext cx="1728445" cy="1141245"/>
            <a:chOff x="5867928" y="2209369"/>
            <a:chExt cx="1728445" cy="1141245"/>
          </a:xfrm>
        </p:grpSpPr>
        <p:sp>
          <p:nvSpPr>
            <p:cNvPr id="10353" name=""/>
            <p:cNvSpPr txBox="1"/>
            <p:nvPr/>
          </p:nvSpPr>
          <p:spPr>
            <a:xfrm>
              <a:off x="5904433" y="2209369"/>
              <a:ext cx="1680833" cy="1141245"/>
            </a:xfrm>
            <a:prstGeom prst="rect">
              <a:avLst/>
            </a:prstGeom>
            <a:noFill/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54" name=""/>
            <p:cNvSpPr txBox="1"/>
            <p:nvPr/>
          </p:nvSpPr>
          <p:spPr>
            <a:xfrm>
              <a:off x="5931393" y="2234766"/>
              <a:ext cx="1609442" cy="209538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55" name=""/>
            <p:cNvSpPr txBox="1"/>
            <p:nvPr/>
          </p:nvSpPr>
          <p:spPr>
            <a:xfrm>
              <a:off x="5877417" y="2230021"/>
              <a:ext cx="907927" cy="228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  <a:solidFill>
                    <a:srgbClr val="4d4d4d">
                      <a:alpha val="100000"/>
                    </a:srgbClr>
                  </a:solidFill>
                  <a:latin typeface="돋움"/>
                  <a:ea typeface="돋움"/>
                </a:rPr>
                <a:t>보고서</a:t>
              </a:r>
  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rgbClr val="4d4d4d">
                    <a:alpha val="100000"/>
                  </a:srgbClr>
                </a:solidFill>
                <a:latin typeface="돋움"/>
                <a:ea typeface="돋움"/>
              </a:endParaRPr>
            </a:p>
          </p:txBody>
        </p:sp>
        <p:sp>
          <p:nvSpPr>
            <p:cNvPr id="10356" name=""/>
            <p:cNvSpPr txBox="1"/>
            <p:nvPr/>
          </p:nvSpPr>
          <p:spPr>
            <a:xfrm>
              <a:off x="7031333" y="2226840"/>
              <a:ext cx="565040" cy="2142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▶</a:t>
              </a: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더보기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57" name=""/>
            <p:cNvSpPr txBox="1"/>
            <p:nvPr/>
          </p:nvSpPr>
          <p:spPr>
            <a:xfrm>
              <a:off x="5867928" y="2495099"/>
              <a:ext cx="1679270" cy="1714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47631" lvl="0" indent="-47631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아름다운 재단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홍길동 장학회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지역균형발전 협의회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시냇가복지관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장수풍뎅이 보존회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grpSp>
        <p:nvGrpSpPr>
          <p:cNvPr id="10296" name="Group 2"/>
          <p:cNvGrpSpPr/>
          <p:nvPr/>
        </p:nvGrpSpPr>
        <p:grpSpPr>
          <a:xfrm rot="0">
            <a:off x="5867928" y="3388681"/>
            <a:ext cx="1728445" cy="1141189"/>
            <a:chOff x="5867928" y="3388681"/>
            <a:chExt cx="1728445" cy="1141189"/>
          </a:xfrm>
        </p:grpSpPr>
        <p:sp>
          <p:nvSpPr>
            <p:cNvPr id="10348" name=""/>
            <p:cNvSpPr txBox="1"/>
            <p:nvPr/>
          </p:nvSpPr>
          <p:spPr>
            <a:xfrm>
              <a:off x="5904433" y="3388681"/>
              <a:ext cx="1680833" cy="1141189"/>
            </a:xfrm>
            <a:prstGeom prst="rect">
              <a:avLst/>
            </a:prstGeom>
            <a:noFill/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49" name=""/>
            <p:cNvSpPr txBox="1"/>
            <p:nvPr/>
          </p:nvSpPr>
          <p:spPr>
            <a:xfrm>
              <a:off x="5931393" y="3414078"/>
              <a:ext cx="1609442" cy="209538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50" name=""/>
            <p:cNvSpPr txBox="1"/>
            <p:nvPr/>
          </p:nvSpPr>
          <p:spPr>
            <a:xfrm>
              <a:off x="5877417" y="3409334"/>
              <a:ext cx="907927" cy="228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  <a:solidFill>
                    <a:srgbClr val="4d4d4d">
                      <a:alpha val="100000"/>
                    </a:srgbClr>
                  </a:solidFill>
                  <a:latin typeface="돋움"/>
                  <a:ea typeface="돋움"/>
                </a:rPr>
                <a:t>연구자료</a:t>
              </a:r>
  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rgbClr val="4d4d4d">
                    <a:alpha val="100000"/>
                  </a:srgbClr>
                </a:solidFill>
                <a:latin typeface="돋움"/>
                <a:ea typeface="돋움"/>
              </a:endParaRPr>
            </a:p>
          </p:txBody>
        </p:sp>
        <p:sp>
          <p:nvSpPr>
            <p:cNvPr id="10351" name=""/>
            <p:cNvSpPr txBox="1"/>
            <p:nvPr/>
          </p:nvSpPr>
          <p:spPr>
            <a:xfrm>
              <a:off x="7031333" y="3406152"/>
              <a:ext cx="565040" cy="2142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▶</a:t>
              </a: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더보기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52" name=""/>
            <p:cNvSpPr txBox="1"/>
            <p:nvPr/>
          </p:nvSpPr>
          <p:spPr>
            <a:xfrm>
              <a:off x="5867928" y="3674411"/>
              <a:ext cx="1679270" cy="1714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47631" lvl="0" indent="-47631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아름다운 재단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홍길동 장학회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지역균형발전 협의회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시냇가복지관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장수풍뎅이 보존회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grpSp>
        <p:nvGrpSpPr>
          <p:cNvPr id="10297" name="Group 3"/>
          <p:cNvGrpSpPr/>
          <p:nvPr/>
        </p:nvGrpSpPr>
        <p:grpSpPr>
          <a:xfrm rot="0">
            <a:off x="5867928" y="4567994"/>
            <a:ext cx="1728445" cy="1141189"/>
            <a:chOff x="5867928" y="4567994"/>
            <a:chExt cx="1728445" cy="1141189"/>
          </a:xfrm>
        </p:grpSpPr>
        <p:sp>
          <p:nvSpPr>
            <p:cNvPr id="10343" name=""/>
            <p:cNvSpPr txBox="1"/>
            <p:nvPr/>
          </p:nvSpPr>
          <p:spPr>
            <a:xfrm>
              <a:off x="5904433" y="4567994"/>
              <a:ext cx="1680833" cy="1141189"/>
            </a:xfrm>
            <a:prstGeom prst="rect">
              <a:avLst/>
            </a:prstGeom>
            <a:noFill/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44" name=""/>
            <p:cNvSpPr txBox="1"/>
            <p:nvPr/>
          </p:nvSpPr>
          <p:spPr>
            <a:xfrm>
              <a:off x="5931393" y="4593391"/>
              <a:ext cx="1609442" cy="209483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45" name=""/>
            <p:cNvSpPr txBox="1"/>
            <p:nvPr/>
          </p:nvSpPr>
          <p:spPr>
            <a:xfrm>
              <a:off x="5877417" y="4588647"/>
              <a:ext cx="907927" cy="2285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  <a:solidFill>
                    <a:srgbClr val="4d4d4d">
                      <a:alpha val="100000"/>
                    </a:srgbClr>
                  </a:solidFill>
                  <a:latin typeface="돋움"/>
                  <a:ea typeface="돋움"/>
                </a:rPr>
                <a:t>교육</a:t>
              </a:r>
  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rgbClr val="4d4d4d">
                    <a:alpha val="100000"/>
                  </a:srgbClr>
                </a:solidFill>
                <a:latin typeface="돋움"/>
                <a:ea typeface="돋움"/>
              </a:endParaRPr>
            </a:p>
          </p:txBody>
        </p:sp>
        <p:sp>
          <p:nvSpPr>
            <p:cNvPr id="10346" name=""/>
            <p:cNvSpPr txBox="1"/>
            <p:nvPr/>
          </p:nvSpPr>
          <p:spPr>
            <a:xfrm>
              <a:off x="7031333" y="4585465"/>
              <a:ext cx="565040" cy="2142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▶</a:t>
              </a: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더보기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47" name=""/>
            <p:cNvSpPr txBox="1"/>
            <p:nvPr/>
          </p:nvSpPr>
          <p:spPr>
            <a:xfrm>
              <a:off x="5867928" y="4853668"/>
              <a:ext cx="1679270" cy="1714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47631" lvl="0" indent="-47631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아름다운 재단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홍길동 장학회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지역균형발전 협의회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시냇가복지관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47631" lvl="0" indent="-47631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장수풍뎅이 보존회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10298" name=""/>
          <p:cNvSpPr txBox="1"/>
          <p:nvPr/>
        </p:nvSpPr>
        <p:spPr>
          <a:xfrm>
            <a:off x="5894888" y="5764722"/>
            <a:ext cx="1690377" cy="446037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banner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99" name=""/>
          <p:cNvSpPr txBox="1"/>
          <p:nvPr/>
        </p:nvSpPr>
        <p:spPr>
          <a:xfrm>
            <a:off x="6558335" y="804721"/>
            <a:ext cx="38731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광고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00" name=""/>
          <p:cNvSpPr/>
          <p:nvPr/>
        </p:nvSpPr>
        <p:spPr>
          <a:xfrm>
            <a:off x="142837" y="871367"/>
            <a:ext cx="1247577" cy="1257066"/>
          </a:xfrm>
          <a:prstGeom prst="roundRect">
            <a:avLst>
              <a:gd name="adj" fmla="val 1562"/>
            </a:avLst>
          </a:prstGeom>
          <a:noFill/>
          <a:ln w="38235" cap="flat" cmpd="sng" algn="ctr">
            <a:solidFill>
              <a:srgbClr val="ddddd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01" name=""/>
          <p:cNvSpPr/>
          <p:nvPr/>
        </p:nvSpPr>
        <p:spPr>
          <a:xfrm>
            <a:off x="176160" y="912672"/>
            <a:ext cx="1171386" cy="320615"/>
          </a:xfrm>
          <a:prstGeom prst="roundRect">
            <a:avLst>
              <a:gd name="adj" fmla="val 4166"/>
            </a:avLst>
          </a:prstGeom>
          <a:solidFill>
            <a:srgbClr val="808080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02" name=""/>
          <p:cNvSpPr txBox="1"/>
          <p:nvPr/>
        </p:nvSpPr>
        <p:spPr>
          <a:xfrm>
            <a:off x="177778" y="1225306"/>
            <a:ext cx="628505" cy="828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66cc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rgbClr val="3366cc">
                    <a:alpha val="100000"/>
                  </a:srgbClr>
                </a:solidFill>
                <a:latin typeface="돋움"/>
                <a:ea typeface="돋움"/>
              </a:rPr>
              <a:t>전체뉴스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rgbClr val="3366cc">
                  <a:alpha val="100000"/>
                </a:srgbClr>
              </a:solidFill>
              <a:latin typeface="돋움"/>
              <a:ea typeface="돋움"/>
            </a:endParaRPr>
          </a:p>
          <a:p>
            <a:pPr marL="0" lvl="0" indent="0" algn="l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66cc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3366cc">
                    <a:alpha val="100000"/>
                  </a:srgbClr>
                </a:solidFill>
                <a:latin typeface="돋움"/>
                <a:ea typeface="돋움"/>
              </a:rPr>
              <a:t>부서뉴스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3366cc">
                  <a:alpha val="100000"/>
                </a:srgbClr>
              </a:solidFill>
              <a:latin typeface="돋움"/>
              <a:ea typeface="돋움"/>
            </a:endParaRPr>
          </a:p>
          <a:p>
            <a:pPr marL="0" lvl="0" indent="0" algn="l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66cc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3366cc">
                    <a:alpha val="100000"/>
                  </a:srgbClr>
                </a:solidFill>
                <a:latin typeface="돋움"/>
                <a:ea typeface="돋움"/>
              </a:rPr>
              <a:t>언론보도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3366cc">
                  <a:alpha val="100000"/>
                </a:srgbClr>
              </a:solidFill>
              <a:latin typeface="돋움"/>
              <a:ea typeface="돋움"/>
            </a:endParaRPr>
          </a:p>
          <a:p>
            <a:pPr marL="0" lvl="0" indent="0" algn="l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66cc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3366cc">
                    <a:alpha val="100000"/>
                  </a:srgbClr>
                </a:solidFill>
                <a:latin typeface="돋움"/>
                <a:ea typeface="돋움"/>
              </a:rPr>
              <a:t>보도자료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3366cc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10303" name=""/>
          <p:cNvSpPr txBox="1"/>
          <p:nvPr/>
        </p:nvSpPr>
        <p:spPr>
          <a:xfrm>
            <a:off x="150763" y="4374363"/>
            <a:ext cx="1133263" cy="209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04" name=""/>
          <p:cNvSpPr txBox="1"/>
          <p:nvPr/>
        </p:nvSpPr>
        <p:spPr>
          <a:xfrm>
            <a:off x="96843" y="4302917"/>
            <a:ext cx="907872" cy="2285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rgbClr val="4d4d4d">
                    <a:alpha val="100000"/>
                  </a:srgbClr>
                </a:solidFill>
                <a:latin typeface="돋움"/>
                <a:ea typeface="돋움"/>
              </a:rPr>
              <a:t>| 공지사항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rgbClr val="4d4d4d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10305" name=""/>
          <p:cNvSpPr txBox="1"/>
          <p:nvPr/>
        </p:nvSpPr>
        <p:spPr>
          <a:xfrm>
            <a:off x="144455" y="4482258"/>
            <a:ext cx="1184057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47631" lvl="0" indent="-47631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아름다운 재단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  <a:p>
            <a:pPr marL="47631" lvl="0" indent="-47631" algn="l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홍길동 장학회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  <a:p>
            <a:pPr marL="47631" lvl="0" indent="-47631" algn="l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지역균형발전 협의회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06" name=""/>
          <p:cNvSpPr txBox="1"/>
          <p:nvPr/>
        </p:nvSpPr>
        <p:spPr>
          <a:xfrm>
            <a:off x="133348" y="5052099"/>
            <a:ext cx="1271355" cy="445982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BANNER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10307" name="Group 4"/>
          <p:cNvGrpSpPr/>
          <p:nvPr/>
        </p:nvGrpSpPr>
        <p:grpSpPr>
          <a:xfrm rot="0">
            <a:off x="144455" y="2436379"/>
            <a:ext cx="1215761" cy="209483"/>
            <a:chOff x="144455" y="2436379"/>
            <a:chExt cx="1215761" cy="209483"/>
          </a:xfrm>
        </p:grpSpPr>
        <p:sp>
          <p:nvSpPr>
            <p:cNvPr id="10341" name=""/>
            <p:cNvSpPr txBox="1"/>
            <p:nvPr/>
          </p:nvSpPr>
          <p:spPr>
            <a:xfrm>
              <a:off x="144455" y="2436379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ko-KR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42" name=""/>
            <p:cNvSpPr txBox="1"/>
            <p:nvPr/>
          </p:nvSpPr>
          <p:spPr>
            <a:xfrm>
              <a:off x="1036475" y="2436379"/>
              <a:ext cx="323741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10308" name=""/>
          <p:cNvSpPr txBox="1"/>
          <p:nvPr/>
        </p:nvSpPr>
        <p:spPr>
          <a:xfrm>
            <a:off x="71446" y="2633191"/>
            <a:ext cx="1460186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chemeClr val="bg2"/>
                </a:solidFill>
                <a:latin typeface="돋움"/>
                <a:ea typeface="돋움"/>
              </a:rPr>
              <a:t>참여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  희망  반성 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bg2"/>
                </a:solidFill>
                <a:latin typeface="돋움"/>
                <a:ea typeface="돋움"/>
              </a:rPr>
              <a:t>푸르름</a:t>
            </a:r>
            <a:endParaRPr xmlns:mc="http://schemas.openxmlformats.org/markup-compatibility/2006" xmlns:hp="http://schemas.haansoft.com/office/presentation/8.0" kumimoji="1" lang="ko-KR" altLang="en-US" sz="800" b="1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09" name=""/>
          <p:cNvSpPr txBox="1"/>
          <p:nvPr/>
        </p:nvSpPr>
        <p:spPr>
          <a:xfrm>
            <a:off x="85735" y="2201443"/>
            <a:ext cx="584074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뉴스검색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10310" name="Group 5"/>
          <p:cNvGrpSpPr/>
          <p:nvPr/>
        </p:nvGrpSpPr>
        <p:grpSpPr>
          <a:xfrm rot="0">
            <a:off x="171415" y="3166472"/>
            <a:ext cx="1488820" cy="995170"/>
            <a:chOff x="171415" y="3166472"/>
            <a:chExt cx="1488820" cy="995170"/>
          </a:xfrm>
        </p:grpSpPr>
        <p:sp>
          <p:nvSpPr>
            <p:cNvPr id="10331" name=""/>
            <p:cNvSpPr/>
            <p:nvPr/>
          </p:nvSpPr>
          <p:spPr>
            <a:xfrm>
              <a:off x="171415" y="3215703"/>
              <a:ext cx="144455" cy="144399"/>
            </a:xfrm>
            <a:prstGeom prst="roundRect">
              <a:avLst>
                <a:gd name="adj" fmla="val 16667"/>
              </a:avLst>
            </a:prstGeom>
            <a:solidFill>
              <a:srgbClr val="ccc08e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bg1"/>
                  </a:solidFill>
                  <a:latin typeface="돋움"/>
                  <a:ea typeface="돋움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1"/>
                </a:solidFill>
                <a:latin typeface="돋움"/>
                <a:ea typeface="돋움"/>
              </a:endParaRPr>
            </a:p>
          </p:txBody>
        </p:sp>
        <p:sp>
          <p:nvSpPr>
            <p:cNvPr id="10332" name=""/>
            <p:cNvSpPr txBox="1"/>
            <p:nvPr/>
          </p:nvSpPr>
          <p:spPr>
            <a:xfrm>
              <a:off x="247606" y="3166472"/>
              <a:ext cx="1412629" cy="2476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우리시대 희망찾..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33" name=""/>
            <p:cNvSpPr/>
            <p:nvPr/>
          </p:nvSpPr>
          <p:spPr>
            <a:xfrm>
              <a:off x="171415" y="3396607"/>
              <a:ext cx="144455" cy="144455"/>
            </a:xfrm>
            <a:prstGeom prst="roundRect">
              <a:avLst>
                <a:gd name="adj" fmla="val 16667"/>
              </a:avLst>
            </a:prstGeom>
            <a:solidFill>
              <a:srgbClr val="ccc08e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bg1"/>
                  </a:solidFill>
                  <a:latin typeface="돋움"/>
                  <a:ea typeface="돋움"/>
                </a:rPr>
                <a:t>2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1"/>
                </a:solidFill>
                <a:latin typeface="돋움"/>
                <a:ea typeface="돋움"/>
              </a:endParaRPr>
            </a:p>
          </p:txBody>
        </p:sp>
        <p:sp>
          <p:nvSpPr>
            <p:cNvPr id="10334" name=""/>
            <p:cNvSpPr txBox="1"/>
            <p:nvPr/>
          </p:nvSpPr>
          <p:spPr>
            <a:xfrm>
              <a:off x="247606" y="3347432"/>
              <a:ext cx="1412629" cy="2476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우리시대 희망찾..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35" name=""/>
            <p:cNvSpPr/>
            <p:nvPr/>
          </p:nvSpPr>
          <p:spPr>
            <a:xfrm>
              <a:off x="171415" y="3583931"/>
              <a:ext cx="144455" cy="144399"/>
            </a:xfrm>
            <a:prstGeom prst="roundRect">
              <a:avLst>
                <a:gd name="adj" fmla="val 16667"/>
              </a:avLst>
            </a:prstGeom>
            <a:solidFill>
              <a:srgbClr val="ccc08e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bg1"/>
                  </a:solidFill>
                  <a:latin typeface="돋움"/>
                  <a:ea typeface="돋움"/>
                </a:rPr>
                <a:t>3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1"/>
                </a:solidFill>
                <a:latin typeface="돋움"/>
                <a:ea typeface="돋움"/>
              </a:endParaRPr>
            </a:p>
          </p:txBody>
        </p:sp>
        <p:sp>
          <p:nvSpPr>
            <p:cNvPr id="10336" name=""/>
            <p:cNvSpPr txBox="1"/>
            <p:nvPr/>
          </p:nvSpPr>
          <p:spPr>
            <a:xfrm>
              <a:off x="247606" y="3534700"/>
              <a:ext cx="1412629" cy="2476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우리시대 희망찾기..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37" name=""/>
            <p:cNvSpPr/>
            <p:nvPr/>
          </p:nvSpPr>
          <p:spPr>
            <a:xfrm>
              <a:off x="171415" y="3771199"/>
              <a:ext cx="144455" cy="144455"/>
            </a:xfrm>
            <a:prstGeom prst="roundRect">
              <a:avLst>
                <a:gd name="adj" fmla="val 16667"/>
              </a:avLst>
            </a:prstGeom>
            <a:solidFill>
              <a:srgbClr val="ccc08e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bg1"/>
                  </a:solidFill>
                  <a:latin typeface="돋움"/>
                  <a:ea typeface="돋움"/>
                </a:rPr>
                <a:t>4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1"/>
                </a:solidFill>
                <a:latin typeface="돋움"/>
                <a:ea typeface="돋움"/>
              </a:endParaRPr>
            </a:p>
          </p:txBody>
        </p:sp>
        <p:sp>
          <p:nvSpPr>
            <p:cNvPr id="10338" name=""/>
            <p:cNvSpPr txBox="1"/>
            <p:nvPr/>
          </p:nvSpPr>
          <p:spPr>
            <a:xfrm>
              <a:off x="247606" y="3722024"/>
              <a:ext cx="1412629" cy="2476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우리시대 희망찾기..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10339" name=""/>
            <p:cNvSpPr/>
            <p:nvPr/>
          </p:nvSpPr>
          <p:spPr>
            <a:xfrm>
              <a:off x="171415" y="3963267"/>
              <a:ext cx="144455" cy="144455"/>
            </a:xfrm>
            <a:prstGeom prst="roundRect">
              <a:avLst>
                <a:gd name="adj" fmla="val 16667"/>
              </a:avLst>
            </a:prstGeom>
            <a:solidFill>
              <a:srgbClr val="ccc08e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bg1"/>
                  </a:solidFill>
                  <a:latin typeface="돋움"/>
                  <a:ea typeface="돋움"/>
                </a:rPr>
                <a:t>5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bg1"/>
                </a:solidFill>
                <a:latin typeface="돋움"/>
                <a:ea typeface="돋움"/>
              </a:endParaRPr>
            </a:p>
          </p:txBody>
        </p:sp>
        <p:sp>
          <p:nvSpPr>
            <p:cNvPr id="10340" name=""/>
            <p:cNvSpPr txBox="1"/>
            <p:nvPr/>
          </p:nvSpPr>
          <p:spPr>
            <a:xfrm>
              <a:off x="247606" y="3914036"/>
              <a:ext cx="1412629" cy="2476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chemeClr val="tx1"/>
                  </a:solidFill>
                  <a:latin typeface="돋움"/>
                  <a:ea typeface="돋움"/>
                </a:rPr>
                <a:t>우리시대 희망찾기..</a:t>
              </a:r>
  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10311" name=""/>
          <p:cNvSpPr txBox="1"/>
          <p:nvPr/>
        </p:nvSpPr>
        <p:spPr>
          <a:xfrm>
            <a:off x="85735" y="2960170"/>
            <a:ext cx="717366" cy="2142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많이본 뉴스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12" name=""/>
          <p:cNvSpPr txBox="1"/>
          <p:nvPr/>
        </p:nvSpPr>
        <p:spPr>
          <a:xfrm>
            <a:off x="1484020" y="4956875"/>
            <a:ext cx="1965000" cy="6190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57157" lvl="0" indent="-57157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[아름다운 재단] 우리시대 희망찾기 시민사회 영역 출범..	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  <a:p>
            <a:pPr marL="57157" lvl="0" indent="-57157" algn="l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[아름다운 재단] 우리시대 희망찾기 시민사회 영역 출범..	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  <a:p>
            <a:pPr marL="57157" lvl="0" indent="-57157" algn="l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[아름다운 재단] 우리시대 희망찾기 시민사회 영역 출범..	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  <a:p>
            <a:pPr marL="57157" lvl="0" indent="-57157" algn="l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[아름다운 재단] 우리시대 희망찾기 시민사회 영역 출범.. 	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13" name=""/>
          <p:cNvSpPr txBox="1"/>
          <p:nvPr/>
        </p:nvSpPr>
        <p:spPr>
          <a:xfrm>
            <a:off x="2071332" y="5831424"/>
            <a:ext cx="3583875" cy="247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◀    </a:t>
            </a: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   |   2   |   3  |   4   |   5   |   6   |   7   |   8   |   9   |   10   ▶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10314" name=""/>
          <p:cNvCxnSpPr/>
          <p:nvPr/>
        </p:nvCxnSpPr>
        <p:spPr>
          <a:xfrm>
            <a:off x="1466605" y="5772704"/>
            <a:ext cx="4320388" cy="0"/>
          </a:xfrm>
          <a:prstGeom prst="line">
            <a:avLst/>
          </a:prstGeom>
          <a:ln w="3181" cap="flat" cmpd="sng" algn="ctr">
            <a:solidFill>
              <a:srgbClr val="b2b2b2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10315" name=""/>
          <p:cNvSpPr txBox="1"/>
          <p:nvPr/>
        </p:nvSpPr>
        <p:spPr>
          <a:xfrm>
            <a:off x="1487201" y="906309"/>
            <a:ext cx="836481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1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TODAY NEWS</a:t>
            </a:r>
            <a:endParaRPr xmlns:mc="http://schemas.openxmlformats.org/markup-compatibility/2006" xmlns:hp="http://schemas.haansoft.com/office/presentation/8.0" kumimoji="1" lang="ko-KR" altLang="en-US" sz="800" b="1" i="1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16" name=""/>
          <p:cNvSpPr txBox="1"/>
          <p:nvPr/>
        </p:nvSpPr>
        <p:spPr>
          <a:xfrm>
            <a:off x="845970" y="1336439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0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17" name=""/>
          <p:cNvSpPr txBox="1"/>
          <p:nvPr/>
        </p:nvSpPr>
        <p:spPr>
          <a:xfrm>
            <a:off x="849151" y="2057043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18" name=""/>
          <p:cNvSpPr txBox="1"/>
          <p:nvPr/>
        </p:nvSpPr>
        <p:spPr>
          <a:xfrm>
            <a:off x="1145989" y="2863327"/>
            <a:ext cx="258714" cy="24604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19" name=""/>
          <p:cNvSpPr txBox="1"/>
          <p:nvPr/>
        </p:nvSpPr>
        <p:spPr>
          <a:xfrm>
            <a:off x="1136444" y="3425186"/>
            <a:ext cx="258714" cy="24604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0" name=""/>
          <p:cNvSpPr txBox="1"/>
          <p:nvPr/>
        </p:nvSpPr>
        <p:spPr>
          <a:xfrm>
            <a:off x="991988" y="4361637"/>
            <a:ext cx="258714" cy="24604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1" name=""/>
          <p:cNvSpPr txBox="1"/>
          <p:nvPr/>
        </p:nvSpPr>
        <p:spPr>
          <a:xfrm>
            <a:off x="991988" y="5369534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2" name=""/>
          <p:cNvSpPr txBox="1"/>
          <p:nvPr/>
        </p:nvSpPr>
        <p:spPr>
          <a:xfrm>
            <a:off x="2439560" y="779324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3" name=""/>
          <p:cNvSpPr txBox="1"/>
          <p:nvPr/>
        </p:nvSpPr>
        <p:spPr>
          <a:xfrm>
            <a:off x="4315643" y="2693474"/>
            <a:ext cx="258714" cy="24604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4" name=""/>
          <p:cNvSpPr txBox="1"/>
          <p:nvPr/>
        </p:nvSpPr>
        <p:spPr>
          <a:xfrm>
            <a:off x="4591772" y="4236271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8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5" name=""/>
          <p:cNvSpPr txBox="1"/>
          <p:nvPr/>
        </p:nvSpPr>
        <p:spPr>
          <a:xfrm>
            <a:off x="4591772" y="5080678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9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6" name=""/>
          <p:cNvSpPr txBox="1"/>
          <p:nvPr/>
        </p:nvSpPr>
        <p:spPr>
          <a:xfrm>
            <a:off x="1734808" y="5852021"/>
            <a:ext cx="331723" cy="24604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10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7" name=""/>
          <p:cNvSpPr txBox="1"/>
          <p:nvPr/>
        </p:nvSpPr>
        <p:spPr>
          <a:xfrm>
            <a:off x="5982187" y="1490383"/>
            <a:ext cx="331723" cy="24604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11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8" name=""/>
          <p:cNvSpPr txBox="1"/>
          <p:nvPr/>
        </p:nvSpPr>
        <p:spPr>
          <a:xfrm>
            <a:off x="5563165" y="4404505"/>
            <a:ext cx="331723" cy="24604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돋움"/>
                <a:ea typeface="돋움"/>
              </a:rPr>
              <a:t>12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뉴스 섹션 메인</a:t>
            </a:r>
            <a:endParaRPr kumimoji="1" lang="ko-KR" altLang="en-US" sz="800" b="0" i="0" u="none" strike="noStrike" kern="1200" cap="none" spc="0" normalizeH="0" baseline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464</ep:Words>
  <ep:PresentationFormat>화면 슬라이드 쇼(4:3)</ep:PresentationFormat>
  <ep:Paragraphs>69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ep:HeadingPairs>
  <ep:TitlesOfParts>
    <vt:vector size="9" baseType="lpstr">
      <vt:lpstr>메인</vt:lpstr>
      <vt:lpstr>빈페이지</vt:lpstr>
      <vt:lpstr>1_빈페이지</vt:lpstr>
      <vt:lpstr>2_빈페이지</vt:lpstr>
      <vt:lpstr>프로젝트명</vt:lpstr>
      <vt:lpstr>▶ 개정이력</vt:lpstr>
      <vt:lpstr>헤드, 푸터</vt:lpstr>
      <vt:lpstr>뉴스 섹션 메인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2002-12-23T07:37:47.310</dcterms:created>
  <cp:lastModifiedBy>USER</cp:lastModifiedBy>
  <dcterms:modified xsi:type="dcterms:W3CDTF">2020-12-03T19:51:25.269</dcterms:modified>
  <cp:revision>3</cp:revision>
  <dc:title>슬라이드 1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