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4"/>
  </p:notesMasterIdLst>
  <p:sldIdLst>
    <p:sldId id="256" r:id="rId3"/>
    <p:sldId id="274" r:id="rId4"/>
    <p:sldId id="263" r:id="rId5"/>
    <p:sldId id="268" r:id="rId6"/>
    <p:sldId id="271" r:id="rId7"/>
    <p:sldId id="276" r:id="rId8"/>
    <p:sldId id="269" r:id="rId9"/>
    <p:sldId id="270" r:id="rId10"/>
    <p:sldId id="275" r:id="rId11"/>
    <p:sldId id="272" r:id="rId12"/>
    <p:sldId id="27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병규" initials="최" lastIdx="1" clrIdx="0"/>
  <p:cmAuthor id="2" name="DCU" initials="D" lastIdx="1" clrIdx="1">
    <p:extLst>
      <p:ext uri="{19B8F6BF-5375-455C-9EA6-DF929625EA0E}">
        <p15:presenceInfo xmlns:p15="http://schemas.microsoft.com/office/powerpoint/2012/main" userId="DC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851" autoAdjust="0"/>
  </p:normalViewPr>
  <p:slideViewPr>
    <p:cSldViewPr>
      <p:cViewPr varScale="1">
        <p:scale>
          <a:sx n="143" d="100"/>
          <a:sy n="143" d="100"/>
        </p:scale>
        <p:origin x="774" y="-1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29T13:39:12.5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7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완성된 웹</a:t>
            </a:r>
            <a:r>
              <a:rPr lang="en-US" altLang="ko-KR" dirty="0"/>
              <a:t>(</a:t>
            </a:r>
            <a:r>
              <a:rPr lang="ko-KR" altLang="en-US" dirty="0"/>
              <a:t>쿠팡</a:t>
            </a:r>
            <a:r>
              <a:rPr lang="en-US" altLang="ko-KR" dirty="0"/>
              <a:t>)</a:t>
            </a:r>
            <a:r>
              <a:rPr lang="ko-KR" altLang="en-US" dirty="0"/>
              <a:t>을 본따서 작업을 진행하기로 해서</a:t>
            </a:r>
            <a:endParaRPr lang="en-US" altLang="ko-KR" dirty="0"/>
          </a:p>
          <a:p>
            <a:r>
              <a:rPr lang="ko-KR" altLang="en-US" dirty="0"/>
              <a:t>비슷하게 </a:t>
            </a:r>
            <a:r>
              <a:rPr lang="en-US" altLang="ko-KR" dirty="0"/>
              <a:t>UI</a:t>
            </a:r>
            <a:r>
              <a:rPr lang="ko-KR" altLang="en-US" dirty="0"/>
              <a:t>화면 틀을 잡고 기능을 구현해보기로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0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완성된 웹</a:t>
            </a:r>
            <a:r>
              <a:rPr lang="en-US" altLang="ko-KR" dirty="0"/>
              <a:t>(</a:t>
            </a:r>
            <a:r>
              <a:rPr lang="ko-KR" altLang="en-US" dirty="0"/>
              <a:t>쿠팡</a:t>
            </a:r>
            <a:r>
              <a:rPr lang="en-US" altLang="ko-KR" dirty="0"/>
              <a:t>)</a:t>
            </a:r>
            <a:r>
              <a:rPr lang="ko-KR" altLang="en-US" dirty="0"/>
              <a:t>을 본따서 작업을 진행하기로 해서</a:t>
            </a:r>
            <a:endParaRPr lang="en-US" altLang="ko-KR" dirty="0"/>
          </a:p>
          <a:p>
            <a:r>
              <a:rPr lang="ko-KR" altLang="en-US" dirty="0"/>
              <a:t>비슷하게 </a:t>
            </a:r>
            <a:r>
              <a:rPr lang="en-US" altLang="ko-KR" dirty="0"/>
              <a:t>UI</a:t>
            </a:r>
            <a:r>
              <a:rPr lang="ko-KR" altLang="en-US" dirty="0"/>
              <a:t>화면 틀을 잡고 기능을 구현해보기로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0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5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결제부분은 구현하기 불가능할 </a:t>
            </a:r>
            <a:r>
              <a:rPr lang="ko-KR" altLang="en-US" dirty="0" err="1"/>
              <a:t>꺼같아서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사용자 페이지에서 캐쉬를 충전하는 식으로 돈을 입력하면 </a:t>
            </a:r>
            <a:r>
              <a:rPr lang="en-US" altLang="ko-KR" dirty="0"/>
              <a:t>DB</a:t>
            </a:r>
            <a:r>
              <a:rPr lang="ko-KR" altLang="en-US" dirty="0"/>
              <a:t>에 돈이 들어가고 </a:t>
            </a:r>
            <a:r>
              <a:rPr lang="en-US" altLang="ko-KR" dirty="0" err="1"/>
              <a:t>db</a:t>
            </a:r>
            <a:r>
              <a:rPr lang="ko-KR" altLang="en-US" dirty="0"/>
              <a:t>에 돈이</a:t>
            </a:r>
            <a:r>
              <a:rPr lang="en-US" altLang="ko-KR" dirty="0"/>
              <a:t> </a:t>
            </a:r>
            <a:r>
              <a:rPr lang="ko-KR" altLang="en-US" dirty="0" err="1"/>
              <a:t>있을경우</a:t>
            </a:r>
            <a:r>
              <a:rPr lang="ko-KR" altLang="en-US" dirty="0"/>
              <a:t> 상품결제금액에서 차감되면서 상품구매가 이루어지도록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6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 페이지 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ko-KR" altLang="en-US" dirty="0" err="1"/>
              <a:t>무료템플릿</a:t>
            </a:r>
            <a:r>
              <a:rPr lang="ko-KR" altLang="en-US" dirty="0"/>
              <a:t> 이용해서 </a:t>
            </a:r>
            <a:endParaRPr lang="en-US" altLang="ko-KR" dirty="0"/>
          </a:p>
          <a:p>
            <a:r>
              <a:rPr lang="ko-KR" altLang="en-US" dirty="0"/>
              <a:t>저희 웹사이트에 맞게끔 수정할 예정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총 매출</a:t>
            </a:r>
            <a:r>
              <a:rPr lang="en-US" altLang="ko-KR" dirty="0"/>
              <a:t>, </a:t>
            </a:r>
            <a:r>
              <a:rPr lang="ko-KR" altLang="en-US" dirty="0"/>
              <a:t>차트로 일별 매출확인 </a:t>
            </a:r>
            <a:r>
              <a:rPr lang="en-US" altLang="ko-KR" dirty="0"/>
              <a:t>, </a:t>
            </a:r>
            <a:r>
              <a:rPr lang="ko-KR" altLang="en-US" dirty="0"/>
              <a:t>게시판 관리</a:t>
            </a:r>
            <a:r>
              <a:rPr lang="en-US" altLang="ko-KR" dirty="0"/>
              <a:t>,</a:t>
            </a:r>
            <a:r>
              <a:rPr lang="ko-KR" altLang="en-US" dirty="0"/>
              <a:t> 회원관리 등 페이지들이 들어갈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6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10503" y="372187"/>
            <a:ext cx="868680" cy="869156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>
            <a:noAutofit/>
          </a:bodyPr>
          <a:lstStyle/>
          <a:p>
            <a:pPr algn="ctr" latinLnBrk="0"/>
            <a:endParaRPr lang="ko-KR" altLang="en-US" sz="1350">
              <a:latin typeface="맑은 고딕" charset="0"/>
              <a:ea typeface="맑은 고딕" charset="0"/>
            </a:endParaRPr>
          </a:p>
        </p:txBody>
      </p:sp>
      <p:sp>
        <p:nvSpPr>
          <p:cNvPr id="3" name="도형 30"/>
          <p:cNvSpPr>
            <a:spLocks/>
          </p:cNvSpPr>
          <p:nvPr/>
        </p:nvSpPr>
        <p:spPr>
          <a:xfrm>
            <a:off x="3884792" y="-373143"/>
            <a:ext cx="6572726" cy="6329839"/>
          </a:xfrm>
          <a:prstGeom prst="ellipse">
            <a:avLst/>
          </a:prstGeom>
          <a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>
            <a:noAutofit/>
          </a:bodyPr>
          <a:lstStyle/>
          <a:p>
            <a:pPr algn="ctr"/>
            <a:endParaRPr lang="ko-KR" altLang="en-US" sz="1350">
              <a:latin typeface="맑은 고딕" charset="0"/>
              <a:ea typeface="맑은 고딕" charset="0"/>
            </a:endParaRPr>
          </a:p>
        </p:txBody>
      </p:sp>
      <p:sp>
        <p:nvSpPr>
          <p:cNvPr id="4" name="도형 50"/>
          <p:cNvSpPr>
            <a:spLocks/>
          </p:cNvSpPr>
          <p:nvPr/>
        </p:nvSpPr>
        <p:spPr>
          <a:xfrm>
            <a:off x="394335" y="534826"/>
            <a:ext cx="501015" cy="543878"/>
          </a:xfrm>
          <a:prstGeom prst="ellipse">
            <a:avLst/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>
            <a:noAutofit/>
          </a:bodyPr>
          <a:lstStyle/>
          <a:p>
            <a:pPr algn="ctr" latinLnBrk="0"/>
            <a:endParaRPr lang="ko-KR" altLang="en-US" sz="135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3"/>
          <p:cNvSpPr txBox="1">
            <a:spLocks/>
          </p:cNvSpPr>
          <p:nvPr/>
        </p:nvSpPr>
        <p:spPr>
          <a:xfrm>
            <a:off x="1214438" y="610077"/>
            <a:ext cx="4158615" cy="39337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7151" tIns="34766" rIns="67151" bIns="34766" numCol="1" anchor="t">
            <a:spAutoFit/>
          </a:bodyPr>
          <a:lstStyle/>
          <a:p>
            <a:pPr latinLnBrk="0"/>
            <a:r>
              <a:rPr lang="ko-KR" altLang="en-US" sz="2100" b="1" dirty="0">
                <a:solidFill>
                  <a:schemeClr val="tx2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  <a:reflection stA="45000" endPos="0" dist="50800" dir="5400000" sy="-100000" algn="bl" rotWithShape="0"/>
                </a:effectLst>
                <a:latin typeface="넥슨Lv2고딕 OTF Light" charset="0"/>
                <a:ea typeface="넥슨Lv2고딕 OTF Light" charset="0"/>
              </a:rPr>
              <a:t>온라인 물류 홈페이지 스토리보드</a:t>
            </a:r>
            <a:endParaRPr lang="ko-KR" altLang="en-US" sz="2100" b="1" dirty="0">
              <a:solidFill>
                <a:schemeClr val="tx2"/>
              </a:solidFill>
              <a:latin typeface="넥슨Lv2고딕 OTF Light" charset="0"/>
              <a:ea typeface="넥슨Lv2고딕 OTF Light" charset="0"/>
            </a:endParaRPr>
          </a:p>
        </p:txBody>
      </p:sp>
      <p:sp>
        <p:nvSpPr>
          <p:cNvPr id="25" name="텍스트 상자 75"/>
          <p:cNvSpPr txBox="1">
            <a:spLocks/>
          </p:cNvSpPr>
          <p:nvPr/>
        </p:nvSpPr>
        <p:spPr>
          <a:xfrm>
            <a:off x="7411402" y="2791777"/>
            <a:ext cx="1254443" cy="8319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7151" tIns="34766" rIns="67151" bIns="34766" anchor="t">
            <a:spAutoFit/>
          </a:bodyPr>
          <a:lstStyle/>
          <a:p>
            <a:pPr algn="ctr"/>
            <a:r>
              <a:rPr lang="ko-KR" altLang="en-US" sz="1650" dirty="0">
                <a:latin typeface="더페이스샵 잉크립퀴드체" charset="0"/>
                <a:ea typeface="더페이스샵 잉크립퀴드체" charset="0"/>
              </a:rPr>
              <a:t>벤치마킹을 통한 웹페이지 형식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31E6-80B4-4EAB-9161-0FCC224832E7}"/>
              </a:ext>
            </a:extLst>
          </p:cNvPr>
          <p:cNvSpPr txBox="1"/>
          <p:nvPr/>
        </p:nvSpPr>
        <p:spPr>
          <a:xfrm>
            <a:off x="138259" y="3615040"/>
            <a:ext cx="1926876" cy="36348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 dirty="0">
                <a:latin typeface="Tahoma"/>
                <a:ea typeface="돋움체"/>
              </a:rPr>
              <a:t>     </a:t>
            </a:r>
            <a:r>
              <a:rPr kumimoji="1" lang="ko-KR" altLang="en-US" sz="1800" b="1" i="0" baseline="0" dirty="0" err="1">
                <a:latin typeface="Tahoma"/>
                <a:ea typeface="돋움체"/>
              </a:rPr>
              <a:t>Version</a:t>
            </a:r>
            <a:r>
              <a:rPr kumimoji="1" lang="ko-KR" altLang="en-US" sz="1800" b="1" i="0" baseline="0" dirty="0">
                <a:latin typeface="Tahoma"/>
                <a:ea typeface="돋움체"/>
              </a:rPr>
              <a:t> 1.1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A64440-FDCD-468A-8AB7-2132EBDF09FD}"/>
              </a:ext>
            </a:extLst>
          </p:cNvPr>
          <p:cNvGraphicFramePr/>
          <p:nvPr/>
        </p:nvGraphicFramePr>
        <p:xfrm>
          <a:off x="136640" y="3978523"/>
          <a:ext cx="8879464" cy="109797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화면용도(사용자/관리자)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개발팀 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baseline="0">
                          <a:solidFill>
                            <a:schemeClr val="tx1"/>
                          </a:solidFill>
                        </a:rPr>
                        <a:t>디자인팀 확인자</a:t>
                      </a: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최병규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&amp;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오세욱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en-US" altLang="ko-KR" sz="1200" b="0" baseline="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kumimoji="1" lang="en-US" altLang="ko-KR" sz="12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ko-KR" sz="1200" b="0" baseline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baseline="0" dirty="0">
                          <a:solidFill>
                            <a:schemeClr val="tx1"/>
                          </a:solidFill>
                        </a:rPr>
                        <a:t>기본 구성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03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917DCB-8FE5-4CAD-B3DE-B588E304F07C}"/>
              </a:ext>
            </a:extLst>
          </p:cNvPr>
          <p:cNvSpPr txBox="1"/>
          <p:nvPr/>
        </p:nvSpPr>
        <p:spPr>
          <a:xfrm>
            <a:off x="5418876" y="3630892"/>
            <a:ext cx="1752279" cy="36348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latin typeface="Tahoma"/>
                <a:ea typeface="돋움체"/>
              </a:rPr>
              <a:t>Last Updated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고객의 니즈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 </a:t>
            </a:r>
            <a:r>
              <a:rPr lang="ko-KR" altLang="en-US" dirty="0"/>
              <a:t>쿠팡을 토대로 조사한 경우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메인 웹 페이지가 너무 길어 처음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접속하는 사람이 힘들다고 느꼈음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하단에 접근하기 너무 어려움을 느낌</a:t>
            </a:r>
            <a:r>
              <a:rPr lang="en-US" altLang="ko-KR" dirty="0"/>
              <a:t>           </a:t>
            </a:r>
          </a:p>
          <a:p>
            <a:pPr marL="0" indent="0">
              <a:buNone/>
            </a:pPr>
            <a:r>
              <a:rPr lang="ko-KR" altLang="en-US" dirty="0"/>
              <a:t>기획사항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해당 내용을 토대로 주문하기 쉽게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고정 태그를 걸어두는 식으로 디자인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검수사항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- </a:t>
            </a:r>
            <a:r>
              <a:rPr lang="ko-KR" altLang="en-US" dirty="0"/>
              <a:t>본 발표를 통해서 어떻게 할 것인지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개선사항을 받고 니즈 분석 재필요</a:t>
            </a:r>
            <a:r>
              <a:rPr lang="en-US" altLang="ko-KR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고객니즈분석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2771800" y="771550"/>
            <a:ext cx="1152128" cy="1078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고객의 니즈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87612" y="2787774"/>
            <a:ext cx="115212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기획사항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2787774"/>
            <a:ext cx="1152128" cy="10801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검수사항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23928" y="1707654"/>
            <a:ext cx="864096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83768" y="3363838"/>
            <a:ext cx="19442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7704" y="1779662"/>
            <a:ext cx="792088" cy="93610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6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최종목표페이지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좌측의 페이지는 </a:t>
            </a:r>
            <a:r>
              <a:rPr lang="en-US" altLang="ko-KR" dirty="0" err="1"/>
              <a:t>Wix</a:t>
            </a:r>
            <a:r>
              <a:rPr lang="en-US" altLang="ko-KR" dirty="0"/>
              <a:t> </a:t>
            </a:r>
            <a:r>
              <a:rPr lang="ko-KR" altLang="en-US" dirty="0"/>
              <a:t>홈페이지에서 찾은 무료 웹 템플릿을 기준으로 만들었음</a:t>
            </a:r>
            <a:r>
              <a:rPr lang="en-US" altLang="ko-KR" dirty="0"/>
              <a:t>.      (</a:t>
            </a:r>
            <a:r>
              <a:rPr lang="en-US" altLang="ko-KR" dirty="0" err="1"/>
              <a:t>Eletronix</a:t>
            </a:r>
            <a:r>
              <a:rPr lang="en-US" altLang="ko-KR" dirty="0"/>
              <a:t> Store)</a:t>
            </a:r>
          </a:p>
          <a:p>
            <a:r>
              <a:rPr lang="ko-KR" altLang="en-US" dirty="0"/>
              <a:t>페이지에 보이는 것 처럼 소비자가 필요로 하는 기능들은 쉽게 접근할 수 있도록 고정 시켜 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모를 소비자에 대비해 숨김 처리를 할 수 있는 기능을 추가함</a:t>
            </a:r>
            <a:r>
              <a:rPr lang="en-US" altLang="ko-KR" dirty="0"/>
              <a:t>. </a:t>
            </a:r>
            <a:r>
              <a:rPr lang="ko-KR" altLang="en-US" dirty="0"/>
              <a:t>방향키를 클릭할시에 숨겨짐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-3800" y="1491631"/>
            <a:ext cx="6800528" cy="5184575"/>
            <a:chOff x="3820" y="1491631"/>
            <a:chExt cx="6800428" cy="5184575"/>
          </a:xfrm>
        </p:grpSpPr>
        <p:grpSp>
          <p:nvGrpSpPr>
            <p:cNvPr id="42" name="Group 41"/>
            <p:cNvGrpSpPr/>
            <p:nvPr/>
          </p:nvGrpSpPr>
          <p:grpSpPr>
            <a:xfrm>
              <a:off x="3820" y="1491631"/>
              <a:ext cx="6800428" cy="2448272"/>
              <a:chOff x="3820" y="1491631"/>
              <a:chExt cx="6800428" cy="2448272"/>
            </a:xfrm>
          </p:grpSpPr>
          <p:pic>
            <p:nvPicPr>
              <p:cNvPr id="1030" name="Picture 6" descr="팝콘, 시네마, 극장, 음식, 옥수수, 간식, 짠, 맛있는, 스트라이프, 소금에 절인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0" y="1491631"/>
                <a:ext cx="6800428" cy="2448272"/>
              </a:xfrm>
              <a:prstGeom prst="rect">
                <a:avLst/>
              </a:prstGeom>
              <a:noFill/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4860032" y="1851670"/>
                <a:ext cx="172819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문구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863440" y="2283718"/>
                <a:ext cx="172819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가격 및 내용</a:t>
                </a:r>
              </a:p>
            </p:txBody>
          </p:sp>
        </p:grpSp>
        <p:pic>
          <p:nvPicPr>
            <p:cNvPr id="1033" name="Picture 9" descr="사람, 뒤로, 겨울 옷, 재킷, 보 닛, 비니, 겨울 의류, 유행, 모자, 따뜻한 옷, 야외 활동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0" y="4113128"/>
              <a:ext cx="3236276" cy="253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쿠키, 호두, 계 피 스틱, 파인 콘, 크리스마스, 크리스마스 쿠키, 과자, 취급, 파이, 디저트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020" y="4087728"/>
              <a:ext cx="3150228" cy="2588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4548" y="282009"/>
            <a:ext cx="6804248" cy="1209622"/>
            <a:chOff x="3820" y="282008"/>
            <a:chExt cx="6804248" cy="1209622"/>
          </a:xfrm>
        </p:grpSpPr>
        <p:grpSp>
          <p:nvGrpSpPr>
            <p:cNvPr id="46" name="Group 45"/>
            <p:cNvGrpSpPr/>
            <p:nvPr/>
          </p:nvGrpSpPr>
          <p:grpSpPr>
            <a:xfrm>
              <a:off x="3820" y="282008"/>
              <a:ext cx="6804248" cy="576064"/>
              <a:chOff x="3820" y="282008"/>
              <a:chExt cx="6804248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20" y="282008"/>
                <a:ext cx="6804248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Logo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11560" y="298351"/>
                <a:ext cx="6135960" cy="514350"/>
                <a:chOff x="611560" y="298351"/>
                <a:chExt cx="6135960" cy="51435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560" y="298351"/>
                  <a:ext cx="3790950" cy="514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4008" y="365596"/>
                  <a:ext cx="2103512" cy="37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5" name="Group 54"/>
            <p:cNvGrpSpPr/>
            <p:nvPr/>
          </p:nvGrpSpPr>
          <p:grpSpPr>
            <a:xfrm>
              <a:off x="3820" y="843558"/>
              <a:ext cx="6804248" cy="648072"/>
              <a:chOff x="3820" y="843558"/>
              <a:chExt cx="6804248" cy="64807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820" y="843558"/>
                <a:ext cx="6804248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6000" y="1167594"/>
                <a:ext cx="504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소식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08008" y="1166400"/>
                <a:ext cx="899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사이트소개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60056" y="1166400"/>
                <a:ext cx="1043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공지사항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40096" y="1166400"/>
                <a:ext cx="8278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사용법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283968" y="1166400"/>
                <a:ext cx="9720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카테고리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64088" y="843558"/>
                <a:ext cx="1440160" cy="6480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8" name="Picture 14" descr="C:\Users\DCU\Desktop\RemixIcon_PNG_2105291453\message-2-lin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828" y="938994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9" name="Picture 15" descr="C:\Users\DCU\Desktop\RemixIcon_PNG_2105291453\terminal-window-fill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0252" y="938994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C:\Users\DCU\Desktop\RemixIcon_PNG_2105291453\file-text-line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735" y="937799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17" descr="C:\Users\DCU\Desktop\RemixIcon_PNG_2105291453\edit-fill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4920" y="937799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C:\Users\DCU\Downloads\file-copy-2-fill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4862" y="938994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Picture 23" descr="C:\Users\DCU\Desktop\RemixIcon_PNG_2105291453\notification-2-line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1464" y="938994"/>
                <a:ext cx="395212" cy="39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Oval 51"/>
              <p:cNvSpPr/>
              <p:nvPr/>
            </p:nvSpPr>
            <p:spPr>
              <a:xfrm>
                <a:off x="6084168" y="938994"/>
                <a:ext cx="216024" cy="19760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0</a:t>
                </a:r>
                <a:endParaRPr lang="ko-KR" altLang="en-US" sz="1050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>
                <a:off x="6444208" y="1037797"/>
                <a:ext cx="246880" cy="16580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-3800" y="4395402"/>
            <a:ext cx="6815768" cy="771551"/>
            <a:chOff x="-11420" y="4395402"/>
            <a:chExt cx="6815768" cy="771551"/>
          </a:xfrm>
        </p:grpSpPr>
        <p:grpSp>
          <p:nvGrpSpPr>
            <p:cNvPr id="51" name="Group 50"/>
            <p:cNvGrpSpPr/>
            <p:nvPr/>
          </p:nvGrpSpPr>
          <p:grpSpPr>
            <a:xfrm>
              <a:off x="-11420" y="4395402"/>
              <a:ext cx="6800428" cy="771551"/>
              <a:chOff x="3764572" y="3950656"/>
              <a:chExt cx="6800428" cy="77155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64572" y="3950656"/>
                <a:ext cx="6800428" cy="771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ㅁㄴㅇ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46302" y="4323390"/>
                <a:ext cx="11031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판매자 페이지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695764" y="4325678"/>
                <a:ext cx="9716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회원가입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47144" y="4325678"/>
                <a:ext cx="9716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고객센터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495456" y="4325678"/>
                <a:ext cx="9716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판매정보</a:t>
                </a:r>
              </a:p>
            </p:txBody>
          </p:sp>
        </p:grpSp>
        <p:pic>
          <p:nvPicPr>
            <p:cNvPr id="1042" name="Picture 18" descr="C:\Users\DCU\Desktop\RemixIcon_PNG_2105291453\account-circle-lin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708" y="45418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C:\Users\DCU\Desktop\RemixIcon_PNG_2105291453\walk-line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984" y="45418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DCU\Desktop\RemixIcon_PNG_2105291453\phone-line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364" y="45418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DCU\Desktop\RemixIcon_PNG_2105291453\book-mark-line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676" y="4521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C:\Users\DCU\Desktop\RemixIcon_PNG_2105291453\tools-fill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0096" y="4513750"/>
              <a:ext cx="411942" cy="41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3131840" y="4901229"/>
              <a:ext cx="648072" cy="2422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10800000">
              <a:off x="6557468" y="4656124"/>
              <a:ext cx="246880" cy="16580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3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46914E-6 L 0.00174 -0.20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도식도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" name="그림 59">
            <a:extLst>
              <a:ext uri="{FF2B5EF4-FFF2-40B4-BE49-F238E27FC236}">
                <a16:creationId xmlns:a16="http://schemas.microsoft.com/office/drawing/2014/main" id="{18DF9697-1E9D-41FB-904E-65EF979C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" y="349469"/>
            <a:ext cx="6876256" cy="48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검색기능</a:t>
            </a:r>
            <a:endParaRPr lang="en-US" altLang="ko-KR" dirty="0"/>
          </a:p>
          <a:p>
            <a:r>
              <a:rPr lang="ko-KR" altLang="en-US" dirty="0"/>
              <a:t>전체메뉴 버튼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err="1"/>
              <a:t>자주사용하는</a:t>
            </a:r>
            <a:r>
              <a:rPr lang="ko-KR" altLang="en-US" dirty="0"/>
              <a:t> 메뉴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kumimoji="0" lang="ko-KR" altLang="en-US" sz="800" b="1" dirty="0">
                <a:latin typeface="+mn-ea"/>
              </a:rPr>
              <a:t> 소식</a:t>
            </a:r>
            <a:r>
              <a:rPr kumimoji="0" lang="en-US" altLang="ko-KR" sz="800" b="1" dirty="0">
                <a:latin typeface="+mn-ea"/>
              </a:rPr>
              <a:t>(</a:t>
            </a:r>
            <a:r>
              <a:rPr kumimoji="0" lang="ko-KR" altLang="en-US" sz="800" b="1" dirty="0">
                <a:latin typeface="+mn-ea"/>
              </a:rPr>
              <a:t>공지사항</a:t>
            </a:r>
            <a:r>
              <a:rPr kumimoji="0" lang="en-US" altLang="ko-KR" sz="800" b="1" dirty="0">
                <a:latin typeface="+mn-ea"/>
              </a:rPr>
              <a:t>,</a:t>
            </a:r>
            <a:r>
              <a:rPr kumimoji="0" lang="ko-KR" altLang="en-US" sz="800" b="1" dirty="0">
                <a:latin typeface="+mn-ea"/>
              </a:rPr>
              <a:t>업데이트</a:t>
            </a:r>
            <a:r>
              <a:rPr kumimoji="0" lang="en-US" altLang="ko-KR" sz="800" b="1" dirty="0">
                <a:latin typeface="+mn-ea"/>
              </a:rPr>
              <a:t>,</a:t>
            </a:r>
            <a:r>
              <a:rPr kumimoji="0" lang="ko-KR" altLang="en-US" sz="800" b="1" dirty="0">
                <a:latin typeface="+mn-ea"/>
              </a:rPr>
              <a:t>패치내역</a:t>
            </a:r>
            <a:r>
              <a:rPr kumimoji="0" lang="en-US" altLang="ko-KR" sz="800" b="1" dirty="0">
                <a:latin typeface="+mn-ea"/>
              </a:rPr>
              <a:t>,</a:t>
            </a:r>
            <a:r>
              <a:rPr kumimoji="0" lang="ko-KR" altLang="en-US" sz="800" b="1" dirty="0">
                <a:latin typeface="+mn-ea"/>
              </a:rPr>
              <a:t>이벤트</a:t>
            </a:r>
            <a:r>
              <a:rPr kumimoji="0" lang="en-US" altLang="ko-KR" sz="800" b="1" dirty="0">
                <a:latin typeface="+mn-ea"/>
              </a:rPr>
              <a:t>,</a:t>
            </a:r>
            <a:r>
              <a:rPr kumimoji="0" lang="ko-KR" altLang="en-US" sz="800" b="1" dirty="0">
                <a:latin typeface="+mn-ea"/>
              </a:rPr>
              <a:t>변동사항</a:t>
            </a:r>
            <a:r>
              <a:rPr lang="en-US" altLang="ko-KR" b="1" dirty="0">
                <a:latin typeface="+mn-ea"/>
              </a:rPr>
              <a:t>)</a:t>
            </a:r>
            <a:br>
              <a:rPr kumimoji="0" lang="en-US" altLang="ko-KR" sz="800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사이트소개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법조항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역할소개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담당자란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체계도</a:t>
            </a:r>
            <a:r>
              <a:rPr lang="en-US" altLang="ko-KR" b="1" dirty="0">
                <a:latin typeface="+mn-ea"/>
              </a:rPr>
              <a:t>)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사용법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결제수단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검색이용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페이지 설정</a:t>
            </a:r>
            <a:r>
              <a:rPr lang="en-US" altLang="ko-KR" b="1" dirty="0">
                <a:latin typeface="+mn-ea"/>
              </a:rPr>
              <a:t>)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카테고리 대분류</a:t>
            </a:r>
            <a:r>
              <a:rPr lang="en-US" altLang="ko-KR" b="1" dirty="0">
                <a:latin typeface="+mn-ea"/>
              </a:rPr>
              <a:t>&gt;</a:t>
            </a:r>
            <a:r>
              <a:rPr lang="ko-KR" altLang="en-US" b="1" dirty="0">
                <a:latin typeface="+mn-ea"/>
              </a:rPr>
              <a:t>중분류</a:t>
            </a:r>
            <a:r>
              <a:rPr lang="en-US" altLang="ko-KR" b="1" dirty="0">
                <a:latin typeface="+mn-ea"/>
              </a:rPr>
              <a:t>&gt;</a:t>
            </a:r>
            <a:r>
              <a:rPr lang="ko-KR" altLang="en-US" b="1" dirty="0">
                <a:latin typeface="+mn-ea"/>
              </a:rPr>
              <a:t>소분류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게시판 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자유게시판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공지사항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이벤트</a:t>
            </a:r>
            <a:r>
              <a:rPr lang="en-US" altLang="ko-KR" b="1" dirty="0">
                <a:latin typeface="+mn-ea"/>
              </a:rPr>
              <a:t>)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알림창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최근결재내역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마지막 </a:t>
            </a:r>
            <a:r>
              <a:rPr lang="ko-KR" altLang="en-US" b="1" dirty="0" err="1">
                <a:latin typeface="+mn-ea"/>
              </a:rPr>
              <a:t>로그인시간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등록된 상품 소개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4.</a:t>
            </a:r>
            <a:r>
              <a:rPr lang="ko-KR" altLang="en-US" b="1" dirty="0">
                <a:latin typeface="+mn-ea"/>
              </a:rPr>
              <a:t>마이페이지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회원정보 수정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주소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비밀번호등</a:t>
            </a:r>
            <a:r>
              <a:rPr lang="en-US" altLang="ko-KR" b="1" dirty="0">
                <a:latin typeface="+mn-ea"/>
              </a:rPr>
              <a:t>)</a:t>
            </a:r>
            <a:endParaRPr kumimoji="0"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ko-KR" sz="800" b="1" dirty="0">
                <a:latin typeface="+mn-ea"/>
              </a:rPr>
              <a:t>5.</a:t>
            </a:r>
            <a:r>
              <a:rPr kumimoji="0" lang="ko-KR" altLang="en-US" sz="800" b="1" dirty="0">
                <a:latin typeface="+mn-ea"/>
              </a:rPr>
              <a:t>장바구니</a:t>
            </a:r>
            <a:br>
              <a:rPr kumimoji="0" lang="en-US" altLang="ko-KR" sz="800" b="1" dirty="0">
                <a:latin typeface="+mn-ea"/>
              </a:rPr>
            </a:br>
            <a:r>
              <a:rPr kumimoji="0" lang="en-US" altLang="ko-KR" sz="800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맘에드는 상품을 장바구니에 담는기능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몇 개 담겨있는지 위에 숫자로 확인가능</a:t>
            </a:r>
            <a:endParaRPr lang="en-US" altLang="ko-KR" b="1" dirty="0">
              <a:latin typeface="+mn-ea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메인화면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 flipV="1">
            <a:off x="2764062" y="2861304"/>
            <a:ext cx="3096344" cy="358517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0F316-0F93-4547-AAD1-F48A9D3EE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721"/>
            <a:ext cx="6885461" cy="4871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12128F-329F-4AB5-83EF-B6264A75640C}"/>
              </a:ext>
            </a:extLst>
          </p:cNvPr>
          <p:cNvSpPr/>
          <p:nvPr/>
        </p:nvSpPr>
        <p:spPr>
          <a:xfrm>
            <a:off x="827584" y="411510"/>
            <a:ext cx="648072" cy="617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3FAA7F-3F7F-4832-B27E-7851E1B9D798}"/>
              </a:ext>
            </a:extLst>
          </p:cNvPr>
          <p:cNvSpPr/>
          <p:nvPr/>
        </p:nvSpPr>
        <p:spPr>
          <a:xfrm>
            <a:off x="761708" y="485774"/>
            <a:ext cx="648072" cy="54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CD61EB-DFF1-4F02-AE42-5BA0305F75CB}"/>
              </a:ext>
            </a:extLst>
          </p:cNvPr>
          <p:cNvSpPr/>
          <p:nvPr/>
        </p:nvSpPr>
        <p:spPr>
          <a:xfrm>
            <a:off x="2483768" y="534207"/>
            <a:ext cx="2227486" cy="24704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B2B45-0AD6-4657-8B9F-703C3C746D32}"/>
              </a:ext>
            </a:extLst>
          </p:cNvPr>
          <p:cNvSpPr/>
          <p:nvPr/>
        </p:nvSpPr>
        <p:spPr>
          <a:xfrm>
            <a:off x="395857" y="1213482"/>
            <a:ext cx="6336383" cy="392123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064086-C740-442A-8385-603914F7CA48}"/>
              </a:ext>
            </a:extLst>
          </p:cNvPr>
          <p:cNvSpPr/>
          <p:nvPr/>
        </p:nvSpPr>
        <p:spPr>
          <a:xfrm>
            <a:off x="755576" y="1489570"/>
            <a:ext cx="1502963" cy="1684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C4954A-AD27-4F27-BC17-01C6F33F671B}"/>
              </a:ext>
            </a:extLst>
          </p:cNvPr>
          <p:cNvSpPr/>
          <p:nvPr/>
        </p:nvSpPr>
        <p:spPr>
          <a:xfrm>
            <a:off x="2728274" y="1498348"/>
            <a:ext cx="1502963" cy="1684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A16477-9A0E-43E5-8131-DBD33D11E183}"/>
              </a:ext>
            </a:extLst>
          </p:cNvPr>
          <p:cNvSpPr/>
          <p:nvPr/>
        </p:nvSpPr>
        <p:spPr>
          <a:xfrm>
            <a:off x="755575" y="3264773"/>
            <a:ext cx="1502963" cy="1684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8BE9DD6-2103-4EE0-BEF4-F421033B5C9B}"/>
              </a:ext>
            </a:extLst>
          </p:cNvPr>
          <p:cNvSpPr/>
          <p:nvPr/>
        </p:nvSpPr>
        <p:spPr>
          <a:xfrm>
            <a:off x="2722601" y="3260225"/>
            <a:ext cx="1502963" cy="1684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97779E4-6483-4F61-95C2-A452284B9B1A}"/>
              </a:ext>
            </a:extLst>
          </p:cNvPr>
          <p:cNvSpPr/>
          <p:nvPr/>
        </p:nvSpPr>
        <p:spPr>
          <a:xfrm>
            <a:off x="4616308" y="1498348"/>
            <a:ext cx="1502963" cy="1684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BBEC9B3-0CE7-4308-97A0-5F532CD6C933}"/>
              </a:ext>
            </a:extLst>
          </p:cNvPr>
          <p:cNvSpPr/>
          <p:nvPr/>
        </p:nvSpPr>
        <p:spPr>
          <a:xfrm>
            <a:off x="4616308" y="3273551"/>
            <a:ext cx="1502963" cy="1684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48BA0F9-73FC-4B75-8F78-6B0C47500284}"/>
              </a:ext>
            </a:extLst>
          </p:cNvPr>
          <p:cNvSpPr/>
          <p:nvPr/>
        </p:nvSpPr>
        <p:spPr>
          <a:xfrm>
            <a:off x="546227" y="663446"/>
            <a:ext cx="288083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6D3320-B69B-485A-860F-B6B24886CA48}"/>
              </a:ext>
            </a:extLst>
          </p:cNvPr>
          <p:cNvSpPr/>
          <p:nvPr/>
        </p:nvSpPr>
        <p:spPr>
          <a:xfrm>
            <a:off x="5599970" y="458496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D0960492-48E9-4895-8679-43A1719C1094}"/>
              </a:ext>
            </a:extLst>
          </p:cNvPr>
          <p:cNvSpPr/>
          <p:nvPr/>
        </p:nvSpPr>
        <p:spPr>
          <a:xfrm>
            <a:off x="6516216" y="1388529"/>
            <a:ext cx="216024" cy="4631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7B310-625C-4FBE-A277-7D674BF9745F}"/>
              </a:ext>
            </a:extLst>
          </p:cNvPr>
          <p:cNvSpPr/>
          <p:nvPr/>
        </p:nvSpPr>
        <p:spPr>
          <a:xfrm>
            <a:off x="6563653" y="4515966"/>
            <a:ext cx="168587" cy="602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71DDA9-7BC7-45BD-9E55-1A7D29487453}"/>
              </a:ext>
            </a:extLst>
          </p:cNvPr>
          <p:cNvSpPr/>
          <p:nvPr/>
        </p:nvSpPr>
        <p:spPr>
          <a:xfrm>
            <a:off x="6321361" y="2861304"/>
            <a:ext cx="66667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스크롤가능</a:t>
            </a:r>
          </a:p>
        </p:txBody>
      </p:sp>
      <p:sp>
        <p:nvSpPr>
          <p:cNvPr id="2" name="Rectangle 1"/>
          <p:cNvSpPr/>
          <p:nvPr/>
        </p:nvSpPr>
        <p:spPr>
          <a:xfrm>
            <a:off x="855168" y="576303"/>
            <a:ext cx="476472" cy="81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855168" y="721388"/>
            <a:ext cx="476472" cy="81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855168" y="874852"/>
            <a:ext cx="476472" cy="81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475655" y="847116"/>
            <a:ext cx="4419685" cy="5689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1539635" y="915566"/>
            <a:ext cx="720080" cy="41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소식</a:t>
            </a:r>
          </a:p>
        </p:txBody>
      </p:sp>
      <p:sp>
        <p:nvSpPr>
          <p:cNvPr id="37" name="Oval 36"/>
          <p:cNvSpPr/>
          <p:nvPr/>
        </p:nvSpPr>
        <p:spPr>
          <a:xfrm>
            <a:off x="2412115" y="923848"/>
            <a:ext cx="720080" cy="41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8" name="Oval 37"/>
          <p:cNvSpPr/>
          <p:nvPr/>
        </p:nvSpPr>
        <p:spPr>
          <a:xfrm>
            <a:off x="3237471" y="923848"/>
            <a:ext cx="720080" cy="41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사이트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39" name="Oval 38"/>
          <p:cNvSpPr/>
          <p:nvPr/>
        </p:nvSpPr>
        <p:spPr>
          <a:xfrm>
            <a:off x="4067944" y="923848"/>
            <a:ext cx="720080" cy="41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사용법</a:t>
            </a:r>
          </a:p>
        </p:txBody>
      </p:sp>
      <p:sp>
        <p:nvSpPr>
          <p:cNvPr id="40" name="Oval 39"/>
          <p:cNvSpPr/>
          <p:nvPr/>
        </p:nvSpPr>
        <p:spPr>
          <a:xfrm>
            <a:off x="4874400" y="923848"/>
            <a:ext cx="720080" cy="41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458496"/>
            <a:ext cx="936459" cy="322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46721"/>
            <a:ext cx="6885461" cy="21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E56F8-2F01-4F7D-9AFF-ED11A4A24017}"/>
              </a:ext>
            </a:extLst>
          </p:cNvPr>
          <p:cNvSpPr/>
          <p:nvPr/>
        </p:nvSpPr>
        <p:spPr>
          <a:xfrm>
            <a:off x="2523415" y="396198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E0220C-B96F-49D6-BFC8-8DF5647CEB10}"/>
              </a:ext>
            </a:extLst>
          </p:cNvPr>
          <p:cNvSpPr/>
          <p:nvPr/>
        </p:nvSpPr>
        <p:spPr>
          <a:xfrm>
            <a:off x="5035254" y="267494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9B6B5E6-22F3-4B35-B282-984BB50C9650}"/>
              </a:ext>
            </a:extLst>
          </p:cNvPr>
          <p:cNvSpPr/>
          <p:nvPr/>
        </p:nvSpPr>
        <p:spPr>
          <a:xfrm>
            <a:off x="1390602" y="758339"/>
            <a:ext cx="199186" cy="32509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이미지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장바구니 담기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구매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상품 상세 설명 </a:t>
            </a:r>
            <a:r>
              <a:rPr lang="en-US" altLang="ko-KR"/>
              <a:t>+ </a:t>
            </a:r>
            <a:r>
              <a:rPr lang="ko-KR" altLang="en-US"/>
              <a:t>리뷰</a:t>
            </a:r>
            <a:endParaRPr lang="ko-KR" altLang="en-US" dirty="0"/>
          </a:p>
          <a:p>
            <a:r>
              <a:rPr lang="ko-KR" altLang="en-US"/>
              <a:t>수량 </a:t>
            </a:r>
            <a:r>
              <a:rPr lang="en-US" altLang="ko-KR"/>
              <a:t>+/-</a:t>
            </a:r>
            <a:r>
              <a:rPr lang="ko-KR" altLang="en-US"/>
              <a:t>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상품선택화면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FCE928-F1F6-45F8-8B01-E36DE4C93570}"/>
              </a:ext>
            </a:extLst>
          </p:cNvPr>
          <p:cNvSpPr/>
          <p:nvPr/>
        </p:nvSpPr>
        <p:spPr>
          <a:xfrm>
            <a:off x="2195736" y="490983"/>
            <a:ext cx="1502963" cy="1684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/>
          </a:p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98CE6D-7F16-4AE2-B8E9-BEE16D3C8F09}"/>
              </a:ext>
            </a:extLst>
          </p:cNvPr>
          <p:cNvSpPr/>
          <p:nvPr/>
        </p:nvSpPr>
        <p:spPr>
          <a:xfrm>
            <a:off x="3811313" y="163564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장바구니 담기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8E3497-C54D-4F8C-BE74-FA0FDE6307E2}"/>
              </a:ext>
            </a:extLst>
          </p:cNvPr>
          <p:cNvSpPr/>
          <p:nvPr/>
        </p:nvSpPr>
        <p:spPr>
          <a:xfrm>
            <a:off x="5220072" y="163564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바로구매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3709445-2ACC-4525-958F-41AFDB60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76" y="361310"/>
            <a:ext cx="2785153" cy="120967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E092CA-0A18-4639-B3C7-69F5EDD65AC8}"/>
              </a:ext>
            </a:extLst>
          </p:cNvPr>
          <p:cNvSpPr/>
          <p:nvPr/>
        </p:nvSpPr>
        <p:spPr>
          <a:xfrm>
            <a:off x="836987" y="2345432"/>
            <a:ext cx="5400600" cy="267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 상세설명 </a:t>
            </a:r>
            <a:r>
              <a:rPr lang="en-US" altLang="ko-KR"/>
              <a:t>+ </a:t>
            </a:r>
            <a:r>
              <a:rPr lang="ko-KR" altLang="en-US"/>
              <a:t>상품리뷰 확인</a:t>
            </a: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6C8A7C3B-9115-48DA-872F-BBDE306A62E8}"/>
              </a:ext>
            </a:extLst>
          </p:cNvPr>
          <p:cNvSpPr/>
          <p:nvPr/>
        </p:nvSpPr>
        <p:spPr>
          <a:xfrm>
            <a:off x="5868144" y="4274551"/>
            <a:ext cx="216024" cy="507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위쪽 57">
            <a:extLst>
              <a:ext uri="{FF2B5EF4-FFF2-40B4-BE49-F238E27FC236}">
                <a16:creationId xmlns:a16="http://schemas.microsoft.com/office/drawing/2014/main" id="{05CE9E69-2AE4-4B2C-B779-5792D87FC218}"/>
              </a:ext>
            </a:extLst>
          </p:cNvPr>
          <p:cNvSpPr/>
          <p:nvPr/>
        </p:nvSpPr>
        <p:spPr>
          <a:xfrm>
            <a:off x="5868144" y="2499742"/>
            <a:ext cx="216024" cy="507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E6B636-CF65-4B3E-88E5-4A9CA7FF1433}"/>
              </a:ext>
            </a:extLst>
          </p:cNvPr>
          <p:cNvSpPr/>
          <p:nvPr/>
        </p:nvSpPr>
        <p:spPr>
          <a:xfrm>
            <a:off x="5541807" y="3285119"/>
            <a:ext cx="900100" cy="75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스크롤 가능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37AB5B0-D6CC-4EA1-B249-24115D612967}"/>
              </a:ext>
            </a:extLst>
          </p:cNvPr>
          <p:cNvSpPr/>
          <p:nvPr/>
        </p:nvSpPr>
        <p:spPr>
          <a:xfrm>
            <a:off x="2755140" y="2499742"/>
            <a:ext cx="17220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A68BC6-7668-4632-92A4-1953DB3FF8E3}"/>
              </a:ext>
            </a:extLst>
          </p:cNvPr>
          <p:cNvSpPr/>
          <p:nvPr/>
        </p:nvSpPr>
        <p:spPr>
          <a:xfrm>
            <a:off x="2717144" y="3957366"/>
            <a:ext cx="17220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3C8A28-24F1-4214-B57E-8A0C3CEEBC12}"/>
              </a:ext>
            </a:extLst>
          </p:cNvPr>
          <p:cNvSpPr/>
          <p:nvPr/>
        </p:nvSpPr>
        <p:spPr>
          <a:xfrm>
            <a:off x="1876236" y="490983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AA33E0-E335-45A4-A2B9-3033013C012E}"/>
              </a:ext>
            </a:extLst>
          </p:cNvPr>
          <p:cNvSpPr/>
          <p:nvPr/>
        </p:nvSpPr>
        <p:spPr>
          <a:xfrm>
            <a:off x="3751093" y="1520315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E6207D-9B68-445D-AD97-DED22224A352}"/>
              </a:ext>
            </a:extLst>
          </p:cNvPr>
          <p:cNvSpPr/>
          <p:nvPr/>
        </p:nvSpPr>
        <p:spPr>
          <a:xfrm>
            <a:off x="5287654" y="1537042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F479AB-9FEA-4D5A-8835-B33D54766838}"/>
              </a:ext>
            </a:extLst>
          </p:cNvPr>
          <p:cNvSpPr/>
          <p:nvPr/>
        </p:nvSpPr>
        <p:spPr>
          <a:xfrm>
            <a:off x="1198103" y="2453943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E4DE763-72CB-45C1-ADE4-0FEB999056E5}"/>
              </a:ext>
            </a:extLst>
          </p:cNvPr>
          <p:cNvSpPr/>
          <p:nvPr/>
        </p:nvSpPr>
        <p:spPr>
          <a:xfrm>
            <a:off x="5599454" y="1224660"/>
            <a:ext cx="750747" cy="23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수량 </a:t>
            </a:r>
            <a:r>
              <a:rPr lang="en-US" altLang="ko-KR" sz="1050"/>
              <a:t>+/-</a:t>
            </a:r>
            <a:endParaRPr lang="ko-KR" altLang="en-US" sz="105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B011C0-6E24-4D19-9A76-F0F9D377FEF1}"/>
              </a:ext>
            </a:extLst>
          </p:cNvPr>
          <p:cNvSpPr/>
          <p:nvPr/>
        </p:nvSpPr>
        <p:spPr>
          <a:xfrm>
            <a:off x="5486840" y="999096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6CB8AD-CA7E-4D2B-8950-007202F04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장바구니 페이지</a:t>
            </a:r>
            <a:endParaRPr lang="en-US" altLang="ko-KR"/>
          </a:p>
          <a:p>
            <a:r>
              <a:rPr lang="ko-KR" altLang="en-US"/>
              <a:t>상품정보 기제란</a:t>
            </a:r>
            <a:endParaRPr lang="en-US" altLang="ko-KR"/>
          </a:p>
          <a:p>
            <a:r>
              <a:rPr lang="ko-KR" altLang="en-US"/>
              <a:t>수량 증가</a:t>
            </a:r>
            <a:r>
              <a:rPr lang="en-US" altLang="ko-KR"/>
              <a:t>/</a:t>
            </a:r>
            <a:r>
              <a:rPr lang="ko-KR" altLang="en-US"/>
              <a:t>감소 가능</a:t>
            </a:r>
            <a:endParaRPr lang="en-US" altLang="ko-KR"/>
          </a:p>
          <a:p>
            <a:r>
              <a:rPr lang="ko-KR" altLang="en-US"/>
              <a:t>가격</a:t>
            </a:r>
            <a:endParaRPr lang="en-US" altLang="ko-KR"/>
          </a:p>
          <a:p>
            <a:r>
              <a:rPr lang="ko-KR" altLang="en-US"/>
              <a:t>상품 취소버튼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1D492D-A5E8-46E9-8F72-CB42B2FE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DF7EE-A000-4E03-805B-D76DF9EC74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9BD061-1168-49EE-BC87-1C41AEDA2CD6}"/>
              </a:ext>
            </a:extLst>
          </p:cNvPr>
          <p:cNvSpPr/>
          <p:nvPr/>
        </p:nvSpPr>
        <p:spPr>
          <a:xfrm>
            <a:off x="539552" y="555526"/>
            <a:ext cx="5904656" cy="42484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BC864-ABFA-4847-BB3E-A8CFD6B611FF}"/>
              </a:ext>
            </a:extLst>
          </p:cNvPr>
          <p:cNvSpPr/>
          <p:nvPr/>
        </p:nvSpPr>
        <p:spPr>
          <a:xfrm>
            <a:off x="1835696" y="699542"/>
            <a:ext cx="31683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4B2584-43CD-4092-A58E-995E396CF4AA}"/>
              </a:ext>
            </a:extLst>
          </p:cNvPr>
          <p:cNvSpPr/>
          <p:nvPr/>
        </p:nvSpPr>
        <p:spPr>
          <a:xfrm>
            <a:off x="935596" y="1378826"/>
            <a:ext cx="5112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B4C51-8344-4549-8DEB-AB7255A2394F}"/>
              </a:ext>
            </a:extLst>
          </p:cNvPr>
          <p:cNvSpPr/>
          <p:nvPr/>
        </p:nvSpPr>
        <p:spPr>
          <a:xfrm>
            <a:off x="675836" y="1567962"/>
            <a:ext cx="5688632" cy="391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                       수량          가격 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6D9D1-B7AB-4296-8B65-390F582587A8}"/>
              </a:ext>
            </a:extLst>
          </p:cNvPr>
          <p:cNvSpPr/>
          <p:nvPr/>
        </p:nvSpPr>
        <p:spPr>
          <a:xfrm>
            <a:off x="683568" y="2129019"/>
            <a:ext cx="56886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1C06EE-187A-48C8-B6C6-01EB1EFFEA77}"/>
              </a:ext>
            </a:extLst>
          </p:cNvPr>
          <p:cNvSpPr/>
          <p:nvPr/>
        </p:nvSpPr>
        <p:spPr>
          <a:xfrm>
            <a:off x="899592" y="2255829"/>
            <a:ext cx="2268252" cy="46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3F699-2A0B-4672-BE10-570065D4BF50}"/>
              </a:ext>
            </a:extLst>
          </p:cNvPr>
          <p:cNvSpPr/>
          <p:nvPr/>
        </p:nvSpPr>
        <p:spPr>
          <a:xfrm>
            <a:off x="3906434" y="2225116"/>
            <a:ext cx="774086" cy="46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- 5 +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4F6377-3AD5-4408-AB89-220535CB4196}"/>
              </a:ext>
            </a:extLst>
          </p:cNvPr>
          <p:cNvSpPr/>
          <p:nvPr/>
        </p:nvSpPr>
        <p:spPr>
          <a:xfrm>
            <a:off x="4896544" y="2229290"/>
            <a:ext cx="1094480" cy="46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32,400</a:t>
            </a:r>
            <a:r>
              <a:rPr lang="ko-KR" altLang="en-US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4063951D-66D8-48C7-8822-9BD0159D5373}"/>
              </a:ext>
            </a:extLst>
          </p:cNvPr>
          <p:cNvSpPr/>
          <p:nvPr/>
        </p:nvSpPr>
        <p:spPr>
          <a:xfrm>
            <a:off x="6052030" y="2268271"/>
            <a:ext cx="312438" cy="4247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A4E5B-963D-43EC-A740-377C9A2F8FCC}"/>
              </a:ext>
            </a:extLst>
          </p:cNvPr>
          <p:cNvSpPr/>
          <p:nvPr/>
        </p:nvSpPr>
        <p:spPr>
          <a:xfrm>
            <a:off x="683568" y="2940273"/>
            <a:ext cx="56886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23605B-756D-4691-81C5-562FAEC907CE}"/>
              </a:ext>
            </a:extLst>
          </p:cNvPr>
          <p:cNvSpPr/>
          <p:nvPr/>
        </p:nvSpPr>
        <p:spPr>
          <a:xfrm>
            <a:off x="899592" y="3067083"/>
            <a:ext cx="2268252" cy="46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8B3B37-4BBD-48E5-9B9A-92CFE0D22136}"/>
              </a:ext>
            </a:extLst>
          </p:cNvPr>
          <p:cNvSpPr/>
          <p:nvPr/>
        </p:nvSpPr>
        <p:spPr>
          <a:xfrm>
            <a:off x="3906434" y="3036370"/>
            <a:ext cx="774086" cy="46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- 5 +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433CA7-42B7-4141-9B26-C3AC26DD44A2}"/>
              </a:ext>
            </a:extLst>
          </p:cNvPr>
          <p:cNvSpPr/>
          <p:nvPr/>
        </p:nvSpPr>
        <p:spPr>
          <a:xfrm>
            <a:off x="4896544" y="3040544"/>
            <a:ext cx="1094480" cy="46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32,400</a:t>
            </a:r>
            <a:r>
              <a:rPr lang="ko-KR" altLang="en-US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4D6E79FD-232B-401D-9466-4CEA62663B10}"/>
              </a:ext>
            </a:extLst>
          </p:cNvPr>
          <p:cNvSpPr/>
          <p:nvPr/>
        </p:nvSpPr>
        <p:spPr>
          <a:xfrm>
            <a:off x="6052030" y="3079525"/>
            <a:ext cx="312438" cy="4247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4FED8D-2707-46B4-A663-86AE4EF70B08}"/>
              </a:ext>
            </a:extLst>
          </p:cNvPr>
          <p:cNvSpPr/>
          <p:nvPr/>
        </p:nvSpPr>
        <p:spPr>
          <a:xfrm>
            <a:off x="683568" y="3846363"/>
            <a:ext cx="56886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86C126-0148-4A0F-857F-917FB059FAD9}"/>
              </a:ext>
            </a:extLst>
          </p:cNvPr>
          <p:cNvSpPr/>
          <p:nvPr/>
        </p:nvSpPr>
        <p:spPr>
          <a:xfrm>
            <a:off x="899592" y="3973173"/>
            <a:ext cx="2268252" cy="46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상품정보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EC9F1-E887-4ADF-B6F1-5058480571A4}"/>
              </a:ext>
            </a:extLst>
          </p:cNvPr>
          <p:cNvSpPr/>
          <p:nvPr/>
        </p:nvSpPr>
        <p:spPr>
          <a:xfrm>
            <a:off x="3906434" y="3942460"/>
            <a:ext cx="774086" cy="46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- 5 +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8F2F97-7366-4AC0-BA29-613F7D8C188C}"/>
              </a:ext>
            </a:extLst>
          </p:cNvPr>
          <p:cNvSpPr/>
          <p:nvPr/>
        </p:nvSpPr>
        <p:spPr>
          <a:xfrm>
            <a:off x="4896544" y="3946634"/>
            <a:ext cx="1094480" cy="46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32,400</a:t>
            </a:r>
            <a:r>
              <a:rPr lang="ko-KR" altLang="en-US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45861797-9FA9-44C0-8CB4-589357898DFA}"/>
              </a:ext>
            </a:extLst>
          </p:cNvPr>
          <p:cNvSpPr/>
          <p:nvPr/>
        </p:nvSpPr>
        <p:spPr>
          <a:xfrm>
            <a:off x="6052030" y="3985615"/>
            <a:ext cx="312438" cy="4247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91B4E-6537-4AE9-BB1C-0493535D1FAA}"/>
              </a:ext>
            </a:extLst>
          </p:cNvPr>
          <p:cNvSpPr/>
          <p:nvPr/>
        </p:nvSpPr>
        <p:spPr>
          <a:xfrm>
            <a:off x="1520079" y="754801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6B73D1-5B5F-447A-8A60-7FBC5265716D}"/>
              </a:ext>
            </a:extLst>
          </p:cNvPr>
          <p:cNvSpPr/>
          <p:nvPr/>
        </p:nvSpPr>
        <p:spPr>
          <a:xfrm>
            <a:off x="1045012" y="1638065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BEB942-9910-47C0-9A60-5AE34026DCD0}"/>
              </a:ext>
            </a:extLst>
          </p:cNvPr>
          <p:cNvSpPr/>
          <p:nvPr/>
        </p:nvSpPr>
        <p:spPr>
          <a:xfrm>
            <a:off x="3707248" y="1645781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606B29-AFBF-41F6-8F33-372417280A38}"/>
              </a:ext>
            </a:extLst>
          </p:cNvPr>
          <p:cNvSpPr/>
          <p:nvPr/>
        </p:nvSpPr>
        <p:spPr>
          <a:xfrm>
            <a:off x="5020886" y="1638065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8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6CB8AD-CA7E-4D2B-8950-007202F04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</a:t>
            </a:r>
            <a:endParaRPr lang="en-US" altLang="ko-KR" dirty="0"/>
          </a:p>
          <a:p>
            <a:r>
              <a:rPr lang="ko-KR" altLang="en-US" dirty="0"/>
              <a:t>구매자 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ko-KR" altLang="en-US" dirty="0"/>
              <a:t>구매 상품 확인</a:t>
            </a:r>
            <a:r>
              <a:rPr lang="en-US" altLang="ko-KR" dirty="0"/>
              <a:t>(</a:t>
            </a:r>
            <a:r>
              <a:rPr lang="ko-KR" altLang="en-US" dirty="0"/>
              <a:t>구매하는 상품 보여주면서 수량 다시 확인 가능하도록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결제 부분</a:t>
            </a:r>
            <a:r>
              <a:rPr lang="en-US" altLang="ko-KR" dirty="0"/>
              <a:t>(</a:t>
            </a:r>
            <a:r>
              <a:rPr lang="ko-KR" altLang="en-US" dirty="0"/>
              <a:t>총 상품가격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포인트가 </a:t>
            </a:r>
            <a:r>
              <a:rPr lang="ko-KR" altLang="en-US" dirty="0" err="1"/>
              <a:t>있을시</a:t>
            </a:r>
            <a:r>
              <a:rPr lang="ko-KR" altLang="en-US" dirty="0"/>
              <a:t> 구매 가능하도록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1D492D-A5E8-46E9-8F72-CB42B2FE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DF7EE-A000-4E03-805B-D76DF9EC74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9BD061-1168-49EE-BC87-1C41AEDA2CD6}"/>
              </a:ext>
            </a:extLst>
          </p:cNvPr>
          <p:cNvSpPr/>
          <p:nvPr/>
        </p:nvSpPr>
        <p:spPr>
          <a:xfrm>
            <a:off x="539552" y="555526"/>
            <a:ext cx="5904656" cy="42484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8BC864-ABFA-4847-BB3E-A8CFD6B611FF}"/>
              </a:ext>
            </a:extLst>
          </p:cNvPr>
          <p:cNvSpPr/>
          <p:nvPr/>
        </p:nvSpPr>
        <p:spPr>
          <a:xfrm>
            <a:off x="1835696" y="699542"/>
            <a:ext cx="31683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4B2584-43CD-4092-A58E-995E396CF4AA}"/>
              </a:ext>
            </a:extLst>
          </p:cNvPr>
          <p:cNvSpPr/>
          <p:nvPr/>
        </p:nvSpPr>
        <p:spPr>
          <a:xfrm>
            <a:off x="935596" y="1378826"/>
            <a:ext cx="5112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6D9D1-B7AB-4296-8B65-390F582587A8}"/>
              </a:ext>
            </a:extLst>
          </p:cNvPr>
          <p:cNvSpPr/>
          <p:nvPr/>
        </p:nvSpPr>
        <p:spPr>
          <a:xfrm>
            <a:off x="627918" y="1490749"/>
            <a:ext cx="56886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구매자 정보 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A4E5B-963D-43EC-A740-377C9A2F8FCC}"/>
              </a:ext>
            </a:extLst>
          </p:cNvPr>
          <p:cNvSpPr/>
          <p:nvPr/>
        </p:nvSpPr>
        <p:spPr>
          <a:xfrm>
            <a:off x="627918" y="2366891"/>
            <a:ext cx="56886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구매 상품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4FED8D-2707-46B4-A663-86AE4EF70B08}"/>
              </a:ext>
            </a:extLst>
          </p:cNvPr>
          <p:cNvSpPr/>
          <p:nvPr/>
        </p:nvSpPr>
        <p:spPr>
          <a:xfrm>
            <a:off x="653605" y="3801909"/>
            <a:ext cx="56886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결제부분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91B4E-6537-4AE9-BB1C-0493535D1FAA}"/>
              </a:ext>
            </a:extLst>
          </p:cNvPr>
          <p:cNvSpPr/>
          <p:nvPr/>
        </p:nvSpPr>
        <p:spPr>
          <a:xfrm>
            <a:off x="1520079" y="754801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D29ECE-6FDE-4359-A6F4-E0F667C71399}"/>
              </a:ext>
            </a:extLst>
          </p:cNvPr>
          <p:cNvSpPr/>
          <p:nvPr/>
        </p:nvSpPr>
        <p:spPr>
          <a:xfrm>
            <a:off x="984056" y="1695149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8D9958-DA65-424F-B745-7DAAE9E01529}"/>
              </a:ext>
            </a:extLst>
          </p:cNvPr>
          <p:cNvSpPr/>
          <p:nvPr/>
        </p:nvSpPr>
        <p:spPr>
          <a:xfrm>
            <a:off x="984056" y="2527894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90549E-E060-45EB-9B64-677553F0C10B}"/>
              </a:ext>
            </a:extLst>
          </p:cNvPr>
          <p:cNvSpPr/>
          <p:nvPr/>
        </p:nvSpPr>
        <p:spPr>
          <a:xfrm>
            <a:off x="935596" y="4044142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5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A0AEFC-E3F5-4D04-9344-8D13721DE270}"/>
              </a:ext>
            </a:extLst>
          </p:cNvPr>
          <p:cNvSpPr/>
          <p:nvPr/>
        </p:nvSpPr>
        <p:spPr>
          <a:xfrm>
            <a:off x="395858" y="483518"/>
            <a:ext cx="5904656" cy="445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7ED446-BECE-4D35-94C9-B1F5F49C1D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회원정보 </a:t>
            </a:r>
            <a:r>
              <a:rPr lang="ko-KR" altLang="en-US" dirty="0" err="1"/>
              <a:t>확인창</a:t>
            </a:r>
            <a:endParaRPr lang="en-US" altLang="ko-KR" dirty="0"/>
          </a:p>
          <a:p>
            <a:r>
              <a:rPr lang="ko-KR" altLang="en-US" dirty="0"/>
              <a:t>회원정보수정 페이지 이동</a:t>
            </a:r>
            <a:endParaRPr lang="en-US" altLang="ko-KR" dirty="0"/>
          </a:p>
          <a:p>
            <a:r>
              <a:rPr lang="ko-KR" altLang="en-US" dirty="0"/>
              <a:t>주문한 목록 확인</a:t>
            </a:r>
            <a:endParaRPr lang="en-US" altLang="ko-KR" dirty="0"/>
          </a:p>
          <a:p>
            <a:r>
              <a:rPr lang="ko-KR" altLang="en-US" dirty="0"/>
              <a:t>포인트 충전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2A6887-D28E-4217-AB81-BE82A03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97550-FAD6-402B-BA56-63227770F0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83426-24F0-4DC6-ACEB-2DC31A1CED1E}"/>
              </a:ext>
            </a:extLst>
          </p:cNvPr>
          <p:cNvSpPr/>
          <p:nvPr/>
        </p:nvSpPr>
        <p:spPr>
          <a:xfrm>
            <a:off x="1065924" y="627534"/>
            <a:ext cx="100779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6F5EC-A6A0-4ED3-A87D-8DDEDFC6C574}"/>
              </a:ext>
            </a:extLst>
          </p:cNvPr>
          <p:cNvSpPr/>
          <p:nvPr/>
        </p:nvSpPr>
        <p:spPr>
          <a:xfrm>
            <a:off x="1065924" y="1130873"/>
            <a:ext cx="100779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4A4D0C-D001-4299-8944-AC69C56BC380}"/>
              </a:ext>
            </a:extLst>
          </p:cNvPr>
          <p:cNvSpPr/>
          <p:nvPr/>
        </p:nvSpPr>
        <p:spPr>
          <a:xfrm>
            <a:off x="1065924" y="1634212"/>
            <a:ext cx="100779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전화번호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ECD09-CAFE-4EAC-A7C4-F5932C7CC498}"/>
              </a:ext>
            </a:extLst>
          </p:cNvPr>
          <p:cNvSpPr/>
          <p:nvPr/>
        </p:nvSpPr>
        <p:spPr>
          <a:xfrm>
            <a:off x="899753" y="555526"/>
            <a:ext cx="4824375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0EC6DC-CA77-4ACF-96E6-542DA68CDAE2}"/>
              </a:ext>
            </a:extLst>
          </p:cNvPr>
          <p:cNvSpPr/>
          <p:nvPr/>
        </p:nvSpPr>
        <p:spPr>
          <a:xfrm>
            <a:off x="2483768" y="627534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ABCD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49343-4C8F-4644-A131-B5419F11F534}"/>
              </a:ext>
            </a:extLst>
          </p:cNvPr>
          <p:cNvSpPr/>
          <p:nvPr/>
        </p:nvSpPr>
        <p:spPr>
          <a:xfrm>
            <a:off x="2483768" y="1130873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-------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6E7D46-7190-4BA9-BDD3-23204BF7B87C}"/>
              </a:ext>
            </a:extLst>
          </p:cNvPr>
          <p:cNvSpPr/>
          <p:nvPr/>
        </p:nvSpPr>
        <p:spPr>
          <a:xfrm>
            <a:off x="2471886" y="1634212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010-XXXX-XXX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EAD6EF-E25B-4228-888B-7BB372CBE36B}"/>
              </a:ext>
            </a:extLst>
          </p:cNvPr>
          <p:cNvSpPr/>
          <p:nvPr/>
        </p:nvSpPr>
        <p:spPr>
          <a:xfrm>
            <a:off x="881571" y="3037503"/>
            <a:ext cx="4752367" cy="50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4E54C-F9E8-4D7F-963F-B5DE67054E00}"/>
              </a:ext>
            </a:extLst>
          </p:cNvPr>
          <p:cNvSpPr/>
          <p:nvPr/>
        </p:nvSpPr>
        <p:spPr>
          <a:xfrm>
            <a:off x="881572" y="3761316"/>
            <a:ext cx="4752367" cy="50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포인트 충전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D7E35A-D5E2-49DB-A720-CBEBC2AE77FA}"/>
              </a:ext>
            </a:extLst>
          </p:cNvPr>
          <p:cNvSpPr/>
          <p:nvPr/>
        </p:nvSpPr>
        <p:spPr>
          <a:xfrm>
            <a:off x="899752" y="2359653"/>
            <a:ext cx="4752367" cy="50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C89EC0-9665-498B-94B1-28EDAAFD18A0}"/>
              </a:ext>
            </a:extLst>
          </p:cNvPr>
          <p:cNvSpPr/>
          <p:nvPr/>
        </p:nvSpPr>
        <p:spPr>
          <a:xfrm>
            <a:off x="722722" y="483518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6CBA7E-84AA-4361-B691-FD13F87933A9}"/>
              </a:ext>
            </a:extLst>
          </p:cNvPr>
          <p:cNvSpPr/>
          <p:nvPr/>
        </p:nvSpPr>
        <p:spPr>
          <a:xfrm>
            <a:off x="800159" y="2245520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59EAA9-1825-4C3C-9FEB-90E8380D829E}"/>
              </a:ext>
            </a:extLst>
          </p:cNvPr>
          <p:cNvSpPr/>
          <p:nvPr/>
        </p:nvSpPr>
        <p:spPr>
          <a:xfrm>
            <a:off x="781978" y="2964419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85A532-E5D3-4498-A1F9-845A9BD04BAE}"/>
              </a:ext>
            </a:extLst>
          </p:cNvPr>
          <p:cNvSpPr/>
          <p:nvPr/>
        </p:nvSpPr>
        <p:spPr>
          <a:xfrm>
            <a:off x="767389" y="3623196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0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35BAE9-EC91-4A00-B427-B7A645D52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카테고리 목록</a:t>
            </a:r>
            <a:endParaRPr lang="en-US" altLang="ko-KR"/>
          </a:p>
          <a:p>
            <a:r>
              <a:rPr lang="ko-KR" altLang="en-US"/>
              <a:t>선택한 게시판 제목</a:t>
            </a:r>
            <a:endParaRPr lang="en-US" altLang="ko-KR"/>
          </a:p>
          <a:p>
            <a:r>
              <a:rPr lang="ko-KR" altLang="en-US"/>
              <a:t>게시된 글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E3E22-321C-4DB2-86D3-1BD60A0F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EF7B7-AA8B-4F76-97AA-99DA8A93C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70D76F-EF6E-4F91-BE2E-0931A160935D}"/>
              </a:ext>
            </a:extLst>
          </p:cNvPr>
          <p:cNvSpPr/>
          <p:nvPr/>
        </p:nvSpPr>
        <p:spPr>
          <a:xfrm>
            <a:off x="539552" y="395903"/>
            <a:ext cx="5904656" cy="4639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C6D549-C3A0-4173-AB52-7AB025EF8AD1}"/>
              </a:ext>
            </a:extLst>
          </p:cNvPr>
          <p:cNvSpPr/>
          <p:nvPr/>
        </p:nvSpPr>
        <p:spPr>
          <a:xfrm>
            <a:off x="539552" y="404007"/>
            <a:ext cx="5904656" cy="29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068F9E-A5A6-4FA5-B292-B5CCB7A9402E}"/>
              </a:ext>
            </a:extLst>
          </p:cNvPr>
          <p:cNvSpPr/>
          <p:nvPr/>
        </p:nvSpPr>
        <p:spPr>
          <a:xfrm>
            <a:off x="766741" y="1296386"/>
            <a:ext cx="5544616" cy="347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게시판 위젯">
            <a:extLst>
              <a:ext uri="{FF2B5EF4-FFF2-40B4-BE49-F238E27FC236}">
                <a16:creationId xmlns:a16="http://schemas.microsoft.com/office/drawing/2014/main" id="{29512E15-7081-450B-AFC0-D32B3593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4" y="404007"/>
            <a:ext cx="5956844" cy="473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BF1821F-FFFE-4DE5-875F-0B98E56F867E}"/>
              </a:ext>
            </a:extLst>
          </p:cNvPr>
          <p:cNvSpPr/>
          <p:nvPr/>
        </p:nvSpPr>
        <p:spPr>
          <a:xfrm>
            <a:off x="395858" y="760620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B6A51D-8111-454E-8911-B5E2A1124A5A}"/>
              </a:ext>
            </a:extLst>
          </p:cNvPr>
          <p:cNvSpPr/>
          <p:nvPr/>
        </p:nvSpPr>
        <p:spPr>
          <a:xfrm>
            <a:off x="434704" y="1419622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D5E53E-3A37-4DA4-840E-FA9FC7E7670D}"/>
              </a:ext>
            </a:extLst>
          </p:cNvPr>
          <p:cNvSpPr/>
          <p:nvPr/>
        </p:nvSpPr>
        <p:spPr>
          <a:xfrm>
            <a:off x="458320" y="1840301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3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DBD394-37C8-4CE9-A7D6-B3F29C64F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 단계에서</a:t>
            </a:r>
            <a:br>
              <a:rPr lang="en-US" altLang="ko-KR" dirty="0"/>
            </a:br>
            <a:r>
              <a:rPr lang="ko-KR" altLang="en-US" dirty="0"/>
              <a:t>관리자 </a:t>
            </a:r>
            <a:r>
              <a:rPr lang="en-US" altLang="ko-KR" dirty="0"/>
              <a:t>ID/PW</a:t>
            </a:r>
            <a:r>
              <a:rPr lang="ko-KR" altLang="en-US" dirty="0"/>
              <a:t>로 </a:t>
            </a:r>
            <a:r>
              <a:rPr lang="ko-KR" altLang="en-US" dirty="0" err="1"/>
              <a:t>로그인시</a:t>
            </a:r>
            <a:r>
              <a:rPr lang="ko-KR" altLang="en-US" dirty="0"/>
              <a:t> 관리자 페이지로 </a:t>
            </a:r>
            <a:r>
              <a:rPr lang="ko-KR" altLang="en-US" dirty="0" err="1"/>
              <a:t>넘어감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관리자 페이지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메뉴</a:t>
            </a:r>
            <a:r>
              <a:rPr lang="en-US" altLang="ko-KR" dirty="0"/>
              <a:t>: </a:t>
            </a:r>
            <a:r>
              <a:rPr lang="ko-KR" altLang="en-US" dirty="0"/>
              <a:t>상품등록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게시판관리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 err="1"/>
              <a:t>총매출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회원관리</a:t>
            </a:r>
            <a:br>
              <a:rPr lang="en-US" altLang="ko-KR" dirty="0"/>
            </a:br>
            <a:r>
              <a:rPr lang="en-US" altLang="ko-KR" dirty="0"/>
              <a:t>      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매출부분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주</a:t>
            </a:r>
            <a:r>
              <a:rPr lang="en-US" altLang="ko-KR" dirty="0"/>
              <a:t>/</a:t>
            </a:r>
            <a:r>
              <a:rPr lang="ko-KR" altLang="en-US" dirty="0"/>
              <a:t>월 별 매출 그래프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739EC8-4098-40BB-8899-F70C8DB5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관리자 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D4B35-578A-4D37-B428-F235821F4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2798C-9BAF-46E8-9D00-160464840E10}"/>
              </a:ext>
            </a:extLst>
          </p:cNvPr>
          <p:cNvSpPr/>
          <p:nvPr/>
        </p:nvSpPr>
        <p:spPr>
          <a:xfrm>
            <a:off x="395858" y="483518"/>
            <a:ext cx="5904656" cy="445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5F11C6-E348-4A9D-B378-14EB464F1553}"/>
              </a:ext>
            </a:extLst>
          </p:cNvPr>
          <p:cNvSpPr/>
          <p:nvPr/>
        </p:nvSpPr>
        <p:spPr>
          <a:xfrm>
            <a:off x="2344514" y="555526"/>
            <a:ext cx="2227486" cy="24704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관리자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A8755F-D328-4995-874E-57EF7B5F1991}"/>
              </a:ext>
            </a:extLst>
          </p:cNvPr>
          <p:cNvSpPr/>
          <p:nvPr/>
        </p:nvSpPr>
        <p:spPr>
          <a:xfrm>
            <a:off x="539552" y="923031"/>
            <a:ext cx="5688632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38FFD5-EAF9-4C80-9B48-F5789A0D43B1}"/>
              </a:ext>
            </a:extLst>
          </p:cNvPr>
          <p:cNvSpPr/>
          <p:nvPr/>
        </p:nvSpPr>
        <p:spPr>
          <a:xfrm>
            <a:off x="539552" y="923030"/>
            <a:ext cx="864096" cy="38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721910-C12C-46D9-9C40-A88A6484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" y="336939"/>
            <a:ext cx="6799064" cy="48270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6BAC3C-AD0F-4618-9BC7-4C77A3B3BDD9}"/>
              </a:ext>
            </a:extLst>
          </p:cNvPr>
          <p:cNvSpPr/>
          <p:nvPr/>
        </p:nvSpPr>
        <p:spPr>
          <a:xfrm>
            <a:off x="1082822" y="1131590"/>
            <a:ext cx="5382183" cy="15121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91543-A8E3-4DEB-84E0-36D196019849}"/>
              </a:ext>
            </a:extLst>
          </p:cNvPr>
          <p:cNvSpPr/>
          <p:nvPr/>
        </p:nvSpPr>
        <p:spPr>
          <a:xfrm>
            <a:off x="980875" y="1131590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31A39B-97CD-4E3C-8160-D9C250F9844B}"/>
              </a:ext>
            </a:extLst>
          </p:cNvPr>
          <p:cNvSpPr/>
          <p:nvPr/>
        </p:nvSpPr>
        <p:spPr>
          <a:xfrm>
            <a:off x="998463" y="2750488"/>
            <a:ext cx="199186" cy="2356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966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622</Words>
  <Application>Microsoft Office PowerPoint</Application>
  <PresentationFormat>화면 슬라이드 쇼(16:9)</PresentationFormat>
  <Paragraphs>195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넥슨Lv2고딕 OTF Light</vt:lpstr>
      <vt:lpstr>더페이스샵 잉크립퀴드체</vt:lpstr>
      <vt:lpstr>맑은 고딕</vt:lpstr>
      <vt:lpstr>Arial</vt:lpstr>
      <vt:lpstr>Tahoma</vt:lpstr>
      <vt:lpstr>간지등</vt:lpstr>
      <vt:lpstr>1_디자인 사용자 지정</vt:lpstr>
      <vt:lpstr>PowerPoint 프레젠테이션</vt:lpstr>
      <vt:lpstr>기본 도식도</vt:lpstr>
      <vt:lpstr>메인화면</vt:lpstr>
      <vt:lpstr>상품선택화면</vt:lpstr>
      <vt:lpstr>장바구니</vt:lpstr>
      <vt:lpstr>결제화면</vt:lpstr>
      <vt:lpstr>마이페이지</vt:lpstr>
      <vt:lpstr>게시판</vt:lpstr>
      <vt:lpstr>관리자 페이지</vt:lpstr>
      <vt:lpstr>고객니즈분석</vt:lpstr>
      <vt:lpstr>최종목표페이지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DCU</cp:lastModifiedBy>
  <cp:revision>113</cp:revision>
  <dcterms:created xsi:type="dcterms:W3CDTF">2006-10-05T04:04:58Z</dcterms:created>
  <dcterms:modified xsi:type="dcterms:W3CDTF">2021-05-29T06:59:29Z</dcterms:modified>
</cp:coreProperties>
</file>