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8" r:id="rId4"/>
    <p:sldId id="263" r:id="rId5"/>
    <p:sldId id="259" r:id="rId6"/>
    <p:sldId id="264" r:id="rId7"/>
    <p:sldId id="274" r:id="rId8"/>
    <p:sldId id="260" r:id="rId9"/>
    <p:sldId id="265" r:id="rId10"/>
    <p:sldId id="266" r:id="rId11"/>
    <p:sldId id="267" r:id="rId12"/>
    <p:sldId id="268" r:id="rId13"/>
    <p:sldId id="270" r:id="rId14"/>
    <p:sldId id="269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/>
    <p:restoredTop sz="94697"/>
  </p:normalViewPr>
  <p:slideViewPr>
    <p:cSldViewPr snapToGrid="0" snapToObjects="1">
      <p:cViewPr varScale="1">
        <p:scale>
          <a:sx n="97" d="100"/>
          <a:sy n="97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8FE25-C5E0-8342-AEBB-2647A9674797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95894-CEA7-E24B-9C6D-52488808D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95894-CEA7-E24B-9C6D-52488808DBA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7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95894-CEA7-E24B-9C6D-52488808DBA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5AA-4602-8B4A-A0EB-2D3F85DA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E6B6-E2CF-7D42-8945-2B8FEAB9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2441-F92C-0E4D-AB79-EDFE5CF1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569-AB81-DB45-AED2-DF65C241D003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FAE2-8076-BA4A-AF06-568A5B7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992E-8984-924E-9ED6-BB93A1BC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6F04-9210-5D44-8EAA-769E5E60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5A0D-3E1D-4746-A5E4-679B2D0CB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49F2-8236-054B-A459-02465ED5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4948-96EF-F641-811F-436DE33D1E24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6A1E-5174-7448-9D69-888CC5C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ECA7-3004-0D41-87A3-F8C3A6B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1D2BD-6972-7A42-83EB-5A2B186C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1CBF-CCD3-B24A-AC7A-C3B7ECEE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E71D-563A-DB40-9283-59483D8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229B-C107-1245-A81B-7D08A64F9378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D830-C3A9-C54E-BAA1-A1CBD24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A08E-FE4F-6144-8BAE-A4B37DC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100A-60E3-E44F-B80D-71A0F3E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ACAB-23D3-C94A-BDC2-F61A4791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4933-4DE7-294C-8014-526C8FB1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22E-45C2-2C46-97D0-387AC5A4F3BD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2505-18DE-6F41-BF65-114BDA53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999C-BA0B-DD4E-8535-B6313057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5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FD9E-2F76-7E4C-9EA6-A69987B5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3151-EDDA-8345-A79C-27EC3D4D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616-56E2-1847-8D57-D603869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121E-66B7-3447-8BD4-E54BCBE0D4D5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57F2-7782-C24C-9D0A-875AFA17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6247-BCAC-2241-9D1C-1DF8FBA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B566-DC66-324F-A88F-ADF4B109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D833-A27D-A547-8268-2FE99644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F23F2-C6E4-704E-BF95-C76A0E12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7DB9-029C-1446-9F66-AAB12090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2636-9633-4240-9DF5-9CBF414658A8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BFA8-C041-9D4C-9DC8-2EEB9C08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D244-9DDD-A44A-8F84-B627EB46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7CDF-686B-A343-9EDA-78994B09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A46F-61A8-2040-8DE8-478021AF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C2FB-2830-754E-8B36-5677CBFE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BD000-AEE7-254C-BCD0-86F38D89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5C6EA-BC34-614A-8785-246E2677B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BFBA0-FA11-8B43-AAF6-853429E6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E566-D6F8-3746-BD91-1E84539A1524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F479-47FC-1F42-99A0-1EDDF99A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81FBC-2872-B04D-B33D-A6C373EE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430F-FAB8-2B46-98F0-BBB9C0BF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AB76-1877-DB4F-9266-B916250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0A2C-BE88-CA41-ACF0-D80F2412075C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3F41F-DFC7-7543-B402-5AF7C3B6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69C45-567A-1C44-98C1-66971558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459C7-CE35-AD4C-B3D6-FCF49813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B307-4E42-E24D-BF09-505DE0FFD95D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1E3F3-AD02-F144-A6CD-AF8C58E3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2155-E356-944A-8362-F5988799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5892-BC45-A640-9D05-F8A640D4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4C9D-14A3-E349-9C7E-3D982C99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CAE76-DB74-484D-9977-A5483515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8FC5-79F8-FF42-90C9-FE393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7FE4-AE08-2B48-ABEE-ADD4958136CB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D619-233F-A546-A163-D8DF5607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B0D5-1E5B-6740-8753-FA794DD1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F6B5-E49E-864E-B01B-131520C0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F45A9-3C2F-6D45-B8FC-0C271378D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CA142-8326-964E-9233-6012B139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80C03-EC0D-A64B-AFD3-07F1E80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270-762F-6848-BFEF-850AE2318677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F254-D10B-FE4E-9B4C-F67F09E3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7162D-0D4C-E048-B1F0-E70DACEE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F8656-A6E8-2B4B-8060-278B629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B97A-6C50-5348-AA4B-71F5738B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C911-000E-4948-9B07-C9D30B72B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432A-A66D-A649-A184-E909D8607985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2D00-F37F-D349-9A9D-C33A205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FB8C-2261-5142-B70C-AF622E965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F09D-298B-4040-8036-8D27D6263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E3828E-0686-714B-BB2A-71D51663844A}"/>
              </a:ext>
            </a:extLst>
          </p:cNvPr>
          <p:cNvSpPr txBox="1"/>
          <p:nvPr/>
        </p:nvSpPr>
        <p:spPr>
          <a:xfrm>
            <a:off x="1536739" y="1157288"/>
            <a:ext cx="1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5EA36-71E2-F749-B862-552029C63176}"/>
              </a:ext>
            </a:extLst>
          </p:cNvPr>
          <p:cNvSpPr txBox="1"/>
          <p:nvPr/>
        </p:nvSpPr>
        <p:spPr>
          <a:xfrm>
            <a:off x="6790873" y="2043135"/>
            <a:ext cx="5304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Data 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Machine Learning Models and Evaluation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Georgia" panose="02040502050405020303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965B02-627F-9A4A-852E-7CC48CEA7A5E}"/>
              </a:ext>
            </a:extLst>
          </p:cNvPr>
          <p:cNvGrpSpPr/>
          <p:nvPr/>
        </p:nvGrpSpPr>
        <p:grpSpPr>
          <a:xfrm>
            <a:off x="4696741" y="0"/>
            <a:ext cx="2094132" cy="6858000"/>
            <a:chOff x="4696741" y="0"/>
            <a:chExt cx="209413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6F0A2-04C4-484C-8BCE-B6D02E544AB2}"/>
                </a:ext>
              </a:extLst>
            </p:cNvPr>
            <p:cNvSpPr/>
            <p:nvPr/>
          </p:nvSpPr>
          <p:spPr>
            <a:xfrm>
              <a:off x="4696741" y="0"/>
              <a:ext cx="11887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69FA491-D359-B140-A7CB-D11BF100E55A}"/>
                </a:ext>
              </a:extLst>
            </p:cNvPr>
            <p:cNvSpPr/>
            <p:nvPr/>
          </p:nvSpPr>
          <p:spPr>
            <a:xfrm rot="5400000">
              <a:off x="5990773" y="4629134"/>
              <a:ext cx="685800" cy="914400"/>
            </a:xfrm>
            <a:prstGeom prst="round2Same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CAF2DF52-62F8-694C-AF7B-7371876BB59F}"/>
                </a:ext>
              </a:extLst>
            </p:cNvPr>
            <p:cNvSpPr txBox="1"/>
            <p:nvPr/>
          </p:nvSpPr>
          <p:spPr>
            <a:xfrm>
              <a:off x="5947910" y="4706017"/>
              <a:ext cx="726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636CAC-B714-2D47-975B-4D54746BAF02}"/>
              </a:ext>
            </a:extLst>
          </p:cNvPr>
          <p:cNvGrpSpPr/>
          <p:nvPr/>
        </p:nvGrpSpPr>
        <p:grpSpPr>
          <a:xfrm>
            <a:off x="3559866" y="0"/>
            <a:ext cx="2108423" cy="6858000"/>
            <a:chOff x="3559866" y="0"/>
            <a:chExt cx="210842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A0B1D0-E97B-8F4E-A3A3-FCDAFD7BB4E2}"/>
                </a:ext>
              </a:extLst>
            </p:cNvPr>
            <p:cNvSpPr/>
            <p:nvPr/>
          </p:nvSpPr>
          <p:spPr>
            <a:xfrm>
              <a:off x="3559866" y="0"/>
              <a:ext cx="11887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0F30724B-EC94-B449-95BB-1AD4D56F604D}"/>
                </a:ext>
              </a:extLst>
            </p:cNvPr>
            <p:cNvSpPr/>
            <p:nvPr/>
          </p:nvSpPr>
          <p:spPr>
            <a:xfrm rot="5400000">
              <a:off x="4868189" y="3729030"/>
              <a:ext cx="685800" cy="914400"/>
            </a:xfrm>
            <a:prstGeom prst="round2Same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37631420-84C8-264B-83DA-F6787D137CA5}"/>
                </a:ext>
              </a:extLst>
            </p:cNvPr>
            <p:cNvSpPr txBox="1"/>
            <p:nvPr/>
          </p:nvSpPr>
          <p:spPr>
            <a:xfrm>
              <a:off x="4897661" y="3734471"/>
              <a:ext cx="641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FA5BDA-486D-4B4A-B84A-1D1094197912}"/>
              </a:ext>
            </a:extLst>
          </p:cNvPr>
          <p:cNvGrpSpPr/>
          <p:nvPr/>
        </p:nvGrpSpPr>
        <p:grpSpPr>
          <a:xfrm>
            <a:off x="2365838" y="0"/>
            <a:ext cx="2082141" cy="6858000"/>
            <a:chOff x="2365838" y="0"/>
            <a:chExt cx="208214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306A11-E47E-894F-95A1-353D827C31E3}"/>
                </a:ext>
              </a:extLst>
            </p:cNvPr>
            <p:cNvSpPr/>
            <p:nvPr/>
          </p:nvSpPr>
          <p:spPr>
            <a:xfrm>
              <a:off x="2365838" y="0"/>
              <a:ext cx="11887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B31587AD-61B4-CD4E-8ADC-BFBFC638AA58}"/>
                </a:ext>
              </a:extLst>
            </p:cNvPr>
            <p:cNvSpPr/>
            <p:nvPr/>
          </p:nvSpPr>
          <p:spPr>
            <a:xfrm rot="5400000">
              <a:off x="3647879" y="2786066"/>
              <a:ext cx="685800" cy="9144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012E974E-0A9B-E24B-B4D7-F43931A4CE82}"/>
                </a:ext>
              </a:extLst>
            </p:cNvPr>
            <p:cNvSpPr txBox="1"/>
            <p:nvPr/>
          </p:nvSpPr>
          <p:spPr>
            <a:xfrm>
              <a:off x="3585424" y="2837765"/>
              <a:ext cx="698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246FEF-5D62-0E40-AEB2-32FFD0C48F68}"/>
              </a:ext>
            </a:extLst>
          </p:cNvPr>
          <p:cNvGrpSpPr/>
          <p:nvPr/>
        </p:nvGrpSpPr>
        <p:grpSpPr>
          <a:xfrm>
            <a:off x="1182147" y="0"/>
            <a:ext cx="2092147" cy="6858000"/>
            <a:chOff x="1182147" y="0"/>
            <a:chExt cx="20921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834463-E91D-EB4F-8A40-EA3BCAB9219E}"/>
                </a:ext>
              </a:extLst>
            </p:cNvPr>
            <p:cNvSpPr/>
            <p:nvPr/>
          </p:nvSpPr>
          <p:spPr>
            <a:xfrm>
              <a:off x="1182147" y="0"/>
              <a:ext cx="11887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4DF0DE0C-7BFF-964B-9B49-DC6754251C28}"/>
                </a:ext>
              </a:extLst>
            </p:cNvPr>
            <p:cNvSpPr/>
            <p:nvPr/>
          </p:nvSpPr>
          <p:spPr>
            <a:xfrm rot="5400000">
              <a:off x="2474194" y="1900247"/>
              <a:ext cx="685800" cy="914400"/>
            </a:xfrm>
            <a:prstGeom prst="round2Same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F5023685-23A5-B44D-9F5B-0D7C8F16113A}"/>
                </a:ext>
              </a:extLst>
            </p:cNvPr>
            <p:cNvSpPr txBox="1"/>
            <p:nvPr/>
          </p:nvSpPr>
          <p:spPr>
            <a:xfrm>
              <a:off x="2376731" y="1962845"/>
              <a:ext cx="744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AE38CE-AB0E-B24E-95D9-9A53692B79A9}"/>
              </a:ext>
            </a:extLst>
          </p:cNvPr>
          <p:cNvGrpSpPr/>
          <p:nvPr/>
        </p:nvGrpSpPr>
        <p:grpSpPr>
          <a:xfrm>
            <a:off x="0" y="0"/>
            <a:ext cx="2094303" cy="6858000"/>
            <a:chOff x="0" y="0"/>
            <a:chExt cx="209430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4DB275-F856-5C4E-A77D-5115E60BAAFF}"/>
                </a:ext>
              </a:extLst>
            </p:cNvPr>
            <p:cNvSpPr/>
            <p:nvPr/>
          </p:nvSpPr>
          <p:spPr>
            <a:xfrm>
              <a:off x="0" y="0"/>
              <a:ext cx="11887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00BBC0C9-272D-6141-96C9-11C1B1F24325}"/>
                </a:ext>
              </a:extLst>
            </p:cNvPr>
            <p:cNvSpPr/>
            <p:nvPr/>
          </p:nvSpPr>
          <p:spPr>
            <a:xfrm rot="5400000">
              <a:off x="1294203" y="1039605"/>
              <a:ext cx="685800" cy="914400"/>
            </a:xfrm>
            <a:prstGeom prst="round2Same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AF068905-E600-624E-BD47-B1D884468F74}"/>
                </a:ext>
              </a:extLst>
            </p:cNvPr>
            <p:cNvSpPr txBox="1"/>
            <p:nvPr/>
          </p:nvSpPr>
          <p:spPr>
            <a:xfrm>
              <a:off x="1310248" y="1188054"/>
              <a:ext cx="706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CF457-CBDE-A246-B25E-34330C4DF599}"/>
              </a:ext>
            </a:extLst>
          </p:cNvPr>
          <p:cNvSpPr txBox="1"/>
          <p:nvPr/>
        </p:nvSpPr>
        <p:spPr>
          <a:xfrm>
            <a:off x="5976486" y="311528"/>
            <a:ext cx="599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Red Cross Donor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22A34-2C91-C746-9A74-A2842553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4392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Data Visualization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(contd..)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BDA1-784B-4F48-8BDF-2D2A9C5F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90C82-8154-CF43-AD9B-89C8BCC4BC82}"/>
              </a:ext>
            </a:extLst>
          </p:cNvPr>
          <p:cNvSpPr txBox="1"/>
          <p:nvPr/>
        </p:nvSpPr>
        <p:spPr>
          <a:xfrm>
            <a:off x="838200" y="2113433"/>
            <a:ext cx="433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Rather than using year-wise giving, use of  Consecutive year giving for 6 years were effective since trend is the same with Donor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Consecutive year giving shows  the greatest Chi_Squared value to DONOR_IND (see slide 14) </a:t>
            </a: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6658CC26-51DA-144C-AA5F-1F486DC0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36" y="90632"/>
            <a:ext cx="5777948" cy="63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3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Visualization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(contd..)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1E10-835E-144D-B21E-32DF1D08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D19A77-17B6-AD44-A41F-CC461DE4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87" y="307706"/>
            <a:ext cx="4385383" cy="62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9AD339-2DFC-7146-86DE-2678DA8A3E0E}"/>
              </a:ext>
            </a:extLst>
          </p:cNvPr>
          <p:cNvSpPr txBox="1"/>
          <p:nvPr/>
        </p:nvSpPr>
        <p:spPr>
          <a:xfrm>
            <a:off x="1166191" y="2467930"/>
            <a:ext cx="4121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Donor percentage is the same for both Male and Female.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Hence, GENDER is not considered as a feature.</a:t>
            </a:r>
          </a:p>
        </p:txBody>
      </p:sp>
    </p:spTree>
    <p:extLst>
      <p:ext uri="{BB962C8B-B14F-4D97-AF65-F5344CB8AC3E}">
        <p14:creationId xmlns:p14="http://schemas.microsoft.com/office/powerpoint/2010/main" val="2162726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Visualization (contd..)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11BB-A6E9-8544-AA6B-840E657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DC2B410-4A76-274D-B2BC-8590F85F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8" y="1414467"/>
            <a:ext cx="3517267" cy="5218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FC7CD-6486-934F-A643-4FB9FFE38B7E}"/>
              </a:ext>
            </a:extLst>
          </p:cNvPr>
          <p:cNvSpPr txBox="1"/>
          <p:nvPr/>
        </p:nvSpPr>
        <p:spPr>
          <a:xfrm>
            <a:off x="5671930" y="2379801"/>
            <a:ext cx="514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Constituent is a donor if and only if there’s a Total giving for the constituent.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Therefore, ‘TotalGiving’ is a feeder variable.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Hence, ‘TotalGiving’  is ignored.</a:t>
            </a:r>
          </a:p>
        </p:txBody>
      </p:sp>
    </p:spTree>
    <p:extLst>
      <p:ext uri="{BB962C8B-B14F-4D97-AF65-F5344CB8AC3E}">
        <p14:creationId xmlns:p14="http://schemas.microsoft.com/office/powerpoint/2010/main" val="283136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Visualization (contd..)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B609-B5A8-664B-90F4-CEA9BF43B62B}"/>
              </a:ext>
            </a:extLst>
          </p:cNvPr>
          <p:cNvSpPr txBox="1"/>
          <p:nvPr/>
        </p:nvSpPr>
        <p:spPr>
          <a:xfrm>
            <a:off x="6464968" y="3523168"/>
            <a:ext cx="5105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Sweet Viz heat map </a:t>
            </a:r>
            <a:r>
              <a:rPr 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only shows weak categorical association.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A701-382F-954F-BCA5-DB6CE853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9E352-A874-1544-9AAE-C0E59A9A00DD}"/>
              </a:ext>
            </a:extLst>
          </p:cNvPr>
          <p:cNvSpPr txBox="1"/>
          <p:nvPr/>
        </p:nvSpPr>
        <p:spPr>
          <a:xfrm>
            <a:off x="6595533" y="2334193"/>
            <a:ext cx="338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</a:rPr>
              <a:t>Blue</a:t>
            </a:r>
            <a:r>
              <a:rPr lang="en-US" dirty="0">
                <a:latin typeface="Georgia" panose="02040502050405020303" pitchFamily="18" charset="0"/>
              </a:rPr>
              <a:t>: Positive Correlation</a:t>
            </a:r>
          </a:p>
          <a:p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Red</a:t>
            </a:r>
            <a:r>
              <a:rPr lang="en-US" dirty="0">
                <a:latin typeface="Georgia" panose="02040502050405020303" pitchFamily="18" charset="0"/>
              </a:rPr>
              <a:t>: Negative Correlation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EAEB85-7543-2742-836A-63299F95117D}"/>
              </a:ext>
            </a:extLst>
          </p:cNvPr>
          <p:cNvGrpSpPr/>
          <p:nvPr/>
        </p:nvGrpSpPr>
        <p:grpSpPr>
          <a:xfrm>
            <a:off x="211364" y="1399656"/>
            <a:ext cx="9505793" cy="5356103"/>
            <a:chOff x="211364" y="1187624"/>
            <a:chExt cx="9505793" cy="5356103"/>
          </a:xfrm>
        </p:grpSpPr>
        <p:pic>
          <p:nvPicPr>
            <p:cNvPr id="12" name="Picture 11" descr="Calendar&#10;&#10;Description automatically generated">
              <a:extLst>
                <a:ext uri="{FF2B5EF4-FFF2-40B4-BE49-F238E27FC236}">
                  <a16:creationId xmlns:a16="http://schemas.microsoft.com/office/drawing/2014/main" id="{FC89051E-3F82-C244-ADA4-027A21321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30" y="1472995"/>
              <a:ext cx="5212841" cy="50707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84A3CD-E0A5-5E45-BEC2-35FE3F74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64" y="1187624"/>
              <a:ext cx="9505793" cy="55430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2588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Donor Chi-Squared Test Analysis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4C276-720F-E144-8E45-D634C26DD387}"/>
              </a:ext>
            </a:extLst>
          </p:cNvPr>
          <p:cNvSpPr txBox="1"/>
          <p:nvPr/>
        </p:nvSpPr>
        <p:spPr>
          <a:xfrm>
            <a:off x="3248697" y="2381886"/>
            <a:ext cx="4992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  <a:cs typeface="Arial" panose="020B0604020202020204" pitchFamily="34" charset="0"/>
              </a:rPr>
              <a:t>Top 5 features impacting the </a:t>
            </a:r>
            <a:r>
              <a:rPr lang="en-US" sz="1400" b="1" dirty="0">
                <a:latin typeface="Georgia" panose="02040502050405020303" pitchFamily="18" charset="0"/>
              </a:rPr>
              <a:t>DONOR_IND</a:t>
            </a:r>
            <a:r>
              <a:rPr lang="en-US" sz="1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A5EAA0-4EED-8D49-93C9-0815508EDCCF}"/>
              </a:ext>
            </a:extLst>
          </p:cNvPr>
          <p:cNvGrpSpPr/>
          <p:nvPr/>
        </p:nvGrpSpPr>
        <p:grpSpPr>
          <a:xfrm>
            <a:off x="1142499" y="2724272"/>
            <a:ext cx="10211301" cy="640080"/>
            <a:chOff x="522750" y="1851958"/>
            <a:chExt cx="10211301" cy="8188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16632C-778A-B44B-AFA5-86A03CB15B36}"/>
                </a:ext>
              </a:extLst>
            </p:cNvPr>
            <p:cNvSpPr/>
            <p:nvPr/>
          </p:nvSpPr>
          <p:spPr bwMode="auto">
            <a:xfrm>
              <a:off x="522750" y="1851958"/>
              <a:ext cx="2011680" cy="807406"/>
            </a:xfrm>
            <a:prstGeom prst="rect">
              <a:avLst/>
            </a:prstGeom>
            <a:solidFill>
              <a:srgbClr val="002776"/>
            </a:solidFill>
            <a:ln w="6350" cap="flat" cmpd="sng" algn="ctr">
              <a:solidFill>
                <a:srgbClr val="00277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14288" lvl="0" indent="-14288" algn="ctr" defTabSz="1042988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1. </a:t>
              </a:r>
              <a:r>
                <a:rPr lang="en-GB" sz="1400" b="1" kern="0" dirty="0">
                  <a:solidFill>
                    <a:srgbClr val="FFFFFF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Consecutive_G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E12299-F6AB-A64E-8B53-8B493A636EDF}"/>
                </a:ext>
              </a:extLst>
            </p:cNvPr>
            <p:cNvSpPr/>
            <p:nvPr/>
          </p:nvSpPr>
          <p:spPr bwMode="auto">
            <a:xfrm>
              <a:off x="2572655" y="1851958"/>
              <a:ext cx="1707383" cy="807406"/>
            </a:xfrm>
            <a:prstGeom prst="rect">
              <a:avLst/>
            </a:prstGeom>
            <a:solidFill>
              <a:srgbClr val="00A1DE"/>
            </a:solidFill>
            <a:ln w="6350" cap="flat" cmpd="sng" algn="ctr">
              <a:solidFill>
                <a:srgbClr val="00A1D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14288" lvl="0" indent="-14288" algn="ctr" defTabSz="1042988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2. </a:t>
              </a:r>
              <a:r>
                <a:rPr lang="en-GB" sz="1400" b="1" kern="0" dirty="0">
                  <a:solidFill>
                    <a:srgbClr val="FFFFFF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Donor_years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55DF8-9213-3B44-85F4-871A8492317B}"/>
                </a:ext>
              </a:extLst>
            </p:cNvPr>
            <p:cNvSpPr/>
            <p:nvPr/>
          </p:nvSpPr>
          <p:spPr bwMode="auto">
            <a:xfrm>
              <a:off x="4318263" y="1863361"/>
              <a:ext cx="2315977" cy="807406"/>
            </a:xfrm>
            <a:prstGeom prst="rect">
              <a:avLst/>
            </a:prstGeom>
            <a:solidFill>
              <a:srgbClr val="72C7E7"/>
            </a:solidFill>
            <a:ln w="6350" cap="flat" cmpd="sng" algn="ctr">
              <a:solidFill>
                <a:srgbClr val="72C7E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14288" lvl="0" indent="-14288" algn="ctr" defTabSz="1042988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3. </a:t>
              </a:r>
              <a:r>
                <a:rPr lang="en-GB" sz="1400" b="1" kern="0" dirty="0">
                  <a:solidFill>
                    <a:srgbClr val="FFFFFF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HAS_INVOLVEMENT_IND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54C9EF-616F-4643-A664-D2D9125F0A31}"/>
                </a:ext>
              </a:extLst>
            </p:cNvPr>
            <p:cNvSpPr/>
            <p:nvPr/>
          </p:nvSpPr>
          <p:spPr bwMode="auto">
            <a:xfrm>
              <a:off x="6672465" y="1859688"/>
              <a:ext cx="2011680" cy="807406"/>
            </a:xfrm>
            <a:prstGeom prst="rect">
              <a:avLst/>
            </a:prstGeom>
            <a:solidFill>
              <a:srgbClr val="92D400"/>
            </a:solidFill>
            <a:ln w="6350" cap="flat" cmpd="sng" algn="ctr">
              <a:solidFill>
                <a:srgbClr val="92D4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14288" lvl="0" indent="-14288" algn="ctr" defTabSz="1042988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0" i="0" dirty="0">
                  <a:solidFill>
                    <a:srgbClr val="FFFFFF"/>
                  </a:solidFill>
                  <a:effectLst/>
                  <a:latin typeface="Georgia" panose="02040502050405020303" pitchFamily="18" charset="0"/>
                  <a:cs typeface="Arial" panose="020B0604020202020204" pitchFamily="34" charset="0"/>
                </a:rPr>
                <a:t>4. </a:t>
              </a:r>
              <a:r>
                <a:rPr lang="en-US" sz="1400" dirty="0">
                  <a:solidFill>
                    <a:srgbClr val="FFFFFF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AGE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300D8C-B1D4-E941-A9F1-2E5054D94988}"/>
                </a:ext>
              </a:extLst>
            </p:cNvPr>
            <p:cNvSpPr/>
            <p:nvPr/>
          </p:nvSpPr>
          <p:spPr bwMode="auto">
            <a:xfrm>
              <a:off x="8722371" y="1851958"/>
              <a:ext cx="2011680" cy="807406"/>
            </a:xfrm>
            <a:prstGeom prst="rect">
              <a:avLst/>
            </a:prstGeom>
            <a:solidFill>
              <a:srgbClr val="3C8A2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14288" lvl="0" indent="-14288" algn="ctr" defTabSz="1042988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5. </a:t>
              </a:r>
              <a:r>
                <a:rPr lang="en-GB" sz="1400" b="1" kern="0" dirty="0">
                  <a:solidFill>
                    <a:srgbClr val="FFFFFF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PREF_ADDRESS_TYPE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15CA31-7C0D-7C4D-B7CA-73F85C744935}"/>
              </a:ext>
            </a:extLst>
          </p:cNvPr>
          <p:cNvSpPr txBox="1"/>
          <p:nvPr/>
        </p:nvSpPr>
        <p:spPr>
          <a:xfrm>
            <a:off x="3884324" y="3477892"/>
            <a:ext cx="472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latin typeface="Georgia" panose="02040502050405020303" pitchFamily="18" charset="0"/>
                <a:cs typeface="Arial" panose="020B0604020202020204" pitchFamily="34" charset="0"/>
              </a:rPr>
              <a:t>Top 8 </a:t>
            </a:r>
            <a:r>
              <a:rPr lang="en-US" sz="1400" b="1" dirty="0">
                <a:latin typeface="Georgia" panose="02040502050405020303" pitchFamily="18" charset="0"/>
                <a:cs typeface="Arial" panose="020B0604020202020204" pitchFamily="34" charset="0"/>
              </a:rPr>
              <a:t>features impacting </a:t>
            </a:r>
            <a:r>
              <a:rPr lang="en-US" sz="1400" b="1" dirty="0">
                <a:latin typeface="Georgia" panose="02040502050405020303" pitchFamily="18" charset="0"/>
              </a:rPr>
              <a:t>DONOR_IND</a:t>
            </a:r>
            <a:r>
              <a:rPr lang="en-US" sz="1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413EE-AB2D-804E-B1AA-51C5EC3DF4E0}"/>
              </a:ext>
            </a:extLst>
          </p:cNvPr>
          <p:cNvGrpSpPr/>
          <p:nvPr/>
        </p:nvGrpSpPr>
        <p:grpSpPr>
          <a:xfrm>
            <a:off x="1142498" y="1382797"/>
            <a:ext cx="10211301" cy="923330"/>
            <a:chOff x="1142499" y="4520010"/>
            <a:chExt cx="10211301" cy="92333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89454C1-B1B0-D84D-9AEA-1B80E5019EFB}"/>
                </a:ext>
              </a:extLst>
            </p:cNvPr>
            <p:cNvSpPr/>
            <p:nvPr/>
          </p:nvSpPr>
          <p:spPr>
            <a:xfrm>
              <a:off x="1142499" y="4526280"/>
              <a:ext cx="10211301" cy="853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861864-14C2-F846-865D-DFA3BA5FB452}"/>
                </a:ext>
              </a:extLst>
            </p:cNvPr>
            <p:cNvSpPr txBox="1"/>
            <p:nvPr/>
          </p:nvSpPr>
          <p:spPr>
            <a:xfrm>
              <a:off x="1295400" y="4520010"/>
              <a:ext cx="98755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The Chi-Squared Test Analysis was performed in Azure ML which provided the list of features which impact the DONOR_IND and the test values indicated the severity of the relationship between DONOR_IND and the features. </a:t>
              </a:r>
            </a:p>
          </p:txBody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4375BDF0-569C-7846-BEEA-2A725B8E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51350"/>
              </p:ext>
            </p:extLst>
          </p:nvPr>
        </p:nvGraphicFramePr>
        <p:xfrm>
          <a:off x="982700" y="3908123"/>
          <a:ext cx="4963896" cy="191317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481948">
                  <a:extLst>
                    <a:ext uri="{9D8B030D-6E8A-4147-A177-3AD203B41FA5}">
                      <a16:colId xmlns:a16="http://schemas.microsoft.com/office/drawing/2014/main" val="2419434306"/>
                    </a:ext>
                  </a:extLst>
                </a:gridCol>
                <a:gridCol w="2481948">
                  <a:extLst>
                    <a:ext uri="{9D8B030D-6E8A-4147-A177-3AD203B41FA5}">
                      <a16:colId xmlns:a16="http://schemas.microsoft.com/office/drawing/2014/main" val="150422469"/>
                    </a:ext>
                  </a:extLst>
                </a:gridCol>
              </a:tblGrid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Independent Variable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Chi-Squared Test Value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77308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GB" sz="1400" b="0" kern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Consecutive_G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9223.26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264544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Donor_years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676.238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16293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HAS_INVOLVEMENT_IND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46.74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854244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25.69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90349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PREF_ADDRESS_TYPE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12.26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165050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2EB33DF2-C524-874D-82D8-6491617B9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24"/>
              </p:ext>
            </p:extLst>
          </p:nvPr>
        </p:nvGraphicFramePr>
        <p:xfrm>
          <a:off x="6443271" y="3908123"/>
          <a:ext cx="4766029" cy="1275452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402205">
                  <a:extLst>
                    <a:ext uri="{9D8B030D-6E8A-4147-A177-3AD203B41FA5}">
                      <a16:colId xmlns:a16="http://schemas.microsoft.com/office/drawing/2014/main" val="2419434306"/>
                    </a:ext>
                  </a:extLst>
                </a:gridCol>
                <a:gridCol w="2363824">
                  <a:extLst>
                    <a:ext uri="{9D8B030D-6E8A-4147-A177-3AD203B41FA5}">
                      <a16:colId xmlns:a16="http://schemas.microsoft.com/office/drawing/2014/main" val="150422469"/>
                    </a:ext>
                  </a:extLst>
                </a:gridCol>
              </a:tblGrid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Independent Variable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Chi-Squared Test Value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77308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ALUMNUS_IND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9.15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264544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PARENT_IND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3.24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16293"/>
                  </a:ext>
                </a:extLst>
              </a:tr>
              <a:tr h="3188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EMAIL_PRESENT_IND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</a:rPr>
                        <a:t>1.11</a:t>
                      </a:r>
                      <a:endParaRPr lang="en-US" sz="14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8542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5512-7C84-C943-AF5C-B5F2827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5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F50E-6DC9-4249-B0BD-11410535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Machine Learning Models and Evaluation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33A83F-0677-AA4C-8272-3CC08B62C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58343"/>
              </p:ext>
            </p:extLst>
          </p:nvPr>
        </p:nvGraphicFramePr>
        <p:xfrm>
          <a:off x="198782" y="1690688"/>
          <a:ext cx="11794435" cy="285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17">
                  <a:extLst>
                    <a:ext uri="{9D8B030D-6E8A-4147-A177-3AD203B41FA5}">
                      <a16:colId xmlns:a16="http://schemas.microsoft.com/office/drawing/2014/main" val="845584414"/>
                    </a:ext>
                  </a:extLst>
                </a:gridCol>
                <a:gridCol w="2554446">
                  <a:extLst>
                    <a:ext uri="{9D8B030D-6E8A-4147-A177-3AD203B41FA5}">
                      <a16:colId xmlns:a16="http://schemas.microsoft.com/office/drawing/2014/main" val="1639891655"/>
                    </a:ext>
                  </a:extLst>
                </a:gridCol>
                <a:gridCol w="2140944">
                  <a:extLst>
                    <a:ext uri="{9D8B030D-6E8A-4147-A177-3AD203B41FA5}">
                      <a16:colId xmlns:a16="http://schemas.microsoft.com/office/drawing/2014/main" val="1392933905"/>
                    </a:ext>
                  </a:extLst>
                </a:gridCol>
                <a:gridCol w="1226582">
                  <a:extLst>
                    <a:ext uri="{9D8B030D-6E8A-4147-A177-3AD203B41FA5}">
                      <a16:colId xmlns:a16="http://schemas.microsoft.com/office/drawing/2014/main" val="2725314549"/>
                    </a:ext>
                  </a:extLst>
                </a:gridCol>
                <a:gridCol w="1862792">
                  <a:extLst>
                    <a:ext uri="{9D8B030D-6E8A-4147-A177-3AD203B41FA5}">
                      <a16:colId xmlns:a16="http://schemas.microsoft.com/office/drawing/2014/main" val="4145227776"/>
                    </a:ext>
                  </a:extLst>
                </a:gridCol>
                <a:gridCol w="969496">
                  <a:extLst>
                    <a:ext uri="{9D8B030D-6E8A-4147-A177-3AD203B41FA5}">
                      <a16:colId xmlns:a16="http://schemas.microsoft.com/office/drawing/2014/main" val="397055295"/>
                    </a:ext>
                  </a:extLst>
                </a:gridCol>
                <a:gridCol w="1358758">
                  <a:extLst>
                    <a:ext uri="{9D8B030D-6E8A-4147-A177-3AD203B41FA5}">
                      <a16:colId xmlns:a16="http://schemas.microsoft.com/office/drawing/2014/main" val="3554695048"/>
                    </a:ext>
                  </a:extLst>
                </a:gridCol>
              </a:tblGrid>
              <a:tr h="66409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ML-Model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Accuracy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8086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Azure-ML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Two-Class Boosted Decision Tree 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0.68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eorgia" panose="02040502050405020303" pitchFamily="18" charset="0"/>
                        </a:rPr>
                        <a:t>0.96</a:t>
                      </a:r>
                    </a:p>
                    <a:p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113"/>
                  </a:ext>
                </a:extLst>
              </a:tr>
              <a:tr h="67322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PyCaret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Ada Boost Classifier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0.68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0.47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40346"/>
                  </a:ext>
                </a:extLst>
              </a:tr>
              <a:tr h="6030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H2O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GBM_1_AutoML_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0.60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35686"/>
                  </a:ext>
                </a:extLst>
              </a:tr>
            </a:tbl>
          </a:graphicData>
        </a:graphic>
      </p:graphicFrame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983501C-D46F-1440-BCC8-B5E5D5CF88AD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6C02-068D-FE48-B9B0-1BB8C9C3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7D439-0FEC-A44F-AC70-56201ABA8BC3}"/>
              </a:ext>
            </a:extLst>
          </p:cNvPr>
          <p:cNvSpPr txBox="1"/>
          <p:nvPr/>
        </p:nvSpPr>
        <p:spPr>
          <a:xfrm>
            <a:off x="838200" y="5167312"/>
            <a:ext cx="816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Tableau link: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https://</a:t>
            </a:r>
            <a:r>
              <a:rPr lang="en-US" dirty="0" err="1">
                <a:latin typeface="Georgia" panose="02040502050405020303" pitchFamily="18" charset="0"/>
              </a:rPr>
              <a:t>public.tableau.com</a:t>
            </a:r>
            <a:r>
              <a:rPr lang="en-US" dirty="0">
                <a:latin typeface="Georgia" panose="02040502050405020303" pitchFamily="18" charset="0"/>
              </a:rPr>
              <a:t>/app/profile/</a:t>
            </a:r>
            <a:r>
              <a:rPr lang="en-US" dirty="0" err="1">
                <a:latin typeface="Georgia" panose="02040502050405020303" pitchFamily="18" charset="0"/>
              </a:rPr>
              <a:t>darshika.keerthisinghe</a:t>
            </a:r>
            <a:r>
              <a:rPr lang="en-US" dirty="0">
                <a:latin typeface="Georgia" panose="02040502050405020303" pitchFamily="18" charset="0"/>
              </a:rPr>
              <a:t>/viz/</a:t>
            </a:r>
            <a:r>
              <a:rPr lang="en-US" dirty="0" err="1">
                <a:latin typeface="Georgia" panose="02040502050405020303" pitchFamily="18" charset="0"/>
              </a:rPr>
              <a:t>RedCrossDonorAnalysis</a:t>
            </a:r>
            <a:r>
              <a:rPr lang="en-US" dirty="0">
                <a:latin typeface="Georgia" panose="02040502050405020303" pitchFamily="18" charset="0"/>
              </a:rPr>
              <a:t>/Story1?publish=yes</a:t>
            </a:r>
          </a:p>
        </p:txBody>
      </p:sp>
    </p:spTree>
    <p:extLst>
      <p:ext uri="{BB962C8B-B14F-4D97-AF65-F5344CB8AC3E}">
        <p14:creationId xmlns:p14="http://schemas.microsoft.com/office/powerpoint/2010/main" val="2811416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AD3FA-F851-D349-9C90-6174000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C0EE0C-5F18-314F-88D0-3F18BC0693F8}"/>
              </a:ext>
            </a:extLst>
          </p:cNvPr>
          <p:cNvGrpSpPr/>
          <p:nvPr/>
        </p:nvGrpSpPr>
        <p:grpSpPr>
          <a:xfrm>
            <a:off x="0" y="0"/>
            <a:ext cx="12192000" cy="6899276"/>
            <a:chOff x="0" y="0"/>
            <a:chExt cx="12192000" cy="68992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C5E3D8-55F2-0E4E-9CBD-99C36AA09419}"/>
                </a:ext>
              </a:extLst>
            </p:cNvPr>
            <p:cNvSpPr/>
            <p:nvPr/>
          </p:nvSpPr>
          <p:spPr>
            <a:xfrm>
              <a:off x="0" y="0"/>
              <a:ext cx="12192000" cy="88053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79F9D6-E8A4-7347-AC80-F6EB538FA95F}"/>
                </a:ext>
              </a:extLst>
            </p:cNvPr>
            <p:cNvSpPr/>
            <p:nvPr/>
          </p:nvSpPr>
          <p:spPr>
            <a:xfrm>
              <a:off x="0" y="6018742"/>
              <a:ext cx="12192000" cy="88053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E2CB9A-3078-784A-9E97-D16E715C45C1}"/>
                </a:ext>
              </a:extLst>
            </p:cNvPr>
            <p:cNvSpPr txBox="1"/>
            <p:nvPr/>
          </p:nvSpPr>
          <p:spPr>
            <a:xfrm>
              <a:off x="986366" y="2889573"/>
              <a:ext cx="10219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eorgia" panose="02040502050405020303" pitchFamily="18" charset="0"/>
                </a:rPr>
                <a:t>Questions?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4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4DF1-9935-E14D-B965-DC629C03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Acquisition</a:t>
            </a:r>
          </a:p>
        </p:txBody>
      </p:sp>
      <p:sp>
        <p:nvSpPr>
          <p:cNvPr id="5" name="Action Button: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472047B-A0D2-0045-90A7-8A9E3E3121E2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14C6-C6D8-494B-A8C8-128F114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D54EF-58C3-1240-B3A0-8C59F90F41F3}"/>
              </a:ext>
            </a:extLst>
          </p:cNvPr>
          <p:cNvGrpSpPr/>
          <p:nvPr/>
        </p:nvGrpSpPr>
        <p:grpSpPr>
          <a:xfrm>
            <a:off x="883350" y="2218266"/>
            <a:ext cx="10515600" cy="3064934"/>
            <a:chOff x="1744133" y="2218266"/>
            <a:chExt cx="8703733" cy="242146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AB70124-C052-984B-BE74-60E7733BC47C}"/>
                </a:ext>
              </a:extLst>
            </p:cNvPr>
            <p:cNvSpPr/>
            <p:nvPr/>
          </p:nvSpPr>
          <p:spPr>
            <a:xfrm>
              <a:off x="1744133" y="2218266"/>
              <a:ext cx="8703733" cy="242146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4FE608-C644-6E4C-8EBE-BD86C3F25A32}"/>
                </a:ext>
              </a:extLst>
            </p:cNvPr>
            <p:cNvSpPr txBox="1"/>
            <p:nvPr/>
          </p:nvSpPr>
          <p:spPr>
            <a:xfrm>
              <a:off x="2057399" y="2808940"/>
              <a:ext cx="8077200" cy="85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eorgia" panose="02040502050405020303" pitchFamily="18" charset="0"/>
                  <a:cs typeface="Arial" panose="020B0604020202020204" pitchFamily="34" charset="0"/>
                </a:rPr>
                <a:t>Red Cross Donor data were obtained in CSV format</a:t>
              </a:r>
              <a:endParaRPr lang="en-US" sz="3200" dirty="0">
                <a:latin typeface="Georgia" panose="02040502050405020303" pitchFamily="18" charset="0"/>
              </a:endParaRPr>
            </a:p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098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925-EDB3-C941-99BA-7FA3951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16C-D46B-E54E-9F79-A077468A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83" y="1634213"/>
            <a:ext cx="10515600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Total number of records = 34508</a:t>
            </a:r>
          </a:p>
          <a:p>
            <a:r>
              <a:rPr lang="en-US" dirty="0">
                <a:latin typeface="Georgia" panose="02040502050405020303" pitchFamily="18" charset="0"/>
              </a:rPr>
              <a:t>Missing value percentage: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A586EB7-21CE-204F-B1EC-37006F934CB1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5D95D-03F9-DB4D-8828-0CDBC17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643BF63-CF38-6E49-AB77-22FDDCED8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84921"/>
              </p:ext>
            </p:extLst>
          </p:nvPr>
        </p:nvGraphicFramePr>
        <p:xfrm>
          <a:off x="1674390" y="3018831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9326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384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Missing value percentage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ZIPCODE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0.263707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MARITAL_STATUS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71.195085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GENDER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1.428654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WEALTH_RATING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92.149646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DEGREE_LEVEL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77.958734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0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PREF_ADDRESS_TYPE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11.716124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BIRTH_DATE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61.406051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58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925-EDB3-C941-99BA-7FA3951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16C-D46B-E54E-9F79-A077468A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53182"/>
            <a:ext cx="11009906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Missing values treatment: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MARITAL_STATUS, WEALTH_RATING, DEGREE_LEVEL, BIRTH_DATE have more than 20% missing data. Those were not considered as features and were removed.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Missing values for GENDER and PREF_ADDRESS_TYPE are replaced by their modes.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A586EB7-21CE-204F-B1EC-37006F934CB1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9D5B-D87B-7941-81D5-F373079C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EDE68D0-CA89-8F4B-9AD4-C8136984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06743"/>
              </p:ext>
            </p:extLst>
          </p:nvPr>
        </p:nvGraphicFramePr>
        <p:xfrm>
          <a:off x="1088644" y="3192352"/>
          <a:ext cx="10371836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5">
                  <a:extLst>
                    <a:ext uri="{9D8B030D-6E8A-4147-A177-3AD203B41FA5}">
                      <a16:colId xmlns:a16="http://schemas.microsoft.com/office/drawing/2014/main" val="449326925"/>
                    </a:ext>
                  </a:extLst>
                </a:gridCol>
                <a:gridCol w="3152395">
                  <a:extLst>
                    <a:ext uri="{9D8B030D-6E8A-4147-A177-3AD203B41FA5}">
                      <a16:colId xmlns:a16="http://schemas.microsoft.com/office/drawing/2014/main" val="2603625410"/>
                    </a:ext>
                  </a:extLst>
                </a:gridCol>
                <a:gridCol w="4067046">
                  <a:extLst>
                    <a:ext uri="{9D8B030D-6E8A-4147-A177-3AD203B41FA5}">
                      <a16:colId xmlns:a16="http://schemas.microsoft.com/office/drawing/2014/main" val="263384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Missing value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Missing value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ZIPCODE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0.263707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Noise Variable</a:t>
                      </a:r>
                      <a:endParaRPr lang="en-US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MARITAL_STATUS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71.195085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Ignored</a:t>
                      </a:r>
                      <a:endParaRPr lang="en-US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GENDER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1.428654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Replaced with the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‘FEMALE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’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WEALTH_RATING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92.149646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Ignored</a:t>
                      </a:r>
                      <a:endParaRPr lang="en-US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DEGREE_LEVEL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77.958734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Ignored</a:t>
                      </a:r>
                      <a:endParaRPr lang="en-US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0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PREF_ADDRESS_TYPE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11.716124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Replaced with the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‘HOME’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BIRTH_DATE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61.406051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Ignored</a:t>
                      </a:r>
                      <a:endParaRPr lang="en-US" b="0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841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138F-341D-DB40-B80F-340334AF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F42A-40D2-BB44-99DD-5A67EDC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Arial" panose="020B0604020202020204" pitchFamily="34" charset="0"/>
                <a:sym typeface="Calibri"/>
              </a:rPr>
              <a:t>The Features (i.e., variables) are segregated into five Categories namely: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Dependent variable(Y): </a:t>
            </a:r>
            <a:r>
              <a:rPr lang="en-US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This is the DONOR_IND which</a:t>
            </a:r>
            <a:r>
              <a:rPr lang="en-US" b="1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is to be predicted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Noise Variables: </a:t>
            </a:r>
            <a:r>
              <a:rPr lang="en-US" dirty="0">
                <a:solidFill>
                  <a:schemeClr val="dk1"/>
                </a:solidFill>
                <a:latin typeface="Georgia" panose="02040502050405020303" pitchFamily="18" charset="0"/>
                <a:cs typeface="Arial" panose="020B0604020202020204" pitchFamily="34" charset="0"/>
                <a:sym typeface="Calibri"/>
              </a:rPr>
              <a:t>Variables which would not have a significant impact on the value of  the DONOR_IND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Independent Variables: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Variables which were considered to have an impact on the DONOR_IND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Redundant Variables: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Variables </a:t>
            </a:r>
            <a:r>
              <a:rPr lang="en-US" dirty="0">
                <a:latin typeface="Georgia" panose="02040502050405020303" pitchFamily="18" charset="0"/>
              </a:rPr>
              <a:t>whose information is already contained in the sample data for another variable</a:t>
            </a:r>
            <a:endParaRPr lang="en-US" b="1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Feeder Variable: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 variables which feed the predictor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CB9B50-75A9-F645-A8F6-A36793F8BB90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BCE7-7451-094E-B88D-BD457878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138F-341D-DB40-B80F-340334AF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(contd..)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0FCB50E-1F12-774C-A998-26DEB196C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93791"/>
              </p:ext>
            </p:extLst>
          </p:nvPr>
        </p:nvGraphicFramePr>
        <p:xfrm>
          <a:off x="838200" y="1690688"/>
          <a:ext cx="233172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370290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Noise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7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ID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2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ZIPCODE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36202"/>
                  </a:ext>
                </a:extLst>
              </a:tr>
            </a:tbl>
          </a:graphicData>
        </a:graphic>
      </p:graphicFrame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CB9B50-75A9-F645-A8F6-A36793F8BB90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F734F2-AF45-6347-A5B4-35DC4BCCB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75827"/>
              </p:ext>
            </p:extLst>
          </p:nvPr>
        </p:nvGraphicFramePr>
        <p:xfrm>
          <a:off x="3710610" y="1780540"/>
          <a:ext cx="7050156" cy="329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2642">
                  <a:extLst>
                    <a:ext uri="{9D8B030D-6E8A-4147-A177-3AD203B41FA5}">
                      <a16:colId xmlns:a16="http://schemas.microsoft.com/office/drawing/2014/main" val="2782586713"/>
                    </a:ext>
                  </a:extLst>
                </a:gridCol>
                <a:gridCol w="3127514">
                  <a:extLst>
                    <a:ext uri="{9D8B030D-6E8A-4147-A177-3AD203B41FA5}">
                      <a16:colId xmlns:a16="http://schemas.microsoft.com/office/drawing/2014/main" val="14038334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Independent Variables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Donor_years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PrevFYGiving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1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ALUMNUS_IND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PrevFY1Giving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3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PARENT_IND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PrevFY2Giving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HAS_INVOLVEMENT_IND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PrevFY3Giving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PREF_ADDRESS_TYPE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PrevFY4Giving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EMAIL_PRESENT_IND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CurrFYGiving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103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7638-EAB0-8F45-87EF-E3ED7AB2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89C0E-BFB0-8943-B344-AA6A513914B4}"/>
              </a:ext>
            </a:extLst>
          </p:cNvPr>
          <p:cNvSpPr txBox="1"/>
          <p:nvPr/>
        </p:nvSpPr>
        <p:spPr>
          <a:xfrm>
            <a:off x="445168" y="4559968"/>
            <a:ext cx="272475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Redundant variables were  not found.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D8A20-FA29-0F4E-A100-D38845DB2DF7}"/>
              </a:ext>
            </a:extLst>
          </p:cNvPr>
          <p:cNvSpPr txBox="1"/>
          <p:nvPr/>
        </p:nvSpPr>
        <p:spPr>
          <a:xfrm>
            <a:off x="445168" y="5349322"/>
            <a:ext cx="272475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TotalGiving</a:t>
            </a:r>
            <a:r>
              <a:rPr lang="en-US" dirty="0">
                <a:latin typeface="Georgia" panose="02040502050405020303" pitchFamily="18" charset="0"/>
              </a:rPr>
              <a:t> was the only  feeder variable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32986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925-EDB3-C941-99BA-7FA3951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16C-D46B-E54E-9F79-A077468A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307"/>
            <a:ext cx="10515600" cy="51396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Georgia" panose="02040502050405020303" pitchFamily="18" charset="0"/>
              </a:rPr>
              <a:t>Feature scaling for continuous variables:  Min-Max Scaling was performed for the continuous variables.</a:t>
            </a:r>
          </a:p>
          <a:p>
            <a:pPr marL="0" indent="0">
              <a:buNone/>
            </a:pPr>
            <a:endParaRPr lang="en-US" sz="32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latin typeface="Georgia" panose="02040502050405020303" pitchFamily="18" charset="0"/>
              </a:rPr>
              <a:t>Encoding for categorical variables: Categorical variables were encoded using One-Hot encoding.</a:t>
            </a:r>
          </a:p>
          <a:p>
            <a:pPr marL="0" indent="0">
              <a:buNone/>
            </a:pPr>
            <a:endParaRPr lang="en-US" sz="32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Georgia" panose="02040502050405020303" pitchFamily="18" charset="0"/>
              </a:rPr>
              <a:t>New feature, Consecutive_G, was created by summing up PrevFYGiving, PrevFY1Giving, PrevFY2Giving, PrevFY3Giving, PrevFY4Giving, and CurrFYGiving by considering visualizations.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Outliers were calculated using the percentile method.</a:t>
            </a:r>
          </a:p>
          <a:p>
            <a:pPr marL="0" indent="0">
              <a:buNone/>
            </a:pPr>
            <a:endParaRPr lang="en-US" sz="3200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Anomalies were found using the PyCaret Anomaly detection.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A586EB7-21CE-204F-B1EC-37006F934CB1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9D5B-D87B-7941-81D5-F373079C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8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F4C7-B658-C040-A3BF-06564395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Data visuals are created using Tableau where charts are plotted using the independent variable (dimensions) against the dependent variable (DONOR_IND).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These charts help us in getting a preliminary idea about the relationship between the independent variables (dimensions) to the dependent variable (DONOR_IND).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902D-184C-6B40-B7A4-5AADCDB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0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B75-DAD5-9441-BE6F-1556BA12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Visualization (contd..)</a:t>
            </a:r>
          </a:p>
        </p:txBody>
      </p:sp>
      <p:sp>
        <p:nvSpPr>
          <p:cNvPr id="5" name="Action Button: Forward or Next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C30227-4440-DC45-BB27-6E17D42905B9}"/>
              </a:ext>
            </a:extLst>
          </p:cNvPr>
          <p:cNvSpPr/>
          <p:nvPr/>
        </p:nvSpPr>
        <p:spPr>
          <a:xfrm>
            <a:off x="11610983" y="6534159"/>
            <a:ext cx="590550" cy="315912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C2BF-E5F0-1D42-814B-3625A1C6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F09D-298B-4040-8036-8D27D6263409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C41AA93-AAFF-784E-86BD-43458AE9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17" y="1378226"/>
            <a:ext cx="7290774" cy="5186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7B3E78-B799-744A-A337-1550D3385101}"/>
              </a:ext>
            </a:extLst>
          </p:cNvPr>
          <p:cNvSpPr txBox="1"/>
          <p:nvPr/>
        </p:nvSpPr>
        <p:spPr>
          <a:xfrm>
            <a:off x="7991060" y="1590261"/>
            <a:ext cx="4068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Right-Skewed distribution was observed in age-count plot.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Therefore, the 'quantile'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transformation method  was applied in the PyCaret set up in analysis process.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2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872</Words>
  <Application>Microsoft Macintosh PowerPoint</Application>
  <PresentationFormat>Widescreen</PresentationFormat>
  <Paragraphs>208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PowerPoint Presentation</vt:lpstr>
      <vt:lpstr>Data Acquisition</vt:lpstr>
      <vt:lpstr>Data Preparation</vt:lpstr>
      <vt:lpstr>Data Preparation</vt:lpstr>
      <vt:lpstr>Exploratory Data Analysis</vt:lpstr>
      <vt:lpstr>Exploratory Data Analysis (contd..)</vt:lpstr>
      <vt:lpstr>Feature Engineering</vt:lpstr>
      <vt:lpstr>Data Visualization</vt:lpstr>
      <vt:lpstr>Data Visualization (contd..)</vt:lpstr>
      <vt:lpstr>Data Visualization  (contd..)</vt:lpstr>
      <vt:lpstr>Data Visualization (contd..)</vt:lpstr>
      <vt:lpstr>Data Visualization (contd..)</vt:lpstr>
      <vt:lpstr>Data Visualization (contd..)</vt:lpstr>
      <vt:lpstr>Donor Chi-Squared Test Analysis</vt:lpstr>
      <vt:lpstr>Machine Learning Models and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Darshika Keerthisinghe</dc:creator>
  <cp:lastModifiedBy>Darshika Keerthisinghe</cp:lastModifiedBy>
  <cp:revision>90</cp:revision>
  <dcterms:created xsi:type="dcterms:W3CDTF">2021-11-10T19:20:32Z</dcterms:created>
  <dcterms:modified xsi:type="dcterms:W3CDTF">2022-01-05T06:38:17Z</dcterms:modified>
</cp:coreProperties>
</file>