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30275213" cy="40279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28" d="100"/>
          <a:sy n="28" d="100"/>
        </p:scale>
        <p:origin x="219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8030" y="-49733"/>
            <a:ext cx="30360648" cy="40379104"/>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743331" y="14122741"/>
            <a:ext cx="19291903" cy="9669357"/>
          </a:xfrm>
        </p:spPr>
        <p:txBody>
          <a:bodyPr anchor="b">
            <a:noAutofit/>
          </a:bodyPr>
          <a:lstStyle>
            <a:lvl1pPr algn="r">
              <a:defRPr sz="17879">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3743331" y="23792089"/>
            <a:ext cx="19291903" cy="6442504"/>
          </a:xfrm>
        </p:spPr>
        <p:txBody>
          <a:bodyPr anchor="t"/>
          <a:lstStyle>
            <a:lvl1pPr marL="0" indent="0" algn="r">
              <a:buNone/>
              <a:defRPr>
                <a:solidFill>
                  <a:schemeClr val="tx1">
                    <a:lumMod val="50000"/>
                    <a:lumOff val="50000"/>
                  </a:schemeClr>
                </a:solidFill>
              </a:defRPr>
            </a:lvl1pPr>
            <a:lvl2pPr marL="1513743" indent="0" algn="ctr">
              <a:buNone/>
              <a:defRPr>
                <a:solidFill>
                  <a:schemeClr val="tx1">
                    <a:tint val="75000"/>
                  </a:schemeClr>
                </a:solidFill>
              </a:defRPr>
            </a:lvl2pPr>
            <a:lvl3pPr marL="3027487" indent="0" algn="ctr">
              <a:buNone/>
              <a:defRPr>
                <a:solidFill>
                  <a:schemeClr val="tx1">
                    <a:tint val="75000"/>
                  </a:schemeClr>
                </a:solidFill>
              </a:defRPr>
            </a:lvl3pPr>
            <a:lvl4pPr marL="4541230" indent="0" algn="ctr">
              <a:buNone/>
              <a:defRPr>
                <a:solidFill>
                  <a:schemeClr val="tx1">
                    <a:tint val="75000"/>
                  </a:schemeClr>
                </a:solidFill>
              </a:defRPr>
            </a:lvl4pPr>
            <a:lvl5pPr marL="6054974" indent="0" algn="ctr">
              <a:buNone/>
              <a:defRPr>
                <a:solidFill>
                  <a:schemeClr val="tx1">
                    <a:tint val="75000"/>
                  </a:schemeClr>
                </a:solidFill>
              </a:defRPr>
            </a:lvl5pPr>
            <a:lvl6pPr marL="7568717" indent="0" algn="ctr">
              <a:buNone/>
              <a:defRPr>
                <a:solidFill>
                  <a:schemeClr val="tx1">
                    <a:tint val="75000"/>
                  </a:schemeClr>
                </a:solidFill>
              </a:defRPr>
            </a:lvl6pPr>
            <a:lvl7pPr marL="9082461" indent="0" algn="ctr">
              <a:buNone/>
              <a:defRPr>
                <a:solidFill>
                  <a:schemeClr val="tx1">
                    <a:tint val="75000"/>
                  </a:schemeClr>
                </a:solidFill>
              </a:defRPr>
            </a:lvl7pPr>
            <a:lvl8pPr marL="10596204" indent="0" algn="ctr">
              <a:buNone/>
              <a:defRPr>
                <a:solidFill>
                  <a:schemeClr val="tx1">
                    <a:tint val="75000"/>
                  </a:schemeClr>
                </a:solidFill>
              </a:defRPr>
            </a:lvl8pPr>
            <a:lvl9pPr marL="1210994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4030083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7" y="3580412"/>
            <a:ext cx="21016885" cy="19990635"/>
          </a:xfrm>
        </p:spPr>
        <p:txBody>
          <a:bodyPr anchor="ctr">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7" y="26256357"/>
            <a:ext cx="21016885" cy="9226856"/>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80872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5596" y="3580413"/>
            <a:ext cx="20104615" cy="17752877"/>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3645587" y="21333290"/>
            <a:ext cx="17944633" cy="2237758"/>
          </a:xfrm>
        </p:spPr>
        <p:txBody>
          <a:bodyPr anchor="ctr">
            <a:noAutofit/>
          </a:bodyPr>
          <a:lstStyle>
            <a:lvl1pPr marL="0" indent="0">
              <a:buFontTx/>
              <a:buNone/>
              <a:defRPr sz="5297">
                <a:solidFill>
                  <a:schemeClr val="tx1">
                    <a:lumMod val="50000"/>
                    <a:lumOff val="50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6256357"/>
            <a:ext cx="21016888" cy="9226856"/>
          </a:xfrm>
        </p:spPr>
        <p:txBody>
          <a:bodyPr anchor="ctr">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
        <p:nvSpPr>
          <p:cNvPr id="24" name="TextBox 23"/>
          <p:cNvSpPr txBox="1"/>
          <p:nvPr/>
        </p:nvSpPr>
        <p:spPr>
          <a:xfrm>
            <a:off x="1598227" y="4642190"/>
            <a:ext cx="1514155" cy="3434611"/>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41212" y="16953840"/>
            <a:ext cx="1514155" cy="3434611"/>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36005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018343" y="11347299"/>
            <a:ext cx="21016888" cy="15244122"/>
          </a:xfrm>
        </p:spPr>
        <p:txBody>
          <a:bodyPr anchor="b">
            <a:normAutofit/>
          </a:bodyPr>
          <a:lstStyle>
            <a:lvl1pPr algn="l">
              <a:defRPr sz="14568"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6591421"/>
            <a:ext cx="21016888" cy="8891792"/>
          </a:xfrm>
        </p:spPr>
        <p:txBody>
          <a:bodyPr anchor="t">
            <a:normAutofit/>
          </a:bodyPr>
          <a:lstStyle>
            <a:lvl1pPr marL="0" indent="0" algn="l">
              <a:buNone/>
              <a:defRPr sz="5960">
                <a:solidFill>
                  <a:schemeClr val="tx1">
                    <a:lumMod val="75000"/>
                    <a:lumOff val="25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1348105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565596" y="3580413"/>
            <a:ext cx="20104615" cy="17752877"/>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3571047"/>
            <a:ext cx="21016891" cy="3020374"/>
          </a:xfrm>
        </p:spPr>
        <p:txBody>
          <a:bodyPr anchor="b">
            <a:noAutofit/>
          </a:bodyPr>
          <a:lstStyle>
            <a:lvl1pPr marL="0" indent="0">
              <a:buFontTx/>
              <a:buNone/>
              <a:defRPr sz="7946">
                <a:solidFill>
                  <a:schemeClr val="tx1">
                    <a:lumMod val="75000"/>
                    <a:lumOff val="25000"/>
                  </a:schemeClr>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6591421"/>
            <a:ext cx="21016888" cy="8891792"/>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
        <p:nvSpPr>
          <p:cNvPr id="24" name="TextBox 23"/>
          <p:cNvSpPr txBox="1"/>
          <p:nvPr/>
        </p:nvSpPr>
        <p:spPr>
          <a:xfrm>
            <a:off x="1598227" y="4642190"/>
            <a:ext cx="1514155" cy="3434611"/>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22341212" y="16953840"/>
            <a:ext cx="1514155" cy="3434611"/>
          </a:xfrm>
          <a:prstGeom prst="rect">
            <a:avLst/>
          </a:prstGeom>
        </p:spPr>
        <p:txBody>
          <a:bodyPr vert="horz" lIns="302752" tIns="151376" rIns="302752" bIns="151376" rtlCol="0" anchor="ctr">
            <a:noAutofit/>
          </a:bodyPr>
          <a:lstStyle/>
          <a:p>
            <a:pPr lvl="0"/>
            <a:r>
              <a:rPr lang="en-US" sz="26487"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47170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039036" y="3580413"/>
            <a:ext cx="20996195" cy="17752877"/>
          </a:xfrm>
        </p:spPr>
        <p:txBody>
          <a:bodyPr anchor="ctr">
            <a:normAutofit/>
          </a:bodyPr>
          <a:lstStyle>
            <a:lvl1pPr algn="l">
              <a:defRPr sz="1456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018338" y="23571047"/>
            <a:ext cx="21016891" cy="3020374"/>
          </a:xfrm>
        </p:spPr>
        <p:txBody>
          <a:bodyPr anchor="b">
            <a:noAutofit/>
          </a:bodyPr>
          <a:lstStyle>
            <a:lvl1pPr marL="0" indent="0">
              <a:buFontTx/>
              <a:buNone/>
              <a:defRPr sz="7946">
                <a:solidFill>
                  <a:schemeClr val="accent1"/>
                </a:solidFill>
              </a:defRPr>
            </a:lvl1pPr>
            <a:lvl2pPr marL="1513743" indent="0">
              <a:buFontTx/>
              <a:buNone/>
              <a:defRPr/>
            </a:lvl2pPr>
            <a:lvl3pPr marL="3027487" indent="0">
              <a:buFontTx/>
              <a:buNone/>
              <a:defRPr/>
            </a:lvl3pPr>
            <a:lvl4pPr marL="4541230" indent="0">
              <a:buFontTx/>
              <a:buNone/>
              <a:defRPr/>
            </a:lvl4pPr>
            <a:lvl5pPr marL="6054974" indent="0">
              <a:buFontTx/>
              <a:buNone/>
              <a:defRPr/>
            </a:lvl5pPr>
          </a:lstStyle>
          <a:p>
            <a:pPr lvl="0"/>
            <a:r>
              <a:rPr lang="en-US"/>
              <a:t>Click to edit Master text styles</a:t>
            </a:r>
          </a:p>
        </p:txBody>
      </p:sp>
      <p:sp>
        <p:nvSpPr>
          <p:cNvPr id="3" name="Text Placeholder 2"/>
          <p:cNvSpPr>
            <a:spLocks noGrp="1"/>
          </p:cNvSpPr>
          <p:nvPr>
            <p:ph type="body" idx="1"/>
          </p:nvPr>
        </p:nvSpPr>
        <p:spPr>
          <a:xfrm>
            <a:off x="2018343" y="26591421"/>
            <a:ext cx="21016888" cy="8891792"/>
          </a:xfrm>
        </p:spPr>
        <p:txBody>
          <a:bodyPr anchor="t">
            <a:normAutofit/>
          </a:bodyPr>
          <a:lstStyle>
            <a:lvl1pPr marL="0" indent="0" algn="l">
              <a:buNone/>
              <a:defRPr sz="5960">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229108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834085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790507" y="3580415"/>
            <a:ext cx="3240785" cy="3084376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018344" y="3580415"/>
            <a:ext cx="17200407" cy="308437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72162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424151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8343" y="15863226"/>
            <a:ext cx="21016888" cy="10728204"/>
          </a:xfrm>
        </p:spPr>
        <p:txBody>
          <a:bodyPr anchor="b"/>
          <a:lstStyle>
            <a:lvl1pPr algn="l">
              <a:defRPr sz="13244" b="0" cap="none"/>
            </a:lvl1pPr>
          </a:lstStyle>
          <a:p>
            <a:r>
              <a:rPr lang="en-US"/>
              <a:t>Click to edit Master title style</a:t>
            </a:r>
            <a:endParaRPr lang="en-US" dirty="0"/>
          </a:p>
        </p:txBody>
      </p:sp>
      <p:sp>
        <p:nvSpPr>
          <p:cNvPr id="3" name="Text Placeholder 2"/>
          <p:cNvSpPr>
            <a:spLocks noGrp="1"/>
          </p:cNvSpPr>
          <p:nvPr>
            <p:ph type="body" idx="1"/>
          </p:nvPr>
        </p:nvSpPr>
        <p:spPr>
          <a:xfrm>
            <a:off x="2018343" y="26591421"/>
            <a:ext cx="21016888" cy="5053456"/>
          </a:xfrm>
        </p:spPr>
        <p:txBody>
          <a:bodyPr anchor="t"/>
          <a:lstStyle>
            <a:lvl1pPr marL="0" indent="0" algn="l">
              <a:buNone/>
              <a:defRPr sz="6622">
                <a:solidFill>
                  <a:schemeClr val="tx1">
                    <a:lumMod val="50000"/>
                    <a:lumOff val="50000"/>
                  </a:schemeClr>
                </a:solidFill>
              </a:defRPr>
            </a:lvl1pPr>
            <a:lvl2pPr marL="1513743" indent="0">
              <a:buNone/>
              <a:defRPr sz="5960">
                <a:solidFill>
                  <a:schemeClr val="tx1">
                    <a:tint val="75000"/>
                  </a:schemeClr>
                </a:solidFill>
              </a:defRPr>
            </a:lvl2pPr>
            <a:lvl3pPr marL="3027487" indent="0">
              <a:buNone/>
              <a:defRPr sz="5297">
                <a:solidFill>
                  <a:schemeClr val="tx1">
                    <a:tint val="75000"/>
                  </a:schemeClr>
                </a:solidFill>
              </a:defRPr>
            </a:lvl3pPr>
            <a:lvl4pPr marL="4541230" indent="0">
              <a:buNone/>
              <a:defRPr sz="4635">
                <a:solidFill>
                  <a:schemeClr val="tx1">
                    <a:tint val="75000"/>
                  </a:schemeClr>
                </a:solidFill>
              </a:defRPr>
            </a:lvl4pPr>
            <a:lvl5pPr marL="6054974" indent="0">
              <a:buNone/>
              <a:defRPr sz="4635">
                <a:solidFill>
                  <a:schemeClr val="tx1">
                    <a:tint val="75000"/>
                  </a:schemeClr>
                </a:solidFill>
              </a:defRPr>
            </a:lvl5pPr>
            <a:lvl6pPr marL="7568717" indent="0">
              <a:buNone/>
              <a:defRPr sz="4635">
                <a:solidFill>
                  <a:schemeClr val="tx1">
                    <a:tint val="75000"/>
                  </a:schemeClr>
                </a:solidFill>
              </a:defRPr>
            </a:lvl6pPr>
            <a:lvl7pPr marL="9082461" indent="0">
              <a:buNone/>
              <a:defRPr sz="4635">
                <a:solidFill>
                  <a:schemeClr val="tx1">
                    <a:tint val="75000"/>
                  </a:schemeClr>
                </a:solidFill>
              </a:defRPr>
            </a:lvl7pPr>
            <a:lvl8pPr marL="10596204" indent="0">
              <a:buNone/>
              <a:defRPr sz="4635">
                <a:solidFill>
                  <a:schemeClr val="tx1">
                    <a:tint val="75000"/>
                  </a:schemeClr>
                </a:solidFill>
              </a:defRPr>
            </a:lvl8pPr>
            <a:lvl9pPr marL="12109948" indent="0">
              <a:buNone/>
              <a:defRPr sz="46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0A8567-4E7A-4F59-B735-1CA1ED7B80BA}" type="datetimeFigureOut">
              <a:rPr lang="th-TH" smtClean="0"/>
              <a:t>06/06/66</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269727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018347" y="3580412"/>
            <a:ext cx="21016885" cy="775756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18349" y="12689960"/>
            <a:ext cx="10224536" cy="22793247"/>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810693" y="12689969"/>
            <a:ext cx="10224539" cy="22793253"/>
          </a:xfrm>
        </p:spPr>
        <p:txBody>
          <a:bodyPr>
            <a:normAutofit/>
          </a:bodyPr>
          <a:lstStyle>
            <a:lvl1pPr>
              <a:defRPr sz="5960"/>
            </a:lvl1pPr>
            <a:lvl2pPr>
              <a:defRPr sz="5297"/>
            </a:lvl2pPr>
            <a:lvl3pPr>
              <a:defRPr sz="4635"/>
            </a:lvl3pPr>
            <a:lvl4pPr>
              <a:defRPr sz="3973"/>
            </a:lvl4pPr>
            <a:lvl5pPr>
              <a:defRPr sz="3973"/>
            </a:lvl5pPr>
            <a:lvl6pPr>
              <a:defRPr sz="3973"/>
            </a:lvl6pPr>
            <a:lvl7pPr>
              <a:defRPr sz="3973"/>
            </a:lvl7pPr>
            <a:lvl8pPr>
              <a:defRPr sz="3973"/>
            </a:lvl8pPr>
            <a:lvl9pPr>
              <a:defRPr sz="39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0A8567-4E7A-4F59-B735-1CA1ED7B80BA}" type="datetimeFigureOut">
              <a:rPr lang="th-TH" smtClean="0"/>
              <a:t>06/06/66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4263720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8346" y="3580412"/>
            <a:ext cx="21016881" cy="775756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018344" y="12692273"/>
            <a:ext cx="10233022" cy="3384606"/>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18344" y="16076888"/>
            <a:ext cx="10233022" cy="194063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802204" y="12692273"/>
            <a:ext cx="10233022" cy="3384606"/>
          </a:xfrm>
        </p:spPr>
        <p:txBody>
          <a:bodyPr anchor="b">
            <a:noAutofit/>
          </a:bodyPr>
          <a:lstStyle>
            <a:lvl1pPr marL="0" indent="0">
              <a:buNone/>
              <a:defRPr sz="7946" b="0"/>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2802204" y="16076888"/>
            <a:ext cx="10233022" cy="194063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0A8567-4E7A-4F59-B735-1CA1ED7B80BA}" type="datetimeFigureOut">
              <a:rPr lang="th-TH" smtClean="0"/>
              <a:t>06/06/66</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008086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018344" y="3580412"/>
            <a:ext cx="21016885" cy="77575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0A8567-4E7A-4F59-B735-1CA1ED7B80BA}" type="datetimeFigureOut">
              <a:rPr lang="th-TH" smtClean="0"/>
              <a:t>06/06/66</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227544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A8567-4E7A-4F59-B735-1CA1ED7B80BA}" type="datetimeFigureOut">
              <a:rPr lang="th-TH" smtClean="0"/>
              <a:t>06/06/66</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866498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8801870"/>
            <a:ext cx="9238118" cy="7508916"/>
          </a:xfrm>
        </p:spPr>
        <p:txBody>
          <a:bodyPr anchor="b">
            <a:normAutofit/>
          </a:bodyPr>
          <a:lstStyle>
            <a:lvl1pPr>
              <a:defRPr sz="6622"/>
            </a:lvl1pPr>
          </a:lstStyle>
          <a:p>
            <a:r>
              <a:rPr lang="en-US"/>
              <a:t>Click to edit Master title style</a:t>
            </a:r>
            <a:endParaRPr lang="en-US" dirty="0"/>
          </a:p>
        </p:txBody>
      </p:sp>
      <p:sp>
        <p:nvSpPr>
          <p:cNvPr id="3" name="Content Placeholder 2"/>
          <p:cNvSpPr>
            <a:spLocks noGrp="1"/>
          </p:cNvSpPr>
          <p:nvPr>
            <p:ph idx="1"/>
          </p:nvPr>
        </p:nvSpPr>
        <p:spPr>
          <a:xfrm>
            <a:off x="11824270" y="3024353"/>
            <a:ext cx="11210957" cy="324588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8344" y="16310784"/>
            <a:ext cx="9238118" cy="15179450"/>
          </a:xfrm>
        </p:spPr>
        <p:txBody>
          <a:bodyPr>
            <a:normAutofit/>
          </a:bodyPr>
          <a:lstStyle>
            <a:lvl1pPr marL="0" indent="0">
              <a:buNone/>
              <a:defRPr sz="4635"/>
            </a:lvl1pPr>
            <a:lvl2pPr marL="1135308" indent="0">
              <a:buNone/>
              <a:defRPr sz="3476"/>
            </a:lvl2pPr>
            <a:lvl3pPr marL="2270615" indent="0">
              <a:buNone/>
              <a:defRPr sz="2980"/>
            </a:lvl3pPr>
            <a:lvl4pPr marL="3405923" indent="0">
              <a:buNone/>
              <a:defRPr sz="2483"/>
            </a:lvl4pPr>
            <a:lvl5pPr marL="4541230" indent="0">
              <a:buNone/>
              <a:defRPr sz="2483"/>
            </a:lvl5pPr>
            <a:lvl6pPr marL="5676538" indent="0">
              <a:buNone/>
              <a:defRPr sz="2483"/>
            </a:lvl6pPr>
            <a:lvl7pPr marL="6811846" indent="0">
              <a:buNone/>
              <a:defRPr sz="2483"/>
            </a:lvl7pPr>
            <a:lvl8pPr marL="7947153" indent="0">
              <a:buNone/>
              <a:defRPr sz="2483"/>
            </a:lvl8pPr>
            <a:lvl9pPr marL="9082461" indent="0">
              <a:buNone/>
              <a:defRPr sz="2483"/>
            </a:lvl9pPr>
          </a:lstStyle>
          <a:p>
            <a:pPr lvl="0"/>
            <a:r>
              <a:rPr lang="en-US"/>
              <a:t>Click to edit Master text styles</a:t>
            </a:r>
          </a:p>
        </p:txBody>
      </p:sp>
      <p:sp>
        <p:nvSpPr>
          <p:cNvPr id="5" name="Date Placeholder 4"/>
          <p:cNvSpPr>
            <a:spLocks noGrp="1"/>
          </p:cNvSpPr>
          <p:nvPr>
            <p:ph type="dt" sz="half" idx="10"/>
          </p:nvPr>
        </p:nvSpPr>
        <p:spPr/>
        <p:txBody>
          <a:bodyPr/>
          <a:lstStyle/>
          <a:p>
            <a:fld id="{890A8567-4E7A-4F59-B735-1CA1ED7B80BA}" type="datetimeFigureOut">
              <a:rPr lang="th-TH" smtClean="0"/>
              <a:t>06/06/66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774842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8344" y="28195747"/>
            <a:ext cx="21016885" cy="3328667"/>
          </a:xfrm>
        </p:spPr>
        <p:txBody>
          <a:bodyPr anchor="b">
            <a:normAutofit/>
          </a:bodyPr>
          <a:lstStyle>
            <a:lvl1pPr algn="l">
              <a:defRPr sz="79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18344" y="3580412"/>
            <a:ext cx="21016885" cy="22587362"/>
          </a:xfrm>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4" name="Text Placeholder 3"/>
          <p:cNvSpPr>
            <a:spLocks noGrp="1"/>
          </p:cNvSpPr>
          <p:nvPr>
            <p:ph type="body" sz="half" idx="2"/>
          </p:nvPr>
        </p:nvSpPr>
        <p:spPr>
          <a:xfrm>
            <a:off x="2018344" y="31524414"/>
            <a:ext cx="21016885" cy="3958799"/>
          </a:xfrm>
        </p:spPr>
        <p:txBody>
          <a:bodyPr>
            <a:normAutofit/>
          </a:bodyPr>
          <a:lstStyle>
            <a:lvl1pPr marL="0" indent="0">
              <a:buNone/>
              <a:defRPr sz="3973"/>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5" name="Date Placeholder 4"/>
          <p:cNvSpPr>
            <a:spLocks noGrp="1"/>
          </p:cNvSpPr>
          <p:nvPr>
            <p:ph type="dt" sz="half" idx="10"/>
          </p:nvPr>
        </p:nvSpPr>
        <p:spPr/>
        <p:txBody>
          <a:bodyPr/>
          <a:lstStyle/>
          <a:p>
            <a:fld id="{890A8567-4E7A-4F59-B735-1CA1ED7B80BA}" type="datetimeFigureOut">
              <a:rPr lang="th-TH" smtClean="0"/>
              <a:t>06/06/66</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A93391CD-0EA8-4E99-9427-CCB005D34C0A}" type="slidenum">
              <a:rPr lang="th-TH" smtClean="0"/>
              <a:t>‹#›</a:t>
            </a:fld>
            <a:endParaRPr lang="th-TH"/>
          </a:p>
        </p:txBody>
      </p:sp>
    </p:spTree>
    <p:extLst>
      <p:ext uri="{BB962C8B-B14F-4D97-AF65-F5344CB8AC3E}">
        <p14:creationId xmlns:p14="http://schemas.microsoft.com/office/powerpoint/2010/main" val="3048964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28032" y="-49733"/>
            <a:ext cx="30360652" cy="40379104"/>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018346" y="3580412"/>
            <a:ext cx="21016881" cy="77575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018344" y="12689969"/>
            <a:ext cx="21016885" cy="227932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7896472" y="35483222"/>
            <a:ext cx="2265118" cy="2144518"/>
          </a:xfrm>
          <a:prstGeom prst="rect">
            <a:avLst/>
          </a:prstGeom>
        </p:spPr>
        <p:txBody>
          <a:bodyPr vert="horz" lIns="91440" tIns="45720" rIns="91440" bIns="45720" rtlCol="0" anchor="ctr"/>
          <a:lstStyle>
            <a:lvl1pPr algn="r">
              <a:defRPr sz="2980">
                <a:solidFill>
                  <a:schemeClr val="tx1">
                    <a:tint val="75000"/>
                  </a:schemeClr>
                </a:solidFill>
              </a:defRPr>
            </a:lvl1pPr>
          </a:lstStyle>
          <a:p>
            <a:fld id="{890A8567-4E7A-4F59-B735-1CA1ED7B80BA}" type="datetimeFigureOut">
              <a:rPr lang="th-TH" smtClean="0"/>
              <a:t>06/06/66</a:t>
            </a:fld>
            <a:endParaRPr lang="th-TH"/>
          </a:p>
        </p:txBody>
      </p:sp>
      <p:sp>
        <p:nvSpPr>
          <p:cNvPr id="5" name="Footer Placeholder 4"/>
          <p:cNvSpPr>
            <a:spLocks noGrp="1"/>
          </p:cNvSpPr>
          <p:nvPr>
            <p:ph type="ftr" sz="quarter" idx="3"/>
          </p:nvPr>
        </p:nvSpPr>
        <p:spPr>
          <a:xfrm>
            <a:off x="2018346" y="35483222"/>
            <a:ext cx="15306375" cy="2144518"/>
          </a:xfrm>
          <a:prstGeom prst="rect">
            <a:avLst/>
          </a:prstGeom>
        </p:spPr>
        <p:txBody>
          <a:bodyPr vert="horz" lIns="91440" tIns="45720" rIns="91440" bIns="45720" rtlCol="0" anchor="ctr"/>
          <a:lstStyle>
            <a:lvl1pPr algn="l">
              <a:defRPr sz="2980">
                <a:solidFill>
                  <a:schemeClr val="tx1">
                    <a:tint val="75000"/>
                  </a:schemeClr>
                </a:solidFill>
              </a:defRPr>
            </a:lvl1pPr>
          </a:lstStyle>
          <a:p>
            <a:endParaRPr lang="th-TH"/>
          </a:p>
        </p:txBody>
      </p:sp>
      <p:sp>
        <p:nvSpPr>
          <p:cNvPr id="6" name="Slide Number Placeholder 5"/>
          <p:cNvSpPr>
            <a:spLocks noGrp="1"/>
          </p:cNvSpPr>
          <p:nvPr>
            <p:ph type="sldNum" sz="quarter" idx="4"/>
          </p:nvPr>
        </p:nvSpPr>
        <p:spPr>
          <a:xfrm>
            <a:off x="21337920" y="35483222"/>
            <a:ext cx="1697312" cy="2144518"/>
          </a:xfrm>
          <a:prstGeom prst="rect">
            <a:avLst/>
          </a:prstGeom>
        </p:spPr>
        <p:txBody>
          <a:bodyPr vert="horz" lIns="91440" tIns="45720" rIns="91440" bIns="45720" rtlCol="0" anchor="ctr"/>
          <a:lstStyle>
            <a:lvl1pPr algn="r">
              <a:defRPr sz="2980">
                <a:solidFill>
                  <a:schemeClr val="accent1"/>
                </a:solidFill>
              </a:defRPr>
            </a:lvl1pPr>
          </a:lstStyle>
          <a:p>
            <a:fld id="{A93391CD-0EA8-4E99-9427-CCB005D34C0A}" type="slidenum">
              <a:rPr lang="th-TH" smtClean="0"/>
              <a:t>‹#›</a:t>
            </a:fld>
            <a:endParaRPr lang="th-TH"/>
          </a:p>
        </p:txBody>
      </p:sp>
    </p:spTree>
    <p:extLst>
      <p:ext uri="{BB962C8B-B14F-4D97-AF65-F5344CB8AC3E}">
        <p14:creationId xmlns:p14="http://schemas.microsoft.com/office/powerpoint/2010/main" val="32427078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1513743" rtl="0" eaLnBrk="1" latinLnBrk="0" hangingPunct="1">
        <a:spcBef>
          <a:spcPct val="0"/>
        </a:spcBef>
        <a:buNone/>
        <a:defRPr sz="1191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135308" indent="-1135308" algn="l" defTabSz="1513743" rtl="0" eaLnBrk="1" latinLnBrk="0" hangingPunct="1">
        <a:spcBef>
          <a:spcPts val="3311"/>
        </a:spcBef>
        <a:spcAft>
          <a:spcPts val="0"/>
        </a:spcAft>
        <a:buClr>
          <a:schemeClr val="accent1"/>
        </a:buClr>
        <a:buSzPct val="80000"/>
        <a:buFont typeface="Wingdings 3" charset="2"/>
        <a:buChar char=""/>
        <a:defRPr sz="5960" kern="1200">
          <a:solidFill>
            <a:schemeClr val="tx1">
              <a:lumMod val="75000"/>
              <a:lumOff val="25000"/>
            </a:schemeClr>
          </a:solidFill>
          <a:latin typeface="+mn-lt"/>
          <a:ea typeface="+mn-ea"/>
          <a:cs typeface="+mn-cs"/>
        </a:defRPr>
      </a:lvl1pPr>
      <a:lvl2pPr marL="2459833" indent="-946090" algn="l" defTabSz="1513743" rtl="0" eaLnBrk="1" latinLnBrk="0" hangingPunct="1">
        <a:spcBef>
          <a:spcPts val="3311"/>
        </a:spcBef>
        <a:spcAft>
          <a:spcPts val="0"/>
        </a:spcAft>
        <a:buClr>
          <a:schemeClr val="accent1"/>
        </a:buClr>
        <a:buSzPct val="80000"/>
        <a:buFont typeface="Wingdings 3" charset="2"/>
        <a:buChar char=""/>
        <a:defRPr sz="5297" kern="1200">
          <a:solidFill>
            <a:schemeClr val="tx1">
              <a:lumMod val="75000"/>
              <a:lumOff val="25000"/>
            </a:schemeClr>
          </a:solidFill>
          <a:latin typeface="+mn-lt"/>
          <a:ea typeface="+mn-ea"/>
          <a:cs typeface="+mn-cs"/>
        </a:defRPr>
      </a:lvl2pPr>
      <a:lvl3pPr marL="3784359" indent="-756872" algn="l" defTabSz="1513743" rtl="0" eaLnBrk="1" latinLnBrk="0" hangingPunct="1">
        <a:spcBef>
          <a:spcPts val="3311"/>
        </a:spcBef>
        <a:spcAft>
          <a:spcPts val="0"/>
        </a:spcAft>
        <a:buClr>
          <a:schemeClr val="accent1"/>
        </a:buClr>
        <a:buSzPct val="80000"/>
        <a:buFont typeface="Wingdings 3" charset="2"/>
        <a:buChar char=""/>
        <a:defRPr sz="4635" kern="1200">
          <a:solidFill>
            <a:schemeClr val="tx1">
              <a:lumMod val="75000"/>
              <a:lumOff val="25000"/>
            </a:schemeClr>
          </a:solidFill>
          <a:latin typeface="+mn-lt"/>
          <a:ea typeface="+mn-ea"/>
          <a:cs typeface="+mn-cs"/>
        </a:defRPr>
      </a:lvl3pPr>
      <a:lvl4pPr marL="5298102"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4pPr>
      <a:lvl5pPr marL="681184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5pPr>
      <a:lvl6pPr marL="8325589"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6pPr>
      <a:lvl7pPr marL="9839333"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7pPr>
      <a:lvl8pPr marL="11353076"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8pPr>
      <a:lvl9pPr marL="12866820" indent="-756872" algn="l" defTabSz="1513743" rtl="0" eaLnBrk="1" latinLnBrk="0" hangingPunct="1">
        <a:spcBef>
          <a:spcPts val="3311"/>
        </a:spcBef>
        <a:spcAft>
          <a:spcPts val="0"/>
        </a:spcAft>
        <a:buClr>
          <a:schemeClr val="accent1"/>
        </a:buClr>
        <a:buSzPct val="80000"/>
        <a:buFont typeface="Wingdings 3" charset="2"/>
        <a:buChar char=""/>
        <a:defRPr sz="3973" kern="1200">
          <a:solidFill>
            <a:schemeClr val="tx1">
              <a:lumMod val="75000"/>
              <a:lumOff val="25000"/>
            </a:schemeClr>
          </a:solidFill>
          <a:latin typeface="+mn-lt"/>
          <a:ea typeface="+mn-ea"/>
          <a:cs typeface="+mn-cs"/>
        </a:defRPr>
      </a:lvl9pPr>
    </p:bodyStyle>
    <p:otherStyle>
      <a:defPPr>
        <a:defRPr lang="en-US"/>
      </a:defPPr>
      <a:lvl1pPr marL="0" algn="l" defTabSz="1513743" rtl="0" eaLnBrk="1" latinLnBrk="0" hangingPunct="1">
        <a:defRPr sz="5960" kern="1200">
          <a:solidFill>
            <a:schemeClr val="tx1"/>
          </a:solidFill>
          <a:latin typeface="+mn-lt"/>
          <a:ea typeface="+mn-ea"/>
          <a:cs typeface="+mn-cs"/>
        </a:defRPr>
      </a:lvl1pPr>
      <a:lvl2pPr marL="1513743" algn="l" defTabSz="1513743" rtl="0" eaLnBrk="1" latinLnBrk="0" hangingPunct="1">
        <a:defRPr sz="5960" kern="1200">
          <a:solidFill>
            <a:schemeClr val="tx1"/>
          </a:solidFill>
          <a:latin typeface="+mn-lt"/>
          <a:ea typeface="+mn-ea"/>
          <a:cs typeface="+mn-cs"/>
        </a:defRPr>
      </a:lvl2pPr>
      <a:lvl3pPr marL="3027487" algn="l" defTabSz="1513743" rtl="0" eaLnBrk="1" latinLnBrk="0" hangingPunct="1">
        <a:defRPr sz="5960" kern="1200">
          <a:solidFill>
            <a:schemeClr val="tx1"/>
          </a:solidFill>
          <a:latin typeface="+mn-lt"/>
          <a:ea typeface="+mn-ea"/>
          <a:cs typeface="+mn-cs"/>
        </a:defRPr>
      </a:lvl3pPr>
      <a:lvl4pPr marL="4541230" algn="l" defTabSz="1513743" rtl="0" eaLnBrk="1" latinLnBrk="0" hangingPunct="1">
        <a:defRPr sz="5960" kern="1200">
          <a:solidFill>
            <a:schemeClr val="tx1"/>
          </a:solidFill>
          <a:latin typeface="+mn-lt"/>
          <a:ea typeface="+mn-ea"/>
          <a:cs typeface="+mn-cs"/>
        </a:defRPr>
      </a:lvl4pPr>
      <a:lvl5pPr marL="6054974" algn="l" defTabSz="1513743" rtl="0" eaLnBrk="1" latinLnBrk="0" hangingPunct="1">
        <a:defRPr sz="5960" kern="1200">
          <a:solidFill>
            <a:schemeClr val="tx1"/>
          </a:solidFill>
          <a:latin typeface="+mn-lt"/>
          <a:ea typeface="+mn-ea"/>
          <a:cs typeface="+mn-cs"/>
        </a:defRPr>
      </a:lvl5pPr>
      <a:lvl6pPr marL="7568717" algn="l" defTabSz="1513743" rtl="0" eaLnBrk="1" latinLnBrk="0" hangingPunct="1">
        <a:defRPr sz="5960" kern="1200">
          <a:solidFill>
            <a:schemeClr val="tx1"/>
          </a:solidFill>
          <a:latin typeface="+mn-lt"/>
          <a:ea typeface="+mn-ea"/>
          <a:cs typeface="+mn-cs"/>
        </a:defRPr>
      </a:lvl6pPr>
      <a:lvl7pPr marL="9082461" algn="l" defTabSz="1513743" rtl="0" eaLnBrk="1" latinLnBrk="0" hangingPunct="1">
        <a:defRPr sz="5960" kern="1200">
          <a:solidFill>
            <a:schemeClr val="tx1"/>
          </a:solidFill>
          <a:latin typeface="+mn-lt"/>
          <a:ea typeface="+mn-ea"/>
          <a:cs typeface="+mn-cs"/>
        </a:defRPr>
      </a:lvl7pPr>
      <a:lvl8pPr marL="10596204" algn="l" defTabSz="1513743" rtl="0" eaLnBrk="1" latinLnBrk="0" hangingPunct="1">
        <a:defRPr sz="5960" kern="1200">
          <a:solidFill>
            <a:schemeClr val="tx1"/>
          </a:solidFill>
          <a:latin typeface="+mn-lt"/>
          <a:ea typeface="+mn-ea"/>
          <a:cs typeface="+mn-cs"/>
        </a:defRPr>
      </a:lvl8pPr>
      <a:lvl9pPr marL="12109948" algn="l" defTabSz="1513743"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02655A-FA8E-971A-F3F5-237E0D07323F}"/>
              </a:ext>
            </a:extLst>
          </p:cNvPr>
          <p:cNvSpPr txBox="1"/>
          <p:nvPr/>
        </p:nvSpPr>
        <p:spPr>
          <a:xfrm>
            <a:off x="6308593" y="910842"/>
            <a:ext cx="20104768" cy="923330"/>
          </a:xfrm>
          <a:prstGeom prst="rect">
            <a:avLst/>
          </a:prstGeom>
          <a:noFill/>
        </p:spPr>
        <p:txBody>
          <a:bodyPr wrap="square">
            <a:spAutoFit/>
          </a:bodyPr>
          <a:lstStyle/>
          <a:p>
            <a:pPr algn="ctr"/>
            <a:r>
              <a:rPr lang="en-US" sz="5400" b="1" i="0" u="none" strike="noStrike" dirty="0">
                <a:solidFill>
                  <a:srgbClr val="000000"/>
                </a:solidFill>
                <a:effectLst/>
                <a:latin typeface="Sarabun"/>
              </a:rPr>
              <a:t> </a:t>
            </a:r>
            <a:r>
              <a:rPr lang="en-US" sz="5400" b="1" i="0" u="none" strike="noStrike" dirty="0">
                <a:solidFill>
                  <a:srgbClr val="000000"/>
                </a:solidFill>
                <a:effectLst/>
                <a:latin typeface="TH SarabunPSK" panose="020B0500040200020003" pitchFamily="34" charset="-34"/>
                <a:cs typeface="TH SarabunPSK" panose="020B0500040200020003" pitchFamily="34" charset="-34"/>
              </a:rPr>
              <a:t>Demonstration of resonant wireless power Transfer using Toy racing Cars and Tracks</a:t>
            </a:r>
            <a:endParaRPr lang="th-TH" sz="5400" b="1" dirty="0">
              <a:latin typeface="TH SarabunPSK" panose="020B0500040200020003" pitchFamily="34" charset="-34"/>
              <a:cs typeface="TH SarabunPSK" panose="020B0500040200020003" pitchFamily="34" charset="-34"/>
            </a:endParaRPr>
          </a:p>
        </p:txBody>
      </p:sp>
      <p:sp>
        <p:nvSpPr>
          <p:cNvPr id="7" name="TextBox 6">
            <a:extLst>
              <a:ext uri="{FF2B5EF4-FFF2-40B4-BE49-F238E27FC236}">
                <a16:creationId xmlns:a16="http://schemas.microsoft.com/office/drawing/2014/main" id="{0C5510A7-CED6-A293-EF82-1A4F8F96A252}"/>
              </a:ext>
            </a:extLst>
          </p:cNvPr>
          <p:cNvSpPr txBox="1"/>
          <p:nvPr/>
        </p:nvSpPr>
        <p:spPr>
          <a:xfrm>
            <a:off x="7420685" y="2455373"/>
            <a:ext cx="16343054" cy="2308324"/>
          </a:xfrm>
          <a:prstGeom prst="rect">
            <a:avLst/>
          </a:prstGeom>
          <a:noFill/>
        </p:spPr>
        <p:txBody>
          <a:bodyPr wrap="square">
            <a:spAutoFit/>
          </a:bodyPr>
          <a:lstStyle/>
          <a:p>
            <a:pPr algn="ctr" rtl="0">
              <a:spcBef>
                <a:spcPts val="0"/>
              </a:spcBef>
              <a:spcAft>
                <a:spcPts val="0"/>
              </a:spcAft>
            </a:pPr>
            <a:r>
              <a:rPr lang="en-US" sz="4800" b="1" i="0" u="none" strike="noStrike" dirty="0">
                <a:solidFill>
                  <a:srgbClr val="000000"/>
                </a:solidFill>
                <a:effectLst/>
                <a:latin typeface="TH SarabunPSK" panose="020B0500040200020003" pitchFamily="34" charset="-34"/>
                <a:cs typeface="TH SarabunPSK" panose="020B0500040200020003" pitchFamily="34" charset="-34"/>
              </a:rPr>
              <a:t> </a:t>
            </a:r>
            <a:r>
              <a:rPr lang="en-US" sz="4800" b="1" i="0" u="none" strike="noStrike" dirty="0" err="1">
                <a:solidFill>
                  <a:srgbClr val="000000"/>
                </a:solidFill>
                <a:effectLst/>
                <a:latin typeface="TH SarabunPSK" panose="020B0500040200020003" pitchFamily="34" charset="-34"/>
                <a:cs typeface="TH SarabunPSK" panose="020B0500040200020003" pitchFamily="34" charset="-34"/>
              </a:rPr>
              <a:t>Tanit</a:t>
            </a:r>
            <a:r>
              <a:rPr lang="en-US" sz="4800" b="1" i="0" u="none" strike="noStrike" dirty="0">
                <a:solidFill>
                  <a:srgbClr val="000000"/>
                </a:solidFill>
                <a:effectLst/>
                <a:latin typeface="TH SarabunPSK" panose="020B0500040200020003" pitchFamily="34" charset="-34"/>
                <a:cs typeface="TH SarabunPSK" panose="020B0500040200020003" pitchFamily="34" charset="-34"/>
              </a:rPr>
              <a:t>  </a:t>
            </a:r>
            <a:r>
              <a:rPr lang="en-US" sz="4800" b="1" i="0" u="none" strike="noStrike" dirty="0" err="1">
                <a:solidFill>
                  <a:srgbClr val="000000"/>
                </a:solidFill>
                <a:effectLst/>
                <a:latin typeface="TH SarabunPSK" panose="020B0500040200020003" pitchFamily="34" charset="-34"/>
                <a:cs typeface="TH SarabunPSK" panose="020B0500040200020003" pitchFamily="34" charset="-34"/>
              </a:rPr>
              <a:t>Wisessri,Chatpisut</a:t>
            </a:r>
            <a:r>
              <a:rPr lang="en-US" sz="4800" b="1" i="0" u="none" strike="noStrike" dirty="0">
                <a:solidFill>
                  <a:srgbClr val="000000"/>
                </a:solidFill>
                <a:effectLst/>
                <a:latin typeface="TH SarabunPSK" panose="020B0500040200020003" pitchFamily="34" charset="-34"/>
                <a:cs typeface="TH SarabunPSK" panose="020B0500040200020003" pitchFamily="34" charset="-34"/>
              </a:rPr>
              <a:t> </a:t>
            </a:r>
            <a:r>
              <a:rPr lang="en-US" sz="4800" b="1" i="0" u="none" strike="noStrike" dirty="0" err="1">
                <a:solidFill>
                  <a:srgbClr val="000000"/>
                </a:solidFill>
                <a:effectLst/>
                <a:latin typeface="TH SarabunPSK" panose="020B0500040200020003" pitchFamily="34" charset="-34"/>
                <a:cs typeface="TH SarabunPSK" panose="020B0500040200020003" pitchFamily="34" charset="-34"/>
              </a:rPr>
              <a:t>Promsatarporn</a:t>
            </a:r>
            <a:r>
              <a:rPr lang="en-US" sz="4800" b="1" i="0" u="none" strike="noStrike" dirty="0">
                <a:solidFill>
                  <a:srgbClr val="000000"/>
                </a:solidFill>
                <a:effectLst/>
                <a:latin typeface="TH SarabunPSK" panose="020B0500040200020003" pitchFamily="34" charset="-34"/>
                <a:cs typeface="TH SarabunPSK" panose="020B0500040200020003" pitchFamily="34" charset="-34"/>
              </a:rPr>
              <a:t> and </a:t>
            </a:r>
            <a:r>
              <a:rPr lang="en-US" sz="4800" b="1" i="0" u="none" strike="noStrike" dirty="0" err="1">
                <a:solidFill>
                  <a:srgbClr val="000000"/>
                </a:solidFill>
                <a:effectLst/>
                <a:latin typeface="TH SarabunPSK" panose="020B0500040200020003" pitchFamily="34" charset="-34"/>
                <a:cs typeface="TH SarabunPSK" panose="020B0500040200020003" pitchFamily="34" charset="-34"/>
              </a:rPr>
              <a:t>Asst.Prof</a:t>
            </a:r>
            <a:r>
              <a:rPr lang="en-US" sz="4800" b="1" i="0" u="none" strike="noStrike" dirty="0">
                <a:solidFill>
                  <a:srgbClr val="000000"/>
                </a:solidFill>
                <a:effectLst/>
                <a:latin typeface="TH SarabunPSK" panose="020B0500040200020003" pitchFamily="34" charset="-34"/>
                <a:cs typeface="TH SarabunPSK" panose="020B0500040200020003" pitchFamily="34" charset="-34"/>
              </a:rPr>
              <a:t>. </a:t>
            </a:r>
            <a:r>
              <a:rPr lang="en-US" sz="4800" b="1" i="0" u="none" strike="noStrike" dirty="0" err="1">
                <a:solidFill>
                  <a:srgbClr val="000000"/>
                </a:solidFill>
                <a:effectLst/>
                <a:latin typeface="TH SarabunPSK" panose="020B0500040200020003" pitchFamily="34" charset="-34"/>
                <a:cs typeface="TH SarabunPSK" panose="020B0500040200020003" pitchFamily="34" charset="-34"/>
              </a:rPr>
              <a:t>Denchai</a:t>
            </a:r>
            <a:r>
              <a:rPr lang="en-US" sz="4800" b="1" i="0" u="none" strike="noStrike" dirty="0">
                <a:solidFill>
                  <a:srgbClr val="000000"/>
                </a:solidFill>
                <a:effectLst/>
                <a:latin typeface="TH SarabunPSK" panose="020B0500040200020003" pitchFamily="34" charset="-34"/>
                <a:cs typeface="TH SarabunPSK" panose="020B0500040200020003" pitchFamily="34" charset="-34"/>
              </a:rPr>
              <a:t> </a:t>
            </a:r>
            <a:r>
              <a:rPr lang="en-US" sz="4800" b="1" i="0" u="none" strike="noStrike" dirty="0" err="1">
                <a:solidFill>
                  <a:srgbClr val="000000"/>
                </a:solidFill>
                <a:effectLst/>
                <a:latin typeface="TH SarabunPSK" panose="020B0500040200020003" pitchFamily="34" charset="-34"/>
                <a:cs typeface="TH SarabunPSK" panose="020B0500040200020003" pitchFamily="34" charset="-34"/>
              </a:rPr>
              <a:t>Worasawate</a:t>
            </a:r>
            <a:endParaRPr lang="en-US" sz="4800" b="0" dirty="0">
              <a:effectLst/>
              <a:latin typeface="TH SarabunPSK" panose="020B0500040200020003" pitchFamily="34" charset="-34"/>
              <a:cs typeface="TH SarabunPSK" panose="020B0500040200020003" pitchFamily="34" charset="-34"/>
            </a:endParaRPr>
          </a:p>
          <a:p>
            <a:br>
              <a:rPr lang="en-US" sz="4800" dirty="0">
                <a:latin typeface="TH SarabunPSK" panose="020B0500040200020003" pitchFamily="34" charset="-34"/>
                <a:cs typeface="TH SarabunPSK" panose="020B0500040200020003" pitchFamily="34" charset="-34"/>
              </a:rPr>
            </a:br>
            <a:endParaRPr lang="th-TH" sz="4800" dirty="0">
              <a:latin typeface="TH SarabunPSK" panose="020B0500040200020003" pitchFamily="34" charset="-34"/>
              <a:cs typeface="TH SarabunPSK" panose="020B0500040200020003" pitchFamily="34" charset="-34"/>
            </a:endParaRPr>
          </a:p>
        </p:txBody>
      </p:sp>
      <p:sp>
        <p:nvSpPr>
          <p:cNvPr id="9" name="TextBox 8">
            <a:extLst>
              <a:ext uri="{FF2B5EF4-FFF2-40B4-BE49-F238E27FC236}">
                <a16:creationId xmlns:a16="http://schemas.microsoft.com/office/drawing/2014/main" id="{B483DB92-66FB-52C5-D24C-AC0554A16780}"/>
              </a:ext>
            </a:extLst>
          </p:cNvPr>
          <p:cNvSpPr txBox="1"/>
          <p:nvPr/>
        </p:nvSpPr>
        <p:spPr>
          <a:xfrm>
            <a:off x="9412938" y="1696288"/>
            <a:ext cx="24232396" cy="830997"/>
          </a:xfrm>
          <a:prstGeom prst="rect">
            <a:avLst/>
          </a:prstGeom>
          <a:noFill/>
        </p:spPr>
        <p:txBody>
          <a:bodyPr wrap="square">
            <a:spAutoFit/>
          </a:bodyPr>
          <a:lstStyle/>
          <a:p>
            <a:r>
              <a:rPr lang="en-US" sz="4800" dirty="0">
                <a:latin typeface="TH SarabunPSK" panose="020B0500040200020003" pitchFamily="34" charset="-34"/>
                <a:cs typeface="TH SarabunPSK" panose="020B0500040200020003" pitchFamily="34" charset="-34"/>
              </a:rPr>
              <a:t> Department of Engineering, Faculty of engineering, </a:t>
            </a:r>
            <a:r>
              <a:rPr lang="en-US" sz="4800" dirty="0" err="1">
                <a:latin typeface="TH SarabunPSK" panose="020B0500040200020003" pitchFamily="34" charset="-34"/>
                <a:cs typeface="TH SarabunPSK" panose="020B0500040200020003" pitchFamily="34" charset="-34"/>
              </a:rPr>
              <a:t>Kasetsart</a:t>
            </a:r>
            <a:r>
              <a:rPr lang="en-US" sz="4800" dirty="0">
                <a:latin typeface="TH SarabunPSK" panose="020B0500040200020003" pitchFamily="34" charset="-34"/>
                <a:cs typeface="TH SarabunPSK" panose="020B0500040200020003" pitchFamily="34" charset="-34"/>
              </a:rPr>
              <a:t> University </a:t>
            </a:r>
          </a:p>
        </p:txBody>
      </p:sp>
      <p:sp>
        <p:nvSpPr>
          <p:cNvPr id="11" name="TextBox 10">
            <a:extLst>
              <a:ext uri="{FF2B5EF4-FFF2-40B4-BE49-F238E27FC236}">
                <a16:creationId xmlns:a16="http://schemas.microsoft.com/office/drawing/2014/main" id="{4A038B89-13E1-A058-6716-4CED9E2CE78A}"/>
              </a:ext>
            </a:extLst>
          </p:cNvPr>
          <p:cNvSpPr txBox="1"/>
          <p:nvPr/>
        </p:nvSpPr>
        <p:spPr>
          <a:xfrm>
            <a:off x="582667" y="10539950"/>
            <a:ext cx="13653838" cy="9510296"/>
          </a:xfrm>
          <a:prstGeom prst="rect">
            <a:avLst/>
          </a:prstGeom>
          <a:noFill/>
        </p:spPr>
        <p:txBody>
          <a:bodyPr wrap="square">
            <a:spAutoFit/>
          </a:bodyPr>
          <a:lstStyle/>
          <a:p>
            <a:pPr rtl="0">
              <a:spcBef>
                <a:spcPts val="0"/>
              </a:spcBef>
              <a:spcAft>
                <a:spcPts val="0"/>
              </a:spcAft>
            </a:pPr>
            <a:r>
              <a:rPr lang="en-US" sz="4000" b="1" i="0" u="none" strike="noStrike" dirty="0">
                <a:solidFill>
                  <a:srgbClr val="000000"/>
                </a:solidFill>
                <a:effectLst/>
                <a:latin typeface="TH SarabunPSK" panose="020B0500040200020003" pitchFamily="34" charset="-34"/>
                <a:cs typeface="TH SarabunPSK" panose="020B0500040200020003" pitchFamily="34" charset="-34"/>
              </a:rPr>
              <a:t>Related Theories</a:t>
            </a:r>
            <a:endParaRPr lang="en-US" sz="4000" i="0" u="none" strike="noStrike" dirty="0">
              <a:solidFill>
                <a:srgbClr val="000000"/>
              </a:solidFill>
              <a:latin typeface="TH SarabunPSK" panose="020B0500040200020003" pitchFamily="34" charset="-34"/>
              <a:cs typeface="TH SarabunPSK" panose="020B0500040200020003" pitchFamily="34" charset="-34"/>
            </a:endParaRPr>
          </a:p>
          <a:p>
            <a:pPr lvl="2" fontAlgn="base">
              <a:buFont typeface="+mj-lt"/>
              <a:buAutoNum type="arabicPeriod"/>
            </a:pPr>
            <a:r>
              <a:rPr lang="en-US" sz="3600" b="1" i="0" dirty="0">
                <a:solidFill>
                  <a:srgbClr val="000000"/>
                </a:solidFill>
                <a:effectLst/>
                <a:latin typeface="TH SarabunPSK" panose="020B0500040200020003" pitchFamily="34" charset="-34"/>
                <a:cs typeface="TH SarabunPSK" panose="020B0500040200020003" pitchFamily="34" charset="-34"/>
              </a:rPr>
              <a:t>Wireless Power Transfer</a:t>
            </a:r>
          </a:p>
          <a:p>
            <a:pPr algn="l" fontAlgn="base"/>
            <a:r>
              <a:rPr lang="en-US" sz="3600" b="0" i="0" dirty="0">
                <a:solidFill>
                  <a:srgbClr val="000000"/>
                </a:solidFill>
                <a:effectLst/>
                <a:latin typeface="TH SarabunPSK" panose="020B0500040200020003" pitchFamily="34" charset="-34"/>
                <a:cs typeface="TH SarabunPSK" panose="020B0500040200020003" pitchFamily="34" charset="-34"/>
              </a:rPr>
              <a:t> WPT is a technology that allows electrical power to be transferred wirelessly between two devices without the need for wires or physical contact. There are two main types of WPT: Dynamic WPT (DWPT) and Static WPT (SWPT). DWPT transfers power while the transmitter and receiver are in motion, while SWPT transfers power while the transmitter and receiver are stationary. This technology has various applications, including charging mobile devices, electric vehicles, and medical implants, among others.</a:t>
            </a:r>
          </a:p>
          <a:p>
            <a:pPr rtl="0">
              <a:spcBef>
                <a:spcPts val="0"/>
              </a:spcBef>
              <a:spcAft>
                <a:spcPts val="0"/>
              </a:spcAft>
            </a:pPr>
            <a:r>
              <a:rPr lang="en-US" sz="3600" b="1" i="0" u="none" strike="noStrike" dirty="0">
                <a:solidFill>
                  <a:srgbClr val="000000"/>
                </a:solidFill>
                <a:effectLst/>
                <a:latin typeface="TH SarabunPSK" panose="020B0500040200020003" pitchFamily="34" charset="-34"/>
                <a:cs typeface="TH SarabunPSK" panose="020B0500040200020003" pitchFamily="34" charset="-34"/>
              </a:rPr>
              <a:t> </a:t>
            </a:r>
            <a:r>
              <a:rPr lang="en-US" sz="3600" b="0" i="0" u="none" strike="noStrike" dirty="0">
                <a:solidFill>
                  <a:srgbClr val="000000"/>
                </a:solidFill>
                <a:effectLst/>
                <a:latin typeface="TH SarabunPSK" panose="020B0500040200020003" pitchFamily="34" charset="-34"/>
                <a:cs typeface="TH SarabunPSK" panose="020B0500040200020003" pitchFamily="34" charset="-34"/>
              </a:rPr>
              <a:t>   </a:t>
            </a:r>
            <a:r>
              <a:rPr lang="en-US" sz="3600" b="1" i="0" u="none" strike="noStrike" dirty="0">
                <a:solidFill>
                  <a:srgbClr val="000000"/>
                </a:solidFill>
                <a:effectLst/>
                <a:latin typeface="TH SarabunPSK" panose="020B0500040200020003" pitchFamily="34" charset="-34"/>
                <a:cs typeface="TH SarabunPSK" panose="020B0500040200020003" pitchFamily="34" charset="-34"/>
              </a:rPr>
              <a:t>   2.Alternately Coupled Magneto inductive </a:t>
            </a:r>
            <a:endParaRPr lang="en-US" sz="3600" b="0" dirty="0">
              <a:effectLst/>
              <a:latin typeface="TH SarabunPSK" panose="020B0500040200020003" pitchFamily="34" charset="-34"/>
              <a:cs typeface="TH SarabunPSK" panose="020B0500040200020003" pitchFamily="34" charset="-34"/>
            </a:endParaRPr>
          </a:p>
          <a:p>
            <a:r>
              <a:rPr lang="en-US" sz="3600" b="0" i="0" u="none" strike="noStrike" dirty="0">
                <a:solidFill>
                  <a:srgbClr val="000000"/>
                </a:solidFill>
                <a:effectLst/>
                <a:latin typeface="TH SarabunPSK" panose="020B0500040200020003" pitchFamily="34" charset="-34"/>
                <a:cs typeface="TH SarabunPSK" panose="020B0500040200020003" pitchFamily="34" charset="-34"/>
              </a:rPr>
              <a:t>The Alternately Coupled Magneto Inductive (ACMI) coil arrangement is a new approach to implement Dynamic Wireless Power Transfer (DWPT) that aims to achieve nulls-free power transfer. Conventional DWPT using Magneto Inductive Waveguides (MIWs) is known to suffer from power transfer nulls caused by standing waves, which result from changing phases during propagation and reflection. These nulls can be overcome with minimal increase in complexity and cost by utilizing the characteristic of oppositely propagating waves with the same magnitude becoming out-of-phase and resulting in power cancellation, using the ACMI arrangement.</a:t>
            </a:r>
            <a:br>
              <a:rPr lang="en-US" sz="3600" dirty="0"/>
            </a:br>
            <a:endParaRPr lang="th-TH" sz="3600" dirty="0"/>
          </a:p>
        </p:txBody>
      </p:sp>
      <p:sp>
        <p:nvSpPr>
          <p:cNvPr id="14" name="TextBox 13">
            <a:extLst>
              <a:ext uri="{FF2B5EF4-FFF2-40B4-BE49-F238E27FC236}">
                <a16:creationId xmlns:a16="http://schemas.microsoft.com/office/drawing/2014/main" id="{687CDACE-D196-F1E7-028B-5F902009CB9C}"/>
              </a:ext>
            </a:extLst>
          </p:cNvPr>
          <p:cNvSpPr txBox="1"/>
          <p:nvPr/>
        </p:nvSpPr>
        <p:spPr>
          <a:xfrm>
            <a:off x="16602690" y="34318651"/>
            <a:ext cx="13528759" cy="5632311"/>
          </a:xfrm>
          <a:prstGeom prst="rect">
            <a:avLst/>
          </a:prstGeom>
          <a:noFill/>
        </p:spPr>
        <p:txBody>
          <a:bodyPr wrap="square">
            <a:spAutoFit/>
          </a:bodyPr>
          <a:lstStyle/>
          <a:p>
            <a:r>
              <a:rPr lang="en-US" sz="3600" b="1" dirty="0">
                <a:latin typeface="TH SarabunPSK" panose="020B0500040200020003" pitchFamily="34" charset="-34"/>
                <a:cs typeface="TH SarabunPSK" panose="020B0500040200020003" pitchFamily="34" charset="-34"/>
              </a:rPr>
              <a:t>References</a:t>
            </a:r>
          </a:p>
          <a:p>
            <a:r>
              <a:rPr lang="en-US" sz="3600" dirty="0">
                <a:latin typeface="TH SarabunPSK" panose="020B0500040200020003" pitchFamily="34" charset="-34"/>
                <a:cs typeface="TH SarabunPSK" panose="020B0500040200020003" pitchFamily="34" charset="-34"/>
              </a:rPr>
              <a:t>A Comparative Study of the Efficiency of Dynamic Wireless Power Transfer with Resonant Frequency, http://digital_collect.lib.buu.ac.th/project/b00257293.pdf [</a:t>
            </a:r>
            <a:r>
              <a:rPr lang="en-US" sz="3600" dirty="0" err="1">
                <a:latin typeface="TH SarabunPSK" panose="020B0500040200020003" pitchFamily="34" charset="-34"/>
                <a:cs typeface="TH SarabunPSK" panose="020B0500040200020003" pitchFamily="34" charset="-34"/>
              </a:rPr>
              <a:t>Retrievedon</a:t>
            </a:r>
            <a:r>
              <a:rPr lang="en-US" sz="3600" dirty="0">
                <a:latin typeface="TH SarabunPSK" panose="020B0500040200020003" pitchFamily="34" charset="-34"/>
                <a:cs typeface="TH SarabunPSK" panose="020B0500040200020003" pitchFamily="34" charset="-34"/>
              </a:rPr>
              <a:t> December 2022].</a:t>
            </a:r>
          </a:p>
          <a:p>
            <a:r>
              <a:rPr lang="en-US" sz="3600" dirty="0">
                <a:latin typeface="TH SarabunPSK" panose="020B0500040200020003" pitchFamily="34" charset="-34"/>
                <a:cs typeface="TH SarabunPSK" panose="020B0500040200020003" pitchFamily="34" charset="-34"/>
              </a:rPr>
              <a:t>Developing a dynamic wireless power transfer system that supplies electricity to the car 	while driving, https://bit.ly/3uXdXni  [Retrieved on December 2022].</a:t>
            </a:r>
          </a:p>
          <a:p>
            <a:r>
              <a:rPr lang="en-US" sz="3600" dirty="0">
                <a:latin typeface="TH SarabunPSK" panose="020B0500040200020003" pitchFamily="34" charset="-34"/>
                <a:cs typeface="TH SarabunPSK" panose="020B0500040200020003" pitchFamily="34" charset="-34"/>
              </a:rPr>
              <a:t>C. </a:t>
            </a:r>
            <a:r>
              <a:rPr lang="en-US" sz="3600" dirty="0" err="1">
                <a:latin typeface="TH SarabunPSK" panose="020B0500040200020003" pitchFamily="34" charset="-34"/>
                <a:cs typeface="TH SarabunPSK" panose="020B0500040200020003" pitchFamily="34" charset="-34"/>
              </a:rPr>
              <a:t>Rakluea</a:t>
            </a:r>
            <a:r>
              <a:rPr lang="en-US" sz="3600" dirty="0">
                <a:latin typeface="TH SarabunPSK" panose="020B0500040200020003" pitchFamily="34" charset="-34"/>
                <a:cs typeface="TH SarabunPSK" panose="020B0500040200020003" pitchFamily="34" charset="-34"/>
              </a:rPr>
              <a:t>, A. </a:t>
            </a:r>
            <a:r>
              <a:rPr lang="en-US" sz="3600" dirty="0" err="1">
                <a:latin typeface="TH SarabunPSK" panose="020B0500040200020003" pitchFamily="34" charset="-34"/>
                <a:cs typeface="TH SarabunPSK" panose="020B0500040200020003" pitchFamily="34" charset="-34"/>
              </a:rPr>
              <a:t>Worapishet</a:t>
            </a:r>
            <a:r>
              <a:rPr lang="en-US" sz="3600" dirty="0">
                <a:latin typeface="TH SarabunPSK" panose="020B0500040200020003" pitchFamily="34" charset="-34"/>
                <a:cs typeface="TH SarabunPSK" panose="020B0500040200020003" pitchFamily="34" charset="-34"/>
              </a:rPr>
              <a:t>, S. </a:t>
            </a:r>
            <a:r>
              <a:rPr lang="en-US" sz="3600" dirty="0" err="1">
                <a:latin typeface="TH SarabunPSK" panose="020B0500040200020003" pitchFamily="34" charset="-34"/>
                <a:cs typeface="TH SarabunPSK" panose="020B0500040200020003" pitchFamily="34" charset="-34"/>
              </a:rPr>
              <a:t>Chaimool</a:t>
            </a:r>
            <a:r>
              <a:rPr lang="en-US" sz="3600" dirty="0">
                <a:latin typeface="TH SarabunPSK" panose="020B0500040200020003" pitchFamily="34" charset="-34"/>
                <a:cs typeface="TH SarabunPSK" panose="020B0500040200020003" pitchFamily="34" charset="-34"/>
              </a:rPr>
              <a:t>, Y. Zhao and P. </a:t>
            </a:r>
            <a:r>
              <a:rPr lang="en-US" sz="3600" dirty="0" err="1">
                <a:latin typeface="TH SarabunPSK" panose="020B0500040200020003" pitchFamily="34" charset="-34"/>
                <a:cs typeface="TH SarabunPSK" panose="020B0500040200020003" pitchFamily="34" charset="-34"/>
              </a:rPr>
              <a:t>Akkaraekthalin</a:t>
            </a:r>
            <a:r>
              <a:rPr lang="en-US" sz="3600" dirty="0">
                <a:latin typeface="TH SarabunPSK" panose="020B0500040200020003" pitchFamily="34" charset="-34"/>
                <a:cs typeface="TH SarabunPSK" panose="020B0500040200020003" pitchFamily="34" charset="-34"/>
              </a:rPr>
              <a:t>, "True Nulls-Free </a:t>
            </a:r>
            <a:r>
              <a:rPr lang="en-US" sz="3600" dirty="0" err="1">
                <a:latin typeface="TH SarabunPSK" panose="020B0500040200020003" pitchFamily="34" charset="-34"/>
                <a:cs typeface="TH SarabunPSK" panose="020B0500040200020003" pitchFamily="34" charset="-34"/>
              </a:rPr>
              <a:t>Magnetoinductive</a:t>
            </a:r>
            <a:r>
              <a:rPr lang="en-US" sz="3600" dirty="0">
                <a:latin typeface="TH SarabunPSK" panose="020B0500040200020003" pitchFamily="34" charset="-34"/>
                <a:cs typeface="TH SarabunPSK" panose="020B0500040200020003" pitchFamily="34" charset="-34"/>
              </a:rPr>
              <a:t> Waveguides Using Alternate Coupling Polarities for </a:t>
            </a:r>
            <a:r>
              <a:rPr lang="en-US" sz="3600" dirty="0" err="1">
                <a:latin typeface="TH SarabunPSK" panose="020B0500040200020003" pitchFamily="34" charset="-34"/>
                <a:cs typeface="TH SarabunPSK" panose="020B0500040200020003" pitchFamily="34" charset="-34"/>
              </a:rPr>
              <a:t>Batteryless</a:t>
            </a:r>
            <a:r>
              <a:rPr lang="en-US" sz="3600" dirty="0">
                <a:latin typeface="TH SarabunPSK" panose="020B0500040200020003" pitchFamily="34" charset="-34"/>
                <a:cs typeface="TH SarabunPSK" panose="020B0500040200020003" pitchFamily="34" charset="-34"/>
              </a:rPr>
              <a:t> Dynamic Wireless Power Transfer Applications," in IEEE Transactions on Power Electronics, vol. 37, no. 8, pp. 8835-8854, Aug. 2022, </a:t>
            </a:r>
            <a:r>
              <a:rPr lang="en-US" sz="3600" dirty="0" err="1">
                <a:latin typeface="TH SarabunPSK" panose="020B0500040200020003" pitchFamily="34" charset="-34"/>
                <a:cs typeface="TH SarabunPSK" panose="020B0500040200020003" pitchFamily="34" charset="-34"/>
              </a:rPr>
              <a:t>doi</a:t>
            </a:r>
            <a:r>
              <a:rPr lang="en-US" sz="3600" dirty="0">
                <a:latin typeface="TH SarabunPSK" panose="020B0500040200020003" pitchFamily="34" charset="-34"/>
                <a:cs typeface="TH SarabunPSK" panose="020B0500040200020003" pitchFamily="34" charset="-34"/>
              </a:rPr>
              <a:t>: 10.1109/TPEL.2022.3145579.</a:t>
            </a:r>
          </a:p>
        </p:txBody>
      </p:sp>
      <p:sp>
        <p:nvSpPr>
          <p:cNvPr id="16" name="TextBox 15">
            <a:extLst>
              <a:ext uri="{FF2B5EF4-FFF2-40B4-BE49-F238E27FC236}">
                <a16:creationId xmlns:a16="http://schemas.microsoft.com/office/drawing/2014/main" id="{FB9D4866-B03D-E615-1A46-196C567732AC}"/>
              </a:ext>
            </a:extLst>
          </p:cNvPr>
          <p:cNvSpPr txBox="1"/>
          <p:nvPr/>
        </p:nvSpPr>
        <p:spPr>
          <a:xfrm>
            <a:off x="16602689" y="28496821"/>
            <a:ext cx="13292784" cy="2862322"/>
          </a:xfrm>
          <a:prstGeom prst="rect">
            <a:avLst/>
          </a:prstGeom>
          <a:noFill/>
        </p:spPr>
        <p:txBody>
          <a:bodyPr wrap="square">
            <a:spAutoFit/>
          </a:bodyPr>
          <a:lstStyle/>
          <a:p>
            <a:pPr algn="just"/>
            <a:r>
              <a:rPr lang="en-US" sz="3600" b="1" dirty="0">
                <a:effectLst/>
                <a:latin typeface="TH SarabunPSK" panose="020B0500040200020003" pitchFamily="34" charset="-34"/>
                <a:ea typeface="MS Mincho" panose="02020609040205080304" pitchFamily="49" charset="-128"/>
                <a:cs typeface="Cordia New" panose="020B0304020202020204" pitchFamily="34" charset="-34"/>
              </a:rPr>
              <a:t>Problem and Obstacle</a:t>
            </a:r>
          </a:p>
          <a:p>
            <a:pPr algn="just"/>
            <a:r>
              <a:rPr lang="en-US" sz="3600" dirty="0">
                <a:effectLst/>
                <a:latin typeface="TH SarabunPSK" panose="020B0500040200020003" pitchFamily="34" charset="-34"/>
                <a:ea typeface="MS Mincho" panose="02020609040205080304" pitchFamily="49" charset="-128"/>
                <a:cs typeface="Cordia New" panose="020B0304020202020204" pitchFamily="34" charset="-34"/>
              </a:rPr>
              <a:t>1. Some software is outdated, and it can be challenging to find information to study.</a:t>
            </a:r>
            <a:endParaRPr lang="en-US" sz="3600" dirty="0">
              <a:effectLst/>
              <a:latin typeface="Cordia New" panose="020B0304020202020204" pitchFamily="34" charset="-34"/>
              <a:ea typeface="MS Mincho" panose="02020609040205080304" pitchFamily="49" charset="-128"/>
              <a:cs typeface="Cordia New" panose="020B0304020202020204" pitchFamily="34" charset="-34"/>
            </a:endParaRPr>
          </a:p>
          <a:p>
            <a:pPr algn="just"/>
            <a:r>
              <a:rPr lang="en-US" sz="3600" dirty="0">
                <a:effectLst/>
                <a:latin typeface="TH SarabunPSK" panose="020B0500040200020003" pitchFamily="34" charset="-34"/>
                <a:ea typeface="MS Mincho" panose="02020609040205080304" pitchFamily="49" charset="-128"/>
                <a:cs typeface="Cordia New" panose="020B0304020202020204" pitchFamily="34" charset="-34"/>
              </a:rPr>
              <a:t>2. It is complicated to order PCB production.</a:t>
            </a:r>
            <a:endParaRPr lang="en-US" sz="3600" dirty="0">
              <a:effectLst/>
              <a:latin typeface="Cordia New" panose="020B0304020202020204" pitchFamily="34" charset="-34"/>
              <a:ea typeface="MS Mincho" panose="02020609040205080304" pitchFamily="49" charset="-128"/>
              <a:cs typeface="Cordia New" panose="020B0304020202020204" pitchFamily="34" charset="-34"/>
            </a:endParaRPr>
          </a:p>
          <a:p>
            <a:pPr algn="just"/>
            <a:r>
              <a:rPr lang="en-US" sz="3600" dirty="0">
                <a:effectLst/>
                <a:latin typeface="TH SarabunPSK" panose="020B0500040200020003" pitchFamily="34" charset="-34"/>
                <a:ea typeface="MS Mincho" panose="02020609040205080304" pitchFamily="49" charset="-128"/>
                <a:cs typeface="Cordia New" panose="020B0304020202020204" pitchFamily="34" charset="-34"/>
              </a:rPr>
              <a:t>3. Shipping of some devices may experience delays</a:t>
            </a:r>
            <a:endParaRPr lang="en-US" sz="3600" dirty="0">
              <a:effectLst/>
              <a:latin typeface="Cordia New" panose="020B0304020202020204" pitchFamily="34" charset="-34"/>
              <a:ea typeface="MS Mincho" panose="02020609040205080304" pitchFamily="49" charset="-128"/>
              <a:cs typeface="Cordia New" panose="020B0304020202020204" pitchFamily="34" charset="-34"/>
            </a:endParaRPr>
          </a:p>
          <a:p>
            <a:pPr algn="just"/>
            <a:r>
              <a:rPr lang="en-US" sz="3600" dirty="0">
                <a:effectLst/>
                <a:latin typeface="TH SarabunPSK" panose="020B0500040200020003" pitchFamily="34" charset="-34"/>
                <a:ea typeface="MS Mincho" panose="02020609040205080304" pitchFamily="49" charset="-128"/>
                <a:cs typeface="Cordia New" panose="020B0304020202020204" pitchFamily="34" charset="-34"/>
              </a:rPr>
              <a:t>4. We ordered the wrong size of hardware that is needed for our use.</a:t>
            </a:r>
            <a:endParaRPr lang="en-US" sz="3600" dirty="0">
              <a:effectLst/>
              <a:latin typeface="Cordia New" panose="020B0304020202020204" pitchFamily="34" charset="-34"/>
              <a:ea typeface="MS Mincho" panose="02020609040205080304" pitchFamily="49" charset="-128"/>
              <a:cs typeface="Cordia New" panose="020B0304020202020204" pitchFamily="34" charset="-34"/>
            </a:endParaRPr>
          </a:p>
        </p:txBody>
      </p:sp>
      <p:sp>
        <p:nvSpPr>
          <p:cNvPr id="18" name="TextBox 17">
            <a:extLst>
              <a:ext uri="{FF2B5EF4-FFF2-40B4-BE49-F238E27FC236}">
                <a16:creationId xmlns:a16="http://schemas.microsoft.com/office/drawing/2014/main" id="{1DFB652F-7190-7177-E73B-0D480A4983A6}"/>
              </a:ext>
            </a:extLst>
          </p:cNvPr>
          <p:cNvSpPr txBox="1"/>
          <p:nvPr/>
        </p:nvSpPr>
        <p:spPr>
          <a:xfrm>
            <a:off x="16602688" y="23659517"/>
            <a:ext cx="13292785" cy="6186309"/>
          </a:xfrm>
          <a:prstGeom prst="rect">
            <a:avLst/>
          </a:prstGeom>
          <a:noFill/>
        </p:spPr>
        <p:txBody>
          <a:bodyPr wrap="square">
            <a:spAutoFit/>
          </a:bodyPr>
          <a:lstStyle/>
          <a:p>
            <a:r>
              <a:rPr lang="en-US" sz="3600" b="1" dirty="0">
                <a:latin typeface="TH SarabunPSK" panose="020B0500040200020003" pitchFamily="34" charset="-34"/>
                <a:cs typeface="TH SarabunPSK" panose="020B0500040200020003" pitchFamily="34" charset="-34"/>
              </a:rPr>
              <a:t>Summary</a:t>
            </a:r>
          </a:p>
          <a:p>
            <a:pPr rtl="0">
              <a:spcBef>
                <a:spcPts val="0"/>
              </a:spcBef>
              <a:spcAft>
                <a:spcPts val="0"/>
              </a:spcAft>
            </a:pPr>
            <a:r>
              <a:rPr lang="en-US" sz="3600" dirty="0">
                <a:latin typeface="TH SarabunPSK" panose="020B0500040200020003" pitchFamily="34" charset="-34"/>
                <a:cs typeface="TH SarabunPSK" panose="020B0500040200020003" pitchFamily="34" charset="-34"/>
              </a:rPr>
              <a:t>      	</a:t>
            </a:r>
            <a:r>
              <a:rPr lang="en-US" sz="3600" b="0" i="0" u="none" strike="noStrike" dirty="0">
                <a:solidFill>
                  <a:srgbClr val="000000"/>
                </a:solidFill>
                <a:effectLst/>
                <a:latin typeface="TH SarabunPSK" panose="020B0500040200020003" pitchFamily="34" charset="-34"/>
                <a:cs typeface="TH SarabunPSK" panose="020B0500040200020003" pitchFamily="34" charset="-34"/>
              </a:rPr>
              <a:t>ACMI is a practical and efficient technology for Dynamic Wireless Power Transfer (DWPT), which uses magnetic-inductive coupling to transfer energy through an electrical path. It has higher energy transfer accuracy than other wireless energy transfer technologies and can transfer up to 80 percent of energy before loading. Although there is a range where energy transfer is only 10 percent, it can still transfer energy without any power loss or nulls. ACMI was tested by providing energy to a load and making a car run on a track, with the motor adjusted to use less power. The technology is small, easy to install, and has the potential to be a useful tool for wireless energy transfer.</a:t>
            </a:r>
            <a:endParaRPr lang="en-US" sz="3600" b="0" dirty="0">
              <a:effectLst/>
              <a:latin typeface="TH SarabunPSK" panose="020B0500040200020003" pitchFamily="34" charset="-34"/>
              <a:cs typeface="TH SarabunPSK" panose="020B0500040200020003" pitchFamily="34" charset="-34"/>
            </a:endParaRPr>
          </a:p>
          <a:p>
            <a:br>
              <a:rPr lang="en-US" sz="3600" dirty="0"/>
            </a:br>
            <a:endParaRPr lang="en-US" sz="3600" dirty="0">
              <a:latin typeface="TH SarabunPSK" panose="020B0500040200020003" pitchFamily="34" charset="-34"/>
              <a:cs typeface="TH SarabunPSK" panose="020B0500040200020003" pitchFamily="34" charset="-34"/>
            </a:endParaRPr>
          </a:p>
        </p:txBody>
      </p:sp>
      <p:sp>
        <p:nvSpPr>
          <p:cNvPr id="20" name="TextBox 19">
            <a:extLst>
              <a:ext uri="{FF2B5EF4-FFF2-40B4-BE49-F238E27FC236}">
                <a16:creationId xmlns:a16="http://schemas.microsoft.com/office/drawing/2014/main" id="{67E9E141-EAA5-FD3F-8F15-88A2CFB090BB}"/>
              </a:ext>
            </a:extLst>
          </p:cNvPr>
          <p:cNvSpPr txBox="1"/>
          <p:nvPr/>
        </p:nvSpPr>
        <p:spPr>
          <a:xfrm>
            <a:off x="16602689" y="31456329"/>
            <a:ext cx="13528759" cy="2862322"/>
          </a:xfrm>
          <a:prstGeom prst="rect">
            <a:avLst/>
          </a:prstGeom>
          <a:noFill/>
        </p:spPr>
        <p:txBody>
          <a:bodyPr wrap="square">
            <a:spAutoFit/>
          </a:bodyPr>
          <a:lstStyle/>
          <a:p>
            <a:pPr algn="just"/>
            <a:r>
              <a:rPr lang="en-US" sz="3600" b="1" dirty="0">
                <a:effectLst/>
                <a:latin typeface="TH SarabunPSK" panose="020B0500040200020003" pitchFamily="34" charset="-34"/>
                <a:ea typeface="MS Mincho" panose="02020609040205080304" pitchFamily="49" charset="-128"/>
                <a:cs typeface="TH SarabunPSK" panose="020B0500040200020003" pitchFamily="34" charset="-34"/>
              </a:rPr>
              <a:t>Suggestion</a:t>
            </a:r>
          </a:p>
          <a:p>
            <a:pPr algn="just"/>
            <a:r>
              <a:rPr lang="en-US" sz="3600" dirty="0">
                <a:effectLst/>
                <a:latin typeface="TH SarabunPSK" panose="020B0500040200020003" pitchFamily="34" charset="-34"/>
                <a:ea typeface="MS Mincho" panose="02020609040205080304" pitchFamily="49" charset="-128"/>
                <a:cs typeface="TH SarabunPSK" panose="020B0500040200020003" pitchFamily="34" charset="-34"/>
              </a:rPr>
              <a:t>1. Select software that is readily accessible and regularly updated.</a:t>
            </a:r>
          </a:p>
          <a:p>
            <a:pPr algn="just"/>
            <a:r>
              <a:rPr lang="en-US" sz="3600" dirty="0">
                <a:effectLst/>
                <a:latin typeface="TH SarabunPSK" panose="020B0500040200020003" pitchFamily="34" charset="-34"/>
                <a:ea typeface="MS Mincho" panose="02020609040205080304" pitchFamily="49" charset="-128"/>
                <a:cs typeface="TH SarabunPSK" panose="020B0500040200020003" pitchFamily="34" charset="-34"/>
              </a:rPr>
              <a:t>2. Select device for measurement that have dual-source architecture, which enables fast and accurate measurement of 2-port devices without requiring any switching. This makes it ideal for high-throughput testing of complex components such as filters and amplifiers.</a:t>
            </a:r>
          </a:p>
        </p:txBody>
      </p:sp>
      <p:pic>
        <p:nvPicPr>
          <p:cNvPr id="21" name="Picture 20">
            <a:extLst>
              <a:ext uri="{FF2B5EF4-FFF2-40B4-BE49-F238E27FC236}">
                <a16:creationId xmlns:a16="http://schemas.microsoft.com/office/drawing/2014/main" id="{9ACEDF91-FDE9-9256-9966-97DA3F1001F4}"/>
              </a:ext>
            </a:extLst>
          </p:cNvPr>
          <p:cNvPicPr>
            <a:picLocks noChangeAspect="1"/>
          </p:cNvPicPr>
          <p:nvPr/>
        </p:nvPicPr>
        <p:blipFill>
          <a:blip r:embed="rId2"/>
          <a:stretch>
            <a:fillRect/>
          </a:stretch>
        </p:blipFill>
        <p:spPr>
          <a:xfrm>
            <a:off x="3037255" y="19927701"/>
            <a:ext cx="6375683" cy="6623210"/>
          </a:xfrm>
          <a:prstGeom prst="rect">
            <a:avLst/>
          </a:prstGeom>
        </p:spPr>
      </p:pic>
      <p:sp>
        <p:nvSpPr>
          <p:cNvPr id="22" name="TextBox 21">
            <a:extLst>
              <a:ext uri="{FF2B5EF4-FFF2-40B4-BE49-F238E27FC236}">
                <a16:creationId xmlns:a16="http://schemas.microsoft.com/office/drawing/2014/main" id="{258176CA-49FE-49D0-0192-5519877B008E}"/>
              </a:ext>
            </a:extLst>
          </p:cNvPr>
          <p:cNvSpPr txBox="1"/>
          <p:nvPr/>
        </p:nvSpPr>
        <p:spPr>
          <a:xfrm>
            <a:off x="469919" y="19521507"/>
            <a:ext cx="4572085" cy="707886"/>
          </a:xfrm>
          <a:prstGeom prst="rect">
            <a:avLst/>
          </a:prstGeom>
          <a:noFill/>
        </p:spPr>
        <p:txBody>
          <a:bodyPr wrap="none" rtlCol="0">
            <a:spAutoFit/>
          </a:bodyPr>
          <a:lstStyle/>
          <a:p>
            <a:r>
              <a:rPr lang="en-US" sz="4000" b="1" dirty="0">
                <a:latin typeface="TH SarabunPSK" panose="020B0500040200020003" pitchFamily="34" charset="-34"/>
                <a:cs typeface="TH SarabunPSK" panose="020B0500040200020003" pitchFamily="34" charset="-34"/>
              </a:rPr>
              <a:t>The process of the project</a:t>
            </a:r>
            <a:endParaRPr lang="th-TH" sz="4000" b="1" dirty="0">
              <a:latin typeface="TH SarabunPSK" panose="020B0500040200020003" pitchFamily="34" charset="-34"/>
              <a:cs typeface="TH SarabunPSK" panose="020B0500040200020003" pitchFamily="34" charset="-34"/>
            </a:endParaRPr>
          </a:p>
        </p:txBody>
      </p:sp>
      <p:pic>
        <p:nvPicPr>
          <p:cNvPr id="1026" name="Picture 2">
            <a:extLst>
              <a:ext uri="{FF2B5EF4-FFF2-40B4-BE49-F238E27FC236}">
                <a16:creationId xmlns:a16="http://schemas.microsoft.com/office/drawing/2014/main" id="{B6DE5397-BCEF-A695-830A-FCC8AC6FB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8670" y="18588993"/>
            <a:ext cx="6901124" cy="43774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DFF581E-6E11-4E4A-126F-55A3A0838F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08670" y="13519352"/>
            <a:ext cx="6722721" cy="425404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6D350BB-6747-D27A-EBE4-8CD392108FED}"/>
              </a:ext>
            </a:extLst>
          </p:cNvPr>
          <p:cNvSpPr txBox="1"/>
          <p:nvPr/>
        </p:nvSpPr>
        <p:spPr>
          <a:xfrm>
            <a:off x="20740882" y="17816372"/>
            <a:ext cx="5016396" cy="523220"/>
          </a:xfrm>
          <a:prstGeom prst="rect">
            <a:avLst/>
          </a:prstGeom>
          <a:noFill/>
        </p:spPr>
        <p:txBody>
          <a:bodyPr wrap="square">
            <a:spAutoFit/>
          </a:bodyPr>
          <a:lstStyle/>
          <a:p>
            <a:r>
              <a:rPr lang="en-US" sz="2800" b="0" i="0" u="none" strike="noStrike" dirty="0">
                <a:solidFill>
                  <a:srgbClr val="000000"/>
                </a:solidFill>
                <a:effectLst/>
                <a:latin typeface="TH SarabunPSK" panose="020B0500040200020003" pitchFamily="34" charset="-34"/>
                <a:cs typeface="TH SarabunPSK" panose="020B0500040200020003" pitchFamily="34" charset="-34"/>
              </a:rPr>
              <a:t>FIGURE 3 Efficiency for no load</a:t>
            </a:r>
            <a:endParaRPr lang="th-TH" sz="2800" dirty="0">
              <a:latin typeface="TH SarabunPSK" panose="020B0500040200020003" pitchFamily="34" charset="-34"/>
              <a:cs typeface="TH SarabunPSK" panose="020B0500040200020003" pitchFamily="34" charset="-34"/>
            </a:endParaRPr>
          </a:p>
        </p:txBody>
      </p:sp>
      <p:sp>
        <p:nvSpPr>
          <p:cNvPr id="26" name="TextBox 25">
            <a:extLst>
              <a:ext uri="{FF2B5EF4-FFF2-40B4-BE49-F238E27FC236}">
                <a16:creationId xmlns:a16="http://schemas.microsoft.com/office/drawing/2014/main" id="{ACCA2B51-E2EB-63D6-1A7F-0D433CE7B8B8}"/>
              </a:ext>
            </a:extLst>
          </p:cNvPr>
          <p:cNvSpPr txBox="1"/>
          <p:nvPr/>
        </p:nvSpPr>
        <p:spPr>
          <a:xfrm>
            <a:off x="20336834" y="23030390"/>
            <a:ext cx="6901124" cy="523220"/>
          </a:xfrm>
          <a:prstGeom prst="rect">
            <a:avLst/>
          </a:prstGeom>
          <a:noFill/>
        </p:spPr>
        <p:txBody>
          <a:bodyPr wrap="square">
            <a:spAutoFit/>
          </a:bodyPr>
          <a:lstStyle/>
          <a:p>
            <a:r>
              <a:rPr lang="en-US" sz="2800" b="0" i="0" u="none" strike="noStrike" dirty="0">
                <a:solidFill>
                  <a:srgbClr val="000000"/>
                </a:solidFill>
                <a:effectLst/>
                <a:latin typeface="TH SarabunPSK" panose="020B0500040200020003" pitchFamily="34" charset="-34"/>
                <a:cs typeface="TH SarabunPSK" panose="020B0500040200020003" pitchFamily="34" charset="-34"/>
              </a:rPr>
              <a:t>FIGURE 4 Efficiency with 100 ohms resistor</a:t>
            </a:r>
            <a:endParaRPr lang="th-TH" sz="2800" dirty="0">
              <a:latin typeface="TH SarabunPSK" panose="020B0500040200020003" pitchFamily="34" charset="-34"/>
              <a:cs typeface="TH SarabunPSK" panose="020B0500040200020003" pitchFamily="34" charset="-34"/>
            </a:endParaRPr>
          </a:p>
        </p:txBody>
      </p:sp>
      <p:pic>
        <p:nvPicPr>
          <p:cNvPr id="27" name="Picture 26">
            <a:extLst>
              <a:ext uri="{FF2B5EF4-FFF2-40B4-BE49-F238E27FC236}">
                <a16:creationId xmlns:a16="http://schemas.microsoft.com/office/drawing/2014/main" id="{2FDD7EB5-50D4-75A3-ADE7-1AD513680312}"/>
              </a:ext>
            </a:extLst>
          </p:cNvPr>
          <p:cNvPicPr>
            <a:picLocks noChangeAspect="1"/>
          </p:cNvPicPr>
          <p:nvPr/>
        </p:nvPicPr>
        <p:blipFill>
          <a:blip r:embed="rId5" cstate="print">
            <a:extLst>
              <a:ext uri="{28A0092B-C50C-407E-A947-70E740481C1C}">
                <a14:useLocalDpi xmlns:a14="http://schemas.microsoft.com/office/drawing/2010/main" val="0"/>
              </a:ext>
            </a:extLst>
          </a:blip>
          <a:srcRect l="810" t="29321" r="1854" b="44290"/>
          <a:stretch>
            <a:fillRect/>
          </a:stretch>
        </p:blipFill>
        <p:spPr bwMode="auto">
          <a:xfrm>
            <a:off x="1885083" y="32887490"/>
            <a:ext cx="13653838" cy="2778829"/>
          </a:xfrm>
          <a:prstGeom prst="rect">
            <a:avLst/>
          </a:prstGeom>
          <a:noFill/>
        </p:spPr>
      </p:pic>
      <p:sp>
        <p:nvSpPr>
          <p:cNvPr id="3" name="TextBox 2">
            <a:extLst>
              <a:ext uri="{FF2B5EF4-FFF2-40B4-BE49-F238E27FC236}">
                <a16:creationId xmlns:a16="http://schemas.microsoft.com/office/drawing/2014/main" id="{B5868DB2-9FB2-8C83-37ED-401DB6E62CE2}"/>
              </a:ext>
            </a:extLst>
          </p:cNvPr>
          <p:cNvSpPr txBox="1"/>
          <p:nvPr/>
        </p:nvSpPr>
        <p:spPr>
          <a:xfrm>
            <a:off x="17277620" y="10660438"/>
            <a:ext cx="10563225" cy="923330"/>
          </a:xfrm>
          <a:prstGeom prst="rect">
            <a:avLst/>
          </a:prstGeom>
          <a:noFill/>
        </p:spPr>
        <p:txBody>
          <a:bodyPr wrap="square">
            <a:spAutoFit/>
          </a:bodyPr>
          <a:lstStyle/>
          <a:p>
            <a:pPr rtl="0">
              <a:spcBef>
                <a:spcPts val="0"/>
              </a:spcBef>
              <a:spcAft>
                <a:spcPts val="0"/>
              </a:spcAft>
            </a:pPr>
            <a:r>
              <a:rPr lang="en-US" sz="3600" b="0" i="0" u="none" strike="noStrike" dirty="0">
                <a:solidFill>
                  <a:srgbClr val="000000"/>
                </a:solidFill>
                <a:effectLst/>
                <a:latin typeface="TH SarabunPSK" panose="020B0500040200020003" pitchFamily="34" charset="-34"/>
                <a:cs typeface="TH SarabunPSK" panose="020B0500040200020003" pitchFamily="34" charset="-34"/>
              </a:rPr>
              <a:t>         </a:t>
            </a:r>
            <a:br>
              <a:rPr lang="en-US" dirty="0"/>
            </a:br>
            <a:endParaRPr lang="th-TH" dirty="0"/>
          </a:p>
        </p:txBody>
      </p:sp>
      <p:sp>
        <p:nvSpPr>
          <p:cNvPr id="6" name="TextBox 5">
            <a:extLst>
              <a:ext uri="{FF2B5EF4-FFF2-40B4-BE49-F238E27FC236}">
                <a16:creationId xmlns:a16="http://schemas.microsoft.com/office/drawing/2014/main" id="{AB30BFAD-2A8A-7062-178E-6331BA8A8AFF}"/>
              </a:ext>
            </a:extLst>
          </p:cNvPr>
          <p:cNvSpPr txBox="1"/>
          <p:nvPr/>
        </p:nvSpPr>
        <p:spPr>
          <a:xfrm>
            <a:off x="1383560" y="36696070"/>
            <a:ext cx="11844181" cy="2862322"/>
          </a:xfrm>
          <a:prstGeom prst="rect">
            <a:avLst/>
          </a:prstGeom>
          <a:noFill/>
        </p:spPr>
        <p:txBody>
          <a:bodyPr wrap="square">
            <a:spAutoFit/>
          </a:bodyPr>
          <a:lstStyle/>
          <a:p>
            <a:pPr rtl="0">
              <a:spcBef>
                <a:spcPts val="0"/>
              </a:spcBef>
              <a:spcAft>
                <a:spcPts val="0"/>
              </a:spcAft>
            </a:pPr>
            <a:r>
              <a:rPr lang="en-US" sz="3600" b="1" i="0" u="none" strike="noStrike" dirty="0">
                <a:solidFill>
                  <a:srgbClr val="000000"/>
                </a:solidFill>
                <a:effectLst/>
                <a:latin typeface="TH SarabunPSK" panose="020B0500040200020003" pitchFamily="34" charset="-34"/>
                <a:cs typeface="TH SarabunPSK" panose="020B0500040200020003" pitchFamily="34" charset="-34"/>
              </a:rPr>
              <a:t>5.1 Connect transmitter circuit, radiator, and receiver without load to measure efficiency. </a:t>
            </a:r>
            <a:endParaRPr lang="en-US" sz="3600" b="0" dirty="0">
              <a:effectLst/>
              <a:latin typeface="TH SarabunPSK" panose="020B0500040200020003" pitchFamily="34" charset="-34"/>
              <a:cs typeface="TH SarabunPSK" panose="020B0500040200020003" pitchFamily="34" charset="-34"/>
            </a:endParaRPr>
          </a:p>
          <a:p>
            <a:pPr indent="457200" rtl="0">
              <a:spcBef>
                <a:spcPts val="0"/>
              </a:spcBef>
              <a:spcAft>
                <a:spcPts val="0"/>
              </a:spcAft>
            </a:pPr>
            <a:r>
              <a:rPr lang="en-US" sz="3600" b="0" i="0" u="none" strike="noStrike" dirty="0">
                <a:solidFill>
                  <a:srgbClr val="000000"/>
                </a:solidFill>
                <a:effectLst/>
                <a:latin typeface="TH SarabunPSK" panose="020B0500040200020003" pitchFamily="34" charset="-34"/>
                <a:cs typeface="TH SarabunPSK" panose="020B0500040200020003" pitchFamily="34" charset="-34"/>
              </a:rPr>
              <a:t>We measure output from amplifier, and we get approximately 1 watt or 29.9dBm. Then, we measure output from receiver coil. The measured efficiency (η) at 13.56 MHz versus the normalized Rx positions are given in Fig.3.</a:t>
            </a:r>
            <a:endParaRPr lang="en-US" sz="3600" b="0" dirty="0">
              <a:effectLst/>
              <a:latin typeface="TH SarabunPSK" panose="020B0500040200020003" pitchFamily="34" charset="-34"/>
              <a:cs typeface="TH SarabunPSK" panose="020B0500040200020003" pitchFamily="34" charset="-34"/>
            </a:endParaRPr>
          </a:p>
        </p:txBody>
      </p:sp>
      <p:sp>
        <p:nvSpPr>
          <p:cNvPr id="10" name="TextBox 9">
            <a:extLst>
              <a:ext uri="{FF2B5EF4-FFF2-40B4-BE49-F238E27FC236}">
                <a16:creationId xmlns:a16="http://schemas.microsoft.com/office/drawing/2014/main" id="{156DB516-7F0C-76E2-0C7A-A33DD20733F9}"/>
              </a:ext>
            </a:extLst>
          </p:cNvPr>
          <p:cNvSpPr txBox="1"/>
          <p:nvPr/>
        </p:nvSpPr>
        <p:spPr>
          <a:xfrm>
            <a:off x="16038709" y="10559844"/>
            <a:ext cx="11844181" cy="2862322"/>
          </a:xfrm>
          <a:prstGeom prst="rect">
            <a:avLst/>
          </a:prstGeom>
          <a:noFill/>
        </p:spPr>
        <p:txBody>
          <a:bodyPr wrap="square">
            <a:spAutoFit/>
          </a:bodyPr>
          <a:lstStyle/>
          <a:p>
            <a:pPr rtl="0">
              <a:spcBef>
                <a:spcPts val="0"/>
              </a:spcBef>
              <a:spcAft>
                <a:spcPts val="0"/>
              </a:spcAft>
            </a:pPr>
            <a:r>
              <a:rPr lang="en-US" sz="3600" b="1" i="0" u="none" strike="noStrike" dirty="0">
                <a:solidFill>
                  <a:srgbClr val="000000"/>
                </a:solidFill>
                <a:effectLst/>
                <a:latin typeface="TH SarabunPSK" panose="020B0500040200020003" pitchFamily="34" charset="-34"/>
                <a:cs typeface="TH SarabunPSK" panose="020B0500040200020003" pitchFamily="34" charset="-34"/>
              </a:rPr>
              <a:t>5.2  Connect transmitter circuit, radiator, and receiver with load to measure efficiency. </a:t>
            </a:r>
            <a:endParaRPr lang="en-US" sz="3600" b="0" dirty="0">
              <a:effectLst/>
              <a:latin typeface="TH SarabunPSK" panose="020B0500040200020003" pitchFamily="34" charset="-34"/>
              <a:cs typeface="TH SarabunPSK" panose="020B0500040200020003" pitchFamily="34" charset="-34"/>
            </a:endParaRPr>
          </a:p>
          <a:p>
            <a:pPr indent="457200" rtl="0">
              <a:spcBef>
                <a:spcPts val="0"/>
              </a:spcBef>
              <a:spcAft>
                <a:spcPts val="0"/>
              </a:spcAft>
            </a:pPr>
            <a:r>
              <a:rPr lang="en-US" sz="3600" b="0" i="0" u="none" strike="noStrike" dirty="0">
                <a:solidFill>
                  <a:srgbClr val="000000"/>
                </a:solidFill>
                <a:effectLst/>
                <a:latin typeface="TH SarabunPSK" panose="020B0500040200020003" pitchFamily="34" charset="-34"/>
                <a:cs typeface="TH SarabunPSK" panose="020B0500040200020003" pitchFamily="34" charset="-34"/>
              </a:rPr>
              <a:t>The power of input is approximately 7.2 Watt and the output of power by using resister 100 Ω to measure voltage. At the nominal height of 2 cm, the measured efficiency (η) at 13.56 MHz versus the normalized Rx positions are given in Fig.3.</a:t>
            </a:r>
            <a:endParaRPr lang="en-US" sz="3600" b="0" dirty="0">
              <a:effectLst/>
              <a:latin typeface="TH SarabunPSK" panose="020B0500040200020003" pitchFamily="34" charset="-34"/>
              <a:cs typeface="TH SarabunPSK" panose="020B0500040200020003" pitchFamily="34" charset="-34"/>
            </a:endParaRPr>
          </a:p>
        </p:txBody>
      </p:sp>
      <p:sp>
        <p:nvSpPr>
          <p:cNvPr id="17" name="TextBox 16">
            <a:extLst>
              <a:ext uri="{FF2B5EF4-FFF2-40B4-BE49-F238E27FC236}">
                <a16:creationId xmlns:a16="http://schemas.microsoft.com/office/drawing/2014/main" id="{D8C32ED3-4A2F-81AC-42B2-8259614F85DA}"/>
              </a:ext>
            </a:extLst>
          </p:cNvPr>
          <p:cNvSpPr txBox="1"/>
          <p:nvPr/>
        </p:nvSpPr>
        <p:spPr>
          <a:xfrm>
            <a:off x="887090" y="26903009"/>
            <a:ext cx="6212932" cy="707886"/>
          </a:xfrm>
          <a:prstGeom prst="rect">
            <a:avLst/>
          </a:prstGeom>
          <a:noFill/>
        </p:spPr>
        <p:txBody>
          <a:bodyPr wrap="square">
            <a:spAutoFit/>
          </a:bodyPr>
          <a:lstStyle/>
          <a:p>
            <a:pPr algn="just" rtl="0">
              <a:spcBef>
                <a:spcPts val="0"/>
              </a:spcBef>
              <a:spcAft>
                <a:spcPts val="0"/>
              </a:spcAft>
            </a:pPr>
            <a:r>
              <a:rPr lang="en-US" sz="4000" b="1" i="0" u="none" strike="noStrike" dirty="0">
                <a:solidFill>
                  <a:srgbClr val="000000"/>
                </a:solidFill>
                <a:effectLst/>
                <a:latin typeface="TH SarabunPSK" panose="020B0500040200020003" pitchFamily="34" charset="-34"/>
                <a:cs typeface="TH SarabunPSK" panose="020B0500040200020003" pitchFamily="34" charset="-34"/>
              </a:rPr>
              <a:t>The results of the experimental</a:t>
            </a:r>
            <a:endParaRPr lang="en-US" sz="4000" dirty="0">
              <a:effectLst/>
              <a:latin typeface="TH SarabunPSK" panose="020B0500040200020003" pitchFamily="34" charset="-34"/>
              <a:cs typeface="TH SarabunPSK" panose="020B0500040200020003" pitchFamily="34" charset="-34"/>
            </a:endParaRPr>
          </a:p>
        </p:txBody>
      </p:sp>
      <p:sp>
        <p:nvSpPr>
          <p:cNvPr id="23" name="TextBox 22">
            <a:extLst>
              <a:ext uri="{FF2B5EF4-FFF2-40B4-BE49-F238E27FC236}">
                <a16:creationId xmlns:a16="http://schemas.microsoft.com/office/drawing/2014/main" id="{83912282-45D8-1F7E-93DD-7EBFF8AD317C}"/>
              </a:ext>
            </a:extLst>
          </p:cNvPr>
          <p:cNvSpPr txBox="1"/>
          <p:nvPr/>
        </p:nvSpPr>
        <p:spPr>
          <a:xfrm>
            <a:off x="1230484" y="27639827"/>
            <a:ext cx="2763072" cy="646331"/>
          </a:xfrm>
          <a:prstGeom prst="rect">
            <a:avLst/>
          </a:prstGeom>
          <a:noFill/>
        </p:spPr>
        <p:txBody>
          <a:bodyPr wrap="square">
            <a:spAutoFit/>
          </a:bodyPr>
          <a:lstStyle/>
          <a:p>
            <a:r>
              <a:rPr lang="en-US" sz="3600" b="1" i="0" u="none" strike="noStrike" dirty="0">
                <a:solidFill>
                  <a:srgbClr val="000000"/>
                </a:solidFill>
                <a:effectLst/>
                <a:latin typeface="TH SarabunPSK" panose="020B0500040200020003" pitchFamily="34" charset="-34"/>
                <a:cs typeface="TH SarabunPSK" panose="020B0500040200020003" pitchFamily="34" charset="-34"/>
              </a:rPr>
              <a:t>Work piece</a:t>
            </a:r>
            <a:endParaRPr lang="th-TH" sz="3600" dirty="0">
              <a:latin typeface="TH SarabunPSK" panose="020B0500040200020003" pitchFamily="34" charset="-34"/>
              <a:cs typeface="TH SarabunPSK" panose="020B0500040200020003" pitchFamily="34" charset="-34"/>
            </a:endParaRPr>
          </a:p>
        </p:txBody>
      </p:sp>
      <p:sp>
        <p:nvSpPr>
          <p:cNvPr id="28" name="TextBox 27">
            <a:extLst>
              <a:ext uri="{FF2B5EF4-FFF2-40B4-BE49-F238E27FC236}">
                <a16:creationId xmlns:a16="http://schemas.microsoft.com/office/drawing/2014/main" id="{716AAE84-D991-8FFA-ACB1-E7914422764B}"/>
              </a:ext>
            </a:extLst>
          </p:cNvPr>
          <p:cNvSpPr txBox="1"/>
          <p:nvPr/>
        </p:nvSpPr>
        <p:spPr>
          <a:xfrm>
            <a:off x="6232815" y="35916311"/>
            <a:ext cx="4021389" cy="523220"/>
          </a:xfrm>
          <a:prstGeom prst="rect">
            <a:avLst/>
          </a:prstGeom>
          <a:noFill/>
        </p:spPr>
        <p:txBody>
          <a:bodyPr wrap="square">
            <a:spAutoFit/>
          </a:bodyPr>
          <a:lstStyle/>
          <a:p>
            <a:r>
              <a:rPr lang="en-US" sz="2800" b="0" i="0" u="none" strike="noStrike" dirty="0">
                <a:solidFill>
                  <a:srgbClr val="000000"/>
                </a:solidFill>
                <a:effectLst/>
                <a:latin typeface="TH SarabunPSK" panose="020B0500040200020003" pitchFamily="34" charset="-34"/>
                <a:cs typeface="TH SarabunPSK" panose="020B0500040200020003" pitchFamily="34" charset="-34"/>
              </a:rPr>
              <a:t>FIGURE 2  Work piece of Tx coil </a:t>
            </a:r>
            <a:endParaRPr lang="th-TH" sz="2800" dirty="0">
              <a:latin typeface="TH SarabunPSK" panose="020B0500040200020003" pitchFamily="34" charset="-34"/>
              <a:cs typeface="TH SarabunPSK" panose="020B0500040200020003" pitchFamily="34" charset="-34"/>
            </a:endParaRPr>
          </a:p>
        </p:txBody>
      </p:sp>
      <p:pic>
        <p:nvPicPr>
          <p:cNvPr id="31" name="Picture 30">
            <a:extLst>
              <a:ext uri="{FF2B5EF4-FFF2-40B4-BE49-F238E27FC236}">
                <a16:creationId xmlns:a16="http://schemas.microsoft.com/office/drawing/2014/main" id="{858C08B1-0661-FA17-768F-33180B556E0D}"/>
              </a:ext>
            </a:extLst>
          </p:cNvPr>
          <p:cNvPicPr>
            <a:picLocks noChangeAspect="1"/>
          </p:cNvPicPr>
          <p:nvPr/>
        </p:nvPicPr>
        <p:blipFill>
          <a:blip r:embed="rId6"/>
          <a:stretch>
            <a:fillRect/>
          </a:stretch>
        </p:blipFill>
        <p:spPr>
          <a:xfrm>
            <a:off x="5303715" y="27962993"/>
            <a:ext cx="5879591" cy="4089388"/>
          </a:xfrm>
          <a:prstGeom prst="rect">
            <a:avLst/>
          </a:prstGeom>
        </p:spPr>
      </p:pic>
      <p:sp>
        <p:nvSpPr>
          <p:cNvPr id="32" name="TextBox 31">
            <a:extLst>
              <a:ext uri="{FF2B5EF4-FFF2-40B4-BE49-F238E27FC236}">
                <a16:creationId xmlns:a16="http://schemas.microsoft.com/office/drawing/2014/main" id="{5677D852-3247-4134-35EE-925E9EFD788D}"/>
              </a:ext>
            </a:extLst>
          </p:cNvPr>
          <p:cNvSpPr txBox="1"/>
          <p:nvPr/>
        </p:nvSpPr>
        <p:spPr>
          <a:xfrm>
            <a:off x="5760780" y="32228099"/>
            <a:ext cx="6526435" cy="523220"/>
          </a:xfrm>
          <a:prstGeom prst="rect">
            <a:avLst/>
          </a:prstGeom>
          <a:noFill/>
        </p:spPr>
        <p:txBody>
          <a:bodyPr wrap="square">
            <a:spAutoFit/>
          </a:bodyPr>
          <a:lstStyle/>
          <a:p>
            <a:r>
              <a:rPr lang="en-US" sz="2800" b="0" i="0" u="none" strike="noStrike" dirty="0">
                <a:solidFill>
                  <a:srgbClr val="000000"/>
                </a:solidFill>
                <a:effectLst/>
                <a:latin typeface="TH SarabunPSK" panose="020B0500040200020003" pitchFamily="34" charset="-34"/>
                <a:cs typeface="TH SarabunPSK" panose="020B0500040200020003" pitchFamily="34" charset="-34"/>
              </a:rPr>
              <a:t>FIGURE 1  Work piece of Rx coil and receiver circuit</a:t>
            </a:r>
            <a:endParaRPr lang="th-TH" sz="2800" dirty="0">
              <a:latin typeface="TH SarabunPSK" panose="020B0500040200020003" pitchFamily="34" charset="-34"/>
              <a:cs typeface="TH SarabunPSK" panose="020B0500040200020003" pitchFamily="34" charset="-34"/>
            </a:endParaRPr>
          </a:p>
        </p:txBody>
      </p:sp>
      <p:pic>
        <p:nvPicPr>
          <p:cNvPr id="4" name="Picture 3">
            <a:extLst>
              <a:ext uri="{FF2B5EF4-FFF2-40B4-BE49-F238E27FC236}">
                <a16:creationId xmlns:a16="http://schemas.microsoft.com/office/drawing/2014/main" id="{635DFD55-CDAE-C8E2-3998-F6AF26063B52}"/>
              </a:ext>
            </a:extLst>
          </p:cNvPr>
          <p:cNvPicPr>
            <a:picLocks noChangeAspect="1"/>
          </p:cNvPicPr>
          <p:nvPr/>
        </p:nvPicPr>
        <p:blipFill>
          <a:blip r:embed="rId7"/>
          <a:stretch>
            <a:fillRect/>
          </a:stretch>
        </p:blipFill>
        <p:spPr>
          <a:xfrm>
            <a:off x="469919" y="498128"/>
            <a:ext cx="6134428" cy="7082314"/>
          </a:xfrm>
          <a:prstGeom prst="rect">
            <a:avLst/>
          </a:prstGeom>
        </p:spPr>
      </p:pic>
      <p:sp>
        <p:nvSpPr>
          <p:cNvPr id="13" name="TextBox 12">
            <a:extLst>
              <a:ext uri="{FF2B5EF4-FFF2-40B4-BE49-F238E27FC236}">
                <a16:creationId xmlns:a16="http://schemas.microsoft.com/office/drawing/2014/main" id="{A911D656-4B47-DFA1-6CDD-9B0A0199CE62}"/>
              </a:ext>
            </a:extLst>
          </p:cNvPr>
          <p:cNvSpPr txBox="1"/>
          <p:nvPr/>
        </p:nvSpPr>
        <p:spPr>
          <a:xfrm>
            <a:off x="6577803" y="4434101"/>
            <a:ext cx="18028818" cy="5632311"/>
          </a:xfrm>
          <a:prstGeom prst="rect">
            <a:avLst/>
          </a:prstGeom>
          <a:noFill/>
        </p:spPr>
        <p:txBody>
          <a:bodyPr wrap="square">
            <a:spAutoFit/>
          </a:bodyPr>
          <a:lstStyle/>
          <a:p>
            <a:r>
              <a:rPr lang="en-US" sz="3600" dirty="0">
                <a:latin typeface="TH SarabunPSK" panose="020B0500040200020003" pitchFamily="34" charset="-34"/>
                <a:cs typeface="TH SarabunPSK" panose="020B0500040200020003" pitchFamily="34" charset="-34"/>
              </a:rPr>
              <a:t> Introduction</a:t>
            </a:r>
          </a:p>
          <a:p>
            <a:r>
              <a:rPr lang="en-US" sz="3600" dirty="0">
                <a:latin typeface="TH SarabunPSK" panose="020B0500040200020003" pitchFamily="34" charset="-34"/>
                <a:cs typeface="TH SarabunPSK" panose="020B0500040200020003" pitchFamily="34" charset="-34"/>
              </a:rPr>
              <a:t>        For EV charging, wireless power transfer (WPT) technology has been used. Through electromagnetic coupling, the WPT system may transport power from the transmitting side to the receiving side. As a result, when the EVs are close to the WPT facilities, the batteries can be charged without physical touch. When compared to traditional charging methods, WPT provides advantages to drivers such as safety, convenience, and ease of use. However, the stationary WPT system has yet to tackle two intrinsic problems: a longer charging time than typical fuel-filling time and a lower mileage than engine-powered vehicles.</a:t>
            </a:r>
          </a:p>
          <a:p>
            <a:r>
              <a:rPr lang="en-US" sz="3600" dirty="0">
                <a:latin typeface="TH SarabunPSK" panose="020B0500040200020003" pitchFamily="34" charset="-34"/>
                <a:cs typeface="TH SarabunPSK" panose="020B0500040200020003" pitchFamily="34" charset="-34"/>
              </a:rPr>
              <a:t>	The dynamic wireless power transfer (DWPT) system is a promising solution to the concerns raised above. DWPT allows the EV to be powered constantly while in motion by the transmitter installed beneath the roadway. It is possible to charge and consume energy at the same time. As a result, the driving range of EVs can be greatly enhanced. Meanwhile, the battery capacity, as well as the cost and weight, might be reduced. </a:t>
            </a:r>
          </a:p>
        </p:txBody>
      </p:sp>
    </p:spTree>
    <p:extLst>
      <p:ext uri="{BB962C8B-B14F-4D97-AF65-F5344CB8AC3E}">
        <p14:creationId xmlns:p14="http://schemas.microsoft.com/office/powerpoint/2010/main" val="13012338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TotalTime>
  <Words>985</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Cordia New</vt:lpstr>
      <vt:lpstr>Sarabun</vt:lpstr>
      <vt:lpstr>TH SarabunPSK</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ภูมิพัฒน์ พรหมสถาพร</dc:creator>
  <cp:lastModifiedBy>ภูมิพัฒน์ พรหมสถาพร</cp:lastModifiedBy>
  <cp:revision>6</cp:revision>
  <dcterms:created xsi:type="dcterms:W3CDTF">2023-05-15T09:30:09Z</dcterms:created>
  <dcterms:modified xsi:type="dcterms:W3CDTF">2023-06-06T14:16:16Z</dcterms:modified>
</cp:coreProperties>
</file>