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4" r:id="rId2"/>
    <p:sldId id="266" r:id="rId3"/>
    <p:sldId id="288" r:id="rId4"/>
    <p:sldId id="275" r:id="rId5"/>
    <p:sldId id="289" r:id="rId6"/>
    <p:sldId id="294" r:id="rId7"/>
    <p:sldId id="290" r:id="rId8"/>
    <p:sldId id="293" r:id="rId9"/>
    <p:sldId id="295" r:id="rId10"/>
    <p:sldId id="296" r:id="rId11"/>
    <p:sldId id="297" r:id="rId12"/>
    <p:sldId id="298" r:id="rId13"/>
    <p:sldId id="299" r:id="rId14"/>
    <p:sldId id="291" r:id="rId15"/>
    <p:sldId id="301" r:id="rId16"/>
    <p:sldId id="303" r:id="rId17"/>
    <p:sldId id="304" r:id="rId18"/>
    <p:sldId id="305" r:id="rId19"/>
    <p:sldId id="300" r:id="rId20"/>
    <p:sldId id="302" r:id="rId21"/>
    <p:sldId id="306" r:id="rId22"/>
    <p:sldId id="307" r:id="rId23"/>
    <p:sldId id="274" r:id="rId2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11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11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11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11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-11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660" y="4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19B6F0-1132-4187-B043-D05C6897B677}" type="doc">
      <dgm:prSet loTypeId="urn:microsoft.com/office/officeart/2005/8/layout/radial1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A4CB7F8C-08F4-4390-B93D-3ACB65009B11}">
      <dgm:prSet phldrT="[Texto]"/>
      <dgm:spPr/>
      <dgm:t>
        <a:bodyPr/>
        <a:lstStyle/>
        <a:p>
          <a:r>
            <a:rPr lang="pt-BR" dirty="0" smtClean="0"/>
            <a:t>SABERES</a:t>
          </a:r>
          <a:endParaRPr lang="pt-BR" dirty="0"/>
        </a:p>
      </dgm:t>
    </dgm:pt>
    <dgm:pt modelId="{9D2677DA-B729-4CB0-918B-9447A3383738}" type="parTrans" cxnId="{D796D41D-B96B-4FB3-8CDD-BD4EC3156D4A}">
      <dgm:prSet/>
      <dgm:spPr/>
      <dgm:t>
        <a:bodyPr/>
        <a:lstStyle/>
        <a:p>
          <a:endParaRPr lang="pt-BR"/>
        </a:p>
      </dgm:t>
    </dgm:pt>
    <dgm:pt modelId="{76DB3C13-5882-4CE1-9939-F04ABB866A9E}" type="sibTrans" cxnId="{D796D41D-B96B-4FB3-8CDD-BD4EC3156D4A}">
      <dgm:prSet/>
      <dgm:spPr/>
      <dgm:t>
        <a:bodyPr/>
        <a:lstStyle/>
        <a:p>
          <a:endParaRPr lang="pt-BR"/>
        </a:p>
      </dgm:t>
    </dgm:pt>
    <dgm:pt modelId="{B38F093D-B48F-492D-82B5-21E8836D4767}">
      <dgm:prSet phldrT="[Texto]"/>
      <dgm:spPr/>
      <dgm:t>
        <a:bodyPr/>
        <a:lstStyle/>
        <a:p>
          <a:r>
            <a:rPr lang="pt-BR" dirty="0" smtClean="0"/>
            <a:t>PEDAGÓGICOS</a:t>
          </a:r>
          <a:endParaRPr lang="pt-BR" dirty="0"/>
        </a:p>
      </dgm:t>
    </dgm:pt>
    <dgm:pt modelId="{18D943F0-F262-44E2-A0AC-999F31E98923}" type="parTrans" cxnId="{1BE1CD08-4086-4D57-A2F2-FC882AF24C10}">
      <dgm:prSet/>
      <dgm:spPr/>
      <dgm:t>
        <a:bodyPr/>
        <a:lstStyle/>
        <a:p>
          <a:endParaRPr lang="pt-BR"/>
        </a:p>
      </dgm:t>
    </dgm:pt>
    <dgm:pt modelId="{0131CE06-9519-43A4-B4CA-D3CC59E156BE}" type="sibTrans" cxnId="{1BE1CD08-4086-4D57-A2F2-FC882AF24C10}">
      <dgm:prSet/>
      <dgm:spPr/>
      <dgm:t>
        <a:bodyPr/>
        <a:lstStyle/>
        <a:p>
          <a:endParaRPr lang="pt-BR"/>
        </a:p>
      </dgm:t>
    </dgm:pt>
    <dgm:pt modelId="{36F5E323-5CB5-4FA6-ACC4-7315DC8EA5C0}">
      <dgm:prSet phldrT="[Texto]"/>
      <dgm:spPr/>
      <dgm:t>
        <a:bodyPr/>
        <a:lstStyle/>
        <a:p>
          <a:r>
            <a:rPr lang="pt-BR" dirty="0" smtClean="0"/>
            <a:t>DISCIPLINARES</a:t>
          </a:r>
          <a:endParaRPr lang="pt-BR" dirty="0"/>
        </a:p>
      </dgm:t>
    </dgm:pt>
    <dgm:pt modelId="{4D3532A7-3FCE-480E-8223-D6B107C9457A}" type="parTrans" cxnId="{A3CCB57C-698B-4085-824B-DA5942B0A3FA}">
      <dgm:prSet/>
      <dgm:spPr/>
      <dgm:t>
        <a:bodyPr/>
        <a:lstStyle/>
        <a:p>
          <a:endParaRPr lang="pt-BR"/>
        </a:p>
      </dgm:t>
    </dgm:pt>
    <dgm:pt modelId="{199F2FDF-39F7-4C38-941A-0DCDF6C74B8B}" type="sibTrans" cxnId="{A3CCB57C-698B-4085-824B-DA5942B0A3FA}">
      <dgm:prSet/>
      <dgm:spPr/>
      <dgm:t>
        <a:bodyPr/>
        <a:lstStyle/>
        <a:p>
          <a:endParaRPr lang="pt-BR"/>
        </a:p>
      </dgm:t>
    </dgm:pt>
    <dgm:pt modelId="{79FC0112-0915-447A-9616-E9B3C4C89357}">
      <dgm:prSet phldrT="[Texto]"/>
      <dgm:spPr/>
      <dgm:t>
        <a:bodyPr/>
        <a:lstStyle/>
        <a:p>
          <a:r>
            <a:rPr lang="pt-BR" dirty="0" smtClean="0"/>
            <a:t>CURRICULARES</a:t>
          </a:r>
          <a:endParaRPr lang="pt-BR" dirty="0"/>
        </a:p>
      </dgm:t>
    </dgm:pt>
    <dgm:pt modelId="{7848F926-87DD-4716-8C53-B1A46CC207F7}" type="parTrans" cxnId="{F13E3572-84FC-43A1-BA14-1C38B7DD52DC}">
      <dgm:prSet/>
      <dgm:spPr/>
      <dgm:t>
        <a:bodyPr/>
        <a:lstStyle/>
        <a:p>
          <a:endParaRPr lang="pt-BR"/>
        </a:p>
      </dgm:t>
    </dgm:pt>
    <dgm:pt modelId="{0112F343-D8BF-47B7-BF87-4A7D85137A75}" type="sibTrans" cxnId="{F13E3572-84FC-43A1-BA14-1C38B7DD52DC}">
      <dgm:prSet/>
      <dgm:spPr/>
      <dgm:t>
        <a:bodyPr/>
        <a:lstStyle/>
        <a:p>
          <a:endParaRPr lang="pt-BR"/>
        </a:p>
      </dgm:t>
    </dgm:pt>
    <dgm:pt modelId="{B93E8B71-D4E2-402B-9601-9D6FE57A168F}">
      <dgm:prSet phldrT="[Texto]"/>
      <dgm:spPr/>
      <dgm:t>
        <a:bodyPr/>
        <a:lstStyle/>
        <a:p>
          <a:r>
            <a:rPr lang="pt-BR" dirty="0" smtClean="0"/>
            <a:t>EXPERIENCIAIS</a:t>
          </a:r>
          <a:endParaRPr lang="pt-BR" dirty="0"/>
        </a:p>
      </dgm:t>
    </dgm:pt>
    <dgm:pt modelId="{C9435E70-A18D-4F9C-901E-9E29845270ED}" type="parTrans" cxnId="{D017E3CA-747E-4ADE-ABF0-B81A50AF47DA}">
      <dgm:prSet/>
      <dgm:spPr/>
      <dgm:t>
        <a:bodyPr/>
        <a:lstStyle/>
        <a:p>
          <a:endParaRPr lang="pt-BR"/>
        </a:p>
      </dgm:t>
    </dgm:pt>
    <dgm:pt modelId="{093CE544-AB30-4FB5-B9B2-2CF42426D15A}" type="sibTrans" cxnId="{D017E3CA-747E-4ADE-ABF0-B81A50AF47DA}">
      <dgm:prSet/>
      <dgm:spPr/>
      <dgm:t>
        <a:bodyPr/>
        <a:lstStyle/>
        <a:p>
          <a:endParaRPr lang="pt-BR"/>
        </a:p>
      </dgm:t>
    </dgm:pt>
    <dgm:pt modelId="{4C48EA2F-DF71-4BC8-8C73-8E134CBAAB82}" type="pres">
      <dgm:prSet presAssocID="{FA19B6F0-1132-4187-B043-D05C6897B67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E7C94CA-BCF4-452A-BA09-8E3E4FBE90FF}" type="pres">
      <dgm:prSet presAssocID="{A4CB7F8C-08F4-4390-B93D-3ACB65009B11}" presName="centerShape" presStyleLbl="node0" presStyleIdx="0" presStyleCnt="1"/>
      <dgm:spPr/>
      <dgm:t>
        <a:bodyPr/>
        <a:lstStyle/>
        <a:p>
          <a:endParaRPr lang="pt-BR"/>
        </a:p>
      </dgm:t>
    </dgm:pt>
    <dgm:pt modelId="{AB843FE1-DE8B-4253-B276-686920F6974D}" type="pres">
      <dgm:prSet presAssocID="{18D943F0-F262-44E2-A0AC-999F31E98923}" presName="Name9" presStyleLbl="parChTrans1D2" presStyleIdx="0" presStyleCnt="4"/>
      <dgm:spPr/>
      <dgm:t>
        <a:bodyPr/>
        <a:lstStyle/>
        <a:p>
          <a:endParaRPr lang="pt-BR"/>
        </a:p>
      </dgm:t>
    </dgm:pt>
    <dgm:pt modelId="{DCBEBE02-A69F-40A2-83D1-37DDE655DB37}" type="pres">
      <dgm:prSet presAssocID="{18D943F0-F262-44E2-A0AC-999F31E98923}" presName="connTx" presStyleLbl="parChTrans1D2" presStyleIdx="0" presStyleCnt="4"/>
      <dgm:spPr/>
      <dgm:t>
        <a:bodyPr/>
        <a:lstStyle/>
        <a:p>
          <a:endParaRPr lang="pt-BR"/>
        </a:p>
      </dgm:t>
    </dgm:pt>
    <dgm:pt modelId="{110A514D-E56E-4767-A36D-9D53813D8683}" type="pres">
      <dgm:prSet presAssocID="{B38F093D-B48F-492D-82B5-21E8836D4767}" presName="node" presStyleLbl="node1" presStyleIdx="0" presStyleCnt="4" custRadScaleRad="101821" custRadScaleInc="-316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15D7975-D573-448E-A31E-EF2DA444D756}" type="pres">
      <dgm:prSet presAssocID="{4D3532A7-3FCE-480E-8223-D6B107C9457A}" presName="Name9" presStyleLbl="parChTrans1D2" presStyleIdx="1" presStyleCnt="4"/>
      <dgm:spPr/>
      <dgm:t>
        <a:bodyPr/>
        <a:lstStyle/>
        <a:p>
          <a:endParaRPr lang="pt-BR"/>
        </a:p>
      </dgm:t>
    </dgm:pt>
    <dgm:pt modelId="{FBDA5F55-CF9F-4EAC-9102-A42F53A2057C}" type="pres">
      <dgm:prSet presAssocID="{4D3532A7-3FCE-480E-8223-D6B107C9457A}" presName="connTx" presStyleLbl="parChTrans1D2" presStyleIdx="1" presStyleCnt="4"/>
      <dgm:spPr/>
      <dgm:t>
        <a:bodyPr/>
        <a:lstStyle/>
        <a:p>
          <a:endParaRPr lang="pt-BR"/>
        </a:p>
      </dgm:t>
    </dgm:pt>
    <dgm:pt modelId="{E1C00936-2147-4AA9-98D3-1E66ACAC3F4A}" type="pres">
      <dgm:prSet presAssocID="{36F5E323-5CB5-4FA6-ACC4-7315DC8EA5C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D5FF280-2180-4C04-B2FA-5595CA2E3215}" type="pres">
      <dgm:prSet presAssocID="{7848F926-87DD-4716-8C53-B1A46CC207F7}" presName="Name9" presStyleLbl="parChTrans1D2" presStyleIdx="2" presStyleCnt="4"/>
      <dgm:spPr/>
      <dgm:t>
        <a:bodyPr/>
        <a:lstStyle/>
        <a:p>
          <a:endParaRPr lang="pt-BR"/>
        </a:p>
      </dgm:t>
    </dgm:pt>
    <dgm:pt modelId="{EBD65DCA-F663-4BF4-A2A6-F0FD60D129B3}" type="pres">
      <dgm:prSet presAssocID="{7848F926-87DD-4716-8C53-B1A46CC207F7}" presName="connTx" presStyleLbl="parChTrans1D2" presStyleIdx="2" presStyleCnt="4"/>
      <dgm:spPr/>
      <dgm:t>
        <a:bodyPr/>
        <a:lstStyle/>
        <a:p>
          <a:endParaRPr lang="pt-BR"/>
        </a:p>
      </dgm:t>
    </dgm:pt>
    <dgm:pt modelId="{57582593-6E83-4A17-9B1B-9BC3A37554CC}" type="pres">
      <dgm:prSet presAssocID="{79FC0112-0915-447A-9616-E9B3C4C8935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B0FF2B4-6C59-4F29-BB7D-B9147FFB36E6}" type="pres">
      <dgm:prSet presAssocID="{C9435E70-A18D-4F9C-901E-9E29845270ED}" presName="Name9" presStyleLbl="parChTrans1D2" presStyleIdx="3" presStyleCnt="4"/>
      <dgm:spPr/>
      <dgm:t>
        <a:bodyPr/>
        <a:lstStyle/>
        <a:p>
          <a:endParaRPr lang="pt-BR"/>
        </a:p>
      </dgm:t>
    </dgm:pt>
    <dgm:pt modelId="{256A1A09-6729-4B98-B9A1-67F7F8A7052D}" type="pres">
      <dgm:prSet presAssocID="{C9435E70-A18D-4F9C-901E-9E29845270ED}" presName="connTx" presStyleLbl="parChTrans1D2" presStyleIdx="3" presStyleCnt="4"/>
      <dgm:spPr/>
      <dgm:t>
        <a:bodyPr/>
        <a:lstStyle/>
        <a:p>
          <a:endParaRPr lang="pt-BR"/>
        </a:p>
      </dgm:t>
    </dgm:pt>
    <dgm:pt modelId="{6ED7A496-2110-4B54-9A17-CFA5B1E9B324}" type="pres">
      <dgm:prSet presAssocID="{B93E8B71-D4E2-402B-9601-9D6FE57A168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3CCB57C-698B-4085-824B-DA5942B0A3FA}" srcId="{A4CB7F8C-08F4-4390-B93D-3ACB65009B11}" destId="{36F5E323-5CB5-4FA6-ACC4-7315DC8EA5C0}" srcOrd="1" destOrd="0" parTransId="{4D3532A7-3FCE-480E-8223-D6B107C9457A}" sibTransId="{199F2FDF-39F7-4C38-941A-0DCDF6C74B8B}"/>
    <dgm:cxn modelId="{F13E3572-84FC-43A1-BA14-1C38B7DD52DC}" srcId="{A4CB7F8C-08F4-4390-B93D-3ACB65009B11}" destId="{79FC0112-0915-447A-9616-E9B3C4C89357}" srcOrd="2" destOrd="0" parTransId="{7848F926-87DD-4716-8C53-B1A46CC207F7}" sibTransId="{0112F343-D8BF-47B7-BF87-4A7D85137A75}"/>
    <dgm:cxn modelId="{BBB737C0-6482-421B-9E4D-2275BD4796D9}" type="presOf" srcId="{18D943F0-F262-44E2-A0AC-999F31E98923}" destId="{AB843FE1-DE8B-4253-B276-686920F6974D}" srcOrd="0" destOrd="0" presId="urn:microsoft.com/office/officeart/2005/8/layout/radial1"/>
    <dgm:cxn modelId="{D1CFC8DF-1A3D-42AC-AB33-0E74A97DB907}" type="presOf" srcId="{4D3532A7-3FCE-480E-8223-D6B107C9457A}" destId="{FBDA5F55-CF9F-4EAC-9102-A42F53A2057C}" srcOrd="1" destOrd="0" presId="urn:microsoft.com/office/officeart/2005/8/layout/radial1"/>
    <dgm:cxn modelId="{B95EE6CC-6C0C-42F3-97AC-E4341D23C5B1}" type="presOf" srcId="{B38F093D-B48F-492D-82B5-21E8836D4767}" destId="{110A514D-E56E-4767-A36D-9D53813D8683}" srcOrd="0" destOrd="0" presId="urn:microsoft.com/office/officeart/2005/8/layout/radial1"/>
    <dgm:cxn modelId="{897D0E29-A7DB-4BAC-9726-0F41734CA4B5}" type="presOf" srcId="{18D943F0-F262-44E2-A0AC-999F31E98923}" destId="{DCBEBE02-A69F-40A2-83D1-37DDE655DB37}" srcOrd="1" destOrd="0" presId="urn:microsoft.com/office/officeart/2005/8/layout/radial1"/>
    <dgm:cxn modelId="{53DF015E-42E0-481E-B0EC-666C7DF373F9}" type="presOf" srcId="{C9435E70-A18D-4F9C-901E-9E29845270ED}" destId="{256A1A09-6729-4B98-B9A1-67F7F8A7052D}" srcOrd="1" destOrd="0" presId="urn:microsoft.com/office/officeart/2005/8/layout/radial1"/>
    <dgm:cxn modelId="{1BE1CD08-4086-4D57-A2F2-FC882AF24C10}" srcId="{A4CB7F8C-08F4-4390-B93D-3ACB65009B11}" destId="{B38F093D-B48F-492D-82B5-21E8836D4767}" srcOrd="0" destOrd="0" parTransId="{18D943F0-F262-44E2-A0AC-999F31E98923}" sibTransId="{0131CE06-9519-43A4-B4CA-D3CC59E156BE}"/>
    <dgm:cxn modelId="{EB92A567-BAFE-495A-B299-462B48CBF399}" type="presOf" srcId="{79FC0112-0915-447A-9616-E9B3C4C89357}" destId="{57582593-6E83-4A17-9B1B-9BC3A37554CC}" srcOrd="0" destOrd="0" presId="urn:microsoft.com/office/officeart/2005/8/layout/radial1"/>
    <dgm:cxn modelId="{E3371E04-D563-4FD9-8D56-480DDF1A2FD4}" type="presOf" srcId="{FA19B6F0-1132-4187-B043-D05C6897B677}" destId="{4C48EA2F-DF71-4BC8-8C73-8E134CBAAB82}" srcOrd="0" destOrd="0" presId="urn:microsoft.com/office/officeart/2005/8/layout/radial1"/>
    <dgm:cxn modelId="{D017E3CA-747E-4ADE-ABF0-B81A50AF47DA}" srcId="{A4CB7F8C-08F4-4390-B93D-3ACB65009B11}" destId="{B93E8B71-D4E2-402B-9601-9D6FE57A168F}" srcOrd="3" destOrd="0" parTransId="{C9435E70-A18D-4F9C-901E-9E29845270ED}" sibTransId="{093CE544-AB30-4FB5-B9B2-2CF42426D15A}"/>
    <dgm:cxn modelId="{2F82B7F8-2369-46D9-AE86-AC651C776103}" type="presOf" srcId="{36F5E323-5CB5-4FA6-ACC4-7315DC8EA5C0}" destId="{E1C00936-2147-4AA9-98D3-1E66ACAC3F4A}" srcOrd="0" destOrd="0" presId="urn:microsoft.com/office/officeart/2005/8/layout/radial1"/>
    <dgm:cxn modelId="{966E1C1A-DB14-4D75-813A-8E862DC6C81A}" type="presOf" srcId="{A4CB7F8C-08F4-4390-B93D-3ACB65009B11}" destId="{8E7C94CA-BCF4-452A-BA09-8E3E4FBE90FF}" srcOrd="0" destOrd="0" presId="urn:microsoft.com/office/officeart/2005/8/layout/radial1"/>
    <dgm:cxn modelId="{ACBF9CB3-82E9-4CE4-AB84-773F89DB6724}" type="presOf" srcId="{B93E8B71-D4E2-402B-9601-9D6FE57A168F}" destId="{6ED7A496-2110-4B54-9A17-CFA5B1E9B324}" srcOrd="0" destOrd="0" presId="urn:microsoft.com/office/officeart/2005/8/layout/radial1"/>
    <dgm:cxn modelId="{2B111BBB-103E-4A6A-AF6E-27075460C127}" type="presOf" srcId="{7848F926-87DD-4716-8C53-B1A46CC207F7}" destId="{EBD65DCA-F663-4BF4-A2A6-F0FD60D129B3}" srcOrd="1" destOrd="0" presId="urn:microsoft.com/office/officeart/2005/8/layout/radial1"/>
    <dgm:cxn modelId="{4BF924DD-44B3-4A64-A29A-9AFE966FF49A}" type="presOf" srcId="{C9435E70-A18D-4F9C-901E-9E29845270ED}" destId="{AB0FF2B4-6C59-4F29-BB7D-B9147FFB36E6}" srcOrd="0" destOrd="0" presId="urn:microsoft.com/office/officeart/2005/8/layout/radial1"/>
    <dgm:cxn modelId="{1FF7C7CE-D1B7-4BCF-BF15-DFB9A7B85946}" type="presOf" srcId="{7848F926-87DD-4716-8C53-B1A46CC207F7}" destId="{5D5FF280-2180-4C04-B2FA-5595CA2E3215}" srcOrd="0" destOrd="0" presId="urn:microsoft.com/office/officeart/2005/8/layout/radial1"/>
    <dgm:cxn modelId="{D796D41D-B96B-4FB3-8CDD-BD4EC3156D4A}" srcId="{FA19B6F0-1132-4187-B043-D05C6897B677}" destId="{A4CB7F8C-08F4-4390-B93D-3ACB65009B11}" srcOrd="0" destOrd="0" parTransId="{9D2677DA-B729-4CB0-918B-9447A3383738}" sibTransId="{76DB3C13-5882-4CE1-9939-F04ABB866A9E}"/>
    <dgm:cxn modelId="{2809CEAD-60DE-41AE-9C77-2F216F60D32A}" type="presOf" srcId="{4D3532A7-3FCE-480E-8223-D6B107C9457A}" destId="{B15D7975-D573-448E-A31E-EF2DA444D756}" srcOrd="0" destOrd="0" presId="urn:microsoft.com/office/officeart/2005/8/layout/radial1"/>
    <dgm:cxn modelId="{B8CD3B6F-4B61-4DF3-9ED4-990A74F62A57}" type="presParOf" srcId="{4C48EA2F-DF71-4BC8-8C73-8E134CBAAB82}" destId="{8E7C94CA-BCF4-452A-BA09-8E3E4FBE90FF}" srcOrd="0" destOrd="0" presId="urn:microsoft.com/office/officeart/2005/8/layout/radial1"/>
    <dgm:cxn modelId="{DAAE72FB-94C4-407D-8D7E-1DD9A5524564}" type="presParOf" srcId="{4C48EA2F-DF71-4BC8-8C73-8E134CBAAB82}" destId="{AB843FE1-DE8B-4253-B276-686920F6974D}" srcOrd="1" destOrd="0" presId="urn:microsoft.com/office/officeart/2005/8/layout/radial1"/>
    <dgm:cxn modelId="{A51F536D-364F-44C1-95B5-F8C2D1D8158F}" type="presParOf" srcId="{AB843FE1-DE8B-4253-B276-686920F6974D}" destId="{DCBEBE02-A69F-40A2-83D1-37DDE655DB37}" srcOrd="0" destOrd="0" presId="urn:microsoft.com/office/officeart/2005/8/layout/radial1"/>
    <dgm:cxn modelId="{2AEBE073-D79D-45F7-9FEF-2C8183E5C91A}" type="presParOf" srcId="{4C48EA2F-DF71-4BC8-8C73-8E134CBAAB82}" destId="{110A514D-E56E-4767-A36D-9D53813D8683}" srcOrd="2" destOrd="0" presId="urn:microsoft.com/office/officeart/2005/8/layout/radial1"/>
    <dgm:cxn modelId="{0394829F-EB78-4F48-A05F-7F4B79D03362}" type="presParOf" srcId="{4C48EA2F-DF71-4BC8-8C73-8E134CBAAB82}" destId="{B15D7975-D573-448E-A31E-EF2DA444D756}" srcOrd="3" destOrd="0" presId="urn:microsoft.com/office/officeart/2005/8/layout/radial1"/>
    <dgm:cxn modelId="{7A7438C0-810D-4F70-9B5C-E3DAE1FDF493}" type="presParOf" srcId="{B15D7975-D573-448E-A31E-EF2DA444D756}" destId="{FBDA5F55-CF9F-4EAC-9102-A42F53A2057C}" srcOrd="0" destOrd="0" presId="urn:microsoft.com/office/officeart/2005/8/layout/radial1"/>
    <dgm:cxn modelId="{4EFF7D3A-B049-4944-858C-0CFAC566873B}" type="presParOf" srcId="{4C48EA2F-DF71-4BC8-8C73-8E134CBAAB82}" destId="{E1C00936-2147-4AA9-98D3-1E66ACAC3F4A}" srcOrd="4" destOrd="0" presId="urn:microsoft.com/office/officeart/2005/8/layout/radial1"/>
    <dgm:cxn modelId="{EB7EC2AE-4B81-40A9-8255-4D8D874C1A88}" type="presParOf" srcId="{4C48EA2F-DF71-4BC8-8C73-8E134CBAAB82}" destId="{5D5FF280-2180-4C04-B2FA-5595CA2E3215}" srcOrd="5" destOrd="0" presId="urn:microsoft.com/office/officeart/2005/8/layout/radial1"/>
    <dgm:cxn modelId="{7C0357B3-D225-4C3D-8D25-AEB34652A92F}" type="presParOf" srcId="{5D5FF280-2180-4C04-B2FA-5595CA2E3215}" destId="{EBD65DCA-F663-4BF4-A2A6-F0FD60D129B3}" srcOrd="0" destOrd="0" presId="urn:microsoft.com/office/officeart/2005/8/layout/radial1"/>
    <dgm:cxn modelId="{1DB06EAB-FF63-4B33-82DE-C0EF6A05D538}" type="presParOf" srcId="{4C48EA2F-DF71-4BC8-8C73-8E134CBAAB82}" destId="{57582593-6E83-4A17-9B1B-9BC3A37554CC}" srcOrd="6" destOrd="0" presId="urn:microsoft.com/office/officeart/2005/8/layout/radial1"/>
    <dgm:cxn modelId="{FE2F659B-CC5B-43F4-88B3-9199BA0AD448}" type="presParOf" srcId="{4C48EA2F-DF71-4BC8-8C73-8E134CBAAB82}" destId="{AB0FF2B4-6C59-4F29-BB7D-B9147FFB36E6}" srcOrd="7" destOrd="0" presId="urn:microsoft.com/office/officeart/2005/8/layout/radial1"/>
    <dgm:cxn modelId="{1D30D282-5C8B-48F0-8C0C-C521BF6D4E35}" type="presParOf" srcId="{AB0FF2B4-6C59-4F29-BB7D-B9147FFB36E6}" destId="{256A1A09-6729-4B98-B9A1-67F7F8A7052D}" srcOrd="0" destOrd="0" presId="urn:microsoft.com/office/officeart/2005/8/layout/radial1"/>
    <dgm:cxn modelId="{6EE5E43E-DDC0-41F8-9431-11092839CCD6}" type="presParOf" srcId="{4C48EA2F-DF71-4BC8-8C73-8E134CBAAB82}" destId="{6ED7A496-2110-4B54-9A17-CFA5B1E9B324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C94CA-BCF4-452A-BA09-8E3E4FBE90FF}">
      <dsp:nvSpPr>
        <dsp:cNvPr id="0" name=""/>
        <dsp:cNvSpPr/>
      </dsp:nvSpPr>
      <dsp:spPr>
        <a:xfrm>
          <a:off x="2687261" y="1675205"/>
          <a:ext cx="1273876" cy="12738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SABERES</a:t>
          </a:r>
          <a:endParaRPr lang="pt-BR" sz="1900" kern="1200" dirty="0"/>
        </a:p>
      </dsp:txBody>
      <dsp:txXfrm>
        <a:off x="2873816" y="1861760"/>
        <a:ext cx="900766" cy="900766"/>
      </dsp:txXfrm>
    </dsp:sp>
    <dsp:sp modelId="{AB843FE1-DE8B-4253-B276-686920F6974D}">
      <dsp:nvSpPr>
        <dsp:cNvPr id="0" name=""/>
        <dsp:cNvSpPr/>
      </dsp:nvSpPr>
      <dsp:spPr>
        <a:xfrm rot="16113948">
          <a:off x="3102302" y="1457296"/>
          <a:ext cx="401853" cy="34489"/>
        </a:xfrm>
        <a:custGeom>
          <a:avLst/>
          <a:gdLst/>
          <a:ahLst/>
          <a:cxnLst/>
          <a:rect l="0" t="0" r="0" b="0"/>
          <a:pathLst>
            <a:path>
              <a:moveTo>
                <a:pt x="0" y="17244"/>
              </a:moveTo>
              <a:lnTo>
                <a:pt x="401853" y="1724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 rot="10800000">
        <a:off x="3293182" y="1464494"/>
        <a:ext cx="20092" cy="20092"/>
      </dsp:txXfrm>
    </dsp:sp>
    <dsp:sp modelId="{110A514D-E56E-4767-A36D-9D53813D8683}">
      <dsp:nvSpPr>
        <dsp:cNvPr id="0" name=""/>
        <dsp:cNvSpPr/>
      </dsp:nvSpPr>
      <dsp:spPr>
        <a:xfrm>
          <a:off x="2645320" y="0"/>
          <a:ext cx="1273876" cy="12738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PEDAGÓGICOS</a:t>
          </a:r>
          <a:endParaRPr lang="pt-BR" sz="1100" kern="1200" dirty="0"/>
        </a:p>
      </dsp:txBody>
      <dsp:txXfrm>
        <a:off x="2831875" y="186555"/>
        <a:ext cx="900766" cy="900766"/>
      </dsp:txXfrm>
    </dsp:sp>
    <dsp:sp modelId="{B15D7975-D573-448E-A31E-EF2DA444D756}">
      <dsp:nvSpPr>
        <dsp:cNvPr id="0" name=""/>
        <dsp:cNvSpPr/>
      </dsp:nvSpPr>
      <dsp:spPr>
        <a:xfrm>
          <a:off x="3961138" y="2294899"/>
          <a:ext cx="383895" cy="34489"/>
        </a:xfrm>
        <a:custGeom>
          <a:avLst/>
          <a:gdLst/>
          <a:ahLst/>
          <a:cxnLst/>
          <a:rect l="0" t="0" r="0" b="0"/>
          <a:pathLst>
            <a:path>
              <a:moveTo>
                <a:pt x="0" y="17244"/>
              </a:moveTo>
              <a:lnTo>
                <a:pt x="383895" y="1724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143488" y="2302546"/>
        <a:ext cx="19194" cy="19194"/>
      </dsp:txXfrm>
    </dsp:sp>
    <dsp:sp modelId="{E1C00936-2147-4AA9-98D3-1E66ACAC3F4A}">
      <dsp:nvSpPr>
        <dsp:cNvPr id="0" name=""/>
        <dsp:cNvSpPr/>
      </dsp:nvSpPr>
      <dsp:spPr>
        <a:xfrm>
          <a:off x="4345033" y="1675205"/>
          <a:ext cx="1273876" cy="1273876"/>
        </a:xfrm>
        <a:prstGeom prst="ellipse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DISCIPLINARES</a:t>
          </a:r>
          <a:endParaRPr lang="pt-BR" sz="1100" kern="1200" dirty="0"/>
        </a:p>
      </dsp:txBody>
      <dsp:txXfrm>
        <a:off x="4531588" y="1861760"/>
        <a:ext cx="900766" cy="900766"/>
      </dsp:txXfrm>
    </dsp:sp>
    <dsp:sp modelId="{5D5FF280-2180-4C04-B2FA-5595CA2E3215}">
      <dsp:nvSpPr>
        <dsp:cNvPr id="0" name=""/>
        <dsp:cNvSpPr/>
      </dsp:nvSpPr>
      <dsp:spPr>
        <a:xfrm rot="5400000">
          <a:off x="3132252" y="3123785"/>
          <a:ext cx="383895" cy="34489"/>
        </a:xfrm>
        <a:custGeom>
          <a:avLst/>
          <a:gdLst/>
          <a:ahLst/>
          <a:cxnLst/>
          <a:rect l="0" t="0" r="0" b="0"/>
          <a:pathLst>
            <a:path>
              <a:moveTo>
                <a:pt x="0" y="17244"/>
              </a:moveTo>
              <a:lnTo>
                <a:pt x="383895" y="1724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314602" y="3131432"/>
        <a:ext cx="19194" cy="19194"/>
      </dsp:txXfrm>
    </dsp:sp>
    <dsp:sp modelId="{57582593-6E83-4A17-9B1B-9BC3A37554CC}">
      <dsp:nvSpPr>
        <dsp:cNvPr id="0" name=""/>
        <dsp:cNvSpPr/>
      </dsp:nvSpPr>
      <dsp:spPr>
        <a:xfrm>
          <a:off x="2687261" y="3332977"/>
          <a:ext cx="1273876" cy="1273876"/>
        </a:xfrm>
        <a:prstGeom prst="ellipse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CURRICULARES</a:t>
          </a:r>
          <a:endParaRPr lang="pt-BR" sz="1100" kern="1200" dirty="0"/>
        </a:p>
      </dsp:txBody>
      <dsp:txXfrm>
        <a:off x="2873816" y="3519532"/>
        <a:ext cx="900766" cy="900766"/>
      </dsp:txXfrm>
    </dsp:sp>
    <dsp:sp modelId="{AB0FF2B4-6C59-4F29-BB7D-B9147FFB36E6}">
      <dsp:nvSpPr>
        <dsp:cNvPr id="0" name=""/>
        <dsp:cNvSpPr/>
      </dsp:nvSpPr>
      <dsp:spPr>
        <a:xfrm rot="10800000">
          <a:off x="2303366" y="2294899"/>
          <a:ext cx="383895" cy="34489"/>
        </a:xfrm>
        <a:custGeom>
          <a:avLst/>
          <a:gdLst/>
          <a:ahLst/>
          <a:cxnLst/>
          <a:rect l="0" t="0" r="0" b="0"/>
          <a:pathLst>
            <a:path>
              <a:moveTo>
                <a:pt x="0" y="17244"/>
              </a:moveTo>
              <a:lnTo>
                <a:pt x="383895" y="1724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 rot="10800000">
        <a:off x="2485716" y="2302546"/>
        <a:ext cx="19194" cy="19194"/>
      </dsp:txXfrm>
    </dsp:sp>
    <dsp:sp modelId="{6ED7A496-2110-4B54-9A17-CFA5B1E9B324}">
      <dsp:nvSpPr>
        <dsp:cNvPr id="0" name=""/>
        <dsp:cNvSpPr/>
      </dsp:nvSpPr>
      <dsp:spPr>
        <a:xfrm>
          <a:off x="1029489" y="1675205"/>
          <a:ext cx="1273876" cy="1273876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EXPERIENCIAIS</a:t>
          </a:r>
          <a:endParaRPr lang="pt-BR" sz="1100" kern="1200" dirty="0"/>
        </a:p>
      </dsp:txBody>
      <dsp:txXfrm>
        <a:off x="1216044" y="1861760"/>
        <a:ext cx="900766" cy="900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pt-BR" alt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C5EA003-6708-4BC3-A1BD-7FDA2F00A099}" type="datetime1">
              <a:rPr lang="pt-BR" altLang="pt-BR"/>
              <a:pPr/>
              <a:t>19/05/2017</a:t>
            </a:fld>
            <a:endParaRPr lang="pt-BR" alt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altLang="pt-BR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205CB3F-04C7-4DDD-BDCE-F5349063034E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5D840-89C9-4326-992B-37DEAAB8A5F6}" type="slidenum">
              <a:rPr lang="pt-BR" altLang="pt-BR"/>
              <a:pPr/>
              <a:t>10</a:t>
            </a:fld>
            <a:endParaRPr lang="pt-BR" altLang="pt-BR"/>
          </a:p>
        </p:txBody>
      </p:sp>
      <p:sp>
        <p:nvSpPr>
          <p:cNvPr id="118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pt-BR" altLang="pt-BR">
                <a:latin typeface="Verdana" panose="020B0604030504040204" pitchFamily="34" charset="0"/>
              </a:rPr>
              <a:t>(i) individualmente, com o pesquisador; assistindo às suas aulas completas e tecendo observações livres, apontando momentos importantes daqueles episódios a serem revisitados; e,</a:t>
            </a:r>
          </a:p>
          <a:p>
            <a:pPr lvl="2"/>
            <a:r>
              <a:rPr lang="pt-BR" altLang="pt-BR">
                <a:latin typeface="Verdana" panose="020B0604030504040204" pitchFamily="34" charset="0"/>
              </a:rPr>
              <a:t>(ii) em díade, com um outro professor que leciona na mesma série, compartilhando dos recortes apontados no momento anterior, e refletindo livremente acerca dos aspectos que desejem explorar; </a:t>
            </a:r>
          </a:p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15018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2481252-76CF-495E-BA6A-8D5217EFA155}" type="slidenum">
              <a:rPr lang="pt-BR" sz="1200" i="0">
                <a:solidFill>
                  <a:schemeClr val="tx1"/>
                </a:solidFill>
              </a:rPr>
              <a:pPr eaLnBrk="1" hangingPunct="1"/>
              <a:t>12</a:t>
            </a:fld>
            <a:endParaRPr lang="pt-BR" sz="1200" i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1254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  <p:sp>
        <p:nvSpPr>
          <p:cNvPr id="419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9pPr>
          </a:lstStyle>
          <a:p>
            <a:pPr eaLnBrk="1" hangingPunct="1"/>
            <a:fld id="{74EAD427-DF2C-43B4-AFC8-84E01245581D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23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BBF57E-EA8D-4876-8C42-A4D8DE14C5CB}" type="datetime1">
              <a:rPr lang="pt-BR" altLang="pt-BR"/>
              <a:pPr/>
              <a:t>19/05/2017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9C9EB-E881-4BDE-990E-9264F1A7B76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7920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F201E5-B25D-472B-AA1F-D1D13276CEDE}" type="datetime1">
              <a:rPr lang="pt-BR" altLang="pt-BR"/>
              <a:pPr/>
              <a:t>19/05/2017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F4608-6BA2-40FD-AA5F-49FACFF9B91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6263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E04E47-B01B-4EC5-957E-62BD401BC733}" type="datetime1">
              <a:rPr lang="pt-BR" altLang="pt-BR"/>
              <a:pPr/>
              <a:t>19/05/2017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84E01-2114-4192-A3D9-D16B5BAF6FE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3040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EA0AC0-DC68-41FB-99C9-829B83610484}" type="datetime1">
              <a:rPr lang="pt-BR" altLang="pt-BR"/>
              <a:pPr/>
              <a:t>19/05/2017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A46A4-C94C-4C39-914D-87BECBB0441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6602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F2106B-6DB6-4088-B32E-5859679DFF1A}" type="datetime1">
              <a:rPr lang="pt-BR" altLang="pt-BR"/>
              <a:pPr/>
              <a:t>19/05/2017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37DAC1-6007-4E97-B294-3013DD8F5BB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9200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EB921-92B4-49FC-A6EB-98CEBC6FDEC0}" type="datetime1">
              <a:rPr lang="pt-BR" altLang="pt-BR"/>
              <a:pPr/>
              <a:t>19/05/2017</a:t>
            </a:fld>
            <a:endParaRPr lang="pt-BR" alt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5FE47-77A8-4D96-B6DF-399697C06E1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4926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C00348-4E0E-49C9-A4FA-5A9B20EEE29F}" type="datetime1">
              <a:rPr lang="pt-BR" altLang="pt-BR"/>
              <a:pPr/>
              <a:t>19/05/2017</a:t>
            </a:fld>
            <a:endParaRPr lang="pt-BR" alt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6E8F6-6A1E-4DD6-AAAA-4EBF5A5848F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083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CDE3AC-DA60-4246-AA77-234D2D07CEC5}" type="datetime1">
              <a:rPr lang="pt-BR" altLang="pt-BR"/>
              <a:pPr/>
              <a:t>19/05/2017</a:t>
            </a:fld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51C43-1A9B-42F7-881B-5BC4A702320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6647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063B95-E7BE-4890-8C8C-E999C2F6A94B}" type="datetime1">
              <a:rPr lang="pt-BR" altLang="pt-BR"/>
              <a:pPr/>
              <a:t>19/05/2017</a:t>
            </a:fld>
            <a:endParaRPr lang="pt-BR" alt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A3327-9100-4B94-ADF1-3E3A7515AA2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5983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FE6A54-5652-430A-8901-EE3E617C7F63}" type="datetime1">
              <a:rPr lang="pt-BR" altLang="pt-BR"/>
              <a:pPr/>
              <a:t>19/05/2017</a:t>
            </a:fld>
            <a:endParaRPr lang="pt-BR" alt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31B0D-A47F-4154-9756-00196FA117C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3448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3EF02D-B6DE-4590-81DA-9DAF7B67448E}" type="datetime1">
              <a:rPr lang="pt-BR" altLang="pt-BR"/>
              <a:pPr/>
              <a:t>19/05/2017</a:t>
            </a:fld>
            <a:endParaRPr lang="pt-BR" alt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01D74-1C69-4106-A70E-58612AF7C18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0814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F7F314F-DED6-4C7F-82B5-F66EE156834C}" type="datetime1">
              <a:rPr lang="pt-BR" altLang="pt-BR"/>
              <a:pPr/>
              <a:t>19/05/2017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B6FC0C2-A72B-48FC-9525-ABCF59781A5F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1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iencia tecnologia e informação.jpg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 contrast="-40000"/>
          </a:blip>
          <a:srcRect/>
          <a:stretch>
            <a:fillRect/>
          </a:stretch>
        </p:blipFill>
        <p:spPr bwMode="auto">
          <a:xfrm>
            <a:off x="22225" y="0"/>
            <a:ext cx="9121775" cy="6858000"/>
          </a:xfrm>
          <a:prstGeom prst="round2Diag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glow rad="127000">
              <a:schemeClr val="accent1">
                <a:alpha val="39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</p:spPr>
      </p:pic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1905000" y="642938"/>
            <a:ext cx="6738938" cy="1338262"/>
          </a:xfrm>
        </p:spPr>
        <p:txBody>
          <a:bodyPr>
            <a:normAutofit/>
          </a:bodyPr>
          <a:lstStyle/>
          <a:p>
            <a:pPr algn="r" eaLnBrk="1" hangingPunct="1"/>
            <a:r>
              <a:rPr lang="pt-BR" altLang="pt-BR" sz="1800" b="1" i="1" dirty="0" smtClean="0">
                <a:solidFill>
                  <a:srgbClr val="FF3300"/>
                </a:solidFill>
              </a:rPr>
              <a:t>CTRL+E’ 2017 – PB, 19/05/2017</a:t>
            </a:r>
            <a:r>
              <a:rPr lang="pt-BR" altLang="pt-BR" sz="1600" i="1" dirty="0" smtClean="0"/>
              <a:t/>
            </a:r>
            <a:br>
              <a:rPr lang="pt-BR" altLang="pt-BR" sz="1600" i="1" dirty="0" smtClean="0"/>
            </a:br>
            <a:endParaRPr lang="pt-BR" altLang="pt-BR" sz="2000" b="1" dirty="0" smtClean="0"/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785813" y="1339212"/>
            <a:ext cx="7858125" cy="5042116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</a:pPr>
            <a:endParaRPr lang="pt-BR" altLang="pt-BR" sz="1100" b="1" i="1" dirty="0" smtClean="0">
              <a:solidFill>
                <a:schemeClr val="tx1"/>
              </a:solidFill>
            </a:endParaRPr>
          </a:p>
          <a:p>
            <a:pPr>
              <a:lnSpc>
                <a:spcPct val="70000"/>
              </a:lnSpc>
            </a:pPr>
            <a:r>
              <a:rPr lang="pt-BR" altLang="pt-BR" sz="2400" b="1" i="1" dirty="0" smtClean="0">
                <a:solidFill>
                  <a:srgbClr val="7030A0"/>
                </a:solidFill>
              </a:rPr>
              <a:t>MESA REDONDA:</a:t>
            </a:r>
          </a:p>
          <a:p>
            <a:pPr>
              <a:lnSpc>
                <a:spcPct val="70000"/>
              </a:lnSpc>
            </a:pPr>
            <a:r>
              <a:rPr lang="pt-BR" altLang="pt-BR" sz="3600" b="1" i="1" dirty="0" smtClean="0">
                <a:solidFill>
                  <a:srgbClr val="7030A0"/>
                </a:solidFill>
              </a:rPr>
              <a:t>FORMAÇÃO DE PROFESSORES NA CIBERCULTURA</a:t>
            </a:r>
            <a:endParaRPr lang="pt-BR" altLang="pt-BR" sz="36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pt-BR" altLang="pt-BR" sz="3600" b="1" i="1" dirty="0" smtClean="0">
              <a:solidFill>
                <a:srgbClr val="FF3300"/>
              </a:solidFill>
              <a:cs typeface="Times New Roman" panose="02020603050405020304" pitchFamily="18" charset="0"/>
            </a:endParaRPr>
          </a:p>
          <a:p>
            <a:r>
              <a:rPr lang="pt-BR" altLang="pt-BR" sz="3600" b="1" i="1" dirty="0" smtClean="0">
                <a:solidFill>
                  <a:srgbClr val="FF3300"/>
                </a:solidFill>
                <a:cs typeface="Times New Roman" panose="02020603050405020304" pitchFamily="18" charset="0"/>
              </a:rPr>
              <a:t>“O QUE ME CONSTITUI PROFESSOR?”</a:t>
            </a:r>
          </a:p>
          <a:p>
            <a:r>
              <a:rPr lang="pt-BR" altLang="pt-BR" sz="3600" b="1" i="1" dirty="0" smtClean="0">
                <a:solidFill>
                  <a:srgbClr val="FF3300"/>
                </a:solidFill>
                <a:cs typeface="Times New Roman" panose="02020603050405020304" pitchFamily="18" charset="0"/>
              </a:rPr>
              <a:t>REFLEXÕES ACERCA DA FORMAÇAO DOCENTE E RELAÇÕES COM A TECNOLOGIA</a:t>
            </a:r>
            <a:r>
              <a:rPr lang="pt-BR" altLang="pt-BR" sz="36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</a:p>
          <a:p>
            <a:pPr algn="r" eaLnBrk="1" hangingPunct="1">
              <a:lnSpc>
                <a:spcPct val="70000"/>
              </a:lnSpc>
            </a:pPr>
            <a:endParaRPr lang="pt-BR" altLang="pt-BR" sz="1800" b="1" dirty="0" smtClean="0">
              <a:solidFill>
                <a:schemeClr val="tx1"/>
              </a:solidFill>
            </a:endParaRPr>
          </a:p>
          <a:p>
            <a:pPr algn="r" eaLnBrk="1" hangingPunct="1">
              <a:lnSpc>
                <a:spcPct val="70000"/>
              </a:lnSpc>
            </a:pPr>
            <a:r>
              <a:rPr lang="pt-BR" altLang="pt-BR" sz="24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Claudia </a:t>
            </a:r>
            <a:r>
              <a:rPr lang="pt-BR" altLang="pt-BR" sz="24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Roberta de Araújo </a:t>
            </a:r>
            <a:r>
              <a:rPr lang="pt-BR" altLang="pt-BR" sz="24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Gomes</a:t>
            </a:r>
          </a:p>
          <a:p>
            <a:pPr algn="r" eaLnBrk="1" hangingPunct="1">
              <a:lnSpc>
                <a:spcPct val="70000"/>
              </a:lnSpc>
            </a:pPr>
            <a:r>
              <a:rPr lang="pt-BR" altLang="pt-BR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altLang="pt-BR" sz="24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altLang="pt-BR" sz="16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UFRPE – </a:t>
            </a:r>
            <a:r>
              <a:rPr lang="pt-BR" altLang="pt-BR" sz="1600" b="1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</a:t>
            </a:r>
            <a:r>
              <a:rPr lang="pt-BR" altLang="pt-BR" sz="16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PPGEC</a:t>
            </a:r>
          </a:p>
          <a:p>
            <a:pPr algn="r" eaLnBrk="1" hangingPunct="1">
              <a:lnSpc>
                <a:spcPct val="70000"/>
              </a:lnSpc>
            </a:pPr>
            <a:endParaRPr lang="pt-BR" altLang="pt-BR" sz="2400" b="1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70000"/>
              </a:lnSpc>
            </a:pPr>
            <a:endParaRPr lang="pt-BR" altLang="pt-BR" sz="1500" b="1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70000"/>
              </a:lnSpc>
            </a:pPr>
            <a:endParaRPr lang="pt-BR" altLang="pt-BR" sz="1500" b="1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778" y="6077881"/>
            <a:ext cx="1456222" cy="78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6" name="Picture 6" descr="C:\Meus documentos\Claudia\Doutorado\Tese\Tese 2005FINAL\CAPITULOS\Imagens defesa\corkboard-image82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363"/>
            <a:ext cx="9144000" cy="664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pt-BR" altLang="pt-BR" dirty="0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altLang="pt-BR" sz="3600" b="1" dirty="0"/>
              <a:t>Implicar esse Sujeito Professor num processo analítico da sua ação docente, a partir da oferta de material </a:t>
            </a:r>
            <a:r>
              <a:rPr lang="pt-BR" altLang="pt-BR" sz="3600" b="1" dirty="0" err="1"/>
              <a:t>videografado</a:t>
            </a:r>
            <a:r>
              <a:rPr lang="pt-BR" altLang="pt-BR" sz="3600" b="1" dirty="0"/>
              <a:t> referente a suas </a:t>
            </a:r>
            <a:r>
              <a:rPr lang="pt-BR" altLang="pt-BR" sz="3600" b="1" dirty="0" smtClean="0"/>
              <a:t>aulas, </a:t>
            </a:r>
            <a:r>
              <a:rPr lang="pt-BR" altLang="pt-BR" sz="3600" b="1" dirty="0"/>
              <a:t>em dois momentos distintos: sozinho e na díade</a:t>
            </a:r>
          </a:p>
        </p:txBody>
      </p:sp>
    </p:spTree>
    <p:extLst>
      <p:ext uri="{BB962C8B-B14F-4D97-AF65-F5344CB8AC3E}">
        <p14:creationId xmlns:p14="http://schemas.microsoft.com/office/powerpoint/2010/main" val="195488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build="p" autoUpdateAnimBg="0" advAuto="100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92" name="Picture 8" descr="C:\Meus documentos\Claudia\Doutorado\Tese\Tese 2005FINAL\CAPITULOS\Imagens defesa\corkboard-image82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363"/>
            <a:ext cx="9144000" cy="664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pt-BR" altLang="pt-BR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altLang="pt-BR" sz="3600" b="1" dirty="0"/>
              <a:t>Contribuir com a reflexão que abarca o uso da </a:t>
            </a:r>
            <a:r>
              <a:rPr lang="pt-BR" altLang="pt-BR" sz="3600" b="1" dirty="0" err="1"/>
              <a:t>videografia</a:t>
            </a:r>
            <a:r>
              <a:rPr lang="pt-BR" altLang="pt-BR" sz="3600" b="1" dirty="0"/>
              <a:t> como uma ferramenta importante e necessária para a formação continuada do </a:t>
            </a:r>
            <a:r>
              <a:rPr lang="pt-BR" altLang="pt-BR" sz="3600" b="1" dirty="0" smtClean="0"/>
              <a:t>professor</a:t>
            </a:r>
            <a:endParaRPr lang="pt-BR" alt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62401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 build="p" autoUpdateAnimBg="0" advAuto="100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TV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6858000"/>
            <a:ext cx="9144000" cy="38742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05800" cy="1447800"/>
          </a:xfr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800000"/>
                </a:solidFill>
              </a:rPr>
              <a:t/>
            </a:r>
            <a:br>
              <a:rPr lang="pt-BR" dirty="0" smtClean="0">
                <a:solidFill>
                  <a:srgbClr val="800000"/>
                </a:solidFill>
              </a:rPr>
            </a:br>
            <a:r>
              <a:rPr lang="pt-BR" dirty="0" smtClean="0">
                <a:solidFill>
                  <a:srgbClr val="800000"/>
                </a:solidFill>
              </a:rPr>
              <a:t/>
            </a:r>
            <a:br>
              <a:rPr lang="pt-BR" dirty="0" smtClean="0">
                <a:solidFill>
                  <a:srgbClr val="800000"/>
                </a:solidFill>
              </a:rPr>
            </a:br>
            <a:r>
              <a:rPr lang="pt-BR" dirty="0" smtClean="0">
                <a:solidFill>
                  <a:srgbClr val="800000"/>
                </a:solidFill>
              </a:rPr>
              <a:t>Ciclo </a:t>
            </a:r>
            <a:r>
              <a:rPr lang="pt-BR" dirty="0">
                <a:solidFill>
                  <a:srgbClr val="800000"/>
                </a:solidFill>
              </a:rPr>
              <a:t>Metodológico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33400" y="1524000"/>
            <a:ext cx="1828800" cy="688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pt-BR" sz="1900" b="1" i="0" dirty="0">
                <a:solidFill>
                  <a:srgbClr val="800000"/>
                </a:solidFill>
                <a:latin typeface="Verdana" pitchFamily="34" charset="0"/>
              </a:rPr>
              <a:t>Entrevista</a:t>
            </a:r>
            <a:r>
              <a:rPr lang="pt-BR" sz="1900" i="0" dirty="0">
                <a:solidFill>
                  <a:srgbClr val="800000"/>
                </a:solidFill>
                <a:latin typeface="Verdana" pitchFamily="34" charset="0"/>
              </a:rPr>
              <a:t> Não-Diretiva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828800" y="2438400"/>
            <a:ext cx="2057400" cy="9826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pt-BR" sz="1900" b="1" i="0">
                <a:solidFill>
                  <a:srgbClr val="800000"/>
                </a:solidFill>
                <a:latin typeface="Verdana" pitchFamily="34" charset="0"/>
              </a:rPr>
              <a:t>Observação e Videografia</a:t>
            </a:r>
            <a:r>
              <a:rPr lang="pt-BR" sz="1900" i="0">
                <a:solidFill>
                  <a:srgbClr val="800000"/>
                </a:solidFill>
                <a:latin typeface="Verdana" pitchFamily="34" charset="0"/>
              </a:rPr>
              <a:t>: Sala de Aula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6629400" y="5029200"/>
            <a:ext cx="2209800" cy="12763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pt-BR" sz="1900" b="1" i="0">
                <a:solidFill>
                  <a:srgbClr val="800000"/>
                </a:solidFill>
                <a:latin typeface="Verdana" pitchFamily="34" charset="0"/>
              </a:rPr>
              <a:t>Análise pelas díades</a:t>
            </a:r>
            <a:r>
              <a:rPr lang="pt-BR" sz="1900" i="0">
                <a:solidFill>
                  <a:srgbClr val="800000"/>
                </a:solidFill>
                <a:latin typeface="Verdana" pitchFamily="34" charset="0"/>
              </a:rPr>
              <a:t> dos recortes da videografia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4114800" y="3581400"/>
            <a:ext cx="2286000" cy="1570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pt-BR" sz="1900" b="1" i="0">
                <a:solidFill>
                  <a:srgbClr val="800000"/>
                </a:solidFill>
                <a:latin typeface="Verdana" pitchFamily="34" charset="0"/>
              </a:rPr>
              <a:t>Recorte pelo professor</a:t>
            </a:r>
            <a:r>
              <a:rPr lang="pt-BR" sz="1900" i="0">
                <a:solidFill>
                  <a:srgbClr val="800000"/>
                </a:solidFill>
                <a:latin typeface="Verdana" pitchFamily="34" charset="0"/>
              </a:rPr>
              <a:t> dos aspectos a serem discutidos nas díades</a:t>
            </a:r>
          </a:p>
        </p:txBody>
      </p:sp>
      <p:cxnSp>
        <p:nvCxnSpPr>
          <p:cNvPr id="43016" name="AutoShape 8"/>
          <p:cNvCxnSpPr>
            <a:cxnSpLocks noChangeShapeType="1"/>
            <a:stCxn id="43012" idx="2"/>
            <a:endCxn id="43013" idx="1"/>
          </p:cNvCxnSpPr>
          <p:nvPr/>
        </p:nvCxnSpPr>
        <p:spPr bwMode="auto">
          <a:xfrm rot="16200000" flipH="1">
            <a:off x="1279525" y="2381250"/>
            <a:ext cx="717550" cy="381000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7" name="AutoShape 9"/>
          <p:cNvCxnSpPr>
            <a:cxnSpLocks noChangeShapeType="1"/>
            <a:stCxn id="43013" idx="2"/>
            <a:endCxn id="43015" idx="1"/>
          </p:cNvCxnSpPr>
          <p:nvPr/>
        </p:nvCxnSpPr>
        <p:spPr bwMode="auto">
          <a:xfrm rot="16200000" flipH="1">
            <a:off x="3013075" y="3265488"/>
            <a:ext cx="946150" cy="1257300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8" name="AutoShape 10"/>
          <p:cNvCxnSpPr>
            <a:cxnSpLocks noChangeShapeType="1"/>
            <a:stCxn id="43015" idx="2"/>
            <a:endCxn id="43014" idx="1"/>
          </p:cNvCxnSpPr>
          <p:nvPr/>
        </p:nvCxnSpPr>
        <p:spPr bwMode="auto">
          <a:xfrm rot="16200000" flipH="1">
            <a:off x="5685631" y="4723607"/>
            <a:ext cx="515937" cy="1371600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6732588" y="3573463"/>
            <a:ext cx="2232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sz="2000" b="1" i="0">
                <a:solidFill>
                  <a:srgbClr val="800000"/>
                </a:solidFill>
                <a:latin typeface="Trebuchet MS" pitchFamily="34" charset="0"/>
              </a:rPr>
              <a:t>Contexto INTRASUBJETIVO</a:t>
            </a:r>
          </a:p>
        </p:txBody>
      </p:sp>
      <p:sp>
        <p:nvSpPr>
          <p:cNvPr id="33804" name="Text Box 13"/>
          <p:cNvSpPr txBox="1">
            <a:spLocks noChangeArrowheads="1"/>
          </p:cNvSpPr>
          <p:nvPr/>
        </p:nvSpPr>
        <p:spPr bwMode="auto">
          <a:xfrm>
            <a:off x="4572000" y="6092825"/>
            <a:ext cx="2016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pt-BR" sz="1800" i="0">
              <a:solidFill>
                <a:srgbClr val="800000"/>
              </a:solidFill>
            </a:endParaRP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4140200" y="5805488"/>
            <a:ext cx="2305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sz="2000" b="1" i="0">
                <a:solidFill>
                  <a:srgbClr val="800000"/>
                </a:solidFill>
                <a:latin typeface="Trebuchet MS" pitchFamily="34" charset="0"/>
              </a:rPr>
              <a:t>Contexto INTERSUBJETIVO</a:t>
            </a:r>
          </a:p>
        </p:txBody>
      </p:sp>
    </p:spTree>
    <p:extLst>
      <p:ext uri="{BB962C8B-B14F-4D97-AF65-F5344CB8AC3E}">
        <p14:creationId xmlns:p14="http://schemas.microsoft.com/office/powerpoint/2010/main" val="300321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8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 autoUpdateAnimBg="0"/>
      <p:bldP spid="43013" grpId="0" animBg="1" autoUpdateAnimBg="0"/>
      <p:bldP spid="43014" grpId="0" animBg="1" autoUpdateAnimBg="0"/>
      <p:bldP spid="43015" grpId="0" animBg="1" autoUpdateAnimBg="0"/>
      <p:bldP spid="43019" grpId="0"/>
      <p:bldP spid="430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  <p:pic>
        <p:nvPicPr>
          <p:cNvPr id="4" name="Imagem 3" descr="ciencia tecnologia e informação.jpg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 contrast="-40000"/>
          </a:blip>
          <a:srcRect/>
          <a:stretch>
            <a:fillRect/>
          </a:stretch>
        </p:blipFill>
        <p:spPr bwMode="auto">
          <a:xfrm>
            <a:off x="22225" y="0"/>
            <a:ext cx="9121775" cy="6858000"/>
          </a:xfrm>
          <a:prstGeom prst="round2Diag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sp>
        <p:nvSpPr>
          <p:cNvPr id="5" name="Título 1"/>
          <p:cNvSpPr txBox="1">
            <a:spLocks/>
          </p:cNvSpPr>
          <p:nvPr/>
        </p:nvSpPr>
        <p:spPr bwMode="auto">
          <a:xfrm>
            <a:off x="500063" y="244186"/>
            <a:ext cx="8215312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pt-BR" altLang="pt-BR" sz="3700" b="1" i="1" dirty="0">
                <a:latin typeface="Calibri" panose="020F0502020204030204" pitchFamily="34" charset="0"/>
              </a:rPr>
              <a:t/>
            </a:r>
            <a:br>
              <a:rPr lang="pt-BR" altLang="pt-BR" sz="3700" b="1" i="1" dirty="0">
                <a:latin typeface="Calibri" panose="020F0502020204030204" pitchFamily="34" charset="0"/>
              </a:rPr>
            </a:br>
            <a:endParaRPr lang="pt-BR" alt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83568" y="692696"/>
            <a:ext cx="803180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800" dirty="0" smtClean="0">
                <a:ea typeface="ＭＳ Ｐゴシック" pitchFamily="34" charset="-128"/>
              </a:rPr>
              <a:t>1</a:t>
            </a:r>
            <a:r>
              <a:rPr lang="pt-PT" sz="1800" b="1" dirty="0" smtClean="0">
                <a:ea typeface="ＭＳ Ｐゴシック" pitchFamily="34" charset="-128"/>
              </a:rPr>
              <a:t>. Metodologia instrumentaliza o professor a refletir acerca de sua prática docente em bases ampliadas: quem ele é, o que faz, como faz, quais os fatores (e.g., biográficos) que intervêm em sua ação;</a:t>
            </a:r>
          </a:p>
          <a:p>
            <a:pPr algn="just"/>
            <a:endParaRPr lang="pt-PT" b="1" dirty="0">
              <a:ea typeface="ＭＳ Ｐゴシック" pitchFamily="34" charset="-128"/>
            </a:endParaRPr>
          </a:p>
          <a:p>
            <a:pPr algn="just"/>
            <a:r>
              <a:rPr lang="pt-PT" sz="1800" b="1" dirty="0" smtClean="0">
                <a:ea typeface="ＭＳ Ｐゴシック" pitchFamily="34" charset="-128"/>
              </a:rPr>
              <a:t>2. Este esforço de análise é tarefa delicada e complexa, pois parte do convite à exploração de material registrado videograficamente (sozinho/em par), o que dificulta ‘escapar’ da consideração do que aconteceu em sala-de-aula, sem desconsiderar os aspectos constituintes de sua subjetividade</a:t>
            </a:r>
            <a:r>
              <a:rPr lang="pt-BR" b="1" dirty="0" smtClean="0">
                <a:ea typeface="ＭＳ Ｐゴシック" pitchFamily="34" charset="-128"/>
              </a:rPr>
              <a:t>;</a:t>
            </a:r>
          </a:p>
          <a:p>
            <a:pPr algn="just"/>
            <a:endParaRPr lang="pt-BR" sz="1800" b="1" dirty="0">
              <a:ea typeface="ＭＳ Ｐゴシック" pitchFamily="34" charset="-128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pt-BR" b="1" dirty="0" smtClean="0">
                <a:ea typeface="ＭＳ Ｐゴシック" pitchFamily="34" charset="-128"/>
              </a:rPr>
              <a:t>3. </a:t>
            </a:r>
            <a:r>
              <a:rPr lang="pt-PT" sz="1800" b="1" dirty="0" smtClean="0">
                <a:ea typeface="ＭＳ Ｐゴシック" pitchFamily="34" charset="-128"/>
              </a:rPr>
              <a:t>Para Valsiner (2000):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pt-PT" sz="1800" b="1" dirty="0" smtClean="0">
                <a:ea typeface="ＭＳ Ｐゴシック" pitchFamily="34" charset="-128"/>
              </a:rPr>
              <a:t>“Em qualquer fenômeno do desenvolvimento, existe uma co-existência dos níveis da história desse sujeito: seu nível temporal, que marca a história; e seu nível atual, que emerge no momento”.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PT" sz="1800" dirty="0" smtClean="0">
              <a:ea typeface="ＭＳ Ｐゴシック" pitchFamily="34" charset="-128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PT" b="1" i="1" dirty="0" smtClean="0">
                <a:solidFill>
                  <a:srgbClr val="000099"/>
                </a:solidFill>
                <a:ea typeface="ＭＳ Ｐゴシック" pitchFamily="34" charset="-128"/>
              </a:rPr>
              <a:t>Revisitar</a:t>
            </a:r>
            <a:r>
              <a:rPr lang="pt-PT" b="1" dirty="0" smtClean="0">
                <a:solidFill>
                  <a:srgbClr val="000099"/>
                </a:solidFill>
                <a:ea typeface="ＭＳ Ｐゴシック" pitchFamily="34" charset="-128"/>
              </a:rPr>
              <a:t> os recortes das aulas: analisar o </a:t>
            </a:r>
            <a:r>
              <a:rPr lang="pt-PT" b="1" i="1" dirty="0" smtClean="0">
                <a:solidFill>
                  <a:srgbClr val="000099"/>
                </a:solidFill>
                <a:ea typeface="ＭＳ Ｐゴシック" pitchFamily="34" charset="-128"/>
              </a:rPr>
              <a:t>processo</a:t>
            </a:r>
            <a:r>
              <a:rPr lang="pt-PT" b="1" dirty="0" smtClean="0">
                <a:solidFill>
                  <a:srgbClr val="000099"/>
                </a:solidFill>
                <a:ea typeface="ＭＳ Ｐゴシック" pitchFamily="34" charset="-128"/>
              </a:rPr>
              <a:t> da </a:t>
            </a:r>
            <a:r>
              <a:rPr lang="pt-PT" b="1" i="1" dirty="0" smtClean="0">
                <a:solidFill>
                  <a:srgbClr val="000099"/>
                </a:solidFill>
                <a:ea typeface="ＭＳ Ｐゴシック" pitchFamily="34" charset="-128"/>
              </a:rPr>
              <a:t>ação docente</a:t>
            </a:r>
            <a:r>
              <a:rPr lang="pt-PT" b="1" dirty="0" smtClean="0">
                <a:solidFill>
                  <a:srgbClr val="000099"/>
                </a:solidFill>
                <a:ea typeface="ＭＳ Ｐゴシック" pitchFamily="34" charset="-128"/>
              </a:rPr>
              <a:t>, na </a:t>
            </a:r>
            <a:r>
              <a:rPr lang="pt-PT" b="1" i="1" dirty="0" smtClean="0">
                <a:solidFill>
                  <a:srgbClr val="000099"/>
                </a:solidFill>
                <a:ea typeface="ＭＳ Ｐゴシック" pitchFamily="34" charset="-128"/>
              </a:rPr>
              <a:t>linha do tempo </a:t>
            </a:r>
            <a:r>
              <a:rPr lang="pt-PT" b="1" dirty="0" smtClean="0">
                <a:solidFill>
                  <a:srgbClr val="000099"/>
                </a:solidFill>
                <a:ea typeface="ＭＳ Ｐゴシック" pitchFamily="34" charset="-128"/>
              </a:rPr>
              <a:t>de cada professor: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PT" b="1" dirty="0">
                <a:solidFill>
                  <a:srgbClr val="000099"/>
                </a:solidFill>
                <a:ea typeface="ＭＳ Ｐゴシック" pitchFamily="34" charset="-128"/>
              </a:rPr>
              <a:t> </a:t>
            </a:r>
            <a:r>
              <a:rPr lang="pt-PT" b="1" dirty="0" smtClean="0">
                <a:solidFill>
                  <a:srgbClr val="000099"/>
                </a:solidFill>
                <a:ea typeface="ＭＳ Ｐゴシック" pitchFamily="34" charset="-128"/>
              </a:rPr>
              <a:t>      </a:t>
            </a:r>
            <a:r>
              <a:rPr lang="pt-PT" b="1" dirty="0" smtClean="0">
                <a:solidFill>
                  <a:srgbClr val="800000"/>
                </a:solidFill>
                <a:ea typeface="ＭＳ Ｐゴシック" pitchFamily="34" charset="-128"/>
              </a:rPr>
              <a:t>entrevista: história de vida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PT" b="1" dirty="0" smtClean="0">
                <a:solidFill>
                  <a:srgbClr val="800000"/>
                </a:solidFill>
                <a:ea typeface="ＭＳ Ｐゴシック" pitchFamily="34" charset="-128"/>
              </a:rPr>
              <a:t>	análise individual: cultura pessoal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PT" b="1" dirty="0" smtClean="0">
                <a:solidFill>
                  <a:srgbClr val="800000"/>
                </a:solidFill>
                <a:ea typeface="ＭＳ Ｐゴシック" pitchFamily="34" charset="-128"/>
              </a:rPr>
              <a:t>	análise na díade: cultura coletiva</a:t>
            </a:r>
            <a:endParaRPr lang="pt-BR" b="1" dirty="0" smtClean="0">
              <a:solidFill>
                <a:srgbClr val="800000"/>
              </a:solidFill>
              <a:ea typeface="ＭＳ Ｐゴシック" pitchFamily="34" charset="-128"/>
            </a:endParaRPr>
          </a:p>
          <a:p>
            <a:endParaRPr lang="pt-BR" sz="1800" dirty="0" smtClean="0">
              <a:ea typeface="ＭＳ Ｐゴシック" pitchFamily="34" charset="-128"/>
            </a:endParaRPr>
          </a:p>
          <a:p>
            <a:endParaRPr lang="pt-BR" sz="1800" dirty="0" smtClean="0">
              <a:ea typeface="ＭＳ Ｐゴシック" pitchFamily="34" charset="-128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15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  <p:pic>
        <p:nvPicPr>
          <p:cNvPr id="4" name="Imagem 3" descr="ciencia tecnologia e informação.jpg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 contrast="-40000"/>
          </a:blip>
          <a:srcRect/>
          <a:stretch>
            <a:fillRect/>
          </a:stretch>
        </p:blipFill>
        <p:spPr bwMode="auto">
          <a:xfrm>
            <a:off x="22225" y="0"/>
            <a:ext cx="9121775" cy="6858000"/>
          </a:xfrm>
          <a:prstGeom prst="round2Diag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sp>
        <p:nvSpPr>
          <p:cNvPr id="5" name="Título 1"/>
          <p:cNvSpPr txBox="1">
            <a:spLocks/>
          </p:cNvSpPr>
          <p:nvPr/>
        </p:nvSpPr>
        <p:spPr bwMode="auto">
          <a:xfrm>
            <a:off x="430025" y="868364"/>
            <a:ext cx="8215312" cy="1906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25000" lnSpcReduction="2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9pPr>
          </a:lstStyle>
          <a:p>
            <a:pPr eaLnBrk="1" hangingPunct="1"/>
            <a:endParaRPr lang="en-US" sz="10000" dirty="0" smtClean="0">
              <a:ea typeface="ＭＳ Ｐゴシック" pitchFamily="34" charset="-128"/>
            </a:endParaRPr>
          </a:p>
          <a:p>
            <a:pPr eaLnBrk="1" hangingPunct="1"/>
            <a:endParaRPr lang="en-US" sz="10000" dirty="0">
              <a:ea typeface="ＭＳ Ｐゴシック" pitchFamily="34" charset="-128"/>
            </a:endParaRPr>
          </a:p>
          <a:p>
            <a:pPr eaLnBrk="1" hangingPunct="1"/>
            <a:endParaRPr lang="en-US" sz="10000" dirty="0" smtClean="0">
              <a:ea typeface="ＭＳ Ｐゴシック" pitchFamily="34" charset="-128"/>
            </a:endParaRPr>
          </a:p>
          <a:p>
            <a:pPr eaLnBrk="1" hangingPunct="1"/>
            <a:endParaRPr lang="en-US" sz="10000" dirty="0">
              <a:ea typeface="ＭＳ Ｐゴシック" pitchFamily="34" charset="-128"/>
            </a:endParaRPr>
          </a:p>
          <a:p>
            <a:pPr eaLnBrk="1" hangingPunct="1"/>
            <a:endParaRPr lang="en-US" sz="10000" dirty="0" smtClean="0">
              <a:ea typeface="ＭＳ Ｐゴシック" pitchFamily="34" charset="-128"/>
            </a:endParaRPr>
          </a:p>
          <a:p>
            <a:pPr eaLnBrk="1" hangingPunct="1"/>
            <a:endParaRPr lang="en-US" sz="10000" dirty="0">
              <a:ea typeface="ＭＳ Ｐゴシック" pitchFamily="34" charset="-128"/>
            </a:endParaRPr>
          </a:p>
          <a:p>
            <a:pPr eaLnBrk="1" hangingPunct="1"/>
            <a:endParaRPr lang="en-US" sz="10000" dirty="0" smtClean="0">
              <a:ea typeface="ＭＳ Ｐゴシック" pitchFamily="34" charset="-128"/>
            </a:endParaRPr>
          </a:p>
          <a:p>
            <a:pPr eaLnBrk="1" hangingPunct="1"/>
            <a:endParaRPr lang="en-US" sz="10000" dirty="0">
              <a:ea typeface="ＭＳ Ｐゴシック" pitchFamily="34" charset="-128"/>
            </a:endParaRPr>
          </a:p>
          <a:p>
            <a:pPr algn="just" eaLnBrk="1" hangingPunct="1"/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Pesquisar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acerca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 da </a:t>
            </a:r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subjetividade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 dos </a:t>
            </a:r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sujeitos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didáticos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deve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envolver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aspectos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variados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 da </a:t>
            </a:r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gestão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 da </a:t>
            </a:r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sala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 de aula;</a:t>
            </a:r>
          </a:p>
          <a:p>
            <a:pPr eaLnBrk="1" hangingPunct="1"/>
            <a:endParaRPr lang="en-US" sz="10000" dirty="0" smtClean="0">
              <a:ea typeface="ＭＳ Ｐゴシック" pitchFamily="34" charset="-128"/>
            </a:endParaRPr>
          </a:p>
          <a:p>
            <a:pPr eaLnBrk="1" hangingPunct="1"/>
            <a:endParaRPr lang="en-US" sz="10000" dirty="0">
              <a:ea typeface="ＭＳ Ｐゴシック" pitchFamily="34" charset="-128"/>
            </a:endParaRPr>
          </a:p>
          <a:p>
            <a:pPr algn="just" eaLnBrk="1" hangingPunct="1"/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Isso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implica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analisar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desde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processos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 de </a:t>
            </a:r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formação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 dos </a:t>
            </a:r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professores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 (</a:t>
            </a:r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biográficos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, </a:t>
            </a:r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constituição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 da </a:t>
            </a:r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ação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na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formação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, </a:t>
            </a:r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representação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, entre outros) </a:t>
            </a:r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até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 o </a:t>
            </a:r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trabalho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 real do professor </a:t>
            </a:r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na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sala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 de aula, </a:t>
            </a:r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na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interação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 com </a:t>
            </a:r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os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 outros </a:t>
            </a:r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sujeitos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 (</a:t>
            </a:r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contratos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en-US" sz="10000" b="1" dirty="0" err="1" smtClean="0">
                <a:solidFill>
                  <a:srgbClr val="7030A0"/>
                </a:solidFill>
                <a:ea typeface="ＭＳ Ｐゴシック" pitchFamily="34" charset="-128"/>
              </a:rPr>
              <a:t>diferenciais</a:t>
            </a:r>
            <a:r>
              <a:rPr lang="en-US" sz="10000" b="1" dirty="0" smtClean="0">
                <a:solidFill>
                  <a:srgbClr val="7030A0"/>
                </a:solidFill>
                <a:ea typeface="ＭＳ Ｐゴシック" pitchFamily="34" charset="-128"/>
              </a:rPr>
              <a:t>);</a:t>
            </a:r>
          </a:p>
          <a:p>
            <a:pPr eaLnBrk="1" hangingPunct="1"/>
            <a:endParaRPr lang="en-US" sz="2800" dirty="0" smtClean="0">
              <a:ea typeface="ＭＳ Ｐゴシック" pitchFamily="34" charset="-128"/>
            </a:endParaRPr>
          </a:p>
          <a:p>
            <a:pPr eaLnBrk="1" hangingPunct="1"/>
            <a:endParaRPr lang="en-US" sz="28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013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  <p:pic>
        <p:nvPicPr>
          <p:cNvPr id="4" name="Imagem 3" descr="ciencia tecnologia e informação.jpg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 contrast="-40000"/>
          </a:blip>
          <a:srcRect/>
          <a:stretch>
            <a:fillRect/>
          </a:stretch>
        </p:blipFill>
        <p:spPr bwMode="auto">
          <a:xfrm>
            <a:off x="22225" y="0"/>
            <a:ext cx="9121775" cy="6858000"/>
          </a:xfrm>
          <a:prstGeom prst="round2Diag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sp>
        <p:nvSpPr>
          <p:cNvPr id="5" name="Título 1"/>
          <p:cNvSpPr txBox="1">
            <a:spLocks/>
          </p:cNvSpPr>
          <p:nvPr/>
        </p:nvSpPr>
        <p:spPr bwMode="auto">
          <a:xfrm>
            <a:off x="500063" y="244186"/>
            <a:ext cx="8215312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40000" lnSpcReduction="2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9pPr>
          </a:lstStyle>
          <a:p>
            <a:pPr algn="r" eaLnBrk="1" hangingPunct="1"/>
            <a:r>
              <a:rPr lang="pt-BR" altLang="pt-BR" sz="4000" i="1" dirty="0" smtClean="0">
                <a:solidFill>
                  <a:srgbClr val="7030A0"/>
                </a:solidFill>
              </a:rPr>
              <a:t>“</a:t>
            </a:r>
            <a:r>
              <a:rPr lang="pt-BR" altLang="pt-BR" sz="4500" b="1" i="1" dirty="0" smtClean="0">
                <a:solidFill>
                  <a:srgbClr val="7030A0"/>
                </a:solidFill>
              </a:rPr>
              <a:t>Ensinar é mobilizar uma ampla variedade de saberes, reutilizando-os no trabalho para adaptá-los e transformá-los pelo e para o trabalho”</a:t>
            </a:r>
          </a:p>
          <a:p>
            <a:pPr algn="r" eaLnBrk="1" hangingPunct="1"/>
            <a:r>
              <a:rPr lang="pt-BR" altLang="pt-BR" sz="4500" b="1" i="1" dirty="0" smtClean="0">
                <a:solidFill>
                  <a:srgbClr val="7030A0"/>
                </a:solidFill>
              </a:rPr>
              <a:t>TARDIF (2011, p. 21)</a:t>
            </a:r>
            <a:endParaRPr lang="pt-BR" altLang="pt-BR" sz="4500" b="1" i="1" dirty="0">
              <a:solidFill>
                <a:srgbClr val="7030A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80" y="1009930"/>
            <a:ext cx="4079875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169116022"/>
              </p:ext>
            </p:extLst>
          </p:nvPr>
        </p:nvGraphicFramePr>
        <p:xfrm>
          <a:off x="3598423" y="2264164"/>
          <a:ext cx="664840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724338" y="5342607"/>
            <a:ext cx="4279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Agenda de Pesquisa </a:t>
            </a:r>
          </a:p>
          <a:p>
            <a:endParaRPr lang="pt-BR" b="1" dirty="0"/>
          </a:p>
          <a:p>
            <a:r>
              <a:rPr lang="pt-BR" b="1" dirty="0" smtClean="0"/>
              <a:t>Alguns exemplos próximos...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489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  <p:pic>
        <p:nvPicPr>
          <p:cNvPr id="4" name="Imagem 3" descr="ciencia tecnologia e informação.jpg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 contrast="-40000"/>
          </a:blip>
          <a:srcRect/>
          <a:stretch>
            <a:fillRect/>
          </a:stretch>
        </p:blipFill>
        <p:spPr bwMode="auto">
          <a:xfrm>
            <a:off x="22225" y="0"/>
            <a:ext cx="9121775" cy="6858000"/>
          </a:xfrm>
          <a:prstGeom prst="round2Diag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sp>
        <p:nvSpPr>
          <p:cNvPr id="5" name="Título 1"/>
          <p:cNvSpPr txBox="1">
            <a:spLocks/>
          </p:cNvSpPr>
          <p:nvPr/>
        </p:nvSpPr>
        <p:spPr bwMode="auto">
          <a:xfrm>
            <a:off x="500063" y="244186"/>
            <a:ext cx="8215312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pt-BR" altLang="pt-BR" sz="3700" b="1" i="1" dirty="0">
                <a:latin typeface="Calibri" panose="020F0502020204030204" pitchFamily="34" charset="0"/>
              </a:rPr>
              <a:t/>
            </a:r>
            <a:br>
              <a:rPr lang="pt-BR" altLang="pt-BR" sz="3700" b="1" i="1" dirty="0">
                <a:latin typeface="Calibri" panose="020F0502020204030204" pitchFamily="34" charset="0"/>
              </a:rPr>
            </a:br>
            <a:endParaRPr lang="pt-BR" alt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971600" y="764704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cap="al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b="1" cap="all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00063" y="548680"/>
            <a:ext cx="8186737" cy="640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800" b="1" dirty="0" smtClean="0">
                <a:solidFill>
                  <a:srgbClr val="7030A0"/>
                </a:solidFill>
              </a:rPr>
              <a:t>UMA ANÁLISE DAS PRÁTICAS DOCENTES COM O USO DE ARTEFATOS COMPUTACIONAIS</a:t>
            </a:r>
          </a:p>
          <a:p>
            <a:endParaRPr lang="pt-BR" altLang="pt-BR" b="1" dirty="0">
              <a:solidFill>
                <a:srgbClr val="7030A0"/>
              </a:solidFill>
            </a:endParaRPr>
          </a:p>
          <a:p>
            <a:r>
              <a:rPr lang="pt-BR" altLang="pt-BR" sz="1800" b="1" dirty="0" smtClean="0">
                <a:solidFill>
                  <a:srgbClr val="7030A0"/>
                </a:solidFill>
              </a:rPr>
              <a:t>Fortes, 2010</a:t>
            </a:r>
          </a:p>
          <a:p>
            <a:endParaRPr lang="pt-BR" altLang="pt-BR" b="1" dirty="0">
              <a:solidFill>
                <a:srgbClr val="7030A0"/>
              </a:solidFill>
            </a:endParaRPr>
          </a:p>
          <a:p>
            <a:r>
              <a:rPr lang="pt-BR" altLang="pt-BR" b="1" dirty="0" smtClean="0">
                <a:solidFill>
                  <a:srgbClr val="7030A0"/>
                </a:solidFill>
              </a:rPr>
              <a:t>Pressupostos:</a:t>
            </a:r>
          </a:p>
          <a:p>
            <a:pPr marL="342900" indent="-342900" algn="just">
              <a:lnSpc>
                <a:spcPct val="80000"/>
              </a:lnSpc>
              <a:buAutoNum type="alphaLcParenR"/>
            </a:pPr>
            <a:r>
              <a:rPr lang="pt-BR" altLang="pt-BR" sz="1800" dirty="0" smtClean="0">
                <a:solidFill>
                  <a:srgbClr val="7030A0"/>
                </a:solidFill>
              </a:rPr>
              <a:t>que a prática docente com os computadores fixos subsidiam a prática com o computador móvel, em particular o Projetor </a:t>
            </a:r>
            <a:r>
              <a:rPr lang="pt-BR" altLang="pt-BR" sz="1800" i="1" dirty="0" smtClean="0">
                <a:solidFill>
                  <a:srgbClr val="7030A0"/>
                </a:solidFill>
              </a:rPr>
              <a:t>Lampejo (</a:t>
            </a:r>
            <a:r>
              <a:rPr lang="pt-BR" altLang="pt-BR" sz="1800" i="1" dirty="0" err="1" smtClean="0">
                <a:solidFill>
                  <a:srgbClr val="7030A0"/>
                </a:solidFill>
              </a:rPr>
              <a:t>Proinfo</a:t>
            </a:r>
            <a:r>
              <a:rPr lang="pt-BR" altLang="pt-BR" sz="1800" i="1" dirty="0" smtClean="0">
                <a:solidFill>
                  <a:srgbClr val="7030A0"/>
                </a:solidFill>
              </a:rPr>
              <a:t>)</a:t>
            </a:r>
            <a:r>
              <a:rPr lang="pt-BR" altLang="pt-BR" sz="1800" dirty="0" smtClean="0">
                <a:solidFill>
                  <a:srgbClr val="7030A0"/>
                </a:solidFill>
              </a:rPr>
              <a:t>;</a:t>
            </a:r>
          </a:p>
          <a:p>
            <a:pPr algn="just">
              <a:lnSpc>
                <a:spcPct val="80000"/>
              </a:lnSpc>
            </a:pPr>
            <a:r>
              <a:rPr lang="pt-BR" altLang="pt-BR" sz="1800" dirty="0" smtClean="0">
                <a:solidFill>
                  <a:srgbClr val="7030A0"/>
                </a:solidFill>
              </a:rPr>
              <a:t> </a:t>
            </a:r>
          </a:p>
          <a:p>
            <a:pPr algn="just">
              <a:lnSpc>
                <a:spcPct val="80000"/>
              </a:lnSpc>
            </a:pPr>
            <a:r>
              <a:rPr lang="pt-BR" altLang="pt-BR" sz="1800" dirty="0" smtClean="0">
                <a:solidFill>
                  <a:srgbClr val="7030A0"/>
                </a:solidFill>
              </a:rPr>
              <a:t>b) </a:t>
            </a:r>
            <a:r>
              <a:rPr lang="pt-BR" altLang="pt-BR" sz="1800" b="1" dirty="0" smtClean="0">
                <a:solidFill>
                  <a:srgbClr val="7030A0"/>
                </a:solidFill>
              </a:rPr>
              <a:t>que as políticas macro e micro do entorno do artefato estabelecem condições para uma prática docente exitosa ou não no contexto escolar</a:t>
            </a:r>
            <a:r>
              <a:rPr lang="pt-BR" altLang="pt-BR" sz="1800" dirty="0" smtClean="0">
                <a:solidFill>
                  <a:srgbClr val="7030A0"/>
                </a:solidFill>
              </a:rPr>
              <a:t>; </a:t>
            </a:r>
          </a:p>
          <a:p>
            <a:pPr algn="just">
              <a:lnSpc>
                <a:spcPct val="80000"/>
              </a:lnSpc>
            </a:pPr>
            <a:endParaRPr lang="pt-BR" altLang="pt-BR" sz="1800" dirty="0" smtClean="0">
              <a:solidFill>
                <a:srgbClr val="7030A0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pt-BR" altLang="pt-BR" sz="1800" dirty="0" smtClean="0">
                <a:solidFill>
                  <a:srgbClr val="7030A0"/>
                </a:solidFill>
              </a:rPr>
              <a:t>c) </a:t>
            </a:r>
            <a:r>
              <a:rPr lang="pt-BR" altLang="pt-BR" sz="1800" b="1" dirty="0" smtClean="0">
                <a:solidFill>
                  <a:srgbClr val="7030A0"/>
                </a:solidFill>
              </a:rPr>
              <a:t>que o uso do artefato apresenta limites e possibilidades na ação da prática docente</a:t>
            </a:r>
            <a:r>
              <a:rPr lang="pt-BR" altLang="pt-BR" sz="1800" dirty="0" smtClean="0">
                <a:solidFill>
                  <a:srgbClr val="7030A0"/>
                </a:solidFill>
              </a:rPr>
              <a:t> devido aos aspectos particulares ou gerais da profissão docente e/ou institucionais, de nível </a:t>
            </a:r>
            <a:r>
              <a:rPr lang="pt-BR" altLang="pt-BR" sz="1800" dirty="0" err="1" smtClean="0">
                <a:solidFill>
                  <a:srgbClr val="7030A0"/>
                </a:solidFill>
              </a:rPr>
              <a:t>identitário</a:t>
            </a:r>
            <a:r>
              <a:rPr lang="pt-BR" altLang="pt-BR" sz="1800" dirty="0" smtClean="0">
                <a:solidFill>
                  <a:srgbClr val="7030A0"/>
                </a:solidFill>
              </a:rPr>
              <a:t> da escola e/ou de gestão.</a:t>
            </a:r>
          </a:p>
          <a:p>
            <a:pPr algn="just">
              <a:lnSpc>
                <a:spcPct val="80000"/>
              </a:lnSpc>
            </a:pPr>
            <a:endParaRPr lang="pt-BR" altLang="pt-BR" dirty="0">
              <a:solidFill>
                <a:srgbClr val="7030A0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pt-BR" altLang="pt-BR" sz="1800" b="1" i="1" dirty="0" smtClean="0">
                <a:solidFill>
                  <a:srgbClr val="7030A0"/>
                </a:solidFill>
                <a:cs typeface="Arial" panose="020B0604020202020204" pitchFamily="34" charset="0"/>
              </a:rPr>
              <a:t>A pesquisa buscou... Alguns objetivos:</a:t>
            </a:r>
          </a:p>
          <a:p>
            <a:pPr marL="92075" indent="-92075" algn="just">
              <a:buFont typeface="Arial" panose="020B0604020202020204" pitchFamily="34" charset="0"/>
              <a:buAutoNum type="alphaLcParenBoth"/>
            </a:pPr>
            <a:r>
              <a:rPr lang="pt-BR" altLang="pt-BR" sz="1800" dirty="0" smtClean="0">
                <a:solidFill>
                  <a:srgbClr val="7030A0"/>
                </a:solidFill>
                <a:cs typeface="Arial" panose="020B0604020202020204" pitchFamily="34" charset="0"/>
              </a:rPr>
              <a:t> identificar as </a:t>
            </a:r>
            <a:r>
              <a:rPr lang="pt-BR" altLang="pt-BR" sz="1800" b="1" dirty="0" smtClean="0">
                <a:solidFill>
                  <a:srgbClr val="7030A0"/>
                </a:solidFill>
                <a:cs typeface="Arial" panose="020B0604020202020204" pitchFamily="34" charset="0"/>
              </a:rPr>
              <a:t>dimensões que interferem na prática docente</a:t>
            </a:r>
            <a:r>
              <a:rPr lang="pt-BR" altLang="pt-BR" sz="1800" dirty="0" smtClean="0">
                <a:solidFill>
                  <a:srgbClr val="7030A0"/>
                </a:solidFill>
                <a:cs typeface="Arial" panose="020B0604020202020204" pitchFamily="34" charset="0"/>
              </a:rPr>
              <a:t> com o uso do </a:t>
            </a:r>
            <a:r>
              <a:rPr lang="pt-BR" altLang="pt-BR" sz="1800" i="1" dirty="0" smtClean="0">
                <a:solidFill>
                  <a:srgbClr val="7030A0"/>
                </a:solidFill>
                <a:cs typeface="Arial" panose="020B0604020202020204" pitchFamily="34" charset="0"/>
              </a:rPr>
              <a:t>Lampejo</a:t>
            </a:r>
            <a:r>
              <a:rPr lang="pt-BR" altLang="pt-BR" sz="1800" dirty="0" smtClean="0">
                <a:solidFill>
                  <a:srgbClr val="7030A0"/>
                </a:solidFill>
                <a:cs typeface="Arial" panose="020B0604020202020204" pitchFamily="34" charset="0"/>
              </a:rPr>
              <a:t>;</a:t>
            </a:r>
          </a:p>
          <a:p>
            <a:pPr marL="92075" indent="-92075" algn="just">
              <a:buFont typeface="Arial" panose="020B0604020202020204" pitchFamily="34" charset="0"/>
              <a:buAutoNum type="alphaLcParenBoth"/>
            </a:pPr>
            <a:r>
              <a:rPr lang="pt-BR" altLang="pt-BR" sz="1800" dirty="0" smtClean="0">
                <a:solidFill>
                  <a:srgbClr val="7030A0"/>
                </a:solidFill>
                <a:cs typeface="Arial" panose="020B0604020202020204" pitchFamily="34" charset="0"/>
              </a:rPr>
              <a:t>   analisar </a:t>
            </a:r>
            <a:r>
              <a:rPr lang="pt-BR" altLang="pt-BR" sz="1800" b="1" dirty="0" smtClean="0">
                <a:solidFill>
                  <a:srgbClr val="7030A0"/>
                </a:solidFill>
                <a:cs typeface="Arial" panose="020B0604020202020204" pitchFamily="34" charset="0"/>
              </a:rPr>
              <a:t>os saberes docentes </a:t>
            </a:r>
            <a:r>
              <a:rPr lang="pt-BR" altLang="pt-BR" sz="1800" dirty="0" smtClean="0">
                <a:solidFill>
                  <a:srgbClr val="7030A0"/>
                </a:solidFill>
                <a:cs typeface="Arial" panose="020B0604020202020204" pitchFamily="34" charset="0"/>
              </a:rPr>
              <a:t>necessários a uma prática exitosa com o </a:t>
            </a:r>
            <a:r>
              <a:rPr lang="pt-BR" altLang="pt-BR" sz="1800" i="1" dirty="0" smtClean="0">
                <a:solidFill>
                  <a:srgbClr val="7030A0"/>
                </a:solidFill>
                <a:cs typeface="Arial" panose="020B0604020202020204" pitchFamily="34" charset="0"/>
              </a:rPr>
              <a:t>Lampejo</a:t>
            </a:r>
            <a:r>
              <a:rPr lang="pt-BR" altLang="pt-BR" sz="1800" dirty="0" smtClean="0">
                <a:solidFill>
                  <a:srgbClr val="7030A0"/>
                </a:solidFill>
                <a:cs typeface="Arial" panose="020B0604020202020204" pitchFamily="34" charset="0"/>
              </a:rPr>
              <a:t> nas escolas investigadas; </a:t>
            </a:r>
          </a:p>
          <a:p>
            <a:pPr marL="92075" indent="-92075" algn="just">
              <a:buFont typeface="Arial" panose="020B0604020202020204" pitchFamily="34" charset="0"/>
              <a:buAutoNum type="alphaLcParenBoth"/>
            </a:pPr>
            <a:r>
              <a:rPr lang="pt-BR" altLang="pt-BR" sz="1800" dirty="0" smtClean="0">
                <a:solidFill>
                  <a:srgbClr val="7030A0"/>
                </a:solidFill>
                <a:cs typeface="Arial" panose="020B0604020202020204" pitchFamily="34" charset="0"/>
              </a:rPr>
              <a:t>  analisar as </a:t>
            </a:r>
            <a:r>
              <a:rPr lang="pt-BR" altLang="pt-BR" sz="1800" b="1" dirty="0" smtClean="0">
                <a:solidFill>
                  <a:srgbClr val="7030A0"/>
                </a:solidFill>
                <a:cs typeface="Arial" panose="020B0604020202020204" pitchFamily="34" charset="0"/>
              </a:rPr>
              <a:t>dimensões limitadoras e </a:t>
            </a:r>
            <a:r>
              <a:rPr lang="pt-BR" altLang="pt-BR" sz="1800" b="1" dirty="0" err="1" smtClean="0">
                <a:solidFill>
                  <a:srgbClr val="7030A0"/>
                </a:solidFill>
                <a:cs typeface="Arial" panose="020B0604020202020204" pitchFamily="34" charset="0"/>
              </a:rPr>
              <a:t>possibilitadoras</a:t>
            </a:r>
            <a:r>
              <a:rPr lang="pt-BR" altLang="pt-BR" sz="1800" b="1" dirty="0" smtClean="0">
                <a:solidFill>
                  <a:srgbClr val="7030A0"/>
                </a:solidFill>
                <a:cs typeface="Arial" panose="020B0604020202020204" pitchFamily="34" charset="0"/>
              </a:rPr>
              <a:t> da docência</a:t>
            </a:r>
            <a:r>
              <a:rPr lang="pt-BR" altLang="pt-BR" sz="1800" dirty="0" smtClean="0">
                <a:solidFill>
                  <a:srgbClr val="7030A0"/>
                </a:solidFill>
                <a:cs typeface="Arial" panose="020B0604020202020204" pitchFamily="34" charset="0"/>
              </a:rPr>
              <a:t> e da gestão escolar para o acesso e o uso do </a:t>
            </a:r>
            <a:r>
              <a:rPr lang="pt-BR" altLang="pt-BR" sz="1800" i="1" dirty="0" smtClean="0">
                <a:solidFill>
                  <a:srgbClr val="7030A0"/>
                </a:solidFill>
                <a:cs typeface="Arial" panose="020B0604020202020204" pitchFamily="34" charset="0"/>
              </a:rPr>
              <a:t>Lampejo</a:t>
            </a:r>
            <a:r>
              <a:rPr lang="pt-BR" altLang="pt-BR" sz="1800" dirty="0" smtClean="0">
                <a:solidFill>
                  <a:srgbClr val="7030A0"/>
                </a:solidFill>
                <a:cs typeface="Arial" panose="020B0604020202020204" pitchFamily="34" charset="0"/>
              </a:rPr>
              <a:t> em sala de aula.</a:t>
            </a:r>
          </a:p>
          <a:p>
            <a:endParaRPr lang="pt-BR" altLang="pt-BR" sz="1800" dirty="0" smtClean="0">
              <a:solidFill>
                <a:srgbClr val="7030A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3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  <p:pic>
        <p:nvPicPr>
          <p:cNvPr id="4" name="Imagem 3" descr="ciencia tecnologia e informação.jpg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 contrast="-40000"/>
          </a:blip>
          <a:srcRect/>
          <a:stretch>
            <a:fillRect/>
          </a:stretch>
        </p:blipFill>
        <p:spPr bwMode="auto">
          <a:xfrm>
            <a:off x="22225" y="0"/>
            <a:ext cx="9121775" cy="6858000"/>
          </a:xfrm>
          <a:prstGeom prst="round2Diag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sp>
        <p:nvSpPr>
          <p:cNvPr id="5" name="Título 1"/>
          <p:cNvSpPr txBox="1">
            <a:spLocks/>
          </p:cNvSpPr>
          <p:nvPr/>
        </p:nvSpPr>
        <p:spPr bwMode="auto">
          <a:xfrm>
            <a:off x="500063" y="244186"/>
            <a:ext cx="8215312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pt-BR" altLang="pt-BR" sz="3700" b="1" i="1" dirty="0">
                <a:latin typeface="Calibri" panose="020F0502020204030204" pitchFamily="34" charset="0"/>
              </a:rPr>
              <a:t/>
            </a:r>
            <a:br>
              <a:rPr lang="pt-BR" altLang="pt-BR" sz="3700" b="1" i="1" dirty="0">
                <a:latin typeface="Calibri" panose="020F0502020204030204" pitchFamily="34" charset="0"/>
              </a:rPr>
            </a:br>
            <a:endParaRPr lang="pt-BR" alt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971600" y="764704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cap="al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b="1" cap="all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11560" y="476672"/>
            <a:ext cx="799288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/>
            <a:r>
              <a:rPr lang="pt-BR" altLang="pt-BR" sz="1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Prática docente mediada com artefatos computacionais e softwares educacionais</a:t>
            </a:r>
            <a:endParaRPr lang="pt-BR" altLang="pt-BR" sz="20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20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20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ALAVA (2002) - </a:t>
            </a:r>
            <a:r>
              <a:rPr lang="pt-BR" altLang="pt-BR" sz="2000" dirty="0" smtClean="0">
                <a:solidFill>
                  <a:srgbClr val="C00000"/>
                </a:solidFill>
              </a:rPr>
              <a:t>definir e propor os requisitos necessários ao novo formato da dimensão didática das relações estabelecidas na tríade educador-educando-saber na presença dos artefatos computacionais em sala de aula, com a característica do novo ofício de “</a:t>
            </a:r>
            <a:r>
              <a:rPr lang="pt-BR" altLang="pt-BR" sz="2000" dirty="0" err="1" smtClean="0">
                <a:solidFill>
                  <a:srgbClr val="C00000"/>
                </a:solidFill>
              </a:rPr>
              <a:t>ciberprofessor</a:t>
            </a:r>
            <a:r>
              <a:rPr lang="pt-BR" altLang="pt-BR" sz="2000" dirty="0" smtClean="0">
                <a:solidFill>
                  <a:srgbClr val="C00000"/>
                </a:solidFill>
              </a:rPr>
              <a:t>” e da interatividade.</a:t>
            </a:r>
          </a:p>
          <a:p>
            <a:pPr algn="ctr" eaLnBrk="1" hangingPunct="1">
              <a:lnSpc>
                <a:spcPct val="150000"/>
              </a:lnSpc>
            </a:pPr>
            <a:endParaRPr lang="pt-BR" altLang="pt-BR" sz="2000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altLang="pt-BR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PIRÂMIDE DA SITUAÇÃO DIDÁTICA</a:t>
            </a:r>
            <a:endParaRPr lang="pt-BR" altLang="pt-BR" sz="20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endParaRPr lang="pt-BR" altLang="pt-BR" sz="2000" dirty="0"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699792" y="3921184"/>
            <a:ext cx="3529012" cy="2305050"/>
            <a:chOff x="3087" y="9556"/>
            <a:chExt cx="6553" cy="4898"/>
          </a:xfrm>
        </p:grpSpPr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767" y="12585"/>
              <a:ext cx="1341" cy="391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6E3BC"/>
                </a:gs>
              </a:gsLst>
              <a:lin ang="5400000" scaled="1"/>
            </a:gradFill>
            <a:ln w="12700">
              <a:solidFill>
                <a:srgbClr val="C2D69B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pt-BR" altLang="pt-BR" sz="600" b="1">
                  <a:latin typeface="Calibri" panose="020F0502020204030204" pitchFamily="34" charset="0"/>
                </a:rPr>
                <a:t>TriângulO Didático</a:t>
              </a:r>
              <a:endParaRPr lang="pt-BR" altLang="pt-BR" sz="600">
                <a:latin typeface="Times New Roman" panose="02020603050405020304" pitchFamily="18" charset="0"/>
              </a:endParaRPr>
            </a:p>
            <a:p>
              <a:pPr eaLnBrk="1" hangingPunct="1"/>
              <a:endParaRPr lang="pt-BR" altLang="pt-BR" sz="1800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522" y="13840"/>
              <a:ext cx="1940" cy="61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6E3BC"/>
                </a:gs>
              </a:gsLst>
              <a:lin ang="5400000" scaled="1"/>
            </a:gradFill>
            <a:ln w="12700">
              <a:solidFill>
                <a:srgbClr val="C2D69B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pt-BR" altLang="pt-BR" sz="800" b="1">
                  <a:latin typeface="Calibri" panose="020F0502020204030204" pitchFamily="34" charset="0"/>
                </a:rPr>
                <a:t>Triangulo Pedagógico</a:t>
              </a:r>
            </a:p>
            <a:p>
              <a:pPr eaLnBrk="1" hangingPunct="1">
                <a:spcAft>
                  <a:spcPts val="1000"/>
                </a:spcAft>
              </a:pPr>
              <a:r>
                <a:rPr lang="pt-BR" altLang="pt-BR" sz="800" b="1">
                  <a:latin typeface="Calibri" panose="020F0502020204030204" pitchFamily="34" charset="0"/>
                </a:rPr>
                <a:t>Virtual</a:t>
              </a:r>
              <a:endParaRPr lang="pt-BR" altLang="pt-BR" sz="180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458" y="11260"/>
              <a:ext cx="1701" cy="72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6E3BC"/>
                </a:gs>
              </a:gsLst>
              <a:lin ang="5400000" scaled="1"/>
            </a:gradFill>
            <a:ln w="12700">
              <a:solidFill>
                <a:srgbClr val="C2D69B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pt-BR" altLang="pt-BR" sz="800" b="1">
                  <a:latin typeface="Calibri" panose="020F0502020204030204" pitchFamily="34" charset="0"/>
                </a:rPr>
                <a:t>Triangulo Didático</a:t>
              </a:r>
            </a:p>
            <a:p>
              <a:pPr eaLnBrk="1" hangingPunct="1">
                <a:spcAft>
                  <a:spcPts val="1000"/>
                </a:spcAft>
              </a:pPr>
              <a:r>
                <a:rPr lang="pt-BR" altLang="pt-BR" sz="800" b="1">
                  <a:latin typeface="Calibri" panose="020F0502020204030204" pitchFamily="34" charset="0"/>
                </a:rPr>
                <a:t>Midiático</a:t>
              </a:r>
            </a:p>
            <a:p>
              <a:pPr eaLnBrk="1" hangingPunct="1"/>
              <a:endParaRPr lang="pt-BR" altLang="pt-BR" sz="180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7724" y="11428"/>
              <a:ext cx="1916" cy="6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6E3BC"/>
                </a:gs>
              </a:gsLst>
              <a:lin ang="5400000" scaled="1"/>
            </a:gradFill>
            <a:ln w="12700">
              <a:solidFill>
                <a:srgbClr val="C2D69B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1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pt-BR" altLang="pt-BR" sz="800" b="1">
                  <a:latin typeface="Calibri" panose="020F0502020204030204" pitchFamily="34" charset="0"/>
                </a:rPr>
                <a:t>Triangulo Documental</a:t>
              </a:r>
            </a:p>
            <a:p>
              <a:pPr eaLnBrk="1" hangingPunct="1">
                <a:spcAft>
                  <a:spcPts val="1000"/>
                </a:spcAft>
              </a:pPr>
              <a:r>
                <a:rPr lang="pt-BR" altLang="pt-BR" sz="800" b="1">
                  <a:latin typeface="Calibri" panose="020F0502020204030204" pitchFamily="34" charset="0"/>
                </a:rPr>
                <a:t>Cognitivo-interativo</a:t>
              </a:r>
              <a:endParaRPr lang="pt-BR" altLang="pt-BR" sz="1800"/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3087" y="9556"/>
              <a:ext cx="6415" cy="3977"/>
              <a:chOff x="3087" y="4560"/>
              <a:chExt cx="6415" cy="3977"/>
            </a:xfrm>
          </p:grpSpPr>
          <p:cxnSp>
            <p:nvCxnSpPr>
              <p:cNvPr id="14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4700" y="7228"/>
                <a:ext cx="1495" cy="99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4"/>
              <p:cNvCxnSpPr>
                <a:cxnSpLocks noChangeShapeType="1"/>
              </p:cNvCxnSpPr>
              <p:nvPr/>
            </p:nvCxnSpPr>
            <p:spPr bwMode="auto">
              <a:xfrm>
                <a:off x="6400" y="5681"/>
                <a:ext cx="0" cy="118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15"/>
              <p:cNvCxnSpPr>
                <a:cxnSpLocks noChangeShapeType="1"/>
              </p:cNvCxnSpPr>
              <p:nvPr/>
            </p:nvCxnSpPr>
            <p:spPr bwMode="auto">
              <a:xfrm>
                <a:off x="6616" y="5572"/>
                <a:ext cx="1616" cy="250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16"/>
              <p:cNvCxnSpPr>
                <a:cxnSpLocks noChangeShapeType="1"/>
              </p:cNvCxnSpPr>
              <p:nvPr/>
            </p:nvCxnSpPr>
            <p:spPr bwMode="auto">
              <a:xfrm>
                <a:off x="6562" y="7228"/>
                <a:ext cx="1562" cy="99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17"/>
              <p:cNvCxnSpPr>
                <a:cxnSpLocks noChangeShapeType="1"/>
              </p:cNvCxnSpPr>
              <p:nvPr/>
            </p:nvCxnSpPr>
            <p:spPr bwMode="auto">
              <a:xfrm>
                <a:off x="4551" y="8519"/>
                <a:ext cx="368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18"/>
              <p:cNvCxnSpPr>
                <a:cxnSpLocks noChangeShapeType="1"/>
              </p:cNvCxnSpPr>
              <p:nvPr/>
            </p:nvCxnSpPr>
            <p:spPr bwMode="auto">
              <a:xfrm flipH="1">
                <a:off x="4551" y="5572"/>
                <a:ext cx="1644" cy="250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" name="AutoShape 19"/>
              <p:cNvSpPr>
                <a:spLocks noChangeArrowheads="1"/>
              </p:cNvSpPr>
              <p:nvPr/>
            </p:nvSpPr>
            <p:spPr bwMode="auto">
              <a:xfrm>
                <a:off x="6195" y="5233"/>
                <a:ext cx="421" cy="448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9pPr>
              </a:lstStyle>
              <a:p>
                <a:pPr eaLnBrk="1" hangingPunct="1"/>
                <a:endParaRPr lang="pt-BR" altLang="pt-BR" sz="1800"/>
              </a:p>
            </p:txBody>
          </p:sp>
          <p:sp>
            <p:nvSpPr>
              <p:cNvPr id="21" name="AutoShape 20"/>
              <p:cNvSpPr>
                <a:spLocks noChangeArrowheads="1"/>
              </p:cNvSpPr>
              <p:nvPr/>
            </p:nvSpPr>
            <p:spPr bwMode="auto">
              <a:xfrm>
                <a:off x="4279" y="8072"/>
                <a:ext cx="421" cy="448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9pPr>
              </a:lstStyle>
              <a:p>
                <a:pPr eaLnBrk="1" hangingPunct="1"/>
                <a:endParaRPr lang="pt-BR" altLang="pt-BR" sz="1800"/>
              </a:p>
            </p:txBody>
          </p:sp>
          <p:sp>
            <p:nvSpPr>
              <p:cNvPr id="22" name="AutoShape 21"/>
              <p:cNvSpPr>
                <a:spLocks noChangeArrowheads="1"/>
              </p:cNvSpPr>
              <p:nvPr/>
            </p:nvSpPr>
            <p:spPr bwMode="auto">
              <a:xfrm>
                <a:off x="8110" y="8073"/>
                <a:ext cx="421" cy="448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9pPr>
              </a:lstStyle>
              <a:p>
                <a:pPr eaLnBrk="1" hangingPunct="1"/>
                <a:endParaRPr lang="pt-BR" altLang="pt-BR" sz="1800"/>
              </a:p>
            </p:txBody>
          </p:sp>
          <p:sp>
            <p:nvSpPr>
              <p:cNvPr id="23" name="AutoShape 22"/>
              <p:cNvSpPr>
                <a:spLocks noChangeArrowheads="1"/>
              </p:cNvSpPr>
              <p:nvPr/>
            </p:nvSpPr>
            <p:spPr bwMode="auto">
              <a:xfrm>
                <a:off x="6195" y="6870"/>
                <a:ext cx="421" cy="448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9pPr>
              </a:lstStyle>
              <a:p>
                <a:pPr eaLnBrk="1" hangingPunct="1"/>
                <a:endParaRPr lang="pt-BR" altLang="pt-BR" sz="1800"/>
              </a:p>
            </p:txBody>
          </p:sp>
          <p:sp>
            <p:nvSpPr>
              <p:cNvPr id="24" name="Text Box 23"/>
              <p:cNvSpPr txBox="1">
                <a:spLocks noChangeArrowheads="1"/>
              </p:cNvSpPr>
              <p:nvPr/>
            </p:nvSpPr>
            <p:spPr bwMode="auto">
              <a:xfrm>
                <a:off x="8547" y="8092"/>
                <a:ext cx="955" cy="43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pt-BR" altLang="pt-BR" sz="800" b="1">
                    <a:latin typeface="Times New Roman" panose="02020603050405020304" pitchFamily="18" charset="0"/>
                  </a:rPr>
                  <a:t>Aluno</a:t>
                </a:r>
                <a:endParaRPr lang="pt-BR" altLang="pt-BR" sz="1800"/>
              </a:p>
            </p:txBody>
          </p:sp>
          <p:sp>
            <p:nvSpPr>
              <p:cNvPr id="25" name="Text Box 24"/>
              <p:cNvSpPr txBox="1">
                <a:spLocks noChangeArrowheads="1"/>
              </p:cNvSpPr>
              <p:nvPr/>
            </p:nvSpPr>
            <p:spPr bwMode="auto">
              <a:xfrm>
                <a:off x="3087" y="8102"/>
                <a:ext cx="1177" cy="43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pt-BR" altLang="pt-BR" sz="800" b="1">
                    <a:latin typeface="Times New Roman" panose="02020603050405020304" pitchFamily="18" charset="0"/>
                  </a:rPr>
                  <a:t>Professor</a:t>
                </a:r>
                <a:endParaRPr lang="pt-BR" altLang="pt-BR" sz="1800"/>
              </a:p>
            </p:txBody>
          </p:sp>
          <p:sp>
            <p:nvSpPr>
              <p:cNvPr id="26" name="Text Box 25"/>
              <p:cNvSpPr txBox="1">
                <a:spLocks noChangeArrowheads="1"/>
              </p:cNvSpPr>
              <p:nvPr/>
            </p:nvSpPr>
            <p:spPr bwMode="auto">
              <a:xfrm>
                <a:off x="6616" y="6870"/>
                <a:ext cx="823" cy="3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pt-BR" altLang="pt-BR" sz="1100" b="1">
                    <a:latin typeface="Calibri" panose="020F0502020204030204" pitchFamily="34" charset="0"/>
                  </a:rPr>
                  <a:t> </a:t>
                </a:r>
                <a:r>
                  <a:rPr lang="pt-BR" altLang="pt-BR" sz="800" b="1">
                    <a:latin typeface="Times New Roman" panose="02020603050405020304" pitchFamily="18" charset="0"/>
                  </a:rPr>
                  <a:t>Saber</a:t>
                </a:r>
                <a:endParaRPr lang="pt-BR" altLang="pt-BR" sz="1800"/>
              </a:p>
            </p:txBody>
          </p:sp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5670" y="4560"/>
                <a:ext cx="1619" cy="6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pt-BR" altLang="pt-BR" sz="800" b="1">
                    <a:latin typeface="Times New Roman" panose="02020603050405020304" pitchFamily="18" charset="0"/>
                  </a:rPr>
                  <a:t>Artefatos computacionais</a:t>
                </a:r>
                <a:endParaRPr lang="pt-BR" altLang="pt-BR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590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  <p:pic>
        <p:nvPicPr>
          <p:cNvPr id="4" name="Imagem 3" descr="ciencia tecnologia e informação.jpg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 contrast="-40000"/>
          </a:blip>
          <a:srcRect/>
          <a:stretch>
            <a:fillRect/>
          </a:stretch>
        </p:blipFill>
        <p:spPr bwMode="auto">
          <a:xfrm>
            <a:off x="22225" y="0"/>
            <a:ext cx="9121775" cy="6858000"/>
          </a:xfrm>
          <a:prstGeom prst="round2Diag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sp>
        <p:nvSpPr>
          <p:cNvPr id="5" name="Título 1"/>
          <p:cNvSpPr txBox="1">
            <a:spLocks/>
          </p:cNvSpPr>
          <p:nvPr/>
        </p:nvSpPr>
        <p:spPr bwMode="auto">
          <a:xfrm>
            <a:off x="500063" y="244186"/>
            <a:ext cx="8215312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pt-BR" altLang="pt-BR" sz="3700" b="1" i="1" dirty="0">
                <a:latin typeface="Calibri" panose="020F0502020204030204" pitchFamily="34" charset="0"/>
              </a:rPr>
              <a:t/>
            </a:r>
            <a:br>
              <a:rPr lang="pt-BR" altLang="pt-BR" sz="3700" b="1" i="1" dirty="0">
                <a:latin typeface="Calibri" panose="020F0502020204030204" pitchFamily="34" charset="0"/>
              </a:rPr>
            </a:br>
            <a:endParaRPr lang="pt-BR" alt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971600" y="764704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cap="al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b="1" cap="all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23528" y="1196752"/>
            <a:ext cx="839184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pt-BR" altLang="pt-BR" sz="1800" b="1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A guisa de conclusões iniciais...</a:t>
            </a:r>
          </a:p>
          <a:p>
            <a:pPr algn="just" eaLnBrk="1" hangingPunct="1">
              <a:lnSpc>
                <a:spcPct val="150000"/>
              </a:lnSpc>
            </a:pPr>
            <a:endParaRPr lang="pt-BR" altLang="pt-BR" sz="1800" b="1" dirty="0" smtClean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pt-BR" altLang="pt-BR" sz="1800" b="1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1. </a:t>
            </a:r>
            <a:r>
              <a:rPr lang="pt-BR" altLang="pt-BR" sz="1800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A inovação do </a:t>
            </a:r>
            <a:r>
              <a:rPr lang="pt-BR" altLang="pt-BR" sz="1800" i="1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Lampejo</a:t>
            </a:r>
            <a:r>
              <a:rPr lang="pt-BR" altLang="pt-BR" sz="1800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(Pro-Info) na cultura tecnológica em sala de aula parece mudar o “fazer” e o “saber-fazer” docente; mas...</a:t>
            </a:r>
          </a:p>
          <a:p>
            <a:pPr algn="just" eaLnBrk="1" hangingPunct="1">
              <a:lnSpc>
                <a:spcPct val="150000"/>
              </a:lnSpc>
            </a:pPr>
            <a:r>
              <a:rPr lang="pt-BR" altLang="pt-BR" sz="1800" b="1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2.   </a:t>
            </a:r>
            <a:r>
              <a:rPr lang="pt-BR" altLang="pt-BR" sz="1800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A mudança na cultura escolar e em seu cotidiano para o paradigma </a:t>
            </a:r>
            <a:r>
              <a:rPr lang="pt-BR" altLang="pt-BR" sz="1800" dirty="0" err="1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tecnoinformacional</a:t>
            </a:r>
            <a:r>
              <a:rPr lang="pt-BR" altLang="pt-BR" sz="1800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, não será realizado apenas com a chegada dos novos artefatos; pois o que precisamos parecem ser novas...</a:t>
            </a:r>
            <a:endParaRPr lang="pt-BR" altLang="pt-BR" sz="1800" b="1" dirty="0" smtClean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pt-BR" altLang="pt-BR" sz="1800" b="1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3.   </a:t>
            </a:r>
            <a:r>
              <a:rPr lang="pt-BR" altLang="pt-BR" sz="1800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Políticas educacionais macro, de programas de formação continuada “regular e em serviço” que fomentem a construção de competências tecnológicas, ou mesmo o que podemos ainda </a:t>
            </a:r>
            <a:r>
              <a:rPr lang="pt-BR" altLang="pt-BR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denominar como um</a:t>
            </a:r>
            <a:r>
              <a:rPr lang="pt-BR" altLang="pt-BR" sz="1800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a “alfabetização digital ou tecnológica” dos docentes!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545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  <p:pic>
        <p:nvPicPr>
          <p:cNvPr id="4" name="Imagem 3" descr="ciencia tecnologia e informação.jpg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 contrast="-40000"/>
          </a:blip>
          <a:srcRect/>
          <a:stretch>
            <a:fillRect/>
          </a:stretch>
        </p:blipFill>
        <p:spPr bwMode="auto">
          <a:xfrm>
            <a:off x="22225" y="0"/>
            <a:ext cx="9121775" cy="6858000"/>
          </a:xfrm>
          <a:prstGeom prst="round2Diag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sp>
        <p:nvSpPr>
          <p:cNvPr id="5" name="Título 1"/>
          <p:cNvSpPr txBox="1">
            <a:spLocks/>
          </p:cNvSpPr>
          <p:nvPr/>
        </p:nvSpPr>
        <p:spPr bwMode="auto">
          <a:xfrm>
            <a:off x="500063" y="244186"/>
            <a:ext cx="8215312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pt-BR" altLang="pt-BR" sz="3700" b="1" i="1" dirty="0">
                <a:latin typeface="Calibri" panose="020F0502020204030204" pitchFamily="34" charset="0"/>
              </a:rPr>
              <a:t/>
            </a:r>
            <a:br>
              <a:rPr lang="pt-BR" altLang="pt-BR" sz="3700" b="1" i="1" dirty="0">
                <a:latin typeface="Calibri" panose="020F0502020204030204" pitchFamily="34" charset="0"/>
              </a:rPr>
            </a:br>
            <a:endParaRPr lang="pt-BR" alt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39787" y="331067"/>
            <a:ext cx="8535863" cy="864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FATORES HUMANOS na adoção de tecnologias: A RESISTÊNCIA AO USO DE </a:t>
            </a:r>
            <a:r>
              <a:rPr lang="pt-BR" sz="1600" b="1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TICs</a:t>
            </a:r>
            <a:r>
              <a:rPr lang="pt-BR" sz="16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NA ESCOLA </a:t>
            </a:r>
            <a:endParaRPr lang="pt-BR" sz="16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6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(Araújo, 2014)</a:t>
            </a:r>
          </a:p>
          <a:p>
            <a:endParaRPr lang="pt-BR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Questão:</a:t>
            </a:r>
          </a:p>
          <a:p>
            <a:r>
              <a:rPr lang="pt-BR" sz="1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Quais os fatores humanos que influenciam a adoção das tecnologias na prática de ensino?</a:t>
            </a:r>
          </a:p>
          <a:p>
            <a:endParaRPr lang="pt-BR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6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Fatores de resistência à mudança:</a:t>
            </a:r>
          </a:p>
          <a:p>
            <a:pPr marL="457200" indent="-457200">
              <a:buAutoNum type="alphaLcParenBoth"/>
            </a:pPr>
            <a:r>
              <a:rPr lang="pt-BR" sz="16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perfil conservador;</a:t>
            </a:r>
          </a:p>
          <a:p>
            <a:pPr marL="457200" indent="-457200">
              <a:buAutoNum type="alphaLcParenBoth"/>
            </a:pPr>
            <a:r>
              <a:rPr lang="pt-BR" sz="16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deficiência na formação para o uso das </a:t>
            </a:r>
            <a:r>
              <a:rPr lang="pt-BR" sz="16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TICs</a:t>
            </a:r>
            <a:r>
              <a:rPr lang="pt-BR" sz="16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</a:p>
          <a:p>
            <a:pPr marL="457200" indent="-457200">
              <a:buAutoNum type="alphaLcParenBoth"/>
            </a:pPr>
            <a:r>
              <a:rPr lang="pt-BR" sz="16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aumento de trabalho para o professor; </a:t>
            </a:r>
          </a:p>
          <a:p>
            <a:pPr marL="457200" indent="-457200">
              <a:buAutoNum type="alphaLcParenBoth"/>
            </a:pPr>
            <a:r>
              <a:rPr lang="pt-BR" sz="16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falta de apoio institucional; </a:t>
            </a:r>
          </a:p>
          <a:p>
            <a:pPr marL="457200" indent="-457200">
              <a:buAutoNum type="alphaLcParenBoth"/>
            </a:pPr>
            <a:r>
              <a:rPr lang="pt-BR" sz="16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falta de suporte técnico e pedagógico no auxílio de </a:t>
            </a:r>
            <a:r>
              <a:rPr lang="pt-BR" sz="1600" i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software</a:t>
            </a:r>
            <a:r>
              <a:rPr lang="pt-BR" sz="16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 educacionais;</a:t>
            </a:r>
          </a:p>
          <a:p>
            <a:pPr marL="457200" indent="-457200">
              <a:buAutoNum type="alphaLcParenBoth"/>
            </a:pPr>
            <a:r>
              <a:rPr lang="pt-BR" sz="16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dispersão provocada nos alunos com o uso das </a:t>
            </a:r>
            <a:r>
              <a:rPr lang="pt-BR" sz="16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TICs</a:t>
            </a:r>
            <a:r>
              <a:rPr lang="pt-BR" sz="16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</a:p>
          <a:p>
            <a:pPr marL="457200" indent="-457200">
              <a:buAutoNum type="alphaLcParenBoth"/>
            </a:pPr>
            <a:r>
              <a:rPr lang="pt-BR" sz="16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ausência de atitude positiva para o uso das </a:t>
            </a:r>
            <a:r>
              <a:rPr lang="pt-BR" sz="16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TICs</a:t>
            </a:r>
            <a:r>
              <a:rPr lang="pt-BR" sz="16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nas práticas de ensino, pelo gestor.</a:t>
            </a:r>
          </a:p>
          <a:p>
            <a:pPr marL="0" lvl="1"/>
            <a:endParaRPr lang="pt-BR" sz="1600" b="1" dirty="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/>
            <a:r>
              <a:rPr lang="pt-BR" sz="1600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Razões que influenciam a adoção das tecnologias:</a:t>
            </a:r>
          </a:p>
          <a:p>
            <a:pPr marL="457200" indent="-457200">
              <a:buAutoNum type="alphaLcParenBoth"/>
            </a:pPr>
            <a:r>
              <a:rPr lang="pt-BR" sz="16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interesse e gosto pelas </a:t>
            </a:r>
            <a:r>
              <a:rPr lang="pt-BR" sz="16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TICs</a:t>
            </a:r>
            <a:r>
              <a:rPr lang="pt-BR" sz="16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457200" indent="-457200">
              <a:buAutoNum type="alphaLcParenBoth"/>
            </a:pPr>
            <a:r>
              <a:rPr lang="pt-BR" sz="16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inovação e qualidade das práticas;</a:t>
            </a:r>
          </a:p>
          <a:p>
            <a:pPr marL="457200" indent="-457200">
              <a:buAutoNum type="alphaLcParenBoth"/>
            </a:pPr>
            <a:r>
              <a:rPr lang="pt-BR" sz="16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estímulo e interação dos alunos;</a:t>
            </a:r>
          </a:p>
          <a:p>
            <a:pPr marL="457200" indent="-457200">
              <a:buAutoNum type="alphaLcParenBoth"/>
            </a:pPr>
            <a:r>
              <a:rPr lang="pt-BR" sz="16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percepção de utilidade;</a:t>
            </a:r>
          </a:p>
          <a:p>
            <a:pPr marL="457200" indent="-457200">
              <a:buAutoNum type="alphaLcParenBoth"/>
            </a:pPr>
            <a:r>
              <a:rPr lang="pt-BR" sz="16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atitude positiva.</a:t>
            </a:r>
          </a:p>
          <a:p>
            <a:pPr marL="0" lvl="1"/>
            <a:endParaRPr lang="pt-BR" sz="2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b="1" cap="al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b="1" cap="all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89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iencia tecnologia e informação.jpg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 contrast="-40000"/>
          </a:blip>
          <a:srcRect/>
          <a:stretch>
            <a:fillRect/>
          </a:stretch>
        </p:blipFill>
        <p:spPr bwMode="auto">
          <a:xfrm>
            <a:off x="22225" y="0"/>
            <a:ext cx="9121775" cy="6858000"/>
          </a:xfrm>
          <a:prstGeom prst="round2Diag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539750" y="404813"/>
            <a:ext cx="8215313" cy="7858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3600" b="1" i="1" dirty="0" smtClean="0"/>
              <a:t/>
            </a:r>
            <a:br>
              <a:rPr lang="pt-BR" altLang="pt-BR" sz="3600" b="1" i="1" dirty="0" smtClean="0"/>
            </a:br>
            <a:endParaRPr lang="pt-BR" altLang="pt-BR" sz="3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4" name="Subtítulo 2"/>
          <p:cNvSpPr>
            <a:spLocks noGrp="1"/>
          </p:cNvSpPr>
          <p:nvPr>
            <p:ph type="subTitle" idx="1"/>
          </p:nvPr>
        </p:nvSpPr>
        <p:spPr>
          <a:xfrm>
            <a:off x="468313" y="1125538"/>
            <a:ext cx="8001000" cy="51831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3000" dirty="0" smtClean="0">
                <a:solidFill>
                  <a:srgbClr val="898989"/>
                </a:solidFill>
              </a:rPr>
              <a:t> </a:t>
            </a:r>
          </a:p>
          <a:p>
            <a:pPr algn="just" eaLnBrk="1" hangingPunct="1">
              <a:lnSpc>
                <a:spcPct val="80000"/>
              </a:lnSpc>
            </a:pPr>
            <a:endParaRPr lang="pt-BR" altLang="pt-BR" sz="2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endParaRPr lang="pt-BR" altLang="pt-BR" sz="2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907" y="260648"/>
            <a:ext cx="468052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574279" y="5415415"/>
            <a:ext cx="7569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“Loucura é querer resultados diferentes fazendo tudo exatamente igual”  </a:t>
            </a:r>
          </a:p>
          <a:p>
            <a:pPr algn="r"/>
            <a:r>
              <a:rPr lang="pt-BR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EINSTEIN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  <p:pic>
        <p:nvPicPr>
          <p:cNvPr id="4" name="Imagem 3" descr="ciencia tecnologia e informação.jpg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 contrast="-40000"/>
          </a:blip>
          <a:srcRect/>
          <a:stretch>
            <a:fillRect/>
          </a:stretch>
        </p:blipFill>
        <p:spPr bwMode="auto">
          <a:xfrm>
            <a:off x="22225" y="0"/>
            <a:ext cx="9121775" cy="6858000"/>
          </a:xfrm>
          <a:prstGeom prst="round2Diag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sp>
        <p:nvSpPr>
          <p:cNvPr id="5" name="Título 1"/>
          <p:cNvSpPr txBox="1">
            <a:spLocks/>
          </p:cNvSpPr>
          <p:nvPr/>
        </p:nvSpPr>
        <p:spPr bwMode="auto">
          <a:xfrm>
            <a:off x="500063" y="244186"/>
            <a:ext cx="8215312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pt-BR" altLang="pt-BR" sz="3700" b="1" i="1" dirty="0">
                <a:latin typeface="Calibri" panose="020F0502020204030204" pitchFamily="34" charset="0"/>
              </a:rPr>
              <a:t/>
            </a:r>
            <a:br>
              <a:rPr lang="pt-BR" altLang="pt-BR" sz="3700" b="1" i="1" dirty="0">
                <a:latin typeface="Calibri" panose="020F0502020204030204" pitchFamily="34" charset="0"/>
              </a:rPr>
            </a:br>
            <a:endParaRPr lang="pt-BR" alt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971600" y="764704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b="1" cap="al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b="1" cap="all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00063" y="620688"/>
            <a:ext cx="82153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chemeClr val="accent4">
                    <a:lumMod val="75000"/>
                  </a:schemeClr>
                </a:solidFill>
              </a:rPr>
              <a:t>Isto evidencia... </a:t>
            </a:r>
            <a:r>
              <a:rPr lang="pt-BR" sz="2400" b="1" dirty="0" err="1" smtClean="0">
                <a:solidFill>
                  <a:srgbClr val="FF0000"/>
                </a:solidFill>
              </a:rPr>
              <a:t>Co-Construção</a:t>
            </a:r>
            <a:r>
              <a:rPr lang="pt-BR" sz="2400" b="1" dirty="0" smtClean="0">
                <a:solidFill>
                  <a:srgbClr val="FF0000"/>
                </a:solidFill>
              </a:rPr>
              <a:t> Cognição x Afetividade</a:t>
            </a:r>
          </a:p>
          <a:p>
            <a:pPr algn="just"/>
            <a:endParaRPr lang="pt-BR" sz="2400" dirty="0">
              <a:solidFill>
                <a:schemeClr val="accent4">
                  <a:lumMod val="75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os fatores humanos que influenciam a utilização das TIC no ensino, conforme pesquisa realizada são </a:t>
            </a:r>
            <a:r>
              <a:rPr lang="pt-BR" sz="2400" b="1" dirty="0" smtClean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 sentimentos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pt-BR" sz="2400" b="1" dirty="0" smtClean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conhecimentos e atitudes 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podem preponderar na aceitação da utilidade da tecnologia e sua integração no ensino.</a:t>
            </a:r>
          </a:p>
          <a:p>
            <a:pPr algn="just"/>
            <a:endParaRPr lang="pt-BR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just"/>
            <a:endParaRPr lang="pt-BR" sz="2400" dirty="0">
              <a:solidFill>
                <a:schemeClr val="accent4">
                  <a:lumMod val="75000"/>
                </a:schemeClr>
              </a:solidFill>
            </a:endParaRPr>
          </a:p>
          <a:p>
            <a:pPr algn="just"/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2. </a:t>
            </a: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constatação de que o professor com atitude positiva tende a ser aquele que se considera mais preparado e motivado para ensinar com tecnologias permitem entender que, se não houver estratégias para prepará-lo e motivá-lo, ele pode não adotar as tecnologias no ensino. </a:t>
            </a:r>
          </a:p>
          <a:p>
            <a:endParaRPr lang="pt-BR" dirty="0"/>
          </a:p>
        </p:txBody>
      </p:sp>
      <p:sp>
        <p:nvSpPr>
          <p:cNvPr id="6" name="Retângulo Arredondado 5"/>
          <p:cNvSpPr/>
          <p:nvPr/>
        </p:nvSpPr>
        <p:spPr>
          <a:xfrm>
            <a:off x="2843807" y="692696"/>
            <a:ext cx="5803503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0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  <p:pic>
        <p:nvPicPr>
          <p:cNvPr id="4" name="Imagem 3" descr="ciencia tecnologia e informação.jpg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 contrast="-40000"/>
          </a:blip>
          <a:srcRect/>
          <a:stretch>
            <a:fillRect/>
          </a:stretch>
        </p:blipFill>
        <p:spPr bwMode="auto">
          <a:xfrm>
            <a:off x="22225" y="0"/>
            <a:ext cx="9121775" cy="6858000"/>
          </a:xfrm>
          <a:prstGeom prst="round2Diag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sp>
        <p:nvSpPr>
          <p:cNvPr id="5" name="Título 1"/>
          <p:cNvSpPr txBox="1">
            <a:spLocks/>
          </p:cNvSpPr>
          <p:nvPr/>
        </p:nvSpPr>
        <p:spPr bwMode="auto">
          <a:xfrm>
            <a:off x="500063" y="244186"/>
            <a:ext cx="8215312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pt-BR" altLang="pt-BR" sz="3700" b="1" i="1" dirty="0">
                <a:latin typeface="Calibri" panose="020F0502020204030204" pitchFamily="34" charset="0"/>
              </a:rPr>
              <a:t/>
            </a:r>
            <a:br>
              <a:rPr lang="pt-BR" altLang="pt-BR" sz="3700" b="1" i="1" dirty="0">
                <a:latin typeface="Calibri" panose="020F0502020204030204" pitchFamily="34" charset="0"/>
              </a:rPr>
            </a:br>
            <a:endParaRPr lang="pt-BR" alt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971600" y="764704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cap="al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b="1" cap="all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11560" y="476672"/>
            <a:ext cx="810381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MUDE  - Edson Marques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 smtClean="0">
                <a:solidFill>
                  <a:srgbClr val="FF0000"/>
                </a:solidFill>
              </a:rPr>
              <a:t>Mude, 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Mas comece devagar.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Porque a direção é mais importante que a velocidade.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Mude de caminho, ande por outras ruas, 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observando os lugares por onde você passa.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Veja o mundo de outras perspectivas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Descubra novos horizontes.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Não faça do hábito um estilo de vida.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Ame a novidade.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Tente o novo todo dia.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O novo lado, o novo método, o novo sabor,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O novo jeito, o novo prazer, o novo amor.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Busque novos amigos, tente novos amores,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Faça novas relações.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Experimente a gostosura da surpresa.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Troque esse monte de medo por um pouco de vida.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Ame muito, cada vez mais, e de modos diferentes.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Troque de bolsa, de carteira, de malas, de atitude.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Mude.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Dê uma chance ao inesperado.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Abrace a gostosura da surpresa.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11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  <p:pic>
        <p:nvPicPr>
          <p:cNvPr id="4" name="Imagem 3" descr="ciencia tecnologia e informação.jpg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 contrast="-40000"/>
          </a:blip>
          <a:srcRect/>
          <a:stretch>
            <a:fillRect/>
          </a:stretch>
        </p:blipFill>
        <p:spPr bwMode="auto">
          <a:xfrm>
            <a:off x="22225" y="0"/>
            <a:ext cx="9121775" cy="6858000"/>
          </a:xfrm>
          <a:prstGeom prst="round2Diag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sp>
        <p:nvSpPr>
          <p:cNvPr id="5" name="Título 1"/>
          <p:cNvSpPr txBox="1">
            <a:spLocks/>
          </p:cNvSpPr>
          <p:nvPr/>
        </p:nvSpPr>
        <p:spPr bwMode="auto">
          <a:xfrm>
            <a:off x="500063" y="244186"/>
            <a:ext cx="8215312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pt-BR" altLang="pt-BR" sz="3700" b="1" i="1" dirty="0">
                <a:latin typeface="Calibri" panose="020F0502020204030204" pitchFamily="34" charset="0"/>
              </a:rPr>
              <a:t/>
            </a:r>
            <a:br>
              <a:rPr lang="pt-BR" altLang="pt-BR" sz="3700" b="1" i="1" dirty="0">
                <a:latin typeface="Calibri" panose="020F0502020204030204" pitchFamily="34" charset="0"/>
              </a:rPr>
            </a:br>
            <a:endParaRPr lang="pt-BR" alt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971600" y="764704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cap="al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b="1" cap="all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11560" y="476672"/>
            <a:ext cx="8103815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Sonhe só o sonho certo e realize-o todo dia.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Lembre-se de que a vida é uma só,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e decida-se por arrumar um outro trabalho, uma outra ocupação, uma atividade mais prazerosa, 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Mais digna, mais humana.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Abra seu coração de dentro para fora.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Se você não encontrar razões para ser livre, invente-as.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Exagere na criatividade,</a:t>
            </a:r>
          </a:p>
          <a:p>
            <a:r>
              <a:rPr lang="pt-BR" b="1" dirty="0">
                <a:solidFill>
                  <a:srgbClr val="FF0000"/>
                </a:solidFill>
              </a:rPr>
              <a:t>e</a:t>
            </a:r>
            <a:r>
              <a:rPr lang="pt-BR" b="1" dirty="0" smtClean="0">
                <a:solidFill>
                  <a:srgbClr val="FF0000"/>
                </a:solidFill>
              </a:rPr>
              <a:t> aproveite para fazer uma viagem longa,</a:t>
            </a:r>
          </a:p>
          <a:p>
            <a:r>
              <a:rPr lang="pt-BR" b="1" dirty="0">
                <a:solidFill>
                  <a:srgbClr val="FF0000"/>
                </a:solidFill>
              </a:rPr>
              <a:t>s</a:t>
            </a:r>
            <a:r>
              <a:rPr lang="pt-BR" b="1" dirty="0" smtClean="0">
                <a:solidFill>
                  <a:srgbClr val="FF0000"/>
                </a:solidFill>
              </a:rPr>
              <a:t>e possível sem destino.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Experimente coisas diferentes, troque novamente.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Mude, de novo.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Experimente outra vez.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Você conhecerá coisas melhores e coisas piores,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mas não é isso o que importa.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sz="2000" b="1" u="sng" dirty="0" smtClean="0">
                <a:solidFill>
                  <a:srgbClr val="FF0000"/>
                </a:solidFill>
              </a:rPr>
              <a:t>O mais importante é a mudança,</a:t>
            </a:r>
          </a:p>
          <a:p>
            <a:r>
              <a:rPr lang="pt-BR" sz="2000" b="1" u="sng" dirty="0" smtClean="0">
                <a:solidFill>
                  <a:srgbClr val="FF0000"/>
                </a:solidFill>
              </a:rPr>
              <a:t>O movimento,</a:t>
            </a:r>
          </a:p>
          <a:p>
            <a:r>
              <a:rPr lang="pt-BR" sz="2000" b="1" u="sng" dirty="0" smtClean="0">
                <a:solidFill>
                  <a:srgbClr val="FF0000"/>
                </a:solidFill>
              </a:rPr>
              <a:t>A energia,</a:t>
            </a:r>
          </a:p>
          <a:p>
            <a:r>
              <a:rPr lang="pt-BR" sz="2000" b="1" u="sng" dirty="0" smtClean="0">
                <a:solidFill>
                  <a:srgbClr val="FF0000"/>
                </a:solidFill>
              </a:rPr>
              <a:t>O entusiasmo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 smtClean="0">
                <a:solidFill>
                  <a:srgbClr val="FF0000"/>
                </a:solidFill>
              </a:rPr>
              <a:t>Só o que está morto, não muda!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12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  <p:sp>
        <p:nvSpPr>
          <p:cNvPr id="409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  <p:pic>
        <p:nvPicPr>
          <p:cNvPr id="4" name="Imagem 3" descr="ciencia tecnologia e informação.jpg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 contrast="-40000"/>
          </a:blip>
          <a:srcRect/>
          <a:stretch>
            <a:fillRect/>
          </a:stretch>
        </p:blipFill>
        <p:spPr bwMode="auto">
          <a:xfrm>
            <a:off x="22225" y="0"/>
            <a:ext cx="9121775" cy="6858000"/>
          </a:xfrm>
          <a:prstGeom prst="round2Diag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sp>
        <p:nvSpPr>
          <p:cNvPr id="40965" name="Título 1"/>
          <p:cNvSpPr txBox="1">
            <a:spLocks/>
          </p:cNvSpPr>
          <p:nvPr/>
        </p:nvSpPr>
        <p:spPr bwMode="auto">
          <a:xfrm>
            <a:off x="500063" y="428625"/>
            <a:ext cx="8215312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9pPr>
          </a:lstStyle>
          <a:p>
            <a:pPr algn="ctr" eaLnBrk="1" hangingPunct="1"/>
            <a:endParaRPr lang="pt-BR" altLang="pt-BR" sz="4400">
              <a:latin typeface="Calibri" panose="020F0502020204030204" pitchFamily="34" charset="0"/>
            </a:endParaRPr>
          </a:p>
        </p:txBody>
      </p:sp>
      <p:sp>
        <p:nvSpPr>
          <p:cNvPr id="40966" name="CaixaDeTexto 5"/>
          <p:cNvSpPr txBox="1">
            <a:spLocks noChangeArrowheads="1"/>
          </p:cNvSpPr>
          <p:nvPr/>
        </p:nvSpPr>
        <p:spPr bwMode="auto">
          <a:xfrm>
            <a:off x="4409390" y="4509120"/>
            <a:ext cx="45060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9pPr>
          </a:lstStyle>
          <a:p>
            <a:pPr algn="just" eaLnBrk="1" hangingPunct="1"/>
            <a:r>
              <a:rPr lang="pt-BR" altLang="pt-BR" sz="4000" b="1" dirty="0" smtClean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Muito Obrigada </a:t>
            </a:r>
            <a:r>
              <a:rPr lang="pt-BR" altLang="pt-BR" sz="40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!</a:t>
            </a:r>
          </a:p>
        </p:txBody>
      </p:sp>
      <p:sp>
        <p:nvSpPr>
          <p:cNvPr id="40967" name="CaixaDeTexto 7"/>
          <p:cNvSpPr txBox="1">
            <a:spLocks noChangeArrowheads="1"/>
          </p:cNvSpPr>
          <p:nvPr/>
        </p:nvSpPr>
        <p:spPr bwMode="auto">
          <a:xfrm>
            <a:off x="1547664" y="1262063"/>
            <a:ext cx="70008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9pPr>
          </a:lstStyle>
          <a:p>
            <a:pPr eaLnBrk="1" hangingPunct="1"/>
            <a:r>
              <a:rPr lang="pt-BR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endParaRPr lang="pt-BR" altLang="pt-BR" sz="1800">
              <a:cs typeface="Times New Roman" panose="02020603050405020304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2225" y="0"/>
            <a:ext cx="90995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endParaRPr lang="pt-BR" sz="4000" b="1" dirty="0" smtClean="0"/>
          </a:p>
          <a:p>
            <a:endParaRPr lang="pt-BR" sz="4000" b="1" dirty="0"/>
          </a:p>
          <a:p>
            <a:r>
              <a:rPr lang="pt-BR" sz="4000" b="1" dirty="0" smtClean="0">
                <a:solidFill>
                  <a:srgbClr val="FF0000"/>
                </a:solidFill>
              </a:rPr>
              <a:t>   claudia.araujogomes@gmail.com</a:t>
            </a:r>
            <a:endParaRPr lang="pt-BR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iencia tecnologia e informação.jpg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 contrast="-40000"/>
          </a:blip>
          <a:srcRect/>
          <a:stretch>
            <a:fillRect/>
          </a:stretch>
        </p:blipFill>
        <p:spPr bwMode="auto">
          <a:xfrm>
            <a:off x="22225" y="0"/>
            <a:ext cx="9121775" cy="6858000"/>
          </a:xfrm>
          <a:prstGeom prst="round2Diag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539750" y="404813"/>
            <a:ext cx="8215313" cy="7858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3600" b="1" i="1" dirty="0" smtClean="0"/>
              <a:t/>
            </a:r>
            <a:br>
              <a:rPr lang="pt-BR" altLang="pt-BR" sz="3600" b="1" i="1" dirty="0" smtClean="0"/>
            </a:br>
            <a:endParaRPr lang="pt-BR" altLang="pt-BR" sz="3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4" name="Subtítulo 2"/>
          <p:cNvSpPr>
            <a:spLocks noGrp="1"/>
          </p:cNvSpPr>
          <p:nvPr>
            <p:ph type="subTitle" idx="1"/>
          </p:nvPr>
        </p:nvSpPr>
        <p:spPr>
          <a:xfrm>
            <a:off x="582612" y="260648"/>
            <a:ext cx="8001000" cy="51831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b="1" dirty="0">
                <a:ea typeface="ＭＳ Ｐゴシック" pitchFamily="34" charset="-128"/>
              </a:rPr>
              <a:t>A principal meta da educação é criar homens que sejam capazes de fazer coisas </a:t>
            </a:r>
            <a:r>
              <a:rPr lang="pt-BR" b="1" dirty="0" smtClean="0">
                <a:ea typeface="ＭＳ Ｐゴシック" pitchFamily="34" charset="-128"/>
              </a:rPr>
              <a:t>novas, </a:t>
            </a:r>
            <a:r>
              <a:rPr lang="pt-BR" b="1" dirty="0">
                <a:ea typeface="ＭＳ Ｐゴシック" pitchFamily="34" charset="-128"/>
              </a:rPr>
              <a:t>não simplesmente repetir o que outras gerações já fizeram. Homens que sejam criadores, inventores, descobridores. A segunda meta da educação é formar mentes que estejam em condições de criticar, verificar e não aceitar tudo que a elas se propõe.” </a:t>
            </a:r>
            <a:r>
              <a:rPr lang="pt-BR" dirty="0" smtClean="0">
                <a:ea typeface="ＭＳ Ｐゴシック" pitchFamily="34" charset="-128"/>
              </a:rPr>
              <a:t>(JEAN PIAGET)</a:t>
            </a:r>
          </a:p>
          <a:p>
            <a:pPr>
              <a:lnSpc>
                <a:spcPct val="80000"/>
              </a:lnSpc>
            </a:pPr>
            <a:endParaRPr lang="pt-BR" dirty="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endParaRPr lang="pt-BR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endParaRPr lang="pt-BR" dirty="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pt-BR" dirty="0">
                <a:ea typeface="ＭＳ Ｐゴシック" pitchFamily="34" charset="-128"/>
              </a:rPr>
              <a:t> </a:t>
            </a:r>
            <a:r>
              <a:rPr lang="pt-BR" dirty="0" smtClean="0">
                <a:ea typeface="ＭＳ Ｐゴシック" pitchFamily="34" charset="-128"/>
              </a:rPr>
              <a:t>                   </a:t>
            </a:r>
            <a:endParaRPr lang="pt-BR" altLang="pt-BR" sz="2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9" descr="20080705-piaget-charge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681904"/>
            <a:ext cx="3121155" cy="3156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0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  <p:pic>
        <p:nvPicPr>
          <p:cNvPr id="4" name="Imagem 3" descr="ciencia tecnologia e informação.jpg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 contrast="-40000"/>
          </a:blip>
          <a:srcRect/>
          <a:stretch>
            <a:fillRect/>
          </a:stretch>
        </p:blipFill>
        <p:spPr bwMode="auto">
          <a:xfrm>
            <a:off x="22225" y="0"/>
            <a:ext cx="9121775" cy="6858000"/>
          </a:xfrm>
          <a:prstGeom prst="round2Diag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sp>
        <p:nvSpPr>
          <p:cNvPr id="5" name="Título 1"/>
          <p:cNvSpPr txBox="1">
            <a:spLocks/>
          </p:cNvSpPr>
          <p:nvPr/>
        </p:nvSpPr>
        <p:spPr bwMode="auto">
          <a:xfrm>
            <a:off x="500063" y="244186"/>
            <a:ext cx="8215312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pt-BR" altLang="pt-BR" sz="3700" b="1" i="1" dirty="0">
                <a:latin typeface="Calibri" panose="020F0502020204030204" pitchFamily="34" charset="0"/>
              </a:rPr>
              <a:t/>
            </a:r>
            <a:br>
              <a:rPr lang="pt-BR" altLang="pt-BR" sz="3700" b="1" i="1" dirty="0">
                <a:latin typeface="Calibri" panose="020F0502020204030204" pitchFamily="34" charset="0"/>
              </a:rPr>
            </a:br>
            <a:endParaRPr lang="pt-BR" alt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97520" y="728700"/>
            <a:ext cx="7571184" cy="602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srgbClr val="FF3300"/>
                </a:solidFill>
                <a:latin typeface="Calibri"/>
                <a:ea typeface="ＭＳ Ｐゴシック" pitchFamily="34" charset="-128"/>
              </a:rPr>
              <a:t>Provocação...</a:t>
            </a:r>
            <a:endParaRPr lang="pt-BR" sz="3200" b="1" dirty="0">
              <a:solidFill>
                <a:srgbClr val="FF3300"/>
              </a:solidFill>
              <a:latin typeface="Calibri"/>
              <a:ea typeface="ＭＳ Ｐゴシック" pitchFamily="34" charset="-128"/>
            </a:endParaRPr>
          </a:p>
          <a:p>
            <a:pPr marL="342900" lvl="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</a:pPr>
            <a:endParaRPr lang="pt-BR" sz="2500" b="1" dirty="0" smtClean="0">
              <a:solidFill>
                <a:srgbClr val="9BBB59">
                  <a:lumMod val="75000"/>
                </a:srgbClr>
              </a:solidFill>
              <a:latin typeface="Calibri"/>
              <a:ea typeface="ＭＳ Ｐゴシック" pitchFamily="34" charset="-128"/>
            </a:endParaRPr>
          </a:p>
          <a:p>
            <a:pPr marL="342900" lvl="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</a:pPr>
            <a:endParaRPr lang="pt-BR" sz="2500" b="1" dirty="0">
              <a:solidFill>
                <a:srgbClr val="9BBB59">
                  <a:lumMod val="75000"/>
                </a:srgbClr>
              </a:solidFill>
              <a:latin typeface="Calibri"/>
              <a:ea typeface="ＭＳ Ｐゴシック" pitchFamily="34" charset="-128"/>
            </a:endParaRPr>
          </a:p>
          <a:p>
            <a:pPr marL="514350" lvl="0" indent="-51435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AutoNum type="arabicPeriod"/>
            </a:pPr>
            <a:r>
              <a:rPr lang="pt-BR" sz="2500" b="1" dirty="0">
                <a:solidFill>
                  <a:srgbClr val="7030A0"/>
                </a:solidFill>
                <a:latin typeface="Calibri"/>
                <a:ea typeface="ＭＳ Ｐゴシック" pitchFamily="34" charset="-128"/>
              </a:rPr>
              <a:t>Os </a:t>
            </a:r>
            <a:r>
              <a:rPr lang="pt-BR" sz="2500" b="1" dirty="0" err="1">
                <a:solidFill>
                  <a:srgbClr val="7030A0"/>
                </a:solidFill>
                <a:latin typeface="Calibri"/>
                <a:ea typeface="ＭＳ Ｐゴシック" pitchFamily="34" charset="-128"/>
              </a:rPr>
              <a:t>tablets</a:t>
            </a:r>
            <a:r>
              <a:rPr lang="pt-BR" sz="2500" b="1" dirty="0">
                <a:solidFill>
                  <a:srgbClr val="7030A0"/>
                </a:solidFill>
                <a:latin typeface="Calibri"/>
                <a:ea typeface="ＭＳ Ｐゴシック" pitchFamily="34" charset="-128"/>
              </a:rPr>
              <a:t> substituirão </a:t>
            </a:r>
            <a:r>
              <a:rPr lang="pt-BR" sz="2500" b="1" dirty="0" smtClean="0">
                <a:solidFill>
                  <a:srgbClr val="7030A0"/>
                </a:solidFill>
                <a:latin typeface="Calibri"/>
                <a:ea typeface="ＭＳ Ｐゴシック" pitchFamily="34" charset="-128"/>
              </a:rPr>
              <a:t>completamente o livro ‘físico’? </a:t>
            </a:r>
            <a:endParaRPr lang="pt-BR" sz="2500" b="1" dirty="0">
              <a:solidFill>
                <a:srgbClr val="7030A0"/>
              </a:solidFill>
              <a:latin typeface="Calibri"/>
              <a:ea typeface="ＭＳ Ｐゴシック" pitchFamily="34" charset="-128"/>
            </a:endParaRPr>
          </a:p>
          <a:p>
            <a:pPr lvl="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</a:pPr>
            <a:r>
              <a:rPr lang="pt-BR" sz="2500" b="1" dirty="0">
                <a:solidFill>
                  <a:srgbClr val="7030A0"/>
                </a:solidFill>
                <a:latin typeface="Calibri"/>
                <a:ea typeface="ＭＳ Ｐゴシック" pitchFamily="34" charset="-128"/>
              </a:rPr>
              <a:t>Será???</a:t>
            </a:r>
          </a:p>
          <a:p>
            <a:pPr lvl="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</a:pPr>
            <a:endParaRPr lang="pt-BR" sz="2500" b="1" dirty="0" smtClean="0">
              <a:solidFill>
                <a:srgbClr val="7030A0"/>
              </a:solidFill>
              <a:latin typeface="Calibri"/>
              <a:ea typeface="ＭＳ Ｐゴシック" pitchFamily="34" charset="-128"/>
            </a:endParaRPr>
          </a:p>
          <a:p>
            <a:pPr lvl="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</a:pPr>
            <a:r>
              <a:rPr lang="pt-BR" sz="2500" b="1" dirty="0" smtClean="0">
                <a:solidFill>
                  <a:srgbClr val="7030A0"/>
                </a:solidFill>
                <a:latin typeface="Calibri"/>
                <a:ea typeface="ＭＳ Ｐゴシック" pitchFamily="34" charset="-128"/>
              </a:rPr>
              <a:t>2</a:t>
            </a:r>
            <a:r>
              <a:rPr lang="pt-BR" sz="2500" b="1" dirty="0">
                <a:solidFill>
                  <a:srgbClr val="7030A0"/>
                </a:solidFill>
                <a:latin typeface="Calibri"/>
                <a:ea typeface="ＭＳ Ｐゴシック" pitchFamily="34" charset="-128"/>
              </a:rPr>
              <a:t>. Os </a:t>
            </a:r>
            <a:r>
              <a:rPr lang="pt-BR" sz="2500" b="1" dirty="0" err="1">
                <a:solidFill>
                  <a:srgbClr val="7030A0"/>
                </a:solidFill>
                <a:latin typeface="Calibri"/>
                <a:ea typeface="ＭＳ Ｐゴシック" pitchFamily="34" charset="-128"/>
              </a:rPr>
              <a:t>tablets</a:t>
            </a:r>
            <a:r>
              <a:rPr lang="pt-BR" sz="2500" b="1" dirty="0">
                <a:solidFill>
                  <a:srgbClr val="7030A0"/>
                </a:solidFill>
                <a:latin typeface="Calibri"/>
                <a:ea typeface="ＭＳ Ｐゴシック" pitchFamily="34" charset="-128"/>
              </a:rPr>
              <a:t> substituirão o PROFESSOR? </a:t>
            </a:r>
          </a:p>
          <a:p>
            <a:pPr lvl="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</a:pPr>
            <a:r>
              <a:rPr lang="pt-BR" sz="2500" b="1" dirty="0">
                <a:solidFill>
                  <a:srgbClr val="7030A0"/>
                </a:solidFill>
                <a:latin typeface="Calibri"/>
                <a:ea typeface="ＭＳ Ｐゴシック" pitchFamily="34" charset="-128"/>
              </a:rPr>
              <a:t>NÃO</a:t>
            </a:r>
            <a:r>
              <a:rPr lang="pt-BR" sz="2500" b="1" dirty="0" smtClean="0">
                <a:solidFill>
                  <a:srgbClr val="7030A0"/>
                </a:solidFill>
                <a:latin typeface="Calibri"/>
                <a:ea typeface="ＭＳ Ｐゴシック" pitchFamily="34" charset="-128"/>
              </a:rPr>
              <a:t>!</a:t>
            </a:r>
          </a:p>
          <a:p>
            <a:pPr lvl="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</a:pPr>
            <a:endParaRPr lang="pt-BR" sz="2500" b="1" dirty="0">
              <a:solidFill>
                <a:srgbClr val="4F81BD">
                  <a:lumMod val="75000"/>
                </a:srgbClr>
              </a:solidFill>
              <a:latin typeface="Calibri"/>
              <a:ea typeface="ＭＳ Ｐゴシック" pitchFamily="34" charset="-128"/>
            </a:endParaRPr>
          </a:p>
          <a:p>
            <a:pPr lvl="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</a:pPr>
            <a:r>
              <a:rPr lang="pt-BR" sz="2500" b="1" dirty="0" smtClean="0">
                <a:solidFill>
                  <a:schemeClr val="accent4">
                    <a:lumMod val="50000"/>
                  </a:schemeClr>
                </a:solidFill>
                <a:latin typeface="Calibri"/>
                <a:ea typeface="ＭＳ Ｐゴシック" pitchFamily="34" charset="-128"/>
              </a:rPr>
              <a:t>Que </a:t>
            </a:r>
            <a:r>
              <a:rPr lang="pt-BR" sz="2500" b="1" dirty="0">
                <a:solidFill>
                  <a:schemeClr val="accent4">
                    <a:lumMod val="50000"/>
                  </a:schemeClr>
                </a:solidFill>
                <a:latin typeface="Calibri"/>
                <a:ea typeface="ＭＳ Ｐゴシック" pitchFamily="34" charset="-128"/>
              </a:rPr>
              <a:t>implicações tem isto sobre a GESTÃO </a:t>
            </a:r>
            <a:r>
              <a:rPr lang="pt-BR" sz="2500" b="1" dirty="0" smtClean="0">
                <a:solidFill>
                  <a:schemeClr val="accent4">
                    <a:lumMod val="50000"/>
                  </a:schemeClr>
                </a:solidFill>
                <a:latin typeface="Calibri"/>
                <a:ea typeface="ＭＳ Ｐゴシック" pitchFamily="34" charset="-128"/>
              </a:rPr>
              <a:t>e ORGANIZAÇÃO DA SALA DE AULA?</a:t>
            </a:r>
          </a:p>
          <a:p>
            <a:pPr lvl="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</a:pPr>
            <a:endParaRPr lang="pt-BR" sz="2500" b="1" dirty="0">
              <a:solidFill>
                <a:schemeClr val="accent4">
                  <a:lumMod val="50000"/>
                </a:schemeClr>
              </a:solidFill>
              <a:latin typeface="Calibri"/>
              <a:ea typeface="ＭＳ Ｐゴシック" pitchFamily="34" charset="-128"/>
            </a:endParaRPr>
          </a:p>
          <a:p>
            <a:pPr lvl="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</a:pPr>
            <a:r>
              <a:rPr lang="pt-BR" sz="2500" b="1" dirty="0" smtClean="0">
                <a:solidFill>
                  <a:schemeClr val="accent4">
                    <a:lumMod val="50000"/>
                  </a:schemeClr>
                </a:solidFill>
                <a:latin typeface="Calibri"/>
                <a:ea typeface="ＭＳ Ｐゴシック" pitchFamily="34" charset="-128"/>
              </a:rPr>
              <a:t>Que desdobramentos isto traz para a FORMAÇÃO DO PROFESSOR?</a:t>
            </a:r>
          </a:p>
          <a:p>
            <a:pPr lvl="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</a:pPr>
            <a:endParaRPr lang="pt-BR" sz="2500" b="1" dirty="0">
              <a:solidFill>
                <a:srgbClr val="4F81BD">
                  <a:lumMod val="75000"/>
                </a:srgbClr>
              </a:solidFill>
              <a:latin typeface="Calibri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  <p:pic>
        <p:nvPicPr>
          <p:cNvPr id="4" name="Imagem 3" descr="ciencia tecnologia e informação.jpg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 contrast="-40000"/>
          </a:blip>
          <a:srcRect/>
          <a:stretch>
            <a:fillRect/>
          </a:stretch>
        </p:blipFill>
        <p:spPr bwMode="auto">
          <a:xfrm>
            <a:off x="22225" y="0"/>
            <a:ext cx="9121775" cy="6858000"/>
          </a:xfrm>
          <a:prstGeom prst="round2Diag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sp>
        <p:nvSpPr>
          <p:cNvPr id="5" name="Título 1"/>
          <p:cNvSpPr txBox="1">
            <a:spLocks/>
          </p:cNvSpPr>
          <p:nvPr/>
        </p:nvSpPr>
        <p:spPr bwMode="auto">
          <a:xfrm>
            <a:off x="500063" y="244186"/>
            <a:ext cx="8215312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pt-BR" altLang="pt-BR" sz="3700" b="1" i="1" dirty="0">
                <a:latin typeface="Calibri" panose="020F0502020204030204" pitchFamily="34" charset="0"/>
              </a:rPr>
              <a:t/>
            </a:r>
            <a:br>
              <a:rPr lang="pt-BR" altLang="pt-BR" sz="3700" b="1" i="1" dirty="0">
                <a:latin typeface="Calibri" panose="020F0502020204030204" pitchFamily="34" charset="0"/>
              </a:rPr>
            </a:br>
            <a:endParaRPr lang="pt-BR" alt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28625" y="335846"/>
            <a:ext cx="8715375" cy="5299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</a:pPr>
            <a:r>
              <a:rPr lang="pt-BR" sz="3600" dirty="0" smtClean="0">
                <a:solidFill>
                  <a:srgbClr val="FF0000"/>
                </a:solidFill>
              </a:rPr>
              <a:t>Componentes da Gestão – Sala de Aula</a:t>
            </a:r>
            <a:endParaRPr lang="pt-BR" sz="3600" dirty="0" smtClean="0">
              <a:solidFill>
                <a:srgbClr val="FF0000"/>
              </a:solidFill>
              <a:latin typeface="Calibri"/>
              <a:ea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</a:pPr>
            <a:endParaRPr lang="pt-BR" sz="3600" dirty="0">
              <a:solidFill>
                <a:srgbClr val="4F81BD">
                  <a:lumMod val="75000"/>
                </a:srgbClr>
              </a:solidFill>
              <a:latin typeface="Calibri"/>
              <a:ea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</a:pPr>
            <a:r>
              <a:rPr lang="pt-BR" sz="3600" b="1" dirty="0" smtClean="0">
                <a:solidFill>
                  <a:srgbClr val="7030A0"/>
                </a:solidFill>
                <a:latin typeface="Calibri"/>
                <a:ea typeface="+mn-ea"/>
              </a:rPr>
              <a:t>Aluno/a</a:t>
            </a:r>
            <a:endParaRPr lang="pt-BR" sz="3600" b="1" dirty="0">
              <a:solidFill>
                <a:srgbClr val="7030A0"/>
              </a:solidFill>
              <a:latin typeface="Calibri"/>
              <a:ea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</a:pPr>
            <a:r>
              <a:rPr lang="pt-BR" sz="3600" b="1" dirty="0">
                <a:solidFill>
                  <a:srgbClr val="7030A0"/>
                </a:solidFill>
                <a:latin typeface="Calibri"/>
                <a:ea typeface="+mn-ea"/>
              </a:rPr>
              <a:t>                                                  PROFESSOR/A     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</a:pPr>
            <a:r>
              <a:rPr lang="pt-BR" sz="3600" b="1" dirty="0">
                <a:solidFill>
                  <a:srgbClr val="7030A0"/>
                </a:solidFill>
                <a:latin typeface="Calibri"/>
                <a:ea typeface="+mn-ea"/>
              </a:rPr>
              <a:t>Saber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</a:pPr>
            <a:r>
              <a:rPr lang="pt-BR" sz="3600" b="1" dirty="0">
                <a:solidFill>
                  <a:srgbClr val="7030A0"/>
                </a:solidFill>
                <a:latin typeface="Calibri"/>
                <a:ea typeface="+mn-ea"/>
              </a:rPr>
              <a:t>             </a:t>
            </a:r>
            <a:r>
              <a:rPr lang="pt-BR" sz="3600" b="1" dirty="0" smtClean="0">
                <a:solidFill>
                  <a:srgbClr val="7030A0"/>
                </a:solidFill>
                <a:latin typeface="Calibri"/>
                <a:ea typeface="+mn-ea"/>
              </a:rPr>
              <a:t>                                   </a:t>
            </a:r>
            <a:endParaRPr lang="pt-BR" sz="3600" b="1" dirty="0">
              <a:solidFill>
                <a:srgbClr val="7030A0"/>
              </a:solidFill>
              <a:latin typeface="Calibri"/>
              <a:ea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</a:pPr>
            <a:r>
              <a:rPr lang="pt-BR" sz="3600" b="1" dirty="0" smtClean="0">
                <a:solidFill>
                  <a:srgbClr val="7030A0"/>
                </a:solidFill>
                <a:latin typeface="Calibri"/>
                <a:ea typeface="+mn-ea"/>
              </a:rPr>
              <a:t>                            Desenvolvimento </a:t>
            </a:r>
            <a:r>
              <a:rPr lang="pt-BR" sz="3600" b="1" dirty="0">
                <a:solidFill>
                  <a:srgbClr val="7030A0"/>
                </a:solidFill>
                <a:latin typeface="Calibri"/>
                <a:ea typeface="+mn-ea"/>
              </a:rPr>
              <a:t>Conceitual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</a:pPr>
            <a:r>
              <a:rPr lang="pt-BR" sz="3600" b="1" dirty="0">
                <a:solidFill>
                  <a:srgbClr val="7030A0"/>
                </a:solidFill>
                <a:latin typeface="Calibri"/>
                <a:ea typeface="+mn-ea"/>
              </a:rPr>
              <a:t> </a:t>
            </a:r>
            <a:r>
              <a:rPr lang="pt-BR" sz="3600" b="1" dirty="0" smtClean="0">
                <a:solidFill>
                  <a:srgbClr val="7030A0"/>
                </a:solidFill>
                <a:latin typeface="Calibri"/>
                <a:ea typeface="+mn-ea"/>
              </a:rPr>
              <a:t>Contratos</a:t>
            </a:r>
            <a:endParaRPr lang="pt-BR" sz="3600" b="1" dirty="0">
              <a:solidFill>
                <a:srgbClr val="7030A0"/>
              </a:solidFill>
              <a:latin typeface="Calibri"/>
              <a:ea typeface="+mn-ea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292080" y="2216727"/>
            <a:ext cx="3394720" cy="9962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9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solidFill>
                  <a:srgbClr val="FF3300"/>
                </a:solidFill>
              </a:rPr>
              <a:t>O que se </a:t>
            </a:r>
            <a:r>
              <a:rPr lang="pt-BR" altLang="pt-BR" dirty="0" smtClean="0">
                <a:solidFill>
                  <a:srgbClr val="FF3300"/>
                </a:solidFill>
              </a:rPr>
              <a:t>busca...</a:t>
            </a:r>
            <a:endParaRPr lang="pt-BR" altLang="pt-BR" dirty="0">
              <a:solidFill>
                <a:srgbClr val="FF33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pt-BR" sz="4000" dirty="0">
                <a:solidFill>
                  <a:srgbClr val="7030A0"/>
                </a:solidFill>
              </a:rPr>
              <a:t>Como se constitui a </a:t>
            </a:r>
            <a:r>
              <a:rPr lang="pt-BR" altLang="pt-BR" sz="4000" b="1" u="sng" dirty="0">
                <a:solidFill>
                  <a:srgbClr val="7030A0"/>
                </a:solidFill>
              </a:rPr>
              <a:t>subjetividade</a:t>
            </a:r>
            <a:r>
              <a:rPr lang="pt-BR" altLang="pt-BR" sz="4000" dirty="0">
                <a:solidFill>
                  <a:srgbClr val="7030A0"/>
                </a:solidFill>
              </a:rPr>
              <a:t> do </a:t>
            </a:r>
            <a:r>
              <a:rPr lang="pt-BR" altLang="pt-BR" sz="4000" dirty="0" smtClean="0">
                <a:solidFill>
                  <a:srgbClr val="7030A0"/>
                </a:solidFill>
              </a:rPr>
              <a:t>professor em </a:t>
            </a:r>
            <a:r>
              <a:rPr lang="pt-BR" altLang="pt-BR" sz="4000" dirty="0">
                <a:solidFill>
                  <a:srgbClr val="7030A0"/>
                </a:solidFill>
              </a:rPr>
              <a:t>sua ação docente?</a:t>
            </a:r>
          </a:p>
        </p:txBody>
      </p:sp>
      <p:pic>
        <p:nvPicPr>
          <p:cNvPr id="15368" name="Picture 8" descr="C:\Meus documentos\Claudia\Doutorado\Tese\Tese 2005FINAL\CAPITULOS\Imagens defesa\littlemanseriesattheboard-image261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00450"/>
            <a:ext cx="43434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71" name="Rectangle 11"/>
          <p:cNvSpPr>
            <a:spLocks noChangeArrowheads="1"/>
          </p:cNvSpPr>
          <p:nvPr/>
        </p:nvSpPr>
        <p:spPr bwMode="auto">
          <a:xfrm rot="16200000">
            <a:off x="3558381" y="5768182"/>
            <a:ext cx="1874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400">
                <a:latin typeface="Verdana" panose="020B0604030504040204" pitchFamily="34" charset="0"/>
                <a:cs typeface="Times New Roman" panose="02020603050405020304" pitchFamily="18" charset="0"/>
              </a:rPr>
              <a:t>© </a:t>
            </a:r>
            <a:r>
              <a:rPr lang="pt-BR" altLang="pt-BR" sz="1400">
                <a:latin typeface="Verdana" panose="020B0604030504040204" pitchFamily="34" charset="0"/>
              </a:rPr>
              <a:t>www.photo.com</a:t>
            </a:r>
          </a:p>
        </p:txBody>
      </p:sp>
    </p:spTree>
    <p:extLst>
      <p:ext uri="{BB962C8B-B14F-4D97-AF65-F5344CB8AC3E}">
        <p14:creationId xmlns:p14="http://schemas.microsoft.com/office/powerpoint/2010/main" val="1433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  <p:pic>
        <p:nvPicPr>
          <p:cNvPr id="4" name="Imagem 3" descr="ciencia tecnologia e informação.jpg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 contrast="-40000"/>
          </a:blip>
          <a:srcRect/>
          <a:stretch>
            <a:fillRect/>
          </a:stretch>
        </p:blipFill>
        <p:spPr bwMode="auto">
          <a:xfrm>
            <a:off x="55418" y="2161"/>
            <a:ext cx="9121775" cy="6858000"/>
          </a:xfrm>
          <a:prstGeom prst="round2Diag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sp>
        <p:nvSpPr>
          <p:cNvPr id="5" name="Título 1"/>
          <p:cNvSpPr txBox="1">
            <a:spLocks/>
          </p:cNvSpPr>
          <p:nvPr/>
        </p:nvSpPr>
        <p:spPr bwMode="auto">
          <a:xfrm>
            <a:off x="500063" y="202622"/>
            <a:ext cx="8215312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pt-BR" altLang="pt-BR" sz="3700" b="1" i="1" dirty="0">
                <a:latin typeface="Calibri" panose="020F0502020204030204" pitchFamily="34" charset="0"/>
              </a:rPr>
              <a:t/>
            </a:r>
            <a:br>
              <a:rPr lang="pt-BR" altLang="pt-BR" sz="3700" b="1" i="1" dirty="0">
                <a:latin typeface="Calibri" panose="020F0502020204030204" pitchFamily="34" charset="0"/>
              </a:rPr>
            </a:br>
            <a:r>
              <a:rPr lang="pt-BR" altLang="pt-BR" sz="3700" b="1" i="1" dirty="0" smtClean="0">
                <a:solidFill>
                  <a:srgbClr val="FF3300"/>
                </a:solidFill>
                <a:latin typeface="Calibri" panose="020F0502020204030204" pitchFamily="34" charset="0"/>
              </a:rPr>
              <a:t>Hoje: Interesse central na FP</a:t>
            </a:r>
            <a:endParaRPr lang="pt-BR" altLang="pt-BR" sz="10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1676400" y="1060451"/>
            <a:ext cx="6172200" cy="3540132"/>
            <a:chOff x="1296" y="1872"/>
            <a:chExt cx="3888" cy="1873"/>
          </a:xfrm>
        </p:grpSpPr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1623" y="3216"/>
              <a:ext cx="1977" cy="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3200" b="1" u="sng" dirty="0">
                  <a:solidFill>
                    <a:srgbClr val="000099"/>
                  </a:solidFill>
                  <a:latin typeface="Tahoma" panose="020B0604030504040204" pitchFamily="34" charset="0"/>
                </a:rPr>
                <a:t>Subjetividade</a:t>
              </a:r>
            </a:p>
            <a:p>
              <a:pPr>
                <a:spcBef>
                  <a:spcPct val="50000"/>
                </a:spcBef>
              </a:pPr>
              <a:endParaRPr lang="pt-BR" altLang="pt-BR" b="1" dirty="0">
                <a:solidFill>
                  <a:srgbClr val="000099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0" name="Group 28"/>
            <p:cNvGrpSpPr>
              <a:grpSpLocks/>
            </p:cNvGrpSpPr>
            <p:nvPr/>
          </p:nvGrpSpPr>
          <p:grpSpPr bwMode="auto">
            <a:xfrm>
              <a:off x="1296" y="1872"/>
              <a:ext cx="3888" cy="1556"/>
              <a:chOff x="1056" y="1824"/>
              <a:chExt cx="3888" cy="1556"/>
            </a:xfrm>
          </p:grpSpPr>
          <p:sp>
            <p:nvSpPr>
              <p:cNvPr id="11" name="Text Box 19"/>
              <p:cNvSpPr txBox="1">
                <a:spLocks noChangeArrowheads="1"/>
              </p:cNvSpPr>
              <p:nvPr/>
            </p:nvSpPr>
            <p:spPr bwMode="auto">
              <a:xfrm>
                <a:off x="1248" y="2304"/>
                <a:ext cx="10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altLang="pt-BR" sz="2000" b="1">
                    <a:solidFill>
                      <a:srgbClr val="000099"/>
                    </a:solidFill>
                    <a:latin typeface="Tahoma" panose="020B0604030504040204" pitchFamily="34" charset="0"/>
                  </a:rPr>
                  <a:t>Cognição</a:t>
                </a:r>
                <a:endParaRPr lang="pt-BR" altLang="pt-BR" sz="2000">
                  <a:solidFill>
                    <a:srgbClr val="000099"/>
                  </a:solidFill>
                </a:endParaRPr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2640" y="2304"/>
                <a:ext cx="115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altLang="pt-BR" sz="2000" b="1">
                    <a:solidFill>
                      <a:srgbClr val="000099"/>
                    </a:solidFill>
                    <a:latin typeface="Tahoma" panose="020B0604030504040204" pitchFamily="34" charset="0"/>
                  </a:rPr>
                  <a:t>Afetividade</a:t>
                </a:r>
                <a:endParaRPr lang="pt-BR" altLang="pt-BR" sz="2000">
                  <a:solidFill>
                    <a:srgbClr val="000099"/>
                  </a:solidFill>
                </a:endParaRPr>
              </a:p>
            </p:txBody>
          </p:sp>
          <p:sp>
            <p:nvSpPr>
              <p:cNvPr id="13" name="AutoShape 21"/>
              <p:cNvSpPr>
                <a:spLocks noChangeArrowheads="1"/>
              </p:cNvSpPr>
              <p:nvPr/>
            </p:nvSpPr>
            <p:spPr bwMode="auto">
              <a:xfrm>
                <a:off x="1920" y="1968"/>
                <a:ext cx="1152" cy="240"/>
              </a:xfrm>
              <a:prstGeom prst="curvedDownArrow">
                <a:avLst>
                  <a:gd name="adj1" fmla="val 96000"/>
                  <a:gd name="adj2" fmla="val 192000"/>
                  <a:gd name="adj3" fmla="val 33333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" name="AutoShape 22"/>
              <p:cNvSpPr>
                <a:spLocks noChangeArrowheads="1"/>
              </p:cNvSpPr>
              <p:nvPr/>
            </p:nvSpPr>
            <p:spPr bwMode="auto">
              <a:xfrm rot="10944586">
                <a:off x="1824" y="2688"/>
                <a:ext cx="1152" cy="240"/>
              </a:xfrm>
              <a:prstGeom prst="curvedDownArrow">
                <a:avLst>
                  <a:gd name="adj1" fmla="val 96000"/>
                  <a:gd name="adj2" fmla="val 192000"/>
                  <a:gd name="adj3" fmla="val 33333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" name="Rectangle 23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2928" cy="1296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" name="Text Box 24"/>
              <p:cNvSpPr txBox="1">
                <a:spLocks noChangeArrowheads="1"/>
              </p:cNvSpPr>
              <p:nvPr/>
            </p:nvSpPr>
            <p:spPr bwMode="auto">
              <a:xfrm>
                <a:off x="4032" y="2112"/>
                <a:ext cx="912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 altLang="pt-BR" sz="2000" b="1">
                    <a:solidFill>
                      <a:srgbClr val="000099"/>
                    </a:solidFill>
                    <a:latin typeface="Tahoma" panose="020B0604030504040204" pitchFamily="34" charset="0"/>
                  </a:rPr>
                  <a:t>Ação Docente</a:t>
                </a:r>
              </a:p>
            </p:txBody>
          </p:sp>
          <p:sp>
            <p:nvSpPr>
              <p:cNvPr id="17" name="Text Box 25"/>
              <p:cNvSpPr txBox="1">
                <a:spLocks noChangeArrowheads="1"/>
              </p:cNvSpPr>
              <p:nvPr/>
            </p:nvSpPr>
            <p:spPr bwMode="auto">
              <a:xfrm>
                <a:off x="3696" y="3168"/>
                <a:ext cx="124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 altLang="pt-BR" sz="2000" b="1" dirty="0" smtClean="0">
                    <a:latin typeface="Tahoma" panose="020B0604030504040204" pitchFamily="34" charset="0"/>
                  </a:rPr>
                  <a:t>    </a:t>
                </a:r>
                <a:r>
                  <a:rPr lang="pt-BR" altLang="pt-BR" sz="2000" b="1" dirty="0" smtClean="0">
                    <a:solidFill>
                      <a:srgbClr val="FF3300"/>
                    </a:solidFill>
                    <a:latin typeface="Tahoma" panose="020B0604030504040204" pitchFamily="34" charset="0"/>
                  </a:rPr>
                  <a:t>Professor</a:t>
                </a:r>
                <a:endParaRPr lang="pt-BR" altLang="pt-BR" sz="2000" b="1" dirty="0">
                  <a:solidFill>
                    <a:srgbClr val="FF33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8" name="Line 26"/>
              <p:cNvSpPr>
                <a:spLocks noChangeShapeType="1"/>
              </p:cNvSpPr>
              <p:nvPr/>
            </p:nvSpPr>
            <p:spPr bwMode="auto">
              <a:xfrm>
                <a:off x="4464" y="2688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Line 27"/>
              <p:cNvSpPr>
                <a:spLocks noChangeShapeType="1"/>
              </p:cNvSpPr>
              <p:nvPr/>
            </p:nvSpPr>
            <p:spPr bwMode="auto">
              <a:xfrm>
                <a:off x="3408" y="3360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144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  <p:pic>
        <p:nvPicPr>
          <p:cNvPr id="4" name="Imagem 3" descr="ciencia tecnologia e informação.jpg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 contrast="-40000"/>
          </a:blip>
          <a:srcRect/>
          <a:stretch>
            <a:fillRect/>
          </a:stretch>
        </p:blipFill>
        <p:spPr bwMode="auto">
          <a:xfrm>
            <a:off x="22225" y="0"/>
            <a:ext cx="9121775" cy="6858000"/>
          </a:xfrm>
          <a:prstGeom prst="round2Diag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sp>
        <p:nvSpPr>
          <p:cNvPr id="5" name="Título 1"/>
          <p:cNvSpPr txBox="1">
            <a:spLocks/>
          </p:cNvSpPr>
          <p:nvPr/>
        </p:nvSpPr>
        <p:spPr bwMode="auto">
          <a:xfrm>
            <a:off x="500063" y="244186"/>
            <a:ext cx="8215312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1" charset="-128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pt-BR" altLang="pt-BR" sz="3700" b="1" i="1" dirty="0">
                <a:latin typeface="Calibri" panose="020F0502020204030204" pitchFamily="34" charset="0"/>
              </a:rPr>
              <a:t/>
            </a:r>
            <a:br>
              <a:rPr lang="pt-BR" altLang="pt-BR" sz="3700" b="1" i="1" dirty="0">
                <a:latin typeface="Calibri" panose="020F0502020204030204" pitchFamily="34" charset="0"/>
              </a:rPr>
            </a:br>
            <a:endParaRPr lang="pt-BR" alt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09516" y="883674"/>
            <a:ext cx="4572000" cy="38625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1" hangingPunct="1">
              <a:buFontTx/>
              <a:buNone/>
            </a:pPr>
            <a:r>
              <a:rPr lang="pt-PT" sz="1800" i="1" dirty="0" smtClean="0">
                <a:solidFill>
                  <a:schemeClr val="accent4">
                    <a:lumMod val="75000"/>
                  </a:schemeClr>
                </a:solidFill>
                <a:latin typeface="Trebuchet MS" pitchFamily="34" charset="0"/>
                <a:ea typeface="ＭＳ Ｐゴシック" pitchFamily="34" charset="-128"/>
              </a:rPr>
              <a:t>“O processo de construção da subjetividade é aqui compreendido como a construção simultânea de intersubjetividades possíveis, que ocorrem em atividades coletivas (...). Pode-se argumentar que o desenvolvimento individual é um processo de identificação e diferenciação criativas de indivíduos com e em grupos sociais. A ação criativa só pode emergir sob circunstâncias em que exista uma convergência temporária da orientação dos objetivos individuais e coletivos”.</a:t>
            </a:r>
            <a:r>
              <a:rPr lang="pt-PT" sz="1800" i="1" dirty="0" smtClean="0">
                <a:solidFill>
                  <a:schemeClr val="accent4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</a:p>
          <a:p>
            <a:pPr algn="r" eaLnBrk="1" hangingPunct="1">
              <a:buFontTx/>
              <a:buNone/>
            </a:pPr>
            <a:r>
              <a:rPr lang="pt-PT" sz="1100" dirty="0" smtClean="0">
                <a:ea typeface="ＭＳ Ｐゴシック" pitchFamily="34" charset="-128"/>
              </a:rPr>
              <a:t>(Branco &amp; Valsiner, 1992; em Vasconcellos e Valsiner, 1995, p.88</a:t>
            </a:r>
            <a:r>
              <a:rPr lang="pt-PT" sz="1000" dirty="0" smtClean="0">
                <a:ea typeface="ＭＳ Ｐゴシック" pitchFamily="34" charset="-128"/>
              </a:rPr>
              <a:t>)</a:t>
            </a:r>
            <a:endParaRPr lang="pt-BR" sz="1000" dirty="0" smtClean="0">
              <a:ea typeface="ＭＳ Ｐゴシック" pitchFamily="34" charset="-128"/>
            </a:endParaRPr>
          </a:p>
        </p:txBody>
      </p:sp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769" y="983470"/>
            <a:ext cx="388843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8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6" descr="C:\Meus documentos\Claudia\Doutorado\Tese\Tese 2005FINAL\CAPITULOS\Imagens defesa\corkboard-image82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363"/>
            <a:ext cx="9144000" cy="664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Como...</a:t>
            </a:r>
            <a:endParaRPr lang="pt-BR" altLang="pt-BR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altLang="pt-BR" sz="3600" b="1" dirty="0"/>
              <a:t>Investigar a história de vida desse Sujeito Professor: afetividade, atividades e </a:t>
            </a:r>
            <a:r>
              <a:rPr lang="pt-BR" altLang="pt-BR" sz="3600" b="1" dirty="0" smtClean="0"/>
              <a:t>vivências com a prática, </a:t>
            </a:r>
            <a:r>
              <a:rPr lang="pt-BR" altLang="pt-BR" sz="3600" b="1" dirty="0"/>
              <a:t>escolha profissional, representações pessoais</a:t>
            </a:r>
            <a:r>
              <a:rPr lang="pt-BR" altLang="pt-BR" sz="3600" b="1" dirty="0" smtClean="0"/>
              <a:t>, papel </a:t>
            </a:r>
            <a:r>
              <a:rPr lang="pt-BR" altLang="pt-BR" sz="3600" b="1" dirty="0"/>
              <a:t>de professor, ação docente.</a:t>
            </a:r>
          </a:p>
        </p:txBody>
      </p:sp>
    </p:spTree>
    <p:extLst>
      <p:ext uri="{BB962C8B-B14F-4D97-AF65-F5344CB8AC3E}">
        <p14:creationId xmlns:p14="http://schemas.microsoft.com/office/powerpoint/2010/main" val="81633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 autoUpdateAnimBg="0" advAuto="100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1641</Words>
  <Application>Microsoft Office PowerPoint</Application>
  <PresentationFormat>Apresentação na tela (4:3)</PresentationFormat>
  <Paragraphs>242</Paragraphs>
  <Slides>23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ＭＳ Ｐゴシック</vt:lpstr>
      <vt:lpstr>Calibri</vt:lpstr>
      <vt:lpstr>Times New Roman</vt:lpstr>
      <vt:lpstr>Brush Script MT</vt:lpstr>
      <vt:lpstr>Tema do Office</vt:lpstr>
      <vt:lpstr>CTRL+E’ 2017 – PB, 19/05/2017 </vt:lpstr>
      <vt:lpstr> </vt:lpstr>
      <vt:lpstr> </vt:lpstr>
      <vt:lpstr>Apresentação do PowerPoint</vt:lpstr>
      <vt:lpstr>Apresentação do PowerPoint</vt:lpstr>
      <vt:lpstr>O que se busca...</vt:lpstr>
      <vt:lpstr>Apresentação do PowerPoint</vt:lpstr>
      <vt:lpstr>Apresentação do PowerPoint</vt:lpstr>
      <vt:lpstr>Como...</vt:lpstr>
      <vt:lpstr>Apresentação do PowerPoint</vt:lpstr>
      <vt:lpstr>Apresentação do PowerPoint</vt:lpstr>
      <vt:lpstr>  Ciclo Metodológico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Claudia Roberta de Araújo Gomes</cp:lastModifiedBy>
  <cp:revision>118</cp:revision>
  <dcterms:created xsi:type="dcterms:W3CDTF">2010-09-01T13:34:46Z</dcterms:created>
  <dcterms:modified xsi:type="dcterms:W3CDTF">2017-05-19T14:53:46Z</dcterms:modified>
</cp:coreProperties>
</file>