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601575" cy="15122525"/>
  <p:notesSz cx="6858000" cy="9144000"/>
  <p:defaultTextStyle>
    <a:defPPr>
      <a:defRPr lang="fr-FR"/>
    </a:defPPr>
    <a:lvl1pPr marL="0" algn="l" defTabSz="124143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20716" algn="l" defTabSz="124143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41432" algn="l" defTabSz="124143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862148" algn="l" defTabSz="124143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482864" algn="l" defTabSz="124143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03579" algn="l" defTabSz="124143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724295" algn="l" defTabSz="124143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345011" algn="l" defTabSz="124143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4965727" algn="l" defTabSz="124143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80" autoAdjust="0"/>
  </p:normalViewPr>
  <p:slideViewPr>
    <p:cSldViewPr>
      <p:cViewPr>
        <p:scale>
          <a:sx n="66" d="100"/>
          <a:sy n="66" d="100"/>
        </p:scale>
        <p:origin x="-2184" y="534"/>
      </p:cViewPr>
      <p:guideLst>
        <p:guide orient="horz" pos="4763"/>
        <p:guide pos="3969"/>
      </p:guideLst>
    </p:cSldViewPr>
  </p:slideViewPr>
  <p:notesTextViewPr>
    <p:cViewPr>
      <p:scale>
        <a:sx n="100" d="100"/>
        <a:sy n="100" d="100"/>
      </p:scale>
      <p:origin x="0" y="144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2B38-8134-401D-AF7F-6CF4EEF60AC1}" type="datetimeFigureOut">
              <a:rPr lang="fr-FR" smtClean="0"/>
              <a:pPr/>
              <a:t>16/10/2017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000250" y="685800"/>
            <a:ext cx="2857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8EC89-AAEA-48FC-82E6-BEC60FE378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4143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20716" algn="l" defTabSz="124143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41432" algn="l" defTabSz="124143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862148" algn="l" defTabSz="124143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482864" algn="l" defTabSz="124143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103579" algn="l" defTabSz="124143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724295" algn="l" defTabSz="124143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345011" algn="l" defTabSz="124143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4965727" algn="l" defTabSz="124143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000250" y="685800"/>
            <a:ext cx="28575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Biomass turnover rates and</a:t>
            </a:r>
            <a:r>
              <a:rPr lang="en-US" baseline="0" dirty="0" smtClean="0"/>
              <a:t> </a:t>
            </a:r>
            <a:r>
              <a:rPr lang="en-US" dirty="0" smtClean="0"/>
              <a:t>DOM dynamics</a:t>
            </a:r>
            <a:r>
              <a:rPr lang="en-US" baseline="0" dirty="0" smtClean="0"/>
              <a:t> </a:t>
            </a:r>
            <a:r>
              <a:rPr lang="en-US" dirty="0" smtClean="0"/>
              <a:t>parameters applied for model simulation (see Table 2 reported by </a:t>
            </a:r>
            <a:r>
              <a:rPr lang="en-US" dirty="0" err="1" smtClean="0"/>
              <a:t>Kurz</a:t>
            </a:r>
            <a:r>
              <a:rPr lang="en-US" dirty="0" smtClean="0"/>
              <a:t> et al., 2009 for a detailed description of each pool).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err="1" smtClean="0"/>
              <a:t>ﬁgure</a:t>
            </a:r>
            <a:r>
              <a:rPr lang="en-US" dirty="0" smtClean="0"/>
              <a:t> reports the base decay rates (red numbers) at the reference temperature (10◦C). The actual rates vary across the country according to mean annual temperature </a:t>
            </a:r>
            <a:r>
              <a:rPr lang="en-US" dirty="0" err="1" smtClean="0"/>
              <a:t>deﬁned</a:t>
            </a:r>
            <a:r>
              <a:rPr lang="en-US" dirty="0" smtClean="0"/>
              <a:t> by CLUs.</a:t>
            </a:r>
            <a:br>
              <a:rPr lang="en-US" dirty="0" smtClean="0"/>
            </a:br>
            <a:r>
              <a:rPr lang="en-US" dirty="0" smtClean="0"/>
              <a:t> AG = aboveground pool; BG = belowground pool. </a:t>
            </a:r>
            <a:br>
              <a:rPr lang="en-US" dirty="0" smtClean="0"/>
            </a:br>
            <a:r>
              <a:rPr lang="en-US" dirty="0" err="1" smtClean="0"/>
              <a:t>Inspirée</a:t>
            </a:r>
            <a:r>
              <a:rPr lang="en-US" dirty="0" smtClean="0"/>
              <a:t> de </a:t>
            </a:r>
            <a:r>
              <a:rPr lang="en-US" dirty="0" err="1" smtClean="0"/>
              <a:t>Pili</a:t>
            </a:r>
            <a:r>
              <a:rPr lang="en-US" dirty="0" smtClean="0"/>
              <a:t> et al. 2013</a:t>
            </a:r>
          </a:p>
          <a:p>
            <a:endParaRPr lang="en-US" dirty="0" smtClean="0"/>
          </a:p>
          <a:p>
            <a:r>
              <a:rPr lang="en-US" dirty="0" smtClean="0"/>
              <a:t>Source :</a:t>
            </a:r>
            <a:br>
              <a:rPr lang="en-US" dirty="0" smtClean="0"/>
            </a:br>
            <a:r>
              <a:rPr lang="en-US" dirty="0" smtClean="0"/>
              <a:t>snag stem </a:t>
            </a:r>
            <a:r>
              <a:rPr lang="en-US" dirty="0" err="1" smtClean="0"/>
              <a:t>vers</a:t>
            </a:r>
            <a:r>
              <a:rPr lang="en-US" dirty="0" smtClean="0"/>
              <a:t> medium : </a:t>
            </a:r>
            <a:r>
              <a:rPr lang="en-US" dirty="0" err="1" smtClean="0"/>
              <a:t>hilger</a:t>
            </a:r>
            <a:r>
              <a:rPr lang="en-US" dirty="0" smtClean="0"/>
              <a:t> et al 2012</a:t>
            </a:r>
          </a:p>
          <a:p>
            <a:r>
              <a:rPr lang="en-US" dirty="0" err="1" smtClean="0"/>
              <a:t>Kurz</a:t>
            </a:r>
            <a:r>
              <a:rPr lang="en-US" dirty="0" smtClean="0"/>
              <a:t> et al 1992, </a:t>
            </a:r>
            <a:r>
              <a:rPr lang="en-US" dirty="0" err="1" smtClean="0"/>
              <a:t>Kurz</a:t>
            </a:r>
            <a:r>
              <a:rPr lang="en-US" dirty="0" smtClean="0"/>
              <a:t> et al 2009, Li et al 2003, </a:t>
            </a:r>
            <a:r>
              <a:rPr lang="en-US" dirty="0" err="1" smtClean="0"/>
              <a:t>Kurz</a:t>
            </a:r>
            <a:r>
              <a:rPr lang="en-US" baseline="0" dirty="0" smtClean="0"/>
              <a:t> et al 1996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8EC89-AAEA-48FC-82E6-BEC60FE37894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45118" y="4697792"/>
            <a:ext cx="10711340" cy="324154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90238" y="8569431"/>
            <a:ext cx="8821103" cy="38646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41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62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82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03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24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45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65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16/10/2017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16/10/2017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136145" y="605609"/>
            <a:ext cx="2835355" cy="1290315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30082" y="605609"/>
            <a:ext cx="8296036" cy="1290315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16/10/2017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16/10/2017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5436" y="9717625"/>
            <a:ext cx="10711340" cy="3003501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95436" y="6409574"/>
            <a:ext cx="10711340" cy="3308052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07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4143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6214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8286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0357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242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4501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6572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16/10/2017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30082" y="3528593"/>
            <a:ext cx="5565694" cy="9980167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05803" y="3528593"/>
            <a:ext cx="5565694" cy="9980167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16/10/2017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081" y="3385069"/>
            <a:ext cx="5567883" cy="141073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20716" indent="0">
              <a:buNone/>
              <a:defRPr sz="2700" b="1"/>
            </a:lvl2pPr>
            <a:lvl3pPr marL="1241432" indent="0">
              <a:buNone/>
              <a:defRPr sz="2500" b="1"/>
            </a:lvl3pPr>
            <a:lvl4pPr marL="1862148" indent="0">
              <a:buNone/>
              <a:defRPr sz="2100" b="1"/>
            </a:lvl4pPr>
            <a:lvl5pPr marL="2482864" indent="0">
              <a:buNone/>
              <a:defRPr sz="2100" b="1"/>
            </a:lvl5pPr>
            <a:lvl6pPr marL="3103579" indent="0">
              <a:buNone/>
              <a:defRPr sz="2100" b="1"/>
            </a:lvl6pPr>
            <a:lvl7pPr marL="3724295" indent="0">
              <a:buNone/>
              <a:defRPr sz="2100" b="1"/>
            </a:lvl7pPr>
            <a:lvl8pPr marL="4345011" indent="0">
              <a:buNone/>
              <a:defRPr sz="2100" b="1"/>
            </a:lvl8pPr>
            <a:lvl9pPr marL="4965727" indent="0">
              <a:buNone/>
              <a:defRPr sz="21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081" y="4795803"/>
            <a:ext cx="5567883" cy="871295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01429" y="3385069"/>
            <a:ext cx="5570071" cy="141073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20716" indent="0">
              <a:buNone/>
              <a:defRPr sz="2700" b="1"/>
            </a:lvl2pPr>
            <a:lvl3pPr marL="1241432" indent="0">
              <a:buNone/>
              <a:defRPr sz="2500" b="1"/>
            </a:lvl3pPr>
            <a:lvl4pPr marL="1862148" indent="0">
              <a:buNone/>
              <a:defRPr sz="2100" b="1"/>
            </a:lvl4pPr>
            <a:lvl5pPr marL="2482864" indent="0">
              <a:buNone/>
              <a:defRPr sz="2100" b="1"/>
            </a:lvl5pPr>
            <a:lvl6pPr marL="3103579" indent="0">
              <a:buNone/>
              <a:defRPr sz="2100" b="1"/>
            </a:lvl6pPr>
            <a:lvl7pPr marL="3724295" indent="0">
              <a:buNone/>
              <a:defRPr sz="2100" b="1"/>
            </a:lvl7pPr>
            <a:lvl8pPr marL="4345011" indent="0">
              <a:buNone/>
              <a:defRPr sz="2100" b="1"/>
            </a:lvl8pPr>
            <a:lvl9pPr marL="4965727" indent="0">
              <a:buNone/>
              <a:defRPr sz="21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01429" y="4795803"/>
            <a:ext cx="5570071" cy="871295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16/10/2017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16/10/2017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16/10/2017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081" y="602105"/>
            <a:ext cx="4145831" cy="256242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26868" y="602105"/>
            <a:ext cx="7044631" cy="12906656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081" y="3164532"/>
            <a:ext cx="4145831" cy="10344229"/>
          </a:xfrm>
        </p:spPr>
        <p:txBody>
          <a:bodyPr/>
          <a:lstStyle>
            <a:lvl1pPr marL="0" indent="0">
              <a:buNone/>
              <a:defRPr sz="1900"/>
            </a:lvl1pPr>
            <a:lvl2pPr marL="620716" indent="0">
              <a:buNone/>
              <a:defRPr sz="1700"/>
            </a:lvl2pPr>
            <a:lvl3pPr marL="1241432" indent="0">
              <a:buNone/>
              <a:defRPr sz="1300"/>
            </a:lvl3pPr>
            <a:lvl4pPr marL="1862148" indent="0">
              <a:buNone/>
              <a:defRPr sz="1200"/>
            </a:lvl4pPr>
            <a:lvl5pPr marL="2482864" indent="0">
              <a:buNone/>
              <a:defRPr sz="1200"/>
            </a:lvl5pPr>
            <a:lvl6pPr marL="3103579" indent="0">
              <a:buNone/>
              <a:defRPr sz="1200"/>
            </a:lvl6pPr>
            <a:lvl7pPr marL="3724295" indent="0">
              <a:buNone/>
              <a:defRPr sz="1200"/>
            </a:lvl7pPr>
            <a:lvl8pPr marL="4345011" indent="0">
              <a:buNone/>
              <a:defRPr sz="1200"/>
            </a:lvl8pPr>
            <a:lvl9pPr marL="4965727" indent="0">
              <a:buNone/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16/10/2017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70000" y="10585771"/>
            <a:ext cx="7560945" cy="124971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470000" y="1351227"/>
            <a:ext cx="7560945" cy="9073515"/>
          </a:xfrm>
        </p:spPr>
        <p:txBody>
          <a:bodyPr/>
          <a:lstStyle>
            <a:lvl1pPr marL="0" indent="0">
              <a:buNone/>
              <a:defRPr sz="4300"/>
            </a:lvl1pPr>
            <a:lvl2pPr marL="620716" indent="0">
              <a:buNone/>
              <a:defRPr sz="3800"/>
            </a:lvl2pPr>
            <a:lvl3pPr marL="1241432" indent="0">
              <a:buNone/>
              <a:defRPr sz="3200"/>
            </a:lvl3pPr>
            <a:lvl4pPr marL="1862148" indent="0">
              <a:buNone/>
              <a:defRPr sz="2700"/>
            </a:lvl4pPr>
            <a:lvl5pPr marL="2482864" indent="0">
              <a:buNone/>
              <a:defRPr sz="2700"/>
            </a:lvl5pPr>
            <a:lvl6pPr marL="3103579" indent="0">
              <a:buNone/>
              <a:defRPr sz="2700"/>
            </a:lvl6pPr>
            <a:lvl7pPr marL="3724295" indent="0">
              <a:buNone/>
              <a:defRPr sz="2700"/>
            </a:lvl7pPr>
            <a:lvl8pPr marL="4345011" indent="0">
              <a:buNone/>
              <a:defRPr sz="2700"/>
            </a:lvl8pPr>
            <a:lvl9pPr marL="4965727" indent="0">
              <a:buNone/>
              <a:defRPr sz="27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470000" y="11835477"/>
            <a:ext cx="7560945" cy="1774795"/>
          </a:xfrm>
        </p:spPr>
        <p:txBody>
          <a:bodyPr/>
          <a:lstStyle>
            <a:lvl1pPr marL="0" indent="0">
              <a:buNone/>
              <a:defRPr sz="1900"/>
            </a:lvl1pPr>
            <a:lvl2pPr marL="620716" indent="0">
              <a:buNone/>
              <a:defRPr sz="1700"/>
            </a:lvl2pPr>
            <a:lvl3pPr marL="1241432" indent="0">
              <a:buNone/>
              <a:defRPr sz="1300"/>
            </a:lvl3pPr>
            <a:lvl4pPr marL="1862148" indent="0">
              <a:buNone/>
              <a:defRPr sz="1200"/>
            </a:lvl4pPr>
            <a:lvl5pPr marL="2482864" indent="0">
              <a:buNone/>
              <a:defRPr sz="1200"/>
            </a:lvl5pPr>
            <a:lvl6pPr marL="3103579" indent="0">
              <a:buNone/>
              <a:defRPr sz="1200"/>
            </a:lvl6pPr>
            <a:lvl7pPr marL="3724295" indent="0">
              <a:buNone/>
              <a:defRPr sz="1200"/>
            </a:lvl7pPr>
            <a:lvl8pPr marL="4345011" indent="0">
              <a:buNone/>
              <a:defRPr sz="1200"/>
            </a:lvl8pPr>
            <a:lvl9pPr marL="4965727" indent="0">
              <a:buNone/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16/10/2017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30082" y="605604"/>
            <a:ext cx="11341418" cy="2520420"/>
          </a:xfrm>
          <a:prstGeom prst="rect">
            <a:avLst/>
          </a:prstGeom>
        </p:spPr>
        <p:txBody>
          <a:bodyPr vert="horz" lIns="124143" tIns="62071" rIns="124143" bIns="62071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082" y="3528593"/>
            <a:ext cx="11341418" cy="9980167"/>
          </a:xfrm>
          <a:prstGeom prst="rect">
            <a:avLst/>
          </a:prstGeom>
        </p:spPr>
        <p:txBody>
          <a:bodyPr vert="horz" lIns="124143" tIns="62071" rIns="124143" bIns="62071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30078" y="14016344"/>
            <a:ext cx="2940368" cy="805134"/>
          </a:xfrm>
          <a:prstGeom prst="rect">
            <a:avLst/>
          </a:prstGeom>
        </p:spPr>
        <p:txBody>
          <a:bodyPr vert="horz" lIns="124143" tIns="62071" rIns="124143" bIns="62071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16/10/2017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05540" y="14016344"/>
            <a:ext cx="3990499" cy="805134"/>
          </a:xfrm>
          <a:prstGeom prst="rect">
            <a:avLst/>
          </a:prstGeom>
        </p:spPr>
        <p:txBody>
          <a:bodyPr vert="horz" lIns="124143" tIns="62071" rIns="124143" bIns="62071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031129" y="14016344"/>
            <a:ext cx="2940368" cy="805134"/>
          </a:xfrm>
          <a:prstGeom prst="rect">
            <a:avLst/>
          </a:prstGeom>
        </p:spPr>
        <p:txBody>
          <a:bodyPr vert="horz" lIns="124143" tIns="62071" rIns="124143" bIns="62071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41432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5537" indent="-465537" algn="l" defTabSz="1241432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8663" indent="-387947" algn="l" defTabSz="1241432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51789" indent="-310357" algn="l" defTabSz="124143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72505" indent="-310357" algn="l" defTabSz="1241432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93221" indent="-310357" algn="l" defTabSz="1241432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13937" indent="-310357" algn="l" defTabSz="124143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34653" indent="-310357" algn="l" defTabSz="124143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55369" indent="-310357" algn="l" defTabSz="124143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76084" indent="-310357" algn="l" defTabSz="124143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41432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6" algn="l" defTabSz="1241432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41432" algn="l" defTabSz="1241432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62148" algn="l" defTabSz="1241432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482864" algn="l" defTabSz="1241432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03579" algn="l" defTabSz="1241432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24295" algn="l" defTabSz="1241432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45011" algn="l" defTabSz="1241432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965727" algn="l" defTabSz="1241432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èche à angle droit 70"/>
          <p:cNvSpPr/>
          <p:nvPr/>
        </p:nvSpPr>
        <p:spPr>
          <a:xfrm>
            <a:off x="3420467" y="2736726"/>
            <a:ext cx="1944216" cy="3172147"/>
          </a:xfrm>
          <a:prstGeom prst="bentUpArrow">
            <a:avLst>
              <a:gd name="adj1" fmla="val 20399"/>
              <a:gd name="adj2" fmla="val 25000"/>
              <a:gd name="adj3" fmla="val 25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50000">
                <a:schemeClr val="bg2">
                  <a:lumMod val="50000"/>
                </a:schemeClr>
              </a:gs>
              <a:gs pos="100000">
                <a:schemeClr val="bg2">
                  <a:lumMod val="25000"/>
                </a:schemeClr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FPS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0" y="0"/>
            <a:ext cx="12601575" cy="15122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9" tIns="54430" rIns="108859" bIns="54430" rtlCol="0" anchor="ctr"/>
          <a:lstStyle/>
          <a:p>
            <a:pPr algn="ctr"/>
            <a:endParaRPr lang="fr-FR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580707" y="576486"/>
            <a:ext cx="6840760" cy="1800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9" tIns="54430" rIns="108859" bIns="54430" rtlCol="0" anchor="ctr"/>
          <a:lstStyle/>
          <a:p>
            <a:pPr algn="ctr"/>
            <a:endParaRPr lang="fr-FR" sz="1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fr-FR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 pools</a:t>
            </a:r>
            <a:endParaRPr lang="fr-FR" sz="1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fr-FR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Base </a:t>
            </a:r>
            <a:r>
              <a:rPr lang="fr-FR" sz="1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decay</a:t>
            </a:r>
            <a:r>
              <a:rPr lang="fr-FR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rate (</a:t>
            </a:r>
            <a:r>
              <a:rPr lang="fr-FR" sz="1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red</a:t>
            </a:r>
            <a:r>
              <a:rPr lang="fr-FR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numbers</a:t>
            </a:r>
            <a:r>
              <a:rPr lang="fr-FR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fr-FR" sz="1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fr-FR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fr-FR" sz="1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  <a:r>
              <a:rPr lang="fr-FR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temperature</a:t>
            </a:r>
            <a:r>
              <a:rPr lang="fr-FR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(10°C) and proportion of </a:t>
            </a:r>
            <a:r>
              <a:rPr lang="fr-FR" sz="1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decayed</a:t>
            </a:r>
            <a:r>
              <a:rPr lang="fr-FR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material</a:t>
            </a:r>
            <a:r>
              <a:rPr lang="fr-FR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transferred</a:t>
            </a:r>
            <a:r>
              <a:rPr lang="fr-FR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the </a:t>
            </a:r>
            <a:r>
              <a:rPr lang="fr-FR" sz="1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atmosphere</a:t>
            </a:r>
            <a:r>
              <a:rPr lang="fr-FR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fr-FR" sz="1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blue</a:t>
            </a:r>
            <a:r>
              <a:rPr lang="fr-FR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arrows</a:t>
            </a:r>
            <a:r>
              <a:rPr lang="fr-FR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and to slow pool (</a:t>
            </a:r>
            <a:r>
              <a:rPr lang="fr-FR" sz="1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grey</a:t>
            </a:r>
            <a:r>
              <a:rPr lang="fr-FR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arrows</a:t>
            </a:r>
            <a:r>
              <a:rPr lang="fr-FR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/>
            <a:endParaRPr lang="fr-FR" sz="1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fr-FR" sz="1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Red</a:t>
            </a:r>
            <a:r>
              <a:rPr lang="fr-FR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arrows</a:t>
            </a:r>
            <a:r>
              <a:rPr lang="fr-FR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for the </a:t>
            </a:r>
            <a:r>
              <a:rPr lang="fr-FR" sz="1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physical</a:t>
            </a:r>
            <a:r>
              <a:rPr lang="fr-FR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transfert rate </a:t>
            </a:r>
            <a:r>
              <a:rPr lang="fr-FR" sz="1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fr-FR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fr-FR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DOM pools</a:t>
            </a:r>
          </a:p>
          <a:p>
            <a:pPr algn="ctr"/>
            <a:endParaRPr lang="fr-FR" sz="1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132435" y="576486"/>
            <a:ext cx="2430468" cy="1771172"/>
          </a:xfrm>
          <a:prstGeom prst="rect">
            <a:avLst/>
          </a:prstGeom>
          <a:gradFill flip="none" rotWithShape="1">
            <a:gsLst>
              <a:gs pos="0">
                <a:srgbClr val="DDEBCF">
                  <a:alpha val="44000"/>
                </a:srgbClr>
              </a:gs>
              <a:gs pos="50000">
                <a:srgbClr val="9CB86E">
                  <a:alpha val="87000"/>
                </a:srgb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9" tIns="54430" rIns="108859" bIns="54430" rtlCol="0" anchor="ctr"/>
          <a:lstStyle/>
          <a:p>
            <a:pPr algn="ctr"/>
            <a:r>
              <a:rPr lang="fr-FR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Turnover rate (in black) and % </a:t>
            </a:r>
            <a:r>
              <a:rPr lang="fr-FR" sz="1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transferred</a:t>
            </a:r>
            <a:r>
              <a:rPr lang="fr-FR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a DOM pool (green </a:t>
            </a:r>
            <a:r>
              <a:rPr lang="fr-FR" sz="1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arrows</a:t>
            </a:r>
            <a:r>
              <a:rPr lang="fr-FR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fr-FR" sz="1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980307" y="576486"/>
            <a:ext cx="1170204" cy="1771172"/>
          </a:xfrm>
          <a:prstGeom prst="rect">
            <a:avLst/>
          </a:prstGeom>
          <a:gradFill flip="none" rotWithShape="1">
            <a:gsLst>
              <a:gs pos="0">
                <a:srgbClr val="DDEBCF">
                  <a:alpha val="44000"/>
                </a:srgbClr>
              </a:gs>
              <a:gs pos="50000">
                <a:srgbClr val="9CB86E">
                  <a:alpha val="87000"/>
                </a:srgbClr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9" tIns="54430" rIns="108859" bIns="54430" rtlCol="0" anchor="ctr"/>
          <a:lstStyle/>
          <a:p>
            <a:pPr algn="ctr"/>
            <a:r>
              <a:rPr lang="fr-FR" sz="2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pools</a:t>
            </a:r>
            <a:endParaRPr lang="fr-FR" sz="2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0107" y="576486"/>
            <a:ext cx="1800200" cy="18002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9" tIns="54430" rIns="108859" bIns="54430" rtlCol="0" anchor="ctr"/>
          <a:lstStyle/>
          <a:p>
            <a:pPr algn="ctr"/>
            <a:r>
              <a:rPr lang="fr-FR" sz="21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fr-FR" sz="21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rowth</a:t>
            </a:r>
            <a:endParaRPr lang="fr-FR" sz="2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052315" y="2448694"/>
            <a:ext cx="990172" cy="4047072"/>
          </a:xfrm>
          <a:prstGeom prst="rect">
            <a:avLst/>
          </a:prstGeom>
          <a:gradFill flip="none" rotWithShape="1">
            <a:gsLst>
              <a:gs pos="0">
                <a:srgbClr val="DDEBCF">
                  <a:alpha val="44000"/>
                </a:srgbClr>
              </a:gs>
              <a:gs pos="50000">
                <a:srgbClr val="9CB86E">
                  <a:alpha val="87000"/>
                </a:srgbClr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108859" tIns="54430" rIns="108859" bIns="54430" rtlCol="0" anchor="ctr" anchorCtr="0"/>
          <a:lstStyle/>
          <a:p>
            <a:pPr algn="ctr"/>
            <a:r>
              <a:rPr lang="fr-FR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MERCHANTABLE WOOD</a:t>
            </a:r>
            <a:endParaRPr lang="fr-FR" sz="1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052315" y="6625158"/>
            <a:ext cx="990172" cy="1728264"/>
          </a:xfrm>
          <a:prstGeom prst="rect">
            <a:avLst/>
          </a:prstGeom>
          <a:gradFill flip="none" rotWithShape="1">
            <a:gsLst>
              <a:gs pos="0">
                <a:srgbClr val="DDEBCF">
                  <a:alpha val="44000"/>
                </a:srgbClr>
              </a:gs>
              <a:gs pos="50000">
                <a:srgbClr val="9CB86E">
                  <a:alpha val="87000"/>
                </a:srgbClr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108859" tIns="54430" rIns="108859" bIns="54430" rtlCol="0" anchor="ctr"/>
          <a:lstStyle/>
          <a:p>
            <a:pPr algn="ctr"/>
            <a:r>
              <a:rPr lang="fr-FR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OTHER WOOD</a:t>
            </a:r>
            <a:endParaRPr lang="fr-FR" sz="1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052315" y="8425358"/>
            <a:ext cx="990172" cy="2333157"/>
          </a:xfrm>
          <a:prstGeom prst="rect">
            <a:avLst/>
          </a:prstGeom>
          <a:gradFill flip="none" rotWithShape="1">
            <a:gsLst>
              <a:gs pos="0">
                <a:srgbClr val="DDEBCF">
                  <a:alpha val="44000"/>
                </a:srgbClr>
              </a:gs>
              <a:gs pos="50000">
                <a:srgbClr val="9CB86E">
                  <a:alpha val="87000"/>
                </a:srgbClr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108859" tIns="54430" rIns="108859" bIns="54430" rtlCol="0" anchor="ctr"/>
          <a:lstStyle/>
          <a:p>
            <a:pPr algn="ctr"/>
            <a:r>
              <a:rPr lang="fr-FR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COARSE ROOTS</a:t>
            </a:r>
            <a:endParaRPr lang="fr-FR" sz="1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052315" y="10801622"/>
            <a:ext cx="990172" cy="2073918"/>
          </a:xfrm>
          <a:prstGeom prst="rect">
            <a:avLst/>
          </a:prstGeom>
          <a:gradFill flip="none" rotWithShape="1">
            <a:gsLst>
              <a:gs pos="0">
                <a:srgbClr val="DDEBCF">
                  <a:alpha val="44000"/>
                </a:srgbClr>
              </a:gs>
              <a:gs pos="50000">
                <a:srgbClr val="9CB86E">
                  <a:alpha val="87000"/>
                </a:srgbClr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108859" tIns="54430" rIns="108859" bIns="54430" rtlCol="0" anchor="ctr"/>
          <a:lstStyle/>
          <a:p>
            <a:pPr algn="ctr"/>
            <a:r>
              <a:rPr lang="fr-FR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LEAVES</a:t>
            </a:r>
            <a:endParaRPr lang="fr-FR" sz="1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052315" y="12961862"/>
            <a:ext cx="990172" cy="1901091"/>
          </a:xfrm>
          <a:prstGeom prst="rect">
            <a:avLst/>
          </a:prstGeom>
          <a:gradFill flip="none" rotWithShape="1">
            <a:gsLst>
              <a:gs pos="0">
                <a:srgbClr val="DDEBCF">
                  <a:alpha val="44000"/>
                </a:srgbClr>
              </a:gs>
              <a:gs pos="50000">
                <a:srgbClr val="9CB86E">
                  <a:alpha val="87000"/>
                </a:srgbClr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108859" tIns="54430" rIns="108859" bIns="54430" rtlCol="0" anchor="ctr"/>
          <a:lstStyle/>
          <a:p>
            <a:pPr algn="ctr"/>
            <a:r>
              <a:rPr lang="fr-FR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FINE ROOTS</a:t>
            </a:r>
            <a:endParaRPr lang="fr-FR" sz="1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204443" y="2448694"/>
            <a:ext cx="2250392" cy="4032448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9" tIns="54430" rIns="108859" bIns="54430" rtlCol="0" anchor="ctr"/>
          <a:lstStyle/>
          <a:p>
            <a:pPr algn="ctr"/>
            <a:endParaRPr lang="fr-FR" sz="1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Flèche droite 71"/>
          <p:cNvSpPr/>
          <p:nvPr/>
        </p:nvSpPr>
        <p:spPr>
          <a:xfrm>
            <a:off x="3420467" y="3456806"/>
            <a:ext cx="1980345" cy="691306"/>
          </a:xfrm>
          <a:prstGeom prst="rightArrow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5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9" tIns="54430" rIns="108859" bIns="54430"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100%</a:t>
            </a:r>
            <a:endParaRPr lang="fr-FR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204443" y="6625158"/>
            <a:ext cx="2250392" cy="172826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9" tIns="54430" rIns="108859" bIns="54430" rtlCol="0" anchor="ctr"/>
          <a:lstStyle/>
          <a:p>
            <a:pPr algn="ctr"/>
            <a:endParaRPr lang="fr-FR" sz="1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204443" y="8425358"/>
            <a:ext cx="2250392" cy="233315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9" tIns="54430" rIns="108859" bIns="54430" rtlCol="0" anchor="ctr"/>
          <a:lstStyle/>
          <a:p>
            <a:pPr algn="ctr"/>
            <a:r>
              <a:rPr lang="fr-FR" sz="1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2%</a:t>
            </a:r>
            <a:endParaRPr lang="fr-FR" sz="17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204443" y="10801622"/>
            <a:ext cx="2250392" cy="2073918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9" tIns="54430" rIns="108859" bIns="54430" rtlCol="0" anchor="ctr"/>
          <a:lstStyle/>
          <a:p>
            <a:pPr algn="ctr"/>
            <a:r>
              <a:rPr lang="fr-FR" sz="1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20%</a:t>
            </a:r>
            <a:br>
              <a:rPr lang="fr-FR" sz="1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1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17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Softwood</a:t>
            </a:r>
            <a:r>
              <a:rPr lang="fr-FR" sz="1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fr-FR" sz="1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1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1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1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1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1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100%</a:t>
            </a:r>
            <a:br>
              <a:rPr lang="fr-FR" sz="1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1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17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hardwood</a:t>
            </a:r>
            <a:r>
              <a:rPr lang="fr-FR" sz="1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fr-FR" sz="17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204443" y="12961862"/>
            <a:ext cx="2250392" cy="1901091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9" tIns="54430" rIns="108859" bIns="54430" rtlCol="0" anchor="ctr"/>
          <a:lstStyle/>
          <a:p>
            <a:pPr algn="ctr"/>
            <a:r>
              <a:rPr lang="fr-FR" sz="1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64.1%</a:t>
            </a:r>
            <a:endParaRPr lang="fr-FR" sz="17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Flèche droite 78"/>
          <p:cNvSpPr/>
          <p:nvPr/>
        </p:nvSpPr>
        <p:spPr>
          <a:xfrm>
            <a:off x="3420467" y="7561262"/>
            <a:ext cx="1890329" cy="691306"/>
          </a:xfrm>
          <a:prstGeom prst="rightArrow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5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9" tIns="54430" rIns="108859" bIns="54430"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25%</a:t>
            </a:r>
            <a:endParaRPr lang="fr-FR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Flèche droite 79"/>
          <p:cNvSpPr/>
          <p:nvPr/>
        </p:nvSpPr>
        <p:spPr>
          <a:xfrm>
            <a:off x="3420467" y="6697166"/>
            <a:ext cx="1890329" cy="691306"/>
          </a:xfrm>
          <a:prstGeom prst="rightArrow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5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9" tIns="54430" rIns="108859" bIns="54430"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75%</a:t>
            </a:r>
            <a:endParaRPr lang="fr-FR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Flèche droite 80"/>
          <p:cNvSpPr/>
          <p:nvPr/>
        </p:nvSpPr>
        <p:spPr>
          <a:xfrm>
            <a:off x="3492475" y="8713390"/>
            <a:ext cx="1890329" cy="691306"/>
          </a:xfrm>
          <a:prstGeom prst="rightArrow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5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9" tIns="54430" rIns="108859" bIns="54430"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50%</a:t>
            </a:r>
            <a:endParaRPr lang="fr-FR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Flèche droite 81"/>
          <p:cNvSpPr/>
          <p:nvPr/>
        </p:nvSpPr>
        <p:spPr>
          <a:xfrm>
            <a:off x="3420467" y="10009534"/>
            <a:ext cx="1890329" cy="691306"/>
          </a:xfrm>
          <a:prstGeom prst="rightArrow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5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9" tIns="54430" rIns="108859" bIns="54430"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50%</a:t>
            </a:r>
            <a:endParaRPr lang="fr-FR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Flèche droite 82"/>
          <p:cNvSpPr/>
          <p:nvPr/>
        </p:nvSpPr>
        <p:spPr>
          <a:xfrm>
            <a:off x="3420467" y="13033870"/>
            <a:ext cx="1890329" cy="691306"/>
          </a:xfrm>
          <a:prstGeom prst="rightArrow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5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9" tIns="54430" rIns="108859" bIns="54430"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50%</a:t>
            </a:r>
            <a:endParaRPr lang="fr-FR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Flèche droite 83"/>
          <p:cNvSpPr/>
          <p:nvPr/>
        </p:nvSpPr>
        <p:spPr>
          <a:xfrm>
            <a:off x="3348459" y="14113990"/>
            <a:ext cx="1890329" cy="691306"/>
          </a:xfrm>
          <a:prstGeom prst="rightArrow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5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9" tIns="54430" rIns="108859" bIns="54430"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50%</a:t>
            </a:r>
            <a:endParaRPr lang="fr-FR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580661" y="2448694"/>
            <a:ext cx="6768798" cy="12457383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50000">
                <a:schemeClr val="accent1">
                  <a:lumMod val="40000"/>
                  <a:lumOff val="60000"/>
                  <a:alpha val="50000"/>
                </a:schemeClr>
              </a:gs>
              <a:gs pos="100000">
                <a:schemeClr val="accent1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9" tIns="54430" rIns="108859" bIns="54430" rtlCol="0" anchor="ctr"/>
          <a:lstStyle/>
          <a:p>
            <a:pPr algn="ctr"/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652715" y="3384798"/>
            <a:ext cx="1440251" cy="8641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9" tIns="54430" rIns="108859" bIns="54430" rtlCol="0" anchor="ctr"/>
          <a:lstStyle/>
          <a:p>
            <a:pPr algn="ctr"/>
            <a:r>
              <a:rPr lang="fr-FR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SNAG STEMS</a:t>
            </a:r>
            <a:endParaRPr lang="fr-FR" sz="1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652715" y="7777286"/>
            <a:ext cx="1440251" cy="198750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9" tIns="54430" rIns="108859" bIns="54430" rtlCol="0" anchor="ctr"/>
          <a:lstStyle/>
          <a:p>
            <a:pPr algn="ctr"/>
            <a:r>
              <a:rPr lang="fr-FR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 FAST</a:t>
            </a:r>
            <a:endParaRPr lang="fr-FR" sz="1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652715" y="5040982"/>
            <a:ext cx="1440251" cy="8641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9" tIns="54430" rIns="108859" bIns="54430" rtlCol="0" anchor="ctr"/>
          <a:lstStyle/>
          <a:p>
            <a:pPr algn="ctr"/>
            <a:r>
              <a:rPr lang="fr-FR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MEDIUM</a:t>
            </a:r>
            <a:endParaRPr lang="fr-FR" sz="1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652715" y="9865518"/>
            <a:ext cx="1440251" cy="8641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9" tIns="54430" rIns="108859" bIns="54430" rtlCol="0" anchor="ctr"/>
          <a:lstStyle/>
          <a:p>
            <a:pPr algn="ctr"/>
            <a:r>
              <a:rPr lang="fr-FR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BG FAST</a:t>
            </a:r>
            <a:endParaRPr lang="fr-FR" sz="1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652715" y="6481142"/>
            <a:ext cx="1440251" cy="8641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9" tIns="54430" rIns="108859" bIns="54430" rtlCol="0" anchor="ctr"/>
          <a:lstStyle/>
          <a:p>
            <a:pPr algn="ctr"/>
            <a:r>
              <a:rPr lang="fr-FR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SNAG BRANCHES</a:t>
            </a:r>
            <a:endParaRPr lang="fr-FR" sz="1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965083" y="2736726"/>
            <a:ext cx="2520439" cy="622175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9" tIns="54430" rIns="108859" bIns="54430" rtlCol="0" anchor="ctr"/>
          <a:lstStyle/>
          <a:p>
            <a:pPr algn="ctr"/>
            <a:r>
              <a:rPr lang="fr-FR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 SLOW</a:t>
            </a:r>
            <a:endParaRPr lang="fr-FR" sz="1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652715" y="10801622"/>
            <a:ext cx="1440251" cy="29380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9" tIns="54430" rIns="108859" bIns="54430" rtlCol="0" anchor="ctr"/>
          <a:lstStyle/>
          <a:p>
            <a:pPr algn="ctr"/>
            <a:r>
              <a:rPr lang="fr-FR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 VERY FAST</a:t>
            </a:r>
            <a:endParaRPr lang="fr-FR" sz="1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541147" y="9721502"/>
            <a:ext cx="1944375" cy="50983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9" tIns="54430" rIns="108859" bIns="54430" rtlCol="0" anchor="ctr"/>
          <a:lstStyle/>
          <a:p>
            <a:pPr algn="ctr"/>
            <a:r>
              <a:rPr lang="fr-FR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BG SLOW</a:t>
            </a:r>
            <a:endParaRPr lang="fr-FR" sz="1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652715" y="13825958"/>
            <a:ext cx="1440251" cy="10470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9" tIns="54430" rIns="108859" bIns="54430" rtlCol="0" anchor="ctr"/>
          <a:lstStyle/>
          <a:p>
            <a:pPr algn="ctr"/>
            <a:r>
              <a:rPr lang="fr-FR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BG VERY FAST</a:t>
            </a:r>
            <a:endParaRPr lang="fr-FR" sz="1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020867" y="3528814"/>
            <a:ext cx="720035" cy="518479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9" tIns="54430" rIns="108859" bIns="54430" rtlCol="0" anchor="ctr"/>
          <a:lstStyle/>
          <a:p>
            <a:pPr algn="ctr"/>
            <a:r>
              <a:rPr lang="fr-FR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0.0187yr</a:t>
            </a:r>
            <a:r>
              <a:rPr lang="fr-FR" sz="14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endParaRPr lang="fr-FR" sz="1400" b="1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020867" y="14041982"/>
            <a:ext cx="792043" cy="58329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9" tIns="54430" rIns="108859" bIns="54430" rtlCol="0" anchor="ctr"/>
          <a:lstStyle/>
          <a:p>
            <a:pPr algn="ctr"/>
            <a:r>
              <a:rPr lang="fr-FR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0.5 </a:t>
            </a:r>
            <a:endParaRPr lang="fr-FR" sz="1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fr-FR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yr</a:t>
            </a:r>
            <a:r>
              <a:rPr lang="fr-FR" sz="14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endParaRPr lang="fr-FR" sz="1400" b="1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7020912" y="11795511"/>
            <a:ext cx="810141" cy="518479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9" tIns="54430" rIns="108859" bIns="54430" rtlCol="0" anchor="ctr"/>
          <a:lstStyle/>
          <a:p>
            <a:pPr algn="ctr"/>
            <a:r>
              <a:rPr lang="fr-FR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0.355 </a:t>
            </a:r>
            <a:r>
              <a:rPr lang="fr-FR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yr</a:t>
            </a:r>
            <a:r>
              <a:rPr lang="fr-FR" sz="14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endParaRPr lang="fr-FR" sz="1400" b="1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7020867" y="10009534"/>
            <a:ext cx="720035" cy="518479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9" tIns="54430" rIns="108859" bIns="54430" rtlCol="0" anchor="ctr"/>
          <a:lstStyle/>
          <a:p>
            <a:pPr algn="ctr"/>
            <a:r>
              <a:rPr lang="fr-FR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0.1435yr</a:t>
            </a:r>
            <a:r>
              <a:rPr lang="fr-FR" sz="14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endParaRPr lang="fr-FR" sz="1400" b="1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020913" y="8338982"/>
            <a:ext cx="720035" cy="50767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9" tIns="54430" rIns="108859" bIns="54430" rtlCol="0" anchor="ctr"/>
          <a:lstStyle/>
          <a:p>
            <a:pPr algn="ctr"/>
            <a:r>
              <a:rPr lang="fr-FR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0.1435 </a:t>
            </a:r>
            <a:r>
              <a:rPr lang="fr-FR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yr</a:t>
            </a:r>
            <a:r>
              <a:rPr lang="fr-FR" sz="14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endParaRPr lang="fr-FR" sz="1400" b="1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020868" y="6729536"/>
            <a:ext cx="720080" cy="518479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9" tIns="54430" rIns="108859" bIns="54430" rtlCol="0" anchor="ctr"/>
          <a:lstStyle/>
          <a:p>
            <a:pPr algn="ctr"/>
            <a:r>
              <a:rPr lang="fr-FR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0.0718yr</a:t>
            </a:r>
            <a:r>
              <a:rPr lang="fr-FR" sz="14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endParaRPr lang="fr-FR" sz="1400" b="1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020867" y="5184998"/>
            <a:ext cx="720035" cy="518479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9" tIns="54430" rIns="108859" bIns="54430" rtlCol="0" anchor="ctr"/>
          <a:lstStyle/>
          <a:p>
            <a:pPr algn="ctr"/>
            <a:r>
              <a:rPr lang="fr-FR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0.0374yr</a:t>
            </a:r>
            <a:r>
              <a:rPr lang="fr-FR" sz="14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endParaRPr lang="fr-FR" sz="1400" b="1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1053316" y="11266230"/>
            <a:ext cx="1151833" cy="518479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9" tIns="54430" rIns="108859" bIns="54430" rtlCol="0" anchor="ctr"/>
          <a:lstStyle/>
          <a:p>
            <a:pPr algn="ctr"/>
            <a:r>
              <a:rPr lang="fr-FR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0.0068yr</a:t>
            </a:r>
            <a:r>
              <a:rPr lang="fr-FR" sz="14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endParaRPr lang="fr-FR" sz="1400" b="1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1125324" y="4007519"/>
            <a:ext cx="1079825" cy="518479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9" tIns="54430" rIns="108859" bIns="54430" rtlCol="0" anchor="ctr"/>
          <a:lstStyle/>
          <a:p>
            <a:pPr algn="ctr"/>
            <a:r>
              <a:rPr lang="fr-FR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0.015 </a:t>
            </a:r>
            <a:r>
              <a:rPr lang="fr-FR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yr</a:t>
            </a:r>
            <a:r>
              <a:rPr lang="fr-FR" sz="14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endParaRPr lang="fr-FR" sz="1400" b="1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Flèche vers le haut 106"/>
          <p:cNvSpPr/>
          <p:nvPr/>
        </p:nvSpPr>
        <p:spPr>
          <a:xfrm>
            <a:off x="11485364" y="2948956"/>
            <a:ext cx="810141" cy="1058562"/>
          </a:xfrm>
          <a:prstGeom prst="upArrow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2858" tIns="0" rIns="42858" bIns="54430" rtlCol="0" anchor="ctr">
            <a:noAutofit/>
          </a:bodyPr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100%</a:t>
            </a:r>
            <a:endParaRPr lang="fr-FR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Flèche vers le haut 121"/>
          <p:cNvSpPr/>
          <p:nvPr/>
        </p:nvSpPr>
        <p:spPr>
          <a:xfrm>
            <a:off x="7236891" y="13249894"/>
            <a:ext cx="810141" cy="831727"/>
          </a:xfrm>
          <a:prstGeom prst="upArrow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2858" tIns="0" rIns="42858" bIns="54430" rtlCol="0" anchor="ctr">
            <a:noAutofit/>
          </a:bodyPr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83%</a:t>
            </a:r>
            <a:endParaRPr lang="fr-FR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Flèche vers le haut 122"/>
          <p:cNvSpPr/>
          <p:nvPr/>
        </p:nvSpPr>
        <p:spPr>
          <a:xfrm>
            <a:off x="11485364" y="10207668"/>
            <a:ext cx="810141" cy="1058562"/>
          </a:xfrm>
          <a:prstGeom prst="upArrow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2858" tIns="0" rIns="42858" bIns="54430" rtlCol="0" anchor="ctr">
            <a:noAutofit/>
          </a:bodyPr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100%</a:t>
            </a:r>
            <a:endParaRPr lang="fr-FR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Flèche vers le haut 123"/>
          <p:cNvSpPr/>
          <p:nvPr/>
        </p:nvSpPr>
        <p:spPr>
          <a:xfrm>
            <a:off x="7236892" y="10963784"/>
            <a:ext cx="810141" cy="831727"/>
          </a:xfrm>
          <a:prstGeom prst="upArrow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2858" tIns="0" rIns="42858" bIns="54430" rtlCol="0" anchor="ctr">
            <a:noAutofit/>
          </a:bodyPr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81.5%</a:t>
            </a:r>
            <a:endParaRPr lang="fr-FR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Flèche vers le haut 124"/>
          <p:cNvSpPr/>
          <p:nvPr/>
        </p:nvSpPr>
        <p:spPr>
          <a:xfrm>
            <a:off x="7236891" y="9217446"/>
            <a:ext cx="810141" cy="831727"/>
          </a:xfrm>
          <a:prstGeom prst="upArrow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2858" tIns="0" rIns="42858" bIns="54430" rtlCol="0" anchor="ctr">
            <a:noAutofit/>
          </a:bodyPr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83%</a:t>
            </a:r>
            <a:endParaRPr lang="fr-FR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Flèche vers le haut 125"/>
          <p:cNvSpPr/>
          <p:nvPr/>
        </p:nvSpPr>
        <p:spPr>
          <a:xfrm>
            <a:off x="7236892" y="7485651"/>
            <a:ext cx="810141" cy="831727"/>
          </a:xfrm>
          <a:prstGeom prst="upArrow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2858" tIns="0" rIns="42858" bIns="54430" rtlCol="0" anchor="ctr">
            <a:noAutofit/>
          </a:bodyPr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83%</a:t>
            </a:r>
            <a:endParaRPr lang="fr-FR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Flèche vers le haut 126"/>
          <p:cNvSpPr/>
          <p:nvPr/>
        </p:nvSpPr>
        <p:spPr>
          <a:xfrm>
            <a:off x="7236892" y="5897808"/>
            <a:ext cx="810141" cy="831727"/>
          </a:xfrm>
          <a:prstGeom prst="upArrow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2858" tIns="0" rIns="42858" bIns="54430" rtlCol="0" anchor="ctr">
            <a:noAutofit/>
          </a:bodyPr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83%</a:t>
            </a:r>
            <a:endParaRPr lang="fr-FR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Flèche vers le haut 127"/>
          <p:cNvSpPr/>
          <p:nvPr/>
        </p:nvSpPr>
        <p:spPr>
          <a:xfrm>
            <a:off x="7164883" y="4392910"/>
            <a:ext cx="810141" cy="831727"/>
          </a:xfrm>
          <a:prstGeom prst="upArrow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2858" tIns="0" rIns="42858" bIns="54430" rtlCol="0" anchor="ctr">
            <a:noAutofit/>
          </a:bodyPr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83%</a:t>
            </a:r>
            <a:endParaRPr lang="fr-FR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Flèche vers le haut 128"/>
          <p:cNvSpPr/>
          <p:nvPr/>
        </p:nvSpPr>
        <p:spPr>
          <a:xfrm>
            <a:off x="7236891" y="2736726"/>
            <a:ext cx="810141" cy="831727"/>
          </a:xfrm>
          <a:prstGeom prst="upArrow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2858" tIns="0" rIns="42858" bIns="54430" rtlCol="0" anchor="ctr">
            <a:noAutofit/>
          </a:bodyPr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83%</a:t>
            </a:r>
            <a:endParaRPr lang="fr-FR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Flèche droite 129"/>
          <p:cNvSpPr/>
          <p:nvPr/>
        </p:nvSpPr>
        <p:spPr>
          <a:xfrm rot="5400000">
            <a:off x="10279213" y="8623396"/>
            <a:ext cx="756116" cy="1368152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0.6% </a:t>
            </a:r>
            <a:r>
              <a:rPr lang="fr-F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yr</a:t>
            </a:r>
            <a:r>
              <a:rPr lang="fr-FR" sz="1400" b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endParaRPr lang="fr-FR" sz="1400" b="1" baseline="30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Flèche droite 130"/>
          <p:cNvSpPr/>
          <p:nvPr/>
        </p:nvSpPr>
        <p:spPr>
          <a:xfrm rot="5400000">
            <a:off x="6030741" y="3870868"/>
            <a:ext cx="756116" cy="1512168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5.6</a:t>
            </a:r>
            <a:r>
              <a:rPr lang="fr-F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%</a:t>
            </a:r>
          </a:p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yr</a:t>
            </a:r>
            <a:r>
              <a:rPr lang="fr-FR" sz="1400" b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endParaRPr lang="fr-FR" sz="1400" b="1" baseline="30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Flèche droite 131"/>
          <p:cNvSpPr/>
          <p:nvPr/>
        </p:nvSpPr>
        <p:spPr>
          <a:xfrm rot="5400000">
            <a:off x="6030741" y="7039220"/>
            <a:ext cx="756116" cy="1224136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10% </a:t>
            </a:r>
            <a:r>
              <a:rPr lang="fr-F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yr</a:t>
            </a:r>
            <a:r>
              <a:rPr lang="fr-FR" sz="1400" b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endParaRPr lang="fr-FR" sz="1400" b="1" baseline="30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Flèche droite 132"/>
          <p:cNvSpPr/>
          <p:nvPr/>
        </p:nvSpPr>
        <p:spPr>
          <a:xfrm>
            <a:off x="3420467" y="11521702"/>
            <a:ext cx="1890329" cy="691306"/>
          </a:xfrm>
          <a:prstGeom prst="rightArrow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5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9" tIns="54430" rIns="108859" bIns="54430"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100%</a:t>
            </a:r>
            <a:endParaRPr lang="fr-FR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Flèche droite 133"/>
          <p:cNvSpPr/>
          <p:nvPr/>
        </p:nvSpPr>
        <p:spPr>
          <a:xfrm>
            <a:off x="7740947" y="3456806"/>
            <a:ext cx="1152128" cy="68050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17%</a:t>
            </a:r>
            <a:endParaRPr lang="fr-FR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Flèche droite 135"/>
          <p:cNvSpPr/>
          <p:nvPr/>
        </p:nvSpPr>
        <p:spPr>
          <a:xfrm>
            <a:off x="7740947" y="8166155"/>
            <a:ext cx="1152128" cy="68050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17%</a:t>
            </a:r>
            <a:endParaRPr lang="fr-FR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Flèche droite 136"/>
          <p:cNvSpPr/>
          <p:nvPr/>
        </p:nvSpPr>
        <p:spPr>
          <a:xfrm>
            <a:off x="7812955" y="13969974"/>
            <a:ext cx="1656184" cy="68050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17%</a:t>
            </a:r>
            <a:endParaRPr lang="fr-FR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Flèche droite 138"/>
          <p:cNvSpPr/>
          <p:nvPr/>
        </p:nvSpPr>
        <p:spPr>
          <a:xfrm>
            <a:off x="7740947" y="6653924"/>
            <a:ext cx="1152128" cy="68050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17%</a:t>
            </a:r>
            <a:endParaRPr lang="fr-FR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Flèche droite 139"/>
          <p:cNvSpPr/>
          <p:nvPr/>
        </p:nvSpPr>
        <p:spPr>
          <a:xfrm>
            <a:off x="7740947" y="5112990"/>
            <a:ext cx="1152128" cy="68050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17%</a:t>
            </a:r>
            <a:endParaRPr lang="fr-FR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Flèche à angle droit 140"/>
          <p:cNvSpPr/>
          <p:nvPr/>
        </p:nvSpPr>
        <p:spPr>
          <a:xfrm>
            <a:off x="7812955" y="9073430"/>
            <a:ext cx="1656184" cy="3100139"/>
          </a:xfrm>
          <a:prstGeom prst="bentUpArrow">
            <a:avLst>
              <a:gd name="adj1" fmla="val 20399"/>
              <a:gd name="adj2" fmla="val 25000"/>
              <a:gd name="adj3" fmla="val 2500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17%</a:t>
            </a:r>
            <a:endParaRPr lang="fr-FR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Flèche droite 137"/>
          <p:cNvSpPr/>
          <p:nvPr/>
        </p:nvSpPr>
        <p:spPr>
          <a:xfrm>
            <a:off x="7740947" y="9937526"/>
            <a:ext cx="1800200" cy="68050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17%</a:t>
            </a:r>
            <a:endParaRPr lang="fr-FR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80107" y="2448694"/>
            <a:ext cx="1728192" cy="4032448"/>
          </a:xfrm>
          <a:prstGeom prst="rect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900" dirty="0" smtClean="0">
                <a:solidFill>
                  <a:schemeClr val="tx1"/>
                </a:solidFill>
              </a:rPr>
              <a:t>ECOREGIONS (10)</a:t>
            </a:r>
            <a:endParaRPr lang="fr-FR" sz="19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80107" y="6625158"/>
            <a:ext cx="1728192" cy="4104456"/>
          </a:xfrm>
          <a:prstGeom prst="rect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900" dirty="0" smtClean="0">
                <a:solidFill>
                  <a:schemeClr val="tx1"/>
                </a:solidFill>
              </a:rPr>
              <a:t>SPECIES</a:t>
            </a:r>
          </a:p>
          <a:p>
            <a:pPr algn="ctr"/>
            <a:r>
              <a:rPr lang="fr-FR" sz="1900" dirty="0" smtClean="0">
                <a:solidFill>
                  <a:schemeClr val="tx1"/>
                </a:solidFill>
              </a:rPr>
              <a:t>(32)</a:t>
            </a:r>
          </a:p>
          <a:p>
            <a:pPr algn="ctr"/>
            <a:r>
              <a:rPr lang="fr-FR" sz="1900" dirty="0" err="1" smtClean="0">
                <a:solidFill>
                  <a:schemeClr val="tx1"/>
                </a:solidFill>
              </a:rPr>
              <a:t>MaxBiomass</a:t>
            </a:r>
            <a:endParaRPr lang="fr-FR" sz="1900" dirty="0" smtClean="0">
              <a:solidFill>
                <a:schemeClr val="tx1"/>
              </a:solidFill>
            </a:endParaRPr>
          </a:p>
          <a:p>
            <a:pPr algn="ctr"/>
            <a:r>
              <a:rPr lang="fr-FR" sz="1900" dirty="0" err="1" smtClean="0">
                <a:solidFill>
                  <a:schemeClr val="tx1"/>
                </a:solidFill>
              </a:rPr>
              <a:t>ANPPMax</a:t>
            </a:r>
            <a:r>
              <a:rPr lang="fr-FR" sz="1900" dirty="0" smtClean="0">
                <a:solidFill>
                  <a:schemeClr val="tx1"/>
                </a:solidFill>
              </a:rPr>
              <a:t/>
            </a:r>
            <a:br>
              <a:rPr lang="fr-FR" sz="1900" dirty="0" smtClean="0">
                <a:solidFill>
                  <a:schemeClr val="tx1"/>
                </a:solidFill>
              </a:rPr>
            </a:br>
            <a:r>
              <a:rPr lang="fr-FR" sz="1900" dirty="0" err="1" smtClean="0">
                <a:solidFill>
                  <a:schemeClr val="tx1"/>
                </a:solidFill>
              </a:rPr>
              <a:t>etablishment</a:t>
            </a:r>
            <a:endParaRPr lang="fr-FR" sz="19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80107" y="10801622"/>
            <a:ext cx="1728192" cy="4104456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900" dirty="0" smtClean="0">
                <a:solidFill>
                  <a:schemeClr val="tx1"/>
                </a:solidFill>
              </a:rPr>
              <a:t>STOCK and PROPORTION of </a:t>
            </a:r>
            <a:r>
              <a:rPr lang="fr-FR" sz="1900" dirty="0" err="1" smtClean="0">
                <a:solidFill>
                  <a:schemeClr val="tx1"/>
                </a:solidFill>
              </a:rPr>
              <a:t>each</a:t>
            </a:r>
            <a:r>
              <a:rPr lang="fr-FR" sz="1900" dirty="0" smtClean="0">
                <a:solidFill>
                  <a:schemeClr val="tx1"/>
                </a:solidFill>
              </a:rPr>
              <a:t> live pools</a:t>
            </a:r>
          </a:p>
        </p:txBody>
      </p:sp>
      <p:sp>
        <p:nvSpPr>
          <p:cNvPr id="69" name="Flèche vers le bas 68"/>
          <p:cNvSpPr/>
          <p:nvPr/>
        </p:nvSpPr>
        <p:spPr>
          <a:xfrm>
            <a:off x="612155" y="6265118"/>
            <a:ext cx="792088" cy="864096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3" name="ZoneTexte 72"/>
          <p:cNvSpPr txBox="1"/>
          <p:nvPr/>
        </p:nvSpPr>
        <p:spPr>
          <a:xfrm>
            <a:off x="468139" y="5761062"/>
            <a:ext cx="114531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900" dirty="0" err="1" smtClean="0"/>
              <a:t>Regulates</a:t>
            </a:r>
            <a:endParaRPr lang="fr-FR" sz="1900" dirty="0"/>
          </a:p>
        </p:txBody>
      </p:sp>
      <p:sp>
        <p:nvSpPr>
          <p:cNvPr id="74" name="Flèche vers le bas 73"/>
          <p:cNvSpPr/>
          <p:nvPr/>
        </p:nvSpPr>
        <p:spPr>
          <a:xfrm>
            <a:off x="612155" y="10441582"/>
            <a:ext cx="792088" cy="864096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7" name="ZoneTexte 86"/>
          <p:cNvSpPr txBox="1"/>
          <p:nvPr/>
        </p:nvSpPr>
        <p:spPr>
          <a:xfrm>
            <a:off x="396131" y="10009534"/>
            <a:ext cx="114531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900" dirty="0" err="1" smtClean="0"/>
              <a:t>Regulates</a:t>
            </a:r>
            <a:endParaRPr lang="fr-FR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13865</TotalTime>
  <Words>224</Words>
  <Application>Microsoft Office PowerPoint</Application>
  <PresentationFormat>Personnalisé</PresentationFormat>
  <Paragraphs>77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Romain Tregaro</dc:creator>
  <cp:lastModifiedBy>Romain Tregaro</cp:lastModifiedBy>
  <cp:revision>49</cp:revision>
  <dcterms:created xsi:type="dcterms:W3CDTF">2017-09-13T14:24:48Z</dcterms:created>
  <dcterms:modified xsi:type="dcterms:W3CDTF">2017-10-16T19:49:12Z</dcterms:modified>
</cp:coreProperties>
</file>