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58" r:id="rId6"/>
    <p:sldId id="263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BB06AD-0D5E-4D79-AA67-0661390C97F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4C0C78-CB06-42D4-92E2-98AD7C3D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48AFB-DB05-4E3A-A6E0-6853F8B7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altLang="zh-CN" dirty="0"/>
              <a:t>Calculator </a:t>
            </a:r>
            <a:r>
              <a:rPr lang="zh-CN" altLang="en-US" dirty="0"/>
              <a:t>项目</a:t>
            </a:r>
            <a:r>
              <a:rPr lang="zh-CN" altLang="en-US" cap="none" dirty="0"/>
              <a:t>设计</a:t>
            </a:r>
            <a:r>
              <a:rPr lang="zh-CN" altLang="en-US" dirty="0"/>
              <a:t>文档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9B6D3-DB3F-4473-8463-D3427135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181830044 </a:t>
            </a:r>
            <a:r>
              <a:rPr lang="zh-CN" altLang="en-US" dirty="0"/>
              <a:t>董宸郅</a:t>
            </a:r>
            <a:endParaRPr lang="en-US" altLang="zh-CN" dirty="0"/>
          </a:p>
          <a:p>
            <a:pPr algn="r"/>
            <a:r>
              <a:rPr lang="en-US" dirty="0"/>
              <a:t>2020.12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9F2F-E92F-470C-97E1-D5B0ECC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AD17A-B582-43E5-B4B8-46A05D72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30976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本次项目要求实现一个简易的计算器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除基本的加减乘除、取相反数以外，还需加入</a:t>
            </a:r>
            <a:r>
              <a:rPr lang="zh-CN" altLang="en-US" sz="2000" dirty="0">
                <a:highlight>
                  <a:srgbClr val="FFFF00"/>
                </a:highlight>
                <a:latin typeface="+mn-ea"/>
              </a:rPr>
              <a:t>三角函数</a:t>
            </a:r>
            <a:r>
              <a:rPr lang="zh-CN" altLang="en-US" sz="2000" dirty="0">
                <a:latin typeface="+mn-ea"/>
              </a:rPr>
              <a:t>和数字</a:t>
            </a:r>
            <a:r>
              <a:rPr lang="en-US" altLang="zh-CN" sz="2000" dirty="0">
                <a:highlight>
                  <a:srgbClr val="FFFF00"/>
                </a:highlight>
                <a:latin typeface="+mn-ea"/>
              </a:rPr>
              <a:t>pi</a:t>
            </a:r>
            <a:r>
              <a:rPr lang="zh-CN" altLang="en-US" sz="2000" dirty="0">
                <a:latin typeface="+mn-ea"/>
              </a:rPr>
              <a:t>的支持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由于此次项目的整体逻辑相对单一，难点主要在表达式的计算方法上，所以仅用一个</a:t>
            </a:r>
            <a:r>
              <a:rPr lang="en-US" altLang="zh-CN" sz="2000" dirty="0">
                <a:latin typeface="+mn-ea"/>
              </a:rPr>
              <a:t>Calculator</a:t>
            </a:r>
            <a:r>
              <a:rPr lang="zh-CN" altLang="en-US" sz="2000" dirty="0">
                <a:latin typeface="+mn-ea"/>
              </a:rPr>
              <a:t>类来实现计算器所需的所有逻辑操作。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4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9F2F-E92F-470C-97E1-D5B0ECC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功能分析</a:t>
            </a:r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78E4C9-6D94-4358-A6F5-9E1C1B243329}"/>
              </a:ext>
            </a:extLst>
          </p:cNvPr>
          <p:cNvSpPr txBox="1">
            <a:spLocks/>
          </p:cNvSpPr>
          <p:nvPr/>
        </p:nvSpPr>
        <p:spPr>
          <a:xfrm>
            <a:off x="1643704" y="2530982"/>
            <a:ext cx="4452296" cy="421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支持多种复合运算</a:t>
            </a:r>
          </a:p>
          <a:p>
            <a:pPr lvl="1"/>
            <a:r>
              <a:rPr lang="zh-CN" altLang="en-US" dirty="0">
                <a:latin typeface="+mn-ea"/>
              </a:rPr>
              <a:t>基本的加减乘除、取相反数</a:t>
            </a:r>
          </a:p>
          <a:p>
            <a:pPr lvl="1"/>
            <a:r>
              <a:rPr lang="zh-CN" altLang="en-US" b="1" dirty="0">
                <a:latin typeface="+mn-ea"/>
              </a:rPr>
              <a:t>三角函数</a:t>
            </a:r>
            <a:r>
              <a:rPr lang="en-US" altLang="zh-CN" dirty="0">
                <a:latin typeface="+mn-ea"/>
              </a:rPr>
              <a:t>(sin, cos, tan)</a:t>
            </a:r>
          </a:p>
          <a:p>
            <a:pPr lvl="1"/>
            <a:r>
              <a:rPr lang="zh-CN" altLang="en-US" dirty="0">
                <a:latin typeface="+mn-ea"/>
              </a:rPr>
              <a:t>括号带来的优先级变化</a:t>
            </a:r>
          </a:p>
          <a:p>
            <a:pPr lvl="1"/>
            <a:r>
              <a:rPr lang="zh-CN" altLang="en-US" dirty="0">
                <a:latin typeface="+mn-ea"/>
              </a:rPr>
              <a:t>考虑采用逆波兰表达式的思想加以实现</a:t>
            </a:r>
          </a:p>
          <a:p>
            <a:pPr lvl="1"/>
            <a:endParaRPr lang="en-US" dirty="0">
              <a:latin typeface="+mn-ea"/>
            </a:endParaRPr>
          </a:p>
          <a:p>
            <a:r>
              <a:rPr lang="en-US" dirty="0">
                <a:latin typeface="+mn-ea"/>
              </a:rPr>
              <a:t>2. </a:t>
            </a:r>
            <a:r>
              <a:rPr lang="zh-CN" altLang="en-US" dirty="0">
                <a:solidFill>
                  <a:srgbClr val="1F0909"/>
                </a:solidFill>
                <a:latin typeface="+mn-ea"/>
              </a:rPr>
              <a:t>支持表达式的合法性检查和错误展示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对输入的表达式</a:t>
            </a:r>
            <a:r>
              <a:rPr lang="zh-CN" altLang="en-US" b="1" dirty="0">
                <a:latin typeface="+mn-ea"/>
              </a:rPr>
              <a:t>先检查，再计算</a:t>
            </a:r>
          </a:p>
          <a:p>
            <a:pPr lvl="1"/>
            <a:r>
              <a:rPr lang="zh-CN" altLang="en-US" dirty="0">
                <a:latin typeface="+mn-ea"/>
              </a:rPr>
              <a:t>错误部分</a:t>
            </a:r>
            <a:r>
              <a:rPr lang="zh-CN" altLang="en-US" b="1" dirty="0">
                <a:latin typeface="+mn-ea"/>
              </a:rPr>
              <a:t>高亮显示</a:t>
            </a:r>
          </a:p>
          <a:p>
            <a:pPr lvl="1"/>
            <a:r>
              <a:rPr lang="zh-CN" altLang="en-US" dirty="0">
                <a:latin typeface="+mn-ea"/>
              </a:rPr>
              <a:t>显式指出</a:t>
            </a:r>
            <a:r>
              <a:rPr lang="zh-CN" altLang="en-US" b="1" dirty="0">
                <a:latin typeface="+mn-ea"/>
              </a:rPr>
              <a:t>错误类型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EB7318C-F4A1-475B-8DE9-F2A7A7AD5D53}"/>
              </a:ext>
            </a:extLst>
          </p:cNvPr>
          <p:cNvSpPr txBox="1">
            <a:spLocks/>
          </p:cNvSpPr>
          <p:nvPr/>
        </p:nvSpPr>
        <p:spPr>
          <a:xfrm>
            <a:off x="6569012" y="2530982"/>
            <a:ext cx="4452296" cy="421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ea"/>
              </a:rPr>
              <a:t>3. </a:t>
            </a:r>
            <a:r>
              <a:rPr lang="zh-CN" altLang="en-US" dirty="0">
                <a:solidFill>
                  <a:srgbClr val="1F0909"/>
                </a:solidFill>
                <a:latin typeface="+mn-ea"/>
              </a:rPr>
              <a:t>支持历史记录的查看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上下键</a:t>
            </a:r>
            <a:r>
              <a:rPr lang="zh-CN" altLang="en-US" dirty="0">
                <a:latin typeface="+mn-ea"/>
              </a:rPr>
              <a:t>查看最近的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条计算记录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需要加入文件来支持存储记录</a:t>
            </a:r>
            <a:endParaRPr lang="en-US" altLang="zh-CN" dirty="0">
              <a:latin typeface="+mn-ea"/>
            </a:endParaRPr>
          </a:p>
          <a:p>
            <a:pPr lvl="1"/>
            <a:endParaRPr lang="en-US" dirty="0">
              <a:latin typeface="+mn-ea"/>
            </a:endParaRPr>
          </a:p>
          <a:p>
            <a:r>
              <a:rPr lang="en-US" dirty="0">
                <a:latin typeface="+mn-ea"/>
              </a:rPr>
              <a:t>4. </a:t>
            </a:r>
            <a:r>
              <a:rPr lang="zh-CN" altLang="en-US" dirty="0">
                <a:solidFill>
                  <a:srgbClr val="1F0909"/>
                </a:solidFill>
                <a:latin typeface="+mn-ea"/>
              </a:rPr>
              <a:t>基础的界面支持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用户应能连续计算和查看记录</a:t>
            </a:r>
          </a:p>
          <a:p>
            <a:pPr lvl="1"/>
            <a:r>
              <a:rPr lang="zh-CN" altLang="en-US" dirty="0">
                <a:latin typeface="+mn-ea"/>
              </a:rPr>
              <a:t>在各种模式下有自由的切换</a:t>
            </a:r>
          </a:p>
          <a:p>
            <a:pPr lvl="1"/>
            <a:r>
              <a:rPr lang="zh-CN" altLang="en-US" dirty="0">
                <a:latin typeface="+mn-ea"/>
              </a:rPr>
              <a:t>明确退出后才会离开整个程序</a:t>
            </a:r>
          </a:p>
        </p:txBody>
      </p:sp>
    </p:spTree>
    <p:extLst>
      <p:ext uri="{BB962C8B-B14F-4D97-AF65-F5344CB8AC3E}">
        <p14:creationId xmlns:p14="http://schemas.microsoft.com/office/powerpoint/2010/main" val="48293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6D8B0-0E10-4BFC-85A7-5180996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功能分析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0FE7C-225B-4012-A824-F52EB866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0560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计算器的初始化，从文件中</a:t>
            </a:r>
            <a:r>
              <a:rPr lang="zh-CN" altLang="en-US" dirty="0">
                <a:highlight>
                  <a:srgbClr val="FFFF00"/>
                </a:highlight>
              </a:rPr>
              <a:t>读取计算记录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zh-CN" altLang="en-US" dirty="0"/>
          </a:p>
          <a:p>
            <a:r>
              <a:rPr lang="zh-CN" altLang="en-US" dirty="0"/>
              <a:t>单次计算过程：</a:t>
            </a:r>
          </a:p>
          <a:p>
            <a:pPr lvl="1"/>
            <a:r>
              <a:rPr lang="zh-CN" altLang="en-US" dirty="0"/>
              <a:t>检查输入表达式的正确性，并将原来的中缀表达式转换为后缀表达式</a:t>
            </a:r>
          </a:p>
          <a:p>
            <a:pPr lvl="2"/>
            <a:r>
              <a:rPr lang="zh-CN" altLang="en-US" dirty="0"/>
              <a:t>若表达式非法，进一步告知用户错误的位置和错误的类型，即退出当前计算</a:t>
            </a:r>
          </a:p>
          <a:p>
            <a:pPr lvl="2"/>
            <a:r>
              <a:rPr lang="zh-CN" altLang="en-US" dirty="0"/>
              <a:t>否则，继续计算转换后得到的后缀表达式</a:t>
            </a:r>
          </a:p>
          <a:p>
            <a:pPr lvl="1"/>
            <a:r>
              <a:rPr lang="zh-CN" altLang="en-US" dirty="0"/>
              <a:t>计算正常的情形下，输出结果并加入记录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输入 </a:t>
            </a:r>
            <a:r>
              <a:rPr lang="en-US" altLang="zh-CN" dirty="0"/>
              <a:t>‘r’ </a:t>
            </a:r>
            <a:r>
              <a:rPr lang="zh-CN" altLang="en-US" dirty="0"/>
              <a:t>查看最近计算记录，可用上下键滚动查看</a:t>
            </a:r>
          </a:p>
          <a:p>
            <a:r>
              <a:rPr lang="zh-CN" altLang="en-US" dirty="0"/>
              <a:t>输入 </a:t>
            </a:r>
            <a:r>
              <a:rPr lang="en-US" altLang="zh-CN"/>
              <a:t>‘q</a:t>
            </a:r>
            <a:r>
              <a:rPr lang="en-US" altLang="zh-CN" dirty="0"/>
              <a:t>’ </a:t>
            </a:r>
            <a:r>
              <a:rPr lang="zh-CN" altLang="en-US" dirty="0"/>
              <a:t>退出程序，此时需</a:t>
            </a:r>
            <a:r>
              <a:rPr lang="zh-CN" altLang="en-US" dirty="0">
                <a:highlight>
                  <a:srgbClr val="FFFF00"/>
                </a:highlight>
              </a:rPr>
              <a:t>将最新记录保存至文件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299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FC2A-9958-4472-89A5-F99B9F7F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模块展示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06B286-5552-4086-8803-B0FA29A2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78" y="2843587"/>
            <a:ext cx="10247889" cy="585413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FYI</a:t>
            </a:r>
            <a:r>
              <a:rPr lang="zh-CN" altLang="en-US" sz="2400" dirty="0"/>
              <a:t>：以下仅展示</a:t>
            </a:r>
            <a:r>
              <a:rPr lang="en-US" altLang="zh-CN" sz="2400" dirty="0"/>
              <a:t>Calculator</a:t>
            </a:r>
            <a:r>
              <a:rPr lang="zh-CN" altLang="en-US" sz="2400" dirty="0"/>
              <a:t>类的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成员，一些辅助变量、函数不再冗述</a:t>
            </a:r>
            <a:r>
              <a:rPr lang="en-US" altLang="zh-C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8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3275-B586-467A-9F25-D2FD54E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Calculator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12EA-EE6E-4AFD-B728-08BC424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386555"/>
            <a:ext cx="6746609" cy="4286934"/>
          </a:xfrm>
        </p:spPr>
        <p:txBody>
          <a:bodyPr>
            <a:normAutofit/>
          </a:bodyPr>
          <a:lstStyle/>
          <a:p>
            <a:r>
              <a:rPr lang="en-US" dirty="0"/>
              <a:t>private:</a:t>
            </a:r>
          </a:p>
          <a:p>
            <a:r>
              <a:rPr lang="en-US" dirty="0"/>
              <a:t>           //</a:t>
            </a:r>
            <a:r>
              <a:rPr lang="zh-CN" altLang="en-US" dirty="0"/>
              <a:t>最近计算记录，最多</a:t>
            </a:r>
            <a:r>
              <a:rPr lang="en-US" altLang="zh-CN" dirty="0"/>
              <a:t>5</a:t>
            </a:r>
            <a:r>
              <a:rPr lang="zh-CN" altLang="en-US" dirty="0"/>
              <a:t>条</a:t>
            </a:r>
            <a:endParaRPr lang="en-US" dirty="0"/>
          </a:p>
          <a:p>
            <a:r>
              <a:rPr lang="en-US" dirty="0"/>
              <a:t>	vector&lt;pair&lt;string, double&gt;&gt; records;	</a:t>
            </a:r>
          </a:p>
          <a:p>
            <a:r>
              <a:rPr lang="zh-CN" altLang="en-US" dirty="0"/>
              <a:t>	</a:t>
            </a:r>
            <a:r>
              <a:rPr lang="en-US" dirty="0"/>
              <a:t>string </a:t>
            </a:r>
            <a:r>
              <a:rPr lang="en-US" dirty="0" err="1"/>
              <a:t>infixExpr</a:t>
            </a:r>
            <a:r>
              <a:rPr lang="en-US" dirty="0"/>
              <a:t>;//</a:t>
            </a:r>
            <a:r>
              <a:rPr lang="zh-CN" altLang="en-US" dirty="0"/>
              <a:t>当前输入的中缀表达式</a:t>
            </a:r>
            <a:endParaRPr lang="en-US" altLang="zh-CN" dirty="0"/>
          </a:p>
          <a:p>
            <a:r>
              <a:rPr lang="en-US" altLang="zh-CN" dirty="0"/>
              <a:t>           //</a:t>
            </a:r>
            <a:r>
              <a:rPr lang="zh-CN" altLang="en-US" dirty="0"/>
              <a:t>转换后得到的后缀表达式</a:t>
            </a:r>
          </a:p>
          <a:p>
            <a:r>
              <a:rPr lang="zh-CN" altLang="en-US" dirty="0"/>
              <a:t>	</a:t>
            </a:r>
            <a:r>
              <a:rPr lang="en-US" dirty="0"/>
              <a:t>vector&lt;</a:t>
            </a:r>
            <a:r>
              <a:rPr lang="en-US" dirty="0" err="1">
                <a:highlight>
                  <a:srgbClr val="FFFF00"/>
                </a:highlight>
              </a:rPr>
              <a:t>exprElem</a:t>
            </a:r>
            <a:r>
              <a:rPr lang="en-US" dirty="0"/>
              <a:t>&gt; </a:t>
            </a:r>
            <a:r>
              <a:rPr lang="en-US" dirty="0" err="1"/>
              <a:t>postfixExpr</a:t>
            </a:r>
            <a:r>
              <a:rPr lang="en-US" dirty="0"/>
              <a:t>;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dirty="0"/>
              <a:t>char </a:t>
            </a:r>
            <a:r>
              <a:rPr lang="en-US" dirty="0" err="1"/>
              <a:t>prev</a:t>
            </a:r>
            <a:r>
              <a:rPr lang="en-US" dirty="0"/>
              <a:t>, cur;	//</a:t>
            </a:r>
            <a:r>
              <a:rPr lang="zh-CN" altLang="en-US" dirty="0"/>
              <a:t>前一个、当前扫描的字符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dirty="0"/>
              <a:t>bool </a:t>
            </a:r>
            <a:r>
              <a:rPr lang="en-US" dirty="0" err="1">
                <a:highlight>
                  <a:srgbClr val="FFFF00"/>
                </a:highlight>
              </a:rPr>
              <a:t>checkSyntax</a:t>
            </a:r>
            <a:r>
              <a:rPr lang="en-US" dirty="0"/>
              <a:t>();	//</a:t>
            </a:r>
            <a:r>
              <a:rPr lang="zh-CN" altLang="en-US" dirty="0"/>
              <a:t>检查表达式合法性</a:t>
            </a:r>
          </a:p>
          <a:p>
            <a:r>
              <a:rPr lang="zh-CN" altLang="en-US" dirty="0"/>
              <a:t>	</a:t>
            </a:r>
            <a:r>
              <a:rPr lang="en-US" dirty="0"/>
              <a:t>bool </a:t>
            </a:r>
            <a:r>
              <a:rPr lang="en-US" dirty="0">
                <a:highlight>
                  <a:srgbClr val="FFFF00"/>
                </a:highlight>
              </a:rPr>
              <a:t>in2postExpr</a:t>
            </a:r>
            <a:r>
              <a:rPr lang="en-US" dirty="0"/>
              <a:t>();	//</a:t>
            </a:r>
            <a:r>
              <a:rPr lang="zh-CN" altLang="en-US" dirty="0"/>
              <a:t>中缀转后缀表达式</a:t>
            </a:r>
          </a:p>
          <a:p>
            <a:r>
              <a:rPr lang="zh-CN" altLang="en-US" dirty="0"/>
              <a:t>	</a:t>
            </a:r>
            <a:r>
              <a:rPr lang="en-US" dirty="0"/>
              <a:t>bool </a:t>
            </a:r>
            <a:r>
              <a:rPr lang="en-US" dirty="0" err="1"/>
              <a:t>checkParen</a:t>
            </a:r>
            <a:r>
              <a:rPr lang="en-US" dirty="0"/>
              <a:t>();	//</a:t>
            </a:r>
            <a:r>
              <a:rPr lang="zh-CN" altLang="en-US" dirty="0"/>
              <a:t>检查括号匹配，最先进行</a:t>
            </a:r>
            <a:endParaRPr lang="zh-CN" altLang="en-US" sz="16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BF70007-39FB-441C-A4F5-EC660B5FF294}"/>
              </a:ext>
            </a:extLst>
          </p:cNvPr>
          <p:cNvSpPr txBox="1">
            <a:spLocks/>
          </p:cNvSpPr>
          <p:nvPr/>
        </p:nvSpPr>
        <p:spPr>
          <a:xfrm>
            <a:off x="5735783" y="2153412"/>
            <a:ext cx="6746609" cy="4286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dirty="0"/>
              <a:t>           double </a:t>
            </a:r>
            <a:r>
              <a:rPr lang="en-US" dirty="0" err="1">
                <a:highlight>
                  <a:srgbClr val="FFFF00"/>
                </a:highlight>
              </a:rPr>
              <a:t>computePostfixExpr</a:t>
            </a:r>
            <a:r>
              <a:rPr lang="en-US" dirty="0"/>
              <a:t>();//</a:t>
            </a:r>
            <a:r>
              <a:rPr lang="zh-CN" altLang="en-US" dirty="0"/>
              <a:t>计算后缀表达式	</a:t>
            </a:r>
            <a:endParaRPr lang="en-US" altLang="zh-CN" dirty="0"/>
          </a:p>
          <a:p>
            <a:r>
              <a:rPr lang="en-US" altLang="zh-CN" dirty="0"/>
              <a:t>           //</a:t>
            </a:r>
            <a:r>
              <a:rPr lang="zh-CN" altLang="en-US" dirty="0"/>
              <a:t>查找已发现的错误在原始表达式中的位置</a:t>
            </a:r>
          </a:p>
          <a:p>
            <a:r>
              <a:rPr lang="zh-CN" altLang="en-US" dirty="0"/>
              <a:t>	</a:t>
            </a:r>
            <a:r>
              <a:rPr lang="en-US" dirty="0"/>
              <a:t>unsigned int </a:t>
            </a:r>
            <a:r>
              <a:rPr lang="en-US" dirty="0" err="1"/>
              <a:t>findErr</a:t>
            </a:r>
            <a:r>
              <a:rPr lang="en-US" dirty="0"/>
              <a:t>();</a:t>
            </a:r>
          </a:p>
          <a:p>
            <a:r>
              <a:rPr lang="zh-CN" altLang="en-US" dirty="0"/>
              <a:t>	</a:t>
            </a:r>
            <a:r>
              <a:rPr lang="en-US" dirty="0"/>
              <a:t>void </a:t>
            </a:r>
            <a:r>
              <a:rPr lang="en-US" dirty="0" err="1">
                <a:highlight>
                  <a:srgbClr val="FFFF00"/>
                </a:highlight>
              </a:rPr>
              <a:t>displayErr</a:t>
            </a:r>
            <a:r>
              <a:rPr lang="en-US" dirty="0"/>
              <a:t>(unsigned int pos);//</a:t>
            </a:r>
            <a:r>
              <a:rPr lang="zh-CN" altLang="en-US" dirty="0"/>
              <a:t>高亮展示错误位置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Calculator();	//</a:t>
            </a:r>
            <a:r>
              <a:rPr lang="zh-CN" altLang="en-US" dirty="0"/>
              <a:t>导入计算记录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~</a:t>
            </a:r>
            <a:r>
              <a:rPr lang="en-US" dirty="0"/>
              <a:t>Calculator();	//</a:t>
            </a:r>
            <a:r>
              <a:rPr lang="zh-CN" altLang="en-US" dirty="0"/>
              <a:t>导出计算记录</a:t>
            </a:r>
          </a:p>
          <a:p>
            <a:r>
              <a:rPr lang="zh-CN" altLang="en-US" dirty="0"/>
              <a:t>	</a:t>
            </a:r>
            <a:r>
              <a:rPr lang="en-US" dirty="0"/>
              <a:t>void compute(string expr);//</a:t>
            </a:r>
            <a:r>
              <a:rPr lang="zh-CN" altLang="en-US" dirty="0"/>
              <a:t>供外界调用的计算接口</a:t>
            </a:r>
          </a:p>
          <a:p>
            <a:r>
              <a:rPr lang="zh-CN" altLang="en-US" dirty="0"/>
              <a:t>	</a:t>
            </a:r>
            <a:r>
              <a:rPr lang="en-US" dirty="0"/>
              <a:t>void </a:t>
            </a:r>
            <a:r>
              <a:rPr lang="en-US" dirty="0" err="1"/>
              <a:t>displayRecords</a:t>
            </a:r>
            <a:r>
              <a:rPr lang="en-US" dirty="0"/>
              <a:t>();//</a:t>
            </a:r>
            <a:r>
              <a:rPr lang="zh-CN" altLang="en-US" dirty="0"/>
              <a:t>供外界调用的查看记录接口</a:t>
            </a:r>
          </a:p>
        </p:txBody>
      </p:sp>
    </p:spTree>
    <p:extLst>
      <p:ext uri="{BB962C8B-B14F-4D97-AF65-F5344CB8AC3E}">
        <p14:creationId xmlns:p14="http://schemas.microsoft.com/office/powerpoint/2010/main" val="497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3275-B586-467A-9F25-D2FD54E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pPr algn="r"/>
            <a:r>
              <a:rPr lang="en-US" altLang="zh-CN" dirty="0"/>
              <a:t>Calculator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12EA-EE6E-4AFD-B728-08BC424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695" y="2486307"/>
            <a:ext cx="6746609" cy="428693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后缀表达式中的元素可能是运算符或操作数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故建立一个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统一</a:t>
            </a:r>
            <a:r>
              <a:rPr lang="zh-CN" altLang="en-US" dirty="0">
                <a:solidFill>
                  <a:schemeClr val="tx1"/>
                </a:solidFill>
              </a:rPr>
              <a:t>的元素类型</a:t>
            </a:r>
          </a:p>
          <a:p>
            <a:r>
              <a:rPr lang="en-US" dirty="0">
                <a:solidFill>
                  <a:schemeClr val="tx1"/>
                </a:solidFill>
              </a:rPr>
              <a:t>struct </a:t>
            </a:r>
            <a:r>
              <a:rPr lang="en-US" dirty="0" err="1">
                <a:solidFill>
                  <a:schemeClr val="tx1"/>
                </a:solidFill>
              </a:rPr>
              <a:t>exprElem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elemType</a:t>
            </a:r>
            <a:r>
              <a:rPr lang="en-US" dirty="0">
                <a:solidFill>
                  <a:schemeClr val="tx1"/>
                </a:solidFill>
              </a:rPr>
              <a:t> et;	//</a:t>
            </a:r>
            <a:r>
              <a:rPr lang="zh-CN" altLang="en-US" dirty="0">
                <a:solidFill>
                  <a:schemeClr val="tx1"/>
                </a:solidFill>
              </a:rPr>
              <a:t>标识类型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char opt;</a:t>
            </a:r>
          </a:p>
          <a:p>
            <a:r>
              <a:rPr lang="en-US" dirty="0">
                <a:solidFill>
                  <a:schemeClr val="tx1"/>
                </a:solidFill>
              </a:rPr>
              <a:t>	double </a:t>
            </a:r>
            <a:r>
              <a:rPr lang="en-US" dirty="0" err="1">
                <a:solidFill>
                  <a:schemeClr val="tx1"/>
                </a:solidFill>
              </a:rPr>
              <a:t>opd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exprElem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elemType</a:t>
            </a:r>
            <a:r>
              <a:rPr lang="en-US" dirty="0">
                <a:solidFill>
                  <a:schemeClr val="tx1"/>
                </a:solidFill>
              </a:rPr>
              <a:t> et, char c, double d) :</a:t>
            </a:r>
          </a:p>
          <a:p>
            <a:r>
              <a:rPr lang="en-US" dirty="0">
                <a:solidFill>
                  <a:schemeClr val="tx1"/>
                </a:solidFill>
              </a:rPr>
              <a:t>		et(et), opt(c), </a:t>
            </a:r>
            <a:r>
              <a:rPr lang="en-US" dirty="0" err="1">
                <a:solidFill>
                  <a:schemeClr val="tx1"/>
                </a:solidFill>
              </a:rPr>
              <a:t>opd</a:t>
            </a:r>
            <a:r>
              <a:rPr lang="en-US" dirty="0">
                <a:solidFill>
                  <a:schemeClr val="tx1"/>
                </a:solidFill>
              </a:rPr>
              <a:t>(d) {}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0012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6F0F78-6BC1-4BF2-B579-5E7874B9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01" y="685460"/>
            <a:ext cx="4205623" cy="23564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391587-429C-401C-B5E6-FD251DE2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78" y="685460"/>
            <a:ext cx="3313972" cy="23564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5F9867-F5B7-4CE7-B3A2-FCC85760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3302793"/>
            <a:ext cx="56292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F19AF0C-705F-46AC-AB8C-DCACAE0F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8918"/>
            <a:ext cx="7729728" cy="1594742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/>
              <a:t>The End…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322721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262</TotalTime>
  <Words>357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华文中宋</vt:lpstr>
      <vt:lpstr>Arial</vt:lpstr>
      <vt:lpstr>Gill Sans MT</vt:lpstr>
      <vt:lpstr>包裹</vt:lpstr>
      <vt:lpstr>Calculator 项目设计文档</vt:lpstr>
      <vt:lpstr>概述</vt:lpstr>
      <vt:lpstr>功能分析</vt:lpstr>
      <vt:lpstr>功能分析</vt:lpstr>
      <vt:lpstr>模块展示</vt:lpstr>
      <vt:lpstr>Calculator</vt:lpstr>
      <vt:lpstr>Calculator</vt:lpstr>
      <vt:lpstr>PowerPoint 演示文稿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GoChess 项目设计文档</dc:title>
  <dc:creator>Patrick Dong</dc:creator>
  <cp:lastModifiedBy>Patrick Dong</cp:lastModifiedBy>
  <cp:revision>47</cp:revision>
  <dcterms:created xsi:type="dcterms:W3CDTF">2020-11-09T13:11:23Z</dcterms:created>
  <dcterms:modified xsi:type="dcterms:W3CDTF">2020-11-26T08:43:34Z</dcterms:modified>
</cp:coreProperties>
</file>