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1" r:id="rId5"/>
    <p:sldId id="274" r:id="rId6"/>
    <p:sldId id="276" r:id="rId7"/>
    <p:sldId id="272" r:id="rId8"/>
    <p:sldId id="277" r:id="rId9"/>
    <p:sldId id="284" r:id="rId10"/>
    <p:sldId id="279" r:id="rId11"/>
    <p:sldId id="273" r:id="rId12"/>
    <p:sldId id="280" r:id="rId13"/>
    <p:sldId id="270" r:id="rId14"/>
    <p:sldId id="282" r:id="rId15"/>
    <p:sldId id="285" r:id="rId16"/>
    <p:sldId id="283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0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6AD-0D5E-4D79-AA67-0661390C97FC}" type="datetimeFigureOut">
              <a:rPr lang="en-US" smtClean="0"/>
              <a:t>2020-12-29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C78-CB06-42D4-92E2-98AD7C3D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02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6AD-0D5E-4D79-AA67-0661390C97FC}" type="datetimeFigureOut">
              <a:rPr lang="en-US" smtClean="0"/>
              <a:t>2020-12-29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C78-CB06-42D4-92E2-98AD7C3D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9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6AD-0D5E-4D79-AA67-0661390C97FC}" type="datetimeFigureOut">
              <a:rPr lang="en-US" smtClean="0"/>
              <a:t>2020-12-29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C78-CB06-42D4-92E2-98AD7C3D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4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6AD-0D5E-4D79-AA67-0661390C97FC}" type="datetimeFigureOut">
              <a:rPr lang="en-US" smtClean="0"/>
              <a:t>2020-12-29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C78-CB06-42D4-92E2-98AD7C3D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7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6AD-0D5E-4D79-AA67-0661390C97FC}" type="datetimeFigureOut">
              <a:rPr lang="en-US" smtClean="0"/>
              <a:t>2020-12-29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C78-CB06-42D4-92E2-98AD7C3D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24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6AD-0D5E-4D79-AA67-0661390C97FC}" type="datetimeFigureOut">
              <a:rPr lang="en-US" smtClean="0"/>
              <a:t>2020-12-29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C78-CB06-42D4-92E2-98AD7C3D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5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6AD-0D5E-4D79-AA67-0661390C97FC}" type="datetimeFigureOut">
              <a:rPr lang="en-US" smtClean="0"/>
              <a:t>2020-12-29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C78-CB06-42D4-92E2-98AD7C3D66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1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6AD-0D5E-4D79-AA67-0661390C97FC}" type="datetimeFigureOut">
              <a:rPr lang="en-US" smtClean="0"/>
              <a:t>2020-12-29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C78-CB06-42D4-92E2-98AD7C3D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3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6AD-0D5E-4D79-AA67-0661390C97FC}" type="datetimeFigureOut">
              <a:rPr lang="en-US" smtClean="0"/>
              <a:t>2020-12-29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C78-CB06-42D4-92E2-98AD7C3D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1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6AD-0D5E-4D79-AA67-0661390C97FC}" type="datetimeFigureOut">
              <a:rPr lang="en-US" smtClean="0"/>
              <a:t>2020-12-29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C78-CB06-42D4-92E2-98AD7C3D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2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3BB06AD-0D5E-4D79-AA67-0661390C97FC}" type="datetimeFigureOut">
              <a:rPr lang="en-US" smtClean="0"/>
              <a:t>2020-12-29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C78-CB06-42D4-92E2-98AD7C3D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3BB06AD-0D5E-4D79-AA67-0661390C97FC}" type="datetimeFigureOut">
              <a:rPr lang="en-US" smtClean="0"/>
              <a:t>2020-12-29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64C0C78-CB06-42D4-92E2-98AD7C3D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2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48AFB-DB05-4E3A-A6E0-6853F8B72C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myIME</a:t>
            </a:r>
            <a:r>
              <a:rPr lang="en-US" altLang="zh-CN" dirty="0"/>
              <a:t> </a:t>
            </a:r>
            <a:r>
              <a:rPr lang="zh-CN" altLang="en-US" dirty="0"/>
              <a:t>项目</a:t>
            </a:r>
            <a:r>
              <a:rPr lang="zh-CN" altLang="en-US" cap="none" dirty="0"/>
              <a:t>设计</a:t>
            </a:r>
            <a:r>
              <a:rPr lang="zh-CN" altLang="en-US" dirty="0"/>
              <a:t>文档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39B6D3-DB3F-4473-8463-D3427135C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181830044 </a:t>
            </a:r>
            <a:r>
              <a:rPr lang="zh-CN" altLang="en-US" dirty="0"/>
              <a:t>董宸郅</a:t>
            </a:r>
            <a:endParaRPr lang="en-US" altLang="zh-CN" dirty="0"/>
          </a:p>
          <a:p>
            <a:pPr algn="r"/>
            <a:r>
              <a:rPr lang="en-US" dirty="0"/>
              <a:t>2020.12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78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E1264-4114-4293-9576-BFC53F97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/>
              <a:t>模块与功能划分：</a:t>
            </a:r>
            <a:r>
              <a:rPr lang="en-US" altLang="zh-CN" dirty="0"/>
              <a:t>preproc.cpp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12A5A-724D-4FB0-A1BA-40FD4A202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2405717"/>
          </a:xfrm>
        </p:spPr>
        <p:txBody>
          <a:bodyPr/>
          <a:lstStyle/>
          <a:p>
            <a:r>
              <a:rPr lang="en-US" dirty="0"/>
              <a:t>void </a:t>
            </a:r>
            <a:r>
              <a:rPr lang="en-US" dirty="0" err="1"/>
              <a:t>load_info</a:t>
            </a:r>
            <a:r>
              <a:rPr lang="en-US" dirty="0"/>
              <a:t>()</a:t>
            </a:r>
          </a:p>
          <a:p>
            <a:pPr lvl="1"/>
            <a:r>
              <a:rPr lang="zh-CN" altLang="en-US" dirty="0"/>
              <a:t>从已有的一些记录文件（</a:t>
            </a:r>
            <a:r>
              <a:rPr lang="en-US" altLang="zh-CN" dirty="0"/>
              <a:t>ignore.txt, duoyinzi.txt, duoyinci.txt</a:t>
            </a:r>
            <a:r>
              <a:rPr lang="zh-CN" altLang="en-US" dirty="0"/>
              <a:t>等）中读取信息，避免重复处理</a:t>
            </a:r>
            <a:endParaRPr lang="en-US" altLang="zh-CN" dirty="0"/>
          </a:p>
          <a:p>
            <a:pPr lvl="1"/>
            <a:endParaRPr lang="en-US" dirty="0"/>
          </a:p>
          <a:p>
            <a:r>
              <a:rPr lang="en-US" dirty="0"/>
              <a:t>void </a:t>
            </a:r>
            <a:r>
              <a:rPr lang="en-US" dirty="0" err="1"/>
              <a:t>store_duoyinzi</a:t>
            </a:r>
            <a:r>
              <a:rPr lang="en-US" dirty="0"/>
              <a:t>()</a:t>
            </a:r>
          </a:p>
          <a:p>
            <a:pPr lvl="1"/>
            <a:r>
              <a:rPr lang="zh-CN" altLang="en-US" dirty="0"/>
              <a:t>存储多音字方便使用，同样为了避免重复处理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en-US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en-US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D61C8E-78DB-4C98-B434-4563E4F9D018}"/>
              </a:ext>
            </a:extLst>
          </p:cNvPr>
          <p:cNvSpPr txBox="1"/>
          <p:nvPr/>
        </p:nvSpPr>
        <p:spPr>
          <a:xfrm>
            <a:off x="2429159" y="5528393"/>
            <a:ext cx="6407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highlight>
                  <a:srgbClr val="FFFF00"/>
                </a:highlight>
              </a:rPr>
              <a:t>这两者只是辅助性程序，对应文件也都是临时文件</a:t>
            </a:r>
            <a:r>
              <a:rPr lang="en-US" altLang="zh-CN" sz="2000" b="1" dirty="0">
                <a:highlight>
                  <a:srgbClr val="FFFF00"/>
                </a:highlight>
              </a:rPr>
              <a:t>…</a:t>
            </a:r>
            <a:endParaRPr lang="en-US" sz="20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33891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E1264-4114-4293-9576-BFC53F97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/>
              <a:t>模块与功能划分：</a:t>
            </a:r>
            <a:r>
              <a:rPr lang="en-US" altLang="zh-CN" dirty="0"/>
              <a:t>type.cpp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12A5A-724D-4FB0-A1BA-40FD4A202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3"/>
            <a:ext cx="7729728" cy="4059791"/>
          </a:xfrm>
        </p:spPr>
        <p:txBody>
          <a:bodyPr>
            <a:normAutofit/>
          </a:bodyPr>
          <a:lstStyle/>
          <a:p>
            <a:r>
              <a:rPr lang="zh-CN" altLang="en-US" dirty="0"/>
              <a:t>打字分为全拼与简拼两种模式</a:t>
            </a:r>
            <a:endParaRPr lang="en-US" altLang="zh-CN" dirty="0"/>
          </a:p>
          <a:p>
            <a:pPr lvl="1"/>
            <a:r>
              <a:rPr lang="zh-CN" altLang="en-US" dirty="0"/>
              <a:t>通过 </a:t>
            </a:r>
            <a:r>
              <a:rPr lang="en-US" altLang="zh-CN" dirty="0"/>
              <a:t>regex </a:t>
            </a:r>
            <a:r>
              <a:rPr lang="en-US" altLang="zh-CN" dirty="0">
                <a:highlight>
                  <a:srgbClr val="FFFF00"/>
                </a:highlight>
              </a:rPr>
              <a:t>“</a:t>
            </a:r>
            <a:r>
              <a:rPr lang="en-US" dirty="0">
                <a:highlight>
                  <a:srgbClr val="FFFF00"/>
                </a:highlight>
              </a:rPr>
              <a:t>((([</a:t>
            </a:r>
            <a:r>
              <a:rPr lang="en-US" dirty="0" err="1">
                <a:highlight>
                  <a:srgbClr val="FFFF00"/>
                </a:highlight>
              </a:rPr>
              <a:t>csz</a:t>
            </a:r>
            <a:r>
              <a:rPr lang="en-US" dirty="0">
                <a:highlight>
                  <a:srgbClr val="FFFF00"/>
                </a:highlight>
              </a:rPr>
              <a:t>]h|[</a:t>
            </a:r>
            <a:r>
              <a:rPr lang="en-US" dirty="0" err="1">
                <a:highlight>
                  <a:srgbClr val="FFFF00"/>
                </a:highlight>
              </a:rPr>
              <a:t>abcdefghjklmnopqrstwxyz</a:t>
            </a:r>
            <a:r>
              <a:rPr lang="en-US" dirty="0">
                <a:highlight>
                  <a:srgbClr val="FFFF00"/>
                </a:highlight>
              </a:rPr>
              <a:t>])‘?)+)”</a:t>
            </a:r>
            <a:r>
              <a:rPr lang="en-US" dirty="0"/>
              <a:t> </a:t>
            </a:r>
            <a:r>
              <a:rPr lang="zh-CN" altLang="en-US" dirty="0"/>
              <a:t>判断输入的拼音是否全为声母，若匹配则默认进入简拼模式</a:t>
            </a:r>
            <a:endParaRPr lang="en-US" altLang="zh-CN" dirty="0"/>
          </a:p>
          <a:p>
            <a:pPr lvl="1"/>
            <a:r>
              <a:rPr lang="zh-CN" altLang="en-US" dirty="0"/>
              <a:t>这里需要注意，有些拼音，如 </a:t>
            </a:r>
            <a:r>
              <a:rPr lang="en-US" altLang="zh-CN" i="1" dirty="0"/>
              <a:t>fang</a:t>
            </a:r>
            <a:r>
              <a:rPr lang="en-US" altLang="zh-CN" dirty="0"/>
              <a:t> </a:t>
            </a:r>
            <a:r>
              <a:rPr lang="zh-CN" altLang="en-US" dirty="0"/>
              <a:t>，本身既可解释为全拼，也可解释为简拼，存在</a:t>
            </a:r>
            <a:r>
              <a:rPr lang="zh-CN" altLang="en-US" dirty="0">
                <a:highlight>
                  <a:srgbClr val="FFFF00"/>
                </a:highlight>
              </a:rPr>
              <a:t>歧义</a:t>
            </a:r>
            <a:endParaRPr lang="en-US" altLang="zh-CN" dirty="0">
              <a:highlight>
                <a:srgbClr val="FFFF00"/>
              </a:highlight>
            </a:endParaRPr>
          </a:p>
          <a:p>
            <a:pPr lvl="1"/>
            <a:r>
              <a:rPr lang="zh-CN" altLang="en-US" dirty="0"/>
              <a:t>为应对上述情形，可选择输入</a:t>
            </a:r>
            <a:r>
              <a:rPr lang="en-US" dirty="0"/>
              <a:t>enable-</a:t>
            </a:r>
            <a:r>
              <a:rPr lang="en-US" dirty="0" err="1"/>
              <a:t>qp</a:t>
            </a:r>
            <a:r>
              <a:rPr lang="en-US" dirty="0"/>
              <a:t>/</a:t>
            </a:r>
            <a:r>
              <a:rPr lang="en-US" dirty="0" err="1"/>
              <a:t>jp</a:t>
            </a:r>
            <a:r>
              <a:rPr lang="zh-CN" altLang="en-US" dirty="0"/>
              <a:t>以</a:t>
            </a:r>
            <a:r>
              <a:rPr lang="zh-CN" altLang="en-US" dirty="0">
                <a:highlight>
                  <a:srgbClr val="FFFF00"/>
                </a:highlight>
              </a:rPr>
              <a:t>强制开启</a:t>
            </a:r>
            <a:r>
              <a:rPr lang="zh-CN" altLang="en-US" dirty="0"/>
              <a:t>全拼</a:t>
            </a:r>
            <a:r>
              <a:rPr lang="en-US" altLang="zh-CN" dirty="0"/>
              <a:t>/</a:t>
            </a:r>
            <a:r>
              <a:rPr lang="zh-CN" altLang="en-US" dirty="0"/>
              <a:t>简拼，否则</a:t>
            </a:r>
            <a:r>
              <a:rPr lang="zh-CN" altLang="en-US" dirty="0">
                <a:highlight>
                  <a:srgbClr val="FFFF00"/>
                </a:highlight>
              </a:rPr>
              <a:t>优先简拼</a:t>
            </a:r>
            <a:r>
              <a:rPr lang="zh-CN" altLang="en-US" dirty="0"/>
              <a:t>；再输入</a:t>
            </a:r>
            <a:r>
              <a:rPr lang="en-US" dirty="0"/>
              <a:t>disable-</a:t>
            </a:r>
            <a:r>
              <a:rPr lang="en-US" dirty="0" err="1"/>
              <a:t>qp</a:t>
            </a:r>
            <a:r>
              <a:rPr lang="en-US" dirty="0"/>
              <a:t>/</a:t>
            </a:r>
            <a:r>
              <a:rPr lang="en-US" dirty="0" err="1"/>
              <a:t>jp</a:t>
            </a:r>
            <a:r>
              <a:rPr lang="zh-CN" altLang="en-US" dirty="0"/>
              <a:t>以撤销</a:t>
            </a:r>
            <a:endParaRPr lang="en-US" altLang="zh-CN" dirty="0"/>
          </a:p>
          <a:p>
            <a:pPr lvl="1"/>
            <a:endParaRPr lang="zh-CN" altLang="en-US" dirty="0"/>
          </a:p>
          <a:p>
            <a:pPr lvl="0">
              <a:buClr>
                <a:srgbClr val="9BAFB5"/>
              </a:buClr>
            </a:pPr>
            <a:r>
              <a:rPr lang="en-US" altLang="zh-CN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type_main</a:t>
            </a: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</a:rPr>
              <a:t>()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</a:rPr>
              <a:t>是打字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highlight>
                  <a:srgbClr val="FFFF00"/>
                </a:highlight>
              </a:rPr>
              <a:t>入口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</a:rPr>
              <a:t>程序，也是给</a:t>
            </a: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</a:rPr>
              <a:t>main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</a:rPr>
              <a:t>函数的接口</a:t>
            </a:r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lvl="1">
              <a:buClr>
                <a:srgbClr val="9BAFB5"/>
              </a:buClr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</a:rPr>
              <a:t>判断当前是简拼还是全拼</a:t>
            </a:r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lvl="1"/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</a:rPr>
              <a:t>全拼时（简拼同理），调用</a:t>
            </a:r>
            <a:r>
              <a:rPr lang="en-US" dirty="0"/>
              <a:t> </a:t>
            </a:r>
            <a:r>
              <a:rPr lang="en-US" dirty="0" err="1"/>
              <a:t>quanpin</a:t>
            </a:r>
            <a:r>
              <a:rPr lang="en-US" dirty="0"/>
              <a:t>(input, pinyin, </a:t>
            </a:r>
            <a:r>
              <a:rPr lang="en-US" dirty="0" err="1"/>
              <a:t>full_pinyin</a:t>
            </a:r>
            <a:r>
              <a:rPr lang="en-US" dirty="0"/>
              <a:t>) </a:t>
            </a:r>
            <a:r>
              <a:rPr lang="zh-CN" altLang="en-US" dirty="0"/>
              <a:t>与</a:t>
            </a:r>
            <a:r>
              <a:rPr lang="en-US" dirty="0" err="1"/>
              <a:t>qp_choose</a:t>
            </a:r>
            <a:r>
              <a:rPr lang="en-US" dirty="0"/>
              <a:t>(pinyin, </a:t>
            </a:r>
            <a:r>
              <a:rPr lang="en-US" dirty="0" err="1"/>
              <a:t>full_pinyin</a:t>
            </a:r>
            <a:r>
              <a:rPr lang="en-US" dirty="0"/>
              <a:t>) </a:t>
            </a:r>
            <a:r>
              <a:rPr lang="zh-CN" altLang="en-US" dirty="0"/>
              <a:t>完成拼音解析</a:t>
            </a:r>
            <a:endParaRPr lang="en-US" dirty="0"/>
          </a:p>
          <a:p>
            <a:pPr lvl="1">
              <a:buClr>
                <a:srgbClr val="9BAFB5"/>
              </a:buClr>
            </a:pPr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lvl="1">
              <a:buClr>
                <a:srgbClr val="9BAFB5"/>
              </a:buClr>
            </a:pPr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lvl="1">
              <a:buClr>
                <a:srgbClr val="9BAFB5"/>
              </a:buClr>
            </a:pPr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marL="228600" lvl="1" indent="0">
              <a:buNone/>
            </a:pP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28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E1264-4114-4293-9576-BFC53F97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/>
              <a:t>模块与功能划分：</a:t>
            </a:r>
            <a:r>
              <a:rPr lang="en-US" altLang="zh-CN" dirty="0"/>
              <a:t>type.cpp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12A5A-724D-4FB0-A1BA-40FD4A202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3"/>
            <a:ext cx="7729728" cy="405979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</a:rPr>
              <a:t>全拼涉及函数：</a:t>
            </a:r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lvl="1"/>
            <a:r>
              <a:rPr lang="en-US" dirty="0"/>
              <a:t>void </a:t>
            </a:r>
            <a:r>
              <a:rPr lang="en-US" dirty="0" err="1"/>
              <a:t>quanpin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void </a:t>
            </a:r>
            <a:r>
              <a:rPr lang="en-US" dirty="0" err="1"/>
              <a:t>qp_choose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bool </a:t>
            </a:r>
            <a:r>
              <a:rPr lang="en-US" dirty="0" err="1"/>
              <a:t>qp_translate</a:t>
            </a:r>
            <a:r>
              <a:rPr lang="en-US" dirty="0"/>
              <a:t>()</a:t>
            </a:r>
          </a:p>
          <a:p>
            <a:pPr lvl="1"/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</a:rPr>
              <a:t>简拼涉及函数：</a:t>
            </a:r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lvl="1"/>
            <a:r>
              <a:rPr lang="en-US" dirty="0"/>
              <a:t>void </a:t>
            </a:r>
            <a:r>
              <a:rPr lang="en-US" dirty="0" err="1"/>
              <a:t>jianpin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void </a:t>
            </a:r>
            <a:r>
              <a:rPr lang="en-US" dirty="0" err="1"/>
              <a:t>jp_choose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bool </a:t>
            </a:r>
            <a:r>
              <a:rPr lang="en-US" dirty="0" err="1"/>
              <a:t>jp_translate</a:t>
            </a:r>
            <a:r>
              <a:rPr lang="en-US" dirty="0"/>
              <a:t>()</a:t>
            </a:r>
          </a:p>
          <a:p>
            <a:pPr lvl="1"/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lvl="1">
              <a:buClr>
                <a:srgbClr val="9BAFB5"/>
              </a:buClr>
            </a:pPr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lvl="1">
              <a:buClr>
                <a:srgbClr val="9BAFB5"/>
              </a:buClr>
            </a:pPr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marL="228600" lvl="1" indent="0">
              <a:buNone/>
            </a:pP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968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98F91-4EB3-4A19-8943-6A2675728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/>
              <a:t>程序与算法实现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D4733-B4EA-4767-A3E7-28024096B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以下介绍全拼的完整算法过程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FYI</a:t>
            </a:r>
            <a:r>
              <a:rPr lang="zh-CN" altLang="en-US" dirty="0"/>
              <a:t>：由于我的数据存储特点，简拼与全拼的算法几乎完全一致，只在个别地方有细微差别，也会一并指出</a:t>
            </a:r>
            <a:r>
              <a:rPr lang="en-US" altLang="zh-C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541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98F91-4EB3-4A19-8943-6A2675728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/>
              <a:t>程序与算法实现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D4733-B4EA-4767-A3E7-28024096B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71439"/>
          </a:xfrm>
        </p:spPr>
        <p:txBody>
          <a:bodyPr>
            <a:normAutofit/>
          </a:bodyPr>
          <a:lstStyle/>
          <a:p>
            <a:r>
              <a:rPr lang="zh-CN" altLang="en-US" dirty="0"/>
              <a:t>首先调用</a:t>
            </a:r>
            <a:r>
              <a:rPr lang="en-US" altLang="zh-CN" dirty="0"/>
              <a:t> </a:t>
            </a:r>
            <a:r>
              <a:rPr lang="en-US" altLang="zh-CN" dirty="0" err="1"/>
              <a:t>quanpin</a:t>
            </a:r>
            <a:r>
              <a:rPr lang="en-US" altLang="zh-CN" dirty="0"/>
              <a:t>()</a:t>
            </a:r>
            <a:r>
              <a:rPr lang="zh-CN" altLang="en-US" dirty="0"/>
              <a:t>，通过 </a:t>
            </a:r>
            <a:r>
              <a:rPr lang="en-US" altLang="zh-CN" dirty="0" err="1">
                <a:highlight>
                  <a:srgbClr val="FFFF00"/>
                </a:highlight>
              </a:rPr>
              <a:t>regex_search</a:t>
            </a:r>
            <a:r>
              <a:rPr lang="en-US" altLang="zh-CN" dirty="0">
                <a:highlight>
                  <a:srgbClr val="FFFF00"/>
                </a:highlight>
              </a:rPr>
              <a:t>() </a:t>
            </a:r>
            <a:r>
              <a:rPr lang="zh-CN" altLang="en-US" dirty="0"/>
              <a:t>分割词语中每个字的拼音，存储在</a:t>
            </a:r>
            <a:r>
              <a:rPr lang="en-US" dirty="0"/>
              <a:t>vector&lt;string&gt; pinyin </a:t>
            </a:r>
            <a:r>
              <a:rPr lang="zh-CN" altLang="en-US" dirty="0"/>
              <a:t>中，顺便得到整个词语的全拼 </a:t>
            </a:r>
            <a:r>
              <a:rPr lang="en-US" altLang="zh-CN" dirty="0"/>
              <a:t>string </a:t>
            </a:r>
            <a:r>
              <a:rPr lang="en-US" altLang="zh-CN" dirty="0" err="1"/>
              <a:t>full_pinyin</a:t>
            </a:r>
            <a:endParaRPr lang="en-US" altLang="zh-CN" dirty="0"/>
          </a:p>
          <a:p>
            <a:r>
              <a:rPr lang="zh-CN" altLang="en-US" dirty="0"/>
              <a:t>要实现拼音字母的按字分割，且遵循</a:t>
            </a:r>
            <a:r>
              <a:rPr lang="zh-CN" altLang="en-US" dirty="0">
                <a:highlight>
                  <a:srgbClr val="FFFF00"/>
                </a:highlight>
              </a:rPr>
              <a:t>最长匹配原则</a:t>
            </a:r>
            <a:r>
              <a:rPr lang="zh-CN" altLang="en-US" dirty="0"/>
              <a:t>，难点在于写出正确的</a:t>
            </a:r>
            <a:r>
              <a:rPr lang="en-US" altLang="zh-CN" dirty="0"/>
              <a:t>regex</a:t>
            </a:r>
            <a:r>
              <a:rPr lang="zh-CN" altLang="en-US" dirty="0"/>
              <a:t>，（可以搜到很多表示拼音的正则，但不保证满足最长匹配原则）此处给出我的实现：</a:t>
            </a:r>
            <a:endParaRPr lang="en-US" altLang="zh-CN" dirty="0"/>
          </a:p>
          <a:p>
            <a:pPr lvl="1"/>
            <a:r>
              <a:rPr lang="en-US" dirty="0"/>
              <a:t>(ang?|a[</a:t>
            </a:r>
            <a:r>
              <a:rPr lang="en-US" dirty="0" err="1"/>
              <a:t>io</a:t>
            </a:r>
            <a:r>
              <a:rPr lang="en-US" dirty="0"/>
              <a:t>]?|</a:t>
            </a:r>
            <a:r>
              <a:rPr lang="en-US" dirty="0" err="1"/>
              <a:t>ou</a:t>
            </a:r>
            <a:r>
              <a:rPr lang="en-US" dirty="0"/>
              <a:t>?|e[</a:t>
            </a:r>
            <a:r>
              <a:rPr lang="en-US" dirty="0" err="1"/>
              <a:t>inr</a:t>
            </a:r>
            <a:r>
              <a:rPr lang="en-US" dirty="0"/>
              <a:t>]?|</a:t>
            </a:r>
            <a:r>
              <a:rPr lang="en-US" dirty="0" err="1"/>
              <a:t>pou|m</a:t>
            </a:r>
            <a:r>
              <a:rPr lang="en-US" dirty="0"/>
              <a:t>[</a:t>
            </a:r>
            <a:r>
              <a:rPr lang="en-US" dirty="0" err="1"/>
              <a:t>io</a:t>
            </a:r>
            <a:r>
              <a:rPr lang="en-US" dirty="0"/>
              <a:t>]u|[bmp](</a:t>
            </a:r>
            <a:r>
              <a:rPr lang="en-US" dirty="0" err="1"/>
              <a:t>ia</a:t>
            </a:r>
            <a:r>
              <a:rPr lang="en-US" dirty="0"/>
              <a:t>[no]|[</a:t>
            </a:r>
            <a:r>
              <a:rPr lang="en-US" dirty="0" err="1"/>
              <a:t>aei</a:t>
            </a:r>
            <a:r>
              <a:rPr lang="en-US" dirty="0"/>
              <a:t>]ng?|a[</a:t>
            </a:r>
            <a:r>
              <a:rPr lang="en-US" dirty="0" err="1"/>
              <a:t>io</a:t>
            </a:r>
            <a:r>
              <a:rPr lang="en-US" dirty="0"/>
              <a:t>]?|</a:t>
            </a:r>
            <a:r>
              <a:rPr lang="en-US" dirty="0" err="1"/>
              <a:t>ei|ie</a:t>
            </a:r>
            <a:r>
              <a:rPr lang="en-US" dirty="0"/>
              <a:t>?|</a:t>
            </a:r>
            <a:r>
              <a:rPr lang="en-US" dirty="0" err="1"/>
              <a:t>o|u</a:t>
            </a:r>
            <a:r>
              <a:rPr lang="en-US" dirty="0"/>
              <a:t>)|</a:t>
            </a:r>
            <a:r>
              <a:rPr lang="en-US" dirty="0" err="1"/>
              <a:t>me|fou|wai</a:t>
            </a:r>
            <a:r>
              <a:rPr lang="en-US" dirty="0"/>
              <a:t>|[</a:t>
            </a:r>
            <a:r>
              <a:rPr lang="en-US" dirty="0" err="1"/>
              <a:t>fw</a:t>
            </a:r>
            <a:r>
              <a:rPr lang="en-US" dirty="0"/>
              <a:t>]([ae]ng?|</a:t>
            </a:r>
            <a:r>
              <a:rPr lang="en-US" dirty="0" err="1"/>
              <a:t>a|ei|o|u</a:t>
            </a:r>
            <a:r>
              <a:rPr lang="en-US" dirty="0"/>
              <a:t>)|</a:t>
            </a:r>
            <a:r>
              <a:rPr lang="en-US" dirty="0" err="1"/>
              <a:t>dei|diu</a:t>
            </a:r>
            <a:r>
              <a:rPr lang="en-US" dirty="0"/>
              <a:t>|[dt]([</a:t>
            </a:r>
            <a:r>
              <a:rPr lang="en-US" dirty="0" err="1"/>
              <a:t>aeio</a:t>
            </a:r>
            <a:r>
              <a:rPr lang="en-US" dirty="0"/>
              <a:t>]</a:t>
            </a:r>
            <a:r>
              <a:rPr lang="en-US" dirty="0" err="1"/>
              <a:t>ng|an|a</a:t>
            </a:r>
            <a:r>
              <a:rPr lang="en-US" dirty="0"/>
              <a:t>[</a:t>
            </a:r>
            <a:r>
              <a:rPr lang="en-US" dirty="0" err="1"/>
              <a:t>io</a:t>
            </a:r>
            <a:r>
              <a:rPr lang="en-US" dirty="0"/>
              <a:t>]?|</a:t>
            </a:r>
            <a:r>
              <a:rPr lang="en-US" dirty="0" err="1"/>
              <a:t>e|ia</a:t>
            </a:r>
            <a:r>
              <a:rPr lang="en-US" dirty="0"/>
              <a:t>[no]|</a:t>
            </a:r>
            <a:r>
              <a:rPr lang="en-US" dirty="0" err="1"/>
              <a:t>ie</a:t>
            </a:r>
            <a:r>
              <a:rPr lang="en-US" dirty="0"/>
              <a:t>?|</a:t>
            </a:r>
            <a:r>
              <a:rPr lang="en-US" dirty="0" err="1"/>
              <a:t>ou|uan|u</a:t>
            </a:r>
            <a:r>
              <a:rPr lang="en-US" dirty="0"/>
              <a:t>[</a:t>
            </a:r>
            <a:r>
              <a:rPr lang="en-US" dirty="0" err="1"/>
              <a:t>ino</a:t>
            </a:r>
            <a:r>
              <a:rPr lang="en-US" dirty="0"/>
              <a:t>]?)|</a:t>
            </a:r>
            <a:r>
              <a:rPr lang="en-US" dirty="0" err="1"/>
              <a:t>lun</a:t>
            </a:r>
            <a:r>
              <a:rPr lang="en-US" dirty="0"/>
              <a:t>|[</a:t>
            </a:r>
            <a:r>
              <a:rPr lang="en-US" dirty="0" err="1"/>
              <a:t>nl</a:t>
            </a:r>
            <a:r>
              <a:rPr lang="en-US" dirty="0"/>
              <a:t>](</a:t>
            </a:r>
            <a:r>
              <a:rPr lang="en-US" dirty="0" err="1"/>
              <a:t>i?ang</a:t>
            </a:r>
            <a:r>
              <a:rPr lang="en-US" dirty="0"/>
              <a:t>?|a[</a:t>
            </a:r>
            <a:r>
              <a:rPr lang="en-US" dirty="0" err="1"/>
              <a:t>io</a:t>
            </a:r>
            <a:r>
              <a:rPr lang="en-US" dirty="0"/>
              <a:t>]?|[</a:t>
            </a:r>
            <a:r>
              <a:rPr lang="en-US" dirty="0" err="1"/>
              <a:t>eio</a:t>
            </a:r>
            <a:r>
              <a:rPr lang="en-US" dirty="0"/>
              <a:t>]</a:t>
            </a:r>
            <a:r>
              <a:rPr lang="en-US" dirty="0" err="1"/>
              <a:t>ng|ei|iao|in|i</a:t>
            </a:r>
            <a:r>
              <a:rPr lang="en-US" dirty="0"/>
              <a:t>[</a:t>
            </a:r>
            <a:r>
              <a:rPr lang="en-US" dirty="0" err="1"/>
              <a:t>eu</a:t>
            </a:r>
            <a:r>
              <a:rPr lang="en-US" dirty="0"/>
              <a:t>]|</a:t>
            </a:r>
            <a:r>
              <a:rPr lang="en-US" dirty="0" err="1"/>
              <a:t>ou|uan|u</a:t>
            </a:r>
            <a:r>
              <a:rPr lang="en-US" dirty="0"/>
              <a:t>[</a:t>
            </a:r>
            <a:r>
              <a:rPr lang="en-US" dirty="0" err="1"/>
              <a:t>eo</a:t>
            </a:r>
            <a:r>
              <a:rPr lang="en-US" dirty="0"/>
              <a:t>]?|</a:t>
            </a:r>
            <a:r>
              <a:rPr lang="en-US" dirty="0" err="1"/>
              <a:t>ve</a:t>
            </a:r>
            <a:r>
              <a:rPr lang="en-US" dirty="0"/>
              <a:t>?)|</a:t>
            </a:r>
            <a:r>
              <a:rPr lang="en-US" dirty="0" err="1"/>
              <a:t>ni|nen</a:t>
            </a:r>
            <a:r>
              <a:rPr lang="en-US" dirty="0"/>
              <a:t>?|</a:t>
            </a:r>
            <a:r>
              <a:rPr lang="en-US" dirty="0" err="1"/>
              <a:t>le|lia</a:t>
            </a:r>
            <a:r>
              <a:rPr lang="en-US" dirty="0"/>
              <a:t>?|[</a:t>
            </a:r>
            <a:r>
              <a:rPr lang="en-US" dirty="0" err="1"/>
              <a:t>ghk</a:t>
            </a:r>
            <a:r>
              <a:rPr lang="en-US" dirty="0"/>
              <a:t>]([ae]ng?|a[</a:t>
            </a:r>
            <a:r>
              <a:rPr lang="en-US" dirty="0" err="1"/>
              <a:t>io</a:t>
            </a:r>
            <a:r>
              <a:rPr lang="en-US" dirty="0"/>
              <a:t>]?|</a:t>
            </a:r>
            <a:r>
              <a:rPr lang="en-US" dirty="0" err="1"/>
              <a:t>ong|ou|uang</a:t>
            </a:r>
            <a:r>
              <a:rPr lang="en-US" dirty="0"/>
              <a:t>?|</a:t>
            </a:r>
            <a:r>
              <a:rPr lang="en-US" dirty="0" err="1"/>
              <a:t>uai|u</a:t>
            </a:r>
            <a:r>
              <a:rPr lang="en-US" dirty="0"/>
              <a:t>[</a:t>
            </a:r>
            <a:r>
              <a:rPr lang="en-US" dirty="0" err="1"/>
              <a:t>aino</a:t>
            </a:r>
            <a:r>
              <a:rPr lang="en-US" dirty="0"/>
              <a:t>]?)|</a:t>
            </a:r>
            <a:r>
              <a:rPr lang="en-US" dirty="0" err="1"/>
              <a:t>ke</a:t>
            </a:r>
            <a:r>
              <a:rPr lang="en-US" dirty="0"/>
              <a:t>|[</a:t>
            </a:r>
            <a:r>
              <a:rPr lang="en-US" dirty="0" err="1"/>
              <a:t>gh</a:t>
            </a:r>
            <a:r>
              <a:rPr lang="en-US" dirty="0"/>
              <a:t>]</a:t>
            </a:r>
            <a:r>
              <a:rPr lang="en-US" dirty="0" err="1"/>
              <a:t>ei</a:t>
            </a:r>
            <a:r>
              <a:rPr lang="en-US" dirty="0"/>
              <a:t>?|[</a:t>
            </a:r>
            <a:r>
              <a:rPr lang="en-US" dirty="0" err="1"/>
              <a:t>jqx</a:t>
            </a:r>
            <a:r>
              <a:rPr lang="en-US" dirty="0"/>
              <a:t>](</a:t>
            </a:r>
            <a:r>
              <a:rPr lang="en-US" dirty="0" err="1"/>
              <a:t>i</a:t>
            </a:r>
            <a:r>
              <a:rPr lang="en-US" dirty="0"/>
              <a:t>(ang?|</a:t>
            </a:r>
            <a:r>
              <a:rPr lang="en-US" dirty="0" err="1"/>
              <a:t>ao</a:t>
            </a:r>
            <a:r>
              <a:rPr lang="en-US" dirty="0"/>
              <a:t>?|</a:t>
            </a:r>
            <a:r>
              <a:rPr lang="en-US" dirty="0" err="1"/>
              <a:t>e|ng</a:t>
            </a:r>
            <a:r>
              <a:rPr lang="en-US" dirty="0"/>
              <a:t>?|</a:t>
            </a:r>
            <a:r>
              <a:rPr lang="en-US" dirty="0" err="1"/>
              <a:t>ong|u</a:t>
            </a:r>
            <a:r>
              <a:rPr lang="en-US" dirty="0"/>
              <a:t>)?|</a:t>
            </a:r>
            <a:r>
              <a:rPr lang="en-US" dirty="0" err="1"/>
              <a:t>uan|u</a:t>
            </a:r>
            <a:r>
              <a:rPr lang="en-US" dirty="0"/>
              <a:t>[</a:t>
            </a:r>
            <a:r>
              <a:rPr lang="en-US" dirty="0" err="1"/>
              <a:t>en</a:t>
            </a:r>
            <a:r>
              <a:rPr lang="en-US" dirty="0"/>
              <a:t>]?)|([</a:t>
            </a:r>
            <a:r>
              <a:rPr lang="en-US" dirty="0" err="1"/>
              <a:t>csz</a:t>
            </a:r>
            <a:r>
              <a:rPr lang="en-US" dirty="0"/>
              <a:t>]h?|r)([ae]ng?|</a:t>
            </a:r>
            <a:r>
              <a:rPr lang="en-US" dirty="0" err="1"/>
              <a:t>ao|e|i|ou|uan|u</a:t>
            </a:r>
            <a:r>
              <a:rPr lang="en-US" dirty="0"/>
              <a:t>[</a:t>
            </a:r>
            <a:r>
              <a:rPr lang="en-US" dirty="0" err="1"/>
              <a:t>ino</a:t>
            </a:r>
            <a:r>
              <a:rPr lang="en-US" dirty="0"/>
              <a:t>]?)|[</a:t>
            </a:r>
            <a:r>
              <a:rPr lang="en-US" dirty="0" err="1"/>
              <a:t>csz</a:t>
            </a:r>
            <a:r>
              <a:rPr lang="en-US" dirty="0"/>
              <a:t>](ai?|</a:t>
            </a:r>
            <a:r>
              <a:rPr lang="en-US" dirty="0" err="1"/>
              <a:t>ong</a:t>
            </a:r>
            <a:r>
              <a:rPr lang="en-US" dirty="0"/>
              <a:t>)|[</a:t>
            </a:r>
            <a:r>
              <a:rPr lang="en-US" dirty="0" err="1"/>
              <a:t>csz</a:t>
            </a:r>
            <a:r>
              <a:rPr lang="en-US" dirty="0"/>
              <a:t>]h(ai?|</a:t>
            </a:r>
            <a:r>
              <a:rPr lang="en-US" dirty="0" err="1"/>
              <a:t>uai|uang</a:t>
            </a:r>
            <a:r>
              <a:rPr lang="en-US" dirty="0"/>
              <a:t>)|</a:t>
            </a:r>
            <a:r>
              <a:rPr lang="en-US" dirty="0" err="1"/>
              <a:t>zei</a:t>
            </a:r>
            <a:r>
              <a:rPr lang="en-US" dirty="0"/>
              <a:t>|[</a:t>
            </a:r>
            <a:r>
              <a:rPr lang="en-US" dirty="0" err="1"/>
              <a:t>sz</a:t>
            </a:r>
            <a:r>
              <a:rPr lang="en-US" dirty="0"/>
              <a:t>]</a:t>
            </a:r>
            <a:r>
              <a:rPr lang="en-US" dirty="0" err="1"/>
              <a:t>hua</a:t>
            </a:r>
            <a:r>
              <a:rPr lang="en-US" dirty="0"/>
              <a:t>|([</a:t>
            </a:r>
            <a:r>
              <a:rPr lang="en-US" dirty="0" err="1"/>
              <a:t>cz</a:t>
            </a:r>
            <a:r>
              <a:rPr lang="en-US" dirty="0"/>
              <a:t>]</a:t>
            </a:r>
            <a:r>
              <a:rPr lang="en-US" dirty="0" err="1"/>
              <a:t>h|r</a:t>
            </a:r>
            <a:r>
              <a:rPr lang="en-US" dirty="0"/>
              <a:t>)</a:t>
            </a:r>
            <a:r>
              <a:rPr lang="en-US" dirty="0" err="1"/>
              <a:t>ong|y</a:t>
            </a:r>
            <a:r>
              <a:rPr lang="en-US" dirty="0"/>
              <a:t>([ai]ng?|</a:t>
            </a:r>
            <a:r>
              <a:rPr lang="en-US" dirty="0" err="1"/>
              <a:t>ao</a:t>
            </a:r>
            <a:r>
              <a:rPr lang="en-US" dirty="0"/>
              <a:t>?|</a:t>
            </a:r>
            <a:r>
              <a:rPr lang="en-US" dirty="0" err="1"/>
              <a:t>e|i|ong|ou|uan|u</a:t>
            </a:r>
            <a:r>
              <a:rPr lang="en-US" dirty="0"/>
              <a:t>[</a:t>
            </a:r>
            <a:r>
              <a:rPr lang="en-US" dirty="0" err="1"/>
              <a:t>en</a:t>
            </a:r>
            <a:r>
              <a:rPr lang="en-US" dirty="0"/>
              <a:t>]?))</a:t>
            </a:r>
          </a:p>
          <a:p>
            <a:pPr lvl="0">
              <a:buClr>
                <a:srgbClr val="9BAFB5"/>
              </a:buClr>
            </a:pPr>
            <a:r>
              <a:rPr lang="zh-CN" altLang="en-US" sz="17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对于简拼，就要简单得多，只要每次取一个声母即可</a:t>
            </a:r>
            <a:endParaRPr lang="en-US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66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98F91-4EB3-4A19-8943-6A267572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89085"/>
            <a:ext cx="7729728" cy="1188720"/>
          </a:xfrm>
        </p:spPr>
        <p:txBody>
          <a:bodyPr/>
          <a:lstStyle/>
          <a:p>
            <a:pPr algn="r"/>
            <a:r>
              <a:rPr lang="zh-CN" altLang="en-US" dirty="0"/>
              <a:t>程序与算法实现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D4733-B4EA-4767-A3E7-28024096B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25291"/>
            <a:ext cx="7729728" cy="565268"/>
          </a:xfrm>
        </p:spPr>
        <p:txBody>
          <a:bodyPr/>
          <a:lstStyle/>
          <a:p>
            <a:r>
              <a:rPr lang="zh-CN" altLang="en-US" dirty="0"/>
              <a:t>接下来调用 </a:t>
            </a:r>
            <a:r>
              <a:rPr lang="en-US" altLang="zh-CN" dirty="0" err="1"/>
              <a:t>qp_choose</a:t>
            </a:r>
            <a:r>
              <a:rPr lang="en-US" altLang="zh-CN" dirty="0"/>
              <a:t>()</a:t>
            </a:r>
            <a:r>
              <a:rPr lang="zh-CN" altLang="en-US" dirty="0"/>
              <a:t> ，伪代码如下：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A5840F-1F82-4704-8A00-661C595BC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485" y="2290559"/>
            <a:ext cx="6233030" cy="42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05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98F91-4EB3-4A19-8943-6A267572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82128"/>
            <a:ext cx="7729728" cy="1188720"/>
          </a:xfrm>
        </p:spPr>
        <p:txBody>
          <a:bodyPr/>
          <a:lstStyle/>
          <a:p>
            <a:pPr algn="r"/>
            <a:r>
              <a:rPr lang="zh-CN" altLang="en-US" dirty="0"/>
              <a:t>程序与算法实现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D4733-B4EA-4767-A3E7-28024096B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28360"/>
            <a:ext cx="8009314" cy="808753"/>
          </a:xfrm>
        </p:spPr>
        <p:txBody>
          <a:bodyPr/>
          <a:lstStyle/>
          <a:p>
            <a:r>
              <a:rPr lang="en-US" sz="2400" dirty="0" err="1"/>
              <a:t>qp_translate</a:t>
            </a:r>
            <a:r>
              <a:rPr lang="en-US" sz="2400" dirty="0"/>
              <a:t>() </a:t>
            </a:r>
            <a:r>
              <a:rPr lang="zh-CN" altLang="en-US" sz="2400" dirty="0"/>
              <a:t>伪代码如下：</a:t>
            </a:r>
            <a:endParaRPr lang="en-US" altLang="zh-CN" sz="2400" dirty="0"/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7F10EB-BCA0-483A-84AA-28BB1D375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41" y="3216729"/>
            <a:ext cx="8651717" cy="30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83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D03EFB-902E-4A2F-915D-75AFC2C87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53" y="1028491"/>
            <a:ext cx="5891283" cy="49885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F06E3B-3B9C-4F22-B77E-CC502E08C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774" y="2359962"/>
            <a:ext cx="3206638" cy="204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1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F19AF0C-705F-46AC-AB8C-DCACAE0F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28918"/>
            <a:ext cx="7729728" cy="1594742"/>
          </a:xfrm>
        </p:spPr>
        <p:txBody>
          <a:bodyPr>
            <a:normAutofit/>
          </a:bodyPr>
          <a:lstStyle/>
          <a:p>
            <a:pPr algn="r"/>
            <a:r>
              <a:rPr lang="en-US" altLang="zh-CN" sz="4000" b="1" dirty="0"/>
              <a:t>The End…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6322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F9F2F-E92F-470C-97E1-D5B0ECCB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/>
              <a:t>需求分析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AD17A-B582-43E5-B4B8-46A05D72E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176274"/>
          </a:xfrm>
        </p:spPr>
        <p:txBody>
          <a:bodyPr>
            <a:normAutofit/>
          </a:bodyPr>
          <a:lstStyle/>
          <a:p>
            <a:r>
              <a:rPr lang="zh-CN" altLang="en-US" dirty="0"/>
              <a:t>完成一个功能基本完备的中文拼音输入法</a:t>
            </a:r>
            <a:endParaRPr lang="en-US" altLang="zh-CN" dirty="0"/>
          </a:p>
          <a:p>
            <a:pPr lvl="1"/>
            <a:r>
              <a:rPr lang="zh-CN" altLang="en-US" dirty="0"/>
              <a:t>支持</a:t>
            </a:r>
            <a:r>
              <a:rPr lang="zh-CN" altLang="en-US" b="1" dirty="0"/>
              <a:t>全拼与简拼</a:t>
            </a:r>
            <a:endParaRPr lang="en-US" altLang="zh-CN" b="1" dirty="0"/>
          </a:p>
          <a:p>
            <a:pPr lvl="1"/>
            <a:r>
              <a:rPr lang="zh-CN" altLang="en-US" dirty="0"/>
              <a:t>支持加入用户</a:t>
            </a:r>
            <a:r>
              <a:rPr lang="zh-CN" altLang="en-US" b="1" dirty="0"/>
              <a:t>自定义</a:t>
            </a:r>
            <a:r>
              <a:rPr lang="zh-CN" altLang="en-US" dirty="0"/>
              <a:t>的词语</a:t>
            </a:r>
            <a:endParaRPr lang="en-US" altLang="zh-CN" dirty="0"/>
          </a:p>
          <a:p>
            <a:pPr lvl="1"/>
            <a:r>
              <a:rPr lang="zh-CN" altLang="en-US" dirty="0"/>
              <a:t>对于有歧义的情形，采取</a:t>
            </a:r>
            <a:r>
              <a:rPr lang="zh-CN" altLang="en-US" b="1" dirty="0"/>
              <a:t>最长匹配</a:t>
            </a:r>
            <a:r>
              <a:rPr lang="zh-CN" altLang="en-US" dirty="0"/>
              <a:t>的策略</a:t>
            </a:r>
            <a:endParaRPr lang="en-US" altLang="zh-CN" dirty="0"/>
          </a:p>
          <a:p>
            <a:pPr lvl="1"/>
            <a:r>
              <a:rPr lang="zh-CN" altLang="en-US" dirty="0"/>
              <a:t>对结果进行词频排序，且用户输入过的词语</a:t>
            </a:r>
            <a:r>
              <a:rPr lang="zh-CN" altLang="en-US" b="1" dirty="0"/>
              <a:t>优先级</a:t>
            </a:r>
            <a:r>
              <a:rPr lang="zh-CN" altLang="en-US" dirty="0"/>
              <a:t>最高</a:t>
            </a:r>
            <a:endParaRPr lang="en-US" altLang="zh-CN" dirty="0"/>
          </a:p>
          <a:p>
            <a:pPr lvl="1"/>
            <a:r>
              <a:rPr lang="zh-CN" altLang="en-US" dirty="0"/>
              <a:t>用户可以进行</a:t>
            </a:r>
            <a:r>
              <a:rPr lang="zh-CN" altLang="en-US" b="1" dirty="0"/>
              <a:t>多次选择</a:t>
            </a:r>
            <a:r>
              <a:rPr lang="zh-CN" altLang="en-US" dirty="0"/>
              <a:t>，直至得到期望的结果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840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F9F2F-E92F-470C-97E1-D5B0ECCB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/>
              <a:t>需求分析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AD17A-B582-43E5-B4B8-46A05D72E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语料库需要自行从</a:t>
            </a:r>
            <a:r>
              <a:rPr lang="en-US" altLang="zh-CN" dirty="0"/>
              <a:t>pinyin.txt</a:t>
            </a:r>
            <a:r>
              <a:rPr lang="zh-CN" altLang="en-US" dirty="0"/>
              <a:t>与</a:t>
            </a:r>
            <a:r>
              <a:rPr lang="en-US" altLang="zh-CN" dirty="0"/>
              <a:t>data.txt</a:t>
            </a:r>
            <a:r>
              <a:rPr lang="zh-CN" altLang="en-US" dirty="0"/>
              <a:t>中提取</a:t>
            </a:r>
            <a:endParaRPr lang="en-US" altLang="zh-CN" dirty="0"/>
          </a:p>
          <a:p>
            <a:pPr lvl="1"/>
            <a:r>
              <a:rPr lang="zh-CN" altLang="en-US" dirty="0"/>
              <a:t>过滤汉字外的</a:t>
            </a:r>
            <a:r>
              <a:rPr lang="zh-CN" altLang="en-US" b="1" dirty="0"/>
              <a:t>无效内容</a:t>
            </a:r>
            <a:endParaRPr lang="en-US" altLang="zh-CN" b="1" dirty="0"/>
          </a:p>
          <a:p>
            <a:pPr lvl="1"/>
            <a:r>
              <a:rPr lang="zh-CN" altLang="en-US" dirty="0"/>
              <a:t>对记录到的词语进行</a:t>
            </a:r>
            <a:r>
              <a:rPr lang="zh-CN" altLang="en-US" b="1" dirty="0"/>
              <a:t>词频统计</a:t>
            </a:r>
            <a:endParaRPr lang="en-US" altLang="zh-CN" b="1" dirty="0"/>
          </a:p>
          <a:p>
            <a:pPr lvl="1"/>
            <a:r>
              <a:rPr lang="zh-CN" altLang="en-US" dirty="0"/>
              <a:t>设计合理高效的方式存储数据，方便后续取用</a:t>
            </a:r>
            <a:endParaRPr lang="en-US" altLang="zh-CN" dirty="0"/>
          </a:p>
          <a:p>
            <a:pPr lvl="1"/>
            <a:r>
              <a:rPr lang="zh-CN" altLang="en-US" dirty="0"/>
              <a:t>注意对于</a:t>
            </a:r>
            <a:r>
              <a:rPr lang="zh-CN" altLang="en-US" b="1" dirty="0"/>
              <a:t>多音字词</a:t>
            </a:r>
            <a:r>
              <a:rPr lang="zh-CN" altLang="en-US" dirty="0"/>
              <a:t>的处理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041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E1264-4114-4293-9576-BFC53F97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/>
              <a:t>模块与功能划分：整体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12A5A-724D-4FB0-A1BA-40FD4A202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29788"/>
          </a:xfrm>
        </p:spPr>
        <p:txBody>
          <a:bodyPr/>
          <a:lstStyle/>
          <a:p>
            <a:r>
              <a:rPr lang="zh-CN" altLang="en-US" dirty="0"/>
              <a:t>本次项目采用过程式程序设计，分为以下两个文件</a:t>
            </a:r>
            <a:r>
              <a:rPr lang="en-US" altLang="zh-CN" dirty="0"/>
              <a:t>/</a:t>
            </a:r>
            <a:r>
              <a:rPr lang="zh-CN" altLang="en-US" dirty="0"/>
              <a:t>模块：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>
                <a:highlight>
                  <a:srgbClr val="FFFF00"/>
                </a:highlight>
              </a:rPr>
              <a:t>preproc.cpp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预处理时，从</a:t>
            </a:r>
            <a:r>
              <a:rPr lang="en-US" altLang="zh-CN" dirty="0"/>
              <a:t>pinyin.txt</a:t>
            </a:r>
            <a:r>
              <a:rPr lang="zh-CN" altLang="en-US" dirty="0"/>
              <a:t>与</a:t>
            </a:r>
            <a:r>
              <a:rPr lang="en-US" altLang="zh-CN" dirty="0"/>
              <a:t>data.txt</a:t>
            </a:r>
            <a:r>
              <a:rPr lang="zh-CN" altLang="en-US" dirty="0"/>
              <a:t>中提取语料库</a:t>
            </a:r>
            <a:endParaRPr lang="en-US" altLang="zh-CN" dirty="0"/>
          </a:p>
          <a:p>
            <a:pPr lvl="1"/>
            <a:r>
              <a:rPr lang="zh-CN" altLang="en-US" dirty="0"/>
              <a:t>正常启动时，读取部分信息，完成初始化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ighlight>
                  <a:srgbClr val="FFFF00"/>
                </a:highlight>
              </a:rPr>
              <a:t>type.cpp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完成具体打字操作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32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E1264-4114-4293-9576-BFC53F97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/>
              <a:t>模块与功能划分：</a:t>
            </a:r>
            <a:r>
              <a:rPr lang="en-US" altLang="zh-CN" dirty="0"/>
              <a:t>preproc.cpp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12A5A-724D-4FB0-A1BA-40FD4A202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29788"/>
          </a:xfrm>
        </p:spPr>
        <p:txBody>
          <a:bodyPr/>
          <a:lstStyle/>
          <a:p>
            <a:pPr marL="228600" lvl="1" indent="0">
              <a:buNone/>
            </a:pPr>
            <a:r>
              <a:rPr lang="zh-CN" altLang="en-US" sz="2000" b="1" dirty="0"/>
              <a:t>预处理存储结构设计：</a:t>
            </a:r>
            <a:endParaRPr lang="en-US" altLang="zh-CN" sz="2000" b="1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将所有的字</a:t>
            </a:r>
            <a:r>
              <a:rPr lang="en-US" altLang="zh-CN" dirty="0"/>
              <a:t>/</a:t>
            </a:r>
            <a:r>
              <a:rPr lang="zh-CN" altLang="en-US" dirty="0"/>
              <a:t>词通过统一的树状目录结构进行存储</a:t>
            </a:r>
            <a:endParaRPr lang="en-US" altLang="zh-CN" dirty="0"/>
          </a:p>
          <a:p>
            <a:pPr lvl="1"/>
            <a:r>
              <a:rPr lang="zh-CN" altLang="en-US" dirty="0"/>
              <a:t>单级目录名为对应的声母</a:t>
            </a:r>
            <a:endParaRPr lang="en-US" altLang="zh-CN" dirty="0"/>
          </a:p>
          <a:p>
            <a:pPr lvl="1"/>
            <a:r>
              <a:rPr lang="zh-CN" altLang="en-US" dirty="0"/>
              <a:t>目录内含有：文本文件与子目录</a:t>
            </a:r>
            <a:endParaRPr lang="en-US" altLang="zh-CN" dirty="0"/>
          </a:p>
          <a:p>
            <a:pPr lvl="2"/>
            <a:r>
              <a:rPr lang="zh-CN" altLang="en-US" dirty="0"/>
              <a:t>文本文件代表拼音至此结束，文件名为</a:t>
            </a:r>
            <a:r>
              <a:rPr lang="zh-CN" altLang="en-US" dirty="0">
                <a:highlight>
                  <a:srgbClr val="FFFF00"/>
                </a:highlight>
              </a:rPr>
              <a:t>全拼</a:t>
            </a:r>
            <a:r>
              <a:rPr lang="en-US" altLang="zh-CN" dirty="0">
                <a:highlight>
                  <a:srgbClr val="FFFF00"/>
                </a:highlight>
              </a:rPr>
              <a:t>.txt</a:t>
            </a:r>
            <a:r>
              <a:rPr lang="zh-CN" altLang="en-US" dirty="0"/>
              <a:t>，里面存储了对应的字</a:t>
            </a:r>
            <a:r>
              <a:rPr lang="en-US" altLang="zh-CN" dirty="0"/>
              <a:t>/</a:t>
            </a:r>
            <a:r>
              <a:rPr lang="zh-CN" altLang="en-US" dirty="0"/>
              <a:t>词及词频</a:t>
            </a:r>
            <a:endParaRPr lang="en-US" altLang="zh-CN" dirty="0"/>
          </a:p>
          <a:p>
            <a:pPr lvl="2"/>
            <a:r>
              <a:rPr lang="zh-CN" altLang="en-US" dirty="0"/>
              <a:t>子目录代表还存在更长的拼音序列，目录名即为下一个声母</a:t>
            </a:r>
            <a:endParaRPr lang="en-US" altLang="zh-CN" dirty="0"/>
          </a:p>
          <a:p>
            <a:pPr lvl="2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en-US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03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E1264-4114-4293-9576-BFC53F97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/>
              <a:t>模块与功能划分：</a:t>
            </a:r>
            <a:r>
              <a:rPr lang="en-US" altLang="zh-CN" dirty="0"/>
              <a:t>preproc.cpp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12A5A-724D-4FB0-A1BA-40FD4A202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29788"/>
          </a:xfrm>
        </p:spPr>
        <p:txBody>
          <a:bodyPr/>
          <a:lstStyle/>
          <a:p>
            <a:pPr marL="228600" lvl="1" indent="0">
              <a:buNone/>
            </a:pPr>
            <a:r>
              <a:rPr lang="zh-CN" altLang="en-US" sz="2000" b="1" dirty="0"/>
              <a:t>预处理存储结构设计：</a:t>
            </a:r>
            <a:endParaRPr lang="en-US" altLang="zh-CN" sz="2000" b="1" dirty="0"/>
          </a:p>
          <a:p>
            <a:pPr marL="228600" lvl="1" indent="0">
              <a:buNone/>
            </a:pPr>
            <a:endParaRPr lang="en-US" altLang="zh-CN" b="1" dirty="0"/>
          </a:p>
          <a:p>
            <a:pPr lvl="0">
              <a:buClr>
                <a:srgbClr val="9BAFB5"/>
              </a:buClr>
            </a:pPr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举例说明</a:t>
            </a: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：</a:t>
            </a:r>
            <a:endParaRPr lang="en-US" altLang="zh-CN" sz="1600" b="1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lvl="0">
              <a:buClr>
                <a:srgbClr val="9BAFB5"/>
              </a:buClr>
            </a:pPr>
            <a:endParaRPr lang="en-US" altLang="zh-CN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lvl="0">
              <a:buClr>
                <a:srgbClr val="9BAFB5"/>
              </a:buClr>
            </a:pPr>
            <a:r>
              <a:rPr lang="zh-CN" altLang="en-US" sz="16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现在要存一个词语“我爱你”，全拼为</a:t>
            </a:r>
            <a:r>
              <a:rPr lang="en-US" altLang="zh-CN" sz="16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en-US" altLang="zh-CN" sz="1600" i="1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woaini</a:t>
            </a:r>
            <a:endParaRPr lang="en-US" altLang="zh-CN" sz="1600" i="1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lvl="0">
              <a:buClr>
                <a:srgbClr val="9BAFB5"/>
              </a:buClr>
            </a:pPr>
            <a:r>
              <a:rPr lang="zh-CN" altLang="en-US" sz="16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则这个词语储存的路径为</a:t>
            </a:r>
            <a:r>
              <a:rPr lang="en-US" altLang="zh-CN" sz="1600" dirty="0">
                <a:solidFill>
                  <a:srgbClr val="000000">
                    <a:lumMod val="85000"/>
                    <a:lumOff val="15000"/>
                  </a:srgbClr>
                </a:solidFill>
                <a:highlight>
                  <a:srgbClr val="FFFF00"/>
                </a:highlight>
              </a:rPr>
              <a:t>~/w/a/n/woaini.txt</a:t>
            </a:r>
          </a:p>
          <a:p>
            <a:pPr lvl="0">
              <a:buClr>
                <a:srgbClr val="9BAFB5"/>
              </a:buClr>
            </a:pPr>
            <a:r>
              <a:rPr lang="zh-CN" altLang="en-US" sz="16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打开这个文件，里面就有所有全拼为 </a:t>
            </a:r>
            <a:r>
              <a:rPr lang="en-US" altLang="zh-CN" sz="1600" i="1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woaini</a:t>
            </a:r>
            <a:r>
              <a:rPr lang="en-US" altLang="zh-CN" sz="1600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zh-CN" altLang="en-US" sz="16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的词语（即可能也有“窝哎泥”），以及对应的词频</a:t>
            </a:r>
            <a:endParaRPr lang="en-US" altLang="zh-CN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lvl="0">
              <a:buClr>
                <a:srgbClr val="9BAFB5"/>
              </a:buClr>
            </a:pPr>
            <a:r>
              <a:rPr lang="zh-CN" altLang="en-US" sz="16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后续用户输入的词语也用这个规则存储，词频直接设为</a:t>
            </a:r>
            <a:r>
              <a:rPr lang="en-US" altLang="zh-CN" sz="1600" dirty="0">
                <a:solidFill>
                  <a:srgbClr val="000000">
                    <a:lumMod val="85000"/>
                    <a:lumOff val="15000"/>
                  </a:srgbClr>
                </a:solidFill>
                <a:highlight>
                  <a:srgbClr val="FFFF00"/>
                </a:highlight>
              </a:rPr>
              <a:t>INT_MAX</a:t>
            </a:r>
            <a:r>
              <a:rPr lang="zh-CN" altLang="en-US" sz="16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，以保证优先性</a:t>
            </a:r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marL="228600" lvl="1" indent="0">
              <a:buNone/>
            </a:pPr>
            <a:endParaRPr lang="en-US" altLang="zh-CN" b="1" dirty="0"/>
          </a:p>
          <a:p>
            <a:pPr marL="228600" lvl="1" indent="0">
              <a:buNone/>
            </a:pP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en-US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2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E1264-4114-4293-9576-BFC53F97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/>
              <a:t>模块与功能划分：</a:t>
            </a:r>
            <a:r>
              <a:rPr lang="en-US" altLang="zh-CN" dirty="0"/>
              <a:t>preproc.cpp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12A5A-724D-4FB0-A1BA-40FD4A202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29788"/>
          </a:xfrm>
        </p:spPr>
        <p:txBody>
          <a:bodyPr/>
          <a:lstStyle/>
          <a:p>
            <a:r>
              <a:rPr lang="en-US" dirty="0"/>
              <a:t>void trans()</a:t>
            </a:r>
          </a:p>
          <a:p>
            <a:pPr lvl="1"/>
            <a:r>
              <a:rPr lang="zh-CN" altLang="en-US" dirty="0"/>
              <a:t>读取</a:t>
            </a:r>
            <a:r>
              <a:rPr lang="en-US" altLang="zh-CN" dirty="0"/>
              <a:t>pinyin.txt</a:t>
            </a:r>
            <a:r>
              <a:rPr lang="zh-CN" altLang="en-US" dirty="0"/>
              <a:t>中的内容</a:t>
            </a:r>
            <a:endParaRPr lang="en-US" dirty="0"/>
          </a:p>
          <a:p>
            <a:pPr lvl="1"/>
            <a:r>
              <a:rPr lang="zh-CN" altLang="en-US" dirty="0"/>
              <a:t>将“拼音</a:t>
            </a:r>
            <a:r>
              <a:rPr lang="en-US" altLang="zh-CN" dirty="0"/>
              <a:t>-&gt;</a:t>
            </a:r>
            <a:r>
              <a:rPr lang="zh-CN" altLang="en-US" dirty="0"/>
              <a:t>汉字”转化为“汉字</a:t>
            </a:r>
            <a:r>
              <a:rPr lang="en-US" altLang="zh-CN" dirty="0"/>
              <a:t>-&gt;</a:t>
            </a:r>
            <a:r>
              <a:rPr lang="zh-CN" altLang="en-US" dirty="0"/>
              <a:t>拼音”，用</a:t>
            </a:r>
            <a:r>
              <a:rPr lang="en-US" dirty="0">
                <a:highlight>
                  <a:srgbClr val="FFFF00"/>
                </a:highlight>
              </a:rPr>
              <a:t>map&lt;</a:t>
            </a:r>
            <a:r>
              <a:rPr lang="en-US" dirty="0" err="1">
                <a:highlight>
                  <a:srgbClr val="FFFF00"/>
                </a:highlight>
              </a:rPr>
              <a:t>wchar_t</a:t>
            </a:r>
            <a:r>
              <a:rPr lang="en-US" dirty="0">
                <a:highlight>
                  <a:srgbClr val="FFFF00"/>
                </a:highlight>
              </a:rPr>
              <a:t>, vector&lt;string&gt;&gt; </a:t>
            </a:r>
            <a:r>
              <a:rPr lang="en-US" dirty="0" err="1">
                <a:highlight>
                  <a:srgbClr val="FFFF00"/>
                </a:highlight>
              </a:rPr>
              <a:t>pronunc</a:t>
            </a:r>
            <a:r>
              <a:rPr lang="en-US" dirty="0"/>
              <a:t> </a:t>
            </a:r>
            <a:r>
              <a:rPr lang="zh-CN" altLang="en-US" dirty="0"/>
              <a:t>存储</a:t>
            </a:r>
            <a:endParaRPr lang="en-US" altLang="zh-CN" dirty="0"/>
          </a:p>
          <a:p>
            <a:pPr lvl="1"/>
            <a:r>
              <a:rPr lang="zh-CN" altLang="en-US" dirty="0"/>
              <a:t>存储</a:t>
            </a:r>
            <a:r>
              <a:rPr lang="en-US" altLang="zh-CN" dirty="0"/>
              <a:t>pinyin.txt</a:t>
            </a:r>
            <a:r>
              <a:rPr lang="zh-CN" altLang="en-US" dirty="0"/>
              <a:t>中的汉字到对应目录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en-US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7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E1264-4114-4293-9576-BFC53F97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/>
              <a:t>模块与功能划分：</a:t>
            </a:r>
            <a:r>
              <a:rPr lang="en-US" altLang="zh-CN" dirty="0"/>
              <a:t>preproc.cpp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12A5A-724D-4FB0-A1BA-40FD4A202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29788"/>
          </a:xfrm>
        </p:spPr>
        <p:txBody>
          <a:bodyPr>
            <a:normAutofit/>
          </a:bodyPr>
          <a:lstStyle/>
          <a:p>
            <a:r>
              <a:rPr lang="en-US" dirty="0"/>
              <a:t>void </a:t>
            </a:r>
            <a:r>
              <a:rPr lang="en-US" dirty="0" err="1"/>
              <a:t>proc_data</a:t>
            </a:r>
            <a:r>
              <a:rPr lang="en-US" dirty="0"/>
              <a:t>()</a:t>
            </a:r>
          </a:p>
          <a:p>
            <a:pPr lvl="1"/>
            <a:r>
              <a:rPr lang="zh-CN" altLang="en-US" dirty="0"/>
              <a:t>读取并过滤</a:t>
            </a:r>
            <a:r>
              <a:rPr lang="en-US" dirty="0"/>
              <a:t>data.txt</a:t>
            </a:r>
            <a:r>
              <a:rPr lang="zh-CN" altLang="en-US" dirty="0"/>
              <a:t>中的信息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regex</a:t>
            </a:r>
            <a:r>
              <a:rPr lang="zh-CN" altLang="en-US" dirty="0"/>
              <a:t>：</a:t>
            </a:r>
            <a:r>
              <a:rPr lang="en-US" dirty="0">
                <a:highlight>
                  <a:srgbClr val="FFFF00"/>
                </a:highlight>
              </a:rPr>
              <a:t>L“[\u4e00-\u9fa5]+”</a:t>
            </a:r>
            <a:r>
              <a:rPr lang="zh-CN" altLang="en-US" dirty="0"/>
              <a:t>来判断是否为汉字词语</a:t>
            </a:r>
            <a:endParaRPr lang="en-US" altLang="zh-CN" dirty="0"/>
          </a:p>
          <a:p>
            <a:pPr lvl="1"/>
            <a:r>
              <a:rPr lang="zh-CN" altLang="en-US" dirty="0"/>
              <a:t>此处真正的难点在于读取和存储</a:t>
            </a:r>
            <a:r>
              <a:rPr lang="zh-CN" altLang="en-US" dirty="0">
                <a:highlight>
                  <a:srgbClr val="FFFF00"/>
                </a:highlight>
              </a:rPr>
              <a:t>汉字类型（属于宽字符）</a:t>
            </a:r>
            <a:r>
              <a:rPr lang="zh-CN" altLang="en-US" dirty="0"/>
              <a:t>，对于</a:t>
            </a:r>
            <a:r>
              <a:rPr lang="en-US" altLang="zh-CN" dirty="0"/>
              <a:t>pinyin.txt</a:t>
            </a:r>
            <a:r>
              <a:rPr lang="zh-CN" altLang="en-US" dirty="0"/>
              <a:t>中的单个汉字尚可采取读入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char</a:t>
            </a:r>
            <a:r>
              <a:rPr lang="zh-CN" altLang="en-US" dirty="0"/>
              <a:t>再转化为</a:t>
            </a:r>
            <a:r>
              <a:rPr lang="en-US" altLang="zh-CN" dirty="0" err="1"/>
              <a:t>w_char</a:t>
            </a:r>
            <a:r>
              <a:rPr lang="zh-CN" altLang="en-US" dirty="0"/>
              <a:t>的方式，但此处只能以</a:t>
            </a:r>
            <a:r>
              <a:rPr lang="en-US" altLang="zh-CN" dirty="0" err="1"/>
              <a:t>wstring</a:t>
            </a:r>
            <a:r>
              <a:rPr lang="zh-CN" altLang="en-US" dirty="0"/>
              <a:t>读入</a:t>
            </a:r>
            <a:endParaRPr lang="en-US" altLang="zh-CN" dirty="0"/>
          </a:p>
          <a:p>
            <a:pPr lvl="1"/>
            <a:r>
              <a:rPr lang="zh-CN" altLang="en-US" dirty="0"/>
              <a:t>根据踩过的坑，</a:t>
            </a:r>
            <a:r>
              <a:rPr lang="en-US" altLang="zh-CN" dirty="0" err="1"/>
              <a:t>wcin</a:t>
            </a:r>
            <a:r>
              <a:rPr lang="zh-CN" altLang="en-US" dirty="0"/>
              <a:t>、</a:t>
            </a:r>
            <a:r>
              <a:rPr lang="en-US" altLang="zh-CN" dirty="0" err="1"/>
              <a:t>wcout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 err="1"/>
              <a:t>wfstream</a:t>
            </a:r>
            <a:r>
              <a:rPr lang="zh-CN" altLang="en-US" dirty="0"/>
              <a:t>等均需经过类似以下操作才能正确处理中文字符：</a:t>
            </a:r>
            <a:endParaRPr lang="en-US" altLang="zh-CN" dirty="0"/>
          </a:p>
          <a:p>
            <a:pPr lvl="2"/>
            <a:r>
              <a:rPr lang="en-US" altLang="zh-CN" dirty="0" err="1"/>
              <a:t>setlocale</a:t>
            </a:r>
            <a:r>
              <a:rPr lang="en-US" altLang="zh-CN" dirty="0"/>
              <a:t>(LC_ALL, "</a:t>
            </a:r>
            <a:r>
              <a:rPr lang="en-US" altLang="zh-CN" dirty="0" err="1"/>
              <a:t>chs</a:t>
            </a:r>
            <a:r>
              <a:rPr lang="en-US" altLang="zh-CN" dirty="0"/>
              <a:t>");</a:t>
            </a:r>
          </a:p>
          <a:p>
            <a:pPr lvl="2"/>
            <a:r>
              <a:rPr lang="en-US" altLang="zh-CN" dirty="0" err="1"/>
              <a:t>wfstream</a:t>
            </a:r>
            <a:r>
              <a:rPr lang="en-US" altLang="zh-CN" dirty="0"/>
              <a:t> </a:t>
            </a:r>
            <a:r>
              <a:rPr lang="en-US" altLang="zh-CN" dirty="0" err="1"/>
              <a:t>wfout</a:t>
            </a:r>
            <a:r>
              <a:rPr lang="en-US" altLang="zh-CN" dirty="0"/>
              <a:t>;</a:t>
            </a:r>
          </a:p>
          <a:p>
            <a:pPr lvl="2"/>
            <a:r>
              <a:rPr lang="en-US" altLang="zh-CN" dirty="0" err="1"/>
              <a:t>wfout.imbue</a:t>
            </a:r>
            <a:r>
              <a:rPr lang="en-US" altLang="zh-CN" dirty="0"/>
              <a:t>(std::locale("</a:t>
            </a:r>
            <a:r>
              <a:rPr lang="en-US" altLang="zh-CN" dirty="0" err="1"/>
              <a:t>chs</a:t>
            </a:r>
            <a:r>
              <a:rPr lang="en-US" altLang="zh-CN" dirty="0"/>
              <a:t>"));</a:t>
            </a:r>
          </a:p>
          <a:p>
            <a:endParaRPr 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en-US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0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E1264-4114-4293-9576-BFC53F97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/>
              <a:t>模块与功能划分：</a:t>
            </a:r>
            <a:r>
              <a:rPr lang="en-US" altLang="zh-CN" dirty="0"/>
              <a:t>preproc.cpp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12A5A-724D-4FB0-A1BA-40FD4A202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29788"/>
          </a:xfrm>
        </p:spPr>
        <p:txBody>
          <a:bodyPr>
            <a:normAutofit/>
          </a:bodyPr>
          <a:lstStyle/>
          <a:p>
            <a:r>
              <a:rPr lang="fr-FR" dirty="0"/>
              <a:t>void store_phrase(wstring phrase)</a:t>
            </a:r>
          </a:p>
          <a:p>
            <a:pPr lvl="1"/>
            <a:r>
              <a:rPr lang="zh-CN" altLang="en-US" dirty="0"/>
              <a:t>将从</a:t>
            </a:r>
            <a:r>
              <a:rPr lang="en-US" altLang="zh-CN" dirty="0"/>
              <a:t>data.txt</a:t>
            </a:r>
            <a:r>
              <a:rPr lang="zh-CN" altLang="en-US" dirty="0"/>
              <a:t>中提取到的字词 </a:t>
            </a:r>
            <a:r>
              <a:rPr lang="en-US" altLang="zh-CN" dirty="0">
                <a:highlight>
                  <a:srgbClr val="FFFF00"/>
                </a:highlight>
              </a:rPr>
              <a:t>phrase</a:t>
            </a:r>
            <a:r>
              <a:rPr lang="en-US" altLang="zh-CN" dirty="0"/>
              <a:t> </a:t>
            </a:r>
            <a:r>
              <a:rPr lang="zh-CN" altLang="en-US" dirty="0"/>
              <a:t>存入对应目录，并添加词频</a:t>
            </a:r>
            <a:endParaRPr lang="en-US" altLang="zh-CN" dirty="0"/>
          </a:p>
          <a:p>
            <a:pPr lvl="1"/>
            <a:r>
              <a:rPr lang="zh-CN" altLang="en-US" dirty="0"/>
              <a:t>通过 </a:t>
            </a:r>
            <a:r>
              <a:rPr lang="en-US" dirty="0" err="1">
                <a:highlight>
                  <a:srgbClr val="FFFF00"/>
                </a:highlight>
              </a:rPr>
              <a:t>pronunc</a:t>
            </a:r>
            <a:r>
              <a:rPr lang="en-US" dirty="0"/>
              <a:t> </a:t>
            </a:r>
            <a:r>
              <a:rPr lang="zh-CN" altLang="en-US" dirty="0"/>
              <a:t>获得字词的读音，并获取其声母</a:t>
            </a:r>
            <a:endParaRPr lang="en-US" altLang="zh-CN" dirty="0"/>
          </a:p>
          <a:p>
            <a:pPr lvl="2"/>
            <a:r>
              <a:rPr lang="zh-CN" altLang="en-US" dirty="0"/>
              <a:t>利用</a:t>
            </a:r>
            <a:r>
              <a:rPr lang="en-US" altLang="zh-CN" dirty="0"/>
              <a:t>regex </a:t>
            </a:r>
            <a:r>
              <a:rPr lang="en-US" altLang="zh-CN" dirty="0">
                <a:highlight>
                  <a:srgbClr val="FFFF00"/>
                </a:highlight>
              </a:rPr>
              <a:t>“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zcs</a:t>
            </a:r>
            <a:r>
              <a:rPr lang="en-US" dirty="0">
                <a:highlight>
                  <a:srgbClr val="FFFF00"/>
                </a:highlight>
              </a:rPr>
              <a:t>]h.+”</a:t>
            </a:r>
            <a:r>
              <a:rPr lang="en-US" dirty="0"/>
              <a:t> </a:t>
            </a:r>
            <a:r>
              <a:rPr lang="zh-CN" altLang="en-US" dirty="0"/>
              <a:t>来判断是不是</a:t>
            </a:r>
            <a:r>
              <a:rPr lang="en-US" altLang="zh-CN" dirty="0" err="1"/>
              <a:t>zh</a:t>
            </a:r>
            <a:r>
              <a:rPr lang="zh-CN" altLang="en-US" dirty="0"/>
              <a:t>、</a:t>
            </a:r>
            <a:r>
              <a:rPr lang="en-US" altLang="zh-CN" dirty="0" err="1"/>
              <a:t>ch</a:t>
            </a:r>
            <a:r>
              <a:rPr lang="zh-CN" altLang="en-US" dirty="0"/>
              <a:t>、</a:t>
            </a:r>
            <a:r>
              <a:rPr lang="en-US" altLang="zh-CN" dirty="0" err="1"/>
              <a:t>sh</a:t>
            </a:r>
            <a:endParaRPr lang="en-US" altLang="zh-CN" dirty="0"/>
          </a:p>
          <a:p>
            <a:pPr lvl="1"/>
            <a:r>
              <a:rPr lang="zh-CN" altLang="en-US" dirty="0"/>
              <a:t>遇到</a:t>
            </a:r>
            <a:r>
              <a:rPr lang="en-US" altLang="zh-CN" dirty="0"/>
              <a:t>pinyin.txt</a:t>
            </a:r>
            <a:r>
              <a:rPr lang="zh-CN" altLang="en-US" dirty="0"/>
              <a:t>中不存在的生僻字（往往是繁体字），忽略</a:t>
            </a:r>
            <a:endParaRPr lang="en-US" altLang="zh-CN" dirty="0"/>
          </a:p>
          <a:p>
            <a:pPr lvl="1"/>
            <a:r>
              <a:rPr lang="zh-CN" altLang="en-US" dirty="0"/>
              <a:t>遇到含多音字的词语，先存到</a:t>
            </a:r>
            <a:r>
              <a:rPr lang="en-US" altLang="zh-CN" dirty="0"/>
              <a:t>duoyinci.txt</a:t>
            </a:r>
            <a:r>
              <a:rPr lang="zh-CN" altLang="en-US" dirty="0"/>
              <a:t>中，可借助 </a:t>
            </a:r>
            <a:r>
              <a:rPr lang="en-US" altLang="zh-CN" dirty="0" err="1">
                <a:highlight>
                  <a:srgbClr val="FFFF00"/>
                </a:highlight>
              </a:rPr>
              <a:t>pypinyin</a:t>
            </a:r>
            <a:r>
              <a:rPr lang="en-US" altLang="zh-CN" dirty="0"/>
              <a:t> </a:t>
            </a:r>
            <a:r>
              <a:rPr lang="zh-CN" altLang="en-US" dirty="0"/>
              <a:t>这个</a:t>
            </a:r>
            <a:r>
              <a:rPr lang="en-US" altLang="zh-CN" dirty="0"/>
              <a:t>python</a:t>
            </a:r>
            <a:r>
              <a:rPr lang="zh-CN" altLang="en-US" dirty="0"/>
              <a:t>工具确定其读音，之后再统一存储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en-US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83204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456</TotalTime>
  <Words>628</Words>
  <Application>Microsoft Office PowerPoint</Application>
  <PresentationFormat>宽屏</PresentationFormat>
  <Paragraphs>152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包裹</vt:lpstr>
      <vt:lpstr>myIME 项目设计文档</vt:lpstr>
      <vt:lpstr>需求分析</vt:lpstr>
      <vt:lpstr>需求分析</vt:lpstr>
      <vt:lpstr>模块与功能划分：整体</vt:lpstr>
      <vt:lpstr>模块与功能划分：preproc.cpp</vt:lpstr>
      <vt:lpstr>模块与功能划分：preproc.cpp</vt:lpstr>
      <vt:lpstr>模块与功能划分：preproc.cpp</vt:lpstr>
      <vt:lpstr>模块与功能划分：preproc.cpp</vt:lpstr>
      <vt:lpstr>模块与功能划分：preproc.cpp</vt:lpstr>
      <vt:lpstr>模块与功能划分：preproc.cpp</vt:lpstr>
      <vt:lpstr>模块与功能划分：type.cpp</vt:lpstr>
      <vt:lpstr>模块与功能划分：type.cpp</vt:lpstr>
      <vt:lpstr>程序与算法实现</vt:lpstr>
      <vt:lpstr>程序与算法实现</vt:lpstr>
      <vt:lpstr>程序与算法实现</vt:lpstr>
      <vt:lpstr>程序与算法实现</vt:lpstr>
      <vt:lpstr>PowerPoint 演示文稿</vt:lpstr>
      <vt:lpstr>The 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GoChess 项目设计文档</dc:title>
  <dc:creator>Patrick Dong</dc:creator>
  <cp:lastModifiedBy>Patrick Dong</cp:lastModifiedBy>
  <cp:revision>52</cp:revision>
  <dcterms:created xsi:type="dcterms:W3CDTF">2020-11-09T13:11:23Z</dcterms:created>
  <dcterms:modified xsi:type="dcterms:W3CDTF">2020-12-29T09:01:01Z</dcterms:modified>
</cp:coreProperties>
</file>