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handoutMasterIdLst>
    <p:handoutMasterId r:id="rId19"/>
  </p:handoutMasterIdLst>
  <p:sldIdLst>
    <p:sldId id="392" r:id="rId2"/>
    <p:sldId id="394" r:id="rId3"/>
    <p:sldId id="1619" r:id="rId4"/>
    <p:sldId id="1631" r:id="rId5"/>
    <p:sldId id="1618" r:id="rId6"/>
    <p:sldId id="1622" r:id="rId7"/>
    <p:sldId id="1624" r:id="rId8"/>
    <p:sldId id="1625" r:id="rId9"/>
    <p:sldId id="1626" r:id="rId10"/>
    <p:sldId id="1627" r:id="rId11"/>
    <p:sldId id="1629" r:id="rId12"/>
    <p:sldId id="1628" r:id="rId13"/>
    <p:sldId id="1623" r:id="rId14"/>
    <p:sldId id="1620" r:id="rId15"/>
    <p:sldId id="261" r:id="rId16"/>
    <p:sldId id="1138" r:id="rId17"/>
  </p:sldIdLst>
  <p:sldSz cx="12192000" cy="6858000"/>
  <p:notesSz cx="7099300" cy="10234613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F7E"/>
    <a:srgbClr val="2159B5"/>
    <a:srgbClr val="FFFF99"/>
    <a:srgbClr val="33BBBC"/>
    <a:srgbClr val="898989"/>
    <a:srgbClr val="F58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179" autoAdjust="0"/>
  </p:normalViewPr>
  <p:slideViewPr>
    <p:cSldViewPr snapToGrid="0">
      <p:cViewPr varScale="1">
        <p:scale>
          <a:sx n="62" d="100"/>
          <a:sy n="62" d="100"/>
        </p:scale>
        <p:origin x="792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92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6" y="1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r">
              <a:defRPr sz="1200"/>
            </a:lvl1pPr>
          </a:lstStyle>
          <a:p>
            <a:fld id="{43F1A4C9-FB5C-B247-A357-650712A3F0A8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6" y="9721107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r">
              <a:defRPr sz="1200"/>
            </a:lvl1pPr>
          </a:lstStyle>
          <a:p>
            <a:fld id="{C9D91F05-50D7-A946-8902-88FA310261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5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6" y="3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r">
              <a:defRPr sz="1200"/>
            </a:lvl1pPr>
          </a:lstStyle>
          <a:p>
            <a:fld id="{EA4960E5-F060-4C88-B1C5-5A6F5890BEF6}" type="datetimeFigureOut">
              <a:rPr lang="en-SG" smtClean="0"/>
              <a:pPr/>
              <a:t>1/3/2022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7838" y="1277938"/>
            <a:ext cx="6143625" cy="3455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2" tIns="49516" rIns="99032" bIns="49516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7"/>
            <a:ext cx="5679440" cy="4029879"/>
          </a:xfrm>
          <a:prstGeom prst="rect">
            <a:avLst/>
          </a:prstGeom>
        </p:spPr>
        <p:txBody>
          <a:bodyPr vert="horz" lIns="99032" tIns="49516" rIns="99032" bIns="49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9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6" y="9721109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r">
              <a:defRPr sz="1200"/>
            </a:lvl1pPr>
          </a:lstStyle>
          <a:p>
            <a:fld id="{5E13ECD2-14D7-4265-AF23-95505127F74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363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688453" y="2121318"/>
            <a:ext cx="9882135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688450" y="3538494"/>
            <a:ext cx="9151352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+mj-lt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688453" y="4127589"/>
            <a:ext cx="9129183" cy="406148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Slides=5)</a:t>
            </a:r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National University of Singapore</a:t>
            </a:r>
            <a:endParaRPr lang="en-SG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710" y="73507"/>
            <a:ext cx="2917736" cy="9845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534" y="162176"/>
            <a:ext cx="1744038" cy="6766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479" y="162176"/>
            <a:ext cx="780626" cy="88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5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250833"/>
            <a:ext cx="8800551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167032"/>
            <a:ext cx="10515600" cy="4143375"/>
          </a:xfrm>
        </p:spPr>
        <p:txBody>
          <a:bodyPr/>
          <a:lstStyle>
            <a:lvl1pPr marL="514338" indent="-514338">
              <a:buFont typeface="Arial" panose="020B0604020202020204" pitchFamily="34" charset="0"/>
              <a:buChar char="•"/>
              <a:defRPr b="0" cap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</a:t>
            </a:r>
          </a:p>
          <a:p>
            <a:pPr lvl="0"/>
            <a:r>
              <a:rPr lang="en-US" dirty="0"/>
              <a:t>Agenda 3</a:t>
            </a:r>
          </a:p>
          <a:p>
            <a:pPr lvl="0"/>
            <a:r>
              <a:rPr lang="en-US" dirty="0"/>
              <a:t>Agenda 4</a:t>
            </a:r>
          </a:p>
          <a:p>
            <a:pPr lvl="0"/>
            <a:r>
              <a:rPr lang="en-US" dirty="0"/>
              <a:t>Agenda 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Slides=5)</a:t>
            </a:r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National University of Singapore</a:t>
            </a:r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508" y="26069"/>
            <a:ext cx="2595440" cy="87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9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250833"/>
            <a:ext cx="8800551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38200" y="1182208"/>
            <a:ext cx="10515600" cy="4651375"/>
          </a:xfrm>
        </p:spPr>
        <p:txBody>
          <a:bodyPr/>
          <a:lstStyle>
            <a:lvl1pPr marL="357179" indent="-357179">
              <a:lnSpc>
                <a:spcPct val="120000"/>
              </a:lnSpc>
              <a:defRPr b="1">
                <a:solidFill>
                  <a:srgbClr val="F58220"/>
                </a:solidFill>
                <a:latin typeface="+mj-lt"/>
              </a:defRPr>
            </a:lvl1pPr>
            <a:lvl2pPr marL="804843" indent="-447663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1163610" indent="-358766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 marL="1520787" indent="-357179">
              <a:lnSpc>
                <a:spcPct val="120000"/>
              </a:lnSpc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(Total Slides=5) &lt;Project code, file name, version&gt;</a:t>
            </a:r>
            <a:endParaRPr lang="en-SG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National University of Singapore</a:t>
            </a:r>
            <a:endParaRPr lang="en-SG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508" y="26069"/>
            <a:ext cx="2595440" cy="87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3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250833"/>
            <a:ext cx="8800551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347887" y="1166818"/>
            <a:ext cx="5005916" cy="4143375"/>
          </a:xfrm>
        </p:spPr>
        <p:txBody>
          <a:bodyPr/>
          <a:lstStyle>
            <a:lvl1pPr marL="357179" indent="-357179">
              <a:defRPr b="1">
                <a:solidFill>
                  <a:srgbClr val="F58220"/>
                </a:solidFill>
                <a:latin typeface="+mj-lt"/>
              </a:defRPr>
            </a:lvl1pPr>
            <a:lvl2pPr marL="685783" indent="-328605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984226" indent="-26828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 marL="1341405" indent="-357179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 hasCustomPrompt="1"/>
          </p:nvPr>
        </p:nvSpPr>
        <p:spPr>
          <a:xfrm>
            <a:off x="838203" y="1166817"/>
            <a:ext cx="5125279" cy="4143375"/>
          </a:xfrm>
        </p:spPr>
        <p:txBody>
          <a:bodyPr/>
          <a:lstStyle>
            <a:lvl1pPr marL="357179" indent="-357179">
              <a:defRPr b="1">
                <a:solidFill>
                  <a:srgbClr val="F58220"/>
                </a:solidFill>
                <a:latin typeface="+mj-lt"/>
              </a:defRPr>
            </a:lvl1pPr>
            <a:lvl2pPr marL="685783" indent="-328605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984226" indent="-268281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 marL="1341405" indent="-357179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(Total Slides=5) &lt;Project code, file name, version&gt;</a:t>
            </a:r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l"/>
            <a:r>
              <a:rPr lang="en-SG" sz="1000" dirty="0"/>
              <a:t>© National University of Singapore</a:t>
            </a:r>
            <a:endParaRPr lang="en-SG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508" y="26069"/>
            <a:ext cx="2595440" cy="87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4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122422" y="3318389"/>
            <a:ext cx="9882135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22419" y="4778847"/>
            <a:ext cx="9151352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+mj-lt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(Total Slides=5) &lt;Project code, file name, version&gt;</a:t>
            </a:r>
            <a:endParaRPr lang="en-SG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SG" sz="1000" dirty="0"/>
              <a:t>© National University of Singapore</a:t>
            </a:r>
            <a:endParaRPr lang="en-SG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478" y="58779"/>
            <a:ext cx="4046202" cy="136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250833"/>
            <a:ext cx="8800551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(Total Slides=5) &lt;Project code, file name, version&gt;</a:t>
            </a:r>
            <a:endParaRPr lang="en-SG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SG" sz="1000"/>
              <a:t>© 2017 National University of Singapore. All Rights Reserved</a:t>
            </a:r>
            <a:endParaRPr lang="en-SG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508" y="26069"/>
            <a:ext cx="2595440" cy="87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8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 userDrawn="1"/>
        </p:nvSpPr>
        <p:spPr>
          <a:xfrm>
            <a:off x="4170783" y="1572630"/>
            <a:ext cx="3909526" cy="3909526"/>
          </a:xfrm>
          <a:prstGeom prst="ellipse">
            <a:avLst/>
          </a:prstGeom>
          <a:solidFill>
            <a:srgbClr val="0F4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0782" y="3960230"/>
            <a:ext cx="3909527" cy="129757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National University of Singapore. All Rights Reserved.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© National University of Singapore.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5A48-BEA1-4F0B-B705-935962E41028}" type="slidenum">
              <a:rPr lang="en-SG" smtClean="0"/>
              <a:t>‹#›</a:t>
            </a:fld>
            <a:endParaRPr lang="en-SG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46267" y="221282"/>
            <a:ext cx="1015065" cy="7224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598" y="2673993"/>
            <a:ext cx="3503105" cy="118208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8556172" y="6298164"/>
            <a:ext cx="3415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b="1">
                <a:latin typeface="Century Gothic" panose="020B0502020202020204" pitchFamily="34" charset="0"/>
              </a:rPr>
              <a:t>www.iss.nus.edu.sg</a:t>
            </a:r>
          </a:p>
        </p:txBody>
      </p:sp>
    </p:spTree>
    <p:extLst>
      <p:ext uri="{BB962C8B-B14F-4D97-AF65-F5344CB8AC3E}">
        <p14:creationId xmlns:p14="http://schemas.microsoft.com/office/powerpoint/2010/main" val="363105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National University of Singapore. All Rights Reserved.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© National University of Singapore.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5A48-BEA1-4F0B-B705-935962E41028}" type="slidenum">
              <a:rPr lang="en-SG" smtClean="0"/>
              <a:t>‹#›</a:t>
            </a:fld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044"/>
            <a:ext cx="2140120" cy="72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7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7776" y="6492879"/>
            <a:ext cx="754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4709" y="6492878"/>
            <a:ext cx="62983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(Total Slides=5) &lt;Project code, file name, version&gt;</a:t>
            </a:r>
            <a:endParaRPr lang="en-SG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36988" y="6492879"/>
            <a:ext cx="4816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algn="l"/>
            <a:r>
              <a:rPr lang="en-SG" sz="1000"/>
              <a:t>© 2017 National University of Singapore. All Rights Reserved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971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3" r:id="rId8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nusu.sharepoint.com/sites/ISS_Intranet_Teaching_Excellence/SitePages/Hybrid-Teaching-Guide(1).aspx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835722" y="349321"/>
            <a:ext cx="5921713" cy="5674115"/>
          </a:xfrm>
          <a:prstGeom prst="ellipse">
            <a:avLst/>
          </a:prstGeom>
          <a:solidFill>
            <a:srgbClr val="0F4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311" y="1952696"/>
            <a:ext cx="4807483" cy="1622234"/>
          </a:xfrm>
          <a:prstGeom prst="rect">
            <a:avLst/>
          </a:prstGeom>
        </p:spPr>
      </p:pic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977258" y="3737158"/>
            <a:ext cx="7546916" cy="16828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Hybrid Teaching Sharing</a:t>
            </a:r>
          </a:p>
          <a:p>
            <a:pPr>
              <a:lnSpc>
                <a:spcPct val="100000"/>
              </a:lnSpc>
            </a:pPr>
            <a:r>
              <a:rPr lang="en-US" b="1" dirty="0"/>
              <a:t>GU Zhan (Sam)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321833"/>
            <a:ext cx="12192000" cy="957047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93511" y="5348896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OVER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49856" y="5452044"/>
            <a:ext cx="1555234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  <a:latin typeface="Century Gothic"/>
              </a:rPr>
              <a:t>GRADUATE</a:t>
            </a:r>
          </a:p>
          <a:p>
            <a:r>
              <a:rPr lang="en-SG" sz="1600" dirty="0">
                <a:solidFill>
                  <a:schemeClr val="bg1"/>
                </a:solidFill>
                <a:latin typeface="Century Gothic"/>
              </a:rPr>
              <a:t>PROGRAMME</a:t>
            </a:r>
          </a:p>
          <a:p>
            <a:r>
              <a:rPr lang="en-SG" sz="1600" dirty="0">
                <a:solidFill>
                  <a:schemeClr val="bg1"/>
                </a:solidFill>
                <a:latin typeface="Century Gothic"/>
              </a:rPr>
              <a:t>ALUMNI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243" y="5591693"/>
            <a:ext cx="1476686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SG" sz="4000" b="1" dirty="0">
                <a:solidFill>
                  <a:srgbClr val="FF9900"/>
                </a:solidFill>
                <a:latin typeface="Century Gothic"/>
              </a:rPr>
              <a:t>6,873</a:t>
            </a:r>
            <a:endParaRPr lang="en-SG" sz="4000" b="1" dirty="0">
              <a:solidFill>
                <a:srgbClr val="FF99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69728" y="5348896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OFFERING OVER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10851" y="5569533"/>
            <a:ext cx="37994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ENTERPRISE IT, INNOVATION</a:t>
            </a:r>
          </a:p>
          <a:p>
            <a:r>
              <a:rPr lang="en-SG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&amp; LEADERSHIP PROGRAMMES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20624" y="5386076"/>
            <a:ext cx="1802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TRAINING OVER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20624" y="5612391"/>
            <a:ext cx="2194832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SG" sz="4000" b="1">
                <a:solidFill>
                  <a:srgbClr val="FF9900"/>
                </a:solidFill>
                <a:latin typeface="Century Gothic"/>
              </a:rPr>
              <a:t>157,000</a:t>
            </a:r>
            <a:r>
              <a:rPr lang="en-SG" sz="4000" b="1" dirty="0">
                <a:solidFill>
                  <a:srgbClr val="FF9900"/>
                </a:solidFill>
                <a:latin typeface="Century Gothic"/>
              </a:rPr>
              <a:t> 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830287" y="5602978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  <a:latin typeface="Century Gothic" panose="020B0502020202020204" pitchFamily="34" charset="0"/>
              </a:rPr>
              <a:t>DIGITAL LEADERS</a:t>
            </a:r>
          </a:p>
          <a:p>
            <a:r>
              <a:rPr lang="en-SG" dirty="0">
                <a:solidFill>
                  <a:schemeClr val="bg1"/>
                </a:solidFill>
                <a:latin typeface="Century Gothic" panose="020B0502020202020204" pitchFamily="34" charset="0"/>
              </a:rPr>
              <a:t>&amp; PROFESSIONALS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69728" y="5629222"/>
            <a:ext cx="10454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 b="1" dirty="0">
                <a:solidFill>
                  <a:srgbClr val="FF9900"/>
                </a:solidFill>
                <a:latin typeface="Century Gothic" panose="020B0502020202020204" pitchFamily="34" charset="0"/>
              </a:rPr>
              <a:t>150</a:t>
            </a:r>
          </a:p>
        </p:txBody>
      </p:sp>
    </p:spTree>
    <p:extLst>
      <p:ext uri="{BB962C8B-B14F-4D97-AF65-F5344CB8AC3E}">
        <p14:creationId xmlns:p14="http://schemas.microsoft.com/office/powerpoint/2010/main" val="23505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DB7A-22C8-4D9E-831E-32B4F437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Practices &amp; Learnings</a:t>
            </a:r>
            <a:endParaRPr lang="en-SG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3A6DE-B444-4D09-B805-88276DF42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901" y="1794802"/>
            <a:ext cx="11076398" cy="4351338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Good &amp; effective practice: Course admin joins zoom during initial period of course on 1</a:t>
            </a:r>
            <a:r>
              <a:rPr lang="en-US" sz="3600" b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day: 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Help (new) learners to familiarize learning environment, e.g. attendance,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LumiNUS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matters;</a:t>
            </a:r>
          </a:p>
          <a:p>
            <a:pPr lvl="1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solving and coordination for audio/video issue in zoom;</a:t>
            </a:r>
          </a:p>
          <a:p>
            <a:pPr lvl="1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Real time point of contact and support when lecturer is engaged with content delivery;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702B4EA-4F96-4C50-B9D3-B0CA298A7F7E}"/>
              </a:ext>
            </a:extLst>
          </p:cNvPr>
          <p:cNvSpPr txBox="1">
            <a:spLocks/>
          </p:cNvSpPr>
          <p:nvPr/>
        </p:nvSpPr>
        <p:spPr>
          <a:xfrm>
            <a:off x="11789000" y="6524090"/>
            <a:ext cx="403000" cy="33391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3C605-4FC6-46DE-BC90-871762EA3F52}" type="slidenum">
              <a:rPr lang="en-SG" sz="105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en-SG" sz="10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241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DB7A-22C8-4D9E-831E-32B4F437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Practices &amp; Learnings</a:t>
            </a:r>
            <a:endParaRPr lang="en-SG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3A6DE-B444-4D09-B805-88276DF42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901" y="1794802"/>
            <a:ext cx="11076398" cy="4351338"/>
          </a:xfrm>
        </p:spPr>
        <p:txBody>
          <a:bodyPr>
            <a:normAutofit/>
          </a:bodyPr>
          <a:lstStyle/>
          <a:p>
            <a:pPr lvl="0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Student buddy / Class group: 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feasible, appoint a F2F class ‘student buddy’ to join the zoom, who can also monito and assist remote learners;</a:t>
            </a:r>
          </a:p>
          <a:p>
            <a:pPr lvl="1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class group in MS Teams (matriculated students) or WhatsApp (QR code group joining, hence no mobile number collection required)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702B4EA-4F96-4C50-B9D3-B0CA298A7F7E}"/>
              </a:ext>
            </a:extLst>
          </p:cNvPr>
          <p:cNvSpPr txBox="1">
            <a:spLocks/>
          </p:cNvSpPr>
          <p:nvPr/>
        </p:nvSpPr>
        <p:spPr>
          <a:xfrm>
            <a:off x="11789000" y="6524090"/>
            <a:ext cx="403000" cy="33391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3C605-4FC6-46DE-BC90-871762EA3F52}" type="slidenum">
              <a:rPr lang="en-SG" sz="105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n-SG" sz="10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67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DB7A-22C8-4D9E-831E-32B4F437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Practices &amp; Learnings</a:t>
            </a:r>
            <a:endParaRPr lang="en-SG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3A6DE-B444-4D09-B805-88276DF42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901" y="1794802"/>
            <a:ext cx="11076398" cy="4351338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 a timetable of activities for learners to participate, e.g., exercise, presentations, brainstorming: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Especially designed to facilitate the remote learners engagement across different time zones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(keep them awake)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lvl="1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Also serves as reminder for lecturer to invite remote learners to share and participate in class activities;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702B4EA-4F96-4C50-B9D3-B0CA298A7F7E}"/>
              </a:ext>
            </a:extLst>
          </p:cNvPr>
          <p:cNvSpPr txBox="1">
            <a:spLocks/>
          </p:cNvSpPr>
          <p:nvPr/>
        </p:nvSpPr>
        <p:spPr>
          <a:xfrm>
            <a:off x="11789000" y="6524090"/>
            <a:ext cx="403000" cy="33391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3C605-4FC6-46DE-BC90-871762EA3F52}" type="slidenum">
              <a:rPr lang="en-SG" sz="105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en-SG" sz="10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827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DB7A-22C8-4D9E-831E-32B4F437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Practices &amp; Learnings – Nice to have</a:t>
            </a:r>
            <a:endParaRPr lang="en-SG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3A6DE-B444-4D09-B805-88276DF42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901" y="1794802"/>
            <a:ext cx="11076398" cy="5063198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up more camera to cover entire classroom if possible, methods: </a:t>
            </a:r>
          </a:p>
          <a:p>
            <a:pPr lvl="1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Wide angle / Fish eye lens;</a:t>
            </a:r>
          </a:p>
          <a:p>
            <a:pPr lvl="1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extra computers/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mobiles in Zoom to enable more camera;</a:t>
            </a:r>
          </a:p>
          <a:p>
            <a:pPr lvl="0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up more handheld microphones in classroom: </a:t>
            </a:r>
          </a:p>
          <a:p>
            <a:pPr lvl="1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E.g. one mic every 10 students;</a:t>
            </a:r>
          </a:p>
          <a:p>
            <a:pPr lvl="0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up extra monitor/screen to display remote learners: </a:t>
            </a:r>
          </a:p>
          <a:p>
            <a:pPr lvl="1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Larger LCD/Monitor; Also helps in highlighting zoom chat / questions.</a:t>
            </a:r>
          </a:p>
          <a:p>
            <a:pPr lvl="1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Existing dual-Projectors in some classrooms: one to project lecture content, one for displaying remote learners;</a:t>
            </a:r>
            <a:endParaRPr lang="en-SG" sz="3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702B4EA-4F96-4C50-B9D3-B0CA298A7F7E}"/>
              </a:ext>
            </a:extLst>
          </p:cNvPr>
          <p:cNvSpPr txBox="1">
            <a:spLocks/>
          </p:cNvSpPr>
          <p:nvPr/>
        </p:nvSpPr>
        <p:spPr>
          <a:xfrm>
            <a:off x="11789000" y="6524090"/>
            <a:ext cx="403000" cy="33391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3C605-4FC6-46DE-BC90-871762EA3F52}" type="slidenum">
              <a:rPr lang="en-SG" sz="105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13</a:t>
            </a:fld>
            <a:endParaRPr lang="en-SG" sz="10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679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DB7A-22C8-4D9E-831E-32B4F437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Practices &amp; Learnings</a:t>
            </a:r>
            <a:endParaRPr lang="en-SG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3A6DE-B444-4D09-B805-88276DF42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901" y="1794802"/>
            <a:ext cx="11076398" cy="506319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Any question or experience sharing from you?</a:t>
            </a:r>
          </a:p>
          <a:p>
            <a:pPr lvl="0"/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>
              <a:buNone/>
            </a:pP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>
              <a:buNone/>
            </a:pP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>
              <a:buNone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Teaching Excellence Team &amp; Resources</a:t>
            </a:r>
          </a:p>
          <a:p>
            <a:pPr lvl="0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Several points above are also recommended by Teaching Excellence team’s </a:t>
            </a:r>
            <a:r>
              <a:rPr lang="en-SG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Hybrid teaching guide:  </a:t>
            </a:r>
          </a:p>
          <a:p>
            <a:pPr marL="457189" lvl="1" indent="0">
              <a:buNone/>
            </a:pPr>
            <a:r>
              <a:rPr lang="en-SG" u="sng" dirty="0">
                <a:hlinkClick r:id="rId2"/>
              </a:rPr>
              <a:t>https://nusu.sharepoint.com/sites/ISS_Intranet_Teaching_Excellence/SitePages/Hybrid-Teaching-Guide(1).aspx</a:t>
            </a:r>
            <a:endParaRPr lang="en-SG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702B4EA-4F96-4C50-B9D3-B0CA298A7F7E}"/>
              </a:ext>
            </a:extLst>
          </p:cNvPr>
          <p:cNvSpPr txBox="1">
            <a:spLocks/>
          </p:cNvSpPr>
          <p:nvPr/>
        </p:nvSpPr>
        <p:spPr>
          <a:xfrm>
            <a:off x="11789000" y="6524090"/>
            <a:ext cx="403000" cy="33391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3C605-4FC6-46DE-BC90-871762EA3F52}" type="slidenum">
              <a:rPr lang="en-SG" sz="105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14</a:t>
            </a:fld>
            <a:endParaRPr lang="en-SG" sz="10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452A128E-6AF1-430E-AAB7-A47D50456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53968" y="1171255"/>
            <a:ext cx="3638032" cy="363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1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394736" y="1133456"/>
            <a:ext cx="43942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>
                <a:latin typeface="Century Gothic" panose="020B0502020202020204" pitchFamily="34" charset="0"/>
                <a:cs typeface="Arial" panose="020B0604020202020204" pitchFamily="34" charset="0"/>
              </a:rPr>
              <a:t>www.iss.nus.edu.sg</a:t>
            </a:r>
          </a:p>
          <a:p>
            <a:pPr>
              <a:lnSpc>
                <a:spcPct val="150000"/>
              </a:lnSpc>
            </a:pPr>
            <a:endParaRPr lang="en-US" altLang="en-US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SG" altLang="en-US">
                <a:latin typeface="Century Gothic" panose="020B0502020202020204" pitchFamily="34" charset="0"/>
                <a:cs typeface="Arial" panose="020B0604020202020204" pitchFamily="34" charset="0"/>
              </a:rPr>
              <a:t>www.facebook.com/ISS.NUS</a:t>
            </a:r>
          </a:p>
          <a:p>
            <a:pPr>
              <a:lnSpc>
                <a:spcPct val="150000"/>
              </a:lnSpc>
            </a:pPr>
            <a:endParaRPr lang="en-SG" altLang="en-US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SG" altLang="en-US">
                <a:latin typeface="Century Gothic" panose="020B0502020202020204" pitchFamily="34" charset="0"/>
                <a:cs typeface="Arial" panose="020B0604020202020204" pitchFamily="34" charset="0"/>
              </a:rPr>
              <a:t>twitter.com/ISSNUS</a:t>
            </a:r>
          </a:p>
          <a:p>
            <a:pPr>
              <a:lnSpc>
                <a:spcPct val="150000"/>
              </a:lnSpc>
            </a:pPr>
            <a:endParaRPr lang="en-SG" altLang="en-US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SG" altLang="en-US">
                <a:latin typeface="Century Gothic" panose="020B0502020202020204" pitchFamily="34" charset="0"/>
                <a:cs typeface="Arial" panose="020B0604020202020204" pitchFamily="34" charset="0"/>
              </a:rPr>
              <a:t>@iss.nus</a:t>
            </a:r>
          </a:p>
          <a:p>
            <a:pPr>
              <a:lnSpc>
                <a:spcPct val="150000"/>
              </a:lnSpc>
            </a:pPr>
            <a:endParaRPr lang="en-SG" altLang="en-US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SG" altLang="en-US">
                <a:latin typeface="Century Gothic" panose="020B0502020202020204" pitchFamily="34" charset="0"/>
                <a:cs typeface="Arial" panose="020B0604020202020204" pitchFamily="34" charset="0"/>
              </a:rPr>
              <a:t>www.linkedin.com/company/iss_nus</a:t>
            </a:r>
          </a:p>
          <a:p>
            <a:pPr>
              <a:lnSpc>
                <a:spcPct val="150000"/>
              </a:lnSpc>
            </a:pPr>
            <a:endParaRPr lang="en-SG" altLang="en-US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SG">
                <a:latin typeface="Century Gothic" panose="020B0502020202020204" pitchFamily="34" charset="0"/>
              </a:rPr>
              <a:t>youtube.com/user/</a:t>
            </a:r>
            <a:r>
              <a:rPr lang="en-SG" err="1">
                <a:latin typeface="Century Gothic" panose="020B0502020202020204" pitchFamily="34" charset="0"/>
              </a:rPr>
              <a:t>TheISSNUS</a:t>
            </a:r>
            <a:r>
              <a:rPr lang="en-SG">
                <a:latin typeface="Century Gothic" panose="020B0502020202020204" pitchFamily="34" charset="0"/>
              </a:rPr>
              <a:t>/</a:t>
            </a:r>
            <a:endParaRPr lang="en-US" altLang="en-US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SG"/>
          </a:p>
        </p:txBody>
      </p:sp>
      <p:grpSp>
        <p:nvGrpSpPr>
          <p:cNvPr id="16" name="Group 15"/>
          <p:cNvGrpSpPr/>
          <p:nvPr/>
        </p:nvGrpSpPr>
        <p:grpSpPr>
          <a:xfrm>
            <a:off x="6762832" y="1098317"/>
            <a:ext cx="631904" cy="570110"/>
            <a:chOff x="5400784" y="2442555"/>
            <a:chExt cx="631904" cy="57011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1681" y="2442555"/>
              <a:ext cx="570110" cy="57011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400784" y="2573721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>
                  <a:solidFill>
                    <a:schemeClr val="bg1"/>
                  </a:solidFill>
                  <a:latin typeface="Century Gothic" panose="020B0502020202020204" pitchFamily="34" charset="0"/>
                </a:rPr>
                <a:t>www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042" y="1998891"/>
            <a:ext cx="469484" cy="4694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667" y="2839443"/>
            <a:ext cx="477485" cy="47748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261" y="4487944"/>
            <a:ext cx="433244" cy="43324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917" y="3659421"/>
            <a:ext cx="445638" cy="4456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r="14831"/>
          <a:stretch/>
        </p:blipFill>
        <p:spPr>
          <a:xfrm>
            <a:off x="13251" y="979607"/>
            <a:ext cx="6229686" cy="51151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580" y="5304073"/>
            <a:ext cx="484708" cy="484708"/>
          </a:xfrm>
          <a:prstGeom prst="rect">
            <a:avLst/>
          </a:prstGeom>
        </p:spPr>
      </p:pic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0DC478F9-A742-4EE6-BAB0-AF9725AFC1C7}"/>
              </a:ext>
            </a:extLst>
          </p:cNvPr>
          <p:cNvSpPr txBox="1">
            <a:spLocks/>
          </p:cNvSpPr>
          <p:nvPr/>
        </p:nvSpPr>
        <p:spPr>
          <a:xfrm>
            <a:off x="11789000" y="6524090"/>
            <a:ext cx="403000" cy="33391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3C605-4FC6-46DE-BC90-871762EA3F52}" type="slidenum">
              <a:rPr lang="en-SG" sz="105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15</a:t>
            </a:fld>
            <a:endParaRPr lang="en-SG" sz="10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87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National University of Singapore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16</a:t>
            </a:fld>
            <a:endParaRPr lang="en-SG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84635" y="3078059"/>
            <a:ext cx="9882135" cy="1280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none" baseline="0">
                <a:solidFill>
                  <a:srgbClr val="173F7E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GB" sz="4100" cap="all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154834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324280-A088-43D4-9CDD-52E64336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Class Run Information</a:t>
            </a:r>
            <a:endParaRPr lang="en-SG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00C49F-4817-4B8D-9A72-C676B26E4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871497" cy="503237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EF7C00"/>
                </a:solidFill>
              </a:rPr>
              <a:t>Course: </a:t>
            </a:r>
            <a:r>
              <a:rPr lang="en-US" dirty="0">
                <a:solidFill>
                  <a:srgbClr val="EF7C00"/>
                </a:solidFill>
              </a:rPr>
              <a:t>Machine Reasoning (4 days), a modular course under MTech Graduate Certificate: Intelligent Reasoning Systems (IRS), AI Practices</a:t>
            </a:r>
          </a:p>
          <a:p>
            <a:r>
              <a:rPr lang="en-US" b="1" dirty="0">
                <a:solidFill>
                  <a:srgbClr val="EF7C00"/>
                </a:solidFill>
              </a:rPr>
              <a:t>Lecturer: </a:t>
            </a:r>
            <a:r>
              <a:rPr lang="en-US" dirty="0">
                <a:solidFill>
                  <a:srgbClr val="EF7C00"/>
                </a:solidFill>
              </a:rPr>
              <a:t>GU Zhan (Sam)</a:t>
            </a:r>
          </a:p>
          <a:p>
            <a:r>
              <a:rPr lang="en-US" b="1" dirty="0">
                <a:solidFill>
                  <a:srgbClr val="EF7C00"/>
                </a:solidFill>
              </a:rPr>
              <a:t>Course Admin: </a:t>
            </a:r>
            <a:r>
              <a:rPr lang="en-US" dirty="0">
                <a:solidFill>
                  <a:srgbClr val="EF7C00"/>
                </a:solidFill>
              </a:rPr>
              <a:t>Angela CHUA</a:t>
            </a:r>
          </a:p>
          <a:p>
            <a:r>
              <a:rPr lang="en-US" b="1" dirty="0">
                <a:solidFill>
                  <a:srgbClr val="EF7C00"/>
                </a:solidFill>
              </a:rPr>
              <a:t>Run schedule: </a:t>
            </a:r>
            <a:r>
              <a:rPr lang="en-US" dirty="0">
                <a:solidFill>
                  <a:srgbClr val="EF7C00"/>
                </a:solidFill>
              </a:rPr>
              <a:t>4 Saturdays 9AM-5PM Singapore time zone, Jan-Feb 2022</a:t>
            </a:r>
          </a:p>
          <a:p>
            <a:r>
              <a:rPr lang="en-US" b="1" dirty="0">
                <a:solidFill>
                  <a:srgbClr val="EF7C00"/>
                </a:solidFill>
              </a:rPr>
              <a:t>Delivery Mode: </a:t>
            </a:r>
            <a:r>
              <a:rPr lang="en-US" dirty="0">
                <a:solidFill>
                  <a:srgbClr val="EF7C00"/>
                </a:solidFill>
              </a:rPr>
              <a:t>Hybrid: F2F + Virtual Zoom</a:t>
            </a:r>
          </a:p>
          <a:p>
            <a:pPr marL="0" indent="0">
              <a:buNone/>
            </a:pPr>
            <a:endParaRPr lang="en-US" b="1" dirty="0">
              <a:solidFill>
                <a:srgbClr val="EF7C00"/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50C96A7-CAB8-4F7F-AE63-EB80971D1518}"/>
              </a:ext>
            </a:extLst>
          </p:cNvPr>
          <p:cNvSpPr txBox="1">
            <a:spLocks/>
          </p:cNvSpPr>
          <p:nvPr/>
        </p:nvSpPr>
        <p:spPr>
          <a:xfrm>
            <a:off x="11789000" y="6524090"/>
            <a:ext cx="403000" cy="33391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3C605-4FC6-46DE-BC90-871762EA3F52}" type="slidenum">
              <a:rPr lang="en-SG" sz="105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SG" sz="10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650667-F8F5-4860-A276-73C1E2F5D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697" y="0"/>
            <a:ext cx="130697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CF33C9A-055F-4B04-AEE6-B5BF58821357}"/>
              </a:ext>
            </a:extLst>
          </p:cNvPr>
          <p:cNvSpPr/>
          <p:nvPr/>
        </p:nvSpPr>
        <p:spPr>
          <a:xfrm>
            <a:off x="8671389" y="565079"/>
            <a:ext cx="1365826" cy="115643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86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324280-A088-43D4-9CDD-52E64336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 Run Information</a:t>
            </a:r>
            <a:endParaRPr lang="en-SG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00C49F-4817-4B8D-9A72-C676B26E4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930"/>
            <a:ext cx="10515600" cy="53990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EF7C00"/>
                </a:solidFill>
              </a:rPr>
              <a:t>Class Participants: </a:t>
            </a:r>
          </a:p>
          <a:p>
            <a:pPr lvl="1"/>
            <a:r>
              <a:rPr lang="en-US" dirty="0">
                <a:solidFill>
                  <a:srgbClr val="EF7C00"/>
                </a:solidFill>
              </a:rPr>
              <a:t>30 MTech part time thru-train learners, taking entire IRS Grad-Cert</a:t>
            </a:r>
          </a:p>
          <a:p>
            <a:pPr lvl="2"/>
            <a:r>
              <a:rPr lang="en-US" dirty="0">
                <a:solidFill>
                  <a:srgbClr val="EF7C00"/>
                </a:solidFill>
              </a:rPr>
              <a:t>23 Joined F2F class;</a:t>
            </a:r>
          </a:p>
          <a:p>
            <a:pPr lvl="2"/>
            <a:r>
              <a:rPr lang="en-US" dirty="0">
                <a:solidFill>
                  <a:srgbClr val="EF7C00"/>
                </a:solidFill>
              </a:rPr>
              <a:t>3 Joined specific Zoom sessions due to medical reasons;</a:t>
            </a:r>
          </a:p>
          <a:p>
            <a:pPr lvl="2"/>
            <a:r>
              <a:rPr lang="en-US" dirty="0">
                <a:solidFill>
                  <a:srgbClr val="EF7C00"/>
                </a:solidFill>
              </a:rPr>
              <a:t>4 Joined Zoom sessions from different time zones: Qatar (5 hours behind) &amp; India (2.5 hours behind);</a:t>
            </a:r>
          </a:p>
          <a:p>
            <a:pPr lvl="1"/>
            <a:r>
              <a:rPr lang="en-US" dirty="0">
                <a:solidFill>
                  <a:srgbClr val="EF7C00"/>
                </a:solidFill>
              </a:rPr>
              <a:t>2 EEP learners, taking one Machine Reasoning course</a:t>
            </a:r>
          </a:p>
          <a:p>
            <a:pPr lvl="2"/>
            <a:r>
              <a:rPr lang="en-US" dirty="0">
                <a:solidFill>
                  <a:srgbClr val="EF7C00"/>
                </a:solidFill>
              </a:rPr>
              <a:t>1 Joined F2F class;</a:t>
            </a:r>
          </a:p>
          <a:p>
            <a:pPr lvl="2"/>
            <a:r>
              <a:rPr lang="en-US" dirty="0">
                <a:solidFill>
                  <a:srgbClr val="EF7C00"/>
                </a:solidFill>
              </a:rPr>
              <a:t>1 Joined specific Zoom sessions due to medical reasons;</a:t>
            </a:r>
          </a:p>
          <a:p>
            <a:pPr lvl="1"/>
            <a:r>
              <a:rPr lang="en-US" dirty="0">
                <a:solidFill>
                  <a:srgbClr val="EF7C00"/>
                </a:solidFill>
              </a:rPr>
              <a:t>3 Corporate learners, taking entire IRS Grad-Cert</a:t>
            </a:r>
          </a:p>
          <a:p>
            <a:pPr lvl="2"/>
            <a:r>
              <a:rPr lang="en-US" dirty="0">
                <a:solidFill>
                  <a:srgbClr val="EF7C00"/>
                </a:solidFill>
              </a:rPr>
              <a:t>1 joined F2F class;</a:t>
            </a:r>
          </a:p>
          <a:p>
            <a:pPr lvl="2"/>
            <a:r>
              <a:rPr lang="en-US" dirty="0">
                <a:solidFill>
                  <a:srgbClr val="EF7C00"/>
                </a:solidFill>
              </a:rPr>
              <a:t>2 joined Zoom sessions from different time zones: Qatar (5 hours behind);</a:t>
            </a:r>
          </a:p>
          <a:p>
            <a:pPr marL="457189" lvl="1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189" lvl="1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Hybrid Delivery with on average 28 in F2F class &amp; 7 in zoom</a:t>
            </a:r>
          </a:p>
          <a:p>
            <a:pPr lvl="2"/>
            <a:endParaRPr lang="en-US" dirty="0">
              <a:solidFill>
                <a:srgbClr val="EF7C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EF7C00"/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50C96A7-CAB8-4F7F-AE63-EB80971D1518}"/>
              </a:ext>
            </a:extLst>
          </p:cNvPr>
          <p:cNvSpPr txBox="1">
            <a:spLocks/>
          </p:cNvSpPr>
          <p:nvPr/>
        </p:nvSpPr>
        <p:spPr>
          <a:xfrm>
            <a:off x="11789000" y="6524090"/>
            <a:ext cx="403000" cy="33391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3C605-4FC6-46DE-BC90-871762EA3F52}" type="slidenum">
              <a:rPr lang="en-SG" sz="105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SG" sz="10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04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324280-A088-43D4-9CDD-52E64336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 Run Information</a:t>
            </a:r>
            <a:endParaRPr lang="en-SG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50C96A7-CAB8-4F7F-AE63-EB80971D1518}"/>
              </a:ext>
            </a:extLst>
          </p:cNvPr>
          <p:cNvSpPr txBox="1">
            <a:spLocks/>
          </p:cNvSpPr>
          <p:nvPr/>
        </p:nvSpPr>
        <p:spPr>
          <a:xfrm>
            <a:off x="11789000" y="6524090"/>
            <a:ext cx="403000" cy="33391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3C605-4FC6-46DE-BC90-871762EA3F52}" type="slidenum">
              <a:rPr lang="en-SG" sz="105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SG" sz="10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18BC9A7-DB62-436B-8392-00DD229B7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193649"/>
              </p:ext>
            </p:extLst>
          </p:nvPr>
        </p:nvGraphicFramePr>
        <p:xfrm>
          <a:off x="1034835" y="1690692"/>
          <a:ext cx="10122330" cy="4318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466">
                  <a:extLst>
                    <a:ext uri="{9D8B030D-6E8A-4147-A177-3AD203B41FA5}">
                      <a16:colId xmlns:a16="http://schemas.microsoft.com/office/drawing/2014/main" val="3953085863"/>
                    </a:ext>
                  </a:extLst>
                </a:gridCol>
                <a:gridCol w="2024466">
                  <a:extLst>
                    <a:ext uri="{9D8B030D-6E8A-4147-A177-3AD203B41FA5}">
                      <a16:colId xmlns:a16="http://schemas.microsoft.com/office/drawing/2014/main" val="564734920"/>
                    </a:ext>
                  </a:extLst>
                </a:gridCol>
                <a:gridCol w="2024466">
                  <a:extLst>
                    <a:ext uri="{9D8B030D-6E8A-4147-A177-3AD203B41FA5}">
                      <a16:colId xmlns:a16="http://schemas.microsoft.com/office/drawing/2014/main" val="741667565"/>
                    </a:ext>
                  </a:extLst>
                </a:gridCol>
                <a:gridCol w="2024466">
                  <a:extLst>
                    <a:ext uri="{9D8B030D-6E8A-4147-A177-3AD203B41FA5}">
                      <a16:colId xmlns:a16="http://schemas.microsoft.com/office/drawing/2014/main" val="3886523479"/>
                    </a:ext>
                  </a:extLst>
                </a:gridCol>
                <a:gridCol w="2024466">
                  <a:extLst>
                    <a:ext uri="{9D8B030D-6E8A-4147-A177-3AD203B41FA5}">
                      <a16:colId xmlns:a16="http://schemas.microsoft.com/office/drawing/2014/main" val="2521943593"/>
                    </a:ext>
                  </a:extLst>
                </a:gridCol>
              </a:tblGrid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Class Timing</a:t>
                      </a:r>
                      <a:endParaRPr lang="en-SG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Singapore</a:t>
                      </a:r>
                      <a:endParaRPr lang="en-SG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India</a:t>
                      </a:r>
                      <a:endParaRPr lang="en-SG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Qatar</a:t>
                      </a:r>
                      <a:endParaRPr lang="en-SG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9916120"/>
                  </a:ext>
                </a:extLst>
              </a:tr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Start</a:t>
                      </a:r>
                      <a:endParaRPr lang="en-SG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 am</a:t>
                      </a:r>
                      <a:endParaRPr lang="en-SG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6:30 am</a:t>
                      </a:r>
                      <a:endParaRPr lang="en-SG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 am</a:t>
                      </a:r>
                      <a:endParaRPr lang="en-SG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5246413"/>
                  </a:ext>
                </a:extLst>
              </a:tr>
              <a:tr h="93510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Morning break</a:t>
                      </a:r>
                      <a:endParaRPr lang="en-SG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 am</a:t>
                      </a:r>
                      <a:endParaRPr lang="en-SG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7:30 am</a:t>
                      </a:r>
                      <a:endParaRPr lang="en-SG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 am</a:t>
                      </a:r>
                      <a:endParaRPr lang="en-SG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1004717"/>
                  </a:ext>
                </a:extLst>
              </a:tr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Lunch</a:t>
                      </a:r>
                      <a:endParaRPr lang="en-SG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 pm</a:t>
                      </a:r>
                      <a:endParaRPr lang="en-SG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9:30 am</a:t>
                      </a:r>
                      <a:endParaRPr lang="en-SG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 am</a:t>
                      </a:r>
                      <a:endParaRPr lang="en-SG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Breakfast for Qatar</a:t>
                      </a:r>
                      <a:endParaRPr lang="en-SG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969266"/>
                  </a:ext>
                </a:extLst>
              </a:tr>
              <a:tr h="93510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Afternoon break</a:t>
                      </a:r>
                      <a:endParaRPr lang="en-SG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 pm</a:t>
                      </a:r>
                      <a:endParaRPr lang="en-SG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12:30 pm</a:t>
                      </a:r>
                      <a:endParaRPr lang="en-SG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 am</a:t>
                      </a:r>
                      <a:endParaRPr lang="en-SG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097804"/>
                  </a:ext>
                </a:extLst>
              </a:tr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End</a:t>
                      </a:r>
                      <a:endParaRPr lang="en-SG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 pm</a:t>
                      </a:r>
                      <a:endParaRPr lang="en-SG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2:30 pm</a:t>
                      </a:r>
                      <a:endParaRPr lang="en-SG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 pm</a:t>
                      </a:r>
                      <a:endParaRPr lang="en-SG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3216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99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DB7A-22C8-4D9E-831E-32B4F437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Practices &amp; Learnings</a:t>
            </a:r>
            <a:endParaRPr lang="en-SG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3A6DE-B444-4D09-B805-88276DF42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901" y="1794802"/>
            <a:ext cx="11076398" cy="4351338"/>
          </a:xfrm>
        </p:spPr>
        <p:txBody>
          <a:bodyPr>
            <a:normAutofit/>
          </a:bodyPr>
          <a:lstStyle/>
          <a:p>
            <a:pPr lvl="0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classroom PC as Zoom host, benefits:</a:t>
            </a:r>
          </a:p>
          <a:p>
            <a:pPr lvl="1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 equipment can be set up earlier and more stable: mic, projector, audio and stable internet; Extra web-camera connected to CR PC to show classroom view;</a:t>
            </a:r>
          </a:p>
          <a:p>
            <a:pPr lvl="1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Consider to pin the classroom view in Zoom, making it always shown at top;</a:t>
            </a:r>
          </a:p>
          <a:p>
            <a:endParaRPr lang="en-SG" sz="3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702B4EA-4F96-4C50-B9D3-B0CA298A7F7E}"/>
              </a:ext>
            </a:extLst>
          </p:cNvPr>
          <p:cNvSpPr txBox="1">
            <a:spLocks/>
          </p:cNvSpPr>
          <p:nvPr/>
        </p:nvSpPr>
        <p:spPr>
          <a:xfrm>
            <a:off x="11789000" y="6524090"/>
            <a:ext cx="403000" cy="33391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3C605-4FC6-46DE-BC90-871762EA3F52}" type="slidenum">
              <a:rPr lang="en-SG" sz="105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SG" sz="10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065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DB7A-22C8-4D9E-831E-32B4F437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Practices &amp; Learnings</a:t>
            </a:r>
            <a:endParaRPr lang="en-SG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3A6DE-B444-4D09-B805-88276DF42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901" y="1794802"/>
            <a:ext cx="11076398" cy="4351338"/>
          </a:xfrm>
        </p:spPr>
        <p:txBody>
          <a:bodyPr>
            <a:normAutofit/>
          </a:bodyPr>
          <a:lstStyle/>
          <a:p>
            <a:pPr lvl="0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lecturer own laptop to log in Zoom as co-host, benefits: </a:t>
            </a:r>
          </a:p>
          <a:p>
            <a:pPr lvl="1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Share screen; laptop web-camera to show lecturer;</a:t>
            </a:r>
          </a:p>
          <a:p>
            <a:pPr lvl="1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the laptop web-cam has high resolution, then it can be used to aim at classroom whiteboard as well, accompanied by digital white board;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702B4EA-4F96-4C50-B9D3-B0CA298A7F7E}"/>
              </a:ext>
            </a:extLst>
          </p:cNvPr>
          <p:cNvSpPr txBox="1">
            <a:spLocks/>
          </p:cNvSpPr>
          <p:nvPr/>
        </p:nvSpPr>
        <p:spPr>
          <a:xfrm>
            <a:off x="11789000" y="6524090"/>
            <a:ext cx="403000" cy="33391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3C605-4FC6-46DE-BC90-871762EA3F52}" type="slidenum">
              <a:rPr lang="en-SG" sz="105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SG" sz="10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493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DB7A-22C8-4D9E-831E-32B4F437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Practices &amp; Learnings</a:t>
            </a:r>
            <a:endParaRPr lang="en-SG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3A6DE-B444-4D09-B805-88276DF42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901" y="1794802"/>
            <a:ext cx="11076398" cy="4351338"/>
          </a:xfrm>
        </p:spPr>
        <p:txBody>
          <a:bodyPr>
            <a:normAutofit/>
          </a:bodyPr>
          <a:lstStyle/>
          <a:p>
            <a:pPr lvl="0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up multiple microphones, benefits: </a:t>
            </a:r>
          </a:p>
          <a:p>
            <a:pPr lvl="1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Multiple hand-held mic for F2F students to use;</a:t>
            </a:r>
          </a:p>
          <a:p>
            <a:pPr lvl="1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Clip-on mic for lecturer;</a:t>
            </a:r>
          </a:p>
          <a:p>
            <a:pPr lvl="1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Obtain a mic stand from IT for contingency;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702B4EA-4F96-4C50-B9D3-B0CA298A7F7E}"/>
              </a:ext>
            </a:extLst>
          </p:cNvPr>
          <p:cNvSpPr txBox="1">
            <a:spLocks/>
          </p:cNvSpPr>
          <p:nvPr/>
        </p:nvSpPr>
        <p:spPr>
          <a:xfrm>
            <a:off x="11789000" y="6524090"/>
            <a:ext cx="403000" cy="33391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3C605-4FC6-46DE-BC90-871762EA3F52}" type="slidenum">
              <a:rPr lang="en-SG" sz="105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SG" sz="10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181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DB7A-22C8-4D9E-831E-32B4F437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Practices &amp; Learnings</a:t>
            </a:r>
            <a:endParaRPr lang="en-SG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3A6DE-B444-4D09-B805-88276DF42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901" y="1794802"/>
            <a:ext cx="11076398" cy="4351338"/>
          </a:xfrm>
        </p:spPr>
        <p:txBody>
          <a:bodyPr>
            <a:normAutofit/>
          </a:bodyPr>
          <a:lstStyle/>
          <a:p>
            <a:pPr lvl="0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up a dedicated screen/monitor to show the remote/zoom learners to class and lecturer, benefits: </a:t>
            </a:r>
          </a:p>
          <a:p>
            <a:pPr lvl="1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 engagements and liveness;</a:t>
            </a:r>
          </a:p>
          <a:p>
            <a:pPr lvl="1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Easier for lecturer to notice zoom chats/questions;</a:t>
            </a:r>
          </a:p>
          <a:p>
            <a:pPr lvl="1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Zoom by default can display about 5 zoom participants;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702B4EA-4F96-4C50-B9D3-B0CA298A7F7E}"/>
              </a:ext>
            </a:extLst>
          </p:cNvPr>
          <p:cNvSpPr txBox="1">
            <a:spLocks/>
          </p:cNvSpPr>
          <p:nvPr/>
        </p:nvSpPr>
        <p:spPr>
          <a:xfrm>
            <a:off x="11789000" y="6524090"/>
            <a:ext cx="403000" cy="33391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3C605-4FC6-46DE-BC90-871762EA3F52}" type="slidenum">
              <a:rPr lang="en-SG" sz="105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SG" sz="10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812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DB7A-22C8-4D9E-831E-32B4F437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Practices &amp; Learnings</a:t>
            </a:r>
            <a:endParaRPr lang="en-SG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3A6DE-B444-4D09-B805-88276DF42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901" y="1794802"/>
            <a:ext cx="11076398" cy="4351338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up anonymous online Q&amp;A session: 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class size &gt;10, we observed more anonymous questions using online Q&amp;A platform</a:t>
            </a:r>
          </a:p>
          <a:p>
            <a:pPr lvl="1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class size &lt; 10, less /none anonymous question;</a:t>
            </a:r>
          </a:p>
          <a:p>
            <a:pPr lvl="1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Live F2F questions &amp; Zoom chat are still enabled; (most times, F2F learners will alert lecturer when there is a chat msg in zoom.)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702B4EA-4F96-4C50-B9D3-B0CA298A7F7E}"/>
              </a:ext>
            </a:extLst>
          </p:cNvPr>
          <p:cNvSpPr txBox="1">
            <a:spLocks/>
          </p:cNvSpPr>
          <p:nvPr/>
        </p:nvSpPr>
        <p:spPr>
          <a:xfrm>
            <a:off x="11789000" y="6524090"/>
            <a:ext cx="403000" cy="33391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3C605-4FC6-46DE-BC90-871762EA3F52}" type="slidenum">
              <a:rPr lang="en-SG" sz="105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SG" sz="10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4908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OFOOTER" val="No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73F7E"/>
      </a:accent1>
      <a:accent2>
        <a:srgbClr val="F58220"/>
      </a:accent2>
      <a:accent3>
        <a:srgbClr val="404040"/>
      </a:accent3>
      <a:accent4>
        <a:srgbClr val="33BBBC"/>
      </a:accent4>
      <a:accent5>
        <a:srgbClr val="7F7F7F"/>
      </a:accent5>
      <a:accent6>
        <a:srgbClr val="FFFFFF"/>
      </a:accent6>
      <a:hlink>
        <a:srgbClr val="173F7E"/>
      </a:hlink>
      <a:folHlink>
        <a:srgbClr val="7F7F7F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91B66467-7EFC-4B58-A0EB-3450E8B960CD}" vid="{B85C76FD-7EC2-4663-96A4-3E9E85EF7C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6961</TotalTime>
  <Words>929</Words>
  <Application>Microsoft Office PowerPoint</Application>
  <PresentationFormat>Widescreen</PresentationFormat>
  <Paragraphs>143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Century Gothic</vt:lpstr>
      <vt:lpstr>Theme1</vt:lpstr>
      <vt:lpstr>PowerPoint Presentation</vt:lpstr>
      <vt:lpstr>Class Run Information</vt:lpstr>
      <vt:lpstr>Class Run Information</vt:lpstr>
      <vt:lpstr>Class Run Information</vt:lpstr>
      <vt:lpstr>Practices &amp; Learnings</vt:lpstr>
      <vt:lpstr>Practices &amp; Learnings</vt:lpstr>
      <vt:lpstr>Practices &amp; Learnings</vt:lpstr>
      <vt:lpstr>Practices &amp; Learnings</vt:lpstr>
      <vt:lpstr>Practices &amp; Learnings</vt:lpstr>
      <vt:lpstr>Practices &amp; Learnings</vt:lpstr>
      <vt:lpstr>Practices &amp; Learnings</vt:lpstr>
      <vt:lpstr>Practices &amp; Learnings</vt:lpstr>
      <vt:lpstr>Practices &amp; Learnings – Nice to have</vt:lpstr>
      <vt:lpstr>Practices &amp; Learnings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zhan.gu@nus.edu.sg</dc:creator>
  <cp:lastModifiedBy>Gu Zhan</cp:lastModifiedBy>
  <cp:revision>1323</cp:revision>
  <cp:lastPrinted>2015-02-25T07:22:35Z</cp:lastPrinted>
  <dcterms:created xsi:type="dcterms:W3CDTF">2014-12-11T07:55:35Z</dcterms:created>
  <dcterms:modified xsi:type="dcterms:W3CDTF">2022-03-01T03:04:50Z</dcterms:modified>
</cp:coreProperties>
</file>