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64" r:id="rId3"/>
    <p:sldId id="257" r:id="rId4"/>
    <p:sldId id="260" r:id="rId5"/>
    <p:sldId id="258" r:id="rId6"/>
    <p:sldId id="261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86"/>
  </p:normalViewPr>
  <p:slideViewPr>
    <p:cSldViewPr snapToGrid="0" snapToObjects="1">
      <p:cViewPr varScale="1">
        <p:scale>
          <a:sx n="109" d="100"/>
          <a:sy n="109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9DFD7-3CD8-064F-9C9E-A42D632B511C}" type="datetimeFigureOut">
              <a:rPr kumimoji="1" lang="zh-CN" altLang="en-US" smtClean="0"/>
              <a:t>16/11/15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942C5-2F21-CB42-9CFE-954F979568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860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目前我们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开发后端采用的正是这个架构，作为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开发，有很多框架，比较全面，思想和实现都比较成熟，国内使用很多，文档成熟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942C5-2F21-CB42-9CFE-954F9795683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1317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主要围绕这几个问题。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942C5-2F21-CB42-9CFE-954F9795683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709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新建一个</a:t>
            </a:r>
            <a:r>
              <a:rPr kumimoji="1" lang="en-US" altLang="zh-CN" dirty="0" smtClean="0"/>
              <a:t>Django</a:t>
            </a:r>
            <a:r>
              <a:rPr kumimoji="1" lang="zh-CN" altLang="en-US" dirty="0" smtClean="0"/>
              <a:t>工程，介绍下大致结构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942C5-2F21-CB42-9CFE-954F9795683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477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7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5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9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5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9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6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8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11/15/16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2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hyperlink" Target="https://zh.wikipedia.org/wiki/%E7%88%B5%E5%A3%AB%E4%B9%90" TargetMode="External"/><Relationship Id="rId12" Type="http://schemas.openxmlformats.org/officeDocument/2006/relationships/hyperlink" Target="https://zh.wikipedia.org/w/index.php?title=Django_Reinhardt&amp;action=edit&amp;redlink=1" TargetMode="External"/><Relationship Id="rId13" Type="http://schemas.openxmlformats.org/officeDocument/2006/relationships/hyperlink" Target="https://zh.wikipedia.org/wiki/%E6%95%8F%E6%8D%B7%E5%BC%80%E5%8F%91" TargetMode="External"/><Relationship Id="rId14" Type="http://schemas.openxmlformats.org/officeDocument/2006/relationships/hyperlink" Target="https://zh.wikipedia.org/wiki/%E4%B8%80%E6%AC%A1%E4%B8%94%E4%BB%85%E4%B8%80%E6%AC%A1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zh.wikipedia.org/wiki/%E5%BC%80%E6%94%BE%E6%BA%90%E4%BB%A3%E7%A0%81" TargetMode="External"/><Relationship Id="rId3" Type="http://schemas.openxmlformats.org/officeDocument/2006/relationships/hyperlink" Target="https://zh.wikipedia.org/wiki/Web%E5%BA%94%E7%94%A8%E6%A1%86%E6%9E%B6" TargetMode="External"/><Relationship Id="rId4" Type="http://schemas.openxmlformats.org/officeDocument/2006/relationships/hyperlink" Target="https://zh.wikipedia.org/wiki/Python" TargetMode="External"/><Relationship Id="rId5" Type="http://schemas.openxmlformats.org/officeDocument/2006/relationships/hyperlink" Target="https://zh.wikipedia.org/wiki/MVC" TargetMode="External"/><Relationship Id="rId6" Type="http://schemas.openxmlformats.org/officeDocument/2006/relationships/hyperlink" Target="https://zh.wikipedia.org/wiki/%E8%BD%AF%E4%BB%B6%E8%AE%BE%E8%AE%A1%E6%A8%A1%E5%BC%8F" TargetMode="External"/><Relationship Id="rId7" Type="http://schemas.openxmlformats.org/officeDocument/2006/relationships/hyperlink" Target="https://zh.wikipedia.org/w/index.php?title=%E5%8A%B3%E4%BC%A6%E6%96%AF%E5%87%BA%E7%89%88%E9%9B%86%E5%9B%A2&amp;action=edit&amp;redlink=1" TargetMode="External"/><Relationship Id="rId8" Type="http://schemas.openxmlformats.org/officeDocument/2006/relationships/hyperlink" Target="https://zh.wikipedia.org/wiki/BSD%E8%AE%B8%E5%8F%AF%E8%AF%81" TargetMode="External"/><Relationship Id="rId9" Type="http://schemas.openxmlformats.org/officeDocument/2006/relationships/hyperlink" Target="https://zh.wikipedia.org/wiki/%E6%AF%94%E5%88%A9%E6%97%B6" TargetMode="External"/><Relationship Id="rId10" Type="http://schemas.openxmlformats.org/officeDocument/2006/relationships/hyperlink" Target="https://zh.wikipedia.org/wiki/%E5%90%89%E6%99%AE%E8%B5%9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Django—</a:t>
            </a:r>
            <a:r>
              <a:rPr kumimoji="1" lang="en-US" altLang="zh-CN" sz="6000" dirty="0" err="1" smtClean="0"/>
              <a:t>pYthon</a:t>
            </a:r>
            <a:r>
              <a:rPr kumimoji="1" lang="zh-CN" altLang="en-US" sz="6000" dirty="0" smtClean="0"/>
              <a:t>框架</a:t>
            </a:r>
            <a:endParaRPr kumimoji="1"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柳燕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696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Content</a:t>
            </a:r>
            <a:r>
              <a:rPr kumimoji="1" lang="zh-CN" altLang="en-US" dirty="0" smtClean="0"/>
              <a:t>   －认识</a:t>
            </a:r>
            <a:r>
              <a:rPr kumimoji="1" lang="en-US" altLang="zh-CN" dirty="0" smtClean="0"/>
              <a:t>Django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Django</a:t>
            </a:r>
            <a:r>
              <a:rPr kumimoji="1" lang="zh-CN" altLang="en-US" dirty="0" smtClean="0"/>
              <a:t>的历史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新建一个</a:t>
            </a:r>
            <a:r>
              <a:rPr kumimoji="1" lang="en-US" altLang="zh-CN" dirty="0" smtClean="0"/>
              <a:t>Django</a:t>
            </a:r>
            <a:r>
              <a:rPr kumimoji="1" lang="zh-CN" altLang="en-US" dirty="0" smtClean="0"/>
              <a:t>项目内容</a:t>
            </a:r>
            <a:endParaRPr kumimoji="1" lang="en-US" altLang="zh-CN" dirty="0" smtClean="0"/>
          </a:p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开发框架及其一些技术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用户是如何通过请求连接，从数据库中拿到数据，渲染到前端的？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前后端分离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32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history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是一个</a:t>
            </a:r>
            <a:r>
              <a:rPr lang="zh-CN" altLang="en-US" dirty="0">
                <a:hlinkClick r:id="rId2" tooltip="开放源代码"/>
              </a:rPr>
              <a:t>开放源代码</a:t>
            </a:r>
            <a:r>
              <a:rPr lang="zh-CN" altLang="en-US" dirty="0"/>
              <a:t>的</a:t>
            </a:r>
            <a:r>
              <a:rPr lang="en-US" altLang="zh-CN" dirty="0">
                <a:hlinkClick r:id="rId3" tooltip="Web应用框架"/>
              </a:rPr>
              <a:t>Web</a:t>
            </a:r>
            <a:r>
              <a:rPr lang="zh-CN" altLang="en-US" dirty="0">
                <a:hlinkClick r:id="rId3" tooltip="Web应用框架"/>
              </a:rPr>
              <a:t>应用框架</a:t>
            </a:r>
            <a:r>
              <a:rPr lang="zh-CN" altLang="en-US" dirty="0"/>
              <a:t>，由</a:t>
            </a:r>
            <a:r>
              <a:rPr lang="en-US" altLang="zh-CN" dirty="0">
                <a:hlinkClick r:id="rId4" tooltip="Python"/>
              </a:rPr>
              <a:t>Python</a:t>
            </a:r>
            <a:r>
              <a:rPr lang="zh-CN" altLang="en-US" dirty="0"/>
              <a:t>写成。采用了</a:t>
            </a:r>
            <a:r>
              <a:rPr lang="en-US" altLang="zh-CN" dirty="0">
                <a:hlinkClick r:id="rId5" tooltip="MVC"/>
              </a:rPr>
              <a:t>MVC</a:t>
            </a:r>
            <a:r>
              <a:rPr lang="zh-CN" altLang="en-US" dirty="0"/>
              <a:t>的</a:t>
            </a:r>
            <a:r>
              <a:rPr lang="zh-CN" altLang="en-US" dirty="0">
                <a:hlinkClick r:id="rId6" tooltip="软件设计模式"/>
              </a:rPr>
              <a:t>软件设计模式</a:t>
            </a:r>
            <a:r>
              <a:rPr lang="zh-CN" altLang="en-US" dirty="0"/>
              <a:t>，即模型</a:t>
            </a:r>
            <a:r>
              <a:rPr lang="en-US" altLang="zh-CN" dirty="0"/>
              <a:t>M</a:t>
            </a:r>
            <a:r>
              <a:rPr lang="zh-CN" altLang="en-US" dirty="0"/>
              <a:t>，视图</a:t>
            </a:r>
            <a:r>
              <a:rPr lang="en-US" altLang="zh-CN" dirty="0"/>
              <a:t>V</a:t>
            </a:r>
            <a:r>
              <a:rPr lang="zh-CN" altLang="en-US" dirty="0"/>
              <a:t>和控制器</a:t>
            </a:r>
            <a:r>
              <a:rPr lang="en-US" altLang="zh-CN" dirty="0"/>
              <a:t>C</a:t>
            </a:r>
            <a:r>
              <a:rPr lang="zh-CN" altLang="en-US" dirty="0"/>
              <a:t>。它最初是被开发来用于管理</a:t>
            </a:r>
            <a:r>
              <a:rPr lang="zh-CN" altLang="en-US" dirty="0">
                <a:hlinkClick r:id="rId7"/>
              </a:rPr>
              <a:t>劳伦斯出版集团</a:t>
            </a:r>
            <a:r>
              <a:rPr lang="zh-CN" altLang="en-US" dirty="0"/>
              <a:t>旗下的一些以新闻内容为主的网站的。并于</a:t>
            </a:r>
            <a:r>
              <a:rPr lang="en-US" altLang="zh-CN" dirty="0"/>
              <a:t>2005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月在</a:t>
            </a:r>
            <a:r>
              <a:rPr lang="en-US" altLang="zh-CN" dirty="0">
                <a:hlinkClick r:id="rId8" tooltip="BSD许可证"/>
              </a:rPr>
              <a:t>BSD</a:t>
            </a:r>
            <a:r>
              <a:rPr lang="zh-CN" altLang="en-US" dirty="0">
                <a:hlinkClick r:id="rId8" tooltip="BSD许可证"/>
              </a:rPr>
              <a:t>许可证</a:t>
            </a:r>
            <a:r>
              <a:rPr lang="zh-CN" altLang="en-US" dirty="0"/>
              <a:t>下发布。这套框架是以</a:t>
            </a:r>
            <a:r>
              <a:rPr lang="zh-CN" altLang="en-US" dirty="0">
                <a:hlinkClick r:id="rId9" tooltip="比利时"/>
              </a:rPr>
              <a:t>比利时</a:t>
            </a:r>
            <a:r>
              <a:rPr lang="zh-CN" altLang="en-US" dirty="0"/>
              <a:t>的</a:t>
            </a:r>
            <a:r>
              <a:rPr lang="zh-CN" altLang="en-US" dirty="0">
                <a:hlinkClick r:id="rId10" tooltip="吉普赛"/>
              </a:rPr>
              <a:t>吉普赛</a:t>
            </a:r>
            <a:r>
              <a:rPr lang="zh-CN" altLang="en-US" dirty="0">
                <a:hlinkClick r:id="rId11" tooltip="爵士乐"/>
              </a:rPr>
              <a:t>爵士</a:t>
            </a:r>
            <a:r>
              <a:rPr lang="zh-CN" altLang="en-US" dirty="0"/>
              <a:t>吉他手</a:t>
            </a:r>
            <a:r>
              <a:rPr lang="en-US" altLang="zh-CN" dirty="0">
                <a:hlinkClick r:id="rId12" tooltip="Django Reinhardt（页面不存在）"/>
              </a:rPr>
              <a:t>Django Reinhardt</a:t>
            </a:r>
            <a:r>
              <a:rPr lang="zh-CN" altLang="en-US" dirty="0"/>
              <a:t>来命名的。</a:t>
            </a:r>
          </a:p>
          <a:p>
            <a:r>
              <a:rPr lang="en-US" altLang="zh-CN" dirty="0"/>
              <a:t>Django</a:t>
            </a:r>
            <a:r>
              <a:rPr lang="zh-CN" altLang="en-US" dirty="0"/>
              <a:t>的主要目标是使得开发复杂的、数据库驱动的网站变得简单。</a:t>
            </a:r>
            <a:r>
              <a:rPr lang="en-US" altLang="zh-CN" dirty="0"/>
              <a:t>Django</a:t>
            </a:r>
            <a:r>
              <a:rPr lang="zh-CN" altLang="en-US" dirty="0"/>
              <a:t>注重组件的重用性和“可插拔性”，</a:t>
            </a:r>
            <a:r>
              <a:rPr lang="zh-CN" altLang="en-US" dirty="0">
                <a:hlinkClick r:id="rId13" tooltip="敏捷开发"/>
              </a:rPr>
              <a:t>敏捷开发</a:t>
            </a:r>
            <a:r>
              <a:rPr lang="zh-CN" altLang="en-US" dirty="0"/>
              <a:t>和</a:t>
            </a:r>
            <a:r>
              <a:rPr lang="en-US" altLang="zh-CN" dirty="0">
                <a:hlinkClick r:id="rId14" tooltip="一次且仅一次"/>
              </a:rPr>
              <a:t>DRY</a:t>
            </a:r>
            <a:r>
              <a:rPr lang="zh-CN" altLang="en-US" dirty="0">
                <a:hlinkClick r:id="rId14" tooltip="一次且仅一次"/>
              </a:rPr>
              <a:t>法则</a:t>
            </a:r>
            <a:r>
              <a:rPr lang="zh-CN" altLang="en-US" dirty="0"/>
              <a:t>（</a:t>
            </a:r>
            <a:r>
              <a:rPr lang="en-US" altLang="zh-CN" dirty="0"/>
              <a:t>Don't Repeat Yourself</a:t>
            </a:r>
            <a:r>
              <a:rPr lang="zh-CN" altLang="en-US" dirty="0"/>
              <a:t>）。在</a:t>
            </a:r>
            <a:r>
              <a:rPr lang="en-US" altLang="zh-CN" dirty="0"/>
              <a:t>Django</a:t>
            </a:r>
            <a:r>
              <a:rPr lang="zh-CN" altLang="en-US" dirty="0"/>
              <a:t>中</a:t>
            </a:r>
            <a:r>
              <a:rPr lang="en-US" altLang="zh-CN" dirty="0">
                <a:hlinkClick r:id="rId4" tooltip="Python"/>
              </a:rPr>
              <a:t>Python</a:t>
            </a:r>
            <a:r>
              <a:rPr lang="zh-CN" altLang="en-US" dirty="0"/>
              <a:t>被普遍使用，甚至包括配置文件和数据模型。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3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run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Django</a:t>
            </a:r>
            <a:r>
              <a:rPr kumimoji="1" lang="zh-CN" altLang="en-US" dirty="0" smtClean="0"/>
              <a:t>指令封装在</a:t>
            </a:r>
            <a:r>
              <a:rPr kumimoji="1" lang="en-US" altLang="zh-CN" dirty="0" err="1" smtClean="0"/>
              <a:t>manage.py</a:t>
            </a:r>
            <a:r>
              <a:rPr kumimoji="1" lang="zh-CN" altLang="en-US" dirty="0" smtClean="0"/>
              <a:t>，主要指令有：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1.Runserver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dirty="0" smtClean="0"/>
              <a:t>2.startapp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3</a:t>
            </a:r>
            <a:r>
              <a:rPr kumimoji="1" lang="en-US" altLang="zh-CN" dirty="0" smtClean="0"/>
              <a:t>.Makemigrations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4.Migrate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is-IS" altLang="zh-CN" dirty="0" smtClean="0"/>
              <a:t>…....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13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Settings</a:t>
            </a:r>
          </a:p>
          <a:p>
            <a:r>
              <a:rPr kumimoji="1" lang="zh-CN" altLang="en-US" dirty="0" smtClean="0"/>
              <a:t>从后端往前端走</a:t>
            </a:r>
            <a:endParaRPr kumimoji="1" lang="en-US" altLang="zh-CN" dirty="0"/>
          </a:p>
          <a:p>
            <a:r>
              <a:rPr kumimoji="1" lang="en-US" altLang="zh-CN" dirty="0" err="1" smtClean="0"/>
              <a:t>Model.py</a:t>
            </a:r>
            <a:r>
              <a:rPr kumimoji="1" lang="zh-CN" altLang="en-US" dirty="0" smtClean="0"/>
              <a:t>－－－－</a:t>
            </a:r>
            <a:r>
              <a:rPr kumimoji="1" lang="en-US" altLang="zh-CN" dirty="0" smtClean="0"/>
              <a:t>M</a:t>
            </a:r>
          </a:p>
          <a:p>
            <a:r>
              <a:rPr kumimoji="1" lang="en-US" altLang="zh-CN" dirty="0" err="1" smtClean="0"/>
              <a:t>Urls.py,View.py</a:t>
            </a:r>
            <a:r>
              <a:rPr kumimoji="1" lang="zh-CN" altLang="en-US" dirty="0" smtClean="0"/>
              <a:t>－－－－</a:t>
            </a:r>
            <a:r>
              <a:rPr kumimoji="1" lang="en-US" altLang="zh-CN" dirty="0" smtClean="0"/>
              <a:t>V</a:t>
            </a:r>
          </a:p>
          <a:p>
            <a:pPr lvl="1"/>
            <a:r>
              <a:rPr kumimoji="1" lang="en-US" altLang="zh-CN" dirty="0" smtClean="0"/>
              <a:t>Return </a:t>
            </a:r>
            <a:r>
              <a:rPr kumimoji="1" lang="en-US" altLang="zh-CN" dirty="0" err="1" smtClean="0"/>
              <a:t>jason</a:t>
            </a:r>
            <a:r>
              <a:rPr kumimoji="1" lang="en-US" altLang="zh-CN" dirty="0" smtClean="0"/>
              <a:t> data</a:t>
            </a:r>
          </a:p>
          <a:p>
            <a:pPr lvl="1"/>
            <a:r>
              <a:rPr kumimoji="1" lang="en-US" altLang="zh-CN" dirty="0" smtClean="0"/>
              <a:t>Return render(html)</a:t>
            </a:r>
          </a:p>
          <a:p>
            <a:r>
              <a:rPr kumimoji="1" lang="en-US" altLang="zh-CN" dirty="0" err="1" smtClean="0"/>
              <a:t>Admin.py</a:t>
            </a:r>
            <a:r>
              <a:rPr kumimoji="1" lang="zh-CN" altLang="en-US" dirty="0" smtClean="0"/>
              <a:t>－－－管理界面</a:t>
            </a:r>
            <a:endParaRPr kumimoji="1" lang="en-US" altLang="zh-CN" dirty="0" smtClean="0"/>
          </a:p>
          <a:p>
            <a:r>
              <a:rPr kumimoji="1" lang="en-US" altLang="zh-CN" dirty="0" smtClean="0"/>
              <a:t>Templates</a:t>
            </a:r>
            <a:r>
              <a:rPr kumimoji="1" lang="zh-CN" altLang="en-US" dirty="0" smtClean="0"/>
              <a:t>－－－前端渲染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前端设计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、 </a:t>
            </a:r>
            <a:r>
              <a:rPr kumimoji="1" lang="en-US" altLang="zh-CN" dirty="0" smtClean="0"/>
              <a:t>bootstrap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css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angularjs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右大括号 3"/>
          <p:cNvSpPr/>
          <p:nvPr/>
        </p:nvSpPr>
        <p:spPr>
          <a:xfrm>
            <a:off x="8346831" y="3481754"/>
            <a:ext cx="492369" cy="16177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108831" y="4278923"/>
            <a:ext cx="98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后端</a:t>
            </a:r>
            <a:endParaRPr kumimoji="1" lang="zh-CN" altLang="en-US" dirty="0"/>
          </a:p>
        </p:txBody>
      </p:sp>
      <p:sp>
        <p:nvSpPr>
          <p:cNvPr id="6" name="右大括号 5"/>
          <p:cNvSpPr/>
          <p:nvPr/>
        </p:nvSpPr>
        <p:spPr>
          <a:xfrm>
            <a:off x="8346830" y="5404338"/>
            <a:ext cx="492369" cy="4923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108831" y="5465857"/>
            <a:ext cx="82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前端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837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r>
              <a:rPr kumimoji="1" lang="zh-CN" altLang="en-US" dirty="0"/>
              <a:t>数据</a:t>
            </a:r>
            <a:r>
              <a:rPr kumimoji="1" lang="zh-CN" altLang="en-US" dirty="0" smtClean="0"/>
              <a:t>路线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pPr lvl="6"/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688123" y="3118338"/>
            <a:ext cx="1230923" cy="1031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URL</a:t>
            </a:r>
            <a:r>
              <a:rPr kumimoji="1" lang="zh-CN" altLang="en-US" dirty="0"/>
              <a:t>访问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748031" y="3118338"/>
            <a:ext cx="1230923" cy="1031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712311" y="5113137"/>
            <a:ext cx="1302362" cy="1031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database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598386" y="5168001"/>
            <a:ext cx="1230923" cy="1031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html</a:t>
            </a:r>
            <a:endParaRPr kumimoji="1" lang="zh-CN" altLang="en-US" dirty="0"/>
          </a:p>
        </p:txBody>
      </p:sp>
      <p:cxnSp>
        <p:nvCxnSpPr>
          <p:cNvPr id="9" name="直线箭头连接符 8"/>
          <p:cNvCxnSpPr/>
          <p:nvPr/>
        </p:nvCxnSpPr>
        <p:spPr>
          <a:xfrm>
            <a:off x="3071446" y="3634153"/>
            <a:ext cx="1486267" cy="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5" idx="2"/>
            <a:endCxn id="6" idx="0"/>
          </p:cNvCxnSpPr>
          <p:nvPr/>
        </p:nvCxnSpPr>
        <p:spPr>
          <a:xfrm flipH="1">
            <a:off x="5363492" y="4149969"/>
            <a:ext cx="1" cy="96316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6014673" y="5656383"/>
            <a:ext cx="1486267" cy="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38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前后端分离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好处：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部署时候，修改前端的时候，后端无需停止，只需直接修改前端即可。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逻辑上更为清晰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有利于多人开发的管理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57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路线－前后端分离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688123" y="3118338"/>
            <a:ext cx="1230923" cy="1031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前端</a:t>
            </a:r>
            <a:r>
              <a:rPr kumimoji="1" lang="en-US" altLang="zh-CN" dirty="0" smtClean="0"/>
              <a:t>URL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712311" y="3118338"/>
            <a:ext cx="1230923" cy="1031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后端</a:t>
            </a:r>
            <a:r>
              <a:rPr kumimoji="1" lang="en-US" altLang="zh-CN" dirty="0" smtClean="0"/>
              <a:t>URL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712310" y="5140569"/>
            <a:ext cx="1230923" cy="1031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后端</a:t>
            </a:r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598386" y="5168001"/>
            <a:ext cx="1230923" cy="1031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前端</a:t>
            </a:r>
            <a:r>
              <a:rPr kumimoji="1" lang="en-US" altLang="zh-CN" dirty="0" smtClean="0"/>
              <a:t>JS</a:t>
            </a:r>
            <a:endParaRPr kumimoji="1" lang="zh-CN" altLang="en-US" dirty="0"/>
          </a:p>
        </p:txBody>
      </p:sp>
      <p:cxnSp>
        <p:nvCxnSpPr>
          <p:cNvPr id="8" name="直线箭头连接符 7"/>
          <p:cNvCxnSpPr/>
          <p:nvPr/>
        </p:nvCxnSpPr>
        <p:spPr>
          <a:xfrm>
            <a:off x="3071446" y="3634153"/>
            <a:ext cx="1486267" cy="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endCxn id="8" idx="0"/>
          </p:cNvCxnSpPr>
          <p:nvPr/>
        </p:nvCxnSpPr>
        <p:spPr>
          <a:xfrm>
            <a:off x="5327771" y="4177401"/>
            <a:ext cx="1" cy="96316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6014673" y="5656383"/>
            <a:ext cx="1486267" cy="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9769653" y="5168001"/>
            <a:ext cx="1230923" cy="1031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前端</a:t>
            </a:r>
            <a:r>
              <a:rPr kumimoji="1" lang="en-US" altLang="zh-CN" dirty="0" smtClean="0"/>
              <a:t>html</a:t>
            </a:r>
            <a:endParaRPr kumimoji="1" lang="zh-CN" altLang="en-US" dirty="0"/>
          </a:p>
        </p:txBody>
      </p:sp>
      <p:cxnSp>
        <p:nvCxnSpPr>
          <p:cNvPr id="12" name="直线箭头连接符 11"/>
          <p:cNvCxnSpPr>
            <a:stCxn id="7" idx="3"/>
          </p:cNvCxnSpPr>
          <p:nvPr/>
        </p:nvCxnSpPr>
        <p:spPr>
          <a:xfrm flipV="1">
            <a:off x="8829309" y="5656384"/>
            <a:ext cx="842898" cy="27433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41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681</TotalTime>
  <Words>372</Words>
  <Application>Microsoft Macintosh PowerPoint</Application>
  <PresentationFormat>宽屏</PresentationFormat>
  <Paragraphs>53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Calibri</vt:lpstr>
      <vt:lpstr>DengXian</vt:lpstr>
      <vt:lpstr>Rockwell</vt:lpstr>
      <vt:lpstr>Rockwell Condensed</vt:lpstr>
      <vt:lpstr>Rockwell Extra Bold</vt:lpstr>
      <vt:lpstr>Wingdings</vt:lpstr>
      <vt:lpstr>方正姚体</vt:lpstr>
      <vt:lpstr>木活字</vt:lpstr>
      <vt:lpstr>Django—pYthon框架</vt:lpstr>
      <vt:lpstr>Content   －认识Django</vt:lpstr>
      <vt:lpstr>history</vt:lpstr>
      <vt:lpstr>run</vt:lpstr>
      <vt:lpstr>PowerPoint 演示文稿</vt:lpstr>
      <vt:lpstr> 数据路线</vt:lpstr>
      <vt:lpstr>前后端分离</vt:lpstr>
      <vt:lpstr>URL路线－前后端分离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Liuyan Deng</dc:creator>
  <cp:lastModifiedBy>Liuyan Deng</cp:lastModifiedBy>
  <cp:revision>27</cp:revision>
  <dcterms:created xsi:type="dcterms:W3CDTF">2016-09-20T05:30:13Z</dcterms:created>
  <dcterms:modified xsi:type="dcterms:W3CDTF">2016-11-15T13:55:08Z</dcterms:modified>
</cp:coreProperties>
</file>