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notesMasterIdLst>
    <p:notesMasterId r:id="rId22"/>
  </p:notesMasterIdLst>
  <p:sldIdLst>
    <p:sldId id="256" r:id="rId2"/>
    <p:sldId id="257" r:id="rId3"/>
    <p:sldId id="270" r:id="rId4"/>
    <p:sldId id="272" r:id="rId5"/>
    <p:sldId id="271" r:id="rId6"/>
    <p:sldId id="273" r:id="rId7"/>
    <p:sldId id="274" r:id="rId8"/>
    <p:sldId id="258" r:id="rId9"/>
    <p:sldId id="259" r:id="rId10"/>
    <p:sldId id="262" r:id="rId11"/>
    <p:sldId id="261" r:id="rId12"/>
    <p:sldId id="260" r:id="rId13"/>
    <p:sldId id="263" r:id="rId14"/>
    <p:sldId id="264" r:id="rId15"/>
    <p:sldId id="265" r:id="rId16"/>
    <p:sldId id="266" r:id="rId17"/>
    <p:sldId id="267" r:id="rId18"/>
    <p:sldId id="268" r:id="rId19"/>
    <p:sldId id="269"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86"/>
  </p:normalViewPr>
  <p:slideViewPr>
    <p:cSldViewPr snapToGrid="0" snapToObjects="1">
      <p:cViewPr varScale="1">
        <p:scale>
          <a:sx n="109" d="100"/>
          <a:sy n="109" d="100"/>
        </p:scale>
        <p:origin x="4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097B8-B109-E946-8686-EF81376D673E}" type="datetimeFigureOut">
              <a:rPr kumimoji="1" lang="zh-CN" altLang="en-US" smtClean="0"/>
              <a:t>17/3/30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F3946-EB92-CA49-A858-6E2D04599908}" type="slidenum">
              <a:rPr kumimoji="1" lang="zh-CN" altLang="en-US" smtClean="0"/>
              <a:t>‹#›</a:t>
            </a:fld>
            <a:endParaRPr kumimoji="1" lang="zh-CN" altLang="en-US"/>
          </a:p>
        </p:txBody>
      </p:sp>
    </p:spTree>
    <p:extLst>
      <p:ext uri="{BB962C8B-B14F-4D97-AF65-F5344CB8AC3E}">
        <p14:creationId xmlns:p14="http://schemas.microsoft.com/office/powerpoint/2010/main" val="1749179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小程序其实运用微信提供的前端框架，类似</a:t>
            </a:r>
            <a:r>
              <a:rPr kumimoji="1" lang="en-US" altLang="zh-CN" dirty="0" err="1" smtClean="0"/>
              <a:t>vue.js</a:t>
            </a:r>
            <a:r>
              <a:rPr kumimoji="1" lang="zh-CN" altLang="en-US" dirty="0" smtClean="0"/>
              <a:t>，我也研究不深，小程序也是兴起时间不算长，然后出来之后直接有衰落的架势，所以小程序目前许多东西都不是很完善，比如官方文档简单，网上资料也不多，官方实现的组件，</a:t>
            </a:r>
            <a:r>
              <a:rPr kumimoji="1" lang="en-US" altLang="zh-CN" dirty="0" smtClean="0"/>
              <a:t>API</a:t>
            </a:r>
            <a:r>
              <a:rPr kumimoji="1" lang="zh-CN" altLang="en-US" dirty="0" smtClean="0"/>
              <a:t>等还不是非常丰富，提供的模拟器如开发者工具相比</a:t>
            </a:r>
            <a:r>
              <a:rPr kumimoji="1" lang="en-US" altLang="zh-CN" baseline="0" dirty="0" err="1" smtClean="0"/>
              <a:t>pycharm</a:t>
            </a:r>
            <a:r>
              <a:rPr kumimoji="1" lang="zh-CN" altLang="en-US" baseline="0" dirty="0" smtClean="0"/>
              <a:t>这类可谓很难用，可能这些也正是微信目前把它的入口做的这么隐秘的原因，但是小程序的思想应该是好的，不用下载</a:t>
            </a:r>
            <a:r>
              <a:rPr kumimoji="1" lang="en-US" altLang="zh-CN" baseline="0" dirty="0" smtClean="0"/>
              <a:t>app</a:t>
            </a:r>
            <a:r>
              <a:rPr kumimoji="1" lang="zh-CN" altLang="en-US" baseline="0" dirty="0" smtClean="0"/>
              <a:t>，即开即用，用户体验要比浏览器好。</a:t>
            </a:r>
            <a:endParaRPr kumimoji="1" lang="zh-CN" altLang="en-US" dirty="0"/>
          </a:p>
        </p:txBody>
      </p:sp>
      <p:sp>
        <p:nvSpPr>
          <p:cNvPr id="4" name="幻灯片编号占位符 3"/>
          <p:cNvSpPr>
            <a:spLocks noGrp="1"/>
          </p:cNvSpPr>
          <p:nvPr>
            <p:ph type="sldNum" sz="quarter" idx="10"/>
          </p:nvPr>
        </p:nvSpPr>
        <p:spPr/>
        <p:txBody>
          <a:bodyPr/>
          <a:lstStyle/>
          <a:p>
            <a:fld id="{A37F3946-EB92-CA49-A858-6E2D04599908}" type="slidenum">
              <a:rPr kumimoji="1" lang="zh-CN" altLang="en-US" smtClean="0"/>
              <a:t>2</a:t>
            </a:fld>
            <a:endParaRPr kumimoji="1" lang="zh-CN" altLang="en-US"/>
          </a:p>
        </p:txBody>
      </p:sp>
    </p:spTree>
    <p:extLst>
      <p:ext uri="{BB962C8B-B14F-4D97-AF65-F5344CB8AC3E}">
        <p14:creationId xmlns:p14="http://schemas.microsoft.com/office/powerpoint/2010/main" val="53947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VirtualDom</a:t>
            </a:r>
            <a:r>
              <a:rPr kumimoji="1" lang="zh-CN" altLang="en-US" dirty="0" smtClean="0"/>
              <a:t>，没有</a:t>
            </a:r>
            <a:r>
              <a:rPr kumimoji="1" lang="en-US" altLang="zh-CN" dirty="0" smtClean="0"/>
              <a:t>document</a:t>
            </a:r>
            <a:r>
              <a:rPr kumimoji="1" lang="zh-CN" altLang="en-US" dirty="0" smtClean="0"/>
              <a:t>，以及</a:t>
            </a:r>
            <a:r>
              <a:rPr kumimoji="1" lang="en-US" altLang="zh-CN" dirty="0" smtClean="0"/>
              <a:t>windows</a:t>
            </a:r>
            <a:r>
              <a:rPr kumimoji="1" lang="zh-CN" altLang="en-US" dirty="0" smtClean="0"/>
              <a:t>的概念，所以很多</a:t>
            </a:r>
            <a:r>
              <a:rPr kumimoji="1" lang="en-US" altLang="zh-CN" dirty="0" err="1" smtClean="0"/>
              <a:t>js</a:t>
            </a:r>
            <a:r>
              <a:rPr kumimoji="1" lang="zh-CN" altLang="en-US" dirty="0" smtClean="0"/>
              <a:t>的包都不能用，除非改源码</a:t>
            </a:r>
            <a:endParaRPr kumimoji="1" lang="zh-CN" altLang="en-US" dirty="0"/>
          </a:p>
        </p:txBody>
      </p:sp>
      <p:sp>
        <p:nvSpPr>
          <p:cNvPr id="4" name="幻灯片编号占位符 3"/>
          <p:cNvSpPr>
            <a:spLocks noGrp="1"/>
          </p:cNvSpPr>
          <p:nvPr>
            <p:ph type="sldNum" sz="quarter" idx="10"/>
          </p:nvPr>
        </p:nvSpPr>
        <p:spPr/>
        <p:txBody>
          <a:bodyPr/>
          <a:lstStyle/>
          <a:p>
            <a:fld id="{A37F3946-EB92-CA49-A858-6E2D04599908}" type="slidenum">
              <a:rPr kumimoji="1" lang="zh-CN" altLang="en-US" smtClean="0"/>
              <a:t>3</a:t>
            </a:fld>
            <a:endParaRPr kumimoji="1" lang="zh-CN" altLang="en-US"/>
          </a:p>
        </p:txBody>
      </p:sp>
    </p:spTree>
    <p:extLst>
      <p:ext uri="{BB962C8B-B14F-4D97-AF65-F5344CB8AC3E}">
        <p14:creationId xmlns:p14="http://schemas.microsoft.com/office/powerpoint/2010/main" val="209143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开发者工具不管好不好用，只能用</a:t>
            </a:r>
            <a:r>
              <a:rPr kumimoji="1" lang="zh-CN" altLang="en-US" dirty="0" smtClean="0"/>
              <a:t>这个</a:t>
            </a:r>
            <a:endParaRPr kumimoji="1" lang="en-US" altLang="zh-CN" dirty="0" smtClean="0"/>
          </a:p>
          <a:p>
            <a:r>
              <a:rPr kumimoji="1" lang="zh-CN" altLang="en-US" dirty="0" smtClean="0"/>
              <a:t>目前个人也可以在上面申请帐号</a:t>
            </a:r>
            <a:endParaRPr kumimoji="1" lang="zh-CN" altLang="en-US" dirty="0"/>
          </a:p>
        </p:txBody>
      </p:sp>
      <p:sp>
        <p:nvSpPr>
          <p:cNvPr id="4" name="幻灯片编号占位符 3"/>
          <p:cNvSpPr>
            <a:spLocks noGrp="1"/>
          </p:cNvSpPr>
          <p:nvPr>
            <p:ph type="sldNum" sz="quarter" idx="10"/>
          </p:nvPr>
        </p:nvSpPr>
        <p:spPr/>
        <p:txBody>
          <a:bodyPr/>
          <a:lstStyle/>
          <a:p>
            <a:fld id="{A37F3946-EB92-CA49-A858-6E2D04599908}" type="slidenum">
              <a:rPr kumimoji="1" lang="zh-CN" altLang="en-US" smtClean="0"/>
              <a:t>8</a:t>
            </a:fld>
            <a:endParaRPr kumimoji="1" lang="zh-CN" altLang="en-US"/>
          </a:p>
        </p:txBody>
      </p:sp>
    </p:spTree>
    <p:extLst>
      <p:ext uri="{BB962C8B-B14F-4D97-AF65-F5344CB8AC3E}">
        <p14:creationId xmlns:p14="http://schemas.microsoft.com/office/powerpoint/2010/main" val="1561103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Onlaunch</a:t>
            </a:r>
            <a:r>
              <a:rPr kumimoji="1" lang="en-US" altLang="zh-CN" dirty="0" smtClean="0"/>
              <a:t>:</a:t>
            </a:r>
            <a:r>
              <a:rPr kumimoji="1" lang="zh-CN" altLang="en-US" dirty="0" smtClean="0"/>
              <a:t>保存用户信息</a:t>
            </a:r>
            <a:endParaRPr kumimoji="1" lang="en-US" altLang="zh-CN" dirty="0" smtClean="0"/>
          </a:p>
          <a:p>
            <a:r>
              <a:rPr kumimoji="1" lang="en-US" altLang="zh-CN" dirty="0" err="1" smtClean="0"/>
              <a:t>Onhide</a:t>
            </a:r>
            <a:r>
              <a:rPr kumimoji="1" lang="en-US" altLang="zh-CN" dirty="0" smtClean="0"/>
              <a:t>:</a:t>
            </a:r>
            <a:r>
              <a:rPr kumimoji="1" lang="en-US" altLang="zh-CN" baseline="0" dirty="0" smtClean="0"/>
              <a:t> </a:t>
            </a:r>
            <a:r>
              <a:rPr kumimoji="1" lang="zh-CN" altLang="en-US" baseline="0" dirty="0" smtClean="0"/>
              <a:t>进入后台，保存当前环境</a:t>
            </a:r>
            <a:endParaRPr kumimoji="1" lang="zh-CN" altLang="en-US" dirty="0"/>
          </a:p>
        </p:txBody>
      </p:sp>
      <p:sp>
        <p:nvSpPr>
          <p:cNvPr id="4" name="幻灯片编号占位符 3"/>
          <p:cNvSpPr>
            <a:spLocks noGrp="1"/>
          </p:cNvSpPr>
          <p:nvPr>
            <p:ph type="sldNum" sz="quarter" idx="10"/>
          </p:nvPr>
        </p:nvSpPr>
        <p:spPr/>
        <p:txBody>
          <a:bodyPr/>
          <a:lstStyle/>
          <a:p>
            <a:fld id="{A37F3946-EB92-CA49-A858-6E2D04599908}" type="slidenum">
              <a:rPr kumimoji="1" lang="zh-CN" altLang="en-US" smtClean="0"/>
              <a:t>16</a:t>
            </a:fld>
            <a:endParaRPr kumimoji="1" lang="zh-CN" altLang="en-US"/>
          </a:p>
        </p:txBody>
      </p:sp>
    </p:spTree>
    <p:extLst>
      <p:ext uri="{BB962C8B-B14F-4D97-AF65-F5344CB8AC3E}">
        <p14:creationId xmlns:p14="http://schemas.microsoft.com/office/powerpoint/2010/main" val="55358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Import</a:t>
            </a:r>
            <a:r>
              <a:rPr kumimoji="1" lang="zh-CN" altLang="en-US" dirty="0" smtClean="0"/>
              <a:t>模版，</a:t>
            </a:r>
            <a:r>
              <a:rPr kumimoji="1" lang="en-US" altLang="zh-CN" dirty="0" smtClean="0"/>
              <a:t>include</a:t>
            </a:r>
            <a:r>
              <a:rPr kumimoji="1" lang="zh-CN" altLang="en-US" dirty="0" smtClean="0"/>
              <a:t>代码引入，如页面头和页面尾</a:t>
            </a:r>
            <a:endParaRPr kumimoji="1" lang="zh-CN" altLang="en-US" dirty="0"/>
          </a:p>
        </p:txBody>
      </p:sp>
      <p:sp>
        <p:nvSpPr>
          <p:cNvPr id="4" name="幻灯片编号占位符 3"/>
          <p:cNvSpPr>
            <a:spLocks noGrp="1"/>
          </p:cNvSpPr>
          <p:nvPr>
            <p:ph type="sldNum" sz="quarter" idx="10"/>
          </p:nvPr>
        </p:nvSpPr>
        <p:spPr/>
        <p:txBody>
          <a:bodyPr/>
          <a:lstStyle/>
          <a:p>
            <a:fld id="{A37F3946-EB92-CA49-A858-6E2D04599908}" type="slidenum">
              <a:rPr kumimoji="1" lang="zh-CN" altLang="en-US" smtClean="0"/>
              <a:t>19</a:t>
            </a:fld>
            <a:endParaRPr kumimoji="1" lang="zh-CN" altLang="en-US"/>
          </a:p>
        </p:txBody>
      </p:sp>
    </p:spTree>
    <p:extLst>
      <p:ext uri="{BB962C8B-B14F-4D97-AF65-F5344CB8AC3E}">
        <p14:creationId xmlns:p14="http://schemas.microsoft.com/office/powerpoint/2010/main" val="177112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029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953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8002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8695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2260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580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175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940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68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07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99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77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13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847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116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3/30/17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0370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059175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p.weixin.qq.com/debug/wxadoc/dev/framework/app-service/page.html#&#21021;&#22987;&#21270;&#25968;&#2545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p.weixin.qq.com/debug/wxadoc/dev/compon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mp.weixin.qq.com/debug/wxadoc/dev/devtools/devtool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微信小程序</a:t>
            </a:r>
            <a:endParaRPr kumimoji="1" lang="zh-CN" altLang="en-US" dirty="0"/>
          </a:p>
        </p:txBody>
      </p:sp>
      <p:sp>
        <p:nvSpPr>
          <p:cNvPr id="3" name="副标题 2"/>
          <p:cNvSpPr>
            <a:spLocks noGrp="1"/>
          </p:cNvSpPr>
          <p:nvPr>
            <p:ph type="subTitle" idx="1"/>
          </p:nvPr>
        </p:nvSpPr>
        <p:spPr/>
        <p:txBody>
          <a:bodyPr/>
          <a:lstStyle/>
          <a:p>
            <a:r>
              <a:rPr kumimoji="1" lang="zh-CN" altLang="en-US" dirty="0" smtClean="0"/>
              <a:t> </a:t>
            </a:r>
            <a:r>
              <a:rPr kumimoji="1" lang="en-US" altLang="zh-CN" dirty="0" err="1" smtClean="0"/>
              <a:t>liuyan</a:t>
            </a:r>
            <a:endParaRPr kumimoji="1" lang="zh-CN" altLang="en-US" dirty="0"/>
          </a:p>
        </p:txBody>
      </p:sp>
    </p:spTree>
    <p:extLst>
      <p:ext uri="{BB962C8B-B14F-4D97-AF65-F5344CB8AC3E}">
        <p14:creationId xmlns:p14="http://schemas.microsoft.com/office/powerpoint/2010/main" val="312190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开发者工具－编辑区</a:t>
            </a:r>
            <a:endParaRPr kumimoji="1"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t>编辑区可以对当前项目进行代码编写和文件的添加、删除以及重命名等基本操作。</a:t>
            </a:r>
          </a:p>
          <a:p>
            <a:r>
              <a:rPr lang="zh-CN" altLang="en-US" dirty="0"/>
              <a:t>文件支持</a:t>
            </a:r>
          </a:p>
          <a:p>
            <a:pPr marL="400050" lvl="1" indent="0">
              <a:buNone/>
            </a:pPr>
            <a:r>
              <a:rPr lang="zh-CN" altLang="en-US" dirty="0"/>
              <a:t>工具目前提供了</a:t>
            </a:r>
            <a:r>
              <a:rPr lang="en-US" altLang="zh-CN" dirty="0"/>
              <a:t>4</a:t>
            </a:r>
            <a:r>
              <a:rPr lang="zh-CN" altLang="en-US" dirty="0"/>
              <a:t>种文件的编辑：</a:t>
            </a:r>
            <a:r>
              <a:rPr lang="en-US" altLang="zh-CN" dirty="0" err="1"/>
              <a:t>wxml</a:t>
            </a:r>
            <a:r>
              <a:rPr lang="zh-CN" altLang="en-US" dirty="0"/>
              <a:t>、</a:t>
            </a:r>
            <a:r>
              <a:rPr lang="en-US" altLang="zh-CN" dirty="0" err="1"/>
              <a:t>wxss</a:t>
            </a:r>
            <a:r>
              <a:rPr lang="zh-CN" altLang="en-US" dirty="0"/>
              <a:t>、</a:t>
            </a:r>
            <a:r>
              <a:rPr lang="en-US" altLang="zh-CN" dirty="0" err="1"/>
              <a:t>js</a:t>
            </a:r>
            <a:r>
              <a:rPr lang="zh-CN" altLang="en-US" dirty="0"/>
              <a:t>、</a:t>
            </a:r>
            <a:r>
              <a:rPr lang="en-US" altLang="zh-CN" dirty="0" err="1"/>
              <a:t>json</a:t>
            </a:r>
            <a:r>
              <a:rPr lang="zh-CN" altLang="en-US" dirty="0"/>
              <a:t>以及图片文件的预览。</a:t>
            </a:r>
          </a:p>
          <a:p>
            <a:r>
              <a:rPr lang="zh-CN" altLang="en-US" dirty="0"/>
              <a:t>实时预览</a:t>
            </a:r>
          </a:p>
          <a:p>
            <a:pPr marL="400050" lvl="1" indent="0">
              <a:buNone/>
            </a:pPr>
            <a:r>
              <a:rPr lang="zh-CN" altLang="en-US" dirty="0"/>
              <a:t>可以通过编辑区左边的模拟器，实时预览编辑的情况：</a:t>
            </a:r>
          </a:p>
          <a:p>
            <a:pPr marL="400050" lvl="1" indent="0">
              <a:buNone/>
            </a:pPr>
            <a:r>
              <a:rPr lang="zh-CN" altLang="en-US" dirty="0"/>
              <a:t>修改 </a:t>
            </a:r>
            <a:r>
              <a:rPr lang="en-US" altLang="zh-CN" dirty="0" err="1"/>
              <a:t>wxss</a:t>
            </a:r>
            <a:r>
              <a:rPr lang="zh-CN" altLang="en-US" dirty="0"/>
              <a:t>、</a:t>
            </a:r>
            <a:r>
              <a:rPr lang="en-US" altLang="zh-CN" dirty="0" err="1"/>
              <a:t>wxml</a:t>
            </a:r>
            <a:r>
              <a:rPr lang="en-US" altLang="zh-CN" dirty="0"/>
              <a:t> </a:t>
            </a:r>
            <a:r>
              <a:rPr lang="zh-CN" altLang="en-US" dirty="0"/>
              <a:t>文件，会刷新当前 </a:t>
            </a:r>
            <a:r>
              <a:rPr lang="en-US" altLang="zh-CN" dirty="0"/>
              <a:t>page</a:t>
            </a:r>
          </a:p>
          <a:p>
            <a:pPr marL="400050" lvl="1" indent="0">
              <a:buNone/>
            </a:pPr>
            <a:r>
              <a:rPr lang="zh-CN" altLang="en-US" dirty="0"/>
              <a:t>修改 </a:t>
            </a:r>
            <a:r>
              <a:rPr lang="en-US" altLang="zh-CN" dirty="0" err="1"/>
              <a:t>js</a:t>
            </a:r>
            <a:r>
              <a:rPr lang="en-US" altLang="zh-CN" dirty="0"/>
              <a:t> </a:t>
            </a:r>
            <a:r>
              <a:rPr lang="zh-CN" altLang="en-US" dirty="0"/>
              <a:t>文件或者 </a:t>
            </a:r>
            <a:r>
              <a:rPr lang="en-US" altLang="zh-CN" dirty="0" err="1"/>
              <a:t>json</a:t>
            </a:r>
            <a:r>
              <a:rPr lang="en-US" altLang="zh-CN" dirty="0"/>
              <a:t> </a:t>
            </a:r>
            <a:r>
              <a:rPr lang="zh-CN" altLang="en-US" dirty="0"/>
              <a:t>文件，会重新编译小程序</a:t>
            </a:r>
          </a:p>
          <a:p>
            <a:r>
              <a:rPr lang="zh-CN" altLang="en-US" dirty="0"/>
              <a:t>自动保存</a:t>
            </a:r>
          </a:p>
          <a:p>
            <a:r>
              <a:rPr lang="zh-CN" altLang="en-US" dirty="0" smtClean="0"/>
              <a:t>自动补全</a:t>
            </a:r>
            <a:r>
              <a:rPr kumimoji="1" lang="zh-CN" altLang="en-US" dirty="0" smtClean="0"/>
              <a:t>：实际上不是非常强大，基本可以解决</a:t>
            </a:r>
            <a:endParaRPr kumimoji="1" lang="en-US" altLang="zh-CN" dirty="0" smtClean="0"/>
          </a:p>
          <a:p>
            <a:r>
              <a:rPr kumimoji="1" lang="zh-CN" altLang="en-US" dirty="0" smtClean="0"/>
              <a:t>代码</a:t>
            </a:r>
            <a:r>
              <a:rPr kumimoji="1" lang="en-US" altLang="zh-CN" dirty="0" smtClean="0"/>
              <a:t>Insight</a:t>
            </a:r>
            <a:r>
              <a:rPr kumimoji="1" lang="zh-CN" altLang="en-US" dirty="0" smtClean="0"/>
              <a:t>能力非常差，只支持当页搜索，不支持全文搜索，跳转</a:t>
            </a:r>
            <a:r>
              <a:rPr kumimoji="1" lang="zh-CN" altLang="en-US" dirty="0" smtClean="0"/>
              <a:t>等，不过好像有</a:t>
            </a:r>
            <a:r>
              <a:rPr kumimoji="1" lang="en-US" altLang="zh-CN" dirty="0" smtClean="0"/>
              <a:t>vim</a:t>
            </a:r>
            <a:r>
              <a:rPr kumimoji="1" lang="zh-CN" altLang="en-US" dirty="0" smtClean="0"/>
              <a:t>相关的插件</a:t>
            </a:r>
            <a:endParaRPr kumimoji="1" lang="en-US" altLang="zh-CN" dirty="0"/>
          </a:p>
        </p:txBody>
      </p:sp>
    </p:spTree>
    <p:extLst>
      <p:ext uri="{BB962C8B-B14F-4D97-AF65-F5344CB8AC3E}">
        <p14:creationId xmlns:p14="http://schemas.microsoft.com/office/powerpoint/2010/main" val="55347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802" y="875567"/>
            <a:ext cx="8672952" cy="5420596"/>
          </a:xfrm>
        </p:spPr>
      </p:pic>
    </p:spTree>
    <p:extLst>
      <p:ext uri="{BB962C8B-B14F-4D97-AF65-F5344CB8AC3E}">
        <p14:creationId xmlns:p14="http://schemas.microsoft.com/office/powerpoint/2010/main" val="143567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开发者</a:t>
            </a:r>
            <a:r>
              <a:rPr kumimoji="1" lang="zh-CN" altLang="en-US" dirty="0"/>
              <a:t>工具－</a:t>
            </a:r>
            <a:r>
              <a:rPr kumimoji="1" lang="zh-CN" altLang="en-US" dirty="0" smtClean="0"/>
              <a:t>调试区</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4313" y="2450121"/>
            <a:ext cx="6045200" cy="3778250"/>
          </a:xfrm>
        </p:spPr>
      </p:pic>
      <p:sp>
        <p:nvSpPr>
          <p:cNvPr id="5" name="文本框 4"/>
          <p:cNvSpPr txBox="1"/>
          <p:nvPr/>
        </p:nvSpPr>
        <p:spPr>
          <a:xfrm>
            <a:off x="2607325" y="1948934"/>
            <a:ext cx="9584675" cy="369332"/>
          </a:xfrm>
          <a:prstGeom prst="rect">
            <a:avLst/>
          </a:prstGeom>
          <a:noFill/>
        </p:spPr>
        <p:txBody>
          <a:bodyPr wrap="none" rtlCol="0">
            <a:spAutoFit/>
          </a:bodyPr>
          <a:lstStyle/>
          <a:p>
            <a:r>
              <a:rPr lang="zh-CN" altLang="nb-NO" dirty="0"/>
              <a:t>调试工具分为 </a:t>
            </a:r>
            <a:r>
              <a:rPr lang="nb-NO" altLang="zh-CN" dirty="0"/>
              <a:t>6 </a:t>
            </a:r>
            <a:r>
              <a:rPr lang="zh-CN" altLang="nb-NO" dirty="0"/>
              <a:t>大功能模块：</a:t>
            </a:r>
            <a:r>
              <a:rPr lang="nb-NO" altLang="zh-CN" dirty="0" err="1"/>
              <a:t>Wxml</a:t>
            </a:r>
            <a:r>
              <a:rPr lang="zh-CN" altLang="nb-NO" dirty="0"/>
              <a:t>、</a:t>
            </a:r>
            <a:r>
              <a:rPr lang="nb-NO" altLang="zh-CN" dirty="0"/>
              <a:t>Console</a:t>
            </a:r>
            <a:r>
              <a:rPr lang="zh-CN" altLang="nb-NO" dirty="0"/>
              <a:t>、</a:t>
            </a:r>
            <a:r>
              <a:rPr lang="nb-NO" altLang="zh-CN" dirty="0"/>
              <a:t>Sources</a:t>
            </a:r>
            <a:r>
              <a:rPr lang="zh-CN" altLang="nb-NO" dirty="0"/>
              <a:t>、</a:t>
            </a:r>
            <a:r>
              <a:rPr lang="nb-NO" altLang="zh-CN" dirty="0"/>
              <a:t>Network</a:t>
            </a:r>
            <a:r>
              <a:rPr lang="zh-CN" altLang="nb-NO" dirty="0"/>
              <a:t>、</a:t>
            </a:r>
            <a:r>
              <a:rPr lang="nb-NO" altLang="zh-CN" dirty="0" err="1"/>
              <a:t>Appdata</a:t>
            </a:r>
            <a:r>
              <a:rPr lang="zh-CN" altLang="nb-NO" dirty="0"/>
              <a:t>、</a:t>
            </a:r>
            <a:r>
              <a:rPr lang="nb-NO" altLang="zh-CN" dirty="0"/>
              <a:t>Storage</a:t>
            </a:r>
            <a:endParaRPr kumimoji="1" lang="zh-CN" altLang="en-US" dirty="0"/>
          </a:p>
        </p:txBody>
      </p:sp>
    </p:spTree>
    <p:extLst>
      <p:ext uri="{BB962C8B-B14F-4D97-AF65-F5344CB8AC3E}">
        <p14:creationId xmlns:p14="http://schemas.microsoft.com/office/powerpoint/2010/main" val="1614431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小程序－全局配置</a:t>
            </a:r>
            <a:endParaRPr kumimoji="1" lang="zh-CN" altLang="en-US" dirty="0"/>
          </a:p>
        </p:txBody>
      </p:sp>
      <p:sp>
        <p:nvSpPr>
          <p:cNvPr id="3" name="内容占位符 2"/>
          <p:cNvSpPr>
            <a:spLocks noGrp="1"/>
          </p:cNvSpPr>
          <p:nvPr>
            <p:ph idx="1"/>
          </p:nvPr>
        </p:nvSpPr>
        <p:spPr/>
        <p:txBody>
          <a:bodyPr/>
          <a:lstStyle/>
          <a:p>
            <a:r>
              <a:rPr kumimoji="1" lang="en-US" altLang="zh-CN" dirty="0" err="1" smtClean="0"/>
              <a:t>app.json</a:t>
            </a:r>
            <a:r>
              <a:rPr kumimoji="1" lang="en-US" altLang="zh-CN" dirty="0" smtClean="0"/>
              <a:t>: </a:t>
            </a:r>
            <a:r>
              <a:rPr lang="zh-CN" altLang="en-US" dirty="0"/>
              <a:t>决定页面文件的路径、窗口表现、设置网络超时时间、设置多 </a:t>
            </a:r>
            <a:r>
              <a:rPr lang="en-US" altLang="zh-CN" dirty="0"/>
              <a:t>tab </a:t>
            </a:r>
            <a:r>
              <a:rPr lang="zh-CN" altLang="en-US" dirty="0" smtClean="0"/>
              <a:t>等</a:t>
            </a:r>
            <a:r>
              <a:rPr lang="en-US" altLang="zh-CN" dirty="0" smtClean="0"/>
              <a:t>;</a:t>
            </a:r>
          </a:p>
          <a:p>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461846"/>
            <a:ext cx="3745524" cy="4396154"/>
          </a:xfrm>
          <a:prstGeom prst="rect">
            <a:avLst/>
          </a:prstGeom>
        </p:spPr>
      </p:pic>
    </p:spTree>
    <p:extLst>
      <p:ext uri="{BB962C8B-B14F-4D97-AF65-F5344CB8AC3E}">
        <p14:creationId xmlns:p14="http://schemas.microsoft.com/office/powerpoint/2010/main" val="49853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开发目录</a:t>
            </a:r>
            <a:endParaRPr kumimoji="1" lang="zh-CN" altLang="en-US" dirty="0"/>
          </a:p>
        </p:txBody>
      </p:sp>
      <p:sp>
        <p:nvSpPr>
          <p:cNvPr id="3" name="内容占位符 2"/>
          <p:cNvSpPr>
            <a:spLocks noGrp="1"/>
          </p:cNvSpPr>
          <p:nvPr>
            <p:ph idx="1"/>
          </p:nvPr>
        </p:nvSpPr>
        <p:spPr/>
        <p:txBody>
          <a:bodyPr>
            <a:normAutofit/>
          </a:bodyPr>
          <a:lstStyle/>
          <a:p>
            <a:r>
              <a:rPr lang="zh-CN" altLang="en-US" dirty="0" smtClean="0"/>
              <a:t>初始化开发</a:t>
            </a:r>
            <a:r>
              <a:rPr lang="zh-CN" altLang="en-US" dirty="0"/>
              <a:t>目录为：</a:t>
            </a:r>
          </a:p>
          <a:p>
            <a:pPr marL="400050" lvl="1" indent="0">
              <a:buNone/>
            </a:pPr>
            <a:r>
              <a:rPr lang="en-US" altLang="zh-CN" dirty="0"/>
              <a:t>pages/</a:t>
            </a:r>
          </a:p>
          <a:p>
            <a:pPr marL="800100" lvl="2" indent="0">
              <a:buNone/>
            </a:pPr>
            <a:r>
              <a:rPr lang="en-US" altLang="zh-CN" dirty="0" smtClean="0"/>
              <a:t>pages/index/</a:t>
            </a:r>
            <a:r>
              <a:rPr lang="en-US" altLang="zh-CN" dirty="0" err="1" smtClean="0"/>
              <a:t>index.wxml</a:t>
            </a:r>
            <a:r>
              <a:rPr lang="zh-CN" altLang="en-US" dirty="0" smtClean="0"/>
              <a:t>             </a:t>
            </a:r>
            <a:endParaRPr lang="en-US" altLang="zh-CN" dirty="0"/>
          </a:p>
          <a:p>
            <a:pPr marL="800100" lvl="2" indent="0">
              <a:buNone/>
            </a:pPr>
            <a:r>
              <a:rPr lang="en-US" altLang="zh-CN" dirty="0"/>
              <a:t>pages/index/</a:t>
            </a:r>
            <a:r>
              <a:rPr lang="en-US" altLang="zh-CN" dirty="0" err="1"/>
              <a:t>index.js</a:t>
            </a:r>
            <a:endParaRPr lang="en-US" altLang="zh-CN" dirty="0"/>
          </a:p>
          <a:p>
            <a:pPr marL="800100" lvl="2" indent="0">
              <a:buNone/>
            </a:pPr>
            <a:r>
              <a:rPr lang="en-US" altLang="zh-CN" dirty="0"/>
              <a:t>pages/index/</a:t>
            </a:r>
            <a:r>
              <a:rPr lang="en-US" altLang="zh-CN" dirty="0" err="1"/>
              <a:t>index.wxss</a:t>
            </a:r>
            <a:endParaRPr lang="en-US" altLang="zh-CN" dirty="0"/>
          </a:p>
          <a:p>
            <a:pPr marL="800100" lvl="2" indent="0">
              <a:buNone/>
            </a:pPr>
            <a:r>
              <a:rPr lang="en-US" altLang="zh-CN" dirty="0"/>
              <a:t>pages/logs/</a:t>
            </a:r>
            <a:r>
              <a:rPr lang="en-US" altLang="zh-CN" dirty="0" err="1"/>
              <a:t>logs.wxml</a:t>
            </a:r>
            <a:endParaRPr lang="en-US" altLang="zh-CN" dirty="0"/>
          </a:p>
          <a:p>
            <a:pPr marL="800100" lvl="2" indent="0">
              <a:buNone/>
            </a:pPr>
            <a:r>
              <a:rPr lang="en-US" altLang="zh-CN" dirty="0"/>
              <a:t>pages/logs/</a:t>
            </a:r>
            <a:r>
              <a:rPr lang="en-US" altLang="zh-CN" dirty="0" err="1"/>
              <a:t>logs.js</a:t>
            </a:r>
            <a:endParaRPr lang="en-US" altLang="zh-CN" dirty="0"/>
          </a:p>
          <a:p>
            <a:pPr marL="400050" lvl="1" indent="0">
              <a:buNone/>
            </a:pPr>
            <a:r>
              <a:rPr lang="en-US" altLang="zh-CN" dirty="0" err="1"/>
              <a:t>app.js</a:t>
            </a:r>
            <a:endParaRPr lang="en-US" altLang="zh-CN" dirty="0"/>
          </a:p>
          <a:p>
            <a:pPr marL="400050" lvl="1" indent="0">
              <a:buNone/>
            </a:pPr>
            <a:r>
              <a:rPr lang="en-US" altLang="zh-CN" dirty="0" err="1"/>
              <a:t>app.json</a:t>
            </a:r>
            <a:endParaRPr lang="en-US" altLang="zh-CN" dirty="0"/>
          </a:p>
          <a:p>
            <a:pPr marL="400050" lvl="1" indent="0">
              <a:buNone/>
            </a:pPr>
            <a:r>
              <a:rPr lang="en-US" altLang="zh-CN" dirty="0" err="1"/>
              <a:t>app.wxss</a:t>
            </a:r>
            <a:endParaRPr lang="en-US" altLang="zh-CN" dirty="0"/>
          </a:p>
          <a:p>
            <a:endParaRPr kumimoji="1" lang="zh-CN" altLang="en-US" dirty="0"/>
          </a:p>
        </p:txBody>
      </p:sp>
      <p:sp>
        <p:nvSpPr>
          <p:cNvPr id="4" name="右箭头 3"/>
          <p:cNvSpPr/>
          <p:nvPr/>
        </p:nvSpPr>
        <p:spPr>
          <a:xfrm>
            <a:off x="6236680" y="3084343"/>
            <a:ext cx="131298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7901354" y="2922536"/>
            <a:ext cx="797169" cy="369332"/>
          </a:xfrm>
          <a:prstGeom prst="rect">
            <a:avLst/>
          </a:prstGeom>
          <a:noFill/>
        </p:spPr>
        <p:txBody>
          <a:bodyPr wrap="square" rtlCol="0">
            <a:spAutoFit/>
          </a:bodyPr>
          <a:lstStyle/>
          <a:p>
            <a:r>
              <a:rPr kumimoji="1" lang="en-US" altLang="zh-CN" smtClean="0"/>
              <a:t>html</a:t>
            </a:r>
            <a:endParaRPr kumimoji="1" lang="zh-CN" altLang="en-US" dirty="0"/>
          </a:p>
        </p:txBody>
      </p:sp>
      <p:sp>
        <p:nvSpPr>
          <p:cNvPr id="6" name="右箭头 5"/>
          <p:cNvSpPr/>
          <p:nvPr/>
        </p:nvSpPr>
        <p:spPr>
          <a:xfrm>
            <a:off x="6236680" y="3726851"/>
            <a:ext cx="131298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7901354" y="3565044"/>
            <a:ext cx="797169" cy="369332"/>
          </a:xfrm>
          <a:prstGeom prst="rect">
            <a:avLst/>
          </a:prstGeom>
          <a:noFill/>
        </p:spPr>
        <p:txBody>
          <a:bodyPr wrap="square" rtlCol="0">
            <a:spAutoFit/>
          </a:bodyPr>
          <a:lstStyle/>
          <a:p>
            <a:r>
              <a:rPr kumimoji="1" lang="en-US" altLang="zh-CN" dirty="0" err="1" smtClean="0"/>
              <a:t>css</a:t>
            </a:r>
            <a:endParaRPr kumimoji="1" lang="zh-CN" altLang="en-US" dirty="0"/>
          </a:p>
        </p:txBody>
      </p:sp>
    </p:spTree>
    <p:extLst>
      <p:ext uri="{BB962C8B-B14F-4D97-AF65-F5344CB8AC3E}">
        <p14:creationId xmlns:p14="http://schemas.microsoft.com/office/powerpoint/2010/main" val="87815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小程序－程序注册</a:t>
            </a:r>
            <a:endParaRPr kumimoji="1" lang="zh-CN" altLang="en-US" dirty="0"/>
          </a:p>
        </p:txBody>
      </p:sp>
      <p:sp>
        <p:nvSpPr>
          <p:cNvPr id="3" name="内容占位符 2"/>
          <p:cNvSpPr>
            <a:spLocks noGrp="1"/>
          </p:cNvSpPr>
          <p:nvPr>
            <p:ph idx="1"/>
          </p:nvPr>
        </p:nvSpPr>
        <p:spPr/>
        <p:txBody>
          <a:bodyPr/>
          <a:lstStyle/>
          <a:p>
            <a:r>
              <a:rPr kumimoji="1" lang="en-US" altLang="zh-CN" dirty="0" smtClean="0"/>
              <a:t>App()</a:t>
            </a:r>
            <a:r>
              <a:rPr kumimoji="1" lang="zh-CN" altLang="en-US" dirty="0" smtClean="0"/>
              <a:t>函数进行程序注册，只能出现一次，且必须在</a:t>
            </a:r>
            <a:r>
              <a:rPr kumimoji="1" lang="en-US" altLang="zh-CN" dirty="0" err="1" smtClean="0"/>
              <a:t>app.js</a:t>
            </a:r>
            <a:endParaRPr kumimoji="1" lang="en-US" altLang="zh-CN" dirty="0" smtClean="0"/>
          </a:p>
          <a:p>
            <a:r>
              <a:rPr kumimoji="1" lang="en-US" altLang="zh-CN" dirty="0" smtClean="0"/>
              <a:t>app</a:t>
            </a:r>
            <a:r>
              <a:rPr kumimoji="1" lang="zh-CN" altLang="en-US" dirty="0" smtClean="0"/>
              <a:t>的生命周期：</a:t>
            </a:r>
            <a:endParaRPr kumimoji="1" lang="en-US" altLang="zh-CN" dirty="0" smtClean="0"/>
          </a:p>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78069729"/>
              </p:ext>
            </p:extLst>
          </p:nvPr>
        </p:nvGraphicFramePr>
        <p:xfrm>
          <a:off x="2904089" y="2872154"/>
          <a:ext cx="7676048" cy="3886200"/>
        </p:xfrm>
        <a:graphic>
          <a:graphicData uri="http://schemas.openxmlformats.org/drawingml/2006/table">
            <a:tbl>
              <a:tblPr/>
              <a:tblGrid>
                <a:gridCol w="1919012"/>
                <a:gridCol w="1919012"/>
                <a:gridCol w="1919012"/>
                <a:gridCol w="1919012"/>
              </a:tblGrid>
              <a:tr h="321174">
                <a:tc>
                  <a:txBody>
                    <a:bodyPr/>
                    <a:lstStyle/>
                    <a:p>
                      <a:pPr algn="l"/>
                      <a:r>
                        <a:rPr lang="zh-CN" altLang="en-US" sz="1100" b="0">
                          <a:solidFill>
                            <a:srgbClr val="8D8D8D"/>
                          </a:solidFill>
                          <a:effectLst/>
                        </a:rPr>
                        <a:t>属性</a:t>
                      </a:r>
                    </a:p>
                  </a:txBody>
                  <a:tcPr marL="160587" marR="160587" marT="48176" marB="48176" anchor="ctr">
                    <a:lnL>
                      <a:noFill/>
                    </a:lnL>
                    <a:lnR>
                      <a:noFill/>
                    </a:lnR>
                    <a:lnT>
                      <a:noFill/>
                    </a:lnT>
                    <a:lnB>
                      <a:noFill/>
                    </a:lnB>
                    <a:solidFill>
                      <a:srgbClr val="F6F8F9"/>
                    </a:solidFill>
                  </a:tcPr>
                </a:tc>
                <a:tc>
                  <a:txBody>
                    <a:bodyPr/>
                    <a:lstStyle/>
                    <a:p>
                      <a:pPr algn="l"/>
                      <a:r>
                        <a:rPr lang="zh-CN" altLang="en-US" sz="1100" b="0">
                          <a:solidFill>
                            <a:srgbClr val="8D8D8D"/>
                          </a:solidFill>
                          <a:effectLst/>
                        </a:rPr>
                        <a:t>类型</a:t>
                      </a:r>
                    </a:p>
                  </a:txBody>
                  <a:tcPr marL="160587" marR="160587" marT="48176" marB="48176" anchor="ctr">
                    <a:lnL>
                      <a:noFill/>
                    </a:lnL>
                    <a:lnR>
                      <a:noFill/>
                    </a:lnR>
                    <a:lnT>
                      <a:noFill/>
                    </a:lnT>
                    <a:lnB>
                      <a:noFill/>
                    </a:lnB>
                    <a:solidFill>
                      <a:srgbClr val="F6F8F9"/>
                    </a:solidFill>
                  </a:tcPr>
                </a:tc>
                <a:tc>
                  <a:txBody>
                    <a:bodyPr/>
                    <a:lstStyle/>
                    <a:p>
                      <a:pPr algn="l"/>
                      <a:r>
                        <a:rPr lang="zh-CN" altLang="en-US" sz="1100" b="0">
                          <a:solidFill>
                            <a:srgbClr val="8D8D8D"/>
                          </a:solidFill>
                          <a:effectLst/>
                        </a:rPr>
                        <a:t>描述</a:t>
                      </a:r>
                    </a:p>
                  </a:txBody>
                  <a:tcPr marL="160587" marR="160587" marT="48176" marB="48176" anchor="ctr">
                    <a:lnL>
                      <a:noFill/>
                    </a:lnL>
                    <a:lnR>
                      <a:noFill/>
                    </a:lnR>
                    <a:lnT>
                      <a:noFill/>
                    </a:lnT>
                    <a:lnB>
                      <a:noFill/>
                    </a:lnB>
                    <a:solidFill>
                      <a:srgbClr val="F6F8F9"/>
                    </a:solidFill>
                  </a:tcPr>
                </a:tc>
                <a:tc>
                  <a:txBody>
                    <a:bodyPr/>
                    <a:lstStyle/>
                    <a:p>
                      <a:pPr algn="l"/>
                      <a:r>
                        <a:rPr lang="zh-CN" altLang="en-US" sz="1100" b="0">
                          <a:solidFill>
                            <a:srgbClr val="8D8D8D"/>
                          </a:solidFill>
                          <a:effectLst/>
                        </a:rPr>
                        <a:t>触发时机</a:t>
                      </a:r>
                    </a:p>
                  </a:txBody>
                  <a:tcPr marL="160587" marR="160587" marT="48176" marB="48176" anchor="ctr">
                    <a:lnL>
                      <a:noFill/>
                    </a:lnL>
                    <a:lnR>
                      <a:noFill/>
                    </a:lnR>
                    <a:lnT>
                      <a:noFill/>
                    </a:lnT>
                    <a:lnB>
                      <a:noFill/>
                    </a:lnB>
                    <a:solidFill>
                      <a:srgbClr val="F6F8F9"/>
                    </a:solidFill>
                  </a:tcPr>
                </a:tc>
              </a:tr>
              <a:tr h="713005">
                <a:tc>
                  <a:txBody>
                    <a:bodyPr/>
                    <a:lstStyle/>
                    <a:p>
                      <a:r>
                        <a:rPr lang="en-US" sz="1100">
                          <a:effectLst/>
                        </a:rPr>
                        <a:t>onLaunch</a:t>
                      </a:r>
                    </a:p>
                  </a:txBody>
                  <a:tcPr marL="160587" marR="160587" marT="96352" marB="96352" anchor="ctr">
                    <a:lnL>
                      <a:noFill/>
                    </a:lnL>
                    <a:lnR>
                      <a:noFill/>
                    </a:lnR>
                    <a:lnT>
                      <a:noFill/>
                    </a:lnT>
                    <a:lnB>
                      <a:noFill/>
                    </a:lnB>
                    <a:solidFill>
                      <a:srgbClr val="FFFFFF"/>
                    </a:solidFill>
                  </a:tcPr>
                </a:tc>
                <a:tc>
                  <a:txBody>
                    <a:bodyPr/>
                    <a:lstStyle/>
                    <a:p>
                      <a:r>
                        <a:rPr lang="en-US" sz="1100">
                          <a:effectLst/>
                        </a:rPr>
                        <a:t>Function</a:t>
                      </a:r>
                    </a:p>
                  </a:txBody>
                  <a:tcPr marL="160587" marR="160587" marT="96352" marB="96352" anchor="ctr">
                    <a:lnL>
                      <a:noFill/>
                    </a:lnL>
                    <a:lnR>
                      <a:noFill/>
                    </a:lnR>
                    <a:lnT>
                      <a:noFill/>
                    </a:lnT>
                    <a:lnB>
                      <a:noFill/>
                    </a:lnB>
                    <a:solidFill>
                      <a:srgbClr val="FFFFFF"/>
                    </a:solidFill>
                  </a:tcPr>
                </a:tc>
                <a:tc>
                  <a:txBody>
                    <a:bodyPr/>
                    <a:lstStyle/>
                    <a:p>
                      <a:r>
                        <a:rPr lang="zh-CN" altLang="en-US" sz="1100">
                          <a:effectLst/>
                        </a:rPr>
                        <a:t>生命周期函数</a:t>
                      </a:r>
                      <a:r>
                        <a:rPr lang="en-US" altLang="zh-CN" sz="1100">
                          <a:effectLst/>
                        </a:rPr>
                        <a:t>--</a:t>
                      </a:r>
                      <a:r>
                        <a:rPr lang="zh-CN" altLang="en-US" sz="1100">
                          <a:effectLst/>
                        </a:rPr>
                        <a:t>监听小程序初始化</a:t>
                      </a:r>
                    </a:p>
                  </a:txBody>
                  <a:tcPr marL="160587" marR="160587" marT="96352" marB="96352" anchor="ctr">
                    <a:lnL>
                      <a:noFill/>
                    </a:lnL>
                    <a:lnR>
                      <a:noFill/>
                    </a:lnR>
                    <a:lnT>
                      <a:noFill/>
                    </a:lnT>
                    <a:lnB>
                      <a:noFill/>
                    </a:lnB>
                    <a:solidFill>
                      <a:srgbClr val="FFFFFF"/>
                    </a:solidFill>
                  </a:tcPr>
                </a:tc>
                <a:tc>
                  <a:txBody>
                    <a:bodyPr/>
                    <a:lstStyle/>
                    <a:p>
                      <a:r>
                        <a:rPr lang="zh-CN" altLang="en-US" sz="1100">
                          <a:effectLst/>
                        </a:rPr>
                        <a:t>当小程序初始化完成时，会触发 </a:t>
                      </a:r>
                      <a:r>
                        <a:rPr lang="en-US" altLang="zh-CN" sz="1100">
                          <a:effectLst/>
                        </a:rPr>
                        <a:t>onLaunch</a:t>
                      </a:r>
                      <a:r>
                        <a:rPr lang="zh-CN" altLang="en-US" sz="1100">
                          <a:effectLst/>
                        </a:rPr>
                        <a:t>（全局只触发一次）</a:t>
                      </a:r>
                    </a:p>
                  </a:txBody>
                  <a:tcPr marL="160587" marR="160587" marT="96352" marB="96352" anchor="ctr">
                    <a:lnL>
                      <a:noFill/>
                    </a:lnL>
                    <a:lnR>
                      <a:noFill/>
                    </a:lnR>
                    <a:lnT>
                      <a:noFill/>
                    </a:lnT>
                    <a:lnB>
                      <a:noFill/>
                    </a:lnB>
                    <a:solidFill>
                      <a:srgbClr val="FFFFFF"/>
                    </a:solidFill>
                  </a:tcPr>
                </a:tc>
              </a:tr>
              <a:tr h="713005">
                <a:tc>
                  <a:txBody>
                    <a:bodyPr/>
                    <a:lstStyle/>
                    <a:p>
                      <a:r>
                        <a:rPr lang="en-US" sz="1100">
                          <a:effectLst/>
                        </a:rPr>
                        <a:t>onShow</a:t>
                      </a:r>
                    </a:p>
                  </a:txBody>
                  <a:tcPr marL="160587" marR="160587" marT="96352" marB="96352" anchor="ctr">
                    <a:lnL>
                      <a:noFill/>
                    </a:lnL>
                    <a:lnR>
                      <a:noFill/>
                    </a:lnR>
                    <a:lnT>
                      <a:noFill/>
                    </a:lnT>
                    <a:lnB>
                      <a:noFill/>
                    </a:lnB>
                    <a:solidFill>
                      <a:srgbClr val="FFFFFF"/>
                    </a:solidFill>
                  </a:tcPr>
                </a:tc>
                <a:tc>
                  <a:txBody>
                    <a:bodyPr/>
                    <a:lstStyle/>
                    <a:p>
                      <a:r>
                        <a:rPr lang="en-US" sz="1100">
                          <a:effectLst/>
                        </a:rPr>
                        <a:t>Function</a:t>
                      </a:r>
                    </a:p>
                  </a:txBody>
                  <a:tcPr marL="160587" marR="160587" marT="96352" marB="96352" anchor="ctr">
                    <a:lnL>
                      <a:noFill/>
                    </a:lnL>
                    <a:lnR>
                      <a:noFill/>
                    </a:lnR>
                    <a:lnT>
                      <a:noFill/>
                    </a:lnT>
                    <a:lnB>
                      <a:noFill/>
                    </a:lnB>
                    <a:solidFill>
                      <a:srgbClr val="FFFFFF"/>
                    </a:solidFill>
                  </a:tcPr>
                </a:tc>
                <a:tc>
                  <a:txBody>
                    <a:bodyPr/>
                    <a:lstStyle/>
                    <a:p>
                      <a:r>
                        <a:rPr lang="zh-CN" altLang="en-US" sz="1100">
                          <a:effectLst/>
                        </a:rPr>
                        <a:t>生命周期函数</a:t>
                      </a:r>
                      <a:r>
                        <a:rPr lang="en-US" altLang="zh-CN" sz="1100">
                          <a:effectLst/>
                        </a:rPr>
                        <a:t>--</a:t>
                      </a:r>
                      <a:r>
                        <a:rPr lang="zh-CN" altLang="en-US" sz="1100">
                          <a:effectLst/>
                        </a:rPr>
                        <a:t>监听小程序显示</a:t>
                      </a:r>
                    </a:p>
                  </a:txBody>
                  <a:tcPr marL="160587" marR="160587" marT="96352" marB="96352" anchor="ctr">
                    <a:lnL>
                      <a:noFill/>
                    </a:lnL>
                    <a:lnR>
                      <a:noFill/>
                    </a:lnR>
                    <a:lnT>
                      <a:noFill/>
                    </a:lnT>
                    <a:lnB>
                      <a:noFill/>
                    </a:lnB>
                    <a:solidFill>
                      <a:srgbClr val="FFFFFF"/>
                    </a:solidFill>
                  </a:tcPr>
                </a:tc>
                <a:tc>
                  <a:txBody>
                    <a:bodyPr/>
                    <a:lstStyle/>
                    <a:p>
                      <a:r>
                        <a:rPr lang="zh-CN" altLang="en-US" sz="1100">
                          <a:effectLst/>
                        </a:rPr>
                        <a:t>当小程序启动，或从后台进入前台显示，会触发 </a:t>
                      </a:r>
                      <a:r>
                        <a:rPr lang="en-US" altLang="zh-CN" sz="1100">
                          <a:effectLst/>
                        </a:rPr>
                        <a:t>onShow</a:t>
                      </a:r>
                    </a:p>
                  </a:txBody>
                  <a:tcPr marL="160587" marR="160587" marT="96352" marB="96352" anchor="ctr">
                    <a:lnL>
                      <a:noFill/>
                    </a:lnL>
                    <a:lnR>
                      <a:noFill/>
                    </a:lnR>
                    <a:lnT>
                      <a:noFill/>
                    </a:lnT>
                    <a:lnB>
                      <a:noFill/>
                    </a:lnB>
                    <a:solidFill>
                      <a:srgbClr val="FFFFFF"/>
                    </a:solidFill>
                  </a:tcPr>
                </a:tc>
              </a:tr>
              <a:tr h="539572">
                <a:tc>
                  <a:txBody>
                    <a:bodyPr/>
                    <a:lstStyle/>
                    <a:p>
                      <a:r>
                        <a:rPr lang="en-US" sz="1100">
                          <a:effectLst/>
                        </a:rPr>
                        <a:t>onHide</a:t>
                      </a:r>
                    </a:p>
                  </a:txBody>
                  <a:tcPr marL="160587" marR="160587" marT="96352" marB="96352" anchor="ctr">
                    <a:lnL>
                      <a:noFill/>
                    </a:lnL>
                    <a:lnR>
                      <a:noFill/>
                    </a:lnR>
                    <a:lnT>
                      <a:noFill/>
                    </a:lnT>
                    <a:lnB>
                      <a:noFill/>
                    </a:lnB>
                    <a:solidFill>
                      <a:srgbClr val="FFFFFF"/>
                    </a:solidFill>
                  </a:tcPr>
                </a:tc>
                <a:tc>
                  <a:txBody>
                    <a:bodyPr/>
                    <a:lstStyle/>
                    <a:p>
                      <a:r>
                        <a:rPr lang="en-US" sz="1100">
                          <a:effectLst/>
                        </a:rPr>
                        <a:t>Function</a:t>
                      </a:r>
                    </a:p>
                  </a:txBody>
                  <a:tcPr marL="160587" marR="160587" marT="96352" marB="96352" anchor="ctr">
                    <a:lnL>
                      <a:noFill/>
                    </a:lnL>
                    <a:lnR>
                      <a:noFill/>
                    </a:lnR>
                    <a:lnT>
                      <a:noFill/>
                    </a:lnT>
                    <a:lnB>
                      <a:noFill/>
                    </a:lnB>
                    <a:solidFill>
                      <a:srgbClr val="FFFFFF"/>
                    </a:solidFill>
                  </a:tcPr>
                </a:tc>
                <a:tc>
                  <a:txBody>
                    <a:bodyPr/>
                    <a:lstStyle/>
                    <a:p>
                      <a:r>
                        <a:rPr lang="zh-CN" altLang="en-US" sz="1100">
                          <a:effectLst/>
                        </a:rPr>
                        <a:t>生命周期函数</a:t>
                      </a:r>
                      <a:r>
                        <a:rPr lang="en-US" altLang="zh-CN" sz="1100">
                          <a:effectLst/>
                        </a:rPr>
                        <a:t>--</a:t>
                      </a:r>
                      <a:r>
                        <a:rPr lang="zh-CN" altLang="en-US" sz="1100">
                          <a:effectLst/>
                        </a:rPr>
                        <a:t>监听小程序隐藏</a:t>
                      </a:r>
                    </a:p>
                  </a:txBody>
                  <a:tcPr marL="160587" marR="160587" marT="96352" marB="96352" anchor="ctr">
                    <a:lnL>
                      <a:noFill/>
                    </a:lnL>
                    <a:lnR>
                      <a:noFill/>
                    </a:lnR>
                    <a:lnT>
                      <a:noFill/>
                    </a:lnT>
                    <a:lnB>
                      <a:noFill/>
                    </a:lnB>
                    <a:solidFill>
                      <a:srgbClr val="FFFFFF"/>
                    </a:solidFill>
                  </a:tcPr>
                </a:tc>
                <a:tc>
                  <a:txBody>
                    <a:bodyPr/>
                    <a:lstStyle/>
                    <a:p>
                      <a:r>
                        <a:rPr lang="zh-CN" altLang="en-US" sz="1100">
                          <a:effectLst/>
                        </a:rPr>
                        <a:t>当小程序从前台进入后台，会触发 </a:t>
                      </a:r>
                      <a:r>
                        <a:rPr lang="en-US" altLang="zh-CN" sz="1100">
                          <a:effectLst/>
                        </a:rPr>
                        <a:t>onHide</a:t>
                      </a:r>
                    </a:p>
                  </a:txBody>
                  <a:tcPr marL="160587" marR="160587" marT="96352" marB="96352" anchor="ctr">
                    <a:lnL>
                      <a:noFill/>
                    </a:lnL>
                    <a:lnR>
                      <a:noFill/>
                    </a:lnR>
                    <a:lnT>
                      <a:noFill/>
                    </a:lnT>
                    <a:lnB>
                      <a:noFill/>
                    </a:lnB>
                    <a:solidFill>
                      <a:srgbClr val="FFFFFF"/>
                    </a:solidFill>
                  </a:tcPr>
                </a:tc>
              </a:tr>
              <a:tr h="886439">
                <a:tc>
                  <a:txBody>
                    <a:bodyPr/>
                    <a:lstStyle/>
                    <a:p>
                      <a:r>
                        <a:rPr lang="en-US" sz="1100">
                          <a:effectLst/>
                        </a:rPr>
                        <a:t>onError</a:t>
                      </a:r>
                    </a:p>
                  </a:txBody>
                  <a:tcPr marL="160587" marR="160587" marT="96352" marB="96352" anchor="ctr">
                    <a:lnL>
                      <a:noFill/>
                    </a:lnL>
                    <a:lnR>
                      <a:noFill/>
                    </a:lnR>
                    <a:lnT>
                      <a:noFill/>
                    </a:lnT>
                    <a:lnB>
                      <a:noFill/>
                    </a:lnB>
                    <a:solidFill>
                      <a:srgbClr val="FFFFFF"/>
                    </a:solidFill>
                  </a:tcPr>
                </a:tc>
                <a:tc>
                  <a:txBody>
                    <a:bodyPr/>
                    <a:lstStyle/>
                    <a:p>
                      <a:r>
                        <a:rPr lang="en-US" sz="1100">
                          <a:effectLst/>
                        </a:rPr>
                        <a:t>Function</a:t>
                      </a:r>
                    </a:p>
                  </a:txBody>
                  <a:tcPr marL="160587" marR="160587" marT="96352" marB="96352" anchor="ctr">
                    <a:lnL>
                      <a:noFill/>
                    </a:lnL>
                    <a:lnR>
                      <a:noFill/>
                    </a:lnR>
                    <a:lnT>
                      <a:noFill/>
                    </a:lnT>
                    <a:lnB>
                      <a:noFill/>
                    </a:lnB>
                    <a:solidFill>
                      <a:srgbClr val="FFFFFF"/>
                    </a:solidFill>
                  </a:tcPr>
                </a:tc>
                <a:tc>
                  <a:txBody>
                    <a:bodyPr/>
                    <a:lstStyle/>
                    <a:p>
                      <a:r>
                        <a:rPr lang="zh-CN" altLang="en-US" sz="1100">
                          <a:effectLst/>
                        </a:rPr>
                        <a:t>错误监听函数</a:t>
                      </a:r>
                    </a:p>
                  </a:txBody>
                  <a:tcPr marL="160587" marR="160587" marT="96352" marB="96352" anchor="ctr">
                    <a:lnL>
                      <a:noFill/>
                    </a:lnL>
                    <a:lnR>
                      <a:noFill/>
                    </a:lnR>
                    <a:lnT>
                      <a:noFill/>
                    </a:lnT>
                    <a:lnB>
                      <a:noFill/>
                    </a:lnB>
                    <a:solidFill>
                      <a:srgbClr val="FFFFFF"/>
                    </a:solidFill>
                  </a:tcPr>
                </a:tc>
                <a:tc>
                  <a:txBody>
                    <a:bodyPr/>
                    <a:lstStyle/>
                    <a:p>
                      <a:r>
                        <a:rPr lang="zh-CN" altLang="en-US" sz="1100" dirty="0">
                          <a:effectLst/>
                        </a:rPr>
                        <a:t>当小程序发生脚本错误，或者 </a:t>
                      </a:r>
                      <a:r>
                        <a:rPr lang="en-US" altLang="zh-CN" sz="1100" dirty="0" err="1">
                          <a:effectLst/>
                        </a:rPr>
                        <a:t>api</a:t>
                      </a:r>
                      <a:r>
                        <a:rPr lang="en-US" altLang="zh-CN" sz="1100" dirty="0">
                          <a:effectLst/>
                        </a:rPr>
                        <a:t> </a:t>
                      </a:r>
                      <a:r>
                        <a:rPr lang="zh-CN" altLang="en-US" sz="1100" dirty="0">
                          <a:effectLst/>
                        </a:rPr>
                        <a:t>调用失败时，会触发 </a:t>
                      </a:r>
                      <a:r>
                        <a:rPr lang="en-US" altLang="zh-CN" sz="1100" dirty="0" err="1">
                          <a:effectLst/>
                        </a:rPr>
                        <a:t>onError</a:t>
                      </a:r>
                      <a:r>
                        <a:rPr lang="en-US" altLang="zh-CN" sz="1100" dirty="0">
                          <a:effectLst/>
                        </a:rPr>
                        <a:t> </a:t>
                      </a:r>
                      <a:r>
                        <a:rPr lang="zh-CN" altLang="en-US" sz="1100" dirty="0">
                          <a:effectLst/>
                        </a:rPr>
                        <a:t>并带上错误信息</a:t>
                      </a:r>
                    </a:p>
                  </a:txBody>
                  <a:tcPr marL="160587" marR="160587" marT="96352" marB="96352" anchor="ctr">
                    <a:lnL>
                      <a:noFill/>
                    </a:lnL>
                    <a:lnR>
                      <a:noFill/>
                    </a:lnR>
                    <a:lnT>
                      <a:noFill/>
                    </a:lnT>
                    <a:lnB>
                      <a:noFill/>
                    </a:lnB>
                    <a:solidFill>
                      <a:srgbClr val="FFFFFF"/>
                    </a:solidFill>
                  </a:tcPr>
                </a:tc>
              </a:tr>
              <a:tr h="713005">
                <a:tc>
                  <a:txBody>
                    <a:bodyPr/>
                    <a:lstStyle/>
                    <a:p>
                      <a:r>
                        <a:rPr lang="zh-CN" altLang="en-US" sz="1100">
                          <a:effectLst/>
                        </a:rPr>
                        <a:t>其他</a:t>
                      </a:r>
                    </a:p>
                  </a:txBody>
                  <a:tcPr marL="160587" marR="160587" marT="96352" marB="96352" anchor="ctr">
                    <a:lnL>
                      <a:noFill/>
                    </a:lnL>
                    <a:lnR>
                      <a:noFill/>
                    </a:lnR>
                    <a:lnT>
                      <a:noFill/>
                    </a:lnT>
                    <a:lnB>
                      <a:noFill/>
                    </a:lnB>
                    <a:solidFill>
                      <a:srgbClr val="FFFFFF"/>
                    </a:solidFill>
                  </a:tcPr>
                </a:tc>
                <a:tc>
                  <a:txBody>
                    <a:bodyPr/>
                    <a:lstStyle/>
                    <a:p>
                      <a:r>
                        <a:rPr lang="en-US" sz="1100">
                          <a:effectLst/>
                        </a:rPr>
                        <a:t>Any</a:t>
                      </a:r>
                    </a:p>
                  </a:txBody>
                  <a:tcPr marL="160587" marR="160587" marT="96352" marB="96352" anchor="ctr">
                    <a:lnL>
                      <a:noFill/>
                    </a:lnL>
                    <a:lnR>
                      <a:noFill/>
                    </a:lnR>
                    <a:lnT>
                      <a:noFill/>
                    </a:lnT>
                    <a:lnB>
                      <a:noFill/>
                    </a:lnB>
                    <a:solidFill>
                      <a:srgbClr val="FFFFFF"/>
                    </a:solidFill>
                  </a:tcPr>
                </a:tc>
                <a:tc>
                  <a:txBody>
                    <a:bodyPr/>
                    <a:lstStyle/>
                    <a:p>
                      <a:endParaRPr lang="zh-CN" altLang="en-US" sz="1100">
                        <a:effectLst/>
                      </a:endParaRPr>
                    </a:p>
                  </a:txBody>
                  <a:tcPr marL="160587" marR="160587" marT="96352" marB="96352" anchor="ctr">
                    <a:lnL>
                      <a:noFill/>
                    </a:lnL>
                    <a:lnR>
                      <a:noFill/>
                    </a:lnR>
                    <a:lnT>
                      <a:noFill/>
                    </a:lnT>
                    <a:lnB>
                      <a:noFill/>
                    </a:lnB>
                    <a:solidFill>
                      <a:srgbClr val="FFFFFF"/>
                    </a:solidFill>
                  </a:tcPr>
                </a:tc>
                <a:tc>
                  <a:txBody>
                    <a:bodyPr/>
                    <a:lstStyle/>
                    <a:p>
                      <a:r>
                        <a:rPr lang="zh-CN" altLang="en-US" sz="1100" dirty="0">
                          <a:effectLst/>
                        </a:rPr>
                        <a:t>开发者可以添加任意的函数或数据到 </a:t>
                      </a:r>
                      <a:r>
                        <a:rPr lang="en-US" altLang="zh-CN" sz="1100" dirty="0">
                          <a:effectLst/>
                        </a:rPr>
                        <a:t>Object </a:t>
                      </a:r>
                      <a:r>
                        <a:rPr lang="zh-CN" altLang="en-US" sz="1100" dirty="0">
                          <a:effectLst/>
                        </a:rPr>
                        <a:t>参数中，用 </a:t>
                      </a:r>
                      <a:r>
                        <a:rPr lang="en-US" altLang="zh-CN" sz="1100" dirty="0">
                          <a:effectLst/>
                        </a:rPr>
                        <a:t>this </a:t>
                      </a:r>
                      <a:r>
                        <a:rPr lang="zh-CN" altLang="en-US" sz="1100" dirty="0">
                          <a:effectLst/>
                        </a:rPr>
                        <a:t>可以访问</a:t>
                      </a:r>
                    </a:p>
                  </a:txBody>
                  <a:tcPr marL="160587" marR="160587" marT="96352" marB="96352"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2903538" y="2962254"/>
            <a:ext cx="7676599"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charset="0"/>
              </a:rPr>
              <a:t>object参数说明：</a:t>
            </a:r>
            <a:endParaRPr kumimoji="0" lang="zh-CN" altLang="zh-CN"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6612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小程序</a:t>
            </a:r>
            <a:r>
              <a:rPr kumimoji="1" lang="zh-CN" altLang="en-US" dirty="0" smtClean="0"/>
              <a:t>－生命周期配置</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0739" y="1513413"/>
            <a:ext cx="5223750" cy="4797022"/>
          </a:xfrm>
        </p:spPr>
      </p:pic>
    </p:spTree>
    <p:extLst>
      <p:ext uri="{BB962C8B-B14F-4D97-AF65-F5344CB8AC3E}">
        <p14:creationId xmlns:p14="http://schemas.microsoft.com/office/powerpoint/2010/main" val="199663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小程序－页面注册</a:t>
            </a:r>
            <a:endParaRPr kumimoji="1" lang="zh-CN" altLang="en-US" dirty="0"/>
          </a:p>
        </p:txBody>
      </p:sp>
      <p:sp>
        <p:nvSpPr>
          <p:cNvPr id="5" name="Rectangle 1"/>
          <p:cNvSpPr>
            <a:spLocks noChangeArrowheads="1"/>
          </p:cNvSpPr>
          <p:nvPr/>
        </p:nvSpPr>
        <p:spPr bwMode="auto">
          <a:xfrm>
            <a:off x="-1489389" y="-149308"/>
            <a:ext cx="14991393"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a:ln>
                  <a:noFill/>
                </a:ln>
                <a:solidFill>
                  <a:schemeClr val="tx1"/>
                </a:solidFill>
                <a:effectLst/>
                <a:latin typeface="Arial" charset="0"/>
              </a:rPr>
              <a:t>object 参数说明：</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charset="0"/>
              </a:rPr>
              <a:t/>
            </a:r>
            <a:br>
              <a:rPr kumimoji="0" lang="zh-CN" altLang="zh-CN" sz="1800" b="0" i="0" u="none" strike="noStrike" cap="none" normalizeH="0" baseline="0">
                <a:ln>
                  <a:noFill/>
                </a:ln>
                <a:solidFill>
                  <a:schemeClr val="tx1"/>
                </a:solidFill>
                <a:effectLst/>
                <a:latin typeface="Arial" charset="0"/>
              </a:rPr>
            </a:br>
            <a:endParaRPr kumimoji="0" lang="zh-CN" altLang="zh-CN" sz="1800" b="0" i="0" u="none" strike="noStrike" cap="none" normalizeH="0" baseline="0">
              <a:ln>
                <a:noFill/>
              </a:ln>
              <a:solidFill>
                <a:schemeClr val="tx1"/>
              </a:solidFill>
              <a:effectLst/>
              <a:latin typeface="Arial" charset="0"/>
            </a:endParaRPr>
          </a:p>
        </p:txBody>
      </p:sp>
      <p:sp>
        <p:nvSpPr>
          <p:cNvPr id="6" name="内容占位符 5"/>
          <p:cNvSpPr>
            <a:spLocks noGrp="1"/>
          </p:cNvSpPr>
          <p:nvPr>
            <p:ph idx="1"/>
          </p:nvPr>
        </p:nvSpPr>
        <p:spPr>
          <a:xfrm>
            <a:off x="2589212" y="1905000"/>
            <a:ext cx="8915400" cy="3777622"/>
          </a:xfrm>
        </p:spPr>
        <p:txBody>
          <a:bodyPr/>
          <a:lstStyle/>
          <a:p>
            <a:r>
              <a:rPr kumimoji="1" lang="zh-CN" altLang="en-US" dirty="0" smtClean="0"/>
              <a:t>页面注册使用</a:t>
            </a:r>
            <a:r>
              <a:rPr kumimoji="1" lang="en-US" altLang="zh-CN" dirty="0" smtClean="0"/>
              <a:t>:Page(),</a:t>
            </a:r>
            <a:r>
              <a:rPr kumimoji="1" lang="zh-CN" altLang="en-US" dirty="0" smtClean="0"/>
              <a:t>只能在对应的 </a:t>
            </a:r>
            <a:r>
              <a:rPr kumimoji="1" lang="en-US" altLang="zh-CN" dirty="0" err="1" smtClean="0"/>
              <a:t>page.js</a:t>
            </a:r>
            <a:r>
              <a:rPr kumimoji="1" lang="zh-CN" altLang="en-US" dirty="0" smtClean="0"/>
              <a:t>中相应的出现一次</a:t>
            </a:r>
            <a:r>
              <a:rPr kumimoji="1" lang="en-US" altLang="zh-CN" dirty="0" smtClean="0"/>
              <a:t>;</a:t>
            </a:r>
          </a:p>
          <a:p>
            <a:r>
              <a:rPr kumimoji="1" lang="zh-CN" altLang="en-US" dirty="0" smtClean="0"/>
              <a:t>页面的生命周期为：</a:t>
            </a:r>
            <a:endParaRPr kumimoji="1" lang="en-US" altLang="zh-CN" dirty="0" smtClean="0"/>
          </a:p>
          <a:p>
            <a:endParaRPr kumimoji="1" lang="en-US" altLang="zh-CN" dirty="0" smtClean="0"/>
          </a:p>
        </p:txBody>
      </p:sp>
      <p:graphicFrame>
        <p:nvGraphicFramePr>
          <p:cNvPr id="9" name="表格 8"/>
          <p:cNvGraphicFramePr>
            <a:graphicFrameLocks noGrp="1"/>
          </p:cNvGraphicFramePr>
          <p:nvPr>
            <p:extLst>
              <p:ext uri="{D42A27DB-BD31-4B8C-83A1-F6EECF244321}">
                <p14:modId xmlns:p14="http://schemas.microsoft.com/office/powerpoint/2010/main" val="1884147089"/>
              </p:ext>
            </p:extLst>
          </p:nvPr>
        </p:nvGraphicFramePr>
        <p:xfrm>
          <a:off x="3179573" y="2678418"/>
          <a:ext cx="5653467" cy="3995738"/>
        </p:xfrm>
        <a:graphic>
          <a:graphicData uri="http://schemas.openxmlformats.org/drawingml/2006/table">
            <a:tbl>
              <a:tblPr/>
              <a:tblGrid>
                <a:gridCol w="1884489"/>
                <a:gridCol w="1884489"/>
                <a:gridCol w="1884489"/>
              </a:tblGrid>
              <a:tr h="233942">
                <a:tc>
                  <a:txBody>
                    <a:bodyPr/>
                    <a:lstStyle/>
                    <a:p>
                      <a:pPr algn="l"/>
                      <a:r>
                        <a:rPr lang="zh-CN" altLang="en-US" sz="800" b="0">
                          <a:solidFill>
                            <a:srgbClr val="8D8D8D"/>
                          </a:solidFill>
                          <a:effectLst/>
                        </a:rPr>
                        <a:t>属性</a:t>
                      </a:r>
                    </a:p>
                  </a:txBody>
                  <a:tcPr marL="113765" marR="113765" marT="34129" marB="34129" anchor="ctr">
                    <a:lnL>
                      <a:noFill/>
                    </a:lnL>
                    <a:lnR>
                      <a:noFill/>
                    </a:lnR>
                    <a:lnT>
                      <a:noFill/>
                    </a:lnT>
                    <a:lnB>
                      <a:noFill/>
                    </a:lnB>
                    <a:solidFill>
                      <a:srgbClr val="F6F8F9"/>
                    </a:solidFill>
                  </a:tcPr>
                </a:tc>
                <a:tc>
                  <a:txBody>
                    <a:bodyPr/>
                    <a:lstStyle/>
                    <a:p>
                      <a:pPr algn="l"/>
                      <a:r>
                        <a:rPr lang="zh-CN" altLang="en-US" sz="800" b="0" dirty="0">
                          <a:solidFill>
                            <a:srgbClr val="8D8D8D"/>
                          </a:solidFill>
                          <a:effectLst/>
                        </a:rPr>
                        <a:t>类型</a:t>
                      </a:r>
                    </a:p>
                  </a:txBody>
                  <a:tcPr marL="113765" marR="113765" marT="34129" marB="34129" anchor="ctr">
                    <a:lnL>
                      <a:noFill/>
                    </a:lnL>
                    <a:lnR>
                      <a:noFill/>
                    </a:lnR>
                    <a:lnT>
                      <a:noFill/>
                    </a:lnT>
                    <a:lnB>
                      <a:noFill/>
                    </a:lnB>
                    <a:solidFill>
                      <a:srgbClr val="F6F8F9"/>
                    </a:solidFill>
                  </a:tcPr>
                </a:tc>
                <a:tc>
                  <a:txBody>
                    <a:bodyPr/>
                    <a:lstStyle/>
                    <a:p>
                      <a:pPr algn="l"/>
                      <a:r>
                        <a:rPr lang="zh-CN" altLang="en-US" sz="800" b="0">
                          <a:solidFill>
                            <a:srgbClr val="8D8D8D"/>
                          </a:solidFill>
                          <a:effectLst/>
                        </a:rPr>
                        <a:t>描述</a:t>
                      </a:r>
                    </a:p>
                  </a:txBody>
                  <a:tcPr marL="113765" marR="113765" marT="34129" marB="34129" anchor="ctr">
                    <a:lnL>
                      <a:noFill/>
                    </a:lnL>
                    <a:lnR>
                      <a:noFill/>
                    </a:lnR>
                    <a:lnT>
                      <a:noFill/>
                    </a:lnT>
                    <a:lnB>
                      <a:noFill/>
                    </a:lnB>
                    <a:solidFill>
                      <a:srgbClr val="F6F8F9"/>
                    </a:solidFill>
                  </a:tcPr>
                </a:tc>
              </a:tr>
              <a:tr h="350914">
                <a:tc>
                  <a:txBody>
                    <a:bodyPr/>
                    <a:lstStyle/>
                    <a:p>
                      <a:r>
                        <a:rPr lang="en-US" sz="800" u="none" strike="noStrike">
                          <a:solidFill>
                            <a:srgbClr val="4183C4"/>
                          </a:solidFill>
                          <a:effectLst/>
                          <a:hlinkClick r:id="rId2"/>
                        </a:rPr>
                        <a:t>data</a:t>
                      </a:r>
                      <a:endParaRPr lang="en-US" sz="800">
                        <a:effectLst/>
                      </a:endParaRPr>
                    </a:p>
                  </a:txBody>
                  <a:tcPr marL="113765" marR="113765" marT="68259" marB="68259" anchor="ctr">
                    <a:lnL>
                      <a:noFill/>
                    </a:lnL>
                    <a:lnR>
                      <a:noFill/>
                    </a:lnR>
                    <a:lnT>
                      <a:noFill/>
                    </a:lnT>
                    <a:lnB>
                      <a:noFill/>
                    </a:lnB>
                    <a:solidFill>
                      <a:srgbClr val="FFFFFF"/>
                    </a:solidFill>
                  </a:tcPr>
                </a:tc>
                <a:tc>
                  <a:txBody>
                    <a:bodyPr/>
                    <a:lstStyle/>
                    <a:p>
                      <a:r>
                        <a:rPr lang="en-US" sz="800" dirty="0">
                          <a:effectLst/>
                        </a:rPr>
                        <a:t>Object</a:t>
                      </a:r>
                    </a:p>
                  </a:txBody>
                  <a:tcPr marL="113765" marR="113765" marT="68259" marB="68259" anchor="ctr">
                    <a:lnL>
                      <a:noFill/>
                    </a:lnL>
                    <a:lnR>
                      <a:noFill/>
                    </a:lnR>
                    <a:lnT>
                      <a:noFill/>
                    </a:lnT>
                    <a:lnB>
                      <a:noFill/>
                    </a:lnB>
                    <a:solidFill>
                      <a:srgbClr val="FFFFFF"/>
                    </a:solidFill>
                  </a:tcPr>
                </a:tc>
                <a:tc>
                  <a:txBody>
                    <a:bodyPr/>
                    <a:lstStyle/>
                    <a:p>
                      <a:r>
                        <a:rPr lang="zh-CN" altLang="en-US" sz="800">
                          <a:effectLst/>
                        </a:rPr>
                        <a:t>页面的初始数据</a:t>
                      </a:r>
                    </a:p>
                  </a:txBody>
                  <a:tcPr marL="113765" marR="113765" marT="68259" marB="68259" anchor="ctr">
                    <a:lnL>
                      <a:noFill/>
                    </a:lnL>
                    <a:lnR>
                      <a:noFill/>
                    </a:lnR>
                    <a:lnT>
                      <a:noFill/>
                    </a:lnT>
                    <a:lnB>
                      <a:noFill/>
                    </a:lnB>
                    <a:solidFill>
                      <a:srgbClr val="FFFFFF"/>
                    </a:solidFill>
                  </a:tcPr>
                </a:tc>
              </a:tr>
              <a:tr h="350914">
                <a:tc>
                  <a:txBody>
                    <a:bodyPr/>
                    <a:lstStyle/>
                    <a:p>
                      <a:r>
                        <a:rPr lang="en-US" sz="800">
                          <a:effectLst/>
                        </a:rPr>
                        <a:t>onLoad</a:t>
                      </a:r>
                    </a:p>
                  </a:txBody>
                  <a:tcPr marL="113765" marR="113765" marT="68259" marB="68259" anchor="ctr">
                    <a:lnL>
                      <a:noFill/>
                    </a:lnL>
                    <a:lnR>
                      <a:noFill/>
                    </a:lnR>
                    <a:lnT>
                      <a:noFill/>
                    </a:lnT>
                    <a:lnB>
                      <a:noFill/>
                    </a:lnB>
                    <a:solidFill>
                      <a:srgbClr val="FFFFFF"/>
                    </a:solidFill>
                  </a:tcPr>
                </a:tc>
                <a:tc>
                  <a:txBody>
                    <a:bodyPr/>
                    <a:lstStyle/>
                    <a:p>
                      <a:r>
                        <a:rPr lang="en-US" sz="800">
                          <a:effectLst/>
                        </a:rPr>
                        <a:t>Function</a:t>
                      </a:r>
                    </a:p>
                  </a:txBody>
                  <a:tcPr marL="113765" marR="113765" marT="68259" marB="68259" anchor="ctr">
                    <a:lnL>
                      <a:noFill/>
                    </a:lnL>
                    <a:lnR>
                      <a:noFill/>
                    </a:lnR>
                    <a:lnT>
                      <a:noFill/>
                    </a:lnT>
                    <a:lnB>
                      <a:noFill/>
                    </a:lnB>
                    <a:solidFill>
                      <a:srgbClr val="FFFFFF"/>
                    </a:solidFill>
                  </a:tcPr>
                </a:tc>
                <a:tc>
                  <a:txBody>
                    <a:bodyPr/>
                    <a:lstStyle/>
                    <a:p>
                      <a:r>
                        <a:rPr lang="zh-CN" altLang="en-US" sz="800">
                          <a:effectLst/>
                        </a:rPr>
                        <a:t>生命周期函数</a:t>
                      </a:r>
                      <a:r>
                        <a:rPr lang="en-US" altLang="zh-CN" sz="800">
                          <a:effectLst/>
                        </a:rPr>
                        <a:t>--</a:t>
                      </a:r>
                      <a:r>
                        <a:rPr lang="zh-CN" altLang="en-US" sz="800">
                          <a:effectLst/>
                        </a:rPr>
                        <a:t>监听页面加载</a:t>
                      </a:r>
                    </a:p>
                  </a:txBody>
                  <a:tcPr marL="113765" marR="113765" marT="68259" marB="68259" anchor="ctr">
                    <a:lnL>
                      <a:noFill/>
                    </a:lnL>
                    <a:lnR>
                      <a:noFill/>
                    </a:lnR>
                    <a:lnT>
                      <a:noFill/>
                    </a:lnT>
                    <a:lnB>
                      <a:noFill/>
                    </a:lnB>
                    <a:solidFill>
                      <a:srgbClr val="FFFFFF"/>
                    </a:solidFill>
                  </a:tcPr>
                </a:tc>
              </a:tr>
              <a:tr h="393023">
                <a:tc>
                  <a:txBody>
                    <a:bodyPr/>
                    <a:lstStyle/>
                    <a:p>
                      <a:r>
                        <a:rPr lang="en-US" sz="800">
                          <a:effectLst/>
                        </a:rPr>
                        <a:t>onReady</a:t>
                      </a:r>
                    </a:p>
                  </a:txBody>
                  <a:tcPr marL="113765" marR="113765" marT="68259" marB="68259" anchor="ctr">
                    <a:lnL>
                      <a:noFill/>
                    </a:lnL>
                    <a:lnR>
                      <a:noFill/>
                    </a:lnR>
                    <a:lnT>
                      <a:noFill/>
                    </a:lnT>
                    <a:lnB>
                      <a:noFill/>
                    </a:lnB>
                    <a:solidFill>
                      <a:srgbClr val="FFFFFF"/>
                    </a:solidFill>
                  </a:tcPr>
                </a:tc>
                <a:tc>
                  <a:txBody>
                    <a:bodyPr/>
                    <a:lstStyle/>
                    <a:p>
                      <a:r>
                        <a:rPr lang="en-US" sz="800">
                          <a:effectLst/>
                        </a:rPr>
                        <a:t>Function</a:t>
                      </a:r>
                    </a:p>
                  </a:txBody>
                  <a:tcPr marL="113765" marR="113765" marT="68259" marB="68259" anchor="ctr">
                    <a:lnL>
                      <a:noFill/>
                    </a:lnL>
                    <a:lnR>
                      <a:noFill/>
                    </a:lnR>
                    <a:lnT>
                      <a:noFill/>
                    </a:lnT>
                    <a:lnB>
                      <a:noFill/>
                    </a:lnB>
                    <a:solidFill>
                      <a:srgbClr val="FFFFFF"/>
                    </a:solidFill>
                  </a:tcPr>
                </a:tc>
                <a:tc>
                  <a:txBody>
                    <a:bodyPr/>
                    <a:lstStyle/>
                    <a:p>
                      <a:r>
                        <a:rPr lang="zh-CN" altLang="en-US" sz="800">
                          <a:effectLst/>
                        </a:rPr>
                        <a:t>生命周期函数</a:t>
                      </a:r>
                      <a:r>
                        <a:rPr lang="en-US" altLang="zh-CN" sz="800">
                          <a:effectLst/>
                        </a:rPr>
                        <a:t>--</a:t>
                      </a:r>
                      <a:r>
                        <a:rPr lang="zh-CN" altLang="en-US" sz="800">
                          <a:effectLst/>
                        </a:rPr>
                        <a:t>监听页面初次渲染完成</a:t>
                      </a:r>
                    </a:p>
                  </a:txBody>
                  <a:tcPr marL="113765" marR="113765" marT="68259" marB="68259" anchor="ctr">
                    <a:lnL>
                      <a:noFill/>
                    </a:lnL>
                    <a:lnR>
                      <a:noFill/>
                    </a:lnR>
                    <a:lnT>
                      <a:noFill/>
                    </a:lnT>
                    <a:lnB>
                      <a:noFill/>
                    </a:lnB>
                    <a:solidFill>
                      <a:srgbClr val="FFFFFF"/>
                    </a:solidFill>
                  </a:tcPr>
                </a:tc>
              </a:tr>
              <a:tr h="350914">
                <a:tc>
                  <a:txBody>
                    <a:bodyPr/>
                    <a:lstStyle/>
                    <a:p>
                      <a:r>
                        <a:rPr lang="en-US" sz="800">
                          <a:effectLst/>
                        </a:rPr>
                        <a:t>onShow</a:t>
                      </a:r>
                    </a:p>
                  </a:txBody>
                  <a:tcPr marL="113765" marR="113765" marT="68259" marB="68259" anchor="ctr">
                    <a:lnL>
                      <a:noFill/>
                    </a:lnL>
                    <a:lnR>
                      <a:noFill/>
                    </a:lnR>
                    <a:lnT>
                      <a:noFill/>
                    </a:lnT>
                    <a:lnB>
                      <a:noFill/>
                    </a:lnB>
                    <a:solidFill>
                      <a:srgbClr val="FFFFFF"/>
                    </a:solidFill>
                  </a:tcPr>
                </a:tc>
                <a:tc>
                  <a:txBody>
                    <a:bodyPr/>
                    <a:lstStyle/>
                    <a:p>
                      <a:r>
                        <a:rPr lang="en-US" sz="800">
                          <a:effectLst/>
                        </a:rPr>
                        <a:t>Function</a:t>
                      </a:r>
                    </a:p>
                  </a:txBody>
                  <a:tcPr marL="113765" marR="113765" marT="68259" marB="68259" anchor="ctr">
                    <a:lnL>
                      <a:noFill/>
                    </a:lnL>
                    <a:lnR>
                      <a:noFill/>
                    </a:lnR>
                    <a:lnT>
                      <a:noFill/>
                    </a:lnT>
                    <a:lnB>
                      <a:noFill/>
                    </a:lnB>
                    <a:solidFill>
                      <a:srgbClr val="FFFFFF"/>
                    </a:solidFill>
                  </a:tcPr>
                </a:tc>
                <a:tc>
                  <a:txBody>
                    <a:bodyPr/>
                    <a:lstStyle/>
                    <a:p>
                      <a:r>
                        <a:rPr lang="zh-CN" altLang="en-US" sz="800">
                          <a:effectLst/>
                        </a:rPr>
                        <a:t>生命周期函数</a:t>
                      </a:r>
                      <a:r>
                        <a:rPr lang="en-US" altLang="zh-CN" sz="800">
                          <a:effectLst/>
                        </a:rPr>
                        <a:t>--</a:t>
                      </a:r>
                      <a:r>
                        <a:rPr lang="zh-CN" altLang="en-US" sz="800">
                          <a:effectLst/>
                        </a:rPr>
                        <a:t>监听页面显示</a:t>
                      </a:r>
                    </a:p>
                  </a:txBody>
                  <a:tcPr marL="113765" marR="113765" marT="68259" marB="68259" anchor="ctr">
                    <a:lnL>
                      <a:noFill/>
                    </a:lnL>
                    <a:lnR>
                      <a:noFill/>
                    </a:lnR>
                    <a:lnT>
                      <a:noFill/>
                    </a:lnT>
                    <a:lnB>
                      <a:noFill/>
                    </a:lnB>
                    <a:solidFill>
                      <a:srgbClr val="FFFFFF"/>
                    </a:solidFill>
                  </a:tcPr>
                </a:tc>
              </a:tr>
              <a:tr h="350914">
                <a:tc>
                  <a:txBody>
                    <a:bodyPr/>
                    <a:lstStyle/>
                    <a:p>
                      <a:r>
                        <a:rPr lang="en-US" sz="800" dirty="0" err="1">
                          <a:effectLst/>
                        </a:rPr>
                        <a:t>onHide</a:t>
                      </a:r>
                      <a:endParaRPr lang="en-US" sz="800" dirty="0">
                        <a:effectLst/>
                      </a:endParaRPr>
                    </a:p>
                  </a:txBody>
                  <a:tcPr marL="113765" marR="113765" marT="68259" marB="68259" anchor="ctr">
                    <a:lnL>
                      <a:noFill/>
                    </a:lnL>
                    <a:lnR>
                      <a:noFill/>
                    </a:lnR>
                    <a:lnT>
                      <a:noFill/>
                    </a:lnT>
                    <a:lnB>
                      <a:noFill/>
                    </a:lnB>
                    <a:solidFill>
                      <a:srgbClr val="FFFFFF"/>
                    </a:solidFill>
                  </a:tcPr>
                </a:tc>
                <a:tc>
                  <a:txBody>
                    <a:bodyPr/>
                    <a:lstStyle/>
                    <a:p>
                      <a:r>
                        <a:rPr lang="en-US" sz="800">
                          <a:effectLst/>
                        </a:rPr>
                        <a:t>Function</a:t>
                      </a:r>
                    </a:p>
                  </a:txBody>
                  <a:tcPr marL="113765" marR="113765" marT="68259" marB="68259" anchor="ctr">
                    <a:lnL>
                      <a:noFill/>
                    </a:lnL>
                    <a:lnR>
                      <a:noFill/>
                    </a:lnR>
                    <a:lnT>
                      <a:noFill/>
                    </a:lnT>
                    <a:lnB>
                      <a:noFill/>
                    </a:lnB>
                    <a:solidFill>
                      <a:srgbClr val="FFFFFF"/>
                    </a:solidFill>
                  </a:tcPr>
                </a:tc>
                <a:tc>
                  <a:txBody>
                    <a:bodyPr/>
                    <a:lstStyle/>
                    <a:p>
                      <a:r>
                        <a:rPr lang="zh-CN" altLang="en-US" sz="800" dirty="0">
                          <a:effectLst/>
                        </a:rPr>
                        <a:t>生命周期函数</a:t>
                      </a:r>
                      <a:r>
                        <a:rPr lang="en-US" altLang="zh-CN" sz="800" dirty="0">
                          <a:effectLst/>
                        </a:rPr>
                        <a:t>--</a:t>
                      </a:r>
                      <a:r>
                        <a:rPr lang="zh-CN" altLang="en-US" sz="800" dirty="0">
                          <a:effectLst/>
                        </a:rPr>
                        <a:t>监听页面隐藏</a:t>
                      </a:r>
                    </a:p>
                  </a:txBody>
                  <a:tcPr marL="113765" marR="113765" marT="68259" marB="68259" anchor="ctr">
                    <a:lnL>
                      <a:noFill/>
                    </a:lnL>
                    <a:lnR>
                      <a:noFill/>
                    </a:lnR>
                    <a:lnT>
                      <a:noFill/>
                    </a:lnT>
                    <a:lnB>
                      <a:noFill/>
                    </a:lnB>
                    <a:solidFill>
                      <a:srgbClr val="FFFFFF"/>
                    </a:solidFill>
                  </a:tcPr>
                </a:tc>
              </a:tr>
              <a:tr h="350914">
                <a:tc>
                  <a:txBody>
                    <a:bodyPr/>
                    <a:lstStyle/>
                    <a:p>
                      <a:r>
                        <a:rPr lang="en-US" sz="800">
                          <a:effectLst/>
                        </a:rPr>
                        <a:t>onUnload</a:t>
                      </a:r>
                    </a:p>
                  </a:txBody>
                  <a:tcPr marL="113765" marR="113765" marT="68259" marB="68259" anchor="ctr">
                    <a:lnL>
                      <a:noFill/>
                    </a:lnL>
                    <a:lnR>
                      <a:noFill/>
                    </a:lnR>
                    <a:lnT>
                      <a:noFill/>
                    </a:lnT>
                    <a:lnB>
                      <a:noFill/>
                    </a:lnB>
                    <a:solidFill>
                      <a:srgbClr val="FFFFFF"/>
                    </a:solidFill>
                  </a:tcPr>
                </a:tc>
                <a:tc>
                  <a:txBody>
                    <a:bodyPr/>
                    <a:lstStyle/>
                    <a:p>
                      <a:r>
                        <a:rPr lang="en-US" sz="800">
                          <a:effectLst/>
                        </a:rPr>
                        <a:t>Function</a:t>
                      </a:r>
                    </a:p>
                  </a:txBody>
                  <a:tcPr marL="113765" marR="113765" marT="68259" marB="68259" anchor="ctr">
                    <a:lnL>
                      <a:noFill/>
                    </a:lnL>
                    <a:lnR>
                      <a:noFill/>
                    </a:lnR>
                    <a:lnT>
                      <a:noFill/>
                    </a:lnT>
                    <a:lnB>
                      <a:noFill/>
                    </a:lnB>
                    <a:solidFill>
                      <a:srgbClr val="FFFFFF"/>
                    </a:solidFill>
                  </a:tcPr>
                </a:tc>
                <a:tc>
                  <a:txBody>
                    <a:bodyPr/>
                    <a:lstStyle/>
                    <a:p>
                      <a:r>
                        <a:rPr lang="zh-CN" altLang="en-US" sz="800">
                          <a:effectLst/>
                        </a:rPr>
                        <a:t>生命周期函数</a:t>
                      </a:r>
                      <a:r>
                        <a:rPr lang="en-US" altLang="zh-CN" sz="800">
                          <a:effectLst/>
                        </a:rPr>
                        <a:t>--</a:t>
                      </a:r>
                      <a:r>
                        <a:rPr lang="zh-CN" altLang="en-US" sz="800">
                          <a:effectLst/>
                        </a:rPr>
                        <a:t>监听页面卸载</a:t>
                      </a:r>
                    </a:p>
                  </a:txBody>
                  <a:tcPr marL="113765" marR="113765" marT="68259" marB="68259" anchor="ctr">
                    <a:lnL>
                      <a:noFill/>
                    </a:lnL>
                    <a:lnR>
                      <a:noFill/>
                    </a:lnR>
                    <a:lnT>
                      <a:noFill/>
                    </a:lnT>
                    <a:lnB>
                      <a:noFill/>
                    </a:lnB>
                    <a:solidFill>
                      <a:srgbClr val="FFFFFF"/>
                    </a:solidFill>
                  </a:tcPr>
                </a:tc>
              </a:tr>
              <a:tr h="393023">
                <a:tc>
                  <a:txBody>
                    <a:bodyPr/>
                    <a:lstStyle/>
                    <a:p>
                      <a:r>
                        <a:rPr lang="en-US" sz="800">
                          <a:effectLst/>
                        </a:rPr>
                        <a:t>onPullDownRefresh</a:t>
                      </a:r>
                    </a:p>
                  </a:txBody>
                  <a:tcPr marL="113765" marR="113765" marT="68259" marB="68259" anchor="ctr">
                    <a:lnL>
                      <a:noFill/>
                    </a:lnL>
                    <a:lnR>
                      <a:noFill/>
                    </a:lnR>
                    <a:lnT>
                      <a:noFill/>
                    </a:lnT>
                    <a:lnB>
                      <a:noFill/>
                    </a:lnB>
                    <a:solidFill>
                      <a:srgbClr val="FFFFFF"/>
                    </a:solidFill>
                  </a:tcPr>
                </a:tc>
                <a:tc>
                  <a:txBody>
                    <a:bodyPr/>
                    <a:lstStyle/>
                    <a:p>
                      <a:r>
                        <a:rPr lang="en-US" sz="800">
                          <a:effectLst/>
                        </a:rPr>
                        <a:t>Function</a:t>
                      </a:r>
                    </a:p>
                  </a:txBody>
                  <a:tcPr marL="113765" marR="113765" marT="68259" marB="68259" anchor="ctr">
                    <a:lnL>
                      <a:noFill/>
                    </a:lnL>
                    <a:lnR>
                      <a:noFill/>
                    </a:lnR>
                    <a:lnT>
                      <a:noFill/>
                    </a:lnT>
                    <a:lnB>
                      <a:noFill/>
                    </a:lnB>
                    <a:solidFill>
                      <a:srgbClr val="FFFFFF"/>
                    </a:solidFill>
                  </a:tcPr>
                </a:tc>
                <a:tc>
                  <a:txBody>
                    <a:bodyPr/>
                    <a:lstStyle/>
                    <a:p>
                      <a:r>
                        <a:rPr lang="zh-CN" altLang="en-US" sz="800">
                          <a:effectLst/>
                        </a:rPr>
                        <a:t>页面相关事件处理函数</a:t>
                      </a:r>
                      <a:r>
                        <a:rPr lang="en-US" altLang="zh-CN" sz="800">
                          <a:effectLst/>
                        </a:rPr>
                        <a:t>--</a:t>
                      </a:r>
                      <a:r>
                        <a:rPr lang="zh-CN" altLang="en-US" sz="800">
                          <a:effectLst/>
                        </a:rPr>
                        <a:t>监听用户下拉动作</a:t>
                      </a:r>
                    </a:p>
                  </a:txBody>
                  <a:tcPr marL="113765" marR="113765" marT="68259" marB="68259" anchor="ctr">
                    <a:lnL>
                      <a:noFill/>
                    </a:lnL>
                    <a:lnR>
                      <a:noFill/>
                    </a:lnR>
                    <a:lnT>
                      <a:noFill/>
                    </a:lnT>
                    <a:lnB>
                      <a:noFill/>
                    </a:lnB>
                    <a:solidFill>
                      <a:srgbClr val="FFFFFF"/>
                    </a:solidFill>
                  </a:tcPr>
                </a:tc>
              </a:tr>
              <a:tr h="350914">
                <a:tc>
                  <a:txBody>
                    <a:bodyPr/>
                    <a:lstStyle/>
                    <a:p>
                      <a:r>
                        <a:rPr lang="en-US" sz="800">
                          <a:effectLst/>
                        </a:rPr>
                        <a:t>onReachBottom</a:t>
                      </a:r>
                    </a:p>
                  </a:txBody>
                  <a:tcPr marL="113765" marR="113765" marT="68259" marB="68259" anchor="ctr">
                    <a:lnL>
                      <a:noFill/>
                    </a:lnL>
                    <a:lnR>
                      <a:noFill/>
                    </a:lnR>
                    <a:lnT>
                      <a:noFill/>
                    </a:lnT>
                    <a:lnB>
                      <a:noFill/>
                    </a:lnB>
                    <a:solidFill>
                      <a:srgbClr val="FFFFFF"/>
                    </a:solidFill>
                  </a:tcPr>
                </a:tc>
                <a:tc>
                  <a:txBody>
                    <a:bodyPr/>
                    <a:lstStyle/>
                    <a:p>
                      <a:r>
                        <a:rPr lang="en-US" sz="800">
                          <a:effectLst/>
                        </a:rPr>
                        <a:t>Function</a:t>
                      </a:r>
                    </a:p>
                  </a:txBody>
                  <a:tcPr marL="113765" marR="113765" marT="68259" marB="68259" anchor="ctr">
                    <a:lnL>
                      <a:noFill/>
                    </a:lnL>
                    <a:lnR>
                      <a:noFill/>
                    </a:lnR>
                    <a:lnT>
                      <a:noFill/>
                    </a:lnT>
                    <a:lnB>
                      <a:noFill/>
                    </a:lnB>
                    <a:solidFill>
                      <a:srgbClr val="FFFFFF"/>
                    </a:solidFill>
                  </a:tcPr>
                </a:tc>
                <a:tc>
                  <a:txBody>
                    <a:bodyPr/>
                    <a:lstStyle/>
                    <a:p>
                      <a:r>
                        <a:rPr lang="zh-CN" altLang="en-US" sz="800">
                          <a:effectLst/>
                        </a:rPr>
                        <a:t>页面上拉触底事件的处理函数</a:t>
                      </a:r>
                    </a:p>
                  </a:txBody>
                  <a:tcPr marL="113765" marR="113765" marT="68259" marB="68259" anchor="ctr">
                    <a:lnL>
                      <a:noFill/>
                    </a:lnL>
                    <a:lnR>
                      <a:noFill/>
                    </a:lnR>
                    <a:lnT>
                      <a:noFill/>
                    </a:lnT>
                    <a:lnB>
                      <a:noFill/>
                    </a:lnB>
                    <a:solidFill>
                      <a:srgbClr val="FFFFFF"/>
                    </a:solidFill>
                  </a:tcPr>
                </a:tc>
              </a:tr>
              <a:tr h="350914">
                <a:tc>
                  <a:txBody>
                    <a:bodyPr/>
                    <a:lstStyle/>
                    <a:p>
                      <a:r>
                        <a:rPr lang="en-US" sz="800">
                          <a:effectLst/>
                        </a:rPr>
                        <a:t>onShareAppMessage</a:t>
                      </a:r>
                    </a:p>
                  </a:txBody>
                  <a:tcPr marL="113765" marR="113765" marT="68259" marB="68259" anchor="ctr">
                    <a:lnL>
                      <a:noFill/>
                    </a:lnL>
                    <a:lnR>
                      <a:noFill/>
                    </a:lnR>
                    <a:lnT>
                      <a:noFill/>
                    </a:lnT>
                    <a:lnB>
                      <a:noFill/>
                    </a:lnB>
                    <a:solidFill>
                      <a:srgbClr val="FFFFFF"/>
                    </a:solidFill>
                  </a:tcPr>
                </a:tc>
                <a:tc>
                  <a:txBody>
                    <a:bodyPr/>
                    <a:lstStyle/>
                    <a:p>
                      <a:r>
                        <a:rPr lang="en-US" sz="800">
                          <a:effectLst/>
                        </a:rPr>
                        <a:t>Function</a:t>
                      </a:r>
                    </a:p>
                  </a:txBody>
                  <a:tcPr marL="113765" marR="113765" marT="68259" marB="68259" anchor="ctr">
                    <a:lnL>
                      <a:noFill/>
                    </a:lnL>
                    <a:lnR>
                      <a:noFill/>
                    </a:lnR>
                    <a:lnT>
                      <a:noFill/>
                    </a:lnT>
                    <a:lnB>
                      <a:noFill/>
                    </a:lnB>
                    <a:solidFill>
                      <a:srgbClr val="FFFFFF"/>
                    </a:solidFill>
                  </a:tcPr>
                </a:tc>
                <a:tc>
                  <a:txBody>
                    <a:bodyPr/>
                    <a:lstStyle/>
                    <a:p>
                      <a:r>
                        <a:rPr lang="zh-CN" altLang="en-US" sz="800">
                          <a:effectLst/>
                        </a:rPr>
                        <a:t>用户点击右上角分享</a:t>
                      </a:r>
                    </a:p>
                  </a:txBody>
                  <a:tcPr marL="113765" marR="113765" marT="68259" marB="68259" anchor="ctr">
                    <a:lnL>
                      <a:noFill/>
                    </a:lnL>
                    <a:lnR>
                      <a:noFill/>
                    </a:lnR>
                    <a:lnT>
                      <a:noFill/>
                    </a:lnT>
                    <a:lnB>
                      <a:noFill/>
                    </a:lnB>
                    <a:solidFill>
                      <a:srgbClr val="FFFFFF"/>
                    </a:solidFill>
                  </a:tcPr>
                </a:tc>
              </a:tr>
              <a:tr h="519352">
                <a:tc>
                  <a:txBody>
                    <a:bodyPr/>
                    <a:lstStyle/>
                    <a:p>
                      <a:r>
                        <a:rPr lang="zh-CN" altLang="en-US" sz="800">
                          <a:effectLst/>
                        </a:rPr>
                        <a:t>其他</a:t>
                      </a:r>
                    </a:p>
                  </a:txBody>
                  <a:tcPr marL="113765" marR="113765" marT="68259" marB="68259" anchor="ctr">
                    <a:lnL>
                      <a:noFill/>
                    </a:lnL>
                    <a:lnR>
                      <a:noFill/>
                    </a:lnR>
                    <a:lnT>
                      <a:noFill/>
                    </a:lnT>
                    <a:lnB>
                      <a:noFill/>
                    </a:lnB>
                    <a:solidFill>
                      <a:srgbClr val="FFFFFF"/>
                    </a:solidFill>
                  </a:tcPr>
                </a:tc>
                <a:tc>
                  <a:txBody>
                    <a:bodyPr/>
                    <a:lstStyle/>
                    <a:p>
                      <a:r>
                        <a:rPr lang="en-US" sz="800">
                          <a:effectLst/>
                        </a:rPr>
                        <a:t>Any</a:t>
                      </a:r>
                    </a:p>
                  </a:txBody>
                  <a:tcPr marL="113765" marR="113765" marT="68259" marB="68259" anchor="ctr">
                    <a:lnL>
                      <a:noFill/>
                    </a:lnL>
                    <a:lnR>
                      <a:noFill/>
                    </a:lnR>
                    <a:lnT>
                      <a:noFill/>
                    </a:lnT>
                    <a:lnB>
                      <a:noFill/>
                    </a:lnB>
                    <a:solidFill>
                      <a:srgbClr val="FFFFFF"/>
                    </a:solidFill>
                  </a:tcPr>
                </a:tc>
                <a:tc>
                  <a:txBody>
                    <a:bodyPr/>
                    <a:lstStyle/>
                    <a:p>
                      <a:r>
                        <a:rPr lang="zh-CN" altLang="en-US" sz="800" dirty="0">
                          <a:effectLst/>
                        </a:rPr>
                        <a:t>开发者可以添加任意的函数或数据到 </a:t>
                      </a:r>
                      <a:r>
                        <a:rPr lang="en-US" altLang="zh-CN" sz="800" dirty="0">
                          <a:effectLst/>
                        </a:rPr>
                        <a:t>object </a:t>
                      </a:r>
                      <a:r>
                        <a:rPr lang="zh-CN" altLang="en-US" sz="800" dirty="0">
                          <a:effectLst/>
                        </a:rPr>
                        <a:t>参数中，在页面的函数中用 </a:t>
                      </a:r>
                      <a:r>
                        <a:rPr lang="en-US" altLang="zh-CN" sz="800" dirty="0">
                          <a:effectLst/>
                        </a:rPr>
                        <a:t>this </a:t>
                      </a:r>
                      <a:r>
                        <a:rPr lang="zh-CN" altLang="en-US" sz="800" dirty="0">
                          <a:effectLst/>
                        </a:rPr>
                        <a:t>可以访问</a:t>
                      </a:r>
                    </a:p>
                  </a:txBody>
                  <a:tcPr marL="113765" marR="113765" marT="68259" marB="68259"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889564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小程序－模块化</a:t>
            </a:r>
            <a:endParaRPr kumimoji="1" lang="zh-CN" altLang="en-US" dirty="0"/>
          </a:p>
        </p:txBody>
      </p:sp>
      <p:sp>
        <p:nvSpPr>
          <p:cNvPr id="5" name="内容占位符 4"/>
          <p:cNvSpPr>
            <a:spLocks noGrp="1"/>
          </p:cNvSpPr>
          <p:nvPr>
            <p:ph idx="1"/>
          </p:nvPr>
        </p:nvSpPr>
        <p:spPr/>
        <p:txBody>
          <a:bodyPr/>
          <a:lstStyle/>
          <a:p>
            <a:r>
              <a:rPr lang="en-US" altLang="zh-CN" dirty="0" err="1" smtClean="0"/>
              <a:t>module.exports</a:t>
            </a:r>
            <a:r>
              <a:rPr lang="zh-CN" altLang="en-US" dirty="0" smtClean="0"/>
              <a:t>：输出</a:t>
            </a:r>
            <a:endParaRPr lang="en-US" altLang="zh-CN" dirty="0" smtClean="0"/>
          </a:p>
          <a:p>
            <a:r>
              <a:rPr kumimoji="1" lang="en-US" altLang="zh-CN" dirty="0" smtClean="0"/>
              <a:t>Require</a:t>
            </a:r>
            <a:r>
              <a:rPr kumimoji="1" lang="zh-CN" altLang="en-US" dirty="0" smtClean="0"/>
              <a:t>：引入</a:t>
            </a:r>
            <a:endParaRPr kumimoji="1" lang="en-US" altLang="zh-CN" dirty="0" smtClean="0"/>
          </a:p>
          <a:p>
            <a:endParaRPr kumimoji="1"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200" y="2900362"/>
            <a:ext cx="4902200" cy="3563937"/>
          </a:xfrm>
          <a:prstGeom prst="rect">
            <a:avLst/>
          </a:prstGeom>
        </p:spPr>
      </p:pic>
    </p:spTree>
    <p:extLst>
      <p:ext uri="{BB962C8B-B14F-4D97-AF65-F5344CB8AC3E}">
        <p14:creationId xmlns:p14="http://schemas.microsoft.com/office/powerpoint/2010/main" val="133883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视图层</a:t>
            </a:r>
            <a:endParaRPr kumimoji="1" lang="zh-CN" altLang="en-US" dirty="0"/>
          </a:p>
        </p:txBody>
      </p:sp>
      <p:sp>
        <p:nvSpPr>
          <p:cNvPr id="3" name="内容占位符 2"/>
          <p:cNvSpPr>
            <a:spLocks noGrp="1"/>
          </p:cNvSpPr>
          <p:nvPr>
            <p:ph idx="1"/>
          </p:nvPr>
        </p:nvSpPr>
        <p:spPr/>
        <p:txBody>
          <a:bodyPr/>
          <a:lstStyle/>
          <a:p>
            <a:r>
              <a:rPr lang="en-US" altLang="zh-CN" dirty="0"/>
              <a:t>WXML </a:t>
            </a:r>
            <a:r>
              <a:rPr lang="zh-CN" altLang="en-US" dirty="0"/>
              <a:t>中的动态数据均来自对应 </a:t>
            </a:r>
            <a:r>
              <a:rPr lang="en-US" altLang="zh-CN" dirty="0"/>
              <a:t>Page </a:t>
            </a:r>
            <a:r>
              <a:rPr lang="zh-CN" altLang="en-US" dirty="0"/>
              <a:t>的 </a:t>
            </a:r>
            <a:r>
              <a:rPr lang="en-US" altLang="zh-CN" dirty="0"/>
              <a:t>data</a:t>
            </a:r>
            <a:r>
              <a:rPr lang="zh-CN" altLang="en-US" dirty="0" smtClean="0"/>
              <a:t>。</a:t>
            </a:r>
            <a:endParaRPr lang="en-US" altLang="zh-CN" dirty="0" smtClean="0"/>
          </a:p>
          <a:p>
            <a:r>
              <a:rPr kumimoji="1" lang="en-US" altLang="zh-CN" dirty="0" smtClean="0"/>
              <a:t>{{ }}</a:t>
            </a:r>
            <a:r>
              <a:rPr kumimoji="1" lang="zh-CN" altLang="en-US" dirty="0" smtClean="0"/>
              <a:t>进行数据绑定</a:t>
            </a:r>
            <a:endParaRPr kumimoji="1" lang="en-US" altLang="zh-CN" dirty="0" smtClean="0"/>
          </a:p>
          <a:p>
            <a:r>
              <a:rPr kumimoji="1" lang="zh-CN" altLang="en-US" dirty="0" smtClean="0"/>
              <a:t>条件渲染</a:t>
            </a:r>
            <a:endParaRPr kumimoji="1" lang="en-US" altLang="zh-CN" dirty="0" smtClean="0"/>
          </a:p>
          <a:p>
            <a:r>
              <a:rPr kumimoji="1" lang="zh-CN" altLang="en-US" dirty="0" smtClean="0"/>
              <a:t>列表渲染</a:t>
            </a:r>
            <a:endParaRPr kumimoji="1" lang="en-US" altLang="zh-CN" dirty="0" smtClean="0"/>
          </a:p>
          <a:p>
            <a:r>
              <a:rPr kumimoji="1" lang="zh-CN" altLang="en-US" dirty="0" smtClean="0"/>
              <a:t>模板：</a:t>
            </a:r>
            <a:r>
              <a:rPr kumimoji="1" lang="en-US" altLang="zh-CN" dirty="0" smtClean="0"/>
              <a:t>template</a:t>
            </a:r>
            <a:r>
              <a:rPr kumimoji="1" lang="zh-CN" altLang="en-US" dirty="0" smtClean="0"/>
              <a:t>标签</a:t>
            </a:r>
            <a:endParaRPr kumimoji="1" lang="en-US" altLang="zh-CN" dirty="0" smtClean="0"/>
          </a:p>
          <a:p>
            <a:r>
              <a:rPr kumimoji="1" lang="zh-CN" altLang="en-US" dirty="0" smtClean="0"/>
              <a:t>事件：</a:t>
            </a:r>
            <a:r>
              <a:rPr kumimoji="1" lang="en-US" altLang="zh-CN" dirty="0" err="1" smtClean="0"/>
              <a:t>bindtap</a:t>
            </a:r>
            <a:endParaRPr kumimoji="1" lang="en-US" altLang="zh-CN" dirty="0" smtClean="0"/>
          </a:p>
          <a:p>
            <a:r>
              <a:rPr kumimoji="1" lang="zh-CN" altLang="en-US" dirty="0" smtClean="0"/>
              <a:t>引用：</a:t>
            </a:r>
            <a:r>
              <a:rPr kumimoji="1" lang="en-US" altLang="zh-CN" dirty="0" smtClean="0"/>
              <a:t>import</a:t>
            </a:r>
            <a:r>
              <a:rPr kumimoji="1" lang="zh-CN" altLang="en-US" dirty="0" smtClean="0"/>
              <a:t>和</a:t>
            </a:r>
            <a:r>
              <a:rPr kumimoji="1" lang="en-US" altLang="zh-CN" dirty="0" smtClean="0"/>
              <a:t>include</a:t>
            </a:r>
          </a:p>
          <a:p>
            <a:endParaRPr kumimoji="1" lang="zh-CN" altLang="en-US" dirty="0"/>
          </a:p>
        </p:txBody>
      </p:sp>
    </p:spTree>
    <p:extLst>
      <p:ext uri="{BB962C8B-B14F-4D97-AF65-F5344CB8AC3E}">
        <p14:creationId xmlns:p14="http://schemas.microsoft.com/office/powerpoint/2010/main" val="9525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Content</a:t>
            </a:r>
            <a:endParaRPr kumimoji="1" lang="zh-CN" altLang="en-US" dirty="0"/>
          </a:p>
        </p:txBody>
      </p:sp>
      <p:sp>
        <p:nvSpPr>
          <p:cNvPr id="3" name="内容占位符 2"/>
          <p:cNvSpPr>
            <a:spLocks noGrp="1"/>
          </p:cNvSpPr>
          <p:nvPr>
            <p:ph idx="1"/>
          </p:nvPr>
        </p:nvSpPr>
        <p:spPr/>
        <p:txBody>
          <a:bodyPr/>
          <a:lstStyle/>
          <a:p>
            <a:pPr defTabSz="914400">
              <a:spcBef>
                <a:spcPts val="0"/>
              </a:spcBef>
              <a:buClrTx/>
              <a:buFont typeface="Wingdings" charset="2"/>
              <a:buChar char="Ø"/>
              <a:defRPr/>
            </a:pPr>
            <a:r>
              <a:rPr kumimoji="1" lang="zh-CN" altLang="en-US" dirty="0"/>
              <a:t>小</a:t>
            </a:r>
            <a:r>
              <a:rPr kumimoji="1" lang="zh-CN" altLang="en-US" dirty="0" smtClean="0"/>
              <a:t>程序总体架构探讨</a:t>
            </a:r>
            <a:endParaRPr kumimoji="1" lang="en-US" altLang="zh-CN" dirty="0"/>
          </a:p>
          <a:p>
            <a:pPr marR="0" lvl="0" defTabSz="914400" eaLnBrk="1" fontAlgn="auto" latinLnBrk="0" hangingPunct="1">
              <a:lnSpc>
                <a:spcPct val="100000"/>
              </a:lnSpc>
              <a:spcBef>
                <a:spcPts val="0"/>
              </a:spcBef>
              <a:spcAft>
                <a:spcPts val="0"/>
              </a:spcAft>
              <a:buClrTx/>
              <a:buSzTx/>
              <a:buFont typeface="Wingdings" charset="2"/>
              <a:buChar char="Ø"/>
              <a:tabLst/>
              <a:defRPr/>
            </a:pPr>
            <a:endParaRPr kumimoji="1" lang="en-US" altLang="zh-CN" dirty="0" smtClean="0"/>
          </a:p>
          <a:p>
            <a:pPr marR="0" lvl="0" defTabSz="914400" eaLnBrk="1" fontAlgn="auto" latinLnBrk="0" hangingPunct="1">
              <a:lnSpc>
                <a:spcPct val="100000"/>
              </a:lnSpc>
              <a:spcBef>
                <a:spcPts val="0"/>
              </a:spcBef>
              <a:spcAft>
                <a:spcPts val="0"/>
              </a:spcAft>
              <a:buClrTx/>
              <a:buSzTx/>
              <a:buFont typeface="Wingdings" charset="2"/>
              <a:buChar char="Ø"/>
              <a:tabLst/>
              <a:defRPr/>
            </a:pPr>
            <a:r>
              <a:rPr kumimoji="1" lang="zh-CN" altLang="en-US" dirty="0" smtClean="0"/>
              <a:t>小</a:t>
            </a:r>
            <a:r>
              <a:rPr kumimoji="1" lang="zh-CN" altLang="en-US" dirty="0" smtClean="0"/>
              <a:t>程序开始</a:t>
            </a:r>
            <a:endParaRPr kumimoji="1" lang="en-US" altLang="zh-CN" dirty="0"/>
          </a:p>
          <a:p>
            <a:pPr marL="0" marR="0" lvl="0" indent="0" defTabSz="914400" eaLnBrk="1" fontAlgn="auto" latinLnBrk="0" hangingPunct="1">
              <a:lnSpc>
                <a:spcPct val="100000"/>
              </a:lnSpc>
              <a:spcBef>
                <a:spcPts val="0"/>
              </a:spcBef>
              <a:spcAft>
                <a:spcPts val="0"/>
              </a:spcAft>
              <a:buClrTx/>
              <a:buSzTx/>
              <a:buNone/>
              <a:tabLst/>
              <a:defRPr/>
            </a:pPr>
            <a:r>
              <a:rPr kumimoji="1" lang="en-US" altLang="zh-CN" dirty="0" smtClean="0"/>
              <a:t>	</a:t>
            </a:r>
            <a:r>
              <a:rPr kumimoji="1" lang="zh-CN" altLang="en-US" dirty="0" smtClean="0"/>
              <a:t>工具</a:t>
            </a:r>
            <a:endParaRPr kumimoji="1" lang="en-US" altLang="zh-CN" dirty="0" smtClean="0"/>
          </a:p>
          <a:p>
            <a:pPr marR="0" lvl="0" defTabSz="914400" eaLnBrk="1" fontAlgn="auto" latinLnBrk="0" hangingPunct="1">
              <a:lnSpc>
                <a:spcPct val="100000"/>
              </a:lnSpc>
              <a:spcBef>
                <a:spcPts val="0"/>
              </a:spcBef>
              <a:spcAft>
                <a:spcPts val="0"/>
              </a:spcAft>
              <a:buClrTx/>
              <a:buSzTx/>
              <a:buFont typeface="Wingdings" charset="2"/>
              <a:buChar char="Ø"/>
              <a:tabLst/>
              <a:defRPr/>
            </a:pPr>
            <a:r>
              <a:rPr kumimoji="1" lang="zh-CN" altLang="en-US" dirty="0" smtClean="0"/>
              <a:t>小程序框架</a:t>
            </a:r>
            <a:endParaRPr kumimoji="1" lang="en-US" altLang="zh-CN" dirty="0" smtClean="0"/>
          </a:p>
          <a:p>
            <a:pPr marL="0" marR="0" lvl="0" indent="0" defTabSz="914400" eaLnBrk="1" fontAlgn="auto" latinLnBrk="0" hangingPunct="1">
              <a:lnSpc>
                <a:spcPct val="100000"/>
              </a:lnSpc>
              <a:spcBef>
                <a:spcPts val="0"/>
              </a:spcBef>
              <a:spcAft>
                <a:spcPts val="0"/>
              </a:spcAft>
              <a:buClrTx/>
              <a:buSzTx/>
              <a:buNone/>
              <a:tabLst/>
              <a:defRPr/>
            </a:pPr>
            <a:r>
              <a:rPr kumimoji="1" lang="en-US" altLang="zh-CN" dirty="0"/>
              <a:t>	</a:t>
            </a:r>
            <a:r>
              <a:rPr kumimoji="1" lang="zh-CN" altLang="en-US" dirty="0" smtClean="0"/>
              <a:t>全局配置</a:t>
            </a:r>
            <a:endParaRPr kumimoji="1" lang="en-US" altLang="zh-CN" dirty="0" smtClean="0"/>
          </a:p>
          <a:p>
            <a:pPr marL="0" marR="0" lvl="0" indent="0" defTabSz="914400" eaLnBrk="1" fontAlgn="auto" latinLnBrk="0" hangingPunct="1">
              <a:lnSpc>
                <a:spcPct val="100000"/>
              </a:lnSpc>
              <a:spcBef>
                <a:spcPts val="0"/>
              </a:spcBef>
              <a:spcAft>
                <a:spcPts val="0"/>
              </a:spcAft>
              <a:buClrTx/>
              <a:buSzTx/>
              <a:buNone/>
              <a:tabLst/>
              <a:defRPr/>
            </a:pPr>
            <a:r>
              <a:rPr kumimoji="1" lang="en-US" altLang="zh-CN" dirty="0"/>
              <a:t>	</a:t>
            </a:r>
            <a:r>
              <a:rPr kumimoji="1" lang="en-US" altLang="zh-CN" dirty="0" smtClean="0"/>
              <a:t>app</a:t>
            </a:r>
            <a:r>
              <a:rPr kumimoji="1" lang="zh-CN" altLang="en-US" dirty="0" smtClean="0"/>
              <a:t>生命周期</a:t>
            </a:r>
            <a:endParaRPr kumimoji="1" lang="en-US" altLang="zh-CN" dirty="0" smtClean="0"/>
          </a:p>
          <a:p>
            <a:pPr marL="0" marR="0" lvl="0" indent="0" defTabSz="914400" eaLnBrk="1" fontAlgn="auto" latinLnBrk="0" hangingPunct="1">
              <a:lnSpc>
                <a:spcPct val="100000"/>
              </a:lnSpc>
              <a:spcBef>
                <a:spcPts val="0"/>
              </a:spcBef>
              <a:spcAft>
                <a:spcPts val="0"/>
              </a:spcAft>
              <a:buClrTx/>
              <a:buSzTx/>
              <a:buNone/>
              <a:tabLst/>
              <a:defRPr/>
            </a:pPr>
            <a:r>
              <a:rPr kumimoji="1" lang="en-US" altLang="zh-CN" dirty="0"/>
              <a:t>	</a:t>
            </a:r>
            <a:r>
              <a:rPr kumimoji="1" lang="zh-CN" altLang="en-US" dirty="0" smtClean="0"/>
              <a:t>页面及其生命周期</a:t>
            </a:r>
            <a:endParaRPr kumimoji="1" lang="en-US" altLang="zh-CN" dirty="0" smtClean="0"/>
          </a:p>
          <a:p>
            <a:pPr marL="0" marR="0" lvl="0" indent="0" defTabSz="914400" eaLnBrk="1" fontAlgn="auto" latinLnBrk="0" hangingPunct="1">
              <a:lnSpc>
                <a:spcPct val="100000"/>
              </a:lnSpc>
              <a:spcBef>
                <a:spcPts val="0"/>
              </a:spcBef>
              <a:spcAft>
                <a:spcPts val="0"/>
              </a:spcAft>
              <a:buClrTx/>
              <a:buSzTx/>
              <a:buNone/>
              <a:tabLst/>
              <a:defRPr/>
            </a:pPr>
            <a:r>
              <a:rPr kumimoji="1" lang="en-US" altLang="zh-CN" dirty="0"/>
              <a:t>	</a:t>
            </a:r>
            <a:r>
              <a:rPr kumimoji="1" lang="zh-CN" altLang="en-US" dirty="0" smtClean="0"/>
              <a:t>模块化</a:t>
            </a:r>
            <a:endParaRPr kumimoji="1" lang="en-US" altLang="zh-CN" dirty="0" smtClean="0"/>
          </a:p>
          <a:p>
            <a:pPr marR="0" lvl="0" defTabSz="914400" eaLnBrk="1" fontAlgn="auto" latinLnBrk="0" hangingPunct="1">
              <a:lnSpc>
                <a:spcPct val="100000"/>
              </a:lnSpc>
              <a:spcBef>
                <a:spcPts val="0"/>
              </a:spcBef>
              <a:spcAft>
                <a:spcPts val="0"/>
              </a:spcAft>
              <a:buClrTx/>
              <a:buSzTx/>
              <a:buFont typeface="Wingdings" charset="2"/>
              <a:buChar char="Ø"/>
              <a:tabLst/>
              <a:defRPr/>
            </a:pPr>
            <a:r>
              <a:rPr kumimoji="1" lang="zh-CN" altLang="en-US" dirty="0" smtClean="0"/>
              <a:t>小程序视图层</a:t>
            </a:r>
            <a:endParaRPr kumimoji="1" lang="en-US" altLang="zh-CN" dirty="0" smtClean="0"/>
          </a:p>
          <a:p>
            <a:pPr marR="0" lvl="0" defTabSz="914400" eaLnBrk="1" fontAlgn="auto" latinLnBrk="0" hangingPunct="1">
              <a:lnSpc>
                <a:spcPct val="100000"/>
              </a:lnSpc>
              <a:spcBef>
                <a:spcPts val="0"/>
              </a:spcBef>
              <a:spcAft>
                <a:spcPts val="0"/>
              </a:spcAft>
              <a:buClrTx/>
              <a:buSzTx/>
              <a:buFont typeface="Wingdings" charset="2"/>
              <a:buChar char="Ø"/>
              <a:tabLst/>
              <a:defRPr/>
            </a:pPr>
            <a:endParaRPr kumimoji="1" lang="en-US" altLang="zh-CN" dirty="0" smtClean="0"/>
          </a:p>
          <a:p>
            <a:pPr marR="0" lvl="0" defTabSz="914400" eaLnBrk="1" fontAlgn="auto" latinLnBrk="0" hangingPunct="1">
              <a:lnSpc>
                <a:spcPct val="100000"/>
              </a:lnSpc>
              <a:spcBef>
                <a:spcPts val="0"/>
              </a:spcBef>
              <a:spcAft>
                <a:spcPts val="0"/>
              </a:spcAft>
              <a:buClrTx/>
              <a:buSzTx/>
              <a:buFont typeface="Wingdings" charset="2"/>
              <a:buChar char="Ø"/>
              <a:tabLst/>
              <a:defRPr/>
            </a:pPr>
            <a:r>
              <a:rPr kumimoji="1" lang="zh-CN" altLang="en-US" dirty="0" smtClean="0"/>
              <a:t>小</a:t>
            </a:r>
            <a:r>
              <a:rPr kumimoji="1" lang="zh-CN" altLang="en-US" dirty="0" smtClean="0"/>
              <a:t>程序组件与</a:t>
            </a:r>
            <a:r>
              <a:rPr kumimoji="1" lang="en-US" altLang="zh-CN" dirty="0" smtClean="0"/>
              <a:t>API</a:t>
            </a:r>
            <a:endParaRPr kumimoji="1" lang="en-US" altLang="zh-CN" dirty="0" smtClean="0"/>
          </a:p>
        </p:txBody>
      </p:sp>
    </p:spTree>
    <p:extLst>
      <p:ext uri="{BB962C8B-B14F-4D97-AF65-F5344CB8AC3E}">
        <p14:creationId xmlns:p14="http://schemas.microsoft.com/office/powerpoint/2010/main" val="46936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组件与</a:t>
            </a:r>
            <a:r>
              <a:rPr kumimoji="1" lang="en-US" altLang="zh-CN" dirty="0" smtClean="0"/>
              <a:t>API</a:t>
            </a:r>
            <a:endParaRPr kumimoji="1" lang="zh-CN" altLang="en-US" dirty="0"/>
          </a:p>
        </p:txBody>
      </p:sp>
      <p:sp>
        <p:nvSpPr>
          <p:cNvPr id="3" name="内容占位符 2"/>
          <p:cNvSpPr>
            <a:spLocks noGrp="1"/>
          </p:cNvSpPr>
          <p:nvPr>
            <p:ph idx="1"/>
          </p:nvPr>
        </p:nvSpPr>
        <p:spPr/>
        <p:txBody>
          <a:bodyPr/>
          <a:lstStyle/>
          <a:p>
            <a:r>
              <a:rPr kumimoji="1" lang="en-US" altLang="zh-CN" dirty="0">
                <a:hlinkClick r:id="rId2"/>
              </a:rPr>
              <a:t>https://mp.weixin.qq.com/debug/</a:t>
            </a:r>
            <a:r>
              <a:rPr kumimoji="1" lang="en-US" altLang="zh-CN" dirty="0" err="1">
                <a:hlinkClick r:id="rId2"/>
              </a:rPr>
              <a:t>wxadoc</a:t>
            </a:r>
            <a:r>
              <a:rPr kumimoji="1" lang="en-US" altLang="zh-CN" dirty="0">
                <a:hlinkClick r:id="rId2"/>
              </a:rPr>
              <a:t>/dev/component/</a:t>
            </a:r>
            <a:endParaRPr kumimoji="1" lang="zh-CN" altLang="en-US" dirty="0"/>
          </a:p>
        </p:txBody>
      </p:sp>
    </p:spTree>
    <p:extLst>
      <p:ext uri="{BB962C8B-B14F-4D97-AF65-F5344CB8AC3E}">
        <p14:creationId xmlns:p14="http://schemas.microsoft.com/office/powerpoint/2010/main" val="194317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小程序－框架</a:t>
            </a:r>
            <a:endParaRPr kumimoji="1" lang="zh-CN" altLang="en-US" dirty="0"/>
          </a:p>
        </p:txBody>
      </p:sp>
      <p:sp>
        <p:nvSpPr>
          <p:cNvPr id="3" name="内容占位符 2"/>
          <p:cNvSpPr>
            <a:spLocks noGrp="1"/>
          </p:cNvSpPr>
          <p:nvPr>
            <p:ph idx="1"/>
          </p:nvPr>
        </p:nvSpPr>
        <p:spPr/>
        <p:txBody>
          <a:bodyPr/>
          <a:lstStyle/>
          <a:p>
            <a:r>
              <a:rPr kumimoji="1" lang="zh-CN" altLang="en-US" dirty="0" smtClean="0"/>
              <a:t>基于</a:t>
            </a:r>
            <a:r>
              <a:rPr kumimoji="1" lang="en-US" altLang="zh-CN" dirty="0" err="1" smtClean="0"/>
              <a:t>hybird</a:t>
            </a:r>
            <a:r>
              <a:rPr kumimoji="1" lang="zh-CN" altLang="en-US" dirty="0" smtClean="0"/>
              <a:t>技术</a:t>
            </a:r>
            <a:endParaRPr kumimoji="1" lang="en-US" altLang="zh-CN" dirty="0" smtClean="0"/>
          </a:p>
          <a:p>
            <a:r>
              <a:rPr kumimoji="1" lang="en-US" altLang="zh-CN" dirty="0" err="1" smtClean="0"/>
              <a:t>VirtualDom</a:t>
            </a:r>
            <a:r>
              <a:rPr kumimoji="1" lang="zh-CN" altLang="en-US" dirty="0" smtClean="0"/>
              <a:t>单向绑定</a:t>
            </a:r>
            <a:endParaRPr kumimoji="1" lang="en-US" altLang="zh-CN" dirty="0" smtClean="0"/>
          </a:p>
          <a:p>
            <a:r>
              <a:rPr kumimoji="1" lang="zh-CN" altLang="en-US" dirty="0" smtClean="0"/>
              <a:t>模块载入基于消息的分层设计</a:t>
            </a:r>
            <a:endParaRPr kumimoji="1" lang="zh-CN" altLang="en-US" dirty="0"/>
          </a:p>
        </p:txBody>
      </p:sp>
    </p:spTree>
    <p:extLst>
      <p:ext uri="{BB962C8B-B14F-4D97-AF65-F5344CB8AC3E}">
        <p14:creationId xmlns:p14="http://schemas.microsoft.com/office/powerpoint/2010/main" val="173838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Hybrid</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  </a:t>
            </a:r>
            <a:r>
              <a:rPr lang="en-US" altLang="zh-CN" dirty="0"/>
              <a:t>Hybrid App</a:t>
            </a:r>
            <a:r>
              <a:rPr lang="zh-CN" altLang="en-US" dirty="0"/>
              <a:t>又叫混合应用，是一种介于</a:t>
            </a:r>
            <a:r>
              <a:rPr lang="en-US" altLang="zh-CN" dirty="0"/>
              <a:t>Native App</a:t>
            </a:r>
            <a:r>
              <a:rPr lang="zh-CN" altLang="en-US" dirty="0"/>
              <a:t>、</a:t>
            </a:r>
            <a:r>
              <a:rPr lang="en-US" altLang="zh-CN" dirty="0"/>
              <a:t>Web App</a:t>
            </a:r>
            <a:r>
              <a:rPr lang="zh-CN" altLang="en-US" dirty="0"/>
              <a:t>之间的</a:t>
            </a:r>
            <a:r>
              <a:rPr lang="en-US" altLang="zh-CN" dirty="0"/>
              <a:t>App</a:t>
            </a:r>
            <a:r>
              <a:rPr lang="zh-CN" altLang="en-US" dirty="0"/>
              <a:t>，它虽然看上去是一个</a:t>
            </a:r>
            <a:r>
              <a:rPr lang="en-US" altLang="zh-CN" dirty="0"/>
              <a:t>Native App</a:t>
            </a:r>
            <a:r>
              <a:rPr lang="zh-CN" altLang="en-US" dirty="0"/>
              <a:t>，但只是一个</a:t>
            </a:r>
            <a:r>
              <a:rPr lang="en-US" altLang="zh-CN" dirty="0"/>
              <a:t>UI </a:t>
            </a:r>
            <a:r>
              <a:rPr lang="en-US" altLang="zh-CN" dirty="0" err="1"/>
              <a:t>WebView</a:t>
            </a:r>
            <a:r>
              <a:rPr lang="zh-CN" altLang="en-US" dirty="0"/>
              <a:t>，里面访问的是一个</a:t>
            </a:r>
            <a:r>
              <a:rPr lang="en-US" altLang="zh-CN" dirty="0"/>
              <a:t>Web App</a:t>
            </a:r>
            <a:r>
              <a:rPr lang="zh-CN" altLang="en-US" dirty="0"/>
              <a:t>。</a:t>
            </a:r>
            <a:r>
              <a:rPr lang="en-US" altLang="zh-CN" dirty="0"/>
              <a:t>Hybrid App</a:t>
            </a:r>
            <a:r>
              <a:rPr lang="zh-CN" altLang="en-US" dirty="0"/>
              <a:t>实质是伪造一个浏览器的</a:t>
            </a:r>
            <a:r>
              <a:rPr lang="en-US" altLang="zh-CN" dirty="0" err="1"/>
              <a:t>apk</a:t>
            </a:r>
            <a:r>
              <a:rPr lang="en-US" altLang="zh-CN" dirty="0"/>
              <a:t>/</a:t>
            </a:r>
            <a:r>
              <a:rPr lang="en-US" altLang="zh-CN" dirty="0" err="1"/>
              <a:t>ipa</a:t>
            </a:r>
            <a:r>
              <a:rPr lang="zh-CN" altLang="en-US" dirty="0"/>
              <a:t>原生程序，并运行了一个</a:t>
            </a:r>
            <a:r>
              <a:rPr lang="en-US" altLang="zh-CN" dirty="0"/>
              <a:t>Web APP</a:t>
            </a:r>
            <a:r>
              <a:rPr lang="zh-CN" altLang="en-US" dirty="0"/>
              <a:t>。</a:t>
            </a:r>
            <a:r>
              <a:rPr lang="en-US" altLang="zh-CN" dirty="0"/>
              <a:t>Hybrid App</a:t>
            </a:r>
            <a:r>
              <a:rPr lang="zh-CN" altLang="en-US" dirty="0"/>
              <a:t>兼具“</a:t>
            </a:r>
            <a:r>
              <a:rPr lang="en-US" altLang="zh-CN" dirty="0"/>
              <a:t>Native App</a:t>
            </a:r>
            <a:r>
              <a:rPr lang="zh-CN" altLang="en-US" dirty="0"/>
              <a:t>良好用户交互体验的优势”和“</a:t>
            </a:r>
            <a:r>
              <a:rPr lang="en-US" altLang="zh-CN" dirty="0"/>
              <a:t>Web App</a:t>
            </a:r>
            <a:r>
              <a:rPr lang="zh-CN" altLang="en-US" dirty="0"/>
              <a:t>跨平台开发的优势”。它可以使</a:t>
            </a:r>
            <a:r>
              <a:rPr lang="en-US" altLang="zh-CN" dirty="0"/>
              <a:t>web</a:t>
            </a:r>
            <a:r>
              <a:rPr lang="zh-CN" altLang="en-US" dirty="0"/>
              <a:t>开发人员可以几乎零成本的转型成移动应用开发者，并且相同的代码只需针对不同平台进行编译就能实现在多平台的分发，而相较于</a:t>
            </a:r>
            <a:r>
              <a:rPr lang="en-US" altLang="zh-CN" dirty="0"/>
              <a:t>Web App</a:t>
            </a:r>
            <a:r>
              <a:rPr lang="zh-CN" altLang="en-US" dirty="0"/>
              <a:t>，开发者可以通过包装好的接口，调用大部分常用的系统</a:t>
            </a:r>
            <a:r>
              <a:rPr lang="en-US" altLang="zh-CN" dirty="0"/>
              <a:t>API</a:t>
            </a:r>
            <a:r>
              <a:rPr lang="zh-CN" altLang="en-US" dirty="0"/>
              <a:t>。</a:t>
            </a:r>
          </a:p>
          <a:p>
            <a:r>
              <a:rPr lang="zh-CN" altLang="en-US" b="1" dirty="0"/>
              <a:t>优点</a:t>
            </a:r>
            <a:endParaRPr lang="zh-CN" altLang="en-US" dirty="0"/>
          </a:p>
          <a:p>
            <a:pPr marL="400050" lvl="1" indent="0">
              <a:buNone/>
            </a:pPr>
            <a:r>
              <a:rPr lang="zh-CN" altLang="en-US" dirty="0"/>
              <a:t>综合了开发效率和运行效率</a:t>
            </a:r>
          </a:p>
          <a:p>
            <a:pPr marL="400050" lvl="1" indent="0">
              <a:buNone/>
            </a:pPr>
            <a:r>
              <a:rPr lang="zh-CN" altLang="en-US" dirty="0"/>
              <a:t>发版本更方便</a:t>
            </a:r>
          </a:p>
          <a:p>
            <a:r>
              <a:rPr lang="zh-CN" altLang="en-US" b="1" dirty="0"/>
              <a:t>缺点</a:t>
            </a:r>
            <a:endParaRPr lang="zh-CN" altLang="en-US" dirty="0"/>
          </a:p>
          <a:p>
            <a:pPr marL="400050" lvl="1" indent="0">
              <a:buNone/>
            </a:pPr>
            <a:r>
              <a:rPr lang="zh-CN" altLang="en-US" dirty="0"/>
              <a:t>运行效率中等（切换等交互效果）</a:t>
            </a:r>
          </a:p>
          <a:p>
            <a:pPr marL="400050" lvl="1" indent="0">
              <a:buNone/>
            </a:pPr>
            <a:r>
              <a:rPr lang="zh-CN" altLang="en-US" dirty="0"/>
              <a:t>需要写一点原生代码（至少</a:t>
            </a:r>
            <a:r>
              <a:rPr lang="en-US" altLang="zh-CN" dirty="0"/>
              <a:t>2</a:t>
            </a:r>
            <a:r>
              <a:rPr lang="zh-CN" altLang="en-US" dirty="0"/>
              <a:t>个平台）</a:t>
            </a:r>
            <a:endParaRPr lang="zh-CN" altLang="en-US" dirty="0">
              <a:effectLst/>
            </a:endParaRPr>
          </a:p>
        </p:txBody>
      </p:sp>
    </p:spTree>
    <p:extLst>
      <p:ext uri="{BB962C8B-B14F-4D97-AF65-F5344CB8AC3E}">
        <p14:creationId xmlns:p14="http://schemas.microsoft.com/office/powerpoint/2010/main" val="9980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小程序优缺点</a:t>
            </a:r>
            <a:endParaRPr kumimoji="1" lang="zh-CN" altLang="en-US" dirty="0"/>
          </a:p>
        </p:txBody>
      </p:sp>
      <p:sp>
        <p:nvSpPr>
          <p:cNvPr id="3" name="内容占位符 2"/>
          <p:cNvSpPr>
            <a:spLocks noGrp="1"/>
          </p:cNvSpPr>
          <p:nvPr>
            <p:ph idx="1"/>
          </p:nvPr>
        </p:nvSpPr>
        <p:spPr/>
        <p:txBody>
          <a:bodyPr/>
          <a:lstStyle/>
          <a:p>
            <a:r>
              <a:rPr kumimoji="1" lang="zh-CN" altLang="en-US" dirty="0" smtClean="0"/>
              <a:t>优点</a:t>
            </a:r>
            <a:endParaRPr kumimoji="1" lang="en-US" altLang="zh-CN" dirty="0" smtClean="0"/>
          </a:p>
          <a:p>
            <a:pPr marL="800100" lvl="2" indent="0">
              <a:buNone/>
            </a:pPr>
            <a:r>
              <a:rPr kumimoji="1" lang="zh-CN" altLang="en-US" dirty="0" smtClean="0"/>
              <a:t>易于获取</a:t>
            </a:r>
            <a:endParaRPr kumimoji="1" lang="en-US" altLang="zh-CN" dirty="0" smtClean="0"/>
          </a:p>
          <a:p>
            <a:pPr marL="800100" lvl="2" indent="0">
              <a:buNone/>
            </a:pPr>
            <a:r>
              <a:rPr kumimoji="1" lang="zh-CN" altLang="en-US" dirty="0" smtClean="0"/>
              <a:t>低成本开发</a:t>
            </a:r>
            <a:endParaRPr kumimoji="1" lang="en-US" altLang="zh-CN" dirty="0" smtClean="0"/>
          </a:p>
          <a:p>
            <a:pPr marL="800100" lvl="2" indent="0">
              <a:buNone/>
            </a:pPr>
            <a:r>
              <a:rPr kumimoji="1" lang="zh-CN" altLang="en-US" dirty="0" smtClean="0"/>
              <a:t>优质体验</a:t>
            </a:r>
            <a:endParaRPr kumimoji="1" lang="en-US" altLang="zh-CN" dirty="0" smtClean="0"/>
          </a:p>
          <a:p>
            <a:pPr marL="800100" lvl="2" indent="0">
              <a:buNone/>
            </a:pPr>
            <a:r>
              <a:rPr kumimoji="1" lang="zh-CN" altLang="en-US" dirty="0" smtClean="0"/>
              <a:t>工具支持</a:t>
            </a:r>
            <a:endParaRPr kumimoji="1" lang="en-US" altLang="zh-CN" dirty="0" smtClean="0"/>
          </a:p>
          <a:p>
            <a:r>
              <a:rPr kumimoji="1" lang="zh-CN" altLang="en-US" dirty="0" smtClean="0"/>
              <a:t>缺点</a:t>
            </a:r>
            <a:endParaRPr kumimoji="1" lang="en-US" altLang="zh-CN" dirty="0" smtClean="0"/>
          </a:p>
          <a:p>
            <a:pPr marL="800100" lvl="2" indent="0">
              <a:buNone/>
            </a:pPr>
            <a:r>
              <a:rPr kumimoji="1" lang="en-US" altLang="zh-CN" dirty="0" smtClean="0"/>
              <a:t>API</a:t>
            </a:r>
            <a:r>
              <a:rPr kumimoji="1" lang="zh-CN" altLang="en-US" dirty="0" smtClean="0"/>
              <a:t>受限</a:t>
            </a:r>
            <a:endParaRPr kumimoji="1" lang="en-US" altLang="zh-CN" dirty="0" smtClean="0"/>
          </a:p>
          <a:p>
            <a:pPr marL="800100" lvl="2" indent="0">
              <a:buNone/>
            </a:pPr>
            <a:r>
              <a:rPr kumimoji="1" lang="zh-CN" altLang="en-US" dirty="0" smtClean="0"/>
              <a:t>功能受限</a:t>
            </a:r>
            <a:endParaRPr kumimoji="1" lang="en-US" altLang="zh-CN" dirty="0" smtClean="0"/>
          </a:p>
          <a:p>
            <a:pPr marL="800100" lvl="2" indent="0">
              <a:buNone/>
            </a:pPr>
            <a:r>
              <a:rPr kumimoji="1" lang="zh-CN" altLang="en-US" dirty="0" smtClean="0"/>
              <a:t>不可移植</a:t>
            </a:r>
            <a:endParaRPr kumimoji="1" lang="zh-CN" altLang="en-US" dirty="0"/>
          </a:p>
        </p:txBody>
      </p:sp>
    </p:spTree>
    <p:extLst>
      <p:ext uri="{BB962C8B-B14F-4D97-AF65-F5344CB8AC3E}">
        <p14:creationId xmlns:p14="http://schemas.microsoft.com/office/powerpoint/2010/main" val="141670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内部组件</a:t>
            </a:r>
            <a:endParaRPr kumimoji="1" lang="zh-CN" altLang="en-US" dirty="0"/>
          </a:p>
        </p:txBody>
      </p:sp>
      <p:sp>
        <p:nvSpPr>
          <p:cNvPr id="3" name="内容占位符 2"/>
          <p:cNvSpPr>
            <a:spLocks noGrp="1"/>
          </p:cNvSpPr>
          <p:nvPr>
            <p:ph idx="1"/>
          </p:nvPr>
        </p:nvSpPr>
        <p:spPr/>
        <p:txBody>
          <a:bodyPr/>
          <a:lstStyle/>
          <a:p>
            <a:r>
              <a:rPr kumimoji="1" lang="en-US" altLang="zh-CN" dirty="0" smtClean="0"/>
              <a:t>View</a:t>
            </a:r>
            <a:r>
              <a:rPr kumimoji="1" lang="zh-CN" altLang="en-US" dirty="0" smtClean="0"/>
              <a:t>层</a:t>
            </a:r>
            <a:r>
              <a:rPr kumimoji="1" lang="en-US" altLang="zh-CN" dirty="0" smtClean="0"/>
              <a:t>   </a:t>
            </a:r>
            <a:r>
              <a:rPr kumimoji="1" lang="zh-CN" altLang="en-US" dirty="0" smtClean="0"/>
              <a:t>－</a:t>
            </a:r>
            <a:r>
              <a:rPr kumimoji="1" lang="en-US" altLang="zh-CN" dirty="0" smtClean="0"/>
              <a:t>  </a:t>
            </a:r>
            <a:r>
              <a:rPr kumimoji="1" lang="en-US" altLang="zh-CN" dirty="0" err="1" smtClean="0"/>
              <a:t>Ui</a:t>
            </a:r>
            <a:r>
              <a:rPr kumimoji="1" lang="zh-CN" altLang="en-US" dirty="0" smtClean="0"/>
              <a:t>渲染</a:t>
            </a:r>
            <a:endParaRPr kumimoji="1" lang="en-US" altLang="zh-CN" dirty="0" smtClean="0"/>
          </a:p>
          <a:p>
            <a:r>
              <a:rPr kumimoji="1" lang="zh-CN" altLang="en-US" dirty="0" smtClean="0"/>
              <a:t>控制层  －   </a:t>
            </a:r>
            <a:r>
              <a:rPr kumimoji="1" lang="zh-CN" altLang="en-US" dirty="0" smtClean="0"/>
              <a:t>通讯和底层</a:t>
            </a:r>
            <a:r>
              <a:rPr kumimoji="1" lang="zh-CN" altLang="en-US" dirty="0" smtClean="0"/>
              <a:t>调用</a:t>
            </a:r>
            <a:endParaRPr kumimoji="1" lang="en-US" altLang="zh-CN" dirty="0" smtClean="0"/>
          </a:p>
          <a:p>
            <a:r>
              <a:rPr kumimoji="1" lang="en-US" altLang="zh-CN" dirty="0" smtClean="0"/>
              <a:t>Service</a:t>
            </a:r>
            <a:r>
              <a:rPr kumimoji="1" lang="zh-CN" altLang="en-US" dirty="0" smtClean="0"/>
              <a:t>层   －  业务逻辑</a:t>
            </a:r>
            <a:endParaRPr kumimoji="1" lang="en-US" altLang="zh-CN" dirty="0" smtClean="0"/>
          </a:p>
          <a:p>
            <a:r>
              <a:rPr kumimoji="1" lang="zh-CN" altLang="en-US" dirty="0" smtClean="0"/>
              <a:t>辅助模块</a:t>
            </a:r>
            <a:r>
              <a:rPr kumimoji="1" lang="en-US" altLang="zh-CN" dirty="0" err="1" smtClean="0"/>
              <a:t>WeiXinJSBridge</a:t>
            </a:r>
            <a:endParaRPr kumimoji="1" lang="en-US" altLang="zh-CN" dirty="0" smtClean="0"/>
          </a:p>
          <a:p>
            <a:r>
              <a:rPr kumimoji="1" lang="zh-CN" altLang="en-US" dirty="0" smtClean="0"/>
              <a:t>辅助模块</a:t>
            </a:r>
            <a:r>
              <a:rPr kumimoji="1" lang="en-US" altLang="zh-CN" dirty="0" err="1" smtClean="0"/>
              <a:t>ContentScript</a:t>
            </a:r>
            <a:r>
              <a:rPr kumimoji="1" lang="en-US" altLang="zh-CN" dirty="0" smtClean="0"/>
              <a:t>(</a:t>
            </a:r>
            <a:r>
              <a:rPr kumimoji="1" lang="zh-CN" altLang="en-US" dirty="0" smtClean="0"/>
              <a:t>仅</a:t>
            </a:r>
            <a:r>
              <a:rPr kumimoji="1" lang="en-US" altLang="zh-CN" dirty="0" smtClean="0"/>
              <a:t>Chrome </a:t>
            </a:r>
            <a:r>
              <a:rPr kumimoji="1" lang="en-US" altLang="zh-CN" dirty="0" err="1" smtClean="0"/>
              <a:t>devtools</a:t>
            </a:r>
            <a:r>
              <a:rPr kumimoji="1" lang="en-US" altLang="zh-CN" dirty="0" smtClean="0"/>
              <a:t>)</a:t>
            </a:r>
            <a:endParaRPr kumimoji="1" lang="zh-CN" altLang="en-US" dirty="0"/>
          </a:p>
        </p:txBody>
      </p:sp>
    </p:spTree>
    <p:extLst>
      <p:ext uri="{BB962C8B-B14F-4D97-AF65-F5344CB8AC3E}">
        <p14:creationId xmlns:p14="http://schemas.microsoft.com/office/powerpoint/2010/main" val="297717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模块间通讯</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7289" y="1746740"/>
            <a:ext cx="5149791" cy="4524873"/>
          </a:xfrm>
        </p:spPr>
      </p:pic>
    </p:spTree>
    <p:extLst>
      <p:ext uri="{BB962C8B-B14F-4D97-AF65-F5344CB8AC3E}">
        <p14:creationId xmlns:p14="http://schemas.microsoft.com/office/powerpoint/2010/main" val="12632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开始</a:t>
            </a:r>
            <a:endParaRPr kumimoji="1" lang="zh-CN" altLang="en-US" dirty="0"/>
          </a:p>
        </p:txBody>
      </p:sp>
      <p:sp>
        <p:nvSpPr>
          <p:cNvPr id="3" name="内容占位符 2"/>
          <p:cNvSpPr>
            <a:spLocks noGrp="1"/>
          </p:cNvSpPr>
          <p:nvPr>
            <p:ph idx="1"/>
          </p:nvPr>
        </p:nvSpPr>
        <p:spPr/>
        <p:txBody>
          <a:bodyPr/>
          <a:lstStyle/>
          <a:p>
            <a:r>
              <a:rPr kumimoji="1" lang="zh-CN" altLang="en-US" dirty="0" smtClean="0"/>
              <a:t>微信公众平台下载：</a:t>
            </a:r>
            <a:r>
              <a:rPr lang="zh-CN" altLang="en-US" u="sng" dirty="0">
                <a:hlinkClick r:id="rId3"/>
              </a:rPr>
              <a:t>开发者</a:t>
            </a:r>
            <a:r>
              <a:rPr lang="zh-CN" altLang="en-US" u="sng" dirty="0" smtClean="0">
                <a:hlinkClick r:id="rId3"/>
              </a:rPr>
              <a:t>工具</a:t>
            </a:r>
            <a:r>
              <a:rPr lang="zh-CN" altLang="en-US" u="sng" dirty="0" smtClean="0"/>
              <a:t>（这是必须的）</a:t>
            </a:r>
            <a:endParaRPr lang="en-US" altLang="zh-CN" u="sng" dirty="0" smtClean="0"/>
          </a:p>
          <a:p>
            <a:r>
              <a:rPr kumimoji="1" lang="zh-CN" altLang="en-US" dirty="0" smtClean="0"/>
              <a:t>微信小程序帐号：一个帐号一个</a:t>
            </a:r>
            <a:r>
              <a:rPr kumimoji="1" lang="en-US" altLang="zh-CN" dirty="0" smtClean="0"/>
              <a:t>app ID</a:t>
            </a:r>
            <a:r>
              <a:rPr kumimoji="1" lang="zh-CN" altLang="en-US" dirty="0" smtClean="0"/>
              <a:t>，一个</a:t>
            </a:r>
            <a:r>
              <a:rPr kumimoji="1" lang="en-US" altLang="zh-CN" dirty="0" err="1" smtClean="0"/>
              <a:t>appID</a:t>
            </a:r>
            <a:r>
              <a:rPr kumimoji="1" lang="zh-CN" altLang="en-US" dirty="0" smtClean="0"/>
              <a:t>对应一个</a:t>
            </a:r>
            <a:r>
              <a:rPr kumimoji="1" lang="en-US" altLang="zh-CN" dirty="0" smtClean="0"/>
              <a:t>app</a:t>
            </a:r>
            <a:r>
              <a:rPr kumimoji="1" lang="zh-CN" altLang="en-US" dirty="0" smtClean="0"/>
              <a:t>，一个</a:t>
            </a:r>
            <a:r>
              <a:rPr kumimoji="1" lang="en-US" altLang="zh-CN" dirty="0" smtClean="0"/>
              <a:t>app</a:t>
            </a:r>
            <a:r>
              <a:rPr kumimoji="1" lang="zh-CN" altLang="en-US" dirty="0" smtClean="0"/>
              <a:t>可绑定多个开发者，一个管理员。</a:t>
            </a:r>
            <a:endParaRPr kumimoji="1" lang="en-US" altLang="zh-CN" dirty="0" smtClean="0"/>
          </a:p>
          <a:p>
            <a:r>
              <a:rPr kumimoji="1" lang="zh-CN" altLang="en-US" dirty="0" smtClean="0"/>
              <a:t>目前开发者工具可选择无</a:t>
            </a:r>
            <a:r>
              <a:rPr kumimoji="1" lang="en-US" altLang="zh-CN" dirty="0" smtClean="0"/>
              <a:t>app Id</a:t>
            </a:r>
            <a:r>
              <a:rPr kumimoji="1" lang="zh-CN" altLang="en-US" dirty="0" smtClean="0"/>
              <a:t>进行调试，但无法在手机上预览。</a:t>
            </a:r>
            <a:endParaRPr kumimoji="1" lang="zh-CN" altLang="en-US" dirty="0"/>
          </a:p>
        </p:txBody>
      </p:sp>
    </p:spTree>
    <p:extLst>
      <p:ext uri="{BB962C8B-B14F-4D97-AF65-F5344CB8AC3E}">
        <p14:creationId xmlns:p14="http://schemas.microsoft.com/office/powerpoint/2010/main" val="26944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6893" y="1463290"/>
            <a:ext cx="5544582" cy="4448560"/>
          </a:xfrm>
        </p:spPr>
      </p:pic>
    </p:spTree>
    <p:extLst>
      <p:ext uri="{BB962C8B-B14F-4D97-AF65-F5344CB8AC3E}">
        <p14:creationId xmlns:p14="http://schemas.microsoft.com/office/powerpoint/2010/main" val="1221918877"/>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139</TotalTime>
  <Words>873</Words>
  <Application>Microsoft Macintosh PowerPoint</Application>
  <PresentationFormat>宽屏</PresentationFormat>
  <Paragraphs>167</Paragraphs>
  <Slides>20</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Century Gothic</vt:lpstr>
      <vt:lpstr>DengXian</vt:lpstr>
      <vt:lpstr>Wingdings</vt:lpstr>
      <vt:lpstr>Wingdings 3</vt:lpstr>
      <vt:lpstr>幼圆</vt:lpstr>
      <vt:lpstr>Arial</vt:lpstr>
      <vt:lpstr>丝状</vt:lpstr>
      <vt:lpstr>微信小程序</vt:lpstr>
      <vt:lpstr>Content</vt:lpstr>
      <vt:lpstr>小程序－框架</vt:lpstr>
      <vt:lpstr>Hybrid</vt:lpstr>
      <vt:lpstr>小程序优缺点</vt:lpstr>
      <vt:lpstr>内部组件</vt:lpstr>
      <vt:lpstr>模块间通讯</vt:lpstr>
      <vt:lpstr>开始</vt:lpstr>
      <vt:lpstr>PowerPoint 演示文稿</vt:lpstr>
      <vt:lpstr>开发者工具－编辑区</vt:lpstr>
      <vt:lpstr>PowerPoint 演示文稿</vt:lpstr>
      <vt:lpstr>开发者工具－调试区</vt:lpstr>
      <vt:lpstr>小程序－全局配置</vt:lpstr>
      <vt:lpstr>开发目录</vt:lpstr>
      <vt:lpstr>小程序－程序注册</vt:lpstr>
      <vt:lpstr>小程序－生命周期配置</vt:lpstr>
      <vt:lpstr>小程序－页面注册</vt:lpstr>
      <vt:lpstr>小程序－模块化</vt:lpstr>
      <vt:lpstr>视图层</vt:lpstr>
      <vt:lpstr>组件与API</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微信小程序</dc:title>
  <dc:creator>Liuyan Deng</dc:creator>
  <cp:lastModifiedBy>Liuyan Deng</cp:lastModifiedBy>
  <cp:revision>25</cp:revision>
  <dcterms:created xsi:type="dcterms:W3CDTF">2017-03-27T08:18:23Z</dcterms:created>
  <dcterms:modified xsi:type="dcterms:W3CDTF">2017-03-30T05:55:18Z</dcterms:modified>
</cp:coreProperties>
</file>