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0" r:id="rId5"/>
    <p:sldId id="272" r:id="rId6"/>
    <p:sldId id="261" r:id="rId7"/>
    <p:sldId id="273" r:id="rId8"/>
    <p:sldId id="266" r:id="rId9"/>
    <p:sldId id="274" r:id="rId10"/>
    <p:sldId id="264" r:id="rId11"/>
    <p:sldId id="275" r:id="rId12"/>
    <p:sldId id="269" r:id="rId13"/>
    <p:sldId id="259" r:id="rId14"/>
    <p:sldId id="262" r:id="rId15"/>
    <p:sldId id="265" r:id="rId16"/>
    <p:sldId id="263"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2" d="100"/>
          <a:sy n="92" d="100"/>
        </p:scale>
        <p:origin x="96"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Dhamne" userId="01ff4af987c0dc5a" providerId="LiveId" clId="{2A775860-5036-4F5F-A4E2-58A97A6AD202}"/>
    <pc:docChg chg="undo custSel addSld delSld modSld sldOrd">
      <pc:chgData name="Neha Dhamne" userId="01ff4af987c0dc5a" providerId="LiveId" clId="{2A775860-5036-4F5F-A4E2-58A97A6AD202}" dt="2020-10-17T03:45:37.869" v="239" actId="14100"/>
      <pc:docMkLst>
        <pc:docMk/>
      </pc:docMkLst>
      <pc:sldChg chg="modSp mod">
        <pc:chgData name="Neha Dhamne" userId="01ff4af987c0dc5a" providerId="LiveId" clId="{2A775860-5036-4F5F-A4E2-58A97A6AD202}" dt="2020-10-17T03:45:10.990" v="235" actId="20577"/>
        <pc:sldMkLst>
          <pc:docMk/>
          <pc:sldMk cId="95992585" sldId="256"/>
        </pc:sldMkLst>
        <pc:spChg chg="mod">
          <ac:chgData name="Neha Dhamne" userId="01ff4af987c0dc5a" providerId="LiveId" clId="{2A775860-5036-4F5F-A4E2-58A97A6AD202}" dt="2020-10-17T03:45:10.990" v="235" actId="20577"/>
          <ac:spMkLst>
            <pc:docMk/>
            <pc:sldMk cId="95992585" sldId="256"/>
            <ac:spMk id="2" creationId="{0EE0B73F-F2E3-43B0-AC75-6461BC5D3FBC}"/>
          </ac:spMkLst>
        </pc:spChg>
      </pc:sldChg>
      <pc:sldChg chg="modSp add del mod">
        <pc:chgData name="Neha Dhamne" userId="01ff4af987c0dc5a" providerId="LiveId" clId="{2A775860-5036-4F5F-A4E2-58A97A6AD202}" dt="2020-10-17T03:43:59.288" v="197" actId="47"/>
        <pc:sldMkLst>
          <pc:docMk/>
          <pc:sldMk cId="95992585" sldId="258"/>
        </pc:sldMkLst>
        <pc:picChg chg="mod">
          <ac:chgData name="Neha Dhamne" userId="01ff4af987c0dc5a" providerId="LiveId" clId="{2A775860-5036-4F5F-A4E2-58A97A6AD202}" dt="2020-10-17T03:40:30.998" v="72" actId="14100"/>
          <ac:picMkLst>
            <pc:docMk/>
            <pc:sldMk cId="95992585" sldId="258"/>
            <ac:picMk id="3" creationId="{D6409188-71D1-49B6-B8F7-1EC17CB4C615}"/>
          </ac:picMkLst>
        </pc:picChg>
      </pc:sldChg>
      <pc:sldChg chg="ord">
        <pc:chgData name="Neha Dhamne" userId="01ff4af987c0dc5a" providerId="LiveId" clId="{2A775860-5036-4F5F-A4E2-58A97A6AD202}" dt="2020-10-17T03:44:50.503" v="213"/>
        <pc:sldMkLst>
          <pc:docMk/>
          <pc:sldMk cId="95992585" sldId="259"/>
        </pc:sldMkLst>
      </pc:sldChg>
      <pc:sldChg chg="ord">
        <pc:chgData name="Neha Dhamne" userId="01ff4af987c0dc5a" providerId="LiveId" clId="{2A775860-5036-4F5F-A4E2-58A97A6AD202}" dt="2020-10-17T03:39:14.105" v="20"/>
        <pc:sldMkLst>
          <pc:docMk/>
          <pc:sldMk cId="95992585" sldId="260"/>
        </pc:sldMkLst>
      </pc:sldChg>
      <pc:sldChg chg="ord">
        <pc:chgData name="Neha Dhamne" userId="01ff4af987c0dc5a" providerId="LiveId" clId="{2A775860-5036-4F5F-A4E2-58A97A6AD202}" dt="2020-10-17T03:39:48.135" v="34"/>
        <pc:sldMkLst>
          <pc:docMk/>
          <pc:sldMk cId="95992585" sldId="261"/>
        </pc:sldMkLst>
      </pc:sldChg>
      <pc:sldChg chg="modSp mod ord">
        <pc:chgData name="Neha Dhamne" userId="01ff4af987c0dc5a" providerId="LiveId" clId="{2A775860-5036-4F5F-A4E2-58A97A6AD202}" dt="2020-10-17T03:45:37.869" v="239" actId="14100"/>
        <pc:sldMkLst>
          <pc:docMk/>
          <pc:sldMk cId="95992585" sldId="262"/>
        </pc:sldMkLst>
        <pc:picChg chg="mod">
          <ac:chgData name="Neha Dhamne" userId="01ff4af987c0dc5a" providerId="LiveId" clId="{2A775860-5036-4F5F-A4E2-58A97A6AD202}" dt="2020-10-17T03:45:37.869" v="239" actId="14100"/>
          <ac:picMkLst>
            <pc:docMk/>
            <pc:sldMk cId="95992585" sldId="262"/>
            <ac:picMk id="7" creationId="{AF57E552-380C-4225-B3DC-A86EF5E7BCF7}"/>
          </ac:picMkLst>
        </pc:picChg>
      </pc:sldChg>
      <pc:sldChg chg="ord">
        <pc:chgData name="Neha Dhamne" userId="01ff4af987c0dc5a" providerId="LiveId" clId="{2A775860-5036-4F5F-A4E2-58A97A6AD202}" dt="2020-10-17T03:44:38.744" v="207"/>
        <pc:sldMkLst>
          <pc:docMk/>
          <pc:sldMk cId="95992585" sldId="263"/>
        </pc:sldMkLst>
      </pc:sldChg>
      <pc:sldChg chg="ord">
        <pc:chgData name="Neha Dhamne" userId="01ff4af987c0dc5a" providerId="LiveId" clId="{2A775860-5036-4F5F-A4E2-58A97A6AD202}" dt="2020-10-17T03:44:08.086" v="201"/>
        <pc:sldMkLst>
          <pc:docMk/>
          <pc:sldMk cId="95992585" sldId="265"/>
        </pc:sldMkLst>
      </pc:sldChg>
      <pc:sldChg chg="addSp modSp mod ord">
        <pc:chgData name="Neha Dhamne" userId="01ff4af987c0dc5a" providerId="LiveId" clId="{2A775860-5036-4F5F-A4E2-58A97A6AD202}" dt="2020-10-17T03:43:25.280" v="178"/>
        <pc:sldMkLst>
          <pc:docMk/>
          <pc:sldMk cId="95992585" sldId="266"/>
        </pc:sldMkLst>
        <pc:spChg chg="add mod">
          <ac:chgData name="Neha Dhamne" userId="01ff4af987c0dc5a" providerId="LiveId" clId="{2A775860-5036-4F5F-A4E2-58A97A6AD202}" dt="2020-10-17T03:43:14.375" v="174" actId="5793"/>
          <ac:spMkLst>
            <pc:docMk/>
            <pc:sldMk cId="95992585" sldId="266"/>
            <ac:spMk id="4" creationId="{C5F05821-E0E9-493C-B600-39D249BF4693}"/>
          </ac:spMkLst>
        </pc:spChg>
      </pc:sldChg>
      <pc:sldChg chg="ord">
        <pc:chgData name="Neha Dhamne" userId="01ff4af987c0dc5a" providerId="LiveId" clId="{2A775860-5036-4F5F-A4E2-58A97A6AD202}" dt="2020-10-17T03:44:06.193" v="199"/>
        <pc:sldMkLst>
          <pc:docMk/>
          <pc:sldMk cId="95992585" sldId="267"/>
        </pc:sldMkLst>
      </pc:sldChg>
      <pc:sldChg chg="del ord">
        <pc:chgData name="Neha Dhamne" userId="01ff4af987c0dc5a" providerId="LiveId" clId="{2A775860-5036-4F5F-A4E2-58A97A6AD202}" dt="2020-10-17T03:44:13.154" v="204" actId="47"/>
        <pc:sldMkLst>
          <pc:docMk/>
          <pc:sldMk cId="95992585" sldId="268"/>
        </pc:sldMkLst>
      </pc:sldChg>
      <pc:sldChg chg="del">
        <pc:chgData name="Neha Dhamne" userId="01ff4af987c0dc5a" providerId="LiveId" clId="{2A775860-5036-4F5F-A4E2-58A97A6AD202}" dt="2020-10-17T03:44:19.673" v="205" actId="47"/>
        <pc:sldMkLst>
          <pc:docMk/>
          <pc:sldMk cId="95992585" sldId="270"/>
        </pc:sldMkLst>
      </pc:sldChg>
      <pc:sldChg chg="del">
        <pc:chgData name="Neha Dhamne" userId="01ff4af987c0dc5a" providerId="LiveId" clId="{2A775860-5036-4F5F-A4E2-58A97A6AD202}" dt="2020-10-17T03:38:02.728" v="0" actId="47"/>
        <pc:sldMkLst>
          <pc:docMk/>
          <pc:sldMk cId="95992585" sldId="271"/>
        </pc:sldMkLst>
      </pc:sldChg>
      <pc:sldChg chg="modSp new mod">
        <pc:chgData name="Neha Dhamne" userId="01ff4af987c0dc5a" providerId="LiveId" clId="{2A775860-5036-4F5F-A4E2-58A97A6AD202}" dt="2020-10-17T03:38:45.778" v="16" actId="20577"/>
        <pc:sldMkLst>
          <pc:docMk/>
          <pc:sldMk cId="3978561802" sldId="271"/>
        </pc:sldMkLst>
        <pc:spChg chg="mod">
          <ac:chgData name="Neha Dhamne" userId="01ff4af987c0dc5a" providerId="LiveId" clId="{2A775860-5036-4F5F-A4E2-58A97A6AD202}" dt="2020-10-17T03:38:45.778" v="16" actId="20577"/>
          <ac:spMkLst>
            <pc:docMk/>
            <pc:sldMk cId="3978561802" sldId="271"/>
            <ac:spMk id="2" creationId="{49910835-3A1B-4CAB-80BC-9258A470F92E}"/>
          </ac:spMkLst>
        </pc:spChg>
        <pc:spChg chg="mod">
          <ac:chgData name="Neha Dhamne" userId="01ff4af987c0dc5a" providerId="LiveId" clId="{2A775860-5036-4F5F-A4E2-58A97A6AD202}" dt="2020-10-17T03:38:39.162" v="3" actId="27636"/>
          <ac:spMkLst>
            <pc:docMk/>
            <pc:sldMk cId="3978561802" sldId="271"/>
            <ac:spMk id="3" creationId="{F5FACE0B-5818-44D0-9F87-29C3675F8040}"/>
          </ac:spMkLst>
        </pc:spChg>
      </pc:sldChg>
      <pc:sldChg chg="modSp new mod">
        <pc:chgData name="Neha Dhamne" userId="01ff4af987c0dc5a" providerId="LiveId" clId="{2A775860-5036-4F5F-A4E2-58A97A6AD202}" dt="2020-10-17T03:39:23.470" v="32" actId="20577"/>
        <pc:sldMkLst>
          <pc:docMk/>
          <pc:sldMk cId="420599157" sldId="272"/>
        </pc:sldMkLst>
        <pc:spChg chg="mod">
          <ac:chgData name="Neha Dhamne" userId="01ff4af987c0dc5a" providerId="LiveId" clId="{2A775860-5036-4F5F-A4E2-58A97A6AD202}" dt="2020-10-17T03:39:23.470" v="32" actId="20577"/>
          <ac:spMkLst>
            <pc:docMk/>
            <pc:sldMk cId="420599157" sldId="272"/>
            <ac:spMk id="2" creationId="{80F67CA2-C63A-4659-AF91-86D6FC62E51B}"/>
          </ac:spMkLst>
        </pc:spChg>
        <pc:spChg chg="mod">
          <ac:chgData name="Neha Dhamne" userId="01ff4af987c0dc5a" providerId="LiveId" clId="{2A775860-5036-4F5F-A4E2-58A97A6AD202}" dt="2020-10-17T03:39:18.252" v="22"/>
          <ac:spMkLst>
            <pc:docMk/>
            <pc:sldMk cId="420599157" sldId="272"/>
            <ac:spMk id="3" creationId="{976193D1-2023-488B-9FA7-0DDDB5892927}"/>
          </ac:spMkLst>
        </pc:spChg>
      </pc:sldChg>
      <pc:sldChg chg="modSp new mod">
        <pc:chgData name="Neha Dhamne" userId="01ff4af987c0dc5a" providerId="LiveId" clId="{2A775860-5036-4F5F-A4E2-58A97A6AD202}" dt="2020-10-17T03:40:14.551" v="66" actId="20577"/>
        <pc:sldMkLst>
          <pc:docMk/>
          <pc:sldMk cId="789775012" sldId="273"/>
        </pc:sldMkLst>
        <pc:spChg chg="mod">
          <ac:chgData name="Neha Dhamne" userId="01ff4af987c0dc5a" providerId="LiveId" clId="{2A775860-5036-4F5F-A4E2-58A97A6AD202}" dt="2020-10-17T03:40:14.551" v="66" actId="20577"/>
          <ac:spMkLst>
            <pc:docMk/>
            <pc:sldMk cId="789775012" sldId="273"/>
            <ac:spMk id="2" creationId="{DFA0B65E-2D77-4937-8970-42BC706B64FC}"/>
          </ac:spMkLst>
        </pc:spChg>
        <pc:spChg chg="mod">
          <ac:chgData name="Neha Dhamne" userId="01ff4af987c0dc5a" providerId="LiveId" clId="{2A775860-5036-4F5F-A4E2-58A97A6AD202}" dt="2020-10-17T03:40:00.564" v="37" actId="5793"/>
          <ac:spMkLst>
            <pc:docMk/>
            <pc:sldMk cId="789775012" sldId="273"/>
            <ac:spMk id="3" creationId="{82109C52-C9ED-475B-89A1-3A79EA44A824}"/>
          </ac:spMkLst>
        </pc:spChg>
      </pc:sldChg>
      <pc:sldChg chg="modSp new mod ord">
        <pc:chgData name="Neha Dhamne" userId="01ff4af987c0dc5a" providerId="LiveId" clId="{2A775860-5036-4F5F-A4E2-58A97A6AD202}" dt="2020-10-17T03:43:30.934" v="182"/>
        <pc:sldMkLst>
          <pc:docMk/>
          <pc:sldMk cId="2278052028" sldId="274"/>
        </pc:sldMkLst>
        <pc:spChg chg="mod">
          <ac:chgData name="Neha Dhamne" userId="01ff4af987c0dc5a" providerId="LiveId" clId="{2A775860-5036-4F5F-A4E2-58A97A6AD202}" dt="2020-10-17T03:41:35.535" v="142" actId="20577"/>
          <ac:spMkLst>
            <pc:docMk/>
            <pc:sldMk cId="2278052028" sldId="274"/>
            <ac:spMk id="2" creationId="{807C9094-5770-4CD5-B80E-07488FA0F460}"/>
          </ac:spMkLst>
        </pc:spChg>
        <pc:spChg chg="mod">
          <ac:chgData name="Neha Dhamne" userId="01ff4af987c0dc5a" providerId="LiveId" clId="{2A775860-5036-4F5F-A4E2-58A97A6AD202}" dt="2020-10-17T03:41:08.306" v="78"/>
          <ac:spMkLst>
            <pc:docMk/>
            <pc:sldMk cId="2278052028" sldId="274"/>
            <ac:spMk id="3" creationId="{E271BBDC-7E39-45D1-8CAC-9F16B0BEF1B5}"/>
          </ac:spMkLst>
        </pc:spChg>
      </pc:sldChg>
      <pc:sldChg chg="modSp new mod ord">
        <pc:chgData name="Neha Dhamne" userId="01ff4af987c0dc5a" providerId="LiveId" clId="{2A775860-5036-4F5F-A4E2-58A97A6AD202}" dt="2020-10-17T03:43:55.099" v="195" actId="20578"/>
        <pc:sldMkLst>
          <pc:docMk/>
          <pc:sldMk cId="2857453790" sldId="275"/>
        </pc:sldMkLst>
        <pc:spChg chg="mod">
          <ac:chgData name="Neha Dhamne" userId="01ff4af987c0dc5a" providerId="LiveId" clId="{2A775860-5036-4F5F-A4E2-58A97A6AD202}" dt="2020-10-17T03:42:51" v="170" actId="27636"/>
          <ac:spMkLst>
            <pc:docMk/>
            <pc:sldMk cId="2857453790" sldId="275"/>
            <ac:spMk id="2" creationId="{678F3048-46FC-4445-BE12-F418D6C839D5}"/>
          </ac:spMkLst>
        </pc:spChg>
        <pc:spChg chg="mod">
          <ac:chgData name="Neha Dhamne" userId="01ff4af987c0dc5a" providerId="LiveId" clId="{2A775860-5036-4F5F-A4E2-58A97A6AD202}" dt="2020-10-17T03:42:11.386" v="144"/>
          <ac:spMkLst>
            <pc:docMk/>
            <pc:sldMk cId="2857453790" sldId="275"/>
            <ac:spMk id="3" creationId="{09A707BC-7FF0-4644-B64B-4AC733243AE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10/16/2020</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10/16/2020</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10/16/2020</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10/16/2020</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10/16/2020</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10/16/2020</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10/16/2020</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10/16/2020</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10/16/2020</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10/16/2020</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10/16/2020</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10/16/2020</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0EE0B73F-F2E3-43B0-AC75-6461BC5D3FBC}"/>
              </a:ext>
            </a:extLst>
          </p:cNvPr>
          <p:cNvSpPr>
            <a:spLocks noGrp="1"/>
          </p:cNvSpPr>
          <p:nvPr>
            <p:ph type="ctrTitle"/>
          </p:nvPr>
        </p:nvSpPr>
        <p:spPr/>
        <p:txBody>
          <a:bodyPr/>
          <a:lstStyle/>
          <a:p>
            <a:r>
              <a:rPr lang="en-US" dirty="0"/>
              <a:t>Vista beans Data </a:t>
            </a:r>
            <a:endParaRPr dirty="0"/>
          </a:p>
        </p:txBody>
      </p:sp>
      <p:sp>
        <p:nvSpPr>
          <p:cNvPr id="3" name="slide1">
            <a:extLst>
              <a:ext uri="{FF2B5EF4-FFF2-40B4-BE49-F238E27FC236}">
                <a16:creationId xmlns:a16="http://schemas.microsoft.com/office/drawing/2014/main" id="{50F4CD75-4D0A-4447-AD3E-51329FC19322}"/>
              </a:ext>
            </a:extLst>
          </p:cNvPr>
          <p:cNvSpPr>
            <a:spLocks noGrp="1"/>
          </p:cNvSpPr>
          <p:nvPr>
            <p:ph type="subTitle" idx="1"/>
          </p:nvPr>
        </p:nvSpPr>
        <p:spPr/>
        <p:txBody>
          <a:bodyPr/>
          <a:lstStyle/>
          <a:p>
            <a:r>
              <a:rPr dirty="0"/>
              <a:t>File created on: 10/16/2020 11:37:27 PM</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Sheet 8">
            <a:extLst>
              <a:ext uri="{FF2B5EF4-FFF2-40B4-BE49-F238E27FC236}">
                <a16:creationId xmlns:a16="http://schemas.microsoft.com/office/drawing/2014/main" id="{B810B8EB-47C7-4092-8BFD-E9FE043DB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926" y="0"/>
            <a:ext cx="9210148"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3048-46FC-4445-BE12-F418D6C839D5}"/>
              </a:ext>
            </a:extLst>
          </p:cNvPr>
          <p:cNvSpPr>
            <a:spLocks noGrp="1"/>
          </p:cNvSpPr>
          <p:nvPr>
            <p:ph type="title"/>
          </p:nvPr>
        </p:nvSpPr>
        <p:spPr/>
        <p:txBody>
          <a:bodyPr>
            <a:normAutofit/>
          </a:bodyPr>
          <a:lstStyle/>
          <a:p>
            <a:r>
              <a:rPr lang="en-US" sz="3600" dirty="0"/>
              <a:t>Geographical Graph </a:t>
            </a:r>
            <a:br>
              <a:rPr lang="en-US" dirty="0"/>
            </a:b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Investigate potential inventory and accounting errors- Map graphs</a:t>
            </a:r>
            <a:endParaRPr lang="en-US" dirty="0"/>
          </a:p>
        </p:txBody>
      </p:sp>
      <p:sp>
        <p:nvSpPr>
          <p:cNvPr id="3" name="Content Placeholder 2">
            <a:extLst>
              <a:ext uri="{FF2B5EF4-FFF2-40B4-BE49-F238E27FC236}">
                <a16:creationId xmlns:a16="http://schemas.microsoft.com/office/drawing/2014/main" id="{09A707BC-7FF0-4644-B64B-4AC733243AE4}"/>
              </a:ext>
            </a:extLst>
          </p:cNvPr>
          <p:cNvSpPr>
            <a:spLocks noGrp="1"/>
          </p:cNvSpPr>
          <p:nvPr>
            <p:ph idx="1"/>
          </p:nvPr>
        </p:nvSpPr>
        <p:spPr/>
        <p:txBody>
          <a:bodyPr/>
          <a:lstStyle/>
          <a:p>
            <a:pPr marL="342900" marR="0" lvl="0" indent="-342900" algn="just">
              <a:lnSpc>
                <a:spcPct val="150000"/>
              </a:lnSpc>
              <a:spcBef>
                <a:spcPts val="0"/>
              </a:spcBef>
              <a:spcAft>
                <a:spcPts val="0"/>
              </a:spcAft>
              <a:buSzPts val="1000"/>
              <a:buFont typeface="Symbol" panose="05050102010706020507" pitchFamily="18" charset="2"/>
              <a:buChar char=""/>
              <a:tabLst>
                <a:tab pos="114300" algn="l"/>
              </a:tabLst>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This geographical graph shows the inventory of the company’s products with detail inventory amounts. As we can see states wise analysis of the product inventory and there are some states with the lowest inventory and the highest inventory for the products.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114300" algn="l"/>
              </a:tabLst>
            </a:pPr>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Some states like Oklahoma, Texas has lower inventory as compared to California and Nevada has the highest inventory. Though the light blue color shows the lower inventory state where dark blue shows higher inventory states.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5745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slide14" descr="Sheet 13">
            <a:extLst>
              <a:ext uri="{FF2B5EF4-FFF2-40B4-BE49-F238E27FC236}">
                <a16:creationId xmlns:a16="http://schemas.microsoft.com/office/drawing/2014/main" id="{B1A442AA-A30C-40C5-AC13-DC3515772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966" y="0"/>
            <a:ext cx="10856068"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heet 2">
            <a:extLst>
              <a:ext uri="{FF2B5EF4-FFF2-40B4-BE49-F238E27FC236}">
                <a16:creationId xmlns:a16="http://schemas.microsoft.com/office/drawing/2014/main" id="{00107193-008E-4E85-B5E9-304B6CA61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740" y="0"/>
            <a:ext cx="706652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heet 6">
            <a:extLst>
              <a:ext uri="{FF2B5EF4-FFF2-40B4-BE49-F238E27FC236}">
                <a16:creationId xmlns:a16="http://schemas.microsoft.com/office/drawing/2014/main" id="{AF57E552-380C-4225-B3DC-A86EF5E7B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21672"/>
            <a:ext cx="6096000" cy="6047509"/>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Sheet 9">
            <a:extLst>
              <a:ext uri="{FF2B5EF4-FFF2-40B4-BE49-F238E27FC236}">
                <a16:creationId xmlns:a16="http://schemas.microsoft.com/office/drawing/2014/main" id="{329AB7C1-8997-4208-AA70-EB302E3B9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965" y="0"/>
            <a:ext cx="1113807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Sheet 7">
            <a:extLst>
              <a:ext uri="{FF2B5EF4-FFF2-40B4-BE49-F238E27FC236}">
                <a16:creationId xmlns:a16="http://schemas.microsoft.com/office/drawing/2014/main" id="{8AB72AD1-CF80-4530-9CFF-02B05D2A4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926" y="0"/>
            <a:ext cx="9210148"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Sheet 11">
            <a:extLst>
              <a:ext uri="{FF2B5EF4-FFF2-40B4-BE49-F238E27FC236}">
                <a16:creationId xmlns:a16="http://schemas.microsoft.com/office/drawing/2014/main" id="{5ADCD04D-FB40-4DCE-8EF9-EE7C634FE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926" y="0"/>
            <a:ext cx="9210148"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2E93DDD5-5188-4493-AA8F-1FC333073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153" y="0"/>
            <a:ext cx="7165692"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0835-3A1B-4CAB-80BC-9258A470F92E}"/>
              </a:ext>
            </a:extLst>
          </p:cNvPr>
          <p:cNvSpPr>
            <a:spLocks noGrp="1"/>
          </p:cNvSpPr>
          <p:nvPr>
            <p:ph type="title"/>
          </p:nvPr>
        </p:nvSpPr>
        <p:spPr/>
        <p:txBody>
          <a:bodyPr/>
          <a:lstStyle/>
          <a:p>
            <a:r>
              <a:rPr lang="en-US" dirty="0"/>
              <a:t>Line Graph </a:t>
            </a:r>
          </a:p>
        </p:txBody>
      </p:sp>
      <p:sp>
        <p:nvSpPr>
          <p:cNvPr id="3" name="Content Placeholder 2">
            <a:extLst>
              <a:ext uri="{FF2B5EF4-FFF2-40B4-BE49-F238E27FC236}">
                <a16:creationId xmlns:a16="http://schemas.microsoft.com/office/drawing/2014/main" id="{F5FACE0B-5818-44D0-9F87-29C3675F8040}"/>
              </a:ext>
            </a:extLst>
          </p:cNvPr>
          <p:cNvSpPr>
            <a:spLocks noGrp="1"/>
          </p:cNvSpPr>
          <p:nvPr>
            <p:ph idx="1"/>
          </p:nvPr>
        </p:nvSpPr>
        <p:spPr/>
        <p:txBody>
          <a:bodyPr>
            <a:normAutofit fontScale="92500" lnSpcReduction="20000"/>
          </a:bodyPr>
          <a:lstStyle/>
          <a:p>
            <a:pPr marL="342900" marR="0" lvl="0" indent="-342900" algn="just">
              <a:lnSpc>
                <a:spcPct val="150000"/>
              </a:lnSpc>
              <a:spcBef>
                <a:spcPts val="0"/>
              </a:spcBef>
              <a:spcAft>
                <a:spcPts val="0"/>
              </a:spcAft>
              <a:buSzPts val="1000"/>
              <a:buFont typeface="Symbol" panose="05050102010706020507" pitchFamily="18" charset="2"/>
              <a:buChar char=""/>
              <a:tabLst>
                <a:tab pos="114300" algn="l"/>
                <a:tab pos="228600" algn="l"/>
              </a:tabLst>
            </a:pP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This line graph shows sales and profits over each month divided up by territorial market.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114300" algn="l"/>
                <a:tab pos="228600" algn="l"/>
              </a:tabLst>
            </a:pP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The Redline represents 2012 where the Blue line represents 2013. In the graph, each year sales and profits reflect nearly the same pattern during these two years.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114300" algn="l"/>
                <a:tab pos="2286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profits significantly increased from 2012 to 2013 without the corresponding increment in sales. This is a great discovery that the company increase profits even if sales did not jump.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114300" algn="l"/>
                <a:tab pos="2286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graph, as compare to the all-region south region has the lowest number of sales and profits, though that its profits are equivalent to the other markets as a percentage of its sales.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114300" algn="l"/>
                <a:tab pos="2286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Central and West markets have equivalent sales amounts for each year, although the Central market is suitable to utilize a larger profit than the West.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114300" algn="l"/>
                <a:tab pos="2286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maximize profit, the company needs to compare how the Central market has a higher profit than the West and they need to look at pricing, expenses they are contracting, and turnover of the inventory is also important for measuring a profit.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7856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heet 4">
            <a:extLst>
              <a:ext uri="{FF2B5EF4-FFF2-40B4-BE49-F238E27FC236}">
                <a16:creationId xmlns:a16="http://schemas.microsoft.com/office/drawing/2014/main" id="{D2D7559A-FC64-467F-A2D4-83BCBEF97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455" y="0"/>
            <a:ext cx="910509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7CA2-C63A-4659-AF91-86D6FC62E51B}"/>
              </a:ext>
            </a:extLst>
          </p:cNvPr>
          <p:cNvSpPr>
            <a:spLocks noGrp="1"/>
          </p:cNvSpPr>
          <p:nvPr>
            <p:ph type="title"/>
          </p:nvPr>
        </p:nvSpPr>
        <p:spPr/>
        <p:txBody>
          <a:bodyPr/>
          <a:lstStyle/>
          <a:p>
            <a:r>
              <a:rPr lang="en-US" dirty="0"/>
              <a:t>Bar Graph </a:t>
            </a:r>
          </a:p>
        </p:txBody>
      </p:sp>
      <p:sp>
        <p:nvSpPr>
          <p:cNvPr id="3" name="Content Placeholder 2">
            <a:extLst>
              <a:ext uri="{FF2B5EF4-FFF2-40B4-BE49-F238E27FC236}">
                <a16:creationId xmlns:a16="http://schemas.microsoft.com/office/drawing/2014/main" id="{976193D1-2023-488B-9FA7-0DDDB5892927}"/>
              </a:ext>
            </a:extLst>
          </p:cNvPr>
          <p:cNvSpPr>
            <a:spLocks noGrp="1"/>
          </p:cNvSpPr>
          <p:nvPr>
            <p:ph idx="1"/>
          </p:nvPr>
        </p:nvSpPr>
        <p:spPr/>
        <p:txBody>
          <a:bodyPr/>
          <a:lstStyle/>
          <a:p>
            <a:pPr marL="342900" marR="0" lvl="0" indent="-342900" algn="just">
              <a:lnSpc>
                <a:spcPct val="150000"/>
              </a:lnSpc>
              <a:spcBef>
                <a:spcPts val="0"/>
              </a:spcBef>
              <a:spcAft>
                <a:spcPts val="0"/>
              </a:spcAft>
              <a:buSzPts val="1000"/>
              <a:buFont typeface="Symbol" panose="05050102010706020507" pitchFamily="18" charset="2"/>
              <a:buChar char=""/>
              <a:tabLst>
                <a:tab pos="1143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graph is labelled Coffee chain Companies products Green tea, Coffee Latte and Amaretto are not doing well for the company.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1143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this graph, we can see all the products and their profit, Inventory sales and total expenses.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1143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Green Tea sales are like Caffe Latte and sell more Green Tea than the Amaretto and Regular Espresso. So why do the company have a negative profit for some of these products?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1143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problem arises with the Cost of Goods Sold and Total Expenses columns.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1143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the company cannot find a way to decrease costs, then they need to increase the selling price for each low-profit Products.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1143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this is not possible then the company needs to consider not offering low-profit products anymore since it is costing more than they are making.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059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heet 5">
            <a:extLst>
              <a:ext uri="{FF2B5EF4-FFF2-40B4-BE49-F238E27FC236}">
                <a16:creationId xmlns:a16="http://schemas.microsoft.com/office/drawing/2014/main" id="{EF2CE2A5-EC32-4553-A756-BADFBE81E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050" y="0"/>
            <a:ext cx="93619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B65E-2D77-4937-8970-42BC706B64FC}"/>
              </a:ext>
            </a:extLst>
          </p:cNvPr>
          <p:cNvSpPr>
            <a:spLocks noGrp="1"/>
          </p:cNvSpPr>
          <p:nvPr>
            <p:ph type="title"/>
          </p:nvPr>
        </p:nvSpPr>
        <p:spPr/>
        <p:txBody>
          <a:bodyPr/>
          <a:lstStyle/>
          <a:p>
            <a:r>
              <a:rPr lang="en-US" dirty="0"/>
              <a:t>Graphical Representation </a:t>
            </a:r>
          </a:p>
        </p:txBody>
      </p:sp>
      <p:sp>
        <p:nvSpPr>
          <p:cNvPr id="3" name="Content Placeholder 2">
            <a:extLst>
              <a:ext uri="{FF2B5EF4-FFF2-40B4-BE49-F238E27FC236}">
                <a16:creationId xmlns:a16="http://schemas.microsoft.com/office/drawing/2014/main" id="{82109C52-C9ED-475B-89A1-3A79EA44A824}"/>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graph, the geographical representation for state-wise sales for the company products and profits is shown. However, the company can reduce the production of states which has lower profits overall for all products.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897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Sheet 10">
            <a:extLst>
              <a:ext uri="{FF2B5EF4-FFF2-40B4-BE49-F238E27FC236}">
                <a16:creationId xmlns:a16="http://schemas.microsoft.com/office/drawing/2014/main" id="{6777C477-E786-45AA-AD59-8B1222F58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902" y="0"/>
            <a:ext cx="7208196" cy="6858000"/>
          </a:xfrm>
          <a:prstGeom prst="rect">
            <a:avLst/>
          </a:prstGeom>
        </p:spPr>
      </p:pic>
      <p:sp>
        <p:nvSpPr>
          <p:cNvPr id="4" name="TextBox 3">
            <a:extLst>
              <a:ext uri="{FF2B5EF4-FFF2-40B4-BE49-F238E27FC236}">
                <a16:creationId xmlns:a16="http://schemas.microsoft.com/office/drawing/2014/main" id="{C5F05821-E0E9-493C-B600-39D249BF4693}"/>
              </a:ext>
            </a:extLst>
          </p:cNvPr>
          <p:cNvSpPr txBox="1"/>
          <p:nvPr/>
        </p:nvSpPr>
        <p:spPr>
          <a:xfrm>
            <a:off x="284018" y="983671"/>
            <a:ext cx="2008909" cy="966803"/>
          </a:xfrm>
          <a:prstGeom prst="rect">
            <a:avLst/>
          </a:prstGeom>
          <a:noFill/>
        </p:spPr>
        <p:txBody>
          <a:bodyPr wrap="square">
            <a:spAutoFit/>
          </a:bodyPr>
          <a:lstStyle/>
          <a:p>
            <a:pPr marR="0" lvl="0">
              <a:lnSpc>
                <a:spcPct val="107000"/>
              </a:lnSpc>
              <a:spcBef>
                <a:spcPts val="0"/>
              </a:spcBef>
              <a:spcAft>
                <a:spcPts val="0"/>
              </a:spcAft>
              <a:buSzPts val="1000"/>
              <a:tabLst>
                <a:tab pos="457200" algn="l"/>
              </a:tabLst>
            </a:pP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Adjust marketing expenditures - Bar graphs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C9094-5770-4CD5-B80E-07488FA0F460}"/>
              </a:ext>
            </a:extLst>
          </p:cNvPr>
          <p:cNvSpPr>
            <a:spLocks noGrp="1"/>
          </p:cNvSpPr>
          <p:nvPr>
            <p:ph type="title"/>
          </p:nvPr>
        </p:nvSpPr>
        <p:spPr/>
        <p:txBody>
          <a:bodyPr/>
          <a:lstStyle/>
          <a:p>
            <a:r>
              <a:rPr lang="en-US" dirty="0"/>
              <a:t>Bar Graph for Sales Inventory and Profit</a:t>
            </a:r>
          </a:p>
        </p:txBody>
      </p:sp>
      <p:sp>
        <p:nvSpPr>
          <p:cNvPr id="3" name="Content Placeholder 2">
            <a:extLst>
              <a:ext uri="{FF2B5EF4-FFF2-40B4-BE49-F238E27FC236}">
                <a16:creationId xmlns:a16="http://schemas.microsoft.com/office/drawing/2014/main" id="{E271BBDC-7E39-45D1-8CAC-9F16B0BEF1B5}"/>
              </a:ext>
            </a:extLst>
          </p:cNvPr>
          <p:cNvSpPr>
            <a:spLocks noGrp="1"/>
          </p:cNvSpPr>
          <p:nvPr>
            <p:ph idx="1"/>
          </p:nvPr>
        </p:nvSpPr>
        <p:spPr/>
        <p:txBody>
          <a:bodyPr/>
          <a:lstStyle/>
          <a:p>
            <a:pPr marL="342900" marR="0" lvl="0" indent="-342900" algn="just">
              <a:lnSpc>
                <a:spcPct val="150000"/>
              </a:lnSpc>
              <a:spcBef>
                <a:spcPts val="0"/>
              </a:spcBef>
              <a:spcAft>
                <a:spcPts val="0"/>
              </a:spcAft>
              <a:buSzPts val="1000"/>
              <a:buFont typeface="Symbol" panose="05050102010706020507" pitchFamily="18" charset="2"/>
              <a:buChar char=""/>
              <a:tabLst>
                <a:tab pos="57150" algn="l"/>
                <a:tab pos="1143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graph analysis of Marketing, Sales Inventory and Profit for all of the products which are marketed throughout the country.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57150" algn="l"/>
                <a:tab pos="1143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every product, company's sell, use a rough percentage of each sales dollar to spend on marketing.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57150" algn="l"/>
                <a:tab pos="1143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we consider analysis done for Sales and Marketing, for the most part, each individual product’s Marketing to Sales ratio is about the same. however, there are huge variations in Inventory to marketing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57150" algn="l"/>
                <a:tab pos="1143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Caffe Mocha has nearly close to the number of sales as Chamomile, but Caffe Mocha has more marketing 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57150" algn="l"/>
                <a:tab pos="1143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Caffe Mocha’s marketing is costing us nearly double the percentage of sales as the other products, but profit is not that god for Caffe Mocha, however sales and marketing cost for Colombian is almost high but that products profit is also high. Here, in turn, is presenting the profits level is decreasing.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78052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649</Words>
  <Application>Microsoft Office PowerPoint</Application>
  <PresentationFormat>Widescreen</PresentationFormat>
  <Paragraphs>28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Symbol</vt:lpstr>
      <vt:lpstr>Times New Roman</vt:lpstr>
      <vt:lpstr>Office Theme</vt:lpstr>
      <vt:lpstr>Vista beans Data </vt:lpstr>
      <vt:lpstr>PowerPoint Presentation</vt:lpstr>
      <vt:lpstr>Line Graph </vt:lpstr>
      <vt:lpstr>PowerPoint Presentation</vt:lpstr>
      <vt:lpstr>Bar Graph </vt:lpstr>
      <vt:lpstr>PowerPoint Presentation</vt:lpstr>
      <vt:lpstr>Graphical Representation </vt:lpstr>
      <vt:lpstr>PowerPoint Presentation</vt:lpstr>
      <vt:lpstr>Bar Graph for Sales Inventory and Profit</vt:lpstr>
      <vt:lpstr>PowerPoint Presentation</vt:lpstr>
      <vt:lpstr>Geographical Graph  Investigate potential inventory and accounting errors- Map graphs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Vista beans Data </dc:title>
  <dc:creator/>
  <cp:lastModifiedBy>Neha Dhamne</cp:lastModifiedBy>
  <cp:revision>1</cp:revision>
  <dcterms:created xsi:type="dcterms:W3CDTF">2020-10-17T03:37:31Z</dcterms:created>
  <dcterms:modified xsi:type="dcterms:W3CDTF">2020-10-17T03:45:51Z</dcterms:modified>
</cp:coreProperties>
</file>