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6858000" cx="12192000"/>
  <p:notesSz cx="6858000" cy="9144000"/>
  <p:embeddedFontLst>
    <p:embeddedFont>
      <p:font typeface="Corbel"/>
      <p:regular r:id="rId13"/>
      <p:bold r:id="rId14"/>
      <p:italic r:id="rId15"/>
      <p:boldItalic r:id="rId16"/>
    </p:embeddedFont>
    <p:embeddedFont>
      <p:font typeface="Century Schoolbook"/>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gdXXiliQhlz6+gXK+oczjhQ9eN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D135521-A743-4932-AF73-2810B90486B6}">
  <a:tblStyle styleId="{ED135521-A743-4932-AF73-2810B90486B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CenturySchoolbook-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font" Target="fonts/Corbel-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orbel-italic.fntdata"/><Relationship Id="rId14" Type="http://schemas.openxmlformats.org/officeDocument/2006/relationships/font" Target="fonts/Corbel-bold.fntdata"/><Relationship Id="rId17" Type="http://schemas.openxmlformats.org/officeDocument/2006/relationships/font" Target="fonts/CenturySchoolbook-regular.fntdata"/><Relationship Id="rId16" Type="http://schemas.openxmlformats.org/officeDocument/2006/relationships/font" Target="fonts/Corbel-boldItalic.fntdata"/><Relationship Id="rId5" Type="http://schemas.openxmlformats.org/officeDocument/2006/relationships/notesMaster" Target="notesMasters/notesMaster1.xml"/><Relationship Id="rId19" Type="http://schemas.openxmlformats.org/officeDocument/2006/relationships/font" Target="fonts/CenturySchoolbook-italic.fntdata"/><Relationship Id="rId6" Type="http://schemas.openxmlformats.org/officeDocument/2006/relationships/slide" Target="slides/slide1.xml"/><Relationship Id="rId18" Type="http://schemas.openxmlformats.org/officeDocument/2006/relationships/font" Target="fonts/CenturySchoolbook-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 name="Shape 21"/>
        <p:cNvGrpSpPr/>
        <p:nvPr/>
      </p:nvGrpSpPr>
      <p:grpSpPr>
        <a:xfrm>
          <a:off x="0" y="0"/>
          <a:ext cx="0" cy="0"/>
          <a:chOff x="0" y="0"/>
          <a:chExt cx="0" cy="0"/>
        </a:xfrm>
      </p:grpSpPr>
      <p:sp>
        <p:nvSpPr>
          <p:cNvPr id="22" name="Google Shape;2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g10132ee078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g10132ee078b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132ee078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g10132ee078b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0132ee078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g10132ee078b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132ee078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10132ee078b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13" name="Shape 13"/>
        <p:cNvGrpSpPr/>
        <p:nvPr/>
      </p:nvGrpSpPr>
      <p:grpSpPr>
        <a:xfrm>
          <a:off x="0" y="0"/>
          <a:ext cx="0" cy="0"/>
          <a:chOff x="0" y="0"/>
          <a:chExt cx="0" cy="0"/>
        </a:xfrm>
      </p:grpSpPr>
      <p:sp>
        <p:nvSpPr>
          <p:cNvPr id="14" name="Google Shape;14;p7" title="Page Number Shape"/>
          <p:cNvSpPr/>
          <p:nvPr/>
        </p:nvSpPr>
        <p:spPr>
          <a:xfrm>
            <a:off x="11784011" y="1189204"/>
            <a:ext cx="407988" cy="819150"/>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lt2"/>
          </a:solidFill>
          <a:ln>
            <a:noFill/>
          </a:ln>
        </p:spPr>
      </p:sp>
      <p:sp>
        <p:nvSpPr>
          <p:cNvPr id="15" name="Google Shape;15;p7"/>
          <p:cNvSpPr txBox="1"/>
          <p:nvPr>
            <p:ph type="ctrTitle"/>
          </p:nvPr>
        </p:nvSpPr>
        <p:spPr>
          <a:xfrm>
            <a:off x="1088913" y="1143293"/>
            <a:ext cx="7034362" cy="4268965"/>
          </a:xfrm>
          <a:prstGeom prst="rect">
            <a:avLst/>
          </a:prstGeom>
          <a:noFill/>
          <a:ln>
            <a:noFill/>
          </a:ln>
        </p:spPr>
        <p:txBody>
          <a:bodyPr anchorCtr="0" anchor="t" bIns="45700" lIns="91425" spcFirstLastPara="1" rIns="91425" wrap="square" tIns="45700">
            <a:normAutofit/>
          </a:bodyPr>
          <a:lstStyle>
            <a:lvl1pPr lvl="0" algn="l">
              <a:lnSpc>
                <a:spcPct val="85000"/>
              </a:lnSpc>
              <a:spcBef>
                <a:spcPts val="0"/>
              </a:spcBef>
              <a:spcAft>
                <a:spcPts val="0"/>
              </a:spcAft>
              <a:buClr>
                <a:schemeClr val="lt2"/>
              </a:buClr>
              <a:buSzPts val="7700"/>
              <a:buFont typeface="Century Schoolbook"/>
              <a:buNone/>
              <a:defRPr sz="77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7"/>
          <p:cNvSpPr txBox="1"/>
          <p:nvPr>
            <p:ph idx="1" type="subTitle"/>
          </p:nvPr>
        </p:nvSpPr>
        <p:spPr>
          <a:xfrm>
            <a:off x="1088914" y="5537925"/>
            <a:ext cx="7034362" cy="706355"/>
          </a:xfrm>
          <a:prstGeom prst="rect">
            <a:avLst/>
          </a:prstGeom>
          <a:noFill/>
          <a:ln>
            <a:noFill/>
          </a:ln>
        </p:spPr>
        <p:txBody>
          <a:bodyPr anchorCtr="0" anchor="t" bIns="45700" lIns="91425" spcFirstLastPara="1" rIns="91425" wrap="square" tIns="45700">
            <a:normAutofit/>
          </a:bodyPr>
          <a:lstStyle>
            <a:lvl1pPr lvl="0" algn="l">
              <a:lnSpc>
                <a:spcPct val="114000"/>
              </a:lnSpc>
              <a:spcBef>
                <a:spcPts val="0"/>
              </a:spcBef>
              <a:spcAft>
                <a:spcPts val="0"/>
              </a:spcAft>
              <a:buClr>
                <a:schemeClr val="lt2"/>
              </a:buClr>
              <a:buSzPts val="2000"/>
              <a:buNone/>
              <a:defRPr b="0" i="1" sz="2000">
                <a:solidFill>
                  <a:schemeClr val="lt2"/>
                </a:solidFill>
              </a:defRPr>
            </a:lvl1pPr>
            <a:lvl2pPr lvl="1" algn="ctr">
              <a:lnSpc>
                <a:spcPct val="112000"/>
              </a:lnSpc>
              <a:spcBef>
                <a:spcPts val="900"/>
              </a:spcBef>
              <a:spcAft>
                <a:spcPts val="0"/>
              </a:spcAft>
              <a:buClr>
                <a:srgbClr val="FEFEFE"/>
              </a:buClr>
              <a:buSzPts val="2000"/>
              <a:buNone/>
              <a:defRPr sz="2000"/>
            </a:lvl2pPr>
            <a:lvl3pPr lvl="2" algn="ctr">
              <a:lnSpc>
                <a:spcPct val="112000"/>
              </a:lnSpc>
              <a:spcBef>
                <a:spcPts val="900"/>
              </a:spcBef>
              <a:spcAft>
                <a:spcPts val="0"/>
              </a:spcAft>
              <a:buClr>
                <a:srgbClr val="FEFEFE"/>
              </a:buClr>
              <a:buSzPts val="1800"/>
              <a:buNone/>
              <a:defRPr sz="1800"/>
            </a:lvl3pPr>
            <a:lvl4pPr lvl="3" algn="ctr">
              <a:lnSpc>
                <a:spcPct val="112000"/>
              </a:lnSpc>
              <a:spcBef>
                <a:spcPts val="900"/>
              </a:spcBef>
              <a:spcAft>
                <a:spcPts val="0"/>
              </a:spcAft>
              <a:buClr>
                <a:srgbClr val="FEFEFE"/>
              </a:buClr>
              <a:buSzPts val="1600"/>
              <a:buNone/>
              <a:defRPr sz="1600"/>
            </a:lvl4pPr>
            <a:lvl5pPr lvl="4" algn="ctr">
              <a:lnSpc>
                <a:spcPct val="112000"/>
              </a:lnSpc>
              <a:spcBef>
                <a:spcPts val="900"/>
              </a:spcBef>
              <a:spcAft>
                <a:spcPts val="0"/>
              </a:spcAft>
              <a:buClr>
                <a:srgbClr val="FEFEFE"/>
              </a:buClr>
              <a:buSzPts val="1600"/>
              <a:buNone/>
              <a:defRPr sz="1600"/>
            </a:lvl5pPr>
            <a:lvl6pPr lvl="5" algn="ctr">
              <a:lnSpc>
                <a:spcPct val="112000"/>
              </a:lnSpc>
              <a:spcBef>
                <a:spcPts val="1300"/>
              </a:spcBef>
              <a:spcAft>
                <a:spcPts val="0"/>
              </a:spcAft>
              <a:buClr>
                <a:srgbClr val="FEFEFE"/>
              </a:buClr>
              <a:buSzPts val="1600"/>
              <a:buNone/>
              <a:defRPr sz="1600"/>
            </a:lvl6pPr>
            <a:lvl7pPr lvl="6" algn="ctr">
              <a:lnSpc>
                <a:spcPct val="112000"/>
              </a:lnSpc>
              <a:spcBef>
                <a:spcPts val="1300"/>
              </a:spcBef>
              <a:spcAft>
                <a:spcPts val="0"/>
              </a:spcAft>
              <a:buClr>
                <a:srgbClr val="FEFEFE"/>
              </a:buClr>
              <a:buSzPts val="1600"/>
              <a:buNone/>
              <a:defRPr sz="1600"/>
            </a:lvl7pPr>
            <a:lvl8pPr lvl="7" algn="ctr">
              <a:lnSpc>
                <a:spcPct val="112000"/>
              </a:lnSpc>
              <a:spcBef>
                <a:spcPts val="1300"/>
              </a:spcBef>
              <a:spcAft>
                <a:spcPts val="0"/>
              </a:spcAft>
              <a:buClr>
                <a:srgbClr val="FEFEFE"/>
              </a:buClr>
              <a:buSzPts val="1600"/>
              <a:buNone/>
              <a:defRPr sz="1600"/>
            </a:lvl8pPr>
            <a:lvl9pPr lvl="8" algn="ctr">
              <a:lnSpc>
                <a:spcPct val="112000"/>
              </a:lnSpc>
              <a:spcBef>
                <a:spcPts val="1300"/>
              </a:spcBef>
              <a:spcAft>
                <a:spcPts val="0"/>
              </a:spcAft>
              <a:buClr>
                <a:srgbClr val="FEFEFE"/>
              </a:buClr>
              <a:buSzPts val="1600"/>
              <a:buNone/>
              <a:defRPr sz="1600"/>
            </a:lvl9pPr>
          </a:lstStyle>
          <a:p/>
        </p:txBody>
      </p:sp>
      <p:sp>
        <p:nvSpPr>
          <p:cNvPr id="17" name="Google Shape;17;p7"/>
          <p:cNvSpPr txBox="1"/>
          <p:nvPr>
            <p:ph idx="10" type="dt"/>
          </p:nvPr>
        </p:nvSpPr>
        <p:spPr>
          <a:xfrm>
            <a:off x="1088913" y="6314440"/>
            <a:ext cx="1596622"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7"/>
          <p:cNvSpPr txBox="1"/>
          <p:nvPr>
            <p:ph idx="11" type="ftr"/>
          </p:nvPr>
        </p:nvSpPr>
        <p:spPr>
          <a:xfrm>
            <a:off x="3000591" y="6314440"/>
            <a:ext cx="5122683"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0">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p:nvPr>
            <p:ph idx="12" type="sldNum"/>
          </p:nvPr>
        </p:nvSpPr>
        <p:spPr>
          <a:xfrm>
            <a:off x="11784011" y="1416216"/>
            <a:ext cx="40798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1" sz="1200" u="none" cap="none" strike="noStrike">
                <a:solidFill>
                  <a:schemeClr val="dk2"/>
                </a:solidFill>
                <a:latin typeface="Century Schoolbook"/>
                <a:ea typeface="Century Schoolbook"/>
                <a:cs typeface="Century Schoolbook"/>
                <a:sym typeface="Century Schoolbook"/>
              </a:defRPr>
            </a:lvl1pPr>
            <a:lvl2pPr indent="0" lvl="1" marL="0" algn="r">
              <a:spcBef>
                <a:spcPts val="0"/>
              </a:spcBef>
              <a:buNone/>
              <a:defRPr b="0" i="1" sz="1200" u="none" cap="none" strike="noStrike">
                <a:solidFill>
                  <a:schemeClr val="dk2"/>
                </a:solidFill>
                <a:latin typeface="Century Schoolbook"/>
                <a:ea typeface="Century Schoolbook"/>
                <a:cs typeface="Century Schoolbook"/>
                <a:sym typeface="Century Schoolbook"/>
              </a:defRPr>
            </a:lvl2pPr>
            <a:lvl3pPr indent="0" lvl="2" marL="0" algn="r">
              <a:spcBef>
                <a:spcPts val="0"/>
              </a:spcBef>
              <a:buNone/>
              <a:defRPr b="0" i="1" sz="1200" u="none" cap="none" strike="noStrike">
                <a:solidFill>
                  <a:schemeClr val="dk2"/>
                </a:solidFill>
                <a:latin typeface="Century Schoolbook"/>
                <a:ea typeface="Century Schoolbook"/>
                <a:cs typeface="Century Schoolbook"/>
                <a:sym typeface="Century Schoolbook"/>
              </a:defRPr>
            </a:lvl3pPr>
            <a:lvl4pPr indent="0" lvl="3" marL="0" algn="r">
              <a:spcBef>
                <a:spcPts val="0"/>
              </a:spcBef>
              <a:buNone/>
              <a:defRPr b="0" i="1" sz="1200" u="none" cap="none" strike="noStrike">
                <a:solidFill>
                  <a:schemeClr val="dk2"/>
                </a:solidFill>
                <a:latin typeface="Century Schoolbook"/>
                <a:ea typeface="Century Schoolbook"/>
                <a:cs typeface="Century Schoolbook"/>
                <a:sym typeface="Century Schoolbook"/>
              </a:defRPr>
            </a:lvl4pPr>
            <a:lvl5pPr indent="0" lvl="4" marL="0" algn="r">
              <a:spcBef>
                <a:spcPts val="0"/>
              </a:spcBef>
              <a:buNone/>
              <a:defRPr b="0" i="1" sz="1200" u="none" cap="none" strike="noStrike">
                <a:solidFill>
                  <a:schemeClr val="dk2"/>
                </a:solidFill>
                <a:latin typeface="Century Schoolbook"/>
                <a:ea typeface="Century Schoolbook"/>
                <a:cs typeface="Century Schoolbook"/>
                <a:sym typeface="Century Schoolbook"/>
              </a:defRPr>
            </a:lvl5pPr>
            <a:lvl6pPr indent="0" lvl="5" marL="0" algn="r">
              <a:spcBef>
                <a:spcPts val="0"/>
              </a:spcBef>
              <a:buNone/>
              <a:defRPr b="0" i="1" sz="1200" u="none" cap="none" strike="noStrike">
                <a:solidFill>
                  <a:schemeClr val="dk2"/>
                </a:solidFill>
                <a:latin typeface="Century Schoolbook"/>
                <a:ea typeface="Century Schoolbook"/>
                <a:cs typeface="Century Schoolbook"/>
                <a:sym typeface="Century Schoolbook"/>
              </a:defRPr>
            </a:lvl6pPr>
            <a:lvl7pPr indent="0" lvl="6" marL="0" algn="r">
              <a:spcBef>
                <a:spcPts val="0"/>
              </a:spcBef>
              <a:buNone/>
              <a:defRPr b="0" i="1" sz="1200" u="none" cap="none" strike="noStrike">
                <a:solidFill>
                  <a:schemeClr val="dk2"/>
                </a:solidFill>
                <a:latin typeface="Century Schoolbook"/>
                <a:ea typeface="Century Schoolbook"/>
                <a:cs typeface="Century Schoolbook"/>
                <a:sym typeface="Century Schoolbook"/>
              </a:defRPr>
            </a:lvl7pPr>
            <a:lvl8pPr indent="0" lvl="7" marL="0" algn="r">
              <a:spcBef>
                <a:spcPts val="0"/>
              </a:spcBef>
              <a:buNone/>
              <a:defRPr b="0" i="1" sz="1200" u="none" cap="none" strike="noStrike">
                <a:solidFill>
                  <a:schemeClr val="dk2"/>
                </a:solidFill>
                <a:latin typeface="Century Schoolbook"/>
                <a:ea typeface="Century Schoolbook"/>
                <a:cs typeface="Century Schoolbook"/>
                <a:sym typeface="Century Schoolbook"/>
              </a:defRPr>
            </a:lvl8pPr>
            <a:lvl9pPr indent="0" lvl="8" marL="0" algn="r">
              <a:spcBef>
                <a:spcPts val="0"/>
              </a:spcBef>
              <a:buNone/>
              <a:defRPr b="0" i="1" sz="1200" u="none" cap="none" strike="noStrike">
                <a:solidFill>
                  <a:schemeClr val="dk2"/>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cxnSp>
        <p:nvCxnSpPr>
          <p:cNvPr id="20" name="Google Shape;20;p7" title="Verticle Rule Line"/>
          <p:cNvCxnSpPr/>
          <p:nvPr/>
        </p:nvCxnSpPr>
        <p:spPr>
          <a:xfrm>
            <a:off x="773855" y="1257300"/>
            <a:ext cx="0" cy="5600700"/>
          </a:xfrm>
          <a:prstGeom prst="straightConnector1">
            <a:avLst/>
          </a:prstGeom>
          <a:noFill/>
          <a:ln cap="flat" cmpd="sng" w="25400">
            <a:solidFill>
              <a:schemeClr val="lt2"/>
            </a:solidFill>
            <a:prstDash val="solid"/>
            <a:round/>
            <a:headEnd len="sm" w="sm" type="none"/>
            <a:tailEnd len="sm" w="sm" type="none"/>
          </a:ln>
        </p:spPr>
      </p:cxnSp>
    </p:spTree>
  </p:cSld>
  <p:clrMapOvr>
    <a:masterClrMapping/>
  </p:clrMapOvr>
  <p:extLst>
    <p:ext uri="{DCECCB84-F9BA-43D5-87BE-67443E8EF086}">
      <p15:sldGuideLst>
        <p15:guide id="1" orient="horz" pos="792">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sp>
        <p:nvSpPr>
          <p:cNvPr id="6" name="Google Shape;6;p5" title="Page Number Shape"/>
          <p:cNvSpPr/>
          <p:nvPr/>
        </p:nvSpPr>
        <p:spPr>
          <a:xfrm>
            <a:off x="11784011" y="5380580"/>
            <a:ext cx="407988" cy="819150"/>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FEFEFE"/>
          </a:solidFill>
          <a:ln>
            <a:noFill/>
          </a:ln>
        </p:spPr>
      </p:sp>
      <p:sp>
        <p:nvSpPr>
          <p:cNvPr id="7" name="Google Shape;7;p5"/>
          <p:cNvSpPr txBox="1"/>
          <p:nvPr>
            <p:ph type="title"/>
          </p:nvPr>
        </p:nvSpPr>
        <p:spPr>
          <a:xfrm>
            <a:off x="762000" y="559678"/>
            <a:ext cx="3833906" cy="4952492"/>
          </a:xfrm>
          <a:prstGeom prst="rect">
            <a:avLst/>
          </a:prstGeom>
          <a:noFill/>
          <a:ln>
            <a:noFill/>
          </a:ln>
        </p:spPr>
        <p:txBody>
          <a:bodyPr anchorCtr="0" anchor="t" bIns="45700" lIns="91425" spcFirstLastPara="1" rIns="91425" wrap="square" tIns="45700">
            <a:normAutofit/>
          </a:bodyPr>
          <a:lstStyle>
            <a:lvl1pPr lvl="0" marR="0" rtl="0" algn="r">
              <a:lnSpc>
                <a:spcPct val="90000"/>
              </a:lnSpc>
              <a:spcBef>
                <a:spcPts val="0"/>
              </a:spcBef>
              <a:spcAft>
                <a:spcPts val="0"/>
              </a:spcAft>
              <a:buClr>
                <a:srgbClr val="FEFEFE"/>
              </a:buClr>
              <a:buSzPts val="5000"/>
              <a:buFont typeface="Century Schoolbook"/>
              <a:buNone/>
              <a:defRPr b="0" i="1" sz="5000" u="none" cap="none" strike="noStrike">
                <a:solidFill>
                  <a:srgbClr val="FEFEFE"/>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5"/>
          <p:cNvSpPr txBox="1"/>
          <p:nvPr>
            <p:ph idx="1" type="body"/>
          </p:nvPr>
        </p:nvSpPr>
        <p:spPr>
          <a:xfrm>
            <a:off x="5181600" y="569066"/>
            <a:ext cx="6248398" cy="5655156"/>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12000"/>
              </a:lnSpc>
              <a:spcBef>
                <a:spcPts val="900"/>
              </a:spcBef>
              <a:spcAft>
                <a:spcPts val="0"/>
              </a:spcAft>
              <a:buClr>
                <a:srgbClr val="FEFEFE"/>
              </a:buClr>
              <a:buSzPts val="2000"/>
              <a:buFont typeface="Arial"/>
              <a:buChar char="•"/>
              <a:defRPr b="0" i="0" sz="2000" u="none" cap="none" strike="noStrike">
                <a:solidFill>
                  <a:srgbClr val="FEFEFE"/>
                </a:solidFill>
                <a:latin typeface="Corbel"/>
                <a:ea typeface="Corbel"/>
                <a:cs typeface="Corbel"/>
                <a:sym typeface="Corbel"/>
              </a:defRPr>
            </a:lvl1pPr>
            <a:lvl2pPr indent="-342900" lvl="1" marL="914400" marR="0" rtl="0" algn="l">
              <a:lnSpc>
                <a:spcPct val="112000"/>
              </a:lnSpc>
              <a:spcBef>
                <a:spcPts val="900"/>
              </a:spcBef>
              <a:spcAft>
                <a:spcPts val="0"/>
              </a:spcAft>
              <a:buClr>
                <a:srgbClr val="FEFEFE"/>
              </a:buClr>
              <a:buSzPts val="1800"/>
              <a:buFont typeface="Corbel"/>
              <a:buChar char="–"/>
              <a:defRPr b="0" i="0" sz="1800" u="none" cap="none" strike="noStrike">
                <a:solidFill>
                  <a:srgbClr val="FEFEFE"/>
                </a:solidFill>
                <a:latin typeface="Corbel"/>
                <a:ea typeface="Corbel"/>
                <a:cs typeface="Corbel"/>
                <a:sym typeface="Corbel"/>
              </a:defRPr>
            </a:lvl2pPr>
            <a:lvl3pPr indent="-330200" lvl="2" marL="1371600" marR="0" rtl="0" algn="l">
              <a:lnSpc>
                <a:spcPct val="112000"/>
              </a:lnSpc>
              <a:spcBef>
                <a:spcPts val="900"/>
              </a:spcBef>
              <a:spcAft>
                <a:spcPts val="0"/>
              </a:spcAft>
              <a:buClr>
                <a:srgbClr val="FEFEFE"/>
              </a:buClr>
              <a:buSzPts val="1600"/>
              <a:buFont typeface="Arial"/>
              <a:buChar char="•"/>
              <a:defRPr b="0" i="0" sz="1600" u="none" cap="none" strike="noStrike">
                <a:solidFill>
                  <a:srgbClr val="FEFEFE"/>
                </a:solidFill>
                <a:latin typeface="Corbel"/>
                <a:ea typeface="Corbel"/>
                <a:cs typeface="Corbel"/>
                <a:sym typeface="Corbel"/>
              </a:defRPr>
            </a:lvl3pPr>
            <a:lvl4pPr indent="-317500" lvl="3" marL="1828800" marR="0" rtl="0" algn="l">
              <a:lnSpc>
                <a:spcPct val="112000"/>
              </a:lnSpc>
              <a:spcBef>
                <a:spcPts val="900"/>
              </a:spcBef>
              <a:spcAft>
                <a:spcPts val="0"/>
              </a:spcAft>
              <a:buClr>
                <a:srgbClr val="FEFEFE"/>
              </a:buClr>
              <a:buSzPts val="1400"/>
              <a:buFont typeface="Corbel"/>
              <a:buChar char="–"/>
              <a:defRPr b="0" i="0" sz="1400" u="none" cap="none" strike="noStrike">
                <a:solidFill>
                  <a:srgbClr val="FEFEFE"/>
                </a:solidFill>
                <a:latin typeface="Corbel"/>
                <a:ea typeface="Corbel"/>
                <a:cs typeface="Corbel"/>
                <a:sym typeface="Corbel"/>
              </a:defRPr>
            </a:lvl4pPr>
            <a:lvl5pPr indent="-317500" lvl="4" marL="2286000" marR="0" rtl="0" algn="l">
              <a:lnSpc>
                <a:spcPct val="112000"/>
              </a:lnSpc>
              <a:spcBef>
                <a:spcPts val="900"/>
              </a:spcBef>
              <a:spcAft>
                <a:spcPts val="0"/>
              </a:spcAft>
              <a:buClr>
                <a:srgbClr val="FEFEFE"/>
              </a:buClr>
              <a:buSzPts val="1400"/>
              <a:buFont typeface="Arial"/>
              <a:buChar char="•"/>
              <a:defRPr b="0" i="1" sz="1400" u="none" cap="none" strike="noStrike">
                <a:solidFill>
                  <a:srgbClr val="FEFEFE"/>
                </a:solidFill>
                <a:latin typeface="Corbel"/>
                <a:ea typeface="Corbel"/>
                <a:cs typeface="Corbel"/>
                <a:sym typeface="Corbel"/>
              </a:defRPr>
            </a:lvl5pPr>
            <a:lvl6pPr indent="-317500" lvl="5" marL="2743200" marR="0" rtl="0" algn="l">
              <a:lnSpc>
                <a:spcPct val="112000"/>
              </a:lnSpc>
              <a:spcBef>
                <a:spcPts val="1300"/>
              </a:spcBef>
              <a:spcAft>
                <a:spcPts val="0"/>
              </a:spcAft>
              <a:buClr>
                <a:srgbClr val="FEFEFE"/>
              </a:buClr>
              <a:buSzPts val="1400"/>
              <a:buFont typeface="Corbel"/>
              <a:buChar char="–"/>
              <a:defRPr b="0" i="0" sz="1400" u="none" cap="none" strike="noStrike">
                <a:solidFill>
                  <a:srgbClr val="FEFEFE"/>
                </a:solidFill>
                <a:latin typeface="Corbel"/>
                <a:ea typeface="Corbel"/>
                <a:cs typeface="Corbel"/>
                <a:sym typeface="Corbel"/>
              </a:defRPr>
            </a:lvl6pPr>
            <a:lvl7pPr indent="-317500" lvl="6" marL="3200400" marR="0" rtl="0" algn="l">
              <a:lnSpc>
                <a:spcPct val="112000"/>
              </a:lnSpc>
              <a:spcBef>
                <a:spcPts val="1300"/>
              </a:spcBef>
              <a:spcAft>
                <a:spcPts val="0"/>
              </a:spcAft>
              <a:buClr>
                <a:srgbClr val="FEFEFE"/>
              </a:buClr>
              <a:buSzPts val="1400"/>
              <a:buFont typeface="Arial"/>
              <a:buChar char="•"/>
              <a:defRPr b="0" i="1" sz="1400" u="none" cap="none" strike="noStrike">
                <a:solidFill>
                  <a:srgbClr val="FEFEFE"/>
                </a:solidFill>
                <a:latin typeface="Corbel"/>
                <a:ea typeface="Corbel"/>
                <a:cs typeface="Corbel"/>
                <a:sym typeface="Corbel"/>
              </a:defRPr>
            </a:lvl7pPr>
            <a:lvl8pPr indent="-317500" lvl="7" marL="3657600" marR="0" rtl="0" algn="l">
              <a:lnSpc>
                <a:spcPct val="112000"/>
              </a:lnSpc>
              <a:spcBef>
                <a:spcPts val="1300"/>
              </a:spcBef>
              <a:spcAft>
                <a:spcPts val="0"/>
              </a:spcAft>
              <a:buClr>
                <a:srgbClr val="FEFEFE"/>
              </a:buClr>
              <a:buSzPts val="1400"/>
              <a:buFont typeface="Corbel"/>
              <a:buChar char="–"/>
              <a:defRPr b="0" i="0" sz="1400" u="none" cap="none" strike="noStrike">
                <a:solidFill>
                  <a:srgbClr val="FEFEFE"/>
                </a:solidFill>
                <a:latin typeface="Corbel"/>
                <a:ea typeface="Corbel"/>
                <a:cs typeface="Corbel"/>
                <a:sym typeface="Corbel"/>
              </a:defRPr>
            </a:lvl8pPr>
            <a:lvl9pPr indent="-317500" lvl="8" marL="4114800" marR="0" rtl="0" algn="l">
              <a:lnSpc>
                <a:spcPct val="112000"/>
              </a:lnSpc>
              <a:spcBef>
                <a:spcPts val="1300"/>
              </a:spcBef>
              <a:spcAft>
                <a:spcPts val="0"/>
              </a:spcAft>
              <a:buClr>
                <a:srgbClr val="FEFEFE"/>
              </a:buClr>
              <a:buSzPts val="1400"/>
              <a:buFont typeface="Arial"/>
              <a:buChar char="•"/>
              <a:defRPr b="0" i="1" sz="1400" u="none" cap="none" strike="noStrike">
                <a:solidFill>
                  <a:srgbClr val="FEFEFE"/>
                </a:solidFill>
                <a:latin typeface="Corbel"/>
                <a:ea typeface="Corbel"/>
                <a:cs typeface="Corbel"/>
                <a:sym typeface="Corbel"/>
              </a:defRPr>
            </a:lvl9pPr>
          </a:lstStyle>
          <a:p/>
        </p:txBody>
      </p:sp>
      <p:sp>
        <p:nvSpPr>
          <p:cNvPr id="9" name="Google Shape;9;p5"/>
          <p:cNvSpPr txBox="1"/>
          <p:nvPr>
            <p:ph idx="10" type="dt"/>
          </p:nvPr>
        </p:nvSpPr>
        <p:spPr>
          <a:xfrm>
            <a:off x="762001" y="5930060"/>
            <a:ext cx="3814856"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1" sz="1000" u="none" cap="none" strike="noStrike">
                <a:solidFill>
                  <a:srgbClr val="FEFEFE"/>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0" name="Google Shape;10;p5"/>
          <p:cNvSpPr txBox="1"/>
          <p:nvPr>
            <p:ph idx="11" type="ftr"/>
          </p:nvPr>
        </p:nvSpPr>
        <p:spPr>
          <a:xfrm>
            <a:off x="762001" y="6314440"/>
            <a:ext cx="3814856"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1" i="1" sz="1200" u="none" cap="none" strike="noStrike">
                <a:solidFill>
                  <a:srgbClr val="FEFEFE"/>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1" name="Google Shape;11;p5"/>
          <p:cNvSpPr txBox="1"/>
          <p:nvPr>
            <p:ph idx="12" type="sldNum"/>
          </p:nvPr>
        </p:nvSpPr>
        <p:spPr>
          <a:xfrm>
            <a:off x="11784011" y="5607592"/>
            <a:ext cx="40798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1" sz="1200" u="none" cap="none" strike="noStrike">
                <a:solidFill>
                  <a:schemeClr val="dk2"/>
                </a:solidFill>
                <a:latin typeface="Century Schoolbook"/>
                <a:ea typeface="Century Schoolbook"/>
                <a:cs typeface="Century Schoolbook"/>
                <a:sym typeface="Century Schoolbook"/>
              </a:defRPr>
            </a:lvl1pPr>
            <a:lvl2pPr indent="0" lvl="1" marL="0" marR="0" rtl="0" algn="r">
              <a:spcBef>
                <a:spcPts val="0"/>
              </a:spcBef>
              <a:buNone/>
              <a:defRPr b="0" i="1" sz="1200" u="none" cap="none" strike="noStrike">
                <a:solidFill>
                  <a:schemeClr val="dk2"/>
                </a:solidFill>
                <a:latin typeface="Century Schoolbook"/>
                <a:ea typeface="Century Schoolbook"/>
                <a:cs typeface="Century Schoolbook"/>
                <a:sym typeface="Century Schoolbook"/>
              </a:defRPr>
            </a:lvl2pPr>
            <a:lvl3pPr indent="0" lvl="2" marL="0" marR="0" rtl="0" algn="r">
              <a:spcBef>
                <a:spcPts val="0"/>
              </a:spcBef>
              <a:buNone/>
              <a:defRPr b="0" i="1" sz="1200" u="none" cap="none" strike="noStrike">
                <a:solidFill>
                  <a:schemeClr val="dk2"/>
                </a:solidFill>
                <a:latin typeface="Century Schoolbook"/>
                <a:ea typeface="Century Schoolbook"/>
                <a:cs typeface="Century Schoolbook"/>
                <a:sym typeface="Century Schoolbook"/>
              </a:defRPr>
            </a:lvl3pPr>
            <a:lvl4pPr indent="0" lvl="3" marL="0" marR="0" rtl="0" algn="r">
              <a:spcBef>
                <a:spcPts val="0"/>
              </a:spcBef>
              <a:buNone/>
              <a:defRPr b="0" i="1" sz="1200" u="none" cap="none" strike="noStrike">
                <a:solidFill>
                  <a:schemeClr val="dk2"/>
                </a:solidFill>
                <a:latin typeface="Century Schoolbook"/>
                <a:ea typeface="Century Schoolbook"/>
                <a:cs typeface="Century Schoolbook"/>
                <a:sym typeface="Century Schoolbook"/>
              </a:defRPr>
            </a:lvl4pPr>
            <a:lvl5pPr indent="0" lvl="4" marL="0" marR="0" rtl="0" algn="r">
              <a:spcBef>
                <a:spcPts val="0"/>
              </a:spcBef>
              <a:buNone/>
              <a:defRPr b="0" i="1" sz="1200" u="none" cap="none" strike="noStrike">
                <a:solidFill>
                  <a:schemeClr val="dk2"/>
                </a:solidFill>
                <a:latin typeface="Century Schoolbook"/>
                <a:ea typeface="Century Schoolbook"/>
                <a:cs typeface="Century Schoolbook"/>
                <a:sym typeface="Century Schoolbook"/>
              </a:defRPr>
            </a:lvl5pPr>
            <a:lvl6pPr indent="0" lvl="5" marL="0" marR="0" rtl="0" algn="r">
              <a:spcBef>
                <a:spcPts val="0"/>
              </a:spcBef>
              <a:buNone/>
              <a:defRPr b="0" i="1" sz="1200" u="none" cap="none" strike="noStrike">
                <a:solidFill>
                  <a:schemeClr val="dk2"/>
                </a:solidFill>
                <a:latin typeface="Century Schoolbook"/>
                <a:ea typeface="Century Schoolbook"/>
                <a:cs typeface="Century Schoolbook"/>
                <a:sym typeface="Century Schoolbook"/>
              </a:defRPr>
            </a:lvl6pPr>
            <a:lvl7pPr indent="0" lvl="6" marL="0" marR="0" rtl="0" algn="r">
              <a:spcBef>
                <a:spcPts val="0"/>
              </a:spcBef>
              <a:buNone/>
              <a:defRPr b="0" i="1" sz="1200" u="none" cap="none" strike="noStrike">
                <a:solidFill>
                  <a:schemeClr val="dk2"/>
                </a:solidFill>
                <a:latin typeface="Century Schoolbook"/>
                <a:ea typeface="Century Schoolbook"/>
                <a:cs typeface="Century Schoolbook"/>
                <a:sym typeface="Century Schoolbook"/>
              </a:defRPr>
            </a:lvl7pPr>
            <a:lvl8pPr indent="0" lvl="7" marL="0" marR="0" rtl="0" algn="r">
              <a:spcBef>
                <a:spcPts val="0"/>
              </a:spcBef>
              <a:buNone/>
              <a:defRPr b="0" i="1" sz="1200" u="none" cap="none" strike="noStrike">
                <a:solidFill>
                  <a:schemeClr val="dk2"/>
                </a:solidFill>
                <a:latin typeface="Century Schoolbook"/>
                <a:ea typeface="Century Schoolbook"/>
                <a:cs typeface="Century Schoolbook"/>
                <a:sym typeface="Century Schoolbook"/>
              </a:defRPr>
            </a:lvl8pPr>
            <a:lvl9pPr indent="0" lvl="8" marL="0" marR="0" rtl="0" algn="r">
              <a:spcBef>
                <a:spcPts val="0"/>
              </a:spcBef>
              <a:buNone/>
              <a:defRPr b="0" i="1" sz="1200" u="none" cap="none" strike="noStrike">
                <a:solidFill>
                  <a:schemeClr val="dk2"/>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cxnSp>
        <p:nvCxnSpPr>
          <p:cNvPr id="12" name="Google Shape;12;p5" title="Horizontal Rule Line"/>
          <p:cNvCxnSpPr/>
          <p:nvPr/>
        </p:nvCxnSpPr>
        <p:spPr>
          <a:xfrm>
            <a:off x="0" y="6199730"/>
            <a:ext cx="4495800" cy="0"/>
          </a:xfrm>
          <a:prstGeom prst="straightConnector1">
            <a:avLst/>
          </a:prstGeom>
          <a:noFill/>
          <a:ln cap="flat" cmpd="sng" w="25400">
            <a:solidFill>
              <a:srgbClr val="FEFEFE"/>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colab.research.google.com/github/tensorflow/docs/blob/master/site/en/tutorials/structured_data/time_series.ipynb#scrollTo=K9UVM5Sw9KQ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github.com/dd-open-source/ml-projects/tree/main/cloudCloverageDatase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4" name="Shape 24"/>
        <p:cNvGrpSpPr/>
        <p:nvPr/>
      </p:nvGrpSpPr>
      <p:grpSpPr>
        <a:xfrm>
          <a:off x="0" y="0"/>
          <a:ext cx="0" cy="0"/>
          <a:chOff x="0" y="0"/>
          <a:chExt cx="0" cy="0"/>
        </a:xfrm>
      </p:grpSpPr>
      <p:sp>
        <p:nvSpPr>
          <p:cNvPr id="25" name="Google Shape;25;p1"/>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26" name="Google Shape;26;p1"/>
          <p:cNvSpPr txBox="1"/>
          <p:nvPr>
            <p:ph type="ctrTitle"/>
          </p:nvPr>
        </p:nvSpPr>
        <p:spPr>
          <a:xfrm>
            <a:off x="677600" y="1140439"/>
            <a:ext cx="5418399" cy="5085133"/>
          </a:xfrm>
          <a:prstGeom prst="rect">
            <a:avLst/>
          </a:prstGeom>
          <a:noFill/>
          <a:ln>
            <a:noFill/>
          </a:ln>
        </p:spPr>
        <p:txBody>
          <a:bodyPr anchorCtr="0" anchor="t" bIns="45700" lIns="91425" spcFirstLastPara="1" rIns="91425" wrap="square" tIns="45700">
            <a:normAutofit/>
          </a:bodyPr>
          <a:lstStyle/>
          <a:p>
            <a:pPr indent="0" lvl="0" marL="0" rtl="0" algn="l">
              <a:lnSpc>
                <a:spcPct val="85000"/>
              </a:lnSpc>
              <a:spcBef>
                <a:spcPts val="0"/>
              </a:spcBef>
              <a:spcAft>
                <a:spcPts val="0"/>
              </a:spcAft>
              <a:buClr>
                <a:schemeClr val="lt2"/>
              </a:buClr>
              <a:buSzPts val="4800"/>
              <a:buFont typeface="Century Schoolbook"/>
              <a:buNone/>
            </a:pPr>
            <a:r>
              <a:rPr lang="en-US" sz="4800"/>
              <a:t>DD-Team</a:t>
            </a:r>
            <a:endParaRPr/>
          </a:p>
        </p:txBody>
      </p:sp>
      <p:cxnSp>
        <p:nvCxnSpPr>
          <p:cNvPr id="27" name="Google Shape;27;p1"/>
          <p:cNvCxnSpPr/>
          <p:nvPr/>
        </p:nvCxnSpPr>
        <p:spPr>
          <a:xfrm flipH="1" rot="10800000">
            <a:off x="1591" y="773858"/>
            <a:ext cx="6094409" cy="1"/>
          </a:xfrm>
          <a:prstGeom prst="straightConnector1">
            <a:avLst/>
          </a:prstGeom>
          <a:noFill/>
          <a:ln cap="flat" cmpd="sng" w="25400">
            <a:solidFill>
              <a:schemeClr val="lt2"/>
            </a:solidFill>
            <a:prstDash val="solid"/>
            <a:round/>
            <a:headEnd len="sm" w="sm" type="none"/>
            <a:tailEnd len="sm" w="sm" type="none"/>
          </a:ln>
        </p:spPr>
      </p:cxnSp>
      <p:sp>
        <p:nvSpPr>
          <p:cNvPr id="28" name="Google Shape;28;p1"/>
          <p:cNvSpPr/>
          <p:nvPr/>
        </p:nvSpPr>
        <p:spPr>
          <a:xfrm>
            <a:off x="11784011" y="1189204"/>
            <a:ext cx="407988" cy="819150"/>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lt2"/>
          </a:solidFill>
          <a:ln>
            <a:noFill/>
          </a:ln>
        </p:spPr>
      </p:sp>
      <p:cxnSp>
        <p:nvCxnSpPr>
          <p:cNvPr id="29" name="Google Shape;29;p1"/>
          <p:cNvCxnSpPr/>
          <p:nvPr/>
        </p:nvCxnSpPr>
        <p:spPr>
          <a:xfrm>
            <a:off x="7534656" y="6201007"/>
            <a:ext cx="4657344" cy="0"/>
          </a:xfrm>
          <a:prstGeom prst="straightConnector1">
            <a:avLst/>
          </a:prstGeom>
          <a:noFill/>
          <a:ln cap="flat" cmpd="sng" w="25400">
            <a:solidFill>
              <a:schemeClr val="lt2"/>
            </a:solidFill>
            <a:prstDash val="solid"/>
            <a:round/>
            <a:headEnd len="sm" w="sm" type="none"/>
            <a:tailEnd len="sm" w="sm" type="none"/>
          </a:ln>
        </p:spPr>
      </p:cxnSp>
      <p:sp>
        <p:nvSpPr>
          <p:cNvPr id="30" name="Google Shape;30;p1"/>
          <p:cNvSpPr txBox="1"/>
          <p:nvPr>
            <p:ph idx="1" type="subTitle"/>
          </p:nvPr>
        </p:nvSpPr>
        <p:spPr>
          <a:xfrm>
            <a:off x="7534656" y="1190408"/>
            <a:ext cx="3370148" cy="5035163"/>
          </a:xfrm>
          <a:prstGeom prst="rect">
            <a:avLst/>
          </a:prstGeom>
          <a:noFill/>
          <a:ln>
            <a:noFill/>
          </a:ln>
        </p:spPr>
        <p:txBody>
          <a:bodyPr anchorCtr="0" anchor="b" bIns="45700" lIns="91425" spcFirstLastPara="1" rIns="91425" wrap="square" tIns="45700">
            <a:normAutofit/>
          </a:bodyPr>
          <a:lstStyle/>
          <a:p>
            <a:pPr indent="0" lvl="0" marL="0" rtl="0" algn="l">
              <a:lnSpc>
                <a:spcPct val="114000"/>
              </a:lnSpc>
              <a:spcBef>
                <a:spcPts val="0"/>
              </a:spcBef>
              <a:spcAft>
                <a:spcPts val="0"/>
              </a:spcAft>
              <a:buClr>
                <a:schemeClr val="lt2"/>
              </a:buClr>
              <a:buSzPts val="2800"/>
              <a:buNone/>
            </a:pPr>
            <a:r>
              <a:rPr lang="en-US" sz="2800"/>
              <a:t>Dilip Kola</a:t>
            </a:r>
            <a:endParaRPr sz="2800"/>
          </a:p>
          <a:p>
            <a:pPr indent="0" lvl="0" marL="0" rtl="0" algn="l">
              <a:lnSpc>
                <a:spcPct val="114000"/>
              </a:lnSpc>
              <a:spcBef>
                <a:spcPts val="0"/>
              </a:spcBef>
              <a:spcAft>
                <a:spcPts val="0"/>
              </a:spcAft>
              <a:buClr>
                <a:schemeClr val="lt2"/>
              </a:buClr>
              <a:buSzPts val="2800"/>
              <a:buNone/>
            </a:pPr>
            <a:r>
              <a:rPr lang="en-US" sz="2800"/>
              <a:t>Divya Nalam</a:t>
            </a:r>
            <a:endParaRPr sz="2800"/>
          </a:p>
        </p:txBody>
      </p:sp>
      <p:sp>
        <p:nvSpPr>
          <p:cNvPr id="31" name="Google Shape;31;p1"/>
          <p:cNvSpPr txBox="1"/>
          <p:nvPr/>
        </p:nvSpPr>
        <p:spPr>
          <a:xfrm>
            <a:off x="1221698" y="2323475"/>
            <a:ext cx="97660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Corbel"/>
                <a:ea typeface="Corbel"/>
                <a:cs typeface="Corbel"/>
                <a:sym typeface="Corbel"/>
              </a:rPr>
              <a:t> </a:t>
            </a:r>
            <a:endParaRPr b="0" i="0" sz="1800" u="none" cap="none" strike="noStrike">
              <a:solidFill>
                <a:schemeClr val="lt1"/>
              </a:solidFill>
              <a:latin typeface="Corbel"/>
              <a:ea typeface="Corbel"/>
              <a:cs typeface="Corbel"/>
              <a:sym typeface="Corbe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5" name="Shape 35"/>
        <p:cNvGrpSpPr/>
        <p:nvPr/>
      </p:nvGrpSpPr>
      <p:grpSpPr>
        <a:xfrm>
          <a:off x="0" y="0"/>
          <a:ext cx="0" cy="0"/>
          <a:chOff x="0" y="0"/>
          <a:chExt cx="0" cy="0"/>
        </a:xfrm>
      </p:grpSpPr>
      <p:cxnSp>
        <p:nvCxnSpPr>
          <p:cNvPr id="36" name="Google Shape;36;g10132ee078b_0_13"/>
          <p:cNvCxnSpPr/>
          <p:nvPr/>
        </p:nvCxnSpPr>
        <p:spPr>
          <a:xfrm>
            <a:off x="773855" y="1257300"/>
            <a:ext cx="0" cy="5600700"/>
          </a:xfrm>
          <a:prstGeom prst="straightConnector1">
            <a:avLst/>
          </a:prstGeom>
          <a:noFill/>
          <a:ln cap="flat" cmpd="sng" w="25400">
            <a:solidFill>
              <a:schemeClr val="lt2"/>
            </a:solidFill>
            <a:prstDash val="solid"/>
            <a:round/>
            <a:headEnd len="sm" w="sm" type="none"/>
            <a:tailEnd len="sm" w="sm" type="none"/>
          </a:ln>
        </p:spPr>
      </p:cxnSp>
      <p:sp>
        <p:nvSpPr>
          <p:cNvPr id="37" name="Google Shape;37;g10132ee078b_0_13"/>
          <p:cNvSpPr/>
          <p:nvPr/>
        </p:nvSpPr>
        <p:spPr>
          <a:xfrm>
            <a:off x="11784011" y="1189204"/>
            <a:ext cx="407986" cy="819147"/>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lt2"/>
          </a:solidFill>
          <a:ln>
            <a:noFill/>
          </a:ln>
        </p:spPr>
      </p:sp>
      <p:sp>
        <p:nvSpPr>
          <p:cNvPr id="38" name="Google Shape;38;g10132ee078b_0_13"/>
          <p:cNvSpPr txBox="1"/>
          <p:nvPr/>
        </p:nvSpPr>
        <p:spPr>
          <a:xfrm>
            <a:off x="1221698" y="2323475"/>
            <a:ext cx="9766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1800">
                <a:solidFill>
                  <a:schemeClr val="lt1"/>
                </a:solidFill>
                <a:latin typeface="Corbel"/>
                <a:ea typeface="Corbel"/>
                <a:cs typeface="Corbel"/>
                <a:sym typeface="Corbel"/>
              </a:rPr>
              <a:t> </a:t>
            </a:r>
            <a:endParaRPr sz="1800">
              <a:solidFill>
                <a:schemeClr val="lt1"/>
              </a:solidFill>
              <a:latin typeface="Corbel"/>
              <a:ea typeface="Corbel"/>
              <a:cs typeface="Corbel"/>
              <a:sym typeface="Corbel"/>
            </a:endParaRPr>
          </a:p>
        </p:txBody>
      </p:sp>
      <p:sp>
        <p:nvSpPr>
          <p:cNvPr id="39" name="Google Shape;39;g10132ee078b_0_13"/>
          <p:cNvSpPr txBox="1"/>
          <p:nvPr>
            <p:ph idx="1" type="subTitle"/>
          </p:nvPr>
        </p:nvSpPr>
        <p:spPr>
          <a:xfrm>
            <a:off x="978618" y="550949"/>
            <a:ext cx="7034400" cy="7065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lt2"/>
              </a:buClr>
              <a:buSzPts val="2000"/>
              <a:buNone/>
            </a:pPr>
            <a:r>
              <a:rPr lang="en-US"/>
              <a:t>Methodology  - Problem Formulation</a:t>
            </a:r>
            <a:endParaRPr/>
          </a:p>
        </p:txBody>
      </p:sp>
      <p:sp>
        <p:nvSpPr>
          <p:cNvPr id="40" name="Google Shape;40;g10132ee078b_0_13"/>
          <p:cNvSpPr txBox="1"/>
          <p:nvPr/>
        </p:nvSpPr>
        <p:spPr>
          <a:xfrm>
            <a:off x="1221698" y="1431561"/>
            <a:ext cx="9818700" cy="147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1800">
                <a:solidFill>
                  <a:schemeClr val="lt1"/>
                </a:solidFill>
                <a:latin typeface="Corbel"/>
                <a:ea typeface="Corbel"/>
                <a:cs typeface="Corbel"/>
                <a:sym typeface="Corbel"/>
              </a:rPr>
              <a:t>We formulate this problem as multi-step time series prediction through regression wherein the independent variables are the weather conditions and cloud coverage of the past two hours (taken at intervals of ‘x’ minutes) and the dependent variables are the cloud coverage values for the next 2 hours (taken at 30 minutes intervals). </a:t>
            </a:r>
            <a:endParaRPr sz="1800">
              <a:solidFill>
                <a:schemeClr val="lt1"/>
              </a:solidFill>
              <a:latin typeface="Corbel"/>
              <a:ea typeface="Corbel"/>
              <a:cs typeface="Corbel"/>
              <a:sym typeface="Corbel"/>
            </a:endParaRPr>
          </a:p>
          <a:p>
            <a:pPr indent="0" lvl="0" marL="0" marR="0" rtl="0" algn="l">
              <a:lnSpc>
                <a:spcPct val="100000"/>
              </a:lnSpc>
              <a:spcBef>
                <a:spcPts val="0"/>
              </a:spcBef>
              <a:spcAft>
                <a:spcPts val="0"/>
              </a:spcAft>
              <a:buClr>
                <a:srgbClr val="000000"/>
              </a:buClr>
              <a:buFont typeface="Arial"/>
              <a:buNone/>
            </a:pPr>
            <a:r>
              <a:t/>
            </a:r>
            <a:endParaRPr sz="1800">
              <a:solidFill>
                <a:schemeClr val="lt1"/>
              </a:solidFill>
              <a:latin typeface="Corbel"/>
              <a:ea typeface="Corbel"/>
              <a:cs typeface="Corbel"/>
              <a:sym typeface="Corbe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4" name="Shape 44"/>
        <p:cNvGrpSpPr/>
        <p:nvPr/>
      </p:nvGrpSpPr>
      <p:grpSpPr>
        <a:xfrm>
          <a:off x="0" y="0"/>
          <a:ext cx="0" cy="0"/>
          <a:chOff x="0" y="0"/>
          <a:chExt cx="0" cy="0"/>
        </a:xfrm>
      </p:grpSpPr>
      <p:cxnSp>
        <p:nvCxnSpPr>
          <p:cNvPr id="45" name="Google Shape;45;p3"/>
          <p:cNvCxnSpPr/>
          <p:nvPr/>
        </p:nvCxnSpPr>
        <p:spPr>
          <a:xfrm>
            <a:off x="773855" y="1257300"/>
            <a:ext cx="0" cy="5600700"/>
          </a:xfrm>
          <a:prstGeom prst="straightConnector1">
            <a:avLst/>
          </a:prstGeom>
          <a:noFill/>
          <a:ln cap="flat" cmpd="sng" w="25400">
            <a:solidFill>
              <a:schemeClr val="lt2"/>
            </a:solidFill>
            <a:prstDash val="solid"/>
            <a:round/>
            <a:headEnd len="sm" w="sm" type="none"/>
            <a:tailEnd len="sm" w="sm" type="none"/>
          </a:ln>
        </p:spPr>
      </p:cxnSp>
      <p:sp>
        <p:nvSpPr>
          <p:cNvPr id="46" name="Google Shape;46;p3"/>
          <p:cNvSpPr/>
          <p:nvPr/>
        </p:nvSpPr>
        <p:spPr>
          <a:xfrm>
            <a:off x="11784011" y="1189204"/>
            <a:ext cx="407988" cy="819150"/>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lt2"/>
          </a:solidFill>
          <a:ln>
            <a:noFill/>
          </a:ln>
        </p:spPr>
      </p:sp>
      <p:sp>
        <p:nvSpPr>
          <p:cNvPr id="47" name="Google Shape;47;p3"/>
          <p:cNvSpPr txBox="1"/>
          <p:nvPr/>
        </p:nvSpPr>
        <p:spPr>
          <a:xfrm>
            <a:off x="1221698" y="2323475"/>
            <a:ext cx="97660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 </a:t>
            </a:r>
            <a:endParaRPr sz="1800">
              <a:solidFill>
                <a:schemeClr val="lt1"/>
              </a:solidFill>
              <a:latin typeface="Corbel"/>
              <a:ea typeface="Corbel"/>
              <a:cs typeface="Corbel"/>
              <a:sym typeface="Corbel"/>
            </a:endParaRPr>
          </a:p>
        </p:txBody>
      </p:sp>
      <p:sp>
        <p:nvSpPr>
          <p:cNvPr id="48" name="Google Shape;48;p3"/>
          <p:cNvSpPr txBox="1"/>
          <p:nvPr>
            <p:ph idx="1" type="subTitle"/>
          </p:nvPr>
        </p:nvSpPr>
        <p:spPr>
          <a:xfrm>
            <a:off x="978618" y="550949"/>
            <a:ext cx="7034400" cy="7065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lt2"/>
              </a:buClr>
              <a:buSzPts val="2000"/>
              <a:buNone/>
            </a:pPr>
            <a:r>
              <a:rPr lang="en-US"/>
              <a:t>Methodology  - Datasets</a:t>
            </a:r>
            <a:endParaRPr/>
          </a:p>
        </p:txBody>
      </p:sp>
      <p:sp>
        <p:nvSpPr>
          <p:cNvPr id="49" name="Google Shape;49;p3"/>
          <p:cNvSpPr txBox="1"/>
          <p:nvPr/>
        </p:nvSpPr>
        <p:spPr>
          <a:xfrm>
            <a:off x="1221698" y="1431561"/>
            <a:ext cx="9818700" cy="5439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Data used:</a:t>
            </a:r>
            <a:endParaRPr sz="1800">
              <a:solidFill>
                <a:schemeClr val="lt1"/>
              </a:solidFill>
              <a:latin typeface="Corbel"/>
              <a:ea typeface="Corbel"/>
              <a:cs typeface="Corbel"/>
              <a:sym typeface="Corbel"/>
            </a:endParaRPr>
          </a:p>
          <a:p>
            <a:pPr indent="-342900" lvl="0" marL="457200" marR="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Only used the CSV train and test datasets </a:t>
            </a:r>
            <a:r>
              <a:rPr lang="en-US" sz="1800">
                <a:solidFill>
                  <a:schemeClr val="lt1"/>
                </a:solidFill>
                <a:latin typeface="Corbel"/>
                <a:ea typeface="Corbel"/>
                <a:cs typeface="Corbel"/>
                <a:sym typeface="Corbel"/>
              </a:rPr>
              <a:t>provided</a:t>
            </a:r>
            <a:r>
              <a:rPr lang="en-US" sz="1800">
                <a:solidFill>
                  <a:schemeClr val="lt1"/>
                </a:solidFill>
                <a:latin typeface="Corbel"/>
                <a:ea typeface="Corbel"/>
                <a:cs typeface="Corbel"/>
                <a:sym typeface="Corbel"/>
              </a:rPr>
              <a:t> in this challenge (did not use the images)</a:t>
            </a:r>
            <a:endParaRPr sz="1800">
              <a:solidFill>
                <a:schemeClr val="lt1"/>
              </a:solidFill>
              <a:latin typeface="Corbel"/>
              <a:ea typeface="Corbel"/>
              <a:cs typeface="Corbel"/>
              <a:sym typeface="Corbel"/>
            </a:endParaRPr>
          </a:p>
          <a:p>
            <a:pPr indent="-342900" lvl="0" marL="457200" marR="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Apart from the </a:t>
            </a:r>
            <a:r>
              <a:rPr lang="en-US" sz="1800">
                <a:solidFill>
                  <a:schemeClr val="lt1"/>
                </a:solidFill>
                <a:latin typeface="Corbel"/>
                <a:ea typeface="Corbel"/>
                <a:cs typeface="Corbel"/>
                <a:sym typeface="Corbel"/>
              </a:rPr>
              <a:t>records</a:t>
            </a:r>
            <a:r>
              <a:rPr lang="en-US" sz="1800">
                <a:solidFill>
                  <a:schemeClr val="lt1"/>
                </a:solidFill>
                <a:latin typeface="Corbel"/>
                <a:ea typeface="Corbel"/>
                <a:cs typeface="Corbel"/>
                <a:sym typeface="Corbel"/>
              </a:rPr>
              <a:t> in the training files, extracted some records from </a:t>
            </a:r>
            <a:r>
              <a:rPr lang="en-US" sz="1800">
                <a:solidFill>
                  <a:schemeClr val="lt1"/>
                </a:solidFill>
                <a:latin typeface="Corbel"/>
                <a:ea typeface="Corbel"/>
                <a:cs typeface="Corbel"/>
                <a:sym typeface="Corbel"/>
              </a:rPr>
              <a:t>the test datasets too to include in training as the test files contain the cloud coverage information for 6 continuous hours.</a:t>
            </a:r>
            <a:endParaRPr sz="1800">
              <a:solidFill>
                <a:schemeClr val="lt1"/>
              </a:solidFill>
              <a:latin typeface="Corbel"/>
              <a:ea typeface="Corbel"/>
              <a:cs typeface="Corbel"/>
              <a:sym typeface="Corbel"/>
            </a:endParaRPr>
          </a:p>
          <a:p>
            <a:pPr indent="0" lvl="0" marL="457200" marR="0" rtl="0" algn="l">
              <a:spcBef>
                <a:spcPts val="0"/>
              </a:spcBef>
              <a:spcAft>
                <a:spcPts val="0"/>
              </a:spcAft>
              <a:buNone/>
            </a:pPr>
            <a:r>
              <a:t/>
            </a:r>
            <a:endParaRPr sz="1800">
              <a:solidFill>
                <a:schemeClr val="lt1"/>
              </a:solidFill>
              <a:latin typeface="Corbel"/>
              <a:ea typeface="Corbel"/>
              <a:cs typeface="Corbel"/>
              <a:sym typeface="Corbel"/>
            </a:endParaRPr>
          </a:p>
          <a:p>
            <a:pPr indent="0" lvl="0" marL="0" marR="0" rtl="0" algn="l">
              <a:spcBef>
                <a:spcPts val="0"/>
              </a:spcBef>
              <a:spcAft>
                <a:spcPts val="0"/>
              </a:spcAft>
              <a:buNone/>
            </a:pPr>
            <a:r>
              <a:rPr lang="en-US" sz="1800">
                <a:solidFill>
                  <a:schemeClr val="lt1"/>
                </a:solidFill>
                <a:latin typeface="Corbel"/>
                <a:ea typeface="Corbel"/>
                <a:cs typeface="Corbel"/>
                <a:sym typeface="Corbel"/>
              </a:rPr>
              <a:t>Preprocessing/Cleanup:</a:t>
            </a:r>
            <a:endParaRPr sz="1800">
              <a:solidFill>
                <a:schemeClr val="lt1"/>
              </a:solidFill>
              <a:latin typeface="Corbel"/>
              <a:ea typeface="Corbel"/>
              <a:cs typeface="Corbel"/>
              <a:sym typeface="Corbel"/>
            </a:endParaRPr>
          </a:p>
          <a:p>
            <a:pPr indent="-342900" lvl="0" marL="457200" marR="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From the training files, removed the </a:t>
            </a:r>
            <a:r>
              <a:rPr lang="en-US" sz="1800">
                <a:solidFill>
                  <a:schemeClr val="lt1"/>
                </a:solidFill>
                <a:latin typeface="Corbel"/>
                <a:ea typeface="Corbel"/>
                <a:cs typeface="Corbel"/>
                <a:sym typeface="Corbel"/>
              </a:rPr>
              <a:t>night time records by checking for first and last non-negative cloud-coverage values in a day and retaining only those that come within this range - this mostly left us with data recorded between 7:30 AM to 4:30 PM each day.</a:t>
            </a:r>
            <a:endParaRPr sz="1800">
              <a:solidFill>
                <a:schemeClr val="lt1"/>
              </a:solidFill>
              <a:latin typeface="Corbel"/>
              <a:ea typeface="Corbel"/>
              <a:cs typeface="Corbel"/>
              <a:sym typeface="Corbel"/>
            </a:endParaRPr>
          </a:p>
          <a:p>
            <a:pPr indent="-342900" lvl="0" marL="457200" marR="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Performed forward-fill imputation for other irrelevant values of cloud coverage (like -6999 and -1’s in the day time)</a:t>
            </a:r>
            <a:endParaRPr sz="1800">
              <a:solidFill>
                <a:schemeClr val="lt1"/>
              </a:solidFill>
              <a:latin typeface="Corbel"/>
              <a:ea typeface="Corbel"/>
              <a:cs typeface="Corbel"/>
              <a:sym typeface="Corbel"/>
            </a:endParaRPr>
          </a:p>
          <a:p>
            <a:pPr indent="0" lvl="0" marL="0" marR="0" rtl="0" algn="l">
              <a:spcBef>
                <a:spcPts val="0"/>
              </a:spcBef>
              <a:spcAft>
                <a:spcPts val="0"/>
              </a:spcAft>
              <a:buNone/>
            </a:pPr>
            <a:r>
              <a:t/>
            </a:r>
            <a:endParaRPr sz="1800">
              <a:solidFill>
                <a:schemeClr val="lt1"/>
              </a:solidFill>
              <a:latin typeface="Corbel"/>
              <a:ea typeface="Corbel"/>
              <a:cs typeface="Corbel"/>
              <a:sym typeface="Corbel"/>
            </a:endParaRPr>
          </a:p>
          <a:p>
            <a:pPr indent="0" lvl="0" marL="0" marR="0" rtl="0" algn="l">
              <a:spcBef>
                <a:spcPts val="0"/>
              </a:spcBef>
              <a:spcAft>
                <a:spcPts val="0"/>
              </a:spcAft>
              <a:buNone/>
            </a:pPr>
            <a:r>
              <a:rPr lang="en-US" sz="1800">
                <a:solidFill>
                  <a:schemeClr val="lt1"/>
                </a:solidFill>
                <a:latin typeface="Corbel"/>
                <a:ea typeface="Corbel"/>
                <a:cs typeface="Corbel"/>
                <a:sym typeface="Corbel"/>
              </a:rPr>
              <a:t>Feature</a:t>
            </a:r>
            <a:r>
              <a:rPr lang="en-US" sz="1800">
                <a:solidFill>
                  <a:schemeClr val="lt1"/>
                </a:solidFill>
                <a:latin typeface="Corbel"/>
                <a:ea typeface="Corbel"/>
                <a:cs typeface="Corbel"/>
                <a:sym typeface="Corbel"/>
              </a:rPr>
              <a:t> Engineering:</a:t>
            </a:r>
            <a:endParaRPr sz="1800">
              <a:solidFill>
                <a:schemeClr val="lt1"/>
              </a:solidFill>
              <a:latin typeface="Corbel"/>
              <a:ea typeface="Corbel"/>
              <a:cs typeface="Corbel"/>
              <a:sym typeface="Corbel"/>
            </a:endParaRPr>
          </a:p>
          <a:p>
            <a:pPr indent="-342900" lvl="0" marL="457200" rtl="0" algn="l">
              <a:lnSpc>
                <a:spcPct val="115000"/>
              </a:lnSpc>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Broke down 'Azimuth Angle [degrees]' into its cosine and sine components to capture the cyclic nature of angles in a continuous way.</a:t>
            </a:r>
            <a:endParaRPr sz="1800">
              <a:solidFill>
                <a:schemeClr val="lt1"/>
              </a:solidFill>
              <a:latin typeface="Corbel"/>
              <a:ea typeface="Corbel"/>
              <a:cs typeface="Corbel"/>
              <a:sym typeface="Corbel"/>
            </a:endParaRPr>
          </a:p>
          <a:p>
            <a:pPr indent="-342900" lvl="0" marL="45720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Combined 'Peak Wind Speed @ 6ft [m/s]’ and 'Avg Wind Direction @ 6ft [deg from N]' to create a vector representation of wind-velocity. [This helps effective handling of some edge cases. For example, the wind direction is not meaningful when wind speed is near 0. This is better captured by a vector.]</a:t>
            </a:r>
            <a:endParaRPr sz="1800">
              <a:solidFill>
                <a:schemeClr val="lt1"/>
              </a:solidFill>
              <a:latin typeface="Corbel"/>
              <a:ea typeface="Corbel"/>
              <a:cs typeface="Corbel"/>
              <a:sym typeface="Corbe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3" name="Shape 53"/>
        <p:cNvGrpSpPr/>
        <p:nvPr/>
      </p:nvGrpSpPr>
      <p:grpSpPr>
        <a:xfrm>
          <a:off x="0" y="0"/>
          <a:ext cx="0" cy="0"/>
          <a:chOff x="0" y="0"/>
          <a:chExt cx="0" cy="0"/>
        </a:xfrm>
      </p:grpSpPr>
      <p:cxnSp>
        <p:nvCxnSpPr>
          <p:cNvPr id="54" name="Google Shape;54;g10132ee078b_0_21"/>
          <p:cNvCxnSpPr/>
          <p:nvPr/>
        </p:nvCxnSpPr>
        <p:spPr>
          <a:xfrm>
            <a:off x="773855" y="1257300"/>
            <a:ext cx="0" cy="5600700"/>
          </a:xfrm>
          <a:prstGeom prst="straightConnector1">
            <a:avLst/>
          </a:prstGeom>
          <a:noFill/>
          <a:ln cap="flat" cmpd="sng" w="25400">
            <a:solidFill>
              <a:schemeClr val="lt2"/>
            </a:solidFill>
            <a:prstDash val="solid"/>
            <a:round/>
            <a:headEnd len="sm" w="sm" type="none"/>
            <a:tailEnd len="sm" w="sm" type="none"/>
          </a:ln>
        </p:spPr>
      </p:cxnSp>
      <p:sp>
        <p:nvSpPr>
          <p:cNvPr id="55" name="Google Shape;55;g10132ee078b_0_21"/>
          <p:cNvSpPr/>
          <p:nvPr/>
        </p:nvSpPr>
        <p:spPr>
          <a:xfrm>
            <a:off x="11784011" y="1189204"/>
            <a:ext cx="407986" cy="819147"/>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lt2"/>
          </a:solidFill>
          <a:ln>
            <a:noFill/>
          </a:ln>
        </p:spPr>
      </p:sp>
      <p:sp>
        <p:nvSpPr>
          <p:cNvPr id="56" name="Google Shape;56;g10132ee078b_0_21"/>
          <p:cNvSpPr txBox="1"/>
          <p:nvPr/>
        </p:nvSpPr>
        <p:spPr>
          <a:xfrm>
            <a:off x="1221698" y="2323475"/>
            <a:ext cx="9766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 </a:t>
            </a:r>
            <a:endParaRPr sz="1800">
              <a:solidFill>
                <a:schemeClr val="lt1"/>
              </a:solidFill>
              <a:latin typeface="Corbel"/>
              <a:ea typeface="Corbel"/>
              <a:cs typeface="Corbel"/>
              <a:sym typeface="Corbel"/>
            </a:endParaRPr>
          </a:p>
        </p:txBody>
      </p:sp>
      <p:sp>
        <p:nvSpPr>
          <p:cNvPr id="57" name="Google Shape;57;g10132ee078b_0_21"/>
          <p:cNvSpPr txBox="1"/>
          <p:nvPr>
            <p:ph idx="1" type="subTitle"/>
          </p:nvPr>
        </p:nvSpPr>
        <p:spPr>
          <a:xfrm>
            <a:off x="978618" y="550949"/>
            <a:ext cx="7034400" cy="7065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lt2"/>
              </a:buClr>
              <a:buSzPts val="2000"/>
              <a:buNone/>
            </a:pPr>
            <a:r>
              <a:rPr lang="en-US"/>
              <a:t>Methodology  - Datasets (contd.)</a:t>
            </a:r>
            <a:endParaRPr/>
          </a:p>
        </p:txBody>
      </p:sp>
      <p:sp>
        <p:nvSpPr>
          <p:cNvPr id="58" name="Google Shape;58;g10132ee078b_0_21"/>
          <p:cNvSpPr txBox="1"/>
          <p:nvPr/>
        </p:nvSpPr>
        <p:spPr>
          <a:xfrm>
            <a:off x="1221698" y="1431561"/>
            <a:ext cx="9818700" cy="535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1800">
                <a:solidFill>
                  <a:schemeClr val="lt1"/>
                </a:solidFill>
                <a:latin typeface="Corbel"/>
                <a:ea typeface="Corbel"/>
                <a:cs typeface="Corbel"/>
                <a:sym typeface="Corbel"/>
              </a:rPr>
              <a:t>Dataset Format:</a:t>
            </a:r>
            <a:endParaRPr sz="1800">
              <a:solidFill>
                <a:schemeClr val="lt1"/>
              </a:solidFill>
              <a:latin typeface="Corbel"/>
              <a:ea typeface="Corbel"/>
              <a:cs typeface="Corbel"/>
              <a:sym typeface="Corbel"/>
            </a:endParaRPr>
          </a:p>
          <a:p>
            <a:pPr indent="-342900" lvl="0" marL="457200" marR="0" rtl="0" algn="l">
              <a:lnSpc>
                <a:spcPct val="100000"/>
              </a:lnSpc>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Let  F = {f1, f2, f3, .., fn} be the weather conditions of ‘n’ </a:t>
            </a:r>
            <a:r>
              <a:rPr lang="en-US" sz="1800">
                <a:solidFill>
                  <a:schemeClr val="lt1"/>
                </a:solidFill>
                <a:latin typeface="Corbel"/>
                <a:ea typeface="Corbel"/>
                <a:cs typeface="Corbel"/>
                <a:sym typeface="Corbel"/>
              </a:rPr>
              <a:t>continuous</a:t>
            </a:r>
            <a:r>
              <a:rPr lang="en-US" sz="1800">
                <a:solidFill>
                  <a:schemeClr val="lt1"/>
                </a:solidFill>
                <a:latin typeface="Corbel"/>
                <a:ea typeface="Corbel"/>
                <a:cs typeface="Corbel"/>
                <a:sym typeface="Corbel"/>
              </a:rPr>
              <a:t> minutes in day. </a:t>
            </a:r>
            <a:endParaRPr sz="1800">
              <a:solidFill>
                <a:schemeClr val="lt1"/>
              </a:solidFill>
              <a:latin typeface="Corbel"/>
              <a:ea typeface="Corbel"/>
              <a:cs typeface="Corbel"/>
              <a:sym typeface="Corbel"/>
            </a:endParaRPr>
          </a:p>
          <a:p>
            <a:pPr indent="-342900" lvl="0" marL="457200" marR="0" rtl="0" algn="l">
              <a:lnSpc>
                <a:spcPct val="100000"/>
              </a:lnSpc>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Let C = {c1, c2, c3, .., cn} be the cloud coverage values of the ‘n’ continuous minutes in a day.</a:t>
            </a:r>
            <a:endParaRPr sz="1800">
              <a:solidFill>
                <a:schemeClr val="lt1"/>
              </a:solidFill>
              <a:latin typeface="Corbel"/>
              <a:ea typeface="Corbel"/>
              <a:cs typeface="Corbel"/>
              <a:sym typeface="Corbel"/>
            </a:endParaRPr>
          </a:p>
          <a:p>
            <a:pPr indent="-342900" lvl="0" marL="457200" marR="0" rtl="0" algn="l">
              <a:lnSpc>
                <a:spcPct val="100000"/>
              </a:lnSpc>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The given dataset per day  is a </a:t>
            </a:r>
            <a:r>
              <a:rPr lang="en-US" sz="1800">
                <a:solidFill>
                  <a:schemeClr val="lt1"/>
                </a:solidFill>
                <a:latin typeface="Corbel"/>
                <a:ea typeface="Corbel"/>
                <a:cs typeface="Corbel"/>
                <a:sym typeface="Corbel"/>
              </a:rPr>
              <a:t>mapping from F → C, i.e., f1 → c1, f2 → c2, and so on.</a:t>
            </a:r>
            <a:endParaRPr sz="1800">
              <a:solidFill>
                <a:schemeClr val="lt1"/>
              </a:solidFill>
              <a:latin typeface="Corbel"/>
              <a:ea typeface="Corbel"/>
              <a:cs typeface="Corbel"/>
              <a:sym typeface="Corbel"/>
            </a:endParaRPr>
          </a:p>
          <a:p>
            <a:pPr indent="-342900" lvl="0" marL="457200" marR="0" rtl="0" algn="l">
              <a:lnSpc>
                <a:spcPct val="100000"/>
              </a:lnSpc>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In order to perform multi-step time series prediction through regression, the above data was transformed so that every 2 hours of data (including weather conditions and cloud coverage) is  mapped to next 2 hours of cloud coverage data. </a:t>
            </a:r>
            <a:endParaRPr sz="1800">
              <a:solidFill>
                <a:schemeClr val="lt1"/>
              </a:solidFill>
              <a:latin typeface="Corbel"/>
              <a:ea typeface="Corbel"/>
              <a:cs typeface="Corbel"/>
              <a:sym typeface="Corbel"/>
            </a:endParaRPr>
          </a:p>
          <a:p>
            <a:pPr indent="-342900" lvl="0" marL="457200" marR="0" rtl="0" algn="l">
              <a:lnSpc>
                <a:spcPct val="100000"/>
              </a:lnSpc>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The past 2 hours of data (independent variables) is taken at intervals of ‘x’ minutes and the next 2 hours of cloud coverage data (dependent variables) is taken at intervals of 30 minutes. </a:t>
            </a:r>
            <a:endParaRPr sz="1800">
              <a:solidFill>
                <a:schemeClr val="lt1"/>
              </a:solidFill>
              <a:latin typeface="Corbel"/>
              <a:ea typeface="Corbel"/>
              <a:cs typeface="Corbel"/>
              <a:sym typeface="Corbel"/>
            </a:endParaRPr>
          </a:p>
          <a:p>
            <a:pPr indent="-342900" lvl="0" marL="457200" marR="0" rtl="0" algn="l">
              <a:lnSpc>
                <a:spcPct val="100000"/>
              </a:lnSpc>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For x =5, the first two records in out transformed dataset would look as shown below:</a:t>
            </a:r>
            <a:endParaRPr sz="1800">
              <a:solidFill>
                <a:schemeClr val="lt1"/>
              </a:solidFill>
              <a:latin typeface="Corbel"/>
              <a:ea typeface="Corbel"/>
              <a:cs typeface="Corbel"/>
              <a:sym typeface="Corbel"/>
            </a:endParaRPr>
          </a:p>
          <a:p>
            <a:pPr indent="0" lvl="0" marL="457200" marR="0" rtl="0" algn="l">
              <a:lnSpc>
                <a:spcPct val="100000"/>
              </a:lnSpc>
              <a:spcBef>
                <a:spcPts val="0"/>
              </a:spcBef>
              <a:spcAft>
                <a:spcPts val="0"/>
              </a:spcAft>
              <a:buNone/>
            </a:pPr>
            <a:r>
              <a:t/>
            </a:r>
            <a:endParaRPr sz="1800">
              <a:solidFill>
                <a:schemeClr val="lt1"/>
              </a:solidFill>
              <a:latin typeface="Corbel"/>
              <a:ea typeface="Corbel"/>
              <a:cs typeface="Corbel"/>
              <a:sym typeface="Corbel"/>
            </a:endParaRPr>
          </a:p>
          <a:p>
            <a:pPr indent="0" lvl="0" marL="0" marR="0" rtl="0" algn="l">
              <a:lnSpc>
                <a:spcPct val="100000"/>
              </a:lnSpc>
              <a:spcBef>
                <a:spcPts val="0"/>
              </a:spcBef>
              <a:spcAft>
                <a:spcPts val="0"/>
              </a:spcAft>
              <a:buNone/>
            </a:pPr>
            <a:r>
              <a:t/>
            </a:r>
            <a:endParaRPr sz="1800">
              <a:solidFill>
                <a:schemeClr val="lt1"/>
              </a:solidFill>
              <a:latin typeface="Corbel"/>
              <a:ea typeface="Corbel"/>
              <a:cs typeface="Corbel"/>
              <a:sym typeface="Corbel"/>
            </a:endParaRPr>
          </a:p>
          <a:p>
            <a:pPr indent="0" lvl="0" marL="0" marR="0" rtl="0" algn="l">
              <a:lnSpc>
                <a:spcPct val="100000"/>
              </a:lnSpc>
              <a:spcBef>
                <a:spcPts val="0"/>
              </a:spcBef>
              <a:spcAft>
                <a:spcPts val="0"/>
              </a:spcAft>
              <a:buNone/>
            </a:pPr>
            <a:r>
              <a:t/>
            </a:r>
            <a:endParaRPr sz="1800">
              <a:solidFill>
                <a:schemeClr val="lt1"/>
              </a:solidFill>
              <a:latin typeface="Corbel"/>
              <a:ea typeface="Corbel"/>
              <a:cs typeface="Corbel"/>
              <a:sym typeface="Corbel"/>
            </a:endParaRPr>
          </a:p>
          <a:p>
            <a:pPr indent="0" lvl="0" marL="0" marR="0" rtl="0" algn="l">
              <a:lnSpc>
                <a:spcPct val="100000"/>
              </a:lnSpc>
              <a:spcBef>
                <a:spcPts val="0"/>
              </a:spcBef>
              <a:spcAft>
                <a:spcPts val="0"/>
              </a:spcAft>
              <a:buNone/>
            </a:pPr>
            <a:r>
              <a:t/>
            </a:r>
            <a:endParaRPr sz="1800">
              <a:solidFill>
                <a:schemeClr val="lt1"/>
              </a:solidFill>
              <a:latin typeface="Corbel"/>
              <a:ea typeface="Corbel"/>
              <a:cs typeface="Corbel"/>
              <a:sym typeface="Corbel"/>
            </a:endParaRPr>
          </a:p>
          <a:p>
            <a:pPr indent="0" lvl="0" marL="0" marR="0" rtl="0" algn="l">
              <a:lnSpc>
                <a:spcPct val="100000"/>
              </a:lnSpc>
              <a:spcBef>
                <a:spcPts val="0"/>
              </a:spcBef>
              <a:spcAft>
                <a:spcPts val="0"/>
              </a:spcAft>
              <a:buNone/>
            </a:pPr>
            <a:r>
              <a:t/>
            </a:r>
            <a:endParaRPr sz="1800">
              <a:solidFill>
                <a:schemeClr val="lt1"/>
              </a:solidFill>
              <a:latin typeface="Corbel"/>
              <a:ea typeface="Corbel"/>
              <a:cs typeface="Corbel"/>
              <a:sym typeface="Corbel"/>
            </a:endParaRPr>
          </a:p>
          <a:p>
            <a:pPr indent="0" lvl="0" marL="0" marR="0" rtl="0" algn="l">
              <a:lnSpc>
                <a:spcPct val="100000"/>
              </a:lnSpc>
              <a:spcBef>
                <a:spcPts val="0"/>
              </a:spcBef>
              <a:spcAft>
                <a:spcPts val="0"/>
              </a:spcAft>
              <a:buNone/>
            </a:pPr>
            <a:r>
              <a:t/>
            </a:r>
            <a:endParaRPr sz="1800">
              <a:solidFill>
                <a:schemeClr val="lt1"/>
              </a:solidFill>
              <a:latin typeface="Corbel"/>
              <a:ea typeface="Corbel"/>
              <a:cs typeface="Corbel"/>
              <a:sym typeface="Corbel"/>
            </a:endParaRPr>
          </a:p>
          <a:p>
            <a:pPr indent="-342900" lvl="0" marL="457200" marR="0" rtl="0" algn="l">
              <a:lnSpc>
                <a:spcPct val="100000"/>
              </a:lnSpc>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In this way, 300-600 records were extracted per day (from those records that remain after cleaning up night-time records.) </a:t>
            </a:r>
            <a:endParaRPr sz="1800">
              <a:solidFill>
                <a:schemeClr val="lt1"/>
              </a:solidFill>
              <a:latin typeface="Corbel"/>
              <a:ea typeface="Corbel"/>
              <a:cs typeface="Corbel"/>
              <a:sym typeface="Corbel"/>
            </a:endParaRPr>
          </a:p>
          <a:p>
            <a:pPr indent="0" lvl="0" marL="0" marR="0" rtl="0" algn="l">
              <a:spcBef>
                <a:spcPts val="0"/>
              </a:spcBef>
              <a:spcAft>
                <a:spcPts val="0"/>
              </a:spcAft>
              <a:buNone/>
            </a:pPr>
            <a:r>
              <a:t/>
            </a:r>
            <a:endParaRPr sz="1800">
              <a:solidFill>
                <a:schemeClr val="lt1"/>
              </a:solidFill>
              <a:latin typeface="Corbel"/>
              <a:ea typeface="Corbel"/>
              <a:cs typeface="Corbel"/>
              <a:sym typeface="Corbel"/>
            </a:endParaRPr>
          </a:p>
        </p:txBody>
      </p:sp>
      <p:graphicFrame>
        <p:nvGraphicFramePr>
          <p:cNvPr id="59" name="Google Shape;59;g10132ee078b_0_21"/>
          <p:cNvGraphicFramePr/>
          <p:nvPr/>
        </p:nvGraphicFramePr>
        <p:xfrm>
          <a:off x="1774950" y="4449300"/>
          <a:ext cx="3000000" cy="3000000"/>
        </p:xfrm>
        <a:graphic>
          <a:graphicData uri="http://schemas.openxmlformats.org/drawingml/2006/table">
            <a:tbl>
              <a:tblPr>
                <a:noFill/>
                <a:tableStyleId>{ED135521-A743-4932-AF73-2810B90486B6}</a:tableStyleId>
              </a:tblPr>
              <a:tblGrid>
                <a:gridCol w="4328250"/>
                <a:gridCol w="382850"/>
                <a:gridCol w="3563350"/>
              </a:tblGrid>
              <a:tr h="396200">
                <a:tc>
                  <a:txBody>
                    <a:bodyPr/>
                    <a:lstStyle/>
                    <a:p>
                      <a:pPr indent="0" lvl="0" marL="0" rtl="0" algn="l">
                        <a:spcBef>
                          <a:spcPts val="0"/>
                        </a:spcBef>
                        <a:spcAft>
                          <a:spcPts val="0"/>
                        </a:spcAft>
                        <a:buNone/>
                      </a:pPr>
                      <a:r>
                        <a:rPr lang="en-US">
                          <a:solidFill>
                            <a:schemeClr val="lt2"/>
                          </a:solidFill>
                        </a:rPr>
                        <a:t>Independent variables (X)</a:t>
                      </a:r>
                      <a:endParaRPr>
                        <a:solidFill>
                          <a:schemeClr val="lt2"/>
                        </a:solidFill>
                      </a:endParaRPr>
                    </a:p>
                  </a:txBody>
                  <a:tcPr marT="91425" marB="91425" marR="91425" marL="91425"/>
                </a:tc>
                <a:tc>
                  <a:txBody>
                    <a:bodyPr/>
                    <a:lstStyle/>
                    <a:p>
                      <a:pPr indent="0" lvl="0" marL="0" rtl="0" algn="l">
                        <a:spcBef>
                          <a:spcPts val="0"/>
                        </a:spcBef>
                        <a:spcAft>
                          <a:spcPts val="0"/>
                        </a:spcAft>
                        <a:buNone/>
                      </a:pPr>
                      <a:r>
                        <a:t/>
                      </a:r>
                      <a:endParaRPr>
                        <a:solidFill>
                          <a:schemeClr val="lt2"/>
                        </a:solidFill>
                      </a:endParaRPr>
                    </a:p>
                  </a:txBody>
                  <a:tcPr marT="91425" marB="91425" marR="91425" marL="91425"/>
                </a:tc>
                <a:tc>
                  <a:txBody>
                    <a:bodyPr/>
                    <a:lstStyle/>
                    <a:p>
                      <a:pPr indent="0" lvl="0" marL="0" rtl="0" algn="l">
                        <a:spcBef>
                          <a:spcPts val="0"/>
                        </a:spcBef>
                        <a:spcAft>
                          <a:spcPts val="0"/>
                        </a:spcAft>
                        <a:buNone/>
                      </a:pPr>
                      <a:r>
                        <a:rPr lang="en-US">
                          <a:solidFill>
                            <a:schemeClr val="lt2"/>
                          </a:solidFill>
                        </a:rPr>
                        <a:t>Dependent variables (Y)</a:t>
                      </a:r>
                      <a:endParaRPr>
                        <a:solidFill>
                          <a:schemeClr val="lt2"/>
                        </a:solidFill>
                      </a:endParaRPr>
                    </a:p>
                  </a:txBody>
                  <a:tcPr marT="91425" marB="91425" marR="91425" marL="91425"/>
                </a:tc>
              </a:tr>
              <a:tr h="431750">
                <a:tc>
                  <a:txBody>
                    <a:bodyPr/>
                    <a:lstStyle/>
                    <a:p>
                      <a:pPr indent="0" lvl="0" marL="0" rtl="0" algn="l">
                        <a:spcBef>
                          <a:spcPts val="0"/>
                        </a:spcBef>
                        <a:spcAft>
                          <a:spcPts val="0"/>
                        </a:spcAft>
                        <a:buClr>
                          <a:schemeClr val="dk1"/>
                        </a:buClr>
                        <a:buSzPts val="1100"/>
                        <a:buFont typeface="Arial"/>
                        <a:buNone/>
                      </a:pPr>
                      <a:r>
                        <a:rPr lang="en-US" sz="1800">
                          <a:solidFill>
                            <a:schemeClr val="lt1"/>
                          </a:solidFill>
                          <a:latin typeface="Corbel"/>
                          <a:ea typeface="Corbel"/>
                          <a:cs typeface="Corbel"/>
                          <a:sym typeface="Corbel"/>
                        </a:rPr>
                        <a:t>f1, c1, f5, c5, f10, c10, …., f120, c120 </a:t>
                      </a:r>
                      <a:endParaRPr>
                        <a:solidFill>
                          <a:schemeClr val="lt2"/>
                        </a:solidFill>
                      </a:endParaRPr>
                    </a:p>
                  </a:txBody>
                  <a:tcPr marT="91425" marB="91425" marR="91425" marL="91425"/>
                </a:tc>
                <a:tc>
                  <a:txBody>
                    <a:bodyPr/>
                    <a:lstStyle/>
                    <a:p>
                      <a:pPr indent="0" lvl="0" marL="0" rtl="0" algn="l">
                        <a:spcBef>
                          <a:spcPts val="0"/>
                        </a:spcBef>
                        <a:spcAft>
                          <a:spcPts val="0"/>
                        </a:spcAft>
                        <a:buNone/>
                      </a:pPr>
                      <a:r>
                        <a:rPr lang="en-US" sz="1800">
                          <a:solidFill>
                            <a:schemeClr val="lt1"/>
                          </a:solidFill>
                          <a:latin typeface="Corbel"/>
                          <a:ea typeface="Corbel"/>
                          <a:cs typeface="Corbel"/>
                          <a:sym typeface="Corbel"/>
                        </a:rPr>
                        <a:t>→ </a:t>
                      </a:r>
                      <a:endParaRPr>
                        <a:solidFill>
                          <a:schemeClr val="lt2"/>
                        </a:solidFill>
                      </a:endParaRPr>
                    </a:p>
                  </a:txBody>
                  <a:tcPr marT="91425" marB="91425" marR="91425" marL="91425"/>
                </a:tc>
                <a:tc>
                  <a:txBody>
                    <a:bodyPr/>
                    <a:lstStyle/>
                    <a:p>
                      <a:pPr indent="0" lvl="0" marL="0" rtl="0" algn="l">
                        <a:spcBef>
                          <a:spcPts val="0"/>
                        </a:spcBef>
                        <a:spcAft>
                          <a:spcPts val="0"/>
                        </a:spcAft>
                        <a:buNone/>
                      </a:pPr>
                      <a:r>
                        <a:rPr lang="en-US" sz="1800">
                          <a:solidFill>
                            <a:schemeClr val="lt1"/>
                          </a:solidFill>
                          <a:latin typeface="Corbel"/>
                          <a:ea typeface="Corbel"/>
                          <a:cs typeface="Corbel"/>
                          <a:sym typeface="Corbel"/>
                        </a:rPr>
                        <a:t>c150, c180, c210, c240</a:t>
                      </a:r>
                      <a:endParaRPr>
                        <a:solidFill>
                          <a:schemeClr val="lt2"/>
                        </a:solidFill>
                      </a:endParaRPr>
                    </a:p>
                  </a:txBody>
                  <a:tcPr marT="91425" marB="91425" marR="91425" marL="91425"/>
                </a:tc>
              </a:tr>
              <a:tr h="396200">
                <a:tc>
                  <a:txBody>
                    <a:bodyPr/>
                    <a:lstStyle/>
                    <a:p>
                      <a:pPr indent="0" lvl="0" marL="0" rtl="0" algn="l">
                        <a:spcBef>
                          <a:spcPts val="0"/>
                        </a:spcBef>
                        <a:spcAft>
                          <a:spcPts val="0"/>
                        </a:spcAft>
                        <a:buNone/>
                      </a:pPr>
                      <a:r>
                        <a:rPr lang="en-US" sz="1800">
                          <a:solidFill>
                            <a:schemeClr val="lt1"/>
                          </a:solidFill>
                          <a:latin typeface="Corbel"/>
                          <a:ea typeface="Corbel"/>
                          <a:cs typeface="Corbel"/>
                          <a:sym typeface="Corbel"/>
                        </a:rPr>
                        <a:t>f2, c2, f6, c6, f11, c11, …., f121, c121 </a:t>
                      </a:r>
                      <a:endParaRPr>
                        <a:solidFill>
                          <a:schemeClr val="lt2"/>
                        </a:solidFill>
                      </a:endParaRPr>
                    </a:p>
                  </a:txBody>
                  <a:tcPr marT="91425" marB="91425" marR="91425" marL="91425"/>
                </a:tc>
                <a:tc>
                  <a:txBody>
                    <a:bodyPr/>
                    <a:lstStyle/>
                    <a:p>
                      <a:pPr indent="0" lvl="0" marL="0" rtl="0" algn="l">
                        <a:spcBef>
                          <a:spcPts val="0"/>
                        </a:spcBef>
                        <a:spcAft>
                          <a:spcPts val="0"/>
                        </a:spcAft>
                        <a:buNone/>
                      </a:pPr>
                      <a:r>
                        <a:rPr lang="en-US" sz="1800">
                          <a:solidFill>
                            <a:schemeClr val="lt1"/>
                          </a:solidFill>
                          <a:latin typeface="Corbel"/>
                          <a:ea typeface="Corbel"/>
                          <a:cs typeface="Corbel"/>
                          <a:sym typeface="Corbel"/>
                        </a:rPr>
                        <a:t>→</a:t>
                      </a:r>
                      <a:r>
                        <a:rPr lang="en-US">
                          <a:solidFill>
                            <a:schemeClr val="lt2"/>
                          </a:solidFill>
                        </a:rPr>
                        <a:t> </a:t>
                      </a:r>
                      <a:endParaRPr>
                        <a:solidFill>
                          <a:schemeClr val="lt2"/>
                        </a:solidFill>
                      </a:endParaRPr>
                    </a:p>
                  </a:txBody>
                  <a:tcPr marT="91425" marB="91425" marR="91425" marL="91425"/>
                </a:tc>
                <a:tc>
                  <a:txBody>
                    <a:bodyPr/>
                    <a:lstStyle/>
                    <a:p>
                      <a:pPr indent="0" lvl="0" marL="0" rtl="0" algn="l">
                        <a:spcBef>
                          <a:spcPts val="0"/>
                        </a:spcBef>
                        <a:spcAft>
                          <a:spcPts val="0"/>
                        </a:spcAft>
                        <a:buNone/>
                      </a:pPr>
                      <a:r>
                        <a:rPr lang="en-US" sz="1800">
                          <a:solidFill>
                            <a:schemeClr val="lt1"/>
                          </a:solidFill>
                          <a:latin typeface="Corbel"/>
                          <a:ea typeface="Corbel"/>
                          <a:cs typeface="Corbel"/>
                          <a:sym typeface="Corbel"/>
                        </a:rPr>
                        <a:t>c</a:t>
                      </a:r>
                      <a:r>
                        <a:rPr lang="en-US" sz="1800">
                          <a:solidFill>
                            <a:schemeClr val="lt1"/>
                          </a:solidFill>
                          <a:latin typeface="Corbel"/>
                          <a:ea typeface="Corbel"/>
                          <a:cs typeface="Corbel"/>
                          <a:sym typeface="Corbel"/>
                        </a:rPr>
                        <a:t>151, c181, c211, c241</a:t>
                      </a:r>
                      <a:endParaRPr>
                        <a:solidFill>
                          <a:schemeClr val="lt2"/>
                        </a:solidFill>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63" name="Shape 63"/>
        <p:cNvGrpSpPr/>
        <p:nvPr/>
      </p:nvGrpSpPr>
      <p:grpSpPr>
        <a:xfrm>
          <a:off x="0" y="0"/>
          <a:ext cx="0" cy="0"/>
          <a:chOff x="0" y="0"/>
          <a:chExt cx="0" cy="0"/>
        </a:xfrm>
      </p:grpSpPr>
      <p:cxnSp>
        <p:nvCxnSpPr>
          <p:cNvPr id="64" name="Google Shape;64;g10132ee078b_0_30"/>
          <p:cNvCxnSpPr/>
          <p:nvPr/>
        </p:nvCxnSpPr>
        <p:spPr>
          <a:xfrm>
            <a:off x="773855" y="1257300"/>
            <a:ext cx="0" cy="5600700"/>
          </a:xfrm>
          <a:prstGeom prst="straightConnector1">
            <a:avLst/>
          </a:prstGeom>
          <a:noFill/>
          <a:ln cap="flat" cmpd="sng" w="25400">
            <a:solidFill>
              <a:schemeClr val="lt2"/>
            </a:solidFill>
            <a:prstDash val="solid"/>
            <a:round/>
            <a:headEnd len="sm" w="sm" type="none"/>
            <a:tailEnd len="sm" w="sm" type="none"/>
          </a:ln>
        </p:spPr>
      </p:cxnSp>
      <p:sp>
        <p:nvSpPr>
          <p:cNvPr id="65" name="Google Shape;65;g10132ee078b_0_30"/>
          <p:cNvSpPr/>
          <p:nvPr/>
        </p:nvSpPr>
        <p:spPr>
          <a:xfrm>
            <a:off x="11784011" y="1189204"/>
            <a:ext cx="407986" cy="819147"/>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lt2"/>
          </a:solidFill>
          <a:ln>
            <a:noFill/>
          </a:ln>
        </p:spPr>
      </p:sp>
      <p:sp>
        <p:nvSpPr>
          <p:cNvPr id="66" name="Google Shape;66;g10132ee078b_0_30"/>
          <p:cNvSpPr txBox="1"/>
          <p:nvPr/>
        </p:nvSpPr>
        <p:spPr>
          <a:xfrm>
            <a:off x="1221698" y="2323475"/>
            <a:ext cx="9766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 </a:t>
            </a:r>
            <a:endParaRPr sz="1800">
              <a:solidFill>
                <a:schemeClr val="lt1"/>
              </a:solidFill>
              <a:latin typeface="Corbel"/>
              <a:ea typeface="Corbel"/>
              <a:cs typeface="Corbel"/>
              <a:sym typeface="Corbel"/>
            </a:endParaRPr>
          </a:p>
        </p:txBody>
      </p:sp>
      <p:sp>
        <p:nvSpPr>
          <p:cNvPr id="67" name="Google Shape;67;g10132ee078b_0_30"/>
          <p:cNvSpPr txBox="1"/>
          <p:nvPr>
            <p:ph idx="1" type="subTitle"/>
          </p:nvPr>
        </p:nvSpPr>
        <p:spPr>
          <a:xfrm>
            <a:off x="978618" y="550949"/>
            <a:ext cx="7034400" cy="7065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lt2"/>
              </a:buClr>
              <a:buSzPts val="2000"/>
              <a:buNone/>
            </a:pPr>
            <a:r>
              <a:rPr lang="en-US"/>
              <a:t>Methodology </a:t>
            </a:r>
            <a:endParaRPr/>
          </a:p>
        </p:txBody>
      </p:sp>
      <p:sp>
        <p:nvSpPr>
          <p:cNvPr id="68" name="Google Shape;68;g10132ee078b_0_30"/>
          <p:cNvSpPr txBox="1"/>
          <p:nvPr/>
        </p:nvSpPr>
        <p:spPr>
          <a:xfrm>
            <a:off x="1221698" y="1431561"/>
            <a:ext cx="9818700" cy="535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800">
                <a:solidFill>
                  <a:schemeClr val="lt1"/>
                </a:solidFill>
                <a:latin typeface="Corbel"/>
                <a:ea typeface="Corbel"/>
                <a:cs typeface="Corbel"/>
                <a:sym typeface="Corbel"/>
              </a:rPr>
              <a:t>Dataset Size:</a:t>
            </a:r>
            <a:endParaRPr sz="1800">
              <a:solidFill>
                <a:schemeClr val="lt1"/>
              </a:solidFill>
              <a:latin typeface="Corbel"/>
              <a:ea typeface="Corbel"/>
              <a:cs typeface="Corbel"/>
              <a:sym typeface="Corbel"/>
            </a:endParaRPr>
          </a:p>
          <a:p>
            <a:pPr indent="0" lvl="0" marL="0" marR="0" rtl="0" algn="l">
              <a:spcBef>
                <a:spcPts val="0"/>
              </a:spcBef>
              <a:spcAft>
                <a:spcPts val="0"/>
              </a:spcAft>
              <a:buNone/>
            </a:pPr>
            <a:r>
              <a:rPr lang="en-US" sz="1800">
                <a:solidFill>
                  <a:schemeClr val="lt1"/>
                </a:solidFill>
                <a:latin typeface="Corbel"/>
                <a:ea typeface="Corbel"/>
                <a:cs typeface="Corbel"/>
                <a:sym typeface="Corbel"/>
              </a:rPr>
              <a:t>- Total labelled records obtained from all days in original training set = 166018</a:t>
            </a:r>
            <a:endParaRPr sz="1800">
              <a:solidFill>
                <a:schemeClr val="lt1"/>
              </a:solidFill>
              <a:latin typeface="Corbel"/>
              <a:ea typeface="Corbel"/>
              <a:cs typeface="Corbel"/>
              <a:sym typeface="Corbel"/>
            </a:endParaRPr>
          </a:p>
          <a:p>
            <a:pPr indent="0" lvl="0" marL="0" marR="0" rtl="0" algn="l">
              <a:spcBef>
                <a:spcPts val="0"/>
              </a:spcBef>
              <a:spcAft>
                <a:spcPts val="0"/>
              </a:spcAft>
              <a:buNone/>
            </a:pPr>
            <a:r>
              <a:rPr lang="en-US" sz="1800">
                <a:solidFill>
                  <a:schemeClr val="lt1"/>
                </a:solidFill>
                <a:latin typeface="Corbel"/>
                <a:ea typeface="Corbel"/>
                <a:cs typeface="Corbel"/>
                <a:sym typeface="Corbel"/>
              </a:rPr>
              <a:t>- Total labelled records obtained from all days in the original test set = 37037 </a:t>
            </a:r>
            <a:endParaRPr sz="1800">
              <a:solidFill>
                <a:schemeClr val="lt1"/>
              </a:solidFill>
              <a:latin typeface="Corbel"/>
              <a:ea typeface="Corbel"/>
              <a:cs typeface="Corbel"/>
              <a:sym typeface="Corbel"/>
            </a:endParaRPr>
          </a:p>
          <a:p>
            <a:pPr indent="0" lvl="0" marL="0" marR="0" rtl="0" algn="l">
              <a:spcBef>
                <a:spcPts val="0"/>
              </a:spcBef>
              <a:spcAft>
                <a:spcPts val="0"/>
              </a:spcAft>
              <a:buNone/>
            </a:pPr>
            <a:r>
              <a:rPr lang="en-US" sz="1800">
                <a:solidFill>
                  <a:schemeClr val="lt1"/>
                </a:solidFill>
                <a:latin typeface="Corbel"/>
                <a:ea typeface="Corbel"/>
                <a:cs typeface="Corbel"/>
                <a:sym typeface="Corbel"/>
              </a:rPr>
              <a:t>	- Since the day-wise test data files had nearly 6 hours of cloud coverage data each, the first 4 hours of data could be used to generate labelled records. </a:t>
            </a:r>
            <a:endParaRPr sz="1800">
              <a:solidFill>
                <a:schemeClr val="lt1"/>
              </a:solidFill>
              <a:latin typeface="Corbel"/>
              <a:ea typeface="Corbel"/>
              <a:cs typeface="Corbel"/>
              <a:sym typeface="Corbel"/>
            </a:endParaRPr>
          </a:p>
          <a:p>
            <a:pPr indent="0" lvl="0" marL="0" marR="0" rtl="0" algn="l">
              <a:spcBef>
                <a:spcPts val="0"/>
              </a:spcBef>
              <a:spcAft>
                <a:spcPts val="0"/>
              </a:spcAft>
              <a:buNone/>
            </a:pPr>
            <a:r>
              <a:rPr lang="en-US" sz="1800">
                <a:solidFill>
                  <a:schemeClr val="lt1"/>
                </a:solidFill>
                <a:latin typeface="Corbel"/>
                <a:ea typeface="Corbel"/>
                <a:cs typeface="Corbel"/>
                <a:sym typeface="Corbel"/>
              </a:rPr>
              <a:t>	- The last 2 hours of data per day were used to create the records for final predictions for submission.</a:t>
            </a:r>
            <a:endParaRPr sz="1800">
              <a:solidFill>
                <a:schemeClr val="lt1"/>
              </a:solidFill>
              <a:latin typeface="Corbel"/>
              <a:ea typeface="Corbel"/>
              <a:cs typeface="Corbel"/>
              <a:sym typeface="Corbel"/>
            </a:endParaRPr>
          </a:p>
          <a:p>
            <a:pPr indent="0" lvl="0" marL="0" marR="0" rtl="0" algn="l">
              <a:spcBef>
                <a:spcPts val="0"/>
              </a:spcBef>
              <a:spcAft>
                <a:spcPts val="0"/>
              </a:spcAft>
              <a:buNone/>
            </a:pPr>
            <a:r>
              <a:t/>
            </a:r>
            <a:endParaRPr sz="1800">
              <a:solidFill>
                <a:schemeClr val="lt1"/>
              </a:solidFill>
              <a:latin typeface="Corbel"/>
              <a:ea typeface="Corbel"/>
              <a:cs typeface="Corbel"/>
              <a:sym typeface="Corbel"/>
            </a:endParaRPr>
          </a:p>
          <a:p>
            <a:pPr indent="0" lvl="0" marL="0" marR="0" rtl="0" algn="l">
              <a:spcBef>
                <a:spcPts val="0"/>
              </a:spcBef>
              <a:spcAft>
                <a:spcPts val="0"/>
              </a:spcAft>
              <a:buNone/>
            </a:pPr>
            <a:r>
              <a:rPr lang="en-US" sz="1800">
                <a:solidFill>
                  <a:schemeClr val="lt1"/>
                </a:solidFill>
                <a:latin typeface="Corbel"/>
                <a:ea typeface="Corbel"/>
                <a:cs typeface="Corbel"/>
                <a:sym typeface="Corbel"/>
              </a:rPr>
              <a:t>Dataset Splits:</a:t>
            </a:r>
            <a:endParaRPr sz="1800">
              <a:solidFill>
                <a:schemeClr val="lt1"/>
              </a:solidFill>
              <a:latin typeface="Corbel"/>
              <a:ea typeface="Corbel"/>
              <a:cs typeface="Corbel"/>
              <a:sym typeface="Corbel"/>
            </a:endParaRPr>
          </a:p>
          <a:p>
            <a:pPr indent="-342900" lvl="0" marL="457200" marR="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Time series training set size: 195678 (= all labelled records from training set + 80% of labelled records from test set)</a:t>
            </a:r>
            <a:endParaRPr sz="1800">
              <a:solidFill>
                <a:schemeClr val="lt1"/>
              </a:solidFill>
              <a:latin typeface="Corbel"/>
              <a:ea typeface="Corbel"/>
              <a:cs typeface="Corbel"/>
              <a:sym typeface="Corbel"/>
            </a:endParaRPr>
          </a:p>
          <a:p>
            <a:pPr indent="-342900" lvl="0" marL="457200" marR="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Held-out Evaluation set size: 7415 (= 20% of labelled records from test sets) [This was used for tracking MAE values before submission]</a:t>
            </a:r>
            <a:endParaRPr sz="1800">
              <a:solidFill>
                <a:schemeClr val="lt1"/>
              </a:solidFill>
              <a:latin typeface="Corbel"/>
              <a:ea typeface="Corbel"/>
              <a:cs typeface="Corbel"/>
              <a:sym typeface="Corbel"/>
            </a:endParaRPr>
          </a:p>
          <a:p>
            <a:pPr indent="-342900" lvl="0" marL="457200" marR="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Validation set: Used random split of 10:90 on the final training set </a:t>
            </a:r>
            <a:endParaRPr sz="1800">
              <a:solidFill>
                <a:schemeClr val="lt1"/>
              </a:solidFill>
              <a:latin typeface="Corbel"/>
              <a:ea typeface="Corbel"/>
              <a:cs typeface="Corbel"/>
              <a:sym typeface="Corbel"/>
            </a:endParaRPr>
          </a:p>
          <a:p>
            <a:pPr indent="0" lvl="0" marL="0" marR="0" rtl="0" algn="l">
              <a:spcBef>
                <a:spcPts val="0"/>
              </a:spcBef>
              <a:spcAft>
                <a:spcPts val="0"/>
              </a:spcAft>
              <a:buNone/>
            </a:pPr>
            <a:r>
              <a:t/>
            </a:r>
            <a:endParaRPr sz="1800">
              <a:solidFill>
                <a:schemeClr val="lt1"/>
              </a:solidFill>
              <a:latin typeface="Corbel"/>
              <a:ea typeface="Corbel"/>
              <a:cs typeface="Corbel"/>
              <a:sym typeface="Corbel"/>
            </a:endParaRPr>
          </a:p>
          <a:p>
            <a:pPr indent="0" lvl="0" marL="0" rtl="0" algn="l">
              <a:spcBef>
                <a:spcPts val="0"/>
              </a:spcBef>
              <a:spcAft>
                <a:spcPts val="0"/>
              </a:spcAft>
              <a:buNone/>
            </a:pPr>
            <a:r>
              <a:rPr lang="en-US" sz="1800">
                <a:solidFill>
                  <a:schemeClr val="lt1"/>
                </a:solidFill>
                <a:latin typeface="Corbel"/>
                <a:ea typeface="Corbel"/>
                <a:cs typeface="Corbel"/>
                <a:sym typeface="Corbel"/>
              </a:rPr>
              <a:t>Existing / Pre-Existing Work</a:t>
            </a:r>
            <a:endParaRPr>
              <a:solidFill>
                <a:schemeClr val="dk1"/>
              </a:solidFill>
            </a:endParaRPr>
          </a:p>
          <a:p>
            <a:pPr indent="-285750" lvl="1" marL="74295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Reference for high level approach and feature engineering on weather conditions: </a:t>
            </a:r>
            <a:r>
              <a:rPr lang="en-US" sz="1800" u="sng">
                <a:solidFill>
                  <a:schemeClr val="accent1"/>
                </a:solidFill>
                <a:latin typeface="Corbel"/>
                <a:ea typeface="Corbel"/>
                <a:cs typeface="Corbel"/>
                <a:sym typeface="Corbel"/>
                <a:hlinkClick r:id="rId3">
                  <a:extLst>
                    <a:ext uri="{A12FA001-AC4F-418D-AE19-62706E023703}">
                      <ahyp:hlinkClr val="tx"/>
                    </a:ext>
                  </a:extLst>
                </a:hlinkClick>
              </a:rPr>
              <a:t>https://colab.research.google.com/github/tensorflow/docs/blob/master/site/en/tutorials/structured_data/time_series.ipynb#scrollTo=K9UVM5Sw9KQN</a:t>
            </a:r>
            <a:endParaRPr sz="1800">
              <a:solidFill>
                <a:schemeClr val="lt1"/>
              </a:solidFill>
              <a:latin typeface="Corbel"/>
              <a:ea typeface="Corbel"/>
              <a:cs typeface="Corbel"/>
              <a:sym typeface="Corbe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72" name="Shape 72"/>
        <p:cNvGrpSpPr/>
        <p:nvPr/>
      </p:nvGrpSpPr>
      <p:grpSpPr>
        <a:xfrm>
          <a:off x="0" y="0"/>
          <a:ext cx="0" cy="0"/>
          <a:chOff x="0" y="0"/>
          <a:chExt cx="0" cy="0"/>
        </a:xfrm>
      </p:grpSpPr>
      <p:cxnSp>
        <p:nvCxnSpPr>
          <p:cNvPr id="73" name="Google Shape;73;p2"/>
          <p:cNvCxnSpPr/>
          <p:nvPr/>
        </p:nvCxnSpPr>
        <p:spPr>
          <a:xfrm>
            <a:off x="773855" y="1257300"/>
            <a:ext cx="0" cy="5600700"/>
          </a:xfrm>
          <a:prstGeom prst="straightConnector1">
            <a:avLst/>
          </a:prstGeom>
          <a:noFill/>
          <a:ln cap="flat" cmpd="sng" w="25400">
            <a:solidFill>
              <a:schemeClr val="lt2"/>
            </a:solidFill>
            <a:prstDash val="solid"/>
            <a:round/>
            <a:headEnd len="sm" w="sm" type="none"/>
            <a:tailEnd len="sm" w="sm" type="none"/>
          </a:ln>
        </p:spPr>
      </p:cxnSp>
      <p:sp>
        <p:nvSpPr>
          <p:cNvPr id="74" name="Google Shape;74;p2"/>
          <p:cNvSpPr/>
          <p:nvPr/>
        </p:nvSpPr>
        <p:spPr>
          <a:xfrm>
            <a:off x="11784011" y="1189204"/>
            <a:ext cx="407988" cy="819150"/>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lt2"/>
          </a:solidFill>
          <a:ln>
            <a:noFill/>
          </a:ln>
        </p:spPr>
      </p:sp>
      <p:sp>
        <p:nvSpPr>
          <p:cNvPr id="75" name="Google Shape;75;p2"/>
          <p:cNvSpPr txBox="1"/>
          <p:nvPr/>
        </p:nvSpPr>
        <p:spPr>
          <a:xfrm>
            <a:off x="1221698" y="2323475"/>
            <a:ext cx="97660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Corbel"/>
                <a:ea typeface="Corbel"/>
                <a:cs typeface="Corbel"/>
                <a:sym typeface="Corbel"/>
              </a:rPr>
              <a:t> </a:t>
            </a:r>
            <a:endParaRPr b="0" i="0" sz="1800" u="none" cap="none" strike="noStrike">
              <a:solidFill>
                <a:schemeClr val="lt1"/>
              </a:solidFill>
              <a:latin typeface="Corbel"/>
              <a:ea typeface="Corbel"/>
              <a:cs typeface="Corbel"/>
              <a:sym typeface="Corbel"/>
            </a:endParaRPr>
          </a:p>
        </p:txBody>
      </p:sp>
      <p:sp>
        <p:nvSpPr>
          <p:cNvPr id="76" name="Google Shape;76;p2"/>
          <p:cNvSpPr txBox="1"/>
          <p:nvPr>
            <p:ph idx="1" type="subTitle"/>
          </p:nvPr>
        </p:nvSpPr>
        <p:spPr>
          <a:xfrm>
            <a:off x="1006468" y="482849"/>
            <a:ext cx="7034362" cy="706355"/>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lt2"/>
              </a:buClr>
              <a:buSzPts val="2000"/>
              <a:buNone/>
            </a:pPr>
            <a:r>
              <a:rPr lang="en-US"/>
              <a:t>Methodology</a:t>
            </a:r>
            <a:r>
              <a:rPr lang="en-US"/>
              <a:t> - </a:t>
            </a:r>
            <a:r>
              <a:rPr lang="en-US"/>
              <a:t>Experiment Results</a:t>
            </a:r>
            <a:r>
              <a:rPr lang="en-US"/>
              <a:t> </a:t>
            </a:r>
            <a:endParaRPr/>
          </a:p>
        </p:txBody>
      </p:sp>
      <p:sp>
        <p:nvSpPr>
          <p:cNvPr id="77" name="Google Shape;77;p2"/>
          <p:cNvSpPr txBox="1"/>
          <p:nvPr/>
        </p:nvSpPr>
        <p:spPr>
          <a:xfrm>
            <a:off x="1221698" y="1431561"/>
            <a:ext cx="9818700" cy="4650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Corbel"/>
                <a:ea typeface="Corbel"/>
                <a:cs typeface="Corbel"/>
                <a:sym typeface="Corbel"/>
              </a:rPr>
              <a:t>Model details</a:t>
            </a:r>
            <a:endParaRPr/>
          </a:p>
          <a:p>
            <a:pPr indent="-342900" lvl="0" marL="457200" marR="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Built deep neural networks (7-10 layers)  and trained from scratch. </a:t>
            </a:r>
            <a:endParaRPr sz="1800">
              <a:solidFill>
                <a:schemeClr val="lt1"/>
              </a:solidFill>
              <a:latin typeface="Corbel"/>
              <a:ea typeface="Corbel"/>
              <a:cs typeface="Corbel"/>
              <a:sym typeface="Corbel"/>
            </a:endParaRPr>
          </a:p>
          <a:p>
            <a:pPr indent="-342900" lvl="0" marL="457200" marR="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Experimented with following architectures:</a:t>
            </a:r>
            <a:endParaRPr sz="1800">
              <a:solidFill>
                <a:schemeClr val="lt1"/>
              </a:solidFill>
              <a:latin typeface="Corbel"/>
              <a:ea typeface="Corbel"/>
              <a:cs typeface="Corbel"/>
              <a:sym typeface="Corbel"/>
            </a:endParaRPr>
          </a:p>
          <a:p>
            <a:pPr indent="-342900" lvl="1" marL="914400" rtl="0" algn="l">
              <a:lnSpc>
                <a:spcPct val="115000"/>
              </a:lnSpc>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LSTM + Dense layers </a:t>
            </a:r>
            <a:endParaRPr sz="1800">
              <a:solidFill>
                <a:schemeClr val="lt1"/>
              </a:solidFill>
              <a:latin typeface="Corbel"/>
              <a:ea typeface="Corbel"/>
              <a:cs typeface="Corbel"/>
              <a:sym typeface="Corbel"/>
            </a:endParaRPr>
          </a:p>
          <a:p>
            <a:pPr indent="-342900" lvl="1" marL="914400" rtl="0" algn="l">
              <a:lnSpc>
                <a:spcPct val="115000"/>
              </a:lnSpc>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 Only Dense layers</a:t>
            </a:r>
            <a:endParaRPr sz="1800">
              <a:solidFill>
                <a:schemeClr val="lt1"/>
              </a:solidFill>
              <a:latin typeface="Corbel"/>
              <a:ea typeface="Corbel"/>
              <a:cs typeface="Corbel"/>
              <a:sym typeface="Corbel"/>
            </a:endParaRPr>
          </a:p>
          <a:p>
            <a:pPr indent="-342900" lvl="1" marL="914400" rtl="0" algn="l">
              <a:lnSpc>
                <a:spcPct val="115000"/>
              </a:lnSpc>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Convolution + Dense layers</a:t>
            </a:r>
            <a:endParaRPr sz="1800">
              <a:solidFill>
                <a:schemeClr val="lt1"/>
              </a:solidFill>
              <a:latin typeface="Corbel"/>
              <a:ea typeface="Corbel"/>
              <a:cs typeface="Corbel"/>
              <a:sym typeface="Corbel"/>
            </a:endParaRPr>
          </a:p>
          <a:p>
            <a:pPr indent="-342900" lvl="0" marL="457200" marR="0" rtl="0" algn="l">
              <a:lnSpc>
                <a:spcPct val="100000"/>
              </a:lnSpc>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Other hyper parameters chosen:</a:t>
            </a:r>
            <a:endParaRPr sz="1800">
              <a:solidFill>
                <a:schemeClr val="lt1"/>
              </a:solidFill>
              <a:latin typeface="Corbel"/>
              <a:ea typeface="Corbel"/>
              <a:cs typeface="Corbel"/>
              <a:sym typeface="Corbel"/>
            </a:endParaRPr>
          </a:p>
          <a:p>
            <a:pPr indent="-342900" lvl="1" marL="914400" marR="0" rtl="0" algn="l">
              <a:lnSpc>
                <a:spcPct val="100000"/>
              </a:lnSpc>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Adam Optimizer</a:t>
            </a:r>
            <a:endParaRPr sz="1800">
              <a:solidFill>
                <a:schemeClr val="lt1"/>
              </a:solidFill>
              <a:latin typeface="Corbel"/>
              <a:ea typeface="Corbel"/>
              <a:cs typeface="Corbel"/>
              <a:sym typeface="Corbel"/>
            </a:endParaRPr>
          </a:p>
          <a:p>
            <a:pPr indent="-342900" lvl="1" marL="914400" marR="0" rtl="0" algn="l">
              <a:lnSpc>
                <a:spcPct val="100000"/>
              </a:lnSpc>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MAE Loss Function</a:t>
            </a:r>
            <a:endParaRPr sz="1800">
              <a:solidFill>
                <a:schemeClr val="lt1"/>
              </a:solidFill>
              <a:latin typeface="Corbel"/>
              <a:ea typeface="Corbel"/>
              <a:cs typeface="Corbel"/>
              <a:sym typeface="Corbel"/>
            </a:endParaRPr>
          </a:p>
          <a:p>
            <a:pPr indent="-342900" lvl="1" marL="914400" marR="0" rtl="0" algn="l">
              <a:lnSpc>
                <a:spcPct val="100000"/>
              </a:lnSpc>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Early Stopping configured with patience=3 to stop training when validation loss does not decrease.</a:t>
            </a:r>
            <a:endParaRPr sz="1800">
              <a:solidFill>
                <a:schemeClr val="lt1"/>
              </a:solidFill>
              <a:latin typeface="Corbel"/>
              <a:ea typeface="Corbel"/>
              <a:cs typeface="Corbel"/>
              <a:sym typeface="Corbel"/>
            </a:endParaRPr>
          </a:p>
          <a:p>
            <a:pPr indent="0" lvl="0" marL="0" marR="0" rtl="0" algn="l">
              <a:spcBef>
                <a:spcPts val="0"/>
              </a:spcBef>
              <a:spcAft>
                <a:spcPts val="0"/>
              </a:spcAft>
              <a:buNone/>
            </a:pPr>
            <a:r>
              <a:rPr b="0" i="0" lang="en-US" sz="1800" u="none" cap="none" strike="noStrike">
                <a:solidFill>
                  <a:schemeClr val="lt1"/>
                </a:solidFill>
                <a:latin typeface="Corbel"/>
                <a:ea typeface="Corbel"/>
                <a:cs typeface="Corbel"/>
                <a:sym typeface="Corbel"/>
              </a:rPr>
              <a:t>Performance details</a:t>
            </a:r>
            <a:endParaRPr b="0" i="0" sz="1800" u="none" cap="none" strike="noStrike">
              <a:solidFill>
                <a:schemeClr val="lt1"/>
              </a:solidFill>
              <a:latin typeface="Corbel"/>
              <a:ea typeface="Corbel"/>
              <a:cs typeface="Corbel"/>
              <a:sym typeface="Corbel"/>
            </a:endParaRPr>
          </a:p>
          <a:p>
            <a:pPr indent="-342900" lvl="0" marL="457200" marR="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Mainly tuned the time interval for time series records creation (parameter ‘x’ mentioned in slide 4). Final submission was made using x=5. </a:t>
            </a:r>
            <a:endParaRPr sz="1800">
              <a:solidFill>
                <a:schemeClr val="lt1"/>
              </a:solidFill>
              <a:latin typeface="Corbel"/>
              <a:ea typeface="Corbel"/>
              <a:cs typeface="Corbel"/>
              <a:sym typeface="Corbel"/>
            </a:endParaRPr>
          </a:p>
          <a:p>
            <a:pPr indent="-342900" lvl="0" marL="457200" marR="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Original training was performed only on the records extracted from the training sets. Adding the labelled records extracted from test set gave an accuracy boost of ~2%. </a:t>
            </a:r>
            <a:endParaRPr sz="1800">
              <a:solidFill>
                <a:schemeClr val="lt1"/>
              </a:solidFill>
              <a:latin typeface="Corbel"/>
              <a:ea typeface="Corbel"/>
              <a:cs typeface="Corbel"/>
              <a:sym typeface="Corbe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81" name="Shape 81"/>
        <p:cNvGrpSpPr/>
        <p:nvPr/>
      </p:nvGrpSpPr>
      <p:grpSpPr>
        <a:xfrm>
          <a:off x="0" y="0"/>
          <a:ext cx="0" cy="0"/>
          <a:chOff x="0" y="0"/>
          <a:chExt cx="0" cy="0"/>
        </a:xfrm>
      </p:grpSpPr>
      <p:cxnSp>
        <p:nvCxnSpPr>
          <p:cNvPr id="82" name="Google Shape;82;g10132ee078b_0_5"/>
          <p:cNvCxnSpPr/>
          <p:nvPr/>
        </p:nvCxnSpPr>
        <p:spPr>
          <a:xfrm>
            <a:off x="773855" y="1257300"/>
            <a:ext cx="0" cy="5600700"/>
          </a:xfrm>
          <a:prstGeom prst="straightConnector1">
            <a:avLst/>
          </a:prstGeom>
          <a:noFill/>
          <a:ln cap="flat" cmpd="sng" w="25400">
            <a:solidFill>
              <a:schemeClr val="lt2"/>
            </a:solidFill>
            <a:prstDash val="solid"/>
            <a:round/>
            <a:headEnd len="sm" w="sm" type="none"/>
            <a:tailEnd len="sm" w="sm" type="none"/>
          </a:ln>
        </p:spPr>
      </p:cxnSp>
      <p:sp>
        <p:nvSpPr>
          <p:cNvPr id="83" name="Google Shape;83;g10132ee078b_0_5"/>
          <p:cNvSpPr/>
          <p:nvPr/>
        </p:nvSpPr>
        <p:spPr>
          <a:xfrm>
            <a:off x="11784011" y="1189204"/>
            <a:ext cx="407986" cy="819147"/>
          </a:xfrm>
          <a:custGeom>
            <a:rect b="b" l="l" r="r" t="t"/>
            <a:pathLst>
              <a:path extrusionOk="0" h="3612" w="1799">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lt2"/>
          </a:solidFill>
          <a:ln>
            <a:noFill/>
          </a:ln>
        </p:spPr>
      </p:sp>
      <p:sp>
        <p:nvSpPr>
          <p:cNvPr id="84" name="Google Shape;84;g10132ee078b_0_5"/>
          <p:cNvSpPr txBox="1"/>
          <p:nvPr/>
        </p:nvSpPr>
        <p:spPr>
          <a:xfrm>
            <a:off x="1221698" y="2323475"/>
            <a:ext cx="9766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l"/>
                <a:ea typeface="Corbel"/>
                <a:cs typeface="Corbel"/>
                <a:sym typeface="Corbel"/>
              </a:rPr>
              <a:t> </a:t>
            </a:r>
            <a:endParaRPr sz="1800">
              <a:solidFill>
                <a:schemeClr val="lt1"/>
              </a:solidFill>
              <a:latin typeface="Corbel"/>
              <a:ea typeface="Corbel"/>
              <a:cs typeface="Corbel"/>
              <a:sym typeface="Corbel"/>
            </a:endParaRPr>
          </a:p>
        </p:txBody>
      </p:sp>
      <p:sp>
        <p:nvSpPr>
          <p:cNvPr id="85" name="Google Shape;85;g10132ee078b_0_5"/>
          <p:cNvSpPr txBox="1"/>
          <p:nvPr>
            <p:ph idx="1" type="subTitle"/>
          </p:nvPr>
        </p:nvSpPr>
        <p:spPr>
          <a:xfrm>
            <a:off x="1006468" y="482849"/>
            <a:ext cx="7034400" cy="7065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lt2"/>
              </a:buClr>
              <a:buSzPts val="2000"/>
              <a:buNone/>
            </a:pPr>
            <a:r>
              <a:rPr lang="en-US"/>
              <a:t>Final Solution</a:t>
            </a:r>
            <a:endParaRPr/>
          </a:p>
        </p:txBody>
      </p:sp>
      <p:sp>
        <p:nvSpPr>
          <p:cNvPr id="86" name="Google Shape;86;g10132ee078b_0_5"/>
          <p:cNvSpPr txBox="1"/>
          <p:nvPr/>
        </p:nvSpPr>
        <p:spPr>
          <a:xfrm>
            <a:off x="1195448" y="1257311"/>
            <a:ext cx="9818700" cy="4802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Corbel"/>
              <a:ea typeface="Corbel"/>
              <a:cs typeface="Corbel"/>
              <a:sym typeface="Corbel"/>
            </a:endParaRPr>
          </a:p>
          <a:p>
            <a:pPr indent="-342900" lvl="0" marL="457200" marR="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Model Architecture:</a:t>
            </a:r>
            <a:endParaRPr sz="1800">
              <a:solidFill>
                <a:schemeClr val="lt1"/>
              </a:solidFill>
              <a:latin typeface="Corbel"/>
              <a:ea typeface="Corbel"/>
              <a:cs typeface="Corbel"/>
              <a:sym typeface="Corbel"/>
            </a:endParaRPr>
          </a:p>
          <a:p>
            <a:pPr indent="-342900" lvl="1" marL="914400" marR="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1 LSTM layer of 32 units</a:t>
            </a:r>
            <a:endParaRPr sz="1800">
              <a:solidFill>
                <a:schemeClr val="lt1"/>
              </a:solidFill>
              <a:latin typeface="Corbel"/>
              <a:ea typeface="Corbel"/>
              <a:cs typeface="Corbel"/>
              <a:sym typeface="Corbel"/>
            </a:endParaRPr>
          </a:p>
          <a:p>
            <a:pPr indent="-342900" lvl="1" marL="914400" marR="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11 Dense layers of 512 units</a:t>
            </a:r>
            <a:endParaRPr sz="1800">
              <a:solidFill>
                <a:schemeClr val="lt1"/>
              </a:solidFill>
              <a:latin typeface="Corbel"/>
              <a:ea typeface="Corbel"/>
              <a:cs typeface="Corbel"/>
              <a:sym typeface="Corbel"/>
            </a:endParaRPr>
          </a:p>
          <a:p>
            <a:pPr indent="-342900" lvl="1" marL="914400" marR="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Last Dense layer of 4 units</a:t>
            </a:r>
            <a:endParaRPr sz="1800">
              <a:solidFill>
                <a:schemeClr val="lt1"/>
              </a:solidFill>
              <a:latin typeface="Corbel"/>
              <a:ea typeface="Corbel"/>
              <a:cs typeface="Corbel"/>
              <a:sym typeface="Corbel"/>
            </a:endParaRPr>
          </a:p>
          <a:p>
            <a:pPr indent="-342900" lvl="0" marL="45720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MAE on held-out evaluation set: 3.45 (after 43 epochs)</a:t>
            </a:r>
            <a:endParaRPr sz="1800">
              <a:solidFill>
                <a:schemeClr val="lt1"/>
              </a:solidFill>
              <a:latin typeface="Corbel"/>
              <a:ea typeface="Corbel"/>
              <a:cs typeface="Corbel"/>
              <a:sym typeface="Corbel"/>
            </a:endParaRPr>
          </a:p>
          <a:p>
            <a:pPr indent="-342900" lvl="0" marL="457200" marR="0" rtl="0" algn="l">
              <a:spcBef>
                <a:spcPts val="0"/>
              </a:spcBef>
              <a:spcAft>
                <a:spcPts val="0"/>
              </a:spcAft>
              <a:buClr>
                <a:schemeClr val="lt1"/>
              </a:buClr>
              <a:buSzPts val="1800"/>
              <a:buFont typeface="Corbel"/>
              <a:buChar char="●"/>
            </a:pPr>
            <a:r>
              <a:rPr b="0" i="0" lang="en-US" sz="1800" u="none" cap="none" strike="noStrike">
                <a:solidFill>
                  <a:schemeClr val="lt1"/>
                </a:solidFill>
                <a:latin typeface="Corbel"/>
                <a:ea typeface="Corbel"/>
                <a:cs typeface="Corbel"/>
                <a:sym typeface="Corbel"/>
              </a:rPr>
              <a:t>Hardware used for Stage 1</a:t>
            </a:r>
            <a:endParaRPr/>
          </a:p>
          <a:p>
            <a:pPr indent="-342900" lvl="1" marL="914400" marR="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We have used Google colab as code environment for this hackathon.</a:t>
            </a:r>
            <a:endParaRPr/>
          </a:p>
          <a:p>
            <a:pPr indent="-342900" lvl="0" marL="457200" marR="0" rtl="0" algn="l">
              <a:spcBef>
                <a:spcPts val="0"/>
              </a:spcBef>
              <a:spcAft>
                <a:spcPts val="0"/>
              </a:spcAft>
              <a:buClr>
                <a:schemeClr val="lt1"/>
              </a:buClr>
              <a:buSzPts val="1800"/>
              <a:buFont typeface="Corbel"/>
              <a:buChar char="●"/>
            </a:pPr>
            <a:r>
              <a:rPr b="0" i="0" lang="en-US" sz="1800" u="none" cap="none" strike="noStrike">
                <a:solidFill>
                  <a:schemeClr val="lt1"/>
                </a:solidFill>
                <a:latin typeface="Corbel"/>
                <a:ea typeface="Corbel"/>
                <a:cs typeface="Corbel"/>
                <a:sym typeface="Corbel"/>
              </a:rPr>
              <a:t>Software packages used for Stage 1</a:t>
            </a:r>
            <a:endParaRPr/>
          </a:p>
          <a:p>
            <a:pPr indent="-342900" lvl="1" marL="914400" marR="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Tensorflow, pandas, numpy, sklearn </a:t>
            </a:r>
            <a:endParaRPr/>
          </a:p>
          <a:p>
            <a:pPr indent="-342900" lvl="0" marL="457200" marR="0" rtl="0" algn="l">
              <a:spcBef>
                <a:spcPts val="0"/>
              </a:spcBef>
              <a:spcAft>
                <a:spcPts val="0"/>
              </a:spcAft>
              <a:buClr>
                <a:schemeClr val="lt1"/>
              </a:buClr>
              <a:buSzPts val="1800"/>
              <a:buFont typeface="Corbel"/>
              <a:buChar char="●"/>
            </a:pPr>
            <a:r>
              <a:rPr b="0" i="0" lang="en-US" sz="1800" u="none" cap="none" strike="noStrike">
                <a:solidFill>
                  <a:schemeClr val="lt1"/>
                </a:solidFill>
                <a:latin typeface="Corbel"/>
                <a:ea typeface="Corbel"/>
                <a:cs typeface="Corbel"/>
                <a:sym typeface="Corbel"/>
              </a:rPr>
              <a:t>Performance Numbers: ( GPU/CPU Details )</a:t>
            </a:r>
            <a:endParaRPr/>
          </a:p>
          <a:p>
            <a:pPr indent="-342900" lvl="1" marL="914400" marR="0" rtl="0" algn="l">
              <a:spcBef>
                <a:spcPts val="0"/>
              </a:spcBef>
              <a:spcAft>
                <a:spcPts val="0"/>
              </a:spcAft>
              <a:buClr>
                <a:schemeClr val="lt1"/>
              </a:buClr>
              <a:buSzPts val="1800"/>
              <a:buFont typeface="Corbel"/>
              <a:buChar char="-"/>
            </a:pPr>
            <a:r>
              <a:rPr b="0" i="0" lang="en-US" sz="1800" u="none" cap="none" strike="noStrike">
                <a:solidFill>
                  <a:schemeClr val="lt1"/>
                </a:solidFill>
                <a:latin typeface="Corbel"/>
                <a:ea typeface="Corbel"/>
                <a:cs typeface="Corbel"/>
                <a:sym typeface="Corbel"/>
              </a:rPr>
              <a:t>Training Times  : How</a:t>
            </a:r>
            <a:r>
              <a:rPr b="0" i="0" lang="en-US" sz="1800" u="none" cap="none" strike="noStrike">
                <a:solidFill>
                  <a:schemeClr val="lt1"/>
                </a:solidFill>
                <a:latin typeface="Corbel"/>
                <a:ea typeface="Corbel"/>
                <a:cs typeface="Corbel"/>
                <a:sym typeface="Corbel"/>
              </a:rPr>
              <a:t> much total hours were spent on training to get the final best score?</a:t>
            </a:r>
            <a:endParaRPr b="0" i="0" sz="1800" u="none" cap="none" strike="noStrike">
              <a:solidFill>
                <a:schemeClr val="lt1"/>
              </a:solidFill>
              <a:latin typeface="Corbel"/>
              <a:ea typeface="Corbel"/>
              <a:cs typeface="Corbel"/>
              <a:sym typeface="Corbel"/>
            </a:endParaRPr>
          </a:p>
          <a:p>
            <a:pPr indent="-342900" lvl="2" marL="1371600" marR="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Google Colab GPU: 35 seconds per epoch and epochs: 43 so total time: 25 mins.</a:t>
            </a:r>
            <a:endParaRPr sz="1800">
              <a:solidFill>
                <a:schemeClr val="lt1"/>
              </a:solidFill>
              <a:latin typeface="Corbel"/>
              <a:ea typeface="Corbel"/>
              <a:cs typeface="Corbel"/>
              <a:sym typeface="Corbel"/>
            </a:endParaRPr>
          </a:p>
          <a:p>
            <a:pPr indent="-342900" lvl="2" marL="1371600" marR="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 Google Colab CPU: 78 seconds per epoch and epochs: 43 so total time: 56 mins.</a:t>
            </a:r>
            <a:endParaRPr sz="1800">
              <a:solidFill>
                <a:schemeClr val="lt1"/>
              </a:solidFill>
              <a:latin typeface="Corbel"/>
              <a:ea typeface="Corbel"/>
              <a:cs typeface="Corbel"/>
              <a:sym typeface="Corbel"/>
            </a:endParaRPr>
          </a:p>
          <a:p>
            <a:pPr indent="-342900" lvl="0" marL="457200" marR="0" rtl="0" algn="l">
              <a:spcBef>
                <a:spcPts val="0"/>
              </a:spcBef>
              <a:spcAft>
                <a:spcPts val="0"/>
              </a:spcAft>
              <a:buClr>
                <a:schemeClr val="lt1"/>
              </a:buClr>
              <a:buSzPts val="1800"/>
              <a:buFont typeface="Corbel"/>
              <a:buChar char="●"/>
            </a:pPr>
            <a:r>
              <a:rPr b="0" i="0" lang="en-US" sz="1800" u="none" cap="none" strike="noStrike">
                <a:solidFill>
                  <a:schemeClr val="lt1"/>
                </a:solidFill>
                <a:latin typeface="Corbel"/>
                <a:ea typeface="Corbel"/>
                <a:cs typeface="Corbel"/>
                <a:sym typeface="Corbel"/>
              </a:rPr>
              <a:t>License:</a:t>
            </a:r>
            <a:endParaRPr/>
          </a:p>
          <a:p>
            <a:pPr indent="-342900" lvl="1" marL="914400" marR="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Open Source: </a:t>
            </a:r>
            <a:r>
              <a:rPr lang="en-US" sz="1800" u="sng">
                <a:solidFill>
                  <a:schemeClr val="hlink"/>
                </a:solidFill>
                <a:latin typeface="Corbel"/>
                <a:ea typeface="Corbel"/>
                <a:cs typeface="Corbel"/>
                <a:sym typeface="Corbel"/>
                <a:hlinkClick r:id="rId3"/>
              </a:rPr>
              <a:t>Code link</a:t>
            </a:r>
            <a:endParaRPr sz="1800">
              <a:solidFill>
                <a:schemeClr val="lt1"/>
              </a:solidFill>
              <a:latin typeface="Corbel"/>
              <a:ea typeface="Corbel"/>
              <a:cs typeface="Corbel"/>
              <a:sym typeface="Corbel"/>
            </a:endParaRPr>
          </a:p>
          <a:p>
            <a:pPr indent="-342900" lvl="1" marL="914400" marR="0" rtl="0" algn="l">
              <a:spcBef>
                <a:spcPts val="0"/>
              </a:spcBef>
              <a:spcAft>
                <a:spcPts val="0"/>
              </a:spcAft>
              <a:buClr>
                <a:schemeClr val="lt1"/>
              </a:buClr>
              <a:buSzPts val="1800"/>
              <a:buFont typeface="Corbel"/>
              <a:buChar char="-"/>
            </a:pPr>
            <a:r>
              <a:rPr lang="en-US" sz="1800">
                <a:solidFill>
                  <a:schemeClr val="lt1"/>
                </a:solidFill>
                <a:latin typeface="Corbel"/>
                <a:ea typeface="Corbel"/>
                <a:cs typeface="Corbel"/>
                <a:sym typeface="Corbel"/>
              </a:rPr>
              <a:t>L</a:t>
            </a:r>
            <a:r>
              <a:rPr b="0" i="0" lang="en-US" sz="1800" u="none" cap="none" strike="noStrike">
                <a:solidFill>
                  <a:schemeClr val="lt1"/>
                </a:solidFill>
                <a:latin typeface="Corbel"/>
                <a:ea typeface="Corbel"/>
                <a:cs typeface="Corbel"/>
                <a:sym typeface="Corbel"/>
              </a:rPr>
              <a:t>icense of Solution</a:t>
            </a:r>
            <a:r>
              <a:rPr lang="en-US" sz="1800">
                <a:solidFill>
                  <a:schemeClr val="lt1"/>
                </a:solidFill>
                <a:latin typeface="Corbel"/>
                <a:ea typeface="Corbel"/>
                <a:cs typeface="Corbel"/>
                <a:sym typeface="Corbel"/>
              </a:rPr>
              <a:t>: MIT</a:t>
            </a:r>
            <a:endParaRPr sz="1800">
              <a:solidFill>
                <a:schemeClr val="lt1"/>
              </a:solidFill>
              <a:latin typeface="Corbel"/>
              <a:ea typeface="Corbel"/>
              <a:cs typeface="Corbel"/>
              <a:sym typeface="Corbe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eadlines">
  <a:themeElements>
    <a:clrScheme name="Headlines">
      <a:dk1>
        <a:srgbClr val="000000"/>
      </a:dk1>
      <a:lt1>
        <a:srgbClr val="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2019-09-28T12:46:47Z</dcterms:created>
  <dc:creator>Nidhiya V Raj</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b558183-044c-4105-8d9c-cea02a2a3d86_Enabled">
    <vt:lpwstr>True</vt:lpwstr>
  </property>
  <property fmtid="{D5CDD505-2E9C-101B-9397-08002B2CF9AE}" pid="3" name="MSIP_Label_6b558183-044c-4105-8d9c-cea02a2a3d86_SiteId">
    <vt:lpwstr>43083d15-7273-40c1-b7db-39efd9ccc17a</vt:lpwstr>
  </property>
  <property fmtid="{D5CDD505-2E9C-101B-9397-08002B2CF9AE}" pid="4" name="MSIP_Label_6b558183-044c-4105-8d9c-cea02a2a3d86_Owner">
    <vt:lpwstr>nidhiyar@nvidia.com</vt:lpwstr>
  </property>
  <property fmtid="{D5CDD505-2E9C-101B-9397-08002B2CF9AE}" pid="5" name="MSIP_Label_6b558183-044c-4105-8d9c-cea02a2a3d86_SetDate">
    <vt:lpwstr>2019-09-28T14:20:52.5765701Z</vt:lpwstr>
  </property>
  <property fmtid="{D5CDD505-2E9C-101B-9397-08002B2CF9AE}" pid="6" name="MSIP_Label_6b558183-044c-4105-8d9c-cea02a2a3d86_Name">
    <vt:lpwstr>Unrestricted</vt:lpwstr>
  </property>
  <property fmtid="{D5CDD505-2E9C-101B-9397-08002B2CF9AE}" pid="7" name="MSIP_Label_6b558183-044c-4105-8d9c-cea02a2a3d86_Application">
    <vt:lpwstr>Microsoft Azure Information Protection</vt:lpwstr>
  </property>
  <property fmtid="{D5CDD505-2E9C-101B-9397-08002B2CF9AE}" pid="8" name="MSIP_Label_6b558183-044c-4105-8d9c-cea02a2a3d86_ActionId">
    <vt:lpwstr>a107ad97-cbad-4e34-83f0-e134e89e228c</vt:lpwstr>
  </property>
  <property fmtid="{D5CDD505-2E9C-101B-9397-08002B2CF9AE}" pid="9" name="MSIP_Label_6b558183-044c-4105-8d9c-cea02a2a3d86_Extended_MSFT_Method">
    <vt:lpwstr>Automatic</vt:lpwstr>
  </property>
  <property fmtid="{D5CDD505-2E9C-101B-9397-08002B2CF9AE}" pid="10" name="Sensitivity">
    <vt:lpwstr>Unrestricted</vt:lpwstr>
  </property>
</Properties>
</file>