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0" r:id="rId3"/>
    <p:sldMasterId id="2147483691" r:id="rId4"/>
    <p:sldMasterId id="214748369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ephi"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wikipedia.org/wiki/Klasa_(programowanie_obiektow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wikipedia.org/wiki/Klasa_(programowanie_obiektowe)"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eekexplains.blogspot.com.es/2008/07/threadstate-in-java-blocked-vs-waiting.html" TargetMode="External"/><Relationship Id="rId3" Type="http://schemas.openxmlformats.org/officeDocument/2006/relationships/hyperlink" Target="https://stackoverflow.com/questions/27406200/visualvm-thread-state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kyong.com/featured/top-8-java-people-you-should-know/"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umbr.io/handbook/garbage-collection-algorithms-implementations" TargetMode="External"/><Relationship Id="rId3" Type="http://schemas.openxmlformats.org/officeDocument/2006/relationships/hyperlink" Target="https://lafkblogs.wordpress.com/2017/06/15/jak-dziala-g1/" TargetMode="External"/><Relationship Id="rId4" Type="http://schemas.openxmlformats.org/officeDocument/2006/relationships/hyperlink" Target="https://stackoverflow.com/questions/5024959/find-which-type-of-garbage-collector-is-running"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0" Type="http://schemas.openxmlformats.org/officeDocument/2006/relationships/hyperlink" Target="https://en.wikipedia.org/wiki/James_Gosling#cite_note-aws-15" TargetMode="External"/><Relationship Id="rId11" Type="http://schemas.openxmlformats.org/officeDocument/2006/relationships/hyperlink" Target="https://en.wikipedia.org/wiki/Bill_Vass" TargetMode="External"/><Relationship Id="rId10" Type="http://schemas.openxmlformats.org/officeDocument/2006/relationships/hyperlink" Target="https://en.wikipedia.org/wiki/Bill_Vass" TargetMode="External"/><Relationship Id="rId13" Type="http://schemas.openxmlformats.org/officeDocument/2006/relationships/hyperlink" Target="https://en.wikipedia.org/wiki/Liquid_Robotics" TargetMode="External"/><Relationship Id="rId12" Type="http://schemas.openxmlformats.org/officeDocument/2006/relationships/hyperlink" Target="https://en.wikipedia.org/wiki/Liquid_Robotics" TargetMode="External"/><Relationship Id="rId1" Type="http://schemas.openxmlformats.org/officeDocument/2006/relationships/notesMaster" Target="../notesMasters/notesMaster1.xml"/><Relationship Id="rId2" Type="http://schemas.openxmlformats.org/officeDocument/2006/relationships/hyperlink" Target="https://en.wikipedia.org/wiki/Java_(programming_language)" TargetMode="External"/><Relationship Id="rId3" Type="http://schemas.openxmlformats.org/officeDocument/2006/relationships/hyperlink" Target="https://en.wikipedia.org/wiki/Sun_Microsystems"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James_Gosling#cite_note-13" TargetMode="External"/><Relationship Id="rId15" Type="http://schemas.openxmlformats.org/officeDocument/2006/relationships/hyperlink" Target="https://en.wikipedia.org/wiki/Boeing" TargetMode="External"/><Relationship Id="rId14" Type="http://schemas.openxmlformats.org/officeDocument/2006/relationships/hyperlink" Target="https://en.wikipedia.org/wiki/James_Gosling#cite_note-nighthacks1-1" TargetMode="External"/><Relationship Id="rId17" Type="http://schemas.openxmlformats.org/officeDocument/2006/relationships/hyperlink" Target="https://en.wikipedia.org/wiki/James_Gosling#cite_note-14" TargetMode="External"/><Relationship Id="rId16"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9" Type="http://schemas.openxmlformats.org/officeDocument/2006/relationships/hyperlink" Target="https://en.wikipedia.org/wiki/Amazon_Web_Services" TargetMode="External"/><Relationship Id="rId6" Type="http://schemas.openxmlformats.org/officeDocument/2006/relationships/hyperlink" Target="https://en.wikipedia.org/wiki/Java_programming_language" TargetMode="External"/><Relationship Id="rId18" Type="http://schemas.openxmlformats.org/officeDocument/2006/relationships/hyperlink" Target="https://en.wikipedia.org/wiki/Amazon_Web_Services" TargetMode="External"/><Relationship Id="rId7" Type="http://schemas.openxmlformats.org/officeDocument/2006/relationships/hyperlink" Target="https://en.wikipedia.org/wiki/Google" TargetMode="External"/><Relationship Id="rId8" Type="http://schemas.openxmlformats.org/officeDocument/2006/relationships/hyperlink" Target="https://en.wikipedia.org/wiki/Googl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ubscriber_Identity_Module" TargetMode="External"/><Relationship Id="rId3" Type="http://schemas.openxmlformats.org/officeDocument/2006/relationships/hyperlink" Target="https://en.wikipedia.org/wiki/GSM" TargetMode="External"/><Relationship Id="rId4" Type="http://schemas.openxmlformats.org/officeDocument/2006/relationships/hyperlink" Target="https://en.wikipedia.org/wiki/Automated_teller_machin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9" name="Google Shape;4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33bfbdd0d2_1_70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33bfbdd0d2_1_701: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586" name="Google Shape;586;g33bfbdd0d2_1_701: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33bfbdd0d2_1_5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3bfbdd0d2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33bfbdd0d2_1_876: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g33bfbdd0d2_1_876: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Dependency graph of the Java Core classes (created with jdeps and </a:t>
            </a:r>
            <a:r>
              <a:rPr b="0" i="0" lang="en-US" sz="1100" u="sng" cap="none" strike="noStrike">
                <a:solidFill>
                  <a:schemeClr val="hlink"/>
                </a:solidFill>
                <a:latin typeface="Calibri"/>
                <a:ea typeface="Calibri"/>
                <a:cs typeface="Calibri"/>
                <a:sym typeface="Calibri"/>
                <a:hlinkClick r:id="rId2"/>
              </a:rPr>
              <a:t>Gephi</a:t>
            </a:r>
            <a:r>
              <a:rPr b="0" i="0" lang="en-US" sz="1100" u="none" cap="none" strike="noStrike">
                <a:solidFill>
                  <a:schemeClr val="dk1"/>
                </a:solidFill>
                <a:latin typeface="Calibri"/>
                <a:ea typeface="Calibri"/>
                <a:cs typeface="Calibri"/>
                <a:sym typeface="Calibri"/>
              </a:rPr>
              <a:t>). The most frequently used classes Object and String appear in the centre of the diagram.</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Gephi is the leading visualization and exploration software for all kinds of graphs and networks. Gephi is open-source and free.</a:t>
            </a:r>
            <a:endParaRPr b="0" i="0" sz="1100" u="none" cap="none" strike="noStrike">
              <a:solidFill>
                <a:schemeClr val="dk1"/>
              </a:solidFill>
              <a:latin typeface="Calibri"/>
              <a:ea typeface="Calibri"/>
              <a:cs typeface="Calibri"/>
              <a:sym typeface="Calibri"/>
            </a:endParaRPr>
          </a:p>
        </p:txBody>
      </p:sp>
      <p:sp>
        <p:nvSpPr>
          <p:cNvPr id="600" name="Google Shape;600;g33bfbdd0d2_1_876: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33bfbdd0d2_1_138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33bfbdd0d2_1_1383: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https://dzone.com/articles/jvm-architecture-explained</a:t>
            </a:r>
            <a:endParaRPr b="0" i="0" sz="1100" u="none" cap="none" strike="noStrike">
              <a:solidFill>
                <a:schemeClr val="dk1"/>
              </a:solidFill>
              <a:latin typeface="Calibri"/>
              <a:ea typeface="Calibri"/>
              <a:cs typeface="Calibri"/>
              <a:sym typeface="Calibri"/>
            </a:endParaRPr>
          </a:p>
        </p:txBody>
      </p:sp>
      <p:sp>
        <p:nvSpPr>
          <p:cNvPr id="608" name="Google Shape;608;g33bfbdd0d2_1_1383: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4b25693b1b_5_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4b25693b1b_5_0: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Execution Engine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The bytecode that is assigned to the runtime data areas in the JVM via class loader is executed by the execution engine. The execution engine reads the Java Bytecode in the unit of instruction. It is like a CPU executing the machine command one by one. Each command of the bytecode consists of a 1-byte OpCode and additional Operand. The execution engine gets one OpCode and execute task with the Operand, and then executes the next OpCode.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But the Java Bytecode is written in a language that a human can understand, rather than in the language that the machine directly executes. Therefore, the execution engine must change the bytecode to the language that can be executed by the machine in the JVM. The bytecode can be changed to the suitable language in one of two ways.</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Interpreter</a:t>
            </a:r>
            <a:r>
              <a:rPr b="0" i="0" lang="en-US" sz="1100" u="none" cap="none" strike="noStrike">
                <a:solidFill>
                  <a:schemeClr val="dk1"/>
                </a:solidFill>
                <a:latin typeface="Calibri"/>
                <a:ea typeface="Calibri"/>
                <a:cs typeface="Calibri"/>
                <a:sym typeface="Calibri"/>
              </a:rPr>
              <a:t>: Reads, interprets and executes the bytecode instructions one by one. As it interprets and executes instructions one by one, it can quickly interpret one bytecode, but slowly executes the interpreted result. This is the disadvantage of the interpret language. The 'language' called Bytecode basically runs like an interpreter.</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JIT (Just-In-Time) compiler</a:t>
            </a:r>
            <a:r>
              <a:rPr b="0" i="0" lang="en-US" sz="1100" u="none" cap="none" strike="noStrike">
                <a:solidFill>
                  <a:schemeClr val="dk1"/>
                </a:solidFill>
                <a:latin typeface="Calibri"/>
                <a:ea typeface="Calibri"/>
                <a:cs typeface="Calibri"/>
                <a:sym typeface="Calibri"/>
              </a:rPr>
              <a:t>: The JIT compiler has been introduced to compensate for the disadvantages of the interpreter. The execution engine runs as an interpreter first, and at the appropriate time, the JIT compiler compiles the entire bytecode to change it to native code. After that, the execution engine no longer interprets the method, but directly executes using native code. Execution in native code is much faster than interpreting instructions one by one. The compiled code can be executed quickly since the native code is stored in the cache.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However, it takes more time for JIT compiler to compile the code than for the interpreter to interpret the code one by one. Therefore, if the code is to be executed just once, it is better to interpret it instead of compiling. Therefore, the JVMs that use the JIT compiler internally check how frequently the method is executed and compile the method only when the frequency is higher than a certain level.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7: Java Compiler and JIT Compiler.</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How the execution engine runs is not defined in the JVM specifications. Therefore, JVM vendors improve their execution engines using various techniques, and introduce various types of JIT compilers.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Most JIT compilers run as shown in the figure below: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8: JIT Compiler.</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The JIT compiler converts the bytecode to an intermediate-level expression, IR (Intermediate Representation), to execute optimization, and then converts the expression to native code.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Oracle Hotspot VM uses a JIT compiler called Hotspot Compiler. It is called Hotspot because Hotspot Compiler searches the 'Hotspot' that requires compiling with the highest priority through profiling, and then it compiles the hotspot to native code. If the method that has the bytecode compiled is no longer frequently invoked, in other words, if the method is not the hotspot any more, the Hotspot VM removes the native code from the cache and runs in interpreter mode. The Hotspot VM is divided into the Server VM and the Client VM, and the two VMs use different JIT compilers.</a:t>
            </a:r>
            <a:endParaRPr/>
          </a:p>
        </p:txBody>
      </p:sp>
      <p:sp>
        <p:nvSpPr>
          <p:cNvPr id="615" name="Google Shape;615;g4b25693b1b_5_0: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33bfbdd0d2_1_139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g33bfbdd0d2_1_1390: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https://www.cubrid.org/blog/understanding-jvm-internals/</a:t>
            </a:r>
            <a:endParaRPr b="1"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Class Loader</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Java provides a dynamic load feature; it loads and links the class when it refers to a class for the first time at runtime, not compile time. JVM's class loader executes the dynamic load. The features of Java class loader are as follows:</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Hierarchical Structure</a:t>
            </a:r>
            <a:r>
              <a:rPr b="0" i="0" lang="en-US" sz="1100" u="none" cap="none" strike="noStrike">
                <a:solidFill>
                  <a:schemeClr val="dk1"/>
                </a:solidFill>
                <a:latin typeface="Calibri"/>
                <a:ea typeface="Calibri"/>
                <a:cs typeface="Calibri"/>
                <a:sym typeface="Calibri"/>
              </a:rPr>
              <a:t>: Class loaders in Java are organized into a hierarchy with a parent-child relationship. The Bootstrap Class Loader is the parent of all class loaders.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Delegation mode</a:t>
            </a:r>
            <a:r>
              <a:rPr b="0" i="0" lang="en-US" sz="1100" u="none" cap="none" strike="noStrike">
                <a:solidFill>
                  <a:schemeClr val="dk1"/>
                </a:solidFill>
                <a:latin typeface="Calibri"/>
                <a:ea typeface="Calibri"/>
                <a:cs typeface="Calibri"/>
                <a:sym typeface="Calibri"/>
              </a:rPr>
              <a:t>: Based on the hierarchical structure, load is delegated between class loaders. When a class is loaded, the parent class loader is checked to determine whether or not the class is in the parent class loader. If the upper class loader has the class, the class is used. If not, the class loader requested for loading loads the class.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Visibility limit</a:t>
            </a:r>
            <a:r>
              <a:rPr b="0" i="0" lang="en-US" sz="1100" u="none" cap="none" strike="noStrike">
                <a:solidFill>
                  <a:schemeClr val="dk1"/>
                </a:solidFill>
                <a:latin typeface="Calibri"/>
                <a:ea typeface="Calibri"/>
                <a:cs typeface="Calibri"/>
                <a:sym typeface="Calibri"/>
              </a:rPr>
              <a:t>: A child class loader can find the class in the parent class loader; however, a parent class loader cannot find the class in the child class loader.</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Unload is not allowed</a:t>
            </a:r>
            <a:r>
              <a:rPr b="0" i="0" lang="en-US" sz="1100" u="none" cap="none" strike="noStrike">
                <a:solidFill>
                  <a:schemeClr val="dk1"/>
                </a:solidFill>
                <a:latin typeface="Calibri"/>
                <a:ea typeface="Calibri"/>
                <a:cs typeface="Calibri"/>
                <a:sym typeface="Calibri"/>
              </a:rPr>
              <a:t>: A class loader can load a class but cannot unload it. Instead of unloading, the current class loader can be deleted, and a new class loader can be created.</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Each class loader has its namespace that stores the loaded classes. When a class loader loads a class, it searches the class based on FQCN (Fully Qualified Class Name) stored in the namespace to check whether or not the class has been already loaded. Even if the class has an identical FQCN but a different namespace, it is regarded as a different class. A different namespace means that the class has been loaded by another class loader.</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The following figure illustrates the class loader delegation model.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2: Class Loader Delegation Model.</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When a class loader is requested for class load, it checks whether or not the class exists in the class loader cache, the parent class loader, and itself, in the order listed. In short, it checks whether or not the class has been loaded in the class loader cache. If not, it checks the parent class loader. If the class is not found in the bootstrap class loader, the requested class loader searches for the class in the file system.</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Bootstrap class loader</a:t>
            </a:r>
            <a:r>
              <a:rPr b="0" i="0" lang="en-US" sz="1100" u="none" cap="none" strike="noStrike">
                <a:solidFill>
                  <a:schemeClr val="dk1"/>
                </a:solidFill>
                <a:latin typeface="Calibri"/>
                <a:ea typeface="Calibri"/>
                <a:cs typeface="Calibri"/>
                <a:sym typeface="Calibri"/>
              </a:rPr>
              <a:t>: This is created when running the JVM. It loads Java APIs, including object classes. Unlike other class loaders, it is implemented in native code instead of Java.</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Extension class loader</a:t>
            </a:r>
            <a:r>
              <a:rPr b="0" i="0" lang="en-US" sz="1100" u="none" cap="none" strike="noStrike">
                <a:solidFill>
                  <a:schemeClr val="dk1"/>
                </a:solidFill>
                <a:latin typeface="Calibri"/>
                <a:ea typeface="Calibri"/>
                <a:cs typeface="Calibri"/>
                <a:sym typeface="Calibri"/>
              </a:rPr>
              <a:t>: It loads the extension classes excluding the basic Java APIs. It also loads various security extension functions.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System class loader</a:t>
            </a:r>
            <a:r>
              <a:rPr b="0" i="0" lang="en-US" sz="1100" u="none" cap="none" strike="noStrike">
                <a:solidFill>
                  <a:schemeClr val="dk1"/>
                </a:solidFill>
                <a:latin typeface="Calibri"/>
                <a:ea typeface="Calibri"/>
                <a:cs typeface="Calibri"/>
                <a:sym typeface="Calibri"/>
              </a:rPr>
              <a:t>: If the bootstrap class loader and the extension class loader load the JVM components, the system class loader loads the application classes. It loads the class in the $CLASSPATH specified by the user.</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User-defined class loader</a:t>
            </a:r>
            <a:r>
              <a:rPr b="0" i="0" lang="en-US" sz="1100" u="none" cap="none" strike="noStrike">
                <a:solidFill>
                  <a:schemeClr val="dk1"/>
                </a:solidFill>
                <a:latin typeface="Calibri"/>
                <a:ea typeface="Calibri"/>
                <a:cs typeface="Calibri"/>
                <a:sym typeface="Calibri"/>
              </a:rPr>
              <a:t>: This is a class loader that an application user directly creates on the code.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Frameworks such as Web application server (WAS) use it to make Web applications and enterprise applications run independently. In other words, this guarantees the independence of applications through class loader delegation model. Such a WAS class loader structure uses a hierarchical structure that is slightly different for each WAS vendor.</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If a class loader finds an unloaded class, the class is loaded and linked by following the process illustrated below.</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3: Class Load Stage.</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Each stage is described as follows.</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Loading</a:t>
            </a:r>
            <a:r>
              <a:rPr b="0" i="0" lang="en-US" sz="1100" u="none" cap="none" strike="noStrike">
                <a:solidFill>
                  <a:schemeClr val="dk1"/>
                </a:solidFill>
                <a:latin typeface="Calibri"/>
                <a:ea typeface="Calibri"/>
                <a:cs typeface="Calibri"/>
                <a:sym typeface="Calibri"/>
              </a:rPr>
              <a:t>: A class is obtained from a file and loaded to the JVM memory.</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Verifying</a:t>
            </a:r>
            <a:r>
              <a:rPr b="0" i="0" lang="en-US" sz="1100" u="none" cap="none" strike="noStrike">
                <a:solidFill>
                  <a:schemeClr val="dk1"/>
                </a:solidFill>
                <a:latin typeface="Calibri"/>
                <a:ea typeface="Calibri"/>
                <a:cs typeface="Calibri"/>
                <a:sym typeface="Calibri"/>
              </a:rPr>
              <a:t>: Check whether or not the read class is configured as described in the Java Language Specification and JVM specifications. This is the most complicated test process of the class load processes, and takes the longest time. Most cases of the JVM TCK test cases are to test whether or not a verification error occurs by loading wrong classes.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Preparing</a:t>
            </a:r>
            <a:r>
              <a:rPr b="0" i="0" lang="en-US" sz="1100" u="none" cap="none" strike="noStrike">
                <a:solidFill>
                  <a:schemeClr val="dk1"/>
                </a:solidFill>
                <a:latin typeface="Calibri"/>
                <a:ea typeface="Calibri"/>
                <a:cs typeface="Calibri"/>
                <a:sym typeface="Calibri"/>
              </a:rPr>
              <a:t>: Prepare a data structure that assigns the memory required by classes and indicates the fields, methods, and interfaces defined in the class.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Resolving</a:t>
            </a:r>
            <a:r>
              <a:rPr b="0" i="0" lang="en-US" sz="1100" u="none" cap="none" strike="noStrike">
                <a:solidFill>
                  <a:schemeClr val="dk1"/>
                </a:solidFill>
                <a:latin typeface="Calibri"/>
                <a:ea typeface="Calibri"/>
                <a:cs typeface="Calibri"/>
                <a:sym typeface="Calibri"/>
              </a:rPr>
              <a:t>: Change all symbolic references in the constant pool of the class to direct references.</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Initializing</a:t>
            </a:r>
            <a:r>
              <a:rPr b="0" i="0" lang="en-US" sz="1100" u="none" cap="none" strike="noStrike">
                <a:solidFill>
                  <a:schemeClr val="dk1"/>
                </a:solidFill>
                <a:latin typeface="Calibri"/>
                <a:ea typeface="Calibri"/>
                <a:cs typeface="Calibri"/>
                <a:sym typeface="Calibri"/>
              </a:rPr>
              <a:t>: Initialize the class variables to proper values. Execute the static initializers and initialize the static fields to the configured values.</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JarHell, java versions hell ?</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624" name="Google Shape;624;g33bfbdd0d2_1_1390: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33bfbdd0d2_1_1399: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33bfbdd0d2_1_1399: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https://www.geeksforgeeks.org/jvm-works-jvm-architecture/</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100" u="none" cap="none" strike="noStrike">
                <a:solidFill>
                  <a:schemeClr val="dk1"/>
                </a:solidFill>
                <a:latin typeface="Calibri"/>
                <a:ea typeface="Calibri"/>
                <a:cs typeface="Calibri"/>
                <a:sym typeface="Calibri"/>
              </a:rPr>
              <a:t>Bootstrap class loader</a:t>
            </a:r>
            <a:r>
              <a:rPr b="0" i="0" lang="en-US" sz="1100" u="none" cap="none" strike="noStrike">
                <a:solidFill>
                  <a:schemeClr val="dk1"/>
                </a:solidFill>
                <a:latin typeface="Calibri"/>
                <a:ea typeface="Calibri"/>
                <a:cs typeface="Calibri"/>
                <a:sym typeface="Calibri"/>
              </a:rPr>
              <a:t> : Every JVM implementation must have a bootstrap class loader, capable of loading trusted classes. It loads core java API classes present in </a:t>
            </a:r>
            <a:r>
              <a:rPr b="0" i="1" lang="en-US" sz="1100" u="none" cap="none" strike="noStrike">
                <a:solidFill>
                  <a:schemeClr val="dk1"/>
                </a:solidFill>
                <a:latin typeface="Calibri"/>
                <a:ea typeface="Calibri"/>
                <a:cs typeface="Calibri"/>
                <a:sym typeface="Calibri"/>
              </a:rPr>
              <a:t>JAVA_HOME/jre/lib</a:t>
            </a:r>
            <a:r>
              <a:rPr b="0" i="0" lang="en-US" sz="1100" u="none" cap="none" strike="noStrike">
                <a:solidFill>
                  <a:schemeClr val="dk1"/>
                </a:solidFill>
                <a:latin typeface="Calibri"/>
                <a:ea typeface="Calibri"/>
                <a:cs typeface="Calibri"/>
                <a:sym typeface="Calibri"/>
              </a:rPr>
              <a:t> directory. This path is popularly known as bootstrap path. It is implemented in native languages like C, C++.</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100" u="none" cap="none" strike="noStrike">
                <a:solidFill>
                  <a:schemeClr val="dk1"/>
                </a:solidFill>
                <a:latin typeface="Calibri"/>
                <a:ea typeface="Calibri"/>
                <a:cs typeface="Calibri"/>
                <a:sym typeface="Calibri"/>
              </a:rPr>
              <a:t>Extension class loader</a:t>
            </a:r>
            <a:r>
              <a:rPr b="0" i="0" lang="en-US" sz="1100" u="none" cap="none" strike="noStrike">
                <a:solidFill>
                  <a:schemeClr val="dk1"/>
                </a:solidFill>
                <a:latin typeface="Calibri"/>
                <a:ea typeface="Calibri"/>
                <a:cs typeface="Calibri"/>
                <a:sym typeface="Calibri"/>
              </a:rPr>
              <a:t> : It is child of bootstrap class loader. It loads the classes present in the extensions directories </a:t>
            </a:r>
            <a:r>
              <a:rPr b="0" i="1" lang="en-US" sz="1100" u="none" cap="none" strike="noStrike">
                <a:solidFill>
                  <a:schemeClr val="dk1"/>
                </a:solidFill>
                <a:latin typeface="Calibri"/>
                <a:ea typeface="Calibri"/>
                <a:cs typeface="Calibri"/>
                <a:sym typeface="Calibri"/>
              </a:rPr>
              <a:t>JAVA_HOME/jre/lib/ext</a:t>
            </a:r>
            <a:r>
              <a:rPr b="0" i="0" lang="en-US" sz="1100" u="none" cap="none" strike="noStrike">
                <a:solidFill>
                  <a:schemeClr val="dk1"/>
                </a:solidFill>
                <a:latin typeface="Calibri"/>
                <a:ea typeface="Calibri"/>
                <a:cs typeface="Calibri"/>
                <a:sym typeface="Calibri"/>
              </a:rPr>
              <a:t>(Extension path) or any other directory specified by the java.ext.dirs system property. It is implemented in java by the </a:t>
            </a:r>
            <a:r>
              <a:rPr b="0" i="1" lang="en-US" sz="1100" u="none" cap="none" strike="noStrike">
                <a:solidFill>
                  <a:schemeClr val="dk1"/>
                </a:solidFill>
                <a:latin typeface="Calibri"/>
                <a:ea typeface="Calibri"/>
                <a:cs typeface="Calibri"/>
                <a:sym typeface="Calibri"/>
              </a:rPr>
              <a:t>sun.misc.Launcher$ExtClassLoader</a:t>
            </a:r>
            <a:r>
              <a:rPr b="0" i="0" lang="en-US" sz="1100" u="none" cap="none" strike="noStrike">
                <a:solidFill>
                  <a:schemeClr val="dk1"/>
                </a:solidFill>
                <a:latin typeface="Calibri"/>
                <a:ea typeface="Calibri"/>
                <a:cs typeface="Calibri"/>
                <a:sym typeface="Calibri"/>
              </a:rPr>
              <a:t> class.</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100" u="none" cap="none" strike="noStrike">
                <a:solidFill>
                  <a:schemeClr val="dk1"/>
                </a:solidFill>
                <a:latin typeface="Calibri"/>
                <a:ea typeface="Calibri"/>
                <a:cs typeface="Calibri"/>
                <a:sym typeface="Calibri"/>
              </a:rPr>
              <a:t>System/Application class loader</a:t>
            </a:r>
            <a:r>
              <a:rPr b="0" i="0" lang="en-US" sz="1100" u="none" cap="none" strike="noStrike">
                <a:solidFill>
                  <a:schemeClr val="dk1"/>
                </a:solidFill>
                <a:latin typeface="Calibri"/>
                <a:ea typeface="Calibri"/>
                <a:cs typeface="Calibri"/>
                <a:sym typeface="Calibri"/>
              </a:rPr>
              <a:t> : It is child of extension class loader. It is responsible to load classes from application class path. It internally uses Environment Variable which mapped to java.class.path. It is also implemented in Java by the </a:t>
            </a:r>
            <a:r>
              <a:rPr b="0" i="1" lang="en-US" sz="1100" u="none" cap="none" strike="noStrike">
                <a:solidFill>
                  <a:schemeClr val="dk1"/>
                </a:solidFill>
                <a:latin typeface="Calibri"/>
                <a:ea typeface="Calibri"/>
                <a:cs typeface="Calibri"/>
                <a:sym typeface="Calibri"/>
              </a:rPr>
              <a:t>sun.misc.Launcher$AppClassLoader</a:t>
            </a:r>
            <a:r>
              <a:rPr b="0" i="0" lang="en-US" sz="1100" u="none" cap="none" strike="noStrike">
                <a:solidFill>
                  <a:schemeClr val="dk1"/>
                </a:solidFill>
                <a:latin typeface="Calibri"/>
                <a:ea typeface="Calibri"/>
                <a:cs typeface="Calibri"/>
                <a:sym typeface="Calibri"/>
              </a:rPr>
              <a:t> class.</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633" name="Google Shape;633;g33bfbdd0d2_1_1399: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33bfbdd0d2_1_8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3bfbdd0d2_1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33c9e3b530_0_5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3c9e3b53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33c9e3b530_0_2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33c9e3b530_0_20: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Archiwa JAR mogą być podpisywane cyfrowo. Podpis składany jest w pliku manifestu. Środowisko uruchomieniowe podczas ładowania podpisanych plików JAR może sprawdzać </a:t>
            </a:r>
            <a:r>
              <a:rPr b="0" i="0" lang="en-US" sz="1100" u="sng" cap="none" strike="noStrike">
                <a:solidFill>
                  <a:schemeClr val="hlink"/>
                </a:solidFill>
                <a:latin typeface="Calibri"/>
                <a:ea typeface="Calibri"/>
                <a:cs typeface="Calibri"/>
                <a:sym typeface="Calibri"/>
                <a:hlinkClick r:id="rId2"/>
              </a:rPr>
              <a:t>klasy</a:t>
            </a:r>
            <a:r>
              <a:rPr b="0" i="0" lang="en-US" sz="1100" u="none" cap="none" strike="noStrike">
                <a:solidFill>
                  <a:schemeClr val="dk1"/>
                </a:solidFill>
                <a:latin typeface="Calibri"/>
                <a:ea typeface="Calibri"/>
                <a:cs typeface="Calibri"/>
                <a:sym typeface="Calibri"/>
              </a:rPr>
              <a:t> i odmówić wczytania tych, które nie pasują do podpisu. Zwiększa to wiarygodność kodu. </a:t>
            </a:r>
            <a:endParaRPr/>
          </a:p>
          <a:p>
            <a:pPr indent="0" lvl="0" marL="0" marR="0" rtl="0" algn="l">
              <a:lnSpc>
                <a:spcPct val="10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jar </a:t>
            </a:r>
            <a:r>
              <a:rPr b="0" i="0" lang="en-US" sz="1100" u="none" cap="none" strike="noStrike">
                <a:solidFill>
                  <a:schemeClr val="dk1"/>
                </a:solidFill>
                <a:latin typeface="Calibri"/>
                <a:ea typeface="Calibri"/>
                <a:cs typeface="Calibri"/>
                <a:sym typeface="Calibri"/>
              </a:rPr>
              <a:t>– tworzenie jednego pliku-archiwum *.jar (kompresja ZIP) zawierającego wszystkie pliki *.class + zależności i zasoby potrzebne do działania aplikacji.</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655" name="Google Shape;655;g33c9e3b530_0_20: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695a1e64f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95a1e64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dk1"/>
                </a:solidFill>
              </a:rPr>
              <a:t>Dlatego mam do Was prośbę o przygotowanie kilku rzeczy w domu - żeby na zajęciach nie tracić na to czasu:</a:t>
            </a:r>
            <a:endParaRPr sz="1400">
              <a:solidFill>
                <a:schemeClr val="dk1"/>
              </a:solidFill>
            </a:endParaRPr>
          </a:p>
          <a:p>
            <a:pPr indent="0" lvl="0" marL="0" rtl="0" algn="l">
              <a:spcBef>
                <a:spcPts val="0"/>
              </a:spcBef>
              <a:spcAft>
                <a:spcPts val="0"/>
              </a:spcAft>
              <a:buNone/>
            </a:pPr>
            <a:r>
              <a:rPr lang="en-US" sz="1400">
                <a:solidFill>
                  <a:schemeClr val="dk1"/>
                </a:solidFill>
              </a:rPr>
              <a:t>1. (Opcjonalnie) Zainstaluj Notepad++ (https://notepad-plus-plus.org/download/) - zignoruj jeżeli już masz lub używasz innego edytora tekstowego</a:t>
            </a:r>
            <a:endParaRPr sz="1400">
              <a:solidFill>
                <a:schemeClr val="dk1"/>
              </a:solidFill>
            </a:endParaRPr>
          </a:p>
          <a:p>
            <a:pPr indent="0" lvl="0" marL="0" rtl="0" algn="l">
              <a:spcBef>
                <a:spcPts val="0"/>
              </a:spcBef>
              <a:spcAft>
                <a:spcPts val="0"/>
              </a:spcAft>
              <a:buNone/>
            </a:pPr>
            <a:r>
              <a:rPr lang="en-US" sz="1400">
                <a:solidFill>
                  <a:schemeClr val="dk1"/>
                </a:solidFill>
              </a:rPr>
              <a:t>2. Otwórz okno poleceń swojego systemu operacyjnego, jak to zrobić możesz sprawdzić np. tutaj:https://tutorial.djangogirls.org/pl/intro_to_command_line/</a:t>
            </a:r>
            <a:endParaRPr sz="1400">
              <a:solidFill>
                <a:schemeClr val="dk1"/>
              </a:solidFill>
            </a:endParaRPr>
          </a:p>
          <a:p>
            <a:pPr indent="0" lvl="0" marL="0" rtl="0" algn="l">
              <a:spcBef>
                <a:spcPts val="0"/>
              </a:spcBef>
              <a:spcAft>
                <a:spcPts val="0"/>
              </a:spcAft>
              <a:buNone/>
            </a:pPr>
            <a:r>
              <a:rPr lang="en-US" sz="1400">
                <a:solidFill>
                  <a:schemeClr val="dk1"/>
                </a:solidFill>
              </a:rPr>
              <a:t>3. Sprawdź czy Java jest prawidłowo zainstalowana, polecenie: *java -version*</a:t>
            </a:r>
            <a:endParaRPr sz="1400">
              <a:solidFill>
                <a:schemeClr val="dk1"/>
              </a:solidFill>
            </a:endParaRPr>
          </a:p>
          <a:p>
            <a:pPr indent="0" lvl="0" marL="0" rtl="0" algn="l">
              <a:spcBef>
                <a:spcPts val="0"/>
              </a:spcBef>
              <a:spcAft>
                <a:spcPts val="0"/>
              </a:spcAft>
              <a:buNone/>
            </a:pPr>
            <a:r>
              <a:rPr lang="en-US" sz="1400">
                <a:solidFill>
                  <a:schemeClr val="dk1"/>
                </a:solidFill>
              </a:rPr>
              <a:t>4. Sprawdź czy działa polecenie: *javac -version* i czy wersja jest taka sama jak w pkt 3</a:t>
            </a:r>
            <a:endParaRPr sz="1400">
              <a:solidFill>
                <a:schemeClr val="dk1"/>
              </a:solidFill>
            </a:endParaRPr>
          </a:p>
          <a:p>
            <a:pPr indent="0" lvl="0" marL="0" rtl="0" algn="l">
              <a:spcBef>
                <a:spcPts val="0"/>
              </a:spcBef>
              <a:spcAft>
                <a:spcPts val="0"/>
              </a:spcAft>
              <a:buNone/>
            </a:pPr>
            <a:r>
              <a:rPr lang="en-US" sz="1400">
                <a:solidFill>
                  <a:schemeClr val="dk1"/>
                </a:solidFill>
              </a:rPr>
              <a:t>5. Jeżeli polecenia powyżej nie działają sprawdź czy masz pobraną i zainstalowane *JDK* (a nie tylko *JRE*!) w wersji *8*.</a:t>
            </a:r>
            <a:endParaRPr sz="1400">
              <a:solidFill>
                <a:schemeClr val="dk1"/>
              </a:solidFill>
            </a:endParaRPr>
          </a:p>
          <a:p>
            <a:pPr indent="0" lvl="0" marL="0" rtl="0" algn="l">
              <a:spcBef>
                <a:spcPts val="0"/>
              </a:spcBef>
              <a:spcAft>
                <a:spcPts val="0"/>
              </a:spcAft>
              <a:buNone/>
            </a:pPr>
            <a:r>
              <a:rPr lang="en-US" sz="1400">
                <a:solidFill>
                  <a:schemeClr val="dk1"/>
                </a:solidFill>
              </a:rPr>
              <a:t>6. Jeżeli nie masz JDK pobierz i zainstaluj. Pobrać można ze strony https://www.oracle.com/technetwork/java/javase/downloads/jdk8-downloads-2133151.html</a:t>
            </a:r>
            <a:endParaRPr sz="1400">
              <a:solidFill>
                <a:schemeClr val="dk1"/>
              </a:solidFill>
            </a:endParaRPr>
          </a:p>
          <a:p>
            <a:pPr indent="0" lvl="0" marL="0" rtl="0" algn="l">
              <a:spcBef>
                <a:spcPts val="0"/>
              </a:spcBef>
              <a:spcAft>
                <a:spcPts val="0"/>
              </a:spcAft>
              <a:buNone/>
            </a:pPr>
            <a:r>
              <a:rPr lang="en-US" sz="1400">
                <a:solidFill>
                  <a:schemeClr val="dk1"/>
                </a:solidFill>
              </a:rPr>
              <a:t>7. Jeżeli nadal nie możesz wykonać poleceń z pkt 3 i/lub 4 wykonaj instrukcje poniżej:</a:t>
            </a:r>
            <a:endParaRPr sz="1400">
              <a:solidFill>
                <a:schemeClr val="dk1"/>
              </a:solidFill>
            </a:endParaRPr>
          </a:p>
          <a:p>
            <a:pPr indent="0" lvl="0" marL="0" rtl="0" algn="l">
              <a:spcBef>
                <a:spcPts val="0"/>
              </a:spcBef>
              <a:spcAft>
                <a:spcPts val="0"/>
              </a:spcAft>
              <a:buNone/>
            </a:pPr>
            <a:r>
              <a:rPr lang="en-US" sz="1400">
                <a:solidFill>
                  <a:schemeClr val="dk1"/>
                </a:solidFill>
              </a:rPr>
              <a:t> - wykonaj polecenia z linku żeby znaleźć zmienną systemową Path: https://www.java.com/pl/download/help/path.xml</a:t>
            </a:r>
            <a:endParaRPr sz="1400">
              <a:solidFill>
                <a:schemeClr val="dk1"/>
              </a:solidFill>
            </a:endParaRPr>
          </a:p>
          <a:p>
            <a:pPr indent="0" lvl="0" marL="0" rtl="0" algn="l">
              <a:spcBef>
                <a:spcPts val="0"/>
              </a:spcBef>
              <a:spcAft>
                <a:spcPts val="0"/>
              </a:spcAft>
              <a:buNone/>
            </a:pPr>
            <a:r>
              <a:rPr lang="en-US" sz="1400">
                <a:solidFill>
                  <a:schemeClr val="dk1"/>
                </a:solidFill>
              </a:rPr>
              <a:t> - dodaj do zmiennej systemowej Path nowy wpis [JAVA_HOME]\bin – gdzie [JAVA_HOME] to katalog z JDK, np.: C:\Program Files\Java\jdk1.8.0_172\bin</a:t>
            </a:r>
            <a:endParaRPr sz="1400">
              <a:solidFill>
                <a:schemeClr val="dk1"/>
              </a:solidFill>
            </a:endParaRPr>
          </a:p>
          <a:p>
            <a:pPr indent="0" lvl="0" marL="0" rtl="0" algn="l">
              <a:spcBef>
                <a:spcPts val="0"/>
              </a:spcBef>
              <a:spcAft>
                <a:spcPts val="0"/>
              </a:spcAft>
              <a:buNone/>
            </a:pPr>
            <a:r>
              <a:rPr lang="en-US" sz="1400">
                <a:solidFill>
                  <a:schemeClr val="dk1"/>
                </a:solidFill>
              </a:rPr>
              <a:t> - zamknij i otwórz ponownie okno poleceń systemu, wróć do pkt 3</a:t>
            </a:r>
            <a:endParaRPr sz="1400">
              <a:solidFill>
                <a:schemeClr val="dk1"/>
              </a:solidFill>
            </a:endParaRPr>
          </a:p>
          <a:p>
            <a:pPr indent="0" lvl="0" marL="0" rtl="0" algn="l">
              <a:spcBef>
                <a:spcPts val="0"/>
              </a:spcBef>
              <a:spcAft>
                <a:spcPts val="0"/>
              </a:spcAft>
              <a:buNone/>
            </a:pPr>
            <a:r>
              <a:rPr lang="en-US" sz="1400">
                <a:solidFill>
                  <a:schemeClr val="dk1"/>
                </a:solidFill>
              </a:rPr>
              <a:t>8. Zainstaluj dodatkowe pluginy do programu *JVisualVM*:</a:t>
            </a:r>
            <a:endParaRPr sz="1400">
              <a:solidFill>
                <a:schemeClr val="dk1"/>
              </a:solidFill>
            </a:endParaRPr>
          </a:p>
          <a:p>
            <a:pPr indent="0" lvl="0" marL="0" rtl="0" algn="l">
              <a:spcBef>
                <a:spcPts val="0"/>
              </a:spcBef>
              <a:spcAft>
                <a:spcPts val="0"/>
              </a:spcAft>
              <a:buNone/>
            </a:pPr>
            <a:r>
              <a:rPr lang="en-US" sz="1400">
                <a:solidFill>
                  <a:schemeClr val="dk1"/>
                </a:solidFill>
              </a:rPr>
              <a:t> - przejdź do katalogu [JAVA_HOME]\bin – gdzie [JAVA_HOME] to katalog z JDK</a:t>
            </a:r>
            <a:endParaRPr sz="1400">
              <a:solidFill>
                <a:schemeClr val="dk1"/>
              </a:solidFill>
            </a:endParaRPr>
          </a:p>
          <a:p>
            <a:pPr indent="0" lvl="0" marL="0" rtl="0" algn="l">
              <a:spcBef>
                <a:spcPts val="0"/>
              </a:spcBef>
              <a:spcAft>
                <a:spcPts val="0"/>
              </a:spcAft>
              <a:buNone/>
            </a:pPr>
            <a:r>
              <a:rPr lang="en-US" sz="1400">
                <a:solidFill>
                  <a:schemeClr val="dk1"/>
                </a:solidFill>
              </a:rPr>
              <a:t> - znajdź i uruchom program *jvisualvm.exe*</a:t>
            </a:r>
            <a:endParaRPr sz="1400">
              <a:solidFill>
                <a:schemeClr val="dk1"/>
              </a:solidFill>
            </a:endParaRPr>
          </a:p>
          <a:p>
            <a:pPr indent="0" lvl="0" marL="0" rtl="0" algn="l">
              <a:spcBef>
                <a:spcPts val="0"/>
              </a:spcBef>
              <a:spcAft>
                <a:spcPts val="0"/>
              </a:spcAft>
              <a:buNone/>
            </a:pPr>
            <a:r>
              <a:rPr lang="en-US" sz="1400">
                <a:solidFill>
                  <a:schemeClr val="dk1"/>
                </a:solidFill>
              </a:rPr>
              <a:t> - w menu górnym kliknij Tools -&gt; Plugins</a:t>
            </a:r>
            <a:endParaRPr sz="1400">
              <a:solidFill>
                <a:schemeClr val="dk1"/>
              </a:solidFill>
            </a:endParaRPr>
          </a:p>
          <a:p>
            <a:pPr indent="0" lvl="0" marL="0" rtl="0" algn="l">
              <a:spcBef>
                <a:spcPts val="0"/>
              </a:spcBef>
              <a:spcAft>
                <a:spcPts val="0"/>
              </a:spcAft>
              <a:buNone/>
            </a:pPr>
            <a:r>
              <a:rPr lang="en-US" sz="1400">
                <a:solidFill>
                  <a:schemeClr val="dk1"/>
                </a:solidFill>
              </a:rPr>
              <a:t> - przejdź do zakładki: Available Plugins i zaznacz dwa pluginy: *Visual GC* i *VisualVM - MBeans*</a:t>
            </a:r>
            <a:endParaRPr sz="1400">
              <a:solidFill>
                <a:schemeClr val="dk1"/>
              </a:solidFill>
            </a:endParaRPr>
          </a:p>
          <a:p>
            <a:pPr indent="0" lvl="0" marL="0" rtl="0" algn="l">
              <a:spcBef>
                <a:spcPts val="0"/>
              </a:spcBef>
              <a:spcAft>
                <a:spcPts val="0"/>
              </a:spcAft>
              <a:buNone/>
            </a:pPr>
            <a:r>
              <a:rPr lang="en-US" sz="1400">
                <a:solidFill>
                  <a:schemeClr val="dk1"/>
                </a:solidFill>
              </a:rPr>
              <a:t> - kliknij przycisk: Install w lewym dolnym rogu</a:t>
            </a:r>
            <a:endParaRPr sz="1400">
              <a:solidFill>
                <a:schemeClr val="dk1"/>
              </a:solidFill>
            </a:endParaRPr>
          </a:p>
          <a:p>
            <a:pPr indent="0" lvl="0" marL="0" rtl="0" algn="l">
              <a:spcBef>
                <a:spcPts val="0"/>
              </a:spcBef>
              <a:spcAft>
                <a:spcPts val="0"/>
              </a:spcAft>
              <a:buNone/>
            </a:pPr>
            <a:r>
              <a:rPr lang="en-US" sz="1400">
                <a:solidFill>
                  <a:schemeClr val="dk1"/>
                </a:solidFill>
              </a:rPr>
              <a:t> - zainstalowane pluginy powinny pojawić się w zakładce: Installed</a:t>
            </a:r>
            <a:endParaRPr sz="1400">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33c9e3b530_0_186: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g33c9e3b530_0_186: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Archiwa JAR mogą być podpisywane cyfrowo. Podpis składany jest w pliku manifestu. Środowisko uruchomieniowe podczas ładowania podpisanych plików JAR może sprawdzać </a:t>
            </a:r>
            <a:r>
              <a:rPr b="0" i="0" lang="en-US" sz="1100" u="sng" cap="none" strike="noStrike">
                <a:solidFill>
                  <a:schemeClr val="hlink"/>
                </a:solidFill>
                <a:latin typeface="Calibri"/>
                <a:ea typeface="Calibri"/>
                <a:cs typeface="Calibri"/>
                <a:sym typeface="Calibri"/>
                <a:hlinkClick r:id="rId2"/>
              </a:rPr>
              <a:t>klasy</a:t>
            </a:r>
            <a:r>
              <a:rPr b="0" i="0" lang="en-US" sz="1100" u="none" cap="none" strike="noStrike">
                <a:solidFill>
                  <a:schemeClr val="dk1"/>
                </a:solidFill>
                <a:latin typeface="Calibri"/>
                <a:ea typeface="Calibri"/>
                <a:cs typeface="Calibri"/>
                <a:sym typeface="Calibri"/>
              </a:rPr>
              <a:t> i odmówić wczytania tych, które nie pasują do podpisu. Zwiększa to wiarygodność kodu. </a:t>
            </a:r>
            <a:endParaRPr/>
          </a:p>
          <a:p>
            <a:pPr indent="0" lvl="0" marL="0" marR="0" rtl="0" algn="l">
              <a:lnSpc>
                <a:spcPct val="10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jar </a:t>
            </a:r>
            <a:r>
              <a:rPr b="0" i="0" lang="en-US" sz="1100" u="none" cap="none" strike="noStrike">
                <a:solidFill>
                  <a:schemeClr val="dk1"/>
                </a:solidFill>
                <a:latin typeface="Calibri"/>
                <a:ea typeface="Calibri"/>
                <a:cs typeface="Calibri"/>
                <a:sym typeface="Calibri"/>
              </a:rPr>
              <a:t>– tworzenie jednego pliku-archiwum *.jar (kompresja ZIP) zawierającego wszystkie pliki *.class + zależności i zasoby potrzebne do działania aplikacji.</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665" name="Google Shape;665;g33c9e3b530_0_186: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33c9e3b530_0_31:notes"/>
          <p:cNvSpPr txBox="1"/>
          <p:nvPr>
            <p:ph idx="1" type="body"/>
          </p:nvPr>
        </p:nvSpPr>
        <p:spPr>
          <a:xfrm>
            <a:off x="685802"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33c9e3b530_0_3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33c9e3b53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3c9e3b5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33bfbdd0d2_1_1056: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g33bfbdd0d2_1_1056: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JCP – proces zgodnie z którym powstają specyfikacje związane z rozwojem przyszłych wersji i nowych funkcji platformy Java. Każdy może zostać członkiem JCP</a:t>
            </a:r>
            <a:endParaRPr b="0" i="0" sz="1100" u="none" cap="none" strike="noStrike">
              <a:solidFill>
                <a:schemeClr val="dk1"/>
              </a:solidFill>
              <a:latin typeface="Calibri"/>
              <a:ea typeface="Calibri"/>
              <a:cs typeface="Calibri"/>
              <a:sym typeface="Calibri"/>
            </a:endParaRPr>
          </a:p>
        </p:txBody>
      </p:sp>
      <p:sp>
        <p:nvSpPr>
          <p:cNvPr id="693" name="Google Shape;693;g33bfbdd0d2_1_1056: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33bfbdd0d2_1_106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g33bfbdd0d2_1_1063: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Oracle Jdk vs Open Jdk</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Eclipse OpenJ9 (previously known as IBM J9) is a Java Virtual Machine developed by IBM and the Eclipse Foundation.[1] The J9 VM is the basis of multiple IBM Java offerings, including WebSphere Micro Edition, as well as the basis of all IBM Java Development kits since version 5.[2] IBM has also made the J9 VM available to the Apache Harmony project for use in running their class libraries. However, while IBM previously provided JRE binaries for download for Windows, it stopped offering Windows versions of its Java JDK. As of IBM's current Java 8 versions, it is only packaging Win32/Win64 builds with WebSphere fixpaks.[3] The design of the J9 VM has been aimed at portability to different platforms, as well as scaling from mobile phones all the way to IBM System z mainframes.</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JAmiga is an open-source Java virtual machine for the Amiga platform (AmigaOS (68k), AmigaOS 4 (PPC), AROS and MorphOS) (implementing Java Runtime Environment 1.4.1). It is released as free software under the GNU General Public License (GPL). It is developed in C, C++ and Java and depends on GNU Classpath. On 5 June 2010 version 0.0.6 was released.[1]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Dalvik /Android Runtime (ART)</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Android Runtime (ART) is an application runtime environment used by the Android operating system. Replacing Dalvik, the process virtual machine originally used by Android, ART performs the translation of the application's bytecode into native instructions that are later executed by the device's runtime environment.[1]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700" name="Google Shape;700;g33bfbdd0d2_1_1063: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33bfbdd0d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3bfbdd0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33bfbdd0d2_1_1214: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g33bfbdd0d2_1_1214: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Pokazać jak to wygląda na dysku – podział katalogów C:\Program Files\Java\jdk1.8.0_172</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720" name="Google Shape;720;g33bfbdd0d2_1_1214: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33bfbdd0d2_1_122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g33bfbdd0d2_1_1221: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Pokazać jak to wygląda na dysku – podział katalogów C:\Program Files\Java\jdk1.8.0_172</a:t>
            </a:r>
            <a:endParaRPr b="0" i="0" sz="1100" u="none" cap="none" strike="noStrike">
              <a:solidFill>
                <a:schemeClr val="dk1"/>
              </a:solidFill>
              <a:latin typeface="Calibri"/>
              <a:ea typeface="Calibri"/>
              <a:cs typeface="Calibri"/>
              <a:sym typeface="Calibri"/>
            </a:endParaRPr>
          </a:p>
        </p:txBody>
      </p:sp>
      <p:sp>
        <p:nvSpPr>
          <p:cNvPr id="727" name="Google Shape;727;g33bfbdd0d2_1_1221: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33bfbdd0d2_1_1230:notes"/>
          <p:cNvSpPr txBox="1"/>
          <p:nvPr>
            <p:ph idx="1" type="body"/>
          </p:nvPr>
        </p:nvSpPr>
        <p:spPr>
          <a:xfrm>
            <a:off x="685802"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33bfbdd0d2_1_123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g4e7b492193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4e7b49219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74efd6f1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74efd6f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Plan: </a:t>
            </a:r>
            <a:endParaRPr/>
          </a:p>
          <a:p>
            <a:pPr indent="-298450" lvl="0" marL="457200" rtl="0" algn="l">
              <a:spcBef>
                <a:spcPts val="0"/>
              </a:spcBef>
              <a:spcAft>
                <a:spcPts val="0"/>
              </a:spcAft>
              <a:buSzPts val="1100"/>
              <a:buChar char="-"/>
            </a:pPr>
            <a:r>
              <a:rPr lang="en-US"/>
              <a:t>historia + statystyki + założenia</a:t>
            </a:r>
            <a:endParaRPr/>
          </a:p>
          <a:p>
            <a:pPr indent="-298450" lvl="0" marL="457200" rtl="0" algn="l">
              <a:spcBef>
                <a:spcPts val="0"/>
              </a:spcBef>
              <a:spcAft>
                <a:spcPts val="0"/>
              </a:spcAft>
              <a:buSzPts val="1100"/>
              <a:buChar char="-"/>
            </a:pPr>
            <a:r>
              <a:rPr lang="en-US"/>
              <a:t>zadania z kompilacji i uruchamiania kodu *.java z cmd + dla chętnych javap + jdep</a:t>
            </a:r>
            <a:endParaRPr/>
          </a:p>
          <a:p>
            <a:pPr indent="-298450" lvl="0" marL="457200" rtl="0" algn="l">
              <a:spcBef>
                <a:spcPts val="0"/>
              </a:spcBef>
              <a:spcAft>
                <a:spcPts val="0"/>
              </a:spcAft>
              <a:buSzPts val="1100"/>
              <a:buChar char="-"/>
            </a:pPr>
            <a:r>
              <a:rPr lang="en-US"/>
              <a:t>ogólna budowa JVM </a:t>
            </a:r>
            <a:r>
              <a:rPr lang="en-US">
                <a:solidFill>
                  <a:schemeClr val="dk1"/>
                </a:solidFill>
              </a:rPr>
              <a:t>-&gt;</a:t>
            </a:r>
            <a:r>
              <a:rPr lang="en-US"/>
              <a:t> skupienie na Classloader</a:t>
            </a:r>
            <a:endParaRPr/>
          </a:p>
          <a:p>
            <a:pPr indent="-298450" lvl="0" marL="457200" rtl="0" algn="l">
              <a:spcBef>
                <a:spcPts val="0"/>
              </a:spcBef>
              <a:spcAft>
                <a:spcPts val="0"/>
              </a:spcAft>
              <a:buSzPts val="1100"/>
              <a:buChar char="-"/>
            </a:pPr>
            <a:r>
              <a:rPr lang="en-US"/>
              <a:t>zadania z dodawaniem do programu klas zewnętrznych i zasobów nie będących plikami java</a:t>
            </a:r>
            <a:endParaRPr/>
          </a:p>
          <a:p>
            <a:pPr indent="-298450" lvl="0" marL="457200" rtl="0" algn="l">
              <a:spcBef>
                <a:spcPts val="0"/>
              </a:spcBef>
              <a:spcAft>
                <a:spcPts val="0"/>
              </a:spcAft>
              <a:buSzPts val="1100"/>
              <a:buChar char="-"/>
            </a:pPr>
            <a:r>
              <a:rPr lang="en-US">
                <a:solidFill>
                  <a:schemeClr val="dk1"/>
                </a:solidFill>
              </a:rPr>
              <a:t>jar + javadoc</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JVM -&gt; ExecutionEngine + konfiguracja aplikacji</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VisualVm + JMX(?)</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JVM -&gt; zarządzanie pamięcią</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4e7b492193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4e7b49219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33c9e3b530_0_218:notes"/>
          <p:cNvSpPr txBox="1"/>
          <p:nvPr>
            <p:ph idx="1" type="body"/>
          </p:nvPr>
        </p:nvSpPr>
        <p:spPr>
          <a:xfrm>
            <a:off x="685802"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33c9e3b530_0_218: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3c9e3b530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3c9e3b53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4e7b49219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4e7b49219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50">
                <a:solidFill>
                  <a:srgbClr val="242729"/>
                </a:solidFill>
              </a:rPr>
              <a:t>VisualVM maps the Java thread state to the state presented in its UI as follows:</a:t>
            </a:r>
            <a:endParaRPr sz="1150">
              <a:solidFill>
                <a:srgbClr val="242729"/>
              </a:solidFill>
            </a:endParaRPr>
          </a:p>
          <a:p>
            <a:pPr indent="0" lvl="0" marL="50800" marR="50800" rtl="0" algn="l">
              <a:lnSpc>
                <a:spcPct val="115000"/>
              </a:lnSpc>
              <a:spcBef>
                <a:spcPts val="1100"/>
              </a:spcBef>
              <a:spcAft>
                <a:spcPts val="0"/>
              </a:spcAft>
              <a:buNone/>
            </a:pPr>
            <a:r>
              <a:rPr lang="en-US" sz="1000">
                <a:solidFill>
                  <a:srgbClr val="303336"/>
                </a:solidFill>
                <a:highlight>
                  <a:srgbClr val="EFF0F1"/>
                </a:highlight>
                <a:latin typeface="Consolas"/>
                <a:ea typeface="Consolas"/>
                <a:cs typeface="Consolas"/>
                <a:sym typeface="Consolas"/>
              </a:rPr>
              <a:t>BLOCKED -&gt; </a:t>
            </a:r>
            <a:r>
              <a:rPr lang="en-US" sz="1000">
                <a:solidFill>
                  <a:srgbClr val="2B91AF"/>
                </a:solidFill>
                <a:highlight>
                  <a:srgbClr val="EFF0F1"/>
                </a:highlight>
                <a:latin typeface="Consolas"/>
                <a:ea typeface="Consolas"/>
                <a:cs typeface="Consolas"/>
                <a:sym typeface="Consolas"/>
              </a:rPr>
              <a:t>Monitor</a:t>
            </a:r>
            <a:r>
              <a:rPr lang="en-US" sz="1000">
                <a:solidFill>
                  <a:srgbClr val="303336"/>
                </a:solidFill>
                <a:highlight>
                  <a:srgbClr val="EFF0F1"/>
                </a:highlight>
                <a:latin typeface="Consolas"/>
                <a:ea typeface="Consolas"/>
                <a:cs typeface="Consolas"/>
                <a:sym typeface="Consolas"/>
              </a:rPr>
              <a:t> </a:t>
            </a:r>
            <a:endParaRPr sz="1000">
              <a:solidFill>
                <a:srgbClr val="303336"/>
              </a:solidFill>
              <a:highlight>
                <a:srgbClr val="EFF0F1"/>
              </a:highlight>
              <a:latin typeface="Consolas"/>
              <a:ea typeface="Consolas"/>
              <a:cs typeface="Consolas"/>
              <a:sym typeface="Consolas"/>
            </a:endParaRPr>
          </a:p>
          <a:p>
            <a:pPr indent="0" lvl="0" marL="50800" marR="50800" rtl="0" algn="l">
              <a:lnSpc>
                <a:spcPct val="115000"/>
              </a:lnSpc>
              <a:spcBef>
                <a:spcPts val="1100"/>
              </a:spcBef>
              <a:spcAft>
                <a:spcPts val="0"/>
              </a:spcAft>
              <a:buNone/>
            </a:pPr>
            <a:r>
              <a:rPr lang="en-US" sz="1000">
                <a:solidFill>
                  <a:srgbClr val="303336"/>
                </a:solidFill>
                <a:highlight>
                  <a:srgbClr val="EFF0F1"/>
                </a:highlight>
                <a:latin typeface="Consolas"/>
                <a:ea typeface="Consolas"/>
                <a:cs typeface="Consolas"/>
                <a:sym typeface="Consolas"/>
              </a:rPr>
              <a:t>RUNNABLE -&gt; </a:t>
            </a:r>
            <a:r>
              <a:rPr lang="en-US" sz="1000">
                <a:solidFill>
                  <a:srgbClr val="2B91AF"/>
                </a:solidFill>
                <a:highlight>
                  <a:srgbClr val="EFF0F1"/>
                </a:highlight>
                <a:latin typeface="Consolas"/>
                <a:ea typeface="Consolas"/>
                <a:cs typeface="Consolas"/>
                <a:sym typeface="Consolas"/>
              </a:rPr>
              <a:t>Running</a:t>
            </a:r>
            <a:endParaRPr sz="1000">
              <a:solidFill>
                <a:srgbClr val="2B91AF"/>
              </a:solidFill>
              <a:highlight>
                <a:srgbClr val="EFF0F1"/>
              </a:highlight>
              <a:latin typeface="Consolas"/>
              <a:ea typeface="Consolas"/>
              <a:cs typeface="Consolas"/>
              <a:sym typeface="Consolas"/>
            </a:endParaRPr>
          </a:p>
          <a:p>
            <a:pPr indent="0" lvl="0" marL="50800" marR="50800" rtl="0" algn="l">
              <a:lnSpc>
                <a:spcPct val="115000"/>
              </a:lnSpc>
              <a:spcBef>
                <a:spcPts val="1100"/>
              </a:spcBef>
              <a:spcAft>
                <a:spcPts val="0"/>
              </a:spcAft>
              <a:buNone/>
            </a:pPr>
            <a:r>
              <a:rPr lang="en-US" sz="1000">
                <a:solidFill>
                  <a:srgbClr val="303336"/>
                </a:solidFill>
                <a:highlight>
                  <a:srgbClr val="EFF0F1"/>
                </a:highlight>
                <a:latin typeface="Consolas"/>
                <a:ea typeface="Consolas"/>
                <a:cs typeface="Consolas"/>
                <a:sym typeface="Consolas"/>
              </a:rPr>
              <a:t>WAITING/TIMED_WAITING -&gt; </a:t>
            </a:r>
            <a:r>
              <a:rPr lang="en-US" sz="1000">
                <a:solidFill>
                  <a:srgbClr val="2B91AF"/>
                </a:solidFill>
                <a:highlight>
                  <a:srgbClr val="EFF0F1"/>
                </a:highlight>
                <a:latin typeface="Consolas"/>
                <a:ea typeface="Consolas"/>
                <a:cs typeface="Consolas"/>
                <a:sym typeface="Consolas"/>
              </a:rPr>
              <a:t>Sleeping</a:t>
            </a:r>
            <a:r>
              <a:rPr lang="en-US" sz="1000">
                <a:solidFill>
                  <a:srgbClr val="303336"/>
                </a:solidFill>
                <a:highlight>
                  <a:srgbClr val="EFF0F1"/>
                </a:highlight>
                <a:latin typeface="Consolas"/>
                <a:ea typeface="Consolas"/>
                <a:cs typeface="Consolas"/>
                <a:sym typeface="Consolas"/>
              </a:rPr>
              <a:t>/</a:t>
            </a:r>
            <a:r>
              <a:rPr lang="en-US" sz="1000">
                <a:solidFill>
                  <a:srgbClr val="2B91AF"/>
                </a:solidFill>
                <a:highlight>
                  <a:srgbClr val="EFF0F1"/>
                </a:highlight>
                <a:latin typeface="Consolas"/>
                <a:ea typeface="Consolas"/>
                <a:cs typeface="Consolas"/>
                <a:sym typeface="Consolas"/>
              </a:rPr>
              <a:t>Park</a:t>
            </a:r>
            <a:r>
              <a:rPr lang="en-US" sz="1000">
                <a:solidFill>
                  <a:srgbClr val="303336"/>
                </a:solidFill>
                <a:highlight>
                  <a:srgbClr val="EFF0F1"/>
                </a:highlight>
                <a:latin typeface="Consolas"/>
                <a:ea typeface="Consolas"/>
                <a:cs typeface="Consolas"/>
                <a:sym typeface="Consolas"/>
              </a:rPr>
              <a:t>/</a:t>
            </a:r>
            <a:r>
              <a:rPr lang="en-US" sz="1000">
                <a:solidFill>
                  <a:srgbClr val="2B91AF"/>
                </a:solidFill>
                <a:highlight>
                  <a:srgbClr val="EFF0F1"/>
                </a:highlight>
                <a:latin typeface="Consolas"/>
                <a:ea typeface="Consolas"/>
                <a:cs typeface="Consolas"/>
                <a:sym typeface="Consolas"/>
              </a:rPr>
              <a:t>Wait</a:t>
            </a:r>
            <a:r>
              <a:rPr lang="en-US" sz="1000">
                <a:solidFill>
                  <a:srgbClr val="303336"/>
                </a:solidFill>
                <a:highlight>
                  <a:srgbClr val="EFF0F1"/>
                </a:highlight>
                <a:latin typeface="Consolas"/>
                <a:ea typeface="Consolas"/>
                <a:cs typeface="Consolas"/>
                <a:sym typeface="Consolas"/>
              </a:rPr>
              <a:t> (see below) </a:t>
            </a:r>
            <a:endParaRPr sz="1000">
              <a:solidFill>
                <a:srgbClr val="303336"/>
              </a:solidFill>
              <a:highlight>
                <a:srgbClr val="EFF0F1"/>
              </a:highlight>
              <a:latin typeface="Consolas"/>
              <a:ea typeface="Consolas"/>
              <a:cs typeface="Consolas"/>
              <a:sym typeface="Consolas"/>
            </a:endParaRPr>
          </a:p>
          <a:p>
            <a:pPr indent="0" lvl="0" marL="50800" marR="50800" rtl="0" algn="l">
              <a:lnSpc>
                <a:spcPct val="115000"/>
              </a:lnSpc>
              <a:spcBef>
                <a:spcPts val="1100"/>
              </a:spcBef>
              <a:spcAft>
                <a:spcPts val="0"/>
              </a:spcAft>
              <a:buClr>
                <a:schemeClr val="dk1"/>
              </a:buClr>
              <a:buSzPts val="1100"/>
              <a:buFont typeface="Arial"/>
              <a:buNone/>
            </a:pPr>
            <a:r>
              <a:rPr lang="en-US" sz="1000">
                <a:solidFill>
                  <a:srgbClr val="303336"/>
                </a:solidFill>
                <a:highlight>
                  <a:srgbClr val="EFF0F1"/>
                </a:highlight>
                <a:latin typeface="Consolas"/>
                <a:ea typeface="Consolas"/>
                <a:cs typeface="Consolas"/>
                <a:sym typeface="Consolas"/>
              </a:rPr>
              <a:t>TERMINATED/NEW -&gt; </a:t>
            </a:r>
            <a:r>
              <a:rPr lang="en-US" sz="1000">
                <a:solidFill>
                  <a:srgbClr val="2B91AF"/>
                </a:solidFill>
                <a:highlight>
                  <a:srgbClr val="EFF0F1"/>
                </a:highlight>
                <a:latin typeface="Consolas"/>
                <a:ea typeface="Consolas"/>
                <a:cs typeface="Consolas"/>
                <a:sym typeface="Consolas"/>
              </a:rPr>
              <a:t>Zombie</a:t>
            </a:r>
            <a:endParaRPr sz="1000">
              <a:solidFill>
                <a:srgbClr val="2B91AF"/>
              </a:solidFill>
              <a:highlight>
                <a:srgbClr val="EFF0F1"/>
              </a:highlight>
              <a:latin typeface="Consolas"/>
              <a:ea typeface="Consolas"/>
              <a:cs typeface="Consolas"/>
              <a:sym typeface="Consolas"/>
            </a:endParaRPr>
          </a:p>
          <a:p>
            <a:pPr indent="0" lvl="0" marL="0" rtl="0" algn="l">
              <a:lnSpc>
                <a:spcPct val="115000"/>
              </a:lnSpc>
              <a:spcBef>
                <a:spcPts val="1100"/>
              </a:spcBef>
              <a:spcAft>
                <a:spcPts val="0"/>
              </a:spcAft>
              <a:buClr>
                <a:schemeClr val="dk1"/>
              </a:buClr>
              <a:buSzPts val="1100"/>
              <a:buFont typeface="Arial"/>
              <a:buNone/>
            </a:pPr>
            <a:r>
              <a:rPr lang="en-US" sz="1000">
                <a:solidFill>
                  <a:srgbClr val="242729"/>
                </a:solidFill>
                <a:highlight>
                  <a:srgbClr val="EFF0F1"/>
                </a:highlight>
                <a:latin typeface="Consolas"/>
                <a:ea typeface="Consolas"/>
                <a:cs typeface="Consolas"/>
                <a:sym typeface="Consolas"/>
              </a:rPr>
              <a:t>Sleeping</a:t>
            </a:r>
            <a:r>
              <a:rPr lang="en-US" sz="1150">
                <a:solidFill>
                  <a:srgbClr val="242729"/>
                </a:solidFill>
              </a:rPr>
              <a:t> and </a:t>
            </a:r>
            <a:r>
              <a:rPr lang="en-US" sz="1000">
                <a:solidFill>
                  <a:srgbClr val="242729"/>
                </a:solidFill>
                <a:highlight>
                  <a:srgbClr val="EFF0F1"/>
                </a:highlight>
                <a:latin typeface="Consolas"/>
                <a:ea typeface="Consolas"/>
                <a:cs typeface="Consolas"/>
                <a:sym typeface="Consolas"/>
              </a:rPr>
              <a:t>Park</a:t>
            </a:r>
            <a:r>
              <a:rPr lang="en-US" sz="1150">
                <a:solidFill>
                  <a:srgbClr val="242729"/>
                </a:solidFill>
              </a:rPr>
              <a:t> are specific cases of (timed) waiting:</a:t>
            </a:r>
            <a:endParaRPr sz="1150">
              <a:solidFill>
                <a:srgbClr val="242729"/>
              </a:solidFill>
            </a:endParaRPr>
          </a:p>
          <a:p>
            <a:pPr indent="0" lvl="0" marL="50800" marR="50800" rtl="0" algn="l">
              <a:lnSpc>
                <a:spcPct val="115000"/>
              </a:lnSpc>
              <a:spcBef>
                <a:spcPts val="1100"/>
              </a:spcBef>
              <a:spcAft>
                <a:spcPts val="0"/>
              </a:spcAft>
              <a:buNone/>
            </a:pPr>
            <a:r>
              <a:rPr lang="en-US" sz="1000">
                <a:solidFill>
                  <a:srgbClr val="2B91AF"/>
                </a:solidFill>
                <a:highlight>
                  <a:srgbClr val="EFF0F1"/>
                </a:highlight>
                <a:latin typeface="Consolas"/>
                <a:ea typeface="Consolas"/>
                <a:cs typeface="Consolas"/>
                <a:sym typeface="Consolas"/>
              </a:rPr>
              <a:t>Sleeping</a:t>
            </a:r>
            <a:r>
              <a:rPr lang="en-US" sz="1000">
                <a:solidFill>
                  <a:srgbClr val="303336"/>
                </a:solidFill>
                <a:highlight>
                  <a:srgbClr val="EFF0F1"/>
                </a:highlight>
                <a:latin typeface="Consolas"/>
                <a:ea typeface="Consolas"/>
                <a:cs typeface="Consolas"/>
                <a:sym typeface="Consolas"/>
              </a:rPr>
              <a:t>: specifically waiting in </a:t>
            </a:r>
            <a:r>
              <a:rPr lang="en-US" sz="1000">
                <a:solidFill>
                  <a:srgbClr val="2B91AF"/>
                </a:solidFill>
                <a:highlight>
                  <a:srgbClr val="EFF0F1"/>
                </a:highlight>
                <a:latin typeface="Consolas"/>
                <a:ea typeface="Consolas"/>
                <a:cs typeface="Consolas"/>
                <a:sym typeface="Consolas"/>
              </a:rPr>
              <a:t>Thread</a:t>
            </a:r>
            <a:r>
              <a:rPr lang="en-US" sz="1000">
                <a:solidFill>
                  <a:srgbClr val="303336"/>
                </a:solidFill>
                <a:highlight>
                  <a:srgbClr val="EFF0F1"/>
                </a:highlight>
                <a:latin typeface="Consolas"/>
                <a:ea typeface="Consolas"/>
                <a:cs typeface="Consolas"/>
                <a:sym typeface="Consolas"/>
              </a:rPr>
              <a:t>.sleep(). </a:t>
            </a:r>
            <a:endParaRPr sz="1000">
              <a:solidFill>
                <a:srgbClr val="303336"/>
              </a:solidFill>
              <a:highlight>
                <a:srgbClr val="EFF0F1"/>
              </a:highlight>
              <a:latin typeface="Consolas"/>
              <a:ea typeface="Consolas"/>
              <a:cs typeface="Consolas"/>
              <a:sym typeface="Consolas"/>
            </a:endParaRPr>
          </a:p>
          <a:p>
            <a:pPr indent="0" lvl="0" marL="50800" marR="50800" rtl="0" algn="l">
              <a:lnSpc>
                <a:spcPct val="115000"/>
              </a:lnSpc>
              <a:spcBef>
                <a:spcPts val="1100"/>
              </a:spcBef>
              <a:spcAft>
                <a:spcPts val="0"/>
              </a:spcAft>
              <a:buClr>
                <a:schemeClr val="dk1"/>
              </a:buClr>
              <a:buSzPts val="1100"/>
              <a:buFont typeface="Arial"/>
              <a:buNone/>
            </a:pPr>
            <a:r>
              <a:rPr lang="en-US" sz="1000">
                <a:solidFill>
                  <a:srgbClr val="2B91AF"/>
                </a:solidFill>
                <a:highlight>
                  <a:srgbClr val="EFF0F1"/>
                </a:highlight>
                <a:latin typeface="Consolas"/>
                <a:ea typeface="Consolas"/>
                <a:cs typeface="Consolas"/>
                <a:sym typeface="Consolas"/>
              </a:rPr>
              <a:t>Park</a:t>
            </a:r>
            <a:r>
              <a:rPr lang="en-US" sz="1000">
                <a:solidFill>
                  <a:srgbClr val="303336"/>
                </a:solidFill>
                <a:highlight>
                  <a:srgbClr val="EFF0F1"/>
                </a:highlight>
                <a:latin typeface="Consolas"/>
                <a:ea typeface="Consolas"/>
                <a:cs typeface="Consolas"/>
                <a:sym typeface="Consolas"/>
              </a:rPr>
              <a:t>: specifically waiting in sun.misc.</a:t>
            </a:r>
            <a:r>
              <a:rPr lang="en-US" sz="1000">
                <a:solidFill>
                  <a:srgbClr val="2B91AF"/>
                </a:solidFill>
                <a:highlight>
                  <a:srgbClr val="EFF0F1"/>
                </a:highlight>
                <a:latin typeface="Consolas"/>
                <a:ea typeface="Consolas"/>
                <a:cs typeface="Consolas"/>
                <a:sym typeface="Consolas"/>
              </a:rPr>
              <a:t>Unsafe</a:t>
            </a:r>
            <a:r>
              <a:rPr lang="en-US" sz="1000">
                <a:solidFill>
                  <a:srgbClr val="303336"/>
                </a:solidFill>
                <a:highlight>
                  <a:srgbClr val="EFF0F1"/>
                </a:highlight>
                <a:latin typeface="Consolas"/>
                <a:ea typeface="Consolas"/>
                <a:cs typeface="Consolas"/>
                <a:sym typeface="Consolas"/>
              </a:rPr>
              <a:t>.park() (presumably via </a:t>
            </a:r>
            <a:r>
              <a:rPr lang="en-US" sz="1000">
                <a:solidFill>
                  <a:srgbClr val="2B91AF"/>
                </a:solidFill>
                <a:highlight>
                  <a:srgbClr val="EFF0F1"/>
                </a:highlight>
                <a:latin typeface="Consolas"/>
                <a:ea typeface="Consolas"/>
                <a:cs typeface="Consolas"/>
                <a:sym typeface="Consolas"/>
              </a:rPr>
              <a:t>LockSupport</a:t>
            </a:r>
            <a:r>
              <a:rPr lang="en-US" sz="1000">
                <a:solidFill>
                  <a:srgbClr val="303336"/>
                </a:solidFill>
                <a:highlight>
                  <a:srgbClr val="EFF0F1"/>
                </a:highlight>
                <a:latin typeface="Consolas"/>
                <a:ea typeface="Consolas"/>
                <a:cs typeface="Consolas"/>
                <a:sym typeface="Consolas"/>
              </a:rPr>
              <a:t>).</a:t>
            </a:r>
            <a:endParaRPr sz="1000">
              <a:solidFill>
                <a:srgbClr val="303336"/>
              </a:solidFill>
              <a:highlight>
                <a:srgbClr val="EFF0F1"/>
              </a:highlight>
              <a:latin typeface="Consolas"/>
              <a:ea typeface="Consolas"/>
              <a:cs typeface="Consolas"/>
              <a:sym typeface="Consolas"/>
            </a:endParaRPr>
          </a:p>
          <a:p>
            <a:pPr indent="0" lvl="0" marL="0" rtl="0" algn="l">
              <a:lnSpc>
                <a:spcPct val="115000"/>
              </a:lnSpc>
              <a:spcBef>
                <a:spcPts val="1100"/>
              </a:spcBef>
              <a:spcAft>
                <a:spcPts val="0"/>
              </a:spcAft>
              <a:buClr>
                <a:schemeClr val="dk1"/>
              </a:buClr>
              <a:buSzPts val="1100"/>
              <a:buFont typeface="Arial"/>
              <a:buNone/>
            </a:pPr>
            <a:r>
              <a:rPr lang="en-US" sz="1150">
                <a:solidFill>
                  <a:srgbClr val="242729"/>
                </a:solidFill>
              </a:rPr>
              <a:t>(The mapping is performed in </a:t>
            </a:r>
            <a:r>
              <a:rPr lang="en-US" sz="1000">
                <a:solidFill>
                  <a:srgbClr val="242729"/>
                </a:solidFill>
                <a:highlight>
                  <a:srgbClr val="EFF0F1"/>
                </a:highlight>
                <a:latin typeface="Consolas"/>
                <a:ea typeface="Consolas"/>
                <a:cs typeface="Consolas"/>
                <a:sym typeface="Consolas"/>
              </a:rPr>
              <a:t>ThreadMXBeanDataManager.java</a:t>
            </a:r>
            <a:r>
              <a:rPr lang="en-US" sz="1150">
                <a:solidFill>
                  <a:srgbClr val="242729"/>
                </a:solidFill>
              </a:rPr>
              <a:t>.)</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US" sz="1150">
                <a:solidFill>
                  <a:srgbClr val="242729"/>
                </a:solidFill>
              </a:rPr>
              <a:t>A brief (and non-authoritative) discussion of Java thread state can be found </a:t>
            </a:r>
            <a:r>
              <a:rPr lang="en-US" sz="1150" u="sng">
                <a:solidFill>
                  <a:srgbClr val="005999"/>
                </a:solidFill>
                <a:hlinkClick r:id="rId2"/>
              </a:rPr>
              <a:t>here</a:t>
            </a:r>
            <a:r>
              <a:rPr lang="en-US" sz="1150">
                <a:solidFill>
                  <a:srgbClr val="242729"/>
                </a:solidFill>
              </a:rPr>
              <a:t>.</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US" sz="1150">
                <a:solidFill>
                  <a:srgbClr val="242729"/>
                </a:solidFill>
              </a:rPr>
              <a:t>EDITED TO ADD:</a:t>
            </a:r>
            <a:endParaRPr sz="1150">
              <a:solidFill>
                <a:srgbClr val="242729"/>
              </a:solidFill>
            </a:endParaRPr>
          </a:p>
          <a:p>
            <a:pPr indent="0" lvl="0" marL="0" rtl="0" algn="l">
              <a:lnSpc>
                <a:spcPct val="115000"/>
              </a:lnSpc>
              <a:spcBef>
                <a:spcPts val="1100"/>
              </a:spcBef>
              <a:spcAft>
                <a:spcPts val="0"/>
              </a:spcAft>
              <a:buNone/>
            </a:pPr>
            <a:r>
              <a:rPr lang="en-US" sz="1150">
                <a:solidFill>
                  <a:srgbClr val="242729"/>
                </a:solidFill>
              </a:rPr>
              <a:t>It's also worth noting that threads blocking in calls to native methods appear in the JVM as </a:t>
            </a:r>
            <a:r>
              <a:rPr lang="en-US" sz="1000">
                <a:solidFill>
                  <a:srgbClr val="242729"/>
                </a:solidFill>
                <a:highlight>
                  <a:srgbClr val="EFF0F1"/>
                </a:highlight>
                <a:latin typeface="Consolas"/>
                <a:ea typeface="Consolas"/>
                <a:cs typeface="Consolas"/>
                <a:sym typeface="Consolas"/>
              </a:rPr>
              <a:t>RUNNABLE</a:t>
            </a:r>
            <a:r>
              <a:rPr lang="en-US" sz="1150">
                <a:solidFill>
                  <a:srgbClr val="242729"/>
                </a:solidFill>
              </a:rPr>
              <a:t>, and hence are reported by VisualVM as </a:t>
            </a:r>
            <a:r>
              <a:rPr lang="en-US" sz="1000">
                <a:solidFill>
                  <a:srgbClr val="242729"/>
                </a:solidFill>
                <a:highlight>
                  <a:srgbClr val="EFF0F1"/>
                </a:highlight>
                <a:latin typeface="Consolas"/>
                <a:ea typeface="Consolas"/>
                <a:cs typeface="Consolas"/>
                <a:sym typeface="Consolas"/>
              </a:rPr>
              <a:t>Running</a:t>
            </a:r>
            <a:r>
              <a:rPr lang="en-US" sz="1150">
                <a:solidFill>
                  <a:srgbClr val="242729"/>
                </a:solidFill>
              </a:rPr>
              <a:t> (and as consuming 100% CPU).</a:t>
            </a:r>
            <a:endParaRPr sz="1150">
              <a:solidFill>
                <a:srgbClr val="242729"/>
              </a:solidFill>
            </a:endParaRPr>
          </a:p>
          <a:p>
            <a:pPr indent="0" lvl="0" marL="0" rtl="0" algn="l">
              <a:lnSpc>
                <a:spcPct val="115000"/>
              </a:lnSpc>
              <a:spcBef>
                <a:spcPts val="1100"/>
              </a:spcBef>
              <a:spcAft>
                <a:spcPts val="0"/>
              </a:spcAft>
              <a:buNone/>
            </a:pPr>
            <a:r>
              <a:rPr lang="en-US" sz="1150" u="sng">
                <a:solidFill>
                  <a:schemeClr val="hlink"/>
                </a:solidFill>
                <a:hlinkClick r:id="rId3"/>
              </a:rPr>
              <a:t>https://stackoverflow.com/questions/27406200/visualvm-thread-states</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t/>
            </a:r>
            <a:endParaRPr sz="1150">
              <a:solidFill>
                <a:srgbClr val="242729"/>
              </a:solidFill>
            </a:endParaRPr>
          </a:p>
          <a:p>
            <a:pPr indent="0" lvl="0" marL="0" rtl="0" algn="l">
              <a:spcBef>
                <a:spcPts val="1100"/>
              </a:spcBef>
              <a:spcAft>
                <a:spcPts val="0"/>
              </a:spcAft>
              <a:buNone/>
            </a:pPr>
            <a:r>
              <a:t/>
            </a:r>
            <a:endParaRPr baseline="30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33c9e3b530_0_379: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6" name="Google Shape;796;g33c9e3b530_0_379: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http://tutorials.jenkov.com/java-concurrency/java-memory-model.html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http://blog.jamesdbloom.com/JVMInternals.html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https://www.cubrid.org/blog/understanding-jvm-internals/</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PC register</a:t>
            </a:r>
            <a:r>
              <a:rPr b="0" i="0" lang="en-US" sz="1100" u="none" cap="none" strike="noStrike">
                <a:solidFill>
                  <a:schemeClr val="dk1"/>
                </a:solidFill>
                <a:latin typeface="Calibri"/>
                <a:ea typeface="Calibri"/>
                <a:cs typeface="Calibri"/>
                <a:sym typeface="Calibri"/>
              </a:rPr>
              <a:t>: One PC (Program Counter) register exists for one thread, and is created when the thread starts. PC register has the address of a JVM instruction being executed now.</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JVM stack</a:t>
            </a:r>
            <a:r>
              <a:rPr b="0" i="0" lang="en-US" sz="1100" u="none" cap="none" strike="noStrike">
                <a:solidFill>
                  <a:schemeClr val="dk1"/>
                </a:solidFill>
                <a:latin typeface="Calibri"/>
                <a:ea typeface="Calibri"/>
                <a:cs typeface="Calibri"/>
                <a:sym typeface="Calibri"/>
              </a:rPr>
              <a:t>: One JVM stack exists for one thread, and is created when the thread starts. It is a stack that saves the struct (Stack Frame). The JVM just pushes or pops the stack frame to the JVM stack. If any exception occurs, each line of the stack trace shown as a method such as printStackTrace() expresses one stack frame.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5: JVM Stack Configuration.</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Stack frame: One stack frame is created whenever a method is executed in the JVM, and the stack frame is added to the JVM stack of the thread. When the method is ended, the stack frame is removed. Each stack frame has the reference for local variable array, Operand stack, and runtime constant pool of a class where the method being executed belongs. The size of local variable array and Operand stack is determined while compiling. Therefore, the size of stack frame is fixed according to the method.</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Local variable array: It has an index starting from 0. 0 is the reference of a class instance where the method belongs. From 1, the parameters sent to the method are saved. After the method parameters, the local variables of the method are saved.</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Operand stack: An actual workspace of a method. Each method exchanges data between the Operand stack and the local variable array, and pushes or pops other method invoke results. The necessary size of the Operand stack space can be determined during compiling. Therefore, the size of the Operand stack can also be determined during compiling.</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Native method stack</a:t>
            </a:r>
            <a:r>
              <a:rPr b="0" i="0" lang="en-US" sz="1100" u="none" cap="none" strike="noStrike">
                <a:solidFill>
                  <a:schemeClr val="dk1"/>
                </a:solidFill>
                <a:latin typeface="Calibri"/>
                <a:ea typeface="Calibri"/>
                <a:cs typeface="Calibri"/>
                <a:sym typeface="Calibri"/>
              </a:rPr>
              <a:t>: A stack for native code written in a language other than Java. In other words, it is a stack used to execute C/C++ codes invoked through JNI (Java Native Interface). According to the language, a C stack or C++ stack is created.</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797" name="Google Shape;797;g33c9e3b530_0_379: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4b25693b1b_5_4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6" name="Google Shape;806;g4b25693b1b_5_43: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http://tutorials.jenkov.com/java-concurrency/java-memory-model.html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http://blog.jamesdbloom.com/JVMInternals.html</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https://www.cubrid.org/blog/understanding-jvm-internals/</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PC register</a:t>
            </a:r>
            <a:r>
              <a:rPr b="0" i="0" lang="en-US" sz="1100" u="none" cap="none" strike="noStrike">
                <a:solidFill>
                  <a:schemeClr val="dk1"/>
                </a:solidFill>
                <a:latin typeface="Calibri"/>
                <a:ea typeface="Calibri"/>
                <a:cs typeface="Calibri"/>
                <a:sym typeface="Calibri"/>
              </a:rPr>
              <a:t>: One PC (Program Counter) register exists for one thread, and is created when the thread starts. PC register has the address of a JVM instruction being executed now.</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JVM stack</a:t>
            </a:r>
            <a:r>
              <a:rPr b="0" i="0" lang="en-US" sz="1100" u="none" cap="none" strike="noStrike">
                <a:solidFill>
                  <a:schemeClr val="dk1"/>
                </a:solidFill>
                <a:latin typeface="Calibri"/>
                <a:ea typeface="Calibri"/>
                <a:cs typeface="Calibri"/>
                <a:sym typeface="Calibri"/>
              </a:rPr>
              <a:t>: One JVM stack exists for one thread, and is created when the thread starts. It is a stack that saves the struct (Stack Frame). The JVM just pushes or pops the stack frame to the JVM stack. If any exception occurs, each line of the stack trace shown as a method such as printStackTrace() expresses one stack frame.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Figure 5: JVM Stack Configuration.</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Stack frame: One stack frame is created whenever a method is executed in the JVM, and the stack frame is added to the JVM stack of the thread. When the method is ended, the stack frame is removed. Each stack frame has the reference for local variable array, Operand stack, and runtime constant pool of a class where the method being executed belongs. The size of local variable array and Operand stack is determined while compiling. Therefore, the size of stack frame is fixed according to the method.</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Local variable array: It has an index starting from 0. 0 is the reference of a class instance where the method belongs. From 1, the parameters sent to the method are saved. After the method parameters, the local variables of the method are saved.</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Operand stack: An actual workspace of a method. Each method exchanges data between the Operand stack and the local variable array, and pushes or pops other method invoke results. The necessary size of the Operand stack space can be determined during compiling. Therefore, the size of the Operand stack can also be determined during compiling.</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Native method stack</a:t>
            </a:r>
            <a:r>
              <a:rPr b="0" i="0" lang="en-US" sz="1100" u="none" cap="none" strike="noStrike">
                <a:solidFill>
                  <a:schemeClr val="dk1"/>
                </a:solidFill>
                <a:latin typeface="Calibri"/>
                <a:ea typeface="Calibri"/>
                <a:cs typeface="Calibri"/>
                <a:sym typeface="Calibri"/>
              </a:rPr>
              <a:t>: A stack for native code written in a language other than Java. In other words, it is a stack used to execute C/C++ codes invoked through JNI (Java Native Interface). According to the language, a C stack or C++ stack is created.</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807" name="Google Shape;807;g4b25693b1b_5_43: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33c9e3b530_0_389: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3" name="Google Shape;813;g33c9e3b530_0_389: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https://www.journaldev.com/2856/java-jvm-memory-model-memory-management-in-java</a:t>
            </a:r>
            <a:endParaRPr/>
          </a:p>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String Pool!??? String vs StringBuilder</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814" name="Google Shape;814;g33c9e3b530_0_389: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33c9e3b530_0_39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g33c9e3b530_0_397: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https://dzone.com/articles/choosing-the-right-gc</a:t>
            </a:r>
            <a:endParaRPr sz="1400">
              <a:solidFill>
                <a:schemeClr val="dk1"/>
              </a:solidFill>
              <a:latin typeface="Calibri"/>
              <a:ea typeface="Calibri"/>
              <a:cs typeface="Calibri"/>
              <a:sym typeface="Calibri"/>
            </a:endParaRPr>
          </a:p>
        </p:txBody>
      </p:sp>
      <p:sp>
        <p:nvSpPr>
          <p:cNvPr id="822" name="Google Shape;822;g33c9e3b530_0_397: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4b25693b1b_5_12: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g4b25693b1b_5_12: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https://dzone.com/articles/choosing-the-right-gc</a:t>
            </a:r>
            <a:endParaRPr sz="1400">
              <a:solidFill>
                <a:schemeClr val="dk1"/>
              </a:solidFill>
              <a:latin typeface="Calibri"/>
              <a:ea typeface="Calibri"/>
              <a:cs typeface="Calibri"/>
              <a:sym typeface="Calibri"/>
            </a:endParaRPr>
          </a:p>
        </p:txBody>
      </p:sp>
      <p:sp>
        <p:nvSpPr>
          <p:cNvPr id="831" name="Google Shape;831;g4b25693b1b_5_12: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33c9e3b530_0_406: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g33c9e3b530_0_406: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3" name="Google Shape;843;g33c9e3b530_0_406: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3bfbdd0d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3bfbdd0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https://www.mkyong.com/featured/top-8-java-people-you-should-know/</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b25693b1b_5_6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g4b25693b1b_5_67: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lang="en-US" sz="1400" u="sng">
                <a:solidFill>
                  <a:schemeClr val="hlink"/>
                </a:solidFill>
                <a:hlinkClick r:id="rId2"/>
              </a:rPr>
              <a:t>https://plumbr.io/handbook/garbage-collection-algorithms-implementations</a:t>
            </a:r>
            <a:endParaRPr sz="1400"/>
          </a:p>
          <a:p>
            <a:pPr indent="0" lvl="0" marL="0" marR="0" rtl="0" algn="l">
              <a:spcBef>
                <a:spcPts val="0"/>
              </a:spcBef>
              <a:spcAft>
                <a:spcPts val="0"/>
              </a:spcAft>
              <a:buNone/>
            </a:pPr>
            <a:r>
              <a:rPr b="0" i="0" lang="en-US" sz="1400" u="sng" cap="none" strike="noStrike">
                <a:solidFill>
                  <a:schemeClr val="hlink"/>
                </a:solidFill>
                <a:latin typeface="Calibri"/>
                <a:ea typeface="Calibri"/>
                <a:cs typeface="Calibri"/>
                <a:sym typeface="Calibri"/>
                <a:hlinkClick r:id="rId3"/>
              </a:rPr>
              <a:t>https://lafkblogs.wordpress.com/2017/06/15/jak-dziala-g1/</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u="sng">
                <a:solidFill>
                  <a:schemeClr val="hlink"/>
                </a:solidFill>
                <a:latin typeface="Calibri"/>
                <a:ea typeface="Calibri"/>
                <a:cs typeface="Calibri"/>
                <a:sym typeface="Calibri"/>
                <a:hlinkClick r:id="rId4"/>
              </a:rPr>
              <a:t>https://stackoverflow.com/questions/5024959/find-which-type-of-garbage-collector-is-running</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0" name="Google Shape;850;g4b25693b1b_5_67: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4b25693b1b_5_5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g4b25693b1b_5_57: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7" name="Google Shape;857;g4b25693b1b_5_57: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4e7b492193_0_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e7b49219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4e7b49219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4e7b4921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3bfbdd0d2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3bfbdd0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J2SE 5.0: generics, annotations, autoboxing</a:t>
            </a:r>
            <a:r>
              <a:rPr lang="en-US">
                <a:solidFill>
                  <a:schemeClr val="dk1"/>
                </a:solidFill>
              </a:rPr>
              <a:t>/unboxing, enum, varargs</a:t>
            </a:r>
            <a:endParaRPr/>
          </a:p>
          <a:p>
            <a:pPr indent="0" lvl="0" marL="0" rtl="0" algn="l">
              <a:spcBef>
                <a:spcPts val="0"/>
              </a:spcBef>
              <a:spcAft>
                <a:spcPts val="0"/>
              </a:spcAft>
              <a:buNone/>
            </a:pPr>
            <a:r>
              <a:rPr lang="en-US">
                <a:solidFill>
                  <a:schemeClr val="dk1"/>
                </a:solidFill>
              </a:rPr>
              <a:t>J2SE 8.0: lambda, streams. Date and Time Api</a:t>
            </a:r>
            <a:endParaRPr/>
          </a:p>
          <a:p>
            <a:pPr indent="0" lvl="0" marL="0" rtl="0" algn="l">
              <a:spcBef>
                <a:spcPts val="0"/>
              </a:spcBef>
              <a:spcAft>
                <a:spcPts val="0"/>
              </a:spcAft>
              <a:buNone/>
            </a:pPr>
            <a:r>
              <a:rPr lang="en-US" u="sng">
                <a:solidFill>
                  <a:schemeClr val="hlink"/>
                </a:solidFill>
                <a:hlinkClick r:id="rId2"/>
              </a:rPr>
              <a:t>https://en.wikipedia.org/wiki/Java_(programming_language)</a:t>
            </a:r>
            <a:endParaRPr baseline="30000"/>
          </a:p>
          <a:p>
            <a:pPr indent="0" lvl="0" marL="0" rtl="0" algn="l">
              <a:spcBef>
                <a:spcPts val="0"/>
              </a:spcBef>
              <a:spcAft>
                <a:spcPts val="0"/>
              </a:spcAft>
              <a:buNone/>
            </a:pPr>
            <a:r>
              <a:rPr lang="en-US">
                <a:solidFill>
                  <a:schemeClr val="dk1"/>
                </a:solidFill>
              </a:rPr>
              <a:t>Gosling was with</a:t>
            </a:r>
            <a:r>
              <a:rPr lang="en-US">
                <a:solidFill>
                  <a:schemeClr val="dk1"/>
                </a:solidFill>
                <a:uFill>
                  <a:noFill/>
                </a:uFill>
                <a:hlinkClick r:id="rId3"/>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6"/>
              </a:rPr>
              <a:t>Java programming language</a:t>
            </a:r>
            <a:endParaRPr baseline="30000"/>
          </a:p>
          <a:p>
            <a:pPr indent="0" lvl="0" marL="0" rtl="0" algn="l">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7"/>
              </a:rPr>
              <a:t> </a:t>
            </a:r>
            <a:r>
              <a:rPr lang="en-US" u="sng">
                <a:solidFill>
                  <a:schemeClr val="hlink"/>
                </a:solidFill>
                <a:hlinkClick r:id="rId8"/>
              </a:rPr>
              <a:t>Google</a:t>
            </a:r>
            <a:r>
              <a:rPr lang="en-US">
                <a:solidFill>
                  <a:schemeClr val="dk1"/>
                </a:solidFill>
              </a:rPr>
              <a:t>.</a:t>
            </a:r>
            <a:r>
              <a:rPr baseline="30000" lang="en-US" u="sng">
                <a:solidFill>
                  <a:schemeClr val="hlink"/>
                </a:solidFill>
                <a:hlinkClick r:id="rId9"/>
              </a:rPr>
              <a:t>[13]</a:t>
            </a:r>
            <a:r>
              <a:rPr lang="en-US">
                <a:solidFill>
                  <a:schemeClr val="dk1"/>
                </a:solidFill>
              </a:rPr>
              <a:t> Six months later, he followed his colleague</a:t>
            </a:r>
            <a:r>
              <a:rPr lang="en-US">
                <a:solidFill>
                  <a:schemeClr val="dk1"/>
                </a:solidFill>
                <a:uFill>
                  <a:noFill/>
                </a:uFill>
                <a:hlinkClick r:id="rId10"/>
              </a:rPr>
              <a:t> </a:t>
            </a:r>
            <a:r>
              <a:rPr lang="en-US" u="sng">
                <a:solidFill>
                  <a:schemeClr val="hlink"/>
                </a:solidFill>
                <a:hlinkClick r:id="rId11"/>
              </a:rPr>
              <a:t>Bill Vass</a:t>
            </a:r>
            <a:r>
              <a:rPr lang="en-US">
                <a:solidFill>
                  <a:schemeClr val="dk1"/>
                </a:solidFill>
              </a:rPr>
              <a:t> and joined a startup called</a:t>
            </a:r>
            <a:r>
              <a:rPr lang="en-US">
                <a:solidFill>
                  <a:schemeClr val="dk1"/>
                </a:solidFill>
                <a:uFill>
                  <a:noFill/>
                </a:uFill>
                <a:hlinkClick r:id="rId12"/>
              </a:rPr>
              <a:t> </a:t>
            </a:r>
            <a:r>
              <a:rPr lang="en-US" u="sng">
                <a:solidFill>
                  <a:schemeClr val="hlink"/>
                </a:solidFill>
                <a:hlinkClick r:id="rId13"/>
              </a:rPr>
              <a:t>Liquid Robotics</a:t>
            </a:r>
            <a:r>
              <a:rPr lang="en-US">
                <a:solidFill>
                  <a:schemeClr val="dk1"/>
                </a:solidFill>
              </a:rPr>
              <a:t>.</a:t>
            </a:r>
            <a:r>
              <a:rPr baseline="30000" lang="en-US" u="sng">
                <a:solidFill>
                  <a:schemeClr val="hlink"/>
                </a:solidFill>
                <a:hlinkClick r:id="rId14"/>
              </a:rPr>
              <a:t>[1]</a:t>
            </a:r>
            <a:r>
              <a:rPr lang="en-US">
                <a:solidFill>
                  <a:schemeClr val="dk1"/>
                </a:solidFill>
              </a:rPr>
              <a:t> In late 2016, Liquid Robotics was acquired by</a:t>
            </a:r>
            <a:r>
              <a:rPr lang="en-US">
                <a:solidFill>
                  <a:schemeClr val="dk1"/>
                </a:solidFill>
                <a:uFill>
                  <a:noFill/>
                </a:uFill>
                <a:hlinkClick r:id="rId15"/>
              </a:rPr>
              <a:t> </a:t>
            </a:r>
            <a:r>
              <a:rPr lang="en-US" u="sng">
                <a:solidFill>
                  <a:schemeClr val="hlink"/>
                </a:solidFill>
                <a:hlinkClick r:id="rId16"/>
              </a:rPr>
              <a:t>Boeing</a:t>
            </a:r>
            <a:r>
              <a:rPr lang="en-US">
                <a:solidFill>
                  <a:schemeClr val="dk1"/>
                </a:solidFill>
              </a:rPr>
              <a:t>.</a:t>
            </a:r>
            <a:r>
              <a:rPr baseline="30000" lang="en-US" u="sng">
                <a:solidFill>
                  <a:schemeClr val="hlink"/>
                </a:solidFill>
                <a:hlinkClick r:id="rId17"/>
              </a:rPr>
              <a:t>[14]</a:t>
            </a:r>
            <a:r>
              <a:rPr lang="en-US">
                <a:solidFill>
                  <a:schemeClr val="dk1"/>
                </a:solidFill>
              </a:rPr>
              <a:t> Following the acquisition, Gosling left Liquid Robotics to work at</a:t>
            </a:r>
            <a:r>
              <a:rPr lang="en-US">
                <a:solidFill>
                  <a:schemeClr val="dk1"/>
                </a:solidFill>
                <a:uFill>
                  <a:noFill/>
                </a:uFill>
                <a:hlinkClick r:id="rId18"/>
              </a:rPr>
              <a:t> </a:t>
            </a:r>
            <a:r>
              <a:rPr lang="en-US" u="sng">
                <a:solidFill>
                  <a:schemeClr val="hlink"/>
                </a:solidFill>
                <a:hlinkClick r:id="rId19"/>
              </a:rPr>
              <a:t>Amazon Web Services</a:t>
            </a:r>
            <a:r>
              <a:rPr lang="en-US">
                <a:solidFill>
                  <a:schemeClr val="dk1"/>
                </a:solidFill>
              </a:rPr>
              <a:t> as Distinguished Engineer in May 2017.</a:t>
            </a:r>
            <a:r>
              <a:rPr baseline="30000" lang="en-US" u="sng">
                <a:solidFill>
                  <a:schemeClr val="hlink"/>
                </a:solidFill>
                <a:hlinkClick r:id="rId20"/>
              </a:rPr>
              <a:t>[15]</a:t>
            </a:r>
            <a:endParaRPr baseline="30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3bfbdd0d2_1_23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33bfbdd0d2_1_233: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15 miliardów urządzeń działa z aplikacjami Javy – dane z </a:t>
            </a:r>
            <a:r>
              <a:rPr b="0" i="0" lang="en-US" sz="1200" u="none" cap="none" strike="noStrike">
                <a:solidFill>
                  <a:srgbClr val="AEABAB"/>
                </a:solidFill>
                <a:latin typeface="Calibri"/>
                <a:ea typeface="Calibri"/>
                <a:cs typeface="Calibri"/>
                <a:sym typeface="Calibri"/>
              </a:rPr>
              <a:t>https://go.java</a:t>
            </a:r>
            <a:endParaRPr/>
          </a:p>
          <a:p>
            <a:pPr indent="-177800" lvl="0" marL="177800" marR="0" rtl="0" algn="l">
              <a:spcBef>
                <a:spcPts val="0"/>
              </a:spcBef>
              <a:spcAft>
                <a:spcPts val="0"/>
              </a:spcAft>
              <a:buClr>
                <a:srgbClr val="AEABAB"/>
              </a:buClr>
              <a:buSzPts val="1200"/>
              <a:buFont typeface="Arial"/>
              <a:buChar char="•"/>
            </a:pPr>
            <a:r>
              <a:rPr b="0" i="0" lang="en-US" sz="1200" u="none" cap="none" strike="noStrike">
                <a:solidFill>
                  <a:srgbClr val="AEABAB"/>
                </a:solidFill>
                <a:latin typeface="Calibri"/>
                <a:ea typeface="Calibri"/>
                <a:cs typeface="Calibri"/>
                <a:sym typeface="Calibri"/>
              </a:rPr>
              <a:t>Java SmartCard - </a:t>
            </a:r>
            <a:r>
              <a:rPr b="0" i="0" lang="en-US" sz="1100" u="none" cap="none" strike="noStrike">
                <a:solidFill>
                  <a:schemeClr val="dk1"/>
                </a:solidFill>
                <a:latin typeface="Calibri"/>
                <a:ea typeface="Calibri"/>
                <a:cs typeface="Calibri"/>
                <a:sym typeface="Calibri"/>
              </a:rPr>
              <a:t>Java Card is the tiniest of Java platforms targeted for embedded devices. Java Card gives the user the ability to program the devices and make them application specific. It is widely used in </a:t>
            </a:r>
            <a:r>
              <a:rPr b="0" i="0" lang="en-US" sz="1100" u="sng" cap="none" strike="noStrike">
                <a:solidFill>
                  <a:schemeClr val="hlink"/>
                </a:solidFill>
                <a:latin typeface="Calibri"/>
                <a:ea typeface="Calibri"/>
                <a:cs typeface="Calibri"/>
                <a:sym typeface="Calibri"/>
                <a:hlinkClick r:id="rId2"/>
              </a:rPr>
              <a:t>SIM</a:t>
            </a:r>
            <a:r>
              <a:rPr b="0" i="0" lang="en-US" sz="1100" u="none" cap="none" strike="noStrike">
                <a:solidFill>
                  <a:schemeClr val="dk1"/>
                </a:solidFill>
                <a:latin typeface="Calibri"/>
                <a:ea typeface="Calibri"/>
                <a:cs typeface="Calibri"/>
                <a:sym typeface="Calibri"/>
              </a:rPr>
              <a:t> cards (used in </a:t>
            </a:r>
            <a:r>
              <a:rPr b="0" i="0" lang="en-US" sz="1100" u="sng" cap="none" strike="noStrike">
                <a:solidFill>
                  <a:schemeClr val="hlink"/>
                </a:solidFill>
                <a:latin typeface="Calibri"/>
                <a:ea typeface="Calibri"/>
                <a:cs typeface="Calibri"/>
                <a:sym typeface="Calibri"/>
                <a:hlinkClick r:id="rId3"/>
              </a:rPr>
              <a:t>GSM</a:t>
            </a:r>
            <a:r>
              <a:rPr b="0" i="0" lang="en-US" sz="1100" u="none" cap="none" strike="noStrike">
                <a:solidFill>
                  <a:schemeClr val="dk1"/>
                </a:solidFill>
                <a:latin typeface="Calibri"/>
                <a:ea typeface="Calibri"/>
                <a:cs typeface="Calibri"/>
                <a:sym typeface="Calibri"/>
              </a:rPr>
              <a:t> mobile phones) and </a:t>
            </a:r>
            <a:r>
              <a:rPr b="0" i="0" lang="en-US" sz="1100" u="sng" cap="none" strike="noStrike">
                <a:solidFill>
                  <a:schemeClr val="hlink"/>
                </a:solidFill>
                <a:latin typeface="Calibri"/>
                <a:ea typeface="Calibri"/>
                <a:cs typeface="Calibri"/>
                <a:sym typeface="Calibri"/>
                <a:hlinkClick r:id="rId4"/>
              </a:rPr>
              <a:t>ATM</a:t>
            </a:r>
            <a:r>
              <a:rPr b="0" i="0" lang="en-US" sz="1100" u="none" cap="none" strike="noStrike">
                <a:solidFill>
                  <a:schemeClr val="dk1"/>
                </a:solidFill>
                <a:latin typeface="Calibri"/>
                <a:ea typeface="Calibri"/>
                <a:cs typeface="Calibri"/>
                <a:sym typeface="Calibri"/>
              </a:rPr>
              <a:t> cards. </a:t>
            </a:r>
            <a:endParaRPr/>
          </a:p>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Austria używa JavaCard w systemie opieki zdrowotnej – łącząc szpitale, apteki, przychodnie i pacjentów w jeden wirtualny system https://go.java/austria-ehealth.html E-cards (active) in Austria: 8,700,000</a:t>
            </a:r>
            <a:endParaRPr b="0" i="0" sz="1100" u="none" cap="none" strike="noStrike">
              <a:solidFill>
                <a:schemeClr val="dk1"/>
              </a:solidFill>
              <a:latin typeface="Calibri"/>
              <a:ea typeface="Calibri"/>
              <a:cs typeface="Calibri"/>
              <a:sym typeface="Calibri"/>
            </a:endParaRPr>
          </a:p>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97% komputerów lokalnych, używanych w przedsiębiorstwach, korzysta z oprogramowania Java</a:t>
            </a:r>
            <a:endParaRPr/>
          </a:p>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87% komputerów lokalnych, używanych w Stanach Zjednoczonych, korzysta z oprogramowania Java</a:t>
            </a:r>
            <a:endParaRPr/>
          </a:p>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Twitter migrates core infrastructure to the JVM and supports more than 400 million Tweets a day.</a:t>
            </a:r>
            <a:endParaRPr b="0" i="0" sz="1100" u="none" cap="none" strike="noStrike">
              <a:solidFill>
                <a:schemeClr val="dk1"/>
              </a:solidFill>
              <a:latin typeface="Calibri"/>
              <a:ea typeface="Calibri"/>
              <a:cs typeface="Calibri"/>
              <a:sym typeface="Calibri"/>
            </a:endParaRPr>
          </a:p>
          <a:p>
            <a:pPr indent="-171450" lvl="0" marL="177800" marR="0" rtl="0" algn="l">
              <a:spcBef>
                <a:spcPts val="0"/>
              </a:spcBef>
              <a:spcAft>
                <a:spcPts val="0"/>
              </a:spcAft>
              <a:buClr>
                <a:schemeClr val="dk1"/>
              </a:buClr>
              <a:buSzPts val="1100"/>
              <a:buFont typeface="Arial"/>
              <a:buChar char="•"/>
            </a:pPr>
            <a:r>
              <a:rPr b="0" i="0" lang="en-US" sz="1100" u="none" cap="none" strike="noStrike">
                <a:solidFill>
                  <a:schemeClr val="dk1"/>
                </a:solidFill>
                <a:latin typeface="Calibri"/>
                <a:ea typeface="Calibri"/>
                <a:cs typeface="Calibri"/>
                <a:sym typeface="Calibri"/>
              </a:rPr>
              <a:t>Netflix powers through 2 billion content requests per day with Java-driven architecture.</a:t>
            </a:r>
            <a:endParaRPr b="0" i="0" sz="1100" u="none" cap="none" strike="noStrike">
              <a:solidFill>
                <a:schemeClr val="dk1"/>
              </a:solidFill>
              <a:latin typeface="Calibri"/>
              <a:ea typeface="Calibri"/>
              <a:cs typeface="Calibri"/>
              <a:sym typeface="Calibri"/>
            </a:endParaRPr>
          </a:p>
        </p:txBody>
      </p:sp>
      <p:sp>
        <p:nvSpPr>
          <p:cNvPr id="517" name="Google Shape;517;g33bfbdd0d2_1_233: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33bfbdd0d2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3bfbdd0d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aseline="30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33bfbdd0d2_1_38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g33bfbdd0d2_1_387:notes"/>
          <p:cNvSpPr txBox="1"/>
          <p:nvPr>
            <p:ph idx="1" type="body"/>
          </p:nvPr>
        </p:nvSpPr>
        <p:spPr>
          <a:xfrm>
            <a:off x="685802"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rPr b="1" i="0" lang="en-US" sz="1100" u="none" cap="none" strike="noStrike">
                <a:solidFill>
                  <a:schemeClr val="dk1"/>
                </a:solidFill>
                <a:latin typeface="Calibri"/>
                <a:ea typeface="Calibri"/>
                <a:cs typeface="Calibri"/>
                <a:sym typeface="Calibri"/>
              </a:rPr>
              <a:t>Język maszynowy (lub kod maszynowy)</a:t>
            </a:r>
            <a:r>
              <a:rPr b="0" i="0" lang="en-US" sz="1100" u="none" cap="none" strike="noStrike">
                <a:solidFill>
                  <a:schemeClr val="dk1"/>
                </a:solidFill>
                <a:latin typeface="Calibri"/>
                <a:ea typeface="Calibri"/>
                <a:cs typeface="Calibri"/>
                <a:sym typeface="Calibri"/>
              </a:rPr>
              <a:t> był to jedyny język programowania komputerów zerowej generacji z wyjątkiem komputera Z4, a powszechny w początkowym okresie rozwoju komputerów pierwszej generacji.</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Kod maszynowy może być generowany w procesie kompilacji (w przypadku języków wysokiego poziomu) lub asemblacji (w przypadku języków niskiego poziomu). W trakcie procesu generowania kodu maszynowego często tworzony jest przenośny kod pośredni zapisywany w pliku obiektowym. Następnie kod ten pobrany z pliku obiektowego poddawany jest konsolidacji (linkowaniu) z kodem w innych plikach, w celu utworzenia ostatecznej postaci kodu maszynowego, który będzie zapisany w pliku wykonywalnym.</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Kod maszynowy to postać programu komputerowego (zwana postacią wykonywalną lub binarną) przeznaczona do bezpośredniego lub prawie bezpośredniego wykonania przez procesor. Jest ona dopasowana do konkretnego typu procesora i wyrażona w postaci rozumianych przez niego kodów rozkazów i ich argumentów. Jest to postać trudna do bezpośredniej analizy przez człowieka, dlatego, by ułatwić sobie zadanie, używa się monitorów kodu maszynowego lub deasemblerów. </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Rzeczywisty kod maszynowy jest strumieniem surowych, zwykle binarnych danych. Programista, piszący w „kodzie maszynowym” zazwyczaj dokonuje kodowania danych oraz instrukcji w nieco bardziej czytelnej formie, np. w systemie dziesiętnym, ósemkowym, lub heksadecymalnym który jest tłumaczony na wewnętrzny format przez stosowny program (ang. „Loader”) lub też wprowadzany do pamięci komputera za pomocą panelu przedniego. </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Podstawowym językiem programowania każdego komputera jest język maszynowy zrozumiały dla sprzętu, lecz niezrozumiały dla człowieka. Kolejnym krokiem – poziomem – języków stały się więc asemblery, a następnie języki wysokiego poziomu. W tym ostatnich językach programista tworząc kod źródłowy dla rozwiązania określonego zagadnienia, odseparowany jest od konkretnej maszyny i fizycznych (sprzętowych) środków realizacji obliczeń (takich jak np. rejestrów, adresów itp.), dzięki pewnemu abstrakcyjnemu środowisku dostarczanemu przez język programowania wysokiego poziomu.</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100" u="none" cap="none" strike="noStrike">
                <a:solidFill>
                  <a:schemeClr val="dk1"/>
                </a:solidFill>
                <a:latin typeface="Arial"/>
                <a:ea typeface="Arial"/>
                <a:cs typeface="Arial"/>
                <a:sym typeface="Arial"/>
              </a:rPr>
              <a:t>Język niskiego poziomu </a:t>
            </a:r>
            <a:r>
              <a:rPr b="0" i="0" lang="en-US" sz="1100" u="none" cap="none" strike="noStrike">
                <a:solidFill>
                  <a:schemeClr val="dk1"/>
                </a:solidFill>
                <a:latin typeface="Arial"/>
                <a:ea typeface="Arial"/>
                <a:cs typeface="Arial"/>
                <a:sym typeface="Arial"/>
              </a:rPr>
              <a:t>Przetwarzanie asemblerowego programu źródłowego na wykonywalny plik w postaci .com czy .exe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mov es, ax  - wprowadź do rejestru segmentowego ES wartość z AX wynoszącą D625 szesnastkowo (54821 dziesiętnie)</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mov ah, 0 - załaduj do rejestru AX wartość 24 (wyzeruj AH – starszą połówkę rejestru AX i zapisz wartość 24 w młodszej AL) int 21h ; wywołaj przerwanie nr 33 (21 szesnastkowo)</a:t>
            </a:r>
            <a:endParaRPr/>
          </a:p>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Języki asemblera (zwyczajowo asemblery) to rodzina języków programowania niskiego poziomu, których jedno polecenie odpowiada zasadniczo jednemu rozkazowi procesora. Języki te powstały na bazie języków maszynowych danego procesora poprzez zastąpienie kodów operacji ich mnemonikami. Dzięki stosowaniu kilkuliterowych skrótów poleceń zrozumiałych dla człowieka pozwala to z jednej strony na tworzenie oprogramowania, z drugiej strony bezpośrednia odpowiedniość mnemoników oraz kodu maszynowego umożliwia zachowanie wysokiego stopnia kontroli programisty nad działaniem procesora. Składnia języka asemblera zależy od architektury procesora, ale i używanego asemblera, jednak zwykle autorzy asemblerów dla danego procesora trzymają się oznaczeń danych przez producenta.</a:t>
            </a:r>
            <a:endParaRPr/>
          </a:p>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cap="none" strike="noStrike">
                <a:solidFill>
                  <a:schemeClr val="dk1"/>
                </a:solidFill>
                <a:latin typeface="Arial"/>
                <a:ea typeface="Arial"/>
                <a:cs typeface="Arial"/>
                <a:sym typeface="Arial"/>
              </a:rPr>
              <a:t>Język wysokiego poziomu - </a:t>
            </a:r>
            <a:r>
              <a:rPr b="0" i="0" lang="en-US" sz="1100" u="none" cap="none" strike="noStrike">
                <a:solidFill>
                  <a:schemeClr val="dk1"/>
                </a:solidFill>
                <a:latin typeface="Arial"/>
                <a:ea typeface="Arial"/>
                <a:cs typeface="Arial"/>
                <a:sym typeface="Arial"/>
              </a:rPr>
              <a:t>Język wysokiego poziomu (autokod) – typ języka programowania, którego składnia i słowa kluczowe mają maksymalnie ułatwić rozumienie kodu programu dla człowieka, tym samym zwiększając poziom abstrakcji i dystansując się od sprzętowych niuansów. Zaliczany do języków uniwersalnych, służących do rozwiązywania szerokiego zakresu problemów. Kod napisany w języku wysokiego poziomu nie jest bezpośrednio „zrozumiały” dla komputera – większość kodu stanowią tak naprawdę normalne słowa, np. w języku angielskim. Aby umożliwić wykonanie programu napisanego w tym języku należy dokonać procesu kompilacji. Do języka tego typu można zaliczyć np. Pascal, C</a:t>
            </a:r>
            <a:endParaRPr/>
          </a:p>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Różnica pomiędzy kompilatorem a asemblerem polega na tym, iż każde polecenie języka programowania może zostać rozbite na wiele podpoleceń języka maszynowego (przy czym nowoczesne asemblery również posiadają składnię umożliwiającą zapis wielu poleceń maszynowych jako jednego polecenia kodu źródłowego oraz opcje optymalizacji kodu). Kompilatory mogą mieć możliwość automatycznej alokacji pamięci dla zmiennych, implementowania struktur kontrolnych lub procedur wejścia-wyjścia.</a:t>
            </a:r>
            <a:endParaRPr/>
          </a:p>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Stosowanie kompilatorów ułatwia programowanie (programista nie musi znać języka maszynowego) i pozwala na większą przenośność kodu pomiędzy platformami.</a:t>
            </a:r>
            <a:endParaRPr/>
          </a:p>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C choć jest niewątpliwie językiem wysokiego poziomu, posiada cechy i mechanizmy umożliwiające pisanie niskopoziomowe, tzn. bliskie sprzętowi (stąd zresztą jego zastosowania w programowaniu systemowym).</a:t>
            </a:r>
            <a:endParaRPr/>
          </a:p>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533" name="Google Shape;533;g33bfbdd0d2_1_387:notes"/>
          <p:cNvSpPr txBox="1"/>
          <p:nvPr>
            <p:ph idx="12" type="sldNum"/>
          </p:nvPr>
        </p:nvSpPr>
        <p:spPr>
          <a:xfrm>
            <a:off x="3884621" y="8685225"/>
            <a:ext cx="2971800" cy="459000"/>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33bfbdd0d2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3bfbdd0d2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800"/>
              <a:t>https://docs.oracle.com/javase/8/docs/api/</a:t>
            </a:r>
            <a:endParaRPr baseline="30000"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0.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jpg"/><Relationship Id="rId3" Type="http://schemas.openxmlformats.org/officeDocument/2006/relationships/image" Target="../media/image4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1.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6.jp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1.jpg"/><Relationship Id="rId3" Type="http://schemas.openxmlformats.org/officeDocument/2006/relationships/image" Target="../media/image5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1.jpg"/><Relationship Id="rId3" Type="http://schemas.openxmlformats.org/officeDocument/2006/relationships/image" Target="../media/image5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jp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jp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jpg"/><Relationship Id="rId3"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bg>
      <p:bgPr>
        <a:blipFill rotWithShape="1">
          <a:blip r:embed="rId2">
            <a:alphaModFix/>
          </a:blip>
          <a:stretch>
            <a:fillRect b="-8998" l="0" r="0" t="-8999"/>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1951577"/>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60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524000" y="3169511"/>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2800"/>
              <a:buFont typeface="Arial"/>
              <a:buNone/>
              <a:defRPr b="0" i="0" sz="3600" u="none" cap="none" strike="noStrike">
                <a:solidFill>
                  <a:schemeClr val="lt1"/>
                </a:solidFill>
                <a:latin typeface="Geo"/>
                <a:ea typeface="Geo"/>
                <a:cs typeface="Geo"/>
                <a:sym typeface="Geo"/>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b="0" l="0" r="0" t="0"/>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p:cSld name="Tylko tytuł">
    <p:bg>
      <p:bgPr>
        <a:solidFill>
          <a:srgbClr val="F5F5F5"/>
        </a:solidFill>
      </p:bgPr>
    </p:bg>
    <p:spTree>
      <p:nvGrpSpPr>
        <p:cNvPr id="94"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Font typeface="Geo"/>
              <a:buNone/>
            </a:pPr>
            <a:r>
              <a:t/>
            </a:r>
            <a:endParaRPr b="0" i="0" sz="3200" u="none" cap="none" strike="noStrik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02" name="Google Shape;102;p11"/>
          <p:cNvSpPr txBox="1"/>
          <p:nvPr>
            <p:ph type="title"/>
          </p:nvPr>
        </p:nvSpPr>
        <p:spPr>
          <a:xfrm>
            <a:off x="0" y="-1"/>
            <a:ext cx="10894979" cy="963038"/>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lko tytuł">
  <p:cSld name="1_Tylko tytuł">
    <p:bg>
      <p:bgPr>
        <a:blipFill rotWithShape="1">
          <a:blip r:embed="rId2">
            <a:alphaModFix/>
          </a:blip>
          <a:stretch>
            <a:fillRect b="-8998" l="0" r="0" t="-8999"/>
          </a:stretch>
        </a:blipFill>
      </p:bgPr>
    </p:bg>
    <p:spTree>
      <p:nvGrpSpPr>
        <p:cNvPr id="103"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2"/>
          <p:cNvSpPr txBox="1"/>
          <p:nvPr>
            <p:ph type="title"/>
          </p:nvPr>
        </p:nvSpPr>
        <p:spPr>
          <a:xfrm>
            <a:off x="3586399" y="1034019"/>
            <a:ext cx="5024201" cy="678049"/>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9" name="Google Shape;109;p12"/>
          <p:cNvSpPr txBox="1"/>
          <p:nvPr>
            <p:ph idx="1" type="body"/>
          </p:nvPr>
        </p:nvSpPr>
        <p:spPr>
          <a:xfrm>
            <a:off x="2328289" y="2344725"/>
            <a:ext cx="3206750" cy="7510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pic>
        <p:nvPicPr>
          <p:cNvPr id="110" name="Google Shape;110;p12"/>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11" name="Google Shape;111;p12"/>
          <p:cNvSpPr/>
          <p:nvPr>
            <p:ph idx="2" type="pic"/>
          </p:nvPr>
        </p:nvSpPr>
        <p:spPr>
          <a:xfrm>
            <a:off x="1027553" y="2178909"/>
            <a:ext cx="1083418" cy="1082653"/>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2"/>
          <p:cNvSpPr txBox="1"/>
          <p:nvPr>
            <p:ph idx="3" type="body"/>
          </p:nvPr>
        </p:nvSpPr>
        <p:spPr>
          <a:xfrm>
            <a:off x="2328289" y="3923581"/>
            <a:ext cx="3206750" cy="7510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113" name="Google Shape;113;p12"/>
          <p:cNvSpPr/>
          <p:nvPr>
            <p:ph idx="4" type="pic"/>
          </p:nvPr>
        </p:nvSpPr>
        <p:spPr>
          <a:xfrm>
            <a:off x="1027553" y="3757765"/>
            <a:ext cx="1083418" cy="1082653"/>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p12"/>
          <p:cNvSpPr txBox="1"/>
          <p:nvPr>
            <p:ph idx="5" type="body"/>
          </p:nvPr>
        </p:nvSpPr>
        <p:spPr>
          <a:xfrm>
            <a:off x="7957293" y="2429031"/>
            <a:ext cx="3206750" cy="7510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115" name="Google Shape;115;p12"/>
          <p:cNvSpPr/>
          <p:nvPr>
            <p:ph idx="6" type="pic"/>
          </p:nvPr>
        </p:nvSpPr>
        <p:spPr>
          <a:xfrm>
            <a:off x="6656557" y="2263215"/>
            <a:ext cx="1083418" cy="1082653"/>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1"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12"/>
          <p:cNvSpPr/>
          <p:nvPr>
            <p:ph idx="7" type="pic"/>
          </p:nvPr>
        </p:nvSpPr>
        <p:spPr>
          <a:xfrm>
            <a:off x="6656557" y="3734711"/>
            <a:ext cx="1083418" cy="1082653"/>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1"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2"/>
          <p:cNvSpPr txBox="1"/>
          <p:nvPr>
            <p:ph idx="8" type="body"/>
          </p:nvPr>
        </p:nvSpPr>
        <p:spPr>
          <a:xfrm>
            <a:off x="7957293" y="3919889"/>
            <a:ext cx="3206750" cy="7510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ylko tytuł">
  <p:cSld name="2_Tylko tytuł">
    <p:bg>
      <p:bgPr>
        <a:blipFill rotWithShape="1">
          <a:blip r:embed="rId2">
            <a:alphaModFix/>
          </a:blip>
          <a:stretch>
            <a:fillRect b="-8998" l="0" r="0" t="-8999"/>
          </a:stretch>
        </a:blipFill>
      </p:bgPr>
    </p:bg>
    <p:spTree>
      <p:nvGrpSpPr>
        <p:cNvPr id="118" name="Shape 118"/>
        <p:cNvGrpSpPr/>
        <p:nvPr/>
      </p:nvGrpSpPr>
      <p:grpSpPr>
        <a:xfrm>
          <a:off x="0" y="0"/>
          <a:ext cx="0" cy="0"/>
          <a:chOff x="0" y="0"/>
          <a:chExt cx="0" cy="0"/>
        </a:xfrm>
      </p:grpSpPr>
      <p:sp>
        <p:nvSpPr>
          <p:cNvPr id="119" name="Google Shape;119;p1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3"/>
          <p:cNvSpPr txBox="1"/>
          <p:nvPr>
            <p:ph type="title"/>
          </p:nvPr>
        </p:nvSpPr>
        <p:spPr>
          <a:xfrm>
            <a:off x="3586399" y="1034019"/>
            <a:ext cx="5024201" cy="678049"/>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123" name="Google Shape;123;p13"/>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3"/>
          <p:cNvSpPr txBox="1"/>
          <p:nvPr>
            <p:ph idx="1" type="body"/>
          </p:nvPr>
        </p:nvSpPr>
        <p:spPr>
          <a:xfrm>
            <a:off x="593725" y="4465638"/>
            <a:ext cx="11118850" cy="1614487"/>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ylko tytuł">
  <p:cSld name="3_Tylko tytuł">
    <p:bg>
      <p:bgPr>
        <a:blipFill rotWithShape="1">
          <a:blip r:embed="rId2">
            <a:alphaModFix/>
          </a:blip>
          <a:stretch>
            <a:fillRect b="-8998" l="0" r="0" t="-8999"/>
          </a:stretch>
        </a:blipFill>
      </p:bgPr>
    </p:bg>
    <p:spTree>
      <p:nvGrpSpPr>
        <p:cNvPr id="127" name="Shape 127"/>
        <p:cNvGrpSpPr/>
        <p:nvPr/>
      </p:nvGrpSpPr>
      <p:grpSpPr>
        <a:xfrm>
          <a:off x="0" y="0"/>
          <a:ext cx="0" cy="0"/>
          <a:chOff x="0" y="0"/>
          <a:chExt cx="0" cy="0"/>
        </a:xfrm>
      </p:grpSpPr>
      <p:sp>
        <p:nvSpPr>
          <p:cNvPr id="128" name="Google Shape;128;p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4"/>
          <p:cNvSpPr txBox="1"/>
          <p:nvPr>
            <p:ph type="title"/>
          </p:nvPr>
        </p:nvSpPr>
        <p:spPr>
          <a:xfrm>
            <a:off x="3586399" y="1034019"/>
            <a:ext cx="5024201" cy="678049"/>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132" name="Google Shape;132;p14"/>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4"/>
          <p:cNvSpPr txBox="1"/>
          <p:nvPr>
            <p:ph idx="1" type="body"/>
          </p:nvPr>
        </p:nvSpPr>
        <p:spPr>
          <a:xfrm>
            <a:off x="593725" y="4465638"/>
            <a:ext cx="11118850" cy="1614487"/>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p:cSld name="Pusty">
    <p:bg>
      <p:bgPr>
        <a:solidFill>
          <a:srgbClr val="F5F5F5"/>
        </a:solidFill>
      </p:bgPr>
    </p:bg>
    <p:spTree>
      <p:nvGrpSpPr>
        <p:cNvPr id="136" name="Shape 136"/>
        <p:cNvGrpSpPr/>
        <p:nvPr/>
      </p:nvGrpSpPr>
      <p:grpSpPr>
        <a:xfrm>
          <a:off x="0" y="0"/>
          <a:ext cx="0" cy="0"/>
          <a:chOff x="0" y="0"/>
          <a:chExt cx="0" cy="0"/>
        </a:xfrm>
      </p:grpSpPr>
      <p:sp>
        <p:nvSpPr>
          <p:cNvPr id="137" name="Google Shape;137;p1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5"/>
          <p:cNvSpPr/>
          <p:nvPr>
            <p:ph idx="2" type="pic"/>
          </p:nvPr>
        </p:nvSpPr>
        <p:spPr>
          <a:xfrm>
            <a:off x="1085850" y="1459537"/>
            <a:ext cx="2247900" cy="2246312"/>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1" name="Google Shape;141;p15"/>
          <p:cNvSpPr/>
          <p:nvPr>
            <p:ph idx="3" type="pic"/>
          </p:nvPr>
        </p:nvSpPr>
        <p:spPr>
          <a:xfrm>
            <a:off x="4972050" y="1459537"/>
            <a:ext cx="2247900" cy="2246312"/>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2" name="Google Shape;142;p15"/>
          <p:cNvSpPr/>
          <p:nvPr>
            <p:ph idx="4" type="pic"/>
          </p:nvPr>
        </p:nvSpPr>
        <p:spPr>
          <a:xfrm>
            <a:off x="8858250" y="1459537"/>
            <a:ext cx="2247900" cy="2246312"/>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Google Shape;143;p15"/>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45" name="Google Shape;145;p15"/>
          <p:cNvSpPr txBox="1"/>
          <p:nvPr>
            <p:ph idx="1" type="body"/>
          </p:nvPr>
        </p:nvSpPr>
        <p:spPr>
          <a:xfrm>
            <a:off x="739775" y="3910013"/>
            <a:ext cx="2946400" cy="154781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Google Shape;146;p15"/>
          <p:cNvSpPr txBox="1"/>
          <p:nvPr>
            <p:ph idx="5" type="body"/>
          </p:nvPr>
        </p:nvSpPr>
        <p:spPr>
          <a:xfrm>
            <a:off x="4622800" y="3910013"/>
            <a:ext cx="2946400" cy="154781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7" name="Google Shape;147;p15"/>
          <p:cNvSpPr txBox="1"/>
          <p:nvPr>
            <p:ph idx="6" type="body"/>
          </p:nvPr>
        </p:nvSpPr>
        <p:spPr>
          <a:xfrm>
            <a:off x="8509000" y="3910013"/>
            <a:ext cx="2946400" cy="154781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8" name="Google Shape;148;p15"/>
          <p:cNvSpPr txBox="1"/>
          <p:nvPr>
            <p:ph type="title"/>
          </p:nvPr>
        </p:nvSpPr>
        <p:spPr>
          <a:xfrm>
            <a:off x="0" y="1"/>
            <a:ext cx="10894979" cy="963038"/>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17"/>
          <p:cNvSpPr txBox="1"/>
          <p:nvPr>
            <p:ph type="ctrTitle"/>
          </p:nvPr>
        </p:nvSpPr>
        <p:spPr>
          <a:xfrm>
            <a:off x="1524000" y="1122363"/>
            <a:ext cx="9144000" cy="19515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6000"/>
              <a:buFont typeface="Geo"/>
              <a:buNone/>
              <a:defRPr b="1" i="0" sz="60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7" name="Google Shape;157;p17"/>
          <p:cNvSpPr txBox="1"/>
          <p:nvPr>
            <p:ph idx="1" type="subTitle"/>
          </p:nvPr>
        </p:nvSpPr>
        <p:spPr>
          <a:xfrm>
            <a:off x="1524000" y="3169511"/>
            <a:ext cx="9144000" cy="1655700"/>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3600"/>
              <a:buFont typeface="Arial"/>
              <a:buNone/>
              <a:defRPr b="0" i="0" sz="3600" u="none" cap="none" strike="noStrike">
                <a:solidFill>
                  <a:schemeClr val="lt1"/>
                </a:solidFill>
                <a:latin typeface="Geo"/>
                <a:ea typeface="Geo"/>
                <a:cs typeface="Geo"/>
                <a:sym typeface="Geo"/>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58" name="Google Shape;15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9" name="Google Shape;15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0" name="Google Shape;160;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7"/>
          <p:cNvSpPr/>
          <p:nvPr/>
        </p:nvSpPr>
        <p:spPr>
          <a:xfrm rot="5400000">
            <a:off x="109" y="0"/>
            <a:ext cx="2499900" cy="2499900"/>
          </a:xfrm>
          <a:prstGeom prst="rtTriangle">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62" name="Google Shape;162;p17"/>
          <p:cNvPicPr preferRelativeResize="0"/>
          <p:nvPr/>
        </p:nvPicPr>
        <p:blipFill rotWithShape="1">
          <a:blip r:embed="rId3">
            <a:alphaModFix/>
          </a:blip>
          <a:srcRect b="0" l="0" r="0" t="0"/>
          <a:stretch/>
        </p:blipFill>
        <p:spPr>
          <a:xfrm>
            <a:off x="0" y="0"/>
            <a:ext cx="2752934" cy="1296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bg>
      <p:bgPr>
        <a:solidFill>
          <a:srgbClr val="F5F5F5"/>
        </a:solidFill>
      </p:bgPr>
    </p:bg>
    <p:spTree>
      <p:nvGrpSpPr>
        <p:cNvPr id="163" name="Shape 163"/>
        <p:cNvGrpSpPr/>
        <p:nvPr/>
      </p:nvGrpSpPr>
      <p:grpSpPr>
        <a:xfrm>
          <a:off x="0" y="0"/>
          <a:ext cx="0" cy="0"/>
          <a:chOff x="0" y="0"/>
          <a:chExt cx="0" cy="0"/>
        </a:xfrm>
      </p:grpSpPr>
      <p:sp>
        <p:nvSpPr>
          <p:cNvPr id="164" name="Google Shape;164;p18"/>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18"/>
          <p:cNvSpPr txBox="1"/>
          <p:nvPr>
            <p:ph type="title"/>
          </p:nvPr>
        </p:nvSpPr>
        <p:spPr>
          <a:xfrm>
            <a:off x="0" y="1"/>
            <a:ext cx="10895100" cy="9630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6" name="Google Shape;166;p18"/>
          <p:cNvSpPr txBox="1"/>
          <p:nvPr>
            <p:ph idx="1" type="body"/>
          </p:nvPr>
        </p:nvSpPr>
        <p:spPr>
          <a:xfrm>
            <a:off x="838200" y="4202349"/>
            <a:ext cx="10515600" cy="20751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800"/>
              <a:buFont typeface="Arial"/>
              <a:buNone/>
              <a:defRPr b="0" i="0" sz="28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Arial"/>
                <a:ea typeface="Arial"/>
                <a:cs typeface="Arial"/>
                <a:sym typeface="Arial"/>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7" name="Google Shape;16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8" name="Google Shape;16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9" name="Google Shape;16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18"/>
          <p:cNvSpPr/>
          <p:nvPr>
            <p:ph idx="2" type="pic"/>
          </p:nvPr>
        </p:nvSpPr>
        <p:spPr>
          <a:xfrm>
            <a:off x="1896488" y="1459537"/>
            <a:ext cx="2247900" cy="22464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1" name="Google Shape;171;p18"/>
          <p:cNvSpPr txBox="1"/>
          <p:nvPr>
            <p:ph idx="3" type="body"/>
          </p:nvPr>
        </p:nvSpPr>
        <p:spPr>
          <a:xfrm>
            <a:off x="4649924" y="1755605"/>
            <a:ext cx="4407000" cy="505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775973"/>
              </a:buClr>
              <a:buSzPts val="2800"/>
              <a:buFont typeface="Arial"/>
              <a:buNone/>
              <a:defRPr b="0" i="0" sz="2800" u="none" cap="none" strike="noStrike">
                <a:solidFill>
                  <a:srgbClr val="775973"/>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72" name="Google Shape;172;p18"/>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73" name="Google Shape;173;p18"/>
          <p:cNvSpPr txBox="1"/>
          <p:nvPr>
            <p:ph idx="4" type="body"/>
          </p:nvPr>
        </p:nvSpPr>
        <p:spPr>
          <a:xfrm>
            <a:off x="4649788" y="2368550"/>
            <a:ext cx="4407000" cy="1336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515151"/>
              </a:buClr>
              <a:buSzPts val="2400"/>
              <a:buFont typeface="Arial"/>
              <a:buNone/>
              <a:defRPr b="0" i="0" sz="24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p:cSld name="Dwa elementy zawartości">
    <p:bg>
      <p:bgPr>
        <a:blipFill>
          <a:blip r:embed="rId2">
            <a:alphaModFix/>
          </a:blip>
          <a:stretch>
            <a:fillRect/>
          </a:stretch>
        </a:blipFill>
      </p:bgPr>
    </p:bg>
    <p:spTree>
      <p:nvGrpSpPr>
        <p:cNvPr id="174" name="Shape 174"/>
        <p:cNvGrpSpPr/>
        <p:nvPr/>
      </p:nvGrpSpPr>
      <p:grpSpPr>
        <a:xfrm>
          <a:off x="0" y="0"/>
          <a:ext cx="0" cy="0"/>
          <a:chOff x="0" y="0"/>
          <a:chExt cx="0" cy="0"/>
        </a:xfrm>
      </p:grpSpPr>
      <p:sp>
        <p:nvSpPr>
          <p:cNvPr id="175" name="Google Shape;175;p19"/>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19"/>
          <p:cNvSpPr/>
          <p:nvPr/>
        </p:nvSpPr>
        <p:spPr>
          <a:xfrm>
            <a:off x="1118679" y="1669913"/>
            <a:ext cx="99546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9"/>
          <p:cNvSpPr/>
          <p:nvPr/>
        </p:nvSpPr>
        <p:spPr>
          <a:xfrm>
            <a:off x="1066800" y="1595335"/>
            <a:ext cx="100584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19"/>
          <p:cNvSpPr/>
          <p:nvPr/>
        </p:nvSpPr>
        <p:spPr>
          <a:xfrm>
            <a:off x="2841997" y="1595335"/>
            <a:ext cx="6478500" cy="3015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9"/>
          <p:cNvSpPr txBox="1"/>
          <p:nvPr>
            <p:ph type="title"/>
          </p:nvPr>
        </p:nvSpPr>
        <p:spPr>
          <a:xfrm>
            <a:off x="2892155" y="1111553"/>
            <a:ext cx="6378300" cy="717300"/>
          </a:xfrm>
          <a:prstGeom prst="rect">
            <a:avLst/>
          </a:prstGeom>
          <a:solidFill>
            <a:srgbClr val="775973"/>
          </a:solid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200"/>
              <a:buFont typeface="Geo"/>
              <a:buNone/>
              <a:defRPr b="1" i="0" sz="32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0" name="Google Shape;180;p19"/>
          <p:cNvSpPr txBox="1"/>
          <p:nvPr>
            <p:ph idx="1" type="body"/>
          </p:nvPr>
        </p:nvSpPr>
        <p:spPr>
          <a:xfrm>
            <a:off x="1962637" y="2101781"/>
            <a:ext cx="8266800" cy="24219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400"/>
              <a:buFont typeface="Arial"/>
              <a:buNone/>
              <a:defRPr b="0" i="0" sz="2400" u="none" cap="none" strike="noStrike">
                <a:solidFill>
                  <a:srgbClr val="51515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81" name="Google Shape;181;p19"/>
          <p:cNvPicPr preferRelativeResize="0"/>
          <p:nvPr/>
        </p:nvPicPr>
        <p:blipFill rotWithShape="1">
          <a:blip r:embed="rId3">
            <a:alphaModFix/>
          </a:blip>
          <a:srcRect b="0" l="0" r="0" t="0"/>
          <a:stretch/>
        </p:blipFill>
        <p:spPr>
          <a:xfrm>
            <a:off x="5486400" y="4554625"/>
            <a:ext cx="2195209" cy="103401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tuł i zawartość">
  <p:cSld name="1_Tytuł i zawartość">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20"/>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0"/>
          <p:cNvSpPr txBox="1"/>
          <p:nvPr>
            <p:ph type="title"/>
          </p:nvPr>
        </p:nvSpPr>
        <p:spPr>
          <a:xfrm>
            <a:off x="0" y="1"/>
            <a:ext cx="10895100" cy="9630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5" name="Google Shape;185;p20"/>
          <p:cNvSpPr txBox="1"/>
          <p:nvPr>
            <p:ph idx="1" type="body"/>
          </p:nvPr>
        </p:nvSpPr>
        <p:spPr>
          <a:xfrm>
            <a:off x="838200" y="4202349"/>
            <a:ext cx="10515600" cy="20751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Arial"/>
                <a:ea typeface="Arial"/>
                <a:cs typeface="Arial"/>
                <a:sym typeface="Arial"/>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7" name="Google Shape;187;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8" name="Google Shape;18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0"/>
          <p:cNvSpPr/>
          <p:nvPr>
            <p:ph idx="2" type="pic"/>
          </p:nvPr>
        </p:nvSpPr>
        <p:spPr>
          <a:xfrm>
            <a:off x="1896488" y="1459537"/>
            <a:ext cx="2247900" cy="22464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0" name="Google Shape;190;p20"/>
          <p:cNvSpPr txBox="1"/>
          <p:nvPr>
            <p:ph idx="3" type="body"/>
          </p:nvPr>
        </p:nvSpPr>
        <p:spPr>
          <a:xfrm>
            <a:off x="4649924" y="1755605"/>
            <a:ext cx="4407000" cy="505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91" name="Google Shape;191;p20"/>
          <p:cNvPicPr preferRelativeResize="0"/>
          <p:nvPr/>
        </p:nvPicPr>
        <p:blipFill rotWithShape="1">
          <a:blip r:embed="rId3">
            <a:alphaModFix/>
          </a:blip>
          <a:srcRect b="0" l="0" r="0" t="0"/>
          <a:stretch/>
        </p:blipFill>
        <p:spPr>
          <a:xfrm>
            <a:off x="10894979" y="-23305"/>
            <a:ext cx="2195209" cy="1034019"/>
          </a:xfrm>
          <a:prstGeom prst="rect">
            <a:avLst/>
          </a:prstGeom>
          <a:noFill/>
          <a:ln>
            <a:noFill/>
          </a:ln>
        </p:spPr>
      </p:pic>
      <p:sp>
        <p:nvSpPr>
          <p:cNvPr id="192" name="Google Shape;192;p20"/>
          <p:cNvSpPr txBox="1"/>
          <p:nvPr>
            <p:ph idx="4" type="body"/>
          </p:nvPr>
        </p:nvSpPr>
        <p:spPr>
          <a:xfrm>
            <a:off x="4649788" y="2368550"/>
            <a:ext cx="4407000" cy="1336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bg>
      <p:bgPr>
        <a:blipFill>
          <a:blip r:embed="rId2">
            <a:alphaModFix/>
          </a:blip>
          <a:stretch>
            <a:fillRect/>
          </a:stretch>
        </a:blipFill>
      </p:bgPr>
    </p:bg>
    <p:spTree>
      <p:nvGrpSpPr>
        <p:cNvPr id="193" name="Shape 193"/>
        <p:cNvGrpSpPr/>
        <p:nvPr/>
      </p:nvGrpSpPr>
      <p:grpSpPr>
        <a:xfrm>
          <a:off x="0" y="0"/>
          <a:ext cx="0" cy="0"/>
          <a:chOff x="0" y="0"/>
          <a:chExt cx="0" cy="0"/>
        </a:xfrm>
      </p:grpSpPr>
      <p:sp>
        <p:nvSpPr>
          <p:cNvPr id="194" name="Google Shape;194;p2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6000"/>
              <a:buFont typeface="Geo"/>
              <a:buNone/>
              <a:defRPr b="0" i="0" sz="60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5" name="Google Shape;195;p2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96" name="Google Shape;196;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7" name="Google Shape;197;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8" name="Google Shape;19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1"/>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0" name="Google Shape;200;p21"/>
          <p:cNvPicPr preferRelativeResize="0"/>
          <p:nvPr/>
        </p:nvPicPr>
        <p:blipFill rotWithShape="1">
          <a:blip r:embed="rId3">
            <a:alphaModFix/>
          </a:blip>
          <a:srcRect b="0" l="0" r="0" t="0"/>
          <a:stretch/>
        </p:blipFill>
        <p:spPr>
          <a:xfrm>
            <a:off x="5466945" y="-35491"/>
            <a:ext cx="2195209" cy="10340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bg>
      <p:bgPr>
        <a:solidFill>
          <a:srgbClr val="F5F5F5"/>
        </a:solidFill>
      </p:bgPr>
    </p:bg>
    <p:spTree>
      <p:nvGrpSpPr>
        <p:cNvPr id="19"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3"/>
          <p:cNvSpPr txBox="1"/>
          <p:nvPr>
            <p:ph type="title"/>
          </p:nvPr>
        </p:nvSpPr>
        <p:spPr>
          <a:xfrm>
            <a:off x="0" y="1"/>
            <a:ext cx="10894979" cy="963038"/>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Google Shape;22;p3"/>
          <p:cNvSpPr txBox="1"/>
          <p:nvPr>
            <p:ph idx="1" type="body"/>
          </p:nvPr>
        </p:nvSpPr>
        <p:spPr>
          <a:xfrm>
            <a:off x="838200" y="4202349"/>
            <a:ext cx="10515600" cy="2075066"/>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
          <p:cNvSpPr/>
          <p:nvPr>
            <p:ph idx="2" type="pic"/>
          </p:nvPr>
        </p:nvSpPr>
        <p:spPr>
          <a:xfrm>
            <a:off x="1896488" y="1459537"/>
            <a:ext cx="2247900" cy="2246312"/>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3" type="body"/>
          </p:nvPr>
        </p:nvSpPr>
        <p:spPr>
          <a:xfrm>
            <a:off x="4649924" y="1755605"/>
            <a:ext cx="4406900" cy="5054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775973"/>
              </a:buClr>
              <a:buSzPts val="2800"/>
              <a:buFont typeface="Arial"/>
              <a:buNone/>
              <a:defRPr b="0" i="0" sz="2800" u="none" cap="none" strike="noStrike">
                <a:solidFill>
                  <a:srgbClr val="775973"/>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8" name="Google Shape;28;p3"/>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29" name="Google Shape;29;p3"/>
          <p:cNvSpPr txBox="1"/>
          <p:nvPr>
            <p:ph idx="4" type="body"/>
          </p:nvPr>
        </p:nvSpPr>
        <p:spPr>
          <a:xfrm>
            <a:off x="4649788" y="2368550"/>
            <a:ext cx="4406900" cy="13366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wa elementy zawartości">
  <p:cSld name="1_Dwa elementy zawartości">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22"/>
          <p:cNvSpPr/>
          <p:nvPr/>
        </p:nvSpPr>
        <p:spPr>
          <a:xfrm>
            <a:off x="0" y="4388795"/>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22"/>
          <p:cNvSpPr/>
          <p:nvPr/>
        </p:nvSpPr>
        <p:spPr>
          <a:xfrm>
            <a:off x="610360" y="2701045"/>
            <a:ext cx="61770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22"/>
          <p:cNvSpPr/>
          <p:nvPr/>
        </p:nvSpPr>
        <p:spPr>
          <a:xfrm>
            <a:off x="558480" y="2626467"/>
            <a:ext cx="62415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22"/>
          <p:cNvSpPr txBox="1"/>
          <p:nvPr>
            <p:ph type="title"/>
          </p:nvPr>
        </p:nvSpPr>
        <p:spPr>
          <a:xfrm>
            <a:off x="1" y="1232337"/>
            <a:ext cx="12192000" cy="717300"/>
          </a:xfrm>
          <a:prstGeom prst="rect">
            <a:avLst/>
          </a:prstGeom>
          <a:solidFill>
            <a:srgbClr val="775973"/>
          </a:solid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200"/>
              <a:buFont typeface="Geo"/>
              <a:buNone/>
              <a:defRPr b="1" i="0" sz="32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06" name="Google Shape;206;p22"/>
          <p:cNvPicPr preferRelativeResize="0"/>
          <p:nvPr/>
        </p:nvPicPr>
        <p:blipFill rotWithShape="1">
          <a:blip r:embed="rId3">
            <a:alphaModFix/>
          </a:blip>
          <a:srcRect b="0" l="0" r="0" t="0"/>
          <a:stretch/>
        </p:blipFill>
        <p:spPr>
          <a:xfrm>
            <a:off x="5487345" y="123740"/>
            <a:ext cx="2195209" cy="1034019"/>
          </a:xfrm>
          <a:prstGeom prst="rect">
            <a:avLst/>
          </a:prstGeom>
          <a:noFill/>
          <a:ln>
            <a:noFill/>
          </a:ln>
        </p:spPr>
      </p:pic>
      <p:sp>
        <p:nvSpPr>
          <p:cNvPr id="207" name="Google Shape;207;p22"/>
          <p:cNvSpPr/>
          <p:nvPr/>
        </p:nvSpPr>
        <p:spPr>
          <a:xfrm>
            <a:off x="7299190" y="2701045"/>
            <a:ext cx="42849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22"/>
          <p:cNvSpPr/>
          <p:nvPr>
            <p:ph idx="2" type="pic"/>
          </p:nvPr>
        </p:nvSpPr>
        <p:spPr>
          <a:xfrm>
            <a:off x="7252485" y="2626468"/>
            <a:ext cx="4331400" cy="4027500"/>
          </a:xfrm>
          <a:prstGeom prst="rect">
            <a:avLst/>
          </a:prstGeom>
          <a:solidFill>
            <a:srgbClr val="F5F5F5"/>
          </a:solid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22"/>
          <p:cNvSpPr txBox="1"/>
          <p:nvPr>
            <p:ph idx="1" type="body"/>
          </p:nvPr>
        </p:nvSpPr>
        <p:spPr>
          <a:xfrm>
            <a:off x="777875" y="2801938"/>
            <a:ext cx="5807100" cy="3676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Arial"/>
                <a:ea typeface="Arial"/>
                <a:cs typeface="Arial"/>
                <a:sym typeface="Arial"/>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23"/>
          <p:cNvSpPr txBox="1"/>
          <p:nvPr>
            <p:ph type="title"/>
          </p:nvPr>
        </p:nvSpPr>
        <p:spPr>
          <a:xfrm>
            <a:off x="0" y="919570"/>
            <a:ext cx="12192000" cy="656400"/>
          </a:xfrm>
          <a:prstGeom prst="rect">
            <a:avLst/>
          </a:prstGeom>
          <a:solidFill>
            <a:srgbClr val="F5F5F5"/>
          </a:solidFill>
          <a:ln>
            <a:noFill/>
          </a:ln>
        </p:spPr>
        <p:txBody>
          <a:bodyPr anchorCtr="0" anchor="ctr" bIns="45700" lIns="91425" spcFirstLastPara="1" rIns="91425" wrap="square" tIns="45700"/>
          <a:lstStyle>
            <a:lvl1pPr lvl="0" marR="0" rtl="0" algn="ctr">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2" name="Google Shape;212;p2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chemeClr val="lt1"/>
              </a:buClr>
              <a:buSzPts val="24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13" name="Google Shape;213;p2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Arial"/>
                <a:ea typeface="Arial"/>
                <a:cs typeface="Arial"/>
                <a:sym typeface="Arial"/>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4" name="Google Shape;214;p2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chemeClr val="lt1"/>
              </a:buClr>
              <a:buSzPts val="24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15" name="Google Shape;215;p2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6" name="Google Shape;216;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7" name="Google Shape;217;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8" name="Google Shape;218;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9" name="Google Shape;219;p23"/>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ównanie">
  <p:cSld name="1_Porównanie">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24"/>
          <p:cNvSpPr/>
          <p:nvPr/>
        </p:nvSpPr>
        <p:spPr>
          <a:xfrm>
            <a:off x="838200" y="1681163"/>
            <a:ext cx="10515600" cy="5176800"/>
          </a:xfrm>
          <a:prstGeom prst="rect">
            <a:avLst/>
          </a:prstGeom>
          <a:solidFill>
            <a:srgbClr val="F5F5F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24"/>
          <p:cNvSpPr txBox="1"/>
          <p:nvPr>
            <p:ph type="title"/>
          </p:nvPr>
        </p:nvSpPr>
        <p:spPr>
          <a:xfrm>
            <a:off x="0" y="919570"/>
            <a:ext cx="12192000" cy="656400"/>
          </a:xfrm>
          <a:prstGeom prst="rect">
            <a:avLst/>
          </a:prstGeom>
          <a:solidFill>
            <a:srgbClr val="F5F5F5"/>
          </a:solidFill>
          <a:ln>
            <a:noFill/>
          </a:ln>
        </p:spPr>
        <p:txBody>
          <a:bodyPr anchorCtr="0" anchor="ctr" bIns="45700" lIns="91425" spcFirstLastPara="1" rIns="91425" wrap="square" tIns="45700"/>
          <a:lstStyle>
            <a:lvl1pPr lvl="0" marR="0" rtl="0" algn="ctr">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3" name="Google Shape;223;p2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rgbClr val="775973"/>
              </a:buClr>
              <a:buSzPts val="24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24" name="Google Shape;224;p2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515151"/>
              </a:buClr>
              <a:buSzPts val="2400"/>
              <a:buFont typeface="Arial"/>
              <a:buNone/>
              <a:defRPr b="0" i="0" sz="24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Arial"/>
                <a:ea typeface="Arial"/>
                <a:cs typeface="Arial"/>
                <a:sym typeface="Arial"/>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5" name="Google Shape;225;p2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rgbClr val="775973"/>
              </a:buClr>
              <a:buSzPts val="24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26" name="Google Shape;226;p2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515151"/>
              </a:buClr>
              <a:buSzPts val="2400"/>
              <a:buFont typeface="Arial"/>
              <a:buNone/>
              <a:defRPr b="0" i="0" sz="24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7" name="Google Shape;22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8" name="Google Shape;22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9" name="Google Shape;22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0" name="Google Shape;230;p24"/>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bg>
      <p:bgPr>
        <a:solidFill>
          <a:srgbClr val="F5F5F5"/>
        </a:solidFill>
      </p:bgPr>
    </p:bg>
    <p:spTree>
      <p:nvGrpSpPr>
        <p:cNvPr id="231" name="Shape 231"/>
        <p:cNvGrpSpPr/>
        <p:nvPr/>
      </p:nvGrpSpPr>
      <p:grpSpPr>
        <a:xfrm>
          <a:off x="0" y="0"/>
          <a:ext cx="0" cy="0"/>
          <a:chOff x="0" y="0"/>
          <a:chExt cx="0" cy="0"/>
        </a:xfrm>
      </p:grpSpPr>
      <p:sp>
        <p:nvSpPr>
          <p:cNvPr id="232" name="Google Shape;232;p25"/>
          <p:cNvSpPr/>
          <p:nvPr/>
        </p:nvSpPr>
        <p:spPr>
          <a:xfrm>
            <a:off x="0" y="0"/>
            <a:ext cx="5183100" cy="6858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25"/>
          <p:cNvSpPr/>
          <p:nvPr/>
        </p:nvSpPr>
        <p:spPr>
          <a:xfrm>
            <a:off x="311286" y="-1"/>
            <a:ext cx="4460700" cy="20574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25"/>
          <p:cNvSpPr txBox="1"/>
          <p:nvPr>
            <p:ph type="title"/>
          </p:nvPr>
        </p:nvSpPr>
        <p:spPr>
          <a:xfrm>
            <a:off x="311286" y="1281002"/>
            <a:ext cx="4460700" cy="7764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3200"/>
              <a:buFont typeface="Geo"/>
              <a:buNone/>
              <a:defRPr b="1" i="0" sz="32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5" name="Google Shape;235;p25"/>
          <p:cNvSpPr/>
          <p:nvPr>
            <p:ph idx="2" type="pic"/>
          </p:nvPr>
        </p:nvSpPr>
        <p:spPr>
          <a:xfrm>
            <a:off x="5183188" y="0"/>
            <a:ext cx="7008900" cy="68580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6" name="Google Shape;236;p25"/>
          <p:cNvSpPr txBox="1"/>
          <p:nvPr>
            <p:ph idx="1" type="body"/>
          </p:nvPr>
        </p:nvSpPr>
        <p:spPr>
          <a:xfrm>
            <a:off x="311286" y="2057400"/>
            <a:ext cx="4460700" cy="4800600"/>
          </a:xfrm>
          <a:prstGeom prst="rect">
            <a:avLst/>
          </a:prstGeom>
          <a:solidFill>
            <a:srgbClr val="F5F5F5"/>
          </a:solid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pic>
        <p:nvPicPr>
          <p:cNvPr id="237" name="Google Shape;237;p25"/>
          <p:cNvPicPr preferRelativeResize="0"/>
          <p:nvPr/>
        </p:nvPicPr>
        <p:blipFill rotWithShape="1">
          <a:blip r:embed="rId2">
            <a:alphaModFix/>
          </a:blip>
          <a:srcRect b="0" l="0" r="0" t="0"/>
          <a:stretch/>
        </p:blipFill>
        <p:spPr>
          <a:xfrm>
            <a:off x="1913868" y="224480"/>
            <a:ext cx="2195209" cy="10340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p:cSld name="Tylko tytuł">
    <p:bg>
      <p:bgPr>
        <a:solidFill>
          <a:srgbClr val="F5F5F5"/>
        </a:solidFill>
      </p:bgPr>
    </p:bg>
    <p:spTree>
      <p:nvGrpSpPr>
        <p:cNvPr id="238" name="Shape 238"/>
        <p:cNvGrpSpPr/>
        <p:nvPr/>
      </p:nvGrpSpPr>
      <p:grpSpPr>
        <a:xfrm>
          <a:off x="0" y="0"/>
          <a:ext cx="0" cy="0"/>
          <a:chOff x="0" y="0"/>
          <a:chExt cx="0" cy="0"/>
        </a:xfrm>
      </p:grpSpPr>
      <p:sp>
        <p:nvSpPr>
          <p:cNvPr id="239" name="Google Shape;239;p26"/>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26"/>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2" name="Google Shape;242;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3" name="Google Shape;243;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4" name="Google Shape;244;p26"/>
          <p:cNvSpPr txBox="1"/>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t/>
            </a:r>
            <a:endParaRPr sz="3200">
              <a:solidFill>
                <a:srgbClr val="4A3D53"/>
              </a:solidFill>
              <a:latin typeface="Geo"/>
              <a:ea typeface="Geo"/>
              <a:cs typeface="Geo"/>
              <a:sym typeface="Geo"/>
            </a:endParaRPr>
          </a:p>
        </p:txBody>
      </p:sp>
      <p:pic>
        <p:nvPicPr>
          <p:cNvPr id="245" name="Google Shape;245;p26"/>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246" name="Google Shape;246;p26"/>
          <p:cNvSpPr txBox="1"/>
          <p:nvPr>
            <p:ph type="title"/>
          </p:nvPr>
        </p:nvSpPr>
        <p:spPr>
          <a:xfrm>
            <a:off x="0" y="-1"/>
            <a:ext cx="10895100" cy="9630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lko tytuł">
  <p:cSld name="1_Tylko tytuł">
    <p:bg>
      <p:bgPr>
        <a:blipFill>
          <a:blip r:embed="rId2">
            <a:alphaModFix/>
          </a:blip>
          <a:stretch>
            <a:fillRect/>
          </a:stretch>
        </a:blipFill>
      </p:bgPr>
    </p:bg>
    <p:spTree>
      <p:nvGrpSpPr>
        <p:cNvPr id="247" name="Shape 247"/>
        <p:cNvGrpSpPr/>
        <p:nvPr/>
      </p:nvGrpSpPr>
      <p:grpSpPr>
        <a:xfrm>
          <a:off x="0" y="0"/>
          <a:ext cx="0" cy="0"/>
          <a:chOff x="0" y="0"/>
          <a:chExt cx="0" cy="0"/>
        </a:xfrm>
      </p:grpSpPr>
      <p:sp>
        <p:nvSpPr>
          <p:cNvPr id="248" name="Google Shape;248;p27"/>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0" name="Google Shape;250;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1" name="Google Shape;251;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27"/>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4000"/>
              <a:buFont typeface="Geo"/>
              <a:buNone/>
              <a:defRPr b="0" i="0" sz="40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3" name="Google Shape;253;p27"/>
          <p:cNvSpPr txBox="1"/>
          <p:nvPr>
            <p:ph idx="1" type="body"/>
          </p:nvPr>
        </p:nvSpPr>
        <p:spPr>
          <a:xfrm>
            <a:off x="2328289" y="2344725"/>
            <a:ext cx="3206700" cy="7509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pic>
        <p:nvPicPr>
          <p:cNvPr id="254" name="Google Shape;254;p27"/>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55" name="Google Shape;255;p27"/>
          <p:cNvSpPr/>
          <p:nvPr>
            <p:ph idx="2" type="pic"/>
          </p:nvPr>
        </p:nvSpPr>
        <p:spPr>
          <a:xfrm>
            <a:off x="1027553" y="2178909"/>
            <a:ext cx="1083300" cy="10827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6" name="Google Shape;256;p27"/>
          <p:cNvSpPr txBox="1"/>
          <p:nvPr>
            <p:ph idx="3" type="body"/>
          </p:nvPr>
        </p:nvSpPr>
        <p:spPr>
          <a:xfrm>
            <a:off x="2328289" y="3923581"/>
            <a:ext cx="3206700" cy="7509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57" name="Google Shape;257;p27"/>
          <p:cNvSpPr/>
          <p:nvPr>
            <p:ph idx="4" type="pic"/>
          </p:nvPr>
        </p:nvSpPr>
        <p:spPr>
          <a:xfrm>
            <a:off x="1027553" y="3757765"/>
            <a:ext cx="1083300" cy="10827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8" name="Google Shape;258;p27"/>
          <p:cNvSpPr txBox="1"/>
          <p:nvPr>
            <p:ph idx="5" type="body"/>
          </p:nvPr>
        </p:nvSpPr>
        <p:spPr>
          <a:xfrm>
            <a:off x="7957293" y="2429031"/>
            <a:ext cx="3206700" cy="7509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59" name="Google Shape;259;p27"/>
          <p:cNvSpPr/>
          <p:nvPr>
            <p:ph idx="6" type="pic"/>
          </p:nvPr>
        </p:nvSpPr>
        <p:spPr>
          <a:xfrm>
            <a:off x="6656557" y="2263215"/>
            <a:ext cx="1083300" cy="10827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0" name="Google Shape;260;p27"/>
          <p:cNvSpPr/>
          <p:nvPr>
            <p:ph idx="7" type="pic"/>
          </p:nvPr>
        </p:nvSpPr>
        <p:spPr>
          <a:xfrm>
            <a:off x="6656557" y="3734711"/>
            <a:ext cx="1083300" cy="10827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1" name="Google Shape;261;p27"/>
          <p:cNvSpPr txBox="1"/>
          <p:nvPr>
            <p:ph idx="8" type="body"/>
          </p:nvPr>
        </p:nvSpPr>
        <p:spPr>
          <a:xfrm>
            <a:off x="7957293" y="3919889"/>
            <a:ext cx="3206700" cy="7509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ylko tytuł">
  <p:cSld name="2_Tylko tytuł">
    <p:bg>
      <p:bgPr>
        <a:blipFill>
          <a:blip r:embed="rId2">
            <a:alphaModFix/>
          </a:blip>
          <a:stretch>
            <a:fillRect/>
          </a:stretch>
        </a:blipFill>
      </p:bgPr>
    </p:bg>
    <p:spTree>
      <p:nvGrpSpPr>
        <p:cNvPr id="262" name="Shape 262"/>
        <p:cNvGrpSpPr/>
        <p:nvPr/>
      </p:nvGrpSpPr>
      <p:grpSpPr>
        <a:xfrm>
          <a:off x="0" y="0"/>
          <a:ext cx="0" cy="0"/>
          <a:chOff x="0" y="0"/>
          <a:chExt cx="0" cy="0"/>
        </a:xfrm>
      </p:grpSpPr>
      <p:sp>
        <p:nvSpPr>
          <p:cNvPr id="263" name="Google Shape;263;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4" name="Google Shape;264;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5" name="Google Shape;265;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6" name="Google Shape;266;p28"/>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4000"/>
              <a:buFont typeface="Geo"/>
              <a:buNone/>
              <a:defRPr b="0" i="0" sz="40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67" name="Google Shape;267;p28"/>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68" name="Google Shape;268;p28"/>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28"/>
          <p:cNvSpPr/>
          <p:nvPr/>
        </p:nvSpPr>
        <p:spPr>
          <a:xfrm>
            <a:off x="0" y="6356350"/>
            <a:ext cx="12192000" cy="5016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28"/>
          <p:cNvSpPr txBox="1"/>
          <p:nvPr>
            <p:ph idx="1" type="body"/>
          </p:nvPr>
        </p:nvSpPr>
        <p:spPr>
          <a:xfrm>
            <a:off x="593725" y="4465638"/>
            <a:ext cx="11118900" cy="16146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000"/>
              <a:buFont typeface="Arial"/>
              <a:buNone/>
              <a:defRPr b="0" i="0" sz="20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ylko tytuł">
  <p:cSld name="3_Tylko tytuł">
    <p:bg>
      <p:bgPr>
        <a:blipFill>
          <a:blip r:embed="rId2">
            <a:alphaModFix/>
          </a:blip>
          <a:stretch>
            <a:fillRect/>
          </a:stretch>
        </a:blipFill>
      </p:bgPr>
    </p:bg>
    <p:spTree>
      <p:nvGrpSpPr>
        <p:cNvPr id="271" name="Shape 271"/>
        <p:cNvGrpSpPr/>
        <p:nvPr/>
      </p:nvGrpSpPr>
      <p:grpSpPr>
        <a:xfrm>
          <a:off x="0" y="0"/>
          <a:ext cx="0" cy="0"/>
          <a:chOff x="0" y="0"/>
          <a:chExt cx="0" cy="0"/>
        </a:xfrm>
      </p:grpSpPr>
      <p:sp>
        <p:nvSpPr>
          <p:cNvPr id="272" name="Google Shape;27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3" name="Google Shape;27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4" name="Google Shape;27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29"/>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4000"/>
              <a:buFont typeface="Geo"/>
              <a:buNone/>
              <a:defRPr b="0" i="0" sz="4000" u="none" cap="none" strike="noStrike">
                <a:solidFill>
                  <a:schemeClr val="lt1"/>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76" name="Google Shape;276;p29"/>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77" name="Google Shape;277;p29"/>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29"/>
          <p:cNvSpPr/>
          <p:nvPr/>
        </p:nvSpPr>
        <p:spPr>
          <a:xfrm>
            <a:off x="0" y="4241259"/>
            <a:ext cx="12192000" cy="1071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9"/>
          <p:cNvSpPr txBox="1"/>
          <p:nvPr>
            <p:ph idx="1" type="body"/>
          </p:nvPr>
        </p:nvSpPr>
        <p:spPr>
          <a:xfrm>
            <a:off x="593725" y="4465638"/>
            <a:ext cx="11118900" cy="16146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000"/>
              <a:buFont typeface="Arial"/>
              <a:buNone/>
              <a:defRPr b="0" i="0" sz="20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p:cSld name="Pusty">
    <p:bg>
      <p:bgPr>
        <a:solidFill>
          <a:srgbClr val="F5F5F5"/>
        </a:solidFill>
      </p:bgPr>
    </p:bg>
    <p:spTree>
      <p:nvGrpSpPr>
        <p:cNvPr id="280" name="Shape 280"/>
        <p:cNvGrpSpPr/>
        <p:nvPr/>
      </p:nvGrpSpPr>
      <p:grpSpPr>
        <a:xfrm>
          <a:off x="0" y="0"/>
          <a:ext cx="0" cy="0"/>
          <a:chOff x="0" y="0"/>
          <a:chExt cx="0" cy="0"/>
        </a:xfrm>
      </p:grpSpPr>
      <p:sp>
        <p:nvSpPr>
          <p:cNvPr id="281" name="Google Shape;281;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2" name="Google Shape;282;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3" name="Google Shape;28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4" name="Google Shape;284;p30"/>
          <p:cNvSpPr/>
          <p:nvPr>
            <p:ph idx="2" type="pic"/>
          </p:nvPr>
        </p:nvSpPr>
        <p:spPr>
          <a:xfrm>
            <a:off x="1085850" y="1459537"/>
            <a:ext cx="2247900" cy="22464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5" name="Google Shape;285;p30"/>
          <p:cNvSpPr/>
          <p:nvPr>
            <p:ph idx="3" type="pic"/>
          </p:nvPr>
        </p:nvSpPr>
        <p:spPr>
          <a:xfrm>
            <a:off x="4972050" y="1459537"/>
            <a:ext cx="2247900" cy="22464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6" name="Google Shape;286;p30"/>
          <p:cNvSpPr/>
          <p:nvPr>
            <p:ph idx="4" type="pic"/>
          </p:nvPr>
        </p:nvSpPr>
        <p:spPr>
          <a:xfrm>
            <a:off x="8858250" y="1459537"/>
            <a:ext cx="2247900" cy="2246400"/>
          </a:xfrm>
          <a:prstGeom prst="ellipse">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7" name="Google Shape;287;p30"/>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8" name="Google Shape;288;p30"/>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289" name="Google Shape;289;p30"/>
          <p:cNvSpPr txBox="1"/>
          <p:nvPr>
            <p:ph idx="1" type="body"/>
          </p:nvPr>
        </p:nvSpPr>
        <p:spPr>
          <a:xfrm>
            <a:off x="739775" y="3910013"/>
            <a:ext cx="2946300" cy="15477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000"/>
              <a:buFont typeface="Arial"/>
              <a:buNone/>
              <a:defRPr b="0" i="0" sz="20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0" name="Google Shape;290;p30"/>
          <p:cNvSpPr txBox="1"/>
          <p:nvPr>
            <p:ph idx="5" type="body"/>
          </p:nvPr>
        </p:nvSpPr>
        <p:spPr>
          <a:xfrm>
            <a:off x="4622800" y="3910013"/>
            <a:ext cx="2946300" cy="15477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000"/>
              <a:buFont typeface="Arial"/>
              <a:buNone/>
              <a:defRPr b="0" i="0" sz="20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1" name="Google Shape;291;p30"/>
          <p:cNvSpPr txBox="1"/>
          <p:nvPr>
            <p:ph idx="6" type="body"/>
          </p:nvPr>
        </p:nvSpPr>
        <p:spPr>
          <a:xfrm>
            <a:off x="8509000" y="3910013"/>
            <a:ext cx="2946300" cy="15477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515151"/>
              </a:buClr>
              <a:buSzPts val="2000"/>
              <a:buFont typeface="Arial"/>
              <a:buNone/>
              <a:defRPr b="0" i="0" sz="2000" u="none" cap="none" strike="noStrike">
                <a:solidFill>
                  <a:srgbClr val="51515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2" name="Google Shape;292;p30"/>
          <p:cNvSpPr txBox="1"/>
          <p:nvPr>
            <p:ph type="title"/>
          </p:nvPr>
        </p:nvSpPr>
        <p:spPr>
          <a:xfrm>
            <a:off x="0" y="1"/>
            <a:ext cx="10895100" cy="9630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4A3D53"/>
              </a:buClr>
              <a:buSzPts val="3200"/>
              <a:buFont typeface="Geo"/>
              <a:buNone/>
              <a:defRPr b="1" i="0" sz="3200" u="none" cap="none" strike="noStrike">
                <a:solidFill>
                  <a:srgbClr val="4A3D53"/>
                </a:solidFill>
                <a:latin typeface="Geo"/>
                <a:ea typeface="Geo"/>
                <a:cs typeface="Geo"/>
                <a:sym typeface="Ge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bg>
      <p:bgPr>
        <a:blipFill rotWithShape="1">
          <a:blip r:embed="rId2">
            <a:alphaModFix/>
          </a:blip>
          <a:stretch>
            <a:fillRect b="-8999" l="0" r="0" t="-8999"/>
          </a:stretch>
        </a:blipFill>
      </p:bgPr>
    </p:bg>
    <p:spTree>
      <p:nvGrpSpPr>
        <p:cNvPr id="299" name="Shape 299"/>
        <p:cNvGrpSpPr/>
        <p:nvPr/>
      </p:nvGrpSpPr>
      <p:grpSpPr>
        <a:xfrm>
          <a:off x="0" y="0"/>
          <a:ext cx="0" cy="0"/>
          <a:chOff x="0" y="0"/>
          <a:chExt cx="0" cy="0"/>
        </a:xfrm>
      </p:grpSpPr>
      <p:sp>
        <p:nvSpPr>
          <p:cNvPr id="300" name="Google Shape;300;p32"/>
          <p:cNvSpPr txBox="1"/>
          <p:nvPr>
            <p:ph type="ctrTitle"/>
          </p:nvPr>
        </p:nvSpPr>
        <p:spPr>
          <a:xfrm>
            <a:off x="1524000" y="1122363"/>
            <a:ext cx="9144000" cy="19515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60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01" name="Google Shape;301;p32"/>
          <p:cNvSpPr txBox="1"/>
          <p:nvPr>
            <p:ph idx="1" type="subTitle"/>
          </p:nvPr>
        </p:nvSpPr>
        <p:spPr>
          <a:xfrm>
            <a:off x="1524000" y="3169511"/>
            <a:ext cx="9144000" cy="1655700"/>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2800"/>
              <a:buFont typeface="Arial"/>
              <a:buNone/>
              <a:defRPr b="0" i="0" sz="3600" u="none" cap="none" strike="noStrike">
                <a:solidFill>
                  <a:schemeClr val="lt1"/>
                </a:solidFill>
                <a:latin typeface="Geo"/>
                <a:ea typeface="Geo"/>
                <a:cs typeface="Geo"/>
                <a:sym typeface="Geo"/>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02" name="Google Shape;302;p3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3" name="Google Shape;303;p3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4" name="Google Shape;30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5" name="Google Shape;305;p32"/>
          <p:cNvSpPr/>
          <p:nvPr/>
        </p:nvSpPr>
        <p:spPr>
          <a:xfrm rot="5400000">
            <a:off x="109" y="0"/>
            <a:ext cx="2499900" cy="2499900"/>
          </a:xfrm>
          <a:prstGeom prst="rtTriangle">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6" name="Google Shape;306;p32"/>
          <p:cNvPicPr preferRelativeResize="0"/>
          <p:nvPr/>
        </p:nvPicPr>
        <p:blipFill rotWithShape="1">
          <a:blip r:embed="rId3">
            <a:alphaModFix/>
          </a:blip>
          <a:srcRect b="0" l="0" r="0" t="0"/>
          <a:stretch/>
        </p:blipFill>
        <p:spPr>
          <a:xfrm>
            <a:off x="0" y="0"/>
            <a:ext cx="2752800" cy="1296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tuł i zawartość">
  <p:cSld name="1_Tytuł i zawartość">
    <p:bg>
      <p:bgPr>
        <a:blipFill rotWithShape="1">
          <a:blip r:embed="rId2">
            <a:alphaModFix/>
          </a:blip>
          <a:stretch>
            <a:fillRect b="-8998" l="0" r="0" t="-8999"/>
          </a:stretch>
        </a:blipFill>
      </p:bgPr>
    </p:bg>
    <p:spTree>
      <p:nvGrpSpPr>
        <p:cNvPr id="30"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4"/>
          <p:cNvSpPr txBox="1"/>
          <p:nvPr>
            <p:ph type="title"/>
          </p:nvPr>
        </p:nvSpPr>
        <p:spPr>
          <a:xfrm>
            <a:off x="0" y="1"/>
            <a:ext cx="10894979" cy="963038"/>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4"/>
          <p:cNvSpPr txBox="1"/>
          <p:nvPr>
            <p:ph idx="1" type="body"/>
          </p:nvPr>
        </p:nvSpPr>
        <p:spPr>
          <a:xfrm>
            <a:off x="838200" y="4202349"/>
            <a:ext cx="10515600" cy="2075066"/>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p:cNvSpPr/>
          <p:nvPr>
            <p:ph idx="2" type="pic"/>
          </p:nvPr>
        </p:nvSpPr>
        <p:spPr>
          <a:xfrm>
            <a:off x="1896488" y="1459537"/>
            <a:ext cx="2247900" cy="2246312"/>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3" type="body"/>
          </p:nvPr>
        </p:nvSpPr>
        <p:spPr>
          <a:xfrm>
            <a:off x="4649924" y="1755605"/>
            <a:ext cx="4406900" cy="5054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9" name="Google Shape;39;p4"/>
          <p:cNvPicPr preferRelativeResize="0"/>
          <p:nvPr/>
        </p:nvPicPr>
        <p:blipFill rotWithShape="1">
          <a:blip r:embed="rId3">
            <a:alphaModFix/>
          </a:blip>
          <a:srcRect b="0" l="0" r="0" t="0"/>
          <a:stretch/>
        </p:blipFill>
        <p:spPr>
          <a:xfrm>
            <a:off x="10894979" y="-23305"/>
            <a:ext cx="2195209" cy="1034019"/>
          </a:xfrm>
          <a:prstGeom prst="rect">
            <a:avLst/>
          </a:prstGeom>
          <a:noFill/>
          <a:ln>
            <a:noFill/>
          </a:ln>
        </p:spPr>
      </p:pic>
      <p:sp>
        <p:nvSpPr>
          <p:cNvPr id="40" name="Google Shape;40;p4"/>
          <p:cNvSpPr txBox="1"/>
          <p:nvPr>
            <p:ph idx="4" type="body"/>
          </p:nvPr>
        </p:nvSpPr>
        <p:spPr>
          <a:xfrm>
            <a:off x="4649788" y="2368550"/>
            <a:ext cx="4406900" cy="13366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bg>
      <p:bgPr>
        <a:solidFill>
          <a:srgbClr val="F5F5F5"/>
        </a:solidFill>
      </p:bgPr>
    </p:bg>
    <p:spTree>
      <p:nvGrpSpPr>
        <p:cNvPr id="307" name="Shape 307"/>
        <p:cNvGrpSpPr/>
        <p:nvPr/>
      </p:nvGrpSpPr>
      <p:grpSpPr>
        <a:xfrm>
          <a:off x="0" y="0"/>
          <a:ext cx="0" cy="0"/>
          <a:chOff x="0" y="0"/>
          <a:chExt cx="0" cy="0"/>
        </a:xfrm>
      </p:grpSpPr>
      <p:sp>
        <p:nvSpPr>
          <p:cNvPr id="308" name="Google Shape;308;p33"/>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9" name="Google Shape;309;p33"/>
          <p:cNvSpPr txBox="1"/>
          <p:nvPr>
            <p:ph type="title"/>
          </p:nvPr>
        </p:nvSpPr>
        <p:spPr>
          <a:xfrm>
            <a:off x="0" y="1"/>
            <a:ext cx="10895100" cy="963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10" name="Google Shape;310;p33"/>
          <p:cNvSpPr txBox="1"/>
          <p:nvPr>
            <p:ph idx="1" type="body"/>
          </p:nvPr>
        </p:nvSpPr>
        <p:spPr>
          <a:xfrm>
            <a:off x="838200" y="4202349"/>
            <a:ext cx="10515600" cy="20751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1" name="Google Shape;311;p3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2" name="Google Shape;312;p3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3" name="Google Shape;31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4" name="Google Shape;314;p33"/>
          <p:cNvSpPr/>
          <p:nvPr>
            <p:ph idx="2" type="pic"/>
          </p:nvPr>
        </p:nvSpPr>
        <p:spPr>
          <a:xfrm>
            <a:off x="1896488" y="1459537"/>
            <a:ext cx="2247900" cy="2246400"/>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5" name="Google Shape;315;p33"/>
          <p:cNvSpPr txBox="1"/>
          <p:nvPr>
            <p:ph idx="3" type="body"/>
          </p:nvPr>
        </p:nvSpPr>
        <p:spPr>
          <a:xfrm>
            <a:off x="4649924" y="1755605"/>
            <a:ext cx="4407000" cy="505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775973"/>
              </a:buClr>
              <a:buSzPts val="2800"/>
              <a:buFont typeface="Arial"/>
              <a:buNone/>
              <a:defRPr b="0" i="0" sz="2800" u="none" cap="none" strike="noStrike">
                <a:solidFill>
                  <a:srgbClr val="775973"/>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16" name="Google Shape;316;p33"/>
          <p:cNvPicPr preferRelativeResize="0"/>
          <p:nvPr/>
        </p:nvPicPr>
        <p:blipFill rotWithShape="1">
          <a:blip r:embed="rId2">
            <a:alphaModFix/>
          </a:blip>
          <a:srcRect b="0" l="0" r="0" t="0"/>
          <a:stretch/>
        </p:blipFill>
        <p:spPr>
          <a:xfrm>
            <a:off x="10894979" y="-23305"/>
            <a:ext cx="2195100" cy="1034100"/>
          </a:xfrm>
          <a:prstGeom prst="rect">
            <a:avLst/>
          </a:prstGeom>
          <a:noFill/>
          <a:ln>
            <a:noFill/>
          </a:ln>
        </p:spPr>
      </p:pic>
      <p:sp>
        <p:nvSpPr>
          <p:cNvPr id="317" name="Google Shape;317;p33"/>
          <p:cNvSpPr txBox="1"/>
          <p:nvPr>
            <p:ph idx="4" type="body"/>
          </p:nvPr>
        </p:nvSpPr>
        <p:spPr>
          <a:xfrm>
            <a:off x="4649788" y="2368550"/>
            <a:ext cx="4407000" cy="1336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tuł i zawartość">
  <p:cSld name="1_Tytuł i zawartość">
    <p:bg>
      <p:bgPr>
        <a:blipFill rotWithShape="1">
          <a:blip r:embed="rId2">
            <a:alphaModFix/>
          </a:blip>
          <a:stretch>
            <a:fillRect b="-8999" l="0" r="0" t="-8999"/>
          </a:stretch>
        </a:blipFill>
      </p:bgPr>
    </p:bg>
    <p:spTree>
      <p:nvGrpSpPr>
        <p:cNvPr id="318" name="Shape 318"/>
        <p:cNvGrpSpPr/>
        <p:nvPr/>
      </p:nvGrpSpPr>
      <p:grpSpPr>
        <a:xfrm>
          <a:off x="0" y="0"/>
          <a:ext cx="0" cy="0"/>
          <a:chOff x="0" y="0"/>
          <a:chExt cx="0" cy="0"/>
        </a:xfrm>
      </p:grpSpPr>
      <p:sp>
        <p:nvSpPr>
          <p:cNvPr id="319" name="Google Shape;319;p34"/>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34"/>
          <p:cNvSpPr txBox="1"/>
          <p:nvPr>
            <p:ph type="title"/>
          </p:nvPr>
        </p:nvSpPr>
        <p:spPr>
          <a:xfrm>
            <a:off x="0" y="1"/>
            <a:ext cx="10895100" cy="963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21" name="Google Shape;321;p34"/>
          <p:cNvSpPr txBox="1"/>
          <p:nvPr>
            <p:ph idx="1" type="body"/>
          </p:nvPr>
        </p:nvSpPr>
        <p:spPr>
          <a:xfrm>
            <a:off x="838200" y="4202349"/>
            <a:ext cx="10515600" cy="20751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2" name="Google Shape;322;p3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3" name="Google Shape;323;p3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4" name="Google Shape;324;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5" name="Google Shape;325;p34"/>
          <p:cNvSpPr/>
          <p:nvPr>
            <p:ph idx="2" type="pic"/>
          </p:nvPr>
        </p:nvSpPr>
        <p:spPr>
          <a:xfrm>
            <a:off x="1896488" y="1459537"/>
            <a:ext cx="2247900" cy="2246400"/>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6" name="Google Shape;326;p34"/>
          <p:cNvSpPr txBox="1"/>
          <p:nvPr>
            <p:ph idx="3" type="body"/>
          </p:nvPr>
        </p:nvSpPr>
        <p:spPr>
          <a:xfrm>
            <a:off x="4649924" y="1755605"/>
            <a:ext cx="4407000" cy="505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27" name="Google Shape;327;p34"/>
          <p:cNvPicPr preferRelativeResize="0"/>
          <p:nvPr/>
        </p:nvPicPr>
        <p:blipFill rotWithShape="1">
          <a:blip r:embed="rId3">
            <a:alphaModFix/>
          </a:blip>
          <a:srcRect b="0" l="0" r="0" t="0"/>
          <a:stretch/>
        </p:blipFill>
        <p:spPr>
          <a:xfrm>
            <a:off x="10894979" y="-23305"/>
            <a:ext cx="2195100" cy="1034100"/>
          </a:xfrm>
          <a:prstGeom prst="rect">
            <a:avLst/>
          </a:prstGeom>
          <a:noFill/>
          <a:ln>
            <a:noFill/>
          </a:ln>
        </p:spPr>
      </p:pic>
      <p:sp>
        <p:nvSpPr>
          <p:cNvPr id="328" name="Google Shape;328;p34"/>
          <p:cNvSpPr txBox="1"/>
          <p:nvPr>
            <p:ph idx="4" type="body"/>
          </p:nvPr>
        </p:nvSpPr>
        <p:spPr>
          <a:xfrm>
            <a:off x="4649788" y="2368550"/>
            <a:ext cx="4407000" cy="1336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bg>
      <p:bgPr>
        <a:blipFill rotWithShape="1">
          <a:blip r:embed="rId2">
            <a:alphaModFix/>
          </a:blip>
          <a:stretch>
            <a:fillRect b="-8999" l="0" r="0" t="-8999"/>
          </a:stretch>
        </a:blipFill>
      </p:bgPr>
    </p:bg>
    <p:spTree>
      <p:nvGrpSpPr>
        <p:cNvPr id="329" name="Shape 329"/>
        <p:cNvGrpSpPr/>
        <p:nvPr/>
      </p:nvGrpSpPr>
      <p:grpSpPr>
        <a:xfrm>
          <a:off x="0" y="0"/>
          <a:ext cx="0" cy="0"/>
          <a:chOff x="0" y="0"/>
          <a:chExt cx="0" cy="0"/>
        </a:xfrm>
      </p:grpSpPr>
      <p:sp>
        <p:nvSpPr>
          <p:cNvPr id="330" name="Google Shape;330;p35"/>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Geo"/>
              <a:buNone/>
              <a:defRPr b="0" i="0" sz="60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31" name="Google Shape;331;p35"/>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32" name="Google Shape;332;p3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3" name="Google Shape;333;p3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4" name="Google Shape;334;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5" name="Google Shape;335;p35"/>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6" name="Google Shape;336;p35"/>
          <p:cNvPicPr preferRelativeResize="0"/>
          <p:nvPr/>
        </p:nvPicPr>
        <p:blipFill rotWithShape="1">
          <a:blip r:embed="rId3">
            <a:alphaModFix/>
          </a:blip>
          <a:srcRect b="0" l="0" r="0" t="0"/>
          <a:stretch/>
        </p:blipFill>
        <p:spPr>
          <a:xfrm>
            <a:off x="5466945" y="-35491"/>
            <a:ext cx="2195100" cy="10341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p:cSld name="Dwa elementy zawartości">
    <p:bg>
      <p:bgPr>
        <a:blipFill rotWithShape="1">
          <a:blip r:embed="rId2">
            <a:alphaModFix/>
          </a:blip>
          <a:stretch>
            <a:fillRect b="-8999" l="0" r="0" t="-8999"/>
          </a:stretch>
        </a:blipFill>
      </p:bgPr>
    </p:bg>
    <p:spTree>
      <p:nvGrpSpPr>
        <p:cNvPr id="337" name="Shape 337"/>
        <p:cNvGrpSpPr/>
        <p:nvPr/>
      </p:nvGrpSpPr>
      <p:grpSpPr>
        <a:xfrm>
          <a:off x="0" y="0"/>
          <a:ext cx="0" cy="0"/>
          <a:chOff x="0" y="0"/>
          <a:chExt cx="0" cy="0"/>
        </a:xfrm>
      </p:grpSpPr>
      <p:sp>
        <p:nvSpPr>
          <p:cNvPr id="338" name="Google Shape;338;p36"/>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36"/>
          <p:cNvSpPr/>
          <p:nvPr/>
        </p:nvSpPr>
        <p:spPr>
          <a:xfrm>
            <a:off x="1118679" y="1669913"/>
            <a:ext cx="99546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36"/>
          <p:cNvSpPr/>
          <p:nvPr/>
        </p:nvSpPr>
        <p:spPr>
          <a:xfrm>
            <a:off x="1066800" y="1595335"/>
            <a:ext cx="100584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36"/>
          <p:cNvSpPr/>
          <p:nvPr/>
        </p:nvSpPr>
        <p:spPr>
          <a:xfrm>
            <a:off x="2841997" y="1595335"/>
            <a:ext cx="6478500" cy="3015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36"/>
          <p:cNvSpPr txBox="1"/>
          <p:nvPr>
            <p:ph type="title"/>
          </p:nvPr>
        </p:nvSpPr>
        <p:spPr>
          <a:xfrm>
            <a:off x="2892155" y="1111553"/>
            <a:ext cx="6378300" cy="717300"/>
          </a:xfrm>
          <a:prstGeom prst="rect">
            <a:avLst/>
          </a:prstGeom>
          <a:solidFill>
            <a:srgbClr val="775973"/>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43" name="Google Shape;343;p36"/>
          <p:cNvSpPr txBox="1"/>
          <p:nvPr>
            <p:ph idx="1" type="body"/>
          </p:nvPr>
        </p:nvSpPr>
        <p:spPr>
          <a:xfrm>
            <a:off x="1962637" y="2101781"/>
            <a:ext cx="8266800" cy="24219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44" name="Google Shape;344;p36"/>
          <p:cNvPicPr preferRelativeResize="0"/>
          <p:nvPr/>
        </p:nvPicPr>
        <p:blipFill rotWithShape="1">
          <a:blip r:embed="rId3">
            <a:alphaModFix/>
          </a:blip>
          <a:srcRect b="0" l="0" r="0" t="0"/>
          <a:stretch/>
        </p:blipFill>
        <p:spPr>
          <a:xfrm>
            <a:off x="5486400" y="4554625"/>
            <a:ext cx="2195100" cy="10341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wa elementy zawartości">
  <p:cSld name="1_Dwa elementy zawartości">
    <p:bg>
      <p:bgPr>
        <a:blipFill rotWithShape="1">
          <a:blip r:embed="rId2">
            <a:alphaModFix/>
          </a:blip>
          <a:stretch>
            <a:fillRect b="-8999" l="0" r="0" t="-8999"/>
          </a:stretch>
        </a:blipFill>
      </p:bgPr>
    </p:bg>
    <p:spTree>
      <p:nvGrpSpPr>
        <p:cNvPr id="345" name="Shape 345"/>
        <p:cNvGrpSpPr/>
        <p:nvPr/>
      </p:nvGrpSpPr>
      <p:grpSpPr>
        <a:xfrm>
          <a:off x="0" y="0"/>
          <a:ext cx="0" cy="0"/>
          <a:chOff x="0" y="0"/>
          <a:chExt cx="0" cy="0"/>
        </a:xfrm>
      </p:grpSpPr>
      <p:sp>
        <p:nvSpPr>
          <p:cNvPr id="346" name="Google Shape;346;p37"/>
          <p:cNvSpPr/>
          <p:nvPr/>
        </p:nvSpPr>
        <p:spPr>
          <a:xfrm>
            <a:off x="0" y="4388795"/>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7" name="Google Shape;347;p37"/>
          <p:cNvSpPr/>
          <p:nvPr/>
        </p:nvSpPr>
        <p:spPr>
          <a:xfrm>
            <a:off x="610360" y="2701045"/>
            <a:ext cx="61770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8" name="Google Shape;348;p37"/>
          <p:cNvSpPr/>
          <p:nvPr/>
        </p:nvSpPr>
        <p:spPr>
          <a:xfrm>
            <a:off x="558480" y="2626467"/>
            <a:ext cx="62415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37"/>
          <p:cNvSpPr txBox="1"/>
          <p:nvPr>
            <p:ph type="title"/>
          </p:nvPr>
        </p:nvSpPr>
        <p:spPr>
          <a:xfrm>
            <a:off x="1" y="1232337"/>
            <a:ext cx="12192000" cy="717300"/>
          </a:xfrm>
          <a:prstGeom prst="rect">
            <a:avLst/>
          </a:prstGeom>
          <a:solidFill>
            <a:srgbClr val="775973"/>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350" name="Google Shape;350;p37"/>
          <p:cNvPicPr preferRelativeResize="0"/>
          <p:nvPr/>
        </p:nvPicPr>
        <p:blipFill rotWithShape="1">
          <a:blip r:embed="rId3">
            <a:alphaModFix/>
          </a:blip>
          <a:srcRect b="0" l="0" r="0" t="0"/>
          <a:stretch/>
        </p:blipFill>
        <p:spPr>
          <a:xfrm>
            <a:off x="5487345" y="123740"/>
            <a:ext cx="2195100" cy="1034100"/>
          </a:xfrm>
          <a:prstGeom prst="rect">
            <a:avLst/>
          </a:prstGeom>
          <a:noFill/>
          <a:ln>
            <a:noFill/>
          </a:ln>
        </p:spPr>
      </p:pic>
      <p:sp>
        <p:nvSpPr>
          <p:cNvPr id="351" name="Google Shape;351;p37"/>
          <p:cNvSpPr/>
          <p:nvPr/>
        </p:nvSpPr>
        <p:spPr>
          <a:xfrm>
            <a:off x="7299190" y="2701045"/>
            <a:ext cx="4284900" cy="4027200"/>
          </a:xfrm>
          <a:prstGeom prst="rect">
            <a:avLst/>
          </a:prstGeom>
          <a:solidFill>
            <a:srgbClr val="515151">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37"/>
          <p:cNvSpPr/>
          <p:nvPr>
            <p:ph idx="2" type="pic"/>
          </p:nvPr>
        </p:nvSpPr>
        <p:spPr>
          <a:xfrm>
            <a:off x="7252485" y="2626468"/>
            <a:ext cx="4331400" cy="4027500"/>
          </a:xfrm>
          <a:prstGeom prst="rect">
            <a:avLst/>
          </a:prstGeom>
          <a:solidFill>
            <a:srgbClr val="F5F5F5"/>
          </a:solid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3" name="Google Shape;353;p37"/>
          <p:cNvSpPr txBox="1"/>
          <p:nvPr>
            <p:ph idx="1" type="body"/>
          </p:nvPr>
        </p:nvSpPr>
        <p:spPr>
          <a:xfrm>
            <a:off x="777875" y="2801938"/>
            <a:ext cx="5807100" cy="3676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bg>
      <p:bgPr>
        <a:blipFill rotWithShape="1">
          <a:blip r:embed="rId2">
            <a:alphaModFix/>
          </a:blip>
          <a:stretch>
            <a:fillRect b="-8999" l="0" r="0" t="-8999"/>
          </a:stretch>
        </a:blipFill>
      </p:bgPr>
    </p:bg>
    <p:spTree>
      <p:nvGrpSpPr>
        <p:cNvPr id="354" name="Shape 354"/>
        <p:cNvGrpSpPr/>
        <p:nvPr/>
      </p:nvGrpSpPr>
      <p:grpSpPr>
        <a:xfrm>
          <a:off x="0" y="0"/>
          <a:ext cx="0" cy="0"/>
          <a:chOff x="0" y="0"/>
          <a:chExt cx="0" cy="0"/>
        </a:xfrm>
      </p:grpSpPr>
      <p:sp>
        <p:nvSpPr>
          <p:cNvPr id="355" name="Google Shape;355;p38"/>
          <p:cNvSpPr txBox="1"/>
          <p:nvPr>
            <p:ph type="title"/>
          </p:nvPr>
        </p:nvSpPr>
        <p:spPr>
          <a:xfrm>
            <a:off x="0" y="919570"/>
            <a:ext cx="12192000" cy="656400"/>
          </a:xfrm>
          <a:prstGeom prst="rect">
            <a:avLst/>
          </a:prstGeom>
          <a:solidFill>
            <a:srgbClr val="F5F5F5"/>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56" name="Google Shape;356;p38"/>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57" name="Google Shape;357;p38"/>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8" name="Google Shape;358;p38"/>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59" name="Google Shape;359;p38"/>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0" name="Google Shape;360;p3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1" name="Google Shape;361;p3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2" name="Google Shape;362;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63" name="Google Shape;363;p38"/>
          <p:cNvPicPr preferRelativeResize="0"/>
          <p:nvPr/>
        </p:nvPicPr>
        <p:blipFill rotWithShape="1">
          <a:blip r:embed="rId3">
            <a:alphaModFix/>
          </a:blip>
          <a:srcRect b="0" l="0" r="0" t="0"/>
          <a:stretch/>
        </p:blipFill>
        <p:spPr>
          <a:xfrm>
            <a:off x="5593405" y="16904"/>
            <a:ext cx="1916400" cy="9027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ównanie">
  <p:cSld name="1_Porównanie">
    <p:bg>
      <p:bgPr>
        <a:blipFill rotWithShape="1">
          <a:blip r:embed="rId2">
            <a:alphaModFix/>
          </a:blip>
          <a:stretch>
            <a:fillRect b="-8999" l="0" r="0" t="-8999"/>
          </a:stretch>
        </a:blipFill>
      </p:bgPr>
    </p:bg>
    <p:spTree>
      <p:nvGrpSpPr>
        <p:cNvPr id="364" name="Shape 364"/>
        <p:cNvGrpSpPr/>
        <p:nvPr/>
      </p:nvGrpSpPr>
      <p:grpSpPr>
        <a:xfrm>
          <a:off x="0" y="0"/>
          <a:ext cx="0" cy="0"/>
          <a:chOff x="0" y="0"/>
          <a:chExt cx="0" cy="0"/>
        </a:xfrm>
      </p:grpSpPr>
      <p:sp>
        <p:nvSpPr>
          <p:cNvPr id="365" name="Google Shape;365;p39"/>
          <p:cNvSpPr/>
          <p:nvPr/>
        </p:nvSpPr>
        <p:spPr>
          <a:xfrm>
            <a:off x="838200" y="1681163"/>
            <a:ext cx="10515600" cy="5176800"/>
          </a:xfrm>
          <a:prstGeom prst="rect">
            <a:avLst/>
          </a:prstGeom>
          <a:solidFill>
            <a:srgbClr val="F5F5F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6" name="Google Shape;366;p39"/>
          <p:cNvSpPr txBox="1"/>
          <p:nvPr>
            <p:ph type="title"/>
          </p:nvPr>
        </p:nvSpPr>
        <p:spPr>
          <a:xfrm>
            <a:off x="0" y="919570"/>
            <a:ext cx="12192000" cy="656400"/>
          </a:xfrm>
          <a:prstGeom prst="rect">
            <a:avLst/>
          </a:prstGeom>
          <a:solidFill>
            <a:srgbClr val="F5F5F5"/>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67" name="Google Shape;367;p39"/>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rgbClr val="775973"/>
              </a:buClr>
              <a:buSzPts val="28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68" name="Google Shape;368;p39"/>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9" name="Google Shape;369;p39"/>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rgbClr val="775973"/>
              </a:buClr>
              <a:buSzPts val="28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70" name="Google Shape;370;p39"/>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1" name="Google Shape;371;p3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2" name="Google Shape;372;p3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3" name="Google Shape;373;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74" name="Google Shape;374;p39"/>
          <p:cNvPicPr preferRelativeResize="0"/>
          <p:nvPr/>
        </p:nvPicPr>
        <p:blipFill rotWithShape="1">
          <a:blip r:embed="rId3">
            <a:alphaModFix/>
          </a:blip>
          <a:srcRect b="0" l="0" r="0" t="0"/>
          <a:stretch/>
        </p:blipFill>
        <p:spPr>
          <a:xfrm>
            <a:off x="5593405" y="16904"/>
            <a:ext cx="1916400" cy="9027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bg>
      <p:bgPr>
        <a:solidFill>
          <a:srgbClr val="F5F5F5"/>
        </a:solidFill>
      </p:bgPr>
    </p:bg>
    <p:spTree>
      <p:nvGrpSpPr>
        <p:cNvPr id="375" name="Shape 375"/>
        <p:cNvGrpSpPr/>
        <p:nvPr/>
      </p:nvGrpSpPr>
      <p:grpSpPr>
        <a:xfrm>
          <a:off x="0" y="0"/>
          <a:ext cx="0" cy="0"/>
          <a:chOff x="0" y="0"/>
          <a:chExt cx="0" cy="0"/>
        </a:xfrm>
      </p:grpSpPr>
      <p:sp>
        <p:nvSpPr>
          <p:cNvPr id="376" name="Google Shape;376;p40"/>
          <p:cNvSpPr/>
          <p:nvPr/>
        </p:nvSpPr>
        <p:spPr>
          <a:xfrm>
            <a:off x="0" y="0"/>
            <a:ext cx="5183100" cy="6858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7" name="Google Shape;377;p40"/>
          <p:cNvSpPr/>
          <p:nvPr/>
        </p:nvSpPr>
        <p:spPr>
          <a:xfrm>
            <a:off x="311286" y="-1"/>
            <a:ext cx="4460700" cy="20574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8" name="Google Shape;378;p40"/>
          <p:cNvSpPr txBox="1"/>
          <p:nvPr>
            <p:ph type="title"/>
          </p:nvPr>
        </p:nvSpPr>
        <p:spPr>
          <a:xfrm>
            <a:off x="311286" y="1281002"/>
            <a:ext cx="4460700" cy="776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79" name="Google Shape;379;p40"/>
          <p:cNvSpPr/>
          <p:nvPr>
            <p:ph idx="2" type="pic"/>
          </p:nvPr>
        </p:nvSpPr>
        <p:spPr>
          <a:xfrm>
            <a:off x="5183188" y="0"/>
            <a:ext cx="7008900" cy="68580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380" name="Google Shape;380;p40"/>
          <p:cNvSpPr txBox="1"/>
          <p:nvPr>
            <p:ph idx="1" type="body"/>
          </p:nvPr>
        </p:nvSpPr>
        <p:spPr>
          <a:xfrm>
            <a:off x="311286" y="2057400"/>
            <a:ext cx="4460700" cy="4800600"/>
          </a:xfrm>
          <a:prstGeom prst="rect">
            <a:avLst/>
          </a:prstGeom>
          <a:solidFill>
            <a:srgbClr val="F5F5F5"/>
          </a:solid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pic>
        <p:nvPicPr>
          <p:cNvPr id="381" name="Google Shape;381;p40"/>
          <p:cNvPicPr preferRelativeResize="0"/>
          <p:nvPr/>
        </p:nvPicPr>
        <p:blipFill rotWithShape="1">
          <a:blip r:embed="rId2">
            <a:alphaModFix/>
          </a:blip>
          <a:srcRect b="0" l="0" r="0" t="0"/>
          <a:stretch/>
        </p:blipFill>
        <p:spPr>
          <a:xfrm>
            <a:off x="1913868" y="224480"/>
            <a:ext cx="2195100" cy="10341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p:cSld name="Tylko tytuł">
    <p:bg>
      <p:bgPr>
        <a:solidFill>
          <a:srgbClr val="F5F5F5"/>
        </a:solidFill>
      </p:bgPr>
    </p:bg>
    <p:spTree>
      <p:nvGrpSpPr>
        <p:cNvPr id="382" name="Shape 382"/>
        <p:cNvGrpSpPr/>
        <p:nvPr/>
      </p:nvGrpSpPr>
      <p:grpSpPr>
        <a:xfrm>
          <a:off x="0" y="0"/>
          <a:ext cx="0" cy="0"/>
          <a:chOff x="0" y="0"/>
          <a:chExt cx="0" cy="0"/>
        </a:xfrm>
      </p:grpSpPr>
      <p:sp>
        <p:nvSpPr>
          <p:cNvPr id="383" name="Google Shape;383;p41"/>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41"/>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5" name="Google Shape;385;p4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6" name="Google Shape;386;p4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7" name="Google Shape;38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8" name="Google Shape;388;p41"/>
          <p:cNvSpPr txBox="1"/>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Font typeface="Geo"/>
              <a:buNone/>
            </a:pPr>
            <a:r>
              <a:t/>
            </a:r>
            <a:endParaRPr b="0" i="0" sz="3200" u="none" cap="none" strike="noStrike">
              <a:solidFill>
                <a:srgbClr val="4A3D53"/>
              </a:solidFill>
              <a:latin typeface="Geo"/>
              <a:ea typeface="Geo"/>
              <a:cs typeface="Geo"/>
              <a:sym typeface="Geo"/>
            </a:endParaRPr>
          </a:p>
        </p:txBody>
      </p:sp>
      <p:pic>
        <p:nvPicPr>
          <p:cNvPr id="389" name="Google Shape;389;p41"/>
          <p:cNvPicPr preferRelativeResize="0"/>
          <p:nvPr/>
        </p:nvPicPr>
        <p:blipFill rotWithShape="1">
          <a:blip r:embed="rId2">
            <a:alphaModFix/>
          </a:blip>
          <a:srcRect b="0" l="0" r="0" t="0"/>
          <a:stretch/>
        </p:blipFill>
        <p:spPr>
          <a:xfrm>
            <a:off x="10894979" y="-23305"/>
            <a:ext cx="2195100" cy="1034100"/>
          </a:xfrm>
          <a:prstGeom prst="rect">
            <a:avLst/>
          </a:prstGeom>
          <a:noFill/>
          <a:ln>
            <a:noFill/>
          </a:ln>
        </p:spPr>
      </p:pic>
      <p:sp>
        <p:nvSpPr>
          <p:cNvPr id="390" name="Google Shape;390;p41"/>
          <p:cNvSpPr txBox="1"/>
          <p:nvPr>
            <p:ph type="title"/>
          </p:nvPr>
        </p:nvSpPr>
        <p:spPr>
          <a:xfrm>
            <a:off x="0" y="-1"/>
            <a:ext cx="10895100" cy="963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lko tytuł">
  <p:cSld name="1_Tylko tytuł">
    <p:bg>
      <p:bgPr>
        <a:blipFill rotWithShape="1">
          <a:blip r:embed="rId2">
            <a:alphaModFix/>
          </a:blip>
          <a:stretch>
            <a:fillRect b="-8999" l="0" r="0" t="-8999"/>
          </a:stretch>
        </a:blipFill>
      </p:bgPr>
    </p:bg>
    <p:spTree>
      <p:nvGrpSpPr>
        <p:cNvPr id="391" name="Shape 391"/>
        <p:cNvGrpSpPr/>
        <p:nvPr/>
      </p:nvGrpSpPr>
      <p:grpSpPr>
        <a:xfrm>
          <a:off x="0" y="0"/>
          <a:ext cx="0" cy="0"/>
          <a:chOff x="0" y="0"/>
          <a:chExt cx="0" cy="0"/>
        </a:xfrm>
      </p:grpSpPr>
      <p:sp>
        <p:nvSpPr>
          <p:cNvPr id="392" name="Google Shape;392;p42"/>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3" name="Google Shape;393;p4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4" name="Google Shape;394;p4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5" name="Google Shape;395;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6" name="Google Shape;396;p42"/>
          <p:cNvSpPr txBox="1"/>
          <p:nvPr>
            <p:ph type="title"/>
          </p:nvPr>
        </p:nvSpPr>
        <p:spPr>
          <a:xfrm>
            <a:off x="3586399" y="1034019"/>
            <a:ext cx="5024100" cy="678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97" name="Google Shape;397;p42"/>
          <p:cNvSpPr txBox="1"/>
          <p:nvPr>
            <p:ph idx="1" type="body"/>
          </p:nvPr>
        </p:nvSpPr>
        <p:spPr>
          <a:xfrm>
            <a:off x="2328289" y="2344725"/>
            <a:ext cx="3206700" cy="750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pic>
        <p:nvPicPr>
          <p:cNvPr id="398" name="Google Shape;398;p42"/>
          <p:cNvPicPr preferRelativeResize="0"/>
          <p:nvPr/>
        </p:nvPicPr>
        <p:blipFill rotWithShape="1">
          <a:blip r:embed="rId3">
            <a:alphaModFix/>
          </a:blip>
          <a:srcRect b="0" l="0" r="0" t="0"/>
          <a:stretch/>
        </p:blipFill>
        <p:spPr>
          <a:xfrm>
            <a:off x="5535039" y="0"/>
            <a:ext cx="2195100" cy="1034100"/>
          </a:xfrm>
          <a:prstGeom prst="rect">
            <a:avLst/>
          </a:prstGeom>
          <a:noFill/>
          <a:ln>
            <a:noFill/>
          </a:ln>
        </p:spPr>
      </p:pic>
      <p:sp>
        <p:nvSpPr>
          <p:cNvPr id="399" name="Google Shape;399;p42"/>
          <p:cNvSpPr/>
          <p:nvPr>
            <p:ph idx="2" type="pic"/>
          </p:nvPr>
        </p:nvSpPr>
        <p:spPr>
          <a:xfrm>
            <a:off x="1027553" y="2178909"/>
            <a:ext cx="1083300" cy="1082700"/>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0" name="Google Shape;400;p42"/>
          <p:cNvSpPr txBox="1"/>
          <p:nvPr>
            <p:ph idx="3" type="body"/>
          </p:nvPr>
        </p:nvSpPr>
        <p:spPr>
          <a:xfrm>
            <a:off x="2328289" y="3923581"/>
            <a:ext cx="3206700" cy="750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401" name="Google Shape;401;p42"/>
          <p:cNvSpPr/>
          <p:nvPr>
            <p:ph idx="4" type="pic"/>
          </p:nvPr>
        </p:nvSpPr>
        <p:spPr>
          <a:xfrm>
            <a:off x="1027553" y="3757765"/>
            <a:ext cx="1083300" cy="1082700"/>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2" name="Google Shape;402;p42"/>
          <p:cNvSpPr txBox="1"/>
          <p:nvPr>
            <p:ph idx="5" type="body"/>
          </p:nvPr>
        </p:nvSpPr>
        <p:spPr>
          <a:xfrm>
            <a:off x="7957293" y="2429031"/>
            <a:ext cx="3206700" cy="750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403" name="Google Shape;403;p42"/>
          <p:cNvSpPr/>
          <p:nvPr>
            <p:ph idx="6" type="pic"/>
          </p:nvPr>
        </p:nvSpPr>
        <p:spPr>
          <a:xfrm>
            <a:off x="6656557" y="2263215"/>
            <a:ext cx="1083300" cy="1082700"/>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1"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4" name="Google Shape;404;p42"/>
          <p:cNvSpPr/>
          <p:nvPr>
            <p:ph idx="7" type="pic"/>
          </p:nvPr>
        </p:nvSpPr>
        <p:spPr>
          <a:xfrm>
            <a:off x="6656557" y="3734711"/>
            <a:ext cx="1083300" cy="1082700"/>
          </a:xfrm>
          <a:prstGeom prst="ellipse">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1"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5" name="Google Shape;405;p42"/>
          <p:cNvSpPr txBox="1"/>
          <p:nvPr>
            <p:ph idx="8" type="body"/>
          </p:nvPr>
        </p:nvSpPr>
        <p:spPr>
          <a:xfrm>
            <a:off x="7957293" y="3919889"/>
            <a:ext cx="3206700" cy="750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bg>
      <p:bgPr>
        <a:blipFill rotWithShape="1">
          <a:blip r:embed="rId2">
            <a:alphaModFix/>
          </a:blip>
          <a:stretch>
            <a:fillRect b="-8998" l="0" r="0" t="-8999"/>
          </a:stretch>
        </a:blip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Geo"/>
              <a:buNone/>
              <a:defRPr b="0" i="0" sz="60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3" name="Google Shape;43;p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44" name="Google Shape;44;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b="0" l="0" r="0" t="0"/>
          <a:stretch/>
        </p:blipFill>
        <p:spPr>
          <a:xfrm>
            <a:off x="5466945" y="-35491"/>
            <a:ext cx="2195209" cy="1034019"/>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ylko tytuł">
  <p:cSld name="2_Tylko tytuł">
    <p:bg>
      <p:bgPr>
        <a:blipFill rotWithShape="1">
          <a:blip r:embed="rId2">
            <a:alphaModFix/>
          </a:blip>
          <a:stretch>
            <a:fillRect b="-8999" l="0" r="0" t="-8999"/>
          </a:stretch>
        </a:blipFill>
      </p:bgPr>
    </p:bg>
    <p:spTree>
      <p:nvGrpSpPr>
        <p:cNvPr id="406" name="Shape 406"/>
        <p:cNvGrpSpPr/>
        <p:nvPr/>
      </p:nvGrpSpPr>
      <p:grpSpPr>
        <a:xfrm>
          <a:off x="0" y="0"/>
          <a:ext cx="0" cy="0"/>
          <a:chOff x="0" y="0"/>
          <a:chExt cx="0" cy="0"/>
        </a:xfrm>
      </p:grpSpPr>
      <p:sp>
        <p:nvSpPr>
          <p:cNvPr id="407" name="Google Shape;407;p4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8" name="Google Shape;408;p4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9" name="Google Shape;409;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0" name="Google Shape;410;p43"/>
          <p:cNvSpPr txBox="1"/>
          <p:nvPr>
            <p:ph type="title"/>
          </p:nvPr>
        </p:nvSpPr>
        <p:spPr>
          <a:xfrm>
            <a:off x="3586399" y="1034019"/>
            <a:ext cx="5024100" cy="678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411" name="Google Shape;411;p43"/>
          <p:cNvPicPr preferRelativeResize="0"/>
          <p:nvPr/>
        </p:nvPicPr>
        <p:blipFill rotWithShape="1">
          <a:blip r:embed="rId3">
            <a:alphaModFix/>
          </a:blip>
          <a:srcRect b="0" l="0" r="0" t="0"/>
          <a:stretch/>
        </p:blipFill>
        <p:spPr>
          <a:xfrm>
            <a:off x="5535039" y="0"/>
            <a:ext cx="2195100" cy="1034100"/>
          </a:xfrm>
          <a:prstGeom prst="rect">
            <a:avLst/>
          </a:prstGeom>
          <a:noFill/>
          <a:ln>
            <a:noFill/>
          </a:ln>
        </p:spPr>
      </p:pic>
      <p:sp>
        <p:nvSpPr>
          <p:cNvPr id="412" name="Google Shape;412;p43"/>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3" name="Google Shape;413;p43"/>
          <p:cNvSpPr/>
          <p:nvPr/>
        </p:nvSpPr>
        <p:spPr>
          <a:xfrm>
            <a:off x="0" y="6356350"/>
            <a:ext cx="12192000" cy="5016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4" name="Google Shape;414;p43"/>
          <p:cNvSpPr txBox="1"/>
          <p:nvPr>
            <p:ph idx="1" type="body"/>
          </p:nvPr>
        </p:nvSpPr>
        <p:spPr>
          <a:xfrm>
            <a:off x="593725" y="4465638"/>
            <a:ext cx="11118900" cy="16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ylko tytuł">
  <p:cSld name="3_Tylko tytuł">
    <p:bg>
      <p:bgPr>
        <a:blipFill rotWithShape="1">
          <a:blip r:embed="rId2">
            <a:alphaModFix/>
          </a:blip>
          <a:stretch>
            <a:fillRect b="-8999" l="0" r="0" t="-8999"/>
          </a:stretch>
        </a:blipFill>
      </p:bgPr>
    </p:bg>
    <p:spTree>
      <p:nvGrpSpPr>
        <p:cNvPr id="415" name="Shape 415"/>
        <p:cNvGrpSpPr/>
        <p:nvPr/>
      </p:nvGrpSpPr>
      <p:grpSpPr>
        <a:xfrm>
          <a:off x="0" y="0"/>
          <a:ext cx="0" cy="0"/>
          <a:chOff x="0" y="0"/>
          <a:chExt cx="0" cy="0"/>
        </a:xfrm>
      </p:grpSpPr>
      <p:sp>
        <p:nvSpPr>
          <p:cNvPr id="416" name="Google Shape;416;p4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7" name="Google Shape;417;p4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8" name="Google Shape;418;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9" name="Google Shape;419;p44"/>
          <p:cNvSpPr txBox="1"/>
          <p:nvPr>
            <p:ph type="title"/>
          </p:nvPr>
        </p:nvSpPr>
        <p:spPr>
          <a:xfrm>
            <a:off x="3586399" y="1034019"/>
            <a:ext cx="5024100" cy="678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0" i="0" sz="4000" u="none" cap="none" strike="noStrike">
                <a:solidFill>
                  <a:schemeClr val="lt1"/>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420" name="Google Shape;420;p44"/>
          <p:cNvPicPr preferRelativeResize="0"/>
          <p:nvPr/>
        </p:nvPicPr>
        <p:blipFill rotWithShape="1">
          <a:blip r:embed="rId3">
            <a:alphaModFix/>
          </a:blip>
          <a:srcRect b="0" l="0" r="0" t="0"/>
          <a:stretch/>
        </p:blipFill>
        <p:spPr>
          <a:xfrm>
            <a:off x="5535039" y="0"/>
            <a:ext cx="2195100" cy="1034100"/>
          </a:xfrm>
          <a:prstGeom prst="rect">
            <a:avLst/>
          </a:prstGeom>
          <a:noFill/>
          <a:ln>
            <a:noFill/>
          </a:ln>
        </p:spPr>
      </p:pic>
      <p:sp>
        <p:nvSpPr>
          <p:cNvPr id="421" name="Google Shape;421;p44"/>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2" name="Google Shape;422;p44"/>
          <p:cNvSpPr/>
          <p:nvPr/>
        </p:nvSpPr>
        <p:spPr>
          <a:xfrm>
            <a:off x="0" y="4241259"/>
            <a:ext cx="12192000" cy="1071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3" name="Google Shape;423;p44"/>
          <p:cNvSpPr txBox="1"/>
          <p:nvPr>
            <p:ph idx="1" type="body"/>
          </p:nvPr>
        </p:nvSpPr>
        <p:spPr>
          <a:xfrm>
            <a:off x="593725" y="4465638"/>
            <a:ext cx="11118900" cy="16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p:cSld name="Pusty">
    <p:bg>
      <p:bgPr>
        <a:solidFill>
          <a:srgbClr val="F5F5F5"/>
        </a:solidFill>
      </p:bgPr>
    </p:bg>
    <p:spTree>
      <p:nvGrpSpPr>
        <p:cNvPr id="424" name="Shape 424"/>
        <p:cNvGrpSpPr/>
        <p:nvPr/>
      </p:nvGrpSpPr>
      <p:grpSpPr>
        <a:xfrm>
          <a:off x="0" y="0"/>
          <a:ext cx="0" cy="0"/>
          <a:chOff x="0" y="0"/>
          <a:chExt cx="0" cy="0"/>
        </a:xfrm>
      </p:grpSpPr>
      <p:sp>
        <p:nvSpPr>
          <p:cNvPr id="425" name="Google Shape;425;p4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6" name="Google Shape;426;p4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7" name="Google Shape;42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8" name="Google Shape;428;p45"/>
          <p:cNvSpPr/>
          <p:nvPr>
            <p:ph idx="2" type="pic"/>
          </p:nvPr>
        </p:nvSpPr>
        <p:spPr>
          <a:xfrm>
            <a:off x="1085850" y="1459537"/>
            <a:ext cx="2247900" cy="2246400"/>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9" name="Google Shape;429;p45"/>
          <p:cNvSpPr/>
          <p:nvPr>
            <p:ph idx="3" type="pic"/>
          </p:nvPr>
        </p:nvSpPr>
        <p:spPr>
          <a:xfrm>
            <a:off x="4972050" y="1459537"/>
            <a:ext cx="2247900" cy="2246400"/>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0" name="Google Shape;430;p45"/>
          <p:cNvSpPr/>
          <p:nvPr>
            <p:ph idx="4" type="pic"/>
          </p:nvPr>
        </p:nvSpPr>
        <p:spPr>
          <a:xfrm>
            <a:off x="8858250" y="1459537"/>
            <a:ext cx="2247900" cy="2246400"/>
          </a:xfrm>
          <a:prstGeom prst="ellipse">
            <a:avLst/>
          </a:prstGeom>
          <a:no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1" name="Google Shape;431;p45"/>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32" name="Google Shape;432;p45"/>
          <p:cNvPicPr preferRelativeResize="0"/>
          <p:nvPr/>
        </p:nvPicPr>
        <p:blipFill rotWithShape="1">
          <a:blip r:embed="rId2">
            <a:alphaModFix/>
          </a:blip>
          <a:srcRect b="0" l="0" r="0" t="0"/>
          <a:stretch/>
        </p:blipFill>
        <p:spPr>
          <a:xfrm>
            <a:off x="10894979" y="-23305"/>
            <a:ext cx="2195100" cy="1034100"/>
          </a:xfrm>
          <a:prstGeom prst="rect">
            <a:avLst/>
          </a:prstGeom>
          <a:noFill/>
          <a:ln>
            <a:noFill/>
          </a:ln>
        </p:spPr>
      </p:pic>
      <p:sp>
        <p:nvSpPr>
          <p:cNvPr id="433" name="Google Shape;433;p45"/>
          <p:cNvSpPr txBox="1"/>
          <p:nvPr>
            <p:ph idx="1" type="body"/>
          </p:nvPr>
        </p:nvSpPr>
        <p:spPr>
          <a:xfrm>
            <a:off x="739775" y="3910013"/>
            <a:ext cx="2946300" cy="15477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4" name="Google Shape;434;p45"/>
          <p:cNvSpPr txBox="1"/>
          <p:nvPr>
            <p:ph idx="5" type="body"/>
          </p:nvPr>
        </p:nvSpPr>
        <p:spPr>
          <a:xfrm>
            <a:off x="4622800" y="3910013"/>
            <a:ext cx="2946300" cy="15477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5" name="Google Shape;435;p45"/>
          <p:cNvSpPr txBox="1"/>
          <p:nvPr>
            <p:ph idx="6" type="body"/>
          </p:nvPr>
        </p:nvSpPr>
        <p:spPr>
          <a:xfrm>
            <a:off x="8509000" y="3910013"/>
            <a:ext cx="2946300" cy="15477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0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6" name="Google Shape;436;p45"/>
          <p:cNvSpPr txBox="1"/>
          <p:nvPr>
            <p:ph type="title"/>
          </p:nvPr>
        </p:nvSpPr>
        <p:spPr>
          <a:xfrm>
            <a:off x="0" y="1"/>
            <a:ext cx="10895100" cy="963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p:cSld name="Dwa elementy zawartości">
    <p:bg>
      <p:bgPr>
        <a:blipFill rotWithShape="1">
          <a:blip r:embed="rId2">
            <a:alphaModFix/>
          </a:blip>
          <a:stretch>
            <a:fillRect b="-8998" l="0" r="0" t="-8999"/>
          </a:stretch>
        </a:blipFill>
      </p:bgPr>
    </p:bg>
    <p:spTree>
      <p:nvGrpSpPr>
        <p:cNvPr id="49"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6"/>
          <p:cNvSpPr txBox="1"/>
          <p:nvPr>
            <p:ph type="title"/>
          </p:nvPr>
        </p:nvSpPr>
        <p:spPr>
          <a:xfrm>
            <a:off x="2892155" y="1111553"/>
            <a:ext cx="6378306" cy="717247"/>
          </a:xfrm>
          <a:prstGeom prst="rect">
            <a:avLst/>
          </a:prstGeom>
          <a:solidFill>
            <a:srgbClr val="775973"/>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6"/>
          <p:cNvSpPr txBox="1"/>
          <p:nvPr>
            <p:ph idx="1" type="body"/>
          </p:nvPr>
        </p:nvSpPr>
        <p:spPr>
          <a:xfrm>
            <a:off x="1962637" y="2101781"/>
            <a:ext cx="8266721" cy="242178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6" name="Google Shape;56;p6"/>
          <p:cNvPicPr preferRelativeResize="0"/>
          <p:nvPr/>
        </p:nvPicPr>
        <p:blipFill rotWithShape="1">
          <a:blip r:embed="rId3">
            <a:alphaModFix/>
          </a:blip>
          <a:srcRect b="0" l="0" r="0" t="0"/>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wa elementy zawartości">
  <p:cSld name="1_Dwa elementy zawartości">
    <p:bg>
      <p:bgPr>
        <a:blipFill rotWithShape="1">
          <a:blip r:embed="rId2">
            <a:alphaModFix/>
          </a:blip>
          <a:stretch>
            <a:fillRect b="-8998" l="0" r="0" t="-8999"/>
          </a:stretch>
        </a:blipFill>
      </p:bgPr>
    </p:bg>
    <p:spTree>
      <p:nvGrpSpPr>
        <p:cNvPr id="57"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7"/>
          <p:cNvSpPr txBox="1"/>
          <p:nvPr>
            <p:ph type="title"/>
          </p:nvPr>
        </p:nvSpPr>
        <p:spPr>
          <a:xfrm>
            <a:off x="1" y="1232337"/>
            <a:ext cx="12191999" cy="717247"/>
          </a:xfrm>
          <a:prstGeom prst="rect">
            <a:avLst/>
          </a:prstGeom>
          <a:solidFill>
            <a:srgbClr val="775973"/>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62" name="Google Shape;62;p7"/>
          <p:cNvPicPr preferRelativeResize="0"/>
          <p:nvPr/>
        </p:nvPicPr>
        <p:blipFill rotWithShape="1">
          <a:blip r:embed="rId3">
            <a:alphaModFix/>
          </a:blip>
          <a:srcRect b="0" l="0" r="0" t="0"/>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ph idx="2" type="pic"/>
          </p:nvPr>
        </p:nvSpPr>
        <p:spPr>
          <a:xfrm>
            <a:off x="7252485" y="2626468"/>
            <a:ext cx="4331503" cy="4027590"/>
          </a:xfrm>
          <a:prstGeom prst="rect">
            <a:avLst/>
          </a:prstGeom>
          <a:solidFill>
            <a:srgbClr val="F5F5F5"/>
          </a:solidFill>
          <a:ln>
            <a:noFill/>
          </a:ln>
        </p:spPr>
        <p:txBody>
          <a:bodyPr anchorCtr="0" anchor="t" bIns="91425" lIns="91425" spcFirstLastPara="1" rIns="91425" wrap="square" tIns="91425"/>
          <a:lstStyle>
            <a:lvl1pPr indent="-228600" lvl="0" marL="228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228600" lvl="3" marL="1600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057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7"/>
          <p:cNvSpPr txBox="1"/>
          <p:nvPr>
            <p:ph idx="1" type="body"/>
          </p:nvPr>
        </p:nvSpPr>
        <p:spPr>
          <a:xfrm>
            <a:off x="777875" y="2801938"/>
            <a:ext cx="5807075" cy="36766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bg>
      <p:bgPr>
        <a:blipFill rotWithShape="1">
          <a:blip r:embed="rId2">
            <a:alphaModFix/>
          </a:blip>
          <a:stretch>
            <a:fillRect b="-8998" l="0" r="0" t="-8999"/>
          </a:stretch>
        </a:blipFill>
      </p:bgPr>
    </p:bg>
    <p:spTree>
      <p:nvGrpSpPr>
        <p:cNvPr id="66" name="Shape 66"/>
        <p:cNvGrpSpPr/>
        <p:nvPr/>
      </p:nvGrpSpPr>
      <p:grpSpPr>
        <a:xfrm>
          <a:off x="0" y="0"/>
          <a:ext cx="0" cy="0"/>
          <a:chOff x="0" y="0"/>
          <a:chExt cx="0" cy="0"/>
        </a:xfrm>
      </p:grpSpPr>
      <p:sp>
        <p:nvSpPr>
          <p:cNvPr id="67" name="Google Shape;67;p8"/>
          <p:cNvSpPr txBox="1"/>
          <p:nvPr>
            <p:ph type="title"/>
          </p:nvPr>
        </p:nvSpPr>
        <p:spPr>
          <a:xfrm>
            <a:off x="0" y="919570"/>
            <a:ext cx="12192000" cy="656279"/>
          </a:xfrm>
          <a:prstGeom prst="rect">
            <a:avLst/>
          </a:prstGeom>
          <a:solidFill>
            <a:srgbClr val="F5F5F5"/>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69" name="Google Shape;69;p8"/>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chemeClr val="lt1"/>
              </a:buClr>
              <a:buSzPts val="2800"/>
              <a:buFont typeface="Arial"/>
              <a:buNone/>
              <a:defRPr b="1" i="0" sz="2400" u="none" cap="none" strike="noStrike">
                <a:solidFill>
                  <a:schemeClr val="lt1"/>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71" name="Google Shape;71;p8"/>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8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ównanie">
  <p:cSld name="1_Porównanie">
    <p:bg>
      <p:bgPr>
        <a:blipFill rotWithShape="1">
          <a:blip r:embed="rId2">
            <a:alphaModFix/>
          </a:blip>
          <a:stretch>
            <a:fillRect b="-8998" l="0" r="0" t="-8999"/>
          </a:stretch>
        </a:blipFill>
      </p:bgPr>
    </p:bg>
    <p:spTree>
      <p:nvGrpSpPr>
        <p:cNvPr id="76"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9"/>
          <p:cNvSpPr txBox="1"/>
          <p:nvPr>
            <p:ph type="title"/>
          </p:nvPr>
        </p:nvSpPr>
        <p:spPr>
          <a:xfrm>
            <a:off x="0" y="919570"/>
            <a:ext cx="12192000" cy="656279"/>
          </a:xfrm>
          <a:prstGeom prst="rect">
            <a:avLst/>
          </a:prstGeom>
          <a:solidFill>
            <a:srgbClr val="F5F5F5"/>
          </a:solid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Clr>
                <a:srgbClr val="4A3D53"/>
              </a:buClr>
              <a:buSzPts val="1400"/>
              <a:buFont typeface="Geo"/>
              <a:buNone/>
              <a:defRPr b="1" i="0" sz="3200" u="none" cap="none" strike="noStrike">
                <a:solidFill>
                  <a:srgbClr val="4A3D53"/>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9" name="Google Shape;79;p9"/>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rgbClr val="775973"/>
              </a:buClr>
              <a:buSzPts val="28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80" name="Google Shape;80;p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15151"/>
              </a:buClr>
              <a:buSzPts val="2000"/>
              <a:buFont typeface="Arial"/>
              <a:buChar char="•"/>
              <a:defRPr b="0" i="0" sz="2000" u="none" cap="none" strike="noStrike">
                <a:solidFill>
                  <a:srgbClr val="51515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15151"/>
              </a:buClr>
              <a:buSzPts val="1800"/>
              <a:buFont typeface="Arial"/>
              <a:buChar char="•"/>
              <a:defRPr b="0" i="0" sz="18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9"/>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rgbClr val="775973"/>
              </a:buClr>
              <a:buSzPts val="2800"/>
              <a:buFont typeface="Arial"/>
              <a:buNone/>
              <a:defRPr b="1" i="0" sz="2400" u="none" cap="none" strike="noStrike">
                <a:solidFill>
                  <a:srgbClr val="775973"/>
                </a:solidFill>
                <a:latin typeface="Geo"/>
                <a:ea typeface="Geo"/>
                <a:cs typeface="Geo"/>
                <a:sym typeface="Geo"/>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82" name="Google Shape;82;p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400" u="none" cap="none" strike="noStrike">
                <a:solidFill>
                  <a:srgbClr val="515151"/>
                </a:solidFill>
                <a:latin typeface="Calibri"/>
                <a:ea typeface="Calibri"/>
                <a:cs typeface="Calibri"/>
                <a:sym typeface="Calibri"/>
              </a:defRPr>
            </a:lvl1pPr>
            <a:lvl2pPr indent="-381000" lvl="1" marL="9144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2pPr>
            <a:lvl3pPr indent="-381000" lvl="2" marL="13716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3pPr>
            <a:lvl4pPr indent="-381000" lvl="3" marL="18288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4pPr>
            <a:lvl5pPr indent="-381000" lvl="4" marL="2286000" marR="0" rtl="0" algn="l">
              <a:lnSpc>
                <a:spcPct val="90000"/>
              </a:lnSpc>
              <a:spcBef>
                <a:spcPts val="500"/>
              </a:spcBef>
              <a:spcAft>
                <a:spcPts val="0"/>
              </a:spcAft>
              <a:buClr>
                <a:srgbClr val="515151"/>
              </a:buClr>
              <a:buSzPts val="2400"/>
              <a:buFont typeface="Arial"/>
              <a:buChar char="•"/>
              <a:defRPr b="0" i="0" sz="2400" u="none" cap="none" strike="noStrike">
                <a:solidFill>
                  <a:srgbClr val="51515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bg>
      <p:bgPr>
        <a:solidFill>
          <a:srgbClr val="F5F5F5"/>
        </a:solidFill>
      </p:bgPr>
    </p:bg>
    <p:spTree>
      <p:nvGrpSpPr>
        <p:cNvPr id="87"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0"/>
          <p:cNvSpPr txBox="1"/>
          <p:nvPr>
            <p:ph type="title"/>
          </p:nvPr>
        </p:nvSpPr>
        <p:spPr>
          <a:xfrm>
            <a:off x="311286" y="1281002"/>
            <a:ext cx="4460739" cy="776397"/>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1400"/>
              <a:buFont typeface="Geo"/>
              <a:buNone/>
              <a:defRPr b="1" i="0" sz="3200" u="none" cap="none" strike="noStrike">
                <a:solidFill>
                  <a:schemeClr val="lt1"/>
                </a:solidFill>
                <a:latin typeface="Geo"/>
                <a:ea typeface="Geo"/>
                <a:cs typeface="Geo"/>
                <a:sym typeface="Ge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1" name="Google Shape;91;p10"/>
          <p:cNvSpPr/>
          <p:nvPr>
            <p:ph idx="2" type="pic"/>
          </p:nvPr>
        </p:nvSpPr>
        <p:spPr>
          <a:xfrm>
            <a:off x="5183188" y="0"/>
            <a:ext cx="7008812" cy="68580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92" name="Google Shape;92;p10"/>
          <p:cNvSpPr txBox="1"/>
          <p:nvPr>
            <p:ph idx="1" type="body"/>
          </p:nvPr>
        </p:nvSpPr>
        <p:spPr>
          <a:xfrm>
            <a:off x="311286" y="2057400"/>
            <a:ext cx="4460739" cy="4800600"/>
          </a:xfrm>
          <a:prstGeom prst="rect">
            <a:avLst/>
          </a:prstGeom>
          <a:solidFill>
            <a:srgbClr val="F5F5F5"/>
          </a:solid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515151"/>
              </a:buClr>
              <a:buSzPts val="2800"/>
              <a:buFont typeface="Arial"/>
              <a:buNone/>
              <a:defRPr b="0" i="0" sz="2800" u="none" cap="none" strike="noStrike">
                <a:solidFill>
                  <a:srgbClr val="51515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pic>
        <p:nvPicPr>
          <p:cNvPr id="93" name="Google Shape;93;p10"/>
          <p:cNvPicPr preferRelativeResize="0"/>
          <p:nvPr/>
        </p:nvPicPr>
        <p:blipFill rotWithShape="1">
          <a:blip r:embed="rId2">
            <a:alphaModFix/>
          </a:blip>
          <a:srcRect b="0" l="0" r="0" t="0"/>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2.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theme" Target="../theme/theme4.xml"/><Relationship Id="rId14" Type="http://schemas.openxmlformats.org/officeDocument/2006/relationships/slideLayout" Target="../slideLayouts/slideLayout4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
        <p:nvSpPr>
          <p:cNvPr id="150" name="Google Shape;15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1" name="Google Shape;151;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2" name="Google Shape;152;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3" name="Google Shape;153;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4" name="Google Shape;154;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3" name="Shape 293"/>
        <p:cNvGrpSpPr/>
        <p:nvPr/>
      </p:nvGrpSpPr>
      <p:grpSpPr>
        <a:xfrm>
          <a:off x="0" y="0"/>
          <a:ext cx="0" cy="0"/>
          <a:chOff x="0" y="0"/>
          <a:chExt cx="0" cy="0"/>
        </a:xfrm>
      </p:grpSpPr>
      <p:sp>
        <p:nvSpPr>
          <p:cNvPr id="294" name="Google Shape;294;p3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95" name="Google Shape;295;p3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6" name="Google Shape;296;p3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7" name="Google Shape;297;p3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8" name="Google Shape;298;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github.com/jaroslaw-skarzynski/calculator_resources" TargetMode="External"/><Relationship Id="rId4" Type="http://schemas.openxmlformats.org/officeDocument/2006/relationships/hyperlink" Target="https://goo.gl/kYzbE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tutorial.djangogirls.org/pl/intro_to_command_line/" TargetMode="External"/><Relationship Id="rId4" Type="http://schemas.openxmlformats.org/officeDocument/2006/relationships/hyperlink" Target="https://www.oracle.com/technetwork/java/javase/downloads/jdk8-downloads-2133151.html" TargetMode="External"/><Relationship Id="rId5" Type="http://schemas.openxmlformats.org/officeDocument/2006/relationships/hyperlink" Target="https://www.java.com/pl/download/help/path.x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s://docs.oracle.com/javase/tutorial/deployment/jar/downman.html" TargetMode="External"/><Relationship Id="rId4" Type="http://schemas.openxmlformats.org/officeDocument/2006/relationships/hyperlink" Target="https://bugs.java.com/bugdatabase/view_bug.do?bug_id=4648386" TargetMode="External"/><Relationship Id="rId5" Type="http://schemas.openxmlformats.org/officeDocument/2006/relationships/hyperlink" Target="http://one-jar.sourceforge.net/" TargetMode="External"/><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s://binfalse.de/2015/10/05/javadoc-cheats-sheet/" TargetMode="Externa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blog.jetbrains.com/idea/2010/08/quickly-create-jar-artifact/" TargetMode="External"/><Relationship Id="rId4" Type="http://schemas.openxmlformats.org/officeDocument/2006/relationships/hyperlink" Target="https://binfalse.de/2015/10/05/javadoc-cheats-she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hyperlink" Target="https://docs.oracle.com/javase/specs/" TargetMode="External"/><Relationship Id="rId4" Type="http://schemas.openxmlformats.org/officeDocument/2006/relationships/hyperlink" Target="https://jcp.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0" Type="http://schemas.openxmlformats.org/officeDocument/2006/relationships/image" Target="../media/image35.jpg"/><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image" Target="../media/image30.jpg"/><Relationship Id="rId4" Type="http://schemas.openxmlformats.org/officeDocument/2006/relationships/image" Target="../media/image29.png"/><Relationship Id="rId9" Type="http://schemas.openxmlformats.org/officeDocument/2006/relationships/image" Target="../media/image34.jpg"/><Relationship Id="rId5" Type="http://schemas.openxmlformats.org/officeDocument/2006/relationships/image" Target="../media/image31.png"/><Relationship Id="rId6" Type="http://schemas.openxmlformats.org/officeDocument/2006/relationships/image" Target="../media/image53.png"/><Relationship Id="rId7" Type="http://schemas.openxmlformats.org/officeDocument/2006/relationships/image" Target="../media/image32.png"/><Relationship Id="rId8"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hyperlink" Target="https://goo.gl/4djZM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 Id="rId3" Type="http://schemas.openxmlformats.org/officeDocument/2006/relationships/hyperlink" Target="https://github.com/jaroslaw-skarzynski/calculator.gi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42.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5.gif"/><Relationship Id="rId4" Type="http://schemas.openxmlformats.org/officeDocument/2006/relationships/image" Target="../media/image54.png"/><Relationship Id="rId5"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21.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6"/>
          <p:cNvSpPr txBox="1"/>
          <p:nvPr>
            <p:ph type="ctrTitle"/>
          </p:nvPr>
        </p:nvSpPr>
        <p:spPr>
          <a:xfrm>
            <a:off x="1524000" y="1122363"/>
            <a:ext cx="9144000" cy="195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Font typeface="Geo"/>
              <a:buNone/>
            </a:pPr>
            <a:r>
              <a:rPr lang="en-US">
                <a:latin typeface="Arial"/>
                <a:ea typeface="Arial"/>
                <a:cs typeface="Arial"/>
                <a:sym typeface="Arial"/>
              </a:rPr>
              <a:t>JAVA Gdańsk </a:t>
            </a:r>
            <a:r>
              <a:rPr lang="en-US">
                <a:latin typeface="Arial"/>
                <a:ea typeface="Arial"/>
                <a:cs typeface="Arial"/>
                <a:sym typeface="Arial"/>
              </a:rPr>
              <a:t>24</a:t>
            </a:r>
            <a:endParaRPr i="0" sz="6000" u="none" cap="none" strike="noStrike">
              <a:solidFill>
                <a:schemeClr val="lt1"/>
              </a:solidFill>
              <a:latin typeface="Arial"/>
              <a:ea typeface="Arial"/>
              <a:cs typeface="Arial"/>
              <a:sym typeface="Arial"/>
            </a:endParaRPr>
          </a:p>
        </p:txBody>
      </p:sp>
      <p:sp>
        <p:nvSpPr>
          <p:cNvPr id="442" name="Google Shape;442;p46"/>
          <p:cNvSpPr txBox="1"/>
          <p:nvPr>
            <p:ph idx="1" type="subTitle"/>
          </p:nvPr>
        </p:nvSpPr>
        <p:spPr>
          <a:xfrm>
            <a:off x="1524000" y="3169511"/>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Font typeface="Arial"/>
              <a:buNone/>
            </a:pPr>
            <a:r>
              <a:rPr b="1" lang="en-US">
                <a:latin typeface="Arial"/>
                <a:ea typeface="Arial"/>
                <a:cs typeface="Arial"/>
                <a:sym typeface="Arial"/>
              </a:rPr>
              <a:t>JVM</a:t>
            </a:r>
            <a:r>
              <a:rPr lang="en-US">
                <a:latin typeface="Arial"/>
                <a:ea typeface="Arial"/>
                <a:cs typeface="Arial"/>
                <a:sym typeface="Arial"/>
              </a:rPr>
              <a:t> – wprowadzenie do technologii</a:t>
            </a:r>
            <a:endParaRPr>
              <a:latin typeface="Arial"/>
              <a:ea typeface="Arial"/>
              <a:cs typeface="Arial"/>
              <a:sym typeface="Arial"/>
            </a:endParaRPr>
          </a:p>
          <a:p>
            <a:pPr indent="0" lvl="0" marL="0" marR="0" rtl="0" algn="ctr">
              <a:lnSpc>
                <a:spcPct val="90000"/>
              </a:lnSpc>
              <a:spcBef>
                <a:spcPts val="0"/>
              </a:spcBef>
              <a:spcAft>
                <a:spcPts val="0"/>
              </a:spcAft>
              <a:buClr>
                <a:schemeClr val="dk1"/>
              </a:buClr>
              <a:buSzPts val="1100"/>
              <a:buFont typeface="Arial"/>
              <a:buNone/>
            </a:pPr>
            <a:r>
              <a:rPr lang="en-US">
                <a:latin typeface="Arial"/>
                <a:ea typeface="Arial"/>
                <a:cs typeface="Arial"/>
                <a:sym typeface="Arial"/>
              </a:rPr>
              <a:t>Jarosław Skarżyński</a:t>
            </a:r>
            <a:endParaRPr>
              <a:latin typeface="Arial"/>
              <a:ea typeface="Arial"/>
              <a:cs typeface="Arial"/>
              <a:sym typeface="Arial"/>
            </a:endParaRPr>
          </a:p>
          <a:p>
            <a:pPr indent="0" lvl="0" marL="0" marR="0" rtl="0" algn="ctr">
              <a:lnSpc>
                <a:spcPct val="9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marR="0" rtl="0" algn="ctr">
              <a:lnSpc>
                <a:spcPct val="90000"/>
              </a:lnSpc>
              <a:spcBef>
                <a:spcPts val="0"/>
              </a:spcBef>
              <a:spcAft>
                <a:spcPts val="0"/>
              </a:spcAft>
              <a:buClr>
                <a:schemeClr val="lt1"/>
              </a:buClr>
              <a:buFont typeface="Arial"/>
              <a:buNone/>
            </a:pPr>
            <a:r>
              <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b="1" i="0" lang="en-US" sz="3200" u="none" cap="none" strike="noStrike">
                <a:solidFill>
                  <a:srgbClr val="4A3D53"/>
                </a:solidFill>
                <a:latin typeface="Arial"/>
                <a:ea typeface="Arial"/>
                <a:cs typeface="Arial"/>
                <a:sym typeface="Arial"/>
              </a:rPr>
              <a:t>Podstawowe komendy linii poleceń </a:t>
            </a:r>
            <a:endParaRPr/>
          </a:p>
        </p:txBody>
      </p:sp>
      <p:sp>
        <p:nvSpPr>
          <p:cNvPr id="589" name="Google Shape;589;p55"/>
          <p:cNvSpPr/>
          <p:nvPr/>
        </p:nvSpPr>
        <p:spPr>
          <a:xfrm>
            <a:off x="228600" y="963039"/>
            <a:ext cx="11560500" cy="56940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javac &lt;options&gt; &lt;source files&gt; </a:t>
            </a:r>
            <a:r>
              <a:rPr lang="en-US" sz="1400">
                <a:solidFill>
                  <a:schemeClr val="dk1"/>
                </a:solidFill>
                <a:latin typeface="Bell MT"/>
                <a:ea typeface="Bell MT"/>
                <a:cs typeface="Bell MT"/>
                <a:sym typeface="Bell MT"/>
              </a:rPr>
              <a:t>- </a:t>
            </a:r>
            <a:r>
              <a:rPr lang="en-US" sz="1400">
                <a:solidFill>
                  <a:schemeClr val="dk1"/>
                </a:solidFill>
                <a:latin typeface="Arial"/>
                <a:ea typeface="Arial"/>
                <a:cs typeface="Arial"/>
                <a:sym typeface="Arial"/>
              </a:rPr>
              <a:t>kompilacja kodu źródłowego, np.: </a:t>
            </a:r>
            <a:r>
              <a:rPr b="1" lang="en-US" sz="1400">
                <a:solidFill>
                  <a:schemeClr val="dk1"/>
                </a:solidFill>
                <a:latin typeface="Arial"/>
                <a:ea typeface="Arial"/>
                <a:cs typeface="Arial"/>
                <a:sym typeface="Arial"/>
              </a:rPr>
              <a:t>javac -d </a:t>
            </a:r>
            <a:r>
              <a:rPr b="1" lang="en-US">
                <a:solidFill>
                  <a:schemeClr val="dk1"/>
                </a:solidFill>
              </a:rPr>
              <a:t>out </a:t>
            </a:r>
            <a:r>
              <a:rPr b="1" lang="en-US" sz="1400">
                <a:solidFill>
                  <a:schemeClr val="dk1"/>
                </a:solidFill>
                <a:latin typeface="Arial"/>
                <a:ea typeface="Arial"/>
                <a:cs typeface="Arial"/>
                <a:sym typeface="Arial"/>
              </a:rPr>
              <a:t>Calculator.java CalculatorCli.java</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Przykładowe opcje (</a:t>
            </a:r>
            <a:r>
              <a:rPr b="1" lang="en-US" sz="1400">
                <a:solidFill>
                  <a:schemeClr val="dk1"/>
                </a:solidFill>
              </a:rPr>
              <a:t>javac -help</a:t>
            </a:r>
            <a:r>
              <a:rPr lang="en-US" sz="1400">
                <a:solidFill>
                  <a:schemeClr val="dk1"/>
                </a:solidFill>
                <a:latin typeface="Arial"/>
                <a:ea typeface="Arial"/>
                <a:cs typeface="Arial"/>
                <a:sym typeface="Arial"/>
              </a:rPr>
              <a:t> - opis wszystkich opcji):</a:t>
            </a:r>
            <a:endParaRPr b="1" sz="1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-cp &lt;path&gt; - </a:t>
            </a:r>
            <a:r>
              <a:rPr lang="en-US">
                <a:solidFill>
                  <a:schemeClr val="dk1"/>
                </a:solidFill>
              </a:rPr>
              <a:t>lista katalogów (lub plików jar) gdzie znajdują się klasy zależne, np.: </a:t>
            </a:r>
            <a:r>
              <a:rPr b="1" lang="en-US">
                <a:solidFill>
                  <a:schemeClr val="dk1"/>
                </a:solidFill>
              </a:rPr>
              <a:t>-cp out;lib\math.jar;resources</a:t>
            </a:r>
            <a:endParaRPr b="1"/>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 &lt;directory&gt; - nazwa katalogu gdzie ma zostać stworzony plik .class</a:t>
            </a:r>
            <a:endParaRPr b="0" i="0" sz="1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-deprecation - wyświetlanie miejsc gdzie jest wykorzystywany przestarzały kod</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-source &lt;release&gt; - z jaką wersją jest kompatybilny kod źródłowy</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-target &lt;release&gt; - w jakiej wersji ma być generowany plik z kodem bajtowym</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javac -version - wyświetla wersję kompilatora</a:t>
            </a:r>
            <a:endParaRPr b="0" i="0" sz="1400" u="none" cap="none" strike="noStrike">
              <a:solidFill>
                <a:schemeClr val="dk1"/>
              </a:solidFill>
              <a:latin typeface="Arial"/>
              <a:ea typeface="Arial"/>
              <a:cs typeface="Arial"/>
              <a:sym typeface="Arial"/>
            </a:endParaRPr>
          </a:p>
          <a:p>
            <a:pPr indent="0" lvl="0" marL="742950" marR="0" rtl="0" algn="l">
              <a:spcBef>
                <a:spcPts val="0"/>
              </a:spcBef>
              <a:spcAft>
                <a:spcPts val="0"/>
              </a:spcAft>
              <a:buNone/>
            </a:pPr>
            <a:r>
              <a:t/>
            </a:r>
            <a:endParaRPr>
              <a:solidFill>
                <a:schemeClr val="dk1"/>
              </a:solidFil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java [-options] class [args...]</a:t>
            </a:r>
            <a:r>
              <a:rPr lang="en-US" sz="1400">
                <a:solidFill>
                  <a:schemeClr val="dk1"/>
                </a:solidFill>
                <a:latin typeface="Arial"/>
                <a:ea typeface="Arial"/>
                <a:cs typeface="Arial"/>
                <a:sym typeface="Arial"/>
              </a:rPr>
              <a:t> - uruchomienie programu, np.: </a:t>
            </a:r>
            <a:r>
              <a:rPr b="1" lang="en-US" sz="1400">
                <a:solidFill>
                  <a:schemeClr val="dk1"/>
                </a:solidFill>
                <a:latin typeface="Arial"/>
                <a:ea typeface="Arial"/>
                <a:cs typeface="Arial"/>
                <a:sym typeface="Arial"/>
              </a:rPr>
              <a:t>java -cp out CalculatorCli ADD 10 77</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Przykładowe opcje (java -help - opis wszystkich opcji):</a:t>
            </a:r>
            <a:endParaRPr b="1" sz="1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-classpath &lt;path&gt;, -cp &lt;path&gt; - gdzie należy szukać klas powiązanych z klasą uruchamianą</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-D&lt;name&gt;=&lt;value&gt; - ustawienie zmiennych systemowych</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-client, -server – wybór Java HotSpot Server VM lub Client VM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java -version - wyświetla wersję środowiska Java (w tym wersję VM)</a:t>
            </a:r>
            <a:endParaRPr b="0" i="0" sz="1400" u="none" cap="none" strike="noStrike">
              <a:solidFill>
                <a:schemeClr val="dk1"/>
              </a:solidFill>
              <a:latin typeface="Arial"/>
              <a:ea typeface="Arial"/>
              <a:cs typeface="Arial"/>
              <a:sym typeface="Arial"/>
            </a:endParaRPr>
          </a:p>
          <a:p>
            <a:pPr indent="0" lvl="0" marL="742950" marR="0" rtl="0" algn="l">
              <a:spcBef>
                <a:spcPts val="0"/>
              </a:spcBef>
              <a:spcAft>
                <a:spcPts val="0"/>
              </a:spcAft>
              <a:buNone/>
            </a:pPr>
            <a:r>
              <a:t/>
            </a:r>
            <a:endParaRPr>
              <a:solidFill>
                <a:schemeClr val="dk1"/>
              </a:solidFil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javap &lt;options&gt; &lt;classes&gt; </a:t>
            </a:r>
            <a:r>
              <a:rPr lang="en-US" sz="1400">
                <a:solidFill>
                  <a:schemeClr val="dk1"/>
                </a:solidFill>
                <a:latin typeface="Arial"/>
                <a:ea typeface="Arial"/>
                <a:cs typeface="Arial"/>
                <a:sym typeface="Arial"/>
              </a:rPr>
              <a:t>- dekompilacja pliku *.class do postaci źródłowej, np.: </a:t>
            </a:r>
            <a:r>
              <a:rPr b="1" lang="en-US" sz="1400">
                <a:solidFill>
                  <a:schemeClr val="dk1"/>
                </a:solidFill>
                <a:latin typeface="Arial"/>
                <a:ea typeface="Arial"/>
                <a:cs typeface="Arial"/>
                <a:sym typeface="Arial"/>
              </a:rPr>
              <a:t>javap -p Calculator.class</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Przykładowe opcje (javap -help - opis wszystkich opcji):</a:t>
            </a:r>
            <a:endParaRPr b="1" sz="1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-public, -protected, -package, -private - poziom widoczności klas i metod które mają być wyświetlone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-v  -verbose - wyświetl wszystkie informacje</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-sysinfo - pokazuje informacje systemowe, np.: ścieżkę, datę zmiany, rozmiar</a:t>
            </a:r>
            <a:endParaRPr b="0" i="0" sz="1400" u="none" cap="none" strike="noStrike">
              <a:solidFill>
                <a:schemeClr val="dk1"/>
              </a:solidFill>
              <a:latin typeface="Arial"/>
              <a:ea typeface="Arial"/>
              <a:cs typeface="Arial"/>
              <a:sym typeface="Arial"/>
            </a:endParaRPr>
          </a:p>
          <a:p>
            <a:pPr indent="0" lvl="0" marL="742950" marR="0" rtl="0" algn="l">
              <a:spcBef>
                <a:spcPts val="0"/>
              </a:spcBef>
              <a:spcAft>
                <a:spcPts val="0"/>
              </a:spcAft>
              <a:buNone/>
            </a:pPr>
            <a:r>
              <a:t/>
            </a:r>
            <a:endParaRPr>
              <a:solidFill>
                <a:schemeClr val="dk1"/>
              </a:solidFil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jdeps &lt;options&gt; &lt;classes...&gt;</a:t>
            </a:r>
            <a:r>
              <a:rPr lang="en-US" sz="1400">
                <a:solidFill>
                  <a:schemeClr val="dk1"/>
                </a:solidFill>
                <a:latin typeface="Arial"/>
                <a:ea typeface="Arial"/>
                <a:cs typeface="Arial"/>
                <a:sym typeface="Arial"/>
              </a:rPr>
              <a:t>- przedstawia zależności pomiędzy klasami np.: </a:t>
            </a:r>
            <a:r>
              <a:rPr b="1" lang="en-US" sz="1400">
                <a:solidFill>
                  <a:schemeClr val="dk1"/>
                </a:solidFill>
                <a:latin typeface="Arial"/>
                <a:ea typeface="Arial"/>
                <a:cs typeface="Arial"/>
                <a:sym typeface="Arial"/>
              </a:rPr>
              <a:t>jdeps -v -cp out pl.sda.calculator.CalculatorCli.class</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Przykładowe opcje (jdeps -help - opis wszystkich opcji):</a:t>
            </a:r>
            <a:endParaRPr b="1" sz="1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 -summary - krótkie podsumowanie</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-v  -verbose - rozbudowany diagram zależności</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 –recursive - rekursywnie wyświetl wszystkie zależności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56"/>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a:t>
            </a:r>
            <a:endParaRPr/>
          </a:p>
        </p:txBody>
      </p:sp>
      <p:sp>
        <p:nvSpPr>
          <p:cNvPr id="595" name="Google Shape;595;p56"/>
          <p:cNvSpPr txBox="1"/>
          <p:nvPr/>
        </p:nvSpPr>
        <p:spPr>
          <a:xfrm>
            <a:off x="-15750" y="963000"/>
            <a:ext cx="12192000" cy="52023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SzPts val="1600"/>
              <a:buAutoNum type="arabicPeriod"/>
            </a:pPr>
            <a:r>
              <a:rPr lang="en-US" sz="1600"/>
              <a:t>Tworzymy prosty program - kalkulator</a:t>
            </a:r>
            <a:r>
              <a:rPr b="1" lang="en-US" sz="1600"/>
              <a:t> (bez użycia IntelliJ IDEA!)</a:t>
            </a:r>
            <a:endParaRPr sz="1600"/>
          </a:p>
          <a:p>
            <a:pPr indent="-330200" lvl="1" marL="914400" rtl="0" algn="l">
              <a:lnSpc>
                <a:spcPct val="90000"/>
              </a:lnSpc>
              <a:spcBef>
                <a:spcPts val="0"/>
              </a:spcBef>
              <a:spcAft>
                <a:spcPts val="0"/>
              </a:spcAft>
              <a:buSzPts val="1600"/>
              <a:buAutoNum type="alphaLcPeriod"/>
            </a:pPr>
            <a:r>
              <a:rPr lang="en-US" sz="1600"/>
              <a:t>Utwórz nowy katalog </a:t>
            </a:r>
            <a:r>
              <a:rPr b="1" lang="en-US" sz="1600"/>
              <a:t>calculator </a:t>
            </a:r>
            <a:r>
              <a:rPr lang="en-US" sz="1600"/>
              <a:t>- to będzie nasz katalog bazowy </a:t>
            </a:r>
            <a:endParaRPr sz="1600"/>
          </a:p>
          <a:p>
            <a:pPr indent="-330200" lvl="1" marL="914400" rtl="0" algn="l">
              <a:lnSpc>
                <a:spcPct val="90000"/>
              </a:lnSpc>
              <a:spcBef>
                <a:spcPts val="0"/>
              </a:spcBef>
              <a:spcAft>
                <a:spcPts val="0"/>
              </a:spcAft>
              <a:buSzPts val="1600"/>
              <a:buAutoNum type="alphaLcPeriod"/>
            </a:pPr>
            <a:r>
              <a:rPr lang="en-US" sz="1600"/>
              <a:t>Stwórz plik </a:t>
            </a:r>
            <a:r>
              <a:rPr b="1" i="1" lang="en-US" sz="1600"/>
              <a:t>Calculator.java</a:t>
            </a:r>
            <a:r>
              <a:rPr lang="en-US" sz="1600"/>
              <a:t> w katalogu bazowym, utwórz metody które będą: dodawać i mnożyć - jako argumenty metody mają przyjąć dwie zmienne typu </a:t>
            </a:r>
            <a:r>
              <a:rPr b="1" lang="en-US" sz="1600"/>
              <a:t>int</a:t>
            </a:r>
            <a:r>
              <a:rPr lang="en-US" sz="1600"/>
              <a:t>.</a:t>
            </a:r>
            <a:endParaRPr sz="1600"/>
          </a:p>
          <a:p>
            <a:pPr indent="-330200" lvl="1" marL="914400" rtl="0" algn="l">
              <a:lnSpc>
                <a:spcPct val="90000"/>
              </a:lnSpc>
              <a:spcBef>
                <a:spcPts val="0"/>
              </a:spcBef>
              <a:spcAft>
                <a:spcPts val="0"/>
              </a:spcAft>
              <a:buSzPts val="1600"/>
              <a:buAutoNum type="alphaLcPeriod"/>
            </a:pPr>
            <a:r>
              <a:rPr lang="en-US" sz="1600"/>
              <a:t>Stwórz plik </a:t>
            </a:r>
            <a:r>
              <a:rPr b="1" i="1" lang="en-US" sz="1600"/>
              <a:t>CalculatorCli.java</a:t>
            </a:r>
            <a:r>
              <a:rPr lang="en-US" sz="1600"/>
              <a:t> w katalogu bazowym, w metodzie </a:t>
            </a:r>
            <a:r>
              <a:rPr i="1" lang="en-US" sz="1600"/>
              <a:t>main() </a:t>
            </a:r>
            <a:r>
              <a:rPr lang="en-US" sz="1600"/>
              <a:t>stwórz instancję klasy </a:t>
            </a:r>
            <a:r>
              <a:rPr b="1" i="1" lang="en-US" sz="1600"/>
              <a:t>Calculator </a:t>
            </a:r>
            <a:r>
              <a:rPr lang="en-US" sz="1600"/>
              <a:t>i wywołaj kilka operacji wypisując do konsoli ich wyniki</a:t>
            </a:r>
            <a:endParaRPr sz="1600"/>
          </a:p>
          <a:p>
            <a:pPr indent="-330200" lvl="1" marL="914400" rtl="0" algn="l">
              <a:lnSpc>
                <a:spcPct val="90000"/>
              </a:lnSpc>
              <a:spcBef>
                <a:spcPts val="0"/>
              </a:spcBef>
              <a:spcAft>
                <a:spcPts val="0"/>
              </a:spcAft>
              <a:buSzPts val="1600"/>
              <a:buAutoNum type="alphaLcPeriod"/>
            </a:pPr>
            <a:r>
              <a:rPr lang="en-US" sz="1600"/>
              <a:t>Skompiluj obie klasy (polecenie </a:t>
            </a:r>
            <a:r>
              <a:rPr b="1" lang="en-US" sz="1600"/>
              <a:t>javac </a:t>
            </a:r>
            <a:r>
              <a:rPr lang="en-US" sz="1600"/>
              <a:t>- patrz poprzedni slajd), a następnie uruchom klasę </a:t>
            </a:r>
            <a:r>
              <a:rPr b="1" i="1" lang="en-US" sz="1600"/>
              <a:t>CalculatorCli</a:t>
            </a:r>
            <a:endParaRPr b="1" i="1" sz="1600"/>
          </a:p>
          <a:p>
            <a:pPr indent="-330200" lvl="1" marL="914400" rtl="0" algn="l">
              <a:lnSpc>
                <a:spcPct val="90000"/>
              </a:lnSpc>
              <a:spcBef>
                <a:spcPts val="0"/>
              </a:spcBef>
              <a:spcAft>
                <a:spcPts val="0"/>
              </a:spcAft>
              <a:buSzPts val="1600"/>
              <a:buAutoNum type="alphaLcPeriod"/>
            </a:pPr>
            <a:r>
              <a:rPr lang="en-US" sz="1600">
                <a:solidFill>
                  <a:srgbClr val="FF0000"/>
                </a:solidFill>
              </a:rPr>
              <a:t>* </a:t>
            </a:r>
            <a:r>
              <a:rPr lang="en-US" sz="1600"/>
              <a:t>Użyj polecenia </a:t>
            </a:r>
            <a:r>
              <a:rPr b="1" lang="en-US" sz="1600"/>
              <a:t>jdeps </a:t>
            </a:r>
            <a:r>
              <a:rPr lang="en-US" sz="1600"/>
              <a:t>do sprawdzenia zależności dla </a:t>
            </a:r>
            <a:r>
              <a:rPr b="1" i="1" lang="en-US" sz="1600"/>
              <a:t>CalculatorCli </a:t>
            </a:r>
            <a:r>
              <a:rPr lang="en-US" sz="1600"/>
              <a:t>(co się stanie jak użyjemy flagi -R ?)</a:t>
            </a:r>
            <a:endParaRPr sz="1600"/>
          </a:p>
          <a:p>
            <a:pPr indent="-330200" lvl="1" marL="914400" rtl="0" algn="l">
              <a:lnSpc>
                <a:spcPct val="90000"/>
              </a:lnSpc>
              <a:spcBef>
                <a:spcPts val="0"/>
              </a:spcBef>
              <a:spcAft>
                <a:spcPts val="0"/>
              </a:spcAft>
              <a:buSzPts val="1600"/>
              <a:buAutoNum type="alphaLcPeriod"/>
            </a:pPr>
            <a:r>
              <a:rPr lang="en-US" sz="1600">
                <a:solidFill>
                  <a:srgbClr val="FF0000"/>
                </a:solidFill>
              </a:rPr>
              <a:t>*</a:t>
            </a:r>
            <a:r>
              <a:rPr lang="en-US" sz="1600"/>
              <a:t> Spróbuj zdekompilować bytecode klasy </a:t>
            </a:r>
            <a:r>
              <a:rPr b="1" i="1" lang="en-US" sz="1600"/>
              <a:t>Calculator </a:t>
            </a:r>
            <a:r>
              <a:rPr lang="en-US" sz="1600"/>
              <a:t>poleceniem </a:t>
            </a:r>
            <a:r>
              <a:rPr b="1" lang="en-US" sz="1600"/>
              <a:t>javap</a:t>
            </a:r>
            <a:r>
              <a:rPr lang="en-US" sz="1600"/>
              <a:t>. Sprawdź datę ostatniej modyfikacji i rozmiar pliku.</a:t>
            </a:r>
            <a:endParaRPr sz="1600"/>
          </a:p>
          <a:p>
            <a:pPr indent="0" lvl="0" marL="0" rtl="0" algn="l">
              <a:lnSpc>
                <a:spcPct val="90000"/>
              </a:lnSpc>
              <a:spcBef>
                <a:spcPts val="0"/>
              </a:spcBef>
              <a:spcAft>
                <a:spcPts val="0"/>
              </a:spcAft>
              <a:buNone/>
            </a:pPr>
            <a:r>
              <a:t/>
            </a:r>
            <a:endParaRPr sz="800"/>
          </a:p>
          <a:p>
            <a:pPr indent="-330200" lvl="0" marL="457200" rtl="0" algn="l">
              <a:lnSpc>
                <a:spcPct val="90000"/>
              </a:lnSpc>
              <a:spcBef>
                <a:spcPts val="0"/>
              </a:spcBef>
              <a:spcAft>
                <a:spcPts val="0"/>
              </a:spcAft>
              <a:buSzPts val="1600"/>
              <a:buAutoNum type="arabicPeriod"/>
            </a:pPr>
            <a:r>
              <a:rPr lang="en-US" sz="1600"/>
              <a:t>Robimy porządki w kodzie:</a:t>
            </a:r>
            <a:endParaRPr sz="1600"/>
          </a:p>
          <a:p>
            <a:pPr indent="-330200" lvl="1" marL="914400" rtl="0" algn="l">
              <a:lnSpc>
                <a:spcPct val="90000"/>
              </a:lnSpc>
              <a:spcBef>
                <a:spcPts val="0"/>
              </a:spcBef>
              <a:spcAft>
                <a:spcPts val="0"/>
              </a:spcAft>
              <a:buSzPts val="1600"/>
              <a:buAutoNum type="alphaLcPeriod"/>
            </a:pPr>
            <a:r>
              <a:rPr lang="en-US" sz="1600"/>
              <a:t>Z katalogu bazowego usuń pliki </a:t>
            </a:r>
            <a:r>
              <a:rPr i="1" lang="en-US" sz="1600"/>
              <a:t>*.class</a:t>
            </a:r>
            <a:endParaRPr i="1" sz="1600"/>
          </a:p>
          <a:p>
            <a:pPr indent="-330200" lvl="1" marL="914400" rtl="0" algn="l">
              <a:lnSpc>
                <a:spcPct val="90000"/>
              </a:lnSpc>
              <a:spcBef>
                <a:spcPts val="0"/>
              </a:spcBef>
              <a:spcAft>
                <a:spcPts val="0"/>
              </a:spcAft>
              <a:buSzPts val="1600"/>
              <a:buAutoNum type="alphaLcPeriod"/>
            </a:pPr>
            <a:r>
              <a:rPr lang="en-US" sz="1600"/>
              <a:t>Przenieś pliki java do pakietów oraz </a:t>
            </a:r>
            <a:r>
              <a:rPr lang="en-US" sz="1600">
                <a:solidFill>
                  <a:schemeClr val="dk1"/>
                </a:solidFill>
              </a:rPr>
              <a:t>dostosuj kod w obu klasach do zmian</a:t>
            </a:r>
            <a:r>
              <a:rPr lang="en-US" sz="1600"/>
              <a:t>:</a:t>
            </a:r>
            <a:endParaRPr sz="1600"/>
          </a:p>
          <a:p>
            <a:pPr indent="457200" lvl="0" marL="0" rtl="0" algn="l">
              <a:lnSpc>
                <a:spcPct val="90000"/>
              </a:lnSpc>
              <a:spcBef>
                <a:spcPts val="0"/>
              </a:spcBef>
              <a:spcAft>
                <a:spcPts val="0"/>
              </a:spcAft>
              <a:buNone/>
            </a:pPr>
            <a:r>
              <a:rPr lang="en-US" sz="1600"/>
              <a:t>             	</a:t>
            </a:r>
            <a:r>
              <a:rPr b="1" lang="en-US" sz="1600">
                <a:solidFill>
                  <a:schemeClr val="accent5"/>
                </a:solidFill>
              </a:rPr>
              <a:t>pl.sda.calculator</a:t>
            </a:r>
            <a:r>
              <a:rPr lang="en-US" sz="1600"/>
              <a:t>.</a:t>
            </a:r>
            <a:r>
              <a:rPr b="1" i="1" lang="en-US" sz="1600">
                <a:solidFill>
                  <a:schemeClr val="accent5"/>
                </a:solidFill>
              </a:rPr>
              <a:t>CalculatorCli</a:t>
            </a:r>
            <a:endParaRPr b="1" i="1" sz="1600">
              <a:solidFill>
                <a:schemeClr val="accent5"/>
              </a:solidFill>
            </a:endParaRPr>
          </a:p>
          <a:p>
            <a:pPr indent="457200" lvl="0" marL="914400" rtl="0" algn="l">
              <a:lnSpc>
                <a:spcPct val="90000"/>
              </a:lnSpc>
              <a:spcBef>
                <a:spcPts val="0"/>
              </a:spcBef>
              <a:spcAft>
                <a:spcPts val="0"/>
              </a:spcAft>
              <a:buNone/>
            </a:pPr>
            <a:r>
              <a:rPr b="1" lang="en-US" sz="1600">
                <a:solidFill>
                  <a:schemeClr val="accent5"/>
                </a:solidFill>
              </a:rPr>
              <a:t>pl.sda.calculator.core.</a:t>
            </a:r>
            <a:r>
              <a:rPr b="1" i="1" lang="en-US" sz="1600">
                <a:solidFill>
                  <a:schemeClr val="accent5"/>
                </a:solidFill>
              </a:rPr>
              <a:t>Calculator</a:t>
            </a:r>
            <a:endParaRPr b="1" i="1" sz="1600">
              <a:solidFill>
                <a:schemeClr val="accent5"/>
              </a:solidFill>
            </a:endParaRPr>
          </a:p>
          <a:p>
            <a:pPr indent="-330200" lvl="1" marL="914400" rtl="0" algn="l">
              <a:lnSpc>
                <a:spcPct val="90000"/>
              </a:lnSpc>
              <a:spcBef>
                <a:spcPts val="0"/>
              </a:spcBef>
              <a:spcAft>
                <a:spcPts val="0"/>
              </a:spcAft>
              <a:buSzPts val="1600"/>
              <a:buAutoNum type="alphaLcPeriod"/>
            </a:pPr>
            <a:r>
              <a:rPr lang="en-US" sz="1600">
                <a:solidFill>
                  <a:schemeClr val="dk1"/>
                </a:solidFill>
              </a:rPr>
              <a:t>W katalogu bazowym </a:t>
            </a:r>
            <a:r>
              <a:rPr lang="en-US" sz="1600"/>
              <a:t>dodaj katalog </a:t>
            </a:r>
            <a:r>
              <a:rPr b="1" lang="en-US" sz="1600"/>
              <a:t>out </a:t>
            </a:r>
            <a:r>
              <a:rPr lang="en-US" sz="1600"/>
              <a:t>(tu będą trafiać pliki </a:t>
            </a:r>
            <a:r>
              <a:rPr i="1" lang="en-US" sz="1600"/>
              <a:t>*.class) </a:t>
            </a:r>
            <a:r>
              <a:rPr lang="en-US" sz="1600"/>
              <a:t>oraz katalog </a:t>
            </a:r>
            <a:r>
              <a:rPr b="1" lang="en-US" sz="1600"/>
              <a:t>src </a:t>
            </a:r>
            <a:r>
              <a:rPr lang="en-US" sz="1600"/>
              <a:t>(tu przenieś wszystkie pliki źródłowe)</a:t>
            </a:r>
            <a:endParaRPr sz="1600"/>
          </a:p>
          <a:p>
            <a:pPr indent="-330200" lvl="1" marL="914400" rtl="0" algn="l">
              <a:lnSpc>
                <a:spcPct val="90000"/>
              </a:lnSpc>
              <a:spcBef>
                <a:spcPts val="0"/>
              </a:spcBef>
              <a:spcAft>
                <a:spcPts val="0"/>
              </a:spcAft>
              <a:buSzPts val="1600"/>
              <a:buAutoNum type="alphaLcPeriod"/>
            </a:pPr>
            <a:r>
              <a:rPr lang="en-US" sz="1600"/>
              <a:t>Spróbuj teraz skompilować (do katalogu </a:t>
            </a:r>
            <a:r>
              <a:rPr b="1" lang="en-US" sz="1600"/>
              <a:t>out</a:t>
            </a:r>
            <a:r>
              <a:rPr lang="en-US" sz="1600"/>
              <a:t>) obie klasy i uruchomić </a:t>
            </a:r>
            <a:r>
              <a:rPr b="1" i="1" lang="en-US" sz="1600"/>
              <a:t>CalculatorCli</a:t>
            </a:r>
            <a:endParaRPr b="1" i="1" sz="1600"/>
          </a:p>
          <a:p>
            <a:pPr indent="-330200" lvl="1" marL="914400" rtl="0" algn="l">
              <a:lnSpc>
                <a:spcPct val="90000"/>
              </a:lnSpc>
              <a:spcBef>
                <a:spcPts val="0"/>
              </a:spcBef>
              <a:spcAft>
                <a:spcPts val="0"/>
              </a:spcAft>
              <a:buSzPts val="1600"/>
              <a:buAutoNum type="alphaLcPeriod"/>
            </a:pPr>
            <a:r>
              <a:rPr lang="en-US" sz="1600"/>
              <a:t>Wracamy do </a:t>
            </a:r>
            <a:r>
              <a:rPr b="1" lang="en-US" sz="1600"/>
              <a:t>Intellij IDEA</a:t>
            </a:r>
            <a:r>
              <a:rPr lang="en-US" sz="1600"/>
              <a:t> :) - kod piszemy w IntelliJ, kompilacja i uruchomienie nadal z wiersza poleceń</a:t>
            </a:r>
            <a:endParaRPr sz="1600"/>
          </a:p>
          <a:p>
            <a:pPr indent="-330200" lvl="1" marL="914400" rtl="0" algn="l">
              <a:lnSpc>
                <a:spcPct val="90000"/>
              </a:lnSpc>
              <a:spcBef>
                <a:spcPts val="0"/>
              </a:spcBef>
              <a:spcAft>
                <a:spcPts val="0"/>
              </a:spcAft>
              <a:buSzPts val="1600"/>
              <a:buAutoNum type="alphaLcPeriod"/>
            </a:pPr>
            <a:r>
              <a:rPr lang="en-US" sz="1600"/>
              <a:t>Spróbuj otworzyć projekt z katalogu bazowego, dodaj metodę do odejmowania w </a:t>
            </a:r>
            <a:r>
              <a:rPr b="1" i="1" lang="en-US" sz="1600">
                <a:solidFill>
                  <a:schemeClr val="dk1"/>
                </a:solidFill>
              </a:rPr>
              <a:t>Calculator </a:t>
            </a:r>
            <a:r>
              <a:rPr lang="en-US" sz="1600">
                <a:solidFill>
                  <a:schemeClr val="dk1"/>
                </a:solidFill>
              </a:rPr>
              <a:t>i użyj jej w </a:t>
            </a:r>
            <a:r>
              <a:rPr b="1" i="1" lang="en-US" sz="1600">
                <a:solidFill>
                  <a:schemeClr val="dk1"/>
                </a:solidFill>
              </a:rPr>
              <a:t>CalculatorCli</a:t>
            </a:r>
            <a:endParaRPr b="1" i="1" sz="1600">
              <a:solidFill>
                <a:schemeClr val="dk1"/>
              </a:solidFill>
            </a:endParaRPr>
          </a:p>
          <a:p>
            <a:pPr indent="-330200" lvl="1" marL="914400" rtl="0" algn="l">
              <a:lnSpc>
                <a:spcPct val="90000"/>
              </a:lnSpc>
              <a:spcBef>
                <a:spcPts val="0"/>
              </a:spcBef>
              <a:spcAft>
                <a:spcPts val="0"/>
              </a:spcAft>
              <a:buClr>
                <a:schemeClr val="dk1"/>
              </a:buClr>
              <a:buSzPts val="1600"/>
              <a:buAutoNum type="alphaLcPeriod"/>
            </a:pPr>
            <a:r>
              <a:rPr lang="en-US" sz="1600">
                <a:solidFill>
                  <a:schemeClr val="dk1"/>
                </a:solidFill>
              </a:rPr>
              <a:t>Skompiluj i uruchom program</a:t>
            </a:r>
            <a:endParaRPr sz="1600">
              <a:solidFill>
                <a:schemeClr val="dk1"/>
              </a:solidFill>
            </a:endParaRPr>
          </a:p>
          <a:p>
            <a:pPr indent="-330200" lvl="1" marL="914400" rtl="0" algn="l">
              <a:lnSpc>
                <a:spcPct val="90000"/>
              </a:lnSpc>
              <a:spcBef>
                <a:spcPts val="0"/>
              </a:spcBef>
              <a:spcAft>
                <a:spcPts val="0"/>
              </a:spcAft>
              <a:buClr>
                <a:schemeClr val="dk1"/>
              </a:buClr>
              <a:buSzPts val="1600"/>
              <a:buAutoNum type="alphaLcPeriod"/>
            </a:pPr>
            <a:r>
              <a:rPr lang="en-US" sz="1600">
                <a:solidFill>
                  <a:srgbClr val="FF0000"/>
                </a:solidFill>
              </a:rPr>
              <a:t>*</a:t>
            </a:r>
            <a:r>
              <a:rPr lang="en-US" sz="1600">
                <a:solidFill>
                  <a:schemeClr val="dk1"/>
                </a:solidFill>
              </a:rPr>
              <a:t> Spróbuj zdekompilować bytecode klasy </a:t>
            </a:r>
            <a:r>
              <a:rPr b="1" i="1" lang="en-US" sz="1600">
                <a:solidFill>
                  <a:schemeClr val="dk1"/>
                </a:solidFill>
              </a:rPr>
              <a:t>Calculator </a:t>
            </a:r>
            <a:r>
              <a:rPr lang="en-US" sz="1600">
                <a:solidFill>
                  <a:schemeClr val="dk1"/>
                </a:solidFill>
              </a:rPr>
              <a:t>poleceniem </a:t>
            </a:r>
            <a:r>
              <a:rPr b="1" lang="en-US" sz="1600">
                <a:solidFill>
                  <a:schemeClr val="dk1"/>
                </a:solidFill>
              </a:rPr>
              <a:t>javap</a:t>
            </a:r>
            <a:r>
              <a:rPr lang="en-US" sz="1600">
                <a:solidFill>
                  <a:schemeClr val="dk1"/>
                </a:solidFill>
              </a:rPr>
              <a:t>.</a:t>
            </a:r>
            <a:endParaRPr sz="1600">
              <a:solidFill>
                <a:schemeClr val="dk1"/>
              </a:solidFill>
            </a:endParaRPr>
          </a:p>
        </p:txBody>
      </p:sp>
      <p:sp>
        <p:nvSpPr>
          <p:cNvPr id="596" name="Google Shape;596;p56"/>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FF0000"/>
                </a:solidFill>
              </a:rPr>
              <a:t>* Dla chętnych.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7"/>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A3D53"/>
              </a:buClr>
              <a:buSzPts val="3200"/>
              <a:buFont typeface="Arial"/>
              <a:buNone/>
            </a:pPr>
            <a:r>
              <a:rPr lang="en-US">
                <a:latin typeface="Arial"/>
                <a:ea typeface="Arial"/>
                <a:cs typeface="Arial"/>
                <a:sym typeface="Arial"/>
              </a:rPr>
              <a:t>Java Universe - jdeps + Gephi</a:t>
            </a:r>
            <a:endParaRPr b="1" i="0" sz="3200" u="none" cap="none" strike="noStrike">
              <a:solidFill>
                <a:srgbClr val="4A3D53"/>
              </a:solidFill>
              <a:latin typeface="Geo"/>
              <a:ea typeface="Geo"/>
              <a:cs typeface="Geo"/>
              <a:sym typeface="Geo"/>
            </a:endParaRPr>
          </a:p>
        </p:txBody>
      </p:sp>
      <p:sp>
        <p:nvSpPr>
          <p:cNvPr id="603" name="Google Shape;603;p57"/>
          <p:cNvSpPr txBox="1"/>
          <p:nvPr>
            <p:ph idx="11" type="ftr"/>
          </p:nvPr>
        </p:nvSpPr>
        <p:spPr>
          <a:xfrm>
            <a:off x="2968487" y="6356350"/>
            <a:ext cx="57249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Arial"/>
                <a:ea typeface="Arial"/>
                <a:cs typeface="Arial"/>
                <a:sym typeface="Arial"/>
              </a:rPr>
              <a:t>Autor: Jarosław Skarżyński</a:t>
            </a:r>
            <a:endParaRPr/>
          </a:p>
          <a:p>
            <a:pPr indent="0" lvl="0" marL="0" marR="0" rtl="0" algn="ctr">
              <a:spcBef>
                <a:spcPts val="0"/>
              </a:spcBef>
              <a:spcAft>
                <a:spcPts val="0"/>
              </a:spcAft>
              <a:buNone/>
            </a:pPr>
            <a:r>
              <a:rPr lang="en-US" sz="1200">
                <a:solidFill>
                  <a:srgbClr val="888888"/>
                </a:solidFill>
                <a:latin typeface="Arial"/>
                <a:ea typeface="Arial"/>
                <a:cs typeface="Arial"/>
                <a:sym typeface="Arial"/>
              </a:rPr>
              <a:t>Prawa do korzystania z materiałów posiada Software Development Academy</a:t>
            </a:r>
            <a:endParaRPr/>
          </a:p>
        </p:txBody>
      </p:sp>
      <p:pic>
        <p:nvPicPr>
          <p:cNvPr id="604" name="Google Shape;604;p57"/>
          <p:cNvPicPr preferRelativeResize="0"/>
          <p:nvPr/>
        </p:nvPicPr>
        <p:blipFill rotWithShape="1">
          <a:blip r:embed="rId3">
            <a:alphaModFix/>
          </a:blip>
          <a:srcRect b="0" l="0" r="0" t="0"/>
          <a:stretch/>
        </p:blipFill>
        <p:spPr>
          <a:xfrm>
            <a:off x="2238771" y="963038"/>
            <a:ext cx="6417436" cy="5894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58"/>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000">
                <a:latin typeface="Arial"/>
                <a:ea typeface="Arial"/>
                <a:cs typeface="Arial"/>
                <a:sym typeface="Arial"/>
              </a:rPr>
              <a:t>Co się dzieje w czasie wykonywania programu Javy?</a:t>
            </a:r>
            <a:endParaRPr sz="3000"/>
          </a:p>
        </p:txBody>
      </p:sp>
      <p:sp>
        <p:nvSpPr>
          <p:cNvPr id="611" name="Google Shape;611;p58"/>
          <p:cNvSpPr/>
          <p:nvPr/>
        </p:nvSpPr>
        <p:spPr>
          <a:xfrm>
            <a:off x="950400" y="1285200"/>
            <a:ext cx="11284800" cy="557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Wirtualna maszyna - </a:t>
            </a:r>
            <a:r>
              <a:rPr b="1" lang="en-US" sz="1800">
                <a:solidFill>
                  <a:schemeClr val="accent2"/>
                </a:solidFill>
              </a:rPr>
              <a:t>JVM </a:t>
            </a:r>
            <a:r>
              <a:rPr lang="en-US" sz="1800">
                <a:solidFill>
                  <a:schemeClr val="dk1"/>
                </a:solidFill>
                <a:latin typeface="Arial"/>
                <a:ea typeface="Arial"/>
                <a:cs typeface="Arial"/>
                <a:sym typeface="Arial"/>
              </a:rPr>
              <a:t>- składa się z trzech głównych podsystemów:</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endParaRPr>
          </a:p>
          <a:p>
            <a:pPr indent="-323850" lvl="1" marL="742950" marR="0" rtl="0" algn="l">
              <a:spcBef>
                <a:spcPts val="0"/>
              </a:spcBef>
              <a:spcAft>
                <a:spcPts val="0"/>
              </a:spcAft>
              <a:buClr>
                <a:schemeClr val="accent5"/>
              </a:buClr>
              <a:buSzPts val="2400"/>
              <a:buFont typeface="Arial"/>
              <a:buChar char="•"/>
            </a:pPr>
            <a:r>
              <a:rPr b="1" i="0" lang="en-US" sz="2400" u="none" cap="none" strike="noStrike">
                <a:solidFill>
                  <a:schemeClr val="accent5"/>
                </a:solidFill>
                <a:latin typeface="Arial"/>
                <a:ea typeface="Arial"/>
                <a:cs typeface="Arial"/>
                <a:sym typeface="Arial"/>
              </a:rPr>
              <a:t>Classloader</a:t>
            </a:r>
            <a:endParaRPr b="1" i="0" sz="2400" u="none" cap="none" strike="noStrike">
              <a:solidFill>
                <a:schemeClr val="accent5"/>
              </a:solidFill>
              <a:latin typeface="Arial"/>
              <a:ea typeface="Arial"/>
              <a:cs typeface="Arial"/>
              <a:sym typeface="Arial"/>
            </a:endParaRPr>
          </a:p>
          <a:p>
            <a:pPr indent="-323850" lvl="1" marL="742950" marR="0" rtl="0" algn="l">
              <a:spcBef>
                <a:spcPts val="0"/>
              </a:spcBef>
              <a:spcAft>
                <a:spcPts val="0"/>
              </a:spcAft>
              <a:buClr>
                <a:schemeClr val="accent5"/>
              </a:buClr>
              <a:buSzPts val="2400"/>
              <a:buFont typeface="Arial"/>
              <a:buChar char="•"/>
            </a:pPr>
            <a:r>
              <a:rPr b="1" i="0" lang="en-US" sz="2400" u="none" cap="none" strike="noStrike">
                <a:solidFill>
                  <a:schemeClr val="accent5"/>
                </a:solidFill>
                <a:latin typeface="Arial"/>
                <a:ea typeface="Arial"/>
                <a:cs typeface="Arial"/>
                <a:sym typeface="Arial"/>
              </a:rPr>
              <a:t>Runtime Data Area</a:t>
            </a:r>
            <a:endParaRPr b="1" i="0" sz="2400" u="none" cap="none" strike="noStrike">
              <a:solidFill>
                <a:schemeClr val="accent5"/>
              </a:solidFill>
              <a:latin typeface="Arial"/>
              <a:ea typeface="Arial"/>
              <a:cs typeface="Arial"/>
              <a:sym typeface="Arial"/>
            </a:endParaRPr>
          </a:p>
          <a:p>
            <a:pPr indent="-323850" lvl="1" marL="742950" marR="0" rtl="0" algn="l">
              <a:spcBef>
                <a:spcPts val="0"/>
              </a:spcBef>
              <a:spcAft>
                <a:spcPts val="0"/>
              </a:spcAft>
              <a:buClr>
                <a:schemeClr val="accent5"/>
              </a:buClr>
              <a:buSzPts val="2400"/>
              <a:buFont typeface="Arial"/>
              <a:buChar char="•"/>
            </a:pPr>
            <a:r>
              <a:rPr b="1" i="0" lang="en-US" sz="2400" u="none" cap="none" strike="noStrike">
                <a:solidFill>
                  <a:schemeClr val="accent5"/>
                </a:solidFill>
                <a:latin typeface="Arial"/>
                <a:ea typeface="Arial"/>
                <a:cs typeface="Arial"/>
                <a:sym typeface="Arial"/>
              </a:rPr>
              <a:t>Execution Engine</a:t>
            </a:r>
            <a:endParaRPr sz="2400">
              <a:solidFill>
                <a:schemeClr val="accent5"/>
              </a:solidFil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Wykonanie programu Javy krok po kroku:</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Uruchomienie maszyny wirtualnej</a:t>
            </a:r>
            <a:endParaRPr/>
          </a:p>
          <a:p>
            <a:pPr indent="-342900" lvl="1" marL="8001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rPr>
              <a:t>Classloader </a:t>
            </a:r>
            <a:r>
              <a:rPr b="0" i="0" lang="en-US" sz="1800" u="none" cap="none" strike="noStrike">
                <a:solidFill>
                  <a:schemeClr val="dk1"/>
                </a:solidFill>
                <a:latin typeface="Arial"/>
                <a:ea typeface="Arial"/>
                <a:cs typeface="Arial"/>
                <a:sym typeface="Arial"/>
              </a:rPr>
              <a:t>wczytuje, sprawdza i inicjalizuje klasę</a:t>
            </a:r>
            <a:endParaRPr/>
          </a:p>
          <a:p>
            <a:pPr indent="-342900" lvl="1" marL="8001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Dane potrzebne do działania klasy (statyczne i dynamiczne) są umieszczane w pamięci komputera przydzielonej wirtualnej maszynie zwanej </a:t>
            </a:r>
            <a:r>
              <a:rPr b="1" i="0" lang="en-US" sz="1800" u="none" cap="none" strike="noStrike">
                <a:solidFill>
                  <a:schemeClr val="dk1"/>
                </a:solidFill>
              </a:rPr>
              <a:t>Runtime Data Area</a:t>
            </a:r>
            <a:endParaRPr b="1" i="0" sz="1800" u="none" cap="none" strike="noStrike">
              <a:solidFill>
                <a:schemeClr val="dk1"/>
              </a:solidFill>
            </a:endParaRPr>
          </a:p>
          <a:p>
            <a:pPr indent="-342900" lvl="1" marL="8001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Uruchamiany jest </a:t>
            </a:r>
            <a:r>
              <a:rPr b="1" i="0" lang="en-US" sz="1800" u="none" cap="none" strike="noStrike">
                <a:solidFill>
                  <a:schemeClr val="dk1"/>
                </a:solidFill>
              </a:rPr>
              <a:t>Execution Engine</a:t>
            </a:r>
            <a:r>
              <a:rPr b="0" i="0" lang="en-US" sz="1800" u="none" cap="none" strike="noStrike">
                <a:solidFill>
                  <a:schemeClr val="dk1"/>
                </a:solidFill>
                <a:latin typeface="Arial"/>
                <a:ea typeface="Arial"/>
                <a:cs typeface="Arial"/>
                <a:sym typeface="Arial"/>
              </a:rPr>
              <a:t>, które wykorzystuje dane z </a:t>
            </a:r>
            <a:r>
              <a:rPr b="1" i="0" lang="en-US" sz="1800" u="none" cap="none" strike="noStrike">
                <a:solidFill>
                  <a:schemeClr val="dk1"/>
                </a:solidFill>
              </a:rPr>
              <a:t>RDA</a:t>
            </a:r>
            <a:r>
              <a:rPr b="0" i="0" lang="en-US" sz="1800" u="none" cap="none" strike="noStrike">
                <a:solidFill>
                  <a:schemeClr val="dk1"/>
                </a:solidFill>
                <a:latin typeface="Arial"/>
                <a:ea typeface="Arial"/>
                <a:cs typeface="Arial"/>
                <a:sym typeface="Arial"/>
              </a:rPr>
              <a:t>, interpretuje/kompiluje bytecode tworząc kod natywny (maszynowy)</a:t>
            </a:r>
            <a:endParaRPr/>
          </a:p>
          <a:p>
            <a:pPr indent="-342900" lvl="1" marL="8001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Wykonanie kodu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59"/>
          <p:cNvSpPr txBox="1"/>
          <p:nvPr>
            <p:ph type="title"/>
          </p:nvPr>
        </p:nvSpPr>
        <p:spPr>
          <a:xfrm>
            <a:off x="0" y="-5316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a:latin typeface="Arial"/>
                <a:ea typeface="Arial"/>
                <a:cs typeface="Arial"/>
                <a:sym typeface="Arial"/>
              </a:rPr>
              <a:t>ExecutionEngine</a:t>
            </a:r>
            <a:endParaRPr/>
          </a:p>
        </p:txBody>
      </p:sp>
      <p:sp>
        <p:nvSpPr>
          <p:cNvPr id="618" name="Google Shape;618;p59"/>
          <p:cNvSpPr/>
          <p:nvPr/>
        </p:nvSpPr>
        <p:spPr>
          <a:xfrm>
            <a:off x="0" y="988825"/>
            <a:ext cx="8154000" cy="531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Kod klasy (bytecode), który został wczytany do </a:t>
            </a:r>
            <a:r>
              <a:rPr b="1" lang="en-US" sz="1800">
                <a:solidFill>
                  <a:schemeClr val="dk1"/>
                </a:solidFill>
              </a:rPr>
              <a:t>Runtime Data Area</a:t>
            </a:r>
            <a:r>
              <a:rPr lang="en-US" sz="1800">
                <a:solidFill>
                  <a:schemeClr val="dk1"/>
                </a:solidFill>
                <a:latin typeface="Arial"/>
                <a:ea typeface="Arial"/>
                <a:cs typeface="Arial"/>
                <a:sym typeface="Arial"/>
              </a:rPr>
              <a:t> jest wykonywany przy pomocy </a:t>
            </a:r>
            <a:r>
              <a:rPr b="1" lang="en-US" sz="1800">
                <a:solidFill>
                  <a:schemeClr val="dk1"/>
                </a:solidFill>
                <a:latin typeface="Arial"/>
                <a:ea typeface="Arial"/>
                <a:cs typeface="Arial"/>
                <a:sym typeface="Arial"/>
              </a:rPr>
              <a:t>Execution Engine</a:t>
            </a:r>
            <a:r>
              <a:rPr lang="en-US" sz="1800">
                <a:solidFill>
                  <a:schemeClr val="dk1"/>
                </a:solidFill>
                <a:latin typeface="Arial"/>
                <a:ea typeface="Arial"/>
                <a:cs typeface="Arial"/>
                <a:sym typeface="Arial"/>
              </a:rPr>
              <a:t>. Execution Engine czyta bytecode i wykonuje instrukcje krok po kroku. Zanim instrukcja zostanie wykonana musi być zmieniona w kod maszynowy zrozumiały dla procesora. Dzieje się to na dwa sposoby:</a:t>
            </a:r>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Interpreter</a:t>
            </a:r>
            <a:r>
              <a:rPr b="0" i="0" lang="en-US" sz="1800" u="none" cap="none" strike="noStrike">
                <a:solidFill>
                  <a:schemeClr val="dk1"/>
                </a:solidFill>
                <a:latin typeface="Arial"/>
                <a:ea typeface="Arial"/>
                <a:cs typeface="Arial"/>
                <a:sym typeface="Arial"/>
              </a:rPr>
              <a:t> - czyta, interpretuje i wykonuje bytecode kawałek po kawałku. Jest to dosyć wolny proces.</a:t>
            </a:r>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JIT (Just-In-Time) compiler</a:t>
            </a:r>
            <a:r>
              <a:rPr b="0" i="0" lang="en-US" sz="1800" u="none" cap="none" strike="noStrike">
                <a:solidFill>
                  <a:schemeClr val="dk1"/>
                </a:solidFill>
                <a:latin typeface="Arial"/>
                <a:ea typeface="Arial"/>
                <a:cs typeface="Arial"/>
                <a:sym typeface="Arial"/>
              </a:rPr>
              <a:t> - kompiluje bytecode do kodu maszynowego, który jest zapisywany w cache. Kompilacja może zająć trochę czasu, ale jest wykonywana tylko raz, a potem kod maszynowy może być wielokrotnie użyty.</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Kompilacja za pomocą kompilatora </a:t>
            </a:r>
            <a:r>
              <a:rPr b="1" lang="en-US" sz="1800">
                <a:solidFill>
                  <a:schemeClr val="dk1"/>
                </a:solidFill>
              </a:rPr>
              <a:t>JIT </a:t>
            </a:r>
            <a:r>
              <a:rPr lang="en-US" sz="1800">
                <a:solidFill>
                  <a:schemeClr val="dk1"/>
                </a:solidFill>
                <a:latin typeface="Arial"/>
                <a:ea typeface="Arial"/>
                <a:cs typeface="Arial"/>
                <a:sym typeface="Arial"/>
              </a:rPr>
              <a:t>trwa dłużej niż praca interpretera. Dlatego </a:t>
            </a:r>
            <a:r>
              <a:rPr lang="en-US" sz="1800">
                <a:solidFill>
                  <a:schemeClr val="dk1"/>
                </a:solidFill>
              </a:rPr>
              <a:t>jeśli</a:t>
            </a:r>
            <a:r>
              <a:rPr lang="en-US" sz="1800">
                <a:solidFill>
                  <a:schemeClr val="dk1"/>
                </a:solidFill>
                <a:latin typeface="Arial"/>
                <a:ea typeface="Arial"/>
                <a:cs typeface="Arial"/>
                <a:sym typeface="Arial"/>
              </a:rPr>
              <a:t> kod ma być wykonany tylko raz lepiej go wykonać za pomocą interpretera niż kompilatora. </a:t>
            </a:r>
            <a:r>
              <a:rPr b="1" lang="en-US" sz="1800">
                <a:solidFill>
                  <a:schemeClr val="accent2"/>
                </a:solidFill>
              </a:rPr>
              <a:t>JVM </a:t>
            </a:r>
            <a:r>
              <a:rPr lang="en-US" sz="1800">
                <a:solidFill>
                  <a:schemeClr val="dk1"/>
                </a:solidFill>
                <a:latin typeface="Arial"/>
                <a:ea typeface="Arial"/>
                <a:cs typeface="Arial"/>
                <a:sym typeface="Arial"/>
              </a:rPr>
              <a:t>w trybie ciągłym analizuje wykonywany kod i deleguje wykonanie kodu do kompilatora </a:t>
            </a:r>
            <a:r>
              <a:rPr b="1" lang="en-US" sz="1800">
                <a:solidFill>
                  <a:schemeClr val="dk1"/>
                </a:solidFill>
              </a:rPr>
              <a:t>JIT </a:t>
            </a:r>
            <a:r>
              <a:rPr lang="en-US" sz="1800">
                <a:solidFill>
                  <a:schemeClr val="dk1"/>
                </a:solidFill>
                <a:latin typeface="Arial"/>
                <a:ea typeface="Arial"/>
                <a:cs typeface="Arial"/>
                <a:sym typeface="Arial"/>
              </a:rPr>
              <a:t>kiedy uzna że jest on wykonywany wystarczająco często. Taki kod nazywamy </a:t>
            </a:r>
            <a:r>
              <a:rPr b="1" lang="en-US" sz="1800">
                <a:solidFill>
                  <a:schemeClr val="accent2"/>
                </a:solidFill>
              </a:rPr>
              <a:t>HotSpot </a:t>
            </a:r>
            <a:r>
              <a:rPr lang="en-US" sz="1800">
                <a:solidFill>
                  <a:schemeClr val="dk1"/>
                </a:solidFill>
                <a:latin typeface="Arial"/>
                <a:ea typeface="Arial"/>
                <a:cs typeface="Arial"/>
                <a:sym typeface="Arial"/>
              </a:rPr>
              <a:t>– stąd nazwa </a:t>
            </a:r>
            <a:r>
              <a:rPr b="1" lang="en-US" sz="1800">
                <a:solidFill>
                  <a:schemeClr val="dk1"/>
                </a:solidFill>
                <a:latin typeface="Arial"/>
                <a:ea typeface="Arial"/>
                <a:cs typeface="Arial"/>
                <a:sym typeface="Arial"/>
              </a:rPr>
              <a:t>Hotspot VM.</a:t>
            </a:r>
            <a:r>
              <a:rPr lang="en-US" sz="1800">
                <a:solidFill>
                  <a:schemeClr val="dk1"/>
                </a:solidFill>
                <a:latin typeface="Arial"/>
                <a:ea typeface="Arial"/>
                <a:cs typeface="Arial"/>
                <a:sym typeface="Arial"/>
              </a:rPr>
              <a:t> </a:t>
            </a:r>
            <a:endParaRPr/>
          </a:p>
          <a:p>
            <a:pPr indent="0" lvl="1" marL="457200" marR="0" rtl="0" algn="just">
              <a:spcBef>
                <a:spcPts val="0"/>
              </a:spcBef>
              <a:spcAft>
                <a:spcPts val="0"/>
              </a:spcAft>
              <a:buNone/>
            </a:pPr>
            <a:r>
              <a:rPr b="0" i="0" lang="en-US" sz="1800" u="none" cap="none" strike="noStrike">
                <a:solidFill>
                  <a:schemeClr val="dk1"/>
                </a:solidFill>
                <a:latin typeface="Arial"/>
                <a:ea typeface="Arial"/>
                <a:cs typeface="Arial"/>
                <a:sym typeface="Arial"/>
              </a:rPr>
              <a:t>	</a:t>
            </a:r>
            <a:endParaRPr/>
          </a:p>
        </p:txBody>
      </p:sp>
      <p:pic>
        <p:nvPicPr>
          <p:cNvPr id="619" name="Google Shape;619;p59"/>
          <p:cNvPicPr preferRelativeResize="0"/>
          <p:nvPr/>
        </p:nvPicPr>
        <p:blipFill rotWithShape="1">
          <a:blip r:embed="rId3">
            <a:alphaModFix/>
          </a:blip>
          <a:srcRect b="0" l="0" r="0" t="0"/>
          <a:stretch/>
        </p:blipFill>
        <p:spPr>
          <a:xfrm>
            <a:off x="8382000" y="2466864"/>
            <a:ext cx="3810000" cy="1647825"/>
          </a:xfrm>
          <a:prstGeom prst="rect">
            <a:avLst/>
          </a:prstGeom>
          <a:noFill/>
          <a:ln>
            <a:noFill/>
          </a:ln>
        </p:spPr>
      </p:pic>
      <p:sp>
        <p:nvSpPr>
          <p:cNvPr id="620" name="Google Shape;620;p59"/>
          <p:cNvSpPr/>
          <p:nvPr/>
        </p:nvSpPr>
        <p:spPr>
          <a:xfrm>
            <a:off x="8109647" y="4128488"/>
            <a:ext cx="41634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EABAB"/>
                </a:solidFill>
                <a:latin typeface="Arial"/>
                <a:ea typeface="Arial"/>
                <a:cs typeface="Arial"/>
                <a:sym typeface="Arial"/>
              </a:rPr>
              <a:t>źródło: https://www.cubrid.org/blog/understanding-jvm-internals/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60"/>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i="0" lang="en-US" sz="3600" u="none" cap="none" strike="noStrike">
                <a:solidFill>
                  <a:srgbClr val="4A3D53"/>
                </a:solidFill>
                <a:latin typeface="Arial"/>
                <a:ea typeface="Arial"/>
                <a:cs typeface="Arial"/>
                <a:sym typeface="Arial"/>
              </a:rPr>
              <a:t>Classloader</a:t>
            </a:r>
            <a:endParaRPr i="0" sz="3600" u="none" cap="none" strike="noStrike">
              <a:solidFill>
                <a:srgbClr val="4A3D53"/>
              </a:solidFill>
              <a:latin typeface="Arial"/>
              <a:ea typeface="Arial"/>
              <a:cs typeface="Arial"/>
              <a:sym typeface="Arial"/>
            </a:endParaRPr>
          </a:p>
        </p:txBody>
      </p:sp>
      <p:sp>
        <p:nvSpPr>
          <p:cNvPr id="627" name="Google Shape;627;p60"/>
          <p:cNvSpPr/>
          <p:nvPr/>
        </p:nvSpPr>
        <p:spPr>
          <a:xfrm>
            <a:off x="148850" y="993899"/>
            <a:ext cx="7549200" cy="5351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Klasy Javy ładowane są do pamięci poprzez mechanizm zwany </a:t>
            </a:r>
            <a:r>
              <a:rPr b="1" lang="en-US" sz="1800">
                <a:solidFill>
                  <a:schemeClr val="dk1"/>
                </a:solidFill>
                <a:latin typeface="Arial"/>
                <a:ea typeface="Arial"/>
                <a:cs typeface="Arial"/>
                <a:sym typeface="Arial"/>
              </a:rPr>
              <a:t>Classloaderem</a:t>
            </a:r>
            <a:r>
              <a:rPr lang="en-US" sz="1800">
                <a:solidFill>
                  <a:schemeClr val="dk1"/>
                </a:solidFill>
                <a:latin typeface="Arial"/>
                <a:ea typeface="Arial"/>
                <a:cs typeface="Arial"/>
                <a:sym typeface="Arial"/>
              </a:rPr>
              <a:t>, w sposób dynamiczny (czyli przy pierwszym użyciu klasy w programie, w czasie wykonania, a nie kompilacji).</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Właściwości </a:t>
            </a:r>
            <a:r>
              <a:rPr b="1" lang="en-US" sz="1800">
                <a:solidFill>
                  <a:schemeClr val="dk1"/>
                </a:solidFill>
              </a:rPr>
              <a:t>classloadera</a:t>
            </a:r>
            <a:r>
              <a:rPr lang="en-US" sz="1800">
                <a:solidFill>
                  <a:schemeClr val="dk1"/>
                </a:solidFill>
                <a:latin typeface="Arial"/>
                <a:ea typeface="Arial"/>
                <a:cs typeface="Arial"/>
                <a:sym typeface="Arial"/>
              </a:rPr>
              <a: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struktura hierarchiczna – patrz diagram obok</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delegacja – najpierw sprawdź rodzica, potem u siebie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ograniczona widoczność – classloader niżej w hierarchii może sprawdzić czy klasa jest dostępna u rodzica, ale rodzic nie może sprawdzić dziecka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Pracę </a:t>
            </a:r>
            <a:r>
              <a:rPr b="1" lang="en-US" sz="1800">
                <a:solidFill>
                  <a:schemeClr val="dk1"/>
                </a:solidFill>
              </a:rPr>
              <a:t>classloader’a</a:t>
            </a:r>
            <a:r>
              <a:rPr lang="en-US" sz="1800">
                <a:solidFill>
                  <a:schemeClr val="dk1"/>
                </a:solidFill>
                <a:latin typeface="Arial"/>
                <a:ea typeface="Arial"/>
                <a:cs typeface="Arial"/>
                <a:sym typeface="Arial"/>
              </a:rPr>
              <a:t> można podzielić na trzy części:</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rPr>
              <a:t>loading </a:t>
            </a:r>
            <a:r>
              <a:rPr lang="en-US" sz="1800">
                <a:solidFill>
                  <a:schemeClr val="dk1"/>
                </a:solidFill>
                <a:latin typeface="Arial"/>
                <a:ea typeface="Arial"/>
                <a:cs typeface="Arial"/>
                <a:sym typeface="Arial"/>
              </a:rPr>
              <a:t>- klasa jest wyszukiwana i ładowana do pamięci JVM – Method Area (nie tylko z plików!) </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rPr>
              <a:t>linking </a:t>
            </a:r>
            <a:r>
              <a:rPr lang="en-US" sz="1800">
                <a:solidFill>
                  <a:schemeClr val="dk1"/>
                </a:solidFill>
                <a:latin typeface="Arial"/>
                <a:ea typeface="Arial"/>
                <a:cs typeface="Arial"/>
                <a:sym typeface="Arial"/>
              </a:rPr>
              <a:t>- sprawdzana jest poprawność klasy pod kątem specyfikacji </a:t>
            </a:r>
            <a:r>
              <a:rPr b="1" lang="en-US" sz="1800">
                <a:solidFill>
                  <a:schemeClr val="dk1"/>
                </a:solidFill>
              </a:rPr>
              <a:t>JVM </a:t>
            </a:r>
            <a:r>
              <a:rPr lang="en-US" sz="1800">
                <a:solidFill>
                  <a:schemeClr val="dk1"/>
                </a:solidFill>
                <a:latin typeface="Arial"/>
                <a:ea typeface="Arial"/>
                <a:cs typeface="Arial"/>
                <a:sym typeface="Arial"/>
              </a:rPr>
              <a:t>i </a:t>
            </a:r>
            <a:r>
              <a:rPr b="1" lang="en-US" sz="1800">
                <a:solidFill>
                  <a:schemeClr val="dk1"/>
                </a:solidFill>
              </a:rPr>
              <a:t>JLS</a:t>
            </a:r>
            <a:r>
              <a:rPr lang="en-US" sz="1800">
                <a:solidFill>
                  <a:schemeClr val="dk1"/>
                </a:solidFill>
                <a:latin typeface="Arial"/>
                <a:ea typeface="Arial"/>
                <a:cs typeface="Arial"/>
                <a:sym typeface="Arial"/>
              </a:rPr>
              <a:t>, pola statyczne są alokowane w pamięci i inicjalizowane domyślnymi wartościami</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rPr>
              <a:t>initialization </a:t>
            </a:r>
            <a:r>
              <a:rPr lang="en-US" sz="1800">
                <a:solidFill>
                  <a:schemeClr val="dk1"/>
                </a:solidFill>
                <a:latin typeface="Arial"/>
                <a:ea typeface="Arial"/>
                <a:cs typeface="Arial"/>
                <a:sym typeface="Arial"/>
              </a:rPr>
              <a:t>- zmienne statyczne otrzymują zapisane w kodzie wartości, wykonywane zostają bloki statyczne</a:t>
            </a:r>
            <a:endParaRPr sz="1800">
              <a:solidFill>
                <a:schemeClr val="dk1"/>
              </a:solidFill>
              <a:latin typeface="Arial"/>
              <a:ea typeface="Arial"/>
              <a:cs typeface="Arial"/>
              <a:sym typeface="Arial"/>
            </a:endParaRPr>
          </a:p>
        </p:txBody>
      </p:sp>
      <p:pic>
        <p:nvPicPr>
          <p:cNvPr id="628" name="Google Shape;628;p60"/>
          <p:cNvPicPr preferRelativeResize="0"/>
          <p:nvPr/>
        </p:nvPicPr>
        <p:blipFill rotWithShape="1">
          <a:blip r:embed="rId3">
            <a:alphaModFix/>
          </a:blip>
          <a:srcRect b="0" l="0" r="0" t="0"/>
          <a:stretch/>
        </p:blipFill>
        <p:spPr>
          <a:xfrm>
            <a:off x="8071552" y="1208313"/>
            <a:ext cx="3895725" cy="4333875"/>
          </a:xfrm>
          <a:prstGeom prst="rect">
            <a:avLst/>
          </a:prstGeom>
          <a:noFill/>
          <a:ln>
            <a:noFill/>
          </a:ln>
        </p:spPr>
      </p:pic>
      <p:sp>
        <p:nvSpPr>
          <p:cNvPr id="629" name="Google Shape;629;p60"/>
          <p:cNvSpPr/>
          <p:nvPr/>
        </p:nvSpPr>
        <p:spPr>
          <a:xfrm>
            <a:off x="7937754" y="5617151"/>
            <a:ext cx="41634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EABAB"/>
                </a:solidFill>
                <a:latin typeface="Arial"/>
                <a:ea typeface="Arial"/>
                <a:cs typeface="Arial"/>
                <a:sym typeface="Arial"/>
              </a:rPr>
              <a:t>źródło: https://www.cubrid.org/blog/understanding-jvm-internals/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6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A3D53"/>
              </a:buClr>
              <a:buSzPts val="3200"/>
              <a:buFont typeface="Geo"/>
              <a:buNone/>
            </a:pPr>
            <a:r>
              <a:rPr lang="en-US" sz="3600">
                <a:latin typeface="Arial"/>
                <a:ea typeface="Arial"/>
                <a:cs typeface="Arial"/>
                <a:sym typeface="Arial"/>
              </a:rPr>
              <a:t>Classloader</a:t>
            </a:r>
            <a:endParaRPr b="1" i="0" sz="3200" u="none" cap="none" strike="noStrike">
              <a:solidFill>
                <a:srgbClr val="4A3D53"/>
              </a:solidFill>
              <a:latin typeface="Geo"/>
              <a:ea typeface="Geo"/>
              <a:cs typeface="Geo"/>
              <a:sym typeface="Geo"/>
            </a:endParaRPr>
          </a:p>
        </p:txBody>
      </p:sp>
      <p:sp>
        <p:nvSpPr>
          <p:cNvPr id="636" name="Google Shape;636;p61"/>
          <p:cNvSpPr/>
          <p:nvPr/>
        </p:nvSpPr>
        <p:spPr>
          <a:xfrm>
            <a:off x="0" y="963052"/>
            <a:ext cx="7698000" cy="5895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Trzy podstawowe class loadery to:</a:t>
            </a: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Boostrap classloader -</a:t>
            </a:r>
            <a:r>
              <a:rPr lang="en-US" sz="1800">
                <a:solidFill>
                  <a:schemeClr val="dk1"/>
                </a:solidFill>
                <a:latin typeface="Arial"/>
                <a:ea typeface="Arial"/>
                <a:cs typeface="Arial"/>
                <a:sym typeface="Arial"/>
              </a:rPr>
              <a:t> występuje w każdej implementacji JVM. Opdowiedzialna za wczytywania klas z Java Api (z katalogu: %</a:t>
            </a:r>
            <a:r>
              <a:rPr i="1" lang="en-US" sz="1800">
                <a:solidFill>
                  <a:schemeClr val="dk1"/>
                </a:solidFill>
                <a:latin typeface="Arial"/>
                <a:ea typeface="Arial"/>
                <a:cs typeface="Arial"/>
                <a:sym typeface="Arial"/>
              </a:rPr>
              <a:t>JAVA_HOME%/</a:t>
            </a:r>
            <a:r>
              <a:rPr b="1" i="1" lang="en-US" sz="1800">
                <a:solidFill>
                  <a:schemeClr val="dk1"/>
                </a:solidFill>
              </a:rPr>
              <a:t>jre/lib</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Jest zaimplementowana w języku natywnym (C, C++)</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Extension classloader </a:t>
            </a:r>
            <a:r>
              <a:rPr lang="en-US" sz="1800">
                <a:solidFill>
                  <a:schemeClr val="dk1"/>
                </a:solidFill>
                <a:latin typeface="Arial"/>
                <a:ea typeface="Arial"/>
                <a:cs typeface="Arial"/>
                <a:sym typeface="Arial"/>
              </a:rPr>
              <a:t>– wczytuje klasy z katalogu z rozszerzeniami (%</a:t>
            </a:r>
            <a:r>
              <a:rPr i="1" lang="en-US" sz="1800">
                <a:solidFill>
                  <a:schemeClr val="dk1"/>
                </a:solidFill>
                <a:latin typeface="Arial"/>
                <a:ea typeface="Arial"/>
                <a:cs typeface="Arial"/>
                <a:sym typeface="Arial"/>
              </a:rPr>
              <a:t>JAVA_HOME%/</a:t>
            </a:r>
            <a:r>
              <a:rPr b="1" i="1" lang="en-US" sz="1800">
                <a:solidFill>
                  <a:schemeClr val="dk1"/>
                </a:solidFill>
              </a:rPr>
              <a:t>jre/lib/ext</a:t>
            </a:r>
            <a:r>
              <a:rPr i="1" lang="en-US" sz="18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System/Application classloader </a:t>
            </a:r>
            <a:r>
              <a:rPr lang="en-US" sz="1800">
                <a:solidFill>
                  <a:schemeClr val="dk1"/>
                </a:solidFill>
                <a:latin typeface="Arial"/>
                <a:ea typeface="Arial"/>
                <a:cs typeface="Arial"/>
                <a:sym typeface="Arial"/>
              </a:rPr>
              <a:t>– odpowiedzialny za wczytywanie klas z </a:t>
            </a:r>
            <a:r>
              <a:rPr b="1" lang="en-US" sz="1800">
                <a:solidFill>
                  <a:schemeClr val="dk1"/>
                </a:solidFill>
              </a:rPr>
              <a:t>classpath </a:t>
            </a:r>
            <a:r>
              <a:rPr lang="en-US" sz="1800">
                <a:solidFill>
                  <a:schemeClr val="dk1"/>
                </a:solidFill>
                <a:latin typeface="Arial"/>
                <a:ea typeface="Arial"/>
                <a:cs typeface="Arial"/>
                <a:sym typeface="Arial"/>
              </a:rPr>
              <a:t>aplikacji. Możemy go konfigurować prz</a:t>
            </a:r>
            <a:r>
              <a:rPr lang="en-US" sz="1800">
                <a:solidFill>
                  <a:schemeClr val="dk1"/>
                </a:solidFill>
              </a:rPr>
              <a:t>ez </a:t>
            </a:r>
            <a:r>
              <a:rPr lang="en-US" sz="1800">
                <a:solidFill>
                  <a:schemeClr val="dk1"/>
                </a:solidFill>
                <a:latin typeface="Arial"/>
                <a:ea typeface="Arial"/>
                <a:cs typeface="Arial"/>
                <a:sym typeface="Arial"/>
              </a:rPr>
              <a:t>zmienn</a:t>
            </a:r>
            <a:r>
              <a:rPr lang="en-US" sz="1800">
                <a:solidFill>
                  <a:schemeClr val="dk1"/>
                </a:solidFill>
              </a:rPr>
              <a:t>ą</a:t>
            </a:r>
            <a:r>
              <a:rPr lang="en-US" sz="1800">
                <a:solidFill>
                  <a:schemeClr val="dk1"/>
                </a:solidFill>
                <a:latin typeface="Arial"/>
                <a:ea typeface="Arial"/>
                <a:cs typeface="Arial"/>
                <a:sym typeface="Arial"/>
              </a:rPr>
              <a:t> systemow</a:t>
            </a:r>
            <a:r>
              <a:rPr lang="en-US" sz="1800">
                <a:solidFill>
                  <a:schemeClr val="dk1"/>
                </a:solidFill>
              </a:rPr>
              <a:t>ą</a:t>
            </a:r>
            <a:r>
              <a:rPr lang="en-US" sz="1800">
                <a:solidFill>
                  <a:schemeClr val="dk1"/>
                </a:solidFill>
                <a:latin typeface="Arial"/>
                <a:ea typeface="Arial"/>
                <a:cs typeface="Arial"/>
                <a:sym typeface="Arial"/>
              </a:rPr>
              <a:t> </a:t>
            </a:r>
            <a:r>
              <a:rPr b="1" lang="en-US" sz="1800">
                <a:solidFill>
                  <a:schemeClr val="dk1"/>
                </a:solidFill>
              </a:rPr>
              <a:t>CLASSPATH</a:t>
            </a:r>
            <a:r>
              <a:rPr lang="en-US" sz="1800">
                <a:solidFill>
                  <a:schemeClr val="dk1"/>
                </a:solidFill>
                <a:latin typeface="Arial"/>
                <a:ea typeface="Arial"/>
                <a:cs typeface="Arial"/>
                <a:sym typeface="Arial"/>
              </a:rPr>
              <a:t>, która wskazuje gdzie szukać plików </a:t>
            </a:r>
            <a:r>
              <a:rPr b="1" lang="en-US" sz="1800">
                <a:solidFill>
                  <a:schemeClr val="dk1"/>
                </a:solidFill>
              </a:rPr>
              <a:t>*.class</a:t>
            </a:r>
            <a:r>
              <a:rPr lang="en-US" sz="1800">
                <a:solidFill>
                  <a:schemeClr val="dk1"/>
                </a:solidFill>
                <a:latin typeface="Arial"/>
                <a:ea typeface="Arial"/>
                <a:cs typeface="Arial"/>
                <a:sym typeface="Arial"/>
              </a:rPr>
              <a:t>. </a:t>
            </a:r>
            <a:endParaRPr sz="1800">
              <a:solidFill>
                <a:schemeClr val="dk1"/>
              </a:solidFill>
            </a:endParaRPr>
          </a:p>
          <a:p>
            <a:pPr indent="-171450" lvl="0" marL="285750" marR="0" rtl="0" algn="just">
              <a:spcBef>
                <a:spcPts val="0"/>
              </a:spcBef>
              <a:spcAft>
                <a:spcPts val="0"/>
              </a:spcAft>
              <a:buClr>
                <a:schemeClr val="dk1"/>
              </a:buClr>
              <a:buSzPts val="1800"/>
              <a:buFont typeface="Arial"/>
              <a:buNone/>
            </a:pPr>
            <a:r>
              <a:t/>
            </a:r>
            <a:endParaRPr sz="800">
              <a:solidFill>
                <a:schemeClr val="dk1"/>
              </a:solidFill>
            </a:endParaRPr>
          </a:p>
          <a:p>
            <a:pPr indent="-171450" lvl="0" marL="285750" marR="0" rtl="0" algn="just">
              <a:spcBef>
                <a:spcPts val="0"/>
              </a:spcBef>
              <a:spcAft>
                <a:spcPts val="0"/>
              </a:spcAft>
              <a:buClr>
                <a:schemeClr val="dk1"/>
              </a:buClr>
              <a:buSzPts val="1800"/>
              <a:buFont typeface="Arial"/>
              <a:buNone/>
            </a:pPr>
            <a:r>
              <a:t/>
            </a:r>
            <a:endParaRPr sz="800">
              <a:solidFill>
                <a:schemeClr val="dk1"/>
              </a:solidFill>
            </a:endParaRPr>
          </a:p>
          <a:p>
            <a:pPr indent="-171450" lvl="0" marL="285750" marR="0" rtl="0" algn="just">
              <a:spcBef>
                <a:spcPts val="0"/>
              </a:spcBef>
              <a:spcAft>
                <a:spcPts val="0"/>
              </a:spcAft>
              <a:buClr>
                <a:schemeClr val="dk1"/>
              </a:buClr>
              <a:buSzPts val="1800"/>
              <a:buFont typeface="Arial"/>
              <a:buNone/>
            </a:pPr>
            <a:r>
              <a:t/>
            </a:r>
            <a:endParaRPr sz="800">
              <a:solidFill>
                <a:schemeClr val="dk1"/>
              </a:solidFil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Dodatkowo możemy dodać dowolną ilość własnych </a:t>
            </a:r>
            <a:r>
              <a:rPr b="1" lang="en-US" sz="1800">
                <a:solidFill>
                  <a:schemeClr val="dk1"/>
                </a:solidFill>
              </a:rPr>
              <a:t>classloader’ów</a:t>
            </a:r>
            <a:r>
              <a:rPr lang="en-US" sz="1800">
                <a:solidFill>
                  <a:schemeClr val="dk1"/>
                </a:solidFill>
                <a:latin typeface="Arial"/>
                <a:ea typeface="Arial"/>
                <a:cs typeface="Arial"/>
                <a:sym typeface="Arial"/>
              </a:rPr>
              <a:t>. </a:t>
            </a:r>
            <a:r>
              <a:rPr b="1" lang="en-US" sz="1800">
                <a:solidFill>
                  <a:schemeClr val="dk1"/>
                </a:solidFill>
              </a:rPr>
              <a:t>Classloader </a:t>
            </a:r>
            <a:r>
              <a:rPr lang="en-US" sz="1800">
                <a:solidFill>
                  <a:schemeClr val="dk1"/>
                </a:solidFill>
              </a:rPr>
              <a:t>to klasa napisana w Javie, każdy może napisać swoją i dodać do </a:t>
            </a:r>
            <a:r>
              <a:rPr b="1" lang="en-US" sz="1800">
                <a:solidFill>
                  <a:schemeClr val="dk1"/>
                </a:solidFill>
              </a:rPr>
              <a:t>JVM </a:t>
            </a:r>
            <a:r>
              <a:rPr lang="en-US" sz="1800">
                <a:solidFill>
                  <a:schemeClr val="dk1"/>
                </a:solidFill>
              </a:rPr>
              <a:t>(</a:t>
            </a:r>
            <a:r>
              <a:rPr b="1" lang="en-US" sz="1800">
                <a:solidFill>
                  <a:schemeClr val="dk1"/>
                </a:solidFill>
              </a:rPr>
              <a:t>User-Defined Class Loader</a:t>
            </a:r>
            <a:r>
              <a:rPr lang="en-US" sz="1800">
                <a:solidFill>
                  <a:schemeClr val="dk1"/>
                </a:solidFill>
              </a:rPr>
              <a:t>).</a:t>
            </a:r>
            <a:endParaRPr sz="1800">
              <a:solidFill>
                <a:schemeClr val="dk1"/>
              </a:solidFill>
            </a:endParaRPr>
          </a:p>
          <a:p>
            <a:pPr indent="0" lvl="0" marL="0" marR="0" rtl="0" algn="just">
              <a:spcBef>
                <a:spcPts val="0"/>
              </a:spcBef>
              <a:spcAft>
                <a:spcPts val="0"/>
              </a:spcAft>
              <a:buNone/>
            </a:pPr>
            <a:r>
              <a:t/>
            </a:r>
            <a:endParaRPr sz="1800">
              <a:solidFill>
                <a:schemeClr val="dk1"/>
              </a:solidFil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Tak się dzieje np. w serwerach webowych typu </a:t>
            </a:r>
            <a:r>
              <a:rPr b="1" lang="en-US" sz="1800">
                <a:solidFill>
                  <a:schemeClr val="dk1"/>
                </a:solidFill>
              </a:rPr>
              <a:t>Tomcat</a:t>
            </a:r>
            <a:r>
              <a:rPr lang="en-US" sz="1800">
                <a:solidFill>
                  <a:schemeClr val="dk1"/>
                </a:solidFill>
                <a:latin typeface="Arial"/>
                <a:ea typeface="Arial"/>
                <a:cs typeface="Arial"/>
                <a:sym typeface="Arial"/>
              </a:rPr>
              <a:t>. Tam każda webaplikacja ma własny </a:t>
            </a:r>
            <a:r>
              <a:rPr b="1" lang="en-US" sz="1800">
                <a:solidFill>
                  <a:schemeClr val="dk1"/>
                </a:solidFill>
              </a:rPr>
              <a:t>classloader </a:t>
            </a:r>
            <a:r>
              <a:rPr lang="en-US" sz="1800">
                <a:solidFill>
                  <a:schemeClr val="dk1"/>
                </a:solidFill>
                <a:latin typeface="Arial"/>
                <a:ea typeface="Arial"/>
                <a:cs typeface="Arial"/>
                <a:sym typeface="Arial"/>
              </a:rPr>
              <a:t>+ jest jeden wspólny na cały serwer Tomcat.</a:t>
            </a:r>
            <a:endParaRPr/>
          </a:p>
        </p:txBody>
      </p:sp>
      <p:pic>
        <p:nvPicPr>
          <p:cNvPr id="637" name="Google Shape;637;p61"/>
          <p:cNvPicPr preferRelativeResize="0"/>
          <p:nvPr/>
        </p:nvPicPr>
        <p:blipFill rotWithShape="1">
          <a:blip r:embed="rId3">
            <a:alphaModFix/>
          </a:blip>
          <a:srcRect b="0" l="0" r="0" t="0"/>
          <a:stretch/>
        </p:blipFill>
        <p:spPr>
          <a:xfrm>
            <a:off x="8071552" y="1208313"/>
            <a:ext cx="3895725" cy="4333875"/>
          </a:xfrm>
          <a:prstGeom prst="rect">
            <a:avLst/>
          </a:prstGeom>
          <a:noFill/>
          <a:ln>
            <a:noFill/>
          </a:ln>
        </p:spPr>
      </p:pic>
      <p:sp>
        <p:nvSpPr>
          <p:cNvPr id="638" name="Google Shape;638;p61"/>
          <p:cNvSpPr/>
          <p:nvPr/>
        </p:nvSpPr>
        <p:spPr>
          <a:xfrm>
            <a:off x="7937754" y="5617151"/>
            <a:ext cx="41634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EABAB"/>
                </a:solidFill>
                <a:latin typeface="Arial"/>
                <a:ea typeface="Arial"/>
                <a:cs typeface="Arial"/>
                <a:sym typeface="Arial"/>
              </a:rPr>
              <a:t>źródło: https://www.cubrid.org/blog/understanding-jvm-internals/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62"/>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r>
              <a:rPr lang="en-US" sz="3600">
                <a:latin typeface="Arial"/>
                <a:ea typeface="Arial"/>
                <a:cs typeface="Arial"/>
                <a:sym typeface="Arial"/>
              </a:rPr>
              <a:t> - przygotowanie</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a:t>
            </a:r>
            <a:endParaRPr/>
          </a:p>
        </p:txBody>
      </p:sp>
      <p:sp>
        <p:nvSpPr>
          <p:cNvPr id="644" name="Google Shape;644;p62"/>
          <p:cNvSpPr txBox="1"/>
          <p:nvPr/>
        </p:nvSpPr>
        <p:spPr>
          <a:xfrm>
            <a:off x="0" y="963000"/>
            <a:ext cx="12192000" cy="51222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t/>
            </a:r>
            <a:endParaRPr sz="2400">
              <a:solidFill>
                <a:schemeClr val="dk1"/>
              </a:solidFill>
            </a:endParaRPr>
          </a:p>
          <a:p>
            <a:pPr indent="0" lvl="0" marL="457200" rtl="0" algn="l">
              <a:lnSpc>
                <a:spcPct val="90000"/>
              </a:lnSpc>
              <a:spcBef>
                <a:spcPts val="0"/>
              </a:spcBef>
              <a:spcAft>
                <a:spcPts val="0"/>
              </a:spcAft>
              <a:buNone/>
            </a:pPr>
            <a:r>
              <a:rPr lang="en-US" sz="2400">
                <a:solidFill>
                  <a:schemeClr val="dk1"/>
                </a:solidFill>
              </a:rPr>
              <a:t>Do następnych zadań potrzebujemy kilku dodatkowych plików.</a:t>
            </a:r>
            <a:endParaRPr sz="2400">
              <a:solidFill>
                <a:schemeClr val="dk1"/>
              </a:solidFill>
            </a:endParaRPr>
          </a:p>
          <a:p>
            <a:pPr indent="0" lvl="0" marL="457200" rtl="0" algn="l">
              <a:lnSpc>
                <a:spcPct val="90000"/>
              </a:lnSpc>
              <a:spcBef>
                <a:spcPts val="0"/>
              </a:spcBef>
              <a:spcAft>
                <a:spcPts val="0"/>
              </a:spcAft>
              <a:buNone/>
            </a:pPr>
            <a:r>
              <a:t/>
            </a:r>
            <a:endParaRPr sz="2400">
              <a:solidFill>
                <a:schemeClr val="dk1"/>
              </a:solidFill>
            </a:endParaRPr>
          </a:p>
          <a:p>
            <a:pPr indent="0" lvl="0" marL="457200" rtl="0" algn="l">
              <a:lnSpc>
                <a:spcPct val="90000"/>
              </a:lnSpc>
              <a:spcBef>
                <a:spcPts val="0"/>
              </a:spcBef>
              <a:spcAft>
                <a:spcPts val="0"/>
              </a:spcAft>
              <a:buNone/>
            </a:pPr>
            <a:r>
              <a:rPr lang="en-US" sz="2400">
                <a:solidFill>
                  <a:schemeClr val="dk1"/>
                </a:solidFill>
              </a:rPr>
              <a:t>Należy je pobrać z repozytorium prowadzącego za pomocą komendy </a:t>
            </a:r>
            <a:r>
              <a:rPr b="1" lang="en-US" sz="2400">
                <a:solidFill>
                  <a:schemeClr val="dk1"/>
                </a:solidFill>
              </a:rPr>
              <a:t>git clone</a:t>
            </a:r>
            <a:r>
              <a:rPr lang="en-US" sz="2400">
                <a:solidFill>
                  <a:schemeClr val="dk1"/>
                </a:solidFill>
              </a:rPr>
              <a:t> lub przy pomocy </a:t>
            </a:r>
            <a:r>
              <a:rPr b="1" lang="en-US" sz="2400">
                <a:solidFill>
                  <a:schemeClr val="dk1"/>
                </a:solidFill>
              </a:rPr>
              <a:t>IntelliJ IDEA</a:t>
            </a:r>
            <a:endParaRPr b="1" sz="2400">
              <a:solidFill>
                <a:schemeClr val="dk1"/>
              </a:solidFill>
            </a:endParaRPr>
          </a:p>
          <a:p>
            <a:pPr indent="0" lvl="0" marL="457200" rtl="0" algn="l">
              <a:lnSpc>
                <a:spcPct val="90000"/>
              </a:lnSpc>
              <a:spcBef>
                <a:spcPts val="0"/>
              </a:spcBef>
              <a:spcAft>
                <a:spcPts val="0"/>
              </a:spcAft>
              <a:buNone/>
            </a:pPr>
            <a:r>
              <a:t/>
            </a:r>
            <a:endParaRPr sz="2400">
              <a:solidFill>
                <a:schemeClr val="dk1"/>
              </a:solidFill>
            </a:endParaRPr>
          </a:p>
          <a:p>
            <a:pPr indent="0" lvl="0" marL="457200" rtl="0" algn="l">
              <a:lnSpc>
                <a:spcPct val="90000"/>
              </a:lnSpc>
              <a:spcBef>
                <a:spcPts val="0"/>
              </a:spcBef>
              <a:spcAft>
                <a:spcPts val="0"/>
              </a:spcAft>
              <a:buNone/>
            </a:pPr>
            <a:r>
              <a:rPr lang="en-US" sz="2400">
                <a:solidFill>
                  <a:schemeClr val="dk1"/>
                </a:solidFill>
              </a:rPr>
              <a:t>Link do repozytorium:</a:t>
            </a:r>
            <a:endParaRPr sz="2400">
              <a:solidFill>
                <a:schemeClr val="dk1"/>
              </a:solidFill>
            </a:endParaRPr>
          </a:p>
          <a:p>
            <a:pPr indent="0" lvl="0" marL="457200" rtl="0" algn="l">
              <a:lnSpc>
                <a:spcPct val="90000"/>
              </a:lnSpc>
              <a:spcBef>
                <a:spcPts val="0"/>
              </a:spcBef>
              <a:spcAft>
                <a:spcPts val="0"/>
              </a:spcAft>
              <a:buNone/>
            </a:pPr>
            <a:r>
              <a:rPr lang="en-US" sz="2400" u="sng">
                <a:solidFill>
                  <a:schemeClr val="hlink"/>
                </a:solidFill>
                <a:hlinkClick r:id="rId3"/>
              </a:rPr>
              <a:t>https://github.com/jaroslaw-skarzynski/calculator_resources</a:t>
            </a:r>
            <a:endParaRPr sz="2400">
              <a:solidFill>
                <a:schemeClr val="dk1"/>
              </a:solidFill>
            </a:endParaRPr>
          </a:p>
          <a:p>
            <a:pPr indent="0" lvl="0" marL="457200" rtl="0" algn="l">
              <a:lnSpc>
                <a:spcPct val="90000"/>
              </a:lnSpc>
              <a:spcBef>
                <a:spcPts val="0"/>
              </a:spcBef>
              <a:spcAft>
                <a:spcPts val="0"/>
              </a:spcAft>
              <a:buNone/>
            </a:pPr>
            <a:r>
              <a:t/>
            </a:r>
            <a:endParaRPr sz="2400">
              <a:solidFill>
                <a:schemeClr val="dk1"/>
              </a:solidFill>
            </a:endParaRPr>
          </a:p>
          <a:p>
            <a:pPr indent="457200" lvl="0" marL="0" rtl="0" algn="l">
              <a:spcBef>
                <a:spcPts val="0"/>
              </a:spcBef>
              <a:spcAft>
                <a:spcPts val="0"/>
              </a:spcAft>
              <a:buNone/>
            </a:pPr>
            <a:r>
              <a:rPr lang="en-US" sz="2400">
                <a:solidFill>
                  <a:schemeClr val="dk1"/>
                </a:solidFill>
              </a:rPr>
              <a:t>Instrukcja pobierania (klonowania) projektu ze zdalnego repozytorium przy pomocy </a:t>
            </a:r>
            <a:endParaRPr sz="2400">
              <a:solidFill>
                <a:schemeClr val="dk1"/>
              </a:solidFill>
            </a:endParaRPr>
          </a:p>
          <a:p>
            <a:pPr indent="457200" lvl="0" marL="0" rtl="0" algn="l">
              <a:spcBef>
                <a:spcPts val="0"/>
              </a:spcBef>
              <a:spcAft>
                <a:spcPts val="0"/>
              </a:spcAft>
              <a:buNone/>
            </a:pPr>
            <a:r>
              <a:rPr lang="en-US" sz="2400">
                <a:solidFill>
                  <a:schemeClr val="dk1"/>
                </a:solidFill>
              </a:rPr>
              <a:t>IntelliJ IDEA</a:t>
            </a:r>
            <a:r>
              <a:rPr lang="en-US" sz="2400">
                <a:solidFill>
                  <a:schemeClr val="dk1"/>
                </a:solidFill>
              </a:rPr>
              <a:t>: </a:t>
            </a:r>
            <a:endParaRPr sz="2400">
              <a:solidFill>
                <a:schemeClr val="dk1"/>
              </a:solidFill>
            </a:endParaRPr>
          </a:p>
          <a:p>
            <a:pPr indent="457200" lvl="0" marL="0" rtl="0" algn="l">
              <a:spcBef>
                <a:spcPts val="0"/>
              </a:spcBef>
              <a:spcAft>
                <a:spcPts val="0"/>
              </a:spcAft>
              <a:buClr>
                <a:schemeClr val="dk1"/>
              </a:buClr>
              <a:buSzPts val="1100"/>
              <a:buFont typeface="Arial"/>
              <a:buNone/>
            </a:pPr>
            <a:r>
              <a:rPr lang="en-US" sz="2400" u="sng">
                <a:solidFill>
                  <a:schemeClr val="hlink"/>
                </a:solidFill>
                <a:hlinkClick r:id="rId4"/>
              </a:rPr>
              <a:t>https://goo.gl/kYzbEQ</a:t>
            </a:r>
            <a:endParaRPr sz="2400">
              <a:solidFill>
                <a:schemeClr val="dk1"/>
              </a:solidFill>
            </a:endParaRPr>
          </a:p>
          <a:p>
            <a:pPr indent="0" lvl="0" marL="457200" rtl="0" algn="l">
              <a:lnSpc>
                <a:spcPct val="90000"/>
              </a:lnSpc>
              <a:spcBef>
                <a:spcPts val="0"/>
              </a:spcBef>
              <a:spcAft>
                <a:spcPts val="0"/>
              </a:spcAft>
              <a:buNone/>
            </a:pPr>
            <a:r>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63"/>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a:t>
            </a:r>
            <a:endParaRPr/>
          </a:p>
        </p:txBody>
      </p:sp>
      <p:sp>
        <p:nvSpPr>
          <p:cNvPr id="650" name="Google Shape;650;p63"/>
          <p:cNvSpPr txBox="1"/>
          <p:nvPr/>
        </p:nvSpPr>
        <p:spPr>
          <a:xfrm>
            <a:off x="0" y="963000"/>
            <a:ext cx="12192000" cy="5122200"/>
          </a:xfrm>
          <a:prstGeom prst="rect">
            <a:avLst/>
          </a:prstGeom>
          <a:noFill/>
          <a:ln>
            <a:noFill/>
          </a:ln>
        </p:spPr>
        <p:txBody>
          <a:bodyPr anchorCtr="0" anchor="t" bIns="91425" lIns="91425" spcFirstLastPara="1" rIns="91425" wrap="square" tIns="91425">
            <a:noAutofit/>
          </a:bodyPr>
          <a:lstStyle/>
          <a:p>
            <a:pPr indent="-323850" lvl="0" marL="457200" rtl="0" algn="l">
              <a:lnSpc>
                <a:spcPct val="90000"/>
              </a:lnSpc>
              <a:spcBef>
                <a:spcPts val="0"/>
              </a:spcBef>
              <a:spcAft>
                <a:spcPts val="0"/>
              </a:spcAft>
              <a:buClr>
                <a:schemeClr val="dk1"/>
              </a:buClr>
              <a:buSzPts val="1500"/>
              <a:buAutoNum type="arabicPeriod" startAt="3"/>
            </a:pPr>
            <a:r>
              <a:rPr lang="en-US" sz="1500">
                <a:solidFill>
                  <a:schemeClr val="dk1"/>
                </a:solidFill>
              </a:rPr>
              <a:t>Dodajemy zależności zewnętrzne</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Wyczyść katalog </a:t>
            </a:r>
            <a:r>
              <a:rPr b="1" lang="en-US" sz="1500">
                <a:solidFill>
                  <a:schemeClr val="dk1"/>
                </a:solidFill>
              </a:rPr>
              <a:t>out </a:t>
            </a:r>
            <a:r>
              <a:rPr lang="en-US" sz="1500">
                <a:solidFill>
                  <a:schemeClr val="dk1"/>
                </a:solidFill>
              </a:rPr>
              <a:t>i utwórz w katalogu bazowym katalog </a:t>
            </a:r>
            <a:r>
              <a:rPr b="1" lang="en-US" sz="1500">
                <a:solidFill>
                  <a:schemeClr val="dk1"/>
                </a:solidFill>
              </a:rPr>
              <a:t>lib</a:t>
            </a:r>
            <a:r>
              <a:rPr lang="en-US" sz="1500">
                <a:solidFill>
                  <a:schemeClr val="dk1"/>
                </a:solidFill>
              </a:rPr>
              <a:t>, następnie dodaj do niego plik </a:t>
            </a:r>
            <a:r>
              <a:rPr b="1" lang="en-US" sz="1500">
                <a:solidFill>
                  <a:schemeClr val="accent5"/>
                </a:solidFill>
              </a:rPr>
              <a:t>math.jar</a:t>
            </a:r>
            <a:endParaRPr b="1" sz="1500">
              <a:solidFill>
                <a:schemeClr val="accent5"/>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W pliku znajduje się klasa </a:t>
            </a:r>
            <a:r>
              <a:rPr b="1" lang="en-US" sz="1500">
                <a:solidFill>
                  <a:schemeClr val="accent5"/>
                </a:solidFill>
              </a:rPr>
              <a:t>pl.sda.math.calculator</a:t>
            </a:r>
            <a:r>
              <a:rPr lang="en-US" sz="1500">
                <a:solidFill>
                  <a:schemeClr val="dk1"/>
                </a:solidFill>
              </a:rPr>
              <a:t>.</a:t>
            </a:r>
            <a:r>
              <a:rPr b="1" i="1" lang="en-US" sz="1500">
                <a:solidFill>
                  <a:schemeClr val="dk1"/>
                </a:solidFill>
              </a:rPr>
              <a:t>MathCalculator</a:t>
            </a:r>
            <a:r>
              <a:rPr lang="en-US" sz="1500">
                <a:solidFill>
                  <a:schemeClr val="dk1"/>
                </a:solidFill>
              </a:rPr>
              <a:t> z metodami:</a:t>
            </a:r>
            <a:endParaRPr sz="1500">
              <a:solidFill>
                <a:schemeClr val="dk1"/>
              </a:solidFill>
            </a:endParaRPr>
          </a:p>
          <a:p>
            <a:pPr indent="0" lvl="0" marL="914400" rtl="0" algn="l">
              <a:lnSpc>
                <a:spcPct val="90000"/>
              </a:lnSpc>
              <a:spcBef>
                <a:spcPts val="0"/>
              </a:spcBef>
              <a:spcAft>
                <a:spcPts val="0"/>
              </a:spcAft>
              <a:buClr>
                <a:schemeClr val="dk1"/>
              </a:buClr>
              <a:buSzPts val="1100"/>
              <a:buFont typeface="Arial"/>
              <a:buNone/>
            </a:pPr>
            <a:r>
              <a:rPr lang="en-US" sz="1500">
                <a:solidFill>
                  <a:schemeClr val="dk1"/>
                </a:solidFill>
              </a:rPr>
              <a:t>  </a:t>
            </a:r>
            <a:r>
              <a:rPr b="1" lang="en-US" sz="1500">
                <a:solidFill>
                  <a:schemeClr val="dk1"/>
                </a:solidFill>
              </a:rPr>
              <a:t>public double </a:t>
            </a:r>
            <a:r>
              <a:rPr b="1" i="1" lang="en-US" sz="1500">
                <a:solidFill>
                  <a:schemeClr val="dk1"/>
                </a:solidFill>
              </a:rPr>
              <a:t>cos</a:t>
            </a:r>
            <a:r>
              <a:rPr lang="en-US" sz="1500">
                <a:solidFill>
                  <a:schemeClr val="dk1"/>
                </a:solidFill>
              </a:rPr>
              <a:t>(double a)</a:t>
            </a:r>
            <a:endParaRPr sz="1500">
              <a:solidFill>
                <a:schemeClr val="dk1"/>
              </a:solidFill>
            </a:endParaRPr>
          </a:p>
          <a:p>
            <a:pPr indent="0" lvl="0" marL="914400" rtl="0" algn="l">
              <a:lnSpc>
                <a:spcPct val="90000"/>
              </a:lnSpc>
              <a:spcBef>
                <a:spcPts val="0"/>
              </a:spcBef>
              <a:spcAft>
                <a:spcPts val="0"/>
              </a:spcAft>
              <a:buClr>
                <a:schemeClr val="dk1"/>
              </a:buClr>
              <a:buSzPts val="1100"/>
              <a:buFont typeface="Arial"/>
              <a:buNone/>
            </a:pPr>
            <a:r>
              <a:rPr lang="en-US" sz="1500">
                <a:solidFill>
                  <a:schemeClr val="dk1"/>
                </a:solidFill>
              </a:rPr>
              <a:t>  </a:t>
            </a:r>
            <a:r>
              <a:rPr b="1" lang="en-US" sz="1500">
                <a:solidFill>
                  <a:schemeClr val="dk1"/>
                </a:solidFill>
              </a:rPr>
              <a:t>public double</a:t>
            </a:r>
            <a:r>
              <a:rPr lang="en-US" sz="1500">
                <a:solidFill>
                  <a:schemeClr val="dk1"/>
                </a:solidFill>
              </a:rPr>
              <a:t> </a:t>
            </a:r>
            <a:r>
              <a:rPr b="1" i="1" lang="en-US" sz="1500">
                <a:solidFill>
                  <a:schemeClr val="dk1"/>
                </a:solidFill>
              </a:rPr>
              <a:t>sin</a:t>
            </a:r>
            <a:r>
              <a:rPr lang="en-US" sz="1500">
                <a:solidFill>
                  <a:schemeClr val="dk1"/>
                </a:solidFill>
              </a:rPr>
              <a:t>(double a)</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Użyj nowego kalkulatora w klasie </a:t>
            </a:r>
            <a:r>
              <a:rPr b="1" i="1" lang="en-US" sz="1500">
                <a:solidFill>
                  <a:schemeClr val="dk1"/>
                </a:solidFill>
              </a:rPr>
              <a:t>Calculator</a:t>
            </a:r>
            <a:r>
              <a:rPr lang="en-US" sz="1500">
                <a:solidFill>
                  <a:schemeClr val="dk1"/>
                </a:solidFill>
              </a:rPr>
              <a:t>, delegując do niej dwie podane wyżej metody</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Dodaj do </a:t>
            </a:r>
            <a:r>
              <a:rPr b="1" i="1" lang="en-US" sz="1500">
                <a:solidFill>
                  <a:schemeClr val="dk1"/>
                </a:solidFill>
              </a:rPr>
              <a:t>CalculatorCli </a:t>
            </a:r>
            <a:r>
              <a:rPr lang="en-US" sz="1500">
                <a:solidFill>
                  <a:schemeClr val="dk1"/>
                </a:solidFill>
              </a:rPr>
              <a:t>użycie nowych metod:</a:t>
            </a:r>
            <a:r>
              <a:rPr i="1" lang="en-US" sz="1500">
                <a:solidFill>
                  <a:schemeClr val="dk1"/>
                </a:solidFill>
              </a:rPr>
              <a:t> cos()</a:t>
            </a:r>
            <a:r>
              <a:rPr lang="en-US" sz="1500">
                <a:solidFill>
                  <a:schemeClr val="dk1"/>
                </a:solidFill>
              </a:rPr>
              <a:t> i </a:t>
            </a:r>
            <a:r>
              <a:rPr i="1" lang="en-US" sz="1500">
                <a:solidFill>
                  <a:schemeClr val="dk1"/>
                </a:solidFill>
              </a:rPr>
              <a:t>sin(), </a:t>
            </a:r>
            <a:r>
              <a:rPr lang="en-US" sz="1500">
                <a:solidFill>
                  <a:schemeClr val="dk1"/>
                </a:solidFill>
              </a:rPr>
              <a:t>następnie uruchom </a:t>
            </a:r>
            <a:r>
              <a:rPr b="1" i="1" lang="en-US" sz="1500">
                <a:solidFill>
                  <a:schemeClr val="dk1"/>
                </a:solidFill>
              </a:rPr>
              <a:t>CalculatorCli </a:t>
            </a:r>
            <a:endParaRPr b="1" i="1"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b="1" lang="en-US" sz="1500">
                <a:solidFill>
                  <a:schemeClr val="dk1"/>
                </a:solidFill>
              </a:rPr>
              <a:t>Uwaga! </a:t>
            </a:r>
            <a:r>
              <a:rPr lang="en-US" sz="1500">
                <a:solidFill>
                  <a:schemeClr val="dk1"/>
                </a:solidFill>
              </a:rPr>
              <a:t>Podczas kompilacji i uruchamiania programu należy dodać do classpath ścieżkę do pliku jar: </a:t>
            </a:r>
            <a:r>
              <a:rPr b="1" lang="en-US" sz="1500">
                <a:solidFill>
                  <a:schemeClr val="dk1"/>
                </a:solidFill>
              </a:rPr>
              <a:t>lib\math.jar</a:t>
            </a:r>
            <a:endParaRPr b="1" sz="1500">
              <a:solidFill>
                <a:schemeClr val="dk1"/>
              </a:solidFill>
            </a:endParaRPr>
          </a:p>
          <a:p>
            <a:pPr indent="0" lvl="0" marL="914400" rtl="0" algn="l">
              <a:lnSpc>
                <a:spcPct val="90000"/>
              </a:lnSpc>
              <a:spcBef>
                <a:spcPts val="0"/>
              </a:spcBef>
              <a:spcAft>
                <a:spcPts val="0"/>
              </a:spcAft>
              <a:buNone/>
            </a:pPr>
            <a:r>
              <a:t/>
            </a:r>
            <a:endParaRPr b="1" i="1" sz="800">
              <a:solidFill>
                <a:schemeClr val="dk1"/>
              </a:solidFill>
            </a:endParaRPr>
          </a:p>
          <a:p>
            <a:pPr indent="-323850" lvl="0" marL="457200" rtl="0" algn="l">
              <a:lnSpc>
                <a:spcPct val="90000"/>
              </a:lnSpc>
              <a:spcBef>
                <a:spcPts val="0"/>
              </a:spcBef>
              <a:spcAft>
                <a:spcPts val="0"/>
              </a:spcAft>
              <a:buClr>
                <a:schemeClr val="dk1"/>
              </a:buClr>
              <a:buSzPts val="1500"/>
              <a:buAutoNum type="arabicPeriod" startAt="3"/>
            </a:pPr>
            <a:r>
              <a:rPr lang="en-US" sz="1500">
                <a:solidFill>
                  <a:schemeClr val="dk1"/>
                </a:solidFill>
              </a:rPr>
              <a:t>Dodajemy zasoby nie będące kodem Javy:</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Wyczyść katalog </a:t>
            </a:r>
            <a:r>
              <a:rPr b="1" lang="en-US" sz="1500">
                <a:solidFill>
                  <a:schemeClr val="dk1"/>
                </a:solidFill>
              </a:rPr>
              <a:t>out </a:t>
            </a:r>
            <a:r>
              <a:rPr lang="en-US" sz="1500">
                <a:solidFill>
                  <a:schemeClr val="dk1"/>
                </a:solidFill>
              </a:rPr>
              <a:t>i utwórz w katalogu bazowym katalog </a:t>
            </a:r>
            <a:r>
              <a:rPr b="1" lang="en-US" sz="1500">
                <a:solidFill>
                  <a:schemeClr val="dk1"/>
                </a:solidFill>
              </a:rPr>
              <a:t>resources</a:t>
            </a:r>
            <a:endParaRPr b="1"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Dodaj tam plik </a:t>
            </a:r>
            <a:r>
              <a:rPr b="1" lang="en-US" sz="1500">
                <a:solidFill>
                  <a:schemeClr val="dk1"/>
                </a:solidFill>
              </a:rPr>
              <a:t>logo.txt</a:t>
            </a:r>
            <a:r>
              <a:rPr lang="en-US" sz="1500">
                <a:solidFill>
                  <a:schemeClr val="dk1"/>
                </a:solidFill>
              </a:rPr>
              <a:t> z logiem powitalnym programu, wpisz swoje imię/nicka w pliku. </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W klasie </a:t>
            </a:r>
            <a:r>
              <a:rPr b="1" i="1" lang="en-US" sz="1500">
                <a:solidFill>
                  <a:schemeClr val="dk1"/>
                </a:solidFill>
              </a:rPr>
              <a:t>CalculatorCli </a:t>
            </a:r>
            <a:r>
              <a:rPr lang="en-US" sz="1500">
                <a:solidFill>
                  <a:schemeClr val="dk1"/>
                </a:solidFill>
              </a:rPr>
              <a:t>wywołaj metodę </a:t>
            </a:r>
            <a:r>
              <a:rPr b="1" lang="en-US" sz="1500">
                <a:solidFill>
                  <a:schemeClr val="dk1"/>
                </a:solidFill>
              </a:rPr>
              <a:t>pl.sda.math.calculator.Utils</a:t>
            </a:r>
            <a:r>
              <a:rPr lang="en-US" sz="1500">
                <a:solidFill>
                  <a:schemeClr val="dk1"/>
                </a:solidFill>
              </a:rPr>
              <a:t>.</a:t>
            </a:r>
            <a:r>
              <a:rPr i="1" lang="en-US" sz="1500">
                <a:solidFill>
                  <a:schemeClr val="dk1"/>
                </a:solidFill>
              </a:rPr>
              <a:t>printLogo()</a:t>
            </a:r>
            <a:r>
              <a:rPr lang="en-US" sz="1500">
                <a:solidFill>
                  <a:schemeClr val="dk1"/>
                </a:solidFill>
              </a:rPr>
              <a:t> na początku działania programu</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Uruchom </a:t>
            </a:r>
            <a:r>
              <a:rPr b="1" i="1" lang="en-US" sz="1500">
                <a:solidFill>
                  <a:schemeClr val="dk1"/>
                </a:solidFill>
              </a:rPr>
              <a:t>CalculatorCli </a:t>
            </a:r>
            <a:endParaRPr b="1" i="1"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b="1" lang="en-US" sz="1500">
                <a:solidFill>
                  <a:schemeClr val="dk1"/>
                </a:solidFill>
              </a:rPr>
              <a:t>Uwaga! </a:t>
            </a:r>
            <a:r>
              <a:rPr lang="en-US" sz="1500">
                <a:solidFill>
                  <a:schemeClr val="dk1"/>
                </a:solidFill>
              </a:rPr>
              <a:t>Podczas uruchamiania programu należy dodać do classpath ścieżkę do katalogu: </a:t>
            </a:r>
            <a:r>
              <a:rPr b="1" lang="en-US" sz="1500">
                <a:solidFill>
                  <a:schemeClr val="dk1"/>
                </a:solidFill>
              </a:rPr>
              <a:t>resources</a:t>
            </a:r>
            <a:endParaRPr b="1" i="1" sz="1500">
              <a:solidFill>
                <a:schemeClr val="dk1"/>
              </a:solidFill>
            </a:endParaRPr>
          </a:p>
          <a:p>
            <a:pPr indent="0" lvl="0" marL="914400" rtl="0" algn="l">
              <a:lnSpc>
                <a:spcPct val="90000"/>
              </a:lnSpc>
              <a:spcBef>
                <a:spcPts val="0"/>
              </a:spcBef>
              <a:spcAft>
                <a:spcPts val="0"/>
              </a:spcAft>
              <a:buNone/>
            </a:pPr>
            <a:r>
              <a:t/>
            </a:r>
            <a:endParaRPr b="1" i="1" sz="800">
              <a:solidFill>
                <a:schemeClr val="dk1"/>
              </a:solidFill>
            </a:endParaRPr>
          </a:p>
          <a:p>
            <a:pPr indent="-323850" lvl="0" marL="457200" rtl="0" algn="l">
              <a:lnSpc>
                <a:spcPct val="90000"/>
              </a:lnSpc>
              <a:spcBef>
                <a:spcPts val="0"/>
              </a:spcBef>
              <a:spcAft>
                <a:spcPts val="0"/>
              </a:spcAft>
              <a:buClr>
                <a:schemeClr val="dk1"/>
              </a:buClr>
              <a:buSzPts val="1500"/>
              <a:buAutoNum type="arabicPeriod" startAt="3"/>
            </a:pPr>
            <a:r>
              <a:rPr lang="en-US" sz="1500">
                <a:solidFill>
                  <a:srgbClr val="FF0000"/>
                </a:solidFill>
              </a:rPr>
              <a:t>*</a:t>
            </a:r>
            <a:r>
              <a:rPr lang="en-US" sz="1500">
                <a:solidFill>
                  <a:schemeClr val="dk1"/>
                </a:solidFill>
              </a:rPr>
              <a:t>Hackujemy nieznany kod</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Wyczyść katalog out i pobierz plik </a:t>
            </a:r>
            <a:r>
              <a:rPr b="1" lang="en-US" sz="1500">
                <a:solidFill>
                  <a:schemeClr val="dk1"/>
                </a:solidFill>
              </a:rPr>
              <a:t>secret.jar</a:t>
            </a:r>
            <a:endParaRPr b="1" i="1"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Używając narzędzi poznanych do tej pory spróbuj odkryć jaka klasa i jakie metody znajdują się w pliku </a:t>
            </a:r>
            <a:r>
              <a:rPr b="1" lang="en-US" sz="1500">
                <a:solidFill>
                  <a:schemeClr val="dk1"/>
                </a:solidFill>
              </a:rPr>
              <a:t>secret_calculator.jar</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Użyj metod z </a:t>
            </a:r>
            <a:r>
              <a:rPr b="1" lang="en-US" sz="1500">
                <a:solidFill>
                  <a:schemeClr val="dk1"/>
                </a:solidFill>
              </a:rPr>
              <a:t>secret_calculator.jar</a:t>
            </a:r>
            <a:r>
              <a:rPr lang="en-US" sz="1500">
                <a:solidFill>
                  <a:schemeClr val="dk1"/>
                </a:solidFill>
              </a:rPr>
              <a:t> w swoim kodzie</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Dodaj do </a:t>
            </a:r>
            <a:r>
              <a:rPr b="1" i="1" lang="en-US" sz="1500">
                <a:solidFill>
                  <a:schemeClr val="dk1"/>
                </a:solidFill>
              </a:rPr>
              <a:t>CalculatorCli </a:t>
            </a:r>
            <a:r>
              <a:rPr lang="en-US" sz="1500">
                <a:solidFill>
                  <a:schemeClr val="dk1"/>
                </a:solidFill>
              </a:rPr>
              <a:t>użycie nowych metod</a:t>
            </a:r>
            <a:endParaRPr i="1"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chemeClr val="dk1"/>
                </a:solidFill>
              </a:rPr>
              <a:t>Uruchom </a:t>
            </a:r>
            <a:r>
              <a:rPr b="1" i="1" lang="en-US" sz="1500">
                <a:solidFill>
                  <a:schemeClr val="dk1"/>
                </a:solidFill>
              </a:rPr>
              <a:t>CalculatorCli </a:t>
            </a:r>
            <a:endParaRPr sz="1500">
              <a:solidFill>
                <a:schemeClr val="dk1"/>
              </a:solidFill>
            </a:endParaRPr>
          </a:p>
          <a:p>
            <a:pPr indent="0" lvl="0" marL="457200" rtl="0" algn="l">
              <a:lnSpc>
                <a:spcPct val="90000"/>
              </a:lnSpc>
              <a:spcBef>
                <a:spcPts val="0"/>
              </a:spcBef>
              <a:spcAft>
                <a:spcPts val="0"/>
              </a:spcAft>
              <a:buNone/>
            </a:pPr>
            <a:r>
              <a:t/>
            </a:r>
            <a:endParaRPr sz="1500">
              <a:solidFill>
                <a:schemeClr val="dk1"/>
              </a:solidFill>
            </a:endParaRPr>
          </a:p>
        </p:txBody>
      </p:sp>
      <p:sp>
        <p:nvSpPr>
          <p:cNvPr id="651" name="Google Shape;651;p63"/>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FF0000"/>
                </a:solidFill>
              </a:rPr>
              <a:t>* Dla chętnych.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64"/>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b="1" i="0" lang="en-US" sz="3200" u="none" cap="none" strike="noStrike">
                <a:solidFill>
                  <a:srgbClr val="4A3D53"/>
                </a:solidFill>
                <a:latin typeface="Arial"/>
                <a:ea typeface="Arial"/>
                <a:cs typeface="Arial"/>
                <a:sym typeface="Arial"/>
              </a:rPr>
              <a:t>Java archive</a:t>
            </a:r>
            <a:endParaRPr b="1" i="0" sz="3200" u="none" cap="none" strike="noStrike">
              <a:solidFill>
                <a:srgbClr val="4A3D53"/>
              </a:solidFill>
              <a:latin typeface="Arial"/>
              <a:ea typeface="Arial"/>
              <a:cs typeface="Arial"/>
              <a:sym typeface="Arial"/>
            </a:endParaRPr>
          </a:p>
        </p:txBody>
      </p:sp>
      <p:sp>
        <p:nvSpPr>
          <p:cNvPr id="658" name="Google Shape;658;p64"/>
          <p:cNvSpPr/>
          <p:nvPr/>
        </p:nvSpPr>
        <p:spPr>
          <a:xfrm>
            <a:off x="430225" y="2813948"/>
            <a:ext cx="11518200" cy="34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Podstawowym narzędziem do obsługi archiwów </a:t>
            </a:r>
            <a:r>
              <a:rPr b="1" lang="en-US" sz="1800">
                <a:solidFill>
                  <a:schemeClr val="dk1"/>
                </a:solidFill>
              </a:rPr>
              <a:t>JAR </a:t>
            </a:r>
            <a:r>
              <a:rPr lang="en-US" sz="1800">
                <a:solidFill>
                  <a:schemeClr val="dk1"/>
                </a:solidFill>
                <a:latin typeface="Arial"/>
                <a:ea typeface="Arial"/>
                <a:cs typeface="Arial"/>
                <a:sym typeface="Arial"/>
              </a:rPr>
              <a:t>jest program </a:t>
            </a:r>
            <a:r>
              <a:rPr b="1" lang="en-US" sz="1800">
                <a:solidFill>
                  <a:schemeClr val="dk1"/>
                </a:solidFill>
              </a:rPr>
              <a:t>JAR </a:t>
            </a:r>
            <a:r>
              <a:rPr lang="en-US" sz="1800">
                <a:solidFill>
                  <a:schemeClr val="dk1"/>
                </a:solidFill>
                <a:latin typeface="Arial"/>
                <a:ea typeface="Arial"/>
                <a:cs typeface="Arial"/>
                <a:sym typeface="Arial"/>
              </a:rPr>
              <a:t>dołączony do pakietu </a:t>
            </a:r>
            <a:r>
              <a:rPr b="1" lang="en-US" sz="1800">
                <a:solidFill>
                  <a:schemeClr val="dk1"/>
                </a:solidFill>
              </a:rPr>
              <a:t>JDK</a:t>
            </a: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Przykłady użycia:</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jar cvfe calculator.jar pl.sda.calculator.CalculatorCli -C dest/ . -</a:t>
            </a:r>
            <a:r>
              <a:rPr lang="en-US" sz="1800">
                <a:solidFill>
                  <a:schemeClr val="dk1"/>
                </a:solidFill>
                <a:latin typeface="Arial"/>
                <a:ea typeface="Arial"/>
                <a:cs typeface="Arial"/>
                <a:sym typeface="Arial"/>
              </a:rPr>
              <a:t> stwórz plik jar z ustawioną klasą główną CalculatorCli i z zawartością pobraną z katalogu desc. Plik manifest.mf dodany ustawiony automatycznie.</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jar cvfm calculator.jar manifest.</a:t>
            </a:r>
            <a:r>
              <a:rPr b="1" lang="en-US" sz="1800">
                <a:solidFill>
                  <a:schemeClr val="dk1"/>
                </a:solidFill>
              </a:rPr>
              <a:t>txt</a:t>
            </a:r>
            <a:r>
              <a:rPr b="1" lang="en-US" sz="1800">
                <a:solidFill>
                  <a:schemeClr val="dk1"/>
                </a:solidFill>
                <a:latin typeface="Arial"/>
                <a:ea typeface="Arial"/>
                <a:cs typeface="Arial"/>
                <a:sym typeface="Arial"/>
              </a:rPr>
              <a:t> -C dest/ .  - </a:t>
            </a:r>
            <a:r>
              <a:rPr lang="en-US" sz="1800">
                <a:solidFill>
                  <a:schemeClr val="dk1"/>
                </a:solidFill>
                <a:latin typeface="Arial"/>
                <a:ea typeface="Arial"/>
                <a:cs typeface="Arial"/>
                <a:sym typeface="Arial"/>
              </a:rPr>
              <a:t>stwórz plik jar z zawartością pobraną z katalogu desc, dodaj do niego plik manifest.mf</a:t>
            </a:r>
            <a:r>
              <a:rPr b="1" lang="en-US" sz="18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–jar calculator.jar -</a:t>
            </a:r>
            <a:r>
              <a:rPr lang="en-US" sz="1800">
                <a:solidFill>
                  <a:schemeClr val="dk1"/>
                </a:solidFill>
                <a:latin typeface="Arial"/>
                <a:ea typeface="Arial"/>
                <a:cs typeface="Arial"/>
                <a:sym typeface="Arial"/>
              </a:rPr>
              <a:t> uruchom aplikację zapisaną w calculator.jar</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Opis parametrów:</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rPr>
              <a:t>c</a:t>
            </a:r>
            <a:r>
              <a:rPr lang="en-US" sz="1800">
                <a:solidFill>
                  <a:schemeClr val="dk1"/>
                </a:solidFill>
                <a:latin typeface="Arial"/>
                <a:ea typeface="Arial"/>
                <a:cs typeface="Arial"/>
                <a:sym typeface="Arial"/>
              </a:rPr>
              <a:t> - stwórz nowe archiwum 	</a:t>
            </a:r>
            <a:r>
              <a:rPr b="1" lang="en-US" sz="1800">
                <a:solidFill>
                  <a:schemeClr val="dk1"/>
                </a:solidFill>
              </a:rPr>
              <a:t>v</a:t>
            </a:r>
            <a:r>
              <a:rPr lang="en-US" sz="1800">
                <a:solidFill>
                  <a:schemeClr val="dk1"/>
                </a:solidFill>
                <a:latin typeface="Arial"/>
                <a:ea typeface="Arial"/>
                <a:cs typeface="Arial"/>
                <a:sym typeface="Arial"/>
              </a:rPr>
              <a:t> - wyświetl informacje w trakcie tworzenia archiwum</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rPr>
              <a:t>f </a:t>
            </a:r>
            <a:r>
              <a:rPr lang="en-US" sz="1800">
                <a:solidFill>
                  <a:schemeClr val="dk1"/>
                </a:solidFill>
                <a:latin typeface="Arial"/>
                <a:ea typeface="Arial"/>
                <a:cs typeface="Arial"/>
                <a:sym typeface="Arial"/>
              </a:rPr>
              <a:t>- ustaw nazwę archiwum	</a:t>
            </a:r>
            <a:r>
              <a:rPr b="1" lang="en-US" sz="1800">
                <a:solidFill>
                  <a:schemeClr val="dk1"/>
                </a:solidFill>
              </a:rPr>
              <a:t>e</a:t>
            </a:r>
            <a:r>
              <a:rPr lang="en-US" sz="1800">
                <a:solidFill>
                  <a:schemeClr val="dk1"/>
                </a:solidFill>
                <a:latin typeface="Arial"/>
                <a:ea typeface="Arial"/>
                <a:cs typeface="Arial"/>
                <a:sym typeface="Arial"/>
              </a:rPr>
              <a:t> - ustaw klasę główną  </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rPr>
              <a:t>m </a:t>
            </a:r>
            <a:r>
              <a:rPr lang="en-US" sz="1800">
                <a:solidFill>
                  <a:schemeClr val="dk1"/>
                </a:solidFill>
                <a:latin typeface="Arial"/>
                <a:ea typeface="Arial"/>
                <a:cs typeface="Arial"/>
                <a:sym typeface="Arial"/>
              </a:rPr>
              <a:t>- dołącz informacje manifestu z podanego pliku</a:t>
            </a:r>
            <a:endParaRPr sz="1400">
              <a:solidFill>
                <a:schemeClr val="dk1"/>
              </a:solidFill>
              <a:latin typeface="Arial"/>
              <a:ea typeface="Arial"/>
              <a:cs typeface="Arial"/>
              <a:sym typeface="Arial"/>
            </a:endParaRPr>
          </a:p>
        </p:txBody>
      </p:sp>
      <p:pic>
        <p:nvPicPr>
          <p:cNvPr id="659" name="Google Shape;659;p64"/>
          <p:cNvPicPr preferRelativeResize="0"/>
          <p:nvPr/>
        </p:nvPicPr>
        <p:blipFill rotWithShape="1">
          <a:blip r:embed="rId3">
            <a:alphaModFix/>
          </a:blip>
          <a:srcRect b="0" l="0" r="0" t="0"/>
          <a:stretch/>
        </p:blipFill>
        <p:spPr>
          <a:xfrm>
            <a:off x="430231" y="1000451"/>
            <a:ext cx="1675016" cy="1675016"/>
          </a:xfrm>
          <a:prstGeom prst="rect">
            <a:avLst/>
          </a:prstGeom>
          <a:noFill/>
          <a:ln>
            <a:noFill/>
          </a:ln>
        </p:spPr>
      </p:pic>
      <p:sp>
        <p:nvSpPr>
          <p:cNvPr id="660" name="Google Shape;660;p64"/>
          <p:cNvSpPr txBox="1"/>
          <p:nvPr/>
        </p:nvSpPr>
        <p:spPr>
          <a:xfrm>
            <a:off x="2105247" y="1059612"/>
            <a:ext cx="94524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JAR (ang. Java archive) – archiwum w formacie </a:t>
            </a:r>
            <a:r>
              <a:rPr b="1" lang="en-US" sz="1800">
                <a:solidFill>
                  <a:schemeClr val="dk1"/>
                </a:solidFill>
              </a:rPr>
              <a:t>ZIP </a:t>
            </a:r>
            <a:r>
              <a:rPr lang="en-US" sz="1800">
                <a:solidFill>
                  <a:schemeClr val="dk1"/>
                </a:solidFill>
                <a:latin typeface="Arial"/>
                <a:ea typeface="Arial"/>
                <a:cs typeface="Arial"/>
                <a:sym typeface="Arial"/>
              </a:rPr>
              <a:t>używane do strukturalizacji i kompresji plików klas języka Java oraz powiązanych z nimi metadanych. Archiwum </a:t>
            </a:r>
            <a:r>
              <a:rPr b="1" lang="en-US" sz="1800">
                <a:solidFill>
                  <a:schemeClr val="dk1"/>
                </a:solidFill>
              </a:rPr>
              <a:t>JAR </a:t>
            </a:r>
            <a:r>
              <a:rPr lang="en-US" sz="1800">
                <a:solidFill>
                  <a:schemeClr val="dk1"/>
                </a:solidFill>
                <a:latin typeface="Arial"/>
                <a:ea typeface="Arial"/>
                <a:cs typeface="Arial"/>
                <a:sym typeface="Arial"/>
              </a:rPr>
              <a:t>składa się z pliku manifestu umieszczonego w ścieżce </a:t>
            </a:r>
            <a:r>
              <a:rPr b="1" lang="en-US" sz="1800">
                <a:solidFill>
                  <a:schemeClr val="dk1"/>
                </a:solidFill>
              </a:rPr>
              <a:t>META-INF/MANIFEST.MF</a:t>
            </a:r>
            <a:r>
              <a:rPr lang="en-US" sz="1800">
                <a:solidFill>
                  <a:schemeClr val="dk1"/>
                </a:solidFill>
                <a:latin typeface="Arial"/>
                <a:ea typeface="Arial"/>
                <a:cs typeface="Arial"/>
                <a:sym typeface="Arial"/>
              </a:rPr>
              <a:t>, który informuje o sposobie użycia i przeznaczeniu archiwum. Archiwum </a:t>
            </a:r>
            <a:r>
              <a:rPr b="1" lang="en-US" sz="1800">
                <a:solidFill>
                  <a:schemeClr val="dk1"/>
                </a:solidFill>
              </a:rPr>
              <a:t>JAR</a:t>
            </a:r>
            <a:r>
              <a:rPr lang="en-US" sz="1800">
                <a:solidFill>
                  <a:schemeClr val="dk1"/>
                </a:solidFill>
                <a:latin typeface="Arial"/>
                <a:ea typeface="Arial"/>
                <a:cs typeface="Arial"/>
                <a:sym typeface="Arial"/>
              </a:rPr>
              <a:t>, o ile posiada wyszczególnioną klasę główną, może stanowić osobną aplikację. Archiwa </a:t>
            </a:r>
            <a:r>
              <a:rPr b="1" lang="en-US" sz="1800">
                <a:solidFill>
                  <a:schemeClr val="dk1"/>
                </a:solidFill>
              </a:rPr>
              <a:t>JAR </a:t>
            </a:r>
            <a:r>
              <a:rPr lang="en-US" sz="1800">
                <a:solidFill>
                  <a:schemeClr val="dk1"/>
                </a:solidFill>
                <a:latin typeface="Arial"/>
                <a:ea typeface="Arial"/>
                <a:cs typeface="Arial"/>
                <a:sym typeface="Arial"/>
              </a:rPr>
              <a:t>mogą być podpisywane cyfrowo. </a:t>
            </a:r>
            <a:endParaRPr/>
          </a:p>
        </p:txBody>
      </p:sp>
      <p:sp>
        <p:nvSpPr>
          <p:cNvPr id="661" name="Google Shape;661;p64"/>
          <p:cNvSpPr txBox="1"/>
          <p:nvPr/>
        </p:nvSpPr>
        <p:spPr>
          <a:xfrm>
            <a:off x="4759541" y="2460023"/>
            <a:ext cx="2142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AEABAB"/>
                </a:solidFill>
                <a:latin typeface="Arial"/>
                <a:ea typeface="Arial"/>
                <a:cs typeface="Arial"/>
                <a:sym typeface="Arial"/>
              </a:rPr>
              <a:t>źródło: https://pl.wikipedia.org</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7"/>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Przygotowania</a:t>
            </a:r>
            <a:endParaRPr>
              <a:latin typeface="Arial"/>
              <a:ea typeface="Arial"/>
              <a:cs typeface="Arial"/>
              <a:sym typeface="Arial"/>
            </a:endParaRPr>
          </a:p>
        </p:txBody>
      </p:sp>
      <p:sp>
        <p:nvSpPr>
          <p:cNvPr id="448" name="Google Shape;448;p47"/>
          <p:cNvSpPr txBox="1"/>
          <p:nvPr/>
        </p:nvSpPr>
        <p:spPr>
          <a:xfrm>
            <a:off x="75" y="963000"/>
            <a:ext cx="12192000" cy="526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US" sz="1600">
                <a:solidFill>
                  <a:schemeClr val="dk1"/>
                </a:solidFill>
              </a:rPr>
              <a:t>(Opcjonalnie) Zainstaluj Notepad++ (https://notepad-plus-plus.org/download/) - zignoruj jeżeli już masz lub używasz innego edytora tekstowego</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Otwórz okno poleceń swojego systemu operacyjnego, jak to zrobić możesz sprawdzić np. tutaj:</a:t>
            </a:r>
            <a:r>
              <a:rPr lang="en-US" sz="1600" u="sng">
                <a:solidFill>
                  <a:schemeClr val="hlink"/>
                </a:solidFill>
                <a:hlinkClick r:id="rId3"/>
              </a:rPr>
              <a:t>https://tutorial.djangogirls.org/pl/intro_to_command_line/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Sprawdź czy Java jest prawidłowo zainstalowana, polecenie: </a:t>
            </a:r>
            <a:r>
              <a:rPr b="1" lang="en-US" sz="1600">
                <a:solidFill>
                  <a:schemeClr val="dk1"/>
                </a:solidFill>
              </a:rPr>
              <a:t>java -version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Sprawdź czy działa polecenie: </a:t>
            </a:r>
            <a:r>
              <a:rPr b="1" lang="en-US" sz="1600">
                <a:solidFill>
                  <a:schemeClr val="dk1"/>
                </a:solidFill>
              </a:rPr>
              <a:t>javac -version</a:t>
            </a:r>
            <a:r>
              <a:rPr lang="en-US" sz="1600">
                <a:solidFill>
                  <a:schemeClr val="dk1"/>
                </a:solidFill>
              </a:rPr>
              <a:t> i czy wersja jest taka sama jak w pkt 3</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Jeżeli polecenia powyżej nie działają sprawdź czy masz pobraną i zainstalowane </a:t>
            </a:r>
            <a:r>
              <a:rPr b="1" lang="en-US" sz="1600">
                <a:solidFill>
                  <a:schemeClr val="dk1"/>
                </a:solidFill>
              </a:rPr>
              <a:t>JDK </a:t>
            </a:r>
            <a:r>
              <a:rPr lang="en-US" sz="1600">
                <a:solidFill>
                  <a:schemeClr val="dk1"/>
                </a:solidFill>
              </a:rPr>
              <a:t>(a nie tylko </a:t>
            </a:r>
            <a:r>
              <a:rPr b="1" lang="en-US" sz="1600">
                <a:solidFill>
                  <a:schemeClr val="dk1"/>
                </a:solidFill>
              </a:rPr>
              <a:t>JRE!</a:t>
            </a:r>
            <a:r>
              <a:rPr lang="en-US" sz="1600">
                <a:solidFill>
                  <a:schemeClr val="dk1"/>
                </a:solidFill>
              </a:rPr>
              <a:t>) w wersji</a:t>
            </a:r>
            <a:r>
              <a:rPr b="1" lang="en-US" sz="1600">
                <a:solidFill>
                  <a:schemeClr val="dk1"/>
                </a:solidFill>
              </a:rPr>
              <a:t> 8</a:t>
            </a:r>
            <a:r>
              <a:rPr lang="en-US"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Jeżeli nie masz </a:t>
            </a:r>
            <a:r>
              <a:rPr b="1" lang="en-US" sz="1600">
                <a:solidFill>
                  <a:schemeClr val="dk1"/>
                </a:solidFill>
              </a:rPr>
              <a:t>JDK </a:t>
            </a:r>
            <a:r>
              <a:rPr lang="en-US" sz="1600">
                <a:solidFill>
                  <a:schemeClr val="dk1"/>
                </a:solidFill>
              </a:rPr>
              <a:t>pobierz i zainstaluj. Pobrać można ze strony </a:t>
            </a:r>
            <a:r>
              <a:rPr lang="en-US" sz="1600" u="sng">
                <a:solidFill>
                  <a:schemeClr val="hlink"/>
                </a:solidFill>
                <a:hlinkClick r:id="rId4"/>
              </a:rPr>
              <a:t>https://www.oracle.com/technetwork/java/javase/downloads/jdk8-downloads-2133151.html</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Jeżeli nadal nie możesz wykonać poleceń z pkt 3 i/lub 4 wykonaj instrukcje poniżej:</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Wykonaj polecenia z linku żeby znaleźć zmienną systemową Path: </a:t>
            </a:r>
            <a:r>
              <a:rPr lang="en-US" sz="1600" u="sng">
                <a:solidFill>
                  <a:schemeClr val="hlink"/>
                </a:solidFill>
                <a:hlinkClick r:id="rId5"/>
              </a:rPr>
              <a:t>https://www.java.com/pl/download/help/path.xml</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Dodaj do zmiennej systemowej Path nowy wpis [JAVA_HOME]\bin – gdzie [JAVA_HOME] to katalog z JDK, np.: C:\Program Files\Java\jdk1.8.0_172\bin</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Zamknij i otwórz ponownie okno poleceń systemu, wróć do pkt 3</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Zainstaluj dodatkowe pluginy do programu </a:t>
            </a:r>
            <a:r>
              <a:rPr b="1" lang="en-US" sz="1600">
                <a:solidFill>
                  <a:schemeClr val="dk1"/>
                </a:solidFill>
              </a:rPr>
              <a:t>JVisualVM</a:t>
            </a:r>
            <a:r>
              <a:rPr lang="en-US"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przejdź do katalogu [JAVA_HOME]\bin – gdzie [JAVA_HOME] to katalog z </a:t>
            </a:r>
            <a:r>
              <a:rPr b="1" lang="en-US" sz="1600">
                <a:solidFill>
                  <a:schemeClr val="dk1"/>
                </a:solidFill>
              </a:rPr>
              <a:t>JDK</a:t>
            </a:r>
            <a:endParaRPr b="1"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znajdź i uruchom program</a:t>
            </a:r>
            <a:r>
              <a:rPr b="1" lang="en-US" sz="1600">
                <a:solidFill>
                  <a:schemeClr val="dk1"/>
                </a:solidFill>
              </a:rPr>
              <a:t> jvisualvm.exe</a:t>
            </a:r>
            <a:endParaRPr b="1"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w menu górnym kliknij Tools -&gt; Plugins</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przejdź do zakładki: Available Plugins i zaznacz dwa pluginy: </a:t>
            </a:r>
            <a:r>
              <a:rPr b="1" lang="en-US" sz="1600">
                <a:solidFill>
                  <a:schemeClr val="dk1"/>
                </a:solidFill>
              </a:rPr>
              <a:t>Visual GC</a:t>
            </a:r>
            <a:r>
              <a:rPr lang="en-US" sz="1600">
                <a:solidFill>
                  <a:schemeClr val="dk1"/>
                </a:solidFill>
              </a:rPr>
              <a:t> i </a:t>
            </a:r>
            <a:r>
              <a:rPr b="1" lang="en-US" sz="1600">
                <a:solidFill>
                  <a:schemeClr val="dk1"/>
                </a:solidFill>
              </a:rPr>
              <a:t>VisualVM - MBeans</a:t>
            </a:r>
            <a:endParaRPr b="1"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kliknij przycisk: Install w lewym dolnym rogu</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zainstalowane pluginy powinny pojawić się w zakładce: Installed</a:t>
            </a:r>
            <a:endParaRPr sz="1600">
              <a:solidFill>
                <a:schemeClr val="dk1"/>
              </a:solidFill>
            </a:endParaRPr>
          </a:p>
          <a:p>
            <a:pPr indent="0" lvl="0" marL="0" rtl="0" algn="l">
              <a:lnSpc>
                <a:spcPct val="90000"/>
              </a:lnSpc>
              <a:spcBef>
                <a:spcPts val="0"/>
              </a:spcBef>
              <a:spcAft>
                <a:spcPts val="0"/>
              </a:spcAft>
              <a:buNone/>
            </a:pPr>
            <a:r>
              <a:t/>
            </a:r>
            <a:endParaRPr b="1" sz="1600">
              <a:solidFill>
                <a:srgbClr val="4472C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lang="en-US">
                <a:latin typeface="Arial"/>
                <a:ea typeface="Arial"/>
                <a:cs typeface="Arial"/>
                <a:sym typeface="Arial"/>
              </a:rPr>
              <a:t>Jar - problemy</a:t>
            </a:r>
            <a:endParaRPr b="1" i="0" sz="3200" u="none" cap="none" strike="noStrike">
              <a:solidFill>
                <a:srgbClr val="4A3D53"/>
              </a:solidFill>
              <a:latin typeface="Arial"/>
              <a:ea typeface="Arial"/>
              <a:cs typeface="Arial"/>
              <a:sym typeface="Arial"/>
            </a:endParaRPr>
          </a:p>
        </p:txBody>
      </p:sp>
      <p:sp>
        <p:nvSpPr>
          <p:cNvPr id="668" name="Google Shape;668;p65"/>
          <p:cNvSpPr txBox="1"/>
          <p:nvPr/>
        </p:nvSpPr>
        <p:spPr>
          <a:xfrm>
            <a:off x="2105250" y="1059600"/>
            <a:ext cx="9958500" cy="175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rPr>
              <a:t>Note: The Class-Path header points to classes or JAR files on the local network, </a:t>
            </a:r>
            <a:r>
              <a:rPr lang="en-US" sz="1800" u="sng">
                <a:solidFill>
                  <a:srgbClr val="FF0000"/>
                </a:solidFill>
              </a:rPr>
              <a:t>not JAR files within the JAR file</a:t>
            </a:r>
            <a:r>
              <a:rPr lang="en-US" sz="1800">
                <a:solidFill>
                  <a:schemeClr val="dk1"/>
                </a:solidFill>
              </a:rPr>
              <a:t> or classes accessible over Internet protocols. To load classes in JAR files within a JAR file into the class path, </a:t>
            </a:r>
            <a:r>
              <a:rPr lang="en-US" sz="1800" u="sng">
                <a:solidFill>
                  <a:srgbClr val="FF0000"/>
                </a:solidFill>
              </a:rPr>
              <a:t>you must write custom code to load those classes</a:t>
            </a:r>
            <a:r>
              <a:rPr lang="en-US" sz="1800">
                <a:solidFill>
                  <a:schemeClr val="dk1"/>
                </a:solidFill>
              </a:rPr>
              <a:t>. For example, if MyJar.jar contains another JAR file called MyUtils.jar, you cannot use the Class-Path header in MyJar.jar's manifest to load classes in MyUtils.jar into the class path.</a:t>
            </a:r>
            <a:endParaRPr/>
          </a:p>
        </p:txBody>
      </p:sp>
      <p:sp>
        <p:nvSpPr>
          <p:cNvPr id="669" name="Google Shape;669;p65"/>
          <p:cNvSpPr txBox="1"/>
          <p:nvPr/>
        </p:nvSpPr>
        <p:spPr>
          <a:xfrm>
            <a:off x="3616025" y="2543150"/>
            <a:ext cx="65775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AEABAB"/>
                </a:solidFill>
                <a:latin typeface="Arial"/>
                <a:ea typeface="Arial"/>
                <a:cs typeface="Arial"/>
                <a:sym typeface="Arial"/>
              </a:rPr>
              <a:t>źródło: </a:t>
            </a:r>
            <a:r>
              <a:rPr lang="en-US" u="sng">
                <a:solidFill>
                  <a:schemeClr val="hlink"/>
                </a:solidFill>
                <a:hlinkClick r:id="rId3"/>
              </a:rPr>
              <a:t>https://docs.oracle.com/javase/tutorial/deployment/jar/downman.html</a:t>
            </a:r>
            <a:endParaRPr>
              <a:solidFill>
                <a:srgbClr val="AEABAB"/>
              </a:solidFill>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p:txBody>
      </p:sp>
      <p:sp>
        <p:nvSpPr>
          <p:cNvPr id="670" name="Google Shape;670;p65"/>
          <p:cNvSpPr txBox="1"/>
          <p:nvPr/>
        </p:nvSpPr>
        <p:spPr>
          <a:xfrm>
            <a:off x="685800" y="3002975"/>
            <a:ext cx="10027200" cy="3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Problem zgłoszony w 2002 roku!:</a:t>
            </a:r>
            <a:endParaRPr sz="1800"/>
          </a:p>
          <a:p>
            <a:pPr indent="0" lvl="0" marL="0" rtl="0" algn="l">
              <a:spcBef>
                <a:spcPts val="0"/>
              </a:spcBef>
              <a:spcAft>
                <a:spcPts val="0"/>
              </a:spcAft>
              <a:buNone/>
            </a:pPr>
            <a:r>
              <a:rPr lang="en-US" sz="1800" u="sng">
                <a:solidFill>
                  <a:schemeClr val="hlink"/>
                </a:solidFill>
                <a:hlinkClick r:id="rId4"/>
              </a:rPr>
              <a:t>https://bugs.java.com/bugdatabase/view_bug.do?bug_id=4648386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Dostępne rozwiązania:</a:t>
            </a:r>
            <a:endParaRPr sz="1800"/>
          </a:p>
          <a:p>
            <a:pPr indent="-342900" lvl="0" marL="457200" rtl="0" algn="l">
              <a:spcBef>
                <a:spcPts val="0"/>
              </a:spcBef>
              <a:spcAft>
                <a:spcPts val="0"/>
              </a:spcAft>
              <a:buSzPts val="1800"/>
              <a:buChar char="-"/>
            </a:pPr>
            <a:r>
              <a:rPr lang="en-US" sz="1800"/>
              <a:t>One-JAR: </a:t>
            </a:r>
            <a:r>
              <a:rPr lang="en-US" sz="1800" u="sng">
                <a:solidFill>
                  <a:schemeClr val="hlink"/>
                </a:solidFill>
                <a:hlinkClick r:id="rId5"/>
              </a:rPr>
              <a:t>http://one-jar.sourceforge.net/</a:t>
            </a:r>
            <a:endParaRPr sz="1800"/>
          </a:p>
          <a:p>
            <a:pPr indent="-342900" lvl="0" marL="457200" rtl="0" algn="l">
              <a:spcBef>
                <a:spcPts val="0"/>
              </a:spcBef>
              <a:spcAft>
                <a:spcPts val="0"/>
              </a:spcAft>
              <a:buSzPts val="1800"/>
              <a:buChar char="-"/>
            </a:pPr>
            <a:r>
              <a:rPr lang="en-US" sz="1800"/>
              <a:t>Uber-JAR</a:t>
            </a:r>
            <a:endParaRPr sz="1800"/>
          </a:p>
          <a:p>
            <a:pPr indent="-342900" lvl="0" marL="457200" rtl="0" algn="l">
              <a:spcBef>
                <a:spcPts val="0"/>
              </a:spcBef>
              <a:spcAft>
                <a:spcPts val="0"/>
              </a:spcAft>
              <a:buSzPts val="1800"/>
              <a:buChar char="-"/>
            </a:pPr>
            <a:r>
              <a:rPr lang="en-US" sz="1800"/>
              <a:t>Maven</a:t>
            </a:r>
            <a:endParaRPr sz="1800"/>
          </a:p>
          <a:p>
            <a:pPr indent="-342900" lvl="0" marL="457200" rtl="0" algn="l">
              <a:spcBef>
                <a:spcPts val="0"/>
              </a:spcBef>
              <a:spcAft>
                <a:spcPts val="0"/>
              </a:spcAft>
              <a:buSzPts val="1800"/>
              <a:buChar char="-"/>
            </a:pPr>
            <a:r>
              <a:rPr lang="en-US" sz="1800"/>
              <a:t>IntelliJ jar artifact </a:t>
            </a:r>
            <a:endParaRPr sz="1800"/>
          </a:p>
        </p:txBody>
      </p:sp>
      <p:grpSp>
        <p:nvGrpSpPr>
          <p:cNvPr id="671" name="Google Shape;671;p65"/>
          <p:cNvGrpSpPr/>
          <p:nvPr/>
        </p:nvGrpSpPr>
        <p:grpSpPr>
          <a:xfrm>
            <a:off x="430231" y="983400"/>
            <a:ext cx="1675016" cy="1692067"/>
            <a:chOff x="430231" y="983400"/>
            <a:chExt cx="1675016" cy="1692067"/>
          </a:xfrm>
        </p:grpSpPr>
        <p:pic>
          <p:nvPicPr>
            <p:cNvPr id="672" name="Google Shape;672;p65"/>
            <p:cNvPicPr preferRelativeResize="0"/>
            <p:nvPr/>
          </p:nvPicPr>
          <p:blipFill rotWithShape="1">
            <a:blip r:embed="rId6">
              <a:alphaModFix/>
            </a:blip>
            <a:srcRect b="0" l="0" r="0" t="0"/>
            <a:stretch/>
          </p:blipFill>
          <p:spPr>
            <a:xfrm>
              <a:off x="430231" y="1000451"/>
              <a:ext cx="1675016" cy="1675016"/>
            </a:xfrm>
            <a:prstGeom prst="rect">
              <a:avLst/>
            </a:prstGeom>
            <a:noFill/>
            <a:ln>
              <a:noFill/>
            </a:ln>
          </p:spPr>
        </p:pic>
        <p:sp>
          <p:nvSpPr>
            <p:cNvPr id="673" name="Google Shape;673;p65"/>
            <p:cNvSpPr txBox="1"/>
            <p:nvPr/>
          </p:nvSpPr>
          <p:spPr>
            <a:xfrm>
              <a:off x="810538" y="983400"/>
              <a:ext cx="9144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600">
                  <a:solidFill>
                    <a:srgbClr val="FFFFFF"/>
                  </a:solidFill>
                </a:rPr>
                <a:t>?</a:t>
              </a:r>
              <a:endParaRPr b="1" sz="9600">
                <a:solidFill>
                  <a:srgbClr val="FFFFFF"/>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66"/>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b="1" i="0" lang="en-US" sz="3200" u="none" cap="none" strike="noStrike">
                <a:solidFill>
                  <a:srgbClr val="4A3D53"/>
                </a:solidFill>
                <a:latin typeface="Arial"/>
                <a:ea typeface="Arial"/>
                <a:cs typeface="Arial"/>
                <a:sym typeface="Arial"/>
              </a:rPr>
              <a:t>Dokumentacja kodu</a:t>
            </a:r>
            <a:endParaRPr/>
          </a:p>
        </p:txBody>
      </p:sp>
      <p:sp>
        <p:nvSpPr>
          <p:cNvPr id="679" name="Google Shape;679;p66"/>
          <p:cNvSpPr/>
          <p:nvPr/>
        </p:nvSpPr>
        <p:spPr>
          <a:xfrm>
            <a:off x="382775" y="984701"/>
            <a:ext cx="11523300" cy="181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Javadoc</a:t>
            </a:r>
            <a:r>
              <a:rPr lang="en-US" sz="1800">
                <a:solidFill>
                  <a:schemeClr val="dk1"/>
                </a:solidFill>
                <a:latin typeface="Arial"/>
                <a:ea typeface="Arial"/>
                <a:cs typeface="Arial"/>
                <a:sym typeface="Arial"/>
              </a:rPr>
              <a:t> – narzędzie automatycznie generujące dokumentację na podstawie zamieszczonych w kodzie źródłowym znaczników w komentarzach. Właściwie nawet bez komentarzy może stanowić użyteczną dokumentację (o ile nazwy pól i metod mają zrozumiałem nazwy). Javadoc został stworzony specjalnie na potrzeby języka Java.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Przykłady użycia:</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javadoc -d -author -version docs src\pl\sda\calculator\core\Calculator.java</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680" name="Google Shape;680;p66"/>
          <p:cNvSpPr txBox="1"/>
          <p:nvPr/>
        </p:nvSpPr>
        <p:spPr>
          <a:xfrm>
            <a:off x="2806832" y="5412005"/>
            <a:ext cx="6048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u="sng">
                <a:solidFill>
                  <a:schemeClr val="hlink"/>
                </a:solidFill>
                <a:latin typeface="Arial"/>
                <a:ea typeface="Arial"/>
                <a:cs typeface="Arial"/>
                <a:sym typeface="Arial"/>
                <a:hlinkClick r:id="rId3"/>
              </a:rPr>
              <a:t>https://binfalse.de/2015/10/05/javadoc-cheats-sheet/</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681" name="Google Shape;681;p66"/>
          <p:cNvPicPr preferRelativeResize="0"/>
          <p:nvPr/>
        </p:nvPicPr>
        <p:blipFill rotWithShape="1">
          <a:blip r:embed="rId4">
            <a:alphaModFix/>
          </a:blip>
          <a:srcRect b="0" l="0" r="0" t="0"/>
          <a:stretch/>
        </p:blipFill>
        <p:spPr>
          <a:xfrm>
            <a:off x="2153829" y="2733378"/>
            <a:ext cx="7354327" cy="2581635"/>
          </a:xfrm>
          <a:prstGeom prst="rect">
            <a:avLst/>
          </a:prstGeom>
          <a:noFill/>
          <a:ln>
            <a:noFill/>
          </a:ln>
        </p:spPr>
      </p:pic>
      <p:sp>
        <p:nvSpPr>
          <p:cNvPr id="682" name="Google Shape;682;p66"/>
          <p:cNvSpPr txBox="1"/>
          <p:nvPr/>
        </p:nvSpPr>
        <p:spPr>
          <a:xfrm>
            <a:off x="215900" y="5905800"/>
            <a:ext cx="10945500" cy="7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IntelliJ </a:t>
            </a:r>
            <a:r>
              <a:rPr lang="en-US" sz="1800"/>
              <a:t>umożliwia podglądnięcie dokumentacji w kodzie</a:t>
            </a:r>
            <a:r>
              <a:rPr lang="en-US" sz="1800"/>
              <a:t>:</a:t>
            </a:r>
            <a:endParaRPr sz="1800"/>
          </a:p>
          <a:p>
            <a:pPr indent="0" lvl="0" marL="0" rtl="0" algn="ctr">
              <a:spcBef>
                <a:spcPts val="0"/>
              </a:spcBef>
              <a:spcAft>
                <a:spcPts val="0"/>
              </a:spcAft>
              <a:buNone/>
            </a:pPr>
            <a:r>
              <a:rPr i="1" lang="en-US" sz="1800">
                <a:solidFill>
                  <a:srgbClr val="000000"/>
                </a:solidFill>
              </a:rPr>
              <a:t>{w klasie}(</a:t>
            </a:r>
            <a:r>
              <a:rPr b="1" i="1" lang="en-US" sz="1800">
                <a:solidFill>
                  <a:srgbClr val="000000"/>
                </a:solidFill>
              </a:rPr>
              <a:t>Ctrl + </a:t>
            </a:r>
            <a:r>
              <a:rPr b="1" i="1" lang="en-US" sz="1800"/>
              <a:t>Q</a:t>
            </a:r>
            <a:r>
              <a:rPr i="1" lang="en-US" sz="1800">
                <a:solidFill>
                  <a:srgbClr val="000000"/>
                </a:solidFill>
              </a:rPr>
              <a:t> </a:t>
            </a:r>
            <a:r>
              <a:rPr lang="en-US" sz="1800">
                <a:solidFill>
                  <a:srgbClr val="000000"/>
                </a:solidFill>
              </a:rPr>
              <a:t>lub </a:t>
            </a:r>
            <a:r>
              <a:rPr b="1" i="1" lang="en-US" sz="1800">
                <a:solidFill>
                  <a:srgbClr val="000000"/>
                </a:solidFill>
              </a:rPr>
              <a:t>Menu → </a:t>
            </a:r>
            <a:r>
              <a:rPr b="1" i="1" lang="en-US" sz="1800"/>
              <a:t>View </a:t>
            </a:r>
            <a:r>
              <a:rPr b="1" i="1" lang="en-US" sz="1800">
                <a:solidFill>
                  <a:srgbClr val="000000"/>
                </a:solidFill>
              </a:rPr>
              <a:t>→ </a:t>
            </a:r>
            <a:r>
              <a:rPr b="1" i="1" lang="en-US" sz="1800"/>
              <a:t>Quick Documentation</a:t>
            </a:r>
            <a:r>
              <a:rPr i="1" lang="en-US" sz="1800">
                <a:solidFill>
                  <a:srgbClr val="000000"/>
                </a:solidFill>
              </a:rPr>
              <a:t>)</a:t>
            </a:r>
            <a:endParaRPr sz="1800">
              <a:solidFill>
                <a:srgbClr val="000000"/>
              </a:solidFill>
            </a:endParaRPr>
          </a:p>
          <a:p>
            <a:pPr indent="0" lvl="0" marL="0" rtl="0" algn="ctr">
              <a:spcBef>
                <a:spcPts val="0"/>
              </a:spcBef>
              <a:spcAft>
                <a:spcPts val="0"/>
              </a:spcAft>
              <a:buNone/>
            </a:pPr>
            <a:r>
              <a:rPr lang="en-US" sz="1800"/>
              <a:t>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67"/>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a:t>
            </a:r>
            <a:endParaRPr/>
          </a:p>
        </p:txBody>
      </p:sp>
      <p:sp>
        <p:nvSpPr>
          <p:cNvPr id="688" name="Google Shape;688;p67"/>
          <p:cNvSpPr txBox="1"/>
          <p:nvPr/>
        </p:nvSpPr>
        <p:spPr>
          <a:xfrm>
            <a:off x="0" y="963000"/>
            <a:ext cx="12192000" cy="5122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90000"/>
              </a:lnSpc>
              <a:spcBef>
                <a:spcPts val="0"/>
              </a:spcBef>
              <a:spcAft>
                <a:spcPts val="0"/>
              </a:spcAft>
              <a:buClr>
                <a:schemeClr val="dk1"/>
              </a:buClr>
              <a:buSzPts val="1500"/>
              <a:buAutoNum type="arabicPeriod" startAt="6"/>
            </a:pPr>
            <a:r>
              <a:rPr lang="en-US" sz="1500">
                <a:solidFill>
                  <a:schemeClr val="dk1"/>
                </a:solidFill>
              </a:rPr>
              <a:t>Budujemy własnego jara</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Sko</a:t>
            </a:r>
            <a:r>
              <a:rPr lang="en-US" sz="1500">
                <a:solidFill>
                  <a:schemeClr val="dk1"/>
                </a:solidFill>
              </a:rPr>
              <a:t>p</a:t>
            </a:r>
            <a:r>
              <a:rPr lang="en-US" sz="1500">
                <a:solidFill>
                  <a:schemeClr val="dk1"/>
                </a:solidFill>
              </a:rPr>
              <a:t>iuj do katalogu bazowego plik </a:t>
            </a:r>
            <a:r>
              <a:rPr b="1" lang="en-US" sz="1500">
                <a:solidFill>
                  <a:schemeClr val="dk1"/>
                </a:solidFill>
              </a:rPr>
              <a:t>manifest.txt</a:t>
            </a:r>
            <a:endParaRPr b="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Umieść wszystkie pliki potrzebne do uruchomienia programu w katalogu </a:t>
            </a:r>
            <a:r>
              <a:rPr b="1" lang="en-US" sz="1500">
                <a:solidFill>
                  <a:schemeClr val="dk1"/>
                </a:solidFill>
              </a:rPr>
              <a:t>dest</a:t>
            </a:r>
            <a:endParaRPr b="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Za pomocą polecenia </a:t>
            </a:r>
            <a:r>
              <a:rPr b="1" lang="en-US" sz="1500">
                <a:solidFill>
                  <a:schemeClr val="dk1"/>
                </a:solidFill>
              </a:rPr>
              <a:t>jar </a:t>
            </a:r>
            <a:r>
              <a:rPr lang="en-US" sz="1500">
                <a:solidFill>
                  <a:schemeClr val="dk1"/>
                </a:solidFill>
              </a:rPr>
              <a:t>zbuduj paczkę </a:t>
            </a:r>
            <a:r>
              <a:rPr b="1" lang="en-US" sz="1500">
                <a:solidFill>
                  <a:schemeClr val="dk1"/>
                </a:solidFill>
              </a:rPr>
              <a:t>calculator.jar</a:t>
            </a:r>
            <a:endParaRPr b="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Uruchom aplikację </a:t>
            </a:r>
            <a:r>
              <a:rPr b="1" lang="en-US" sz="1500">
                <a:solidFill>
                  <a:schemeClr val="dk1"/>
                </a:solidFill>
              </a:rPr>
              <a:t>calculator.jar</a:t>
            </a:r>
            <a:r>
              <a:rPr lang="en-US" sz="1500">
                <a:solidFill>
                  <a:schemeClr val="dk1"/>
                </a:solidFill>
              </a:rPr>
              <a:t> z wiersza poleceń</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Przenieś plik </a:t>
            </a:r>
            <a:r>
              <a:rPr b="1" lang="en-US" sz="1500">
                <a:solidFill>
                  <a:schemeClr val="dk1"/>
                </a:solidFill>
              </a:rPr>
              <a:t>calculator.jar </a:t>
            </a:r>
            <a:r>
              <a:rPr lang="en-US" sz="1500">
                <a:solidFill>
                  <a:schemeClr val="dk1"/>
                </a:solidFill>
              </a:rPr>
              <a:t>do innego katalogu, spróbuj uruchomić...</a:t>
            </a:r>
            <a:endParaRPr sz="1500">
              <a:solidFill>
                <a:schemeClr val="dk1"/>
              </a:solidFill>
            </a:endParaRPr>
          </a:p>
          <a:p>
            <a:pPr indent="0" lvl="0" marL="457200" marR="0" rtl="0" algn="l">
              <a:lnSpc>
                <a:spcPct val="90000"/>
              </a:lnSpc>
              <a:spcBef>
                <a:spcPts val="0"/>
              </a:spcBef>
              <a:spcAft>
                <a:spcPts val="0"/>
              </a:spcAft>
              <a:buNone/>
            </a:pPr>
            <a:r>
              <a:t/>
            </a:r>
            <a:endParaRPr sz="800">
              <a:solidFill>
                <a:schemeClr val="dk1"/>
              </a:solidFill>
            </a:endParaRPr>
          </a:p>
          <a:p>
            <a:pPr indent="-323850" lvl="0" marL="457200" marR="0" rtl="0" algn="l">
              <a:lnSpc>
                <a:spcPct val="90000"/>
              </a:lnSpc>
              <a:spcBef>
                <a:spcPts val="0"/>
              </a:spcBef>
              <a:spcAft>
                <a:spcPts val="0"/>
              </a:spcAft>
              <a:buClr>
                <a:schemeClr val="dk1"/>
              </a:buClr>
              <a:buSzPts val="1500"/>
              <a:buAutoNum type="arabicPeriod" startAt="6"/>
            </a:pPr>
            <a:r>
              <a:rPr lang="en-US" sz="1500">
                <a:solidFill>
                  <a:schemeClr val="dk1"/>
                </a:solidFill>
              </a:rPr>
              <a:t>Budowanie archiwum jar za pomocą </a:t>
            </a:r>
            <a:r>
              <a:rPr b="1" lang="en-US" sz="1500">
                <a:solidFill>
                  <a:schemeClr val="dk1"/>
                </a:solidFill>
              </a:rPr>
              <a:t>IntelliJ</a:t>
            </a:r>
            <a:endParaRPr b="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Wyczyść katalog </a:t>
            </a:r>
            <a:r>
              <a:rPr b="1" lang="en-US" sz="1500">
                <a:solidFill>
                  <a:schemeClr val="dk1"/>
                </a:solidFill>
              </a:rPr>
              <a:t>out </a:t>
            </a:r>
            <a:r>
              <a:rPr lang="en-US" sz="1500">
                <a:solidFill>
                  <a:schemeClr val="dk1"/>
                </a:solidFill>
              </a:rPr>
              <a:t>i usuń plik </a:t>
            </a:r>
            <a:r>
              <a:rPr b="1" lang="en-US" sz="1500">
                <a:solidFill>
                  <a:schemeClr val="dk1"/>
                </a:solidFill>
              </a:rPr>
              <a:t>calculator.jar</a:t>
            </a:r>
            <a:endParaRPr b="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Wykonaj instrukcje ze strony:</a:t>
            </a:r>
            <a:endParaRPr sz="1500">
              <a:solidFill>
                <a:schemeClr val="dk1"/>
              </a:solidFill>
            </a:endParaRPr>
          </a:p>
          <a:p>
            <a:pPr indent="0" lvl="0" marL="914400" marR="0" rtl="0" algn="l">
              <a:lnSpc>
                <a:spcPct val="90000"/>
              </a:lnSpc>
              <a:spcBef>
                <a:spcPts val="0"/>
              </a:spcBef>
              <a:spcAft>
                <a:spcPts val="0"/>
              </a:spcAft>
              <a:buNone/>
            </a:pPr>
            <a:r>
              <a:rPr lang="en-US" sz="1500" u="sng">
                <a:solidFill>
                  <a:schemeClr val="hlink"/>
                </a:solidFill>
                <a:hlinkClick r:id="rId3"/>
              </a:rPr>
              <a:t>https://blog.jetbrains.com/idea/2010/08/quickly-create-jar-artifact/</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Przenieś plik </a:t>
            </a:r>
            <a:r>
              <a:rPr b="1" lang="en-US" sz="1500">
                <a:solidFill>
                  <a:schemeClr val="dk1"/>
                </a:solidFill>
              </a:rPr>
              <a:t>calculator.jar</a:t>
            </a:r>
            <a:r>
              <a:rPr lang="en-US" sz="1500">
                <a:solidFill>
                  <a:schemeClr val="dk1"/>
                </a:solidFill>
              </a:rPr>
              <a:t> do innego katalogu, spróbuj uruchomić</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rgbClr val="FF0000"/>
                </a:solidFill>
              </a:rPr>
              <a:t>* </a:t>
            </a:r>
            <a:r>
              <a:rPr lang="en-US" sz="1500">
                <a:solidFill>
                  <a:schemeClr val="dk1"/>
                </a:solidFill>
              </a:rPr>
              <a:t>Prześlij plik </a:t>
            </a:r>
            <a:r>
              <a:rPr b="1" lang="en-US" sz="1500">
                <a:solidFill>
                  <a:schemeClr val="dk1"/>
                </a:solidFill>
              </a:rPr>
              <a:t>calculator.jar </a:t>
            </a:r>
            <a:r>
              <a:rPr lang="en-US" sz="1500">
                <a:solidFill>
                  <a:schemeClr val="dk1"/>
                </a:solidFill>
              </a:rPr>
              <a:t>do innej osoby z grupy i poproś o uruchomienie</a:t>
            </a:r>
            <a:endParaRPr sz="1500">
              <a:solidFill>
                <a:schemeClr val="dk1"/>
              </a:solidFill>
            </a:endParaRPr>
          </a:p>
          <a:p>
            <a:pPr indent="0" lvl="0" marL="914400" marR="0" rtl="0" algn="l">
              <a:lnSpc>
                <a:spcPct val="90000"/>
              </a:lnSpc>
              <a:spcBef>
                <a:spcPts val="0"/>
              </a:spcBef>
              <a:spcAft>
                <a:spcPts val="0"/>
              </a:spcAft>
              <a:buNone/>
            </a:pPr>
            <a:r>
              <a:t/>
            </a:r>
            <a:endParaRPr sz="800">
              <a:solidFill>
                <a:schemeClr val="dk1"/>
              </a:solidFill>
            </a:endParaRPr>
          </a:p>
          <a:p>
            <a:pPr indent="-323850" lvl="0" marL="457200" marR="0" rtl="0" algn="l">
              <a:lnSpc>
                <a:spcPct val="90000"/>
              </a:lnSpc>
              <a:spcBef>
                <a:spcPts val="0"/>
              </a:spcBef>
              <a:spcAft>
                <a:spcPts val="0"/>
              </a:spcAft>
              <a:buClr>
                <a:schemeClr val="dk1"/>
              </a:buClr>
              <a:buSzPts val="1500"/>
              <a:buAutoNum type="arabicPeriod" startAt="6"/>
            </a:pPr>
            <a:r>
              <a:rPr lang="en-US" sz="1500">
                <a:solidFill>
                  <a:schemeClr val="dk1"/>
                </a:solidFill>
              </a:rPr>
              <a:t>Dodajemy dokumentację kodu.</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Dodaj komentarze Javadoc od klasy </a:t>
            </a:r>
            <a:r>
              <a:rPr b="1" i="1" lang="en-US" sz="1500">
                <a:solidFill>
                  <a:schemeClr val="dk1"/>
                </a:solidFill>
              </a:rPr>
              <a:t>Calculator</a:t>
            </a:r>
            <a:endParaRPr b="1" i="1"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Wykorzystaj tagi: </a:t>
            </a:r>
            <a:r>
              <a:rPr b="1" lang="en-US" sz="1500">
                <a:solidFill>
                  <a:schemeClr val="dk1"/>
                </a:solidFill>
              </a:rPr>
              <a:t>@author</a:t>
            </a:r>
            <a:r>
              <a:rPr lang="en-US" sz="1500">
                <a:solidFill>
                  <a:schemeClr val="dk1"/>
                </a:solidFill>
              </a:rPr>
              <a:t>, </a:t>
            </a:r>
            <a:r>
              <a:rPr b="1" lang="en-US" sz="1500">
                <a:solidFill>
                  <a:schemeClr val="dk1"/>
                </a:solidFill>
              </a:rPr>
              <a:t>@version</a:t>
            </a:r>
            <a:r>
              <a:rPr lang="en-US" sz="1500">
                <a:solidFill>
                  <a:schemeClr val="dk1"/>
                </a:solidFill>
              </a:rPr>
              <a:t> + krótki opis na poziomie klasy</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Dodaj do metody, która mnoży, kod który sprawdzi czy parametry metody są liczbami dodatnimi, w przypadku nie spełnienia warunku wyrzuć odpowiedni wyjątek – opisz to w dokumentacji</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rgbClr val="FF0000"/>
                </a:solidFill>
              </a:rPr>
              <a:t>* </a:t>
            </a:r>
            <a:r>
              <a:rPr lang="en-US" sz="1500">
                <a:solidFill>
                  <a:schemeClr val="dk1"/>
                </a:solidFill>
              </a:rPr>
              <a:t>Wykorzystaj tagi: </a:t>
            </a:r>
            <a:r>
              <a:rPr b="1" lang="en-US" sz="1500">
                <a:solidFill>
                  <a:schemeClr val="dk1"/>
                </a:solidFill>
              </a:rPr>
              <a:t>@see</a:t>
            </a:r>
            <a:r>
              <a:rPr lang="en-US" sz="1500">
                <a:solidFill>
                  <a:schemeClr val="dk1"/>
                </a:solidFill>
              </a:rPr>
              <a:t> i </a:t>
            </a:r>
            <a:r>
              <a:rPr b="1" lang="en-US" sz="1500">
                <a:solidFill>
                  <a:schemeClr val="dk1"/>
                </a:solidFill>
              </a:rPr>
              <a:t>@link</a:t>
            </a:r>
            <a:r>
              <a:rPr lang="en-US" sz="1500">
                <a:solidFill>
                  <a:schemeClr val="dk1"/>
                </a:solidFill>
              </a:rPr>
              <a:t> do wskazania skąd pochodzą implementacje metod: cos, sin, max, min</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rgbClr val="FF0000"/>
                </a:solidFill>
              </a:rPr>
              <a:t>* </a:t>
            </a:r>
            <a:r>
              <a:rPr lang="en-US" sz="1500">
                <a:solidFill>
                  <a:schemeClr val="dk1"/>
                </a:solidFill>
              </a:rPr>
              <a:t>Oznacz jedną z metod tagiem </a:t>
            </a:r>
            <a:r>
              <a:rPr b="1" lang="en-US" sz="1500">
                <a:solidFill>
                  <a:schemeClr val="dk1"/>
                </a:solidFill>
              </a:rPr>
              <a:t>@deprecated</a:t>
            </a:r>
            <a:r>
              <a:rPr lang="en-US" sz="1500">
                <a:solidFill>
                  <a:schemeClr val="dk1"/>
                </a:solidFill>
              </a:rPr>
              <a:t> – zobacz jak wywołanie takiej metody wygląda w IntelliJ</a:t>
            </a:r>
            <a:endParaRPr sz="1500">
              <a:solidFill>
                <a:schemeClr val="dk1"/>
              </a:solidFill>
            </a:endParaRPr>
          </a:p>
          <a:p>
            <a:pPr indent="-323850" lvl="1" marL="914400" rtl="0" algn="l">
              <a:lnSpc>
                <a:spcPct val="90000"/>
              </a:lnSpc>
              <a:spcBef>
                <a:spcPts val="0"/>
              </a:spcBef>
              <a:spcAft>
                <a:spcPts val="0"/>
              </a:spcAft>
              <a:buClr>
                <a:schemeClr val="dk1"/>
              </a:buClr>
              <a:buSzPts val="1500"/>
              <a:buAutoNum type="alphaLcPeriod"/>
            </a:pPr>
            <a:r>
              <a:rPr lang="en-US" sz="1500">
                <a:solidFill>
                  <a:srgbClr val="FF0000"/>
                </a:solidFill>
              </a:rPr>
              <a:t>* </a:t>
            </a:r>
            <a:r>
              <a:rPr lang="en-US" sz="1500">
                <a:solidFill>
                  <a:schemeClr val="dk1"/>
                </a:solidFill>
              </a:rPr>
              <a:t>Możesz dodać co uważasz za przydatne, skorzystaj ze strony: </a:t>
            </a:r>
            <a:r>
              <a:rPr lang="en-US" sz="1500" u="sng">
                <a:solidFill>
                  <a:schemeClr val="hlink"/>
                </a:solidFill>
                <a:hlinkClick r:id="rId4"/>
              </a:rPr>
              <a:t>https://binfalse.de/2015/10/05/javadoc-cheats-sheet/</a:t>
            </a:r>
            <a:endParaRPr sz="1500">
              <a:solidFill>
                <a:schemeClr val="dk1"/>
              </a:solidFill>
            </a:endParaRPr>
          </a:p>
          <a:p>
            <a:pPr indent="-323850" lvl="1" marL="914400" marR="0" rtl="0" algn="l">
              <a:lnSpc>
                <a:spcPct val="90000"/>
              </a:lnSpc>
              <a:spcBef>
                <a:spcPts val="0"/>
              </a:spcBef>
              <a:spcAft>
                <a:spcPts val="0"/>
              </a:spcAft>
              <a:buClr>
                <a:schemeClr val="dk1"/>
              </a:buClr>
              <a:buSzPts val="1500"/>
              <a:buAutoNum type="alphaLcPeriod"/>
            </a:pPr>
            <a:r>
              <a:rPr lang="en-US" sz="1500">
                <a:solidFill>
                  <a:schemeClr val="dk1"/>
                </a:solidFill>
              </a:rPr>
              <a:t>Wykorzystując narzędzie javadoc wygeneruj dokumentację klasy </a:t>
            </a:r>
            <a:r>
              <a:rPr b="1" i="1" lang="en-US" sz="1500">
                <a:solidFill>
                  <a:schemeClr val="dk1"/>
                </a:solidFill>
              </a:rPr>
              <a:t>Calculator</a:t>
            </a:r>
            <a:endParaRPr b="1" i="1" sz="1500">
              <a:solidFill>
                <a:schemeClr val="dk1"/>
              </a:solidFill>
            </a:endParaRPr>
          </a:p>
          <a:p>
            <a:pPr indent="0" lvl="0" marL="457200" marR="0" rtl="0" algn="l">
              <a:lnSpc>
                <a:spcPct val="90000"/>
              </a:lnSpc>
              <a:spcBef>
                <a:spcPts val="0"/>
              </a:spcBef>
              <a:spcAft>
                <a:spcPts val="0"/>
              </a:spcAft>
              <a:buNone/>
            </a:pPr>
            <a:r>
              <a:t/>
            </a:r>
            <a:endParaRPr sz="1500">
              <a:solidFill>
                <a:schemeClr val="dk1"/>
              </a:solidFill>
            </a:endParaRPr>
          </a:p>
          <a:p>
            <a:pPr indent="0" lvl="0" marL="457200" marR="0" rtl="0" algn="l">
              <a:lnSpc>
                <a:spcPct val="90000"/>
              </a:lnSpc>
              <a:spcBef>
                <a:spcPts val="0"/>
              </a:spcBef>
              <a:spcAft>
                <a:spcPts val="0"/>
              </a:spcAft>
              <a:buNone/>
            </a:pPr>
            <a:r>
              <a:t/>
            </a:r>
            <a:endParaRPr sz="1500">
              <a:solidFill>
                <a:schemeClr val="dk1"/>
              </a:solidFill>
            </a:endParaRPr>
          </a:p>
          <a:p>
            <a:pPr indent="0" lvl="0" marL="457200" rtl="0" algn="l">
              <a:lnSpc>
                <a:spcPct val="90000"/>
              </a:lnSpc>
              <a:spcBef>
                <a:spcPts val="0"/>
              </a:spcBef>
              <a:spcAft>
                <a:spcPts val="0"/>
              </a:spcAft>
              <a:buNone/>
            </a:pPr>
            <a:r>
              <a:t/>
            </a:r>
            <a:endParaRPr sz="1500">
              <a:solidFill>
                <a:schemeClr val="dk1"/>
              </a:solidFill>
            </a:endParaRPr>
          </a:p>
        </p:txBody>
      </p:sp>
      <p:sp>
        <p:nvSpPr>
          <p:cNvPr id="689" name="Google Shape;689;p67"/>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FF0000"/>
                </a:solidFill>
              </a:rPr>
              <a:t>* Dla chętnych.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8"/>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b="1" i="0" lang="en-US" sz="3200" u="none" cap="none" strike="noStrike">
                <a:solidFill>
                  <a:srgbClr val="4A3D53"/>
                </a:solidFill>
                <a:latin typeface="Arial"/>
                <a:ea typeface="Arial"/>
                <a:cs typeface="Arial"/>
                <a:sym typeface="Arial"/>
              </a:rPr>
              <a:t>JVM - specyfikacja i rozwój</a:t>
            </a:r>
            <a:endParaRPr/>
          </a:p>
        </p:txBody>
      </p:sp>
      <p:sp>
        <p:nvSpPr>
          <p:cNvPr id="696" name="Google Shape;696;p68"/>
          <p:cNvSpPr/>
          <p:nvPr/>
        </p:nvSpPr>
        <p:spPr>
          <a:xfrm>
            <a:off x="413650" y="1231625"/>
            <a:ext cx="10330500" cy="516780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JVM</a:t>
            </a:r>
            <a:r>
              <a:rPr lang="en-US" sz="1800">
                <a:solidFill>
                  <a:schemeClr val="dk1"/>
                </a:solidFill>
                <a:latin typeface="Arial"/>
                <a:ea typeface="Arial"/>
                <a:cs typeface="Arial"/>
                <a:sym typeface="Arial"/>
              </a:rPr>
              <a:t> - wirtualny „komputer” opisany przez specyfikację (publicznie dostępną), która  pozwala różnym producentom oprogramowania na tworzenie własnych maszyn wirtualnych pracujących pod kontrolą różnych środowisk i urządzeń.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a:t>
            </a:r>
            <a:r>
              <a:rPr lang="en-US" sz="1800">
                <a:solidFill>
                  <a:schemeClr val="dk1"/>
                </a:solidFill>
                <a:latin typeface="Arial"/>
                <a:ea typeface="Arial"/>
                <a:cs typeface="Arial"/>
                <a:sym typeface="Arial"/>
              </a:rPr>
              <a:t> - język programowania, który kompiluje się do kodu bajtowego wykonywanego w ramach </a:t>
            </a:r>
            <a:r>
              <a:rPr b="1" lang="en-US" sz="1800">
                <a:solidFill>
                  <a:schemeClr val="dk1"/>
                </a:solidFill>
              </a:rPr>
              <a:t>JVM</a:t>
            </a:r>
            <a:r>
              <a:rPr lang="en-US" sz="1800">
                <a:solidFill>
                  <a:schemeClr val="dk1"/>
                </a:solidFill>
                <a:latin typeface="Arial"/>
                <a:ea typeface="Arial"/>
                <a:cs typeface="Arial"/>
                <a:sym typeface="Arial"/>
              </a:rPr>
              <a:t>. Specyfikacje </a:t>
            </a:r>
            <a:r>
              <a:rPr b="1" lang="en-US" sz="1800">
                <a:solidFill>
                  <a:schemeClr val="dk1"/>
                </a:solidFill>
              </a:rPr>
              <a:t>JVM </a:t>
            </a:r>
            <a:r>
              <a:rPr lang="en-US" sz="1800">
                <a:solidFill>
                  <a:schemeClr val="dk1"/>
                </a:solidFill>
                <a:latin typeface="Arial"/>
                <a:ea typeface="Arial"/>
                <a:cs typeface="Arial"/>
                <a:sym typeface="Arial"/>
              </a:rPr>
              <a:t>i </a:t>
            </a:r>
            <a:r>
              <a:rPr b="1" lang="en-US" sz="1800">
                <a:solidFill>
                  <a:schemeClr val="dk1"/>
                </a:solidFill>
              </a:rPr>
              <a:t>Java </a:t>
            </a:r>
            <a:r>
              <a:rPr lang="en-US" sz="1800">
                <a:solidFill>
                  <a:schemeClr val="dk1"/>
                </a:solidFill>
                <a:latin typeface="Arial"/>
                <a:ea typeface="Arial"/>
                <a:cs typeface="Arial"/>
                <a:sym typeface="Arial"/>
              </a:rPr>
              <a:t>są publicznie dostępne pod adresem:</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    </a:t>
            </a:r>
            <a:r>
              <a:rPr lang="en-US" sz="1800" u="sng">
                <a:solidFill>
                  <a:schemeClr val="hlink"/>
                </a:solidFill>
                <a:latin typeface="Arial"/>
                <a:ea typeface="Arial"/>
                <a:cs typeface="Arial"/>
                <a:sym typeface="Arial"/>
                <a:hlinkClick r:id="rId3"/>
              </a:rPr>
              <a:t>https://docs.oracle.com/javase/specs/</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Community Process (JCP) </a:t>
            </a:r>
            <a:r>
              <a:rPr lang="en-US" sz="1800">
                <a:solidFill>
                  <a:schemeClr val="dk1"/>
                </a:solidFill>
                <a:latin typeface="Arial"/>
                <a:ea typeface="Arial"/>
                <a:cs typeface="Arial"/>
                <a:sym typeface="Arial"/>
              </a:rPr>
              <a:t>- to proces, który formalizuje i standaryzuje technologie platformy Java. Członkami JCP są przedstawiciele firm: Oracle, Intel Corp., IBM, Hewlett Packard Enterprise, Adobe Systems Inc i wiele innych. Osoby prywatne również mogą zostać członkiem JCP – wystarczy wypełnić formularz zgłoszeniowy.</a:t>
            </a:r>
            <a:endParaRPr/>
          </a:p>
          <a:p>
            <a:pPr indent="0" lvl="0" marL="0" marR="0" rtl="0" algn="ctr">
              <a:spcBef>
                <a:spcPts val="0"/>
              </a:spcBef>
              <a:spcAft>
                <a:spcPts val="0"/>
              </a:spcAft>
              <a:buNone/>
            </a:pPr>
            <a:r>
              <a:rPr lang="en-US" sz="1800" u="sng">
                <a:solidFill>
                  <a:schemeClr val="hlink"/>
                </a:solidFill>
                <a:latin typeface="Arial"/>
                <a:ea typeface="Arial"/>
                <a:cs typeface="Arial"/>
                <a:sym typeface="Arial"/>
                <a:hlinkClick r:id="rId4"/>
              </a:rPr>
              <a:t>https://jcp.org</a:t>
            </a:r>
            <a:endParaRPr sz="1800">
              <a:solidFill>
                <a:schemeClr val="dk1"/>
              </a:solidFill>
              <a:latin typeface="Arial"/>
              <a:ea typeface="Arial"/>
              <a:cs typeface="Arial"/>
              <a:sym typeface="Arial"/>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Specification Requests (JSRs) </a:t>
            </a:r>
            <a:r>
              <a:rPr lang="en-US" sz="1800">
                <a:solidFill>
                  <a:schemeClr val="dk1"/>
                </a:solidFill>
                <a:latin typeface="Arial"/>
                <a:ea typeface="Arial"/>
                <a:cs typeface="Arial"/>
                <a:sym typeface="Arial"/>
              </a:rPr>
              <a:t>– to opis propozycji które mają ulepszyć platformę Java. Tworzony jest przez członków JCP. Propozycja przechodzi przez kilka faz, gdzie jest sprawdzana i implementowana. Jeżeli zostanie zaakceptowana przez JCP kończy jako działający kod w ramach platformy Java.</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69"/>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Arial"/>
              <a:buNone/>
            </a:pPr>
            <a:r>
              <a:rPr b="1" i="0" lang="en-US" sz="3200" u="none" cap="none" strike="noStrike">
                <a:solidFill>
                  <a:srgbClr val="4A3D53"/>
                </a:solidFill>
                <a:latin typeface="Arial"/>
                <a:ea typeface="Arial"/>
                <a:cs typeface="Arial"/>
                <a:sym typeface="Arial"/>
              </a:rPr>
              <a:t>JVM - implementacja firmy Oracle</a:t>
            </a:r>
            <a:endParaRPr/>
          </a:p>
        </p:txBody>
      </p:sp>
      <p:sp>
        <p:nvSpPr>
          <p:cNvPr id="703" name="Google Shape;703;p69"/>
          <p:cNvSpPr/>
          <p:nvPr/>
        </p:nvSpPr>
        <p:spPr>
          <a:xfrm>
            <a:off x="413650" y="1231625"/>
            <a:ext cx="10330500" cy="5046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HotSpot</a:t>
            </a:r>
            <a:r>
              <a:rPr lang="en-US" sz="1800">
                <a:solidFill>
                  <a:schemeClr val="dk1"/>
                </a:solidFill>
                <a:latin typeface="Arial"/>
                <a:ea typeface="Arial"/>
                <a:cs typeface="Arial"/>
                <a:sym typeface="Arial"/>
              </a:rPr>
              <a:t> - maszyna wirtualna Javy, dostarczana przez firmę Oracle Corporation razem z pakietem Java Runtime Environment. Wcześniej rozwijana przez firmę Sun Microsystems. Napisana jest w języku C++ (większość kodu). Kod źródłowy projektu to ok. 250 tys. linii kodu.</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Na program składają się m.in.:</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ładowarka klas (</a:t>
            </a:r>
            <a:r>
              <a:rPr b="1" lang="en-US" sz="1800">
                <a:solidFill>
                  <a:schemeClr val="dk1"/>
                </a:solidFill>
              </a:rPr>
              <a:t>classloader</a:t>
            </a:r>
            <a:r>
              <a:rPr lang="en-US" sz="1800">
                <a:solidFill>
                  <a:schemeClr val="dk1"/>
                </a:solidFill>
                <a:latin typeface="Arial"/>
                <a:ea typeface="Arial"/>
                <a:cs typeface="Arial"/>
                <a:sym typeface="Arial"/>
              </a:rPr>
              <a: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interpreter kodu bajtowego (ang. </a:t>
            </a:r>
            <a:r>
              <a:rPr b="1" lang="en-US" sz="1800">
                <a:solidFill>
                  <a:schemeClr val="dk1"/>
                </a:solidFill>
              </a:rPr>
              <a:t>bytecode </a:t>
            </a:r>
            <a:r>
              <a:rPr lang="en-US" sz="1800">
                <a:solidFill>
                  <a:schemeClr val="dk1"/>
                </a:solidFill>
                <a:latin typeface="Arial"/>
                <a:ea typeface="Arial"/>
                <a:cs typeface="Arial"/>
                <a:sym typeface="Arial"/>
              </a:rPr>
              <a:t>interpreter)</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rPr>
              <a:t>JIT </a:t>
            </a:r>
            <a:r>
              <a:rPr lang="en-US" sz="1800">
                <a:solidFill>
                  <a:schemeClr val="dk1"/>
                </a:solidFill>
                <a:latin typeface="Arial"/>
                <a:ea typeface="Arial"/>
                <a:cs typeface="Arial"/>
                <a:sym typeface="Arial"/>
              </a:rPr>
              <a:t>(Just In Time) kompilator, produkujący kod natywny</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kilka mechanizmów odśmiecania pamięci (garbage collector)</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zestaw bibliotek wspierających wykonanie - Java API – udostępniających usługi takiej jak: obsługę plików czy GUI (Swing, AWT)</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Skoro znana jest specyfikacja kodu bajtowego nic nie stoi na przeszkodzie, aby napisać własną maszynę wirtualną (prawnie zabroniona jest zmiana specyfikacji – jest ona chroniona patentem)</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Przykłady JVM: </a:t>
            </a:r>
            <a:r>
              <a:rPr b="1" lang="en-US" sz="1800">
                <a:solidFill>
                  <a:schemeClr val="dk1"/>
                </a:solidFill>
              </a:rPr>
              <a:t>IBM J9</a:t>
            </a:r>
            <a:r>
              <a:rPr lang="en-US" sz="1800">
                <a:solidFill>
                  <a:schemeClr val="dk1"/>
                </a:solidFill>
                <a:latin typeface="Arial"/>
                <a:ea typeface="Arial"/>
                <a:cs typeface="Arial"/>
                <a:sym typeface="Arial"/>
              </a:rPr>
              <a:t>/</a:t>
            </a:r>
            <a:r>
              <a:rPr b="1" lang="en-US" sz="1800">
                <a:solidFill>
                  <a:schemeClr val="dk1"/>
                </a:solidFill>
              </a:rPr>
              <a:t>Eclipse OpenJ9</a:t>
            </a:r>
            <a:r>
              <a:rPr lang="en-US" sz="1800">
                <a:solidFill>
                  <a:schemeClr val="dk1"/>
                </a:solidFill>
                <a:latin typeface="Arial"/>
                <a:ea typeface="Arial"/>
                <a:cs typeface="Arial"/>
                <a:sym typeface="Arial"/>
              </a:rPr>
              <a:t>, </a:t>
            </a:r>
            <a:r>
              <a:rPr b="1" lang="en-US" sz="1800">
                <a:solidFill>
                  <a:schemeClr val="dk1"/>
                </a:solidFill>
              </a:rPr>
              <a:t>Jamiga</a:t>
            </a:r>
            <a:r>
              <a:rPr lang="en-US" sz="1800">
                <a:solidFill>
                  <a:schemeClr val="dk1"/>
                </a:solidFill>
                <a:latin typeface="Arial"/>
                <a:ea typeface="Arial"/>
                <a:cs typeface="Arial"/>
                <a:sym typeface="Arial"/>
              </a:rPr>
              <a:t>, </a:t>
            </a:r>
            <a:r>
              <a:rPr b="1" lang="en-US" sz="1800">
                <a:solidFill>
                  <a:schemeClr val="dk1"/>
                </a:solidFill>
              </a:rPr>
              <a:t>Dalvik </a:t>
            </a:r>
            <a:r>
              <a:rPr lang="en-US" sz="1800">
                <a:solidFill>
                  <a:schemeClr val="dk1"/>
                </a:solidFill>
                <a:latin typeface="Arial"/>
                <a:ea typeface="Arial"/>
                <a:cs typeface="Arial"/>
                <a:sym typeface="Arial"/>
              </a:rPr>
              <a:t>/</a:t>
            </a:r>
            <a:r>
              <a:rPr b="1" lang="en-US" sz="1800">
                <a:solidFill>
                  <a:schemeClr val="dk1"/>
                </a:solidFill>
              </a:rPr>
              <a:t>Android Runtime (ART)</a:t>
            </a:r>
            <a:endParaRPr b="1"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70"/>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JVM - nie tylko Java</a:t>
            </a:r>
            <a:endParaRPr>
              <a:latin typeface="Arial"/>
              <a:ea typeface="Arial"/>
              <a:cs typeface="Arial"/>
              <a:sym typeface="Arial"/>
            </a:endParaRPr>
          </a:p>
        </p:txBody>
      </p:sp>
      <p:pic>
        <p:nvPicPr>
          <p:cNvPr id="709" name="Google Shape;709;p70"/>
          <p:cNvPicPr preferRelativeResize="0"/>
          <p:nvPr/>
        </p:nvPicPr>
        <p:blipFill rotWithShape="1">
          <a:blip r:embed="rId3">
            <a:alphaModFix/>
          </a:blip>
          <a:srcRect b="0" l="0" r="0" t="0"/>
          <a:stretch/>
        </p:blipFill>
        <p:spPr>
          <a:xfrm>
            <a:off x="4058168" y="2368886"/>
            <a:ext cx="2778641" cy="1562986"/>
          </a:xfrm>
          <a:prstGeom prst="rect">
            <a:avLst/>
          </a:prstGeom>
          <a:noFill/>
          <a:ln>
            <a:noFill/>
          </a:ln>
        </p:spPr>
      </p:pic>
      <p:pic>
        <p:nvPicPr>
          <p:cNvPr id="710" name="Google Shape;710;p70"/>
          <p:cNvPicPr preferRelativeResize="0"/>
          <p:nvPr/>
        </p:nvPicPr>
        <p:blipFill rotWithShape="1">
          <a:blip r:embed="rId4">
            <a:alphaModFix/>
          </a:blip>
          <a:srcRect b="0" l="0" r="0" t="0"/>
          <a:stretch/>
        </p:blipFill>
        <p:spPr>
          <a:xfrm>
            <a:off x="488655" y="2648105"/>
            <a:ext cx="1670939" cy="489467"/>
          </a:xfrm>
          <a:prstGeom prst="rect">
            <a:avLst/>
          </a:prstGeom>
          <a:noFill/>
          <a:ln>
            <a:noFill/>
          </a:ln>
        </p:spPr>
      </p:pic>
      <p:pic>
        <p:nvPicPr>
          <p:cNvPr id="711" name="Google Shape;711;p70"/>
          <p:cNvPicPr preferRelativeResize="0"/>
          <p:nvPr/>
        </p:nvPicPr>
        <p:blipFill rotWithShape="1">
          <a:blip r:embed="rId5">
            <a:alphaModFix/>
          </a:blip>
          <a:srcRect b="0" l="0" r="0" t="0"/>
          <a:stretch/>
        </p:blipFill>
        <p:spPr>
          <a:xfrm>
            <a:off x="1905231" y="1429707"/>
            <a:ext cx="2126511" cy="472511"/>
          </a:xfrm>
          <a:prstGeom prst="rect">
            <a:avLst/>
          </a:prstGeom>
          <a:noFill/>
          <a:ln>
            <a:noFill/>
          </a:ln>
        </p:spPr>
      </p:pic>
      <p:pic>
        <p:nvPicPr>
          <p:cNvPr id="712" name="Google Shape;712;p70"/>
          <p:cNvPicPr preferRelativeResize="0"/>
          <p:nvPr/>
        </p:nvPicPr>
        <p:blipFill rotWithShape="1">
          <a:blip r:embed="rId6">
            <a:alphaModFix/>
          </a:blip>
          <a:srcRect b="0" l="0" r="0" t="0"/>
          <a:stretch/>
        </p:blipFill>
        <p:spPr>
          <a:xfrm>
            <a:off x="6907231" y="599461"/>
            <a:ext cx="2115878" cy="2115878"/>
          </a:xfrm>
          <a:prstGeom prst="rect">
            <a:avLst/>
          </a:prstGeom>
          <a:noFill/>
          <a:ln>
            <a:noFill/>
          </a:ln>
        </p:spPr>
      </p:pic>
      <p:pic>
        <p:nvPicPr>
          <p:cNvPr id="713" name="Google Shape;713;p70"/>
          <p:cNvPicPr preferRelativeResize="0"/>
          <p:nvPr/>
        </p:nvPicPr>
        <p:blipFill rotWithShape="1">
          <a:blip r:embed="rId7">
            <a:alphaModFix/>
          </a:blip>
          <a:srcRect b="0" l="0" r="0" t="0"/>
          <a:stretch/>
        </p:blipFill>
        <p:spPr>
          <a:xfrm>
            <a:off x="8371817" y="2274154"/>
            <a:ext cx="2680962" cy="1726835"/>
          </a:xfrm>
          <a:prstGeom prst="rect">
            <a:avLst/>
          </a:prstGeom>
          <a:noFill/>
          <a:ln>
            <a:noFill/>
          </a:ln>
        </p:spPr>
      </p:pic>
      <p:pic>
        <p:nvPicPr>
          <p:cNvPr id="714" name="Google Shape;714;p70"/>
          <p:cNvPicPr preferRelativeResize="0"/>
          <p:nvPr/>
        </p:nvPicPr>
        <p:blipFill rotWithShape="1">
          <a:blip r:embed="rId8">
            <a:alphaModFix/>
          </a:blip>
          <a:srcRect b="0" l="0" r="0" t="0"/>
          <a:stretch/>
        </p:blipFill>
        <p:spPr>
          <a:xfrm>
            <a:off x="7393068" y="4404988"/>
            <a:ext cx="1957498" cy="1469658"/>
          </a:xfrm>
          <a:prstGeom prst="rect">
            <a:avLst/>
          </a:prstGeom>
          <a:noFill/>
          <a:ln>
            <a:noFill/>
          </a:ln>
        </p:spPr>
      </p:pic>
      <p:pic>
        <p:nvPicPr>
          <p:cNvPr id="715" name="Google Shape;715;p70"/>
          <p:cNvPicPr preferRelativeResize="0"/>
          <p:nvPr/>
        </p:nvPicPr>
        <p:blipFill rotWithShape="1">
          <a:blip r:embed="rId9">
            <a:alphaModFix/>
          </a:blip>
          <a:srcRect b="0" l="0" r="0" t="0"/>
          <a:stretch/>
        </p:blipFill>
        <p:spPr>
          <a:xfrm>
            <a:off x="4031743" y="4326696"/>
            <a:ext cx="2134804" cy="1427650"/>
          </a:xfrm>
          <a:prstGeom prst="rect">
            <a:avLst/>
          </a:prstGeom>
          <a:noFill/>
          <a:ln>
            <a:noFill/>
          </a:ln>
        </p:spPr>
      </p:pic>
      <p:pic>
        <p:nvPicPr>
          <p:cNvPr id="716" name="Google Shape;716;p70"/>
          <p:cNvPicPr preferRelativeResize="0"/>
          <p:nvPr/>
        </p:nvPicPr>
        <p:blipFill rotWithShape="1">
          <a:blip r:embed="rId10">
            <a:alphaModFix/>
          </a:blip>
          <a:srcRect b="0" l="0" r="0" t="0"/>
          <a:stretch/>
        </p:blipFill>
        <p:spPr>
          <a:xfrm>
            <a:off x="1009828" y="3883459"/>
            <a:ext cx="2143737" cy="16549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7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JDK vs JRE vs JVM</a:t>
            </a:r>
            <a:endParaRPr/>
          </a:p>
        </p:txBody>
      </p:sp>
      <p:sp>
        <p:nvSpPr>
          <p:cNvPr id="723" name="Google Shape;723;p71"/>
          <p:cNvSpPr/>
          <p:nvPr/>
        </p:nvSpPr>
        <p:spPr>
          <a:xfrm>
            <a:off x="1" y="948690"/>
            <a:ext cx="12192000" cy="5355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W zależności od potrzeb i liczby dostępnych narzędzi, wyróżniane są dwie główne dystrybucje </a:t>
            </a:r>
            <a:r>
              <a:rPr b="1" lang="en-US" sz="1800">
                <a:solidFill>
                  <a:schemeClr val="accent2"/>
                </a:solidFill>
                <a:latin typeface="Arial"/>
                <a:ea typeface="Arial"/>
                <a:cs typeface="Arial"/>
                <a:sym typeface="Arial"/>
              </a:rPr>
              <a:t>JVM </a:t>
            </a:r>
            <a:r>
              <a:rPr lang="en-US" sz="1800">
                <a:solidFill>
                  <a:schemeClr val="dk1"/>
                </a:solidFill>
                <a:latin typeface="Arial"/>
                <a:ea typeface="Arial"/>
                <a:cs typeface="Arial"/>
                <a:sym typeface="Arial"/>
              </a:rPr>
              <a:t>(</a:t>
            </a:r>
            <a:r>
              <a:rPr b="1" lang="en-US" sz="1800">
                <a:solidFill>
                  <a:schemeClr val="accent2"/>
                </a:solidFill>
              </a:rPr>
              <a:t>JVM</a:t>
            </a:r>
            <a:r>
              <a:rPr lang="en-US" sz="1800">
                <a:solidFill>
                  <a:schemeClr val="dk1"/>
                </a:solidFill>
                <a:latin typeface="Arial"/>
                <a:ea typeface="Arial"/>
                <a:cs typeface="Arial"/>
                <a:sym typeface="Arial"/>
              </a:rPr>
              <a:t> nie występuje w formie samodzielnej a jedynie jako część większej całości - JRE albo JDK):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Runtime Environment (JRE) </a:t>
            </a:r>
            <a:r>
              <a:rPr lang="en-US" sz="1800">
                <a:solidFill>
                  <a:schemeClr val="dk1"/>
                </a:solidFill>
                <a:latin typeface="Arial"/>
                <a:ea typeface="Arial"/>
                <a:cs typeface="Arial"/>
                <a:sym typeface="Arial"/>
              </a:rPr>
              <a:t>– zawiera wyłącznie narzędzia niezbędne do uruchomienia aplikacji, tzw. środowisko uruchomieniowe. Jeżeli chcemy tylko uruchamiać programy napisane w Javie to </a:t>
            </a:r>
            <a:r>
              <a:rPr b="1" lang="en-US" sz="1800">
                <a:solidFill>
                  <a:schemeClr val="dk1"/>
                </a:solidFill>
              </a:rPr>
              <a:t>JRE </a:t>
            </a:r>
            <a:r>
              <a:rPr lang="en-US" sz="1800">
                <a:solidFill>
                  <a:schemeClr val="dk1"/>
                </a:solidFill>
                <a:latin typeface="Arial"/>
                <a:ea typeface="Arial"/>
                <a:cs typeface="Arial"/>
                <a:sym typeface="Arial"/>
              </a:rPr>
              <a:t>nam wystarczy.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Development Kit (JDK) </a:t>
            </a:r>
            <a:r>
              <a:rPr lang="en-US" sz="1800">
                <a:solidFill>
                  <a:schemeClr val="dk1"/>
                </a:solidFill>
                <a:latin typeface="Arial"/>
                <a:ea typeface="Arial"/>
                <a:cs typeface="Arial"/>
                <a:sym typeface="Arial"/>
              </a:rPr>
              <a:t>– zawiera również narzędzia dla programistów pozwalające na tworzenie aplikacji na platformę </a:t>
            </a:r>
            <a:r>
              <a:rPr b="1" lang="en-US" sz="1800">
                <a:solidFill>
                  <a:schemeClr val="accent2"/>
                </a:solidFill>
              </a:rPr>
              <a:t>JVM</a:t>
            </a:r>
            <a:r>
              <a:rPr lang="en-US" sz="1800">
                <a:solidFill>
                  <a:schemeClr val="dk1"/>
                </a:solidFill>
                <a:latin typeface="Arial"/>
                <a:ea typeface="Arial"/>
                <a:cs typeface="Arial"/>
                <a:sym typeface="Arial"/>
              </a:rPr>
              <a:t>. Jeżeli chcemy implementować lub chociażby kompilować programy napisane w Javie to potrzebujemy </a:t>
            </a:r>
            <a:r>
              <a:rPr b="1" lang="en-US" sz="1800">
                <a:solidFill>
                  <a:schemeClr val="dk1"/>
                </a:solidFill>
              </a:rPr>
              <a:t>JDK</a:t>
            </a:r>
            <a:r>
              <a:rPr lang="en-US" sz="1800">
                <a:solidFill>
                  <a:schemeClr val="dk1"/>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Najpopularniejsze wersje JDK to:</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rPr>
              <a:t>OpenJDK </a:t>
            </a:r>
            <a:r>
              <a:rPr lang="en-US" sz="1800">
                <a:solidFill>
                  <a:schemeClr val="dk1"/>
                </a:solidFill>
                <a:latin typeface="Arial"/>
                <a:ea typeface="Arial"/>
                <a:cs typeface="Arial"/>
                <a:sym typeface="Arial"/>
              </a:rPr>
              <a:t>– oficjalna implementacja wzorcowa (reference implementation) Java SE od wersji 7 o kodzie całkowicie otwartym. Licencja oparta na GPL v2. Rozwijany przez społeczność Java (JCP) w tym firmę Oracle.</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rPr>
              <a:t>OracleJDK </a:t>
            </a:r>
            <a:r>
              <a:rPr lang="en-US" sz="1800">
                <a:solidFill>
                  <a:schemeClr val="dk1"/>
                </a:solidFill>
                <a:latin typeface="Arial"/>
                <a:ea typeface="Arial"/>
                <a:cs typeface="Arial"/>
                <a:sym typeface="Arial"/>
              </a:rPr>
              <a:t>– w dużej mierze oparta na OpenJDK, ale zawiera też kod komercyjny (Java Flight Recorder, Java Plugin, Java WebStart), trochę więcej klas i jest bardziej stabilny. Brak wyraźnych różnic funkcjonalnych czy też wydajnościowych między obiema wersjami.</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72"/>
          <p:cNvSpPr txBox="1"/>
          <p:nvPr>
            <p:ph type="title"/>
          </p:nvPr>
        </p:nvSpPr>
        <p:spPr>
          <a:xfrm>
            <a:off x="0" y="0"/>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JDK vs JRE vs JVM</a:t>
            </a:r>
            <a:endParaRPr/>
          </a:p>
        </p:txBody>
      </p:sp>
      <p:grpSp>
        <p:nvGrpSpPr>
          <p:cNvPr id="730" name="Google Shape;730;p72"/>
          <p:cNvGrpSpPr/>
          <p:nvPr/>
        </p:nvGrpSpPr>
        <p:grpSpPr>
          <a:xfrm>
            <a:off x="2224118" y="1050142"/>
            <a:ext cx="7213676" cy="5306208"/>
            <a:chOff x="2224118" y="963039"/>
            <a:chExt cx="7213676" cy="5306208"/>
          </a:xfrm>
        </p:grpSpPr>
        <p:pic>
          <p:nvPicPr>
            <p:cNvPr id="731" name="Google Shape;731;p72"/>
            <p:cNvPicPr preferRelativeResize="0"/>
            <p:nvPr/>
          </p:nvPicPr>
          <p:blipFill rotWithShape="1">
            <a:blip r:embed="rId3">
              <a:alphaModFix/>
            </a:blip>
            <a:srcRect b="0" l="0" r="0" t="0"/>
            <a:stretch/>
          </p:blipFill>
          <p:spPr>
            <a:xfrm>
              <a:off x="2224118" y="963039"/>
              <a:ext cx="7213676" cy="5044598"/>
            </a:xfrm>
            <a:prstGeom prst="rect">
              <a:avLst/>
            </a:prstGeom>
            <a:noFill/>
            <a:ln>
              <a:noFill/>
            </a:ln>
          </p:spPr>
        </p:pic>
        <p:sp>
          <p:nvSpPr>
            <p:cNvPr id="732" name="Google Shape;732;p72"/>
            <p:cNvSpPr/>
            <p:nvPr/>
          </p:nvSpPr>
          <p:spPr>
            <a:xfrm>
              <a:off x="2565650" y="6007647"/>
              <a:ext cx="62043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EABAB"/>
                  </a:solidFill>
                  <a:latin typeface="Arial"/>
                  <a:ea typeface="Arial"/>
                  <a:cs typeface="Arial"/>
                  <a:sym typeface="Arial"/>
                </a:rPr>
                <a:t>źródło: https://docs.oracle.com/javase/8/docs/index.html</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3"/>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Java to nie tylko język programowania, to platforma!</a:t>
            </a:r>
            <a:endParaRPr/>
          </a:p>
        </p:txBody>
      </p:sp>
      <p:pic>
        <p:nvPicPr>
          <p:cNvPr id="738" name="Google Shape;738;p73"/>
          <p:cNvPicPr preferRelativeResize="0"/>
          <p:nvPr/>
        </p:nvPicPr>
        <p:blipFill rotWithShape="1">
          <a:blip r:embed="rId3">
            <a:alphaModFix/>
          </a:blip>
          <a:srcRect b="0" l="0" r="0" t="0"/>
          <a:stretch/>
        </p:blipFill>
        <p:spPr>
          <a:xfrm>
            <a:off x="5564221" y="1794982"/>
            <a:ext cx="6627778" cy="3729424"/>
          </a:xfrm>
          <a:prstGeom prst="rect">
            <a:avLst/>
          </a:prstGeom>
          <a:noFill/>
          <a:ln>
            <a:noFill/>
          </a:ln>
        </p:spPr>
      </p:pic>
      <p:sp>
        <p:nvSpPr>
          <p:cNvPr id="739" name="Google Shape;739;p73"/>
          <p:cNvSpPr txBox="1"/>
          <p:nvPr/>
        </p:nvSpPr>
        <p:spPr>
          <a:xfrm>
            <a:off x="152399" y="1219200"/>
            <a:ext cx="5411700" cy="4524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Platform, Standard Edition (Java SE) </a:t>
            </a:r>
            <a:r>
              <a:rPr lang="en-US" sz="1800">
                <a:solidFill>
                  <a:schemeClr val="dk1"/>
                </a:solidFill>
                <a:latin typeface="Arial"/>
                <a:ea typeface="Arial"/>
                <a:cs typeface="Arial"/>
                <a:sym typeface="Arial"/>
              </a:rPr>
              <a:t>– podstawowa wersja języka Java służąca głównie do tworzenia aplikacji dekstopowych. Aktualna wersja: </a:t>
            </a:r>
            <a:r>
              <a:rPr b="1" lang="en-US" sz="1800">
                <a:solidFill>
                  <a:schemeClr val="dk1"/>
                </a:solidFill>
              </a:rPr>
              <a:t>Java SE 1</a:t>
            </a:r>
            <a:r>
              <a:rPr b="1" lang="en-US" sz="1800">
                <a:solidFill>
                  <a:schemeClr val="dk1"/>
                </a:solidFill>
              </a:rPr>
              <a:t>1</a:t>
            </a:r>
            <a:r>
              <a:rPr lang="en-US" sz="1800">
                <a:solidFill>
                  <a:schemeClr val="dk1"/>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Platform, Enterprise Edition (Java EE) </a:t>
            </a:r>
            <a:r>
              <a:rPr lang="en-US" sz="1800">
                <a:solidFill>
                  <a:schemeClr val="dk1"/>
                </a:solidFill>
                <a:latin typeface="Arial"/>
                <a:ea typeface="Arial"/>
                <a:cs typeface="Arial"/>
                <a:sym typeface="Arial"/>
              </a:rPr>
              <a:t>- zbudowana na bazie Java SE. Przeznaczona do rozwijania i uruchamiania dużych, wielowarstwowych, skalowalnych aplikacji typu enteprise. Aktualna wersja: </a:t>
            </a:r>
            <a:r>
              <a:rPr b="1" lang="en-US" sz="1800">
                <a:solidFill>
                  <a:schemeClr val="dk1"/>
                </a:solidFill>
              </a:rPr>
              <a:t>Java EE 8</a:t>
            </a:r>
            <a:r>
              <a:rPr lang="en-US" sz="1800">
                <a:solidFill>
                  <a:schemeClr val="dk1"/>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Java Platform, Micro Edition (Java ME) </a:t>
            </a:r>
            <a:r>
              <a:rPr lang="en-US" sz="1800">
                <a:solidFill>
                  <a:schemeClr val="dk1"/>
                </a:solidFill>
                <a:latin typeface="Arial"/>
                <a:ea typeface="Arial"/>
                <a:cs typeface="Arial"/>
                <a:sym typeface="Arial"/>
              </a:rPr>
              <a:t>– podzbiór Java SE. Posiada własną </a:t>
            </a:r>
            <a:r>
              <a:rPr b="1" lang="en-US" sz="1800">
                <a:solidFill>
                  <a:schemeClr val="dk1"/>
                </a:solidFill>
              </a:rPr>
              <a:t>VM </a:t>
            </a:r>
            <a:r>
              <a:rPr lang="en-US" sz="1800">
                <a:solidFill>
                  <a:schemeClr val="dk1"/>
                </a:solidFill>
                <a:latin typeface="Arial"/>
                <a:ea typeface="Arial"/>
                <a:cs typeface="Arial"/>
                <a:sym typeface="Arial"/>
              </a:rPr>
              <a:t>przeznaczoną na małe przenośne urządzenia (małe zużycie pamięci). </a:t>
            </a:r>
            <a:endParaRPr sz="1800">
              <a:solidFill>
                <a:schemeClr val="dk1"/>
              </a:solidFill>
              <a:latin typeface="Arial"/>
              <a:ea typeface="Arial"/>
              <a:cs typeface="Arial"/>
              <a:sym typeface="Arial"/>
            </a:endParaRPr>
          </a:p>
          <a:p>
            <a:pPr indent="0" lvl="0" marL="285750" marR="0" rtl="0" algn="l">
              <a:spcBef>
                <a:spcPts val="0"/>
              </a:spcBef>
              <a:spcAft>
                <a:spcPts val="0"/>
              </a:spcAft>
              <a:buNone/>
            </a:pPr>
            <a:r>
              <a:rPr lang="en-US" sz="1800">
                <a:solidFill>
                  <a:schemeClr val="dk1"/>
                </a:solidFill>
                <a:latin typeface="Arial"/>
                <a:ea typeface="Arial"/>
                <a:cs typeface="Arial"/>
                <a:sym typeface="Arial"/>
              </a:rPr>
              <a:t>Aktualna wersja: </a:t>
            </a:r>
            <a:r>
              <a:rPr b="1" lang="en-US" sz="1800">
                <a:solidFill>
                  <a:schemeClr val="dk1"/>
                </a:solidFill>
              </a:rPr>
              <a:t>Java ME 8</a:t>
            </a:r>
            <a:r>
              <a:rPr lang="en-US" sz="1800">
                <a:solidFill>
                  <a:schemeClr val="dk1"/>
                </a:solidFill>
                <a:latin typeface="Arial"/>
                <a:ea typeface="Arial"/>
                <a:cs typeface="Arial"/>
                <a:sym typeface="Arial"/>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74"/>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4A3D53"/>
              </a:buClr>
              <a:buSzPts val="3200"/>
              <a:buFont typeface="Geo"/>
              <a:buNone/>
            </a:pPr>
            <a:r>
              <a:rPr lang="en-US">
                <a:latin typeface="Arial"/>
                <a:ea typeface="Arial"/>
                <a:cs typeface="Arial"/>
                <a:sym typeface="Arial"/>
              </a:rPr>
              <a:t>Konfiguracja aplikacji - parametry linii komend </a:t>
            </a:r>
            <a:endParaRPr>
              <a:latin typeface="Arial"/>
              <a:ea typeface="Arial"/>
              <a:cs typeface="Arial"/>
              <a:sym typeface="Arial"/>
            </a:endParaRPr>
          </a:p>
        </p:txBody>
      </p:sp>
      <p:sp>
        <p:nvSpPr>
          <p:cNvPr id="745" name="Google Shape;745;p74"/>
          <p:cNvSpPr txBox="1"/>
          <p:nvPr>
            <p:ph idx="4294967295" type="ctrTitle"/>
          </p:nvPr>
        </p:nvSpPr>
        <p:spPr>
          <a:xfrm>
            <a:off x="3193225" y="2735225"/>
            <a:ext cx="5106900" cy="34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static </a:t>
            </a:r>
            <a:r>
              <a:rPr lang="en-US" sz="2000">
                <a:latin typeface="Arial"/>
                <a:ea typeface="Arial"/>
                <a:cs typeface="Arial"/>
                <a:sym typeface="Arial"/>
              </a:rPr>
              <a:t>void </a:t>
            </a:r>
            <a:r>
              <a:rPr lang="en-US" sz="2000">
                <a:solidFill>
                  <a:schemeClr val="accent6"/>
                </a:solidFill>
                <a:latin typeface="Arial"/>
                <a:ea typeface="Arial"/>
                <a:cs typeface="Arial"/>
                <a:sym typeface="Arial"/>
              </a:rPr>
              <a:t>main</a:t>
            </a:r>
            <a:r>
              <a:rPr lang="en-US" sz="2000">
                <a:latin typeface="Arial"/>
                <a:ea typeface="Arial"/>
                <a:cs typeface="Arial"/>
                <a:sym typeface="Arial"/>
              </a:rPr>
              <a:t>(</a:t>
            </a:r>
            <a:r>
              <a:rPr lang="en-US" sz="2000">
                <a:solidFill>
                  <a:schemeClr val="accent2"/>
                </a:solidFill>
                <a:latin typeface="Arial"/>
                <a:ea typeface="Arial"/>
                <a:cs typeface="Arial"/>
                <a:sym typeface="Arial"/>
              </a:rPr>
              <a:t>String[]</a:t>
            </a:r>
            <a:r>
              <a:rPr lang="en-US" sz="2000">
                <a:latin typeface="Arial"/>
                <a:ea typeface="Arial"/>
                <a:cs typeface="Arial"/>
                <a:sym typeface="Arial"/>
              </a:rPr>
              <a:t> </a:t>
            </a:r>
            <a:r>
              <a:rPr b="1" lang="en-US" sz="2000">
                <a:latin typeface="Arial"/>
                <a:ea typeface="Arial"/>
                <a:cs typeface="Arial"/>
                <a:sym typeface="Arial"/>
              </a:rPr>
              <a:t>args</a:t>
            </a: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if (</a:t>
            </a:r>
            <a:r>
              <a:rPr b="1" lang="en-US" sz="2000">
                <a:latin typeface="Arial"/>
                <a:ea typeface="Arial"/>
                <a:cs typeface="Arial"/>
                <a:sym typeface="Arial"/>
              </a:rPr>
              <a:t>args</a:t>
            </a:r>
            <a:r>
              <a:rPr lang="en-US" sz="2000">
                <a:latin typeface="Arial"/>
                <a:ea typeface="Arial"/>
                <a:cs typeface="Arial"/>
                <a:sym typeface="Arial"/>
              </a:rPr>
              <a:t>.</a:t>
            </a:r>
            <a:r>
              <a:rPr lang="en-US" sz="2000">
                <a:solidFill>
                  <a:schemeClr val="accent5"/>
                </a:solidFill>
                <a:latin typeface="Arial"/>
                <a:ea typeface="Arial"/>
                <a:cs typeface="Arial"/>
                <a:sym typeface="Arial"/>
              </a:rPr>
              <a:t>length</a:t>
            </a:r>
            <a:r>
              <a:rPr lang="en-US" sz="2000">
                <a:latin typeface="Arial"/>
                <a:ea typeface="Arial"/>
                <a:cs typeface="Arial"/>
                <a:sym typeface="Arial"/>
              </a:rPr>
              <a:t> == 0)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return;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00000"/>
              </a:lnSpc>
              <a:spcBef>
                <a:spcPts val="0"/>
              </a:spcBef>
              <a:spcAft>
                <a:spcPts val="0"/>
              </a:spcAft>
              <a:buNone/>
            </a:pPr>
            <a:r>
              <a:rPr lang="en-US" sz="2000">
                <a:latin typeface="Arial"/>
                <a:ea typeface="Arial"/>
                <a:cs typeface="Arial"/>
                <a:sym typeface="Arial"/>
              </a:rPr>
              <a:t>     String name = </a:t>
            </a:r>
            <a:r>
              <a:rPr b="1" lang="en-US" sz="2000">
                <a:latin typeface="Arial"/>
                <a:ea typeface="Arial"/>
                <a:cs typeface="Arial"/>
                <a:sym typeface="Arial"/>
              </a:rPr>
              <a:t>args</a:t>
            </a:r>
            <a:r>
              <a:rPr lang="en-US" sz="2000">
                <a:latin typeface="Arial"/>
                <a:ea typeface="Arial"/>
                <a:cs typeface="Arial"/>
                <a:sym typeface="Arial"/>
              </a:rPr>
              <a:t>[</a:t>
            </a:r>
            <a:r>
              <a:rPr lang="en-US" sz="2000">
                <a:solidFill>
                  <a:schemeClr val="accent6"/>
                </a:solidFill>
                <a:latin typeface="Arial"/>
                <a:ea typeface="Arial"/>
                <a:cs typeface="Arial"/>
                <a:sym typeface="Arial"/>
              </a:rPr>
              <a:t>0</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String number =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if (args.length &gt; 1)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        	number = </a:t>
            </a:r>
            <a:r>
              <a:rPr b="1" lang="en-US" sz="2000">
                <a:latin typeface="Arial"/>
                <a:ea typeface="Arial"/>
                <a:cs typeface="Arial"/>
                <a:sym typeface="Arial"/>
              </a:rPr>
              <a:t>args</a:t>
            </a:r>
            <a:r>
              <a:rPr lang="en-US" sz="2000">
                <a:latin typeface="Arial"/>
                <a:ea typeface="Arial"/>
                <a:cs typeface="Arial"/>
                <a:sym typeface="Arial"/>
              </a:rPr>
              <a:t>[</a:t>
            </a:r>
            <a:r>
              <a:rPr lang="en-US" sz="2000">
                <a:solidFill>
                  <a:schemeClr val="accent6"/>
                </a:solidFill>
                <a:latin typeface="Arial"/>
                <a:ea typeface="Arial"/>
                <a:cs typeface="Arial"/>
                <a:sym typeface="Arial"/>
              </a:rPr>
              <a:t>1</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00000"/>
              </a:lnSpc>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p:txBody>
      </p:sp>
      <p:sp>
        <p:nvSpPr>
          <p:cNvPr id="746" name="Google Shape;746;p74"/>
          <p:cNvSpPr txBox="1"/>
          <p:nvPr/>
        </p:nvSpPr>
        <p:spPr>
          <a:xfrm>
            <a:off x="117700" y="2192550"/>
            <a:ext cx="36582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6"/>
                </a:solidFill>
              </a:rPr>
              <a:t>main()</a:t>
            </a:r>
            <a:r>
              <a:rPr lang="en-US"/>
              <a:t> to publiczna, statyczna metoda </a:t>
            </a:r>
            <a:endParaRPr/>
          </a:p>
          <a:p>
            <a:pPr indent="0" lvl="0" marL="0" rtl="0" algn="l">
              <a:spcBef>
                <a:spcPts val="0"/>
              </a:spcBef>
              <a:spcAft>
                <a:spcPts val="0"/>
              </a:spcAft>
              <a:buNone/>
            </a:pPr>
            <a:r>
              <a:rPr lang="en-US"/>
              <a:t>od której zaczyna się wykonanie programu</a:t>
            </a:r>
            <a:endParaRPr/>
          </a:p>
        </p:txBody>
      </p:sp>
      <p:cxnSp>
        <p:nvCxnSpPr>
          <p:cNvPr id="747" name="Google Shape;747;p74"/>
          <p:cNvCxnSpPr>
            <a:stCxn id="746" idx="3"/>
          </p:cNvCxnSpPr>
          <p:nvPr/>
        </p:nvCxnSpPr>
        <p:spPr>
          <a:xfrm>
            <a:off x="3775900" y="2480400"/>
            <a:ext cx="575700" cy="170700"/>
          </a:xfrm>
          <a:prstGeom prst="straightConnector1">
            <a:avLst/>
          </a:prstGeom>
          <a:noFill/>
          <a:ln cap="flat" cmpd="sng" w="28575">
            <a:solidFill>
              <a:srgbClr val="E06666"/>
            </a:solidFill>
            <a:prstDash val="solid"/>
            <a:round/>
            <a:headEnd len="med" w="med" type="none"/>
            <a:tailEnd len="med" w="med" type="stealth"/>
          </a:ln>
        </p:spPr>
      </p:cxnSp>
      <p:sp>
        <p:nvSpPr>
          <p:cNvPr id="748" name="Google Shape;748;p74"/>
          <p:cNvSpPr txBox="1"/>
          <p:nvPr/>
        </p:nvSpPr>
        <p:spPr>
          <a:xfrm>
            <a:off x="8601150" y="2134050"/>
            <a:ext cx="36582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749" name="Google Shape;749;p74"/>
          <p:cNvCxnSpPr>
            <a:stCxn id="748" idx="1"/>
          </p:cNvCxnSpPr>
          <p:nvPr/>
        </p:nvCxnSpPr>
        <p:spPr>
          <a:xfrm flipH="1">
            <a:off x="8029350" y="2480400"/>
            <a:ext cx="571800" cy="268200"/>
          </a:xfrm>
          <a:prstGeom prst="straightConnector1">
            <a:avLst/>
          </a:prstGeom>
          <a:noFill/>
          <a:ln cap="flat" cmpd="sng" w="28575">
            <a:solidFill>
              <a:srgbClr val="E06666"/>
            </a:solidFill>
            <a:prstDash val="solid"/>
            <a:round/>
            <a:headEnd len="med" w="med" type="none"/>
            <a:tailEnd len="med" w="med" type="stealth"/>
          </a:ln>
        </p:spPr>
      </p:cxnSp>
      <p:sp>
        <p:nvSpPr>
          <p:cNvPr id="750" name="Google Shape;750;p74"/>
          <p:cNvSpPr txBox="1"/>
          <p:nvPr/>
        </p:nvSpPr>
        <p:spPr>
          <a:xfrm>
            <a:off x="8607075" y="3021800"/>
            <a:ext cx="34149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zmienna </a:t>
            </a:r>
            <a:r>
              <a:rPr b="1" lang="en-US"/>
              <a:t>args </a:t>
            </a:r>
            <a:r>
              <a:rPr lang="en-US"/>
              <a:t>przechowuje referencje do tablicy z stringami, możemy się nią posługiwać jak zwykłą tablicą</a:t>
            </a:r>
            <a:endParaRPr/>
          </a:p>
        </p:txBody>
      </p:sp>
      <p:cxnSp>
        <p:nvCxnSpPr>
          <p:cNvPr id="751" name="Google Shape;751;p74"/>
          <p:cNvCxnSpPr>
            <a:stCxn id="750" idx="1"/>
          </p:cNvCxnSpPr>
          <p:nvPr/>
        </p:nvCxnSpPr>
        <p:spPr>
          <a:xfrm flipH="1">
            <a:off x="7885875" y="3368150"/>
            <a:ext cx="721200" cy="8400"/>
          </a:xfrm>
          <a:prstGeom prst="straightConnector1">
            <a:avLst/>
          </a:prstGeom>
          <a:noFill/>
          <a:ln cap="flat" cmpd="sng" w="28575">
            <a:solidFill>
              <a:srgbClr val="E06666"/>
            </a:solidFill>
            <a:prstDash val="solid"/>
            <a:round/>
            <a:headEnd len="med" w="med" type="none"/>
            <a:tailEnd len="med" w="med" type="stealth"/>
          </a:ln>
        </p:spPr>
      </p:cxnSp>
      <p:sp>
        <p:nvSpPr>
          <p:cNvPr id="752" name="Google Shape;752;p74"/>
          <p:cNvSpPr txBox="1"/>
          <p:nvPr/>
        </p:nvSpPr>
        <p:spPr>
          <a:xfrm>
            <a:off x="0" y="6287125"/>
            <a:ext cx="12192000" cy="5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accent6"/>
                </a:solidFill>
              </a:rPr>
              <a:t> </a:t>
            </a:r>
            <a:r>
              <a:rPr lang="en-US" sz="2400"/>
              <a:t>Film z instrukcją: </a:t>
            </a:r>
            <a:r>
              <a:rPr lang="en-US" sz="2400" u="sng">
                <a:solidFill>
                  <a:schemeClr val="hlink"/>
                </a:solidFill>
                <a:hlinkClick r:id="rId3"/>
              </a:rPr>
              <a:t>https://goo.gl/4djZM7</a:t>
            </a:r>
            <a:endParaRPr sz="2400"/>
          </a:p>
        </p:txBody>
      </p:sp>
      <p:sp>
        <p:nvSpPr>
          <p:cNvPr id="753" name="Google Shape;753;p74"/>
          <p:cNvSpPr txBox="1"/>
          <p:nvPr/>
        </p:nvSpPr>
        <p:spPr>
          <a:xfrm>
            <a:off x="1332050" y="1457088"/>
            <a:ext cx="87255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java   </a:t>
            </a:r>
            <a:r>
              <a:rPr b="1" lang="en-US" sz="2400">
                <a:solidFill>
                  <a:schemeClr val="accent5"/>
                </a:solidFill>
                <a:latin typeface="Calibri"/>
                <a:ea typeface="Calibri"/>
                <a:cs typeface="Calibri"/>
                <a:sym typeface="Calibri"/>
              </a:rPr>
              <a:t>pl.sda.stat.MainArgs</a:t>
            </a:r>
            <a:r>
              <a:rPr lang="en-US" sz="2400">
                <a:latin typeface="Calibri"/>
                <a:ea typeface="Calibri"/>
                <a:cs typeface="Calibri"/>
                <a:sym typeface="Calibri"/>
              </a:rPr>
              <a:t>   </a:t>
            </a:r>
            <a:r>
              <a:rPr lang="en-US" sz="2400">
                <a:solidFill>
                  <a:schemeClr val="accent2"/>
                </a:solidFill>
                <a:latin typeface="Calibri"/>
                <a:ea typeface="Calibri"/>
                <a:cs typeface="Calibri"/>
                <a:sym typeface="Calibri"/>
              </a:rPr>
              <a:t>Jarek   101</a:t>
            </a:r>
            <a:endParaRPr sz="2400">
              <a:solidFill>
                <a:schemeClr val="accent2"/>
              </a:solidFill>
              <a:latin typeface="Calibri"/>
              <a:ea typeface="Calibri"/>
              <a:cs typeface="Calibri"/>
              <a:sym typeface="Calibri"/>
            </a:endParaRPr>
          </a:p>
        </p:txBody>
      </p:sp>
      <p:sp>
        <p:nvSpPr>
          <p:cNvPr id="754" name="Google Shape;754;p74"/>
          <p:cNvSpPr txBox="1"/>
          <p:nvPr/>
        </p:nvSpPr>
        <p:spPr>
          <a:xfrm>
            <a:off x="8286675" y="899950"/>
            <a:ext cx="3852300" cy="8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parametrem przekazywane do metody main() podanej klasu. Trafią do tablicy: </a:t>
            </a:r>
            <a:r>
              <a:rPr lang="en-US">
                <a:solidFill>
                  <a:schemeClr val="accent2"/>
                </a:solidFill>
              </a:rPr>
              <a:t>String[]</a:t>
            </a:r>
            <a:r>
              <a:rPr lang="en-US"/>
              <a:t> </a:t>
            </a:r>
            <a:r>
              <a:rPr b="1" lang="en-US"/>
              <a:t>args</a:t>
            </a:r>
            <a:endParaRPr b="1"/>
          </a:p>
        </p:txBody>
      </p:sp>
      <p:cxnSp>
        <p:nvCxnSpPr>
          <p:cNvPr id="755" name="Google Shape;755;p74"/>
          <p:cNvCxnSpPr>
            <a:stCxn id="754" idx="1"/>
          </p:cNvCxnSpPr>
          <p:nvPr/>
        </p:nvCxnSpPr>
        <p:spPr>
          <a:xfrm flipH="1">
            <a:off x="7864275" y="1311100"/>
            <a:ext cx="422400" cy="276300"/>
          </a:xfrm>
          <a:prstGeom prst="straightConnector1">
            <a:avLst/>
          </a:prstGeom>
          <a:noFill/>
          <a:ln cap="flat" cmpd="sng" w="28575">
            <a:solidFill>
              <a:srgbClr val="E06666"/>
            </a:solidFill>
            <a:prstDash val="solid"/>
            <a:round/>
            <a:headEnd len="med" w="med" type="none"/>
            <a:tailEnd len="med" w="med" type="stealth"/>
          </a:ln>
        </p:spPr>
      </p:cxnSp>
      <p:cxnSp>
        <p:nvCxnSpPr>
          <p:cNvPr id="756" name="Google Shape;756;p74"/>
          <p:cNvCxnSpPr>
            <a:stCxn id="754" idx="1"/>
          </p:cNvCxnSpPr>
          <p:nvPr/>
        </p:nvCxnSpPr>
        <p:spPr>
          <a:xfrm flipH="1">
            <a:off x="7221075" y="1311100"/>
            <a:ext cx="1065600" cy="245100"/>
          </a:xfrm>
          <a:prstGeom prst="straightConnector1">
            <a:avLst/>
          </a:prstGeom>
          <a:noFill/>
          <a:ln cap="flat" cmpd="sng" w="28575">
            <a:solidFill>
              <a:srgbClr val="E06666"/>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454" name="Google Shape;454;p48"/>
          <p:cNvSpPr txBox="1"/>
          <p:nvPr/>
        </p:nvSpPr>
        <p:spPr>
          <a:xfrm>
            <a:off x="2448575" y="1526975"/>
            <a:ext cx="8116500" cy="409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2500">
                <a:solidFill>
                  <a:srgbClr val="4472C4"/>
                </a:solidFill>
              </a:rPr>
              <a:t>09:00</a:t>
            </a:r>
            <a:r>
              <a:rPr lang="en-US" sz="2500">
                <a:solidFill>
                  <a:srgbClr val="000000"/>
                </a:solidFill>
              </a:rPr>
              <a:t> - </a:t>
            </a:r>
            <a:r>
              <a:rPr lang="en-US" sz="2500"/>
              <a:t>trochę historii + podstawowe właściwości Javy</a:t>
            </a:r>
            <a:endParaRPr sz="2500">
              <a:solidFill>
                <a:srgbClr val="000000"/>
              </a:solidFill>
            </a:endParaRPr>
          </a:p>
          <a:p>
            <a:pPr indent="0" lvl="0" marL="0" rtl="0" algn="l">
              <a:lnSpc>
                <a:spcPct val="90000"/>
              </a:lnSpc>
              <a:spcBef>
                <a:spcPts val="0"/>
              </a:spcBef>
              <a:spcAft>
                <a:spcPts val="0"/>
              </a:spcAft>
              <a:buNone/>
            </a:pPr>
            <a:r>
              <a:rPr b="1" lang="en-US" sz="2500">
                <a:solidFill>
                  <a:srgbClr val="ED7D31"/>
                </a:solidFill>
              </a:rPr>
              <a:t>09:30</a:t>
            </a:r>
            <a:r>
              <a:rPr lang="en-US" sz="2500">
                <a:solidFill>
                  <a:srgbClr val="000000"/>
                </a:solidFill>
              </a:rPr>
              <a:t> - </a:t>
            </a:r>
            <a:r>
              <a:rPr b="1" lang="en-US" sz="2500">
                <a:solidFill>
                  <a:srgbClr val="000000"/>
                </a:solidFill>
              </a:rPr>
              <a:t>JVM </a:t>
            </a:r>
            <a:r>
              <a:rPr lang="en-US" sz="2500"/>
              <a:t>-</a:t>
            </a:r>
            <a:r>
              <a:rPr lang="en-US" sz="2500">
                <a:solidFill>
                  <a:srgbClr val="000000"/>
                </a:solidFill>
              </a:rPr>
              <a:t> </a:t>
            </a:r>
            <a:r>
              <a:rPr lang="en-US" sz="2500"/>
              <a:t>classloader + execution engine</a:t>
            </a:r>
            <a:endParaRPr sz="2500" u="sng">
              <a:solidFill>
                <a:srgbClr val="000000"/>
              </a:solidFill>
            </a:endParaRPr>
          </a:p>
          <a:p>
            <a:pPr indent="0" lvl="0" marL="0" rtl="0" algn="l">
              <a:lnSpc>
                <a:spcPct val="90000"/>
              </a:lnSpc>
              <a:spcBef>
                <a:spcPts val="0"/>
              </a:spcBef>
              <a:spcAft>
                <a:spcPts val="0"/>
              </a:spcAft>
              <a:buNone/>
            </a:pPr>
            <a:r>
              <a:rPr b="1" lang="en-US" sz="2500">
                <a:solidFill>
                  <a:srgbClr val="4472C4"/>
                </a:solidFill>
              </a:rPr>
              <a:t>10:30</a:t>
            </a:r>
            <a:r>
              <a:rPr lang="en-US" sz="2500">
                <a:solidFill>
                  <a:srgbClr val="000000"/>
                </a:solidFill>
              </a:rPr>
              <a:t> - </a:t>
            </a:r>
            <a:r>
              <a:rPr lang="en-US" sz="2500" u="sng">
                <a:solidFill>
                  <a:schemeClr val="dk1"/>
                </a:solidFill>
              </a:rPr>
              <a:t>przerwa krótka</a:t>
            </a:r>
            <a:endParaRPr sz="2500" u="sng">
              <a:solidFill>
                <a:srgbClr val="000000"/>
              </a:solidFill>
            </a:endParaRPr>
          </a:p>
          <a:p>
            <a:pPr indent="0" lvl="0" marL="0" rtl="0" algn="l">
              <a:lnSpc>
                <a:spcPct val="90000"/>
              </a:lnSpc>
              <a:spcBef>
                <a:spcPts val="0"/>
              </a:spcBef>
              <a:spcAft>
                <a:spcPts val="0"/>
              </a:spcAft>
              <a:buNone/>
            </a:pPr>
            <a:r>
              <a:rPr b="1" lang="en-US" sz="2500">
                <a:solidFill>
                  <a:srgbClr val="ED7D31"/>
                </a:solidFill>
              </a:rPr>
              <a:t>10:40</a:t>
            </a:r>
            <a:r>
              <a:rPr lang="en-US" sz="2500">
                <a:solidFill>
                  <a:srgbClr val="000000"/>
                </a:solidFill>
              </a:rPr>
              <a:t> - </a:t>
            </a:r>
            <a:r>
              <a:rPr lang="en-US" sz="2500"/>
              <a:t>archiwum jar + javadocs</a:t>
            </a:r>
            <a:endParaRPr sz="2500">
              <a:solidFill>
                <a:srgbClr val="000000"/>
              </a:solidFill>
            </a:endParaRPr>
          </a:p>
          <a:p>
            <a:pPr indent="0" lvl="0" marL="0" rtl="0" algn="l">
              <a:lnSpc>
                <a:spcPct val="90000"/>
              </a:lnSpc>
              <a:spcBef>
                <a:spcPts val="0"/>
              </a:spcBef>
              <a:spcAft>
                <a:spcPts val="0"/>
              </a:spcAft>
              <a:buNone/>
            </a:pPr>
            <a:r>
              <a:rPr b="1" lang="en-US" sz="2500">
                <a:solidFill>
                  <a:srgbClr val="4472C4"/>
                </a:solidFill>
              </a:rPr>
              <a:t>12:40</a:t>
            </a:r>
            <a:r>
              <a:rPr lang="en-US" sz="2500">
                <a:solidFill>
                  <a:srgbClr val="4472C4"/>
                </a:solidFill>
              </a:rPr>
              <a:t> </a:t>
            </a:r>
            <a:r>
              <a:rPr lang="en-US" sz="2500">
                <a:solidFill>
                  <a:srgbClr val="000000"/>
                </a:solidFill>
              </a:rPr>
              <a:t>- </a:t>
            </a:r>
            <a:r>
              <a:rPr lang="en-US" sz="2500" u="sng">
                <a:solidFill>
                  <a:schemeClr val="dk1"/>
                </a:solidFill>
              </a:rPr>
              <a:t>przerwa długa</a:t>
            </a:r>
            <a:endParaRPr sz="2500" u="sng"/>
          </a:p>
          <a:p>
            <a:pPr indent="0" lvl="0" marL="0" rtl="0" algn="l">
              <a:lnSpc>
                <a:spcPct val="90000"/>
              </a:lnSpc>
              <a:spcBef>
                <a:spcPts val="0"/>
              </a:spcBef>
              <a:spcAft>
                <a:spcPts val="0"/>
              </a:spcAft>
              <a:buNone/>
            </a:pPr>
            <a:r>
              <a:rPr b="1" lang="en-US" sz="2500">
                <a:solidFill>
                  <a:srgbClr val="ED7D31"/>
                </a:solidFill>
              </a:rPr>
              <a:t>13:00</a:t>
            </a:r>
            <a:r>
              <a:rPr lang="en-US" sz="2500">
                <a:solidFill>
                  <a:srgbClr val="000000"/>
                </a:solidFill>
              </a:rPr>
              <a:t> - </a:t>
            </a:r>
            <a:r>
              <a:rPr lang="en-US" sz="2500">
                <a:solidFill>
                  <a:schemeClr val="dk1"/>
                </a:solidFill>
              </a:rPr>
              <a:t>konfiguracja aplikacji</a:t>
            </a:r>
            <a:endParaRPr sz="2500">
              <a:solidFill>
                <a:schemeClr val="dk1"/>
              </a:solidFill>
            </a:endParaRPr>
          </a:p>
          <a:p>
            <a:pPr indent="0" lvl="0" marL="0" rtl="0" algn="l">
              <a:lnSpc>
                <a:spcPct val="90000"/>
              </a:lnSpc>
              <a:spcBef>
                <a:spcPts val="0"/>
              </a:spcBef>
              <a:spcAft>
                <a:spcPts val="0"/>
              </a:spcAft>
              <a:buNone/>
            </a:pPr>
            <a:r>
              <a:rPr b="1" lang="en-US" sz="2500">
                <a:solidFill>
                  <a:srgbClr val="4472C4"/>
                </a:solidFill>
              </a:rPr>
              <a:t>14:00</a:t>
            </a:r>
            <a:r>
              <a:rPr lang="en-US" sz="2500">
                <a:solidFill>
                  <a:srgbClr val="000000"/>
                </a:solidFill>
              </a:rPr>
              <a:t> - </a:t>
            </a:r>
            <a:r>
              <a:rPr b="1" lang="en-US" sz="2500">
                <a:solidFill>
                  <a:srgbClr val="000000"/>
                </a:solidFill>
              </a:rPr>
              <a:t>Visua</a:t>
            </a:r>
            <a:r>
              <a:rPr b="1" lang="en-US" sz="2500"/>
              <a:t>lVm </a:t>
            </a:r>
            <a:r>
              <a:rPr lang="en-US" sz="2500"/>
              <a:t>+ ćwiczenia</a:t>
            </a:r>
            <a:endParaRPr sz="2500" u="sng">
              <a:solidFill>
                <a:srgbClr val="000000"/>
              </a:solidFill>
            </a:endParaRPr>
          </a:p>
          <a:p>
            <a:pPr indent="0" lvl="0" marL="0" rtl="0" algn="l">
              <a:lnSpc>
                <a:spcPct val="90000"/>
              </a:lnSpc>
              <a:spcBef>
                <a:spcPts val="0"/>
              </a:spcBef>
              <a:spcAft>
                <a:spcPts val="0"/>
              </a:spcAft>
              <a:buClr>
                <a:schemeClr val="dk1"/>
              </a:buClr>
              <a:buSzPts val="1100"/>
              <a:buFont typeface="Arial"/>
              <a:buNone/>
            </a:pPr>
            <a:r>
              <a:rPr b="1" lang="en-US" sz="2500">
                <a:solidFill>
                  <a:schemeClr val="accent2"/>
                </a:solidFill>
              </a:rPr>
              <a:t>14:30 </a:t>
            </a:r>
            <a:r>
              <a:rPr lang="en-US" sz="2500">
                <a:solidFill>
                  <a:schemeClr val="dk1"/>
                </a:solidFill>
              </a:rPr>
              <a:t>- </a:t>
            </a:r>
            <a:r>
              <a:rPr lang="en-US" sz="2500" u="sng">
                <a:solidFill>
                  <a:schemeClr val="dk1"/>
                </a:solidFill>
              </a:rPr>
              <a:t>przerwa krótka</a:t>
            </a:r>
            <a:endParaRPr sz="2500" u="sng">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n-US" sz="2500">
                <a:solidFill>
                  <a:schemeClr val="accent5"/>
                </a:solidFill>
              </a:rPr>
              <a:t>14:40</a:t>
            </a:r>
            <a:r>
              <a:rPr lang="en-US" sz="2500">
                <a:solidFill>
                  <a:schemeClr val="dk1"/>
                </a:solidFill>
              </a:rPr>
              <a:t> - </a:t>
            </a:r>
            <a:r>
              <a:rPr b="1" lang="en-US" sz="2500">
                <a:solidFill>
                  <a:schemeClr val="dk1"/>
                </a:solidFill>
              </a:rPr>
              <a:t>VisualVm </a:t>
            </a:r>
            <a:r>
              <a:rPr lang="en-US" sz="2500">
                <a:solidFill>
                  <a:schemeClr val="dk1"/>
                </a:solidFill>
              </a:rPr>
              <a:t>+ ćwiczenia cd.</a:t>
            </a:r>
            <a:endParaRPr sz="2500" u="sng">
              <a:solidFill>
                <a:schemeClr val="dk1"/>
              </a:solidFill>
            </a:endParaRPr>
          </a:p>
          <a:p>
            <a:pPr indent="0" lvl="0" marL="0" rtl="0" algn="l">
              <a:lnSpc>
                <a:spcPct val="90000"/>
              </a:lnSpc>
              <a:spcBef>
                <a:spcPts val="0"/>
              </a:spcBef>
              <a:spcAft>
                <a:spcPts val="0"/>
              </a:spcAft>
              <a:buNone/>
            </a:pPr>
            <a:r>
              <a:rPr b="1" lang="en-US" sz="2500">
                <a:solidFill>
                  <a:schemeClr val="accent2"/>
                </a:solidFill>
              </a:rPr>
              <a:t>15:00</a:t>
            </a:r>
            <a:r>
              <a:rPr lang="en-US" sz="2500">
                <a:solidFill>
                  <a:srgbClr val="000000"/>
                </a:solidFill>
              </a:rPr>
              <a:t> - </a:t>
            </a:r>
            <a:r>
              <a:rPr b="1" lang="en-US" sz="2500">
                <a:solidFill>
                  <a:schemeClr val="dk1"/>
                </a:solidFill>
              </a:rPr>
              <a:t>JVM </a:t>
            </a:r>
            <a:r>
              <a:rPr lang="en-US" sz="2500">
                <a:solidFill>
                  <a:schemeClr val="dk1"/>
                </a:solidFill>
              </a:rPr>
              <a:t>- zarządzanie pamięcią</a:t>
            </a:r>
            <a:endParaRPr sz="2500" u="sng">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75"/>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Konfiguracja aplikacji - parametry systemowe</a:t>
            </a:r>
            <a:endParaRPr>
              <a:latin typeface="Arial"/>
              <a:ea typeface="Arial"/>
              <a:cs typeface="Arial"/>
              <a:sym typeface="Arial"/>
            </a:endParaRPr>
          </a:p>
        </p:txBody>
      </p:sp>
      <p:sp>
        <p:nvSpPr>
          <p:cNvPr id="762" name="Google Shape;762;p75"/>
          <p:cNvSpPr txBox="1"/>
          <p:nvPr>
            <p:ph idx="4294967295" type="ctrTitle"/>
          </p:nvPr>
        </p:nvSpPr>
        <p:spPr>
          <a:xfrm>
            <a:off x="1567300" y="3006925"/>
            <a:ext cx="7470000" cy="250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String </a:t>
            </a:r>
            <a:r>
              <a:rPr b="1" lang="en-US" sz="2000">
                <a:latin typeface="Arial"/>
                <a:ea typeface="Arial"/>
                <a:cs typeface="Arial"/>
                <a:sym typeface="Arial"/>
              </a:rPr>
              <a:t>name </a:t>
            </a:r>
            <a:r>
              <a:rPr lang="en-US" sz="2000">
                <a:latin typeface="Arial"/>
                <a:ea typeface="Arial"/>
                <a:cs typeface="Arial"/>
                <a:sym typeface="Arial"/>
              </a:rPr>
              <a:t>= </a:t>
            </a:r>
            <a:r>
              <a:rPr b="1" lang="en-US" sz="2000">
                <a:latin typeface="Arial"/>
                <a:ea typeface="Arial"/>
                <a:cs typeface="Arial"/>
                <a:sym typeface="Arial"/>
              </a:rPr>
              <a:t>System.getProperty(</a:t>
            </a:r>
            <a:r>
              <a:rPr lang="en-US" sz="2000">
                <a:solidFill>
                  <a:schemeClr val="accent5"/>
                </a:solidFill>
                <a:latin typeface="Arial"/>
                <a:ea typeface="Arial"/>
                <a:cs typeface="Arial"/>
                <a:sym typeface="Arial"/>
              </a:rPr>
              <a:t>"</a:t>
            </a:r>
            <a:r>
              <a:rPr b="1" lang="en-US" sz="2000">
                <a:solidFill>
                  <a:schemeClr val="accent5"/>
                </a:solidFill>
                <a:latin typeface="Arial"/>
                <a:ea typeface="Arial"/>
                <a:cs typeface="Arial"/>
                <a:sym typeface="Arial"/>
              </a:rPr>
              <a:t>app.name</a:t>
            </a:r>
            <a:r>
              <a:rPr lang="en-US" sz="2000">
                <a:solidFill>
                  <a:schemeClr val="accent5"/>
                </a:solidFill>
                <a:latin typeface="Arial"/>
                <a:ea typeface="Arial"/>
                <a:cs typeface="Arial"/>
                <a:sym typeface="Arial"/>
              </a:rPr>
              <a:t>"</a:t>
            </a:r>
            <a:r>
              <a:rPr b="1" lang="en-US" sz="2000">
                <a:latin typeface="Arial"/>
                <a:ea typeface="Arial"/>
                <a:cs typeface="Arial"/>
                <a:sym typeface="Arial"/>
              </a:rPr>
              <a:t>)</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String </a:t>
            </a:r>
            <a:r>
              <a:rPr b="1" lang="en-US" sz="2000">
                <a:latin typeface="Arial"/>
                <a:ea typeface="Arial"/>
                <a:cs typeface="Arial"/>
                <a:sym typeface="Arial"/>
              </a:rPr>
              <a:t>number </a:t>
            </a:r>
            <a:r>
              <a:rPr lang="en-US" sz="2000">
                <a:latin typeface="Arial"/>
                <a:ea typeface="Arial"/>
                <a:cs typeface="Arial"/>
                <a:sym typeface="Arial"/>
              </a:rPr>
              <a:t>= </a:t>
            </a:r>
            <a:r>
              <a:rPr b="1" lang="en-US" sz="2000">
                <a:latin typeface="Arial"/>
                <a:ea typeface="Arial"/>
                <a:cs typeface="Arial"/>
                <a:sym typeface="Arial"/>
              </a:rPr>
              <a:t>System.getProperty(</a:t>
            </a:r>
            <a:r>
              <a:rPr lang="en-US" sz="2000">
                <a:solidFill>
                  <a:schemeClr val="accent5"/>
                </a:solidFill>
                <a:latin typeface="Arial"/>
                <a:ea typeface="Arial"/>
                <a:cs typeface="Arial"/>
                <a:sym typeface="Arial"/>
              </a:rPr>
              <a:t>"</a:t>
            </a:r>
            <a:r>
              <a:rPr b="1" lang="en-US" sz="2000">
                <a:solidFill>
                  <a:schemeClr val="accent5"/>
                </a:solidFill>
                <a:latin typeface="Arial"/>
                <a:ea typeface="Arial"/>
                <a:cs typeface="Arial"/>
                <a:sym typeface="Arial"/>
              </a:rPr>
              <a:t>app.number</a:t>
            </a:r>
            <a:r>
              <a:rPr lang="en-US" sz="2000">
                <a:solidFill>
                  <a:schemeClr val="accent5"/>
                </a:solidFill>
                <a:latin typeface="Arial"/>
                <a:ea typeface="Arial"/>
                <a:cs typeface="Arial"/>
                <a:sym typeface="Arial"/>
              </a:rPr>
              <a:t>"</a:t>
            </a:r>
            <a:r>
              <a:rPr b="1" lang="en-US" sz="2000">
                <a:latin typeface="Arial"/>
                <a:ea typeface="Arial"/>
                <a:cs typeface="Arial"/>
                <a:sym typeface="Arial"/>
              </a:rPr>
              <a:t>)</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String </a:t>
            </a:r>
            <a:r>
              <a:rPr b="1" lang="en-US" sz="2000">
                <a:latin typeface="Arial"/>
                <a:ea typeface="Arial"/>
                <a:cs typeface="Arial"/>
                <a:sym typeface="Arial"/>
              </a:rPr>
              <a:t>version</a:t>
            </a:r>
            <a:r>
              <a:rPr lang="en-US" sz="2000">
                <a:latin typeface="Arial"/>
                <a:ea typeface="Arial"/>
                <a:cs typeface="Arial"/>
                <a:sym typeface="Arial"/>
              </a:rPr>
              <a:t>= </a:t>
            </a:r>
            <a:r>
              <a:rPr b="1" lang="en-US" sz="2000">
                <a:latin typeface="Arial"/>
                <a:ea typeface="Arial"/>
                <a:cs typeface="Arial"/>
                <a:sym typeface="Arial"/>
              </a:rPr>
              <a:t>System.getProperty(</a:t>
            </a:r>
            <a:r>
              <a:rPr lang="en-US" sz="2000">
                <a:solidFill>
                  <a:schemeClr val="accent5"/>
                </a:solidFill>
                <a:latin typeface="Arial"/>
                <a:ea typeface="Arial"/>
                <a:cs typeface="Arial"/>
                <a:sym typeface="Arial"/>
              </a:rPr>
              <a:t>"</a:t>
            </a:r>
            <a:r>
              <a:rPr b="1" lang="en-US" sz="2000">
                <a:solidFill>
                  <a:schemeClr val="accent5"/>
                </a:solidFill>
                <a:latin typeface="Arial"/>
                <a:ea typeface="Arial"/>
                <a:cs typeface="Arial"/>
                <a:sym typeface="Arial"/>
              </a:rPr>
              <a:t>java.version</a:t>
            </a:r>
            <a:r>
              <a:rPr lang="en-US" sz="2000">
                <a:solidFill>
                  <a:schemeClr val="accent5"/>
                </a:solidFill>
                <a:latin typeface="Arial"/>
                <a:ea typeface="Arial"/>
                <a:cs typeface="Arial"/>
                <a:sym typeface="Arial"/>
              </a:rPr>
              <a:t>"</a:t>
            </a:r>
            <a:r>
              <a:rPr b="1" lang="en-US" sz="2000">
                <a:latin typeface="Arial"/>
                <a:ea typeface="Arial"/>
                <a:cs typeface="Arial"/>
                <a:sym typeface="Arial"/>
              </a:rPr>
              <a:t>)</a:t>
            </a: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00000"/>
              </a:lnSpc>
              <a:spcBef>
                <a:spcPts val="0"/>
              </a:spcBef>
              <a:spcAft>
                <a:spcPts val="0"/>
              </a:spcAft>
              <a:buNone/>
            </a:pPr>
            <a:r>
              <a:rPr lang="en-US" sz="2000">
                <a:latin typeface="Arial"/>
                <a:ea typeface="Arial"/>
                <a:cs typeface="Arial"/>
                <a:sym typeface="Arial"/>
              </a:rPr>
              <a:t>String </a:t>
            </a:r>
            <a:r>
              <a:rPr b="1" lang="en-US" sz="2000">
                <a:latin typeface="Arial"/>
                <a:ea typeface="Arial"/>
                <a:cs typeface="Arial"/>
                <a:sym typeface="Arial"/>
              </a:rPr>
              <a:t>userName </a:t>
            </a:r>
            <a:r>
              <a:rPr lang="en-US" sz="2000">
                <a:latin typeface="Arial"/>
                <a:ea typeface="Arial"/>
                <a:cs typeface="Arial"/>
                <a:sym typeface="Arial"/>
              </a:rPr>
              <a:t>= </a:t>
            </a:r>
            <a:r>
              <a:rPr b="1" lang="en-US" sz="2000">
                <a:latin typeface="Arial"/>
                <a:ea typeface="Arial"/>
                <a:cs typeface="Arial"/>
                <a:sym typeface="Arial"/>
              </a:rPr>
              <a:t>System.getProperty(</a:t>
            </a:r>
            <a:r>
              <a:rPr lang="en-US" sz="2000">
                <a:solidFill>
                  <a:schemeClr val="accent5"/>
                </a:solidFill>
                <a:latin typeface="Arial"/>
                <a:ea typeface="Arial"/>
                <a:cs typeface="Arial"/>
                <a:sym typeface="Arial"/>
              </a:rPr>
              <a:t>"</a:t>
            </a:r>
            <a:r>
              <a:rPr b="1" lang="en-US" sz="2000">
                <a:solidFill>
                  <a:schemeClr val="accent5"/>
                </a:solidFill>
                <a:latin typeface="Arial"/>
                <a:ea typeface="Arial"/>
                <a:cs typeface="Arial"/>
                <a:sym typeface="Arial"/>
              </a:rPr>
              <a:t>user.name</a:t>
            </a:r>
            <a:r>
              <a:rPr lang="en-US" sz="2000">
                <a:solidFill>
                  <a:schemeClr val="accent5"/>
                </a:solidFill>
                <a:latin typeface="Arial"/>
                <a:ea typeface="Arial"/>
                <a:cs typeface="Arial"/>
                <a:sym typeface="Arial"/>
              </a:rPr>
              <a:t>"</a:t>
            </a:r>
            <a:r>
              <a:rPr b="1" lang="en-US" sz="2000">
                <a:latin typeface="Arial"/>
                <a:ea typeface="Arial"/>
                <a:cs typeface="Arial"/>
                <a:sym typeface="Arial"/>
              </a:rPr>
              <a:t>)</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String </a:t>
            </a:r>
            <a:r>
              <a:rPr b="1" lang="en-US" sz="2000">
                <a:latin typeface="Arial"/>
                <a:ea typeface="Arial"/>
                <a:cs typeface="Arial"/>
                <a:sym typeface="Arial"/>
              </a:rPr>
              <a:t>encoding </a:t>
            </a:r>
            <a:r>
              <a:rPr lang="en-US" sz="2000">
                <a:latin typeface="Arial"/>
                <a:ea typeface="Arial"/>
                <a:cs typeface="Arial"/>
                <a:sym typeface="Arial"/>
              </a:rPr>
              <a:t>= </a:t>
            </a:r>
            <a:r>
              <a:rPr b="1" lang="en-US" sz="2000">
                <a:latin typeface="Arial"/>
                <a:ea typeface="Arial"/>
                <a:cs typeface="Arial"/>
                <a:sym typeface="Arial"/>
              </a:rPr>
              <a:t>System.getProperty(</a:t>
            </a:r>
            <a:r>
              <a:rPr lang="en-US" sz="2000">
                <a:solidFill>
                  <a:schemeClr val="accent5"/>
                </a:solidFill>
                <a:latin typeface="Arial"/>
                <a:ea typeface="Arial"/>
                <a:cs typeface="Arial"/>
                <a:sym typeface="Arial"/>
              </a:rPr>
              <a:t>"</a:t>
            </a:r>
            <a:r>
              <a:rPr b="1" lang="en-US" sz="2000">
                <a:solidFill>
                  <a:schemeClr val="accent5"/>
                </a:solidFill>
                <a:latin typeface="Arial"/>
                <a:ea typeface="Arial"/>
                <a:cs typeface="Arial"/>
                <a:sym typeface="Arial"/>
              </a:rPr>
              <a:t>file.encoding</a:t>
            </a:r>
            <a:r>
              <a:rPr lang="en-US" sz="2000">
                <a:solidFill>
                  <a:schemeClr val="accent5"/>
                </a:solidFill>
                <a:latin typeface="Arial"/>
                <a:ea typeface="Arial"/>
                <a:cs typeface="Arial"/>
                <a:sym typeface="Arial"/>
              </a:rPr>
              <a:t>"</a:t>
            </a:r>
            <a:r>
              <a:rPr b="1" lang="en-US" sz="2000">
                <a:latin typeface="Arial"/>
                <a:ea typeface="Arial"/>
                <a:cs typeface="Arial"/>
                <a:sym typeface="Arial"/>
              </a:rPr>
              <a:t>)</a:t>
            </a: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p:txBody>
      </p:sp>
      <p:sp>
        <p:nvSpPr>
          <p:cNvPr id="763" name="Google Shape;763;p75"/>
          <p:cNvSpPr txBox="1"/>
          <p:nvPr/>
        </p:nvSpPr>
        <p:spPr>
          <a:xfrm>
            <a:off x="8700450" y="2943325"/>
            <a:ext cx="34149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 dowolnym miejscu naszego programu możemy pobrać parametry systemowe</a:t>
            </a:r>
            <a:endParaRPr/>
          </a:p>
        </p:txBody>
      </p:sp>
      <p:cxnSp>
        <p:nvCxnSpPr>
          <p:cNvPr id="764" name="Google Shape;764;p75"/>
          <p:cNvCxnSpPr>
            <a:stCxn id="763" idx="1"/>
          </p:cNvCxnSpPr>
          <p:nvPr/>
        </p:nvCxnSpPr>
        <p:spPr>
          <a:xfrm flipH="1">
            <a:off x="7968150" y="3235375"/>
            <a:ext cx="732300" cy="9300"/>
          </a:xfrm>
          <a:prstGeom prst="straightConnector1">
            <a:avLst/>
          </a:prstGeom>
          <a:noFill/>
          <a:ln cap="flat" cmpd="sng" w="28575">
            <a:solidFill>
              <a:srgbClr val="E06666"/>
            </a:solidFill>
            <a:prstDash val="solid"/>
            <a:round/>
            <a:headEnd len="med" w="med" type="none"/>
            <a:tailEnd len="med" w="med" type="stealth"/>
          </a:ln>
        </p:spPr>
      </p:cxnSp>
      <p:sp>
        <p:nvSpPr>
          <p:cNvPr id="765" name="Google Shape;765;p75"/>
          <p:cNvSpPr txBox="1"/>
          <p:nvPr/>
        </p:nvSpPr>
        <p:spPr>
          <a:xfrm>
            <a:off x="1567300" y="2110500"/>
            <a:ext cx="93024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java   -D</a:t>
            </a:r>
            <a:r>
              <a:rPr b="1" lang="en-US" sz="2400">
                <a:solidFill>
                  <a:schemeClr val="accent5"/>
                </a:solidFill>
                <a:latin typeface="Calibri"/>
                <a:ea typeface="Calibri"/>
                <a:cs typeface="Calibri"/>
                <a:sym typeface="Calibri"/>
              </a:rPr>
              <a:t>app.name</a:t>
            </a:r>
            <a:r>
              <a:rPr b="1" lang="en-US" sz="2400">
                <a:latin typeface="Calibri"/>
                <a:ea typeface="Calibri"/>
                <a:cs typeface="Calibri"/>
                <a:sym typeface="Calibri"/>
              </a:rPr>
              <a:t>=</a:t>
            </a:r>
            <a:r>
              <a:rPr b="1" lang="en-US" sz="2400">
                <a:solidFill>
                  <a:schemeClr val="accent2"/>
                </a:solidFill>
                <a:latin typeface="Calibri"/>
                <a:ea typeface="Calibri"/>
                <a:cs typeface="Calibri"/>
                <a:sym typeface="Calibri"/>
              </a:rPr>
              <a:t>Jarek   </a:t>
            </a:r>
            <a:r>
              <a:rPr b="1" lang="en-US" sz="2400">
                <a:latin typeface="Calibri"/>
                <a:ea typeface="Calibri"/>
                <a:cs typeface="Calibri"/>
                <a:sym typeface="Calibri"/>
              </a:rPr>
              <a:t> </a:t>
            </a:r>
            <a:r>
              <a:rPr b="1" lang="en-US" sz="2400">
                <a:solidFill>
                  <a:schemeClr val="dk1"/>
                </a:solidFill>
                <a:latin typeface="Calibri"/>
                <a:ea typeface="Calibri"/>
                <a:cs typeface="Calibri"/>
                <a:sym typeface="Calibri"/>
              </a:rPr>
              <a:t>-D</a:t>
            </a:r>
            <a:r>
              <a:rPr b="1" lang="en-US" sz="2400">
                <a:solidFill>
                  <a:schemeClr val="accent5"/>
                </a:solidFill>
                <a:latin typeface="Calibri"/>
                <a:ea typeface="Calibri"/>
                <a:cs typeface="Calibri"/>
                <a:sym typeface="Calibri"/>
              </a:rPr>
              <a:t>app.number</a:t>
            </a:r>
            <a:r>
              <a:rPr b="1" lang="en-US" sz="2400">
                <a:solidFill>
                  <a:schemeClr val="dk1"/>
                </a:solidFill>
                <a:latin typeface="Calibri"/>
                <a:ea typeface="Calibri"/>
                <a:cs typeface="Calibri"/>
                <a:sym typeface="Calibri"/>
              </a:rPr>
              <a:t>=</a:t>
            </a:r>
            <a:r>
              <a:rPr b="1" lang="en-US" sz="2400">
                <a:solidFill>
                  <a:schemeClr val="accent2"/>
                </a:solidFill>
                <a:latin typeface="Calibri"/>
                <a:ea typeface="Calibri"/>
                <a:cs typeface="Calibri"/>
                <a:sym typeface="Calibri"/>
              </a:rPr>
              <a:t>101</a:t>
            </a:r>
            <a:r>
              <a:rPr b="1" lang="en-US" sz="2400">
                <a:solidFill>
                  <a:schemeClr val="dk1"/>
                </a:solidFill>
                <a:latin typeface="Calibri"/>
                <a:ea typeface="Calibri"/>
                <a:cs typeface="Calibri"/>
                <a:sym typeface="Calibri"/>
              </a:rPr>
              <a:t>   </a:t>
            </a:r>
            <a:r>
              <a:rPr b="1" lang="en-US" sz="2400">
                <a:solidFill>
                  <a:schemeClr val="accent5"/>
                </a:solidFill>
                <a:latin typeface="Calibri"/>
                <a:ea typeface="Calibri"/>
                <a:cs typeface="Calibri"/>
                <a:sym typeface="Calibri"/>
              </a:rPr>
              <a:t>pl.sda.stat.MainArgs</a:t>
            </a:r>
            <a:endParaRPr sz="2400">
              <a:solidFill>
                <a:schemeClr val="accent2"/>
              </a:solidFill>
              <a:latin typeface="Calibri"/>
              <a:ea typeface="Calibri"/>
              <a:cs typeface="Calibri"/>
              <a:sym typeface="Calibri"/>
            </a:endParaRPr>
          </a:p>
        </p:txBody>
      </p:sp>
      <p:sp>
        <p:nvSpPr>
          <p:cNvPr id="766" name="Google Shape;766;p75"/>
          <p:cNvSpPr txBox="1"/>
          <p:nvPr/>
        </p:nvSpPr>
        <p:spPr>
          <a:xfrm>
            <a:off x="3326100" y="1020413"/>
            <a:ext cx="38523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parametrem systemowe przekazywane do wywoływanego programu</a:t>
            </a:r>
            <a:endParaRPr b="1"/>
          </a:p>
        </p:txBody>
      </p:sp>
      <p:cxnSp>
        <p:nvCxnSpPr>
          <p:cNvPr id="767" name="Google Shape;767;p75"/>
          <p:cNvCxnSpPr>
            <a:stCxn id="766" idx="2"/>
            <a:endCxn id="765" idx="0"/>
          </p:cNvCxnSpPr>
          <p:nvPr/>
        </p:nvCxnSpPr>
        <p:spPr>
          <a:xfrm>
            <a:off x="5252250" y="1676813"/>
            <a:ext cx="966300" cy="433800"/>
          </a:xfrm>
          <a:prstGeom prst="straightConnector1">
            <a:avLst/>
          </a:prstGeom>
          <a:noFill/>
          <a:ln cap="flat" cmpd="sng" w="28575">
            <a:solidFill>
              <a:srgbClr val="E06666"/>
            </a:solidFill>
            <a:prstDash val="solid"/>
            <a:round/>
            <a:headEnd len="med" w="med" type="none"/>
            <a:tailEnd len="med" w="med" type="stealth"/>
          </a:ln>
        </p:spPr>
      </p:cxnSp>
      <p:cxnSp>
        <p:nvCxnSpPr>
          <p:cNvPr id="768" name="Google Shape;768;p75"/>
          <p:cNvCxnSpPr>
            <a:stCxn id="766" idx="2"/>
          </p:cNvCxnSpPr>
          <p:nvPr/>
        </p:nvCxnSpPr>
        <p:spPr>
          <a:xfrm flipH="1">
            <a:off x="3986250" y="1676813"/>
            <a:ext cx="1266000" cy="414000"/>
          </a:xfrm>
          <a:prstGeom prst="straightConnector1">
            <a:avLst/>
          </a:prstGeom>
          <a:noFill/>
          <a:ln cap="flat" cmpd="sng" w="28575">
            <a:solidFill>
              <a:srgbClr val="E06666"/>
            </a:solidFill>
            <a:prstDash val="solid"/>
            <a:round/>
            <a:headEnd len="med" w="med" type="none"/>
            <a:tailEnd len="med" w="med" type="stealth"/>
          </a:ln>
        </p:spPr>
      </p:cxnSp>
      <p:sp>
        <p:nvSpPr>
          <p:cNvPr id="769" name="Google Shape;769;p75"/>
          <p:cNvSpPr txBox="1"/>
          <p:nvPr/>
        </p:nvSpPr>
        <p:spPr>
          <a:xfrm>
            <a:off x="8777100" y="4133250"/>
            <a:ext cx="3414900" cy="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Java dostarcza również zestaw predefiniowanych zmiennych systemowych ustawianych globalnie przez JVM dla wszystkich programów</a:t>
            </a:r>
            <a:endParaRPr/>
          </a:p>
        </p:txBody>
      </p:sp>
      <p:cxnSp>
        <p:nvCxnSpPr>
          <p:cNvPr id="770" name="Google Shape;770;p75"/>
          <p:cNvCxnSpPr>
            <a:stCxn id="769" idx="1"/>
          </p:cNvCxnSpPr>
          <p:nvPr/>
        </p:nvCxnSpPr>
        <p:spPr>
          <a:xfrm flipH="1">
            <a:off x="8044800" y="4593000"/>
            <a:ext cx="732300" cy="9300"/>
          </a:xfrm>
          <a:prstGeom prst="straightConnector1">
            <a:avLst/>
          </a:prstGeom>
          <a:noFill/>
          <a:ln cap="flat" cmpd="sng" w="28575">
            <a:solidFill>
              <a:srgbClr val="E06666"/>
            </a:solidFill>
            <a:prstDash val="solid"/>
            <a:round/>
            <a:headEnd len="med" w="med" type="none"/>
            <a:tailEnd len="med" w="med" type="stealth"/>
          </a:ln>
        </p:spPr>
      </p:cxnSp>
      <p:sp>
        <p:nvSpPr>
          <p:cNvPr id="771" name="Google Shape;771;p75"/>
          <p:cNvSpPr txBox="1"/>
          <p:nvPr/>
        </p:nvSpPr>
        <p:spPr>
          <a:xfrm>
            <a:off x="0" y="6258000"/>
            <a:ext cx="121920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accent6"/>
                </a:solidFill>
              </a:rPr>
              <a:t>Lista wszystkich zmiennych systemowych</a:t>
            </a:r>
            <a:r>
              <a:rPr lang="en-US" sz="2200">
                <a:solidFill>
                  <a:schemeClr val="accent6"/>
                </a:solidFill>
              </a:rPr>
              <a:t>: </a:t>
            </a:r>
            <a:r>
              <a:rPr lang="en-US" sz="2200">
                <a:solidFill>
                  <a:schemeClr val="accent6"/>
                </a:solidFill>
              </a:rPr>
              <a:t>pl.sda.pl.sda.jvm.demo.SystemPropertiesSample</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76"/>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a:latin typeface="Arial"/>
                <a:ea typeface="Arial"/>
                <a:cs typeface="Arial"/>
                <a:sym typeface="Arial"/>
              </a:rPr>
              <a:t>Konfiguracja aplikacji - plik *.properties i JMX</a:t>
            </a:r>
            <a:endParaRPr/>
          </a:p>
        </p:txBody>
      </p:sp>
      <p:sp>
        <p:nvSpPr>
          <p:cNvPr id="777" name="Google Shape;777;p76"/>
          <p:cNvSpPr/>
          <p:nvPr/>
        </p:nvSpPr>
        <p:spPr>
          <a:xfrm>
            <a:off x="81300" y="1227225"/>
            <a:ext cx="12029400" cy="231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rPr>
              <a:t>Konfiguracja przez zewnętrzny plik z parametrami:</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lang="en-US" sz="1800">
                <a:solidFill>
                  <a:schemeClr val="dk1"/>
                </a:solidFill>
              </a:rPr>
              <a:t>Tworzymy plik tekstowy z parametrami, np.: </a:t>
            </a:r>
            <a:r>
              <a:rPr lang="en-US" sz="1800">
                <a:solidFill>
                  <a:schemeClr val="dk1"/>
                </a:solidFill>
                <a:latin typeface="Arial"/>
                <a:ea typeface="Arial"/>
                <a:cs typeface="Arial"/>
                <a:sym typeface="Arial"/>
              </a:rPr>
              <a:t>application.properties</a:t>
            </a:r>
            <a:endParaRPr sz="1800">
              <a:solidFill>
                <a:schemeClr val="dk1"/>
              </a:solidFill>
              <a:latin typeface="Arial"/>
              <a:ea typeface="Arial"/>
              <a:cs typeface="Arial"/>
              <a:sym typeface="Arial"/>
            </a:endParaRPr>
          </a:p>
          <a:p>
            <a:pPr indent="-342900" lvl="0" marL="457200" marR="0" rtl="0" algn="l">
              <a:spcBef>
                <a:spcPts val="0"/>
              </a:spcBef>
              <a:spcAft>
                <a:spcPts val="0"/>
              </a:spcAft>
              <a:buClr>
                <a:schemeClr val="dk1"/>
              </a:buClr>
              <a:buSzPts val="1800"/>
              <a:buAutoNum type="arabicPeriod"/>
            </a:pPr>
            <a:r>
              <a:rPr lang="en-US" sz="1800">
                <a:solidFill>
                  <a:schemeClr val="dk1"/>
                </a:solidFill>
              </a:rPr>
              <a:t>Umieszczamy w nim parametry w postaci {klucz}={wartość}, np.: </a:t>
            </a:r>
            <a:r>
              <a:rPr b="1" lang="en-US" sz="1800">
                <a:solidFill>
                  <a:schemeClr val="dk1"/>
                </a:solidFill>
              </a:rPr>
              <a:t>calculator.value.to</a:t>
            </a:r>
            <a:r>
              <a:rPr lang="en-US" sz="1800">
                <a:solidFill>
                  <a:schemeClr val="dk1"/>
                </a:solidFill>
              </a:rPr>
              <a:t>=</a:t>
            </a:r>
            <a:r>
              <a:rPr b="1" lang="en-US" sz="1800">
                <a:solidFill>
                  <a:schemeClr val="dk1"/>
                </a:solidFill>
              </a:rPr>
              <a:t>20</a:t>
            </a:r>
            <a:endParaRPr b="1" sz="1800">
              <a:solidFill>
                <a:schemeClr val="dk1"/>
              </a:solidFill>
            </a:endParaRPr>
          </a:p>
          <a:p>
            <a:pPr indent="-342900" lvl="0" marL="457200" marR="0" rtl="0" algn="l">
              <a:spcBef>
                <a:spcPts val="0"/>
              </a:spcBef>
              <a:spcAft>
                <a:spcPts val="0"/>
              </a:spcAft>
              <a:buClr>
                <a:schemeClr val="dk1"/>
              </a:buClr>
              <a:buSzPts val="1800"/>
              <a:buAutoNum type="arabicPeriod"/>
            </a:pPr>
            <a:r>
              <a:rPr lang="en-US" sz="1800">
                <a:solidFill>
                  <a:schemeClr val="dk1"/>
                </a:solidFill>
              </a:rPr>
              <a:t>Z poziomu kodu tworzymy obiekt klasy </a:t>
            </a:r>
            <a:r>
              <a:rPr b="1" lang="en-US" sz="1800">
                <a:solidFill>
                  <a:schemeClr val="dk1"/>
                </a:solidFill>
              </a:rPr>
              <a:t>java.util</a:t>
            </a:r>
            <a:r>
              <a:rPr lang="en-US" sz="1800">
                <a:solidFill>
                  <a:schemeClr val="dk1"/>
                </a:solidFill>
              </a:rPr>
              <a:t>.</a:t>
            </a:r>
            <a:r>
              <a:rPr b="1" i="1" lang="en-US" sz="1800">
                <a:solidFill>
                  <a:schemeClr val="dk1"/>
                </a:solidFill>
              </a:rPr>
              <a:t>Properties </a:t>
            </a:r>
            <a:r>
              <a:rPr lang="en-US" sz="1800">
                <a:solidFill>
                  <a:schemeClr val="dk1"/>
                </a:solidFill>
              </a:rPr>
              <a:t>i wypełniamy go danymi za pomocą metody </a:t>
            </a:r>
            <a:r>
              <a:rPr i="1" lang="en-US" sz="1800">
                <a:solidFill>
                  <a:schemeClr val="dk1"/>
                </a:solidFill>
              </a:rPr>
              <a:t>load()</a:t>
            </a:r>
            <a:r>
              <a:rPr lang="en-US" sz="1800">
                <a:solidFill>
                  <a:schemeClr val="dk1"/>
                </a:solidFill>
              </a:rPr>
              <a:t>, np.:  </a:t>
            </a:r>
            <a:r>
              <a:rPr b="1" lang="en-US" sz="1800">
                <a:solidFill>
                  <a:schemeClr val="dk1"/>
                </a:solidFill>
              </a:rPr>
              <a:t>properties</a:t>
            </a:r>
            <a:r>
              <a:rPr lang="en-US" sz="1800">
                <a:solidFill>
                  <a:schemeClr val="dk1"/>
                </a:solidFill>
              </a:rPr>
              <a:t>.</a:t>
            </a:r>
            <a:r>
              <a:rPr i="1" lang="en-US" sz="1800">
                <a:solidFill>
                  <a:schemeClr val="dk1"/>
                </a:solidFill>
              </a:rPr>
              <a:t>load</a:t>
            </a:r>
            <a:r>
              <a:rPr lang="en-US" sz="1800">
                <a:solidFill>
                  <a:schemeClr val="dk1"/>
                </a:solidFill>
              </a:rPr>
              <a:t>(</a:t>
            </a:r>
            <a:r>
              <a:rPr lang="en-US" sz="1800">
                <a:solidFill>
                  <a:schemeClr val="accent2"/>
                </a:solidFill>
              </a:rPr>
              <a:t>"/application.properties")</a:t>
            </a:r>
            <a:r>
              <a:rPr lang="en-US" sz="1800">
                <a:solidFill>
                  <a:schemeClr val="dk1"/>
                </a:solidFill>
              </a:rPr>
              <a:t>;</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lang="en-US" sz="1800">
                <a:solidFill>
                  <a:schemeClr val="dk1"/>
                </a:solidFill>
              </a:rPr>
              <a:t>Za pomocą obiektu </a:t>
            </a:r>
            <a:r>
              <a:rPr b="1" lang="en-US" sz="1800">
                <a:solidFill>
                  <a:schemeClr val="dk1"/>
                </a:solidFill>
              </a:rPr>
              <a:t>properties </a:t>
            </a:r>
            <a:r>
              <a:rPr lang="en-US" sz="1800">
                <a:solidFill>
                  <a:schemeClr val="dk1"/>
                </a:solidFill>
              </a:rPr>
              <a:t>możemy pobrać parametry podając klucz, np.: </a:t>
            </a:r>
            <a:r>
              <a:rPr b="1" lang="en-US" sz="1800">
                <a:solidFill>
                  <a:schemeClr val="dk1"/>
                </a:solidFill>
              </a:rPr>
              <a:t>properties</a:t>
            </a:r>
            <a:r>
              <a:rPr lang="en-US" sz="1800">
                <a:solidFill>
                  <a:schemeClr val="dk1"/>
                </a:solidFill>
              </a:rPr>
              <a:t>.</a:t>
            </a:r>
            <a:r>
              <a:rPr i="1" lang="en-US" sz="1800">
                <a:solidFill>
                  <a:schemeClr val="dk1"/>
                </a:solidFill>
              </a:rPr>
              <a:t>getProperty</a:t>
            </a:r>
            <a:r>
              <a:rPr lang="en-US" sz="1800">
                <a:solidFill>
                  <a:schemeClr val="dk1"/>
                </a:solidFill>
              </a:rPr>
              <a:t>(</a:t>
            </a:r>
            <a:r>
              <a:rPr lang="en-US" sz="1800">
                <a:solidFill>
                  <a:schemeClr val="accent2"/>
                </a:solidFill>
              </a:rPr>
              <a:t>"calculator.value.to"</a:t>
            </a:r>
            <a:r>
              <a:rPr lang="en-US" sz="1800">
                <a:solidFill>
                  <a:schemeClr val="dk1"/>
                </a:solidFill>
              </a:rPr>
              <a:t>)</a:t>
            </a:r>
            <a:endParaRPr sz="1800">
              <a:solidFill>
                <a:schemeClr val="dk1"/>
              </a:solidFill>
            </a:endParaRPr>
          </a:p>
        </p:txBody>
      </p:sp>
      <p:sp>
        <p:nvSpPr>
          <p:cNvPr id="778" name="Google Shape;778;p76"/>
          <p:cNvSpPr txBox="1"/>
          <p:nvPr/>
        </p:nvSpPr>
        <p:spPr>
          <a:xfrm>
            <a:off x="67075" y="3802350"/>
            <a:ext cx="12077100" cy="25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JMX </a:t>
            </a:r>
            <a:r>
              <a:rPr lang="en-US" sz="1800">
                <a:solidFill>
                  <a:schemeClr val="dk1"/>
                </a:solidFill>
              </a:rPr>
              <a:t>- czyli </a:t>
            </a:r>
            <a:r>
              <a:rPr b="1" lang="en-US" sz="1800">
                <a:solidFill>
                  <a:schemeClr val="dk1"/>
                </a:solidFill>
              </a:rPr>
              <a:t>Java Management Extensions</a:t>
            </a:r>
            <a:r>
              <a:rPr lang="en-US" sz="1800">
                <a:solidFill>
                  <a:schemeClr val="dk1"/>
                </a:solidFill>
              </a:rPr>
              <a:t> – technologia Javy, która zawiera narzędzia potrzebne do zarządzania oraz monitorowania aplikacji. Zasoby reprezentowane są przez obiekty nazywane MBean'ami (Managed Bean). </a:t>
            </a:r>
            <a:endParaRPr sz="1800">
              <a:solidFill>
                <a:schemeClr val="dk1"/>
              </a:solidFill>
            </a:endParaRPr>
          </a:p>
          <a:p>
            <a:pPr indent="0" lvl="0" marL="0" rtl="0" algn="l">
              <a:spcBef>
                <a:spcPts val="0"/>
              </a:spcBef>
              <a:spcAft>
                <a:spcPts val="0"/>
              </a:spcAft>
              <a:buNone/>
            </a:pPr>
            <a:r>
              <a:rPr lang="en-US" sz="1800">
                <a:solidFill>
                  <a:schemeClr val="dk1"/>
                </a:solidFill>
              </a:rPr>
              <a:t>Dzięki </a:t>
            </a:r>
            <a:r>
              <a:rPr b="1" lang="en-US" sz="1800">
                <a:solidFill>
                  <a:schemeClr val="dk1"/>
                </a:solidFill>
              </a:rPr>
              <a:t>JMX </a:t>
            </a:r>
            <a:r>
              <a:rPr lang="en-US" sz="1800">
                <a:solidFill>
                  <a:schemeClr val="dk1"/>
                </a:solidFill>
              </a:rPr>
              <a:t>możliwe jest między innymi:</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“podglądanie” działającej aplikacji, m.in. można sprawdzić ile CPU i pamięci jest zużywane, z jakimi parametrami została uruchomiona aplikacja itp.</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zmiana konfiguracji w „locie” - dynamiczna zmiana parametrów w obiektach zarejestrowanych jako MBean - zobaczymy to w części praktycznej</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działanie programów-profilerów takich jak: </a:t>
            </a:r>
            <a:r>
              <a:rPr b="1" lang="en-US" sz="1800">
                <a:solidFill>
                  <a:schemeClr val="dk1"/>
                </a:solidFill>
              </a:rPr>
              <a:t>JConsole</a:t>
            </a:r>
            <a:r>
              <a:rPr lang="en-US" sz="1800">
                <a:solidFill>
                  <a:schemeClr val="dk1"/>
                </a:solidFill>
              </a:rPr>
              <a:t>, </a:t>
            </a:r>
            <a:r>
              <a:rPr b="1" lang="en-US" sz="1800">
                <a:solidFill>
                  <a:schemeClr val="dk1"/>
                </a:solidFill>
              </a:rPr>
              <a:t>VisualVM</a:t>
            </a:r>
            <a:r>
              <a:rPr lang="en-US" sz="1800">
                <a:solidFill>
                  <a:schemeClr val="dk1"/>
                </a:solidFill>
              </a:rPr>
              <a:t>, </a:t>
            </a:r>
            <a:r>
              <a:rPr b="1" lang="en-US" sz="1800">
                <a:solidFill>
                  <a:schemeClr val="dk1"/>
                </a:solidFill>
              </a:rPr>
              <a:t>Java Mission Control</a:t>
            </a:r>
            <a:endParaRPr b="1" sz="1800">
              <a:solidFill>
                <a:schemeClr val="dk1"/>
              </a:solidFill>
            </a:endParaRPr>
          </a:p>
          <a:p>
            <a:pPr indent="0" lvl="0" marL="285750" rtl="0" algn="l">
              <a:spcBef>
                <a:spcPts val="0"/>
              </a:spcBef>
              <a:spcAft>
                <a:spcPts val="0"/>
              </a:spcAft>
              <a:buNone/>
            </a:pPr>
            <a:r>
              <a:t/>
            </a:r>
            <a:endParaRPr sz="1800">
              <a:solidFill>
                <a:schemeClr val="dk1"/>
              </a:solidFill>
            </a:endParaRPr>
          </a:p>
        </p:txBody>
      </p:sp>
      <p:cxnSp>
        <p:nvCxnSpPr>
          <p:cNvPr id="779" name="Google Shape;779;p76"/>
          <p:cNvCxnSpPr/>
          <p:nvPr/>
        </p:nvCxnSpPr>
        <p:spPr>
          <a:xfrm>
            <a:off x="103375" y="3587525"/>
            <a:ext cx="12004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77"/>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a:t>
            </a:r>
            <a:endParaRPr/>
          </a:p>
        </p:txBody>
      </p:sp>
      <p:sp>
        <p:nvSpPr>
          <p:cNvPr id="785" name="Google Shape;785;p77"/>
          <p:cNvSpPr txBox="1"/>
          <p:nvPr/>
        </p:nvSpPr>
        <p:spPr>
          <a:xfrm>
            <a:off x="127800" y="963000"/>
            <a:ext cx="12064200" cy="512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chemeClr val="dk1"/>
              </a:buClr>
              <a:buSzPts val="1800"/>
              <a:buAutoNum type="arabicPeriod" startAt="9"/>
            </a:pPr>
            <a:r>
              <a:rPr lang="en-US" sz="1800">
                <a:solidFill>
                  <a:schemeClr val="dk1"/>
                </a:solidFill>
              </a:rPr>
              <a:t>Tworzymy testera i ćwiczymy konfigurację aplikacji:</a:t>
            </a:r>
            <a:endParaRPr sz="1800">
              <a:solidFill>
                <a:schemeClr val="dk1"/>
              </a:solidFill>
            </a:endParaRPr>
          </a:p>
          <a:p>
            <a:pPr indent="-342900" lvl="1" marL="914400" marR="0" rtl="0" algn="l">
              <a:lnSpc>
                <a:spcPct val="90000"/>
              </a:lnSpc>
              <a:spcBef>
                <a:spcPts val="0"/>
              </a:spcBef>
              <a:spcAft>
                <a:spcPts val="0"/>
              </a:spcAft>
              <a:buClr>
                <a:schemeClr val="dk1"/>
              </a:buClr>
              <a:buSzPts val="1800"/>
              <a:buAutoNum type="alphaLcPeriod"/>
            </a:pPr>
            <a:r>
              <a:rPr lang="en-US" sz="1800">
                <a:solidFill>
                  <a:schemeClr val="dk1"/>
                </a:solidFill>
              </a:rPr>
              <a:t>Utwórz klasę </a:t>
            </a:r>
            <a:r>
              <a:rPr b="1" i="1" lang="en-US" sz="1800">
                <a:solidFill>
                  <a:schemeClr val="dk1"/>
                </a:solidFill>
              </a:rPr>
              <a:t>CalculatorTester</a:t>
            </a:r>
            <a:r>
              <a:rPr lang="en-US" sz="1800">
                <a:solidFill>
                  <a:schemeClr val="dk1"/>
                </a:solidFill>
              </a:rPr>
              <a:t>, która będzie przyjmowała na wejściu 3 liczby (jako parametry wywołania programu podane z linii komend):</a:t>
            </a:r>
            <a:endParaRPr sz="1800">
              <a:solidFill>
                <a:schemeClr val="dk1"/>
              </a:solidFill>
            </a:endParaRPr>
          </a:p>
          <a:p>
            <a:pPr indent="0" lvl="0" marL="914400" marR="0" rtl="0" algn="l">
              <a:lnSpc>
                <a:spcPct val="90000"/>
              </a:lnSpc>
              <a:spcBef>
                <a:spcPts val="0"/>
              </a:spcBef>
              <a:spcAft>
                <a:spcPts val="0"/>
              </a:spcAft>
              <a:buNone/>
            </a:pPr>
            <a:r>
              <a:t/>
            </a:r>
            <a:endParaRPr sz="1800">
              <a:solidFill>
                <a:schemeClr val="dk1"/>
              </a:solidFill>
            </a:endParaRPr>
          </a:p>
          <a:p>
            <a:pPr indent="0" lvl="0" marL="914400" marR="0" rtl="0" algn="l">
              <a:lnSpc>
                <a:spcPct val="90000"/>
              </a:lnSpc>
              <a:spcBef>
                <a:spcPts val="0"/>
              </a:spcBef>
              <a:spcAft>
                <a:spcPts val="0"/>
              </a:spcAft>
              <a:buNone/>
            </a:pPr>
            <a:r>
              <a:rPr lang="en-US" sz="1800">
                <a:solidFill>
                  <a:schemeClr val="dk1"/>
                </a:solidFill>
              </a:rPr>
              <a:t>- rodzaj operacji - 1 - dodawanie, 2 - mnożenie, 3 - odejmowanie</a:t>
            </a:r>
            <a:endParaRPr sz="1800">
              <a:solidFill>
                <a:schemeClr val="dk1"/>
              </a:solidFill>
            </a:endParaRPr>
          </a:p>
          <a:p>
            <a:pPr indent="0" lvl="0" marL="914400" marR="0" rtl="0" algn="l">
              <a:lnSpc>
                <a:spcPct val="90000"/>
              </a:lnSpc>
              <a:spcBef>
                <a:spcPts val="0"/>
              </a:spcBef>
              <a:spcAft>
                <a:spcPts val="0"/>
              </a:spcAft>
              <a:buNone/>
            </a:pPr>
            <a:r>
              <a:rPr lang="en-US" sz="1800">
                <a:solidFill>
                  <a:schemeClr val="dk1"/>
                </a:solidFill>
              </a:rPr>
              <a:t>- zakres od-do argumentów, które mają być przekazane do obliczeń, należy wywołać operację wskazaną przez pierwszy argument dla wszystkich liczb z podanego zakresu - wynik ma być wyświetlony na konsoli.</a:t>
            </a:r>
            <a:endParaRPr sz="1800">
              <a:solidFill>
                <a:schemeClr val="dk1"/>
              </a:solidFill>
            </a:endParaRPr>
          </a:p>
          <a:p>
            <a:pPr indent="0" lvl="0" marL="914400" marR="0" rtl="0" algn="l">
              <a:lnSpc>
                <a:spcPct val="90000"/>
              </a:lnSpc>
              <a:spcBef>
                <a:spcPts val="0"/>
              </a:spcBef>
              <a:spcAft>
                <a:spcPts val="0"/>
              </a:spcAft>
              <a:buNone/>
            </a:pPr>
            <a:r>
              <a:t/>
            </a:r>
            <a:endParaRPr sz="1800">
              <a:solidFill>
                <a:schemeClr val="dk1"/>
              </a:solidFill>
            </a:endParaRPr>
          </a:p>
          <a:p>
            <a:pPr indent="0" lvl="0" marL="914400" marR="0" rtl="0" algn="l">
              <a:lnSpc>
                <a:spcPct val="90000"/>
              </a:lnSpc>
              <a:spcBef>
                <a:spcPts val="0"/>
              </a:spcBef>
              <a:spcAft>
                <a:spcPts val="0"/>
              </a:spcAft>
              <a:buNone/>
            </a:pPr>
            <a:r>
              <a:rPr lang="en-US" sz="1800">
                <a:solidFill>
                  <a:schemeClr val="dk1"/>
                </a:solidFill>
              </a:rPr>
              <a:t>np. wywołanie </a:t>
            </a:r>
            <a:r>
              <a:rPr b="1" lang="en-US" sz="1800">
                <a:solidFill>
                  <a:schemeClr val="dk1"/>
                </a:solidFill>
              </a:rPr>
              <a:t>java pl.sda.calculator.</a:t>
            </a:r>
            <a:r>
              <a:rPr b="1" i="1" lang="en-US" sz="1800">
                <a:solidFill>
                  <a:schemeClr val="dk1"/>
                </a:solidFill>
              </a:rPr>
              <a:t>CalculatorTester </a:t>
            </a:r>
            <a:r>
              <a:rPr lang="en-US" sz="1800">
                <a:solidFill>
                  <a:schemeClr val="dk1"/>
                </a:solidFill>
              </a:rPr>
              <a:t>2 10 20 – oznacza, że tester ma pomnożyć wszystkie liczby z przedziału [10, 20]: 10 * 11 * 12 * … * 20 a wynik wypisać na konsoli</a:t>
            </a:r>
            <a:endParaRPr sz="1800">
              <a:solidFill>
                <a:schemeClr val="dk1"/>
              </a:solidFill>
            </a:endParaRPr>
          </a:p>
          <a:p>
            <a:pPr indent="0" lvl="0" marL="0" marR="0" rtl="0" algn="l">
              <a:lnSpc>
                <a:spcPct val="90000"/>
              </a:lnSpc>
              <a:spcBef>
                <a:spcPts val="0"/>
              </a:spcBef>
              <a:spcAft>
                <a:spcPts val="0"/>
              </a:spcAft>
              <a:buNone/>
            </a:pPr>
            <a:r>
              <a:t/>
            </a:r>
            <a:endParaRPr sz="1800">
              <a:solidFill>
                <a:schemeClr val="dk1"/>
              </a:solidFill>
            </a:endParaRPr>
          </a:p>
          <a:p>
            <a:pPr indent="-342900" lvl="1" marL="914400" marR="0" rtl="0" algn="l">
              <a:lnSpc>
                <a:spcPct val="90000"/>
              </a:lnSpc>
              <a:spcBef>
                <a:spcPts val="0"/>
              </a:spcBef>
              <a:spcAft>
                <a:spcPts val="0"/>
              </a:spcAft>
              <a:buClr>
                <a:schemeClr val="dk1"/>
              </a:buClr>
              <a:buSzPts val="1800"/>
              <a:buAutoNum type="alphaLcPeriod"/>
            </a:pPr>
            <a:r>
              <a:rPr lang="en-US" sz="1800">
                <a:solidFill>
                  <a:schemeClr val="dk1"/>
                </a:solidFill>
              </a:rPr>
              <a:t>Uruchom i przetestuj swój program - w </a:t>
            </a:r>
            <a:r>
              <a:rPr b="1" lang="en-US" sz="1800">
                <a:solidFill>
                  <a:schemeClr val="dk1"/>
                </a:solidFill>
              </a:rPr>
              <a:t>IntelliJ</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rgbClr val="FF0000"/>
                </a:solidFill>
              </a:rPr>
              <a:t>* </a:t>
            </a:r>
            <a:r>
              <a:rPr lang="en-US" sz="1800">
                <a:solidFill>
                  <a:schemeClr val="dk1"/>
                </a:solidFill>
              </a:rPr>
              <a:t>Uruchom i przetestuj swój program - z wiersza poleceń (komendy: </a:t>
            </a:r>
            <a:r>
              <a:rPr b="1" lang="en-US" sz="1800">
                <a:solidFill>
                  <a:schemeClr val="dk1"/>
                </a:solidFill>
              </a:rPr>
              <a:t>javac </a:t>
            </a:r>
            <a:r>
              <a:rPr lang="en-US" sz="1800">
                <a:solidFill>
                  <a:schemeClr val="dk1"/>
                </a:solidFill>
              </a:rPr>
              <a:t>+ </a:t>
            </a:r>
            <a:r>
              <a:rPr b="1" lang="en-US" sz="1800">
                <a:solidFill>
                  <a:schemeClr val="dk1"/>
                </a:solidFill>
              </a:rPr>
              <a:t>java</a:t>
            </a:r>
            <a:r>
              <a:rPr lang="en-US" sz="1800">
                <a:solidFill>
                  <a:schemeClr val="dk1"/>
                </a:solidFill>
              </a:rPr>
              <a:t>)</a:t>
            </a:r>
            <a:endParaRPr sz="1800">
              <a:solidFill>
                <a:schemeClr val="dk1"/>
              </a:solidFill>
            </a:endParaRPr>
          </a:p>
          <a:p>
            <a:pPr indent="-342900" lvl="1" marL="914400" marR="0" rtl="0" algn="l">
              <a:lnSpc>
                <a:spcPct val="90000"/>
              </a:lnSpc>
              <a:spcBef>
                <a:spcPts val="0"/>
              </a:spcBef>
              <a:spcAft>
                <a:spcPts val="0"/>
              </a:spcAft>
              <a:buClr>
                <a:schemeClr val="dk1"/>
              </a:buClr>
              <a:buSzPts val="1800"/>
              <a:buAutoNum type="alphaLcPeriod"/>
            </a:pPr>
            <a:r>
              <a:rPr lang="en-US" sz="1800">
                <a:solidFill>
                  <a:srgbClr val="FF0000"/>
                </a:solidFill>
              </a:rPr>
              <a:t>*</a:t>
            </a:r>
            <a:r>
              <a:rPr lang="en-US" sz="1800">
                <a:solidFill>
                  <a:schemeClr val="dk1"/>
                </a:solidFill>
              </a:rPr>
              <a:t> Zmień przekazanie parametrów wejściowych - tak żeby program skorzystał z parametrów systemowych (przekazana przez -D{nazwa_parametru}={wartość_parametru} w czasie wywołania programu </a:t>
            </a:r>
            <a:endParaRPr sz="1800">
              <a:solidFill>
                <a:schemeClr val="dk1"/>
              </a:solidFill>
            </a:endParaRPr>
          </a:p>
          <a:p>
            <a:pPr indent="-342900" lvl="1" marL="914400" marR="0" rtl="0" algn="l">
              <a:lnSpc>
                <a:spcPct val="90000"/>
              </a:lnSpc>
              <a:spcBef>
                <a:spcPts val="0"/>
              </a:spcBef>
              <a:spcAft>
                <a:spcPts val="0"/>
              </a:spcAft>
              <a:buClr>
                <a:schemeClr val="dk1"/>
              </a:buClr>
              <a:buSzPts val="1800"/>
              <a:buAutoNum type="alphaLcPeriod"/>
            </a:pPr>
            <a:r>
              <a:rPr lang="en-US" sz="1800">
                <a:solidFill>
                  <a:srgbClr val="FF0000"/>
                </a:solidFill>
              </a:rPr>
              <a:t>* </a:t>
            </a:r>
            <a:r>
              <a:rPr lang="en-US" sz="1800">
                <a:solidFill>
                  <a:schemeClr val="dk1"/>
                </a:solidFill>
              </a:rPr>
              <a:t>Jeżeli użytkownik nie poda parametrów wejściowych, mają być użyte domyślne, pobrane z pliku </a:t>
            </a:r>
            <a:r>
              <a:rPr b="1" lang="en-US" sz="1800">
                <a:solidFill>
                  <a:schemeClr val="dk1"/>
                </a:solidFill>
              </a:rPr>
              <a:t>application.properties</a:t>
            </a:r>
            <a:r>
              <a:rPr lang="en-US" sz="1800">
                <a:solidFill>
                  <a:schemeClr val="dk1"/>
                </a:solidFill>
              </a:rPr>
              <a:t> (należy do tego użyć klasy </a:t>
            </a:r>
            <a:r>
              <a:rPr b="1" i="1" lang="en-US" sz="1800">
                <a:solidFill>
                  <a:schemeClr val="dk1"/>
                </a:solidFill>
              </a:rPr>
              <a:t>java.util.Properties</a:t>
            </a:r>
            <a:r>
              <a:rPr lang="en-US" sz="1800">
                <a:solidFill>
                  <a:schemeClr val="dk1"/>
                </a:solidFill>
              </a:rPr>
              <a:t>).</a:t>
            </a:r>
            <a:endParaRPr sz="18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p:txBody>
      </p:sp>
      <p:sp>
        <p:nvSpPr>
          <p:cNvPr id="786" name="Google Shape;786;p77"/>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FF0000"/>
                </a:solidFill>
              </a:rPr>
              <a:t>* Dla chętnych.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8"/>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 demo</a:t>
            </a:r>
            <a:endParaRPr/>
          </a:p>
        </p:txBody>
      </p:sp>
      <p:sp>
        <p:nvSpPr>
          <p:cNvPr id="792" name="Google Shape;792;p78"/>
          <p:cNvSpPr txBox="1"/>
          <p:nvPr/>
        </p:nvSpPr>
        <p:spPr>
          <a:xfrm>
            <a:off x="170400" y="867900"/>
            <a:ext cx="12021600" cy="5329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AutoNum type="arabicPeriod" startAt="10"/>
            </a:pPr>
            <a:r>
              <a:rPr lang="en-US" sz="1800">
                <a:solidFill>
                  <a:schemeClr val="dk1"/>
                </a:solidFill>
              </a:rPr>
              <a:t>Demonstracja działania </a:t>
            </a:r>
            <a:r>
              <a:rPr b="1" lang="en-US" sz="1800">
                <a:solidFill>
                  <a:schemeClr val="dk1"/>
                </a:solidFill>
              </a:rPr>
              <a:t>JMX</a:t>
            </a:r>
            <a:r>
              <a:rPr lang="en-US" sz="1800">
                <a:solidFill>
                  <a:schemeClr val="dk1"/>
                </a:solidFill>
              </a:rPr>
              <a:t>:</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Pobierz projekt </a:t>
            </a:r>
            <a:r>
              <a:rPr b="1" lang="en-US" sz="1800">
                <a:solidFill>
                  <a:schemeClr val="dk1"/>
                </a:solidFill>
              </a:rPr>
              <a:t>CalculatorDemo </a:t>
            </a:r>
            <a:r>
              <a:rPr lang="en-US" sz="1800">
                <a:solidFill>
                  <a:schemeClr val="dk1"/>
                </a:solidFill>
              </a:rPr>
              <a:t>z repozytorium prowadzącego: </a:t>
            </a:r>
            <a:r>
              <a:rPr lang="en-US" sz="1800" u="sng">
                <a:solidFill>
                  <a:schemeClr val="hlink"/>
                </a:solidFill>
                <a:hlinkClick r:id="rId3"/>
              </a:rPr>
              <a:t>https://github.com/jaroslaw-skarzynski/calculator.git</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program </a:t>
            </a:r>
            <a:r>
              <a:rPr b="1" lang="en-US" sz="1800">
                <a:solidFill>
                  <a:schemeClr val="dk1"/>
                </a:solidFill>
              </a:rPr>
              <a:t>VisualVM</a:t>
            </a:r>
            <a:r>
              <a:rPr lang="en-US" sz="1800">
                <a:solidFill>
                  <a:schemeClr val="dk1"/>
                </a:solidFill>
              </a:rPr>
              <a:t> - znajduje się on w katalogu </a:t>
            </a:r>
            <a:r>
              <a:rPr b="1" lang="en-US" sz="1800">
                <a:solidFill>
                  <a:schemeClr val="dk1"/>
                </a:solidFill>
              </a:rPr>
              <a:t>%JAVA_HOME%/bin</a:t>
            </a:r>
            <a:r>
              <a:rPr lang="en-US" sz="1800">
                <a:solidFill>
                  <a:schemeClr val="dk1"/>
                </a:solidFill>
              </a:rPr>
              <a:t>, </a:t>
            </a:r>
            <a:endParaRPr sz="1800">
              <a:solidFill>
                <a:schemeClr val="dk1"/>
              </a:solidFill>
            </a:endParaRPr>
          </a:p>
          <a:p>
            <a:pPr indent="0" lvl="0" marL="914400" rtl="0" algn="l">
              <a:lnSpc>
                <a:spcPct val="90000"/>
              </a:lnSpc>
              <a:spcBef>
                <a:spcPts val="0"/>
              </a:spcBef>
              <a:spcAft>
                <a:spcPts val="0"/>
              </a:spcAft>
              <a:buClr>
                <a:srgbClr val="000000"/>
              </a:buClr>
              <a:buSzPts val="1100"/>
              <a:buFont typeface="Arial"/>
              <a:buNone/>
            </a:pPr>
            <a:r>
              <a:rPr lang="en-US" sz="1800">
                <a:solidFill>
                  <a:schemeClr val="dk1"/>
                </a:solidFill>
              </a:rPr>
              <a:t>np.: </a:t>
            </a:r>
            <a:r>
              <a:rPr b="1" lang="en-US" sz="1800">
                <a:solidFill>
                  <a:schemeClr val="dk1"/>
                </a:solidFill>
              </a:rPr>
              <a:t>C:\Program Files\Java\jdk1.8.0_144\bin\jvisualvm.exe </a:t>
            </a:r>
            <a:r>
              <a:rPr lang="en-US" sz="1800">
                <a:solidFill>
                  <a:schemeClr val="dk1"/>
                </a:solidFill>
              </a:rPr>
              <a:t>+ zainstaluj plugin do </a:t>
            </a:r>
            <a:r>
              <a:rPr b="1" lang="en-US" sz="1800">
                <a:solidFill>
                  <a:schemeClr val="dk1"/>
                </a:solidFill>
              </a:rPr>
              <a:t>MBeans</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a:t>
            </a:r>
            <a:r>
              <a:rPr b="1" i="1" lang="en-US" sz="1800">
                <a:solidFill>
                  <a:schemeClr val="dk1"/>
                </a:solidFill>
              </a:rPr>
              <a:t>CalculatorTester </a:t>
            </a:r>
            <a:r>
              <a:rPr lang="en-US" sz="1800">
                <a:solidFill>
                  <a:schemeClr val="dk1"/>
                </a:solidFill>
              </a:rPr>
              <a:t>z projektu </a:t>
            </a:r>
            <a:r>
              <a:rPr b="1" lang="en-US" sz="1800">
                <a:solidFill>
                  <a:schemeClr val="dk1"/>
                </a:solidFill>
              </a:rPr>
              <a:t>CalculatorDemo </a:t>
            </a:r>
            <a:r>
              <a:rPr lang="en-US" sz="1800">
                <a:solidFill>
                  <a:schemeClr val="dk1"/>
                </a:solidFill>
              </a:rPr>
              <a:t>z parametrami programu: 1000 1 15 oraz z parametrem systemowym: </a:t>
            </a:r>
            <a:r>
              <a:rPr b="1" lang="en-US" sz="1800">
                <a:solidFill>
                  <a:schemeClr val="dk1"/>
                </a:solidFill>
              </a:rPr>
              <a:t>-Dcom.sun.management.jmxremote </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Przejdź do programu </a:t>
            </a:r>
            <a:r>
              <a:rPr b="1" lang="en-US" sz="1800">
                <a:solidFill>
                  <a:schemeClr val="dk1"/>
                </a:solidFill>
              </a:rPr>
              <a:t>VisualVM</a:t>
            </a:r>
            <a:r>
              <a:rPr lang="en-US" sz="1800">
                <a:solidFill>
                  <a:schemeClr val="dk1"/>
                </a:solidFill>
              </a:rPr>
              <a:t>  i znajdź uruchomiony przed chwilą program - otwórz go</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Przejdź do zakładki: </a:t>
            </a:r>
            <a:r>
              <a:rPr b="1" lang="en-US" sz="1800">
                <a:solidFill>
                  <a:schemeClr val="dk1"/>
                </a:solidFill>
              </a:rPr>
              <a:t>MBeans </a:t>
            </a:r>
            <a:r>
              <a:rPr lang="en-US" sz="1800">
                <a:solidFill>
                  <a:schemeClr val="dk1"/>
                </a:solidFill>
              </a:rPr>
              <a:t>i spróbuj zmienić parametry w klasie </a:t>
            </a:r>
            <a:r>
              <a:rPr b="1" lang="en-US" sz="1800">
                <a:solidFill>
                  <a:schemeClr val="dk1"/>
                </a:solidFill>
              </a:rPr>
              <a:t>pl.sda.calculator.properties</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rgbClr val="FF0000"/>
                </a:solidFill>
              </a:rPr>
              <a:t>* </a:t>
            </a:r>
            <a:r>
              <a:rPr lang="en-US" sz="1800">
                <a:solidFill>
                  <a:schemeClr val="dk1"/>
                </a:solidFill>
              </a:rPr>
              <a:t>Wykonaj kroki b-d za pomocą programów: </a:t>
            </a:r>
            <a:r>
              <a:rPr b="1" lang="en-US" sz="1800">
                <a:solidFill>
                  <a:schemeClr val="dk1"/>
                </a:solidFill>
              </a:rPr>
              <a:t>JConsole i Java Mission Control</a:t>
            </a:r>
            <a:endParaRPr b="1" sz="1800">
              <a:solidFill>
                <a:schemeClr val="dk1"/>
              </a:solidFill>
            </a:endParaRPr>
          </a:p>
          <a:p>
            <a:pPr indent="0" lvl="0" marL="914400" rtl="0" algn="l">
              <a:lnSpc>
                <a:spcPct val="90000"/>
              </a:lnSpc>
              <a:spcBef>
                <a:spcPts val="0"/>
              </a:spcBef>
              <a:spcAft>
                <a:spcPts val="0"/>
              </a:spcAft>
              <a:buNone/>
            </a:pPr>
            <a:r>
              <a:t/>
            </a:r>
            <a:endParaRPr b="1" sz="800">
              <a:solidFill>
                <a:schemeClr val="dk1"/>
              </a:solidFill>
            </a:endParaRPr>
          </a:p>
          <a:p>
            <a:pPr indent="-342900" lvl="0" marL="457200" marR="0" rtl="0" algn="l">
              <a:lnSpc>
                <a:spcPct val="90000"/>
              </a:lnSpc>
              <a:spcBef>
                <a:spcPts val="0"/>
              </a:spcBef>
              <a:spcAft>
                <a:spcPts val="0"/>
              </a:spcAft>
              <a:buClr>
                <a:schemeClr val="dk1"/>
              </a:buClr>
              <a:buSzPts val="1800"/>
              <a:buAutoNum type="arabicPeriod" startAt="10"/>
            </a:pPr>
            <a:r>
              <a:rPr lang="en-US" sz="1800">
                <a:solidFill>
                  <a:schemeClr val="dk1"/>
                </a:solidFill>
              </a:rPr>
              <a:t>Demonstracja działania programu </a:t>
            </a:r>
            <a:r>
              <a:rPr b="1" lang="en-US" sz="1800">
                <a:solidFill>
                  <a:schemeClr val="dk1"/>
                </a:solidFill>
              </a:rPr>
              <a:t>VisualVM </a:t>
            </a:r>
            <a:r>
              <a:rPr lang="en-US" sz="1800">
                <a:solidFill>
                  <a:schemeClr val="dk1"/>
                </a:solidFill>
              </a:rPr>
              <a:t>- analiza zużycia </a:t>
            </a:r>
            <a:r>
              <a:rPr b="1" lang="en-US" sz="1800">
                <a:solidFill>
                  <a:schemeClr val="dk1"/>
                </a:solidFill>
              </a:rPr>
              <a:t>CPU</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program </a:t>
            </a:r>
            <a:r>
              <a:rPr b="1" lang="en-US" sz="1800">
                <a:solidFill>
                  <a:schemeClr val="dk1"/>
                </a:solidFill>
              </a:rPr>
              <a:t>VisualVM</a:t>
            </a:r>
            <a:r>
              <a:rPr lang="en-US" sz="1800">
                <a:solidFill>
                  <a:schemeClr val="dk1"/>
                </a:solidFill>
              </a:rPr>
              <a:t> - znajduje się on w katalogu </a:t>
            </a:r>
            <a:r>
              <a:rPr b="1" lang="en-US" sz="1800">
                <a:solidFill>
                  <a:schemeClr val="dk1"/>
                </a:solidFill>
              </a:rPr>
              <a:t>%JAVA_HOME%/bin</a:t>
            </a:r>
            <a:r>
              <a:rPr lang="en-US" sz="1800">
                <a:solidFill>
                  <a:schemeClr val="dk1"/>
                </a:solidFill>
              </a:rPr>
              <a:t>, </a:t>
            </a:r>
            <a:endParaRPr sz="1800">
              <a:solidFill>
                <a:schemeClr val="dk1"/>
              </a:solidFill>
            </a:endParaRPr>
          </a:p>
          <a:p>
            <a:pPr indent="0" lvl="0" marL="914400" rtl="0" algn="l">
              <a:lnSpc>
                <a:spcPct val="90000"/>
              </a:lnSpc>
              <a:spcBef>
                <a:spcPts val="0"/>
              </a:spcBef>
              <a:spcAft>
                <a:spcPts val="0"/>
              </a:spcAft>
              <a:buNone/>
            </a:pPr>
            <a:r>
              <a:rPr lang="en-US" sz="1800">
                <a:solidFill>
                  <a:schemeClr val="dk1"/>
                </a:solidFill>
              </a:rPr>
              <a:t>np.: </a:t>
            </a:r>
            <a:r>
              <a:rPr b="1" lang="en-US" sz="1800">
                <a:solidFill>
                  <a:schemeClr val="dk1"/>
                </a:solidFill>
              </a:rPr>
              <a:t>C:\Program Files\Java\jdk1.8.0_144\bin\jvisualvm.exe</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klasę </a:t>
            </a:r>
            <a:r>
              <a:rPr b="1" i="1" lang="en-US" sz="1800">
                <a:solidFill>
                  <a:schemeClr val="dk1"/>
                </a:solidFill>
              </a:rPr>
              <a:t>HighCpuSample </a:t>
            </a:r>
            <a:r>
              <a:rPr lang="en-US" sz="1800">
                <a:solidFill>
                  <a:schemeClr val="dk1"/>
                </a:solidFill>
              </a:rPr>
              <a:t>z parametrem systemowym: </a:t>
            </a:r>
            <a:r>
              <a:rPr b="1" lang="en-US" sz="1800">
                <a:solidFill>
                  <a:schemeClr val="dk1"/>
                </a:solidFill>
              </a:rPr>
              <a:t>-Dcom.sun.management.jmxremote </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Rozpocznij analizę programu:</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które wątki zużywają najwięcej czasu procesora?</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które metody działają najdłużej?</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co blokuje poszczególne wątki?</a:t>
            </a:r>
            <a:endParaRPr sz="18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p:txBody>
      </p:sp>
      <p:sp>
        <p:nvSpPr>
          <p:cNvPr id="793" name="Google Shape;793;p78"/>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FF0000"/>
                </a:solidFill>
              </a:rPr>
              <a:t>* Dla chętnych.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9"/>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Runtime Data Area</a:t>
            </a:r>
            <a:endParaRPr/>
          </a:p>
        </p:txBody>
      </p:sp>
      <p:grpSp>
        <p:nvGrpSpPr>
          <p:cNvPr id="800" name="Google Shape;800;p79"/>
          <p:cNvGrpSpPr/>
          <p:nvPr/>
        </p:nvGrpSpPr>
        <p:grpSpPr>
          <a:xfrm>
            <a:off x="0" y="963039"/>
            <a:ext cx="12192000" cy="2702950"/>
            <a:chOff x="0" y="1219984"/>
            <a:chExt cx="12192000" cy="2702950"/>
          </a:xfrm>
        </p:grpSpPr>
        <p:sp>
          <p:nvSpPr>
            <p:cNvPr id="801" name="Google Shape;801;p79"/>
            <p:cNvSpPr txBox="1"/>
            <p:nvPr/>
          </p:nvSpPr>
          <p:spPr>
            <a:xfrm>
              <a:off x="3593941" y="3661334"/>
              <a:ext cx="44739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EABAB"/>
                  </a:solidFill>
                  <a:latin typeface="Arial"/>
                  <a:ea typeface="Arial"/>
                  <a:cs typeface="Arial"/>
                  <a:sym typeface="Arial"/>
                </a:rPr>
                <a:t>źródło: https://docs.deistercloud.com </a:t>
              </a:r>
              <a:endParaRPr sz="1100">
                <a:solidFill>
                  <a:schemeClr val="dk1"/>
                </a:solidFill>
                <a:latin typeface="Arial"/>
                <a:ea typeface="Arial"/>
                <a:cs typeface="Arial"/>
                <a:sym typeface="Arial"/>
              </a:endParaRPr>
            </a:p>
          </p:txBody>
        </p:sp>
        <p:pic>
          <p:nvPicPr>
            <p:cNvPr id="802" name="Google Shape;802;p79"/>
            <p:cNvPicPr preferRelativeResize="0"/>
            <p:nvPr/>
          </p:nvPicPr>
          <p:blipFill rotWithShape="1">
            <a:blip r:embed="rId3">
              <a:alphaModFix/>
            </a:blip>
            <a:srcRect b="0" l="0" r="0" t="0"/>
            <a:stretch/>
          </p:blipFill>
          <p:spPr>
            <a:xfrm>
              <a:off x="0" y="1219984"/>
              <a:ext cx="12192000" cy="2372032"/>
            </a:xfrm>
            <a:prstGeom prst="rect">
              <a:avLst/>
            </a:prstGeom>
            <a:noFill/>
            <a:ln>
              <a:noFill/>
            </a:ln>
          </p:spPr>
        </p:pic>
      </p:grpSp>
      <p:sp>
        <p:nvSpPr>
          <p:cNvPr id="803" name="Google Shape;803;p79"/>
          <p:cNvSpPr/>
          <p:nvPr/>
        </p:nvSpPr>
        <p:spPr>
          <a:xfrm>
            <a:off x="0" y="3653390"/>
            <a:ext cx="12192000" cy="28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Runtime Data Area -</a:t>
            </a:r>
            <a:r>
              <a:rPr lang="en-US" sz="1800">
                <a:solidFill>
                  <a:schemeClr val="dk1"/>
                </a:solidFill>
                <a:latin typeface="Arial"/>
                <a:ea typeface="Arial"/>
                <a:cs typeface="Arial"/>
                <a:sym typeface="Arial"/>
              </a:rPr>
              <a:t> to obszar pamięci RAM przydzielony wirtualnej maszynie przez system operacyjny na którym </a:t>
            </a:r>
            <a:r>
              <a:rPr b="1" lang="en-US" sz="1800">
                <a:solidFill>
                  <a:schemeClr val="dk1"/>
                </a:solidFill>
              </a:rPr>
              <a:t>VM </a:t>
            </a:r>
            <a:r>
              <a:rPr lang="en-US" sz="1800">
                <a:solidFill>
                  <a:schemeClr val="dk1"/>
                </a:solidFill>
                <a:latin typeface="Arial"/>
                <a:ea typeface="Arial"/>
                <a:cs typeface="Arial"/>
                <a:sym typeface="Arial"/>
              </a:rPr>
              <a:t>działa. Obszar ten można podzielić na kilka części:</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pamięć współdzielona przez wszystkie wątki:</a:t>
            </a:r>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accent2"/>
                </a:solidFill>
              </a:rPr>
              <a:t>Heap Space</a:t>
            </a:r>
            <a:r>
              <a:rPr b="0" i="0" lang="en-US" sz="1800" u="none" cap="none" strike="noStrike">
                <a:solidFill>
                  <a:schemeClr val="dk1"/>
                </a:solidFill>
                <a:latin typeface="Arial"/>
                <a:ea typeface="Arial"/>
                <a:cs typeface="Arial"/>
                <a:sym typeface="Arial"/>
              </a:rPr>
              <a:t> (sterta) - tutaj przechowywane są wszystkie obiekty używane w programie. </a:t>
            </a:r>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accent2"/>
                </a:solidFill>
              </a:rPr>
              <a:t>Meta</a:t>
            </a:r>
            <a:r>
              <a:rPr b="1" lang="en-US" sz="1800">
                <a:solidFill>
                  <a:schemeClr val="accent2"/>
                </a:solidFill>
              </a:rPr>
              <a:t>s</a:t>
            </a:r>
            <a:r>
              <a:rPr b="1" i="0" lang="en-US" sz="1800" u="none" cap="none" strike="noStrike">
                <a:solidFill>
                  <a:schemeClr val="accent2"/>
                </a:solidFill>
              </a:rPr>
              <a:t>pace </a:t>
            </a:r>
            <a:r>
              <a:rPr b="0" i="0" lang="en-US" sz="1800" u="none" cap="none" strike="noStrike">
                <a:solidFill>
                  <a:schemeClr val="dk1"/>
                </a:solidFill>
                <a:latin typeface="Arial"/>
                <a:ea typeface="Arial"/>
                <a:cs typeface="Arial"/>
                <a:sym typeface="Arial"/>
              </a:rPr>
              <a:t>- przechowuje metadane opisujące pola i metody (nazwa, typ itp.), statyczne pola i bytecode</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pamięć przydzielona do pojedynczego (każdego) wątku:</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PC register - przechowuje wskaźnik do instrukcji która jest aktualnie wykonywana w wątku</a:t>
            </a:r>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rPr>
              <a:t>JVM </a:t>
            </a:r>
            <a:r>
              <a:rPr b="0" i="0" lang="en-US" sz="1800" u="none" cap="none" strike="noStrike">
                <a:solidFill>
                  <a:schemeClr val="dk1"/>
                </a:solidFill>
                <a:latin typeface="Arial"/>
                <a:ea typeface="Arial"/>
                <a:cs typeface="Arial"/>
                <a:sym typeface="Arial"/>
              </a:rPr>
              <a:t>stack (stos) - kolejka LIFO przechowująca tzw. ramki (frame) dla każdej metody wykonywanej w wątku</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Native stack - stack wykorzystywany do wywołania kodu C/C++ poprzez </a:t>
            </a:r>
            <a:r>
              <a:rPr b="1" i="0" lang="en-US" sz="1800" u="none" cap="none" strike="noStrike">
                <a:solidFill>
                  <a:schemeClr val="dk1"/>
                </a:solidFill>
              </a:rPr>
              <a:t>JNI </a:t>
            </a:r>
            <a:r>
              <a:rPr b="0" i="0" lang="en-US" sz="1800" u="none" cap="none" strike="noStrike">
                <a:solidFill>
                  <a:schemeClr val="dk1"/>
                </a:solidFill>
                <a:latin typeface="Arial"/>
                <a:ea typeface="Arial"/>
                <a:cs typeface="Arial"/>
                <a:sym typeface="Arial"/>
              </a:rPr>
              <a:t>(Java Native Interface)</a:t>
            </a:r>
            <a:endParaRPr b="0" i="0" sz="18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80"/>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Runtime Data Area</a:t>
            </a:r>
            <a:endParaRPr/>
          </a:p>
        </p:txBody>
      </p:sp>
      <p:pic>
        <p:nvPicPr>
          <p:cNvPr id="810" name="Google Shape;810;p80"/>
          <p:cNvPicPr preferRelativeResize="0"/>
          <p:nvPr/>
        </p:nvPicPr>
        <p:blipFill>
          <a:blip r:embed="rId3">
            <a:alphaModFix/>
          </a:blip>
          <a:stretch>
            <a:fillRect/>
          </a:stretch>
        </p:blipFill>
        <p:spPr>
          <a:xfrm>
            <a:off x="134950" y="1222443"/>
            <a:ext cx="12057050" cy="47587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8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3600">
                <a:latin typeface="Arial"/>
                <a:ea typeface="Arial"/>
                <a:cs typeface="Arial"/>
                <a:sym typeface="Arial"/>
              </a:rPr>
              <a:t>HeapSpace</a:t>
            </a:r>
            <a:endParaRPr sz="3600">
              <a:latin typeface="Arial"/>
              <a:ea typeface="Arial"/>
              <a:cs typeface="Arial"/>
              <a:sym typeface="Arial"/>
            </a:endParaRPr>
          </a:p>
        </p:txBody>
      </p:sp>
      <p:sp>
        <p:nvSpPr>
          <p:cNvPr id="817" name="Google Shape;817;p81"/>
          <p:cNvSpPr/>
          <p:nvPr/>
        </p:nvSpPr>
        <p:spPr>
          <a:xfrm>
            <a:off x="0" y="1010650"/>
            <a:ext cx="8121600" cy="584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HeapSpace </a:t>
            </a:r>
            <a:r>
              <a:rPr lang="en-US" sz="1800">
                <a:solidFill>
                  <a:schemeClr val="dk1"/>
                </a:solidFill>
                <a:latin typeface="Arial"/>
                <a:ea typeface="Arial"/>
                <a:cs typeface="Arial"/>
                <a:sym typeface="Arial"/>
              </a:rPr>
              <a:t>to obszar pamięci (RAM), w którym przechowywane są obiekty. Parametry do zarządzania wielkością pamięci:</a:t>
            </a:r>
            <a:endParaRPr sz="1800">
              <a:solidFill>
                <a:schemeClr val="dk1"/>
              </a:solidFill>
              <a:latin typeface="Arial"/>
              <a:ea typeface="Arial"/>
              <a:cs typeface="Arial"/>
              <a:sym typeface="Arial"/>
            </a:endParaRPr>
          </a:p>
          <a:p>
            <a:pPr indent="0" lvl="0" marL="457200" rtl="0" algn="just">
              <a:spcBef>
                <a:spcPts val="0"/>
              </a:spcBef>
              <a:spcAft>
                <a:spcPts val="0"/>
              </a:spcAft>
              <a:buNone/>
            </a:pPr>
            <a:r>
              <a:rPr b="1" lang="en-US" sz="1800">
                <a:solidFill>
                  <a:schemeClr val="dk1"/>
                </a:solidFill>
              </a:rPr>
              <a:t>-Xms</a:t>
            </a:r>
            <a:r>
              <a:rPr lang="en-US" sz="1800">
                <a:solidFill>
                  <a:schemeClr val="dk1"/>
                </a:solidFill>
              </a:rPr>
              <a:t>125M, </a:t>
            </a:r>
            <a:r>
              <a:rPr b="1" lang="en-US" sz="1800">
                <a:solidFill>
                  <a:schemeClr val="dk1"/>
                </a:solidFill>
              </a:rPr>
              <a:t>-Xms</a:t>
            </a:r>
            <a:r>
              <a:rPr lang="en-US" sz="1800">
                <a:solidFill>
                  <a:schemeClr val="dk1"/>
                </a:solidFill>
              </a:rPr>
              <a:t>1G </a:t>
            </a:r>
            <a:r>
              <a:rPr lang="en-US" sz="1800">
                <a:solidFill>
                  <a:schemeClr val="dk1"/>
                </a:solidFill>
                <a:latin typeface="Arial"/>
                <a:ea typeface="Arial"/>
                <a:cs typeface="Arial"/>
                <a:sym typeface="Arial"/>
              </a:rPr>
              <a:t>- </a:t>
            </a:r>
            <a:r>
              <a:rPr lang="en-US" sz="1800">
                <a:solidFill>
                  <a:schemeClr val="dk1"/>
                </a:solidFill>
              </a:rPr>
              <a:t>startowa</a:t>
            </a:r>
            <a:endParaRPr sz="1800">
              <a:solidFill>
                <a:schemeClr val="dk1"/>
              </a:solidFill>
              <a:latin typeface="Arial"/>
              <a:ea typeface="Arial"/>
              <a:cs typeface="Arial"/>
              <a:sym typeface="Arial"/>
            </a:endParaRPr>
          </a:p>
          <a:p>
            <a:pPr indent="0" lvl="0" marL="457200" marR="0" rtl="0" algn="l">
              <a:spcBef>
                <a:spcPts val="0"/>
              </a:spcBef>
              <a:spcAft>
                <a:spcPts val="0"/>
              </a:spcAft>
              <a:buClr>
                <a:schemeClr val="dk1"/>
              </a:buClr>
              <a:buSzPts val="1100"/>
              <a:buFont typeface="Arial"/>
              <a:buNone/>
            </a:pPr>
            <a:r>
              <a:rPr b="1" lang="en-US" sz="1800">
                <a:solidFill>
                  <a:schemeClr val="dk1"/>
                </a:solidFill>
              </a:rPr>
              <a:t>-Xmx</a:t>
            </a:r>
            <a:r>
              <a:rPr lang="en-US" sz="1800">
                <a:solidFill>
                  <a:schemeClr val="dk1"/>
                </a:solidFill>
              </a:rPr>
              <a:t>1024M, </a:t>
            </a:r>
            <a:r>
              <a:rPr b="1" lang="en-US" sz="1800">
                <a:solidFill>
                  <a:schemeClr val="dk1"/>
                </a:solidFill>
              </a:rPr>
              <a:t>-Xmx</a:t>
            </a:r>
            <a:r>
              <a:rPr lang="en-US" sz="1800">
                <a:solidFill>
                  <a:schemeClr val="dk1"/>
                </a:solidFill>
              </a:rPr>
              <a:t>2G</a:t>
            </a:r>
            <a:r>
              <a:rPr lang="en-US" sz="1800">
                <a:solidFill>
                  <a:schemeClr val="dk1"/>
                </a:solidFill>
                <a:latin typeface="Arial"/>
                <a:ea typeface="Arial"/>
                <a:cs typeface="Arial"/>
                <a:sym typeface="Arial"/>
              </a:rPr>
              <a:t> - </a:t>
            </a:r>
            <a:r>
              <a:rPr lang="en-US" sz="1800">
                <a:solidFill>
                  <a:schemeClr val="dk1"/>
                </a:solidFill>
              </a:rPr>
              <a:t>maksymalna</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sz="1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100"/>
              <a:buFont typeface="Arial"/>
              <a:buNone/>
            </a:pPr>
            <a:r>
              <a:rPr b="1" lang="en-US" sz="1800">
                <a:solidFill>
                  <a:schemeClr val="accent5"/>
                </a:solidFill>
              </a:rPr>
              <a:t>java </a:t>
            </a:r>
            <a:r>
              <a:rPr b="1" lang="en-US" sz="1800">
                <a:solidFill>
                  <a:schemeClr val="accent2"/>
                </a:solidFill>
              </a:rPr>
              <a:t>-Xms</a:t>
            </a:r>
            <a:r>
              <a:rPr b="1" lang="en-US" sz="1800">
                <a:solidFill>
                  <a:schemeClr val="accent5"/>
                </a:solidFill>
              </a:rPr>
              <a:t>512m </a:t>
            </a:r>
            <a:r>
              <a:rPr b="1" lang="en-US" sz="1800">
                <a:solidFill>
                  <a:schemeClr val="accent2"/>
                </a:solidFill>
              </a:rPr>
              <a:t>–Xmx</a:t>
            </a:r>
            <a:r>
              <a:rPr b="1" lang="en-US" sz="1800">
                <a:solidFill>
                  <a:schemeClr val="accent5"/>
                </a:solidFill>
              </a:rPr>
              <a:t>2g –jar calculator.jar</a:t>
            </a:r>
            <a:endParaRPr b="1" sz="1800">
              <a:solidFill>
                <a:schemeClr val="accent5"/>
              </a:solidFill>
            </a:endParaRPr>
          </a:p>
          <a:p>
            <a:pPr indent="0" lvl="0" marL="0" marR="0" rtl="0" algn="l">
              <a:spcBef>
                <a:spcPts val="0"/>
              </a:spcBef>
              <a:spcAft>
                <a:spcPts val="0"/>
              </a:spcAft>
              <a:buNone/>
            </a:pPr>
            <a:r>
              <a:t/>
            </a:r>
            <a:endParaRPr sz="10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Dzieli się na kilka obszarów:</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Young Generation </a:t>
            </a:r>
            <a:r>
              <a:rPr lang="en-US" sz="1800">
                <a:solidFill>
                  <a:schemeClr val="dk1"/>
                </a:solidFill>
                <a:latin typeface="Arial"/>
                <a:ea typeface="Arial"/>
                <a:cs typeface="Arial"/>
                <a:sym typeface="Arial"/>
              </a:rPr>
              <a:t>tutaj są przechowywane wszystkie nowo-stworzone obiekty, dzielimy go na kolejne obszary:</a:t>
            </a:r>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Eden – </a:t>
            </a:r>
            <a:r>
              <a:rPr b="0" i="0" lang="en-US" sz="1800" u="none" cap="none" strike="noStrike">
                <a:solidFill>
                  <a:schemeClr val="dk1"/>
                </a:solidFill>
                <a:latin typeface="Arial"/>
                <a:ea typeface="Arial"/>
                <a:cs typeface="Arial"/>
                <a:sym typeface="Arial"/>
              </a:rPr>
              <a:t>tutaj w pierwszej kolejności są umieszczane nowe obiekty</a:t>
            </a:r>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Surivor 0 i 1 –</a:t>
            </a:r>
            <a:r>
              <a:rPr b="0" i="0" lang="en-US" sz="1800" u="none" cap="none" strike="noStrike">
                <a:solidFill>
                  <a:schemeClr val="dk1"/>
                </a:solidFill>
                <a:latin typeface="Arial"/>
                <a:ea typeface="Arial"/>
                <a:cs typeface="Arial"/>
                <a:sym typeface="Arial"/>
              </a:rPr>
              <a:t> gdy skończy się miejsce w obszarze Eden, wszystkie obiekty które są jeszcze używane są przenoszone do jednego z obszarów Survivor (to tak zwany </a:t>
            </a:r>
            <a:r>
              <a:rPr b="1" i="0" lang="en-US" sz="1800" u="none" cap="none" strike="noStrike">
                <a:solidFill>
                  <a:schemeClr val="dk1"/>
                </a:solidFill>
              </a:rPr>
              <a:t>Minor GC</a:t>
            </a:r>
            <a:r>
              <a:rPr b="0" i="0" lang="en-US" sz="1800" u="none" cap="none" strike="noStrike">
                <a:solidFill>
                  <a:schemeClr val="dk1"/>
                </a:solidFill>
                <a:latin typeface="Arial"/>
                <a:ea typeface="Arial"/>
                <a:cs typeface="Arial"/>
                <a:sym typeface="Arial"/>
              </a:rPr>
              <a:t>). Aktualnie wypełniony obszar Survivor również jest sprawdzany i obiekty używane są przenoszone do tego samego obszaru </a:t>
            </a:r>
            <a:r>
              <a:rPr b="1" i="0" lang="en-US" sz="1800" u="none" cap="none" strike="noStrike">
                <a:solidFill>
                  <a:schemeClr val="dk1"/>
                </a:solidFill>
              </a:rPr>
              <a:t>Surivor </a:t>
            </a:r>
            <a:r>
              <a:rPr b="0" i="0" lang="en-US" sz="1800" u="none" cap="none" strike="noStrike">
                <a:solidFill>
                  <a:schemeClr val="dk1"/>
                </a:solidFill>
                <a:latin typeface="Arial"/>
                <a:ea typeface="Arial"/>
                <a:cs typeface="Arial"/>
                <a:sym typeface="Arial"/>
              </a:rPr>
              <a:t>co obiekty z </a:t>
            </a:r>
            <a:r>
              <a:rPr b="1" i="0" lang="en-US" sz="1800" u="none" cap="none" strike="noStrike">
                <a:solidFill>
                  <a:schemeClr val="dk1"/>
                </a:solidFill>
              </a:rPr>
              <a:t>Edenu</a:t>
            </a:r>
            <a:r>
              <a:rPr b="0" i="0" lang="en-US" sz="1800" u="none" cap="none" strike="noStrike">
                <a:solidFill>
                  <a:schemeClr val="dk1"/>
                </a:solidFill>
                <a:latin typeface="Arial"/>
                <a:ea typeface="Arial"/>
                <a:cs typeface="Arial"/>
                <a:sym typeface="Arial"/>
              </a:rPr>
              <a:t>. W ten sposób w danym czasie jeden z obszarów </a:t>
            </a:r>
            <a:r>
              <a:rPr b="1" i="0" lang="en-US" sz="1800" u="none" cap="none" strike="noStrike">
                <a:solidFill>
                  <a:schemeClr val="dk1"/>
                </a:solidFill>
              </a:rPr>
              <a:t>Surivor </a:t>
            </a:r>
            <a:r>
              <a:rPr b="0" i="0" lang="en-US" sz="1800" u="none" cap="none" strike="noStrike">
                <a:solidFill>
                  <a:schemeClr val="dk1"/>
                </a:solidFill>
                <a:latin typeface="Arial"/>
                <a:ea typeface="Arial"/>
                <a:cs typeface="Arial"/>
                <a:sym typeface="Arial"/>
              </a:rPr>
              <a:t>jest zawsze pusty.</a:t>
            </a:r>
            <a:endParaRPr b="1"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1" sz="1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Old Generation – </a:t>
            </a:r>
            <a:r>
              <a:rPr lang="en-US" sz="1800">
                <a:solidFill>
                  <a:schemeClr val="dk1"/>
                </a:solidFill>
                <a:latin typeface="Arial"/>
                <a:ea typeface="Arial"/>
                <a:cs typeface="Arial"/>
                <a:sym typeface="Arial"/>
              </a:rPr>
              <a:t>tutaj trafiają obiekty, które przetrwały wiele cykli „przenosin” pomiędzy obszarami </a:t>
            </a:r>
            <a:r>
              <a:rPr b="1" lang="en-US" sz="1800">
                <a:solidFill>
                  <a:schemeClr val="dk1"/>
                </a:solidFill>
              </a:rPr>
              <a:t>Eden</a:t>
            </a:r>
            <a:r>
              <a:rPr lang="en-US" sz="1800">
                <a:solidFill>
                  <a:schemeClr val="dk1"/>
                </a:solidFill>
                <a:latin typeface="Arial"/>
                <a:ea typeface="Arial"/>
                <a:cs typeface="Arial"/>
                <a:sym typeface="Arial"/>
              </a:rPr>
              <a:t>, </a:t>
            </a:r>
            <a:r>
              <a:rPr b="1" lang="en-US" sz="1800">
                <a:solidFill>
                  <a:schemeClr val="dk1"/>
                </a:solidFill>
              </a:rPr>
              <a:t>Survivor 1 i 2</a:t>
            </a:r>
            <a:endParaRPr b="1"/>
          </a:p>
        </p:txBody>
      </p:sp>
      <p:pic>
        <p:nvPicPr>
          <p:cNvPr id="818" name="Google Shape;818;p81"/>
          <p:cNvPicPr preferRelativeResize="0"/>
          <p:nvPr/>
        </p:nvPicPr>
        <p:blipFill rotWithShape="1">
          <a:blip r:embed="rId3">
            <a:alphaModFix/>
          </a:blip>
          <a:srcRect b="0" l="0" r="0" t="0"/>
          <a:stretch/>
        </p:blipFill>
        <p:spPr>
          <a:xfrm>
            <a:off x="7674906" y="1388560"/>
            <a:ext cx="4391638" cy="17052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82"/>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Garbage Collector</a:t>
            </a:r>
            <a:r>
              <a:rPr b="1" i="0" lang="en-US" sz="3200" u="none" cap="none" strike="noStrike">
                <a:solidFill>
                  <a:srgbClr val="4A3D53"/>
                </a:solidFill>
                <a:latin typeface="Geo"/>
                <a:ea typeface="Geo"/>
                <a:cs typeface="Geo"/>
                <a:sym typeface="Geo"/>
              </a:rPr>
              <a:t>	</a:t>
            </a:r>
            <a:endParaRPr/>
          </a:p>
        </p:txBody>
      </p:sp>
      <p:sp>
        <p:nvSpPr>
          <p:cNvPr id="825" name="Google Shape;825;p82"/>
          <p:cNvSpPr/>
          <p:nvPr/>
        </p:nvSpPr>
        <p:spPr>
          <a:xfrm>
            <a:off x="0" y="963039"/>
            <a:ext cx="6539100" cy="563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Garbage Collector – </a:t>
            </a:r>
            <a:r>
              <a:rPr lang="en-US" sz="1800">
                <a:solidFill>
                  <a:schemeClr val="dk1"/>
                </a:solidFill>
                <a:latin typeface="Arial"/>
                <a:ea typeface="Arial"/>
                <a:cs typeface="Arial"/>
                <a:sym typeface="Arial"/>
              </a:rPr>
              <a:t>mechanizm oczyszczania pamięci JVM z nieużywanych danych. Działanie GC opiera się na hipotezie zwanej: </a:t>
            </a:r>
            <a:r>
              <a:rPr b="1" lang="en-US" sz="1800">
                <a:solidFill>
                  <a:schemeClr val="dk1"/>
                </a:solidFill>
                <a:latin typeface="Arial"/>
                <a:ea typeface="Arial"/>
                <a:cs typeface="Arial"/>
                <a:sym typeface="Arial"/>
              </a:rPr>
              <a:t>Generational Hypothesis </a:t>
            </a:r>
            <a:r>
              <a:rPr lang="en-US" sz="1800">
                <a:solidFill>
                  <a:schemeClr val="dk1"/>
                </a:solidFill>
                <a:latin typeface="Arial"/>
                <a:ea typeface="Arial"/>
                <a:cs typeface="Arial"/>
                <a:sym typeface="Arial"/>
              </a:rPr>
              <a:t>(stąd podział Heap Space)</a:t>
            </a:r>
            <a:r>
              <a:rPr b="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która składa się z dwóch punktów:</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większość obiektów szybko przestaje być używana przez program</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te które przetrwają zwykle żyją bardzo długo</a:t>
            </a:r>
            <a:endParaRPr/>
          </a:p>
          <a:p>
            <a:pPr indent="0" lvl="0" marL="0" marR="0" rtl="0" algn="just">
              <a:spcBef>
                <a:spcPts val="0"/>
              </a:spcBef>
              <a:spcAft>
                <a:spcPts val="0"/>
              </a:spcAft>
              <a:buNone/>
            </a:pPr>
            <a:r>
              <a:t/>
            </a:r>
            <a:endParaRPr b="1" sz="10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Stąd wysnuto wniosek że łatwiej zająć się obiektami które przeżywają (jest ich mniej) a resztę pamięci oczyścić. Aby to zrobić należy oznaczyć (</a:t>
            </a:r>
            <a:r>
              <a:rPr b="1" lang="en-US" sz="1800">
                <a:solidFill>
                  <a:schemeClr val="dk1"/>
                </a:solidFill>
                <a:latin typeface="Arial"/>
                <a:ea typeface="Arial"/>
                <a:cs typeface="Arial"/>
                <a:sym typeface="Arial"/>
              </a:rPr>
              <a:t>mark</a:t>
            </a:r>
            <a:r>
              <a:rPr lang="en-US" sz="1800">
                <a:solidFill>
                  <a:schemeClr val="dk1"/>
                </a:solidFill>
                <a:latin typeface="Arial"/>
                <a:ea typeface="Arial"/>
                <a:cs typeface="Arial"/>
                <a:sym typeface="Arial"/>
              </a:rPr>
              <a:t>) obiekty </a:t>
            </a:r>
            <a:r>
              <a:rPr b="1" lang="en-US" sz="1800">
                <a:solidFill>
                  <a:schemeClr val="dk1"/>
                </a:solidFill>
              </a:rPr>
              <a:t>„żywe”</a:t>
            </a:r>
            <a:r>
              <a:rPr lang="en-US" sz="1800">
                <a:solidFill>
                  <a:schemeClr val="dk1"/>
                </a:solidFill>
                <a:latin typeface="Arial"/>
                <a:ea typeface="Arial"/>
                <a:cs typeface="Arial"/>
                <a:sym typeface="Arial"/>
              </a:rPr>
              <a:t> i usunąć całą resztę (</a:t>
            </a:r>
            <a:r>
              <a:rPr b="1" lang="en-US" sz="1800">
                <a:solidFill>
                  <a:schemeClr val="dk1"/>
                </a:solidFill>
                <a:latin typeface="Arial"/>
                <a:ea typeface="Arial"/>
                <a:cs typeface="Arial"/>
                <a:sym typeface="Arial"/>
              </a:rPr>
              <a:t>sweep</a:t>
            </a:r>
            <a:r>
              <a:rPr lang="en-US" sz="1800">
                <a:solidFill>
                  <a:schemeClr val="dk1"/>
                </a:solidFill>
                <a:latin typeface="Arial"/>
                <a:ea typeface="Arial"/>
                <a:cs typeface="Arial"/>
                <a:sym typeface="Arial"/>
              </a:rPr>
              <a:t>). Stąd nazwa podstawowego algorytmy GC to: </a:t>
            </a:r>
            <a:r>
              <a:rPr b="1" lang="en-US" sz="1800">
                <a:solidFill>
                  <a:schemeClr val="dk1"/>
                </a:solidFill>
                <a:latin typeface="Arial"/>
                <a:ea typeface="Arial"/>
                <a:cs typeface="Arial"/>
                <a:sym typeface="Arial"/>
              </a:rPr>
              <a:t>Mark and Sweep. </a:t>
            </a:r>
            <a:r>
              <a:rPr lang="en-US" sz="1800">
                <a:solidFill>
                  <a:schemeClr val="dk1"/>
                </a:solidFill>
              </a:rPr>
              <a:t>Operacje te wiążą się z zatrzymaniem działania aplikacji (</a:t>
            </a:r>
            <a:r>
              <a:rPr b="1" lang="en-US" sz="1800">
                <a:solidFill>
                  <a:schemeClr val="dk1"/>
                </a:solidFill>
              </a:rPr>
              <a:t>stop-the-world</a:t>
            </a:r>
            <a:r>
              <a:rPr lang="en-US" sz="1800">
                <a:solidFill>
                  <a:schemeClr val="dk1"/>
                </a:solidFill>
              </a:rPr>
              <a:t>) w czasie działania GC.</a:t>
            </a:r>
            <a:endParaRPr sz="1800">
              <a:solidFill>
                <a:schemeClr val="dk1"/>
              </a:solidFill>
            </a:endParaRPr>
          </a:p>
          <a:p>
            <a:pPr indent="0" lvl="0" marL="0" marR="0" rtl="0" algn="just">
              <a:spcBef>
                <a:spcPts val="0"/>
              </a:spcBef>
              <a:spcAft>
                <a:spcPts val="0"/>
              </a:spcAft>
              <a:buNone/>
            </a:pPr>
            <a:r>
              <a:t/>
            </a:r>
            <a:endParaRPr b="1" sz="10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Obiekty </a:t>
            </a:r>
            <a:r>
              <a:rPr b="1" lang="en-US" sz="1800">
                <a:solidFill>
                  <a:schemeClr val="dk1"/>
                </a:solidFill>
              </a:rPr>
              <a:t>„żywe”</a:t>
            </a:r>
            <a:r>
              <a:rPr lang="en-US" sz="1800">
                <a:solidFill>
                  <a:schemeClr val="dk1"/>
                </a:solidFill>
                <a:latin typeface="Arial"/>
                <a:ea typeface="Arial"/>
                <a:cs typeface="Arial"/>
                <a:sym typeface="Arial"/>
              </a:rPr>
              <a:t> to takie które są połączone (bezpośrednio lub przez inne obiekty) z tzw. </a:t>
            </a:r>
            <a:r>
              <a:rPr b="1" lang="en-US" sz="1800">
                <a:solidFill>
                  <a:schemeClr val="dk1"/>
                </a:solidFill>
              </a:rPr>
              <a:t>GC roots</a:t>
            </a:r>
            <a:r>
              <a:rPr lang="en-US" sz="1800">
                <a:solidFill>
                  <a:schemeClr val="dk1"/>
                </a:solidFill>
                <a:latin typeface="Arial"/>
                <a:ea typeface="Arial"/>
                <a:cs typeface="Arial"/>
                <a:sym typeface="Arial"/>
              </a:rPr>
              <a:t>. Do </a:t>
            </a:r>
            <a:r>
              <a:rPr b="1" lang="en-US" sz="1800">
                <a:solidFill>
                  <a:schemeClr val="dk1"/>
                </a:solidFill>
              </a:rPr>
              <a:t>GC roots</a:t>
            </a:r>
            <a:r>
              <a:rPr lang="en-US" sz="1800">
                <a:solidFill>
                  <a:schemeClr val="dk1"/>
                </a:solidFill>
                <a:latin typeface="Arial"/>
                <a:ea typeface="Arial"/>
                <a:cs typeface="Arial"/>
                <a:sym typeface="Arial"/>
              </a:rPr>
              <a:t> zaliczamy:</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zmienne lokalne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aktywne wątki (zmienne typu thread local)</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pola statyczne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referencje JNI</a:t>
            </a:r>
            <a:endParaRPr/>
          </a:p>
        </p:txBody>
      </p:sp>
      <p:pic>
        <p:nvPicPr>
          <p:cNvPr id="826" name="Google Shape;826;p82"/>
          <p:cNvPicPr preferRelativeResize="0"/>
          <p:nvPr/>
        </p:nvPicPr>
        <p:blipFill rotWithShape="1">
          <a:blip r:embed="rId3">
            <a:alphaModFix/>
          </a:blip>
          <a:srcRect b="0" l="0" r="0" t="0"/>
          <a:stretch/>
        </p:blipFill>
        <p:spPr>
          <a:xfrm>
            <a:off x="6539023" y="963039"/>
            <a:ext cx="5524500" cy="1752600"/>
          </a:xfrm>
          <a:prstGeom prst="rect">
            <a:avLst/>
          </a:prstGeom>
          <a:noFill/>
          <a:ln>
            <a:noFill/>
          </a:ln>
        </p:spPr>
      </p:pic>
      <p:pic>
        <p:nvPicPr>
          <p:cNvPr id="827" name="Google Shape;827;p82"/>
          <p:cNvPicPr preferRelativeResize="0"/>
          <p:nvPr/>
        </p:nvPicPr>
        <p:blipFill rotWithShape="1">
          <a:blip r:embed="rId4">
            <a:alphaModFix/>
          </a:blip>
          <a:srcRect b="0" l="0" r="0" t="0"/>
          <a:stretch/>
        </p:blipFill>
        <p:spPr>
          <a:xfrm>
            <a:off x="6539023" y="4375150"/>
            <a:ext cx="5524500" cy="1981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83"/>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Garbage Collector – </a:t>
            </a:r>
            <a:r>
              <a:rPr lang="en-US" sz="3600">
                <a:latin typeface="Arial"/>
                <a:ea typeface="Arial"/>
                <a:cs typeface="Arial"/>
                <a:sym typeface="Arial"/>
              </a:rPr>
              <a:t>fazy usuwania</a:t>
            </a:r>
            <a:r>
              <a:rPr b="1" i="0" lang="en-US" sz="3200" u="none" cap="none" strike="noStrike">
                <a:solidFill>
                  <a:srgbClr val="4A3D53"/>
                </a:solidFill>
                <a:latin typeface="Geo"/>
                <a:ea typeface="Geo"/>
                <a:cs typeface="Geo"/>
                <a:sym typeface="Geo"/>
              </a:rPr>
              <a:t>	</a:t>
            </a:r>
            <a:endParaRPr/>
          </a:p>
        </p:txBody>
      </p:sp>
      <p:sp>
        <p:nvSpPr>
          <p:cNvPr id="834" name="Google Shape;834;p83"/>
          <p:cNvSpPr/>
          <p:nvPr/>
        </p:nvSpPr>
        <p:spPr>
          <a:xfrm>
            <a:off x="0" y="1269900"/>
            <a:ext cx="5076000" cy="1039200"/>
          </a:xfrm>
          <a:prstGeom prst="rect">
            <a:avLst/>
          </a:prstGeom>
          <a:noFill/>
          <a:ln>
            <a:noFill/>
          </a:ln>
        </p:spPr>
        <p:txBody>
          <a:bodyPr anchorCtr="0" anchor="ctr" bIns="45700" lIns="91425" spcFirstLastPara="1" rIns="91425" wrap="square" tIns="45700">
            <a:noAutofit/>
          </a:bodyPr>
          <a:lstStyle/>
          <a:p>
            <a:pPr indent="-342900" lvl="0" marL="457200" marR="0" rtl="0" algn="just">
              <a:spcBef>
                <a:spcPts val="0"/>
              </a:spcBef>
              <a:spcAft>
                <a:spcPts val="0"/>
              </a:spcAft>
              <a:buClr>
                <a:schemeClr val="dk1"/>
              </a:buClr>
              <a:buSzPts val="1800"/>
              <a:buChar char="●"/>
            </a:pPr>
            <a:r>
              <a:rPr b="1" lang="en-US" sz="1800"/>
              <a:t>sweep (mark-and-sweep)</a:t>
            </a:r>
            <a:r>
              <a:rPr lang="en-US" sz="1800"/>
              <a:t> – po prostu „zapominamy” o „martwych” obiektach, dużo wolnych, ale małych obszarów   </a:t>
            </a:r>
            <a:endParaRPr sz="1800"/>
          </a:p>
          <a:p>
            <a:pPr indent="0" lvl="0" marL="0" marR="0" rtl="0" algn="just">
              <a:spcBef>
                <a:spcPts val="0"/>
              </a:spcBef>
              <a:spcAft>
                <a:spcPts val="0"/>
              </a:spcAft>
              <a:buNone/>
            </a:pPr>
            <a:r>
              <a:t/>
            </a:r>
            <a:endParaRPr sz="1800"/>
          </a:p>
        </p:txBody>
      </p:sp>
      <p:pic>
        <p:nvPicPr>
          <p:cNvPr id="835" name="Google Shape;835;p83"/>
          <p:cNvPicPr preferRelativeResize="0"/>
          <p:nvPr/>
        </p:nvPicPr>
        <p:blipFill>
          <a:blip r:embed="rId3">
            <a:alphaModFix/>
          </a:blip>
          <a:stretch>
            <a:fillRect/>
          </a:stretch>
        </p:blipFill>
        <p:spPr>
          <a:xfrm>
            <a:off x="5151575" y="1137000"/>
            <a:ext cx="6963625" cy="1152600"/>
          </a:xfrm>
          <a:prstGeom prst="rect">
            <a:avLst/>
          </a:prstGeom>
          <a:noFill/>
          <a:ln cap="flat" cmpd="sng" w="9525">
            <a:solidFill>
              <a:schemeClr val="dk2"/>
            </a:solidFill>
            <a:prstDash val="solid"/>
            <a:round/>
            <a:headEnd len="sm" w="sm" type="none"/>
            <a:tailEnd len="sm" w="sm" type="none"/>
          </a:ln>
        </p:spPr>
      </p:pic>
      <p:sp>
        <p:nvSpPr>
          <p:cNvPr id="836" name="Google Shape;836;p83"/>
          <p:cNvSpPr txBox="1"/>
          <p:nvPr/>
        </p:nvSpPr>
        <p:spPr>
          <a:xfrm>
            <a:off x="32400" y="2648250"/>
            <a:ext cx="5011200" cy="156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compact (mark-sweep-compact</a:t>
            </a:r>
            <a:r>
              <a:rPr lang="en-US" sz="1800">
                <a:solidFill>
                  <a:schemeClr val="dk1"/>
                </a:solidFill>
              </a:rPr>
              <a:t> </a:t>
            </a:r>
            <a:r>
              <a:rPr b="1" lang="en-US" sz="1800">
                <a:solidFill>
                  <a:schemeClr val="dk1"/>
                </a:solidFill>
              </a:rPr>
              <a:t>) </a:t>
            </a:r>
            <a:r>
              <a:rPr lang="en-US" sz="1800">
                <a:solidFill>
                  <a:schemeClr val="dk1"/>
                </a:solidFill>
              </a:rPr>
              <a:t>– po fazie </a:t>
            </a:r>
            <a:r>
              <a:rPr b="1" lang="en-US" sz="1800">
                <a:solidFill>
                  <a:schemeClr val="dk1"/>
                </a:solidFill>
              </a:rPr>
              <a:t>sweep </a:t>
            </a:r>
            <a:r>
              <a:rPr lang="en-US" sz="1800">
                <a:solidFill>
                  <a:schemeClr val="dk1"/>
                </a:solidFill>
              </a:rPr>
              <a:t>dodatkowo przesuwamy dane na początek obszaru (kompaktowanie), ale mamy dłuższą pauzę GC</a:t>
            </a:r>
            <a:endParaRPr sz="1800">
              <a:solidFill>
                <a:schemeClr val="dk1"/>
              </a:solidFill>
            </a:endParaRPr>
          </a:p>
        </p:txBody>
      </p:sp>
      <p:pic>
        <p:nvPicPr>
          <p:cNvPr id="837" name="Google Shape;837;p83"/>
          <p:cNvPicPr preferRelativeResize="0"/>
          <p:nvPr/>
        </p:nvPicPr>
        <p:blipFill>
          <a:blip r:embed="rId4">
            <a:alphaModFix/>
          </a:blip>
          <a:stretch>
            <a:fillRect/>
          </a:stretch>
        </p:blipFill>
        <p:spPr>
          <a:xfrm>
            <a:off x="5151575" y="4568400"/>
            <a:ext cx="6963625" cy="1561500"/>
          </a:xfrm>
          <a:prstGeom prst="rect">
            <a:avLst/>
          </a:prstGeom>
          <a:noFill/>
          <a:ln cap="flat" cmpd="sng" w="9525">
            <a:solidFill>
              <a:schemeClr val="dk2"/>
            </a:solidFill>
            <a:prstDash val="solid"/>
            <a:round/>
            <a:headEnd len="sm" w="sm" type="none"/>
            <a:tailEnd len="sm" w="sm" type="none"/>
          </a:ln>
        </p:spPr>
      </p:pic>
      <p:pic>
        <p:nvPicPr>
          <p:cNvPr id="838" name="Google Shape;838;p83"/>
          <p:cNvPicPr preferRelativeResize="0"/>
          <p:nvPr/>
        </p:nvPicPr>
        <p:blipFill>
          <a:blip r:embed="rId5">
            <a:alphaModFix/>
          </a:blip>
          <a:stretch>
            <a:fillRect/>
          </a:stretch>
        </p:blipFill>
        <p:spPr>
          <a:xfrm>
            <a:off x="5151575" y="2534534"/>
            <a:ext cx="6963625" cy="1788931"/>
          </a:xfrm>
          <a:prstGeom prst="rect">
            <a:avLst/>
          </a:prstGeom>
          <a:noFill/>
          <a:ln cap="flat" cmpd="sng" w="9525">
            <a:solidFill>
              <a:schemeClr val="dk2"/>
            </a:solidFill>
            <a:prstDash val="solid"/>
            <a:round/>
            <a:headEnd len="sm" w="sm" type="none"/>
            <a:tailEnd len="sm" w="sm" type="none"/>
          </a:ln>
        </p:spPr>
      </p:pic>
      <p:sp>
        <p:nvSpPr>
          <p:cNvPr id="839" name="Google Shape;839;p83"/>
          <p:cNvSpPr txBox="1"/>
          <p:nvPr/>
        </p:nvSpPr>
        <p:spPr>
          <a:xfrm>
            <a:off x="64800" y="4548900"/>
            <a:ext cx="5011200" cy="156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copy (mark-and-copy) –</a:t>
            </a:r>
            <a:r>
              <a:rPr lang="en-US" sz="1800">
                <a:solidFill>
                  <a:schemeClr val="dk1"/>
                </a:solidFill>
              </a:rPr>
              <a:t> przenosimy wszystkie obiekty który przetrwały do nowego regiony, a stary uznajemy za pusty, tutaj potrzeba dodatkowej pamięci (dodatkowy region)</a:t>
            </a:r>
            <a:endParaRPr b="1"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84"/>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Garbage Collector- rodzaje</a:t>
            </a:r>
            <a:endParaRPr sz="3600">
              <a:latin typeface="Arial"/>
              <a:ea typeface="Arial"/>
              <a:cs typeface="Arial"/>
              <a:sym typeface="Arial"/>
            </a:endParaRPr>
          </a:p>
        </p:txBody>
      </p:sp>
      <p:sp>
        <p:nvSpPr>
          <p:cNvPr id="846" name="Google Shape;846;p84"/>
          <p:cNvSpPr/>
          <p:nvPr/>
        </p:nvSpPr>
        <p:spPr>
          <a:xfrm>
            <a:off x="0" y="1468800"/>
            <a:ext cx="11739600" cy="4828800"/>
          </a:xfrm>
          <a:prstGeom prst="rect">
            <a:avLst/>
          </a:prstGeom>
          <a:noFill/>
          <a:ln>
            <a:noFill/>
          </a:ln>
        </p:spPr>
        <p:txBody>
          <a:bodyPr anchorCtr="0" anchor="t" bIns="45700" lIns="91425" spcFirstLastPara="1" rIns="91425" wrap="square" tIns="45700">
            <a:noAutofit/>
          </a:bodyPr>
          <a:lstStyle/>
          <a:p>
            <a:pPr indent="-323850" lvl="0" marL="285750" marR="0" rtl="0" algn="just">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Serial GC</a:t>
            </a:r>
            <a:r>
              <a:rPr b="1" lang="en-US" sz="2400">
                <a:solidFill>
                  <a:schemeClr val="dk1"/>
                </a:solidFill>
              </a:rPr>
              <a:t>(-XX:+UseSerialGC) </a:t>
            </a:r>
            <a:r>
              <a:rPr b="1" lang="en-US" sz="2400">
                <a:solidFill>
                  <a:schemeClr val="dk1"/>
                </a:solidFill>
                <a:latin typeface="Arial"/>
                <a:ea typeface="Arial"/>
                <a:cs typeface="Arial"/>
                <a:sym typeface="Arial"/>
              </a:rPr>
              <a:t> – </a:t>
            </a:r>
            <a:r>
              <a:rPr lang="en-US" sz="2400">
                <a:solidFill>
                  <a:schemeClr val="dk1"/>
                </a:solidFill>
                <a:latin typeface="Arial"/>
                <a:ea typeface="Arial"/>
                <a:cs typeface="Arial"/>
                <a:sym typeface="Arial"/>
              </a:rPr>
              <a:t>używa algorytmu </a:t>
            </a:r>
            <a:r>
              <a:rPr b="1" lang="en-US" sz="2400">
                <a:solidFill>
                  <a:schemeClr val="dk1"/>
                </a:solidFill>
              </a:rPr>
              <a:t>mark-copy</a:t>
            </a:r>
            <a:r>
              <a:rPr lang="en-US" sz="2400">
                <a:solidFill>
                  <a:schemeClr val="dk1"/>
                </a:solidFill>
                <a:latin typeface="Arial"/>
                <a:ea typeface="Arial"/>
                <a:cs typeface="Arial"/>
                <a:sym typeface="Arial"/>
              </a:rPr>
              <a:t> dla Young Generation i </a:t>
            </a:r>
            <a:r>
              <a:rPr b="1" lang="en-US" sz="2400">
                <a:solidFill>
                  <a:schemeClr val="dk1"/>
                </a:solidFill>
              </a:rPr>
              <a:t>mark-sweep-compact</a:t>
            </a:r>
            <a:r>
              <a:rPr lang="en-US" sz="2400">
                <a:solidFill>
                  <a:schemeClr val="dk1"/>
                </a:solidFill>
                <a:latin typeface="Arial"/>
                <a:ea typeface="Arial"/>
                <a:cs typeface="Arial"/>
                <a:sym typeface="Arial"/>
              </a:rPr>
              <a:t> dla Old Generation. Działa w jednym wątku. Oba kolektory wywołują pauzę </a:t>
            </a:r>
            <a:r>
              <a:rPr b="1" lang="en-US" sz="2400">
                <a:solidFill>
                  <a:schemeClr val="dk1"/>
                </a:solidFill>
              </a:rPr>
              <a:t>stop-the-world</a:t>
            </a:r>
            <a:r>
              <a:rPr lang="en-US" sz="2400">
                <a:solidFill>
                  <a:schemeClr val="dk1"/>
                </a:solidFill>
                <a:latin typeface="Arial"/>
                <a:ea typeface="Arial"/>
                <a:cs typeface="Arial"/>
                <a:sym typeface="Arial"/>
              </a:rPr>
              <a:t>.</a:t>
            </a:r>
            <a:endParaRPr sz="2400"/>
          </a:p>
          <a:p>
            <a:pPr indent="-171450" lvl="0" marL="285750" marR="0" rtl="0" algn="just">
              <a:spcBef>
                <a:spcPts val="0"/>
              </a:spcBef>
              <a:spcAft>
                <a:spcPts val="0"/>
              </a:spcAft>
              <a:buClr>
                <a:schemeClr val="dk1"/>
              </a:buClr>
              <a:buSzPts val="1800"/>
              <a:buFont typeface="Arial"/>
              <a:buNone/>
            </a:pPr>
            <a:r>
              <a:t/>
            </a:r>
            <a:endParaRPr sz="2400">
              <a:solidFill>
                <a:schemeClr val="dk1"/>
              </a:solidFill>
              <a:latin typeface="Arial"/>
              <a:ea typeface="Arial"/>
              <a:cs typeface="Arial"/>
              <a:sym typeface="Arial"/>
            </a:endParaRPr>
          </a:p>
          <a:p>
            <a:pPr indent="-323850" lvl="0" marL="285750" marR="0" rtl="0" algn="just">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Parallel GC</a:t>
            </a:r>
            <a:r>
              <a:rPr b="1" lang="en-US" sz="2400">
                <a:solidFill>
                  <a:schemeClr val="dk1"/>
                </a:solidFill>
              </a:rPr>
              <a:t>(-XX:+UseParallelOldGC</a:t>
            </a:r>
            <a:r>
              <a:rPr b="1" lang="en-US" sz="2400">
                <a:solidFill>
                  <a:schemeClr val="dk1"/>
                </a:solidFill>
                <a:latin typeface="Arial"/>
                <a:ea typeface="Arial"/>
                <a:cs typeface="Arial"/>
                <a:sym typeface="Arial"/>
              </a:rPr>
              <a:t> – </a:t>
            </a:r>
            <a:r>
              <a:rPr lang="en-US" sz="2400">
                <a:solidFill>
                  <a:schemeClr val="dk1"/>
                </a:solidFill>
                <a:latin typeface="Arial"/>
                <a:ea typeface="Arial"/>
                <a:cs typeface="Arial"/>
                <a:sym typeface="Arial"/>
              </a:rPr>
              <a:t>używa algorytmu </a:t>
            </a:r>
            <a:r>
              <a:rPr b="1" lang="en-US" sz="2400">
                <a:solidFill>
                  <a:schemeClr val="dk1"/>
                </a:solidFill>
              </a:rPr>
              <a:t>mark-copy</a:t>
            </a:r>
            <a:r>
              <a:rPr lang="en-US" sz="2400">
                <a:solidFill>
                  <a:schemeClr val="dk1"/>
                </a:solidFill>
                <a:latin typeface="Arial"/>
                <a:ea typeface="Arial"/>
                <a:cs typeface="Arial"/>
                <a:sym typeface="Arial"/>
              </a:rPr>
              <a:t> dla Young Generation i </a:t>
            </a:r>
            <a:r>
              <a:rPr b="1" lang="en-US" sz="2400">
                <a:solidFill>
                  <a:schemeClr val="dk1"/>
                </a:solidFill>
              </a:rPr>
              <a:t>mark-sweep-compact</a:t>
            </a:r>
            <a:r>
              <a:rPr lang="en-US" sz="2400">
                <a:solidFill>
                  <a:schemeClr val="dk1"/>
                </a:solidFill>
                <a:latin typeface="Arial"/>
                <a:ea typeface="Arial"/>
                <a:cs typeface="Arial"/>
                <a:sym typeface="Arial"/>
              </a:rPr>
              <a:t> dla Old Generation. Działa na wielu wątkach. Oba kolektory wywołują pauzę </a:t>
            </a:r>
            <a:r>
              <a:rPr b="1" lang="en-US" sz="2400">
                <a:solidFill>
                  <a:schemeClr val="dk1"/>
                </a:solidFill>
              </a:rPr>
              <a:t>stop-the-world</a:t>
            </a:r>
            <a:r>
              <a:rPr lang="en-US" sz="2400">
                <a:solidFill>
                  <a:schemeClr val="dk1"/>
                </a:solidFill>
                <a:latin typeface="Arial"/>
                <a:ea typeface="Arial"/>
                <a:cs typeface="Arial"/>
                <a:sym typeface="Arial"/>
              </a:rPr>
              <a:t>.</a:t>
            </a:r>
            <a:endParaRPr sz="2400"/>
          </a:p>
          <a:p>
            <a:pPr indent="-171450" lvl="0" marL="285750" marR="0" rtl="0" algn="just">
              <a:spcBef>
                <a:spcPts val="0"/>
              </a:spcBef>
              <a:spcAft>
                <a:spcPts val="0"/>
              </a:spcAft>
              <a:buClr>
                <a:schemeClr val="dk1"/>
              </a:buClr>
              <a:buSzPts val="1800"/>
              <a:buFont typeface="Arial"/>
              <a:buNone/>
            </a:pPr>
            <a:r>
              <a:t/>
            </a:r>
            <a:endParaRPr sz="2400">
              <a:solidFill>
                <a:schemeClr val="dk1"/>
              </a:solidFill>
              <a:latin typeface="Arial"/>
              <a:ea typeface="Arial"/>
              <a:cs typeface="Arial"/>
              <a:sym typeface="Arial"/>
            </a:endParaRPr>
          </a:p>
          <a:p>
            <a:pPr indent="-323850" lvl="0" marL="285750" marR="0" rtl="0" algn="just">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Concurrent Mark and Sweep(</a:t>
            </a:r>
            <a:r>
              <a:rPr b="1" lang="en-US" sz="2400">
                <a:solidFill>
                  <a:schemeClr val="dk1"/>
                </a:solidFill>
              </a:rPr>
              <a:t>-XX:+UseConcMarkSweepGC)</a:t>
            </a:r>
            <a:r>
              <a:rPr b="1" lang="en-US" sz="2400">
                <a:solidFill>
                  <a:schemeClr val="dk1"/>
                </a:solidFill>
                <a:latin typeface="Arial"/>
                <a:ea typeface="Arial"/>
                <a:cs typeface="Arial"/>
                <a:sym typeface="Arial"/>
              </a:rPr>
              <a:t> – </a:t>
            </a:r>
            <a:r>
              <a:rPr lang="en-US" sz="2400">
                <a:solidFill>
                  <a:schemeClr val="dk1"/>
                </a:solidFill>
                <a:latin typeface="Arial"/>
                <a:ea typeface="Arial"/>
                <a:cs typeface="Arial"/>
                <a:sym typeface="Arial"/>
              </a:rPr>
              <a:t>używa algorytmu </a:t>
            </a:r>
            <a:r>
              <a:rPr b="1" lang="en-US" sz="2400">
                <a:solidFill>
                  <a:schemeClr val="dk1"/>
                </a:solidFill>
              </a:rPr>
              <a:t>mark-copy</a:t>
            </a:r>
            <a:r>
              <a:rPr lang="en-US" sz="2400">
                <a:solidFill>
                  <a:schemeClr val="dk1"/>
                </a:solidFill>
                <a:latin typeface="Arial"/>
                <a:ea typeface="Arial"/>
                <a:cs typeface="Arial"/>
                <a:sym typeface="Arial"/>
              </a:rPr>
              <a:t> dla Young Generation (na wielu wątkach, wywołuje pauzę </a:t>
            </a:r>
            <a:r>
              <a:rPr b="1" lang="en-US" sz="2400">
                <a:solidFill>
                  <a:schemeClr val="dk1"/>
                </a:solidFill>
              </a:rPr>
              <a:t>stop-the-world</a:t>
            </a:r>
            <a:r>
              <a:rPr lang="en-US" sz="2400">
                <a:solidFill>
                  <a:schemeClr val="dk1"/>
                </a:solidFill>
                <a:latin typeface="Arial"/>
                <a:ea typeface="Arial"/>
                <a:cs typeface="Arial"/>
                <a:sym typeface="Arial"/>
              </a:rPr>
              <a:t>) i </a:t>
            </a:r>
            <a:r>
              <a:rPr b="1" lang="en-US" sz="2400">
                <a:solidFill>
                  <a:schemeClr val="dk1"/>
                </a:solidFill>
              </a:rPr>
              <a:t>mark-sweep</a:t>
            </a:r>
            <a:r>
              <a:rPr lang="en-US" sz="2400">
                <a:solidFill>
                  <a:schemeClr val="dk1"/>
                </a:solidFill>
                <a:latin typeface="Arial"/>
                <a:ea typeface="Arial"/>
                <a:cs typeface="Arial"/>
                <a:sym typeface="Arial"/>
              </a:rPr>
              <a:t> dla Old Generation („prawie” współbieżnie z działaniem aplikacji, zaprojektowany by unikać długich pauz).</a:t>
            </a:r>
            <a:endParaRPr sz="2400"/>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9"/>
          <p:cNvSpPr txBox="1"/>
          <p:nvPr>
            <p:ph idx="1" type="body"/>
          </p:nvPr>
        </p:nvSpPr>
        <p:spPr>
          <a:xfrm>
            <a:off x="4812900" y="2274100"/>
            <a:ext cx="5236500" cy="24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4800">
                <a:solidFill>
                  <a:srgbClr val="000000"/>
                </a:solidFill>
                <a:latin typeface="Arial"/>
                <a:ea typeface="Arial"/>
                <a:cs typeface="Arial"/>
                <a:sym typeface="Arial"/>
              </a:rPr>
              <a:t>JAVA</a:t>
            </a:r>
            <a:endParaRPr b="1" sz="4800">
              <a:solidFill>
                <a:srgbClr val="000000"/>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US" sz="3000">
                <a:solidFill>
                  <a:schemeClr val="dk1"/>
                </a:solidFill>
                <a:latin typeface="Arial"/>
                <a:ea typeface="Arial"/>
                <a:cs typeface="Arial"/>
                <a:sym typeface="Arial"/>
              </a:rPr>
              <a:t>trochę historii, </a:t>
            </a:r>
            <a:endParaRPr b="1" sz="30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US" sz="3000">
                <a:solidFill>
                  <a:schemeClr val="dk1"/>
                </a:solidFill>
                <a:latin typeface="Arial"/>
                <a:ea typeface="Arial"/>
                <a:cs typeface="Arial"/>
                <a:sym typeface="Arial"/>
              </a:rPr>
              <a:t>podstawowe założenia</a:t>
            </a:r>
            <a:endParaRPr b="1" sz="30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b="1" sz="4800">
              <a:solidFill>
                <a:srgbClr val="000000"/>
              </a:solidFill>
              <a:latin typeface="Arial"/>
              <a:ea typeface="Arial"/>
              <a:cs typeface="Arial"/>
              <a:sym typeface="Arial"/>
            </a:endParaRPr>
          </a:p>
        </p:txBody>
      </p:sp>
      <p:sp>
        <p:nvSpPr>
          <p:cNvPr id="460" name="Google Shape;460;p49"/>
          <p:cNvSpPr txBox="1"/>
          <p:nvPr>
            <p:ph type="title"/>
          </p:nvPr>
        </p:nvSpPr>
        <p:spPr>
          <a:xfrm>
            <a:off x="2892155" y="1111553"/>
            <a:ext cx="6378300" cy="7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descr="170px-Duke_(Java_mascot)_waving.svg.png" id="461" name="Google Shape;461;p49"/>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8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Garbage Collector- rodzaje</a:t>
            </a:r>
            <a:endParaRPr sz="3600">
              <a:latin typeface="Arial"/>
              <a:ea typeface="Arial"/>
              <a:cs typeface="Arial"/>
              <a:sym typeface="Arial"/>
            </a:endParaRPr>
          </a:p>
        </p:txBody>
      </p:sp>
      <p:pic>
        <p:nvPicPr>
          <p:cNvPr id="853" name="Google Shape;853;p85"/>
          <p:cNvPicPr preferRelativeResize="0"/>
          <p:nvPr/>
        </p:nvPicPr>
        <p:blipFill>
          <a:blip r:embed="rId3">
            <a:alphaModFix/>
          </a:blip>
          <a:stretch>
            <a:fillRect/>
          </a:stretch>
        </p:blipFill>
        <p:spPr>
          <a:xfrm>
            <a:off x="1352000" y="1415700"/>
            <a:ext cx="9488001" cy="4177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86"/>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sz="3600">
                <a:latin typeface="Arial"/>
                <a:ea typeface="Arial"/>
                <a:cs typeface="Arial"/>
                <a:sym typeface="Arial"/>
              </a:rPr>
              <a:t>Garbage Collector- </a:t>
            </a:r>
            <a:r>
              <a:rPr lang="en-US" sz="3600">
                <a:latin typeface="Arial"/>
                <a:ea typeface="Arial"/>
                <a:cs typeface="Arial"/>
                <a:sym typeface="Arial"/>
              </a:rPr>
              <a:t>G1</a:t>
            </a:r>
            <a:endParaRPr sz="3600">
              <a:latin typeface="Arial"/>
              <a:ea typeface="Arial"/>
              <a:cs typeface="Arial"/>
              <a:sym typeface="Arial"/>
            </a:endParaRPr>
          </a:p>
        </p:txBody>
      </p:sp>
      <p:sp>
        <p:nvSpPr>
          <p:cNvPr id="860" name="Google Shape;860;p86"/>
          <p:cNvSpPr/>
          <p:nvPr/>
        </p:nvSpPr>
        <p:spPr>
          <a:xfrm>
            <a:off x="0" y="1324550"/>
            <a:ext cx="11958300" cy="2876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rPr>
              <a:t>G1 – Garbage First (przełącznik -XX:+UseG1GC) :</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800">
                <a:solidFill>
                  <a:schemeClr val="dk1"/>
                </a:solidFill>
              </a:rPr>
              <a:t>następca algorytmu </a:t>
            </a:r>
            <a:r>
              <a:rPr b="1" lang="en-US" sz="1800">
                <a:solidFill>
                  <a:schemeClr val="dk1"/>
                </a:solidFill>
              </a:rPr>
              <a:t>CMS</a:t>
            </a:r>
            <a:r>
              <a:rPr lang="en-US" sz="1800">
                <a:solidFill>
                  <a:schemeClr val="dk1"/>
                </a:solidFill>
              </a:rPr>
              <a:t>, wprowadzony w </a:t>
            </a:r>
            <a:r>
              <a:rPr b="1" lang="en-US" sz="1800">
                <a:solidFill>
                  <a:schemeClr val="dk1"/>
                </a:solidFill>
              </a:rPr>
              <a:t>Java 7</a:t>
            </a:r>
            <a:r>
              <a:rPr lang="en-US" sz="1800">
                <a:solidFill>
                  <a:schemeClr val="dk1"/>
                </a:solidFill>
              </a:rPr>
              <a:t>, domyślny w </a:t>
            </a:r>
            <a:r>
              <a:rPr b="1" lang="en-US" sz="1800">
                <a:solidFill>
                  <a:schemeClr val="dk1"/>
                </a:solidFill>
              </a:rPr>
              <a:t>Java 9</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800">
                <a:solidFill>
                  <a:schemeClr val="dk1"/>
                </a:solidFill>
              </a:rPr>
              <a:t>stworzony po to by pauzy </a:t>
            </a:r>
            <a:r>
              <a:rPr b="1" lang="en-US" sz="1800">
                <a:solidFill>
                  <a:schemeClr val="dk1"/>
                </a:solidFill>
              </a:rPr>
              <a:t>stop-the-world</a:t>
            </a:r>
            <a:r>
              <a:rPr lang="en-US" sz="1800">
                <a:solidFill>
                  <a:schemeClr val="dk1"/>
                </a:solidFill>
              </a:rPr>
              <a:t> były bardziej przewidywalne i konfigurowalne (np.: żeby pauzy nie były dłuższe niż 5s w każdej minucie działania).</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sz="1800">
                <a:solidFill>
                  <a:schemeClr val="dk1"/>
                </a:solidFill>
              </a:rPr>
              <a:t>Heap Space</a:t>
            </a:r>
            <a:r>
              <a:rPr lang="en-US" sz="1800">
                <a:solidFill>
                  <a:schemeClr val="dk1"/>
                </a:solidFill>
              </a:rPr>
              <a:t> jest tu dzielona na małe regiony, w których są przechowywane obiekty. Dzięki temu </a:t>
            </a:r>
            <a:r>
              <a:rPr b="1" lang="en-US" sz="1800">
                <a:solidFill>
                  <a:schemeClr val="dk1"/>
                </a:solidFill>
              </a:rPr>
              <a:t>GC </a:t>
            </a:r>
            <a:r>
              <a:rPr lang="en-US" sz="1800">
                <a:solidFill>
                  <a:schemeClr val="dk1"/>
                </a:solidFill>
              </a:rPr>
              <a:t>nie musi przetwarzać całej pamięci Heap Space, może się skupić na mniejszym obszarze.</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sz="1800">
                <a:solidFill>
                  <a:schemeClr val="dk1"/>
                </a:solidFill>
              </a:rPr>
              <a:t>G1 </a:t>
            </a:r>
            <a:r>
              <a:rPr lang="en-US" sz="1800">
                <a:solidFill>
                  <a:schemeClr val="dk1"/>
                </a:solidFill>
              </a:rPr>
              <a:t>zbiera informacje jak dużo „żywych” obiektów jest w każdym regionie. Region który zawiera najwięcej „śmieci” jest oczyszczany w pierwszej kolejności, stąd nazwa Garbage First.</a:t>
            </a:r>
            <a:endParaRPr sz="1800">
              <a:solidFill>
                <a:schemeClr val="dk1"/>
              </a:solidFill>
            </a:endParaRPr>
          </a:p>
          <a:p>
            <a:pPr indent="0" lvl="0" marL="0" rtl="0" algn="just">
              <a:lnSpc>
                <a:spcPct val="115000"/>
              </a:lnSpc>
              <a:spcBef>
                <a:spcPts val="0"/>
              </a:spcBef>
              <a:spcAft>
                <a:spcPts val="0"/>
              </a:spcAft>
              <a:buSzPts val="1100"/>
              <a:buNone/>
            </a:pPr>
            <a:r>
              <a:t/>
            </a:r>
            <a:endParaRPr b="1" sz="1800">
              <a:solidFill>
                <a:schemeClr val="dk1"/>
              </a:solidFill>
            </a:endParaRPr>
          </a:p>
        </p:txBody>
      </p:sp>
      <p:pic>
        <p:nvPicPr>
          <p:cNvPr id="861" name="Google Shape;861;p86"/>
          <p:cNvPicPr preferRelativeResize="0"/>
          <p:nvPr/>
        </p:nvPicPr>
        <p:blipFill>
          <a:blip r:embed="rId3">
            <a:alphaModFix/>
          </a:blip>
          <a:stretch>
            <a:fillRect/>
          </a:stretch>
        </p:blipFill>
        <p:spPr>
          <a:xfrm>
            <a:off x="2322000" y="4125650"/>
            <a:ext cx="7547999" cy="2388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87"/>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#calculator demo</a:t>
            </a:r>
            <a:endParaRPr/>
          </a:p>
        </p:txBody>
      </p:sp>
      <p:sp>
        <p:nvSpPr>
          <p:cNvPr id="867" name="Google Shape;867;p87"/>
          <p:cNvSpPr txBox="1"/>
          <p:nvPr/>
        </p:nvSpPr>
        <p:spPr>
          <a:xfrm>
            <a:off x="127800" y="963000"/>
            <a:ext cx="12064200" cy="5122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AutoNum type="arabicPeriod" startAt="12"/>
            </a:pPr>
            <a:r>
              <a:rPr lang="en-US" sz="1800">
                <a:solidFill>
                  <a:schemeClr val="dk1"/>
                </a:solidFill>
              </a:rPr>
              <a:t>Demonstracja działania programu </a:t>
            </a:r>
            <a:r>
              <a:rPr b="1" lang="en-US" sz="1800">
                <a:solidFill>
                  <a:schemeClr val="dk1"/>
                </a:solidFill>
              </a:rPr>
              <a:t>VisualVM </a:t>
            </a:r>
            <a:r>
              <a:rPr lang="en-US" sz="1800">
                <a:solidFill>
                  <a:schemeClr val="dk1"/>
                </a:solidFill>
              </a:rPr>
              <a:t>- analiza zużycia pamięci</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program </a:t>
            </a:r>
            <a:r>
              <a:rPr b="1" lang="en-US" sz="1800">
                <a:solidFill>
                  <a:schemeClr val="dk1"/>
                </a:solidFill>
              </a:rPr>
              <a:t>VisualVM</a:t>
            </a:r>
            <a:r>
              <a:rPr lang="en-US" sz="1800">
                <a:solidFill>
                  <a:schemeClr val="dk1"/>
                </a:solidFill>
              </a:rPr>
              <a:t> - znajduje się on w katalogu </a:t>
            </a:r>
            <a:r>
              <a:rPr b="1" lang="en-US" sz="1800">
                <a:solidFill>
                  <a:schemeClr val="dk1"/>
                </a:solidFill>
              </a:rPr>
              <a:t>%JAVA_HOME%/bin</a:t>
            </a:r>
            <a:r>
              <a:rPr lang="en-US" sz="1800">
                <a:solidFill>
                  <a:schemeClr val="dk1"/>
                </a:solidFill>
              </a:rPr>
              <a:t>, </a:t>
            </a:r>
            <a:endParaRPr sz="1800">
              <a:solidFill>
                <a:schemeClr val="dk1"/>
              </a:solidFill>
            </a:endParaRPr>
          </a:p>
          <a:p>
            <a:pPr indent="0" lvl="0" marL="914400" rtl="0" algn="l">
              <a:lnSpc>
                <a:spcPct val="90000"/>
              </a:lnSpc>
              <a:spcBef>
                <a:spcPts val="0"/>
              </a:spcBef>
              <a:spcAft>
                <a:spcPts val="0"/>
              </a:spcAft>
              <a:buClr>
                <a:srgbClr val="000000"/>
              </a:buClr>
              <a:buSzPts val="1100"/>
              <a:buFont typeface="Arial"/>
              <a:buNone/>
            </a:pPr>
            <a:r>
              <a:rPr lang="en-US" sz="1800">
                <a:solidFill>
                  <a:schemeClr val="dk1"/>
                </a:solidFill>
              </a:rPr>
              <a:t>np.: </a:t>
            </a:r>
            <a:r>
              <a:rPr b="1" lang="en-US" sz="1800">
                <a:solidFill>
                  <a:schemeClr val="dk1"/>
                </a:solidFill>
              </a:rPr>
              <a:t>C:\Program Files\Java\jdk1.8.0_144\bin\jvisualvm.exe</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Uruchom klasę </a:t>
            </a:r>
            <a:r>
              <a:rPr b="1" i="1" lang="en-US" sz="1800">
                <a:solidFill>
                  <a:schemeClr val="dk1"/>
                </a:solidFill>
              </a:rPr>
              <a:t>MemoryLeakSample </a:t>
            </a:r>
            <a:r>
              <a:rPr lang="en-US" sz="1800">
                <a:solidFill>
                  <a:schemeClr val="dk1"/>
                </a:solidFill>
              </a:rPr>
              <a:t>z parametrem systemowym: </a:t>
            </a:r>
            <a:r>
              <a:rPr b="1" lang="en-US" sz="1800">
                <a:solidFill>
                  <a:schemeClr val="dk1"/>
                </a:solidFill>
              </a:rPr>
              <a:t>-Dcom.sun.management.jmxremote </a:t>
            </a:r>
            <a:r>
              <a:rPr lang="en-US" sz="1800">
                <a:solidFill>
                  <a:schemeClr val="dk1"/>
                </a:solidFill>
              </a:rPr>
              <a:t>oraz ustaw maksymalny rozmiar pamięci (</a:t>
            </a:r>
            <a:r>
              <a:rPr b="1" lang="en-US" sz="1800">
                <a:solidFill>
                  <a:schemeClr val="dk1"/>
                </a:solidFill>
              </a:rPr>
              <a:t>HeapSize</a:t>
            </a:r>
            <a:r>
              <a:rPr lang="en-US" sz="1800">
                <a:solidFill>
                  <a:schemeClr val="dk1"/>
                </a:solidFill>
              </a:rPr>
              <a:t>) na 100 MB</a:t>
            </a:r>
            <a:r>
              <a:rPr b="1" lang="en-US" sz="1800">
                <a:solidFill>
                  <a:schemeClr val="dk1"/>
                </a:solidFill>
              </a:rPr>
              <a:t> </a:t>
            </a:r>
            <a:endParaRPr b="1"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Rozpocznij analizę programu:</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jak wygląda zużycie pamięci ?</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czy GC czyści pamięć odpowiednio ?</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czy są jakieś wycieki ?</a:t>
            </a:r>
            <a:endParaRPr sz="1800">
              <a:solidFill>
                <a:schemeClr val="dk1"/>
              </a:solidFill>
            </a:endParaRPr>
          </a:p>
          <a:p>
            <a:pPr indent="-342900" lvl="2" marL="1371600" rtl="0" algn="l">
              <a:lnSpc>
                <a:spcPct val="90000"/>
              </a:lnSpc>
              <a:spcBef>
                <a:spcPts val="0"/>
              </a:spcBef>
              <a:spcAft>
                <a:spcPts val="0"/>
              </a:spcAft>
              <a:buClr>
                <a:schemeClr val="dk1"/>
              </a:buClr>
              <a:buSzPts val="1800"/>
              <a:buAutoNum type="romanLcPeriod"/>
            </a:pPr>
            <a:r>
              <a:rPr lang="en-US" sz="1800">
                <a:solidFill>
                  <a:schemeClr val="dk1"/>
                </a:solidFill>
              </a:rPr>
              <a:t>zrób zrzut pamięci (HeapDump) i sprawdź która klasa zabiera najwięcej pamięci?</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Zmień maksymalny rozmiar pamięci (HeapSize) na 256 MB. Czy program dłużej działa ?</a:t>
            </a:r>
            <a:endParaRPr sz="1800">
              <a:solidFill>
                <a:schemeClr val="dk1"/>
              </a:solidFill>
            </a:endParaRPr>
          </a:p>
          <a:p>
            <a:pPr indent="-342900" lvl="1" marL="914400" rtl="0" algn="l">
              <a:lnSpc>
                <a:spcPct val="90000"/>
              </a:lnSpc>
              <a:spcBef>
                <a:spcPts val="0"/>
              </a:spcBef>
              <a:spcAft>
                <a:spcPts val="0"/>
              </a:spcAft>
              <a:buClr>
                <a:schemeClr val="dk1"/>
              </a:buClr>
              <a:buSzPts val="1800"/>
              <a:buAutoNum type="alphaLcPeriod"/>
            </a:pPr>
            <a:r>
              <a:rPr lang="en-US" sz="1800">
                <a:solidFill>
                  <a:schemeClr val="dk1"/>
                </a:solidFill>
              </a:rPr>
              <a:t>Spróbuj znaleźć wyciek pamięci i naprawić go</a:t>
            </a:r>
            <a:endParaRPr sz="1800">
              <a:solidFill>
                <a:schemeClr val="dk1"/>
              </a:solidFill>
            </a:endParaRPr>
          </a:p>
          <a:p>
            <a:pPr indent="0" lvl="0" marL="457200" marR="0" rtl="0" algn="l">
              <a:lnSpc>
                <a:spcPct val="90000"/>
              </a:lnSpc>
              <a:spcBef>
                <a:spcPts val="0"/>
              </a:spcBef>
              <a:spcAft>
                <a:spcPts val="0"/>
              </a:spcAft>
              <a:buNone/>
            </a:pPr>
            <a:r>
              <a:t/>
            </a:r>
            <a:endParaRPr sz="1800">
              <a:solidFill>
                <a:schemeClr val="dk1"/>
              </a:solidFill>
            </a:endParaRPr>
          </a:p>
          <a:p>
            <a:pPr indent="0" lvl="0" marL="457200" marR="0" rtl="0" algn="l">
              <a:lnSpc>
                <a:spcPct val="90000"/>
              </a:lnSpc>
              <a:spcBef>
                <a:spcPts val="0"/>
              </a:spcBef>
              <a:spcAft>
                <a:spcPts val="0"/>
              </a:spcAft>
              <a:buNone/>
            </a:pPr>
            <a:r>
              <a:t/>
            </a:r>
            <a:endParaRPr sz="18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p:txBody>
      </p:sp>
      <p:sp>
        <p:nvSpPr>
          <p:cNvPr id="868" name="Google Shape;868;p87"/>
          <p:cNvSpPr txBox="1"/>
          <p:nvPr/>
        </p:nvSpPr>
        <p:spPr>
          <a:xfrm>
            <a:off x="-9750" y="6243425"/>
            <a:ext cx="121920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88"/>
          <p:cNvSpPr txBox="1"/>
          <p:nvPr>
            <p:ph type="title"/>
          </p:nvPr>
        </p:nvSpPr>
        <p:spPr>
          <a:xfrm>
            <a:off x="2892155" y="1111553"/>
            <a:ext cx="6378300" cy="7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74" name="Google Shape;874;p88"/>
          <p:cNvSpPr txBox="1"/>
          <p:nvPr>
            <p:ph idx="1" type="body"/>
          </p:nvPr>
        </p:nvSpPr>
        <p:spPr>
          <a:xfrm>
            <a:off x="1962637" y="2101781"/>
            <a:ext cx="8266800" cy="24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4800">
                <a:solidFill>
                  <a:srgbClr val="000000"/>
                </a:solidFill>
                <a:latin typeface="Arial"/>
                <a:ea typeface="Arial"/>
                <a:cs typeface="Arial"/>
                <a:sym typeface="Arial"/>
              </a:rPr>
              <a:t>Pytania?</a:t>
            </a:r>
            <a:endParaRPr b="1" sz="4800">
              <a:solidFill>
                <a:srgbClr val="000000"/>
              </a:solidFill>
              <a:latin typeface="Arial"/>
              <a:ea typeface="Arial"/>
              <a:cs typeface="Arial"/>
              <a:sym typeface="Arial"/>
            </a:endParaRPr>
          </a:p>
          <a:p>
            <a:pPr indent="0" lvl="0" marL="0" rtl="0" algn="ctr">
              <a:spcBef>
                <a:spcPts val="0"/>
              </a:spcBef>
              <a:spcAft>
                <a:spcPts val="0"/>
              </a:spcAft>
              <a:buNone/>
            </a:pPr>
            <a:r>
              <a:t/>
            </a:r>
            <a:endParaRPr b="1" sz="1400">
              <a:solidFill>
                <a:srgbClr val="000000"/>
              </a:solidFill>
              <a:latin typeface="Arial"/>
              <a:ea typeface="Arial"/>
              <a:cs typeface="Arial"/>
              <a:sym typeface="Arial"/>
            </a:endParaRPr>
          </a:p>
          <a:p>
            <a:pPr indent="0" lvl="0" marL="0" rtl="0" algn="ctr">
              <a:spcBef>
                <a:spcPts val="0"/>
              </a:spcBef>
              <a:spcAft>
                <a:spcPts val="0"/>
              </a:spcAft>
              <a:buNone/>
            </a:pPr>
            <a:r>
              <a:rPr b="1" lang="en-US" sz="4800">
                <a:solidFill>
                  <a:schemeClr val="accent2"/>
                </a:solidFill>
                <a:latin typeface="Arial"/>
                <a:ea typeface="Arial"/>
                <a:cs typeface="Arial"/>
                <a:sym typeface="Arial"/>
              </a:rPr>
              <a:t>Dziękuję ;)</a:t>
            </a:r>
            <a:endParaRPr b="1" sz="4800">
              <a:solidFill>
                <a:schemeClr val="accen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467" name="Google Shape;467;p50"/>
          <p:cNvSpPr txBox="1"/>
          <p:nvPr>
            <p:ph idx="4294967295" type="ctrTitle"/>
          </p:nvPr>
        </p:nvSpPr>
        <p:spPr>
          <a:xfrm>
            <a:off x="1524000" y="962990"/>
            <a:ext cx="9144000" cy="4326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US" sz="1200">
                <a:latin typeface="Arial"/>
                <a:ea typeface="Arial"/>
                <a:cs typeface="Arial"/>
                <a:sym typeface="Arial"/>
              </a:rPr>
              <a:t> </a:t>
            </a:r>
            <a:endParaRPr/>
          </a:p>
        </p:txBody>
      </p:sp>
      <p:sp>
        <p:nvSpPr>
          <p:cNvPr id="468" name="Google Shape;468;p50"/>
          <p:cNvSpPr/>
          <p:nvPr/>
        </p:nvSpPr>
        <p:spPr>
          <a:xfrm>
            <a:off x="587400" y="2799775"/>
            <a:ext cx="1129500" cy="468300"/>
          </a:xfrm>
          <a:prstGeom prst="chevron">
            <a:avLst>
              <a:gd fmla="val 50000" name="adj"/>
            </a:avLst>
          </a:prstGeom>
          <a:solidFill>
            <a:srgbClr val="A64D7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1991</a:t>
            </a:r>
            <a:endParaRPr>
              <a:solidFill>
                <a:srgbClr val="FFFFFF"/>
              </a:solidFill>
            </a:endParaRPr>
          </a:p>
        </p:txBody>
      </p:sp>
      <p:sp>
        <p:nvSpPr>
          <p:cNvPr id="469" name="Google Shape;469;p50"/>
          <p:cNvSpPr/>
          <p:nvPr/>
        </p:nvSpPr>
        <p:spPr>
          <a:xfrm>
            <a:off x="1716900" y="2799775"/>
            <a:ext cx="1129500" cy="4683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1996</a:t>
            </a:r>
            <a:endParaRPr>
              <a:solidFill>
                <a:srgbClr val="FFFFFF"/>
              </a:solidFill>
            </a:endParaRPr>
          </a:p>
        </p:txBody>
      </p:sp>
      <p:grpSp>
        <p:nvGrpSpPr>
          <p:cNvPr id="470" name="Google Shape;470;p50"/>
          <p:cNvGrpSpPr/>
          <p:nvPr/>
        </p:nvGrpSpPr>
        <p:grpSpPr>
          <a:xfrm>
            <a:off x="118050" y="1081513"/>
            <a:ext cx="2068200" cy="1718263"/>
            <a:chOff x="-4400" y="1081513"/>
            <a:chExt cx="2068200" cy="1718263"/>
          </a:xfrm>
        </p:grpSpPr>
        <p:sp>
          <p:nvSpPr>
            <p:cNvPr id="471" name="Google Shape;471;p50"/>
            <p:cNvSpPr txBox="1"/>
            <p:nvPr/>
          </p:nvSpPr>
          <p:spPr>
            <a:xfrm>
              <a:off x="-4400" y="1081513"/>
              <a:ext cx="2068200" cy="7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nowy język programowania:</a:t>
              </a:r>
              <a:endParaRPr sz="1200"/>
            </a:p>
            <a:p>
              <a:pPr indent="0" lvl="0" marL="0" rtl="0" algn="ctr">
                <a:spcBef>
                  <a:spcPts val="0"/>
                </a:spcBef>
                <a:spcAft>
                  <a:spcPts val="0"/>
                </a:spcAft>
                <a:buNone/>
              </a:pPr>
              <a:r>
                <a:rPr lang="en-US" sz="1200"/>
                <a:t>Oak ➝ Green </a:t>
              </a:r>
              <a:r>
                <a:rPr lang="en-US" sz="1200">
                  <a:solidFill>
                    <a:schemeClr val="dk1"/>
                  </a:solidFill>
                </a:rPr>
                <a:t>➝ Java</a:t>
              </a:r>
              <a:endParaRPr sz="1200"/>
            </a:p>
          </p:txBody>
        </p:sp>
        <p:cxnSp>
          <p:nvCxnSpPr>
            <p:cNvPr id="472" name="Google Shape;472;p50"/>
            <p:cNvCxnSpPr/>
            <p:nvPr/>
          </p:nvCxnSpPr>
          <p:spPr>
            <a:xfrm>
              <a:off x="1014375" y="1668175"/>
              <a:ext cx="20700" cy="1131600"/>
            </a:xfrm>
            <a:prstGeom prst="straightConnector1">
              <a:avLst/>
            </a:prstGeom>
            <a:noFill/>
            <a:ln cap="flat" cmpd="sng" w="19050">
              <a:solidFill>
                <a:schemeClr val="dk2"/>
              </a:solidFill>
              <a:prstDash val="solid"/>
              <a:round/>
              <a:headEnd len="med" w="med" type="none"/>
              <a:tailEnd len="med" w="med" type="none"/>
            </a:ln>
          </p:spPr>
        </p:cxnSp>
      </p:grpSp>
      <p:pic>
        <p:nvPicPr>
          <p:cNvPr id="473" name="Google Shape;473;p50"/>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474" name="Google Shape;474;p50"/>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475" name="Google Shape;475;p50"/>
          <p:cNvSpPr/>
          <p:nvPr/>
        </p:nvSpPr>
        <p:spPr>
          <a:xfrm>
            <a:off x="2846400" y="2799775"/>
            <a:ext cx="1129500" cy="468300"/>
          </a:xfrm>
          <a:prstGeom prst="chevron">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2004</a:t>
            </a:r>
            <a:endParaRPr>
              <a:solidFill>
                <a:srgbClr val="FFFFFF"/>
              </a:solidFill>
            </a:endParaRPr>
          </a:p>
        </p:txBody>
      </p:sp>
      <p:grpSp>
        <p:nvGrpSpPr>
          <p:cNvPr id="476" name="Google Shape;476;p50"/>
          <p:cNvGrpSpPr/>
          <p:nvPr/>
        </p:nvGrpSpPr>
        <p:grpSpPr>
          <a:xfrm>
            <a:off x="1653450" y="1647238"/>
            <a:ext cx="1256400" cy="1152600"/>
            <a:chOff x="401500" y="1647238"/>
            <a:chExt cx="1256400" cy="1152600"/>
          </a:xfrm>
        </p:grpSpPr>
        <p:sp>
          <p:nvSpPr>
            <p:cNvPr id="477" name="Google Shape;477;p50"/>
            <p:cNvSpPr txBox="1"/>
            <p:nvPr/>
          </p:nvSpPr>
          <p:spPr>
            <a:xfrm>
              <a:off x="401500" y="1647238"/>
              <a:ext cx="1256400" cy="4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Java 1.0</a:t>
              </a:r>
              <a:endParaRPr sz="1200"/>
            </a:p>
            <a:p>
              <a:pPr indent="0" lvl="0" marL="0" rtl="0" algn="ctr">
                <a:spcBef>
                  <a:spcPts val="0"/>
                </a:spcBef>
                <a:spcAft>
                  <a:spcPts val="0"/>
                </a:spcAft>
                <a:buNone/>
              </a:pPr>
              <a:r>
                <a:t/>
              </a:r>
              <a:endParaRPr sz="1200"/>
            </a:p>
          </p:txBody>
        </p:sp>
        <p:cxnSp>
          <p:nvCxnSpPr>
            <p:cNvPr id="478" name="Google Shape;478;p50"/>
            <p:cNvCxnSpPr>
              <a:stCxn id="477" idx="2"/>
            </p:cNvCxnSpPr>
            <p:nvPr/>
          </p:nvCxnSpPr>
          <p:spPr>
            <a:xfrm>
              <a:off x="1029700" y="2115538"/>
              <a:ext cx="5400" cy="684300"/>
            </a:xfrm>
            <a:prstGeom prst="straightConnector1">
              <a:avLst/>
            </a:prstGeom>
            <a:noFill/>
            <a:ln cap="flat" cmpd="sng" w="19050">
              <a:solidFill>
                <a:schemeClr val="dk2"/>
              </a:solidFill>
              <a:prstDash val="solid"/>
              <a:round/>
              <a:headEnd len="med" w="med" type="none"/>
              <a:tailEnd len="med" w="med" type="none"/>
            </a:ln>
          </p:spPr>
        </p:cxnSp>
      </p:grpSp>
      <p:grpSp>
        <p:nvGrpSpPr>
          <p:cNvPr id="479" name="Google Shape;479;p50"/>
          <p:cNvGrpSpPr/>
          <p:nvPr/>
        </p:nvGrpSpPr>
        <p:grpSpPr>
          <a:xfrm>
            <a:off x="2377050" y="1297450"/>
            <a:ext cx="2068200" cy="1502325"/>
            <a:chOff x="-4400" y="1297450"/>
            <a:chExt cx="2068200" cy="1502325"/>
          </a:xfrm>
        </p:grpSpPr>
        <p:sp>
          <p:nvSpPr>
            <p:cNvPr id="480" name="Google Shape;480;p50"/>
            <p:cNvSpPr txBox="1"/>
            <p:nvPr/>
          </p:nvSpPr>
          <p:spPr>
            <a:xfrm>
              <a:off x="-4400" y="1297450"/>
              <a:ext cx="2068200" cy="58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481" name="Google Shape;481;p50"/>
            <p:cNvCxnSpPr/>
            <p:nvPr/>
          </p:nvCxnSpPr>
          <p:spPr>
            <a:xfrm>
              <a:off x="1014375" y="1668175"/>
              <a:ext cx="20700" cy="1131600"/>
            </a:xfrm>
            <a:prstGeom prst="straightConnector1">
              <a:avLst/>
            </a:prstGeom>
            <a:noFill/>
            <a:ln cap="flat" cmpd="sng" w="19050">
              <a:solidFill>
                <a:schemeClr val="dk2"/>
              </a:solidFill>
              <a:prstDash val="solid"/>
              <a:round/>
              <a:headEnd len="med" w="med" type="none"/>
              <a:tailEnd len="med" w="med" type="none"/>
            </a:ln>
          </p:spPr>
        </p:cxnSp>
      </p:grpSp>
      <p:grpSp>
        <p:nvGrpSpPr>
          <p:cNvPr id="482" name="Google Shape;482;p50"/>
          <p:cNvGrpSpPr/>
          <p:nvPr/>
        </p:nvGrpSpPr>
        <p:grpSpPr>
          <a:xfrm>
            <a:off x="3912450" y="1647238"/>
            <a:ext cx="1256400" cy="1620838"/>
            <a:chOff x="3912450" y="1647238"/>
            <a:chExt cx="1256400" cy="1620838"/>
          </a:xfrm>
        </p:grpSpPr>
        <p:sp>
          <p:nvSpPr>
            <p:cNvPr id="483" name="Google Shape;483;p50"/>
            <p:cNvSpPr/>
            <p:nvPr/>
          </p:nvSpPr>
          <p:spPr>
            <a:xfrm>
              <a:off x="3975900" y="2799775"/>
              <a:ext cx="1129500" cy="4683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2006</a:t>
              </a:r>
              <a:endParaRPr>
                <a:solidFill>
                  <a:srgbClr val="FFFFFF"/>
                </a:solidFill>
              </a:endParaRPr>
            </a:p>
          </p:txBody>
        </p:sp>
        <p:grpSp>
          <p:nvGrpSpPr>
            <p:cNvPr id="484" name="Google Shape;484;p50"/>
            <p:cNvGrpSpPr/>
            <p:nvPr/>
          </p:nvGrpSpPr>
          <p:grpSpPr>
            <a:xfrm>
              <a:off x="3912450" y="1647238"/>
              <a:ext cx="1256400" cy="1152600"/>
              <a:chOff x="401500" y="1647238"/>
              <a:chExt cx="1256400" cy="1152600"/>
            </a:xfrm>
          </p:grpSpPr>
          <p:sp>
            <p:nvSpPr>
              <p:cNvPr id="485" name="Google Shape;485;p50"/>
              <p:cNvSpPr txBox="1"/>
              <p:nvPr/>
            </p:nvSpPr>
            <p:spPr>
              <a:xfrm>
                <a:off x="401500" y="1647238"/>
                <a:ext cx="1256400" cy="4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Java SE 6</a:t>
                </a:r>
                <a:endParaRPr sz="1200"/>
              </a:p>
              <a:p>
                <a:pPr indent="0" lvl="0" marL="0" rtl="0" algn="ctr">
                  <a:spcBef>
                    <a:spcPts val="0"/>
                  </a:spcBef>
                  <a:spcAft>
                    <a:spcPts val="0"/>
                  </a:spcAft>
                  <a:buNone/>
                </a:pPr>
                <a:r>
                  <a:t/>
                </a:r>
                <a:endParaRPr sz="1200"/>
              </a:p>
            </p:txBody>
          </p:sp>
          <p:cxnSp>
            <p:nvCxnSpPr>
              <p:cNvPr id="486" name="Google Shape;486;p50"/>
              <p:cNvCxnSpPr>
                <a:stCxn id="485" idx="2"/>
              </p:cNvCxnSpPr>
              <p:nvPr/>
            </p:nvCxnSpPr>
            <p:spPr>
              <a:xfrm>
                <a:off x="1029700" y="2115538"/>
                <a:ext cx="5400" cy="684300"/>
              </a:xfrm>
              <a:prstGeom prst="straightConnector1">
                <a:avLst/>
              </a:prstGeom>
              <a:noFill/>
              <a:ln cap="flat" cmpd="sng" w="19050">
                <a:solidFill>
                  <a:schemeClr val="dk2"/>
                </a:solidFill>
                <a:prstDash val="solid"/>
                <a:round/>
                <a:headEnd len="med" w="med" type="none"/>
                <a:tailEnd len="med" w="med" type="none"/>
              </a:ln>
            </p:spPr>
          </p:cxnSp>
        </p:grpSp>
      </p:grpSp>
      <p:sp>
        <p:nvSpPr>
          <p:cNvPr id="487" name="Google Shape;487;p50"/>
          <p:cNvSpPr/>
          <p:nvPr/>
        </p:nvSpPr>
        <p:spPr>
          <a:xfrm>
            <a:off x="5168850" y="2799775"/>
            <a:ext cx="1129500" cy="468300"/>
          </a:xfrm>
          <a:prstGeom prst="chevron">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2009</a:t>
            </a:r>
            <a:endParaRPr>
              <a:solidFill>
                <a:srgbClr val="FFFFFF"/>
              </a:solidFill>
            </a:endParaRPr>
          </a:p>
        </p:txBody>
      </p:sp>
      <p:grpSp>
        <p:nvGrpSpPr>
          <p:cNvPr id="488" name="Google Shape;488;p50"/>
          <p:cNvGrpSpPr/>
          <p:nvPr/>
        </p:nvGrpSpPr>
        <p:grpSpPr>
          <a:xfrm>
            <a:off x="4699500" y="1081513"/>
            <a:ext cx="2068200" cy="1718263"/>
            <a:chOff x="-4400" y="1081513"/>
            <a:chExt cx="2068200" cy="1718263"/>
          </a:xfrm>
        </p:grpSpPr>
        <p:sp>
          <p:nvSpPr>
            <p:cNvPr id="489" name="Google Shape;489;p50"/>
            <p:cNvSpPr txBox="1"/>
            <p:nvPr/>
          </p:nvSpPr>
          <p:spPr>
            <a:xfrm>
              <a:off x="-4400" y="1081513"/>
              <a:ext cx="2068200" cy="7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US" sz="1200"/>
                <a:t>Sun </a:t>
              </a:r>
              <a:r>
                <a:rPr lang="en-US" sz="1200">
                  <a:solidFill>
                    <a:schemeClr val="dk1"/>
                  </a:solidFill>
                </a:rPr>
                <a:t>➝ Oracle</a:t>
              </a:r>
              <a:endParaRPr sz="1200"/>
            </a:p>
          </p:txBody>
        </p:sp>
        <p:cxnSp>
          <p:nvCxnSpPr>
            <p:cNvPr id="490" name="Google Shape;490;p50"/>
            <p:cNvCxnSpPr/>
            <p:nvPr/>
          </p:nvCxnSpPr>
          <p:spPr>
            <a:xfrm>
              <a:off x="1014375" y="1668175"/>
              <a:ext cx="20700" cy="1131600"/>
            </a:xfrm>
            <a:prstGeom prst="straightConnector1">
              <a:avLst/>
            </a:prstGeom>
            <a:noFill/>
            <a:ln cap="flat" cmpd="sng" w="19050">
              <a:solidFill>
                <a:schemeClr val="dk2"/>
              </a:solidFill>
              <a:prstDash val="solid"/>
              <a:round/>
              <a:headEnd len="med" w="med" type="none"/>
              <a:tailEnd len="med" w="med" type="none"/>
            </a:ln>
          </p:spPr>
        </p:cxnSp>
      </p:grpSp>
      <p:grpSp>
        <p:nvGrpSpPr>
          <p:cNvPr id="491" name="Google Shape;491;p50"/>
          <p:cNvGrpSpPr/>
          <p:nvPr/>
        </p:nvGrpSpPr>
        <p:grpSpPr>
          <a:xfrm>
            <a:off x="6176175" y="1578950"/>
            <a:ext cx="1437300" cy="1689150"/>
            <a:chOff x="3790275" y="1578950"/>
            <a:chExt cx="1437300" cy="1689150"/>
          </a:xfrm>
        </p:grpSpPr>
        <p:sp>
          <p:nvSpPr>
            <p:cNvPr id="492" name="Google Shape;492;p50"/>
            <p:cNvSpPr/>
            <p:nvPr/>
          </p:nvSpPr>
          <p:spPr>
            <a:xfrm>
              <a:off x="3912450" y="2799800"/>
              <a:ext cx="1129500" cy="4683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2010</a:t>
              </a:r>
              <a:endParaRPr>
                <a:solidFill>
                  <a:srgbClr val="FFFFFF"/>
                </a:solidFill>
              </a:endParaRPr>
            </a:p>
          </p:txBody>
        </p:sp>
        <p:grpSp>
          <p:nvGrpSpPr>
            <p:cNvPr id="493" name="Google Shape;493;p50"/>
            <p:cNvGrpSpPr/>
            <p:nvPr/>
          </p:nvGrpSpPr>
          <p:grpSpPr>
            <a:xfrm>
              <a:off x="3790275" y="1578950"/>
              <a:ext cx="1437300" cy="1220850"/>
              <a:chOff x="279325" y="1578950"/>
              <a:chExt cx="1437300" cy="1220850"/>
            </a:xfrm>
          </p:grpSpPr>
          <p:sp>
            <p:nvSpPr>
              <p:cNvPr id="494" name="Google Shape;494;p50"/>
              <p:cNvSpPr txBox="1"/>
              <p:nvPr/>
            </p:nvSpPr>
            <p:spPr>
              <a:xfrm>
                <a:off x="279325" y="1578950"/>
                <a:ext cx="1437300" cy="4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Gosling opuszcza Sun Microsystems</a:t>
                </a:r>
                <a:endParaRPr sz="1200"/>
              </a:p>
              <a:p>
                <a:pPr indent="0" lvl="0" marL="0" rtl="0" algn="ctr">
                  <a:spcBef>
                    <a:spcPts val="0"/>
                  </a:spcBef>
                  <a:spcAft>
                    <a:spcPts val="0"/>
                  </a:spcAft>
                  <a:buNone/>
                </a:pPr>
                <a:r>
                  <a:t/>
                </a:r>
                <a:endParaRPr sz="1200"/>
              </a:p>
            </p:txBody>
          </p:sp>
          <p:cxnSp>
            <p:nvCxnSpPr>
              <p:cNvPr id="495" name="Google Shape;495;p50"/>
              <p:cNvCxnSpPr/>
              <p:nvPr/>
            </p:nvCxnSpPr>
            <p:spPr>
              <a:xfrm>
                <a:off x="963550" y="2115500"/>
                <a:ext cx="5400" cy="684300"/>
              </a:xfrm>
              <a:prstGeom prst="straightConnector1">
                <a:avLst/>
              </a:prstGeom>
              <a:noFill/>
              <a:ln cap="flat" cmpd="sng" w="19050">
                <a:solidFill>
                  <a:schemeClr val="dk2"/>
                </a:solidFill>
                <a:prstDash val="solid"/>
                <a:round/>
                <a:headEnd len="med" w="med" type="none"/>
                <a:tailEnd len="med" w="med" type="none"/>
              </a:ln>
            </p:spPr>
          </p:cxnSp>
        </p:grpSp>
      </p:grpSp>
      <p:sp>
        <p:nvSpPr>
          <p:cNvPr id="496" name="Google Shape;496;p50"/>
          <p:cNvSpPr/>
          <p:nvPr/>
        </p:nvSpPr>
        <p:spPr>
          <a:xfrm>
            <a:off x="7491300" y="2799775"/>
            <a:ext cx="1129500" cy="468300"/>
          </a:xfrm>
          <a:prstGeom prst="chevron">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497" name="Google Shape;497;p50"/>
          <p:cNvGrpSpPr/>
          <p:nvPr/>
        </p:nvGrpSpPr>
        <p:grpSpPr>
          <a:xfrm>
            <a:off x="7021950" y="1081513"/>
            <a:ext cx="2068200" cy="1718263"/>
            <a:chOff x="-4400" y="1081513"/>
            <a:chExt cx="2068200" cy="1718263"/>
          </a:xfrm>
        </p:grpSpPr>
        <p:sp>
          <p:nvSpPr>
            <p:cNvPr id="498" name="Google Shape;498;p50"/>
            <p:cNvSpPr txBox="1"/>
            <p:nvPr/>
          </p:nvSpPr>
          <p:spPr>
            <a:xfrm>
              <a:off x="-4400" y="1081513"/>
              <a:ext cx="2068200" cy="7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0" lvl="0" marL="0" rtl="0" algn="ctr">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None/>
              </a:pPr>
              <a:r>
                <a:t/>
              </a:r>
              <a:endParaRPr sz="1200"/>
            </a:p>
          </p:txBody>
        </p:sp>
        <p:cxnSp>
          <p:nvCxnSpPr>
            <p:cNvPr id="499" name="Google Shape;499;p50"/>
            <p:cNvCxnSpPr/>
            <p:nvPr/>
          </p:nvCxnSpPr>
          <p:spPr>
            <a:xfrm>
              <a:off x="1014375" y="1668175"/>
              <a:ext cx="20700" cy="1131600"/>
            </a:xfrm>
            <a:prstGeom prst="straightConnector1">
              <a:avLst/>
            </a:prstGeom>
            <a:noFill/>
            <a:ln cap="flat" cmpd="sng" w="19050">
              <a:solidFill>
                <a:schemeClr val="dk2"/>
              </a:solidFill>
              <a:prstDash val="solid"/>
              <a:round/>
              <a:headEnd len="med" w="med" type="none"/>
              <a:tailEnd len="med" w="med" type="none"/>
            </a:ln>
          </p:spPr>
        </p:cxnSp>
      </p:grpSp>
      <p:grpSp>
        <p:nvGrpSpPr>
          <p:cNvPr id="500" name="Google Shape;500;p50"/>
          <p:cNvGrpSpPr/>
          <p:nvPr/>
        </p:nvGrpSpPr>
        <p:grpSpPr>
          <a:xfrm>
            <a:off x="8620800" y="1647250"/>
            <a:ext cx="1256400" cy="1620863"/>
            <a:chOff x="3849000" y="1647238"/>
            <a:chExt cx="1256400" cy="1620863"/>
          </a:xfrm>
        </p:grpSpPr>
        <p:sp>
          <p:nvSpPr>
            <p:cNvPr id="501" name="Google Shape;501;p50"/>
            <p:cNvSpPr/>
            <p:nvPr/>
          </p:nvSpPr>
          <p:spPr>
            <a:xfrm>
              <a:off x="3912450" y="2799800"/>
              <a:ext cx="1129500" cy="4683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2018</a:t>
              </a:r>
              <a:endParaRPr>
                <a:solidFill>
                  <a:srgbClr val="FFFFFF"/>
                </a:solidFill>
              </a:endParaRPr>
            </a:p>
          </p:txBody>
        </p:sp>
        <p:grpSp>
          <p:nvGrpSpPr>
            <p:cNvPr id="502" name="Google Shape;502;p50"/>
            <p:cNvGrpSpPr/>
            <p:nvPr/>
          </p:nvGrpSpPr>
          <p:grpSpPr>
            <a:xfrm>
              <a:off x="3849000" y="1647238"/>
              <a:ext cx="1256400" cy="1152563"/>
              <a:chOff x="338050" y="1647238"/>
              <a:chExt cx="1256400" cy="1152563"/>
            </a:xfrm>
          </p:grpSpPr>
          <p:sp>
            <p:nvSpPr>
              <p:cNvPr id="503" name="Google Shape;503;p50"/>
              <p:cNvSpPr txBox="1"/>
              <p:nvPr/>
            </p:nvSpPr>
            <p:spPr>
              <a:xfrm>
                <a:off x="338050" y="1647238"/>
                <a:ext cx="1256400" cy="4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Java SE 11</a:t>
                </a:r>
                <a:endParaRPr sz="1200"/>
              </a:p>
            </p:txBody>
          </p:sp>
          <p:cxnSp>
            <p:nvCxnSpPr>
              <p:cNvPr id="504" name="Google Shape;504;p50"/>
              <p:cNvCxnSpPr/>
              <p:nvPr/>
            </p:nvCxnSpPr>
            <p:spPr>
              <a:xfrm>
                <a:off x="963550" y="2115500"/>
                <a:ext cx="5400" cy="684300"/>
              </a:xfrm>
              <a:prstGeom prst="straightConnector1">
                <a:avLst/>
              </a:prstGeom>
              <a:noFill/>
              <a:ln cap="flat" cmpd="sng" w="19050">
                <a:solidFill>
                  <a:schemeClr val="dk2"/>
                </a:solidFill>
                <a:prstDash val="solid"/>
                <a:round/>
                <a:headEnd len="med" w="med" type="none"/>
                <a:tailEnd len="med" w="med" type="none"/>
              </a:ln>
            </p:spPr>
          </p:cxnSp>
        </p:grpSp>
      </p:grpSp>
      <p:sp>
        <p:nvSpPr>
          <p:cNvPr id="505" name="Google Shape;505;p50"/>
          <p:cNvSpPr/>
          <p:nvPr/>
        </p:nvSpPr>
        <p:spPr>
          <a:xfrm>
            <a:off x="9877200" y="2799788"/>
            <a:ext cx="1129500" cy="468300"/>
          </a:xfrm>
          <a:prstGeom prst="chevron">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2019</a:t>
            </a:r>
            <a:endParaRPr>
              <a:solidFill>
                <a:srgbClr val="FFFFFF"/>
              </a:solidFill>
            </a:endParaRPr>
          </a:p>
        </p:txBody>
      </p:sp>
      <p:grpSp>
        <p:nvGrpSpPr>
          <p:cNvPr id="506" name="Google Shape;506;p50"/>
          <p:cNvGrpSpPr/>
          <p:nvPr/>
        </p:nvGrpSpPr>
        <p:grpSpPr>
          <a:xfrm>
            <a:off x="9402875" y="963000"/>
            <a:ext cx="2068200" cy="1836725"/>
            <a:chOff x="-9375" y="962988"/>
            <a:chExt cx="2068200" cy="1836725"/>
          </a:xfrm>
        </p:grpSpPr>
        <p:sp>
          <p:nvSpPr>
            <p:cNvPr id="507" name="Google Shape;507;p50"/>
            <p:cNvSpPr txBox="1"/>
            <p:nvPr/>
          </p:nvSpPr>
          <p:spPr>
            <a:xfrm>
              <a:off x="-9375" y="962988"/>
              <a:ext cx="2068200" cy="7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US" sz="1200">
                  <a:solidFill>
                    <a:schemeClr val="dk1"/>
                  </a:solidFill>
                </a:rPr>
                <a:t>Java SE 12</a:t>
              </a:r>
              <a:endParaRPr sz="1200">
                <a:solidFill>
                  <a:schemeClr val="dk1"/>
                </a:solidFill>
              </a:endParaRPr>
            </a:p>
            <a:p>
              <a:pPr indent="0" lvl="0" marL="0" rtl="0" algn="ctr">
                <a:spcBef>
                  <a:spcPts val="0"/>
                </a:spcBef>
                <a:spcAft>
                  <a:spcPts val="0"/>
                </a:spcAft>
                <a:buNone/>
              </a:pPr>
              <a:r>
                <a:rPr lang="en-US" sz="1200"/>
                <a:t>15 miliardów urządzeń</a:t>
              </a:r>
              <a:endParaRPr sz="1200"/>
            </a:p>
            <a:p>
              <a:pPr indent="0" lvl="0" marL="0" rtl="0" algn="ctr">
                <a:spcBef>
                  <a:spcPts val="0"/>
                </a:spcBef>
                <a:spcAft>
                  <a:spcPts val="0"/>
                </a:spcAft>
                <a:buNone/>
              </a:pPr>
              <a:r>
                <a:rPr lang="en-US" sz="1200"/>
                <a:t>https://go.java</a:t>
              </a:r>
              <a:endParaRPr sz="1200"/>
            </a:p>
          </p:txBody>
        </p:sp>
        <p:cxnSp>
          <p:nvCxnSpPr>
            <p:cNvPr id="508" name="Google Shape;508;p50"/>
            <p:cNvCxnSpPr/>
            <p:nvPr/>
          </p:nvCxnSpPr>
          <p:spPr>
            <a:xfrm>
              <a:off x="1025300" y="1984913"/>
              <a:ext cx="9600" cy="814800"/>
            </a:xfrm>
            <a:prstGeom prst="straightConnector1">
              <a:avLst/>
            </a:prstGeom>
            <a:noFill/>
            <a:ln cap="flat" cmpd="sng" w="19050">
              <a:solidFill>
                <a:schemeClr val="dk2"/>
              </a:solidFill>
              <a:prstDash val="solid"/>
              <a:round/>
              <a:headEnd len="med" w="med" type="none"/>
              <a:tailEnd len="med" w="med" type="none"/>
            </a:ln>
          </p:spPr>
        </p:cxnSp>
      </p:grpSp>
      <p:sp>
        <p:nvSpPr>
          <p:cNvPr id="509" name="Google Shape;509;p50"/>
          <p:cNvSpPr/>
          <p:nvPr/>
        </p:nvSpPr>
        <p:spPr>
          <a:xfrm>
            <a:off x="11151700" y="2556775"/>
            <a:ext cx="954300" cy="9543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50"/>
          <p:cNvGrpSpPr/>
          <p:nvPr/>
        </p:nvGrpSpPr>
        <p:grpSpPr>
          <a:xfrm>
            <a:off x="536563" y="3381800"/>
            <a:ext cx="2458500" cy="2498775"/>
            <a:chOff x="536563" y="3381800"/>
            <a:chExt cx="2458500" cy="2498775"/>
          </a:xfrm>
        </p:grpSpPr>
        <p:pic>
          <p:nvPicPr>
            <p:cNvPr id="511" name="Google Shape;511;p50"/>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512" name="Google Shape;512;p50"/>
            <p:cNvSpPr txBox="1"/>
            <p:nvPr/>
          </p:nvSpPr>
          <p:spPr>
            <a:xfrm>
              <a:off x="536563" y="5646575"/>
              <a:ext cx="2458500" cy="2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James Gosling</a:t>
              </a:r>
              <a:endParaRPr/>
            </a:p>
            <a:p>
              <a:pPr indent="0" lvl="0" marL="0" rtl="0" algn="ctr">
                <a:spcBef>
                  <a:spcPts val="0"/>
                </a:spcBef>
                <a:spcAft>
                  <a:spcPts val="0"/>
                </a:spcAft>
                <a:buNone/>
              </a:pPr>
              <a:r>
                <a:rPr lang="en-US"/>
                <a:t>Father of Java</a:t>
              </a:r>
              <a:endParaRPr/>
            </a:p>
          </p:txBody>
        </p:sp>
      </p:grpSp>
      <p:sp>
        <p:nvSpPr>
          <p:cNvPr id="513" name="Google Shape;513;p50"/>
          <p:cNvSpPr txBox="1"/>
          <p:nvPr/>
        </p:nvSpPr>
        <p:spPr>
          <a:xfrm>
            <a:off x="0" y="6242200"/>
            <a:ext cx="12192000" cy="6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http://oracle.com.edgesuite.net/timeline/java/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rPr lang="en-US">
                <a:latin typeface="Arial"/>
                <a:ea typeface="Arial"/>
                <a:cs typeface="Arial"/>
                <a:sym typeface="Arial"/>
              </a:rPr>
              <a:t>Java - statystyki</a:t>
            </a:r>
            <a:endParaRPr/>
          </a:p>
        </p:txBody>
      </p:sp>
      <p:pic>
        <p:nvPicPr>
          <p:cNvPr id="520" name="Google Shape;520;p51"/>
          <p:cNvPicPr preferRelativeResize="0"/>
          <p:nvPr/>
        </p:nvPicPr>
        <p:blipFill rotWithShape="1">
          <a:blip r:embed="rId3">
            <a:alphaModFix/>
          </a:blip>
          <a:srcRect b="0" l="0" r="0" t="0"/>
          <a:stretch/>
        </p:blipFill>
        <p:spPr>
          <a:xfrm>
            <a:off x="3354976" y="1691288"/>
            <a:ext cx="4944165" cy="3762293"/>
          </a:xfrm>
          <a:prstGeom prst="rect">
            <a:avLst/>
          </a:prstGeom>
          <a:noFill/>
          <a:ln>
            <a:noFill/>
          </a:ln>
        </p:spPr>
      </p:pic>
      <p:sp>
        <p:nvSpPr>
          <p:cNvPr id="521" name="Google Shape;521;p51"/>
          <p:cNvSpPr txBox="1"/>
          <p:nvPr/>
        </p:nvSpPr>
        <p:spPr>
          <a:xfrm>
            <a:off x="3354914" y="5720224"/>
            <a:ext cx="49443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AEABAB"/>
                </a:solidFill>
                <a:latin typeface="Arial"/>
                <a:ea typeface="Arial"/>
                <a:cs typeface="Arial"/>
                <a:sym typeface="Arial"/>
              </a:rPr>
              <a:t>Źródło: https://www.java.com/pl/about </a:t>
            </a:r>
            <a:endParaRPr/>
          </a:p>
          <a:p>
            <a:pPr indent="0" lvl="0" marL="0" marR="0" rtl="0" algn="ctr">
              <a:spcBef>
                <a:spcPts val="0"/>
              </a:spcBef>
              <a:spcAft>
                <a:spcPts val="0"/>
              </a:spcAft>
              <a:buNone/>
            </a:pPr>
            <a:r>
              <a:rPr b="0" i="0" lang="en-US" sz="1200" u="none" cap="none" strike="noStrike">
                <a:solidFill>
                  <a:srgbClr val="AEABAB"/>
                </a:solidFill>
                <a:latin typeface="Arial"/>
                <a:ea typeface="Arial"/>
                <a:cs typeface="Arial"/>
                <a:sym typeface="Arial"/>
              </a:rPr>
              <a:t>https://go.java</a:t>
            </a:r>
            <a:endParaRPr/>
          </a:p>
        </p:txBody>
      </p:sp>
      <p:sp>
        <p:nvSpPr>
          <p:cNvPr id="522" name="Google Shape;522;p51"/>
          <p:cNvSpPr txBox="1"/>
          <p:nvPr/>
        </p:nvSpPr>
        <p:spPr>
          <a:xfrm>
            <a:off x="145800" y="1066800"/>
            <a:ext cx="3058800" cy="56541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15 miliardów urządzeń</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5 miliardów kart Java SmartCard w użyciu</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3 miliardy telefonów komórkowych (Android!)</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125 milionów urządzeń telewizyjnych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komputery lokalne, tablety, drukarki, odtwarzacze Blu-ray</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roboty, automatyczne samochody, transport publiczny</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Twitter&amp;Java, Netflix&amp;Java</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komputery typu mainframe,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nr 1 jako platforma programistyczna w chmurze</a:t>
            </a:r>
            <a:endParaRPr b="0" i="0" sz="1800" u="none" cap="none" strike="noStrike">
              <a:solidFill>
                <a:schemeClr val="dk1"/>
              </a:solidFill>
              <a:latin typeface="Arial"/>
              <a:ea typeface="Arial"/>
              <a:cs typeface="Arial"/>
              <a:sym typeface="Arial"/>
            </a:endParaRPr>
          </a:p>
        </p:txBody>
      </p:sp>
      <p:sp>
        <p:nvSpPr>
          <p:cNvPr id="523" name="Google Shape;523;p51"/>
          <p:cNvSpPr txBox="1"/>
          <p:nvPr/>
        </p:nvSpPr>
        <p:spPr>
          <a:xfrm>
            <a:off x="8577943" y="1523556"/>
            <a:ext cx="3254700" cy="23082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10 milionów programistów</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5 milionów studentów</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najczęściej wybierany język przez programistów</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nr 1 jako platforma programistyczna</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52"/>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529" name="Google Shape;529;p52"/>
          <p:cNvSpPr txBox="1"/>
          <p:nvPr/>
        </p:nvSpPr>
        <p:spPr>
          <a:xfrm>
            <a:off x="644025" y="1360550"/>
            <a:ext cx="11471700" cy="4029000"/>
          </a:xfrm>
          <a:prstGeom prst="rect">
            <a:avLst/>
          </a:prstGeom>
          <a:noFill/>
          <a:ln>
            <a:noFill/>
          </a:ln>
        </p:spPr>
        <p:txBody>
          <a:bodyPr anchorCtr="0" anchor="ctr" bIns="91425" lIns="91425" spcFirstLastPara="1" rIns="91425" wrap="square" tIns="91425">
            <a:noAutofit/>
          </a:bodyPr>
          <a:lstStyle/>
          <a:p>
            <a:pPr indent="-349250" lvl="0" marL="285750" rtl="0" algn="l">
              <a:spcBef>
                <a:spcPts val="0"/>
              </a:spcBef>
              <a:spcAft>
                <a:spcPts val="0"/>
              </a:spcAft>
              <a:buClr>
                <a:schemeClr val="dk1"/>
              </a:buClr>
              <a:buSzPts val="2800"/>
              <a:buChar char="•"/>
            </a:pPr>
            <a:r>
              <a:rPr b="1" lang="en-US" sz="2800">
                <a:solidFill>
                  <a:schemeClr val="accent2"/>
                </a:solidFill>
              </a:rPr>
              <a:t>WORA </a:t>
            </a:r>
            <a:r>
              <a:rPr lang="en-US" sz="2800">
                <a:solidFill>
                  <a:schemeClr val="dk1"/>
                </a:solidFill>
              </a:rPr>
              <a:t>– </a:t>
            </a:r>
            <a:r>
              <a:rPr b="1" lang="en-US" sz="2800">
                <a:solidFill>
                  <a:schemeClr val="dk1"/>
                </a:solidFill>
              </a:rPr>
              <a:t>Write Once Run Anywhere</a:t>
            </a:r>
            <a:r>
              <a:rPr lang="en-US" sz="2800">
                <a:solidFill>
                  <a:schemeClr val="dk1"/>
                </a:solidFill>
              </a:rPr>
              <a:t> - wieloplatformowość</a:t>
            </a:r>
            <a:endParaRPr sz="2800">
              <a:solidFill>
                <a:schemeClr val="dk1"/>
              </a:solidFill>
            </a:endParaRPr>
          </a:p>
          <a:p>
            <a:pPr indent="0" lvl="0" marL="285750" rtl="0" algn="l">
              <a:spcBef>
                <a:spcPts val="0"/>
              </a:spcBef>
              <a:spcAft>
                <a:spcPts val="0"/>
              </a:spcAft>
              <a:buNone/>
            </a:pPr>
            <a:r>
              <a:t/>
            </a:r>
            <a:endParaRPr sz="2800">
              <a:solidFill>
                <a:schemeClr val="dk1"/>
              </a:solidFill>
            </a:endParaRPr>
          </a:p>
          <a:p>
            <a:pPr indent="-349250" lvl="0" marL="285750" rtl="0" algn="l">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indent="0" lvl="0" marL="285750" rtl="0" algn="l">
              <a:spcBef>
                <a:spcPts val="0"/>
              </a:spcBef>
              <a:spcAft>
                <a:spcPts val="0"/>
              </a:spcAft>
              <a:buNone/>
            </a:pPr>
            <a:r>
              <a:t/>
            </a:r>
            <a:endParaRPr sz="2800">
              <a:solidFill>
                <a:schemeClr val="dk1"/>
              </a:solidFill>
            </a:endParaRPr>
          </a:p>
          <a:p>
            <a:pPr indent="-349250" lvl="0" marL="285750" rtl="0" algn="l">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indent="0" lvl="0" marL="285750" rtl="0" algn="l">
              <a:spcBef>
                <a:spcPts val="0"/>
              </a:spcBef>
              <a:spcAft>
                <a:spcPts val="0"/>
              </a:spcAft>
              <a:buNone/>
            </a:pPr>
            <a:r>
              <a:t/>
            </a:r>
            <a:endParaRPr sz="2800">
              <a:solidFill>
                <a:schemeClr val="dk1"/>
              </a:solidFill>
            </a:endParaRPr>
          </a:p>
          <a:p>
            <a:pPr indent="-349250" lvl="0" marL="285750" rtl="0" algn="l">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indent="0" lvl="0" marL="285750" rtl="0" algn="l">
              <a:spcBef>
                <a:spcPts val="0"/>
              </a:spcBef>
              <a:spcAft>
                <a:spcPts val="0"/>
              </a:spcAft>
              <a:buNone/>
            </a:pPr>
            <a:r>
              <a:t/>
            </a:r>
            <a:endParaRPr sz="2800">
              <a:solidFill>
                <a:schemeClr val="dk1"/>
              </a:solidFill>
            </a:endParaRPr>
          </a:p>
          <a:p>
            <a:pPr indent="-349250" lvl="0" marL="285750" rtl="0" algn="l">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53"/>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Jak to „widzi” procesor/maszyna</a:t>
            </a:r>
            <a:endParaRPr/>
          </a:p>
        </p:txBody>
      </p:sp>
      <p:grpSp>
        <p:nvGrpSpPr>
          <p:cNvPr id="536" name="Google Shape;536;p53"/>
          <p:cNvGrpSpPr/>
          <p:nvPr/>
        </p:nvGrpSpPr>
        <p:grpSpPr>
          <a:xfrm>
            <a:off x="432706" y="1045150"/>
            <a:ext cx="11677519" cy="2430118"/>
            <a:chOff x="432706" y="1045150"/>
            <a:chExt cx="11677519" cy="2430118"/>
          </a:xfrm>
        </p:grpSpPr>
        <p:pic>
          <p:nvPicPr>
            <p:cNvPr id="537" name="Google Shape;537;p53"/>
            <p:cNvPicPr preferRelativeResize="0"/>
            <p:nvPr/>
          </p:nvPicPr>
          <p:blipFill rotWithShape="1">
            <a:blip r:embed="rId3">
              <a:alphaModFix/>
            </a:blip>
            <a:srcRect b="0" l="0" r="0" t="0"/>
            <a:stretch/>
          </p:blipFill>
          <p:spPr>
            <a:xfrm>
              <a:off x="432706" y="1111453"/>
              <a:ext cx="3137807" cy="2363815"/>
            </a:xfrm>
            <a:prstGeom prst="rect">
              <a:avLst/>
            </a:prstGeom>
            <a:noFill/>
            <a:ln cap="flat" cmpd="sng" w="19050">
              <a:solidFill>
                <a:srgbClr val="000000"/>
              </a:solidFill>
              <a:prstDash val="solid"/>
              <a:round/>
              <a:headEnd len="sm" w="sm" type="none"/>
              <a:tailEnd len="sm" w="sm" type="none"/>
            </a:ln>
          </p:spPr>
        </p:pic>
        <p:sp>
          <p:nvSpPr>
            <p:cNvPr id="538" name="Google Shape;538;p53"/>
            <p:cNvSpPr txBox="1"/>
            <p:nvPr/>
          </p:nvSpPr>
          <p:spPr>
            <a:xfrm>
              <a:off x="3712025" y="1045150"/>
              <a:ext cx="8398200" cy="954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600">
                  <a:solidFill>
                    <a:schemeClr val="dk1"/>
                  </a:solidFill>
                  <a:latin typeface="Arial"/>
                  <a:ea typeface="Arial"/>
                  <a:cs typeface="Arial"/>
                  <a:sym typeface="Arial"/>
                </a:rPr>
                <a:t>język maszynowy </a:t>
              </a:r>
              <a:r>
                <a:rPr lang="en-US" sz="1600">
                  <a:solidFill>
                    <a:schemeClr val="dk1"/>
                  </a:solidFill>
                  <a:latin typeface="Arial"/>
                  <a:ea typeface="Arial"/>
                  <a:cs typeface="Arial"/>
                  <a:sym typeface="Arial"/>
                </a:rPr>
                <a:t>- zestaw rozkazów procesora, w którym zapis programu wyrażony jest w postaci liczb binarnych stanowiących rozkazy oraz ich argumenty (pliki *.com i *.exe dla Windows). Język maszynowy jest nieprzenośny, ponieważ każda architektura procesora ma swój własny model programowy, a więc m.in. listę rozkazów maszynowych. </a:t>
              </a:r>
              <a:endParaRPr sz="1600"/>
            </a:p>
          </p:txBody>
        </p:sp>
      </p:grpSp>
      <p:sp>
        <p:nvSpPr>
          <p:cNvPr id="539" name="Google Shape;539;p53"/>
          <p:cNvSpPr txBox="1"/>
          <p:nvPr/>
        </p:nvSpPr>
        <p:spPr>
          <a:xfrm>
            <a:off x="6789666" y="6346750"/>
            <a:ext cx="2142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AEABAB"/>
                </a:solidFill>
                <a:latin typeface="Arial"/>
                <a:ea typeface="Arial"/>
                <a:cs typeface="Arial"/>
                <a:sym typeface="Arial"/>
              </a:rPr>
              <a:t>źródło: https://pl.wikipedia.org</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grpSp>
        <p:nvGrpSpPr>
          <p:cNvPr id="540" name="Google Shape;540;p53"/>
          <p:cNvGrpSpPr/>
          <p:nvPr/>
        </p:nvGrpSpPr>
        <p:grpSpPr>
          <a:xfrm>
            <a:off x="923150" y="2263475"/>
            <a:ext cx="11268700" cy="2704025"/>
            <a:chOff x="1170738" y="2825695"/>
            <a:chExt cx="11268700" cy="2704025"/>
          </a:xfrm>
        </p:grpSpPr>
        <p:grpSp>
          <p:nvGrpSpPr>
            <p:cNvPr id="541" name="Google Shape;541;p53"/>
            <p:cNvGrpSpPr/>
            <p:nvPr/>
          </p:nvGrpSpPr>
          <p:grpSpPr>
            <a:xfrm>
              <a:off x="1170738" y="2825695"/>
              <a:ext cx="9010532" cy="2704025"/>
              <a:chOff x="1105689" y="2760744"/>
              <a:chExt cx="9010532" cy="2704025"/>
            </a:xfrm>
          </p:grpSpPr>
          <p:pic>
            <p:nvPicPr>
              <p:cNvPr id="542" name="Google Shape;542;p53"/>
              <p:cNvPicPr preferRelativeResize="0"/>
              <p:nvPr/>
            </p:nvPicPr>
            <p:blipFill rotWithShape="1">
              <a:blip r:embed="rId4">
                <a:alphaModFix/>
              </a:blip>
              <a:srcRect b="0" l="0" r="16029" t="0"/>
              <a:stretch/>
            </p:blipFill>
            <p:spPr>
              <a:xfrm>
                <a:off x="1105689" y="2760744"/>
                <a:ext cx="3448125" cy="2704025"/>
              </a:xfrm>
              <a:prstGeom prst="rect">
                <a:avLst/>
              </a:prstGeom>
              <a:noFill/>
              <a:ln cap="flat" cmpd="sng" w="19050">
                <a:solidFill>
                  <a:srgbClr val="000000"/>
                </a:solidFill>
                <a:prstDash val="solid"/>
                <a:round/>
                <a:headEnd len="sm" w="sm" type="none"/>
                <a:tailEnd len="sm" w="sm" type="none"/>
              </a:ln>
            </p:spPr>
          </p:pic>
          <p:sp>
            <p:nvSpPr>
              <p:cNvPr id="543" name="Google Shape;543;p53"/>
              <p:cNvSpPr txBox="1"/>
              <p:nvPr/>
            </p:nvSpPr>
            <p:spPr>
              <a:xfrm>
                <a:off x="4607921" y="3166253"/>
                <a:ext cx="5508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4" name="Google Shape;544;p53"/>
            <p:cNvSpPr/>
            <p:nvPr/>
          </p:nvSpPr>
          <p:spPr>
            <a:xfrm>
              <a:off x="4719238" y="2870370"/>
              <a:ext cx="7720200" cy="1385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600">
                  <a:solidFill>
                    <a:schemeClr val="dk1"/>
                  </a:solidFill>
                  <a:latin typeface="Arial"/>
                  <a:ea typeface="Arial"/>
                  <a:cs typeface="Arial"/>
                  <a:sym typeface="Arial"/>
                </a:rPr>
                <a:t>język niskiego poziomu </a:t>
              </a:r>
              <a:r>
                <a:rPr lang="en-US" sz="1600">
                  <a:solidFill>
                    <a:schemeClr val="dk1"/>
                  </a:solidFill>
                  <a:latin typeface="Arial"/>
                  <a:ea typeface="Arial"/>
                  <a:cs typeface="Arial"/>
                  <a:sym typeface="Arial"/>
                </a:rPr>
                <a:t>– język programowania umożliwiający zapis rozkazów maszynowych za pomocą stosunkowo prostych oznaczeń symbolicznych, np. języki asemblera (zwyczajowo asemblery) to rodzina języków programowania niskiego poziomu, których jedno polecenie odpowiada zasadniczo jednemu rozkazowi procesora. Kod nieprzenośny, zależy od architektury procesora. Asemblacja – generowanie kodu maszynowego</a:t>
              </a:r>
              <a:endParaRPr sz="1600"/>
            </a:p>
          </p:txBody>
        </p:sp>
      </p:grpSp>
      <p:grpSp>
        <p:nvGrpSpPr>
          <p:cNvPr id="545" name="Google Shape;545;p53"/>
          <p:cNvGrpSpPr/>
          <p:nvPr/>
        </p:nvGrpSpPr>
        <p:grpSpPr>
          <a:xfrm>
            <a:off x="3033240" y="3935129"/>
            <a:ext cx="9077521" cy="2841753"/>
            <a:chOff x="2085762" y="3868451"/>
            <a:chExt cx="9009052" cy="2678625"/>
          </a:xfrm>
        </p:grpSpPr>
        <p:sp>
          <p:nvSpPr>
            <p:cNvPr id="546" name="Google Shape;546;p53"/>
            <p:cNvSpPr txBox="1"/>
            <p:nvPr/>
          </p:nvSpPr>
          <p:spPr>
            <a:xfrm>
              <a:off x="4295914" y="4107977"/>
              <a:ext cx="6798900" cy="1385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600">
                  <a:solidFill>
                    <a:schemeClr val="dk1"/>
                  </a:solidFill>
                  <a:latin typeface="Arial"/>
                  <a:ea typeface="Arial"/>
                  <a:cs typeface="Arial"/>
                  <a:sym typeface="Arial"/>
                </a:rPr>
                <a:t>język wysokiego poziomu </a:t>
              </a:r>
              <a:r>
                <a:rPr lang="en-US" sz="1600">
                  <a:solidFill>
                    <a:schemeClr val="dk1"/>
                  </a:solidFill>
                  <a:latin typeface="Arial"/>
                  <a:ea typeface="Arial"/>
                  <a:cs typeface="Arial"/>
                  <a:sym typeface="Arial"/>
                </a:rPr>
                <a:t>– typ języka programowania, którego składnia i słowa kluczowe mają maksymalnie ułatwić rozumienie kodu programu dla człowieka, tym samym zwiększając poziom abstrakcji i dystansując się od sprzętowych niuansów. Przykłady: C(?), C++, Pascal, Java. Kod przenośny/nieprzenośny. Kompilacja – tłumaczenie kodu źródłowego na maszynowy.</a:t>
              </a:r>
              <a:endParaRPr sz="1600"/>
            </a:p>
          </p:txBody>
        </p:sp>
        <p:pic>
          <p:nvPicPr>
            <p:cNvPr id="547" name="Google Shape;547;p53"/>
            <p:cNvPicPr preferRelativeResize="0"/>
            <p:nvPr/>
          </p:nvPicPr>
          <p:blipFill rotWithShape="1">
            <a:blip r:embed="rId5">
              <a:alphaModFix/>
            </a:blip>
            <a:srcRect b="0" l="0" r="0" t="0"/>
            <a:stretch/>
          </p:blipFill>
          <p:spPr>
            <a:xfrm>
              <a:off x="2085762" y="3868451"/>
              <a:ext cx="2142900" cy="2678625"/>
            </a:xfrm>
            <a:prstGeom prst="rect">
              <a:avLst/>
            </a:prstGeom>
            <a:noFill/>
            <a:ln cap="flat" cmpd="sng" w="19050">
              <a:solidFill>
                <a:srgbClr val="000000"/>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54"/>
          <p:cNvSpPr txBox="1"/>
          <p:nvPr>
            <p:ph type="title"/>
          </p:nvPr>
        </p:nvSpPr>
        <p:spPr>
          <a:xfrm>
            <a:off x="0" y="-1"/>
            <a:ext cx="10895100" cy="9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553" name="Google Shape;553;p54"/>
          <p:cNvSpPr txBox="1"/>
          <p:nvPr/>
        </p:nvSpPr>
        <p:spPr>
          <a:xfrm>
            <a:off x="644025" y="1360550"/>
            <a:ext cx="10042200" cy="4029000"/>
          </a:xfrm>
          <a:prstGeom prst="rect">
            <a:avLst/>
          </a:prstGeom>
          <a:noFill/>
          <a:ln>
            <a:noFill/>
          </a:ln>
        </p:spPr>
        <p:txBody>
          <a:bodyPr anchorCtr="0" anchor="ctr" bIns="91425" lIns="91425" spcFirstLastPara="1" rIns="91425" wrap="square" tIns="91425">
            <a:noAutofit/>
          </a:bodyPr>
          <a:lstStyle/>
          <a:p>
            <a:pPr indent="0" lvl="0" marL="285750" rtl="0" algn="l">
              <a:spcBef>
                <a:spcPts val="0"/>
              </a:spcBef>
              <a:spcAft>
                <a:spcPts val="0"/>
              </a:spcAft>
              <a:buNone/>
            </a:pPr>
            <a:r>
              <a:t/>
            </a:r>
            <a:endParaRPr sz="2400">
              <a:solidFill>
                <a:schemeClr val="dk1"/>
              </a:solidFill>
            </a:endParaRPr>
          </a:p>
        </p:txBody>
      </p:sp>
      <p:grpSp>
        <p:nvGrpSpPr>
          <p:cNvPr id="554" name="Google Shape;554;p54"/>
          <p:cNvGrpSpPr/>
          <p:nvPr/>
        </p:nvGrpSpPr>
        <p:grpSpPr>
          <a:xfrm>
            <a:off x="2192425" y="4311202"/>
            <a:ext cx="6474417" cy="1152000"/>
            <a:chOff x="2192425" y="4106327"/>
            <a:chExt cx="6474417" cy="1152000"/>
          </a:xfrm>
        </p:grpSpPr>
        <p:grpSp>
          <p:nvGrpSpPr>
            <p:cNvPr id="555" name="Google Shape;555;p54"/>
            <p:cNvGrpSpPr/>
            <p:nvPr/>
          </p:nvGrpSpPr>
          <p:grpSpPr>
            <a:xfrm>
              <a:off x="2192425" y="4136375"/>
              <a:ext cx="2235600" cy="864007"/>
              <a:chOff x="-12" y="30048"/>
              <a:chExt cx="2235600" cy="864007"/>
            </a:xfrm>
          </p:grpSpPr>
          <p:sp>
            <p:nvSpPr>
              <p:cNvPr id="556" name="Google Shape;556;p54"/>
              <p:cNvSpPr/>
              <p:nvPr/>
            </p:nvSpPr>
            <p:spPr>
              <a:xfrm>
                <a:off x="-12" y="30048"/>
                <a:ext cx="2235600" cy="643200"/>
              </a:xfrm>
              <a:prstGeom prst="rightArrow">
                <a:avLst>
                  <a:gd fmla="val 50000" name="adj1"/>
                  <a:gd fmla="val 50000" name="adj2"/>
                </a:avLst>
              </a:prstGeom>
              <a:solidFill>
                <a:schemeClr val="accent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4"/>
              <p:cNvSpPr/>
              <p:nvPr/>
            </p:nvSpPr>
            <p:spPr>
              <a:xfrm>
                <a:off x="499464" y="318055"/>
                <a:ext cx="9927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txBox="1"/>
              <p:nvPr/>
            </p:nvSpPr>
            <p:spPr>
              <a:xfrm>
                <a:off x="499463" y="145548"/>
                <a:ext cx="992700" cy="412200"/>
              </a:xfrm>
              <a:prstGeom prst="rect">
                <a:avLst/>
              </a:prstGeom>
              <a:noFill/>
              <a:ln>
                <a:noFill/>
              </a:ln>
            </p:spPr>
            <p:txBody>
              <a:bodyPr anchorCtr="0" anchor="ctr" bIns="162550" lIns="0" spcFirstLastPara="1" rIns="0" wrap="square" tIns="162550">
                <a:noAutofit/>
              </a:bodyPr>
              <a:lstStyle/>
              <a:p>
                <a:pPr indent="0" lvl="0" marL="0" marR="0" rtl="0" algn="l">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559" name="Google Shape;559;p54"/>
            <p:cNvGrpSpPr/>
            <p:nvPr/>
          </p:nvGrpSpPr>
          <p:grpSpPr>
            <a:xfrm>
              <a:off x="6349042" y="4106327"/>
              <a:ext cx="2317800" cy="1152000"/>
              <a:chOff x="6531935" y="2767385"/>
              <a:chExt cx="2317800" cy="1152000"/>
            </a:xfrm>
          </p:grpSpPr>
          <p:sp>
            <p:nvSpPr>
              <p:cNvPr id="560" name="Google Shape;560;p54"/>
              <p:cNvSpPr/>
              <p:nvPr/>
            </p:nvSpPr>
            <p:spPr>
              <a:xfrm>
                <a:off x="6531935" y="2767385"/>
                <a:ext cx="2317800" cy="1152000"/>
              </a:xfrm>
              <a:prstGeom prst="rightArrow">
                <a:avLst>
                  <a:gd fmla="val 50000" name="adj1"/>
                  <a:gd fmla="val 50000" name="adj2"/>
                </a:avLst>
              </a:prstGeom>
              <a:solidFill>
                <a:srgbClr val="599BD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54"/>
              <p:cNvGrpSpPr/>
              <p:nvPr/>
            </p:nvGrpSpPr>
            <p:grpSpPr>
              <a:xfrm>
                <a:off x="6970166" y="3051893"/>
                <a:ext cx="1351258" cy="609547"/>
                <a:chOff x="452335" y="284508"/>
                <a:chExt cx="1039829" cy="609547"/>
              </a:xfrm>
            </p:grpSpPr>
            <p:sp>
              <p:nvSpPr>
                <p:cNvPr id="562" name="Google Shape;562;p54"/>
                <p:cNvSpPr/>
                <p:nvPr/>
              </p:nvSpPr>
              <p:spPr>
                <a:xfrm>
                  <a:off x="499464" y="318055"/>
                  <a:ext cx="9927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txBox="1"/>
                <p:nvPr/>
              </p:nvSpPr>
              <p:spPr>
                <a:xfrm>
                  <a:off x="452335" y="284508"/>
                  <a:ext cx="992700" cy="576000"/>
                </a:xfrm>
                <a:prstGeom prst="rect">
                  <a:avLst/>
                </a:prstGeom>
                <a:noFill/>
                <a:ln>
                  <a:noFill/>
                </a:ln>
              </p:spPr>
              <p:txBody>
                <a:bodyPr anchorCtr="0" anchor="ctr" bIns="162550" lIns="0" spcFirstLastPara="1" rIns="0" wrap="square" tIns="162550">
                  <a:noAutofit/>
                </a:bodyPr>
                <a:lstStyle/>
                <a:p>
                  <a:pPr indent="0" lvl="0" marL="0" marR="0" rtl="0" algn="l">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564" name="Google Shape;564;p54"/>
          <p:cNvGrpSpPr/>
          <p:nvPr/>
        </p:nvGrpSpPr>
        <p:grpSpPr>
          <a:xfrm>
            <a:off x="406792" y="3210083"/>
            <a:ext cx="11378400" cy="2473633"/>
            <a:chOff x="424542" y="3288133"/>
            <a:chExt cx="11378400" cy="2473633"/>
          </a:xfrm>
        </p:grpSpPr>
        <p:pic>
          <p:nvPicPr>
            <p:cNvPr id="565" name="Google Shape;565;p54"/>
            <p:cNvPicPr preferRelativeResize="0"/>
            <p:nvPr/>
          </p:nvPicPr>
          <p:blipFill rotWithShape="1">
            <a:blip r:embed="rId3">
              <a:alphaModFix/>
            </a:blip>
            <a:srcRect b="0" l="0" r="0" t="0"/>
            <a:stretch/>
          </p:blipFill>
          <p:spPr>
            <a:xfrm>
              <a:off x="8941172" y="4198780"/>
              <a:ext cx="2778641" cy="1562986"/>
            </a:xfrm>
            <a:prstGeom prst="rect">
              <a:avLst/>
            </a:prstGeom>
            <a:noFill/>
            <a:ln>
              <a:noFill/>
            </a:ln>
          </p:spPr>
        </p:pic>
        <p:sp>
          <p:nvSpPr>
            <p:cNvPr id="566" name="Google Shape;566;p54"/>
            <p:cNvSpPr txBox="1"/>
            <p:nvPr/>
          </p:nvSpPr>
          <p:spPr>
            <a:xfrm>
              <a:off x="424542" y="3288133"/>
              <a:ext cx="11378400" cy="6462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b="1" lang="en-US" sz="1800">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b="1" lang="en-US" sz="1800">
                  <a:solidFill>
                    <a:schemeClr val="accent2"/>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567" name="Google Shape;567;p54"/>
          <p:cNvGrpSpPr/>
          <p:nvPr/>
        </p:nvGrpSpPr>
        <p:grpSpPr>
          <a:xfrm>
            <a:off x="424542" y="2265115"/>
            <a:ext cx="11157900" cy="4011382"/>
            <a:chOff x="424542" y="2060240"/>
            <a:chExt cx="11157900" cy="4011382"/>
          </a:xfrm>
        </p:grpSpPr>
        <p:grpSp>
          <p:nvGrpSpPr>
            <p:cNvPr id="568" name="Google Shape;568;p54"/>
            <p:cNvGrpSpPr/>
            <p:nvPr/>
          </p:nvGrpSpPr>
          <p:grpSpPr>
            <a:xfrm>
              <a:off x="4430838" y="3861917"/>
              <a:ext cx="2092500" cy="2209705"/>
              <a:chOff x="4615356" y="2634921"/>
              <a:chExt cx="2092500" cy="2209705"/>
            </a:xfrm>
          </p:grpSpPr>
          <p:pic>
            <p:nvPicPr>
              <p:cNvPr id="569" name="Google Shape;569;p54"/>
              <p:cNvPicPr preferRelativeResize="0"/>
              <p:nvPr/>
            </p:nvPicPr>
            <p:blipFill rotWithShape="1">
              <a:blip r:embed="rId4">
                <a:alphaModFix/>
              </a:blip>
              <a:srcRect b="0" l="0" r="0" t="0"/>
              <a:stretch/>
            </p:blipFill>
            <p:spPr>
              <a:xfrm>
                <a:off x="4852761" y="2634921"/>
                <a:ext cx="1520013" cy="1520013"/>
              </a:xfrm>
              <a:prstGeom prst="rect">
                <a:avLst/>
              </a:prstGeom>
              <a:noFill/>
              <a:ln>
                <a:noFill/>
              </a:ln>
            </p:spPr>
          </p:pic>
          <p:sp>
            <p:nvSpPr>
              <p:cNvPr id="570" name="Google Shape;570;p54"/>
              <p:cNvSpPr txBox="1"/>
              <p:nvPr/>
            </p:nvSpPr>
            <p:spPr>
              <a:xfrm>
                <a:off x="4615356" y="4198426"/>
                <a:ext cx="2092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bytecode </a:t>
                </a:r>
                <a:endParaRPr/>
              </a:p>
              <a:p>
                <a:pPr indent="0" lvl="0" marL="0" marR="0" rtl="0" algn="ctr">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571" name="Google Shape;571;p54"/>
            <p:cNvSpPr txBox="1"/>
            <p:nvPr/>
          </p:nvSpPr>
          <p:spPr>
            <a:xfrm>
              <a:off x="424542" y="2060240"/>
              <a:ext cx="11157900" cy="6615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b="1" lang="en-US" sz="1800">
                  <a:solidFill>
                    <a:srgbClr val="000000"/>
                  </a:solidFill>
                </a:rPr>
                <a:t>bytecode </a:t>
              </a:r>
              <a:r>
                <a:rPr lang="en-US" sz="1800">
                  <a:solidFill>
                    <a:srgbClr val="000000"/>
                  </a:solidFill>
                  <a:latin typeface="Arial"/>
                  <a:ea typeface="Arial"/>
                  <a:cs typeface="Arial"/>
                  <a:sym typeface="Arial"/>
                </a:rPr>
                <a:t>- kod bajtowy (plik z rozszerzeniem </a:t>
              </a:r>
              <a:r>
                <a:rPr b="1" i="1" lang="en-US" sz="1800">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342900" lvl="1" marL="914400" marR="0" rtl="0" algn="l">
                <a:spcBef>
                  <a:spcPts val="0"/>
                </a:spcBef>
                <a:spcAft>
                  <a:spcPts val="0"/>
                </a:spcAft>
                <a:buSzPts val="1800"/>
                <a:buChar char="○"/>
              </a:pPr>
              <a:r>
                <a:rPr lang="en-US" sz="1800"/>
                <a:t>powstaje podczas kompilacji kodu źródłowego</a:t>
              </a:r>
              <a:endParaRPr sz="1800"/>
            </a:p>
            <a:p>
              <a:pPr indent="-342900" lvl="1" marL="91440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a:t>
              </a:r>
              <a:r>
                <a:rPr b="1" lang="en-US" sz="1800">
                  <a:solidFill>
                    <a:schemeClr val="accent2"/>
                  </a:solidFill>
                </a:rPr>
                <a:t>JVM</a:t>
              </a:r>
              <a:endParaRPr b="1">
                <a:solidFill>
                  <a:schemeClr val="accent2"/>
                </a:solidFill>
              </a:endParaRPr>
            </a:p>
          </p:txBody>
        </p:sp>
      </p:grpSp>
      <p:grpSp>
        <p:nvGrpSpPr>
          <p:cNvPr id="572" name="Google Shape;572;p54"/>
          <p:cNvGrpSpPr/>
          <p:nvPr/>
        </p:nvGrpSpPr>
        <p:grpSpPr>
          <a:xfrm>
            <a:off x="0" y="1073423"/>
            <a:ext cx="11582450" cy="4997604"/>
            <a:chOff x="0" y="868548"/>
            <a:chExt cx="11582450" cy="4997604"/>
          </a:xfrm>
        </p:grpSpPr>
        <p:grpSp>
          <p:nvGrpSpPr>
            <p:cNvPr id="573" name="Google Shape;573;p54"/>
            <p:cNvGrpSpPr/>
            <p:nvPr/>
          </p:nvGrpSpPr>
          <p:grpSpPr>
            <a:xfrm>
              <a:off x="0" y="3922321"/>
              <a:ext cx="2092500" cy="1943831"/>
              <a:chOff x="182893" y="2583379"/>
              <a:chExt cx="2092500" cy="1943831"/>
            </a:xfrm>
          </p:grpSpPr>
          <p:pic>
            <p:nvPicPr>
              <p:cNvPr id="574" name="Google Shape;574;p54"/>
              <p:cNvPicPr preferRelativeResize="0"/>
              <p:nvPr/>
            </p:nvPicPr>
            <p:blipFill rotWithShape="1">
              <a:blip r:embed="rId5">
                <a:alphaModFix/>
              </a:blip>
              <a:srcRect b="0" l="0" r="0" t="0"/>
              <a:stretch/>
            </p:blipFill>
            <p:spPr>
              <a:xfrm>
                <a:off x="463028" y="2583379"/>
                <a:ext cx="1532248" cy="1520012"/>
              </a:xfrm>
              <a:prstGeom prst="rect">
                <a:avLst/>
              </a:prstGeom>
              <a:noFill/>
              <a:ln>
                <a:noFill/>
              </a:ln>
            </p:spPr>
          </p:pic>
          <p:sp>
            <p:nvSpPr>
              <p:cNvPr id="575" name="Google Shape;575;p54"/>
              <p:cNvSpPr txBox="1"/>
              <p:nvPr/>
            </p:nvSpPr>
            <p:spPr>
              <a:xfrm>
                <a:off x="182893" y="4157910"/>
                <a:ext cx="2092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576" name="Google Shape;576;p54"/>
            <p:cNvSpPr txBox="1"/>
            <p:nvPr/>
          </p:nvSpPr>
          <p:spPr>
            <a:xfrm>
              <a:off x="424550" y="868548"/>
              <a:ext cx="11157900" cy="11820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b="1" lang="en-US" sz="1800">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b="1" i="1" lang="en-US" sz="1800">
                  <a:solidFill>
                    <a:srgbClr val="000000"/>
                  </a:solidFill>
                </a:rPr>
                <a:t>java </a:t>
              </a:r>
              <a:r>
                <a:rPr lang="en-US" sz="1800">
                  <a:solidFill>
                    <a:srgbClr val="000000"/>
                  </a:solidFill>
                </a:rPr>
                <a:t>(np.</a:t>
              </a:r>
              <a:r>
                <a:rPr lang="en-US" sz="1800"/>
                <a:t>: HelloWorld.java).</a:t>
              </a:r>
              <a:endParaRPr sz="1800"/>
            </a:p>
            <a:p>
              <a:pPr indent="-342900" lvl="1" marL="914400" marR="0" rtl="0" algn="l">
                <a:spcBef>
                  <a:spcPts val="0"/>
                </a:spcBef>
                <a:spcAft>
                  <a:spcPts val="0"/>
                </a:spcAft>
                <a:buClr>
                  <a:srgbClr val="000000"/>
                </a:buClr>
                <a:buSzPts val="1800"/>
                <a:buFont typeface="Arial"/>
                <a:buChar char="○"/>
              </a:pPr>
              <a:r>
                <a:rPr lang="en-US" sz="1800"/>
                <a:t>jeden plik *.</a:t>
              </a:r>
              <a:r>
                <a:rPr b="1" i="1" lang="en-US" sz="1800">
                  <a:solidFill>
                    <a:schemeClr val="dk1"/>
                  </a:solidFill>
                </a:rPr>
                <a:t>java </a:t>
              </a:r>
              <a:r>
                <a:rPr lang="en-US" sz="1800">
                  <a:solidFill>
                    <a:schemeClr val="dk1"/>
                  </a:solidFill>
                </a:rPr>
                <a:t>= </a:t>
              </a:r>
              <a:r>
                <a:rPr lang="en-US" sz="1800"/>
                <a:t>dokładnie jedna publiczna klasa</a:t>
              </a:r>
              <a:endParaRPr sz="1800"/>
            </a:p>
            <a:p>
              <a:pPr indent="-342900" lvl="1" marL="914400" marR="0" rtl="0" algn="l">
                <a:spcBef>
                  <a:spcPts val="0"/>
                </a:spcBef>
                <a:spcAft>
                  <a:spcPts val="0"/>
                </a:spcAft>
                <a:buSzPts val="1800"/>
                <a:buChar char="○"/>
              </a:pPr>
              <a:r>
                <a:rPr lang="en-US" sz="1800"/>
                <a:t>w pliku mogą znajdować się definicje innych (niepublicznych) klas</a:t>
              </a:r>
              <a:endParaRPr sz="1800"/>
            </a:p>
            <a:p>
              <a:pPr indent="-342900" lvl="1" marL="914400" marR="0" rtl="0" algn="l">
                <a:spcBef>
                  <a:spcPts val="0"/>
                </a:spcBef>
                <a:spcAft>
                  <a:spcPts val="0"/>
                </a:spcAft>
                <a:buSzPts val="1800"/>
                <a:buChar char="○"/>
              </a:pPr>
              <a:r>
                <a:rPr lang="en-US" sz="1800"/>
                <a:t>nazwa pliku = nazwa publicznej klasy zdefiniowanej w pliku (uwaga: wielkość liter ma znaczenie!)</a:t>
              </a:r>
              <a:endParaRPr sz="1800"/>
            </a:p>
          </p:txBody>
        </p:sp>
      </p:grpSp>
      <p:sp>
        <p:nvSpPr>
          <p:cNvPr id="577" name="Google Shape;577;p54"/>
          <p:cNvSpPr txBox="1"/>
          <p:nvPr/>
        </p:nvSpPr>
        <p:spPr>
          <a:xfrm>
            <a:off x="2373050" y="4019400"/>
            <a:ext cx="1521600" cy="3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accent2"/>
                </a:solidFill>
              </a:rPr>
              <a:t>javac </a:t>
            </a:r>
            <a:endParaRPr sz="1800">
              <a:solidFill>
                <a:schemeClr val="accent2"/>
              </a:solidFill>
            </a:endParaRPr>
          </a:p>
        </p:txBody>
      </p:sp>
      <p:sp>
        <p:nvSpPr>
          <p:cNvPr id="578" name="Google Shape;578;p54"/>
          <p:cNvSpPr txBox="1"/>
          <p:nvPr/>
        </p:nvSpPr>
        <p:spPr>
          <a:xfrm>
            <a:off x="6476750" y="4089163"/>
            <a:ext cx="1521600" cy="3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accent2"/>
                </a:solidFill>
              </a:rPr>
              <a:t>java </a:t>
            </a:r>
            <a:endParaRPr sz="1800">
              <a:solidFill>
                <a:schemeClr val="accent2"/>
              </a:solidFill>
            </a:endParaRPr>
          </a:p>
        </p:txBody>
      </p:sp>
      <p:grpSp>
        <p:nvGrpSpPr>
          <p:cNvPr id="579" name="Google Shape;579;p54"/>
          <p:cNvGrpSpPr/>
          <p:nvPr/>
        </p:nvGrpSpPr>
        <p:grpSpPr>
          <a:xfrm>
            <a:off x="2116225" y="4973175"/>
            <a:ext cx="2235600" cy="590400"/>
            <a:chOff x="2192425" y="4973175"/>
            <a:chExt cx="2235600" cy="590400"/>
          </a:xfrm>
        </p:grpSpPr>
        <p:sp>
          <p:nvSpPr>
            <p:cNvPr id="580" name="Google Shape;580;p54"/>
            <p:cNvSpPr/>
            <p:nvPr/>
          </p:nvSpPr>
          <p:spPr>
            <a:xfrm>
              <a:off x="2192425" y="4973175"/>
              <a:ext cx="2235600" cy="5904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txBox="1"/>
            <p:nvPr/>
          </p:nvSpPr>
          <p:spPr>
            <a:xfrm>
              <a:off x="2697175" y="5062275"/>
              <a:ext cx="1226100" cy="412200"/>
            </a:xfrm>
            <a:prstGeom prst="rect">
              <a:avLst/>
            </a:prstGeom>
            <a:noFill/>
            <a:ln>
              <a:noFill/>
            </a:ln>
          </p:spPr>
          <p:txBody>
            <a:bodyPr anchorCtr="0" anchor="ctr" bIns="162550" lIns="0" spcFirstLastPara="1" rIns="0" wrap="square" tIns="162550">
              <a:noAutofit/>
            </a:bodyPr>
            <a:lstStyle/>
            <a:p>
              <a:pPr indent="0" lvl="0" marL="0" marR="0" rtl="0" algn="l">
                <a:lnSpc>
                  <a:spcPct val="90000"/>
                </a:lnSpc>
                <a:spcBef>
                  <a:spcPts val="0"/>
                </a:spcBef>
                <a:spcAft>
                  <a:spcPts val="0"/>
                </a:spcAft>
                <a:buClr>
                  <a:srgbClr val="000000"/>
                </a:buClr>
                <a:buSzPts val="1600"/>
                <a:buFont typeface="Arial"/>
                <a:buNone/>
              </a:pPr>
              <a:r>
                <a:rPr lang="en-US" sz="1600"/>
                <a:t>de</a:t>
              </a:r>
              <a:r>
                <a:rPr lang="en-US" sz="1600">
                  <a:solidFill>
                    <a:srgbClr val="000000"/>
                  </a:solidFill>
                  <a:latin typeface="Arial"/>
                  <a:ea typeface="Arial"/>
                  <a:cs typeface="Arial"/>
                  <a:sym typeface="Arial"/>
                </a:rPr>
                <a:t>kompilacja</a:t>
              </a:r>
              <a:endParaRPr/>
            </a:p>
          </p:txBody>
        </p:sp>
      </p:grpSp>
      <p:sp>
        <p:nvSpPr>
          <p:cNvPr id="582" name="Google Shape;582;p54"/>
          <p:cNvSpPr txBox="1"/>
          <p:nvPr/>
        </p:nvSpPr>
        <p:spPr>
          <a:xfrm>
            <a:off x="2473225" y="5683725"/>
            <a:ext cx="1521600" cy="3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accent2"/>
                </a:solidFill>
              </a:rPr>
              <a:t>javap </a:t>
            </a:r>
            <a:endParaRPr sz="18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