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46"/>
  </p:notesMasterIdLst>
  <p:sldIdLst>
    <p:sldId id="256" r:id="rId2"/>
    <p:sldId id="257" r:id="rId3"/>
    <p:sldId id="258" r:id="rId4"/>
    <p:sldId id="316" r:id="rId5"/>
    <p:sldId id="264" r:id="rId6"/>
    <p:sldId id="279" r:id="rId7"/>
    <p:sldId id="299" r:id="rId8"/>
    <p:sldId id="317" r:id="rId9"/>
    <p:sldId id="266" r:id="rId10"/>
    <p:sldId id="267" r:id="rId11"/>
    <p:sldId id="268" r:id="rId12"/>
    <p:sldId id="269" r:id="rId13"/>
    <p:sldId id="271" r:id="rId14"/>
    <p:sldId id="284" r:id="rId15"/>
    <p:sldId id="321" r:id="rId16"/>
    <p:sldId id="277" r:id="rId17"/>
    <p:sldId id="278" r:id="rId18"/>
    <p:sldId id="273" r:id="rId19"/>
    <p:sldId id="274" r:id="rId20"/>
    <p:sldId id="275" r:id="rId21"/>
    <p:sldId id="276" r:id="rId22"/>
    <p:sldId id="301" r:id="rId23"/>
    <p:sldId id="302" r:id="rId24"/>
    <p:sldId id="303" r:id="rId25"/>
    <p:sldId id="304" r:id="rId26"/>
    <p:sldId id="305" r:id="rId27"/>
    <p:sldId id="318" r:id="rId28"/>
    <p:sldId id="320" r:id="rId29"/>
    <p:sldId id="322" r:id="rId30"/>
    <p:sldId id="283" r:id="rId31"/>
    <p:sldId id="310" r:id="rId32"/>
    <p:sldId id="272" r:id="rId33"/>
    <p:sldId id="311" r:id="rId34"/>
    <p:sldId id="281" r:id="rId35"/>
    <p:sldId id="289" r:id="rId36"/>
    <p:sldId id="290" r:id="rId37"/>
    <p:sldId id="292" r:id="rId38"/>
    <p:sldId id="294" r:id="rId39"/>
    <p:sldId id="306" r:id="rId40"/>
    <p:sldId id="307" r:id="rId41"/>
    <p:sldId id="308" r:id="rId42"/>
    <p:sldId id="300" r:id="rId43"/>
    <p:sldId id="296" r:id="rId44"/>
    <p:sldId id="315" r:id="rId4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Geo" panose="020B0604020202020204"/>
      <p:regular r:id="rId51"/>
      <p: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yl pośredni 2 — Ak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49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B04B6C-50D7-445A-B063-583A15391BEE}" type="doc">
      <dgm:prSet loTypeId="urn:microsoft.com/office/officeart/2005/8/layout/chevron2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pl-PL"/>
        </a:p>
      </dgm:t>
    </dgm:pt>
    <dgm:pt modelId="{8E77D3FA-8824-44C4-B6D9-B6408CEF218C}">
      <dgm:prSet phldrT="[Tekst]"/>
      <dgm:spPr/>
      <dgm:t>
        <a:bodyPr/>
        <a:lstStyle/>
        <a:p>
          <a:r>
            <a:rPr lang="pl-PL" dirty="0"/>
            <a:t>Level 3</a:t>
          </a:r>
        </a:p>
      </dgm:t>
    </dgm:pt>
    <dgm:pt modelId="{7E558AFE-1E07-44DB-AE98-7B2A8C5764F0}" type="parTrans" cxnId="{E6DB8BDF-9F9D-41C5-BE7F-E54AF5A1A16C}">
      <dgm:prSet/>
      <dgm:spPr/>
      <dgm:t>
        <a:bodyPr/>
        <a:lstStyle/>
        <a:p>
          <a:endParaRPr lang="pl-PL"/>
        </a:p>
      </dgm:t>
    </dgm:pt>
    <dgm:pt modelId="{66976ED7-9409-48CC-9420-98E42E021D3A}" type="sibTrans" cxnId="{E6DB8BDF-9F9D-41C5-BE7F-E54AF5A1A16C}">
      <dgm:prSet/>
      <dgm:spPr/>
      <dgm:t>
        <a:bodyPr/>
        <a:lstStyle/>
        <a:p>
          <a:endParaRPr lang="pl-PL"/>
        </a:p>
      </dgm:t>
    </dgm:pt>
    <dgm:pt modelId="{5368A36C-3C0D-4BBA-891D-67994DC9BAD7}">
      <dgm:prSet phldrT="[Tekst]"/>
      <dgm:spPr/>
      <dgm:t>
        <a:bodyPr/>
        <a:lstStyle/>
        <a:p>
          <a:r>
            <a:rPr lang="pl-PL" dirty="0"/>
            <a:t>HATEOAS</a:t>
          </a:r>
        </a:p>
      </dgm:t>
    </dgm:pt>
    <dgm:pt modelId="{2E1D74F3-9063-4B63-AAC9-93259B86549C}" type="parTrans" cxnId="{AFAA7A2D-089E-457E-BE50-43F30486D242}">
      <dgm:prSet/>
      <dgm:spPr/>
      <dgm:t>
        <a:bodyPr/>
        <a:lstStyle/>
        <a:p>
          <a:endParaRPr lang="pl-PL"/>
        </a:p>
      </dgm:t>
    </dgm:pt>
    <dgm:pt modelId="{8B7F3262-50A8-4EE6-B501-1321E9F054EC}" type="sibTrans" cxnId="{AFAA7A2D-089E-457E-BE50-43F30486D242}">
      <dgm:prSet/>
      <dgm:spPr/>
      <dgm:t>
        <a:bodyPr/>
        <a:lstStyle/>
        <a:p>
          <a:endParaRPr lang="pl-PL"/>
        </a:p>
      </dgm:t>
    </dgm:pt>
    <dgm:pt modelId="{1B273857-13FE-4043-8E61-75855FD91F7A}">
      <dgm:prSet phldrT="[Tekst]"/>
      <dgm:spPr/>
      <dgm:t>
        <a:bodyPr/>
        <a:lstStyle/>
        <a:p>
          <a:r>
            <a:rPr lang="pl-PL" dirty="0"/>
            <a:t>Samodokumentujące się API</a:t>
          </a:r>
        </a:p>
      </dgm:t>
    </dgm:pt>
    <dgm:pt modelId="{F8B9821F-7856-43B8-B695-056DCBFFA30E}" type="parTrans" cxnId="{A5DFB707-1E99-421B-BACF-2ABFE4C4AA93}">
      <dgm:prSet/>
      <dgm:spPr/>
      <dgm:t>
        <a:bodyPr/>
        <a:lstStyle/>
        <a:p>
          <a:endParaRPr lang="pl-PL"/>
        </a:p>
      </dgm:t>
    </dgm:pt>
    <dgm:pt modelId="{738D5C55-C064-4A30-B0EB-8D3A44390562}" type="sibTrans" cxnId="{A5DFB707-1E99-421B-BACF-2ABFE4C4AA93}">
      <dgm:prSet/>
      <dgm:spPr/>
      <dgm:t>
        <a:bodyPr/>
        <a:lstStyle/>
        <a:p>
          <a:endParaRPr lang="pl-PL"/>
        </a:p>
      </dgm:t>
    </dgm:pt>
    <dgm:pt modelId="{A104DFE8-6191-466B-9822-4E7E2AEB36AC}">
      <dgm:prSet phldrT="[Tekst]"/>
      <dgm:spPr/>
      <dgm:t>
        <a:bodyPr/>
        <a:lstStyle/>
        <a:p>
          <a:r>
            <a:rPr lang="pl-PL" dirty="0"/>
            <a:t>Level 2</a:t>
          </a:r>
        </a:p>
      </dgm:t>
    </dgm:pt>
    <dgm:pt modelId="{E9635367-F3C3-4371-B405-9EE8E0AAB14D}" type="parTrans" cxnId="{52E4D849-DADD-4705-A595-9CA4E29FF2F2}">
      <dgm:prSet/>
      <dgm:spPr/>
      <dgm:t>
        <a:bodyPr/>
        <a:lstStyle/>
        <a:p>
          <a:endParaRPr lang="pl-PL"/>
        </a:p>
      </dgm:t>
    </dgm:pt>
    <dgm:pt modelId="{905320FB-4967-4A8F-9862-13E6E2A631F0}" type="sibTrans" cxnId="{52E4D849-DADD-4705-A595-9CA4E29FF2F2}">
      <dgm:prSet/>
      <dgm:spPr/>
      <dgm:t>
        <a:bodyPr/>
        <a:lstStyle/>
        <a:p>
          <a:endParaRPr lang="pl-PL"/>
        </a:p>
      </dgm:t>
    </dgm:pt>
    <dgm:pt modelId="{486282C9-1953-4EA4-BB39-2E6AEDC108DF}">
      <dgm:prSet phldrT="[Tekst]"/>
      <dgm:spPr/>
      <dgm:t>
        <a:bodyPr/>
        <a:lstStyle/>
        <a:p>
          <a:r>
            <a:rPr lang="pl-PL" dirty="0"/>
            <a:t>Wiele zasobów</a:t>
          </a:r>
        </a:p>
      </dgm:t>
    </dgm:pt>
    <dgm:pt modelId="{61CA67FC-24F3-4A3D-A97D-C67A4DADF2AB}" type="parTrans" cxnId="{7D115027-9585-470B-8F80-3295C2446306}">
      <dgm:prSet/>
      <dgm:spPr/>
      <dgm:t>
        <a:bodyPr/>
        <a:lstStyle/>
        <a:p>
          <a:endParaRPr lang="pl-PL"/>
        </a:p>
      </dgm:t>
    </dgm:pt>
    <dgm:pt modelId="{EEDBFF38-AD2F-4FF1-BBC4-FB73EF4B78C4}" type="sibTrans" cxnId="{7D115027-9585-470B-8F80-3295C2446306}">
      <dgm:prSet/>
      <dgm:spPr/>
      <dgm:t>
        <a:bodyPr/>
        <a:lstStyle/>
        <a:p>
          <a:endParaRPr lang="pl-PL"/>
        </a:p>
      </dgm:t>
    </dgm:pt>
    <dgm:pt modelId="{F768C12A-B55F-45A8-9BE1-236DCB7E3D3B}">
      <dgm:prSet phldrT="[Tekst]"/>
      <dgm:spPr/>
      <dgm:t>
        <a:bodyPr/>
        <a:lstStyle/>
        <a:p>
          <a:r>
            <a:rPr lang="pl-PL" dirty="0"/>
            <a:t>Wiele czasowników (metod HTTP)</a:t>
          </a:r>
        </a:p>
      </dgm:t>
    </dgm:pt>
    <dgm:pt modelId="{4033D55A-D806-4D7F-BF7B-14546540C39F}" type="parTrans" cxnId="{E1F7906F-6435-492D-8523-CF8B103D2411}">
      <dgm:prSet/>
      <dgm:spPr/>
      <dgm:t>
        <a:bodyPr/>
        <a:lstStyle/>
        <a:p>
          <a:endParaRPr lang="pl-PL"/>
        </a:p>
      </dgm:t>
    </dgm:pt>
    <dgm:pt modelId="{16144B27-348A-489D-B507-EE72D897B035}" type="sibTrans" cxnId="{E1F7906F-6435-492D-8523-CF8B103D2411}">
      <dgm:prSet/>
      <dgm:spPr/>
      <dgm:t>
        <a:bodyPr/>
        <a:lstStyle/>
        <a:p>
          <a:endParaRPr lang="pl-PL"/>
        </a:p>
      </dgm:t>
    </dgm:pt>
    <dgm:pt modelId="{CBFB02D1-DF3F-4FF2-BE37-49BD5E9E6393}">
      <dgm:prSet phldrT="[Tekst]"/>
      <dgm:spPr/>
      <dgm:t>
        <a:bodyPr/>
        <a:lstStyle/>
        <a:p>
          <a:r>
            <a:rPr lang="pl-PL" dirty="0"/>
            <a:t>Level 1</a:t>
          </a:r>
        </a:p>
      </dgm:t>
    </dgm:pt>
    <dgm:pt modelId="{8E46E450-D3A3-4453-97CC-5FA4729C6C96}" type="parTrans" cxnId="{DBB2B6D8-8910-4B01-81D7-485677FEDEB8}">
      <dgm:prSet/>
      <dgm:spPr/>
      <dgm:t>
        <a:bodyPr/>
        <a:lstStyle/>
        <a:p>
          <a:endParaRPr lang="pl-PL"/>
        </a:p>
      </dgm:t>
    </dgm:pt>
    <dgm:pt modelId="{F9646293-4E42-4CD2-90F9-A6B35C3B876C}" type="sibTrans" cxnId="{DBB2B6D8-8910-4B01-81D7-485677FEDEB8}">
      <dgm:prSet/>
      <dgm:spPr/>
      <dgm:t>
        <a:bodyPr/>
        <a:lstStyle/>
        <a:p>
          <a:endParaRPr lang="pl-PL"/>
        </a:p>
      </dgm:t>
    </dgm:pt>
    <dgm:pt modelId="{E91B0BB6-95BF-499B-8360-79112FB6EDED}">
      <dgm:prSet phldrT="[Tekst]"/>
      <dgm:spPr/>
      <dgm:t>
        <a:bodyPr/>
        <a:lstStyle/>
        <a:p>
          <a:r>
            <a:rPr lang="pl-PL" dirty="0"/>
            <a:t>Wiele zasobów</a:t>
          </a:r>
        </a:p>
      </dgm:t>
    </dgm:pt>
    <dgm:pt modelId="{8A709AA5-D2E1-45D5-8906-21BEDF02B4D1}" type="parTrans" cxnId="{799C290E-6156-41E8-B780-FDB50CF1A2CC}">
      <dgm:prSet/>
      <dgm:spPr/>
      <dgm:t>
        <a:bodyPr/>
        <a:lstStyle/>
        <a:p>
          <a:endParaRPr lang="pl-PL"/>
        </a:p>
      </dgm:t>
    </dgm:pt>
    <dgm:pt modelId="{725FEC7B-6796-4980-9A0C-2E3350FADAE6}" type="sibTrans" cxnId="{799C290E-6156-41E8-B780-FDB50CF1A2CC}">
      <dgm:prSet/>
      <dgm:spPr/>
      <dgm:t>
        <a:bodyPr/>
        <a:lstStyle/>
        <a:p>
          <a:endParaRPr lang="pl-PL"/>
        </a:p>
      </dgm:t>
    </dgm:pt>
    <dgm:pt modelId="{2E42A63E-28E5-43EE-856D-6CC802BFE836}">
      <dgm:prSet phldrT="[Tekst]"/>
      <dgm:spPr/>
      <dgm:t>
        <a:bodyPr/>
        <a:lstStyle/>
        <a:p>
          <a:r>
            <a:rPr lang="pl-PL" dirty="0"/>
            <a:t>Jeden czasownik (POST)</a:t>
          </a:r>
        </a:p>
      </dgm:t>
    </dgm:pt>
    <dgm:pt modelId="{FE1F0ADD-BE8A-4C89-8394-A3C144B58B51}" type="parTrans" cxnId="{2B59FB95-0065-4F86-ACA1-20B8F6561BE8}">
      <dgm:prSet/>
      <dgm:spPr/>
      <dgm:t>
        <a:bodyPr/>
        <a:lstStyle/>
        <a:p>
          <a:endParaRPr lang="pl-PL"/>
        </a:p>
      </dgm:t>
    </dgm:pt>
    <dgm:pt modelId="{FA193F9D-E975-4C5A-BAC2-31B9AE70E02B}" type="sibTrans" cxnId="{2B59FB95-0065-4F86-ACA1-20B8F6561BE8}">
      <dgm:prSet/>
      <dgm:spPr/>
      <dgm:t>
        <a:bodyPr/>
        <a:lstStyle/>
        <a:p>
          <a:endParaRPr lang="pl-PL"/>
        </a:p>
      </dgm:t>
    </dgm:pt>
    <dgm:pt modelId="{58A0E8D8-1DE5-42B5-A974-A0598BF947FC}">
      <dgm:prSet phldrT="[Tekst]"/>
      <dgm:spPr/>
      <dgm:t>
        <a:bodyPr/>
        <a:lstStyle/>
        <a:p>
          <a:r>
            <a:rPr lang="pl-PL" dirty="0"/>
            <a:t>Level 0</a:t>
          </a:r>
        </a:p>
      </dgm:t>
    </dgm:pt>
    <dgm:pt modelId="{978CED59-9724-432F-BE24-3A85DC26B9BA}" type="parTrans" cxnId="{E5945864-5B78-4919-9774-F6EEEF594C6F}">
      <dgm:prSet/>
      <dgm:spPr/>
      <dgm:t>
        <a:bodyPr/>
        <a:lstStyle/>
        <a:p>
          <a:endParaRPr lang="pl-PL"/>
        </a:p>
      </dgm:t>
    </dgm:pt>
    <dgm:pt modelId="{DE2E3B10-04E7-410B-8875-7D0B2D42A662}" type="sibTrans" cxnId="{E5945864-5B78-4919-9774-F6EEEF594C6F}">
      <dgm:prSet/>
      <dgm:spPr/>
      <dgm:t>
        <a:bodyPr/>
        <a:lstStyle/>
        <a:p>
          <a:endParaRPr lang="pl-PL"/>
        </a:p>
      </dgm:t>
    </dgm:pt>
    <dgm:pt modelId="{3A6A2E1F-A998-4691-8323-E32A0C411E7C}">
      <dgm:prSet phldrT="[Tekst]"/>
      <dgm:spPr/>
      <dgm:t>
        <a:bodyPr/>
        <a:lstStyle/>
        <a:p>
          <a:r>
            <a:rPr lang="pl-PL" dirty="0"/>
            <a:t>Jeden zasób</a:t>
          </a:r>
        </a:p>
      </dgm:t>
    </dgm:pt>
    <dgm:pt modelId="{52DF0F46-AAC9-4C26-9882-C669DE2F6DF5}" type="parTrans" cxnId="{14CD0320-9E80-4741-9AAF-52EE15F7550E}">
      <dgm:prSet/>
      <dgm:spPr/>
      <dgm:t>
        <a:bodyPr/>
        <a:lstStyle/>
        <a:p>
          <a:endParaRPr lang="pl-PL"/>
        </a:p>
      </dgm:t>
    </dgm:pt>
    <dgm:pt modelId="{101B5997-91F8-4B8B-80AC-9A692AABE83F}" type="sibTrans" cxnId="{14CD0320-9E80-4741-9AAF-52EE15F7550E}">
      <dgm:prSet/>
      <dgm:spPr/>
      <dgm:t>
        <a:bodyPr/>
        <a:lstStyle/>
        <a:p>
          <a:endParaRPr lang="pl-PL"/>
        </a:p>
      </dgm:t>
    </dgm:pt>
    <dgm:pt modelId="{EE221E9E-1ECA-4F74-AB79-4A2E96E370C9}">
      <dgm:prSet phldrT="[Tekst]"/>
      <dgm:spPr/>
      <dgm:t>
        <a:bodyPr/>
        <a:lstStyle/>
        <a:p>
          <a:r>
            <a:rPr lang="pl-PL" dirty="0"/>
            <a:t>Jeden czasownik (POST)</a:t>
          </a:r>
        </a:p>
      </dgm:t>
    </dgm:pt>
    <dgm:pt modelId="{0193DCAB-6DC2-457E-ADC7-68F3AD456FD7}" type="parTrans" cxnId="{95F311F6-C678-4FDD-B893-49750E3CEDE5}">
      <dgm:prSet/>
      <dgm:spPr/>
      <dgm:t>
        <a:bodyPr/>
        <a:lstStyle/>
        <a:p>
          <a:endParaRPr lang="pl-PL"/>
        </a:p>
      </dgm:t>
    </dgm:pt>
    <dgm:pt modelId="{36A1F6EC-FEB2-4CF8-9FE1-4F0CD43C7F32}" type="sibTrans" cxnId="{95F311F6-C678-4FDD-B893-49750E3CEDE5}">
      <dgm:prSet/>
      <dgm:spPr/>
      <dgm:t>
        <a:bodyPr/>
        <a:lstStyle/>
        <a:p>
          <a:endParaRPr lang="pl-PL"/>
        </a:p>
      </dgm:t>
    </dgm:pt>
    <dgm:pt modelId="{979037E6-C22F-4CC1-A2E7-480E8A4C3E95}" type="pres">
      <dgm:prSet presAssocID="{A0B04B6C-50D7-445A-B063-583A15391BEE}" presName="linearFlow" presStyleCnt="0">
        <dgm:presLayoutVars>
          <dgm:dir/>
          <dgm:animLvl val="lvl"/>
          <dgm:resizeHandles val="exact"/>
        </dgm:presLayoutVars>
      </dgm:prSet>
      <dgm:spPr/>
    </dgm:pt>
    <dgm:pt modelId="{8F4053D4-A2FC-4842-81E2-769EA0A09181}" type="pres">
      <dgm:prSet presAssocID="{8E77D3FA-8824-44C4-B6D9-B6408CEF218C}" presName="composite" presStyleCnt="0"/>
      <dgm:spPr/>
    </dgm:pt>
    <dgm:pt modelId="{44C93DF4-1F1C-4832-ADF4-8169EF2CBF77}" type="pres">
      <dgm:prSet presAssocID="{8E77D3FA-8824-44C4-B6D9-B6408CEF218C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4CF94A31-E438-4AF0-985D-FBA079AC708F}" type="pres">
      <dgm:prSet presAssocID="{8E77D3FA-8824-44C4-B6D9-B6408CEF218C}" presName="descendantText" presStyleLbl="alignAcc1" presStyleIdx="0" presStyleCnt="4">
        <dgm:presLayoutVars>
          <dgm:bulletEnabled val="1"/>
        </dgm:presLayoutVars>
      </dgm:prSet>
      <dgm:spPr/>
    </dgm:pt>
    <dgm:pt modelId="{1B745E4D-1AA6-4449-AC8A-224E29EBA481}" type="pres">
      <dgm:prSet presAssocID="{66976ED7-9409-48CC-9420-98E42E021D3A}" presName="sp" presStyleCnt="0"/>
      <dgm:spPr/>
    </dgm:pt>
    <dgm:pt modelId="{E8526F95-3DAD-49F9-A593-D522FF8D1988}" type="pres">
      <dgm:prSet presAssocID="{A104DFE8-6191-466B-9822-4E7E2AEB36AC}" presName="composite" presStyleCnt="0"/>
      <dgm:spPr/>
    </dgm:pt>
    <dgm:pt modelId="{C1C96A76-DECF-42BF-B410-8EB75CB9DD65}" type="pres">
      <dgm:prSet presAssocID="{A104DFE8-6191-466B-9822-4E7E2AEB36AC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860B1A4E-EF4D-451B-9B2F-C2F3F3DECDB4}" type="pres">
      <dgm:prSet presAssocID="{A104DFE8-6191-466B-9822-4E7E2AEB36AC}" presName="descendantText" presStyleLbl="alignAcc1" presStyleIdx="1" presStyleCnt="4">
        <dgm:presLayoutVars>
          <dgm:bulletEnabled val="1"/>
        </dgm:presLayoutVars>
      </dgm:prSet>
      <dgm:spPr/>
    </dgm:pt>
    <dgm:pt modelId="{F52E1CED-C38D-4A0B-A421-C540980323D8}" type="pres">
      <dgm:prSet presAssocID="{905320FB-4967-4A8F-9862-13E6E2A631F0}" presName="sp" presStyleCnt="0"/>
      <dgm:spPr/>
    </dgm:pt>
    <dgm:pt modelId="{DCF07A7B-62FD-49C4-AEF8-39F099C52F53}" type="pres">
      <dgm:prSet presAssocID="{CBFB02D1-DF3F-4FF2-BE37-49BD5E9E6393}" presName="composite" presStyleCnt="0"/>
      <dgm:spPr/>
    </dgm:pt>
    <dgm:pt modelId="{DBB2DFE8-E1EF-410B-87C0-3BBDED2A9DBE}" type="pres">
      <dgm:prSet presAssocID="{CBFB02D1-DF3F-4FF2-BE37-49BD5E9E6393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24AB390D-55AA-45BE-BE44-F4985A752168}" type="pres">
      <dgm:prSet presAssocID="{CBFB02D1-DF3F-4FF2-BE37-49BD5E9E6393}" presName="descendantText" presStyleLbl="alignAcc1" presStyleIdx="2" presStyleCnt="4">
        <dgm:presLayoutVars>
          <dgm:bulletEnabled val="1"/>
        </dgm:presLayoutVars>
      </dgm:prSet>
      <dgm:spPr/>
    </dgm:pt>
    <dgm:pt modelId="{2DFD995C-F0ED-42EC-8784-BE8CCFA19681}" type="pres">
      <dgm:prSet presAssocID="{F9646293-4E42-4CD2-90F9-A6B35C3B876C}" presName="sp" presStyleCnt="0"/>
      <dgm:spPr/>
    </dgm:pt>
    <dgm:pt modelId="{1F07A1F3-8ECD-4395-9315-54B5A5786421}" type="pres">
      <dgm:prSet presAssocID="{58A0E8D8-1DE5-42B5-A974-A0598BF947FC}" presName="composite" presStyleCnt="0"/>
      <dgm:spPr/>
    </dgm:pt>
    <dgm:pt modelId="{4D7A60B6-2C29-46F2-BE96-78BC33BA9DF0}" type="pres">
      <dgm:prSet presAssocID="{58A0E8D8-1DE5-42B5-A974-A0598BF947FC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E89FB850-1B6A-4F66-88B6-72E788C630E0}" type="pres">
      <dgm:prSet presAssocID="{58A0E8D8-1DE5-42B5-A974-A0598BF947FC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A5DFB707-1E99-421B-BACF-2ABFE4C4AA93}" srcId="{8E77D3FA-8824-44C4-B6D9-B6408CEF218C}" destId="{1B273857-13FE-4043-8E61-75855FD91F7A}" srcOrd="1" destOrd="0" parTransId="{F8B9821F-7856-43B8-B695-056DCBFFA30E}" sibTransId="{738D5C55-C064-4A30-B0EB-8D3A44390562}"/>
    <dgm:cxn modelId="{C0146C0D-1063-4855-9C11-FBF3EDB7D71A}" type="presOf" srcId="{A0B04B6C-50D7-445A-B063-583A15391BEE}" destId="{979037E6-C22F-4CC1-A2E7-480E8A4C3E95}" srcOrd="0" destOrd="0" presId="urn:microsoft.com/office/officeart/2005/8/layout/chevron2"/>
    <dgm:cxn modelId="{799C290E-6156-41E8-B780-FDB50CF1A2CC}" srcId="{CBFB02D1-DF3F-4FF2-BE37-49BD5E9E6393}" destId="{E91B0BB6-95BF-499B-8360-79112FB6EDED}" srcOrd="0" destOrd="0" parTransId="{8A709AA5-D2E1-45D5-8906-21BEDF02B4D1}" sibTransId="{725FEC7B-6796-4980-9A0C-2E3350FADAE6}"/>
    <dgm:cxn modelId="{14CD0320-9E80-4741-9AAF-52EE15F7550E}" srcId="{58A0E8D8-1DE5-42B5-A974-A0598BF947FC}" destId="{3A6A2E1F-A998-4691-8323-E32A0C411E7C}" srcOrd="0" destOrd="0" parTransId="{52DF0F46-AAC9-4C26-9882-C669DE2F6DF5}" sibTransId="{101B5997-91F8-4B8B-80AC-9A692AABE83F}"/>
    <dgm:cxn modelId="{861E4420-5A92-40DF-A672-99E75C1CB917}" type="presOf" srcId="{5368A36C-3C0D-4BBA-891D-67994DC9BAD7}" destId="{4CF94A31-E438-4AF0-985D-FBA079AC708F}" srcOrd="0" destOrd="0" presId="urn:microsoft.com/office/officeart/2005/8/layout/chevron2"/>
    <dgm:cxn modelId="{7D115027-9585-470B-8F80-3295C2446306}" srcId="{A104DFE8-6191-466B-9822-4E7E2AEB36AC}" destId="{486282C9-1953-4EA4-BB39-2E6AEDC108DF}" srcOrd="0" destOrd="0" parTransId="{61CA67FC-24F3-4A3D-A97D-C67A4DADF2AB}" sibTransId="{EEDBFF38-AD2F-4FF1-BBC4-FB73EF4B78C4}"/>
    <dgm:cxn modelId="{AFAA7A2D-089E-457E-BE50-43F30486D242}" srcId="{8E77D3FA-8824-44C4-B6D9-B6408CEF218C}" destId="{5368A36C-3C0D-4BBA-891D-67994DC9BAD7}" srcOrd="0" destOrd="0" parTransId="{2E1D74F3-9063-4B63-AAC9-93259B86549C}" sibTransId="{8B7F3262-50A8-4EE6-B501-1321E9F054EC}"/>
    <dgm:cxn modelId="{E5B66933-CFA2-42B2-A552-C5E0AD169106}" type="presOf" srcId="{8E77D3FA-8824-44C4-B6D9-B6408CEF218C}" destId="{44C93DF4-1F1C-4832-ADF4-8169EF2CBF77}" srcOrd="0" destOrd="0" presId="urn:microsoft.com/office/officeart/2005/8/layout/chevron2"/>
    <dgm:cxn modelId="{FEF8FD37-1688-41B1-8F3D-68E49AC329AE}" type="presOf" srcId="{3A6A2E1F-A998-4691-8323-E32A0C411E7C}" destId="{E89FB850-1B6A-4F66-88B6-72E788C630E0}" srcOrd="0" destOrd="0" presId="urn:microsoft.com/office/officeart/2005/8/layout/chevron2"/>
    <dgm:cxn modelId="{E5945864-5B78-4919-9774-F6EEEF594C6F}" srcId="{A0B04B6C-50D7-445A-B063-583A15391BEE}" destId="{58A0E8D8-1DE5-42B5-A974-A0598BF947FC}" srcOrd="3" destOrd="0" parTransId="{978CED59-9724-432F-BE24-3A85DC26B9BA}" sibTransId="{DE2E3B10-04E7-410B-8875-7D0B2D42A662}"/>
    <dgm:cxn modelId="{4D452045-EA01-42BB-B92C-1D0FF5B3B641}" type="presOf" srcId="{F768C12A-B55F-45A8-9BE1-236DCB7E3D3B}" destId="{860B1A4E-EF4D-451B-9B2F-C2F3F3DECDB4}" srcOrd="0" destOrd="1" presId="urn:microsoft.com/office/officeart/2005/8/layout/chevron2"/>
    <dgm:cxn modelId="{52E4D849-DADD-4705-A595-9CA4E29FF2F2}" srcId="{A0B04B6C-50D7-445A-B063-583A15391BEE}" destId="{A104DFE8-6191-466B-9822-4E7E2AEB36AC}" srcOrd="1" destOrd="0" parTransId="{E9635367-F3C3-4371-B405-9EE8E0AAB14D}" sibTransId="{905320FB-4967-4A8F-9862-13E6E2A631F0}"/>
    <dgm:cxn modelId="{E1F7906F-6435-492D-8523-CF8B103D2411}" srcId="{A104DFE8-6191-466B-9822-4E7E2AEB36AC}" destId="{F768C12A-B55F-45A8-9BE1-236DCB7E3D3B}" srcOrd="1" destOrd="0" parTransId="{4033D55A-D806-4D7F-BF7B-14546540C39F}" sibTransId="{16144B27-348A-489D-B507-EE72D897B035}"/>
    <dgm:cxn modelId="{C61DC471-C898-47B5-8A71-2D37B7E4B9C7}" type="presOf" srcId="{2E42A63E-28E5-43EE-856D-6CC802BFE836}" destId="{24AB390D-55AA-45BE-BE44-F4985A752168}" srcOrd="0" destOrd="1" presId="urn:microsoft.com/office/officeart/2005/8/layout/chevron2"/>
    <dgm:cxn modelId="{C39F3880-4953-4C78-885F-B4BD127F04AA}" type="presOf" srcId="{E91B0BB6-95BF-499B-8360-79112FB6EDED}" destId="{24AB390D-55AA-45BE-BE44-F4985A752168}" srcOrd="0" destOrd="0" presId="urn:microsoft.com/office/officeart/2005/8/layout/chevron2"/>
    <dgm:cxn modelId="{2B59FB95-0065-4F86-ACA1-20B8F6561BE8}" srcId="{CBFB02D1-DF3F-4FF2-BE37-49BD5E9E6393}" destId="{2E42A63E-28E5-43EE-856D-6CC802BFE836}" srcOrd="1" destOrd="0" parTransId="{FE1F0ADD-BE8A-4C89-8394-A3C144B58B51}" sibTransId="{FA193F9D-E975-4C5A-BAC2-31B9AE70E02B}"/>
    <dgm:cxn modelId="{D7027496-0B70-4D49-90BA-7D9B67264E82}" type="presOf" srcId="{EE221E9E-1ECA-4F74-AB79-4A2E96E370C9}" destId="{E89FB850-1B6A-4F66-88B6-72E788C630E0}" srcOrd="0" destOrd="1" presId="urn:microsoft.com/office/officeart/2005/8/layout/chevron2"/>
    <dgm:cxn modelId="{EAD2A6C9-5BF1-4672-9D77-1D4252FCA9D7}" type="presOf" srcId="{486282C9-1953-4EA4-BB39-2E6AEDC108DF}" destId="{860B1A4E-EF4D-451B-9B2F-C2F3F3DECDB4}" srcOrd="0" destOrd="0" presId="urn:microsoft.com/office/officeart/2005/8/layout/chevron2"/>
    <dgm:cxn modelId="{DBB2B6D8-8910-4B01-81D7-485677FEDEB8}" srcId="{A0B04B6C-50D7-445A-B063-583A15391BEE}" destId="{CBFB02D1-DF3F-4FF2-BE37-49BD5E9E6393}" srcOrd="2" destOrd="0" parTransId="{8E46E450-D3A3-4453-97CC-5FA4729C6C96}" sibTransId="{F9646293-4E42-4CD2-90F9-A6B35C3B876C}"/>
    <dgm:cxn modelId="{E6DB8BDF-9F9D-41C5-BE7F-E54AF5A1A16C}" srcId="{A0B04B6C-50D7-445A-B063-583A15391BEE}" destId="{8E77D3FA-8824-44C4-B6D9-B6408CEF218C}" srcOrd="0" destOrd="0" parTransId="{7E558AFE-1E07-44DB-AE98-7B2A8C5764F0}" sibTransId="{66976ED7-9409-48CC-9420-98E42E021D3A}"/>
    <dgm:cxn modelId="{F17524E1-1F6C-4925-998C-5FDE029FE0AB}" type="presOf" srcId="{1B273857-13FE-4043-8E61-75855FD91F7A}" destId="{4CF94A31-E438-4AF0-985D-FBA079AC708F}" srcOrd="0" destOrd="1" presId="urn:microsoft.com/office/officeart/2005/8/layout/chevron2"/>
    <dgm:cxn modelId="{A2D07FE1-68CE-49E1-A321-7820BA813F72}" type="presOf" srcId="{A104DFE8-6191-466B-9822-4E7E2AEB36AC}" destId="{C1C96A76-DECF-42BF-B410-8EB75CB9DD65}" srcOrd="0" destOrd="0" presId="urn:microsoft.com/office/officeart/2005/8/layout/chevron2"/>
    <dgm:cxn modelId="{DC2144E4-07E0-4778-A868-320CC0CD7C01}" type="presOf" srcId="{CBFB02D1-DF3F-4FF2-BE37-49BD5E9E6393}" destId="{DBB2DFE8-E1EF-410B-87C0-3BBDED2A9DBE}" srcOrd="0" destOrd="0" presId="urn:microsoft.com/office/officeart/2005/8/layout/chevron2"/>
    <dgm:cxn modelId="{95F311F6-C678-4FDD-B893-49750E3CEDE5}" srcId="{58A0E8D8-1DE5-42B5-A974-A0598BF947FC}" destId="{EE221E9E-1ECA-4F74-AB79-4A2E96E370C9}" srcOrd="1" destOrd="0" parTransId="{0193DCAB-6DC2-457E-ADC7-68F3AD456FD7}" sibTransId="{36A1F6EC-FEB2-4CF8-9FE1-4F0CD43C7F32}"/>
    <dgm:cxn modelId="{4C2074FD-B0F6-46B6-84A2-8CDD97252962}" type="presOf" srcId="{58A0E8D8-1DE5-42B5-A974-A0598BF947FC}" destId="{4D7A60B6-2C29-46F2-BE96-78BC33BA9DF0}" srcOrd="0" destOrd="0" presId="urn:microsoft.com/office/officeart/2005/8/layout/chevron2"/>
    <dgm:cxn modelId="{574AAB59-B99B-4D02-AC7A-511F13D3D735}" type="presParOf" srcId="{979037E6-C22F-4CC1-A2E7-480E8A4C3E95}" destId="{8F4053D4-A2FC-4842-81E2-769EA0A09181}" srcOrd="0" destOrd="0" presId="urn:microsoft.com/office/officeart/2005/8/layout/chevron2"/>
    <dgm:cxn modelId="{E55D5304-2EAA-4423-B94E-5AE19A25DE55}" type="presParOf" srcId="{8F4053D4-A2FC-4842-81E2-769EA0A09181}" destId="{44C93DF4-1F1C-4832-ADF4-8169EF2CBF77}" srcOrd="0" destOrd="0" presId="urn:microsoft.com/office/officeart/2005/8/layout/chevron2"/>
    <dgm:cxn modelId="{31D6E376-D51B-43B3-AE97-EB090762DD7E}" type="presParOf" srcId="{8F4053D4-A2FC-4842-81E2-769EA0A09181}" destId="{4CF94A31-E438-4AF0-985D-FBA079AC708F}" srcOrd="1" destOrd="0" presId="urn:microsoft.com/office/officeart/2005/8/layout/chevron2"/>
    <dgm:cxn modelId="{E53F441B-A496-41A8-8504-78C279582853}" type="presParOf" srcId="{979037E6-C22F-4CC1-A2E7-480E8A4C3E95}" destId="{1B745E4D-1AA6-4449-AC8A-224E29EBA481}" srcOrd="1" destOrd="0" presId="urn:microsoft.com/office/officeart/2005/8/layout/chevron2"/>
    <dgm:cxn modelId="{A7B70A30-D741-4281-8196-B9CAA4FE9CA8}" type="presParOf" srcId="{979037E6-C22F-4CC1-A2E7-480E8A4C3E95}" destId="{E8526F95-3DAD-49F9-A593-D522FF8D1988}" srcOrd="2" destOrd="0" presId="urn:microsoft.com/office/officeart/2005/8/layout/chevron2"/>
    <dgm:cxn modelId="{2A460B35-389E-4A71-A017-9ADF4F206B66}" type="presParOf" srcId="{E8526F95-3DAD-49F9-A593-D522FF8D1988}" destId="{C1C96A76-DECF-42BF-B410-8EB75CB9DD65}" srcOrd="0" destOrd="0" presId="urn:microsoft.com/office/officeart/2005/8/layout/chevron2"/>
    <dgm:cxn modelId="{88C612CE-258D-420F-8FF8-4A5C8AF3821D}" type="presParOf" srcId="{E8526F95-3DAD-49F9-A593-D522FF8D1988}" destId="{860B1A4E-EF4D-451B-9B2F-C2F3F3DECDB4}" srcOrd="1" destOrd="0" presId="urn:microsoft.com/office/officeart/2005/8/layout/chevron2"/>
    <dgm:cxn modelId="{CDF586AB-22B2-4C35-8BC6-492F4676AE9F}" type="presParOf" srcId="{979037E6-C22F-4CC1-A2E7-480E8A4C3E95}" destId="{F52E1CED-C38D-4A0B-A421-C540980323D8}" srcOrd="3" destOrd="0" presId="urn:microsoft.com/office/officeart/2005/8/layout/chevron2"/>
    <dgm:cxn modelId="{2EA7D972-6B7E-40F3-AC27-35853517C935}" type="presParOf" srcId="{979037E6-C22F-4CC1-A2E7-480E8A4C3E95}" destId="{DCF07A7B-62FD-49C4-AEF8-39F099C52F53}" srcOrd="4" destOrd="0" presId="urn:microsoft.com/office/officeart/2005/8/layout/chevron2"/>
    <dgm:cxn modelId="{CFB23BDA-6E3A-4A76-A857-84D6829FD9F3}" type="presParOf" srcId="{DCF07A7B-62FD-49C4-AEF8-39F099C52F53}" destId="{DBB2DFE8-E1EF-410B-87C0-3BBDED2A9DBE}" srcOrd="0" destOrd="0" presId="urn:microsoft.com/office/officeart/2005/8/layout/chevron2"/>
    <dgm:cxn modelId="{D4161833-6767-46BA-A5A2-44F747096C1E}" type="presParOf" srcId="{DCF07A7B-62FD-49C4-AEF8-39F099C52F53}" destId="{24AB390D-55AA-45BE-BE44-F4985A752168}" srcOrd="1" destOrd="0" presId="urn:microsoft.com/office/officeart/2005/8/layout/chevron2"/>
    <dgm:cxn modelId="{A1509D3B-2C10-476A-B7ED-38AC91CB3C89}" type="presParOf" srcId="{979037E6-C22F-4CC1-A2E7-480E8A4C3E95}" destId="{2DFD995C-F0ED-42EC-8784-BE8CCFA19681}" srcOrd="5" destOrd="0" presId="urn:microsoft.com/office/officeart/2005/8/layout/chevron2"/>
    <dgm:cxn modelId="{1B5B3E7E-9D85-4000-B159-5669ED8AE3E5}" type="presParOf" srcId="{979037E6-C22F-4CC1-A2E7-480E8A4C3E95}" destId="{1F07A1F3-8ECD-4395-9315-54B5A5786421}" srcOrd="6" destOrd="0" presId="urn:microsoft.com/office/officeart/2005/8/layout/chevron2"/>
    <dgm:cxn modelId="{DA06FEEE-923D-4811-AC3E-7C29742339CB}" type="presParOf" srcId="{1F07A1F3-8ECD-4395-9315-54B5A5786421}" destId="{4D7A60B6-2C29-46F2-BE96-78BC33BA9DF0}" srcOrd="0" destOrd="0" presId="urn:microsoft.com/office/officeart/2005/8/layout/chevron2"/>
    <dgm:cxn modelId="{945A1FE8-1235-4E9C-803F-4EC9F96BB8F6}" type="presParOf" srcId="{1F07A1F3-8ECD-4395-9315-54B5A5786421}" destId="{E89FB850-1B6A-4F66-88B6-72E788C630E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C93DF4-1F1C-4832-ADF4-8169EF2CBF77}">
      <dsp:nvSpPr>
        <dsp:cNvPr id="0" name=""/>
        <dsp:cNvSpPr/>
      </dsp:nvSpPr>
      <dsp:spPr>
        <a:xfrm rot="5400000">
          <a:off x="-164472" y="164964"/>
          <a:ext cx="1096486" cy="76754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Level 3</a:t>
          </a:r>
        </a:p>
      </dsp:txBody>
      <dsp:txXfrm rot="-5400000">
        <a:off x="1" y="384261"/>
        <a:ext cx="767540" cy="328946"/>
      </dsp:txXfrm>
    </dsp:sp>
    <dsp:sp modelId="{4CF94A31-E438-4AF0-985D-FBA079AC708F}">
      <dsp:nvSpPr>
        <dsp:cNvPr id="0" name=""/>
        <dsp:cNvSpPr/>
      </dsp:nvSpPr>
      <dsp:spPr>
        <a:xfrm rot="5400000">
          <a:off x="4599412" y="-3831380"/>
          <a:ext cx="712716" cy="83764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100" kern="1200" dirty="0"/>
            <a:t>HATEOAS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100" kern="1200" dirty="0"/>
            <a:t>Samodokumentujące się API</a:t>
          </a:r>
        </a:p>
      </dsp:txBody>
      <dsp:txXfrm rot="-5400000">
        <a:off x="767541" y="35283"/>
        <a:ext cx="8341667" cy="643132"/>
      </dsp:txXfrm>
    </dsp:sp>
    <dsp:sp modelId="{C1C96A76-DECF-42BF-B410-8EB75CB9DD65}">
      <dsp:nvSpPr>
        <dsp:cNvPr id="0" name=""/>
        <dsp:cNvSpPr/>
      </dsp:nvSpPr>
      <dsp:spPr>
        <a:xfrm rot="5400000">
          <a:off x="-164472" y="1112359"/>
          <a:ext cx="1096486" cy="767540"/>
        </a:xfrm>
        <a:prstGeom prst="chevron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Level 2</a:t>
          </a:r>
        </a:p>
      </dsp:txBody>
      <dsp:txXfrm rot="-5400000">
        <a:off x="1" y="1331656"/>
        <a:ext cx="767540" cy="328946"/>
      </dsp:txXfrm>
    </dsp:sp>
    <dsp:sp modelId="{860B1A4E-EF4D-451B-9B2F-C2F3F3DECDB4}">
      <dsp:nvSpPr>
        <dsp:cNvPr id="0" name=""/>
        <dsp:cNvSpPr/>
      </dsp:nvSpPr>
      <dsp:spPr>
        <a:xfrm rot="5400000">
          <a:off x="4599412" y="-2883984"/>
          <a:ext cx="712716" cy="83764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100" kern="1200" dirty="0"/>
            <a:t>Wiele zasobów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100" kern="1200" dirty="0"/>
            <a:t>Wiele czasowników (metod HTTP)</a:t>
          </a:r>
        </a:p>
      </dsp:txBody>
      <dsp:txXfrm rot="-5400000">
        <a:off x="767541" y="982679"/>
        <a:ext cx="8341667" cy="643132"/>
      </dsp:txXfrm>
    </dsp:sp>
    <dsp:sp modelId="{DBB2DFE8-E1EF-410B-87C0-3BBDED2A9DBE}">
      <dsp:nvSpPr>
        <dsp:cNvPr id="0" name=""/>
        <dsp:cNvSpPr/>
      </dsp:nvSpPr>
      <dsp:spPr>
        <a:xfrm rot="5400000">
          <a:off x="-164472" y="2059755"/>
          <a:ext cx="1096486" cy="767540"/>
        </a:xfrm>
        <a:prstGeom prst="chevron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Level 1</a:t>
          </a:r>
        </a:p>
      </dsp:txBody>
      <dsp:txXfrm rot="-5400000">
        <a:off x="1" y="2279052"/>
        <a:ext cx="767540" cy="328946"/>
      </dsp:txXfrm>
    </dsp:sp>
    <dsp:sp modelId="{24AB390D-55AA-45BE-BE44-F4985A752168}">
      <dsp:nvSpPr>
        <dsp:cNvPr id="0" name=""/>
        <dsp:cNvSpPr/>
      </dsp:nvSpPr>
      <dsp:spPr>
        <a:xfrm rot="5400000">
          <a:off x="4599412" y="-1936589"/>
          <a:ext cx="712716" cy="83764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100" kern="1200" dirty="0"/>
            <a:t>Wiele zasobów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100" kern="1200" dirty="0"/>
            <a:t>Jeden czasownik (POST)</a:t>
          </a:r>
        </a:p>
      </dsp:txBody>
      <dsp:txXfrm rot="-5400000">
        <a:off x="767541" y="1930074"/>
        <a:ext cx="8341667" cy="643132"/>
      </dsp:txXfrm>
    </dsp:sp>
    <dsp:sp modelId="{4D7A60B6-2C29-46F2-BE96-78BC33BA9DF0}">
      <dsp:nvSpPr>
        <dsp:cNvPr id="0" name=""/>
        <dsp:cNvSpPr/>
      </dsp:nvSpPr>
      <dsp:spPr>
        <a:xfrm rot="5400000">
          <a:off x="-164472" y="3007151"/>
          <a:ext cx="1096486" cy="767540"/>
        </a:xfrm>
        <a:prstGeom prst="chevron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Level 0</a:t>
          </a:r>
        </a:p>
      </dsp:txBody>
      <dsp:txXfrm rot="-5400000">
        <a:off x="1" y="3226448"/>
        <a:ext cx="767540" cy="328946"/>
      </dsp:txXfrm>
    </dsp:sp>
    <dsp:sp modelId="{E89FB850-1B6A-4F66-88B6-72E788C630E0}">
      <dsp:nvSpPr>
        <dsp:cNvPr id="0" name=""/>
        <dsp:cNvSpPr/>
      </dsp:nvSpPr>
      <dsp:spPr>
        <a:xfrm rot="5400000">
          <a:off x="4599412" y="-989193"/>
          <a:ext cx="712716" cy="83764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100" kern="1200" dirty="0"/>
            <a:t>Jeden zasób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100" kern="1200" dirty="0"/>
            <a:t>Jeden czasownik (POST)</a:t>
          </a:r>
        </a:p>
      </dsp:txBody>
      <dsp:txXfrm rot="-5400000">
        <a:off x="767541" y="2877470"/>
        <a:ext cx="8341667" cy="6431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Shape 4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ajd tytułowy">
    <p:bg>
      <p:bgPr>
        <a:blipFill rotWithShape="1">
          <a:blip r:embed="rId2">
            <a:alphaModFix/>
          </a:blip>
          <a:stretch>
            <a:fillRect t="-8999" b="-8998"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4637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Geo"/>
              <a:buNone/>
              <a:defRPr sz="45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143000" y="2377133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27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/>
          <p:nvPr/>
        </p:nvSpPr>
        <p:spPr>
          <a:xfrm rot="5400000">
            <a:off x="7" y="0"/>
            <a:ext cx="1875000" cy="1875000"/>
          </a:xfrm>
          <a:prstGeom prst="rtTriangle">
            <a:avLst/>
          </a:prstGeom>
          <a:solidFill>
            <a:srgbClr val="F5F5F5"/>
          </a:solidFill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Shape 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061637" cy="970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ylko tytuł">
    <p:bg>
      <p:bgPr>
        <a:solidFill>
          <a:srgbClr val="F5F5F5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0" y="4676573"/>
            <a:ext cx="9144000" cy="4668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224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0" y="1"/>
            <a:ext cx="8171100" cy="722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4A3D53"/>
              </a:buClr>
              <a:buFont typeface="Geo"/>
              <a:buNone/>
            </a:pPr>
            <a:endParaRPr sz="2400" b="0" i="0" u="none" strike="noStrike" cap="none">
              <a:solidFill>
                <a:srgbClr val="4A3D53"/>
              </a:solidFill>
              <a:latin typeface="Geo"/>
              <a:ea typeface="Geo"/>
              <a:cs typeface="Geo"/>
              <a:sym typeface="Geo"/>
            </a:endParaRP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71234" y="-17479"/>
            <a:ext cx="1644431" cy="77402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0" y="-1"/>
            <a:ext cx="8171100" cy="722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4A3D53"/>
              </a:buClr>
              <a:buFont typeface="Geo"/>
              <a:buNone/>
              <a:defRPr sz="24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ylko tytuł">
    <p:bg>
      <p:bgPr>
        <a:blipFill rotWithShape="1">
          <a:blip r:embed="rId2">
            <a:alphaModFix/>
          </a:blip>
          <a:stretch>
            <a:fillRect t="-8999" b="-8998"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0" y="4676573"/>
            <a:ext cx="9144000" cy="4668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2689799" y="775514"/>
            <a:ext cx="3768300" cy="5085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Geo"/>
              <a:buNone/>
              <a:defRPr sz="30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1746217" y="1758544"/>
            <a:ext cx="2405100" cy="563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1279" y="0"/>
            <a:ext cx="1644431" cy="77402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>
            <a:spLocks noGrp="1"/>
          </p:cNvSpPr>
          <p:nvPr>
            <p:ph type="pic" idx="2"/>
          </p:nvPr>
        </p:nvSpPr>
        <p:spPr>
          <a:xfrm>
            <a:off x="770665" y="1634182"/>
            <a:ext cx="812700" cy="812100"/>
          </a:xfrm>
          <a:prstGeom prst="ellipse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5238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3"/>
          </p:nvPr>
        </p:nvSpPr>
        <p:spPr>
          <a:xfrm>
            <a:off x="1746217" y="2942686"/>
            <a:ext cx="2405100" cy="563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pic" idx="4"/>
          </p:nvPr>
        </p:nvSpPr>
        <p:spPr>
          <a:xfrm>
            <a:off x="770665" y="2818324"/>
            <a:ext cx="812700" cy="812100"/>
          </a:xfrm>
          <a:prstGeom prst="ellipse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5238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5"/>
          </p:nvPr>
        </p:nvSpPr>
        <p:spPr>
          <a:xfrm>
            <a:off x="5967970" y="1821773"/>
            <a:ext cx="2405100" cy="563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Shape 115"/>
          <p:cNvSpPr>
            <a:spLocks noGrp="1"/>
          </p:cNvSpPr>
          <p:nvPr>
            <p:ph type="pic" idx="6"/>
          </p:nvPr>
        </p:nvSpPr>
        <p:spPr>
          <a:xfrm>
            <a:off x="4992418" y="1697411"/>
            <a:ext cx="812700" cy="812100"/>
          </a:xfrm>
          <a:prstGeom prst="ellipse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5238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pic" idx="7"/>
          </p:nvPr>
        </p:nvSpPr>
        <p:spPr>
          <a:xfrm>
            <a:off x="4992418" y="2801033"/>
            <a:ext cx="812700" cy="812100"/>
          </a:xfrm>
          <a:prstGeom prst="ellipse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5238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8"/>
          </p:nvPr>
        </p:nvSpPr>
        <p:spPr>
          <a:xfrm>
            <a:off x="5967970" y="2939917"/>
            <a:ext cx="2405100" cy="563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ylko tytuł">
    <p:bg>
      <p:bgPr>
        <a:blipFill rotWithShape="1">
          <a:blip r:embed="rId2">
            <a:alphaModFix/>
          </a:blip>
          <a:stretch>
            <a:fillRect t="-8999" b="-8998"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2689799" y="775514"/>
            <a:ext cx="3768300" cy="5085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Geo"/>
              <a:buNone/>
              <a:defRPr sz="30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pic>
        <p:nvPicPr>
          <p:cNvPr id="123" name="Shape 1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1279" y="0"/>
            <a:ext cx="1644431" cy="77402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/>
          <p:nvPr/>
        </p:nvSpPr>
        <p:spPr>
          <a:xfrm>
            <a:off x="0" y="3180945"/>
            <a:ext cx="9144000" cy="1962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0" y="4767263"/>
            <a:ext cx="9144000" cy="376200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445294" y="3349228"/>
            <a:ext cx="8339100" cy="1210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buClr>
                <a:srgbClr val="515151"/>
              </a:buClr>
              <a:buFont typeface="Arial"/>
              <a:buNone/>
              <a:defRPr sz="15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ylko tytuł">
    <p:bg>
      <p:bgPr>
        <a:blipFill rotWithShape="1">
          <a:blip r:embed="rId2">
            <a:alphaModFix/>
          </a:blip>
          <a:stretch>
            <a:fillRect t="-8999" b="-8998"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2689799" y="775514"/>
            <a:ext cx="3768300" cy="5085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Geo"/>
              <a:buNone/>
              <a:defRPr sz="30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1279" y="0"/>
            <a:ext cx="1644431" cy="77402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/>
          <p:nvPr/>
        </p:nvSpPr>
        <p:spPr>
          <a:xfrm>
            <a:off x="0" y="3180945"/>
            <a:ext cx="9144000" cy="1962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0" y="3180944"/>
            <a:ext cx="9144000" cy="80400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445294" y="3349228"/>
            <a:ext cx="8339100" cy="1210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buClr>
                <a:srgbClr val="515151"/>
              </a:buClr>
              <a:buFont typeface="Arial"/>
              <a:buNone/>
              <a:defRPr sz="15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usty">
    <p:bg>
      <p:bgPr>
        <a:solidFill>
          <a:srgbClr val="F5F5F5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>
            <a:spLocks noGrp="1"/>
          </p:cNvSpPr>
          <p:nvPr>
            <p:ph type="pic" idx="2"/>
          </p:nvPr>
        </p:nvSpPr>
        <p:spPr>
          <a:xfrm>
            <a:off x="814388" y="1094653"/>
            <a:ext cx="1686000" cy="1684800"/>
          </a:xfrm>
          <a:prstGeom prst="ellipse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Shape 141"/>
          <p:cNvSpPr>
            <a:spLocks noGrp="1"/>
          </p:cNvSpPr>
          <p:nvPr>
            <p:ph type="pic" idx="3"/>
          </p:nvPr>
        </p:nvSpPr>
        <p:spPr>
          <a:xfrm>
            <a:off x="3729038" y="1094653"/>
            <a:ext cx="1686000" cy="1684800"/>
          </a:xfrm>
          <a:prstGeom prst="ellipse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Shape 142"/>
          <p:cNvSpPr>
            <a:spLocks noGrp="1"/>
          </p:cNvSpPr>
          <p:nvPr>
            <p:ph type="pic" idx="4"/>
          </p:nvPr>
        </p:nvSpPr>
        <p:spPr>
          <a:xfrm>
            <a:off x="6643688" y="1094653"/>
            <a:ext cx="1686000" cy="1684800"/>
          </a:xfrm>
          <a:prstGeom prst="ellipse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0" y="0"/>
            <a:ext cx="9144000" cy="7224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Shape 1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71234" y="-17479"/>
            <a:ext cx="1644431" cy="77402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554831" y="2932510"/>
            <a:ext cx="2209800" cy="11610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buClr>
                <a:srgbClr val="515151"/>
              </a:buClr>
              <a:buFont typeface="Arial"/>
              <a:buNone/>
              <a:defRPr sz="15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5"/>
          </p:nvPr>
        </p:nvSpPr>
        <p:spPr>
          <a:xfrm>
            <a:off x="3467100" y="2932510"/>
            <a:ext cx="2209800" cy="11610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buClr>
                <a:srgbClr val="515151"/>
              </a:buClr>
              <a:buFont typeface="Arial"/>
              <a:buNone/>
              <a:defRPr sz="15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6"/>
          </p:nvPr>
        </p:nvSpPr>
        <p:spPr>
          <a:xfrm>
            <a:off x="6381750" y="2932510"/>
            <a:ext cx="2209800" cy="11610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buClr>
                <a:srgbClr val="515151"/>
              </a:buClr>
              <a:buFont typeface="Arial"/>
              <a:buNone/>
              <a:defRPr sz="15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0" y="1"/>
            <a:ext cx="8171100" cy="722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4A3D53"/>
              </a:buClr>
              <a:buFont typeface="Geo"/>
              <a:buNone/>
              <a:defRPr sz="24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68575" tIns="68575" rIns="68575" bIns="6857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68575" tIns="68575" rIns="68575" bIns="6857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68575" tIns="34275" rIns="68575" bIns="3427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ytuł i zawartość">
    <p:bg>
      <p:bgPr>
        <a:solidFill>
          <a:srgbClr val="F5F5F5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9144000" cy="7224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0" y="1"/>
            <a:ext cx="8171100" cy="722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4A3D53"/>
              </a:buClr>
              <a:buFont typeface="Geo"/>
              <a:buNone/>
              <a:defRPr sz="24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28650" y="3151762"/>
            <a:ext cx="7886700" cy="1556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buClr>
                <a:srgbClr val="515151"/>
              </a:buClr>
              <a:buFont typeface="Arial"/>
              <a:buNone/>
              <a:defRPr sz="21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rgbClr val="51515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rgbClr val="51515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rgbClr val="51515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Shape 26"/>
          <p:cNvSpPr>
            <a:spLocks noGrp="1"/>
          </p:cNvSpPr>
          <p:nvPr>
            <p:ph type="pic" idx="2"/>
          </p:nvPr>
        </p:nvSpPr>
        <p:spPr>
          <a:xfrm>
            <a:off x="1422366" y="1094653"/>
            <a:ext cx="1686000" cy="1684800"/>
          </a:xfrm>
          <a:prstGeom prst="ellipse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3"/>
          </p:nvPr>
        </p:nvSpPr>
        <p:spPr>
          <a:xfrm>
            <a:off x="3487443" y="1316704"/>
            <a:ext cx="3305100" cy="379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rgbClr val="775973"/>
              </a:buClr>
              <a:buFont typeface="Arial"/>
              <a:buNone/>
              <a:defRPr sz="2100" b="0" i="0" u="none" strike="noStrike" cap="none">
                <a:solidFill>
                  <a:srgbClr val="775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8" name="Shape 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71234" y="-17479"/>
            <a:ext cx="1644431" cy="774021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hape 29"/>
          <p:cNvSpPr txBox="1">
            <a:spLocks noGrp="1"/>
          </p:cNvSpPr>
          <p:nvPr>
            <p:ph type="body" idx="4"/>
          </p:nvPr>
        </p:nvSpPr>
        <p:spPr>
          <a:xfrm>
            <a:off x="3487341" y="1776413"/>
            <a:ext cx="3305100" cy="1002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rgbClr val="515151"/>
              </a:buClr>
              <a:buFont typeface="Arial"/>
              <a:buNone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ytuł i zawartość">
    <p:bg>
      <p:bgPr>
        <a:blipFill rotWithShape="1">
          <a:blip r:embed="rId2">
            <a:alphaModFix/>
          </a:blip>
          <a:stretch>
            <a:fillRect t="-8999" b="-8998"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0" y="0"/>
            <a:ext cx="9144000" cy="7224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0" y="1"/>
            <a:ext cx="8171100" cy="722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4A3D53"/>
              </a:buClr>
              <a:buFont typeface="Geo"/>
              <a:buNone/>
              <a:defRPr sz="24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28650" y="3151762"/>
            <a:ext cx="7886700" cy="1556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rgbClr val="51515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rgbClr val="51515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rgbClr val="51515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Shape 37"/>
          <p:cNvSpPr>
            <a:spLocks noGrp="1"/>
          </p:cNvSpPr>
          <p:nvPr>
            <p:ph type="pic" idx="2"/>
          </p:nvPr>
        </p:nvSpPr>
        <p:spPr>
          <a:xfrm>
            <a:off x="1422366" y="1094653"/>
            <a:ext cx="1686000" cy="1684800"/>
          </a:xfrm>
          <a:prstGeom prst="ellipse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3"/>
          </p:nvPr>
        </p:nvSpPr>
        <p:spPr>
          <a:xfrm>
            <a:off x="3487443" y="1316704"/>
            <a:ext cx="3305100" cy="379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39" name="Shape 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71234" y="-17479"/>
            <a:ext cx="1644431" cy="774021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3487341" y="1776413"/>
            <a:ext cx="3305100" cy="1002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Nagłówek sekcji">
    <p:bg>
      <p:bgPr>
        <a:blipFill rotWithShape="1">
          <a:blip r:embed="rId2">
            <a:alphaModFix/>
          </a:blip>
          <a:stretch>
            <a:fillRect t="-8999" b="-8998"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Geo"/>
              <a:buNone/>
              <a:defRPr sz="45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0" y="0"/>
            <a:ext cx="9144000" cy="7224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" name="Shape 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00209" y="-26618"/>
            <a:ext cx="1644431" cy="774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wa elementy zawartości">
    <p:bg>
      <p:bgPr>
        <a:blipFill rotWithShape="1">
          <a:blip r:embed="rId2">
            <a:alphaModFix/>
          </a:blip>
          <a:stretch>
            <a:fillRect t="-8999" b="-8998"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0" y="3180945"/>
            <a:ext cx="9144000" cy="1962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Shape 51"/>
          <p:cNvSpPr/>
          <p:nvPr/>
        </p:nvSpPr>
        <p:spPr>
          <a:xfrm>
            <a:off x="839009" y="1252435"/>
            <a:ext cx="7466100" cy="3020400"/>
          </a:xfrm>
          <a:prstGeom prst="rect">
            <a:avLst/>
          </a:prstGeom>
          <a:solidFill>
            <a:srgbClr val="515151">
              <a:alpha val="49803"/>
            </a:srgbClr>
          </a:solidFill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800100" y="1196501"/>
            <a:ext cx="7543800" cy="30204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/>
          <p:nvPr/>
        </p:nvSpPr>
        <p:spPr>
          <a:xfrm>
            <a:off x="2131498" y="1196501"/>
            <a:ext cx="4859100" cy="226200"/>
          </a:xfrm>
          <a:prstGeom prst="rect">
            <a:avLst/>
          </a:prstGeom>
          <a:solidFill>
            <a:srgbClr val="515151">
              <a:alpha val="49803"/>
            </a:srgbClr>
          </a:solidFill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2169116" y="833665"/>
            <a:ext cx="4783800" cy="537900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Geo"/>
              <a:buNone/>
              <a:defRPr sz="24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1471978" y="1576336"/>
            <a:ext cx="6200100" cy="1816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buClr>
                <a:srgbClr val="515151"/>
              </a:buClr>
              <a:buFont typeface="Arial"/>
              <a:buNone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4800" y="3415969"/>
            <a:ext cx="1644431" cy="774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wa elementy zawartości">
    <p:bg>
      <p:bgPr>
        <a:blipFill rotWithShape="1">
          <a:blip r:embed="rId2">
            <a:alphaModFix/>
          </a:blip>
          <a:stretch>
            <a:fillRect t="-8999" b="-8998"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0" y="3291596"/>
            <a:ext cx="9144000" cy="1962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457770" y="2025784"/>
            <a:ext cx="4632900" cy="3020400"/>
          </a:xfrm>
          <a:prstGeom prst="rect">
            <a:avLst/>
          </a:prstGeom>
          <a:solidFill>
            <a:srgbClr val="515151">
              <a:alpha val="49803"/>
            </a:srgbClr>
          </a:solidFill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418860" y="1969850"/>
            <a:ext cx="4681200" cy="30204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" y="924253"/>
            <a:ext cx="9144000" cy="537900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Geo"/>
              <a:buNone/>
              <a:defRPr sz="24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pic>
        <p:nvPicPr>
          <p:cNvPr id="62" name="Shape 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5509" y="92805"/>
            <a:ext cx="1644431" cy="77402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/>
          <p:nvPr/>
        </p:nvSpPr>
        <p:spPr>
          <a:xfrm>
            <a:off x="5474392" y="2025784"/>
            <a:ext cx="3213900" cy="3020400"/>
          </a:xfrm>
          <a:prstGeom prst="rect">
            <a:avLst/>
          </a:prstGeom>
          <a:solidFill>
            <a:srgbClr val="515151">
              <a:alpha val="49803"/>
            </a:srgbClr>
          </a:solidFill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>
            <a:spLocks noGrp="1"/>
          </p:cNvSpPr>
          <p:nvPr>
            <p:ph type="pic" idx="2"/>
          </p:nvPr>
        </p:nvSpPr>
        <p:spPr>
          <a:xfrm>
            <a:off x="5439364" y="1969851"/>
            <a:ext cx="3248700" cy="30207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583406" y="2101454"/>
            <a:ext cx="4355400" cy="2757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rgbClr val="515151"/>
              </a:buClr>
              <a:buFont typeface="Arial"/>
              <a:buNone/>
              <a:defRPr sz="21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rgbClr val="51515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rgbClr val="51515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rgbClr val="51515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Porównanie">
    <p:bg>
      <p:bgPr>
        <a:blipFill rotWithShape="1">
          <a:blip r:embed="rId2">
            <a:alphaModFix/>
          </a:blip>
          <a:stretch>
            <a:fillRect t="-8999" b="-8998"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0" y="689678"/>
            <a:ext cx="9144000" cy="4923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4A3D53"/>
              </a:buClr>
              <a:buFont typeface="Geo"/>
              <a:buNone/>
              <a:defRPr sz="24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rgbClr val="51515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rgbClr val="51515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rgbClr val="51515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63500" algn="l" rtl="0">
              <a:lnSpc>
                <a:spcPct val="90000"/>
              </a:lnSpc>
              <a:spcBef>
                <a:spcPts val="400"/>
              </a:spcBef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63500" algn="l" rtl="0">
              <a:lnSpc>
                <a:spcPct val="90000"/>
              </a:lnSpc>
              <a:spcBef>
                <a:spcPts val="400"/>
              </a:spcBef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63500" algn="l" rtl="0">
              <a:lnSpc>
                <a:spcPct val="90000"/>
              </a:lnSpc>
              <a:spcBef>
                <a:spcPts val="400"/>
              </a:spcBef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Shape 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5054" y="12678"/>
            <a:ext cx="1435585" cy="675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orównanie">
    <p:bg>
      <p:bgPr>
        <a:blipFill rotWithShape="1">
          <a:blip r:embed="rId2">
            <a:alphaModFix/>
          </a:blip>
          <a:stretch>
            <a:fillRect t="-8999" b="-8998"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628650" y="1260872"/>
            <a:ext cx="7886700" cy="3882600"/>
          </a:xfrm>
          <a:prstGeom prst="rect">
            <a:avLst/>
          </a:prstGeom>
          <a:solidFill>
            <a:srgbClr val="F5F5F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0" y="689678"/>
            <a:ext cx="9144000" cy="4923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4A3D53"/>
              </a:buClr>
              <a:buFont typeface="Geo"/>
              <a:buNone/>
              <a:defRPr sz="24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buClr>
                <a:srgbClr val="775973"/>
              </a:buClr>
              <a:buFont typeface="Arial"/>
              <a:buNone/>
              <a:defRPr sz="1800" b="1" i="0" u="none" strike="noStrike" cap="none">
                <a:solidFill>
                  <a:srgbClr val="775973"/>
                </a:solidFill>
                <a:latin typeface="Geo"/>
                <a:ea typeface="Geo"/>
                <a:cs typeface="Geo"/>
                <a:sym typeface="Geo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rgbClr val="515151"/>
              </a:buClr>
              <a:buFont typeface="Arial"/>
              <a:buNone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rgbClr val="51515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rgbClr val="51515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rgbClr val="51515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buClr>
                <a:srgbClr val="775973"/>
              </a:buClr>
              <a:buFont typeface="Arial"/>
              <a:buNone/>
              <a:defRPr sz="1800" b="1" i="0" u="none" strike="noStrike" cap="none">
                <a:solidFill>
                  <a:srgbClr val="775973"/>
                </a:solidFill>
                <a:latin typeface="Geo"/>
                <a:ea typeface="Geo"/>
                <a:cs typeface="Geo"/>
                <a:sym typeface="Geo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rgbClr val="515151"/>
              </a:buClr>
              <a:buFont typeface="Arial"/>
              <a:buNone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63500" algn="l" rtl="0">
              <a:lnSpc>
                <a:spcPct val="90000"/>
              </a:lnSpc>
              <a:spcBef>
                <a:spcPts val="400"/>
              </a:spcBef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63500" algn="l" rtl="0">
              <a:lnSpc>
                <a:spcPct val="90000"/>
              </a:lnSpc>
              <a:spcBef>
                <a:spcPts val="400"/>
              </a:spcBef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63500" algn="l" rtl="0">
              <a:lnSpc>
                <a:spcPct val="90000"/>
              </a:lnSpc>
              <a:spcBef>
                <a:spcPts val="400"/>
              </a:spcBef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5054" y="12678"/>
            <a:ext cx="1435585" cy="675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Obraz z podpisem">
    <p:bg>
      <p:bgPr>
        <a:solidFill>
          <a:srgbClr val="F5F5F5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0" y="0"/>
            <a:ext cx="3887400" cy="5143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233465" y="-1"/>
            <a:ext cx="3345600" cy="1543200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233465" y="960751"/>
            <a:ext cx="3345600" cy="5823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Geo"/>
              <a:buNone/>
              <a:defRPr sz="24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91" name="Shape 91"/>
          <p:cNvSpPr>
            <a:spLocks noGrp="1"/>
          </p:cNvSpPr>
          <p:nvPr>
            <p:ph type="pic" idx="2"/>
          </p:nvPr>
        </p:nvSpPr>
        <p:spPr>
          <a:xfrm>
            <a:off x="3887391" y="0"/>
            <a:ext cx="5256600" cy="51435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45833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5238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233465" y="1543050"/>
            <a:ext cx="3345600" cy="36006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rgbClr val="515151"/>
              </a:buClr>
              <a:buFont typeface="Arial"/>
              <a:buNone/>
              <a:defRPr sz="21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35401" y="168360"/>
            <a:ext cx="1644431" cy="774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3333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78571"/>
              <a:buNone/>
              <a:defRPr sz="1400"/>
            </a:lvl2pPr>
            <a:lvl3pPr lvl="2" indent="0">
              <a:spcBef>
                <a:spcPts val="0"/>
              </a:spcBef>
              <a:buSzPct val="78571"/>
              <a:buNone/>
              <a:defRPr sz="1400"/>
            </a:lvl3pPr>
            <a:lvl4pPr lvl="3" indent="0">
              <a:spcBef>
                <a:spcPts val="0"/>
              </a:spcBef>
              <a:buSzPct val="78571"/>
              <a:buNone/>
              <a:defRPr sz="1400"/>
            </a:lvl4pPr>
            <a:lvl5pPr lvl="4" indent="0">
              <a:spcBef>
                <a:spcPts val="0"/>
              </a:spcBef>
              <a:buSzPct val="78571"/>
              <a:buNone/>
              <a:defRPr sz="1400"/>
            </a:lvl5pPr>
            <a:lvl6pPr lvl="5" indent="0">
              <a:spcBef>
                <a:spcPts val="0"/>
              </a:spcBef>
              <a:buSzPct val="78571"/>
              <a:buNone/>
              <a:defRPr sz="1400"/>
            </a:lvl6pPr>
            <a:lvl7pPr lvl="6" indent="0">
              <a:spcBef>
                <a:spcPts val="0"/>
              </a:spcBef>
              <a:buSzPct val="78571"/>
              <a:buNone/>
              <a:defRPr sz="1400"/>
            </a:lvl7pPr>
            <a:lvl8pPr lvl="7" indent="0">
              <a:spcBef>
                <a:spcPts val="0"/>
              </a:spcBef>
              <a:buSzPct val="78571"/>
              <a:buNone/>
              <a:defRPr sz="1400"/>
            </a:lvl8pPr>
            <a:lvl9pPr lvl="8" indent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ct val="122222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SzPct val="122222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dacademy.pl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json.org/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dacademy.pl" TargetMode="Externa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463700"/>
          </a:xfrm>
          <a:prstGeom prst="rect">
            <a:avLst/>
          </a:prstGeom>
        </p:spPr>
        <p:txBody>
          <a:bodyPr wrap="square" lIns="68575" tIns="68575" rIns="68575" bIns="6857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6000" dirty="0" err="1">
                <a:latin typeface="Calibri" panose="020F0502020204030204" pitchFamily="34" charset="0"/>
              </a:rPr>
              <a:t>Wprowadzenie</a:t>
            </a:r>
            <a:r>
              <a:rPr lang="en-GB" sz="6000" dirty="0">
                <a:latin typeface="Calibri" panose="020F0502020204030204" pitchFamily="34" charset="0"/>
              </a:rPr>
              <a:t> do </a:t>
            </a:r>
            <a:r>
              <a:rPr lang="en-GB" sz="6000" dirty="0" err="1">
                <a:latin typeface="Calibri" panose="020F0502020204030204" pitchFamily="34" charset="0"/>
              </a:rPr>
              <a:t>protokołu</a:t>
            </a:r>
            <a:r>
              <a:rPr lang="en-GB" sz="6000" dirty="0">
                <a:latin typeface="Calibri" panose="020F0502020204030204" pitchFamily="34" charset="0"/>
              </a:rPr>
              <a:t> HTTP 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subTitle" idx="1"/>
          </p:nvPr>
        </p:nvSpPr>
        <p:spPr>
          <a:xfrm>
            <a:off x="1143000" y="2377133"/>
            <a:ext cx="6858000" cy="1241700"/>
          </a:xfrm>
          <a:prstGeom prst="rect">
            <a:avLst/>
          </a:prstGeom>
        </p:spPr>
        <p:txBody>
          <a:bodyPr wrap="square" lIns="68575" tIns="68575" rIns="68575" bIns="6857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>
                <a:latin typeface="Calibri" panose="020F0502020204030204" pitchFamily="34" charset="0"/>
              </a:rPr>
              <a:t>SDA - </a:t>
            </a:r>
            <a:r>
              <a:rPr lang="en-GB" dirty="0" err="1">
                <a:latin typeface="Calibri" panose="020F0502020204030204" pitchFamily="34" charset="0"/>
              </a:rPr>
              <a:t>Kurs</a:t>
            </a:r>
            <a:r>
              <a:rPr lang="en-GB" dirty="0">
                <a:latin typeface="Calibri" panose="020F0502020204030204" pitchFamily="34" charset="0"/>
              </a:rPr>
              <a:t> “Java od </a:t>
            </a:r>
            <a:r>
              <a:rPr lang="en-GB" dirty="0" err="1">
                <a:latin typeface="Calibri" panose="020F0502020204030204" pitchFamily="34" charset="0"/>
              </a:rPr>
              <a:t>podstaw</a:t>
            </a:r>
            <a:r>
              <a:rPr lang="en-GB" dirty="0">
                <a:latin typeface="Calibri" panose="020F0502020204030204" pitchFamily="34" charset="0"/>
              </a:rPr>
              <a:t>”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7054800" y="4192175"/>
            <a:ext cx="2089200" cy="689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Krzysztof Ambroziak, </a:t>
            </a:r>
            <a:r>
              <a:rPr lang="en-GB" dirty="0" err="1"/>
              <a:t>Gdańsk</a:t>
            </a:r>
            <a:r>
              <a:rPr lang="en-GB" dirty="0"/>
              <a:t>, 10.01.2018</a:t>
            </a:r>
          </a:p>
        </p:txBody>
      </p:sp>
      <p:sp>
        <p:nvSpPr>
          <p:cNvPr id="6" name="Symbol zastępczy stopki 3">
            <a:extLst>
              <a:ext uri="{FF2B5EF4-FFF2-40B4-BE49-F238E27FC236}">
                <a16:creationId xmlns:a16="http://schemas.microsoft.com/office/drawing/2014/main" id="{3E8BCFC0-98B1-4229-B196-7E982F84E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1565" y="4778375"/>
            <a:ext cx="5300870" cy="365125"/>
          </a:xfrm>
        </p:spPr>
        <p:txBody>
          <a:bodyPr/>
          <a:lstStyle/>
          <a:p>
            <a:r>
              <a:rPr lang="pl-PL" dirty="0"/>
              <a:t>Autor: Krzysztof Ambroziak</a:t>
            </a:r>
          </a:p>
          <a:p>
            <a:r>
              <a:rPr lang="pl-PL" dirty="0"/>
              <a:t>Prawa do korzystania z materiałów posiada Software Development Academy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4400" dirty="0">
                <a:latin typeface="Calibri" panose="020F0502020204030204" pitchFamily="34" charset="0"/>
              </a:rPr>
              <a:t>DNS - Domain Name System</a:t>
            </a:r>
          </a:p>
        </p:txBody>
      </p:sp>
      <p:sp>
        <p:nvSpPr>
          <p:cNvPr id="246" name="Shape 246"/>
          <p:cNvSpPr txBox="1">
            <a:spLocks noGrp="1"/>
          </p:cNvSpPr>
          <p:nvPr>
            <p:ph type="body" idx="4294967295"/>
          </p:nvPr>
        </p:nvSpPr>
        <p:spPr>
          <a:xfrm>
            <a:off x="200890" y="896937"/>
            <a:ext cx="8409709" cy="3460317"/>
          </a:xfrm>
          <a:prstGeom prst="rect">
            <a:avLst/>
          </a:prstGeom>
        </p:spPr>
        <p:txBody>
          <a:bodyPr wrap="square" lIns="68575" tIns="68575" rIns="68575" bIns="6857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GB" dirty="0" err="1">
                <a:latin typeface="Calibri" panose="020F0502020204030204" pitchFamily="34" charset="0"/>
              </a:rPr>
              <a:t>Komputery</a:t>
            </a:r>
            <a:r>
              <a:rPr lang="en-GB" dirty="0">
                <a:latin typeface="Calibri" panose="020F0502020204030204" pitchFamily="34" charset="0"/>
              </a:rPr>
              <a:t> z </a:t>
            </a:r>
            <a:r>
              <a:rPr lang="en-GB" dirty="0" err="1">
                <a:latin typeface="Calibri" panose="020F0502020204030204" pitchFamily="34" charset="0"/>
              </a:rPr>
              <a:t>reguły</a:t>
            </a:r>
            <a:r>
              <a:rPr lang="en-GB" dirty="0">
                <a:latin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</a:rPr>
              <a:t>nie</a:t>
            </a:r>
            <a:r>
              <a:rPr lang="en-GB" dirty="0">
                <a:latin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</a:rPr>
              <a:t>wykorzystują</a:t>
            </a:r>
            <a:r>
              <a:rPr lang="en-GB" dirty="0">
                <a:latin typeface="Calibri" panose="020F0502020204030204" pitchFamily="34" charset="0"/>
              </a:rPr>
              <a:t> do </a:t>
            </a:r>
            <a:r>
              <a:rPr lang="en-GB" dirty="0" err="1">
                <a:latin typeface="Calibri" panose="020F0502020204030204" pitchFamily="34" charset="0"/>
              </a:rPr>
              <a:t>komunikacji</a:t>
            </a:r>
            <a:r>
              <a:rPr lang="en-GB" dirty="0">
                <a:latin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</a:rPr>
              <a:t>nazw</a:t>
            </a:r>
            <a:r>
              <a:rPr lang="en-GB" dirty="0">
                <a:latin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</a:rPr>
              <a:t>tekstowych</a:t>
            </a:r>
            <a:endParaRPr lang="en-GB" dirty="0">
              <a:latin typeface="Calibri" panose="020F0502020204030204" pitchFamily="34" charset="0"/>
            </a:endParaRPr>
          </a:p>
          <a:p>
            <a:pPr marL="457200" lvl="0" indent="-228600" rtl="0">
              <a:spcBef>
                <a:spcPts val="0"/>
              </a:spcBef>
            </a:pPr>
            <a:r>
              <a:rPr lang="en-GB" dirty="0" err="1">
                <a:latin typeface="Calibri" panose="020F0502020204030204" pitchFamily="34" charset="0"/>
              </a:rPr>
              <a:t>Każdy</a:t>
            </a:r>
            <a:r>
              <a:rPr lang="en-GB" dirty="0">
                <a:latin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</a:rPr>
              <a:t>komputer</a:t>
            </a:r>
            <a:r>
              <a:rPr lang="en-GB" dirty="0">
                <a:latin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</a:rPr>
              <a:t>działający</a:t>
            </a:r>
            <a:r>
              <a:rPr lang="en-GB" dirty="0">
                <a:latin typeface="Calibri" panose="020F0502020204030204" pitchFamily="34" charset="0"/>
              </a:rPr>
              <a:t> w </a:t>
            </a:r>
            <a:r>
              <a:rPr lang="en-GB" dirty="0" err="1">
                <a:latin typeface="Calibri" panose="020F0502020204030204" pitchFamily="34" charset="0"/>
              </a:rPr>
              <a:t>sieci</a:t>
            </a:r>
            <a:r>
              <a:rPr lang="en-GB" dirty="0">
                <a:latin typeface="Calibri" panose="020F0502020204030204" pitchFamily="34" charset="0"/>
              </a:rPr>
              <a:t> ma </a:t>
            </a:r>
            <a:r>
              <a:rPr lang="en-GB" dirty="0" err="1">
                <a:latin typeface="Calibri" panose="020F0502020204030204" pitchFamily="34" charset="0"/>
              </a:rPr>
              <a:t>przypisany</a:t>
            </a:r>
            <a:r>
              <a:rPr lang="en-GB" dirty="0">
                <a:latin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</a:rPr>
              <a:t>numer</a:t>
            </a:r>
            <a:r>
              <a:rPr lang="en-GB" dirty="0">
                <a:latin typeface="Calibri" panose="020F0502020204030204" pitchFamily="34" charset="0"/>
              </a:rPr>
              <a:t> IP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 dirty="0" err="1">
                <a:latin typeface="Calibri" panose="020F0502020204030204" pitchFamily="34" charset="0"/>
              </a:rPr>
              <a:t>Za</a:t>
            </a:r>
            <a:r>
              <a:rPr lang="en-GB" dirty="0">
                <a:latin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</a:rPr>
              <a:t>tłumaczenie</a:t>
            </a:r>
            <a:r>
              <a:rPr lang="en-GB" dirty="0">
                <a:latin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</a:rPr>
              <a:t>nazwa</a:t>
            </a:r>
            <a:r>
              <a:rPr lang="en-GB" dirty="0">
                <a:latin typeface="Calibri" panose="020F0502020204030204" pitchFamily="34" charset="0"/>
              </a:rPr>
              <a:t> -&gt; </a:t>
            </a:r>
            <a:r>
              <a:rPr lang="en-GB" dirty="0" err="1">
                <a:latin typeface="Calibri" panose="020F0502020204030204" pitchFamily="34" charset="0"/>
              </a:rPr>
              <a:t>numer</a:t>
            </a:r>
            <a:r>
              <a:rPr lang="en-GB" dirty="0">
                <a:latin typeface="Calibri" panose="020F0502020204030204" pitchFamily="34" charset="0"/>
              </a:rPr>
              <a:t> IP </a:t>
            </a:r>
            <a:r>
              <a:rPr lang="en-GB" dirty="0" err="1">
                <a:latin typeface="Calibri" panose="020F0502020204030204" pitchFamily="34" charset="0"/>
              </a:rPr>
              <a:t>odpowiedzialny</a:t>
            </a:r>
            <a:r>
              <a:rPr lang="en-GB" dirty="0">
                <a:latin typeface="Calibri" panose="020F0502020204030204" pitchFamily="34" charset="0"/>
              </a:rPr>
              <a:t> jest DNS</a:t>
            </a:r>
            <a:endParaRPr lang="pl-PL" dirty="0">
              <a:latin typeface="Calibri" panose="020F0502020204030204" pitchFamily="34" charset="0"/>
            </a:endParaRPr>
          </a:p>
          <a:p>
            <a:pPr marL="457200" indent="-228600">
              <a:spcBef>
                <a:spcPts val="0"/>
              </a:spcBef>
            </a:pPr>
            <a:r>
              <a:rPr lang="pl-PL" dirty="0">
                <a:latin typeface="Calibri" panose="020F0502020204030204" pitchFamily="34" charset="0"/>
              </a:rPr>
              <a:t>Oparty jest na działaniu 13 serwerów (logicznych)</a:t>
            </a:r>
            <a:endParaRPr lang="en-GB" dirty="0">
              <a:latin typeface="Calibri" panose="020F0502020204030204" pitchFamily="34" charset="0"/>
            </a:endParaRPr>
          </a:p>
          <a:p>
            <a:pPr marL="457200" lvl="0" indent="-228600" rtl="0">
              <a:spcBef>
                <a:spcPts val="0"/>
              </a:spcBef>
            </a:pPr>
            <a:r>
              <a:rPr lang="en-GB" dirty="0">
                <a:latin typeface="Calibri" panose="020F0502020204030204" pitchFamily="34" charset="0"/>
              </a:rPr>
              <a:t>DNS ma </a:t>
            </a:r>
            <a:r>
              <a:rPr lang="en-GB" dirty="0" err="1">
                <a:latin typeface="Calibri" panose="020F0502020204030204" pitchFamily="34" charset="0"/>
              </a:rPr>
              <a:t>strukturę</a:t>
            </a:r>
            <a:r>
              <a:rPr lang="en-GB" dirty="0">
                <a:latin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</a:rPr>
              <a:t>hierarchiczną</a:t>
            </a:r>
            <a:r>
              <a:rPr lang="en-GB" dirty="0">
                <a:latin typeface="Calibri" panose="020F0502020204030204" pitchFamily="34" charset="0"/>
              </a:rPr>
              <a:t> - </a:t>
            </a:r>
            <a:r>
              <a:rPr lang="en-GB" dirty="0" err="1">
                <a:latin typeface="Calibri" panose="020F0502020204030204" pitchFamily="34" charset="0"/>
              </a:rPr>
              <a:t>drzewiastą</a:t>
            </a:r>
            <a:endParaRPr lang="en-GB" dirty="0">
              <a:latin typeface="Calibri" panose="020F0502020204030204" pitchFamily="34" charset="0"/>
            </a:endParaRPr>
          </a:p>
          <a:p>
            <a:pPr marL="457200" lvl="0" indent="-228600">
              <a:spcBef>
                <a:spcPts val="0"/>
              </a:spcBef>
            </a:pPr>
            <a:endParaRPr lang="pl-PL" dirty="0">
              <a:latin typeface="Calibri" panose="020F0502020204030204" pitchFamily="34" charset="0"/>
            </a:endParaRPr>
          </a:p>
          <a:p>
            <a:pPr marL="457200" lvl="0" indent="-228600">
              <a:spcBef>
                <a:spcPts val="0"/>
              </a:spcBef>
            </a:pPr>
            <a:r>
              <a:rPr lang="en-GB" dirty="0" err="1">
                <a:latin typeface="Calibri" panose="020F0502020204030204" pitchFamily="34" charset="0"/>
              </a:rPr>
              <a:t>Spójrzmy</a:t>
            </a:r>
            <a:r>
              <a:rPr lang="en-GB" dirty="0">
                <a:latin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</a:rPr>
              <a:t>na</a:t>
            </a:r>
            <a:r>
              <a:rPr lang="en-GB" dirty="0">
                <a:latin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</a:rPr>
              <a:t>adres</a:t>
            </a:r>
            <a:r>
              <a:rPr lang="en-GB" dirty="0">
                <a:latin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buNone/>
            </a:pPr>
            <a:r>
              <a:rPr lang="en-GB" sz="2800" dirty="0">
                <a:latin typeface="Calibri" panose="020F0502020204030204" pitchFamily="34" charset="0"/>
              </a:rPr>
              <a:t>http://sdacademy.pl.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4400" dirty="0">
                <a:latin typeface="Calibri" panose="020F0502020204030204" pitchFamily="34" charset="0"/>
              </a:rPr>
              <a:t>DNS - </a:t>
            </a:r>
            <a:r>
              <a:rPr lang="en-GB" sz="4400" dirty="0" err="1">
                <a:latin typeface="Calibri" panose="020F0502020204030204" pitchFamily="34" charset="0"/>
              </a:rPr>
              <a:t>Struktura</a:t>
            </a:r>
            <a:r>
              <a:rPr lang="en-GB" sz="4400" dirty="0">
                <a:latin typeface="Calibri" panose="020F0502020204030204" pitchFamily="34" charset="0"/>
              </a:rPr>
              <a:t> </a:t>
            </a:r>
            <a:r>
              <a:rPr lang="en-GB" sz="4400" dirty="0" err="1">
                <a:latin typeface="Calibri" panose="020F0502020204030204" pitchFamily="34" charset="0"/>
              </a:rPr>
              <a:t>drzewa</a:t>
            </a:r>
            <a:endParaRPr lang="en-GB" sz="4400" dirty="0">
              <a:latin typeface="Calibri" panose="020F0502020204030204" pitchFamily="34" charset="0"/>
            </a:endParaRPr>
          </a:p>
        </p:txBody>
      </p:sp>
      <p:pic>
        <p:nvPicPr>
          <p:cNvPr id="253" name="Shape 253" descr="dns_tre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219" y="845129"/>
            <a:ext cx="7291336" cy="3740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4400" dirty="0">
                <a:latin typeface="Calibri" panose="020F0502020204030204" pitchFamily="34" charset="0"/>
              </a:rPr>
              <a:t>DNS - </a:t>
            </a:r>
            <a:r>
              <a:rPr lang="en-GB" sz="4400" dirty="0" err="1">
                <a:latin typeface="Calibri" panose="020F0502020204030204" pitchFamily="34" charset="0"/>
              </a:rPr>
              <a:t>proces</a:t>
            </a:r>
            <a:r>
              <a:rPr lang="en-GB" sz="4400" dirty="0">
                <a:latin typeface="Calibri" panose="020F0502020204030204" pitchFamily="34" charset="0"/>
              </a:rPr>
              <a:t> </a:t>
            </a:r>
            <a:r>
              <a:rPr lang="en-GB" sz="4400" dirty="0" err="1">
                <a:latin typeface="Calibri" panose="020F0502020204030204" pitchFamily="34" charset="0"/>
              </a:rPr>
              <a:t>odpytania</a:t>
            </a:r>
            <a:r>
              <a:rPr lang="en-GB" sz="4400" dirty="0">
                <a:latin typeface="Calibri" panose="020F0502020204030204" pitchFamily="34" charset="0"/>
              </a:rPr>
              <a:t> o </a:t>
            </a:r>
            <a:r>
              <a:rPr lang="en-GB" sz="4400" dirty="0" err="1">
                <a:latin typeface="Calibri" panose="020F0502020204030204" pitchFamily="34" charset="0"/>
              </a:rPr>
              <a:t>adres</a:t>
            </a:r>
            <a:endParaRPr lang="en-GB" sz="4400" dirty="0">
              <a:latin typeface="Calibri" panose="020F0502020204030204" pitchFamily="34" charset="0"/>
            </a:endParaRPr>
          </a:p>
        </p:txBody>
      </p:sp>
      <p:pic>
        <p:nvPicPr>
          <p:cNvPr id="260" name="Shape 260" descr="dns_query_final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31274"/>
            <a:ext cx="8963890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4400" dirty="0" err="1">
                <a:latin typeface="Calibri" panose="020F0502020204030204" pitchFamily="34" charset="0"/>
              </a:rPr>
              <a:t>Adresacja</a:t>
            </a:r>
            <a:r>
              <a:rPr lang="en-GB" sz="4400" dirty="0">
                <a:latin typeface="Calibri" panose="020F0502020204030204" pitchFamily="34" charset="0"/>
              </a:rPr>
              <a:t> IP</a:t>
            </a:r>
          </a:p>
        </p:txBody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1460966" y="1472427"/>
            <a:ext cx="6200100" cy="1816200"/>
          </a:xfrm>
          <a:prstGeom prst="rect">
            <a:avLst/>
          </a:prstGeom>
        </p:spPr>
        <p:txBody>
          <a:bodyPr wrap="square" lIns="68575" tIns="68575" rIns="68575" bIns="68575" anchor="t" anchorCtr="0">
            <a:noAutofit/>
          </a:bodyPr>
          <a:lstStyle/>
          <a:p>
            <a:pPr marL="457200" indent="-228600">
              <a:spcBef>
                <a:spcPts val="0"/>
              </a:spcBef>
            </a:pPr>
            <a:r>
              <a:rPr lang="en-GB" dirty="0" err="1"/>
              <a:t>Adres</a:t>
            </a:r>
            <a:r>
              <a:rPr lang="en-GB" dirty="0"/>
              <a:t> IPv4 </a:t>
            </a:r>
            <a:r>
              <a:rPr lang="en-GB" dirty="0" err="1"/>
              <a:t>składa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z 4</a:t>
            </a:r>
            <a:r>
              <a:rPr lang="pl-PL" dirty="0"/>
              <a:t>, </a:t>
            </a:r>
            <a:r>
              <a:rPr lang="en-GB" dirty="0"/>
              <a:t> 8-bitowych </a:t>
            </a:r>
            <a:r>
              <a:rPr lang="en-GB" dirty="0" err="1"/>
              <a:t>liczb</a:t>
            </a:r>
            <a:r>
              <a:rPr lang="en-GB" dirty="0"/>
              <a:t>, to </a:t>
            </a:r>
            <a:r>
              <a:rPr lang="en-GB" dirty="0" err="1"/>
              <a:t>znaczy</a:t>
            </a:r>
            <a:r>
              <a:rPr lang="en-GB" dirty="0"/>
              <a:t> </a:t>
            </a:r>
            <a:r>
              <a:rPr lang="en-GB" dirty="0" err="1"/>
              <a:t>że</a:t>
            </a:r>
            <a:r>
              <a:rPr lang="en-GB" dirty="0"/>
              <a:t> </a:t>
            </a:r>
            <a:r>
              <a:rPr lang="en-GB" dirty="0" err="1"/>
              <a:t>maksymalnym</a:t>
            </a:r>
            <a:r>
              <a:rPr lang="en-GB" dirty="0"/>
              <a:t> </a:t>
            </a:r>
            <a:r>
              <a:rPr lang="en-GB" dirty="0" err="1"/>
              <a:t>adresem</a:t>
            </a:r>
            <a:r>
              <a:rPr lang="en-GB" dirty="0"/>
              <a:t> jest: 255.255.255.255 (11111111</a:t>
            </a:r>
            <a:r>
              <a:rPr lang="pl-PL" dirty="0"/>
              <a:t>.</a:t>
            </a:r>
            <a:r>
              <a:rPr lang="en-GB" dirty="0"/>
              <a:t> 11111111</a:t>
            </a:r>
            <a:r>
              <a:rPr lang="pl-PL" dirty="0"/>
              <a:t>.</a:t>
            </a:r>
            <a:r>
              <a:rPr lang="en-GB" dirty="0"/>
              <a:t> 11111111</a:t>
            </a:r>
            <a:r>
              <a:rPr lang="pl-PL" dirty="0"/>
              <a:t>.</a:t>
            </a:r>
            <a:r>
              <a:rPr lang="en-GB" dirty="0"/>
              <a:t> 11111111(2))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 dirty="0" err="1"/>
              <a:t>Istotnym</a:t>
            </a:r>
            <a:r>
              <a:rPr lang="en-GB" dirty="0"/>
              <a:t> </a:t>
            </a:r>
            <a:r>
              <a:rPr lang="en-GB" dirty="0" err="1"/>
              <a:t>sposobem</a:t>
            </a:r>
            <a:r>
              <a:rPr lang="en-GB" dirty="0"/>
              <a:t> </a:t>
            </a:r>
            <a:r>
              <a:rPr lang="en-GB" dirty="0" err="1"/>
              <a:t>podziału</a:t>
            </a:r>
            <a:r>
              <a:rPr lang="en-GB" dirty="0"/>
              <a:t> </a:t>
            </a:r>
            <a:r>
              <a:rPr lang="en-GB" dirty="0" err="1"/>
              <a:t>adresów</a:t>
            </a:r>
            <a:r>
              <a:rPr lang="en-GB" dirty="0"/>
              <a:t> IP jest </a:t>
            </a:r>
            <a:r>
              <a:rPr lang="en-GB" dirty="0" err="1"/>
              <a:t>rozdział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tzw</a:t>
            </a:r>
            <a:r>
              <a:rPr lang="en-GB" dirty="0"/>
              <a:t> </a:t>
            </a:r>
            <a:r>
              <a:rPr lang="en-GB" dirty="0" err="1"/>
              <a:t>adresy</a:t>
            </a:r>
            <a:r>
              <a:rPr lang="en-GB" dirty="0"/>
              <a:t> </a:t>
            </a:r>
            <a:r>
              <a:rPr lang="en-GB" dirty="0" err="1"/>
              <a:t>prywatne</a:t>
            </a:r>
            <a:r>
              <a:rPr lang="en-GB" dirty="0"/>
              <a:t> </a:t>
            </a:r>
            <a:r>
              <a:rPr lang="en-GB" dirty="0" err="1"/>
              <a:t>oraz</a:t>
            </a:r>
            <a:r>
              <a:rPr lang="en-GB" dirty="0"/>
              <a:t> </a:t>
            </a:r>
            <a:r>
              <a:rPr lang="en-GB" dirty="0" err="1"/>
              <a:t>adresy</a:t>
            </a:r>
            <a:r>
              <a:rPr lang="en-GB" dirty="0"/>
              <a:t> </a:t>
            </a:r>
            <a:r>
              <a:rPr lang="en-GB" dirty="0" err="1"/>
              <a:t>publiczne</a:t>
            </a:r>
            <a:endParaRPr lang="en-GB" dirty="0"/>
          </a:p>
          <a:p>
            <a:pPr marL="457200" lvl="0" indent="-228600" rtl="0">
              <a:spcBef>
                <a:spcPts val="0"/>
              </a:spcBef>
            </a:pPr>
            <a:r>
              <a:rPr lang="en-GB" dirty="0" err="1"/>
              <a:t>Adresy</a:t>
            </a:r>
            <a:r>
              <a:rPr lang="en-GB" dirty="0"/>
              <a:t> </a:t>
            </a:r>
            <a:r>
              <a:rPr lang="en-GB" dirty="0" err="1"/>
              <a:t>prywatne</a:t>
            </a:r>
            <a:r>
              <a:rPr lang="en-GB" dirty="0"/>
              <a:t> </a:t>
            </a:r>
            <a:r>
              <a:rPr lang="en-GB" dirty="0" err="1"/>
              <a:t>wykorzystywane</a:t>
            </a:r>
            <a:r>
              <a:rPr lang="en-GB" dirty="0"/>
              <a:t> </a:t>
            </a:r>
            <a:r>
              <a:rPr lang="en-GB" dirty="0" err="1"/>
              <a:t>są</a:t>
            </a:r>
            <a:r>
              <a:rPr lang="en-GB" dirty="0"/>
              <a:t> w </a:t>
            </a:r>
            <a:r>
              <a:rPr lang="en-GB" dirty="0" err="1"/>
              <a:t>sieciach</a:t>
            </a:r>
            <a:r>
              <a:rPr lang="en-GB" dirty="0"/>
              <a:t> </a:t>
            </a:r>
            <a:r>
              <a:rPr lang="en-GB" dirty="0" err="1"/>
              <a:t>lokalnych</a:t>
            </a:r>
            <a:endParaRPr lang="en-GB" dirty="0"/>
          </a:p>
          <a:p>
            <a:pPr marL="457200" lvl="0" indent="-228600" rtl="0">
              <a:spcBef>
                <a:spcPts val="0"/>
              </a:spcBef>
            </a:pPr>
            <a:r>
              <a:rPr lang="en-GB" dirty="0" err="1"/>
              <a:t>Adresy</a:t>
            </a:r>
            <a:r>
              <a:rPr lang="en-GB" dirty="0"/>
              <a:t> </a:t>
            </a:r>
            <a:r>
              <a:rPr lang="en-GB" dirty="0" err="1"/>
              <a:t>publiczne</a:t>
            </a:r>
            <a:r>
              <a:rPr lang="en-GB" dirty="0"/>
              <a:t> w </a:t>
            </a:r>
            <a:r>
              <a:rPr lang="en-GB" dirty="0" err="1"/>
              <a:t>Internecie</a:t>
            </a:r>
            <a:endParaRPr lang="en-GB" dirty="0"/>
          </a:p>
          <a:p>
            <a:pPr marL="457200" lvl="0" indent="-228600">
              <a:spcBef>
                <a:spcPts val="0"/>
              </a:spcBef>
              <a:buClr>
                <a:srgbClr val="4A86E8"/>
              </a:buClr>
            </a:pPr>
            <a:r>
              <a:rPr lang="pl-PL" dirty="0">
                <a:solidFill>
                  <a:schemeClr val="tx1"/>
                </a:solidFill>
              </a:rPr>
              <a:t>Uruchom</a:t>
            </a:r>
            <a:r>
              <a:rPr lang="en-GB" dirty="0">
                <a:solidFill>
                  <a:schemeClr val="tx1"/>
                </a:solidFill>
              </a:rPr>
              <a:t>: 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ipconfig /</a:t>
            </a:r>
            <a:r>
              <a:rPr lang="pl-PL" dirty="0" err="1">
                <a:solidFill>
                  <a:schemeClr val="tx1"/>
                </a:solidFill>
              </a:rPr>
              <a:t>all</a:t>
            </a: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200" dirty="0" err="1">
                <a:latin typeface="Calibri" panose="020F0502020204030204" pitchFamily="34" charset="0"/>
              </a:rPr>
              <a:t>Protokół</a:t>
            </a:r>
            <a:r>
              <a:rPr lang="en-GB" sz="3200" dirty="0">
                <a:latin typeface="Calibri" panose="020F0502020204030204" pitchFamily="34" charset="0"/>
              </a:rPr>
              <a:t> TCP</a:t>
            </a:r>
          </a:p>
        </p:txBody>
      </p:sp>
      <p:sp>
        <p:nvSpPr>
          <p:cNvPr id="2" name="Symbol zastępczy obrazu 1">
            <a:extLst>
              <a:ext uri="{FF2B5EF4-FFF2-40B4-BE49-F238E27FC236}">
                <a16:creationId xmlns:a16="http://schemas.microsoft.com/office/drawing/2014/main" id="{91C932B5-C479-4D28-8C72-2D71259F679F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3887391" y="450272"/>
            <a:ext cx="5256600" cy="4693227"/>
          </a:xfrm>
        </p:spPr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68575" tIns="68575" rIns="68575" bIns="6857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GB" sz="1800" dirty="0" err="1"/>
              <a:t>Protokół</a:t>
            </a:r>
            <a:r>
              <a:rPr lang="en-GB" sz="1800" dirty="0"/>
              <a:t> </a:t>
            </a:r>
            <a:r>
              <a:rPr lang="en-GB" sz="1800" dirty="0" err="1"/>
              <a:t>zapewniający</a:t>
            </a:r>
            <a:r>
              <a:rPr lang="en-GB" sz="1800" dirty="0"/>
              <a:t> </a:t>
            </a:r>
            <a:r>
              <a:rPr lang="en-GB" sz="1800" dirty="0" err="1"/>
              <a:t>komunikację</a:t>
            </a:r>
            <a:r>
              <a:rPr lang="en-GB" sz="1800" dirty="0"/>
              <a:t> </a:t>
            </a:r>
            <a:r>
              <a:rPr lang="en-GB" sz="1800" dirty="0" err="1"/>
              <a:t>pomiędzy</a:t>
            </a:r>
            <a:r>
              <a:rPr lang="en-GB" sz="1800" dirty="0"/>
              <a:t> </a:t>
            </a:r>
            <a:r>
              <a:rPr lang="en-GB" sz="1800" dirty="0" err="1"/>
              <a:t>procesami</a:t>
            </a:r>
            <a:r>
              <a:rPr lang="en-GB" sz="1800" dirty="0"/>
              <a:t> </a:t>
            </a:r>
            <a:r>
              <a:rPr lang="en-GB" sz="1800" dirty="0" err="1"/>
              <a:t>na</a:t>
            </a:r>
            <a:r>
              <a:rPr lang="en-GB" sz="1800" dirty="0"/>
              <a:t> </a:t>
            </a:r>
            <a:r>
              <a:rPr lang="en-GB" sz="1800" dirty="0" err="1"/>
              <a:t>zdalnych</a:t>
            </a:r>
            <a:r>
              <a:rPr lang="en-GB" sz="1800" dirty="0"/>
              <a:t> </a:t>
            </a:r>
            <a:r>
              <a:rPr lang="en-GB" sz="1800" dirty="0" err="1"/>
              <a:t>maszynach</a:t>
            </a:r>
            <a:endParaRPr lang="pl-PL" sz="1800" dirty="0"/>
          </a:p>
          <a:p>
            <a:pPr marL="4572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GB" sz="1800" dirty="0" err="1"/>
              <a:t>Posiada</a:t>
            </a:r>
            <a:r>
              <a:rPr lang="en-GB" sz="1800" dirty="0"/>
              <a:t> </a:t>
            </a:r>
            <a:r>
              <a:rPr lang="en-GB" sz="1800" dirty="0" err="1"/>
              <a:t>mechanizm</a:t>
            </a:r>
            <a:r>
              <a:rPr lang="en-GB" sz="1800" dirty="0"/>
              <a:t> </a:t>
            </a:r>
            <a:r>
              <a:rPr lang="en-GB" sz="1800" dirty="0" err="1"/>
              <a:t>zapewniające</a:t>
            </a:r>
            <a:r>
              <a:rPr lang="en-GB" sz="1800" dirty="0"/>
              <a:t> </a:t>
            </a:r>
            <a:r>
              <a:rPr lang="en-GB" sz="1800" dirty="0" err="1"/>
              <a:t>niezawodność</a:t>
            </a:r>
            <a:r>
              <a:rPr lang="en-GB" sz="1800" dirty="0"/>
              <a:t> </a:t>
            </a:r>
            <a:r>
              <a:rPr lang="en-GB" sz="1800" dirty="0" err="1"/>
              <a:t>transmisji</a:t>
            </a:r>
            <a:endParaRPr lang="pl-PL" sz="1800" dirty="0"/>
          </a:p>
          <a:p>
            <a:pPr marL="4572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GB" sz="1800" dirty="0"/>
              <a:t>Jest </a:t>
            </a:r>
            <a:r>
              <a:rPr lang="en-GB" sz="1800" dirty="0" err="1"/>
              <a:t>protokołem</a:t>
            </a:r>
            <a:r>
              <a:rPr lang="en-GB" sz="1800" dirty="0"/>
              <a:t> </a:t>
            </a:r>
            <a:r>
              <a:rPr lang="en-GB" sz="1800" dirty="0" err="1"/>
              <a:t>połączeniowym</a:t>
            </a:r>
            <a:endParaRPr lang="en-GB" sz="1800" dirty="0"/>
          </a:p>
        </p:txBody>
      </p:sp>
      <p:pic>
        <p:nvPicPr>
          <p:cNvPr id="356" name="Shape 356" descr="TCPConnectionEstablish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7391" y="512617"/>
            <a:ext cx="5256600" cy="4578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7D9F1CA-ECD8-4D18-B60F-300C4D266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Warstwowa natura sieci</a:t>
            </a:r>
          </a:p>
        </p:txBody>
      </p:sp>
      <p:pic>
        <p:nvPicPr>
          <p:cNvPr id="9" name="Obraz 9">
            <a:extLst>
              <a:ext uri="{FF2B5EF4-FFF2-40B4-BE49-F238E27FC236}">
                <a16:creationId xmlns:a16="http://schemas.microsoft.com/office/drawing/2014/main" id="{CE822649-0A70-4DA7-B792-4C53687EC967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2"/>
          <a:srcRect l="3487" r="3487"/>
          <a:stretch/>
        </p:blipFill>
        <p:spPr>
          <a:xfrm>
            <a:off x="5438775" y="2078606"/>
            <a:ext cx="3249613" cy="2803976"/>
          </a:xfrm>
          <a:prstGeom prst="rect">
            <a:avLst/>
          </a:prstGeom>
        </p:spPr>
      </p:pic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84CF799-EB17-43DD-A7DD-C47C04F128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Char char="•"/>
            </a:pPr>
            <a:r>
              <a:rPr lang="pl-PL" dirty="0"/>
              <a:t>Warstwa dostępu do sieci – Kable urządzenia sieciowe np. Przełączniki</a:t>
            </a:r>
          </a:p>
          <a:p>
            <a:pPr marL="342900" indent="-342900">
              <a:buChar char="•"/>
            </a:pPr>
            <a:r>
              <a:rPr lang="pl-PL" dirty="0"/>
              <a:t>Warstwa Internetu - protokół IP, routery</a:t>
            </a:r>
          </a:p>
          <a:p>
            <a:pPr marL="342900" indent="-342900">
              <a:buChar char="•"/>
            </a:pPr>
            <a:r>
              <a:rPr lang="pl-PL" dirty="0">
                <a:solidFill>
                  <a:schemeClr val="tx1"/>
                </a:solidFill>
              </a:rPr>
              <a:t>Warstwa transportowa - protokół TPC</a:t>
            </a:r>
          </a:p>
          <a:p>
            <a:pPr marL="342900" indent="-342900">
              <a:buChar char="•"/>
            </a:pPr>
            <a:r>
              <a:rPr lang="pl-PL" dirty="0">
                <a:solidFill>
                  <a:schemeClr val="tx1"/>
                </a:solidFill>
              </a:rPr>
              <a:t>Warstwa aplikacji - HTTP, DNS, itp..</a:t>
            </a:r>
          </a:p>
        </p:txBody>
      </p:sp>
    </p:spTree>
    <p:extLst>
      <p:ext uri="{BB962C8B-B14F-4D97-AF65-F5344CB8AC3E}">
        <p14:creationId xmlns:p14="http://schemas.microsoft.com/office/powerpoint/2010/main" val="3323034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4400" dirty="0" err="1">
                <a:latin typeface="Calibri" panose="020F0502020204030204" pitchFamily="34" charset="0"/>
              </a:rPr>
              <a:t>Metody</a:t>
            </a:r>
            <a:r>
              <a:rPr lang="en-GB" sz="4400" dirty="0">
                <a:latin typeface="Calibri" panose="020F0502020204030204" pitchFamily="34" charset="0"/>
              </a:rPr>
              <a:t> HTTP</a:t>
            </a:r>
          </a:p>
        </p:txBody>
      </p:sp>
      <p:sp>
        <p:nvSpPr>
          <p:cNvPr id="311" name="Shape 311"/>
          <p:cNvSpPr txBox="1">
            <a:spLocks noGrp="1"/>
          </p:cNvSpPr>
          <p:nvPr>
            <p:ph type="body" idx="4294967295"/>
          </p:nvPr>
        </p:nvSpPr>
        <p:spPr>
          <a:xfrm>
            <a:off x="240625" y="1158587"/>
            <a:ext cx="7689850" cy="3063875"/>
          </a:xfrm>
          <a:prstGeom prst="rect">
            <a:avLst/>
          </a:prstGeom>
        </p:spPr>
        <p:txBody>
          <a:bodyPr wrap="square" lIns="68575" tIns="68575" rIns="68575" bIns="6857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GB" b="1" dirty="0"/>
              <a:t>GET</a:t>
            </a:r>
            <a:r>
              <a:rPr lang="en-GB" dirty="0"/>
              <a:t> - </a:t>
            </a:r>
            <a:r>
              <a:rPr lang="en-GB" dirty="0" err="1"/>
              <a:t>Pobierz</a:t>
            </a:r>
            <a:r>
              <a:rPr lang="en-GB" dirty="0"/>
              <a:t> </a:t>
            </a:r>
            <a:r>
              <a:rPr lang="en-GB" dirty="0" err="1"/>
              <a:t>zasób</a:t>
            </a:r>
            <a:r>
              <a:rPr lang="en-GB" dirty="0"/>
              <a:t> z </a:t>
            </a:r>
            <a:r>
              <a:rPr lang="en-GB" dirty="0" err="1"/>
              <a:t>serwera</a:t>
            </a:r>
            <a:endParaRPr lang="en-GB" dirty="0"/>
          </a:p>
          <a:p>
            <a:pPr marL="457200" lvl="0" indent="-228600" rtl="0">
              <a:spcBef>
                <a:spcPts val="0"/>
              </a:spcBef>
            </a:pPr>
            <a:r>
              <a:rPr lang="en-GB" b="1" dirty="0"/>
              <a:t>POST</a:t>
            </a:r>
            <a:r>
              <a:rPr lang="en-GB" dirty="0"/>
              <a:t> - </a:t>
            </a:r>
            <a:r>
              <a:rPr lang="en-GB" dirty="0" err="1"/>
              <a:t>Wyślij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do </a:t>
            </a:r>
            <a:r>
              <a:rPr lang="en-GB" dirty="0" err="1"/>
              <a:t>serwera</a:t>
            </a:r>
            <a:r>
              <a:rPr lang="en-GB" dirty="0"/>
              <a:t> w </a:t>
            </a:r>
            <a:r>
              <a:rPr lang="en-GB" dirty="0" err="1"/>
              <a:t>celu</a:t>
            </a:r>
            <a:r>
              <a:rPr lang="en-GB" dirty="0"/>
              <a:t> </a:t>
            </a:r>
            <a:r>
              <a:rPr lang="en-GB" dirty="0" err="1"/>
              <a:t>przetworzenia</a:t>
            </a:r>
            <a:endParaRPr lang="en-GB" dirty="0"/>
          </a:p>
          <a:p>
            <a:pPr marL="457200" lvl="0" indent="-228600" rtl="0">
              <a:spcBef>
                <a:spcPts val="0"/>
              </a:spcBef>
            </a:pPr>
            <a:r>
              <a:rPr lang="en-GB" b="1" dirty="0"/>
              <a:t>PUT</a:t>
            </a:r>
            <a:r>
              <a:rPr lang="en-GB" dirty="0"/>
              <a:t> - </a:t>
            </a:r>
            <a:r>
              <a:rPr lang="en-GB" dirty="0" err="1"/>
              <a:t>Zachowaj</a:t>
            </a:r>
            <a:r>
              <a:rPr lang="en-GB" dirty="0"/>
              <a:t> </a:t>
            </a:r>
            <a:r>
              <a:rPr lang="en-GB" dirty="0" err="1"/>
              <a:t>zawartość</a:t>
            </a:r>
            <a:r>
              <a:rPr lang="en-GB" dirty="0"/>
              <a:t> </a:t>
            </a:r>
            <a:r>
              <a:rPr lang="en-GB" dirty="0" err="1"/>
              <a:t>żądania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serwerze</a:t>
            </a:r>
            <a:r>
              <a:rPr lang="en-GB" dirty="0"/>
              <a:t>. </a:t>
            </a:r>
            <a:r>
              <a:rPr lang="en-GB" dirty="0" err="1"/>
              <a:t>Uaktualnij</a:t>
            </a:r>
            <a:r>
              <a:rPr lang="en-GB" dirty="0"/>
              <a:t> </a:t>
            </a:r>
            <a:r>
              <a:rPr lang="en-GB" dirty="0" err="1"/>
              <a:t>wskazany</a:t>
            </a:r>
            <a:r>
              <a:rPr lang="en-GB" dirty="0"/>
              <a:t> </a:t>
            </a:r>
            <a:r>
              <a:rPr lang="en-GB" dirty="0" err="1"/>
              <a:t>zasób</a:t>
            </a:r>
            <a:endParaRPr lang="en-GB" dirty="0"/>
          </a:p>
          <a:p>
            <a:pPr marL="457200" lvl="0" indent="-228600" rtl="0">
              <a:spcBef>
                <a:spcPts val="0"/>
              </a:spcBef>
            </a:pPr>
            <a:r>
              <a:rPr lang="en-GB" b="1" dirty="0"/>
              <a:t>DELETE</a:t>
            </a:r>
            <a:r>
              <a:rPr lang="en-GB" dirty="0"/>
              <a:t> - </a:t>
            </a:r>
            <a:r>
              <a:rPr lang="en-GB" dirty="0" err="1"/>
              <a:t>Usuń</a:t>
            </a:r>
            <a:r>
              <a:rPr lang="en-GB" dirty="0"/>
              <a:t> </a:t>
            </a:r>
            <a:r>
              <a:rPr lang="en-GB" dirty="0" err="1"/>
              <a:t>wskazany</a:t>
            </a:r>
            <a:r>
              <a:rPr lang="en-GB" dirty="0"/>
              <a:t> </a:t>
            </a:r>
            <a:r>
              <a:rPr lang="en-GB" dirty="0" err="1"/>
              <a:t>zasób</a:t>
            </a:r>
            <a:r>
              <a:rPr lang="en-GB" dirty="0"/>
              <a:t> z </a:t>
            </a:r>
            <a:r>
              <a:rPr lang="en-GB" dirty="0" err="1"/>
              <a:t>serwera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 b="1" dirty="0"/>
              <a:t>PATCH</a:t>
            </a:r>
            <a:r>
              <a:rPr lang="en-GB" dirty="0"/>
              <a:t> - </a:t>
            </a:r>
            <a:r>
              <a:rPr lang="en-GB" dirty="0" err="1"/>
              <a:t>Aktualizuj</a:t>
            </a:r>
            <a:r>
              <a:rPr lang="en-GB" dirty="0"/>
              <a:t> </a:t>
            </a:r>
            <a:r>
              <a:rPr lang="en-GB" dirty="0" err="1"/>
              <a:t>część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zasobu</a:t>
            </a:r>
            <a:endParaRPr lang="en-GB" dirty="0"/>
          </a:p>
          <a:p>
            <a:pPr marL="457200" lvl="0" indent="-228600" rtl="0">
              <a:spcBef>
                <a:spcPts val="0"/>
              </a:spcBef>
              <a:buFont typeface="Calibri"/>
            </a:pPr>
            <a:r>
              <a:rPr lang="en-GB" b="1" dirty="0"/>
              <a:t>HEAD</a:t>
            </a:r>
            <a:r>
              <a:rPr lang="en-GB" dirty="0"/>
              <a:t> - </a:t>
            </a:r>
            <a:r>
              <a:rPr lang="en-GB" dirty="0" err="1"/>
              <a:t>Pobiera</a:t>
            </a:r>
            <a:r>
              <a:rPr lang="en-GB" dirty="0"/>
              <a:t> </a:t>
            </a:r>
            <a:r>
              <a:rPr lang="en-GB" dirty="0" err="1"/>
              <a:t>jedynie</a:t>
            </a:r>
            <a:r>
              <a:rPr lang="en-GB" dirty="0"/>
              <a:t> </a:t>
            </a:r>
            <a:r>
              <a:rPr lang="en-GB" dirty="0" err="1"/>
              <a:t>nagłówki</a:t>
            </a:r>
          </a:p>
          <a:p>
            <a:pPr marL="457200" indent="-228600">
              <a:spcBef>
                <a:spcPts val="0"/>
              </a:spcBef>
              <a:buFont typeface="Calibri"/>
              <a:buChar char="•"/>
            </a:pPr>
            <a:r>
              <a:rPr lang="en-GB" b="1" dirty="0"/>
              <a:t>OPTIONS</a:t>
            </a:r>
            <a:r>
              <a:rPr lang="en-GB" dirty="0"/>
              <a:t> - </a:t>
            </a:r>
            <a:r>
              <a:rPr lang="en-GB" dirty="0" err="1"/>
              <a:t>Sprawdź</a:t>
            </a:r>
            <a:r>
              <a:rPr lang="en-GB" dirty="0"/>
              <a:t> </a:t>
            </a:r>
            <a:r>
              <a:rPr lang="en-GB" dirty="0" err="1"/>
              <a:t>obsługiwane</a:t>
            </a:r>
            <a:r>
              <a:rPr lang="en-GB" dirty="0"/>
              <a:t> </a:t>
            </a:r>
            <a:r>
              <a:rPr lang="en-GB" dirty="0" err="1"/>
              <a:t>metody</a:t>
            </a:r>
          </a:p>
          <a:p>
            <a:pPr marL="457200" indent="-228600">
              <a:spcBef>
                <a:spcPts val="0"/>
              </a:spcBef>
              <a:buFont typeface="Calibri"/>
              <a:buChar char="•"/>
            </a:pPr>
            <a:r>
              <a:rPr lang="en-GB" b="1" dirty="0"/>
              <a:t>TRACE</a:t>
            </a:r>
            <a:r>
              <a:rPr lang="en-GB" dirty="0"/>
              <a:t> - </a:t>
            </a:r>
            <a:r>
              <a:rPr lang="en-GB" dirty="0" err="1"/>
              <a:t>Wyślij</a:t>
            </a:r>
            <a:r>
              <a:rPr lang="en-GB" dirty="0"/>
              <a:t> </a:t>
            </a:r>
            <a:r>
              <a:rPr lang="en-GB" dirty="0" err="1"/>
              <a:t>żądanie</a:t>
            </a:r>
            <a:r>
              <a:rPr lang="en-GB" dirty="0"/>
              <a:t> “</a:t>
            </a:r>
            <a:r>
              <a:rPr lang="en-GB" dirty="0" err="1"/>
              <a:t>testowe</a:t>
            </a:r>
            <a:r>
              <a:rPr lang="en-GB" dirty="0"/>
              <a:t>”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4400" dirty="0" err="1">
                <a:latin typeface="Calibri" panose="020F0502020204030204" pitchFamily="34" charset="0"/>
              </a:rPr>
              <a:t>Metody</a:t>
            </a:r>
            <a:r>
              <a:rPr lang="en-GB" sz="4400" dirty="0">
                <a:latin typeface="Calibri" panose="020F0502020204030204" pitchFamily="34" charset="0"/>
              </a:rPr>
              <a:t> http - </a:t>
            </a:r>
            <a:r>
              <a:rPr lang="en-GB" sz="4400" dirty="0" err="1">
                <a:latin typeface="Calibri" panose="020F0502020204030204" pitchFamily="34" charset="0"/>
              </a:rPr>
              <a:t>podsumowanie</a:t>
            </a:r>
            <a:endParaRPr lang="en-GB" sz="4400" dirty="0">
              <a:latin typeface="Calibri" panose="020F0502020204030204" pitchFamily="34" charset="0"/>
            </a:endParaRPr>
          </a:p>
        </p:txBody>
      </p:sp>
      <p:pic>
        <p:nvPicPr>
          <p:cNvPr id="318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278" y="935271"/>
            <a:ext cx="8414549" cy="21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670DD27B-4087-404A-806F-9997C3877377}"/>
              </a:ext>
            </a:extLst>
          </p:cNvPr>
          <p:cNvSpPr txBox="1"/>
          <p:nvPr/>
        </p:nvSpPr>
        <p:spPr>
          <a:xfrm>
            <a:off x="1" y="3332017"/>
            <a:ext cx="854682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100" dirty="0">
                <a:latin typeface="Calibri" panose="020F0502020204030204" pitchFamily="34" charset="0"/>
              </a:rPr>
              <a:t>Bezpieczny – metoda niezmieniająca stanu(reprezentacji) zasobu</a:t>
            </a:r>
          </a:p>
          <a:p>
            <a:r>
              <a:rPr lang="pl-PL" sz="2100" dirty="0" err="1">
                <a:latin typeface="Calibri" panose="020F0502020204030204" pitchFamily="34" charset="0"/>
              </a:rPr>
              <a:t>Idempotent</a:t>
            </a:r>
            <a:r>
              <a:rPr lang="pl-PL" sz="2100" dirty="0">
                <a:latin typeface="Calibri" panose="020F0502020204030204" pitchFamily="34" charset="0"/>
              </a:rPr>
              <a:t> – niezależnie ile razy metoda zostanie użyta zasób ma taki stan jak po pierwszym wywołaniu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4400" dirty="0" err="1">
                <a:latin typeface="Calibri" panose="020F0502020204030204" pitchFamily="34" charset="0"/>
              </a:rPr>
              <a:t>Nagłówki</a:t>
            </a:r>
            <a:r>
              <a:rPr lang="en-GB" sz="4400" dirty="0">
                <a:latin typeface="Calibri" panose="020F0502020204030204" pitchFamily="34" charset="0"/>
              </a:rPr>
              <a:t> </a:t>
            </a:r>
            <a:r>
              <a:rPr lang="en-GB" sz="4400" dirty="0" err="1">
                <a:latin typeface="Calibri" panose="020F0502020204030204" pitchFamily="34" charset="0"/>
              </a:rPr>
              <a:t>żądania</a:t>
            </a:r>
            <a:r>
              <a:rPr lang="en-GB" sz="4400" dirty="0">
                <a:latin typeface="Calibri" panose="020F0502020204030204" pitchFamily="34" charset="0"/>
              </a:rPr>
              <a:t> </a:t>
            </a:r>
            <a:r>
              <a:rPr lang="en-GB" sz="4400" dirty="0" err="1">
                <a:latin typeface="Calibri" panose="020F0502020204030204" pitchFamily="34" charset="0"/>
              </a:rPr>
              <a:t>i</a:t>
            </a:r>
            <a:r>
              <a:rPr lang="en-GB" sz="4400" dirty="0">
                <a:latin typeface="Calibri" panose="020F0502020204030204" pitchFamily="34" charset="0"/>
              </a:rPr>
              <a:t> </a:t>
            </a:r>
            <a:r>
              <a:rPr lang="en-GB" sz="4400" dirty="0" err="1">
                <a:latin typeface="Calibri" panose="020F0502020204030204" pitchFamily="34" charset="0"/>
              </a:rPr>
              <a:t>odpowiedzi</a:t>
            </a:r>
            <a:endParaRPr lang="en-GB" sz="4400" dirty="0">
              <a:latin typeface="Calibri" panose="020F0502020204030204" pitchFamily="34" charset="0"/>
            </a:endParaRPr>
          </a:p>
        </p:txBody>
      </p:sp>
      <p:sp>
        <p:nvSpPr>
          <p:cNvPr id="287" name="Shape 287"/>
          <p:cNvSpPr txBox="1">
            <a:spLocks noGrp="1"/>
          </p:cNvSpPr>
          <p:nvPr>
            <p:ph type="body" idx="4294967295"/>
          </p:nvPr>
        </p:nvSpPr>
        <p:spPr>
          <a:xfrm>
            <a:off x="240625" y="1033606"/>
            <a:ext cx="7689850" cy="2498725"/>
          </a:xfrm>
          <a:prstGeom prst="rect">
            <a:avLst/>
          </a:prstGeom>
        </p:spPr>
        <p:txBody>
          <a:bodyPr wrap="square" lIns="68575" tIns="68575" rIns="68575" bIns="6857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GB" dirty="0" err="1"/>
              <a:t>Dodatkowe</a:t>
            </a:r>
            <a:r>
              <a:rPr lang="en-GB" dirty="0"/>
              <a:t> </a:t>
            </a:r>
            <a:r>
              <a:rPr lang="en-GB" dirty="0" err="1"/>
              <a:t>informacje</a:t>
            </a:r>
            <a:r>
              <a:rPr lang="en-GB" dirty="0"/>
              <a:t> </a:t>
            </a:r>
            <a:r>
              <a:rPr lang="en-GB" dirty="0" err="1"/>
              <a:t>przesyłane</a:t>
            </a:r>
            <a:r>
              <a:rPr lang="en-GB" dirty="0"/>
              <a:t> od </a:t>
            </a:r>
            <a:r>
              <a:rPr lang="en-GB" dirty="0" err="1"/>
              <a:t>klienta</a:t>
            </a:r>
            <a:r>
              <a:rPr lang="en-GB" dirty="0"/>
              <a:t> do </a:t>
            </a:r>
            <a:r>
              <a:rPr lang="en-GB" dirty="0" err="1"/>
              <a:t>serwera</a:t>
            </a:r>
            <a:r>
              <a:rPr lang="en-GB" dirty="0"/>
              <a:t> </a:t>
            </a:r>
            <a:r>
              <a:rPr lang="en-GB" dirty="0" err="1"/>
              <a:t>lub</a:t>
            </a:r>
            <a:r>
              <a:rPr lang="en-GB" dirty="0"/>
              <a:t> w </a:t>
            </a:r>
            <a:r>
              <a:rPr lang="en-GB" dirty="0" err="1"/>
              <a:t>przeciwnym</a:t>
            </a:r>
            <a:r>
              <a:rPr lang="en-GB" dirty="0"/>
              <a:t> </a:t>
            </a:r>
            <a:r>
              <a:rPr lang="en-GB" dirty="0" err="1"/>
              <a:t>kierunku</a:t>
            </a:r>
            <a:endParaRPr lang="en-GB" dirty="0"/>
          </a:p>
          <a:p>
            <a:pPr marL="457200" lvl="0" indent="-228600" rtl="0">
              <a:spcBef>
                <a:spcPts val="0"/>
              </a:spcBef>
            </a:pPr>
            <a:r>
              <a:rPr lang="en-GB" dirty="0" err="1"/>
              <a:t>Mają</a:t>
            </a:r>
            <a:r>
              <a:rPr lang="en-GB" dirty="0"/>
              <a:t> </a:t>
            </a:r>
            <a:r>
              <a:rPr lang="en-GB" dirty="0" err="1"/>
              <a:t>postać</a:t>
            </a:r>
            <a:r>
              <a:rPr lang="en-GB" dirty="0"/>
              <a:t> </a:t>
            </a:r>
            <a:r>
              <a:rPr lang="en-GB" dirty="0" err="1"/>
              <a:t>klucz:wartość</a:t>
            </a:r>
            <a:endParaRPr lang="en-GB" dirty="0"/>
          </a:p>
          <a:p>
            <a:pPr marL="457200" lvl="0" indent="-228600" rtl="0">
              <a:spcBef>
                <a:spcPts val="0"/>
              </a:spcBef>
            </a:pPr>
            <a:r>
              <a:rPr lang="en-GB" dirty="0" err="1"/>
              <a:t>Istnieją</a:t>
            </a:r>
            <a:r>
              <a:rPr lang="en-GB" dirty="0"/>
              <a:t> </a:t>
            </a:r>
            <a:r>
              <a:rPr lang="en-GB" dirty="0" err="1"/>
              <a:t>nagłówki</a:t>
            </a:r>
            <a:r>
              <a:rPr lang="en-GB" dirty="0"/>
              <a:t> o </a:t>
            </a:r>
            <a:r>
              <a:rPr lang="en-GB" dirty="0" err="1"/>
              <a:t>zdefiniowanym</a:t>
            </a:r>
            <a:r>
              <a:rPr lang="en-GB" dirty="0"/>
              <a:t> </a:t>
            </a:r>
            <a:r>
              <a:rPr lang="pl-PL" dirty="0"/>
              <a:t>znaczeniu</a:t>
            </a:r>
            <a:r>
              <a:rPr lang="en-GB" dirty="0"/>
              <a:t>, </a:t>
            </a:r>
            <a:r>
              <a:rPr lang="en-GB" dirty="0" err="1"/>
              <a:t>które</a:t>
            </a:r>
            <a:r>
              <a:rPr lang="en-GB" dirty="0"/>
              <a:t> </a:t>
            </a:r>
            <a:r>
              <a:rPr lang="en-GB" dirty="0" err="1"/>
              <a:t>powinny</a:t>
            </a:r>
            <a:r>
              <a:rPr lang="en-GB" dirty="0"/>
              <a:t> </a:t>
            </a:r>
            <a:r>
              <a:rPr lang="en-GB" dirty="0" err="1"/>
              <a:t>skutkować</a:t>
            </a:r>
            <a:r>
              <a:rPr lang="en-GB" dirty="0"/>
              <a:t> </a:t>
            </a:r>
            <a:r>
              <a:rPr lang="en-GB" dirty="0" err="1"/>
              <a:t>określonym</a:t>
            </a:r>
            <a:r>
              <a:rPr lang="en-GB" dirty="0"/>
              <a:t> </a:t>
            </a:r>
            <a:r>
              <a:rPr lang="en-GB" dirty="0" err="1"/>
              <a:t>zachowaniem</a:t>
            </a:r>
            <a:r>
              <a:rPr lang="en-GB" dirty="0"/>
              <a:t> </a:t>
            </a:r>
            <a:r>
              <a:rPr lang="pl-PL" dirty="0"/>
              <a:t>strony odbierającej (klienta lub serwera)</a:t>
            </a:r>
            <a:endParaRPr lang="en-GB" dirty="0"/>
          </a:p>
          <a:p>
            <a:pPr marL="457200" lvl="0" indent="-228600" rtl="0">
              <a:spcBef>
                <a:spcPts val="0"/>
              </a:spcBef>
            </a:pPr>
            <a:r>
              <a:rPr lang="en-GB" dirty="0" err="1"/>
              <a:t>Programiści</a:t>
            </a:r>
            <a:r>
              <a:rPr lang="en-GB" dirty="0"/>
              <a:t> </a:t>
            </a:r>
            <a:r>
              <a:rPr lang="en-GB" dirty="0" err="1"/>
              <a:t>mogą</a:t>
            </a:r>
            <a:r>
              <a:rPr lang="en-GB" dirty="0"/>
              <a:t> </a:t>
            </a:r>
            <a:r>
              <a:rPr lang="en-GB" dirty="0" err="1"/>
              <a:t>definiować</a:t>
            </a:r>
            <a:r>
              <a:rPr lang="en-GB" dirty="0"/>
              <a:t> </a:t>
            </a:r>
            <a:r>
              <a:rPr lang="en-GB" dirty="0" err="1"/>
              <a:t>własne</a:t>
            </a:r>
            <a:r>
              <a:rPr lang="en-GB" dirty="0"/>
              <a:t> </a:t>
            </a:r>
            <a:r>
              <a:rPr lang="en-GB" dirty="0" err="1"/>
              <a:t>nagłówki</a:t>
            </a:r>
            <a:r>
              <a:rPr lang="en-GB" dirty="0"/>
              <a:t> </a:t>
            </a:r>
            <a:r>
              <a:rPr lang="en-GB" dirty="0" err="1"/>
              <a:t>oraz</a:t>
            </a:r>
            <a:r>
              <a:rPr lang="en-GB" dirty="0"/>
              <a:t> </a:t>
            </a:r>
            <a:r>
              <a:rPr lang="en-GB" dirty="0" err="1"/>
              <a:t>nadawać</a:t>
            </a:r>
            <a:r>
              <a:rPr lang="en-GB" dirty="0"/>
              <a:t> </a:t>
            </a:r>
            <a:r>
              <a:rPr lang="en-GB" dirty="0" err="1"/>
              <a:t>im</a:t>
            </a:r>
            <a:r>
              <a:rPr lang="en-GB" dirty="0"/>
              <a:t> </a:t>
            </a:r>
            <a:r>
              <a:rPr lang="en-GB" dirty="0" err="1"/>
              <a:t>znaczenia</a:t>
            </a:r>
            <a:r>
              <a:rPr lang="en-GB" dirty="0"/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4400" dirty="0" err="1">
                <a:latin typeface="Calibri" panose="020F0502020204030204" pitchFamily="34" charset="0"/>
              </a:rPr>
              <a:t>Przykładowe</a:t>
            </a:r>
            <a:r>
              <a:rPr lang="en-GB" sz="4400" dirty="0">
                <a:latin typeface="Calibri" panose="020F0502020204030204" pitchFamily="34" charset="0"/>
              </a:rPr>
              <a:t> </a:t>
            </a:r>
            <a:r>
              <a:rPr lang="en-GB" sz="4400" dirty="0" err="1">
                <a:latin typeface="Calibri" panose="020F0502020204030204" pitchFamily="34" charset="0"/>
              </a:rPr>
              <a:t>nagłówki</a:t>
            </a:r>
            <a:r>
              <a:rPr lang="en-GB" sz="4400" dirty="0">
                <a:latin typeface="Calibri" panose="020F0502020204030204" pitchFamily="34" charset="0"/>
              </a:rPr>
              <a:t> </a:t>
            </a:r>
            <a:r>
              <a:rPr lang="en-GB" sz="4400" dirty="0" err="1">
                <a:latin typeface="Calibri" panose="020F0502020204030204" pitchFamily="34" charset="0"/>
              </a:rPr>
              <a:t>żądania</a:t>
            </a:r>
            <a:endParaRPr lang="en-GB" sz="4400" dirty="0">
              <a:latin typeface="Calibri" panose="020F0502020204030204" pitchFamily="34" charset="0"/>
            </a:endParaRPr>
          </a:p>
        </p:txBody>
      </p:sp>
      <p:sp>
        <p:nvSpPr>
          <p:cNvPr id="293" name="Shape 293"/>
          <p:cNvSpPr txBox="1">
            <a:spLocks noGrp="1"/>
          </p:cNvSpPr>
          <p:nvPr>
            <p:ph type="body" idx="4294967295"/>
          </p:nvPr>
        </p:nvSpPr>
        <p:spPr>
          <a:xfrm>
            <a:off x="240625" y="1168400"/>
            <a:ext cx="7689850" cy="3355109"/>
          </a:xfrm>
          <a:prstGeom prst="rect">
            <a:avLst/>
          </a:prstGeom>
        </p:spPr>
        <p:txBody>
          <a:bodyPr wrap="square" lIns="68575" tIns="68575" rIns="68575" bIns="68575" anchor="t" anchorCtr="0">
            <a:noAutofit/>
          </a:bodyPr>
          <a:lstStyle/>
          <a:p>
            <a:pPr marL="457200" lvl="0" indent="-336550" rtl="0">
              <a:spcBef>
                <a:spcPts val="0"/>
              </a:spcBef>
              <a:buSzPct val="100000"/>
            </a:pPr>
            <a:r>
              <a:rPr lang="en-GB" b="1" dirty="0">
                <a:solidFill>
                  <a:schemeClr val="tx1"/>
                </a:solidFill>
              </a:rPr>
              <a:t>Accept</a:t>
            </a:r>
            <a:r>
              <a:rPr lang="en-GB" dirty="0">
                <a:solidFill>
                  <a:schemeClr val="tx1"/>
                </a:solidFill>
              </a:rPr>
              <a:t> - </a:t>
            </a:r>
            <a:r>
              <a:rPr lang="en-GB" dirty="0" err="1">
                <a:solidFill>
                  <a:schemeClr val="tx1"/>
                </a:solidFill>
              </a:rPr>
              <a:t>określa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akceptowany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przez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klienta</a:t>
            </a:r>
            <a:r>
              <a:rPr lang="en-GB" dirty="0">
                <a:solidFill>
                  <a:schemeClr val="tx1"/>
                </a:solidFill>
              </a:rPr>
              <a:t> format </a:t>
            </a:r>
            <a:r>
              <a:rPr lang="en-GB" dirty="0" err="1">
                <a:solidFill>
                  <a:schemeClr val="tx1"/>
                </a:solidFill>
              </a:rPr>
              <a:t>odpowiedzi</a:t>
            </a:r>
            <a:r>
              <a:rPr lang="en-GB" dirty="0">
                <a:solidFill>
                  <a:schemeClr val="tx1"/>
                </a:solidFill>
              </a:rPr>
              <a:t>. </a:t>
            </a:r>
            <a:r>
              <a:rPr lang="en-GB" dirty="0" err="1">
                <a:solidFill>
                  <a:schemeClr val="tx1"/>
                </a:solidFill>
              </a:rPr>
              <a:t>Przykład</a:t>
            </a:r>
            <a:r>
              <a:rPr lang="en-GB" dirty="0">
                <a:solidFill>
                  <a:schemeClr val="tx1"/>
                </a:solidFill>
              </a:rPr>
              <a:t>: Accept: application/</a:t>
            </a:r>
            <a:r>
              <a:rPr lang="en-GB" dirty="0" err="1">
                <a:solidFill>
                  <a:schemeClr val="tx1"/>
                </a:solidFill>
              </a:rPr>
              <a:t>json</a:t>
            </a:r>
            <a:endParaRPr lang="en-GB" dirty="0">
              <a:solidFill>
                <a:schemeClr val="tx1"/>
              </a:solidFill>
            </a:endParaRPr>
          </a:p>
          <a:p>
            <a:pPr marL="457200" lvl="0" indent="-336550" rtl="0">
              <a:spcBef>
                <a:spcPts val="0"/>
              </a:spcBef>
              <a:buSzPct val="100000"/>
            </a:pPr>
            <a:r>
              <a:rPr lang="en-GB" b="1" dirty="0">
                <a:solidFill>
                  <a:schemeClr val="tx1"/>
                </a:solidFill>
              </a:rPr>
              <a:t>Accept-Language</a:t>
            </a:r>
            <a:r>
              <a:rPr lang="en-GB" dirty="0">
                <a:solidFill>
                  <a:schemeClr val="tx1"/>
                </a:solidFill>
              </a:rPr>
              <a:t> - </a:t>
            </a:r>
            <a:r>
              <a:rPr lang="en-GB" dirty="0" err="1">
                <a:solidFill>
                  <a:schemeClr val="tx1"/>
                </a:solidFill>
              </a:rPr>
              <a:t>akceptowany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przez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klienta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język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odpowiedzi</a:t>
            </a:r>
            <a:r>
              <a:rPr lang="en-GB" dirty="0">
                <a:solidFill>
                  <a:schemeClr val="tx1"/>
                </a:solidFill>
              </a:rPr>
              <a:t>. </a:t>
            </a:r>
            <a:r>
              <a:rPr lang="en-GB" dirty="0" err="1">
                <a:solidFill>
                  <a:schemeClr val="tx1"/>
                </a:solidFill>
              </a:rPr>
              <a:t>Przykład</a:t>
            </a:r>
            <a:r>
              <a:rPr lang="en-GB" dirty="0">
                <a:solidFill>
                  <a:schemeClr val="tx1"/>
                </a:solidFill>
              </a:rPr>
              <a:t>: Accept-Language: </a:t>
            </a:r>
            <a:r>
              <a:rPr lang="en-GB" dirty="0" err="1">
                <a:solidFill>
                  <a:schemeClr val="tx1"/>
                </a:solidFill>
                <a:highlight>
                  <a:srgbClr val="FFFFFF"/>
                </a:highlight>
              </a:rPr>
              <a:t>pl</a:t>
            </a:r>
            <a:r>
              <a:rPr lang="en-GB" dirty="0">
                <a:solidFill>
                  <a:schemeClr val="tx1"/>
                </a:solidFill>
                <a:highlight>
                  <a:srgbClr val="FFFFFF"/>
                </a:highlight>
              </a:rPr>
              <a:t>-PL</a:t>
            </a:r>
          </a:p>
          <a:p>
            <a:pPr marL="457200" lvl="0" indent="-336550" rtl="0">
              <a:spcBef>
                <a:spcPts val="0"/>
              </a:spcBef>
              <a:buClr>
                <a:srgbClr val="303942"/>
              </a:buClr>
              <a:buSzPct val="100000"/>
            </a:pPr>
            <a:r>
              <a:rPr lang="en-GB" b="1" dirty="0">
                <a:solidFill>
                  <a:schemeClr val="tx1"/>
                </a:solidFill>
                <a:highlight>
                  <a:srgbClr val="FFFFFF"/>
                </a:highlight>
              </a:rPr>
              <a:t>Host</a:t>
            </a:r>
            <a:r>
              <a:rPr lang="en-GB" dirty="0">
                <a:solidFill>
                  <a:schemeClr val="tx1"/>
                </a:solidFill>
                <a:highlight>
                  <a:srgbClr val="FFFFFF"/>
                </a:highlight>
              </a:rPr>
              <a:t> - </a:t>
            </a:r>
            <a:r>
              <a:rPr lang="en-GB" dirty="0" err="1">
                <a:solidFill>
                  <a:schemeClr val="tx1"/>
                </a:solidFill>
                <a:highlight>
                  <a:srgbClr val="FFFFFF"/>
                </a:highlight>
              </a:rPr>
              <a:t>nazwa</a:t>
            </a:r>
            <a:r>
              <a:rPr lang="en-GB" dirty="0">
                <a:solidFill>
                  <a:schemeClr val="tx1"/>
                </a:solidFill>
                <a:highlight>
                  <a:srgbClr val="FFFFFF"/>
                </a:highlight>
              </a:rPr>
              <a:t> </a:t>
            </a:r>
            <a:r>
              <a:rPr lang="en-GB" dirty="0" err="1">
                <a:solidFill>
                  <a:schemeClr val="tx1"/>
                </a:solidFill>
                <a:highlight>
                  <a:srgbClr val="FFFFFF"/>
                </a:highlight>
              </a:rPr>
              <a:t>domenowa</a:t>
            </a:r>
            <a:r>
              <a:rPr lang="en-GB" dirty="0">
                <a:solidFill>
                  <a:schemeClr val="tx1"/>
                </a:solidFill>
                <a:highlight>
                  <a:srgbClr val="FFFFFF"/>
                </a:highlight>
              </a:rPr>
              <a:t> </a:t>
            </a:r>
            <a:r>
              <a:rPr lang="en-GB" dirty="0" err="1">
                <a:solidFill>
                  <a:schemeClr val="tx1"/>
                </a:solidFill>
                <a:highlight>
                  <a:srgbClr val="FFFFFF"/>
                </a:highlight>
              </a:rPr>
              <a:t>serwera</a:t>
            </a:r>
            <a:r>
              <a:rPr lang="en-GB" dirty="0">
                <a:solidFill>
                  <a:schemeClr val="tx1"/>
                </a:solidFill>
                <a:highlight>
                  <a:srgbClr val="FFFFFF"/>
                </a:highlight>
              </a:rPr>
              <a:t>. </a:t>
            </a:r>
            <a:endParaRPr lang="pl-PL" dirty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marL="457200" lvl="0" indent="-336550" rtl="0">
              <a:spcBef>
                <a:spcPts val="0"/>
              </a:spcBef>
              <a:buClr>
                <a:srgbClr val="303942"/>
              </a:buClr>
              <a:buSzPct val="100000"/>
            </a:pPr>
            <a:r>
              <a:rPr lang="en-GB" dirty="0" err="1">
                <a:solidFill>
                  <a:schemeClr val="tx1"/>
                </a:solidFill>
                <a:highlight>
                  <a:srgbClr val="FFFFFF"/>
                </a:highlight>
              </a:rPr>
              <a:t>Przykład</a:t>
            </a:r>
            <a:r>
              <a:rPr lang="en-GB" dirty="0">
                <a:solidFill>
                  <a:schemeClr val="tx1"/>
                </a:solidFill>
                <a:highlight>
                  <a:srgbClr val="FFFFFF"/>
                </a:highlight>
              </a:rPr>
              <a:t>: </a:t>
            </a:r>
            <a:r>
              <a:rPr lang="en-GB" dirty="0" err="1">
                <a:solidFill>
                  <a:schemeClr val="tx1"/>
                </a:solidFill>
                <a:highlight>
                  <a:srgbClr val="FFFFFF"/>
                </a:highlight>
              </a:rPr>
              <a:t>Host:wp.pl</a:t>
            </a:r>
            <a:endParaRPr lang="en-GB" dirty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marL="457200" lvl="0" indent="-336550" rtl="0">
              <a:spcBef>
                <a:spcPts val="0"/>
              </a:spcBef>
              <a:buClr>
                <a:srgbClr val="303942"/>
              </a:buClr>
              <a:buSzPct val="100000"/>
            </a:pPr>
            <a:r>
              <a:rPr lang="en-GB" b="1" dirty="0">
                <a:solidFill>
                  <a:schemeClr val="tx1"/>
                </a:solidFill>
                <a:highlight>
                  <a:srgbClr val="FFFFFF"/>
                </a:highlight>
              </a:rPr>
              <a:t>User-Agent</a:t>
            </a:r>
            <a:r>
              <a:rPr lang="en-GB" dirty="0">
                <a:solidFill>
                  <a:schemeClr val="tx1"/>
                </a:solidFill>
                <a:highlight>
                  <a:srgbClr val="FFFFFF"/>
                </a:highlight>
              </a:rPr>
              <a:t> - </a:t>
            </a:r>
            <a:r>
              <a:rPr lang="en-GB" dirty="0" err="1">
                <a:solidFill>
                  <a:schemeClr val="tx1"/>
                </a:solidFill>
                <a:highlight>
                  <a:srgbClr val="FFFFFF"/>
                </a:highlight>
              </a:rPr>
              <a:t>identyfikator</a:t>
            </a:r>
            <a:r>
              <a:rPr lang="en-GB" dirty="0">
                <a:solidFill>
                  <a:schemeClr val="tx1"/>
                </a:solidFill>
                <a:highlight>
                  <a:srgbClr val="FFFFFF"/>
                </a:highlight>
              </a:rPr>
              <a:t> </a:t>
            </a:r>
            <a:r>
              <a:rPr lang="en-GB" dirty="0" err="1">
                <a:solidFill>
                  <a:schemeClr val="tx1"/>
                </a:solidFill>
                <a:highlight>
                  <a:srgbClr val="FFFFFF"/>
                </a:highlight>
              </a:rPr>
              <a:t>klienta</a:t>
            </a:r>
            <a:r>
              <a:rPr lang="en-GB" dirty="0">
                <a:solidFill>
                  <a:schemeClr val="tx1"/>
                </a:solidFill>
                <a:highlight>
                  <a:srgbClr val="FFFFFF"/>
                </a:highlight>
              </a:rPr>
              <a:t>. </a:t>
            </a:r>
            <a:r>
              <a:rPr lang="en-GB" dirty="0" err="1">
                <a:solidFill>
                  <a:schemeClr val="tx1"/>
                </a:solidFill>
                <a:highlight>
                  <a:srgbClr val="FFFFFF"/>
                </a:highlight>
              </a:rPr>
              <a:t>Przykład</a:t>
            </a:r>
            <a:r>
              <a:rPr lang="en-GB" dirty="0">
                <a:solidFill>
                  <a:schemeClr val="tx1"/>
                </a:solidFill>
                <a:highlight>
                  <a:srgbClr val="FFFFFF"/>
                </a:highlight>
              </a:rPr>
              <a:t>: Mozilla/5.0 (X11; Linux x86_64) </a:t>
            </a:r>
            <a:r>
              <a:rPr lang="en-GB" dirty="0" err="1">
                <a:solidFill>
                  <a:schemeClr val="tx1"/>
                </a:solidFill>
                <a:highlight>
                  <a:srgbClr val="FFFFFF"/>
                </a:highlight>
              </a:rPr>
              <a:t>AppleWebKit</a:t>
            </a:r>
            <a:r>
              <a:rPr lang="en-GB" dirty="0">
                <a:solidFill>
                  <a:schemeClr val="tx1"/>
                </a:solidFill>
                <a:highlight>
                  <a:srgbClr val="FFFFFF"/>
                </a:highlight>
              </a:rPr>
              <a:t>/537.36 (KHTML, like Gecko) Chrome/53.0.2785.101 Safari/537.36</a:t>
            </a:r>
          </a:p>
          <a:p>
            <a:pPr marL="457200" lvl="0" indent="-33655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GB" b="1" dirty="0">
                <a:solidFill>
                  <a:schemeClr val="tx1"/>
                </a:solidFill>
                <a:highlight>
                  <a:srgbClr val="FFFFFF"/>
                </a:highlight>
              </a:rPr>
              <a:t>Cookie</a:t>
            </a:r>
            <a:r>
              <a:rPr lang="en-GB" dirty="0">
                <a:solidFill>
                  <a:schemeClr val="tx1"/>
                </a:solidFill>
                <a:highlight>
                  <a:srgbClr val="FFFFFF"/>
                </a:highlight>
              </a:rPr>
              <a:t> - </a:t>
            </a:r>
            <a:r>
              <a:rPr lang="en-GB" dirty="0" err="1">
                <a:solidFill>
                  <a:schemeClr val="tx1"/>
                </a:solidFill>
                <a:highlight>
                  <a:srgbClr val="FFFFFF"/>
                </a:highlight>
              </a:rPr>
              <a:t>ciasteczko</a:t>
            </a:r>
            <a:r>
              <a:rPr lang="en-GB" dirty="0">
                <a:solidFill>
                  <a:schemeClr val="tx1"/>
                </a:solidFill>
                <a:highlight>
                  <a:srgbClr val="FFFFFF"/>
                </a:highlight>
              </a:rPr>
              <a:t> </a:t>
            </a:r>
            <a:r>
              <a:rPr lang="en-GB" dirty="0" err="1">
                <a:solidFill>
                  <a:schemeClr val="tx1"/>
                </a:solidFill>
                <a:highlight>
                  <a:srgbClr val="FFFFFF"/>
                </a:highlight>
              </a:rPr>
              <a:t>związane</a:t>
            </a:r>
            <a:r>
              <a:rPr lang="en-GB" dirty="0">
                <a:solidFill>
                  <a:schemeClr val="tx1"/>
                </a:solidFill>
                <a:highlight>
                  <a:srgbClr val="FFFFFF"/>
                </a:highlight>
              </a:rPr>
              <a:t> z </a:t>
            </a:r>
            <a:r>
              <a:rPr lang="en-GB" dirty="0" err="1">
                <a:solidFill>
                  <a:schemeClr val="tx1"/>
                </a:solidFill>
                <a:highlight>
                  <a:srgbClr val="FFFFFF"/>
                </a:highlight>
              </a:rPr>
              <a:t>żądaniem</a:t>
            </a:r>
            <a:endParaRPr lang="pl-PL" dirty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marL="457200" lvl="0" indent="-336550">
              <a:spcBef>
                <a:spcPts val="0"/>
              </a:spcBef>
              <a:buClr>
                <a:srgbClr val="000000"/>
              </a:buClr>
            </a:pPr>
            <a:r>
              <a:rPr lang="pl-PL" b="1" dirty="0" err="1">
                <a:highlight>
                  <a:srgbClr val="FFFFFF"/>
                </a:highlight>
              </a:rPr>
              <a:t>Referer</a:t>
            </a:r>
            <a:r>
              <a:rPr lang="pl-PL" dirty="0">
                <a:highlight>
                  <a:srgbClr val="FFFFFF"/>
                </a:highlight>
              </a:rPr>
              <a:t> – pokazuje z jakiej lokalizacji przyszliśmy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4800" dirty="0">
                <a:latin typeface="Calibri" panose="020F0502020204030204" pitchFamily="34" charset="0"/>
              </a:rPr>
              <a:t>Agenda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68575" tIns="68575" rIns="68575" bIns="68575" anchor="t" anchorCtr="0">
            <a:noAutofit/>
          </a:bodyPr>
          <a:lstStyle/>
          <a:p>
            <a:pPr marL="8001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sz="2000" dirty="0">
                <a:latin typeface="Calibri" panose="020F0502020204030204" pitchFamily="34" charset="0"/>
              </a:rPr>
              <a:t>Zarys tematu, trochę teorii</a:t>
            </a:r>
          </a:p>
          <a:p>
            <a:pPr marL="8001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sz="2000" dirty="0">
                <a:latin typeface="Calibri" panose="020F0502020204030204" pitchFamily="34" charset="0"/>
              </a:rPr>
              <a:t>Omówienie najważniejszych elementów HTTP</a:t>
            </a:r>
          </a:p>
          <a:p>
            <a:pPr marL="8001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sz="2000" dirty="0">
                <a:latin typeface="Calibri" panose="020F0502020204030204" pitchFamily="34" charset="0"/>
              </a:rPr>
              <a:t>HTTP z poziomu JAVA</a:t>
            </a:r>
          </a:p>
          <a:p>
            <a:pPr marL="8001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sz="2000" dirty="0">
                <a:latin typeface="Calibri" panose="020F0502020204030204" pitchFamily="34" charset="0"/>
              </a:rPr>
              <a:t>Narzędzia związane z HTTP</a:t>
            </a:r>
          </a:p>
          <a:p>
            <a:pPr marL="8001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sz="2000" dirty="0">
                <a:latin typeface="Calibri" panose="020F0502020204030204" pitchFamily="34" charset="0"/>
              </a:rPr>
              <a:t>Omówienie REST</a:t>
            </a:r>
          </a:p>
          <a:p>
            <a:pPr marL="8001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sz="2000" dirty="0">
                <a:latin typeface="Calibri" panose="020F0502020204030204" pitchFamily="34" charset="0"/>
              </a:rPr>
              <a:t>Implementacja przykładowego REST API</a:t>
            </a:r>
          </a:p>
          <a:p>
            <a:pPr marL="800100" lvl="2"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</p:txBody>
      </p:sp>
      <p:pic>
        <p:nvPicPr>
          <p:cNvPr id="5" name="Symbol zastępczy obrazu 16">
            <a:extLst>
              <a:ext uri="{FF2B5EF4-FFF2-40B4-BE49-F238E27FC236}">
                <a16:creationId xmlns:a16="http://schemas.microsoft.com/office/drawing/2014/main" id="{DCBF0942-F679-4B6E-BFC1-FAC14464B5F0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2" b="1072"/>
          <a:stretch>
            <a:fillRect/>
          </a:stretch>
        </p:blipFill>
        <p:spPr>
          <a:prstGeom prst="rect">
            <a:avLst/>
          </a:prstGeom>
          <a:noFill/>
        </p:spPr>
      </p:pic>
      <p:pic>
        <p:nvPicPr>
          <p:cNvPr id="2" name="Obraz 1">
            <a:extLst>
              <a:ext uri="{FF2B5EF4-FFF2-40B4-BE49-F238E27FC236}">
                <a16:creationId xmlns:a16="http://schemas.microsoft.com/office/drawing/2014/main" id="{2CC90A4F-6234-40FC-903B-210F9AAE2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5483" y="4753323"/>
            <a:ext cx="5303980" cy="39017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75" tIns="68575" rIns="68575" bIns="6857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4400" dirty="0" err="1">
                <a:latin typeface="Calibri" panose="020F0502020204030204" pitchFamily="34" charset="0"/>
              </a:rPr>
              <a:t>Przykładowe</a:t>
            </a:r>
            <a:r>
              <a:rPr lang="en-GB" sz="4400" dirty="0">
                <a:latin typeface="Calibri" panose="020F0502020204030204" pitchFamily="34" charset="0"/>
              </a:rPr>
              <a:t> </a:t>
            </a:r>
            <a:r>
              <a:rPr lang="en-GB" sz="4400" dirty="0" err="1">
                <a:latin typeface="Calibri" panose="020F0502020204030204" pitchFamily="34" charset="0"/>
              </a:rPr>
              <a:t>nagłówki</a:t>
            </a:r>
            <a:r>
              <a:rPr lang="en-GB" sz="4400" dirty="0">
                <a:latin typeface="Calibri" panose="020F0502020204030204" pitchFamily="34" charset="0"/>
              </a:rPr>
              <a:t> </a:t>
            </a:r>
            <a:r>
              <a:rPr lang="en-GB" sz="4400" dirty="0" err="1">
                <a:latin typeface="Calibri" panose="020F0502020204030204" pitchFamily="34" charset="0"/>
              </a:rPr>
              <a:t>odpowiedzi</a:t>
            </a:r>
            <a:endParaRPr lang="en-GB" sz="4400" dirty="0">
              <a:latin typeface="Calibri" panose="020F0502020204030204" pitchFamily="34" charset="0"/>
            </a:endParaRPr>
          </a:p>
        </p:txBody>
      </p:sp>
      <p:sp>
        <p:nvSpPr>
          <p:cNvPr id="299" name="Shape 299"/>
          <p:cNvSpPr txBox="1">
            <a:spLocks noGrp="1"/>
          </p:cNvSpPr>
          <p:nvPr>
            <p:ph type="body" idx="4294967295"/>
          </p:nvPr>
        </p:nvSpPr>
        <p:spPr>
          <a:xfrm>
            <a:off x="277092" y="868507"/>
            <a:ext cx="8521700" cy="3641147"/>
          </a:xfrm>
          <a:prstGeom prst="rect">
            <a:avLst/>
          </a:prstGeom>
        </p:spPr>
        <p:txBody>
          <a:bodyPr wrap="square" lIns="68575" tIns="68575" rIns="68575" bIns="68575" anchor="t" anchorCtr="0">
            <a:noAutofit/>
          </a:bodyPr>
          <a:lstStyle/>
          <a:p>
            <a:pPr marL="457200" lvl="0" indent="-336550" rtl="0">
              <a:spcBef>
                <a:spcPts val="0"/>
              </a:spcBef>
              <a:buSzPct val="100000"/>
            </a:pPr>
            <a:r>
              <a:rPr lang="en-GB" b="1" dirty="0">
                <a:solidFill>
                  <a:schemeClr val="tx1"/>
                </a:solidFill>
              </a:rPr>
              <a:t>Server</a:t>
            </a:r>
            <a:r>
              <a:rPr lang="en-GB" dirty="0">
                <a:solidFill>
                  <a:schemeClr val="tx1"/>
                </a:solidFill>
              </a:rPr>
              <a:t> - </a:t>
            </a:r>
            <a:r>
              <a:rPr lang="en-GB" dirty="0" err="1">
                <a:solidFill>
                  <a:schemeClr val="tx1"/>
                </a:solidFill>
              </a:rPr>
              <a:t>nazwa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serwera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który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nam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odpowiedział</a:t>
            </a:r>
            <a:r>
              <a:rPr lang="en-GB" dirty="0">
                <a:solidFill>
                  <a:schemeClr val="tx1"/>
                </a:solidFill>
              </a:rPr>
              <a:t>. </a:t>
            </a:r>
            <a:r>
              <a:rPr lang="pl-PL" dirty="0">
                <a:solidFill>
                  <a:schemeClr val="tx1"/>
                </a:solidFill>
              </a:rPr>
              <a:t>                             Przykład: </a:t>
            </a:r>
            <a:r>
              <a:rPr lang="en-GB" dirty="0">
                <a:solidFill>
                  <a:schemeClr val="tx1"/>
                </a:solidFill>
              </a:rPr>
              <a:t>Server: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Apache/2.4.10 (Unix) OpenSSL/1.0.1e-fips </a:t>
            </a:r>
            <a:r>
              <a:rPr lang="en-GB" dirty="0" err="1">
                <a:solidFill>
                  <a:schemeClr val="tx1"/>
                </a:solidFill>
              </a:rPr>
              <a:t>mod_bwlimited</a:t>
            </a:r>
            <a:r>
              <a:rPr lang="en-GB" dirty="0">
                <a:solidFill>
                  <a:schemeClr val="tx1"/>
                </a:solidFill>
              </a:rPr>
              <a:t>/1.4</a:t>
            </a:r>
          </a:p>
          <a:p>
            <a:pPr marL="457200" lvl="0" indent="-336550" rtl="0">
              <a:spcBef>
                <a:spcPts val="0"/>
              </a:spcBef>
              <a:buSzPct val="100000"/>
            </a:pPr>
            <a:r>
              <a:rPr lang="en-GB" b="1" dirty="0">
                <a:solidFill>
                  <a:schemeClr val="tx1"/>
                </a:solidFill>
              </a:rPr>
              <a:t>Date</a:t>
            </a:r>
            <a:r>
              <a:rPr lang="en-GB" dirty="0">
                <a:solidFill>
                  <a:schemeClr val="tx1"/>
                </a:solidFill>
              </a:rPr>
              <a:t> - </a:t>
            </a:r>
            <a:r>
              <a:rPr lang="en-GB" dirty="0" err="1">
                <a:solidFill>
                  <a:schemeClr val="tx1"/>
                </a:solidFill>
              </a:rPr>
              <a:t>czas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wysłania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odpowiedzi</a:t>
            </a:r>
            <a:r>
              <a:rPr lang="en-GB" dirty="0">
                <a:solidFill>
                  <a:schemeClr val="tx1"/>
                </a:solidFill>
              </a:rPr>
              <a:t>. </a:t>
            </a:r>
            <a:r>
              <a:rPr lang="pl-PL" dirty="0">
                <a:solidFill>
                  <a:schemeClr val="tx1"/>
                </a:solidFill>
              </a:rPr>
              <a:t>                                                              Przykład </a:t>
            </a:r>
            <a:r>
              <a:rPr lang="en-GB" dirty="0">
                <a:solidFill>
                  <a:schemeClr val="tx1"/>
                </a:solidFill>
              </a:rPr>
              <a:t>Date: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Sat, 21 Oct 2017 10:44:53 GMT</a:t>
            </a:r>
          </a:p>
          <a:p>
            <a:pPr marL="457200" lvl="0" indent="-336550" rtl="0">
              <a:spcBef>
                <a:spcPts val="0"/>
              </a:spcBef>
              <a:buClr>
                <a:srgbClr val="303942"/>
              </a:buClr>
              <a:buSzPct val="100000"/>
            </a:pPr>
            <a:r>
              <a:rPr lang="en-GB" b="1" dirty="0">
                <a:solidFill>
                  <a:schemeClr val="tx1"/>
                </a:solidFill>
                <a:highlight>
                  <a:srgbClr val="FFFFFF"/>
                </a:highlight>
              </a:rPr>
              <a:t>Content-type</a:t>
            </a:r>
            <a:r>
              <a:rPr lang="en-GB" dirty="0">
                <a:solidFill>
                  <a:schemeClr val="tx1"/>
                </a:solidFill>
                <a:highlight>
                  <a:srgbClr val="FFFFFF"/>
                </a:highlight>
              </a:rPr>
              <a:t> - </a:t>
            </a:r>
            <a:r>
              <a:rPr lang="en-GB" dirty="0" err="1">
                <a:solidFill>
                  <a:schemeClr val="tx1"/>
                </a:solidFill>
                <a:highlight>
                  <a:srgbClr val="FFFFFF"/>
                </a:highlight>
              </a:rPr>
              <a:t>typ</a:t>
            </a:r>
            <a:r>
              <a:rPr lang="en-GB" dirty="0">
                <a:solidFill>
                  <a:schemeClr val="tx1"/>
                </a:solidFill>
                <a:highlight>
                  <a:srgbClr val="FFFFFF"/>
                </a:highlight>
              </a:rPr>
              <a:t> </a:t>
            </a:r>
            <a:r>
              <a:rPr lang="en-GB" dirty="0" err="1">
                <a:solidFill>
                  <a:schemeClr val="tx1"/>
                </a:solidFill>
                <a:highlight>
                  <a:srgbClr val="FFFFFF"/>
                </a:highlight>
              </a:rPr>
              <a:t>zwracanej</a:t>
            </a:r>
            <a:r>
              <a:rPr lang="en-GB" dirty="0">
                <a:solidFill>
                  <a:schemeClr val="tx1"/>
                </a:solidFill>
                <a:highlight>
                  <a:srgbClr val="FFFFFF"/>
                </a:highlight>
              </a:rPr>
              <a:t> </a:t>
            </a:r>
            <a:r>
              <a:rPr lang="en-GB" dirty="0" err="1">
                <a:solidFill>
                  <a:schemeClr val="tx1"/>
                </a:solidFill>
                <a:highlight>
                  <a:srgbClr val="FFFFFF"/>
                </a:highlight>
              </a:rPr>
              <a:t>odpowiedzi</a:t>
            </a:r>
            <a:r>
              <a:rPr lang="en-GB" dirty="0">
                <a:solidFill>
                  <a:schemeClr val="tx1"/>
                </a:solidFill>
                <a:highlight>
                  <a:srgbClr val="FFFFFF"/>
                </a:highlight>
              </a:rPr>
              <a:t>. </a:t>
            </a:r>
            <a:r>
              <a:rPr lang="pl-PL" dirty="0">
                <a:solidFill>
                  <a:schemeClr val="tx1"/>
                </a:solidFill>
                <a:highlight>
                  <a:srgbClr val="FFFFFF"/>
                </a:highlight>
              </a:rPr>
              <a:t>                                         </a:t>
            </a:r>
            <a:r>
              <a:rPr lang="en-GB" dirty="0" err="1">
                <a:solidFill>
                  <a:schemeClr val="tx1"/>
                </a:solidFill>
                <a:highlight>
                  <a:srgbClr val="FFFFFF"/>
                </a:highlight>
              </a:rPr>
              <a:t>Przykład</a:t>
            </a:r>
            <a:r>
              <a:rPr lang="en-GB" dirty="0">
                <a:solidFill>
                  <a:schemeClr val="tx1"/>
                </a:solidFill>
                <a:highlight>
                  <a:srgbClr val="FFFFFF"/>
                </a:highlight>
              </a:rPr>
              <a:t>: Content-type: text/html; charset=UTF-8</a:t>
            </a:r>
          </a:p>
          <a:p>
            <a:pPr marL="457200" lvl="0" indent="-336550" rtl="0">
              <a:spcBef>
                <a:spcPts val="0"/>
              </a:spcBef>
              <a:buClr>
                <a:srgbClr val="303942"/>
              </a:buClr>
              <a:buSzPct val="100000"/>
            </a:pPr>
            <a:r>
              <a:rPr lang="en-GB" b="1" dirty="0">
                <a:solidFill>
                  <a:schemeClr val="tx1"/>
                </a:solidFill>
                <a:highlight>
                  <a:srgbClr val="FFFFFF"/>
                </a:highlight>
              </a:rPr>
              <a:t>Set-cookie</a:t>
            </a:r>
            <a:r>
              <a:rPr lang="en-GB" dirty="0">
                <a:solidFill>
                  <a:schemeClr val="tx1"/>
                </a:solidFill>
                <a:highlight>
                  <a:srgbClr val="FFFFFF"/>
                </a:highlight>
              </a:rPr>
              <a:t> - </a:t>
            </a:r>
            <a:r>
              <a:rPr lang="en-GB" dirty="0" err="1">
                <a:solidFill>
                  <a:schemeClr val="tx1"/>
                </a:solidFill>
                <a:highlight>
                  <a:srgbClr val="FFFFFF"/>
                </a:highlight>
              </a:rPr>
              <a:t>polecenie</a:t>
            </a:r>
            <a:r>
              <a:rPr lang="en-GB" dirty="0">
                <a:solidFill>
                  <a:schemeClr val="tx1"/>
                </a:solidFill>
                <a:highlight>
                  <a:srgbClr val="FFFFFF"/>
                </a:highlight>
              </a:rPr>
              <a:t> </a:t>
            </a:r>
            <a:r>
              <a:rPr lang="en-GB" dirty="0" err="1">
                <a:solidFill>
                  <a:schemeClr val="tx1"/>
                </a:solidFill>
                <a:highlight>
                  <a:srgbClr val="FFFFFF"/>
                </a:highlight>
              </a:rPr>
              <a:t>dla</a:t>
            </a:r>
            <a:r>
              <a:rPr lang="en-GB" dirty="0">
                <a:solidFill>
                  <a:schemeClr val="tx1"/>
                </a:solidFill>
                <a:highlight>
                  <a:srgbClr val="FFFFFF"/>
                </a:highlight>
              </a:rPr>
              <a:t> </a:t>
            </a:r>
            <a:r>
              <a:rPr lang="en-GB" dirty="0" err="1">
                <a:solidFill>
                  <a:schemeClr val="tx1"/>
                </a:solidFill>
                <a:highlight>
                  <a:srgbClr val="FFFFFF"/>
                </a:highlight>
              </a:rPr>
              <a:t>przeglądarki</a:t>
            </a:r>
            <a:r>
              <a:rPr lang="en-GB" dirty="0">
                <a:solidFill>
                  <a:schemeClr val="tx1"/>
                </a:solidFill>
                <a:highlight>
                  <a:srgbClr val="FFFFFF"/>
                </a:highlight>
              </a:rPr>
              <a:t> </a:t>
            </a:r>
            <a:r>
              <a:rPr lang="en-GB" dirty="0" err="1">
                <a:solidFill>
                  <a:schemeClr val="tx1"/>
                </a:solidFill>
                <a:highlight>
                  <a:srgbClr val="FFFFFF"/>
                </a:highlight>
              </a:rPr>
              <a:t>ustawienia</a:t>
            </a:r>
            <a:r>
              <a:rPr lang="en-GB" dirty="0">
                <a:solidFill>
                  <a:schemeClr val="tx1"/>
                </a:solidFill>
                <a:highlight>
                  <a:srgbClr val="FFFFFF"/>
                </a:highlight>
              </a:rPr>
              <a:t> </a:t>
            </a:r>
            <a:r>
              <a:rPr lang="en-GB" dirty="0" err="1">
                <a:solidFill>
                  <a:schemeClr val="tx1"/>
                </a:solidFill>
                <a:highlight>
                  <a:srgbClr val="FFFFFF"/>
                </a:highlight>
              </a:rPr>
              <a:t>wartości</a:t>
            </a:r>
            <a:r>
              <a:rPr lang="en-GB" dirty="0">
                <a:solidFill>
                  <a:schemeClr val="tx1"/>
                </a:solidFill>
                <a:highlight>
                  <a:srgbClr val="FFFFFF"/>
                </a:highlight>
              </a:rPr>
              <a:t> w </a:t>
            </a:r>
            <a:r>
              <a:rPr lang="en-GB" dirty="0" err="1">
                <a:solidFill>
                  <a:schemeClr val="tx1"/>
                </a:solidFill>
                <a:highlight>
                  <a:srgbClr val="FFFFFF"/>
                </a:highlight>
              </a:rPr>
              <a:t>ciasteczku</a:t>
            </a:r>
            <a:r>
              <a:rPr lang="en-GB" dirty="0">
                <a:solidFill>
                  <a:schemeClr val="tx1"/>
                </a:solidFill>
                <a:highlight>
                  <a:srgbClr val="FFFFFF"/>
                </a:highlight>
              </a:rPr>
              <a:t>.</a:t>
            </a:r>
          </a:p>
          <a:p>
            <a:pPr marL="457200" lvl="0" indent="-33655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GB" b="1" dirty="0">
                <a:solidFill>
                  <a:schemeClr val="tx1"/>
                </a:solidFill>
                <a:highlight>
                  <a:srgbClr val="FFFFFF"/>
                </a:highlight>
              </a:rPr>
              <a:t>Content-length</a:t>
            </a:r>
            <a:r>
              <a:rPr lang="en-GB" dirty="0">
                <a:solidFill>
                  <a:schemeClr val="tx1"/>
                </a:solidFill>
                <a:highlight>
                  <a:srgbClr val="FFFFFF"/>
                </a:highlight>
              </a:rPr>
              <a:t> - </a:t>
            </a:r>
            <a:r>
              <a:rPr lang="en-GB" dirty="0" err="1">
                <a:solidFill>
                  <a:schemeClr val="tx1"/>
                </a:solidFill>
                <a:highlight>
                  <a:srgbClr val="FFFFFF"/>
                </a:highlight>
              </a:rPr>
              <a:t>wielkość</a:t>
            </a:r>
            <a:r>
              <a:rPr lang="en-GB" dirty="0">
                <a:solidFill>
                  <a:schemeClr val="tx1"/>
                </a:solidFill>
                <a:highlight>
                  <a:srgbClr val="FFFFFF"/>
                </a:highlight>
              </a:rPr>
              <a:t> </a:t>
            </a:r>
            <a:r>
              <a:rPr lang="en-GB" dirty="0" err="1">
                <a:solidFill>
                  <a:schemeClr val="tx1"/>
                </a:solidFill>
                <a:highlight>
                  <a:srgbClr val="FFFFFF"/>
                </a:highlight>
              </a:rPr>
              <a:t>odpowiedzi</a:t>
            </a:r>
            <a:r>
              <a:rPr lang="en-GB" dirty="0">
                <a:solidFill>
                  <a:schemeClr val="tx1"/>
                </a:solidFill>
                <a:highlight>
                  <a:srgbClr val="FFFFFF"/>
                </a:highlight>
              </a:rPr>
              <a:t> w </a:t>
            </a:r>
            <a:r>
              <a:rPr lang="en-GB" dirty="0" err="1">
                <a:solidFill>
                  <a:schemeClr val="tx1"/>
                </a:solidFill>
                <a:highlight>
                  <a:srgbClr val="FFFFFF"/>
                </a:highlight>
              </a:rPr>
              <a:t>bajtach</a:t>
            </a:r>
            <a:endParaRPr lang="en-GB" dirty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marL="457200" lvl="0" indent="-33655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GB" b="1" dirty="0">
                <a:solidFill>
                  <a:schemeClr val="tx1"/>
                </a:solidFill>
                <a:highlight>
                  <a:srgbClr val="FFFFFF"/>
                </a:highlight>
              </a:rPr>
              <a:t>Location</a:t>
            </a:r>
            <a:r>
              <a:rPr lang="en-GB" dirty="0">
                <a:solidFill>
                  <a:schemeClr val="tx1"/>
                </a:solidFill>
                <a:highlight>
                  <a:srgbClr val="FFFFFF"/>
                </a:highlight>
              </a:rPr>
              <a:t> - </a:t>
            </a:r>
            <a:r>
              <a:rPr lang="en-GB" dirty="0" err="1">
                <a:solidFill>
                  <a:schemeClr val="tx1"/>
                </a:solidFill>
                <a:highlight>
                  <a:srgbClr val="FFFFFF"/>
                </a:highlight>
              </a:rPr>
              <a:t>wskazanie</a:t>
            </a:r>
            <a:r>
              <a:rPr lang="en-GB" dirty="0">
                <a:solidFill>
                  <a:schemeClr val="tx1"/>
                </a:solidFill>
                <a:highlight>
                  <a:srgbClr val="FFFFFF"/>
                </a:highlight>
              </a:rPr>
              <a:t> </a:t>
            </a:r>
            <a:r>
              <a:rPr lang="en-GB" dirty="0" err="1">
                <a:solidFill>
                  <a:schemeClr val="tx1"/>
                </a:solidFill>
                <a:highlight>
                  <a:srgbClr val="FFFFFF"/>
                </a:highlight>
              </a:rPr>
              <a:t>adresu</a:t>
            </a:r>
            <a:r>
              <a:rPr lang="en-GB" dirty="0">
                <a:solidFill>
                  <a:schemeClr val="tx1"/>
                </a:solidFill>
                <a:highlight>
                  <a:srgbClr val="FFFFFF"/>
                </a:highlight>
              </a:rPr>
              <a:t> </a:t>
            </a:r>
            <a:r>
              <a:rPr lang="en-GB" dirty="0" err="1">
                <a:solidFill>
                  <a:schemeClr val="tx1"/>
                </a:solidFill>
                <a:highlight>
                  <a:srgbClr val="FFFFFF"/>
                </a:highlight>
              </a:rPr>
              <a:t>na</a:t>
            </a:r>
            <a:r>
              <a:rPr lang="en-GB" dirty="0">
                <a:solidFill>
                  <a:schemeClr val="tx1"/>
                </a:solidFill>
                <a:highlight>
                  <a:srgbClr val="FFFFFF"/>
                </a:highlight>
              </a:rPr>
              <a:t> </a:t>
            </a:r>
            <a:r>
              <a:rPr lang="en-GB" dirty="0" err="1">
                <a:solidFill>
                  <a:schemeClr val="tx1"/>
                </a:solidFill>
                <a:highlight>
                  <a:srgbClr val="FFFFFF"/>
                </a:highlight>
              </a:rPr>
              <a:t>który</a:t>
            </a:r>
            <a:r>
              <a:rPr lang="en-GB" dirty="0">
                <a:solidFill>
                  <a:schemeClr val="tx1"/>
                </a:solidFill>
                <a:highlight>
                  <a:srgbClr val="FFFFFF"/>
                </a:highlight>
              </a:rPr>
              <a:t> ma </a:t>
            </a:r>
            <a:r>
              <a:rPr lang="en-GB" dirty="0" err="1">
                <a:solidFill>
                  <a:schemeClr val="tx1"/>
                </a:solidFill>
                <a:highlight>
                  <a:srgbClr val="FFFFFF"/>
                </a:highlight>
              </a:rPr>
              <a:t>przekierować</a:t>
            </a:r>
            <a:r>
              <a:rPr lang="en-GB" dirty="0">
                <a:solidFill>
                  <a:schemeClr val="tx1"/>
                </a:solidFill>
                <a:highlight>
                  <a:srgbClr val="FFFFFF"/>
                </a:highlight>
              </a:rPr>
              <a:t> </a:t>
            </a:r>
            <a:r>
              <a:rPr lang="en-GB" dirty="0" err="1">
                <a:solidFill>
                  <a:schemeClr val="tx1"/>
                </a:solidFill>
                <a:highlight>
                  <a:srgbClr val="FFFFFF"/>
                </a:highlight>
              </a:rPr>
              <a:t>się</a:t>
            </a:r>
            <a:r>
              <a:rPr lang="en-GB" dirty="0">
                <a:solidFill>
                  <a:schemeClr val="tx1"/>
                </a:solidFill>
                <a:highlight>
                  <a:srgbClr val="FFFFFF"/>
                </a:highlight>
              </a:rPr>
              <a:t> </a:t>
            </a:r>
            <a:r>
              <a:rPr lang="en-GB" dirty="0" err="1">
                <a:solidFill>
                  <a:schemeClr val="tx1"/>
                </a:solidFill>
                <a:highlight>
                  <a:srgbClr val="FFFFFF"/>
                </a:highlight>
              </a:rPr>
              <a:t>przeglądarka</a:t>
            </a:r>
            <a:endParaRPr lang="en-GB" dirty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marL="457200" lvl="0" indent="-33655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GB" dirty="0" err="1">
                <a:solidFill>
                  <a:schemeClr val="tx1"/>
                </a:solidFill>
                <a:highlight>
                  <a:srgbClr val="FFFFFF"/>
                </a:highlight>
              </a:rPr>
              <a:t>Przykład</a:t>
            </a:r>
            <a:r>
              <a:rPr lang="en-GB" dirty="0">
                <a:solidFill>
                  <a:schemeClr val="tx1"/>
                </a:solidFill>
                <a:highlight>
                  <a:srgbClr val="FFFFFF"/>
                </a:highlight>
              </a:rPr>
              <a:t>: Location: </a:t>
            </a:r>
            <a:r>
              <a:rPr lang="en-GB" dirty="0">
                <a:solidFill>
                  <a:schemeClr val="tx1"/>
                </a:solidFill>
                <a:highlight>
                  <a:srgbClr val="FFFFFF"/>
                </a:highlight>
                <a:hlinkClick r:id="rId3"/>
              </a:rPr>
              <a:t>http://sdacademy.pl/</a:t>
            </a:r>
            <a:endParaRPr lang="pl-PL" dirty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marL="457200" lvl="0" indent="-336550">
              <a:spcBef>
                <a:spcPts val="0"/>
              </a:spcBef>
              <a:buClr>
                <a:srgbClr val="000000"/>
              </a:buClr>
            </a:pPr>
            <a:r>
              <a:rPr lang="en-GB" b="1" dirty="0">
                <a:solidFill>
                  <a:schemeClr val="tx1"/>
                </a:solidFill>
              </a:rPr>
              <a:t>Cache-Control, Last-Modified</a:t>
            </a:r>
            <a:r>
              <a:rPr lang="pl-PL" b="1" dirty="0">
                <a:solidFill>
                  <a:schemeClr val="tx1"/>
                </a:solidFill>
              </a:rPr>
              <a:t>,</a:t>
            </a:r>
            <a:r>
              <a:rPr lang="en-GB" b="1" dirty="0">
                <a:solidFill>
                  <a:schemeClr val="tx1"/>
                </a:solidFill>
              </a:rPr>
              <a:t> Expires</a:t>
            </a:r>
            <a:endParaRPr lang="en-GB" b="1" dirty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marL="0" lvl="0" indent="0" rtl="0">
              <a:spcBef>
                <a:spcPts val="0"/>
              </a:spcBef>
              <a:buNone/>
            </a:pPr>
            <a:endParaRPr dirty="0">
              <a:solidFill>
                <a:schemeClr val="tx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sz="4400" b="0" dirty="0">
                <a:latin typeface="Calibri" panose="020F0502020204030204" pitchFamily="34" charset="0"/>
              </a:rPr>
              <a:t>Statusy</a:t>
            </a:r>
            <a:r>
              <a:rPr lang="en-GB" sz="4400" b="0" dirty="0">
                <a:latin typeface="Calibri" panose="020F0502020204030204" pitchFamily="34" charset="0"/>
              </a:rPr>
              <a:t> </a:t>
            </a:r>
            <a:r>
              <a:rPr lang="en-GB" sz="4400" b="0" dirty="0" err="1">
                <a:latin typeface="Calibri" panose="020F0502020204030204" pitchFamily="34" charset="0"/>
              </a:rPr>
              <a:t>odpowiedzi</a:t>
            </a:r>
            <a:endParaRPr lang="en-GB" sz="4400" b="0" dirty="0">
              <a:latin typeface="Calibri" panose="020F0502020204030204" pitchFamily="34" charset="0"/>
            </a:endParaRPr>
          </a:p>
        </p:txBody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68575" tIns="68575" rIns="68575" bIns="6857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W </a:t>
            </a:r>
            <a:r>
              <a:rPr lang="en-GB" dirty="0" err="1"/>
              <a:t>ramach</a:t>
            </a:r>
            <a:r>
              <a:rPr lang="en-GB" dirty="0"/>
              <a:t> </a:t>
            </a:r>
            <a:r>
              <a:rPr lang="en-GB" dirty="0" err="1"/>
              <a:t>odpowiedzi</a:t>
            </a:r>
            <a:r>
              <a:rPr lang="en-GB" dirty="0"/>
              <a:t> </a:t>
            </a:r>
            <a:r>
              <a:rPr lang="en-GB" dirty="0" err="1"/>
              <a:t>serwer</a:t>
            </a:r>
            <a:r>
              <a:rPr lang="en-GB" dirty="0"/>
              <a:t> </a:t>
            </a:r>
            <a:r>
              <a:rPr lang="en-GB" dirty="0" err="1"/>
              <a:t>wysyła</a:t>
            </a:r>
            <a:r>
              <a:rPr lang="en-GB" dirty="0"/>
              <a:t> </a:t>
            </a:r>
            <a:r>
              <a:rPr lang="en-GB" dirty="0" err="1"/>
              <a:t>jej</a:t>
            </a:r>
            <a:r>
              <a:rPr lang="en-GB" dirty="0"/>
              <a:t> </a:t>
            </a:r>
            <a:r>
              <a:rPr lang="en-GB" dirty="0" err="1"/>
              <a:t>kod</a:t>
            </a:r>
            <a:r>
              <a:rPr lang="pl-PL" dirty="0"/>
              <a:t>:</a:t>
            </a:r>
            <a:endParaRPr lang="en-GB" dirty="0"/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-GB" sz="1800" dirty="0"/>
              <a:t>1xx - status </a:t>
            </a:r>
            <a:r>
              <a:rPr lang="en-GB" sz="1800" dirty="0" err="1"/>
              <a:t>informacyjne</a:t>
            </a:r>
            <a:endParaRPr lang="en-GB" sz="1800" dirty="0"/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-GB" sz="1800" dirty="0"/>
              <a:t>2xx </a:t>
            </a:r>
            <a:r>
              <a:rPr lang="pl-PL" sz="1800" dirty="0"/>
              <a:t>– Udało się! </a:t>
            </a:r>
            <a:r>
              <a:rPr lang="en-GB" sz="1800" dirty="0"/>
              <a:t>- </a:t>
            </a:r>
            <a:r>
              <a:rPr lang="pl-PL" sz="1800" dirty="0"/>
              <a:t>Wszystko poszło ok</a:t>
            </a:r>
            <a:endParaRPr lang="en-GB" sz="1800" dirty="0">
              <a:solidFill>
                <a:srgbClr val="4A86E8"/>
              </a:solidFill>
            </a:endParaRP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-GB" sz="1800" dirty="0"/>
              <a:t>3xx </a:t>
            </a:r>
            <a:r>
              <a:rPr lang="pl-PL" sz="1800" dirty="0"/>
              <a:t>- </a:t>
            </a:r>
            <a:r>
              <a:rPr lang="pl-PL" dirty="0"/>
              <a:t>G</a:t>
            </a:r>
            <a:r>
              <a:rPr lang="en-GB" sz="1800" dirty="0" err="1"/>
              <a:t>rupa</a:t>
            </a:r>
            <a:r>
              <a:rPr lang="en-GB" sz="1800" dirty="0"/>
              <a:t> </a:t>
            </a:r>
            <a:r>
              <a:rPr lang="en-GB" sz="1800" dirty="0" err="1"/>
              <a:t>statusów</a:t>
            </a:r>
            <a:r>
              <a:rPr lang="en-GB" sz="1800" dirty="0"/>
              <a:t> </a:t>
            </a:r>
            <a:r>
              <a:rPr lang="en-GB" sz="1800" dirty="0" err="1"/>
              <a:t>przekierowań</a:t>
            </a:r>
            <a:r>
              <a:rPr lang="pl-PL" sz="1800" dirty="0"/>
              <a:t> – serwer chce aby przeglądarka udała się pod inną lokalizację</a:t>
            </a:r>
            <a:endParaRPr lang="en-GB" sz="1800" dirty="0">
              <a:solidFill>
                <a:srgbClr val="4A86E8"/>
              </a:solidFill>
            </a:endParaRP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-GB" sz="1800" dirty="0"/>
              <a:t>4xx – </a:t>
            </a:r>
            <a:r>
              <a:rPr lang="pl-PL" dirty="0"/>
              <a:t>Błąd po stronie klienta – błąd w zapytaniu np. niepoprawne nagłówki</a:t>
            </a:r>
            <a:endParaRPr lang="en-GB" sz="1800" dirty="0">
              <a:solidFill>
                <a:srgbClr val="4A86E8"/>
              </a:solidFill>
            </a:endParaRP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-GB" sz="1800" dirty="0"/>
              <a:t>5xx –</a:t>
            </a:r>
            <a:r>
              <a:rPr lang="pl-PL" sz="1800" dirty="0"/>
              <a:t> Coś poszło nie tak - </a:t>
            </a:r>
            <a:r>
              <a:rPr lang="en-GB" sz="1800" dirty="0"/>
              <a:t> </a:t>
            </a:r>
            <a:r>
              <a:rPr lang="en-GB" sz="1800" dirty="0" err="1"/>
              <a:t>grupa</a:t>
            </a:r>
            <a:r>
              <a:rPr lang="en-GB" sz="1800" dirty="0"/>
              <a:t> </a:t>
            </a:r>
            <a:r>
              <a:rPr lang="en-GB" sz="1800" dirty="0" err="1"/>
              <a:t>błędów</a:t>
            </a:r>
            <a:r>
              <a:rPr lang="en-GB" sz="1800" dirty="0"/>
              <a:t> </a:t>
            </a:r>
            <a:r>
              <a:rPr lang="en-GB" sz="1800" dirty="0" err="1"/>
              <a:t>po</a:t>
            </a:r>
            <a:r>
              <a:rPr lang="en-GB" sz="1800" dirty="0"/>
              <a:t> </a:t>
            </a:r>
            <a:r>
              <a:rPr lang="en-GB" sz="1800" dirty="0" err="1"/>
              <a:t>stronie</a:t>
            </a:r>
            <a:r>
              <a:rPr lang="en-GB" sz="1800" dirty="0"/>
              <a:t> </a:t>
            </a:r>
            <a:r>
              <a:rPr lang="en-GB" sz="1800" dirty="0" err="1"/>
              <a:t>serwera</a:t>
            </a:r>
            <a:endParaRPr lang="en-GB" sz="1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AFDB1D7D-A6FF-4811-9103-F5CBAF061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400" dirty="0">
                <a:latin typeface="Calibri" panose="020F0502020204030204" pitchFamily="34" charset="0"/>
              </a:rPr>
              <a:t>Statusy 1xx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4187B0C0-F57D-4BAC-B6D9-787DBCD54A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100 </a:t>
            </a:r>
            <a:r>
              <a:rPr lang="pl-PL" dirty="0" err="1"/>
              <a:t>Continue</a:t>
            </a:r>
            <a:r>
              <a:rPr lang="pl-PL" dirty="0"/>
              <a:t> – „Prześlij resztę danych”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101 – </a:t>
            </a:r>
            <a:r>
              <a:rPr lang="pl-PL" dirty="0" err="1"/>
              <a:t>Switching</a:t>
            </a:r>
            <a:r>
              <a:rPr lang="pl-PL" dirty="0"/>
              <a:t> </a:t>
            </a:r>
            <a:r>
              <a:rPr lang="pl-PL" dirty="0" err="1"/>
              <a:t>Protocols</a:t>
            </a:r>
            <a:r>
              <a:rPr lang="pl-PL" dirty="0"/>
              <a:t> – przetworze to żądanie jeśli wyślesz je za pomocą protokołu z nagłówka Upgrade</a:t>
            </a:r>
          </a:p>
        </p:txBody>
      </p:sp>
    </p:spTree>
    <p:extLst>
      <p:ext uri="{BB962C8B-B14F-4D97-AF65-F5344CB8AC3E}">
        <p14:creationId xmlns:p14="http://schemas.microsoft.com/office/powerpoint/2010/main" val="4162778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AFDB1D7D-A6FF-4811-9103-F5CBAF061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400" dirty="0">
                <a:latin typeface="Calibri" panose="020F0502020204030204" pitchFamily="34" charset="0"/>
              </a:rPr>
              <a:t>Statusy 2xx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4187B0C0-F57D-4BAC-B6D9-787DBCD54A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200 OK -  Żądanie wykonane prawidłowo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201 </a:t>
            </a:r>
            <a:r>
              <a:rPr lang="pl-PL" dirty="0" err="1"/>
              <a:t>Created</a:t>
            </a:r>
            <a:r>
              <a:rPr lang="pl-PL" dirty="0"/>
              <a:t> – Nowy zasób został utworzony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202 </a:t>
            </a:r>
            <a:r>
              <a:rPr lang="pl-PL" dirty="0" err="1"/>
              <a:t>Accepted</a:t>
            </a:r>
            <a:r>
              <a:rPr lang="pl-PL" dirty="0"/>
              <a:t> – Zrozumiałem i przyjąłem Twoje żądanie</a:t>
            </a:r>
          </a:p>
        </p:txBody>
      </p:sp>
    </p:spTree>
    <p:extLst>
      <p:ext uri="{BB962C8B-B14F-4D97-AF65-F5344CB8AC3E}">
        <p14:creationId xmlns:p14="http://schemas.microsoft.com/office/powerpoint/2010/main" val="2063963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AFDB1D7D-A6FF-4811-9103-F5CBAF061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400" dirty="0">
                <a:latin typeface="Calibri" panose="020F0502020204030204" pitchFamily="34" charset="0"/>
              </a:rPr>
              <a:t>Statusy 3xx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4187B0C0-F57D-4BAC-B6D9-787DBCD54A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301 </a:t>
            </a:r>
            <a:r>
              <a:rPr lang="pl-PL" dirty="0" err="1"/>
              <a:t>Moved</a:t>
            </a:r>
            <a:r>
              <a:rPr lang="pl-PL" dirty="0"/>
              <a:t> </a:t>
            </a:r>
            <a:r>
              <a:rPr lang="pl-PL" dirty="0" err="1"/>
              <a:t>Permanently</a:t>
            </a:r>
            <a:r>
              <a:rPr lang="pl-PL" dirty="0"/>
              <a:t> – Kiedyś był tutaj zasób ale już go nie ma i nie będzie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302 – </a:t>
            </a:r>
            <a:r>
              <a:rPr lang="pl-PL" dirty="0" err="1"/>
              <a:t>Moved</a:t>
            </a:r>
            <a:r>
              <a:rPr lang="pl-PL" dirty="0"/>
              <a:t> </a:t>
            </a:r>
            <a:r>
              <a:rPr lang="pl-PL" dirty="0" err="1"/>
              <a:t>Temporarily</a:t>
            </a:r>
            <a:r>
              <a:rPr lang="pl-PL" dirty="0"/>
              <a:t> – Zasób chwilowo nieobecny pod tą lokalizacją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303 </a:t>
            </a:r>
            <a:r>
              <a:rPr lang="pl-PL" dirty="0" err="1"/>
              <a:t>See</a:t>
            </a:r>
            <a:r>
              <a:rPr lang="pl-PL" dirty="0"/>
              <a:t> </a:t>
            </a:r>
            <a:r>
              <a:rPr lang="pl-PL" dirty="0" err="1"/>
              <a:t>other</a:t>
            </a:r>
            <a:r>
              <a:rPr lang="pl-PL" dirty="0"/>
              <a:t> – Zasób którego szukasz nie znajduje się tutaj ale sprawdź tam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4195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AFDB1D7D-A6FF-4811-9103-F5CBAF061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400" dirty="0">
                <a:latin typeface="Calibri" panose="020F0502020204030204" pitchFamily="34" charset="0"/>
              </a:rPr>
              <a:t>Statusy 4xx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4187B0C0-F57D-4BAC-B6D9-787DBCD54A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400 Bad </a:t>
            </a:r>
            <a:r>
              <a:rPr lang="pl-PL" dirty="0" err="1"/>
              <a:t>Reqest</a:t>
            </a:r>
            <a:r>
              <a:rPr lang="pl-PL" dirty="0"/>
              <a:t> – Żądanie nie spodobało się serwerowi prawdopodobnie czegoś w nim brakuje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404 – Not </a:t>
            </a:r>
            <a:r>
              <a:rPr lang="pl-PL" dirty="0" err="1"/>
              <a:t>Found</a:t>
            </a:r>
            <a:r>
              <a:rPr lang="pl-PL" dirty="0"/>
              <a:t> – Wskazany zasób nie istnieje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405 – Method Not </a:t>
            </a:r>
            <a:r>
              <a:rPr lang="pl-PL" dirty="0" err="1"/>
              <a:t>Allowed</a:t>
            </a:r>
            <a:r>
              <a:rPr lang="pl-PL" dirty="0"/>
              <a:t> – Zła metoda do wywołania tego adresu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415 – </a:t>
            </a:r>
            <a:r>
              <a:rPr lang="pl-PL" dirty="0" err="1"/>
              <a:t>Unsupported</a:t>
            </a:r>
            <a:r>
              <a:rPr lang="pl-PL" dirty="0"/>
              <a:t> Media </a:t>
            </a:r>
            <a:r>
              <a:rPr lang="pl-PL" dirty="0" err="1"/>
              <a:t>Type</a:t>
            </a:r>
            <a:r>
              <a:rPr lang="pl-PL" dirty="0"/>
              <a:t> – Typ zawartości żądania nie jest obsługiwany 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65291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AFDB1D7D-A6FF-4811-9103-F5CBAF061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400" dirty="0">
                <a:latin typeface="Calibri" panose="020F0502020204030204" pitchFamily="34" charset="0"/>
              </a:rPr>
              <a:t>Statusy 5xx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4187B0C0-F57D-4BAC-B6D9-787DBCD54A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500 </a:t>
            </a:r>
            <a:r>
              <a:rPr lang="pl-PL" dirty="0" err="1"/>
              <a:t>Internal</a:t>
            </a:r>
            <a:r>
              <a:rPr lang="pl-PL" dirty="0"/>
              <a:t> Server Error – Coś poszło nie tak podczas obsługi żądania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503 Service </a:t>
            </a:r>
            <a:r>
              <a:rPr lang="pl-PL" dirty="0" err="1"/>
              <a:t>Unavailable</a:t>
            </a:r>
            <a:r>
              <a:rPr lang="pl-PL" dirty="0"/>
              <a:t> – Serwer nie był w stanie odpowiedzieć z powodu przeciążenia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504 Gateway </a:t>
            </a:r>
            <a:r>
              <a:rPr lang="pl-PL" dirty="0" err="1"/>
              <a:t>Timeout</a:t>
            </a:r>
            <a:r>
              <a:rPr lang="pl-PL" dirty="0"/>
              <a:t> – Przesyłanie danych pomiędzy serwerami trwało zbyt długo</a:t>
            </a:r>
          </a:p>
          <a:p>
            <a:r>
              <a:rPr lang="pl-PL" dirty="0"/>
              <a:t> 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609791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81E6D1-B090-4852-ABDA-EC3569719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Apache HTTP Client</a:t>
            </a:r>
          </a:p>
        </p:txBody>
      </p:sp>
      <p:sp>
        <p:nvSpPr>
          <p:cNvPr id="6" name="Symbol zastępczy obrazu 5">
            <a:extLst>
              <a:ext uri="{FF2B5EF4-FFF2-40B4-BE49-F238E27FC236}">
                <a16:creationId xmlns:a16="http://schemas.microsoft.com/office/drawing/2014/main" id="{3A063EC7-2990-40F4-B093-EA8220D2341D}"/>
              </a:ext>
            </a:extLst>
          </p:cNvPr>
          <p:cNvSpPr>
            <a:spLocks noGrp="1"/>
          </p:cNvSpPr>
          <p:nvPr>
            <p:ph type="pic" idx="2"/>
          </p:nvPr>
        </p:nvSpPr>
        <p:spPr/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26E9735-9531-4A00-9D9C-802B404520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Popularna biblioteka służąca do komunikacji z wykorzystaniem HTTP</a:t>
            </a:r>
          </a:p>
          <a:p>
            <a:r>
              <a:rPr lang="pl-PL" sz="1400" dirty="0"/>
              <a:t>&lt;</a:t>
            </a:r>
            <a:r>
              <a:rPr lang="pl-PL" sz="1400" dirty="0" err="1"/>
              <a:t>dependency</a:t>
            </a:r>
            <a:r>
              <a:rPr lang="pl-PL" sz="1400" dirty="0"/>
              <a:t>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pl-PL" sz="1400" dirty="0"/>
              <a:t>    &lt;</a:t>
            </a:r>
            <a:r>
              <a:rPr lang="pl-PL" sz="1400" dirty="0" err="1"/>
              <a:t>groupId</a:t>
            </a:r>
            <a:r>
              <a:rPr lang="pl-PL" sz="1400" dirty="0"/>
              <a:t>&gt;</a:t>
            </a:r>
            <a:r>
              <a:rPr lang="pl-PL" sz="1400" dirty="0" err="1"/>
              <a:t>org.apache.httpcomponents</a:t>
            </a:r>
            <a:r>
              <a:rPr lang="pl-PL" sz="1400" dirty="0"/>
              <a:t>&lt;/</a:t>
            </a:r>
            <a:r>
              <a:rPr lang="pl-PL" sz="1400" dirty="0" err="1"/>
              <a:t>groupId</a:t>
            </a:r>
            <a:r>
              <a:rPr lang="pl-PL" sz="1400" dirty="0"/>
              <a:t>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pl-PL" sz="1400" dirty="0"/>
              <a:t>    &lt;</a:t>
            </a:r>
            <a:r>
              <a:rPr lang="pl-PL" sz="1400" dirty="0" err="1"/>
              <a:t>artifactId</a:t>
            </a:r>
            <a:r>
              <a:rPr lang="pl-PL" sz="1400" dirty="0"/>
              <a:t>&gt;</a:t>
            </a:r>
            <a:r>
              <a:rPr lang="pl-PL" sz="1400" dirty="0" err="1"/>
              <a:t>httpclient</a:t>
            </a:r>
            <a:r>
              <a:rPr lang="pl-PL" sz="1400" dirty="0"/>
              <a:t>&lt;/</a:t>
            </a:r>
            <a:r>
              <a:rPr lang="pl-PL" sz="1400" dirty="0" err="1"/>
              <a:t>artifactId</a:t>
            </a:r>
            <a:r>
              <a:rPr lang="pl-PL" sz="1400" dirty="0"/>
              <a:t>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pl-PL" sz="1400" dirty="0"/>
              <a:t>    &lt;version&gt;4.5.3&lt;/version&gt;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pl-PL" sz="1400" dirty="0"/>
              <a:t>&lt;/</a:t>
            </a:r>
            <a:r>
              <a:rPr lang="pl-PL" sz="1400" dirty="0" err="1"/>
              <a:t>dependency</a:t>
            </a:r>
            <a:r>
              <a:rPr lang="pl-PL" sz="1400" dirty="0"/>
              <a:t>&gt;</a:t>
            </a:r>
            <a:endParaRPr lang="pl-PL" sz="1400" dirty="0">
              <a:solidFill>
                <a:schemeClr val="tx1"/>
              </a:solidFill>
            </a:endParaRPr>
          </a:p>
          <a:p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04BB6D2F-3F2A-4E14-A305-D68A0E5F852F}"/>
              </a:ext>
            </a:extLst>
          </p:cNvPr>
          <p:cNvSpPr txBox="1"/>
          <p:nvPr/>
        </p:nvSpPr>
        <p:spPr>
          <a:xfrm>
            <a:off x="5438775" y="2257425"/>
            <a:ext cx="3222796" cy="246221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ctr">
              <a:buFont typeface="Arial"/>
              <a:buChar char="•"/>
            </a:pPr>
            <a:r>
              <a:rPr lang="pl-PL" dirty="0"/>
              <a:t>Pobierzmy jakąś stronę</a:t>
            </a:r>
          </a:p>
          <a:p>
            <a:pPr marL="285750" indent="-285750" algn="ctr">
              <a:buFont typeface="Arial"/>
              <a:buChar char="•"/>
            </a:pPr>
            <a:r>
              <a:rPr lang="pl-PL" dirty="0"/>
              <a:t>Wyślijmy przykładowe dane za pomocą </a:t>
            </a:r>
            <a:r>
              <a:rPr lang="pl-PL" dirty="0" err="1"/>
              <a:t>POST'a</a:t>
            </a:r>
          </a:p>
          <a:p>
            <a:pPr marL="285750" indent="-285750" algn="ctr">
              <a:buFont typeface="Arial"/>
              <a:buChar char="•"/>
            </a:pPr>
            <a:r>
              <a:rPr lang="pl-PL" dirty="0"/>
              <a:t>Spróbujmy usunąć stronę SDA :)</a:t>
            </a:r>
          </a:p>
          <a:p>
            <a:pPr marL="285750" indent="-285750" algn="ctr">
              <a:buFont typeface="Arial"/>
              <a:buChar char="•"/>
            </a:pPr>
            <a:r>
              <a:rPr lang="pl-PL" dirty="0"/>
              <a:t>Potestujmy działanie innych metod http</a:t>
            </a:r>
          </a:p>
          <a:p>
            <a:pPr marL="285750" indent="-285750" algn="ctr">
              <a:buFont typeface="Arial"/>
              <a:buChar char="•"/>
            </a:pPr>
            <a:r>
              <a:rPr lang="pl-PL" dirty="0"/>
              <a:t>Przyjrzyjmy się formatowi JSON na stronie </a:t>
            </a:r>
            <a:r>
              <a:rPr lang="pl-PL" dirty="0">
                <a:hlinkClick r:id="rId2"/>
              </a:rPr>
              <a:t>http://json.org/</a:t>
            </a:r>
            <a:r>
              <a:rPr lang="pl-PL" dirty="0"/>
              <a:t> i pobierzmy informacje o Polsce w formacie JSON z https://restcountries.eu/</a:t>
            </a:r>
          </a:p>
        </p:txBody>
      </p:sp>
    </p:spTree>
    <p:extLst>
      <p:ext uri="{BB962C8B-B14F-4D97-AF65-F5344CB8AC3E}">
        <p14:creationId xmlns:p14="http://schemas.microsoft.com/office/powerpoint/2010/main" val="23838829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0D82978-290E-4EA2-8B3B-7BB4BB1D4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GSON</a:t>
            </a:r>
          </a:p>
        </p:txBody>
      </p:sp>
      <p:sp>
        <p:nvSpPr>
          <p:cNvPr id="6" name="Symbol zastępczy obrazu 5">
            <a:extLst>
              <a:ext uri="{FF2B5EF4-FFF2-40B4-BE49-F238E27FC236}">
                <a16:creationId xmlns:a16="http://schemas.microsoft.com/office/drawing/2014/main" id="{C08E1EA7-5613-4E97-AD34-D42638979E14}"/>
              </a:ext>
            </a:extLst>
          </p:cNvPr>
          <p:cNvSpPr>
            <a:spLocks noGrp="1"/>
          </p:cNvSpPr>
          <p:nvPr>
            <p:ph type="pic" idx="2"/>
          </p:nvPr>
        </p:nvSpPr>
        <p:spPr/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508FE20-E3B0-4F5A-8A4D-05F62B2683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Popularna biblioteka od </a:t>
            </a:r>
            <a:r>
              <a:rPr lang="pl-PL" dirty="0" err="1"/>
              <a:t>Googla</a:t>
            </a:r>
            <a:r>
              <a:rPr lang="pl-PL" dirty="0"/>
              <a:t> służąca do pracy z formatem JSON</a:t>
            </a:r>
          </a:p>
          <a:p>
            <a:r>
              <a:rPr lang="pl-PL" sz="1200" dirty="0"/>
              <a:t>&lt;</a:t>
            </a:r>
            <a:r>
              <a:rPr lang="pl-PL" sz="1200" dirty="0" err="1"/>
              <a:t>dependency</a:t>
            </a:r>
            <a:r>
              <a:rPr lang="pl-PL" sz="1200" dirty="0"/>
              <a:t>&gt;</a:t>
            </a:r>
            <a:endParaRPr lang="pl-PL" sz="1200">
              <a:solidFill>
                <a:schemeClr val="tx1"/>
              </a:solidFill>
            </a:endParaRPr>
          </a:p>
          <a:p>
            <a:r>
              <a:rPr lang="pl-PL" sz="1200" dirty="0"/>
              <a:t>  &lt;</a:t>
            </a:r>
            <a:r>
              <a:rPr lang="pl-PL" sz="1200" dirty="0" err="1"/>
              <a:t>groupId</a:t>
            </a:r>
            <a:r>
              <a:rPr lang="pl-PL" sz="1200" dirty="0"/>
              <a:t>&gt;</a:t>
            </a:r>
            <a:r>
              <a:rPr lang="pl-PL" sz="1200" dirty="0" err="1"/>
              <a:t>com.google.code.gson</a:t>
            </a:r>
            <a:r>
              <a:rPr lang="pl-PL" sz="1200" dirty="0"/>
              <a:t>&lt;/</a:t>
            </a:r>
            <a:r>
              <a:rPr lang="pl-PL" sz="1200" dirty="0" err="1"/>
              <a:t>groupId</a:t>
            </a:r>
            <a:r>
              <a:rPr lang="pl-PL" sz="1200" dirty="0"/>
              <a:t>&gt;</a:t>
            </a:r>
            <a:endParaRPr lang="pl-PL" sz="1200">
              <a:solidFill>
                <a:schemeClr val="tx1"/>
              </a:solidFill>
            </a:endParaRPr>
          </a:p>
          <a:p>
            <a:r>
              <a:rPr lang="pl-PL" sz="1200" dirty="0"/>
              <a:t>    &lt;</a:t>
            </a:r>
            <a:r>
              <a:rPr lang="pl-PL" sz="1200" dirty="0" err="1"/>
              <a:t>artifactId</a:t>
            </a:r>
            <a:r>
              <a:rPr lang="pl-PL" sz="1200" dirty="0"/>
              <a:t>&gt;</a:t>
            </a:r>
            <a:r>
              <a:rPr lang="pl-PL" sz="1200" dirty="0" err="1"/>
              <a:t>gson</a:t>
            </a:r>
            <a:r>
              <a:rPr lang="pl-PL" sz="1200" dirty="0"/>
              <a:t>&lt;/</a:t>
            </a:r>
            <a:r>
              <a:rPr lang="pl-PL" sz="1200" dirty="0" err="1"/>
              <a:t>artifactId</a:t>
            </a:r>
            <a:r>
              <a:rPr lang="pl-PL" sz="1200" dirty="0"/>
              <a:t>&gt;</a:t>
            </a:r>
            <a:endParaRPr lang="pl-PL" sz="1200">
              <a:solidFill>
                <a:schemeClr val="tx1"/>
              </a:solidFill>
            </a:endParaRPr>
          </a:p>
          <a:p>
            <a:r>
              <a:rPr lang="pl-PL" sz="1200" dirty="0"/>
              <a:t>    &lt;version&gt;2.8.2&lt;/version&gt;</a:t>
            </a:r>
            <a:endParaRPr lang="pl-PL" sz="1200">
              <a:solidFill>
                <a:schemeClr val="tx1"/>
              </a:solidFill>
            </a:endParaRPr>
          </a:p>
          <a:p>
            <a:r>
              <a:rPr lang="pl-PL" sz="1200" dirty="0"/>
              <a:t>&lt;/</a:t>
            </a:r>
            <a:r>
              <a:rPr lang="pl-PL" sz="1200" dirty="0" err="1"/>
              <a:t>dependency</a:t>
            </a:r>
            <a:r>
              <a:rPr lang="pl-PL" sz="1200" dirty="0"/>
              <a:t>&gt;</a:t>
            </a:r>
            <a:endParaRPr lang="pl-PL" sz="1200">
              <a:solidFill>
                <a:schemeClr val="tx1"/>
              </a:solidFill>
            </a:endParaRPr>
          </a:p>
          <a:p>
            <a:r>
              <a:rPr lang="pl-PL" sz="1400" dirty="0"/>
              <a:t>Wykorzystując HTTP </a:t>
            </a:r>
            <a:r>
              <a:rPr lang="pl-PL" sz="1400" dirty="0" err="1"/>
              <a:t>Clienta</a:t>
            </a:r>
            <a:r>
              <a:rPr lang="pl-PL" sz="1400" dirty="0"/>
              <a:t> i </a:t>
            </a:r>
            <a:r>
              <a:rPr lang="pl-PL" sz="1400" dirty="0" err="1"/>
              <a:t>GSON'a</a:t>
            </a:r>
            <a:r>
              <a:rPr lang="pl-PL" sz="1400" dirty="0"/>
              <a:t> pobierzmy informacje o Polsce i napiszmy zdanie:</a:t>
            </a:r>
          </a:p>
          <a:p>
            <a:r>
              <a:rPr lang="pl-PL" sz="1400" dirty="0"/>
              <a:t>„Polska ma …. ludności, graniczy z …… a po włosku to: .. ”</a:t>
            </a:r>
            <a:endParaRPr lang="pl-PL" dirty="0">
              <a:solidFill>
                <a:schemeClr val="tx1"/>
              </a:solidFill>
            </a:endParaRPr>
          </a:p>
          <a:p>
            <a:endParaRPr lang="pl-PL" sz="1400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62A2476B-5B1E-4EBC-B477-E864AFDCE74C}"/>
              </a:ext>
            </a:extLst>
          </p:cNvPr>
          <p:cNvSpPr txBox="1"/>
          <p:nvPr/>
        </p:nvSpPr>
        <p:spPr>
          <a:xfrm>
            <a:off x="5426075" y="2200275"/>
            <a:ext cx="3264801" cy="3079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pl-PL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BF6F952-EF43-4E24-A481-21422C521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9364" y="1969851"/>
            <a:ext cx="3262313" cy="19082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JsonParser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jsonParser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JsonParser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JsonElement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jsonParser.parse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polandInJson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JsonArray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asJsonArray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parse.getAsJsonArray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asJsonArray.get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getAsJsonObject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getAsString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pl-PL" altLang="pl-PL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pl-PL" altLang="pl-P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078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DE3584-B45A-42D1-8CFA-C5AADB95A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GSON – budowanie </a:t>
            </a:r>
            <a:r>
              <a:rPr lang="pl-PL" dirty="0" err="1"/>
              <a:t>JSON'a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FE9180F-E9F7-44F5-B07F-354162E173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Za pomocą </a:t>
            </a:r>
            <a:r>
              <a:rPr lang="pl-PL" dirty="0" err="1"/>
              <a:t>GSON'a</a:t>
            </a:r>
            <a:r>
              <a:rPr lang="pl-PL" dirty="0"/>
              <a:t> można również stworzyć </a:t>
            </a:r>
            <a:r>
              <a:rPr lang="pl-PL" dirty="0" err="1"/>
              <a:t>text</a:t>
            </a:r>
            <a:r>
              <a:rPr lang="pl-PL" dirty="0"/>
              <a:t> w formacie JSON, po to aby np. wysłać go potem na serwer.</a:t>
            </a:r>
          </a:p>
          <a:p>
            <a:endParaRPr lang="pl-PL" dirty="0"/>
          </a:p>
          <a:p>
            <a:r>
              <a:rPr lang="pl-PL" dirty="0"/>
              <a:t>Stwórzmy obiekt typu Student a potem wyślijmy go na:</a:t>
            </a:r>
          </a:p>
          <a:p>
            <a:r>
              <a:rPr lang="pl-PL" dirty="0"/>
              <a:t>https://protected-cove-60658.herokuapp.com/students</a:t>
            </a:r>
            <a:endParaRPr lang="pl-PL">
              <a:solidFill>
                <a:schemeClr val="tx1"/>
              </a:solidFill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88803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4400" dirty="0">
                <a:latin typeface="Calibri" panose="020F0502020204030204" pitchFamily="34" charset="0"/>
              </a:rPr>
              <a:t>Co to </a:t>
            </a:r>
            <a:r>
              <a:rPr lang="en-GB" sz="4400" dirty="0" err="1">
                <a:latin typeface="Calibri" panose="020F0502020204030204" pitchFamily="34" charset="0"/>
              </a:rPr>
              <a:t>właściwie</a:t>
            </a:r>
            <a:r>
              <a:rPr lang="en-GB" sz="4400" dirty="0">
                <a:latin typeface="Calibri" panose="020F0502020204030204" pitchFamily="34" charset="0"/>
              </a:rPr>
              <a:t> jest </a:t>
            </a:r>
            <a:r>
              <a:rPr lang="en-GB" sz="4400" dirty="0" err="1">
                <a:latin typeface="Calibri" panose="020F0502020204030204" pitchFamily="34" charset="0"/>
              </a:rPr>
              <a:t>protokół</a:t>
            </a:r>
            <a:r>
              <a:rPr lang="en-GB" sz="4400" dirty="0">
                <a:latin typeface="Calibri" panose="020F0502020204030204" pitchFamily="34" charset="0"/>
              </a:rPr>
              <a:t>?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32B78E42-8103-476F-839A-CC3EE8CE17EA}"/>
              </a:ext>
            </a:extLst>
          </p:cNvPr>
          <p:cNvSpPr>
            <a:spLocks noGrp="1"/>
          </p:cNvSpPr>
          <p:nvPr>
            <p:ph type="pic" idx="2"/>
          </p:nvPr>
        </p:nvSpPr>
        <p:spPr/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583406" y="1969850"/>
            <a:ext cx="4355400" cy="2373550"/>
          </a:xfrm>
          <a:prstGeom prst="rect">
            <a:avLst/>
          </a:prstGeom>
        </p:spPr>
        <p:txBody>
          <a:bodyPr wrap="square" lIns="68575" tIns="68575" rIns="68575" bIns="6857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2400" dirty="0" err="1">
                <a:latin typeface="+mn-lt"/>
              </a:rPr>
              <a:t>Protokó</a:t>
            </a:r>
            <a:r>
              <a:rPr lang="en-GB" sz="2400" dirty="0" err="1">
                <a:latin typeface="+mj-lt"/>
              </a:rPr>
              <a:t>ł</a:t>
            </a:r>
            <a:r>
              <a:rPr lang="en-GB" sz="2400" dirty="0">
                <a:latin typeface="+mj-lt"/>
              </a:rPr>
              <a:t> =</a:t>
            </a:r>
            <a:r>
              <a:rPr lang="pl-PL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Zbiór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reguł</a:t>
            </a:r>
            <a:endParaRPr lang="en-GB" sz="2400" dirty="0">
              <a:latin typeface="+mj-lt"/>
            </a:endParaRPr>
          </a:p>
          <a:p>
            <a:pPr lvl="0" rtl="0">
              <a:spcBef>
                <a:spcPts val="0"/>
              </a:spcBef>
              <a:buNone/>
            </a:pPr>
            <a:endParaRPr lang="pl-PL" dirty="0">
              <a:latin typeface="+mj-lt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 dirty="0" err="1">
                <a:latin typeface="+mj-lt"/>
              </a:rPr>
              <a:t>Protokół</a:t>
            </a:r>
            <a:r>
              <a:rPr lang="en-GB" dirty="0">
                <a:latin typeface="+mj-lt"/>
              </a:rPr>
              <a:t> </a:t>
            </a:r>
            <a:r>
              <a:rPr lang="en-GB" dirty="0" err="1">
                <a:latin typeface="+mj-lt"/>
              </a:rPr>
              <a:t>komunikacyjny</a:t>
            </a:r>
            <a:r>
              <a:rPr lang="en-GB" dirty="0">
                <a:latin typeface="+mj-lt"/>
              </a:rPr>
              <a:t> to </a:t>
            </a:r>
            <a:r>
              <a:rPr lang="en-GB" dirty="0" err="1">
                <a:latin typeface="+mj-lt"/>
              </a:rPr>
              <a:t>grupa</a:t>
            </a:r>
            <a:r>
              <a:rPr lang="en-GB" dirty="0">
                <a:latin typeface="+mj-lt"/>
              </a:rPr>
              <a:t> </a:t>
            </a:r>
            <a:r>
              <a:rPr lang="en-GB" dirty="0" err="1">
                <a:latin typeface="+mj-lt"/>
              </a:rPr>
              <a:t>wytycznych</a:t>
            </a:r>
            <a:r>
              <a:rPr lang="en-GB" dirty="0">
                <a:latin typeface="+mj-lt"/>
              </a:rPr>
              <a:t> </a:t>
            </a:r>
            <a:r>
              <a:rPr lang="en-GB" dirty="0" err="1">
                <a:latin typeface="+mj-lt"/>
              </a:rPr>
              <a:t>których</a:t>
            </a:r>
            <a:r>
              <a:rPr lang="en-GB" dirty="0">
                <a:latin typeface="+mj-lt"/>
              </a:rPr>
              <a:t> </a:t>
            </a:r>
            <a:r>
              <a:rPr lang="en-GB" dirty="0" err="1">
                <a:latin typeface="+mj-lt"/>
              </a:rPr>
              <a:t>stosowanie</a:t>
            </a:r>
            <a:r>
              <a:rPr lang="en-GB" dirty="0">
                <a:latin typeface="+mj-lt"/>
              </a:rPr>
              <a:t> </a:t>
            </a:r>
            <a:r>
              <a:rPr lang="en-GB" dirty="0" err="1">
                <a:latin typeface="+mj-lt"/>
              </a:rPr>
              <a:t>przez</a:t>
            </a:r>
            <a:r>
              <a:rPr lang="en-GB" dirty="0">
                <a:latin typeface="+mj-lt"/>
              </a:rPr>
              <a:t> </a:t>
            </a:r>
            <a:r>
              <a:rPr lang="en-GB" dirty="0" err="1">
                <a:latin typeface="+mj-lt"/>
              </a:rPr>
              <a:t>wszystkie</a:t>
            </a:r>
            <a:r>
              <a:rPr lang="en-GB" dirty="0">
                <a:latin typeface="+mj-lt"/>
              </a:rPr>
              <a:t> </a:t>
            </a:r>
            <a:r>
              <a:rPr lang="en-GB" dirty="0" err="1">
                <a:latin typeface="+mj-lt"/>
              </a:rPr>
              <a:t>strony</a:t>
            </a:r>
            <a:r>
              <a:rPr lang="en-GB" dirty="0">
                <a:latin typeface="+mj-lt"/>
              </a:rPr>
              <a:t> </a:t>
            </a:r>
            <a:r>
              <a:rPr lang="en-GB" dirty="0" err="1">
                <a:latin typeface="+mj-lt"/>
              </a:rPr>
              <a:t>komunikacji</a:t>
            </a:r>
            <a:r>
              <a:rPr lang="en-GB" dirty="0">
                <a:latin typeface="+mj-lt"/>
              </a:rPr>
              <a:t> </a:t>
            </a:r>
            <a:r>
              <a:rPr lang="en-GB" dirty="0" err="1">
                <a:latin typeface="+mj-lt"/>
              </a:rPr>
              <a:t>pozwala</a:t>
            </a:r>
            <a:r>
              <a:rPr lang="en-GB" dirty="0">
                <a:latin typeface="+mj-lt"/>
              </a:rPr>
              <a:t> </a:t>
            </a:r>
            <a:r>
              <a:rPr lang="en-GB" dirty="0" err="1">
                <a:latin typeface="+mj-lt"/>
              </a:rPr>
              <a:t>na</a:t>
            </a:r>
            <a:r>
              <a:rPr lang="en-GB" dirty="0">
                <a:latin typeface="+mj-lt"/>
              </a:rPr>
              <a:t> </a:t>
            </a:r>
            <a:r>
              <a:rPr lang="en-GB" dirty="0" err="1">
                <a:latin typeface="+mj-lt"/>
              </a:rPr>
              <a:t>skuteczne</a:t>
            </a:r>
            <a:r>
              <a:rPr lang="en-GB" dirty="0">
                <a:latin typeface="+mj-lt"/>
              </a:rPr>
              <a:t> </a:t>
            </a:r>
            <a:r>
              <a:rPr lang="en-GB" dirty="0" err="1">
                <a:latin typeface="+mj-lt"/>
              </a:rPr>
              <a:t>i</a:t>
            </a:r>
            <a:r>
              <a:rPr lang="en-GB" dirty="0">
                <a:latin typeface="+mj-lt"/>
              </a:rPr>
              <a:t> </a:t>
            </a:r>
            <a:r>
              <a:rPr lang="en-GB" dirty="0" err="1">
                <a:latin typeface="+mj-lt"/>
              </a:rPr>
              <a:t>efektywne</a:t>
            </a:r>
            <a:r>
              <a:rPr lang="en-GB" dirty="0">
                <a:latin typeface="+mj-lt"/>
              </a:rPr>
              <a:t> </a:t>
            </a:r>
            <a:r>
              <a:rPr lang="en-GB" dirty="0" err="1">
                <a:latin typeface="+mj-lt"/>
              </a:rPr>
              <a:t>przesyłanie</a:t>
            </a:r>
            <a:r>
              <a:rPr lang="en-GB" dirty="0">
                <a:latin typeface="+mj-lt"/>
              </a:rPr>
              <a:t> </a:t>
            </a:r>
            <a:r>
              <a:rPr lang="en-GB" dirty="0" err="1">
                <a:latin typeface="+mj-lt"/>
              </a:rPr>
              <a:t>danych</a:t>
            </a:r>
            <a:endParaRPr lang="en-GB" dirty="0">
              <a:latin typeface="+mj-lt"/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9364" y="1969850"/>
            <a:ext cx="3538380" cy="300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Obraz 1">
            <a:extLst>
              <a:ext uri="{FF2B5EF4-FFF2-40B4-BE49-F238E27FC236}">
                <a16:creationId xmlns:a16="http://schemas.microsoft.com/office/drawing/2014/main" id="{03406F28-BD22-4B9C-95E4-ABF6A2D32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6882" y="4990551"/>
            <a:ext cx="5303980" cy="39017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4400" dirty="0">
                <a:latin typeface="Calibri" panose="020F0502020204030204" pitchFamily="34" charset="0"/>
              </a:rPr>
              <a:t>POSTMAN</a:t>
            </a:r>
          </a:p>
        </p:txBody>
      </p:sp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8BCACFB5-533B-4230-A1AD-DC3D585FE4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Wtyczka do przeglądarki CHROME</a:t>
            </a:r>
          </a:p>
          <a:p>
            <a:r>
              <a:rPr lang="pl-PL" dirty="0"/>
              <a:t>Pozwala w łatwy sposób budować żądania HTTP z wykorzystaniem metod nagłówków, ciał</a:t>
            </a:r>
          </a:p>
          <a:p>
            <a:r>
              <a:rPr lang="pl-PL" dirty="0"/>
              <a:t>Zapamiętuje </a:t>
            </a:r>
            <a:r>
              <a:rPr lang="pl-PL" dirty="0" err="1"/>
              <a:t>wykonowane</a:t>
            </a:r>
            <a:r>
              <a:rPr lang="pl-PL" dirty="0"/>
              <a:t> </a:t>
            </a:r>
            <a:r>
              <a:rPr lang="pl-PL" dirty="0" err="1"/>
              <a:t>requesty</a:t>
            </a:r>
            <a:r>
              <a:rPr lang="pl-PL" dirty="0"/>
              <a:t> dzięki czemu łatwo je ponawiać</a:t>
            </a:r>
          </a:p>
          <a:p>
            <a:r>
              <a:rPr lang="pl-PL" dirty="0"/>
              <a:t>Spróbujmy pobawić się jakimś publicznym API za pomocą POSTMANA np. https://restcountries.eu/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CF320F2F-1447-4A12-882F-767E2D0BA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400" dirty="0">
                <a:latin typeface="Calibri" panose="020F0502020204030204" pitchFamily="34" charset="0"/>
              </a:rPr>
              <a:t>Narzędzia diagnostyczne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320D15E-60B5-4EA5-BD32-5EDE73A4BA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>
                <a:latin typeface="Calibri" panose="020F0502020204030204" pitchFamily="34" charset="0"/>
              </a:rPr>
              <a:t>PING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557842DE-FE5E-4C7A-B2E7-8D8044812A4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pl-PL" dirty="0"/>
              <a:t>Służy do sprawdzania połączenia do zdalnego hosta</a:t>
            </a:r>
          </a:p>
          <a:p>
            <a:r>
              <a:rPr lang="pl-PL" dirty="0"/>
              <a:t>Odpytuje serwery DNS – służy często do sprawdzania numeru IP</a:t>
            </a:r>
          </a:p>
          <a:p>
            <a:r>
              <a:rPr lang="pl-PL" dirty="0"/>
              <a:t>Mierzy czasy oczekiwania na odpowiedź</a:t>
            </a:r>
          </a:p>
          <a:p>
            <a:r>
              <a:rPr lang="pl-PL" dirty="0"/>
              <a:t>Wykonajmy:</a:t>
            </a:r>
          </a:p>
          <a:p>
            <a:r>
              <a:rPr lang="pl-PL" dirty="0"/>
              <a:t>Ping sdacademy.pl</a:t>
            </a:r>
          </a:p>
          <a:p>
            <a:r>
              <a:rPr lang="pl-PL" dirty="0"/>
              <a:t>Ping –c 3 wp.pl</a:t>
            </a:r>
          </a:p>
          <a:p>
            <a:r>
              <a:rPr lang="pl-PL" dirty="0"/>
              <a:t>Ping –w 1 192.168.100.100</a:t>
            </a:r>
          </a:p>
          <a:p>
            <a:endParaRPr lang="pl-PL" dirty="0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E867D5B3-1638-41EC-9DB8-D0010ABCAD4F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pl-PL" dirty="0">
                <a:latin typeface="Calibri" panose="020F0502020204030204" pitchFamily="34" charset="0"/>
              </a:rPr>
              <a:t>TRACEROUTE (TRACERT)</a:t>
            </a:r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A3FF6B74-5F4D-4DF5-ACCD-438C86446326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r>
              <a:rPr lang="pl-PL" dirty="0"/>
              <a:t>Służy do sprawdzania trasy jaką przemierzają pakiety w drodze do celu</a:t>
            </a:r>
          </a:p>
          <a:p>
            <a:r>
              <a:rPr lang="pl-PL" dirty="0"/>
              <a:t>Może służyć do diagnozowania problemów pomiędzy konkretnymi przeskokami</a:t>
            </a:r>
          </a:p>
          <a:p>
            <a:r>
              <a:rPr lang="pl-PL" dirty="0"/>
              <a:t>W praktyce, ciekawe narzędzie</a:t>
            </a:r>
          </a:p>
          <a:p>
            <a:r>
              <a:rPr lang="pl-PL" dirty="0"/>
              <a:t>Np. </a:t>
            </a:r>
            <a:r>
              <a:rPr lang="pl-PL" dirty="0" err="1"/>
              <a:t>traceroute</a:t>
            </a:r>
            <a:r>
              <a:rPr lang="pl-PL" dirty="0"/>
              <a:t> gogle.com</a:t>
            </a:r>
          </a:p>
        </p:txBody>
      </p:sp>
    </p:spTree>
    <p:extLst>
      <p:ext uri="{BB962C8B-B14F-4D97-AF65-F5344CB8AC3E}">
        <p14:creationId xmlns:p14="http://schemas.microsoft.com/office/powerpoint/2010/main" val="37483554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200" dirty="0" err="1">
                <a:latin typeface="Calibri" panose="020F0502020204030204" pitchFamily="34" charset="0"/>
              </a:rPr>
              <a:t>Pierwsza</a:t>
            </a:r>
            <a:r>
              <a:rPr lang="en-GB" sz="3200" dirty="0">
                <a:latin typeface="Calibri" panose="020F0502020204030204" pitchFamily="34" charset="0"/>
              </a:rPr>
              <a:t> </a:t>
            </a:r>
            <a:r>
              <a:rPr lang="en-GB" sz="3200" dirty="0" err="1">
                <a:latin typeface="Calibri" panose="020F0502020204030204" pitchFamily="34" charset="0"/>
              </a:rPr>
              <a:t>linia</a:t>
            </a:r>
            <a:r>
              <a:rPr lang="en-GB" sz="3200" dirty="0">
                <a:latin typeface="Calibri" panose="020F0502020204030204" pitchFamily="34" charset="0"/>
              </a:rPr>
              <a:t> </a:t>
            </a:r>
            <a:r>
              <a:rPr lang="en-GB" sz="3200" dirty="0" err="1">
                <a:latin typeface="Calibri" panose="020F0502020204030204" pitchFamily="34" charset="0"/>
              </a:rPr>
              <a:t>żądania</a:t>
            </a:r>
            <a:r>
              <a:rPr lang="en-GB" sz="3200" dirty="0">
                <a:latin typeface="Calibri" panose="020F0502020204030204" pitchFamily="34" charset="0"/>
              </a:rPr>
              <a:t> http. </a:t>
            </a:r>
            <a:r>
              <a:rPr lang="en-GB" sz="3200" dirty="0" err="1">
                <a:latin typeface="Calibri" panose="020F0502020204030204" pitchFamily="34" charset="0"/>
              </a:rPr>
              <a:t>Narzędzie</a:t>
            </a:r>
            <a:r>
              <a:rPr lang="en-GB" sz="3200" dirty="0">
                <a:latin typeface="Calibri" panose="020F0502020204030204" pitchFamily="34" charset="0"/>
              </a:rPr>
              <a:t> telnet</a:t>
            </a:r>
          </a:p>
        </p:txBody>
      </p:sp>
      <p:sp>
        <p:nvSpPr>
          <p:cNvPr id="279" name="Shape 279"/>
          <p:cNvSpPr txBox="1">
            <a:spLocks noGrp="1"/>
          </p:cNvSpPr>
          <p:nvPr>
            <p:ph type="body" idx="4294967295"/>
          </p:nvPr>
        </p:nvSpPr>
        <p:spPr>
          <a:xfrm>
            <a:off x="0" y="891525"/>
            <a:ext cx="8521700" cy="3416300"/>
          </a:xfrm>
          <a:prstGeom prst="rect">
            <a:avLst/>
          </a:prstGeom>
        </p:spPr>
        <p:txBody>
          <a:bodyPr wrap="square" lIns="68575" tIns="68575" rIns="68575" bIns="6857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pl-PL" dirty="0"/>
              <a:t>Telnet – powstał w 1972 roku, jest narzędziem służącym do łączenia się do zdalnych maszyn, w praktyce często wykorzystywany do sprawdzania możliwości połączenia miedzy maszynami w sieci korporacyjnej (pakiet </a:t>
            </a:r>
            <a:r>
              <a:rPr lang="pl-PL" dirty="0" err="1"/>
              <a:t>cygwina</a:t>
            </a:r>
            <a:r>
              <a:rPr lang="pl-PL" dirty="0"/>
              <a:t>: </a:t>
            </a:r>
            <a:r>
              <a:rPr lang="pl-PL" dirty="0" err="1"/>
              <a:t>inetutils</a:t>
            </a:r>
            <a:r>
              <a:rPr lang="pl-PL" dirty="0"/>
              <a:t>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 dirty="0" err="1"/>
              <a:t>Wykonajmy</a:t>
            </a:r>
            <a:r>
              <a:rPr lang="en-GB" dirty="0"/>
              <a:t> </a:t>
            </a:r>
            <a:r>
              <a:rPr lang="en-GB" dirty="0" err="1"/>
              <a:t>żądanie</a:t>
            </a:r>
            <a:r>
              <a:rPr lang="en-GB" dirty="0"/>
              <a:t> http z </a:t>
            </a:r>
            <a:r>
              <a:rPr lang="en-GB" dirty="0" err="1"/>
              <a:t>linii</a:t>
            </a:r>
            <a:r>
              <a:rPr lang="en-GB" dirty="0"/>
              <a:t> </a:t>
            </a:r>
            <a:r>
              <a:rPr lang="en-GB" dirty="0" err="1"/>
              <a:t>poleceń</a:t>
            </a:r>
            <a:r>
              <a:rPr lang="en-GB" dirty="0"/>
              <a:t>!</a:t>
            </a:r>
          </a:p>
          <a:p>
            <a:pPr marL="457200" lvl="0" indent="-228600">
              <a:spcBef>
                <a:spcPts val="0"/>
              </a:spcBef>
            </a:pPr>
            <a:r>
              <a:rPr lang="en-GB" dirty="0"/>
              <a:t>telnet sdacademy.pl 80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80" name="Shape 280"/>
          <p:cNvSpPr txBox="1"/>
          <p:nvPr/>
        </p:nvSpPr>
        <p:spPr>
          <a:xfrm>
            <a:off x="2871800" y="4021925"/>
            <a:ext cx="2971800" cy="28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81" name="Shape 281" descr="gf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639" y="2551168"/>
            <a:ext cx="5424054" cy="2064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0E241385-2D1F-45CC-A9DC-71C9499BD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Calibri" panose="020F0502020204030204" pitchFamily="34" charset="0"/>
              </a:rPr>
              <a:t>Klient HTTP z linii poleceń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957F369-6C29-45BF-808A-8DA8C08260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2400" dirty="0" err="1">
                <a:latin typeface="Calibri" panose="020F0502020204030204" pitchFamily="34" charset="0"/>
              </a:rPr>
              <a:t>cURL</a:t>
            </a:r>
            <a:endParaRPr lang="pl-PL" sz="2400" dirty="0">
              <a:latin typeface="Calibri" panose="020F0502020204030204" pitchFamily="34" charset="0"/>
            </a:endParaRP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F3449950-3865-4CB2-BE7D-DB79DA8A6BD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GB" dirty="0" err="1"/>
              <a:t>Narzędzie</a:t>
            </a:r>
            <a:r>
              <a:rPr lang="en-GB" dirty="0"/>
              <a:t> do </a:t>
            </a:r>
            <a:r>
              <a:rPr lang="en-GB" dirty="0" err="1"/>
              <a:t>przesyłania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z </a:t>
            </a:r>
            <a:r>
              <a:rPr lang="en-GB" dirty="0" err="1"/>
              <a:t>wykorzystaniem</a:t>
            </a:r>
            <a:r>
              <a:rPr lang="en-GB" dirty="0"/>
              <a:t> </a:t>
            </a:r>
            <a:r>
              <a:rPr lang="en-GB" dirty="0" err="1"/>
              <a:t>adresów</a:t>
            </a:r>
            <a:r>
              <a:rPr lang="en-GB" dirty="0"/>
              <a:t> URL, w </a:t>
            </a:r>
            <a:r>
              <a:rPr lang="en-GB" dirty="0" err="1"/>
              <a:t>praktyce</a:t>
            </a:r>
            <a:r>
              <a:rPr lang="en-GB" dirty="0"/>
              <a:t> </a:t>
            </a:r>
            <a:r>
              <a:rPr lang="en-GB" dirty="0" err="1"/>
              <a:t>wykorzystywane</a:t>
            </a:r>
            <a:r>
              <a:rPr lang="en-GB" dirty="0"/>
              <a:t> do </a:t>
            </a:r>
            <a:r>
              <a:rPr lang="pl-PL" dirty="0" err="1"/>
              <a:t>interakcj</a:t>
            </a:r>
            <a:r>
              <a:rPr lang="pl-PL" dirty="0"/>
              <a:t> z</a:t>
            </a:r>
            <a:r>
              <a:rPr lang="en-GB" dirty="0"/>
              <a:t> REST API, </a:t>
            </a:r>
            <a:r>
              <a:rPr lang="en-GB" dirty="0" err="1"/>
              <a:t>wysyłania</a:t>
            </a:r>
            <a:r>
              <a:rPr lang="en-GB" dirty="0"/>
              <a:t> </a:t>
            </a:r>
            <a:r>
              <a:rPr lang="en-GB" dirty="0" err="1"/>
              <a:t>POST’ow</a:t>
            </a:r>
            <a:endParaRPr lang="pl-PL" dirty="0"/>
          </a:p>
          <a:p>
            <a:pPr lvl="0">
              <a:spcBef>
                <a:spcPts val="0"/>
              </a:spcBef>
            </a:pPr>
            <a:r>
              <a:rPr lang="en-GB" dirty="0" err="1"/>
              <a:t>Wywołajmy</a:t>
            </a:r>
            <a:r>
              <a:rPr lang="en-GB" dirty="0"/>
              <a:t>: </a:t>
            </a:r>
          </a:p>
          <a:p>
            <a:pPr marL="457200" lvl="0" indent="-342900">
              <a:spcBef>
                <a:spcPts val="0"/>
              </a:spcBef>
              <a:buClr>
                <a:srgbClr val="000000"/>
              </a:buClr>
            </a:pPr>
            <a:r>
              <a:rPr lang="en-GB" dirty="0">
                <a:solidFill>
                  <a:srgbClr val="000000"/>
                </a:solidFill>
              </a:rPr>
              <a:t>curl </a:t>
            </a:r>
            <a:r>
              <a:rPr lang="en-GB" u="sng" dirty="0">
                <a:solidFill>
                  <a:schemeClr val="hlink"/>
                </a:solidFill>
                <a:hlinkClick r:id="rId2"/>
              </a:rPr>
              <a:t>www.sdacademy.pl</a:t>
            </a:r>
          </a:p>
          <a:p>
            <a:pPr marL="457200" lvl="0" indent="-342900">
              <a:spcBef>
                <a:spcPts val="0"/>
              </a:spcBef>
              <a:buClr>
                <a:srgbClr val="000000"/>
              </a:buClr>
            </a:pPr>
            <a:r>
              <a:rPr lang="en-GB" dirty="0">
                <a:solidFill>
                  <a:srgbClr val="000000"/>
                </a:solidFill>
              </a:rPr>
              <a:t>curl -X GET www.sdacademy.pl   </a:t>
            </a:r>
          </a:p>
          <a:p>
            <a:pPr marL="457200" lvl="0" indent="-342900">
              <a:spcBef>
                <a:spcPts val="0"/>
              </a:spcBef>
              <a:buClr>
                <a:srgbClr val="000000"/>
              </a:buClr>
            </a:pPr>
            <a:r>
              <a:rPr lang="en-GB" dirty="0">
                <a:solidFill>
                  <a:srgbClr val="000000"/>
                </a:solidFill>
              </a:rPr>
              <a:t>curl </a:t>
            </a:r>
            <a:r>
              <a:rPr lang="en-GB" dirty="0"/>
              <a:t>-X GET</a:t>
            </a:r>
            <a:r>
              <a:rPr lang="en-GB" dirty="0">
                <a:solidFill>
                  <a:srgbClr val="000000"/>
                </a:solidFill>
              </a:rPr>
              <a:t> -</a:t>
            </a:r>
            <a:r>
              <a:rPr lang="en-GB" dirty="0" err="1">
                <a:solidFill>
                  <a:srgbClr val="000000"/>
                </a:solidFill>
              </a:rPr>
              <a:t>i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u="sng" dirty="0">
                <a:solidFill>
                  <a:schemeClr val="hlink"/>
                </a:solidFill>
                <a:hlinkClick r:id="rId2"/>
              </a:rPr>
              <a:t>www.sdacademy.pl</a:t>
            </a:r>
          </a:p>
          <a:p>
            <a:pPr marL="457200" lvl="0" indent="-342900">
              <a:spcBef>
                <a:spcPts val="0"/>
              </a:spcBef>
              <a:buClr>
                <a:srgbClr val="000000"/>
              </a:buClr>
            </a:pPr>
            <a:r>
              <a:rPr lang="en-GB" dirty="0">
                <a:solidFill>
                  <a:srgbClr val="000000"/>
                </a:solidFill>
              </a:rPr>
              <a:t>curl </a:t>
            </a:r>
            <a:r>
              <a:rPr lang="en-GB" dirty="0"/>
              <a:t>-X GET</a:t>
            </a:r>
            <a:r>
              <a:rPr lang="en-GB" dirty="0">
                <a:solidFill>
                  <a:srgbClr val="000000"/>
                </a:solidFill>
              </a:rPr>
              <a:t> -</a:t>
            </a:r>
            <a:r>
              <a:rPr lang="en-GB" dirty="0" err="1">
                <a:solidFill>
                  <a:srgbClr val="000000"/>
                </a:solidFill>
              </a:rPr>
              <a:t>i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/>
              <a:t>-L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u="sng" dirty="0">
                <a:solidFill>
                  <a:schemeClr val="hlink"/>
                </a:solidFill>
                <a:hlinkClick r:id="rId2"/>
              </a:rPr>
              <a:t>www.sdacademy.pl</a:t>
            </a:r>
            <a:r>
              <a:rPr lang="en-GB" dirty="0">
                <a:solidFill>
                  <a:srgbClr val="000000"/>
                </a:solidFill>
              </a:rPr>
              <a:t> -o output.txt</a:t>
            </a:r>
          </a:p>
          <a:p>
            <a:pPr marL="457200" lvl="0" indent="-342900">
              <a:spcBef>
                <a:spcPts val="0"/>
              </a:spcBef>
              <a:buClr>
                <a:srgbClr val="000000"/>
              </a:buClr>
            </a:pPr>
            <a:r>
              <a:rPr lang="en-GB" dirty="0">
                <a:solidFill>
                  <a:srgbClr val="000000"/>
                </a:solidFill>
              </a:rPr>
              <a:t>curl -X POST www</a:t>
            </a:r>
            <a:r>
              <a:rPr lang="en-GB" u="sng" dirty="0">
                <a:solidFill>
                  <a:schemeClr val="hlink"/>
                </a:solidFill>
                <a:hlinkClick r:id="rId2"/>
              </a:rPr>
              <a:t>.wp.pl</a:t>
            </a:r>
          </a:p>
          <a:p>
            <a:endParaRPr lang="en-GB" dirty="0"/>
          </a:p>
          <a:p>
            <a:endParaRPr lang="pl-PL" dirty="0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350950A6-1ACA-446E-B6AE-DECD79D4644F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pl-PL" sz="2400" dirty="0" err="1">
                <a:latin typeface="Calibri" panose="020F0502020204030204" pitchFamily="34" charset="0"/>
              </a:rPr>
              <a:t>wGET</a:t>
            </a:r>
            <a:endParaRPr lang="pl-PL" sz="2400" dirty="0">
              <a:latin typeface="Calibri" panose="020F0502020204030204" pitchFamily="34" charset="0"/>
            </a:endParaRPr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FC97CEA4-73AC-4386-96FA-9306A2F5856B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4629150" y="1878805"/>
            <a:ext cx="3887400" cy="3136539"/>
          </a:xfrm>
        </p:spPr>
        <p:txBody>
          <a:bodyPr/>
          <a:lstStyle/>
          <a:p>
            <a:r>
              <a:rPr lang="pl-PL" sz="1700" dirty="0"/>
              <a:t>Narzędzie dużo prostsze od </a:t>
            </a:r>
            <a:r>
              <a:rPr lang="pl-PL" sz="1700" dirty="0" err="1"/>
              <a:t>cURL</a:t>
            </a:r>
            <a:endParaRPr lang="pl-PL" sz="1700" dirty="0"/>
          </a:p>
          <a:p>
            <a:r>
              <a:rPr lang="pl-PL" sz="1700" dirty="0"/>
              <a:t>Umożliwia wykonywanie tylko </a:t>
            </a:r>
            <a:r>
              <a:rPr lang="pl-PL" sz="1700" dirty="0" err="1"/>
              <a:t>GET’ow</a:t>
            </a:r>
            <a:endParaRPr lang="pl-PL" sz="1700" dirty="0"/>
          </a:p>
          <a:p>
            <a:r>
              <a:rPr lang="pl-PL" sz="1700" dirty="0"/>
              <a:t>W praktyce wykorzystywane do pobierania z poziomu konsoli np. paczek zip, </a:t>
            </a:r>
            <a:r>
              <a:rPr lang="pl-PL" sz="1700" dirty="0" err="1"/>
              <a:t>instalek</a:t>
            </a:r>
            <a:r>
              <a:rPr lang="pl-PL" sz="1700" dirty="0"/>
              <a:t> oprogramowania 	             </a:t>
            </a:r>
            <a:r>
              <a:rPr lang="pl-PL" sz="1700" dirty="0" err="1"/>
              <a:t>wget</a:t>
            </a:r>
            <a:r>
              <a:rPr lang="pl-PL" sz="1700" dirty="0"/>
              <a:t> </a:t>
            </a:r>
            <a:r>
              <a:rPr lang="en-GB" sz="1700" dirty="0"/>
              <a:t>-O “</a:t>
            </a:r>
            <a:r>
              <a:rPr lang="en-GB" sz="1700" dirty="0" err="1"/>
              <a:t>nazwa</a:t>
            </a:r>
            <a:r>
              <a:rPr lang="en-GB" sz="1700" dirty="0"/>
              <a:t>” </a:t>
            </a:r>
            <a:r>
              <a:rPr lang="en-GB" sz="1700" dirty="0" err="1"/>
              <a:t>adres</a:t>
            </a:r>
            <a:r>
              <a:rPr lang="en-GB" sz="1700" dirty="0"/>
              <a:t> - </a:t>
            </a:r>
            <a:r>
              <a:rPr lang="en-GB" sz="1700" dirty="0" err="1"/>
              <a:t>pobranie</a:t>
            </a:r>
            <a:r>
              <a:rPr lang="en-GB" sz="1700" dirty="0"/>
              <a:t> </a:t>
            </a:r>
            <a:r>
              <a:rPr lang="en-GB" sz="1700" dirty="0" err="1"/>
              <a:t>zasobu</a:t>
            </a:r>
            <a:r>
              <a:rPr lang="en-GB" sz="1700" dirty="0"/>
              <a:t> </a:t>
            </a:r>
            <a:r>
              <a:rPr lang="en-GB" sz="1700" dirty="0" err="1"/>
              <a:t>i</a:t>
            </a:r>
            <a:r>
              <a:rPr lang="en-GB" sz="1700" dirty="0"/>
              <a:t> </a:t>
            </a:r>
            <a:r>
              <a:rPr lang="en-GB" sz="1700" dirty="0" err="1"/>
              <a:t>zapisanie</a:t>
            </a:r>
            <a:r>
              <a:rPr lang="en-GB" sz="1700" dirty="0"/>
              <a:t> pod </a:t>
            </a:r>
            <a:r>
              <a:rPr lang="en-GB" sz="1700" dirty="0" err="1"/>
              <a:t>wskazaną</a:t>
            </a:r>
            <a:r>
              <a:rPr lang="en-GB" sz="1700" dirty="0"/>
              <a:t> </a:t>
            </a:r>
            <a:r>
              <a:rPr lang="en-GB" sz="1700" dirty="0" err="1"/>
              <a:t>nazwą</a:t>
            </a:r>
            <a:r>
              <a:rPr lang="pl-PL" sz="1700" dirty="0"/>
              <a:t>                      </a:t>
            </a:r>
            <a:r>
              <a:rPr lang="en-GB" sz="1700" dirty="0"/>
              <a:t>--input list_of_url.txt - </a:t>
            </a:r>
            <a:r>
              <a:rPr lang="en-GB" sz="1700" dirty="0" err="1"/>
              <a:t>pobranie</a:t>
            </a:r>
            <a:r>
              <a:rPr lang="en-GB" sz="1700" dirty="0"/>
              <a:t> </a:t>
            </a:r>
            <a:r>
              <a:rPr lang="en-GB" sz="1700" dirty="0" err="1"/>
              <a:t>zasobów</a:t>
            </a:r>
            <a:r>
              <a:rPr lang="en-GB" sz="1700" dirty="0"/>
              <a:t> </a:t>
            </a:r>
            <a:r>
              <a:rPr lang="en-GB" sz="1700" dirty="0" err="1"/>
              <a:t>ze</a:t>
            </a:r>
            <a:r>
              <a:rPr lang="en-GB" sz="1700" dirty="0"/>
              <a:t> </a:t>
            </a:r>
            <a:r>
              <a:rPr lang="en-GB" sz="1700" dirty="0" err="1"/>
              <a:t>wszystkich</a:t>
            </a:r>
            <a:r>
              <a:rPr lang="en-GB" sz="1700" dirty="0"/>
              <a:t> </a:t>
            </a:r>
            <a:r>
              <a:rPr lang="en-GB" sz="1700" dirty="0" err="1"/>
              <a:t>adresów</a:t>
            </a:r>
            <a:r>
              <a:rPr lang="en-GB" sz="1700" dirty="0"/>
              <a:t> </a:t>
            </a:r>
            <a:r>
              <a:rPr lang="en-GB" sz="1700" dirty="0" err="1"/>
              <a:t>umieszczonych</a:t>
            </a:r>
            <a:r>
              <a:rPr lang="en-GB" sz="1700" dirty="0"/>
              <a:t> w </a:t>
            </a:r>
            <a:r>
              <a:rPr lang="en-GB" sz="1700" dirty="0" err="1"/>
              <a:t>plikach</a:t>
            </a:r>
            <a:r>
              <a:rPr lang="pl-PL" sz="1700" dirty="0"/>
              <a:t>                                                        </a:t>
            </a:r>
            <a:r>
              <a:rPr lang="en-GB" sz="1700" i="1" dirty="0" err="1"/>
              <a:t>wget</a:t>
            </a:r>
            <a:r>
              <a:rPr lang="en-GB" sz="1700" i="1" dirty="0"/>
              <a:t> -r -H  --convert-links -l2 --user-agent=Mozilla onet.pl</a:t>
            </a:r>
          </a:p>
          <a:p>
            <a:endParaRPr lang="pl-PL" sz="1700" dirty="0"/>
          </a:p>
        </p:txBody>
      </p:sp>
    </p:spTree>
    <p:extLst>
      <p:ext uri="{BB962C8B-B14F-4D97-AF65-F5344CB8AC3E}">
        <p14:creationId xmlns:p14="http://schemas.microsoft.com/office/powerpoint/2010/main" val="141692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4000" dirty="0" err="1">
                <a:latin typeface="Calibri" panose="020F0502020204030204" pitchFamily="34" charset="0"/>
              </a:rPr>
              <a:t>cURL</a:t>
            </a:r>
            <a:r>
              <a:rPr lang="en-GB" sz="4000" dirty="0">
                <a:latin typeface="Calibri" panose="020F0502020204030204" pitchFamily="34" charset="0"/>
              </a:rPr>
              <a:t> - </a:t>
            </a:r>
            <a:r>
              <a:rPr lang="en-GB" sz="4000" dirty="0" err="1">
                <a:latin typeface="Calibri" panose="020F0502020204030204" pitchFamily="34" charset="0"/>
              </a:rPr>
              <a:t>objaśnienia</a:t>
            </a:r>
            <a:r>
              <a:rPr lang="en-GB" sz="4000" dirty="0">
                <a:latin typeface="Calibri" panose="020F0502020204030204" pitchFamily="34" charset="0"/>
              </a:rPr>
              <a:t> </a:t>
            </a:r>
            <a:r>
              <a:rPr lang="pl-PL" sz="4000" dirty="0">
                <a:latin typeface="Calibri" panose="020F0502020204030204" pitchFamily="34" charset="0"/>
              </a:rPr>
              <a:t>opcji</a:t>
            </a:r>
            <a:endParaRPr lang="en-GB" sz="4000" dirty="0">
              <a:latin typeface="Calibri" panose="020F0502020204030204" pitchFamily="34" charset="0"/>
            </a:endParaRPr>
          </a:p>
        </p:txBody>
      </p:sp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68575" tIns="68575" rIns="68575" bIns="6857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800" dirty="0"/>
              <a:t>W </a:t>
            </a:r>
            <a:r>
              <a:rPr lang="en-GB" sz="1800" dirty="0" err="1"/>
              <a:t>poprzednim</a:t>
            </a:r>
            <a:r>
              <a:rPr lang="en-GB" sz="1800" dirty="0"/>
              <a:t> </a:t>
            </a:r>
            <a:r>
              <a:rPr lang="en-GB" sz="1800" dirty="0" err="1"/>
              <a:t>ćwiczeniu</a:t>
            </a:r>
            <a:r>
              <a:rPr lang="en-GB" sz="1800" dirty="0"/>
              <a:t> </a:t>
            </a:r>
            <a:r>
              <a:rPr lang="en-GB" sz="1800" dirty="0" err="1"/>
              <a:t>wykorzystaliśmy</a:t>
            </a:r>
            <a:r>
              <a:rPr lang="en-GB" sz="1800" dirty="0"/>
              <a:t> </a:t>
            </a:r>
            <a:r>
              <a:rPr lang="en-GB" sz="1800" dirty="0" err="1"/>
              <a:t>następujące</a:t>
            </a:r>
            <a:r>
              <a:rPr lang="en-GB" sz="1800" dirty="0"/>
              <a:t> </a:t>
            </a:r>
            <a:r>
              <a:rPr lang="en-GB" sz="1800" dirty="0" err="1"/>
              <a:t>opcje</a:t>
            </a:r>
            <a:r>
              <a:rPr lang="en-GB" sz="1800" dirty="0"/>
              <a:t>: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-GB" sz="1800" dirty="0"/>
              <a:t>-X POST - </a:t>
            </a:r>
            <a:r>
              <a:rPr lang="en-GB" sz="1800" dirty="0" err="1"/>
              <a:t>metoda</a:t>
            </a:r>
            <a:r>
              <a:rPr lang="en-GB" sz="1800" dirty="0"/>
              <a:t> http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-GB" sz="1800" dirty="0"/>
              <a:t>-</a:t>
            </a:r>
            <a:r>
              <a:rPr lang="en-GB" sz="1800" dirty="0" err="1"/>
              <a:t>i</a:t>
            </a:r>
            <a:r>
              <a:rPr lang="en-GB" sz="1800" dirty="0"/>
              <a:t> - </a:t>
            </a:r>
            <a:r>
              <a:rPr lang="en-GB" sz="1800" dirty="0" err="1"/>
              <a:t>wyświetla</a:t>
            </a:r>
            <a:r>
              <a:rPr lang="en-GB" sz="1800" dirty="0"/>
              <a:t> </a:t>
            </a:r>
            <a:r>
              <a:rPr lang="en-GB" sz="1800" dirty="0" err="1"/>
              <a:t>nagłówki</a:t>
            </a:r>
            <a:r>
              <a:rPr lang="en-GB" sz="1800" dirty="0"/>
              <a:t> </a:t>
            </a:r>
            <a:r>
              <a:rPr lang="en-GB" sz="1800" dirty="0" err="1"/>
              <a:t>odpowiedzi</a:t>
            </a:r>
            <a:endParaRPr lang="en-GB" sz="1800" dirty="0"/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-GB" sz="1800" dirty="0"/>
              <a:t>-L - </a:t>
            </a:r>
            <a:r>
              <a:rPr lang="en-GB" sz="1800" dirty="0" err="1"/>
              <a:t>włącza</a:t>
            </a:r>
            <a:r>
              <a:rPr lang="en-GB" sz="1800" dirty="0"/>
              <a:t> </a:t>
            </a:r>
            <a:r>
              <a:rPr lang="en-GB" sz="1800" dirty="0" err="1"/>
              <a:t>podążanie</a:t>
            </a:r>
            <a:r>
              <a:rPr lang="en-GB" sz="1800" dirty="0"/>
              <a:t> </a:t>
            </a:r>
            <a:r>
              <a:rPr lang="en-GB" sz="1800" dirty="0" err="1"/>
              <a:t>za</a:t>
            </a:r>
            <a:r>
              <a:rPr lang="en-GB" sz="1800" dirty="0"/>
              <a:t> </a:t>
            </a:r>
            <a:r>
              <a:rPr lang="en-GB" sz="1800" dirty="0" err="1"/>
              <a:t>przekierowaniem</a:t>
            </a:r>
            <a:endParaRPr lang="pl-PL" sz="1800" dirty="0"/>
          </a:p>
          <a:p>
            <a:pPr marL="114300" lvl="0" indent="0" rtl="0">
              <a:spcBef>
                <a:spcPts val="0"/>
              </a:spcBef>
              <a:buSzPct val="100000"/>
              <a:buNone/>
            </a:pPr>
            <a:endParaRPr lang="en-GB" sz="18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4800" dirty="0">
                <a:latin typeface="Calibri" panose="020F0502020204030204" pitchFamily="34" charset="0"/>
              </a:rPr>
              <a:t>HTTPS</a:t>
            </a:r>
          </a:p>
        </p:txBody>
      </p:sp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445294" y="3193473"/>
            <a:ext cx="8339100" cy="1366555"/>
          </a:xfrm>
          <a:prstGeom prst="rect">
            <a:avLst/>
          </a:prstGeom>
        </p:spPr>
        <p:txBody>
          <a:bodyPr wrap="square" lIns="68575" tIns="68575" rIns="68575" bIns="6857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GB" sz="1800" dirty="0"/>
              <a:t>HTTP </a:t>
            </a:r>
            <a:r>
              <a:rPr lang="en-GB" sz="1800" dirty="0" err="1"/>
              <a:t>nie</a:t>
            </a:r>
            <a:r>
              <a:rPr lang="en-GB" sz="1800" dirty="0"/>
              <a:t> jest </a:t>
            </a:r>
            <a:r>
              <a:rPr lang="en-GB" sz="1800" dirty="0" err="1"/>
              <a:t>protokołem</a:t>
            </a:r>
            <a:r>
              <a:rPr lang="en-GB" sz="1800" dirty="0"/>
              <a:t> </a:t>
            </a:r>
            <a:r>
              <a:rPr lang="en-GB" sz="1800" dirty="0" err="1"/>
              <a:t>bezpiecznym</a:t>
            </a:r>
            <a:r>
              <a:rPr lang="en-GB" sz="1800" dirty="0"/>
              <a:t> - </a:t>
            </a:r>
            <a:r>
              <a:rPr lang="en-GB" sz="1800" dirty="0" err="1"/>
              <a:t>wysyła</a:t>
            </a:r>
            <a:r>
              <a:rPr lang="en-GB" sz="1800" dirty="0"/>
              <a:t> </a:t>
            </a:r>
            <a:r>
              <a:rPr lang="en-GB" sz="1800" dirty="0" err="1"/>
              <a:t>informacje</a:t>
            </a:r>
            <a:r>
              <a:rPr lang="en-GB" sz="1800" dirty="0"/>
              <a:t> </a:t>
            </a:r>
            <a:r>
              <a:rPr lang="en-GB" sz="1800" dirty="0" err="1"/>
              <a:t>czystym</a:t>
            </a:r>
            <a:r>
              <a:rPr lang="en-GB" sz="1800" dirty="0"/>
              <a:t> </a:t>
            </a:r>
            <a:r>
              <a:rPr lang="en-GB" sz="1800" dirty="0" err="1"/>
              <a:t>tekstem</a:t>
            </a:r>
            <a:r>
              <a:rPr lang="en-GB" sz="1800" dirty="0"/>
              <a:t> w </a:t>
            </a:r>
            <a:r>
              <a:rPr lang="en-GB" sz="1800" dirty="0" err="1"/>
              <a:t>sposób</a:t>
            </a:r>
            <a:r>
              <a:rPr lang="en-GB" sz="1800" dirty="0"/>
              <a:t> </a:t>
            </a:r>
            <a:r>
              <a:rPr lang="en-GB" sz="1800" dirty="0" err="1"/>
              <a:t>niezaszyfrowany</a:t>
            </a:r>
            <a:endParaRPr lang="en-GB" sz="1800" dirty="0"/>
          </a:p>
          <a:p>
            <a:pPr marL="457200" lvl="0" indent="-228600" rtl="0">
              <a:spcBef>
                <a:spcPts val="0"/>
              </a:spcBef>
            </a:pPr>
            <a:r>
              <a:rPr lang="en-GB" sz="1800" dirty="0"/>
              <a:t>Jest to </a:t>
            </a:r>
            <a:r>
              <a:rPr lang="en-GB" sz="1800" dirty="0" err="1"/>
              <a:t>wystarczające</a:t>
            </a:r>
            <a:r>
              <a:rPr lang="en-GB" sz="1800" dirty="0"/>
              <a:t> do </a:t>
            </a:r>
            <a:r>
              <a:rPr lang="en-GB" sz="1800" dirty="0" err="1"/>
              <a:t>wyświetlania</a:t>
            </a:r>
            <a:r>
              <a:rPr lang="en-GB" sz="1800" dirty="0"/>
              <a:t> </a:t>
            </a:r>
            <a:r>
              <a:rPr lang="en-GB" sz="1800" dirty="0" err="1"/>
              <a:t>prostych</a:t>
            </a:r>
            <a:r>
              <a:rPr lang="en-GB" sz="1800" dirty="0"/>
              <a:t> </a:t>
            </a:r>
            <a:r>
              <a:rPr lang="en-GB" sz="1800" dirty="0" err="1"/>
              <a:t>stron</a:t>
            </a:r>
            <a:r>
              <a:rPr lang="en-GB" sz="1800" dirty="0"/>
              <a:t> </a:t>
            </a:r>
            <a:r>
              <a:rPr lang="en-GB" sz="1800" dirty="0" err="1"/>
              <a:t>lub</a:t>
            </a:r>
            <a:r>
              <a:rPr lang="en-GB" sz="1800" dirty="0"/>
              <a:t> </a:t>
            </a:r>
            <a:r>
              <a:rPr lang="en-GB" sz="1800" dirty="0" err="1"/>
              <a:t>nawet</a:t>
            </a:r>
            <a:r>
              <a:rPr lang="en-GB" sz="1800" dirty="0"/>
              <a:t> </a:t>
            </a:r>
            <a:r>
              <a:rPr lang="en-GB" sz="1800" dirty="0" err="1"/>
              <a:t>złożonych</a:t>
            </a:r>
            <a:r>
              <a:rPr lang="en-GB" sz="1800" dirty="0"/>
              <a:t> </a:t>
            </a:r>
            <a:r>
              <a:rPr lang="en-GB" sz="1800" dirty="0" err="1"/>
              <a:t>serwisów</a:t>
            </a:r>
            <a:r>
              <a:rPr lang="en-GB" sz="1800" dirty="0"/>
              <a:t> </a:t>
            </a:r>
            <a:r>
              <a:rPr lang="en-GB" sz="1800" dirty="0" err="1"/>
              <a:t>tak</a:t>
            </a:r>
            <a:r>
              <a:rPr lang="en-GB" sz="1800" dirty="0"/>
              <a:t> </a:t>
            </a:r>
            <a:r>
              <a:rPr lang="en-GB" sz="1800" dirty="0" err="1"/>
              <a:t>długo</a:t>
            </a:r>
            <a:r>
              <a:rPr lang="en-GB" sz="1800" dirty="0"/>
              <a:t> </a:t>
            </a:r>
            <a:r>
              <a:rPr lang="en-GB" sz="1800" dirty="0" err="1"/>
              <a:t>jak</a:t>
            </a:r>
            <a:r>
              <a:rPr lang="en-GB" sz="1800" dirty="0"/>
              <a:t> </a:t>
            </a:r>
            <a:r>
              <a:rPr lang="en-GB" sz="1800" dirty="0" err="1"/>
              <a:t>nie</a:t>
            </a:r>
            <a:r>
              <a:rPr lang="en-GB" sz="1800" dirty="0"/>
              <a:t> </a:t>
            </a:r>
            <a:r>
              <a:rPr lang="en-GB" sz="1800" dirty="0" err="1"/>
              <a:t>wyświetlają</a:t>
            </a:r>
            <a:r>
              <a:rPr lang="en-GB" sz="1800" dirty="0"/>
              <a:t> one </a:t>
            </a:r>
            <a:r>
              <a:rPr lang="en-GB" sz="1800" dirty="0" err="1"/>
              <a:t>lub</a:t>
            </a:r>
            <a:r>
              <a:rPr lang="en-GB" sz="1800" dirty="0"/>
              <a:t> </a:t>
            </a:r>
            <a:r>
              <a:rPr lang="en-GB" sz="1800" dirty="0" err="1"/>
              <a:t>nie</a:t>
            </a:r>
            <a:r>
              <a:rPr lang="en-GB" sz="1800" dirty="0"/>
              <a:t> </a:t>
            </a:r>
            <a:r>
              <a:rPr lang="en-GB" sz="1800" dirty="0" err="1"/>
              <a:t>wysyłamy</a:t>
            </a:r>
            <a:r>
              <a:rPr lang="en-GB" sz="1800" dirty="0"/>
              <a:t> do </a:t>
            </a:r>
            <a:r>
              <a:rPr lang="en-GB" sz="1800" dirty="0" err="1"/>
              <a:t>nich</a:t>
            </a:r>
            <a:r>
              <a:rPr lang="en-GB" sz="1800" dirty="0"/>
              <a:t> </a:t>
            </a:r>
            <a:r>
              <a:rPr lang="en-GB" sz="1800" dirty="0" err="1"/>
              <a:t>poufnych</a:t>
            </a:r>
            <a:r>
              <a:rPr lang="en-GB" sz="1800" dirty="0"/>
              <a:t> </a:t>
            </a:r>
            <a:r>
              <a:rPr lang="en-GB" sz="1800" dirty="0" err="1"/>
              <a:t>danych</a:t>
            </a:r>
            <a:endParaRPr lang="en-GB" sz="1800" dirty="0"/>
          </a:p>
          <a:p>
            <a:pPr marL="457200" lvl="0" indent="-228600">
              <a:spcBef>
                <a:spcPts val="0"/>
              </a:spcBef>
            </a:pPr>
            <a:r>
              <a:rPr lang="en-GB" sz="1800" dirty="0" err="1"/>
              <a:t>Rozwiązaniem</a:t>
            </a:r>
            <a:r>
              <a:rPr lang="en-GB" sz="1800" dirty="0"/>
              <a:t> jest </a:t>
            </a:r>
            <a:r>
              <a:rPr lang="en-GB" sz="1800" dirty="0" err="1"/>
              <a:t>zastosowanie</a:t>
            </a:r>
            <a:r>
              <a:rPr lang="en-GB" sz="1800" dirty="0"/>
              <a:t> </a:t>
            </a:r>
            <a:r>
              <a:rPr lang="en-GB" sz="1800" dirty="0" err="1"/>
              <a:t>rozszeżenia</a:t>
            </a:r>
            <a:r>
              <a:rPr lang="en-GB" sz="1800" dirty="0"/>
              <a:t> HTTP</a:t>
            </a:r>
            <a:r>
              <a:rPr lang="en-GB" sz="1800" b="1" dirty="0"/>
              <a:t>S</a:t>
            </a:r>
            <a:r>
              <a:rPr lang="pl-PL" sz="1800" b="1" dirty="0"/>
              <a:t> </a:t>
            </a:r>
            <a:r>
              <a:rPr lang="pl-PL" sz="1800" dirty="0"/>
              <a:t>(port 443)</a:t>
            </a:r>
            <a:endParaRPr lang="en-GB" sz="18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4400" dirty="0">
                <a:latin typeface="Calibri" panose="020F0502020204030204" pitchFamily="34" charset="0"/>
              </a:rPr>
              <a:t>HTTPS</a:t>
            </a:r>
          </a:p>
        </p:txBody>
      </p:sp>
      <p:sp>
        <p:nvSpPr>
          <p:cNvPr id="394" name="Shape 394"/>
          <p:cNvSpPr txBox="1">
            <a:spLocks noGrp="1"/>
          </p:cNvSpPr>
          <p:nvPr>
            <p:ph type="body" idx="4294967295"/>
          </p:nvPr>
        </p:nvSpPr>
        <p:spPr>
          <a:xfrm>
            <a:off x="240625" y="895200"/>
            <a:ext cx="7689850" cy="3143250"/>
          </a:xfrm>
          <a:prstGeom prst="rect">
            <a:avLst/>
          </a:prstGeom>
        </p:spPr>
        <p:txBody>
          <a:bodyPr wrap="square" lIns="68575" tIns="68575" rIns="68575" bIns="6857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-GB" sz="1800" dirty="0"/>
              <a:t>HTTPS </a:t>
            </a:r>
            <a:r>
              <a:rPr lang="en-GB" sz="1800" dirty="0" err="1"/>
              <a:t>wykorzystuje</a:t>
            </a:r>
            <a:r>
              <a:rPr lang="en-GB" sz="1800" dirty="0"/>
              <a:t> </a:t>
            </a:r>
            <a:r>
              <a:rPr lang="en-GB" sz="1800" dirty="0" err="1"/>
              <a:t>mechanizmy</a:t>
            </a:r>
            <a:r>
              <a:rPr lang="en-GB" sz="1800" dirty="0"/>
              <a:t> </a:t>
            </a:r>
            <a:r>
              <a:rPr lang="en-GB" sz="1800" dirty="0" err="1"/>
              <a:t>kryptograficzne</a:t>
            </a:r>
            <a:r>
              <a:rPr lang="en-GB" sz="1800" dirty="0"/>
              <a:t> aby </a:t>
            </a:r>
            <a:r>
              <a:rPr lang="en-GB" sz="1800" dirty="0" err="1"/>
              <a:t>zapewnić</a:t>
            </a:r>
            <a:r>
              <a:rPr lang="en-GB" sz="1800" dirty="0"/>
              <a:t> </a:t>
            </a:r>
            <a:r>
              <a:rPr lang="en-GB" sz="1800" dirty="0" err="1"/>
              <a:t>poufność</a:t>
            </a:r>
            <a:r>
              <a:rPr lang="en-GB" sz="1800" dirty="0"/>
              <a:t> </a:t>
            </a:r>
            <a:r>
              <a:rPr lang="en-GB" sz="1800" dirty="0" err="1"/>
              <a:t>przesyłanych</a:t>
            </a:r>
            <a:r>
              <a:rPr lang="en-GB" sz="1800" dirty="0"/>
              <a:t> </a:t>
            </a:r>
            <a:r>
              <a:rPr lang="en-GB" sz="1800" dirty="0" err="1"/>
              <a:t>informacji</a:t>
            </a:r>
            <a:r>
              <a:rPr lang="en-GB" sz="1800" dirty="0"/>
              <a:t>, </a:t>
            </a:r>
            <a:r>
              <a:rPr lang="en-GB" sz="1800" dirty="0" err="1"/>
              <a:t>zarówno</a:t>
            </a:r>
            <a:r>
              <a:rPr lang="en-GB" sz="1800" dirty="0"/>
              <a:t> </a:t>
            </a:r>
            <a:r>
              <a:rPr lang="en-GB" sz="1800" dirty="0" err="1"/>
              <a:t>algorytmy</a:t>
            </a:r>
            <a:r>
              <a:rPr lang="en-GB" sz="1800" dirty="0"/>
              <a:t> </a:t>
            </a:r>
            <a:r>
              <a:rPr lang="en-GB" sz="1800" dirty="0" err="1"/>
              <a:t>symetryczne</a:t>
            </a:r>
            <a:r>
              <a:rPr lang="en-GB" sz="1800" dirty="0"/>
              <a:t> </a:t>
            </a:r>
            <a:r>
              <a:rPr lang="en-GB" sz="1800" dirty="0" err="1"/>
              <a:t>jak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asymetryczne</a:t>
            </a:r>
            <a:r>
              <a:rPr lang="pl-PL" sz="1800" dirty="0"/>
              <a:t> także certyfikaty oraz PKI</a:t>
            </a:r>
            <a:endParaRPr lang="en-GB" sz="1800" dirty="0"/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395" name="Shape 395" descr="sslhandshak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4564" y="1738746"/>
            <a:ext cx="2935911" cy="2930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Shape 3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625" y="1745673"/>
            <a:ext cx="3598425" cy="2930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4400" dirty="0" err="1">
                <a:latin typeface="Calibri" panose="020F0502020204030204" pitchFamily="34" charset="0"/>
              </a:rPr>
              <a:t>Narzędzia</a:t>
            </a:r>
            <a:r>
              <a:rPr lang="en-GB" sz="4400" dirty="0">
                <a:latin typeface="Calibri" panose="020F0502020204030204" pitchFamily="34" charset="0"/>
              </a:rPr>
              <a:t> - </a:t>
            </a:r>
            <a:r>
              <a:rPr lang="en-GB" sz="4400" dirty="0" err="1">
                <a:latin typeface="Calibri" panose="020F0502020204030204" pitchFamily="34" charset="0"/>
              </a:rPr>
              <a:t>podsumowanie</a:t>
            </a:r>
            <a:endParaRPr lang="en-GB" sz="4400" dirty="0">
              <a:latin typeface="Calibri" panose="020F0502020204030204" pitchFamily="34" charset="0"/>
            </a:endParaRPr>
          </a:p>
        </p:txBody>
      </p:sp>
      <p:sp>
        <p:nvSpPr>
          <p:cNvPr id="408" name="Shape 408"/>
          <p:cNvSpPr txBox="1">
            <a:spLocks noGrp="1"/>
          </p:cNvSpPr>
          <p:nvPr>
            <p:ph type="body" idx="4294967295"/>
          </p:nvPr>
        </p:nvSpPr>
        <p:spPr>
          <a:xfrm>
            <a:off x="574963" y="1169988"/>
            <a:ext cx="7886700" cy="2847830"/>
          </a:xfrm>
          <a:prstGeom prst="rect">
            <a:avLst/>
          </a:prstGeom>
        </p:spPr>
        <p:txBody>
          <a:bodyPr wrap="square" lIns="68575" tIns="68575" rIns="68575" bIns="6857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err="1"/>
              <a:t>Poznaliśmy</a:t>
            </a:r>
            <a:r>
              <a:rPr lang="en-GB" dirty="0"/>
              <a:t> </a:t>
            </a:r>
            <a:r>
              <a:rPr lang="en-GB" dirty="0" err="1"/>
              <a:t>jak</a:t>
            </a:r>
            <a:r>
              <a:rPr lang="en-GB" dirty="0"/>
              <a:t> do </a:t>
            </a:r>
            <a:r>
              <a:rPr lang="en-GB" dirty="0" err="1"/>
              <a:t>tej</a:t>
            </a:r>
            <a:r>
              <a:rPr lang="en-GB" dirty="0"/>
              <a:t> </a:t>
            </a:r>
            <a:r>
              <a:rPr lang="en-GB" dirty="0" err="1"/>
              <a:t>pory</a:t>
            </a:r>
            <a:r>
              <a:rPr lang="en-GB" dirty="0"/>
              <a:t> </a:t>
            </a:r>
            <a:r>
              <a:rPr lang="en-GB" dirty="0" err="1"/>
              <a:t>kilka</a:t>
            </a:r>
            <a:r>
              <a:rPr lang="en-GB" dirty="0"/>
              <a:t> </a:t>
            </a:r>
            <a:r>
              <a:rPr lang="en-GB" dirty="0" err="1"/>
              <a:t>narzędzi</a:t>
            </a:r>
            <a:r>
              <a:rPr lang="en-GB" dirty="0"/>
              <a:t>: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-GB" dirty="0"/>
              <a:t>ping - </a:t>
            </a:r>
            <a:r>
              <a:rPr lang="en-GB" dirty="0" err="1"/>
              <a:t>diagnostyka</a:t>
            </a:r>
            <a:r>
              <a:rPr lang="en-GB" dirty="0"/>
              <a:t>, </a:t>
            </a:r>
            <a:r>
              <a:rPr lang="en-GB" dirty="0" err="1"/>
              <a:t>dobry</a:t>
            </a:r>
            <a:r>
              <a:rPr lang="en-GB" dirty="0"/>
              <a:t> do </a:t>
            </a:r>
            <a:r>
              <a:rPr lang="en-GB" dirty="0" err="1"/>
              <a:t>pozyskiwania</a:t>
            </a:r>
            <a:r>
              <a:rPr lang="en-GB" dirty="0"/>
              <a:t> </a:t>
            </a:r>
            <a:r>
              <a:rPr lang="en-GB" dirty="0" err="1"/>
              <a:t>numerów</a:t>
            </a:r>
            <a:r>
              <a:rPr lang="en-GB" dirty="0"/>
              <a:t> IP</a:t>
            </a:r>
            <a:r>
              <a:rPr lang="pl-PL" dirty="0"/>
              <a:t> </a:t>
            </a:r>
            <a:endParaRPr lang="en-GB" dirty="0"/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-GB" dirty="0"/>
              <a:t>telnet - </a:t>
            </a:r>
            <a:r>
              <a:rPr lang="en-GB" dirty="0" err="1"/>
              <a:t>diagnostyka</a:t>
            </a:r>
            <a:r>
              <a:rPr lang="en-GB" dirty="0"/>
              <a:t>, </a:t>
            </a:r>
            <a:r>
              <a:rPr lang="en-GB" dirty="0" err="1"/>
              <a:t>możliwa</a:t>
            </a:r>
            <a:r>
              <a:rPr lang="en-GB" dirty="0"/>
              <a:t> </a:t>
            </a:r>
            <a:r>
              <a:rPr lang="en-GB" dirty="0" err="1"/>
              <a:t>komunikacja</a:t>
            </a:r>
            <a:r>
              <a:rPr lang="en-GB" dirty="0"/>
              <a:t> </a:t>
            </a:r>
            <a:r>
              <a:rPr lang="en-GB" dirty="0" err="1"/>
              <a:t>ze</a:t>
            </a:r>
            <a:r>
              <a:rPr lang="en-GB" dirty="0"/>
              <a:t> </a:t>
            </a:r>
            <a:r>
              <a:rPr lang="en-GB" dirty="0" err="1"/>
              <a:t>zdalną</a:t>
            </a:r>
            <a:r>
              <a:rPr lang="en-GB" dirty="0"/>
              <a:t> </a:t>
            </a:r>
            <a:r>
              <a:rPr lang="en-GB" dirty="0" err="1"/>
              <a:t>maszyną</a:t>
            </a:r>
            <a:endParaRPr lang="en-GB" dirty="0"/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-GB" dirty="0" err="1"/>
              <a:t>cURL</a:t>
            </a:r>
            <a:r>
              <a:rPr lang="en-GB" dirty="0"/>
              <a:t> - </a:t>
            </a:r>
            <a:r>
              <a:rPr lang="en-GB" dirty="0" err="1"/>
              <a:t>potężne</a:t>
            </a:r>
            <a:r>
              <a:rPr lang="en-GB" dirty="0"/>
              <a:t> </a:t>
            </a:r>
            <a:r>
              <a:rPr lang="en-GB" dirty="0" err="1"/>
              <a:t>narzędzie</a:t>
            </a:r>
            <a:r>
              <a:rPr lang="en-GB" dirty="0"/>
              <a:t> do </a:t>
            </a:r>
            <a:r>
              <a:rPr lang="en-GB" dirty="0" err="1"/>
              <a:t>pracy</a:t>
            </a:r>
            <a:r>
              <a:rPr lang="en-GB" dirty="0"/>
              <a:t> z HTTP (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tylko</a:t>
            </a:r>
            <a:r>
              <a:rPr lang="en-GB" dirty="0"/>
              <a:t>)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-GB" dirty="0" err="1"/>
              <a:t>wGet</a:t>
            </a:r>
            <a:r>
              <a:rPr lang="en-GB" dirty="0"/>
              <a:t> - </a:t>
            </a:r>
            <a:r>
              <a:rPr lang="en-GB" dirty="0" err="1"/>
              <a:t>pobieranie</a:t>
            </a:r>
            <a:r>
              <a:rPr lang="en-GB" dirty="0"/>
              <a:t> </a:t>
            </a:r>
            <a:r>
              <a:rPr lang="en-GB" dirty="0" err="1"/>
              <a:t>zasobów</a:t>
            </a:r>
            <a:r>
              <a:rPr lang="en-GB" dirty="0"/>
              <a:t> z </a:t>
            </a:r>
            <a:r>
              <a:rPr lang="en-GB" dirty="0" err="1"/>
              <a:t>sieci</a:t>
            </a:r>
            <a:endParaRPr lang="en-GB" dirty="0"/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-GB" dirty="0" err="1"/>
              <a:t>whireshark</a:t>
            </a:r>
            <a:r>
              <a:rPr lang="en-GB" dirty="0"/>
              <a:t> - “</a:t>
            </a:r>
            <a:r>
              <a:rPr lang="en-GB" dirty="0" err="1"/>
              <a:t>okienkowe</a:t>
            </a:r>
            <a:r>
              <a:rPr lang="en-GB" dirty="0"/>
              <a:t>” </a:t>
            </a:r>
            <a:r>
              <a:rPr lang="en-GB" dirty="0" err="1"/>
              <a:t>podsłuchiwanie</a:t>
            </a:r>
            <a:r>
              <a:rPr lang="en-GB" dirty="0"/>
              <a:t> </a:t>
            </a:r>
            <a:r>
              <a:rPr lang="en-GB" dirty="0" err="1"/>
              <a:t>ruchu</a:t>
            </a:r>
            <a:endParaRPr lang="en-GB" dirty="0"/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-GB" dirty="0" err="1"/>
              <a:t>tcpdump</a:t>
            </a:r>
            <a:r>
              <a:rPr lang="en-GB" dirty="0"/>
              <a:t> - </a:t>
            </a:r>
            <a:r>
              <a:rPr lang="en-GB" dirty="0" err="1"/>
              <a:t>nasłuchiwanie</a:t>
            </a:r>
            <a:r>
              <a:rPr lang="en-GB" dirty="0"/>
              <a:t> </a:t>
            </a:r>
            <a:r>
              <a:rPr lang="en-GB" dirty="0" err="1"/>
              <a:t>ruchu</a:t>
            </a:r>
            <a:r>
              <a:rPr lang="en-GB" dirty="0"/>
              <a:t> z </a:t>
            </a:r>
            <a:r>
              <a:rPr lang="en-GB" dirty="0" err="1"/>
              <a:t>poziomu</a:t>
            </a:r>
            <a:r>
              <a:rPr lang="en-GB" dirty="0"/>
              <a:t> </a:t>
            </a:r>
            <a:r>
              <a:rPr lang="en-GB" dirty="0" err="1"/>
              <a:t>linii</a:t>
            </a:r>
            <a:r>
              <a:rPr lang="en-GB" dirty="0"/>
              <a:t> </a:t>
            </a:r>
            <a:r>
              <a:rPr lang="en-GB" dirty="0" err="1"/>
              <a:t>poleceń</a:t>
            </a:r>
            <a:endParaRPr lang="en-GB" dirty="0"/>
          </a:p>
          <a:p>
            <a:pPr marL="457200" indent="-342900">
              <a:spcBef>
                <a:spcPts val="0"/>
              </a:spcBef>
            </a:pPr>
            <a:r>
              <a:rPr lang="en-GB" dirty="0"/>
              <a:t>POSTMAN - </a:t>
            </a:r>
            <a:r>
              <a:rPr lang="en-GB" dirty="0" err="1"/>
              <a:t>klient</a:t>
            </a:r>
            <a:r>
              <a:rPr lang="en-GB" dirty="0"/>
              <a:t> http, REST API   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75" tIns="68575" rIns="68575" bIns="68575" anchor="ctr" anchorCtr="0">
            <a:noAutofit/>
          </a:bodyPr>
          <a:lstStyle/>
          <a:p>
            <a:pPr lvl="0"/>
            <a:r>
              <a:rPr lang="en-GB" sz="1800" dirty="0">
                <a:latin typeface="Calibri" panose="020F0502020204030204" pitchFamily="34" charset="0"/>
              </a:rPr>
              <a:t>REST</a:t>
            </a:r>
            <a:r>
              <a:rPr lang="pl-PL" sz="1800" dirty="0">
                <a:latin typeface="Calibri" panose="020F0502020204030204" pitchFamily="34" charset="0"/>
              </a:rPr>
              <a:t> -  </a:t>
            </a:r>
            <a:r>
              <a:rPr lang="pl-PL" sz="1800" dirty="0" err="1">
                <a:latin typeface="Calibri" panose="020F0502020204030204" pitchFamily="34" charset="0"/>
              </a:rPr>
              <a:t>Representational</a:t>
            </a:r>
            <a:r>
              <a:rPr lang="pl-PL" sz="1800" dirty="0">
                <a:latin typeface="Calibri" panose="020F0502020204030204" pitchFamily="34" charset="0"/>
              </a:rPr>
              <a:t> </a:t>
            </a:r>
            <a:r>
              <a:rPr lang="pl-PL" sz="1800" dirty="0" err="1">
                <a:latin typeface="Calibri" panose="020F0502020204030204" pitchFamily="34" charset="0"/>
              </a:rPr>
              <a:t>State</a:t>
            </a:r>
            <a:r>
              <a:rPr lang="pl-PL" sz="1800" dirty="0">
                <a:latin typeface="Calibri" panose="020F0502020204030204" pitchFamily="34" charset="0"/>
              </a:rPr>
              <a:t> Transfer</a:t>
            </a:r>
            <a:r>
              <a:rPr lang="en-GB" sz="1800" dirty="0"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BDB87A81-6333-461B-95D0-2EC4B4470935}"/>
              </a:ext>
            </a:extLst>
          </p:cNvPr>
          <p:cNvSpPr>
            <a:spLocks noGrp="1"/>
          </p:cNvSpPr>
          <p:nvPr>
            <p:ph type="pic" idx="2"/>
          </p:nvPr>
        </p:nvSpPr>
        <p:spPr/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68575" tIns="68575" rIns="68575" bIns="68575" anchor="t" anchorCtr="0">
            <a:noAutofit/>
          </a:bodyPr>
          <a:lstStyle/>
          <a:p>
            <a:r>
              <a:rPr lang="pl-PL" sz="1600" dirty="0"/>
              <a:t>Styl projektowania aplikacji, w której klient odpytuje konkretny zasób, a serwer odpowiada nie całą stroną, a tylko i wyłącznie reprezentacją zasobu (lub informacją o nim) sformatowaną w odpowiedni sposób np. JSON.</a:t>
            </a:r>
          </a:p>
          <a:p>
            <a:r>
              <a:rPr lang="pl-PL" sz="1600" dirty="0"/>
              <a:t>REST dzieli serwer na kontrolery zasobów, pod które trafiają odpowiednie zapytania. Każdy z kontrolerów ma zaimplementowany zestaw metod do zarządzania jego stanem. W zależności od otrzymanej autoryzacji (użytkownik może nie mieć uprawnień do odczytania lub edycji zasobu) wykonuje, bądź nie zadaną czynność.</a:t>
            </a:r>
            <a:endParaRPr lang="en-GB" sz="1600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DD9928A5-88BB-4ECF-8125-EF8918B00C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008124"/>
              </p:ext>
            </p:extLst>
          </p:nvPr>
        </p:nvGraphicFramePr>
        <p:xfrm>
          <a:off x="3887391" y="-6927"/>
          <a:ext cx="5256600" cy="514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200">
                  <a:extLst>
                    <a:ext uri="{9D8B030D-6E8A-4147-A177-3AD203B41FA5}">
                      <a16:colId xmlns:a16="http://schemas.microsoft.com/office/drawing/2014/main" val="3958959826"/>
                    </a:ext>
                  </a:extLst>
                </a:gridCol>
                <a:gridCol w="1752200">
                  <a:extLst>
                    <a:ext uri="{9D8B030D-6E8A-4147-A177-3AD203B41FA5}">
                      <a16:colId xmlns:a16="http://schemas.microsoft.com/office/drawing/2014/main" val="3100946740"/>
                    </a:ext>
                  </a:extLst>
                </a:gridCol>
                <a:gridCol w="1752200">
                  <a:extLst>
                    <a:ext uri="{9D8B030D-6E8A-4147-A177-3AD203B41FA5}">
                      <a16:colId xmlns:a16="http://schemas.microsoft.com/office/drawing/2014/main" val="748261669"/>
                    </a:ext>
                  </a:extLst>
                </a:gridCol>
              </a:tblGrid>
              <a:tr h="1028700">
                <a:tc>
                  <a:txBody>
                    <a:bodyPr/>
                    <a:lstStyle/>
                    <a:p>
                      <a:r>
                        <a:rPr lang="pl-PL" dirty="0"/>
                        <a:t>Działanie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Instrukcja 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Metoda HTTP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1926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r>
                        <a:rPr lang="pl-PL" dirty="0" err="1"/>
                        <a:t>Create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861007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r>
                        <a:rPr lang="pl-PL" dirty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972755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r>
                        <a:rPr lang="pl-PL" dirty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457681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r>
                        <a:rPr lang="pl-PL" dirty="0" err="1"/>
                        <a:t>Delete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Delete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01407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>
            <a:extLst>
              <a:ext uri="{FF2B5EF4-FFF2-40B4-BE49-F238E27FC236}">
                <a16:creationId xmlns:a16="http://schemas.microsoft.com/office/drawing/2014/main" id="{F6CE3AEE-48C6-419C-96FC-4E649D748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400" dirty="0">
                <a:latin typeface="Calibri" panose="020F0502020204030204" pitchFamily="34" charset="0"/>
              </a:rPr>
              <a:t>Projekt przykładowego API</a:t>
            </a:r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AEC91D18-F42A-43F5-9B58-C8CC6F5E651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722398"/>
            <a:ext cx="9144000" cy="3946583"/>
          </a:xfrm>
        </p:spPr>
        <p:txBody>
          <a:bodyPr/>
          <a:lstStyle/>
          <a:p>
            <a:r>
              <a:rPr lang="pl-PL" dirty="0"/>
              <a:t>Założenia: </a:t>
            </a:r>
          </a:p>
          <a:p>
            <a:pPr lvl="1"/>
            <a:r>
              <a:rPr lang="pl-PL" dirty="0"/>
              <a:t>Mamy następujące zasoby: </a:t>
            </a:r>
          </a:p>
          <a:p>
            <a:pPr lvl="2"/>
            <a:r>
              <a:rPr lang="pl-PL" dirty="0"/>
              <a:t>Student, Szkoła Programowania, Kurs, Wykład</a:t>
            </a:r>
          </a:p>
          <a:p>
            <a:r>
              <a:rPr lang="pl-PL" dirty="0"/>
              <a:t>Zaprojektujmy REST API które umożliwi:</a:t>
            </a:r>
          </a:p>
          <a:p>
            <a:pPr lvl="1"/>
            <a:r>
              <a:rPr lang="pl-PL" dirty="0"/>
              <a:t>Pełnego </a:t>
            </a:r>
            <a:r>
              <a:rPr lang="pl-PL" dirty="0" err="1"/>
              <a:t>CRUD’a</a:t>
            </a:r>
            <a:r>
              <a:rPr lang="pl-PL" dirty="0"/>
              <a:t> dla Studentów i Szkoły</a:t>
            </a:r>
          </a:p>
          <a:p>
            <a:pPr lvl="1"/>
            <a:r>
              <a:rPr lang="pl-PL" dirty="0"/>
              <a:t>Dodawanie kursów do szkoły programowania</a:t>
            </a:r>
          </a:p>
          <a:p>
            <a:pPr lvl="1"/>
            <a:r>
              <a:rPr lang="pl-PL" dirty="0"/>
              <a:t>Listowanie kursów w danej szkole, z wyszukiwaniem po nazwie i roku startu</a:t>
            </a:r>
          </a:p>
          <a:p>
            <a:pPr lvl="1"/>
            <a:r>
              <a:rPr lang="pl-PL" dirty="0"/>
              <a:t>Dodawania wykładów do kursów</a:t>
            </a:r>
          </a:p>
          <a:p>
            <a:pPr lvl="1"/>
            <a:r>
              <a:rPr lang="pl-PL" dirty="0"/>
              <a:t>Listowanie wykładów w ramach kursu w danej szkole</a:t>
            </a:r>
          </a:p>
          <a:p>
            <a:pPr lvl="1"/>
            <a:r>
              <a:rPr lang="pl-PL" dirty="0"/>
              <a:t>Zapisywanie studentów na kurs w danej szkole</a:t>
            </a:r>
          </a:p>
        </p:txBody>
      </p:sp>
    </p:spTree>
    <p:extLst>
      <p:ext uri="{BB962C8B-B14F-4D97-AF65-F5344CB8AC3E}">
        <p14:creationId xmlns:p14="http://schemas.microsoft.com/office/powerpoint/2010/main" val="663821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ECEA26-4D59-41B4-AF1D-4EE9DB85A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Calibri"/>
                <a:cs typeface="Calibri"/>
              </a:rPr>
              <a:t>HTTP - </a:t>
            </a:r>
            <a:r>
              <a:rPr lang="pl-PL" dirty="0" err="1">
                <a:latin typeface="Calibri"/>
                <a:cs typeface="Calibri"/>
              </a:rPr>
              <a:t>Hypertext</a:t>
            </a:r>
            <a:r>
              <a:rPr lang="pl-PL" dirty="0">
                <a:latin typeface="Calibri"/>
                <a:cs typeface="Calibri"/>
              </a:rPr>
              <a:t> Transfer </a:t>
            </a:r>
            <a:r>
              <a:rPr lang="pl-PL" dirty="0" err="1">
                <a:latin typeface="Calibri"/>
                <a:cs typeface="Calibri"/>
              </a:rPr>
              <a:t>Protocol</a:t>
            </a:r>
            <a:endParaRPr lang="pl-PL">
              <a:latin typeface="Calibri"/>
              <a:cs typeface="Calibri"/>
            </a:endParaRP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4305DB1-12B1-4523-9331-B3A1FEAA3E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Jest to protokół sieciowy służący do przesyłania dokumentów tekstowych, głównie stron internetowych (ale nie tylko) pomiędzy klientem a serwerem. Najpopularniejszym klientem HTTP jest przeglądarka internetowa ale może to być także narzędzie linii poleceń lub program napisany w JAVA</a:t>
            </a:r>
          </a:p>
          <a:p>
            <a:endParaRPr lang="pl-P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4746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>
            <a:extLst>
              <a:ext uri="{FF2B5EF4-FFF2-40B4-BE49-F238E27FC236}">
                <a16:creationId xmlns:a16="http://schemas.microsoft.com/office/drawing/2014/main" id="{F6CE3AEE-48C6-419C-96FC-4E649D748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400" dirty="0">
                <a:latin typeface="Calibri" panose="020F0502020204030204" pitchFamily="34" charset="0"/>
              </a:rPr>
              <a:t>Projekt przykładowego API CD.</a:t>
            </a:r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AEC91D18-F42A-43F5-9B58-C8CC6F5E651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722398"/>
            <a:ext cx="9144000" cy="3946583"/>
          </a:xfrm>
        </p:spPr>
        <p:txBody>
          <a:bodyPr/>
          <a:lstStyle/>
          <a:p>
            <a:r>
              <a:rPr lang="pl-PL" dirty="0"/>
              <a:t>CRUD dla Studenta</a:t>
            </a:r>
          </a:p>
          <a:p>
            <a:pPr lvl="1"/>
            <a:r>
              <a:rPr lang="pl-PL" dirty="0"/>
              <a:t>GET /</a:t>
            </a:r>
            <a:r>
              <a:rPr lang="pl-PL" dirty="0" err="1"/>
              <a:t>students</a:t>
            </a:r>
            <a:r>
              <a:rPr lang="pl-PL" dirty="0"/>
              <a:t> – wyświetla wszystkich studentów</a:t>
            </a:r>
          </a:p>
          <a:p>
            <a:pPr lvl="1"/>
            <a:r>
              <a:rPr lang="pl-PL" dirty="0"/>
              <a:t>GET /</a:t>
            </a:r>
            <a:r>
              <a:rPr lang="pl-PL" dirty="0" err="1"/>
              <a:t>students</a:t>
            </a:r>
            <a:r>
              <a:rPr lang="pl-PL" dirty="0"/>
              <a:t>/{id}</a:t>
            </a:r>
          </a:p>
          <a:p>
            <a:pPr lvl="1"/>
            <a:r>
              <a:rPr lang="pl-PL" dirty="0"/>
              <a:t>POST /</a:t>
            </a:r>
            <a:r>
              <a:rPr lang="pl-PL" dirty="0" err="1"/>
              <a:t>students</a:t>
            </a:r>
            <a:r>
              <a:rPr lang="pl-PL" dirty="0"/>
              <a:t> – dodaje studenta</a:t>
            </a:r>
          </a:p>
          <a:p>
            <a:pPr lvl="1"/>
            <a:r>
              <a:rPr lang="pl-PL" dirty="0"/>
              <a:t>DELTE /</a:t>
            </a:r>
            <a:r>
              <a:rPr lang="pl-PL" dirty="0" err="1"/>
              <a:t>students</a:t>
            </a:r>
            <a:r>
              <a:rPr lang="pl-PL" dirty="0"/>
              <a:t>/{id} – usuwa studenta o podanym ID</a:t>
            </a:r>
          </a:p>
          <a:p>
            <a:pPr lvl="1"/>
            <a:r>
              <a:rPr lang="pl-PL" dirty="0"/>
              <a:t>PUT /</a:t>
            </a:r>
            <a:r>
              <a:rPr lang="pl-PL" dirty="0" err="1"/>
              <a:t>students</a:t>
            </a:r>
            <a:r>
              <a:rPr lang="pl-PL" dirty="0"/>
              <a:t>/{id} – aktualizuje studenta o podanym ID</a:t>
            </a:r>
          </a:p>
          <a:p>
            <a:r>
              <a:rPr lang="pl-PL" dirty="0"/>
              <a:t>CRUD dla Szkoły</a:t>
            </a:r>
          </a:p>
          <a:p>
            <a:pPr lvl="1"/>
            <a:r>
              <a:rPr lang="pl-PL" dirty="0"/>
              <a:t>GET /</a:t>
            </a:r>
            <a:r>
              <a:rPr lang="pl-PL" dirty="0" err="1"/>
              <a:t>schools</a:t>
            </a:r>
            <a:r>
              <a:rPr lang="pl-PL" dirty="0"/>
              <a:t> – wyświetla wszystkie szkoły</a:t>
            </a:r>
          </a:p>
          <a:p>
            <a:pPr lvl="1"/>
            <a:r>
              <a:rPr lang="pl-PL" dirty="0"/>
              <a:t>GET /</a:t>
            </a:r>
            <a:r>
              <a:rPr lang="pl-PL" dirty="0" err="1"/>
              <a:t>schools</a:t>
            </a:r>
            <a:r>
              <a:rPr lang="pl-PL" dirty="0"/>
              <a:t> /{id} – wyświetla szkołę o podanym ID</a:t>
            </a:r>
          </a:p>
          <a:p>
            <a:pPr lvl="1"/>
            <a:r>
              <a:rPr lang="pl-PL" dirty="0"/>
              <a:t>POST /</a:t>
            </a:r>
            <a:r>
              <a:rPr lang="pl-PL" dirty="0" err="1"/>
              <a:t>schools</a:t>
            </a:r>
            <a:r>
              <a:rPr lang="pl-PL" dirty="0"/>
              <a:t> – dodaje szkołę </a:t>
            </a:r>
          </a:p>
          <a:p>
            <a:pPr lvl="1"/>
            <a:r>
              <a:rPr lang="pl-PL" dirty="0"/>
              <a:t>DELTE /</a:t>
            </a:r>
            <a:r>
              <a:rPr lang="pl-PL" dirty="0" err="1"/>
              <a:t>schools</a:t>
            </a:r>
            <a:r>
              <a:rPr lang="pl-PL" dirty="0"/>
              <a:t>/{id} – usuwa studenta o podanym ID</a:t>
            </a:r>
          </a:p>
          <a:p>
            <a:pPr lvl="1"/>
            <a:r>
              <a:rPr lang="pl-PL" dirty="0"/>
              <a:t>PUT /</a:t>
            </a:r>
            <a:r>
              <a:rPr lang="pl-PL" dirty="0" err="1"/>
              <a:t>schools</a:t>
            </a:r>
            <a:r>
              <a:rPr lang="pl-PL" dirty="0"/>
              <a:t>/{id} – aktualizuje szkołę o podanym ID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98614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>
            <a:extLst>
              <a:ext uri="{FF2B5EF4-FFF2-40B4-BE49-F238E27FC236}">
                <a16:creationId xmlns:a16="http://schemas.microsoft.com/office/drawing/2014/main" id="{F6CE3AEE-48C6-419C-96FC-4E649D748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400" dirty="0">
                <a:latin typeface="Calibri" panose="020F0502020204030204" pitchFamily="34" charset="0"/>
              </a:rPr>
              <a:t>Projekt przykładowego API CD.</a:t>
            </a:r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AEC91D18-F42A-43F5-9B58-C8CC6F5E651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722398"/>
            <a:ext cx="9144000" cy="3946583"/>
          </a:xfrm>
        </p:spPr>
        <p:txBody>
          <a:bodyPr/>
          <a:lstStyle/>
          <a:p>
            <a:r>
              <a:rPr lang="pl-PL" dirty="0"/>
              <a:t>Dodawanie kursów do szkoły programowania</a:t>
            </a:r>
          </a:p>
          <a:p>
            <a:pPr lvl="1"/>
            <a:r>
              <a:rPr lang="pl-PL" dirty="0"/>
              <a:t>POST /</a:t>
            </a:r>
            <a:r>
              <a:rPr lang="pl-PL" dirty="0" err="1"/>
              <a:t>schools</a:t>
            </a:r>
            <a:r>
              <a:rPr lang="pl-PL" dirty="0"/>
              <a:t>/{</a:t>
            </a:r>
            <a:r>
              <a:rPr lang="pl-PL" dirty="0" err="1"/>
              <a:t>schoolId</a:t>
            </a:r>
            <a:r>
              <a:rPr lang="pl-PL" dirty="0"/>
              <a:t>}/</a:t>
            </a:r>
            <a:r>
              <a:rPr lang="pl-PL" dirty="0" err="1"/>
              <a:t>courses</a:t>
            </a:r>
            <a:endParaRPr lang="pl-PL" dirty="0"/>
          </a:p>
          <a:p>
            <a:r>
              <a:rPr lang="pl-PL" dirty="0"/>
              <a:t>Listowanie kursów w danej szkole</a:t>
            </a:r>
          </a:p>
          <a:p>
            <a:pPr lvl="1"/>
            <a:r>
              <a:rPr lang="pl-PL" dirty="0"/>
              <a:t>GET /</a:t>
            </a:r>
            <a:r>
              <a:rPr lang="pl-PL" dirty="0" err="1"/>
              <a:t>schools</a:t>
            </a:r>
            <a:r>
              <a:rPr lang="pl-PL" dirty="0"/>
              <a:t>/{</a:t>
            </a:r>
            <a:r>
              <a:rPr lang="pl-PL" dirty="0" err="1"/>
              <a:t>schoolId</a:t>
            </a:r>
            <a:r>
              <a:rPr lang="pl-PL" dirty="0"/>
              <a:t>}/</a:t>
            </a:r>
            <a:r>
              <a:rPr lang="pl-PL" dirty="0" err="1"/>
              <a:t>courses?startYear</a:t>
            </a:r>
            <a:r>
              <a:rPr lang="pl-PL" dirty="0"/>
              <a:t>=123&amp;name=„Java”</a:t>
            </a:r>
          </a:p>
          <a:p>
            <a:r>
              <a:rPr lang="pl-PL" dirty="0"/>
              <a:t>Dodawania wykładów do kursów 	</a:t>
            </a:r>
          </a:p>
          <a:p>
            <a:pPr lvl="1"/>
            <a:r>
              <a:rPr lang="pl-PL" dirty="0"/>
              <a:t>POST /</a:t>
            </a:r>
            <a:r>
              <a:rPr lang="pl-PL" dirty="0" err="1"/>
              <a:t>schools</a:t>
            </a:r>
            <a:r>
              <a:rPr lang="pl-PL" dirty="0"/>
              <a:t>/{</a:t>
            </a:r>
            <a:r>
              <a:rPr lang="pl-PL" dirty="0" err="1"/>
              <a:t>schoolId</a:t>
            </a:r>
            <a:r>
              <a:rPr lang="pl-PL" dirty="0"/>
              <a:t>}/</a:t>
            </a:r>
            <a:r>
              <a:rPr lang="pl-PL" dirty="0" err="1"/>
              <a:t>courses</a:t>
            </a:r>
            <a:r>
              <a:rPr lang="pl-PL" dirty="0"/>
              <a:t>/{</a:t>
            </a:r>
            <a:r>
              <a:rPr lang="pl-PL" dirty="0" err="1"/>
              <a:t>courseId</a:t>
            </a:r>
            <a:r>
              <a:rPr lang="pl-PL" dirty="0"/>
              <a:t>}/</a:t>
            </a:r>
            <a:r>
              <a:rPr lang="pl-PL" dirty="0" err="1"/>
              <a:t>lectures</a:t>
            </a:r>
            <a:endParaRPr lang="pl-PL" dirty="0"/>
          </a:p>
          <a:p>
            <a:r>
              <a:rPr lang="pl-PL" dirty="0"/>
              <a:t>Listowanie wykładów w ramach kursu w danej szkole</a:t>
            </a:r>
          </a:p>
          <a:p>
            <a:pPr lvl="1"/>
            <a:r>
              <a:rPr lang="pl-PL" dirty="0"/>
              <a:t>GET /</a:t>
            </a:r>
            <a:r>
              <a:rPr lang="pl-PL" dirty="0" err="1"/>
              <a:t>schools</a:t>
            </a:r>
            <a:r>
              <a:rPr lang="pl-PL" dirty="0"/>
              <a:t>/{</a:t>
            </a:r>
            <a:r>
              <a:rPr lang="pl-PL" dirty="0" err="1"/>
              <a:t>schoolId</a:t>
            </a:r>
            <a:r>
              <a:rPr lang="pl-PL" dirty="0"/>
              <a:t>}/</a:t>
            </a:r>
            <a:r>
              <a:rPr lang="pl-PL" dirty="0" err="1"/>
              <a:t>courses</a:t>
            </a:r>
            <a:r>
              <a:rPr lang="pl-PL" dirty="0"/>
              <a:t>/{</a:t>
            </a:r>
            <a:r>
              <a:rPr lang="pl-PL" dirty="0" err="1"/>
              <a:t>courseId</a:t>
            </a:r>
            <a:r>
              <a:rPr lang="pl-PL" dirty="0"/>
              <a:t>}/</a:t>
            </a:r>
            <a:r>
              <a:rPr lang="pl-PL" dirty="0" err="1"/>
              <a:t>lectures</a:t>
            </a:r>
            <a:endParaRPr lang="pl-PL" dirty="0"/>
          </a:p>
          <a:p>
            <a:r>
              <a:rPr lang="pl-PL" dirty="0"/>
              <a:t>Zapisywanie studentów na kurs w danej szkole</a:t>
            </a:r>
          </a:p>
          <a:p>
            <a:pPr lvl="1"/>
            <a:r>
              <a:rPr lang="pl-PL" dirty="0"/>
              <a:t>POST /</a:t>
            </a:r>
            <a:r>
              <a:rPr lang="pl-PL" dirty="0" err="1"/>
              <a:t>schools</a:t>
            </a:r>
            <a:r>
              <a:rPr lang="pl-PL" dirty="0"/>
              <a:t>/{</a:t>
            </a:r>
            <a:r>
              <a:rPr lang="pl-PL" dirty="0" err="1"/>
              <a:t>schoolId</a:t>
            </a:r>
            <a:r>
              <a:rPr lang="pl-PL" dirty="0"/>
              <a:t>}/</a:t>
            </a:r>
            <a:r>
              <a:rPr lang="pl-PL" dirty="0" err="1"/>
              <a:t>courses</a:t>
            </a:r>
            <a:r>
              <a:rPr lang="pl-PL" dirty="0"/>
              <a:t>/{</a:t>
            </a:r>
            <a:r>
              <a:rPr lang="pl-PL" dirty="0" err="1"/>
              <a:t>courseId</a:t>
            </a:r>
            <a:r>
              <a:rPr lang="pl-PL" dirty="0"/>
              <a:t>}/</a:t>
            </a:r>
            <a:r>
              <a:rPr lang="pl-PL" dirty="0" err="1"/>
              <a:t>users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576100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1CFDECB7-4ABF-40E6-BC72-2E44D52D4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400" dirty="0">
                <a:latin typeface="Calibri" panose="020F0502020204030204" pitchFamily="34" charset="0"/>
              </a:rPr>
              <a:t>Hierarchia REST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AA23CE2-18B6-418A-9DB3-3DD5405632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7358467"/>
              </p:ext>
            </p:extLst>
          </p:nvPr>
        </p:nvGraphicFramePr>
        <p:xfrm>
          <a:off x="0" y="722400"/>
          <a:ext cx="9144000" cy="3939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16485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dirty="0">
                <a:latin typeface="Calibri" panose="020F0502020204030204" pitchFamily="34" charset="0"/>
              </a:rPr>
              <a:t>HATEOAS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2" name="Symbol zastępczy obrazu 1">
            <a:extLst>
              <a:ext uri="{FF2B5EF4-FFF2-40B4-BE49-F238E27FC236}">
                <a16:creationId xmlns:a16="http://schemas.microsoft.com/office/drawing/2014/main" id="{3ECC8A58-5D33-4CCA-A24C-2519DCE37917}"/>
              </a:ext>
            </a:extLst>
          </p:cNvPr>
          <p:cNvSpPr>
            <a:spLocks noGrp="1"/>
          </p:cNvSpPr>
          <p:nvPr>
            <p:ph type="pic" idx="2"/>
          </p:nvPr>
        </p:nvSpPr>
        <p:spPr/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233465" y="1543050"/>
            <a:ext cx="3345600" cy="3600600"/>
          </a:xfrm>
          <a:prstGeom prst="rect">
            <a:avLst/>
          </a:prstGeom>
        </p:spPr>
        <p:txBody>
          <a:bodyPr wrap="square" lIns="68575" tIns="68575" rIns="68575" bIns="68575" anchor="t" anchorCtr="0">
            <a:noAutofit/>
          </a:bodyPr>
          <a:lstStyle/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dirty="0"/>
              <a:t> Najwyższy poziom rozwoju API REST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dirty="0"/>
              <a:t>Samodokumentujące się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dirty="0"/>
              <a:t>Nie trzeba definiować adresów </a:t>
            </a:r>
            <a:r>
              <a:rPr lang="pl-PL" dirty="0" err="1"/>
              <a:t>endpointów</a:t>
            </a:r>
            <a:r>
              <a:rPr lang="pl-PL" dirty="0"/>
              <a:t> „na sztywno”, klient sam może pobrać informacje z ciała odpowiedzi</a:t>
            </a:r>
            <a:endParaRPr lang="en-GB" dirty="0"/>
          </a:p>
        </p:txBody>
      </p:sp>
      <p:pic>
        <p:nvPicPr>
          <p:cNvPr id="5122" name="Picture 2" descr="Znalezione obrazy dla zapytania hateoas example json">
            <a:extLst>
              <a:ext uri="{FF2B5EF4-FFF2-40B4-BE49-F238E27FC236}">
                <a16:creationId xmlns:a16="http://schemas.microsoft.com/office/drawing/2014/main" id="{C2886F99-4448-4155-A277-8DBF4BCEA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391" y="-1"/>
            <a:ext cx="5256600" cy="5091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94802E73-DC90-439C-9F22-9BAE5FBE7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000" dirty="0">
                <a:latin typeface="Calibri" panose="020F0502020204030204" pitchFamily="34" charset="0"/>
              </a:rPr>
              <a:t>Jak to się implementuje w praktyce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909BBB33-7B54-43E0-8CDD-A236DCE3511B}"/>
              </a:ext>
            </a:extLst>
          </p:cNvPr>
          <p:cNvSpPr txBox="1"/>
          <p:nvPr/>
        </p:nvSpPr>
        <p:spPr>
          <a:xfrm>
            <a:off x="62345" y="796636"/>
            <a:ext cx="889461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W praktyce REST API w Javie implementuje się bardzo często z wykorzystaniem specyfikacji JAX-RS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Najpopularniejszymi implementacjami są </a:t>
            </a:r>
            <a:r>
              <a:rPr lang="pl-PL" dirty="0" err="1"/>
              <a:t>RestEasy</a:t>
            </a:r>
            <a:r>
              <a:rPr lang="pl-PL" dirty="0"/>
              <a:t> i Jersey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Specyfikacja określa zbiór adnotacji których stosowanie pozwala na czytanie danych z żądań http oraz generowanie odpowiedzi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@</a:t>
            </a:r>
            <a:r>
              <a:rPr lang="pl-PL" dirty="0" err="1"/>
              <a:t>Path</a:t>
            </a:r>
            <a:r>
              <a:rPr lang="pl-PL" dirty="0"/>
              <a:t> – definiuje ścieżkę do zasobu np. @</a:t>
            </a:r>
            <a:r>
              <a:rPr lang="pl-PL" dirty="0" err="1"/>
              <a:t>Path</a:t>
            </a:r>
            <a:r>
              <a:rPr lang="pl-PL" dirty="0"/>
              <a:t>(„</a:t>
            </a:r>
            <a:r>
              <a:rPr lang="pl-PL" dirty="0" err="1"/>
              <a:t>coures</a:t>
            </a:r>
            <a:r>
              <a:rPr lang="pl-PL" dirty="0"/>
              <a:t>/{</a:t>
            </a:r>
            <a:r>
              <a:rPr lang="pl-PL" dirty="0" err="1"/>
              <a:t>courseId</a:t>
            </a:r>
            <a:r>
              <a:rPr lang="pl-PL" dirty="0"/>
              <a:t>}/</a:t>
            </a:r>
            <a:r>
              <a:rPr lang="pl-PL" dirty="0" err="1"/>
              <a:t>leacture</a:t>
            </a:r>
            <a:r>
              <a:rPr lang="pl-PL" dirty="0"/>
              <a:t>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@</a:t>
            </a:r>
            <a:r>
              <a:rPr lang="pl-PL" dirty="0" err="1"/>
              <a:t>PathParam</a:t>
            </a:r>
            <a:r>
              <a:rPr lang="pl-PL" dirty="0"/>
              <a:t> – czyta fragment ścieżki będący zmienną np. @</a:t>
            </a:r>
            <a:r>
              <a:rPr lang="pl-PL" dirty="0" err="1"/>
              <a:t>PathParam</a:t>
            </a:r>
            <a:r>
              <a:rPr lang="pl-PL" dirty="0"/>
              <a:t>(„</a:t>
            </a:r>
            <a:r>
              <a:rPr lang="pl-PL" dirty="0" err="1"/>
              <a:t>courseId</a:t>
            </a:r>
            <a:r>
              <a:rPr lang="pl-PL" dirty="0"/>
              <a:t>”) </a:t>
            </a:r>
            <a:r>
              <a:rPr lang="pl-PL" dirty="0" err="1"/>
              <a:t>Integer</a:t>
            </a:r>
            <a:r>
              <a:rPr lang="pl-PL" dirty="0"/>
              <a:t> </a:t>
            </a:r>
            <a:r>
              <a:rPr lang="pl-PL" dirty="0" err="1"/>
              <a:t>courseId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@</a:t>
            </a:r>
            <a:r>
              <a:rPr lang="pl-PL" dirty="0" err="1"/>
              <a:t>Produces</a:t>
            </a:r>
            <a:r>
              <a:rPr lang="pl-PL" dirty="0"/>
              <a:t>(</a:t>
            </a:r>
            <a:r>
              <a:rPr lang="pl-PL" dirty="0" err="1"/>
              <a:t>MediaType.APPLICATION_JSON</a:t>
            </a:r>
            <a:r>
              <a:rPr lang="pl-PL" dirty="0"/>
              <a:t>) – określa </a:t>
            </a:r>
            <a:r>
              <a:rPr lang="pl-PL" dirty="0" err="1"/>
              <a:t>content-type</a:t>
            </a:r>
            <a:r>
              <a:rPr lang="pl-PL" dirty="0"/>
              <a:t> odpowiedzi jako „</a:t>
            </a:r>
            <a:r>
              <a:rPr lang="pl-PL" dirty="0" err="1"/>
              <a:t>application</a:t>
            </a:r>
            <a:r>
              <a:rPr lang="pl-PL" dirty="0"/>
              <a:t>/</a:t>
            </a:r>
            <a:r>
              <a:rPr lang="pl-PL" dirty="0" err="1"/>
              <a:t>json</a:t>
            </a:r>
            <a:r>
              <a:rPr lang="pl-PL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@</a:t>
            </a:r>
            <a:r>
              <a:rPr lang="pl-PL" dirty="0" err="1"/>
              <a:t>Consumes</a:t>
            </a:r>
            <a:r>
              <a:rPr lang="pl-PL" dirty="0"/>
              <a:t>(</a:t>
            </a:r>
            <a:r>
              <a:rPr lang="pl-PL" dirty="0" err="1"/>
              <a:t>MediaType.TEXT_PLAIN</a:t>
            </a:r>
            <a:r>
              <a:rPr lang="pl-PL" dirty="0"/>
              <a:t>) – określa akceptowalny </a:t>
            </a:r>
            <a:r>
              <a:rPr lang="pl-PL" dirty="0" err="1"/>
              <a:t>content-type</a:t>
            </a:r>
            <a:r>
              <a:rPr lang="pl-PL" dirty="0"/>
              <a:t> żądania jako </a:t>
            </a:r>
            <a:r>
              <a:rPr lang="pl-PL" dirty="0" err="1"/>
              <a:t>text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@POST, @GET… - określają obsługiwane metody http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@</a:t>
            </a:r>
            <a:r>
              <a:rPr lang="pl-PL" dirty="0" err="1"/>
              <a:t>QueryParam</a:t>
            </a:r>
            <a:r>
              <a:rPr lang="pl-PL" dirty="0"/>
              <a:t>(„</a:t>
            </a:r>
            <a:r>
              <a:rPr lang="pl-PL" dirty="0" err="1"/>
              <a:t>xyz</a:t>
            </a:r>
            <a:r>
              <a:rPr lang="pl-PL" dirty="0"/>
              <a:t>”) – odczytuje ze ścieżki żądania wartość parametru </a:t>
            </a:r>
            <a:r>
              <a:rPr lang="pl-PL" dirty="0" err="1"/>
              <a:t>xyz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javax.ws.rs.core.Response</a:t>
            </a:r>
            <a:r>
              <a:rPr lang="pl-PL" dirty="0"/>
              <a:t> – klasa odpowiedzi z </a:t>
            </a:r>
            <a:r>
              <a:rPr lang="pl-PL" dirty="0" err="1"/>
              <a:t>endpointu</a:t>
            </a:r>
            <a:endParaRPr lang="pl-PL" dirty="0"/>
          </a:p>
          <a:p>
            <a:endParaRPr lang="pl-PL" dirty="0"/>
          </a:p>
          <a:p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01099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0" y="924253"/>
            <a:ext cx="9144000" cy="537900"/>
          </a:xfrm>
          <a:prstGeom prst="rect">
            <a:avLst/>
          </a:prstGeom>
        </p:spPr>
        <p:txBody>
          <a:bodyPr wrap="square"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4400" dirty="0">
                <a:latin typeface="Calibri" panose="020F0502020204030204" pitchFamily="34" charset="0"/>
              </a:rPr>
              <a:t>HTTP - </a:t>
            </a:r>
            <a:r>
              <a:rPr lang="en-GB" sz="4400" dirty="0" err="1">
                <a:latin typeface="Calibri" panose="020F0502020204030204" pitchFamily="34" charset="0"/>
              </a:rPr>
              <a:t>czyli</a:t>
            </a:r>
            <a:r>
              <a:rPr lang="en-GB" sz="4400" dirty="0">
                <a:latin typeface="Calibri" panose="020F0502020204030204" pitchFamily="34" charset="0"/>
              </a:rPr>
              <a:t> </a:t>
            </a:r>
            <a:r>
              <a:rPr lang="en-GB" sz="4400" dirty="0" err="1">
                <a:latin typeface="Calibri" panose="020F0502020204030204" pitchFamily="34" charset="0"/>
              </a:rPr>
              <a:t>protokół</a:t>
            </a:r>
            <a:r>
              <a:rPr lang="en-GB" sz="4400" dirty="0">
                <a:latin typeface="Calibri" panose="020F0502020204030204" pitchFamily="34" charset="0"/>
              </a:rPr>
              <a:t> </a:t>
            </a:r>
            <a:r>
              <a:rPr lang="en-GB" sz="4400" dirty="0" err="1">
                <a:latin typeface="Calibri" panose="020F0502020204030204" pitchFamily="34" charset="0"/>
              </a:rPr>
              <a:t>klient-serwer</a:t>
            </a:r>
            <a:endParaRPr lang="en-GB" sz="4400" dirty="0">
              <a:latin typeface="Calibri" panose="020F0502020204030204" pitchFamily="34" charset="0"/>
            </a:endParaRPr>
          </a:p>
        </p:txBody>
      </p:sp>
      <p:sp>
        <p:nvSpPr>
          <p:cNvPr id="2" name="Symbol zastępczy obrazu 1">
            <a:extLst>
              <a:ext uri="{FF2B5EF4-FFF2-40B4-BE49-F238E27FC236}">
                <a16:creationId xmlns:a16="http://schemas.microsoft.com/office/drawing/2014/main" id="{6C3D401D-CCD9-4E15-81E7-180FAFBEA985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5091545" y="1969851"/>
            <a:ext cx="4052455" cy="3020700"/>
          </a:xfr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5056632" y="1975185"/>
            <a:ext cx="3995139" cy="3002349"/>
          </a:xfrm>
          <a:prstGeom prst="rect">
            <a:avLst/>
          </a:prstGeom>
        </p:spPr>
        <p:txBody>
          <a:bodyPr wrap="square" lIns="68575" tIns="68575" rIns="68575" bIns="68575" anchor="t" anchorCtr="0">
            <a:noAutofit/>
          </a:bodyPr>
          <a:lstStyle/>
          <a:p>
            <a:pPr marL="685800" lvl="0" indent="-457200" rtl="0">
              <a:spcBef>
                <a:spcPts val="0"/>
              </a:spcBef>
              <a:buFont typeface="+mj-lt"/>
              <a:buAutoNum type="arabicPeriod"/>
            </a:pPr>
            <a:r>
              <a:rPr lang="en-GB" sz="1800" dirty="0" err="1">
                <a:latin typeface="+mn-lt"/>
              </a:rPr>
              <a:t>Klient</a:t>
            </a:r>
            <a:r>
              <a:rPr lang="en-GB" sz="1800" dirty="0">
                <a:latin typeface="+mn-lt"/>
              </a:rPr>
              <a:t>  </a:t>
            </a:r>
            <a:r>
              <a:rPr lang="en-GB" sz="1800" dirty="0" err="1">
                <a:latin typeface="+mn-lt"/>
              </a:rPr>
              <a:t>wysyła</a:t>
            </a:r>
            <a:r>
              <a:rPr lang="en-GB" sz="1800" dirty="0">
                <a:latin typeface="+mn-lt"/>
              </a:rPr>
              <a:t> </a:t>
            </a:r>
            <a:r>
              <a:rPr lang="en-GB" sz="1800" dirty="0" err="1">
                <a:latin typeface="+mn-lt"/>
              </a:rPr>
              <a:t>wiadomość</a:t>
            </a:r>
            <a:r>
              <a:rPr lang="en-GB" sz="1800" dirty="0">
                <a:latin typeface="+mn-lt"/>
              </a:rPr>
              <a:t> do </a:t>
            </a:r>
            <a:r>
              <a:rPr lang="en-GB" sz="1800" dirty="0" err="1">
                <a:latin typeface="+mn-lt"/>
              </a:rPr>
              <a:t>serwera</a:t>
            </a:r>
            <a:endParaRPr lang="pl-PL" sz="1800" dirty="0">
              <a:latin typeface="+mn-lt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GB" sz="1800" dirty="0" err="1">
                <a:latin typeface="+mn-lt"/>
              </a:rPr>
              <a:t>Serwer</a:t>
            </a:r>
            <a:r>
              <a:rPr lang="en-GB" sz="1800" dirty="0">
                <a:latin typeface="+mn-lt"/>
              </a:rPr>
              <a:t> </a:t>
            </a:r>
            <a:r>
              <a:rPr lang="en-GB" sz="1800" dirty="0" err="1">
                <a:latin typeface="+mn-lt"/>
              </a:rPr>
              <a:t>odbiera</a:t>
            </a:r>
            <a:r>
              <a:rPr lang="en-GB" sz="1800" dirty="0">
                <a:latin typeface="+mn-lt"/>
              </a:rPr>
              <a:t> </a:t>
            </a:r>
            <a:r>
              <a:rPr lang="en-GB" sz="1800" dirty="0" err="1">
                <a:latin typeface="+mn-lt"/>
              </a:rPr>
              <a:t>i</a:t>
            </a:r>
            <a:r>
              <a:rPr lang="en-GB" sz="1800" dirty="0">
                <a:latin typeface="+mn-lt"/>
              </a:rPr>
              <a:t> </a:t>
            </a:r>
            <a:r>
              <a:rPr lang="en-GB" sz="1800" dirty="0" err="1">
                <a:latin typeface="+mn-lt"/>
              </a:rPr>
              <a:t>przetwarza</a:t>
            </a:r>
            <a:r>
              <a:rPr lang="en-GB" sz="1800" dirty="0">
                <a:latin typeface="+mn-lt"/>
              </a:rPr>
              <a:t> </a:t>
            </a:r>
            <a:r>
              <a:rPr lang="en-GB" sz="1800" dirty="0" err="1">
                <a:latin typeface="+mn-lt"/>
              </a:rPr>
              <a:t>wiadomość</a:t>
            </a:r>
            <a:endParaRPr lang="pl-PL" sz="1800" dirty="0">
              <a:latin typeface="+mn-lt"/>
            </a:endParaRPr>
          </a:p>
          <a:p>
            <a:pPr marL="685800" lvl="0" indent="-457200" rtl="0">
              <a:spcBef>
                <a:spcPts val="0"/>
              </a:spcBef>
              <a:buFont typeface="+mj-lt"/>
              <a:buAutoNum type="arabicPeriod"/>
            </a:pPr>
            <a:r>
              <a:rPr lang="en-GB" sz="1800" dirty="0" err="1">
                <a:latin typeface="+mn-lt"/>
              </a:rPr>
              <a:t>Serwer</a:t>
            </a:r>
            <a:r>
              <a:rPr lang="en-GB" sz="1800" dirty="0">
                <a:latin typeface="+mn-lt"/>
              </a:rPr>
              <a:t> </a:t>
            </a:r>
            <a:r>
              <a:rPr lang="en-GB" sz="1800" dirty="0" err="1">
                <a:latin typeface="+mn-lt"/>
              </a:rPr>
              <a:t>odsyła</a:t>
            </a:r>
            <a:r>
              <a:rPr lang="en-GB" sz="1800" dirty="0">
                <a:latin typeface="+mn-lt"/>
              </a:rPr>
              <a:t> </a:t>
            </a:r>
            <a:r>
              <a:rPr lang="en-GB" sz="1800" dirty="0" err="1">
                <a:latin typeface="+mn-lt"/>
              </a:rPr>
              <a:t>odpowiedź</a:t>
            </a:r>
            <a:endParaRPr lang="pl-PL" sz="1800" dirty="0">
              <a:latin typeface="+mn-lt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GB" sz="1800" dirty="0" err="1">
                <a:latin typeface="+mn-lt"/>
              </a:rPr>
              <a:t>Klient</a:t>
            </a:r>
            <a:r>
              <a:rPr lang="en-GB" sz="1800" dirty="0">
                <a:latin typeface="+mn-lt"/>
              </a:rPr>
              <a:t>  </a:t>
            </a:r>
            <a:r>
              <a:rPr lang="en-GB" sz="1800" dirty="0" err="1">
                <a:latin typeface="+mn-lt"/>
              </a:rPr>
              <a:t>odbiera</a:t>
            </a:r>
            <a:r>
              <a:rPr lang="en-GB" sz="1800" dirty="0">
                <a:latin typeface="+mn-lt"/>
              </a:rPr>
              <a:t> I </a:t>
            </a:r>
            <a:r>
              <a:rPr lang="en-GB" sz="1800" dirty="0" err="1">
                <a:latin typeface="+mn-lt"/>
              </a:rPr>
              <a:t>wyświetla</a:t>
            </a:r>
            <a:r>
              <a:rPr lang="en-GB" sz="1800" dirty="0">
                <a:latin typeface="+mn-lt"/>
              </a:rPr>
              <a:t> </a:t>
            </a:r>
            <a:r>
              <a:rPr lang="en-GB" sz="1800" dirty="0" err="1">
                <a:latin typeface="+mn-lt"/>
              </a:rPr>
              <a:t>odpowiedź</a:t>
            </a:r>
            <a:endParaRPr lang="pl-PL" sz="1800" dirty="0" err="1">
              <a:latin typeface="+mn-lt"/>
            </a:endParaRPr>
          </a:p>
        </p:txBody>
      </p:sp>
      <p:pic>
        <p:nvPicPr>
          <p:cNvPr id="219" name="Shape 219" descr="Client-Serve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447" y="2109854"/>
            <a:ext cx="4599709" cy="2295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err="1">
                <a:latin typeface="Calibri" panose="020F0502020204030204" pitchFamily="34" charset="0"/>
              </a:rPr>
              <a:t>Konsola</a:t>
            </a:r>
            <a:r>
              <a:rPr lang="en-GB" dirty="0">
                <a:latin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</a:rPr>
              <a:t>developera</a:t>
            </a:r>
            <a:r>
              <a:rPr lang="en-GB" dirty="0">
                <a:latin typeface="Calibri" panose="020F0502020204030204" pitchFamily="34" charset="0"/>
              </a:rPr>
              <a:t> w CHROME</a:t>
            </a:r>
          </a:p>
        </p:txBody>
      </p:sp>
      <p:sp>
        <p:nvSpPr>
          <p:cNvPr id="2" name="Symbol zastępczy obrazu 1">
            <a:extLst>
              <a:ext uri="{FF2B5EF4-FFF2-40B4-BE49-F238E27FC236}">
                <a16:creationId xmlns:a16="http://schemas.microsoft.com/office/drawing/2014/main" id="{1953E06F-F090-49D8-A744-8EFBC0B9BC2A}"/>
              </a:ext>
            </a:extLst>
          </p:cNvPr>
          <p:cNvSpPr>
            <a:spLocks noGrp="1"/>
          </p:cNvSpPr>
          <p:nvPr>
            <p:ph type="pic" idx="2"/>
          </p:nvPr>
        </p:nvSpPr>
        <p:spPr/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68575" tIns="68575" rIns="68575" bIns="6857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-GB" sz="1800" dirty="0" err="1"/>
              <a:t>Konsola</a:t>
            </a:r>
            <a:r>
              <a:rPr lang="en-GB" sz="1800" dirty="0"/>
              <a:t> </a:t>
            </a:r>
            <a:r>
              <a:rPr lang="en-GB" sz="1800" dirty="0" err="1"/>
              <a:t>developera</a:t>
            </a:r>
            <a:r>
              <a:rPr lang="en-GB" sz="1800" dirty="0"/>
              <a:t> w </a:t>
            </a:r>
            <a:r>
              <a:rPr lang="en-GB" sz="1800" dirty="0" err="1"/>
              <a:t>zakładce</a:t>
            </a:r>
            <a:r>
              <a:rPr lang="en-GB" sz="1800" dirty="0"/>
              <a:t> </a:t>
            </a:r>
            <a:r>
              <a:rPr lang="en-GB" sz="1800" dirty="0" err="1"/>
              <a:t>sieciowej</a:t>
            </a:r>
            <a:r>
              <a:rPr lang="en-GB" sz="1800" dirty="0"/>
              <a:t> </a:t>
            </a:r>
            <a:r>
              <a:rPr lang="en-GB" sz="1800" dirty="0" err="1"/>
              <a:t>pokazuje</a:t>
            </a:r>
            <a:r>
              <a:rPr lang="en-GB" sz="1800" dirty="0"/>
              <a:t> </a:t>
            </a:r>
            <a:r>
              <a:rPr lang="en-GB" sz="1800" dirty="0" err="1"/>
              <a:t>wszystkie</a:t>
            </a:r>
            <a:r>
              <a:rPr lang="en-GB" sz="1800" dirty="0"/>
              <a:t> </a:t>
            </a:r>
            <a:r>
              <a:rPr lang="en-GB" sz="1800" dirty="0" err="1"/>
              <a:t>żądania</a:t>
            </a:r>
            <a:r>
              <a:rPr lang="en-GB" sz="1800" dirty="0"/>
              <a:t> </a:t>
            </a:r>
            <a:r>
              <a:rPr lang="en-GB" sz="1800" dirty="0" err="1"/>
              <a:t>jakie</a:t>
            </a:r>
            <a:r>
              <a:rPr lang="en-GB" sz="1800" dirty="0"/>
              <a:t> </a:t>
            </a:r>
            <a:r>
              <a:rPr lang="en-GB" sz="1800" dirty="0" err="1"/>
              <a:t>wysyła</a:t>
            </a:r>
            <a:r>
              <a:rPr lang="en-GB" sz="1800" dirty="0"/>
              <a:t> </a:t>
            </a:r>
            <a:r>
              <a:rPr lang="en-GB" sz="1800" dirty="0" err="1"/>
              <a:t>przeglądarka</a:t>
            </a:r>
            <a:r>
              <a:rPr lang="en-GB" sz="1800" dirty="0"/>
              <a:t> w </a:t>
            </a:r>
            <a:r>
              <a:rPr lang="en-GB" sz="1800" dirty="0" err="1"/>
              <a:t>celu</a:t>
            </a:r>
            <a:r>
              <a:rPr lang="en-GB" sz="1800" dirty="0"/>
              <a:t> </a:t>
            </a:r>
            <a:r>
              <a:rPr lang="en-GB" sz="1800" dirty="0" err="1"/>
              <a:t>załadowania</a:t>
            </a:r>
            <a:r>
              <a:rPr lang="en-GB" sz="1800" dirty="0"/>
              <a:t> </a:t>
            </a:r>
            <a:r>
              <a:rPr lang="en-GB" sz="1800" dirty="0" err="1"/>
              <a:t>strony</a:t>
            </a:r>
            <a:endParaRPr lang="en-GB" sz="1800" dirty="0"/>
          </a:p>
        </p:txBody>
      </p:sp>
      <p:pic>
        <p:nvPicPr>
          <p:cNvPr id="325" name="Shape 3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7391" y="0"/>
            <a:ext cx="5256600" cy="4066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A7F890-21E4-4839-8189-4D327538A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Calibri" panose="020F0502020204030204" pitchFamily="34" charset="0"/>
              </a:rPr>
              <a:t>Co robi przeglądarka aby wyświetlić stronę</a:t>
            </a:r>
          </a:p>
        </p:txBody>
      </p:sp>
      <p:sp>
        <p:nvSpPr>
          <p:cNvPr id="6" name="Symbol zastępczy obrazu 5">
            <a:extLst>
              <a:ext uri="{FF2B5EF4-FFF2-40B4-BE49-F238E27FC236}">
                <a16:creationId xmlns:a16="http://schemas.microsoft.com/office/drawing/2014/main" id="{A6BCF9E8-CD8D-41A3-BCAE-437602E336E2}"/>
              </a:ext>
            </a:extLst>
          </p:cNvPr>
          <p:cNvSpPr>
            <a:spLocks noGrp="1"/>
          </p:cNvSpPr>
          <p:nvPr>
            <p:ph type="pic" idx="2"/>
          </p:nvPr>
        </p:nvSpPr>
        <p:spPr/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7DFE2506-5094-4F55-9B05-47324D69C1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l-PL" sz="1550" dirty="0"/>
              <a:t>Wpisujemy adres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1550" dirty="0"/>
              <a:t>Przeglądarka </a:t>
            </a:r>
            <a:r>
              <a:rPr lang="pl-PL" sz="1550" dirty="0" err="1"/>
              <a:t>parsuje</a:t>
            </a:r>
            <a:r>
              <a:rPr lang="pl-PL" sz="1550" dirty="0"/>
              <a:t> go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1550" dirty="0"/>
              <a:t>Odpytuje serwer DNS o adres IP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1550" dirty="0"/>
              <a:t>Serwer DNS zwraca IP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1550" dirty="0"/>
              <a:t>Przeglądarka nawiązuje polaczenie TCP z serwerem WWW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1550" dirty="0"/>
              <a:t>Przeglądarka wysyła żądanie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1550" dirty="0"/>
              <a:t>Serwer WWW przetwarza żądanie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1550" dirty="0"/>
              <a:t>Serwer WWW odsyła odpowiedź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1550" dirty="0"/>
              <a:t>Przeglądarka wyświetla odpowiedź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7DC6E109-3397-4044-80E3-F352E3F40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391" y="1"/>
            <a:ext cx="5387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943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55632A-D183-49B6-BB5C-0E063C287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Elementy HTTP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2A491B9-EB8F-4550-A435-974395C8CC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Żądanie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6F3CFB97-83F1-44E9-88A4-3D796779471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285750" indent="-285750">
              <a:buChar char="•"/>
            </a:pPr>
            <a:r>
              <a:rPr lang="pl-PL" dirty="0"/>
              <a:t>Adres</a:t>
            </a:r>
          </a:p>
          <a:p>
            <a:pPr marL="285750" indent="-285750">
              <a:buChar char="•"/>
            </a:pPr>
            <a:r>
              <a:rPr lang="pl-PL" dirty="0"/>
              <a:t>Metoda</a:t>
            </a:r>
          </a:p>
          <a:p>
            <a:pPr marL="285750" indent="-285750">
              <a:buChar char="•"/>
            </a:pPr>
            <a:r>
              <a:rPr lang="pl-PL" dirty="0"/>
              <a:t>Nagłówki</a:t>
            </a:r>
          </a:p>
          <a:p>
            <a:pPr marL="285750" indent="-285750">
              <a:buChar char="•"/>
            </a:pPr>
            <a:r>
              <a:rPr lang="pl-PL" dirty="0"/>
              <a:t>Opcjonalne ciało (treść)</a:t>
            </a:r>
          </a:p>
          <a:p>
            <a:endParaRPr lang="pl-PL" dirty="0"/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061C539C-66E7-42D0-ADC1-B7A4B69147FE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pl-PL" dirty="0"/>
              <a:t>Odpowiedź</a:t>
            </a:r>
          </a:p>
        </p:txBody>
      </p:sp>
      <p:sp>
        <p:nvSpPr>
          <p:cNvPr id="10" name="Symbol zastępczy tekstu 9">
            <a:extLst>
              <a:ext uri="{FF2B5EF4-FFF2-40B4-BE49-F238E27FC236}">
                <a16:creationId xmlns:a16="http://schemas.microsoft.com/office/drawing/2014/main" id="{1665D07D-66E5-4ABA-A604-2654B3F72AE3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pPr marL="285750" indent="-285750">
              <a:buChar char="•"/>
            </a:pPr>
            <a:r>
              <a:rPr lang="pl-PL" dirty="0"/>
              <a:t>Nagłówki</a:t>
            </a:r>
            <a:endParaRPr lang="pl-PL" dirty="0" err="1"/>
          </a:p>
          <a:p>
            <a:pPr marL="285750" indent="-285750">
              <a:buChar char="•"/>
            </a:pPr>
            <a:r>
              <a:rPr lang="pl-PL" dirty="0"/>
              <a:t>Ciało</a:t>
            </a:r>
          </a:p>
          <a:p>
            <a:pPr marL="285750" indent="-285750">
              <a:buChar char="•"/>
            </a:pPr>
            <a:r>
              <a:rPr lang="pl-PL" dirty="0"/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1075956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75" tIns="68575" rIns="68575" bIns="68575" anchor="ctr" anchorCtr="0">
            <a:noAutofit/>
          </a:bodyPr>
          <a:lstStyle/>
          <a:p>
            <a:r>
              <a:rPr lang="en-GB" sz="4400" dirty="0" err="1">
                <a:latin typeface="Calibri" panose="020F0502020204030204" pitchFamily="34" charset="0"/>
              </a:rPr>
              <a:t>Adres</a:t>
            </a:r>
            <a:r>
              <a:rPr lang="en-GB" sz="4400" dirty="0">
                <a:latin typeface="Calibri" panose="020F0502020204030204" pitchFamily="34" charset="0"/>
              </a:rPr>
              <a:t> URL - </a:t>
            </a:r>
            <a:r>
              <a:rPr lang="en-GB" sz="4400" dirty="0" err="1">
                <a:latin typeface="Calibri" panose="020F0502020204030204" pitchFamily="34" charset="0"/>
              </a:rPr>
              <a:t>jak</a:t>
            </a:r>
            <a:r>
              <a:rPr lang="en-GB" sz="4400" dirty="0">
                <a:latin typeface="Calibri" panose="020F0502020204030204" pitchFamily="34" charset="0"/>
              </a:rPr>
              <a:t> to jest </a:t>
            </a:r>
            <a:r>
              <a:rPr lang="en-GB" sz="4400" dirty="0" err="1">
                <a:latin typeface="Calibri" panose="020F0502020204030204" pitchFamily="34" charset="0"/>
              </a:rPr>
              <a:t>zbudowane</a:t>
            </a:r>
            <a:endParaRPr lang="en-GB" sz="4400" dirty="0">
              <a:latin typeface="Calibri" panose="020F0502020204030204" pitchFamily="34" charset="0"/>
            </a:endParaRPr>
          </a:p>
        </p:txBody>
      </p:sp>
      <p:sp>
        <p:nvSpPr>
          <p:cNvPr id="233" name="Shape 233"/>
          <p:cNvSpPr txBox="1">
            <a:spLocks noGrp="1"/>
          </p:cNvSpPr>
          <p:nvPr>
            <p:ph type="body" idx="4294967295"/>
          </p:nvPr>
        </p:nvSpPr>
        <p:spPr>
          <a:xfrm>
            <a:off x="0" y="2079625"/>
            <a:ext cx="9144000" cy="2260600"/>
          </a:xfrm>
          <a:prstGeom prst="rect">
            <a:avLst/>
          </a:prstGeom>
        </p:spPr>
        <p:txBody>
          <a:bodyPr wrap="square" lIns="68575" tIns="68575" rIns="68575" bIns="6857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pl-PL" sz="2400" dirty="0"/>
          </a:p>
          <a:p>
            <a:pPr lvl="0" rtl="0">
              <a:spcBef>
                <a:spcPts val="0"/>
              </a:spcBef>
              <a:buNone/>
            </a:pPr>
            <a:r>
              <a:rPr lang="en-GB" sz="2800" dirty="0"/>
              <a:t>http://sdacademy.pl:80/kursy-trojmiasto?page=1&amp;k=xy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cxnSp>
        <p:nvCxnSpPr>
          <p:cNvPr id="234" name="Shape 234"/>
          <p:cNvCxnSpPr/>
          <p:nvPr/>
        </p:nvCxnSpPr>
        <p:spPr>
          <a:xfrm>
            <a:off x="357200" y="3786200"/>
            <a:ext cx="8565300" cy="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5" name="Shape 235"/>
          <p:cNvCxnSpPr>
            <a:cxnSpLocks/>
          </p:cNvCxnSpPr>
          <p:nvPr/>
        </p:nvCxnSpPr>
        <p:spPr>
          <a:xfrm flipV="1">
            <a:off x="741750" y="2777836"/>
            <a:ext cx="0" cy="101666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6" name="Shape 236"/>
          <p:cNvCxnSpPr>
            <a:cxnSpLocks/>
          </p:cNvCxnSpPr>
          <p:nvPr/>
        </p:nvCxnSpPr>
        <p:spPr>
          <a:xfrm flipV="1">
            <a:off x="2108950" y="2777836"/>
            <a:ext cx="0" cy="100726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7" name="Shape 237"/>
          <p:cNvCxnSpPr>
            <a:cxnSpLocks/>
          </p:cNvCxnSpPr>
          <p:nvPr/>
        </p:nvCxnSpPr>
        <p:spPr>
          <a:xfrm flipV="1">
            <a:off x="3430050" y="2777836"/>
            <a:ext cx="0" cy="101666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8" name="Shape 238"/>
          <p:cNvCxnSpPr>
            <a:cxnSpLocks/>
          </p:cNvCxnSpPr>
          <p:nvPr/>
        </p:nvCxnSpPr>
        <p:spPr>
          <a:xfrm flipV="1">
            <a:off x="5430982" y="2777836"/>
            <a:ext cx="0" cy="101556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39" name="Shape 239"/>
          <p:cNvSpPr txBox="1"/>
          <p:nvPr/>
        </p:nvSpPr>
        <p:spPr>
          <a:xfrm>
            <a:off x="365075" y="3794500"/>
            <a:ext cx="8350200" cy="449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GB" dirty="0" err="1"/>
              <a:t>Protokół</a:t>
            </a:r>
            <a:r>
              <a:rPr lang="en-GB" sz="1200" dirty="0"/>
              <a:t>	    </a:t>
            </a:r>
            <a:r>
              <a:rPr lang="en-GB" sz="1200" dirty="0" err="1"/>
              <a:t>Nazwa</a:t>
            </a:r>
            <a:r>
              <a:rPr lang="en-GB" sz="1200" dirty="0"/>
              <a:t> </a:t>
            </a:r>
            <a:r>
              <a:rPr lang="pl-PL" sz="1200" dirty="0"/>
              <a:t>hosta</a:t>
            </a:r>
            <a:r>
              <a:rPr lang="en-GB" sz="1200" dirty="0"/>
              <a:t>             </a:t>
            </a:r>
            <a:r>
              <a:rPr lang="pl-PL" sz="1200" dirty="0"/>
              <a:t>        </a:t>
            </a:r>
            <a:r>
              <a:rPr lang="en-GB" sz="1200" dirty="0"/>
              <a:t>Port	</a:t>
            </a:r>
            <a:r>
              <a:rPr lang="pl-PL" sz="1200" dirty="0"/>
              <a:t>               Ścieżka do </a:t>
            </a:r>
            <a:r>
              <a:rPr lang="en-GB" sz="1200" dirty="0" err="1"/>
              <a:t>zasobu</a:t>
            </a:r>
            <a:r>
              <a:rPr lang="en-GB" sz="1200" dirty="0"/>
              <a:t> </a:t>
            </a:r>
            <a:r>
              <a:rPr lang="pl-PL" sz="1200" dirty="0"/>
              <a:t>                           </a:t>
            </a:r>
            <a:r>
              <a:rPr lang="en-GB" sz="1200" dirty="0" err="1"/>
              <a:t>Parametry</a:t>
            </a:r>
          </a:p>
        </p:txBody>
      </p:sp>
      <p:cxnSp>
        <p:nvCxnSpPr>
          <p:cNvPr id="240" name="Shape 240"/>
          <p:cNvCxnSpPr>
            <a:cxnSpLocks/>
          </p:cNvCxnSpPr>
          <p:nvPr/>
        </p:nvCxnSpPr>
        <p:spPr>
          <a:xfrm flipV="1">
            <a:off x="7511500" y="2777836"/>
            <a:ext cx="0" cy="101666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Motyw sdacademy.pl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9742</TotalTime>
  <Words>1990</Words>
  <Application>Microsoft Office PowerPoint</Application>
  <PresentationFormat>Pokaz na ekranie (16:9)</PresentationFormat>
  <Paragraphs>299</Paragraphs>
  <Slides>44</Slides>
  <Notes>25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44</vt:i4>
      </vt:variant>
    </vt:vector>
  </HeadingPairs>
  <TitlesOfParts>
    <vt:vector size="49" baseType="lpstr">
      <vt:lpstr>Arial</vt:lpstr>
      <vt:lpstr>Courier New</vt:lpstr>
      <vt:lpstr>Geo</vt:lpstr>
      <vt:lpstr>Calibri</vt:lpstr>
      <vt:lpstr>Motyw sdacademy.pl</vt:lpstr>
      <vt:lpstr>Wprowadzenie do protokołu HTTP </vt:lpstr>
      <vt:lpstr>Agenda</vt:lpstr>
      <vt:lpstr>Co to właściwie jest protokół?</vt:lpstr>
      <vt:lpstr>HTTP - Hypertext Transfer Protocol</vt:lpstr>
      <vt:lpstr>HTTP - czyli protokół klient-serwer</vt:lpstr>
      <vt:lpstr>Konsola developera w CHROME</vt:lpstr>
      <vt:lpstr>Co robi przeglądarka aby wyświetlić stronę</vt:lpstr>
      <vt:lpstr>Elementy HTTP</vt:lpstr>
      <vt:lpstr>Adres URL - jak to jest zbudowane</vt:lpstr>
      <vt:lpstr>DNS - Domain Name System</vt:lpstr>
      <vt:lpstr>DNS - Struktura drzewa</vt:lpstr>
      <vt:lpstr>DNS - proces odpytania o adres</vt:lpstr>
      <vt:lpstr>Adresacja IP</vt:lpstr>
      <vt:lpstr>Protokół TCP</vt:lpstr>
      <vt:lpstr>Warstwowa natura sieci</vt:lpstr>
      <vt:lpstr>Metody HTTP</vt:lpstr>
      <vt:lpstr>Metody http - podsumowanie</vt:lpstr>
      <vt:lpstr>Nagłówki żądania i odpowiedzi</vt:lpstr>
      <vt:lpstr>Przykładowe nagłówki żądania</vt:lpstr>
      <vt:lpstr>Przykładowe nagłówki odpowiedzi</vt:lpstr>
      <vt:lpstr>Statusy odpowiedzi</vt:lpstr>
      <vt:lpstr>Statusy 1xx</vt:lpstr>
      <vt:lpstr>Statusy 2xx</vt:lpstr>
      <vt:lpstr>Statusy 3xx</vt:lpstr>
      <vt:lpstr>Statusy 4xx</vt:lpstr>
      <vt:lpstr>Statusy 5xx</vt:lpstr>
      <vt:lpstr>Apache HTTP Client</vt:lpstr>
      <vt:lpstr>GSON</vt:lpstr>
      <vt:lpstr>GSON – budowanie JSON'a</vt:lpstr>
      <vt:lpstr>POSTMAN</vt:lpstr>
      <vt:lpstr>Narzędzia diagnostyczne</vt:lpstr>
      <vt:lpstr>Pierwsza linia żądania http. Narzędzie telnet</vt:lpstr>
      <vt:lpstr>Klient HTTP z linii poleceń</vt:lpstr>
      <vt:lpstr>cURL - objaśnienia opcji</vt:lpstr>
      <vt:lpstr>HTTPS</vt:lpstr>
      <vt:lpstr>HTTPS</vt:lpstr>
      <vt:lpstr>Narzędzia - podsumowanie</vt:lpstr>
      <vt:lpstr>REST -  Representational State Transfer </vt:lpstr>
      <vt:lpstr>Projekt przykładowego API</vt:lpstr>
      <vt:lpstr>Projekt przykładowego API CD.</vt:lpstr>
      <vt:lpstr>Projekt przykładowego API CD.</vt:lpstr>
      <vt:lpstr>Hierarchia REST</vt:lpstr>
      <vt:lpstr>HATEOAS</vt:lpstr>
      <vt:lpstr>Jak to się implementuje w praktyce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Wprowadzenie do protokołu HTTP</dc:title>
  <dc:creator>Krzysztof Ambroziak</dc:creator>
  <cp:lastModifiedBy>Dasz Berg</cp:lastModifiedBy>
  <cp:revision>368</cp:revision>
  <dcterms:modified xsi:type="dcterms:W3CDTF">2019-07-13T09:09:32Z</dcterms:modified>
</cp:coreProperties>
</file>