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Lst>
  <p:sldSz cx="12192000" cy="6858000"/>
  <p:notesSz cx="6858000" cy="9144000"/>
  <p:embeddedFontLst>
    <p:embeddedFont>
      <p:font typeface="Calibri" panose="020F0502020204030204" pitchFamily="34" charset="0"/>
      <p:regular r:id="rId280"/>
      <p:bold r:id="rId281"/>
      <p:italic r:id="rId282"/>
      <p:boldItalic r:id="rId283"/>
    </p:embeddedFont>
    <p:embeddedFont>
      <p:font typeface="Geo" panose="020B0604020202020204"/>
      <p:regular r:id="rId284"/>
      <p:italic r:id="rId2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32799-2A59-4F14-8A94-B4731EB151D0}">
  <a:tblStyle styleId="{4C032799-2A59-4F14-8A94-B4731EB151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font" Target="fonts/font1.fntdata"/><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font" Target="fonts/font5.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font" Target="fonts/font6.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programmingbasics.org/en/beginner/while.htm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Bill_Vass" TargetMode="External"/><Relationship Id="rId13" Type="http://schemas.openxmlformats.org/officeDocument/2006/relationships/hyperlink" Target="https://en.wikipedia.org/wiki/Amazon_Web_Servic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mes_Gosling#cite_note-13" TargetMode="External"/><Relationship Id="rId12" Type="http://schemas.openxmlformats.org/officeDocument/2006/relationships/hyperlink" Target="https://en.wikipedia.org/wiki/James_Gosling#cite_note-14"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Google" TargetMode="External"/><Relationship Id="rId11" Type="http://schemas.openxmlformats.org/officeDocument/2006/relationships/hyperlink" Target="https://en.wikipedia.org/wiki/Boeing" TargetMode="External"/><Relationship Id="rId5" Type="http://schemas.openxmlformats.org/officeDocument/2006/relationships/hyperlink" Target="https://en.wikipedia.org/wiki/Java_programming_language" TargetMode="External"/><Relationship Id="rId10" Type="http://schemas.openxmlformats.org/officeDocument/2006/relationships/hyperlink" Target="https://en.wikipedia.org/wiki/James_Gosling#cite_note-nighthacks1-1" TargetMode="External"/><Relationship Id="rId4" Type="http://schemas.openxmlformats.org/officeDocument/2006/relationships/hyperlink" Target="https://en.wikipedia.org/wiki/Sun_Microsystems" TargetMode="External"/><Relationship Id="rId9" Type="http://schemas.openxmlformats.org/officeDocument/2006/relationships/hyperlink" Target="https://en.wikipedia.org/wiki/Liquid_Robotics" TargetMode="External"/><Relationship Id="rId14" Type="http://schemas.openxmlformats.org/officeDocument/2006/relationships/hyperlink" Target="https://en.wikipedia.org/wiki/James_Gosling#cite_note-aws-15"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https://goo.gl/kkxB8f</a:t>
            </a:r>
            <a:endParaRPr/>
          </a:p>
        </p:txBody>
      </p:sp>
      <p:sp>
        <p:nvSpPr>
          <p:cNvPr id="151" name="Google Shape;15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f66f6ade7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f66f6ad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436d5df1d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436d5df1d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45072b20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45072b20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5072b206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5072b206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45072b2062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45072b20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436d5df1d2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436d5df1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436d5df1d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436d5df1d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44db136911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44db13691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4424d81453_1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4424d81453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41ecd6c146_0_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41ecd6c14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45470af6d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45470af6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0631922f9_3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0631922f9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4424d81453_1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4424d81453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45470af6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45470af6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45470af6d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45470af6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45470af6d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45470af6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45470af6dc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45470af6d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45470af6dc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45470af6d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45470af6dc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45470af6d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45470af6dc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45470af6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45470af6dc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45470af6d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45470af6dc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45470af6d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f66f6ade7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f66f6ade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aseline="30000"/>
              <a:t>https://docs.oracle.com/javase/8/docs/api/</a:t>
            </a:r>
            <a:endParaRPr sz="1800" baseline="300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45470af6dc_0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45470af6d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45470af6dc_0_1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45470af6d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45470af6dc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45470af6d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45470af6dc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45470af6d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4419cf558a_3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4419cf558a_3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45470af6dc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45470af6d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45470af6dc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45470af6d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4424d8145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4424d8145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45470af6dc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45470af6d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45470af6dc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45470af6d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f7bef9df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f7bef9d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4424d81453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4424d8145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45470af6dc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45470af6d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45470af6dc_0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45470af6d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4419cf558a_3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4419cf558a_3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4424d81453_1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4424d8145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4419cf558a_3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4419cf558a_3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4419cf558a_3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4419cf558a_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44db136911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44db13691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41ecd6c146_0_2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41ecd6c14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41ecd6c146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41ecd6c14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f7bef9df2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f7bef9d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41ecd6c146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41ecd6c14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436d5df1d2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436d5df1d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44368bc8b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44368bc8b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44368bc8b1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44368bc8b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41ecd6c146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41ecd6c14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41ecd6c146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41ecd6c14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4447a8a9b9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4447a8a9b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41ecd6c146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41ecd6c14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44368bc8b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44368bc8b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4447a8a9b9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4447a8a9b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f66f6ade7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f66f6ade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4447a8a9b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4447a8a9b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4447a8a9b9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4447a8a9b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41ecd6c146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41ecd6c14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695a1e64f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695a1e64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2695a1e64f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2695a1e64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447a8a9b9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447a8a9b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46cd754fce_7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46cd754fce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48065b2c3f_6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48065b2c3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2695a1e64f_0_4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2695a1e64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2695a1e64f_0_4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2695a1e64f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f7bef9df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f7bef9d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2695a1e64f_0_4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2695a1e64f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695a1e64f_0_4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2695a1e64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2695a1e64f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2695a1e64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2695a1e64f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2695a1e64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44368bc8b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44368bc8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44368bc8b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44368bc8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47ce2bcc54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47ce2bcc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47ce2bcc5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47ce2bcc5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47ce2bcc54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47ce2bcc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47ce2bcc5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47ce2bcc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481ea18c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481ea18c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44368bc8b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44368bc8b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p:cNvGrpSpPr/>
        <p:nvPr/>
      </p:nvGrpSpPr>
      <p:grpSpPr>
        <a:xfrm>
          <a:off x="0" y="0"/>
          <a:ext cx="0" cy="0"/>
          <a:chOff x="0" y="0"/>
          <a:chExt cx="0" cy="0"/>
        </a:xfrm>
      </p:grpSpPr>
      <p:sp>
        <p:nvSpPr>
          <p:cNvPr id="1813" name="Google Shape;1813;g44368bc8b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44368bc8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g44db136911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1" name="Google Shape;1821;g44db13691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4424d81453_15_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4424d81453_1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41ecd6c146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41ecd6c14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4424d81453_15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4424d81453_1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4424d81453_15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4424d81453_15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4424d81453_15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4424d81453_1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4424d81453_15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4424d81453_1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4424d81453_15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4424d81453_15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3b9bf4e5a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3b9bf4e5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4424d81453_15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4424d81453_1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4424d81453_15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4424d81453_15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Google Shape;1897;g4424d81453_15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8" name="Google Shape;1898;g4424d81453_15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695a1e64f_0_2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695a1e64f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2695a1e64f_0_4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2695a1e64f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2695a1e64f_0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2695a1e64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2695a1e64f_0_5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2695a1e64f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2695a1e64f_0_5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2695a1e64f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26a06ad8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26a06ad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26a06ad84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26a06ad8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f7bef9df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f7bef9d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6a06ad84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6a06ad8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26a06ad84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26a06ad8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4"/>
        <p:cNvGrpSpPr/>
        <p:nvPr/>
      </p:nvGrpSpPr>
      <p:grpSpPr>
        <a:xfrm>
          <a:off x="0" y="0"/>
          <a:ext cx="0" cy="0"/>
          <a:chOff x="0" y="0"/>
          <a:chExt cx="0" cy="0"/>
        </a:xfrm>
      </p:grpSpPr>
      <p:sp>
        <p:nvSpPr>
          <p:cNvPr id="1985" name="Google Shape;1985;g26a06ad84d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6" name="Google Shape;1986;g26a06ad8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2583b52bd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2583b52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695a1e64f_0_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695a1e64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2695a1e64f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2695a1e64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44db136911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44db13691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41ecd6c146_0_3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41ecd6c146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472a0d9d4a_5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472a0d9d4a_5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https://goo.gl/forms/xA3A2yHysyLEKhoZ2</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2695a1e64f_0_2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2695a1e64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4db13691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4db13691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368993796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36899379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2695a1e64f_0_2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2695a1e64f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26a7fe7d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26a7fe7d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26a7fe7df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26a7fe7d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26a7fe7dff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26a7fe7d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26a7fe7dff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26a7fe7d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26a7fe7dff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26a7fe7df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26a7fe7dff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26a7fe7df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g4602ccd827_6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1" name="Google Shape;2081;g4602ccd827_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2695a1e64f_0_2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2695a1e64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2695a1e64f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2695a1e64f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68ae01f3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68ae01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41ecd6c146_0_3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41ecd6c14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41ecd6c146_0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41ecd6c14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47ce2bcc54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47ce2bcc5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47ce2bcc54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47ce2bcc5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47ce2bcc54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47ce2bcc5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47ce2bcc54_0_2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47ce2bcc5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47ce2bcc54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47ce2bcc5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47ce2bcc54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47ce2bcc5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4602ccd827_6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4602ccd827_6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41ecd6c146_0_3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41ecd6c14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368993796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36899379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4602ccd827_6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0" name="Google Shape;2230;g4602ccd827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41ecd6c146_0_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41ecd6c14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41ecd6c146_0_4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41ecd6c146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2695a1e64f_0_3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2695a1e64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2695a1e64f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2695a1e64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44db136911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44db13691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41ecd6c146_0_4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41ecd6c14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41ecd6c146_0_4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41ecd6c14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695a1e64f_0_3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695a1e64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2695a1e64f_0_3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2695a1e64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368993796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36899379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25706c0a75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25706c0a7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5706c0a75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5706c0a7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25706c0a75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25706c0a7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25706c0a75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25706c0a7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25706c0a75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25706c0a7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25706c0a75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25706c0a7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0"/>
        <p:cNvGrpSpPr/>
        <p:nvPr/>
      </p:nvGrpSpPr>
      <p:grpSpPr>
        <a:xfrm>
          <a:off x="0" y="0"/>
          <a:ext cx="0" cy="0"/>
          <a:chOff x="0" y="0"/>
          <a:chExt cx="0" cy="0"/>
        </a:xfrm>
      </p:grpSpPr>
      <p:sp>
        <p:nvSpPr>
          <p:cNvPr id="2391" name="Google Shape;2391;g2695a1e64f_0_3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2" name="Google Shape;2392;g2695a1e64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g2695a1e64f_0_3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8" name="Google Shape;2398;g2695a1e64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2695a1e64f_0_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2695a1e64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2695a1e64f_0_3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695a1e64f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fc8ba8fdb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fc8ba8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Znaki unicode:</a:t>
            </a:r>
            <a:endParaRPr/>
          </a:p>
          <a:p>
            <a:pPr marL="457200" lvl="0" indent="-298450" algn="l" rtl="0">
              <a:spcBef>
                <a:spcPts val="0"/>
              </a:spcBef>
              <a:spcAft>
                <a:spcPts val="0"/>
              </a:spcAft>
              <a:buSzPts val="1100"/>
              <a:buChar char="-"/>
            </a:pPr>
            <a:r>
              <a:rPr lang="en-US"/>
              <a:t>liczby i interpunkcje</a:t>
            </a:r>
            <a:endParaRPr/>
          </a:p>
          <a:p>
            <a:pPr marL="457200" lvl="0" indent="-298450" algn="l" rtl="0">
              <a:spcBef>
                <a:spcPts val="0"/>
              </a:spcBef>
              <a:spcAft>
                <a:spcPts val="0"/>
              </a:spcAft>
              <a:buSzPts val="1100"/>
              <a:buChar char="-"/>
            </a:pPr>
            <a:r>
              <a:rPr lang="en-US"/>
              <a:t>litery łaciśnkie</a:t>
            </a:r>
            <a:endParaRPr/>
          </a:p>
          <a:p>
            <a:pPr marL="457200" lvl="0" indent="-298450" algn="l" rtl="0">
              <a:spcBef>
                <a:spcPts val="0"/>
              </a:spcBef>
              <a:spcAft>
                <a:spcPts val="0"/>
              </a:spcAft>
              <a:buSzPts val="1100"/>
              <a:buChar char="-"/>
            </a:pPr>
            <a:r>
              <a:rPr lang="en-US"/>
              <a:t>litery polskie</a:t>
            </a:r>
            <a:endParaRPr/>
          </a:p>
          <a:p>
            <a:pPr marL="457200" lvl="0" indent="-298450" algn="l" rtl="0">
              <a:spcBef>
                <a:spcPts val="0"/>
              </a:spcBef>
              <a:spcAft>
                <a:spcPts val="0"/>
              </a:spcAft>
              <a:buSzPts val="1100"/>
              <a:buChar char="-"/>
            </a:pPr>
            <a:r>
              <a:rPr lang="en-US"/>
              <a:t>cyrylica</a:t>
            </a:r>
            <a:endParaRPr/>
          </a:p>
          <a:p>
            <a:pPr marL="457200" lvl="0" indent="-298450" algn="l" rtl="0">
              <a:spcBef>
                <a:spcPts val="0"/>
              </a:spcBef>
              <a:spcAft>
                <a:spcPts val="0"/>
              </a:spcAft>
              <a:buSzPts val="1100"/>
              <a:buChar char="-"/>
            </a:pPr>
            <a:r>
              <a:rPr lang="en-US"/>
              <a:t>znaki matematyczne i inne</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25706c0a75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7" name="Google Shape;2417;g25706c0a7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8da1f93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8da1f9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47edabcff1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47edabcff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43541d48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43541d48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43541d482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43541d48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43541d4822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43541d48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43541d482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43541d482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43541d4822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43541d482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43541d482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7" name="Google Shape;2477;g43541d482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4fb59a1766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4fb59a176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368993796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36899379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4fb59a1766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4fb59a176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4fb59a1766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4fb59a176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4fb59a1766_0_2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4fb59a176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4fb59a176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4fb59a176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4fb59a1766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4fb59a176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4fb59a1766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4fb59a176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4"/>
        <p:cNvGrpSpPr/>
        <p:nvPr/>
      </p:nvGrpSpPr>
      <p:grpSpPr>
        <a:xfrm>
          <a:off x="0" y="0"/>
          <a:ext cx="0" cy="0"/>
          <a:chOff x="0" y="0"/>
          <a:chExt cx="0" cy="0"/>
        </a:xfrm>
      </p:grpSpPr>
      <p:sp>
        <p:nvSpPr>
          <p:cNvPr id="2525" name="Google Shape;2525;g4fb59a1766_0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6" name="Google Shape;2526;g4fb59a17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
        <p:cNvGrpSpPr/>
        <p:nvPr/>
      </p:nvGrpSpPr>
      <p:grpSpPr>
        <a:xfrm>
          <a:off x="0" y="0"/>
          <a:ext cx="0" cy="0"/>
          <a:chOff x="0" y="0"/>
          <a:chExt cx="0" cy="0"/>
        </a:xfrm>
      </p:grpSpPr>
      <p:sp>
        <p:nvSpPr>
          <p:cNvPr id="2531" name="Google Shape;2531;g472a0d9d4a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472a0d9d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472a0d9d4a_5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472a0d9d4a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g472a0d9d4a_5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 name="Google Shape;2544;g472a0d9d4a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f7bef9df2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f7bef9df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g472a0d9d4a_5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472a0d9d4a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472a0d9d4a_5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472a0d9d4a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3"/>
        <p:cNvGrpSpPr/>
        <p:nvPr/>
      </p:nvGrpSpPr>
      <p:grpSpPr>
        <a:xfrm>
          <a:off x="0" y="0"/>
          <a:ext cx="0" cy="0"/>
          <a:chOff x="0" y="0"/>
          <a:chExt cx="0" cy="0"/>
        </a:xfrm>
      </p:grpSpPr>
      <p:sp>
        <p:nvSpPr>
          <p:cNvPr id="2564" name="Google Shape;2564;g472a0d9d4a_5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5" name="Google Shape;2565;g472a0d9d4a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9"/>
        <p:cNvGrpSpPr/>
        <p:nvPr/>
      </p:nvGrpSpPr>
      <p:grpSpPr>
        <a:xfrm>
          <a:off x="0" y="0"/>
          <a:ext cx="0" cy="0"/>
          <a:chOff x="0" y="0"/>
          <a:chExt cx="0" cy="0"/>
        </a:xfrm>
      </p:grpSpPr>
      <p:sp>
        <p:nvSpPr>
          <p:cNvPr id="2570" name="Google Shape;2570;g472a0d9d4a_5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1" name="Google Shape;2571;g472a0d9d4a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472a0d9d4a_5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472a0d9d4a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472a0d9d4a_5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472a0d9d4a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472a0d9d4a_5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472a0d9d4a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472a0d9d4a_5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472a0d9d4a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472a0d9d4a_5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472a0d9d4a_5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4fb59a176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4fb59a1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f7bef9df2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f7bef9df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
        <p:cNvGrpSpPr/>
        <p:nvPr/>
      </p:nvGrpSpPr>
      <p:grpSpPr>
        <a:xfrm>
          <a:off x="0" y="0"/>
          <a:ext cx="0" cy="0"/>
          <a:chOff x="0" y="0"/>
          <a:chExt cx="0" cy="0"/>
        </a:xfrm>
      </p:grpSpPr>
      <p:sp>
        <p:nvSpPr>
          <p:cNvPr id="2615" name="Google Shape;2615;g4fb59a176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6" name="Google Shape;2616;g4fb59a17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1"/>
        <p:cNvGrpSpPr/>
        <p:nvPr/>
      </p:nvGrpSpPr>
      <p:grpSpPr>
        <a:xfrm>
          <a:off x="0" y="0"/>
          <a:ext cx="0" cy="0"/>
          <a:chOff x="0" y="0"/>
          <a:chExt cx="0" cy="0"/>
        </a:xfrm>
      </p:grpSpPr>
      <p:sp>
        <p:nvSpPr>
          <p:cNvPr id="2622" name="Google Shape;2622;g4fb59a1766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3" name="Google Shape;2623;g4fb59a17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4fb59a1766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4fb59a176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4fb59a1766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4fb59a17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4fb59a176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4fb59a176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g4fb59a1766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4" name="Google Shape;2654;g4fb59a176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4fb59a1766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4fb59a17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4fb59a1766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4fb59a176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f7bef9df2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f7bef9df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f871bb528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f871bb52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6870790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6870790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r>
              <a:rPr lang="en-US" u="sng">
                <a:solidFill>
                  <a:schemeClr val="hlink"/>
                </a:solidFill>
                <a:hlinkClick r:id="rId4"/>
              </a:rPr>
              <a:t>http://www.programmingbasics.org/en/beginner/while.html</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f7bef9df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f7bef9df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3d6cd9b0b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3d6cd9b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36899379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3689937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481ea18ce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481ea18c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1ecd6c14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1ecd6c1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4fbd089736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4fbd08973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fbd089736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fbd0897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fbd08973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4fbd08973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fbd089736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fbd0897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4fbd089736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4fbd08973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631922f9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631922f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fbd089736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fbd08973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4fbd089736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4fbd08973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4fbd0897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4fbd0897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41ecd6c14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41ecd6c14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44db13691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44db1369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668707904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6687079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0523ac6c3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0523ac6c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50523ac6c3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50523ac6c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3dfed4026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3dfed40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41ecd6c146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41ecd6c14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95a1e64f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95a1e64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43dfed402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43dfed402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52dc15cac_3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52dc15cac_3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4368993796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43689937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f66f6ade7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f66f6ade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4368993796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436899379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436899379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43689937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440f10b1c9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440f10b1c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44d25118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44d25118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44d25118f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44d25118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43b9bf4e5a_1_2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43b9bf4e5a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c8ba8fd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c8ba8f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4368993796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436899379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43b9bf4e5a_1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43b9bf4e5a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43b9bf4e5a_1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43b9bf4e5a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3b9bf4e5a_1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43b9bf4e5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44db13691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44db1369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436899379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436899379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43b9bf4e5a_1_3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43b9bf4e5a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43b9bf4e5a_1_3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43b9bf4e5a_1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3b9bf4e5a_1_4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43b9bf4e5a_1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4fbd0897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4fbd0897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fbd089736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fbd08973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50523ac6c3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50523ac6c3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3dfed402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43dfed40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436899379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43689937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43b9bf4e5a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43b9bf4e5a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44db136911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44db1369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45470af6d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45470af6d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424d814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4424d814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41ecd6c146_0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41ecd6c14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419cf558a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419cf55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4419cf558a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4419cf558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0a2c2c6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0a2c2c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4419cf558a_3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4419cf558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419cf558a_3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4419cf558a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4419cf558a_3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4419cf558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419cf558a_3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4419cf558a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4419cf558a_3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4419cf558a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4419cf558a_3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4419cf558a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4419cf558a_3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4419cf558a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4419cf558a_3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4419cf558a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419cf558a_3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4419cf558a_3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https://docs.oracle.com/javase/8/docs/api/</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4419cf558a_3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4419cf558a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1ecd6c146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1ecd6c14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J2SE 5.0: generics, annotations, autoboxing</a:t>
            </a:r>
            <a:r>
              <a:rPr lang="en-US">
                <a:solidFill>
                  <a:schemeClr val="dk1"/>
                </a:solidFill>
              </a:rPr>
              <a:t>/unboxing, enum, varargs</a:t>
            </a:r>
            <a:endParaRPr/>
          </a:p>
          <a:p>
            <a:pPr marL="0" lvl="0" indent="0" algn="l" rtl="0">
              <a:spcBef>
                <a:spcPts val="0"/>
              </a:spcBef>
              <a:spcAft>
                <a:spcPts val="0"/>
              </a:spcAft>
              <a:buNone/>
            </a:pPr>
            <a:r>
              <a:rPr lang="en-US">
                <a:solidFill>
                  <a:schemeClr val="dk1"/>
                </a:solidFill>
              </a:rPr>
              <a:t>J2SE 8.0: lambda, streams. Date and Time Api</a:t>
            </a:r>
            <a:endParaRPr/>
          </a:p>
          <a:p>
            <a:pPr marL="0" lvl="0" indent="0" algn="l" rtl="0">
              <a:spcBef>
                <a:spcPts val="0"/>
              </a:spcBef>
              <a:spcAft>
                <a:spcPts val="0"/>
              </a:spcAft>
              <a:buNone/>
            </a:pPr>
            <a:r>
              <a:rPr lang="en-US" u="sng">
                <a:solidFill>
                  <a:schemeClr val="hlink"/>
                </a:solidFill>
                <a:hlinkClick r:id="rId3"/>
              </a:rPr>
              <a:t>https://en.wikipedia.org/wiki/Java_(programming_language)</a:t>
            </a:r>
            <a:endParaRPr baseline="30000"/>
          </a:p>
          <a:p>
            <a:pPr marL="0" lvl="0" indent="0" algn="l" rtl="0">
              <a:spcBef>
                <a:spcPts val="0"/>
              </a:spcBef>
              <a:spcAft>
                <a:spcPts val="0"/>
              </a:spcAft>
              <a:buNone/>
            </a:pPr>
            <a:r>
              <a:rPr lang="en-US">
                <a:solidFill>
                  <a:schemeClr val="dk1"/>
                </a:solidFill>
              </a:rPr>
              <a:t>Gosling was with</a:t>
            </a:r>
            <a:r>
              <a:rPr lang="en-US">
                <a:solidFill>
                  <a:schemeClr val="dk1"/>
                </a:solidFill>
                <a:uFill>
                  <a:noFill/>
                </a:uFill>
                <a:hlinkClick r:id="rId4"/>
              </a:rPr>
              <a:t> </a:t>
            </a:r>
            <a:r>
              <a:rPr lang="en-US" u="sng">
                <a:solidFill>
                  <a:schemeClr val="hlink"/>
                </a:solidFill>
                <a:hlinkClick r:id="rId4"/>
              </a:rPr>
              <a:t>Sun Microsystems</a:t>
            </a:r>
            <a:r>
              <a:rPr lang="en-US">
                <a:solidFill>
                  <a:schemeClr val="dk1"/>
                </a:solidFill>
              </a:rPr>
              <a:t> between 1984 and 2010 (26 years). He is known as the father of the</a:t>
            </a:r>
            <a:r>
              <a:rPr lang="en-US">
                <a:solidFill>
                  <a:schemeClr val="dk1"/>
                </a:solidFill>
                <a:uFill>
                  <a:noFill/>
                </a:uFill>
                <a:hlinkClick r:id="rId5"/>
              </a:rPr>
              <a:t> </a:t>
            </a:r>
            <a:r>
              <a:rPr lang="en-US" u="sng">
                <a:solidFill>
                  <a:schemeClr val="hlink"/>
                </a:solidFill>
                <a:hlinkClick r:id="rId5"/>
              </a:rPr>
              <a:t>Java programming language</a:t>
            </a:r>
            <a:endParaRPr baseline="30000"/>
          </a:p>
          <a:p>
            <a:pPr marL="0" lvl="0" indent="0" algn="l" rtl="0">
              <a:spcBef>
                <a:spcPts val="0"/>
              </a:spcBef>
              <a:spcAft>
                <a:spcPts val="0"/>
              </a:spcAft>
              <a:buNone/>
            </a:pPr>
            <a:r>
              <a:rPr lang="en-US">
                <a:solidFill>
                  <a:schemeClr val="dk1"/>
                </a:solidFill>
              </a:rPr>
              <a:t>In March 2011, Gosling left Oracle to work at</a:t>
            </a:r>
            <a:r>
              <a:rPr lang="en-US">
                <a:solidFill>
                  <a:schemeClr val="dk1"/>
                </a:solidFill>
                <a:uFill>
                  <a:noFill/>
                </a:uFill>
                <a:hlinkClick r:id="rId6"/>
              </a:rPr>
              <a:t> </a:t>
            </a:r>
            <a:r>
              <a:rPr lang="en-US" u="sng">
                <a:solidFill>
                  <a:schemeClr val="hlink"/>
                </a:solidFill>
                <a:hlinkClick r:id="rId6"/>
              </a:rPr>
              <a:t>Google</a:t>
            </a:r>
            <a:r>
              <a:rPr lang="en-US">
                <a:solidFill>
                  <a:schemeClr val="dk1"/>
                </a:solidFill>
              </a:rPr>
              <a:t>.</a:t>
            </a:r>
            <a:r>
              <a:rPr lang="en-US" u="sng" baseline="30000">
                <a:solidFill>
                  <a:schemeClr val="hlink"/>
                </a:solidFill>
                <a:hlinkClick r:id="rId7"/>
              </a:rPr>
              <a:t>[13]</a:t>
            </a:r>
            <a:r>
              <a:rPr lang="en-US">
                <a:solidFill>
                  <a:schemeClr val="dk1"/>
                </a:solidFill>
              </a:rPr>
              <a:t> Six months later, he followed his colleague</a:t>
            </a:r>
            <a:r>
              <a:rPr lang="en-US">
                <a:solidFill>
                  <a:schemeClr val="dk1"/>
                </a:solidFill>
                <a:uFill>
                  <a:noFill/>
                </a:uFill>
                <a:hlinkClick r:id="rId8"/>
              </a:rPr>
              <a:t> </a:t>
            </a:r>
            <a:r>
              <a:rPr lang="en-US" u="sng">
                <a:solidFill>
                  <a:schemeClr val="hlink"/>
                </a:solidFill>
                <a:hlinkClick r:id="rId8"/>
              </a:rPr>
              <a:t>Bill Vass</a:t>
            </a:r>
            <a:r>
              <a:rPr lang="en-US">
                <a:solidFill>
                  <a:schemeClr val="dk1"/>
                </a:solidFill>
              </a:rPr>
              <a:t> and joined a startup called</a:t>
            </a:r>
            <a:r>
              <a:rPr lang="en-US">
                <a:solidFill>
                  <a:schemeClr val="dk1"/>
                </a:solidFill>
                <a:uFill>
                  <a:noFill/>
                </a:uFill>
                <a:hlinkClick r:id="rId9"/>
              </a:rPr>
              <a:t> </a:t>
            </a:r>
            <a:r>
              <a:rPr lang="en-US" u="sng">
                <a:solidFill>
                  <a:schemeClr val="hlink"/>
                </a:solidFill>
                <a:hlinkClick r:id="rId9"/>
              </a:rPr>
              <a:t>Liquid Robotics</a:t>
            </a:r>
            <a:r>
              <a:rPr lang="en-US">
                <a:solidFill>
                  <a:schemeClr val="dk1"/>
                </a:solidFill>
              </a:rPr>
              <a:t>.</a:t>
            </a:r>
            <a:r>
              <a:rPr lang="en-US" u="sng" baseline="30000">
                <a:solidFill>
                  <a:schemeClr val="hlink"/>
                </a:solidFill>
                <a:hlinkClick r:id="rId10"/>
              </a:rPr>
              <a:t>[1]</a:t>
            </a:r>
            <a:r>
              <a:rPr lang="en-US">
                <a:solidFill>
                  <a:schemeClr val="dk1"/>
                </a:solidFill>
              </a:rPr>
              <a:t> In late 2016, Liquid Robotics was acquired by</a:t>
            </a:r>
            <a:r>
              <a:rPr lang="en-US">
                <a:solidFill>
                  <a:schemeClr val="dk1"/>
                </a:solidFill>
                <a:uFill>
                  <a:noFill/>
                </a:uFill>
                <a:hlinkClick r:id="rId11"/>
              </a:rPr>
              <a:t> </a:t>
            </a:r>
            <a:r>
              <a:rPr lang="en-US" u="sng">
                <a:solidFill>
                  <a:schemeClr val="hlink"/>
                </a:solidFill>
                <a:hlinkClick r:id="rId11"/>
              </a:rPr>
              <a:t>Boeing</a:t>
            </a:r>
            <a:r>
              <a:rPr lang="en-US">
                <a:solidFill>
                  <a:schemeClr val="dk1"/>
                </a:solidFill>
              </a:rPr>
              <a:t>.</a:t>
            </a:r>
            <a:r>
              <a:rPr lang="en-US" u="sng" baseline="30000">
                <a:solidFill>
                  <a:schemeClr val="hlink"/>
                </a:solidFill>
                <a:hlinkClick r:id="rId12"/>
              </a:rPr>
              <a:t>[14]</a:t>
            </a:r>
            <a:r>
              <a:rPr lang="en-US">
                <a:solidFill>
                  <a:schemeClr val="dk1"/>
                </a:solidFill>
              </a:rPr>
              <a:t> Following the acquisition, Gosling left Liquid Robotics to work at</a:t>
            </a:r>
            <a:r>
              <a:rPr lang="en-US">
                <a:solidFill>
                  <a:schemeClr val="dk1"/>
                </a:solidFill>
                <a:uFill>
                  <a:noFill/>
                </a:uFill>
                <a:hlinkClick r:id="rId13"/>
              </a:rPr>
              <a:t> </a:t>
            </a:r>
            <a:r>
              <a:rPr lang="en-US" u="sng">
                <a:solidFill>
                  <a:schemeClr val="hlink"/>
                </a:solidFill>
                <a:hlinkClick r:id="rId13"/>
              </a:rPr>
              <a:t>Amazon Web Services</a:t>
            </a:r>
            <a:r>
              <a:rPr lang="en-US">
                <a:solidFill>
                  <a:schemeClr val="dk1"/>
                </a:solidFill>
              </a:rPr>
              <a:t> as Distinguished Engineer in May 2017.</a:t>
            </a:r>
            <a:r>
              <a:rPr lang="en-US" u="sng" baseline="30000">
                <a:solidFill>
                  <a:schemeClr val="hlink"/>
                </a:solidFill>
                <a:hlinkClick r:id="rId14"/>
              </a:rPr>
              <a:t>[15]</a:t>
            </a:r>
            <a:endParaRPr baseline="300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4424d81453_1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4424d81453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4419cf558a_3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4419cf558a_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https://stackoverflow.com/questions/767372/string-equals-versus</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419cf558a_3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4419cf558a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419cf558a_3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419cf558a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4419cf558a_3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4419cf558a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4419cf558a_3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4419cf558a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4419cf558a_3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4419cf558a_3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4419cf558a_3_1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4419cf558a_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4419cf558a_3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4419cf558a_3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436d5df1d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436d5df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blipFill rotWithShape="1">
          <a:blip r:embed="rId2">
            <a:alphaModFix/>
          </a:blip>
          <a:stretch>
            <a:fillRect t="-8999" b="-8998"/>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195157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60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169511"/>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800"/>
              <a:buFont typeface="Arial"/>
              <a:buNone/>
              <a:defRPr sz="3600" b="0" i="0" u="none" strike="noStrike" cap="none">
                <a:solidFill>
                  <a:schemeClr val="lt1"/>
                </a:solidFill>
                <a:latin typeface="Geo"/>
                <a:ea typeface="Geo"/>
                <a:cs typeface="Geo"/>
                <a:sym typeface="Geo"/>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5400000">
            <a:off x="0" y="0"/>
            <a:ext cx="2500009" cy="2500009"/>
          </a:xfrm>
          <a:prstGeom prst="rtTriangle">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2"/>
          <p:cNvPicPr preferRelativeResize="0"/>
          <p:nvPr/>
        </p:nvPicPr>
        <p:blipFill rotWithShape="1">
          <a:blip r:embed="rId3">
            <a:alphaModFix/>
          </a:blip>
          <a:srcRect/>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lko tytuł">
  <p:cSld name="Tylko tytuł">
    <p:bg>
      <p:bgPr>
        <a:solidFill>
          <a:srgbClr val="F5F5F5"/>
        </a:solidFill>
        <a:effectLst/>
      </p:bgPr>
    </p:bg>
    <p:spTree>
      <p:nvGrpSpPr>
        <p:cNvPr id="1" name="Shape 94"/>
        <p:cNvGrpSpPr/>
        <p:nvPr/>
      </p:nvGrpSpPr>
      <p:grpSpPr>
        <a:xfrm>
          <a:off x="0" y="0"/>
          <a:ext cx="0" cy="0"/>
          <a:chOff x="0" y="0"/>
          <a:chExt cx="0" cy="0"/>
        </a:xfrm>
      </p:grpSpPr>
      <p:sp>
        <p:nvSpPr>
          <p:cNvPr id="95" name="Google Shape;95;p11"/>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1"/>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1"/>
          <p:cNvSpPr txBox="1"/>
          <p:nvPr/>
        </p:nvSpPr>
        <p:spPr>
          <a:xfrm>
            <a:off x="0" y="1"/>
            <a:ext cx="10894979" cy="96303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A3D53"/>
              </a:buClr>
              <a:buFont typeface="Geo"/>
              <a:buNone/>
            </a:pPr>
            <a:endParaRPr sz="3200" b="0" i="0" u="none" strike="noStrike" cap="none">
              <a:solidFill>
                <a:srgbClr val="4A3D53"/>
              </a:solidFill>
              <a:latin typeface="Geo"/>
              <a:ea typeface="Geo"/>
              <a:cs typeface="Geo"/>
              <a:sym typeface="Geo"/>
            </a:endParaRPr>
          </a:p>
        </p:txBody>
      </p:sp>
      <p:pic>
        <p:nvPicPr>
          <p:cNvPr id="101" name="Google Shape;101;p11"/>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02" name="Google Shape;102;p11"/>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ylko tytuł">
  <p:cSld name="1_Tylko tytuł">
    <p:bg>
      <p:bgPr>
        <a:blipFill rotWithShape="1">
          <a:blip r:embed="rId2">
            <a:alphaModFix/>
          </a:blip>
          <a:stretch>
            <a:fillRect t="-8999" b="-8998"/>
          </a:stretch>
        </a:blipFill>
        <a:effectLst/>
      </p:bgPr>
    </p:bg>
    <p:spTree>
      <p:nvGrpSpPr>
        <p:cNvPr id="1" name="Shape 103"/>
        <p:cNvGrpSpPr/>
        <p:nvPr/>
      </p:nvGrpSpPr>
      <p:grpSpPr>
        <a:xfrm>
          <a:off x="0" y="0"/>
          <a:ext cx="0" cy="0"/>
          <a:chOff x="0" y="0"/>
          <a:chExt cx="0" cy="0"/>
        </a:xfrm>
      </p:grpSpPr>
      <p:sp>
        <p:nvSpPr>
          <p:cNvPr id="104" name="Google Shape;104;p12"/>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2"/>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9" name="Google Shape;109;p12"/>
          <p:cNvSpPr txBox="1">
            <a:spLocks noGrp="1"/>
          </p:cNvSpPr>
          <p:nvPr>
            <p:ph type="body" idx="1"/>
          </p:nvPr>
        </p:nvSpPr>
        <p:spPr>
          <a:xfrm>
            <a:off x="2328289" y="2344725"/>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pic>
        <p:nvPicPr>
          <p:cNvPr id="110" name="Google Shape;110;p12"/>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11" name="Google Shape;111;p12"/>
          <p:cNvSpPr>
            <a:spLocks noGrp="1"/>
          </p:cNvSpPr>
          <p:nvPr>
            <p:ph type="pic" idx="2"/>
          </p:nvPr>
        </p:nvSpPr>
        <p:spPr>
          <a:xfrm>
            <a:off x="1027553" y="2178909"/>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2"/>
          <p:cNvSpPr txBox="1">
            <a:spLocks noGrp="1"/>
          </p:cNvSpPr>
          <p:nvPr>
            <p:ph type="body" idx="3"/>
          </p:nvPr>
        </p:nvSpPr>
        <p:spPr>
          <a:xfrm>
            <a:off x="2328289" y="392358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3" name="Google Shape;113;p12"/>
          <p:cNvSpPr>
            <a:spLocks noGrp="1"/>
          </p:cNvSpPr>
          <p:nvPr>
            <p:ph type="pic" idx="4"/>
          </p:nvPr>
        </p:nvSpPr>
        <p:spPr>
          <a:xfrm>
            <a:off x="1027553" y="375776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2"/>
          <p:cNvSpPr txBox="1">
            <a:spLocks noGrp="1"/>
          </p:cNvSpPr>
          <p:nvPr>
            <p:ph type="body" idx="5"/>
          </p:nvPr>
        </p:nvSpPr>
        <p:spPr>
          <a:xfrm>
            <a:off x="7957293" y="242903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5" name="Google Shape;115;p12"/>
          <p:cNvSpPr>
            <a:spLocks noGrp="1"/>
          </p:cNvSpPr>
          <p:nvPr>
            <p:ph type="pic" idx="6"/>
          </p:nvPr>
        </p:nvSpPr>
        <p:spPr>
          <a:xfrm>
            <a:off x="6656557" y="226321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2"/>
          <p:cNvSpPr>
            <a:spLocks noGrp="1"/>
          </p:cNvSpPr>
          <p:nvPr>
            <p:ph type="pic" idx="7"/>
          </p:nvPr>
        </p:nvSpPr>
        <p:spPr>
          <a:xfrm>
            <a:off x="6656557" y="3734711"/>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2"/>
          <p:cNvSpPr txBox="1">
            <a:spLocks noGrp="1"/>
          </p:cNvSpPr>
          <p:nvPr>
            <p:ph type="body" idx="8"/>
          </p:nvPr>
        </p:nvSpPr>
        <p:spPr>
          <a:xfrm>
            <a:off x="7957293" y="3919889"/>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ylko tytuł">
  <p:cSld name="2_Tylko tytuł">
    <p:bg>
      <p:bgPr>
        <a:blipFill rotWithShape="1">
          <a:blip r:embed="rId2">
            <a:alphaModFix/>
          </a:blip>
          <a:stretch>
            <a:fillRect t="-8999" b="-8998"/>
          </a:stretch>
        </a:blipFill>
        <a:effectLst/>
      </p:bgPr>
    </p:bg>
    <p:spTree>
      <p:nvGrpSpPr>
        <p:cNvPr id="1" name="Shape 118"/>
        <p:cNvGrpSpPr/>
        <p:nvPr/>
      </p:nvGrpSpPr>
      <p:grpSpPr>
        <a:xfrm>
          <a:off x="0" y="0"/>
          <a:ext cx="0" cy="0"/>
          <a:chOff x="0" y="0"/>
          <a:chExt cx="0" cy="0"/>
        </a:xfrm>
      </p:grpSpPr>
      <p:sp>
        <p:nvSpPr>
          <p:cNvPr id="119" name="Google Shape;119;p1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3"/>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23" name="Google Shape;123;p13"/>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24" name="Google Shape;124;p13"/>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3"/>
          <p:cNvSpPr/>
          <p:nvPr/>
        </p:nvSpPr>
        <p:spPr>
          <a:xfrm>
            <a:off x="0" y="6356350"/>
            <a:ext cx="12192000" cy="50165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3"/>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ylko tytuł">
  <p:cSld name="3_Tylko tytuł">
    <p:bg>
      <p:bgPr>
        <a:blipFill rotWithShape="1">
          <a:blip r:embed="rId2">
            <a:alphaModFix/>
          </a:blip>
          <a:stretch>
            <a:fillRect t="-8999" b="-8998"/>
          </a:stretch>
        </a:blip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4"/>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32" name="Google Shape;132;p14"/>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33" name="Google Shape;133;p14"/>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4"/>
          <p:cNvSpPr/>
          <p:nvPr/>
        </p:nvSpPr>
        <p:spPr>
          <a:xfrm>
            <a:off x="0" y="4241259"/>
            <a:ext cx="12192000" cy="107005"/>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4"/>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usty">
  <p:cSld name="Pusty">
    <p:bg>
      <p:bgPr>
        <a:solidFill>
          <a:srgbClr val="F5F5F5"/>
        </a:solidFill>
        <a:effectLst/>
      </p:bgPr>
    </p:bg>
    <p:spTree>
      <p:nvGrpSpPr>
        <p:cNvPr id="1" name="Shape 136"/>
        <p:cNvGrpSpPr/>
        <p:nvPr/>
      </p:nvGrpSpPr>
      <p:grpSpPr>
        <a:xfrm>
          <a:off x="0" y="0"/>
          <a:ext cx="0" cy="0"/>
          <a:chOff x="0" y="0"/>
          <a:chExt cx="0" cy="0"/>
        </a:xfrm>
      </p:grpSpPr>
      <p:sp>
        <p:nvSpPr>
          <p:cNvPr id="137" name="Google Shape;137;p1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5"/>
          <p:cNvSpPr>
            <a:spLocks noGrp="1"/>
          </p:cNvSpPr>
          <p:nvPr>
            <p:ph type="pic" idx="2"/>
          </p:nvPr>
        </p:nvSpPr>
        <p:spPr>
          <a:xfrm>
            <a:off x="10858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5"/>
          <p:cNvSpPr>
            <a:spLocks noGrp="1"/>
          </p:cNvSpPr>
          <p:nvPr>
            <p:ph type="pic" idx="3"/>
          </p:nvPr>
        </p:nvSpPr>
        <p:spPr>
          <a:xfrm>
            <a:off x="49720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15"/>
          <p:cNvSpPr>
            <a:spLocks noGrp="1"/>
          </p:cNvSpPr>
          <p:nvPr>
            <p:ph type="pic" idx="4"/>
          </p:nvPr>
        </p:nvSpPr>
        <p:spPr>
          <a:xfrm>
            <a:off x="88582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1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15"/>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45" name="Google Shape;145;p15"/>
          <p:cNvSpPr txBox="1">
            <a:spLocks noGrp="1"/>
          </p:cNvSpPr>
          <p:nvPr>
            <p:ph type="body" idx="1"/>
          </p:nvPr>
        </p:nvSpPr>
        <p:spPr>
          <a:xfrm>
            <a:off x="739775"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15"/>
          <p:cNvSpPr txBox="1">
            <a:spLocks noGrp="1"/>
          </p:cNvSpPr>
          <p:nvPr>
            <p:ph type="body" idx="5"/>
          </p:nvPr>
        </p:nvSpPr>
        <p:spPr>
          <a:xfrm>
            <a:off x="46228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body" idx="6"/>
          </p:nvPr>
        </p:nvSpPr>
        <p:spPr>
          <a:xfrm>
            <a:off x="85090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5"/>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p:cSld name="Tytuł i zawartość">
    <p:bg>
      <p:bgPr>
        <a:solidFill>
          <a:srgbClr val="F5F5F5"/>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775973"/>
              </a:buClr>
              <a:buSzPts val="2800"/>
              <a:buFont typeface="Arial"/>
              <a:buNone/>
              <a:defRPr sz="2800" b="0" i="0" u="none" strike="noStrike" cap="none">
                <a:solidFill>
                  <a:srgbClr val="775973"/>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8" name="Google Shape;28;p3"/>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29" name="Google Shape;29;p3"/>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ytuł i zawartość">
  <p:cSld name="1_Tytuł i zawartość">
    <p:bg>
      <p:bgPr>
        <a:blipFill rotWithShape="1">
          <a:blip r:embed="rId2">
            <a:alphaModFix/>
          </a:blip>
          <a:stretch>
            <a:fillRect t="-8999" b="-8998"/>
          </a:stretch>
        </a:blipFill>
        <a:effectLst/>
      </p:bgPr>
    </p:bg>
    <p:spTree>
      <p:nvGrpSpPr>
        <p:cNvPr id="1" name="Shape 30"/>
        <p:cNvGrpSpPr/>
        <p:nvPr/>
      </p:nvGrpSpPr>
      <p:grpSpPr>
        <a:xfrm>
          <a:off x="0" y="0"/>
          <a:ext cx="0" cy="0"/>
          <a:chOff x="0" y="0"/>
          <a:chExt cx="0" cy="0"/>
        </a:xfrm>
      </p:grpSpPr>
      <p:sp>
        <p:nvSpPr>
          <p:cNvPr id="31" name="Google Shape;31;p4"/>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4"/>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4"/>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9" name="Google Shape;39;p4"/>
          <p:cNvPicPr preferRelativeResize="0"/>
          <p:nvPr/>
        </p:nvPicPr>
        <p:blipFill rotWithShape="1">
          <a:blip r:embed="rId3">
            <a:alphaModFix/>
          </a:blip>
          <a:srcRect/>
          <a:stretch/>
        </p:blipFill>
        <p:spPr>
          <a:xfrm>
            <a:off x="10894979" y="-23305"/>
            <a:ext cx="2195209" cy="1034019"/>
          </a:xfrm>
          <a:prstGeom prst="rect">
            <a:avLst/>
          </a:prstGeom>
          <a:noFill/>
          <a:ln>
            <a:noFill/>
          </a:ln>
        </p:spPr>
      </p:pic>
      <p:sp>
        <p:nvSpPr>
          <p:cNvPr id="40" name="Google Shape;40;p4"/>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bg>
      <p:bgPr>
        <a:blipFill rotWithShape="1">
          <a:blip r:embed="rId2">
            <a:alphaModFix/>
          </a:blip>
          <a:stretch>
            <a:fillRect t="-8999" b="-8998"/>
          </a:stretch>
        </a:blip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Geo"/>
              <a:buNone/>
              <a:defRPr sz="6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Google Shape;44;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8" name="Google Shape;48;p5"/>
          <p:cNvPicPr preferRelativeResize="0"/>
          <p:nvPr/>
        </p:nvPicPr>
        <p:blipFill rotWithShape="1">
          <a:blip r:embed="rId3">
            <a:alphaModFix/>
          </a:blip>
          <a:srcRect/>
          <a:stretch/>
        </p:blipFill>
        <p:spPr>
          <a:xfrm>
            <a:off x="5466945" y="-35491"/>
            <a:ext cx="2195209" cy="10340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wa elementy zawartości">
  <p:cSld name="Dwa elementy zawartości">
    <p:bg>
      <p:bgPr>
        <a:blipFill rotWithShape="1">
          <a:blip r:embed="rId2">
            <a:alphaModFix/>
          </a:blip>
          <a:stretch>
            <a:fillRect t="-8999" b="-8998"/>
          </a:stretch>
        </a:blipFill>
        <a:effectLst/>
      </p:bgPr>
    </p:bg>
    <p:spTree>
      <p:nvGrpSpPr>
        <p:cNvPr id="1" name="Shape 49"/>
        <p:cNvGrpSpPr/>
        <p:nvPr/>
      </p:nvGrpSpPr>
      <p:grpSpPr>
        <a:xfrm>
          <a:off x="0" y="0"/>
          <a:ext cx="0" cy="0"/>
          <a:chOff x="0" y="0"/>
          <a:chExt cx="0" cy="0"/>
        </a:xfrm>
      </p:grpSpPr>
      <p:sp>
        <p:nvSpPr>
          <p:cNvPr id="50" name="Google Shape;50;p6"/>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6"/>
          <p:cNvSpPr/>
          <p:nvPr/>
        </p:nvSpPr>
        <p:spPr>
          <a:xfrm>
            <a:off x="1118679" y="1669913"/>
            <a:ext cx="9954639"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1066800" y="1595335"/>
            <a:ext cx="10058400"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2841997" y="1595335"/>
            <a:ext cx="6478621" cy="301559"/>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2892155" y="1111553"/>
            <a:ext cx="6378306"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1962637" y="2101781"/>
            <a:ext cx="8266721" cy="242178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6" name="Google Shape;56;p6"/>
          <p:cNvPicPr preferRelativeResize="0"/>
          <p:nvPr/>
        </p:nvPicPr>
        <p:blipFill rotWithShape="1">
          <a:blip r:embed="rId3">
            <a:alphaModFix/>
          </a:blip>
          <a:srcRect/>
          <a:stretch/>
        </p:blipFill>
        <p:spPr>
          <a:xfrm>
            <a:off x="5486400" y="4554625"/>
            <a:ext cx="2195209" cy="10340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wa elementy zawartości">
  <p:cSld name="1_Dwa elementy zawartości">
    <p:bg>
      <p:bgPr>
        <a:blipFill rotWithShape="1">
          <a:blip r:embed="rId2">
            <a:alphaModFix/>
          </a:blip>
          <a:stretch>
            <a:fillRect t="-8999" b="-8998"/>
          </a:stretch>
        </a:blipFill>
        <a:effectLst/>
      </p:bgPr>
    </p:bg>
    <p:spTree>
      <p:nvGrpSpPr>
        <p:cNvPr id="1" name="Shape 57"/>
        <p:cNvGrpSpPr/>
        <p:nvPr/>
      </p:nvGrpSpPr>
      <p:grpSpPr>
        <a:xfrm>
          <a:off x="0" y="0"/>
          <a:ext cx="0" cy="0"/>
          <a:chOff x="0" y="0"/>
          <a:chExt cx="0" cy="0"/>
        </a:xfrm>
      </p:grpSpPr>
      <p:sp>
        <p:nvSpPr>
          <p:cNvPr id="58" name="Google Shape;58;p7"/>
          <p:cNvSpPr/>
          <p:nvPr/>
        </p:nvSpPr>
        <p:spPr>
          <a:xfrm>
            <a:off x="0" y="4388795"/>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610360" y="2701045"/>
            <a:ext cx="6177065"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58480" y="2626467"/>
            <a:ext cx="6241451"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txBox="1">
            <a:spLocks noGrp="1"/>
          </p:cNvSpPr>
          <p:nvPr>
            <p:ph type="title"/>
          </p:nvPr>
        </p:nvSpPr>
        <p:spPr>
          <a:xfrm>
            <a:off x="1" y="1232337"/>
            <a:ext cx="12191999"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62" name="Google Shape;62;p7"/>
          <p:cNvPicPr preferRelativeResize="0"/>
          <p:nvPr/>
        </p:nvPicPr>
        <p:blipFill rotWithShape="1">
          <a:blip r:embed="rId3">
            <a:alphaModFix/>
          </a:blip>
          <a:srcRect/>
          <a:stretch/>
        </p:blipFill>
        <p:spPr>
          <a:xfrm>
            <a:off x="5487345" y="123740"/>
            <a:ext cx="2195209" cy="1034019"/>
          </a:xfrm>
          <a:prstGeom prst="rect">
            <a:avLst/>
          </a:prstGeom>
          <a:noFill/>
          <a:ln>
            <a:noFill/>
          </a:ln>
        </p:spPr>
      </p:pic>
      <p:sp>
        <p:nvSpPr>
          <p:cNvPr id="63" name="Google Shape;63;p7"/>
          <p:cNvSpPr/>
          <p:nvPr/>
        </p:nvSpPr>
        <p:spPr>
          <a:xfrm>
            <a:off x="7299190" y="2701045"/>
            <a:ext cx="4285016"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7"/>
          <p:cNvSpPr>
            <a:spLocks noGrp="1"/>
          </p:cNvSpPr>
          <p:nvPr>
            <p:ph type="pic" idx="2"/>
          </p:nvPr>
        </p:nvSpPr>
        <p:spPr>
          <a:xfrm>
            <a:off x="7252485" y="2626468"/>
            <a:ext cx="4331503" cy="4027590"/>
          </a:xfrm>
          <a:prstGeom prst="rect">
            <a:avLst/>
          </a:prstGeom>
          <a:solidFill>
            <a:srgbClr val="F5F5F5"/>
          </a:solid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7"/>
          <p:cNvSpPr txBox="1">
            <a:spLocks noGrp="1"/>
          </p:cNvSpPr>
          <p:nvPr>
            <p:ph type="body" idx="1"/>
          </p:nvPr>
        </p:nvSpPr>
        <p:spPr>
          <a:xfrm>
            <a:off x="777875" y="2801938"/>
            <a:ext cx="5807075" cy="367665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bg>
      <p:bgPr>
        <a:blipFill rotWithShape="1">
          <a:blip r:embed="rId2">
            <a:alphaModFix/>
          </a:blip>
          <a:stretch>
            <a:fillRect t="-8999" b="-8998"/>
          </a:stretch>
        </a:blipFill>
        <a:effectLst/>
      </p:bgPr>
    </p:bg>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p8"/>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orównanie">
  <p:cSld name="1_Porównanie">
    <p:bg>
      <p:bgPr>
        <a:blipFill rotWithShape="1">
          <a:blip r:embed="rId2">
            <a:alphaModFix/>
          </a:blip>
          <a:stretch>
            <a:fillRect t="-8999" b="-8998"/>
          </a:stretch>
        </a:blipFill>
        <a:effectLst/>
      </p:bgPr>
    </p:bg>
    <p:spTree>
      <p:nvGrpSpPr>
        <p:cNvPr id="1" name="Shape 76"/>
        <p:cNvGrpSpPr/>
        <p:nvPr/>
      </p:nvGrpSpPr>
      <p:grpSpPr>
        <a:xfrm>
          <a:off x="0" y="0"/>
          <a:ext cx="0" cy="0"/>
          <a:chOff x="0" y="0"/>
          <a:chExt cx="0" cy="0"/>
        </a:xfrm>
      </p:grpSpPr>
      <p:sp>
        <p:nvSpPr>
          <p:cNvPr id="77" name="Google Shape;77;p9"/>
          <p:cNvSpPr/>
          <p:nvPr/>
        </p:nvSpPr>
        <p:spPr>
          <a:xfrm>
            <a:off x="838200" y="1681163"/>
            <a:ext cx="10515600" cy="5176837"/>
          </a:xfrm>
          <a:prstGeom prst="rect">
            <a:avLst/>
          </a:prstGeom>
          <a:solidFill>
            <a:srgbClr val="F5F5F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9"/>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9" name="Google Shape;79;p9"/>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0" name="Google Shape;80;p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bg>
      <p:bgPr>
        <a:solidFill>
          <a:srgbClr val="F5F5F5"/>
        </a:solidFill>
        <a:effectLst/>
      </p:bgPr>
    </p:bg>
    <p:spTree>
      <p:nvGrpSpPr>
        <p:cNvPr id="1" name="Shape 87"/>
        <p:cNvGrpSpPr/>
        <p:nvPr/>
      </p:nvGrpSpPr>
      <p:grpSpPr>
        <a:xfrm>
          <a:off x="0" y="0"/>
          <a:ext cx="0" cy="0"/>
          <a:chOff x="0" y="0"/>
          <a:chExt cx="0" cy="0"/>
        </a:xfrm>
      </p:grpSpPr>
      <p:sp>
        <p:nvSpPr>
          <p:cNvPr id="88" name="Google Shape;88;p10"/>
          <p:cNvSpPr/>
          <p:nvPr/>
        </p:nvSpPr>
        <p:spPr>
          <a:xfrm>
            <a:off x="0" y="0"/>
            <a:ext cx="5183188"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0"/>
          <p:cNvSpPr/>
          <p:nvPr/>
        </p:nvSpPr>
        <p:spPr>
          <a:xfrm>
            <a:off x="311286" y="-1"/>
            <a:ext cx="4460739" cy="20574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0"/>
          <p:cNvSpPr txBox="1">
            <a:spLocks noGrp="1"/>
          </p:cNvSpPr>
          <p:nvPr>
            <p:ph type="title"/>
          </p:nvPr>
        </p:nvSpPr>
        <p:spPr>
          <a:xfrm>
            <a:off x="311286" y="1281002"/>
            <a:ext cx="4460739" cy="77639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a:spLocks noGrp="1"/>
          </p:cNvSpPr>
          <p:nvPr>
            <p:ph type="pic" idx="2"/>
          </p:nvPr>
        </p:nvSpPr>
        <p:spPr>
          <a:xfrm>
            <a:off x="5183188" y="0"/>
            <a:ext cx="7008812" cy="68580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2" name="Google Shape;92;p10"/>
          <p:cNvSpPr txBox="1">
            <a:spLocks noGrp="1"/>
          </p:cNvSpPr>
          <p:nvPr>
            <p:ph type="body" idx="1"/>
          </p:nvPr>
        </p:nvSpPr>
        <p:spPr>
          <a:xfrm>
            <a:off x="311286" y="2057400"/>
            <a:ext cx="4460739" cy="4800600"/>
          </a:xfrm>
          <a:prstGeom prst="rect">
            <a:avLst/>
          </a:prstGeom>
          <a:solidFill>
            <a:srgbClr val="F5F5F5"/>
          </a:solid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pic>
        <p:nvPicPr>
          <p:cNvPr id="93" name="Google Shape;93;p10"/>
          <p:cNvPicPr preferRelativeResize="0"/>
          <p:nvPr/>
        </p:nvPicPr>
        <p:blipFill rotWithShape="1">
          <a:blip r:embed="rId2">
            <a:alphaModFix/>
          </a:blip>
          <a:srcRect/>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hyperlink" Target="https://goo.gl/baJEo6"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goo.gl/zdZP2N"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hyperlink" Target="https://goo.gl/TLmyZt" TargetMode="External"/><Relationship Id="rId2" Type="http://schemas.openxmlformats.org/officeDocument/2006/relationships/notesSlide" Target="../notesSlides/notesSlide138.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oo.gl/bMF3Jv"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notesSlide" Target="../notesSlides/notesSlide154.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3" Type="http://schemas.openxmlformats.org/officeDocument/2006/relationships/hyperlink" Target="https://www.oracle.com/technetwork/articles/java/jf14-date-time-2125367.html" TargetMode="External"/><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3" Type="http://schemas.openxmlformats.org/officeDocument/2006/relationships/hyperlink" Target="https://goo.gl/4djZM7" TargetMode="External"/><Relationship Id="rId2" Type="http://schemas.openxmlformats.org/officeDocument/2006/relationships/notesSlide" Target="../notesSlides/notesSlide16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74.xml"/><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goo.gl/kYzbEQ" TargetMode="External"/><Relationship Id="rId4" Type="http://schemas.openxmlformats.org/officeDocument/2006/relationships/hyperlink" Target="https://github.com/softwaredevelepmentacademy/java24gda_intro" TargetMode="Externa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3" Type="http://schemas.openxmlformats.org/officeDocument/2006/relationships/hyperlink" Target="https://goo.gl/L63onG" TargetMode="External"/><Relationship Id="rId2" Type="http://schemas.openxmlformats.org/officeDocument/2006/relationships/notesSlide" Target="../notesSlides/notesSlide207.xml"/><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1.xml"/><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0.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227.xml"/><Relationship Id="rId1" Type="http://schemas.openxmlformats.org/officeDocument/2006/relationships/slideLayout" Target="../slideLayouts/slideLayout1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0.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0.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0.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3" Type="http://schemas.openxmlformats.org/officeDocument/2006/relationships/hyperlink" Target="https://beginnersbook.com/2015/07/java-swing-tutorial/" TargetMode="External"/><Relationship Id="rId7" Type="http://schemas.openxmlformats.org/officeDocument/2006/relationships/hyperlink" Target="https://www.jetbrains.com/help/idea/swing-designing-gui.html" TargetMode="External"/><Relationship Id="rId2" Type="http://schemas.openxmlformats.org/officeDocument/2006/relationships/notesSlide" Target="../notesSlides/notesSlide241.xml"/><Relationship Id="rId1" Type="http://schemas.openxmlformats.org/officeDocument/2006/relationships/slideLayout" Target="../slideLayouts/slideLayout10.xml"/><Relationship Id="rId6" Type="http://schemas.openxmlformats.org/officeDocument/2006/relationships/hyperlink" Target="https://www.udemy.com/java-swing-complete/" TargetMode="External"/><Relationship Id="rId5" Type="http://schemas.openxmlformats.org/officeDocument/2006/relationships/hyperlink" Target="https://www.javatpoint.com/java-swing" TargetMode="External"/><Relationship Id="rId4" Type="http://schemas.openxmlformats.org/officeDocument/2006/relationships/hyperlink" Target="http://zetcode.com/tutorials/javaswingtutorial/" TargetMode="Externa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3" Type="http://schemas.openxmlformats.org/officeDocument/2006/relationships/hyperlink" Target="http://code.makery.ch/library/javafx-8-tutorial/" TargetMode="External"/><Relationship Id="rId2" Type="http://schemas.openxmlformats.org/officeDocument/2006/relationships/notesSlide" Target="../notesSlides/notesSlide243.xml"/><Relationship Id="rId1" Type="http://schemas.openxmlformats.org/officeDocument/2006/relationships/slideLayout" Target="../slideLayouts/slideLayout10.xml"/><Relationship Id="rId6" Type="http://schemas.openxmlformats.org/officeDocument/2006/relationships/hyperlink" Target="https://www.youtube.com/watch?v=FLkOX4Eez6o&amp;list=PL6gx4Cwl9DGBzfXLWLSYVy8EbTdpGbUIG" TargetMode="External"/><Relationship Id="rId5" Type="http://schemas.openxmlformats.org/officeDocument/2006/relationships/hyperlink" Target="https://www.oracle.com/technetwork/java/javase/overview/javafx-samples-2158687.html" TargetMode="External"/><Relationship Id="rId4" Type="http://schemas.openxmlformats.org/officeDocument/2006/relationships/hyperlink" Target="http://www.tutorialspoint.com/javafx/" TargetMode="External"/></Relationships>
</file>

<file path=ppt/slides/_rels/slide2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4.xml"/><Relationship Id="rId1" Type="http://schemas.openxmlformats.org/officeDocument/2006/relationships/slideLayout" Target="../slideLayouts/slideLayout10.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0.xml"/></Relationships>
</file>

<file path=ppt/slides/_rels/slide2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6.xml"/><Relationship Id="rId1" Type="http://schemas.openxmlformats.org/officeDocument/2006/relationships/slideLayout" Target="../slideLayouts/slideLayout10.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0.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0.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0.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0.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0.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5.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0.xml"/></Relationships>
</file>

<file path=ppt/slides/_rels/slide26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0.xml"/></Relationships>
</file>

<file path=ppt/slides/_rels/slide2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2.xml"/><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3.xml"/><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4.xml"/><Relationship Id="rId1" Type="http://schemas.openxmlformats.org/officeDocument/2006/relationships/slideLayout" Target="../slideLayouts/slideLayout10.xml"/></Relationships>
</file>

<file path=ppt/slides/_rels/slide2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5.xml"/><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6.xml"/><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linkedin.com/in/jaros%C5%82aw-skarzynski"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mrzepinski.pl"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hyperlink" Target="https://www.linkedin.com/in/maciejrzepinski/"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pl.spoj.com"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hyperlink" Target="https://projecteuler.net" TargetMode="External"/><Relationship Id="rId5" Type="http://schemas.openxmlformats.org/officeDocument/2006/relationships/hyperlink" Target="https://www.hackerrank.com" TargetMode="External"/><Relationship Id="rId4" Type="http://schemas.openxmlformats.org/officeDocument/2006/relationships/hyperlink" Target="https://codility.com/programme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8" Type="http://schemas.openxmlformats.org/officeDocument/2006/relationships/hyperlink" Target="https://eu.udacity.com" TargetMode="External"/><Relationship Id="rId13" Type="http://schemas.openxmlformats.org/officeDocument/2006/relationships/hyperlink" Target="https://www.meetup.com/pl-PL/Trojmiasto-Java-User-Group/" TargetMode="External"/><Relationship Id="rId3" Type="http://schemas.openxmlformats.org/officeDocument/2006/relationships/hyperlink" Target="https://goo.gl/1Gvb6f" TargetMode="External"/><Relationship Id="rId7" Type="http://schemas.openxmlformats.org/officeDocument/2006/relationships/hyperlink" Target="https://www.udemy.com" TargetMode="External"/><Relationship Id="rId12" Type="http://schemas.openxmlformats.org/officeDocument/2006/relationships/hyperlink" Target="https://www.youtube.com"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hyperlink" Target="https://www.khanacademy.org" TargetMode="External"/><Relationship Id="rId11" Type="http://schemas.openxmlformats.org/officeDocument/2006/relationships/hyperlink" Target="https://teamtreehouse.com" TargetMode="External"/><Relationship Id="rId5" Type="http://schemas.openxmlformats.org/officeDocument/2006/relationships/hyperlink" Target="https://www.edx.org" TargetMode="External"/><Relationship Id="rId10" Type="http://schemas.openxmlformats.org/officeDocument/2006/relationships/hyperlink" Target="https://www.lynda.com" TargetMode="External"/><Relationship Id="rId4" Type="http://schemas.openxmlformats.org/officeDocument/2006/relationships/hyperlink" Target="https://www.coursera.org/" TargetMode="External"/><Relationship Id="rId9" Type="http://schemas.openxmlformats.org/officeDocument/2006/relationships/hyperlink" Target="https://www.codecademy.com" TargetMode="External"/><Relationship Id="rId1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hyperlink" Target="https://goo.gl/NSmFTP" TargetMode="External"/><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1.jp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1524000" y="1122363"/>
            <a:ext cx="9144000" cy="195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Font typeface="Geo"/>
              <a:buNone/>
            </a:pPr>
            <a:r>
              <a:rPr lang="en-US">
                <a:latin typeface="Arial"/>
                <a:ea typeface="Arial"/>
                <a:cs typeface="Arial"/>
                <a:sym typeface="Arial"/>
              </a:rPr>
              <a:t>JAVA24 Gdańsk</a:t>
            </a:r>
            <a:endParaRPr sz="6000" i="0" u="none" strike="noStrike" cap="none">
              <a:solidFill>
                <a:schemeClr val="lt1"/>
              </a:solidFill>
              <a:latin typeface="Arial"/>
              <a:ea typeface="Arial"/>
              <a:cs typeface="Arial"/>
              <a:sym typeface="Arial"/>
            </a:endParaRPr>
          </a:p>
        </p:txBody>
      </p:sp>
      <p:sp>
        <p:nvSpPr>
          <p:cNvPr id="154" name="Google Shape;154;p16"/>
          <p:cNvSpPr txBox="1">
            <a:spLocks noGrp="1"/>
          </p:cNvSpPr>
          <p:nvPr>
            <p:ph type="subTitle" idx="1"/>
          </p:nvPr>
        </p:nvSpPr>
        <p:spPr>
          <a:xfrm>
            <a:off x="1524000" y="3169511"/>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en-US">
                <a:latin typeface="Arial"/>
                <a:ea typeface="Arial"/>
                <a:cs typeface="Arial"/>
                <a:sym typeface="Arial"/>
              </a:rPr>
              <a:t>Wprowadzenie do języka Java</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Podstawowe założenia</a:t>
            </a:r>
            <a:endParaRPr>
              <a:latin typeface="Arial"/>
              <a:ea typeface="Arial"/>
              <a:cs typeface="Arial"/>
              <a:sym typeface="Arial"/>
            </a:endParaRPr>
          </a:p>
        </p:txBody>
      </p:sp>
      <p:sp>
        <p:nvSpPr>
          <p:cNvPr id="255" name="Google Shape;255;p25"/>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285750" lvl="0" indent="-349250" algn="l" rtl="0">
              <a:spcBef>
                <a:spcPts val="0"/>
              </a:spcBef>
              <a:spcAft>
                <a:spcPts val="0"/>
              </a:spcAft>
              <a:buClr>
                <a:schemeClr val="dk1"/>
              </a:buClr>
              <a:buSzPts val="2800"/>
              <a:buChar char="•"/>
            </a:pPr>
            <a:r>
              <a:rPr lang="en-US" sz="2800" b="1">
                <a:solidFill>
                  <a:schemeClr val="dk1"/>
                </a:solidFill>
              </a:rPr>
              <a:t>WORA </a:t>
            </a:r>
            <a:r>
              <a:rPr lang="en-US" sz="2800">
                <a:solidFill>
                  <a:schemeClr val="dk1"/>
                </a:solidFill>
              </a:rPr>
              <a:t>– </a:t>
            </a:r>
            <a:r>
              <a:rPr lang="en-US" sz="2800" b="1">
                <a:solidFill>
                  <a:schemeClr val="dk1"/>
                </a:solidFill>
              </a:rPr>
              <a:t>Write Once Run Anywhere</a:t>
            </a:r>
            <a:r>
              <a:rPr lang="en-US" sz="2800">
                <a:solidFill>
                  <a:schemeClr val="dk1"/>
                </a:solidFill>
              </a:rPr>
              <a:t> - wieloplatformowość</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sieciowość i obsługa programowania rozproszonego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prosty, obiektowy język, łatwy do przyswojenia przez programistów</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niezawodność i bezpieczeństwo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wydajność, wykorzystanie procesorów wielordzeniowych</a:t>
            </a:r>
            <a:endParaRPr sz="28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1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Pętle</a:t>
            </a:r>
            <a:r>
              <a:rPr lang="en-US" dirty="0">
                <a:latin typeface="Arial"/>
                <a:ea typeface="Arial"/>
                <a:cs typeface="Arial"/>
                <a:sym typeface="Arial"/>
              </a:rPr>
              <a:t> </a:t>
            </a:r>
            <a:r>
              <a:rPr lang="en-US" dirty="0" err="1">
                <a:latin typeface="Arial"/>
                <a:ea typeface="Arial"/>
                <a:cs typeface="Arial"/>
                <a:sym typeface="Arial"/>
              </a:rPr>
              <a:t>iteracyjne</a:t>
            </a:r>
            <a:endParaRPr dirty="0">
              <a:latin typeface="Arial"/>
              <a:ea typeface="Arial"/>
              <a:cs typeface="Arial"/>
              <a:sym typeface="Arial"/>
            </a:endParaRPr>
          </a:p>
        </p:txBody>
      </p:sp>
      <p:sp>
        <p:nvSpPr>
          <p:cNvPr id="1164" name="Google Shape;1164;p11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iteracyjna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konstrukcja pozwalająca powtarzać instrukcję (lub grupę instrukcji) określoną liczbę razy. Każde powtórzenie instrukcji lub grupy instrukcji nazywa się </a:t>
            </a:r>
            <a:r>
              <a:rPr lang="en-US" sz="2000" b="1" u="sng">
                <a:latin typeface="Arial"/>
                <a:ea typeface="Arial"/>
                <a:cs typeface="Arial"/>
                <a:sym typeface="Arial"/>
              </a:rPr>
              <a:t>iteracją</a:t>
            </a:r>
            <a:r>
              <a:rPr lang="en-US" sz="2000">
                <a:latin typeface="Arial"/>
                <a:ea typeface="Arial"/>
                <a:cs typeface="Arial"/>
                <a:sym typeface="Arial"/>
              </a:rPr>
              <a:t>.</a:t>
            </a:r>
            <a:endParaRPr sz="2000">
              <a:latin typeface="Arial"/>
              <a:ea typeface="Arial"/>
              <a:cs typeface="Arial"/>
              <a:sym typeface="Arial"/>
            </a:endParaRPr>
          </a:p>
        </p:txBody>
      </p:sp>
      <p:sp>
        <p:nvSpPr>
          <p:cNvPr id="1165" name="Google Shape;1165;p115"/>
          <p:cNvSpPr txBox="1"/>
          <p:nvPr/>
        </p:nvSpPr>
        <p:spPr>
          <a:xfrm>
            <a:off x="595100" y="2274825"/>
            <a:ext cx="4633800" cy="383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Trzy rodzaje pętli w Javie:</a:t>
            </a:r>
            <a:endParaRPr sz="3000">
              <a:solidFill>
                <a:schemeClr val="dk1"/>
              </a:solidFill>
            </a:endParaRPr>
          </a:p>
          <a:p>
            <a:pPr marL="0" lvl="0" indent="0" algn="l" rtl="0">
              <a:lnSpc>
                <a:spcPct val="90000"/>
              </a:lnSpc>
              <a:spcBef>
                <a:spcPts val="0"/>
              </a:spcBef>
              <a:spcAft>
                <a:spcPts val="0"/>
              </a:spcAft>
              <a:buNone/>
            </a:pPr>
            <a:endParaRPr sz="1000">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exp; upd</a:t>
            </a:r>
            <a:r>
              <a:rPr lang="en-US" sz="3600">
                <a:solidFill>
                  <a:schemeClr val="dk1"/>
                </a:solidFill>
              </a:rPr>
              <a:t>) </a:t>
            </a:r>
            <a:r>
              <a:rPr lang="en-US" sz="3600" i="1">
                <a:solidFill>
                  <a:schemeClr val="accent6"/>
                </a:solidFill>
              </a:rPr>
              <a:t>ins</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Clr>
                <a:schemeClr val="dk1"/>
              </a:buClr>
              <a:buSzPts val="1100"/>
              <a:buFont typeface="Arial"/>
              <a:buNone/>
            </a:pPr>
            <a:endParaRPr sz="2400">
              <a:solidFill>
                <a:schemeClr val="dk1"/>
              </a:solidFill>
            </a:endParaRPr>
          </a:p>
        </p:txBody>
      </p:sp>
      <p:sp>
        <p:nvSpPr>
          <p:cNvPr id="1166" name="Google Shape;1166;p115"/>
          <p:cNvSpPr txBox="1"/>
          <p:nvPr/>
        </p:nvSpPr>
        <p:spPr>
          <a:xfrm>
            <a:off x="6653150" y="2274825"/>
            <a:ext cx="4803300" cy="3929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i="1">
                <a:solidFill>
                  <a:schemeClr val="accent5"/>
                </a:solidFill>
              </a:rPr>
              <a:t>init </a:t>
            </a:r>
            <a:r>
              <a:rPr lang="en-US" sz="2400">
                <a:solidFill>
                  <a:schemeClr val="dk1"/>
                </a:solidFill>
              </a:rPr>
              <a:t>- inicjalizacja jednej lub wielu zmiennych (zwykle liczników)</a:t>
            </a:r>
            <a:endParaRPr sz="2400" i="1">
              <a:solidFill>
                <a:schemeClr val="accent5"/>
              </a:solidFill>
            </a:endParaRPr>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exp </a:t>
            </a:r>
            <a:r>
              <a:rPr lang="en-US" sz="2400"/>
              <a:t>- wyrażenie logiczne (zwraca true / false)</a:t>
            </a:r>
            <a:endParaRPr sz="2400"/>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upd </a:t>
            </a:r>
            <a:r>
              <a:rPr lang="en-US" sz="2400">
                <a:solidFill>
                  <a:schemeClr val="dk1"/>
                </a:solidFill>
              </a:rPr>
              <a:t>- wyrażenie lub lista wyrażeń (zwykle zmieniających licznik)</a:t>
            </a:r>
            <a:endParaRPr sz="2400">
              <a:solidFill>
                <a:schemeClr val="dk1"/>
              </a:solidFill>
            </a:endParaRPr>
          </a:p>
          <a:p>
            <a:pPr marL="0" lvl="0" indent="0" algn="l" rtl="0">
              <a:lnSpc>
                <a:spcPct val="90000"/>
              </a:lnSpc>
              <a:spcBef>
                <a:spcPts val="0"/>
              </a:spcBef>
              <a:spcAft>
                <a:spcPts val="0"/>
              </a:spcAft>
              <a:buNone/>
            </a:pPr>
            <a:endParaRPr sz="2400" i="1">
              <a:solidFill>
                <a:schemeClr val="accent6"/>
              </a:solidFill>
            </a:endParaRPr>
          </a:p>
          <a:p>
            <a:pPr marL="0" lvl="0" indent="0" algn="l" rtl="0">
              <a:lnSpc>
                <a:spcPct val="90000"/>
              </a:lnSpc>
              <a:spcBef>
                <a:spcPts val="0"/>
              </a:spcBef>
              <a:spcAft>
                <a:spcPts val="0"/>
              </a:spcAft>
              <a:buNone/>
            </a:pPr>
            <a:r>
              <a:rPr lang="en-US" sz="2400" i="1">
                <a:solidFill>
                  <a:schemeClr val="accent6"/>
                </a:solidFill>
              </a:rPr>
              <a:t>ins </a:t>
            </a:r>
            <a:r>
              <a:rPr lang="en-US" sz="2400"/>
              <a:t>- instrukcje do wykonania</a:t>
            </a:r>
            <a:endParaRPr sz="2400"/>
          </a:p>
          <a:p>
            <a:pPr marL="0" lvl="0" indent="0" algn="l" rtl="0">
              <a:lnSpc>
                <a:spcPct val="90000"/>
              </a:lnSpc>
              <a:spcBef>
                <a:spcPts val="0"/>
              </a:spcBef>
              <a:spcAft>
                <a:spcPts val="0"/>
              </a:spcAft>
              <a:buNone/>
            </a:pPr>
            <a:endParaRPr sz="2400">
              <a:solidFill>
                <a:schemeClr val="dk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Pętla</a:t>
            </a:r>
            <a:r>
              <a:rPr lang="en-US" dirty="0">
                <a:latin typeface="Arial"/>
                <a:ea typeface="Arial"/>
                <a:cs typeface="Arial"/>
                <a:sym typeface="Arial"/>
              </a:rPr>
              <a:t> while</a:t>
            </a:r>
            <a:endParaRPr dirty="0">
              <a:latin typeface="Arial"/>
              <a:ea typeface="Arial"/>
              <a:cs typeface="Arial"/>
              <a:sym typeface="Arial"/>
            </a:endParaRPr>
          </a:p>
        </p:txBody>
      </p:sp>
      <p:sp>
        <p:nvSpPr>
          <p:cNvPr id="1172" name="Google Shape;1172;p116"/>
          <p:cNvSpPr txBox="1"/>
          <p:nvPr/>
        </p:nvSpPr>
        <p:spPr>
          <a:xfrm>
            <a:off x="641850" y="1019775"/>
            <a:ext cx="5033100" cy="50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while</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wyrażenie </a:t>
            </a:r>
            <a:r>
              <a:rPr lang="en-US" sz="1800" i="1">
                <a:solidFill>
                  <a:schemeClr val="accent5"/>
                </a:solidFill>
              </a:rPr>
              <a:t>exp </a:t>
            </a:r>
            <a:r>
              <a:rPr lang="en-US" sz="1800"/>
              <a:t>jest wyliczane</a:t>
            </a:r>
            <a:endParaRPr sz="1800"/>
          </a:p>
          <a:p>
            <a:pPr marL="457200" lvl="0" indent="-342900" algn="l" rtl="0">
              <a:spcBef>
                <a:spcPts val="0"/>
              </a:spcBef>
              <a:spcAft>
                <a:spcPts val="0"/>
              </a:spcAft>
              <a:buSzPts val="1800"/>
              <a:buAutoNum type="arabicPeriod"/>
            </a:pPr>
            <a:r>
              <a:rPr lang="en-US" sz="1800"/>
              <a:t>jeżeli zwróci </a:t>
            </a:r>
            <a:r>
              <a:rPr lang="en-US" sz="1800" b="1"/>
              <a:t>true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t>w przeciwnym razie pętla </a:t>
            </a:r>
            <a:r>
              <a:rPr lang="en-US" sz="1800" b="1"/>
              <a:t>while </a:t>
            </a:r>
            <a:r>
              <a:rPr lang="en-US" sz="1800"/>
              <a:t>kończy działanie (sterowanie przechodzi do pierwszej instrukcji po pętli)</a:t>
            </a:r>
            <a:endParaRPr sz="1800"/>
          </a:p>
          <a:p>
            <a:pPr marL="457200" lvl="0" indent="-342900" algn="l" rtl="0">
              <a:spcBef>
                <a:spcPts val="0"/>
              </a:spcBef>
              <a:spcAft>
                <a:spcPts val="0"/>
              </a:spcAft>
              <a:buSzPts val="1800"/>
              <a:buAutoNum type="arabicPeriod"/>
            </a:pPr>
            <a:r>
              <a:rPr lang="en-US" sz="1800"/>
              <a:t>po zakończeniu wykonywania grupy instrukcji </a:t>
            </a:r>
            <a:r>
              <a:rPr lang="en-US" sz="1800" i="1">
                <a:solidFill>
                  <a:schemeClr val="accent6"/>
                </a:solidFill>
              </a:rPr>
              <a:t>ins </a:t>
            </a:r>
            <a:r>
              <a:rPr lang="en-US" sz="1800">
                <a:solidFill>
                  <a:schemeClr val="dk1"/>
                </a:solidFill>
              </a:rPr>
              <a:t>wracamy do punktu 1 i zaczynamy kolejną iterację</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solidFill>
                <a:schemeClr val="dk1"/>
              </a:solidFill>
            </a:endParaRPr>
          </a:p>
        </p:txBody>
      </p:sp>
      <p:sp>
        <p:nvSpPr>
          <p:cNvPr id="1173" name="Google Shape;1173;p116"/>
          <p:cNvSpPr txBox="1"/>
          <p:nvPr/>
        </p:nvSpPr>
        <p:spPr>
          <a:xfrm>
            <a:off x="6985200" y="1283475"/>
            <a:ext cx="31863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char c = 'a';</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a:t>
            </a:r>
            <a:r>
              <a:rPr lang="en-US" sz="2400">
                <a:solidFill>
                  <a:schemeClr val="dk1"/>
                </a:solidFill>
              </a:rPr>
              <a:t>(</a:t>
            </a:r>
            <a:r>
              <a:rPr lang="en-US" sz="2400">
                <a:solidFill>
                  <a:schemeClr val="accent5"/>
                </a:solidFill>
              </a:rPr>
              <a:t>c &lt;= 'z'</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System.out.print(c);</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c++;</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Pętla</a:t>
            </a:r>
            <a:r>
              <a:rPr lang="en-US" dirty="0">
                <a:latin typeface="Arial"/>
                <a:ea typeface="Arial"/>
                <a:cs typeface="Arial"/>
                <a:sym typeface="Arial"/>
              </a:rPr>
              <a:t> do-while</a:t>
            </a:r>
            <a:endParaRPr dirty="0">
              <a:latin typeface="Arial"/>
              <a:ea typeface="Arial"/>
              <a:cs typeface="Arial"/>
              <a:sym typeface="Arial"/>
            </a:endParaRPr>
          </a:p>
        </p:txBody>
      </p:sp>
      <p:sp>
        <p:nvSpPr>
          <p:cNvPr id="1179" name="Google Shape;1179;p117"/>
          <p:cNvSpPr txBox="1"/>
          <p:nvPr/>
        </p:nvSpPr>
        <p:spPr>
          <a:xfrm>
            <a:off x="676100" y="1026750"/>
            <a:ext cx="4799100" cy="48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do-while</a:t>
            </a:r>
            <a:r>
              <a:rPr lang="en-US" sz="1800"/>
              <a:t> jest bardzo podobne do pętli </a:t>
            </a:r>
            <a:r>
              <a:rPr lang="en-US" sz="1800" b="1"/>
              <a:t>while </a:t>
            </a:r>
            <a:r>
              <a:rPr lang="en-US" sz="1800"/>
              <a:t>z drobną różnicą:</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solidFill>
                  <a:schemeClr val="dk1"/>
                </a:solidFill>
              </a:rPr>
              <a:t>dopiero później wyrażenie </a:t>
            </a:r>
            <a:r>
              <a:rPr lang="en-US" sz="1800" i="1">
                <a:solidFill>
                  <a:schemeClr val="accent5"/>
                </a:solidFill>
              </a:rPr>
              <a:t>exp </a:t>
            </a:r>
            <a:r>
              <a:rPr lang="en-US" sz="1800">
                <a:solidFill>
                  <a:schemeClr val="dk1"/>
                </a:solidFill>
              </a:rPr>
              <a:t>jest wyliczane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jeżeli zwróci </a:t>
            </a:r>
            <a:r>
              <a:rPr lang="en-US" sz="1800" b="1">
                <a:solidFill>
                  <a:schemeClr val="dk1"/>
                </a:solidFill>
              </a:rPr>
              <a:t>true </a:t>
            </a:r>
            <a:r>
              <a:rPr lang="en-US" sz="1800">
                <a:solidFill>
                  <a:schemeClr val="dk1"/>
                </a:solidFill>
              </a:rPr>
              <a:t>pętla zaczyna się od nowa</a:t>
            </a:r>
            <a:endParaRPr sz="1800">
              <a:solidFill>
                <a:schemeClr val="dk1"/>
              </a:solidFill>
            </a:endParaRPr>
          </a:p>
          <a:p>
            <a:pPr marL="457200" lvl="0" indent="-342900" algn="l" rtl="0">
              <a:spcBef>
                <a:spcPts val="0"/>
              </a:spcBef>
              <a:spcAft>
                <a:spcPts val="0"/>
              </a:spcAft>
              <a:buSzPts val="1800"/>
              <a:buAutoNum type="arabicPeriod"/>
            </a:pPr>
            <a:r>
              <a:rPr lang="en-US" sz="1800"/>
              <a:t>w przeciwnym razie pętla kończy działanie </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while </a:t>
            </a:r>
            <a:r>
              <a:rPr lang="en-US" sz="1800"/>
              <a:t>może nie wykonać się </a:t>
            </a:r>
            <a:r>
              <a:rPr lang="en-US" sz="1800" u="sng"/>
              <a:t>ani razu</a:t>
            </a:r>
            <a:r>
              <a:rPr lang="en-US" sz="1800"/>
              <a: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do-while</a:t>
            </a:r>
            <a:r>
              <a:rPr lang="en-US" sz="1800"/>
              <a:t> wykona się </a:t>
            </a:r>
            <a:r>
              <a:rPr lang="en-US" sz="1800" u="sng"/>
              <a:t>co najmniej raz</a:t>
            </a:r>
            <a:r>
              <a:rPr lang="en-US" sz="1800"/>
              <a:t>.</a:t>
            </a:r>
            <a:endParaRPr sz="1800"/>
          </a:p>
        </p:txBody>
      </p:sp>
      <p:sp>
        <p:nvSpPr>
          <p:cNvPr id="1180" name="Google Shape;1180;p117"/>
          <p:cNvSpPr txBox="1"/>
          <p:nvPr/>
        </p:nvSpPr>
        <p:spPr>
          <a:xfrm>
            <a:off x="6985200" y="1283475"/>
            <a:ext cx="47991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i = 1;</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do </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System.out.println(i);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r>
              <a:rPr lang="en-US" sz="2400" b="1">
                <a:solidFill>
                  <a:schemeClr val="dk1"/>
                </a:solidFill>
              </a:rPr>
              <a:t>while</a:t>
            </a:r>
            <a:r>
              <a:rPr lang="en-US" sz="2400">
                <a:solidFill>
                  <a:schemeClr val="dk1"/>
                </a:solidFill>
              </a:rPr>
              <a:t>(++</a:t>
            </a:r>
            <a:r>
              <a:rPr lang="en-US" sz="2400">
                <a:solidFill>
                  <a:schemeClr val="accent5"/>
                </a:solidFill>
              </a:rPr>
              <a:t>i &lt;= 10</a:t>
            </a:r>
            <a:r>
              <a:rPr lang="en-US" sz="2400">
                <a:solidFill>
                  <a:schemeClr val="dk1"/>
                </a:solidFill>
              </a:rPr>
              <a:t>);</a:t>
            </a:r>
            <a:endParaRPr sz="2400">
              <a:solidFill>
                <a:schemeClr val="dk1"/>
              </a:solidFill>
            </a:endParaRPr>
          </a:p>
        </p:txBody>
      </p:sp>
      <p:sp>
        <p:nvSpPr>
          <p:cNvPr id="1181" name="Google Shape;1181;p117"/>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2"/>
                </a:solidFill>
              </a:rPr>
              <a:t>pl.sda.loops.WhileLoop</a:t>
            </a:r>
            <a:endParaRPr dirty="0">
              <a:solidFill>
                <a:schemeClr val="accent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Pętla</a:t>
            </a:r>
            <a:r>
              <a:rPr lang="en-US" dirty="0">
                <a:latin typeface="Arial"/>
                <a:ea typeface="Arial"/>
                <a:cs typeface="Arial"/>
                <a:sym typeface="Arial"/>
              </a:rPr>
              <a:t> for</a:t>
            </a:r>
            <a:endParaRPr dirty="0">
              <a:latin typeface="Arial"/>
              <a:ea typeface="Arial"/>
              <a:cs typeface="Arial"/>
              <a:sym typeface="Arial"/>
            </a:endParaRPr>
          </a:p>
        </p:txBody>
      </p:sp>
      <p:sp>
        <p:nvSpPr>
          <p:cNvPr id="1187" name="Google Shape;1187;p118"/>
          <p:cNvSpPr txBox="1"/>
          <p:nvPr/>
        </p:nvSpPr>
        <p:spPr>
          <a:xfrm>
            <a:off x="376300" y="1089825"/>
            <a:ext cx="5231700" cy="50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for</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inicjalizacja zmiennych w sekcji </a:t>
            </a:r>
            <a:r>
              <a:rPr lang="en-US" sz="1800" i="1">
                <a:solidFill>
                  <a:schemeClr val="accent5"/>
                </a:solidFill>
              </a:rPr>
              <a:t>init</a:t>
            </a:r>
            <a:endParaRPr sz="1800" i="1">
              <a:solidFill>
                <a:schemeClr val="accent5"/>
              </a:solidFill>
            </a:endParaRPr>
          </a:p>
          <a:p>
            <a:pPr marL="457200" lvl="0" indent="-342900" algn="l" rtl="0">
              <a:spcBef>
                <a:spcPts val="0"/>
              </a:spcBef>
              <a:spcAft>
                <a:spcPts val="0"/>
              </a:spcAft>
              <a:buSzPts val="1800"/>
              <a:buAutoNum type="arabicPeriod"/>
            </a:pPr>
            <a:r>
              <a:rPr lang="en-US" sz="1800">
                <a:solidFill>
                  <a:schemeClr val="dk1"/>
                </a:solidFill>
              </a:rPr>
              <a:t>wyliczane jest wyrażenie </a:t>
            </a:r>
            <a:r>
              <a:rPr lang="en-US" sz="1800" i="1">
                <a:solidFill>
                  <a:schemeClr val="accent5"/>
                </a:solidFill>
              </a:rPr>
              <a:t>exp </a:t>
            </a:r>
            <a:endParaRPr sz="1800">
              <a:solidFill>
                <a:schemeClr val="dk1"/>
              </a:solidFill>
            </a:endParaRPr>
          </a:p>
          <a:p>
            <a:pPr marL="457200" lvl="0" indent="-342900" algn="l" rtl="0">
              <a:spcBef>
                <a:spcPts val="0"/>
              </a:spcBef>
              <a:spcAft>
                <a:spcPts val="0"/>
              </a:spcAft>
              <a:buSzPts val="1800"/>
              <a:buAutoNum type="arabicPeriod"/>
            </a:pPr>
            <a:r>
              <a:rPr lang="en-US" sz="1800">
                <a:solidFill>
                  <a:schemeClr val="dk1"/>
                </a:solidFill>
              </a:rPr>
              <a:t>jeżeli zwróci </a:t>
            </a:r>
            <a:r>
              <a:rPr lang="en-US" sz="1800" b="1">
                <a:solidFill>
                  <a:schemeClr val="dk1"/>
                </a:solidFill>
              </a:rPr>
              <a:t>false </a:t>
            </a:r>
            <a:r>
              <a:rPr lang="en-US" sz="1800">
                <a:solidFill>
                  <a:schemeClr val="dk1"/>
                </a:solidFill>
              </a:rPr>
              <a:t>pętla kończy działanie, a w przeciwnym razie działanie jest kontynuowane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wykonywana jest grupa instrukcji </a:t>
            </a:r>
            <a:r>
              <a:rPr lang="en-US" sz="1800" i="1">
                <a:solidFill>
                  <a:schemeClr val="accent6"/>
                </a:solidFill>
              </a:rPr>
              <a:t>ins</a:t>
            </a:r>
            <a:endParaRPr sz="1800">
              <a:solidFill>
                <a:schemeClr val="dk1"/>
              </a:solidFill>
            </a:endParaRPr>
          </a:p>
          <a:p>
            <a:pPr marL="457200" lvl="0" indent="-342900" algn="l" rtl="0">
              <a:spcBef>
                <a:spcPts val="0"/>
              </a:spcBef>
              <a:spcAft>
                <a:spcPts val="0"/>
              </a:spcAft>
              <a:buSzPts val="1800"/>
              <a:buAutoNum type="arabicPeriod"/>
            </a:pPr>
            <a:r>
              <a:rPr lang="en-US" sz="1800"/>
              <a:t>obliczane są wyrażenia w sekcji </a:t>
            </a:r>
            <a:r>
              <a:rPr lang="en-US" sz="1800" i="1">
                <a:solidFill>
                  <a:schemeClr val="accent5"/>
                </a:solidFill>
              </a:rPr>
              <a:t>upd</a:t>
            </a:r>
            <a:endParaRPr sz="1800"/>
          </a:p>
          <a:p>
            <a:pPr marL="457200" lvl="0" indent="-342900" algn="l" rtl="0">
              <a:spcBef>
                <a:spcPts val="0"/>
              </a:spcBef>
              <a:spcAft>
                <a:spcPts val="0"/>
              </a:spcAft>
              <a:buSzPts val="1800"/>
              <a:buAutoNum type="arabicPeriod"/>
            </a:pPr>
            <a:r>
              <a:rPr lang="en-US" sz="1800"/>
              <a:t>działanie jest wznawiane od punktu 2</a:t>
            </a:r>
            <a:endParaRPr sz="1800"/>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p>
        </p:txBody>
      </p:sp>
      <p:sp>
        <p:nvSpPr>
          <p:cNvPr id="1188" name="Google Shape;1188;p118"/>
          <p:cNvSpPr txBox="1"/>
          <p:nvPr/>
        </p:nvSpPr>
        <p:spPr>
          <a:xfrm>
            <a:off x="6912475" y="963000"/>
            <a:ext cx="4799100" cy="5289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 exp ; upd</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r>
              <a:rPr lang="en-US" sz="1800">
                <a:solidFill>
                  <a:schemeClr val="dk1"/>
                </a:solidFill>
              </a:rPr>
              <a:t>Przykład:</a:t>
            </a:r>
            <a:endParaRPr sz="1800">
              <a:solidFill>
                <a:schemeClr val="dk1"/>
              </a:solidFill>
            </a:endParaRPr>
          </a:p>
          <a:p>
            <a:pPr marL="0" lvl="0" indent="0" algn="l" rtl="0">
              <a:lnSpc>
                <a:spcPct val="90000"/>
              </a:lnSpc>
              <a:spcBef>
                <a:spcPts val="0"/>
              </a:spcBef>
              <a:spcAft>
                <a:spcPts val="0"/>
              </a:spcAft>
              <a:buNone/>
            </a:pPr>
            <a:r>
              <a:rPr lang="en-US" sz="2400">
                <a:solidFill>
                  <a:schemeClr val="dk1"/>
                </a:solidFill>
              </a:rPr>
              <a:t>int n =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sum = 0;</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for </a:t>
            </a:r>
            <a:r>
              <a:rPr lang="en-US" sz="2400">
                <a:solidFill>
                  <a:schemeClr val="dk1"/>
                </a:solidFill>
              </a:rPr>
              <a:t>(</a:t>
            </a:r>
            <a:r>
              <a:rPr lang="en-US" sz="2400">
                <a:solidFill>
                  <a:schemeClr val="accent5"/>
                </a:solidFill>
              </a:rPr>
              <a:t>int i = 1; i &lt;= n; i++</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sum += 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endParaRPr sz="2400" b="1">
              <a:solidFill>
                <a:schemeClr val="dk1"/>
              </a:solidFill>
            </a:endParaRPr>
          </a:p>
          <a:p>
            <a:pPr marL="0" lvl="0" indent="0" algn="l" rtl="0">
              <a:lnSpc>
                <a:spcPct val="90000"/>
              </a:lnSpc>
              <a:spcBef>
                <a:spcPts val="0"/>
              </a:spcBef>
              <a:spcAft>
                <a:spcPts val="0"/>
              </a:spcAft>
              <a:buNone/>
            </a:pPr>
            <a:endParaRPr sz="1800" b="1">
              <a:solidFill>
                <a:schemeClr val="dk1"/>
              </a:solidFill>
            </a:endParaRPr>
          </a:p>
          <a:p>
            <a:pPr marL="0" lvl="0" indent="0" algn="l" rtl="0">
              <a:lnSpc>
                <a:spcPct val="90000"/>
              </a:lnSpc>
              <a:spcBef>
                <a:spcPts val="0"/>
              </a:spcBef>
              <a:spcAft>
                <a:spcPts val="0"/>
              </a:spcAft>
              <a:buNone/>
            </a:pPr>
            <a:r>
              <a:rPr lang="en-US" sz="2400">
                <a:solidFill>
                  <a:schemeClr val="dk1"/>
                </a:solidFill>
              </a:rPr>
              <a:t>Odpowiednik z pętlą </a:t>
            </a:r>
            <a:r>
              <a:rPr lang="en-US" sz="2400" b="1">
                <a:solidFill>
                  <a:schemeClr val="dk1"/>
                </a:solidFill>
              </a:rPr>
              <a:t>while</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init</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 </a:t>
            </a:r>
            <a:r>
              <a:rPr lang="en-US" sz="2400">
                <a:solidFill>
                  <a:schemeClr val="dk1"/>
                </a:solidFill>
              </a:rPr>
              <a:t>(</a:t>
            </a:r>
            <a:r>
              <a:rPr lang="en-US" sz="2400">
                <a:solidFill>
                  <a:schemeClr val="accent5"/>
                </a:solidFill>
              </a:rPr>
              <a:t>exp</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ins;</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5"/>
                </a:solidFill>
              </a:rPr>
              <a:t>upd;</a:t>
            </a:r>
            <a:endParaRPr sz="2400">
              <a:solidFill>
                <a:schemeClr val="accent5"/>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
        <p:nvSpPr>
          <p:cNvPr id="1189" name="Google Shape;1189;p118"/>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2"/>
                </a:solidFill>
              </a:rPr>
              <a:t>pl.sda.loops.ForLoop</a:t>
            </a:r>
            <a:endParaRPr dirty="0">
              <a:solidFill>
                <a:schemeClr val="accent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11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95" name="Google Shape;1195;p11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err="1">
                <a:solidFill>
                  <a:srgbClr val="000000"/>
                </a:solidFill>
                <a:latin typeface="Arial"/>
                <a:ea typeface="Arial"/>
                <a:cs typeface="Arial"/>
                <a:sym typeface="Arial"/>
              </a:rPr>
              <a:t>Zadania</a:t>
            </a:r>
            <a:endParaRPr sz="4800" b="1" dirty="0">
              <a:solidFill>
                <a:srgbClr val="000000"/>
              </a:solidFill>
              <a:latin typeface="Arial"/>
              <a:ea typeface="Arial"/>
              <a:cs typeface="Arial"/>
              <a:sym typeface="Arial"/>
            </a:endParaRPr>
          </a:p>
          <a:p>
            <a:pPr marL="0" lvl="0" indent="0" algn="ctr" rtl="0">
              <a:spcBef>
                <a:spcPts val="0"/>
              </a:spcBef>
              <a:spcAft>
                <a:spcPts val="0"/>
              </a:spcAft>
              <a:buNone/>
            </a:pPr>
            <a:r>
              <a:rPr lang="en-US" sz="3000" b="1" dirty="0">
                <a:solidFill>
                  <a:schemeClr val="accent6"/>
                </a:solidFill>
                <a:latin typeface="Arial"/>
                <a:ea typeface="Arial"/>
                <a:cs typeface="Arial"/>
                <a:sym typeface="Arial"/>
              </a:rPr>
              <a:t>#loops</a:t>
            </a:r>
            <a:endParaRPr sz="3000" b="1" dirty="0">
              <a:solidFill>
                <a:schemeClr val="accent6"/>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#loops</a:t>
            </a:r>
            <a:endParaRPr sz="2400">
              <a:solidFill>
                <a:schemeClr val="accent6"/>
              </a:solidFill>
              <a:latin typeface="Arial"/>
              <a:ea typeface="Arial"/>
              <a:cs typeface="Arial"/>
              <a:sym typeface="Arial"/>
            </a:endParaRPr>
          </a:p>
        </p:txBody>
      </p:sp>
      <p:sp>
        <p:nvSpPr>
          <p:cNvPr id="1201" name="Google Shape;1201;p120"/>
          <p:cNvSpPr txBox="1">
            <a:spLocks noGrp="1"/>
          </p:cNvSpPr>
          <p:nvPr>
            <p:ph type="ctrTitle" idx="4294967295"/>
          </p:nvPr>
        </p:nvSpPr>
        <p:spPr>
          <a:xfrm>
            <a:off x="13925" y="963000"/>
            <a:ext cx="12192000" cy="5121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wyświetli</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a:t>
            </a:r>
            <a:r>
              <a:rPr lang="en-US" sz="1500" dirty="0" err="1">
                <a:latin typeface="Arial"/>
                <a:ea typeface="Arial"/>
                <a:cs typeface="Arial"/>
                <a:sym typeface="Arial"/>
              </a:rPr>
              <a:t>ekranie</a:t>
            </a:r>
            <a:r>
              <a:rPr lang="en-US" sz="1500" dirty="0">
                <a:latin typeface="Arial"/>
                <a:ea typeface="Arial"/>
                <a:cs typeface="Arial"/>
                <a:sym typeface="Arial"/>
              </a:rPr>
              <a:t> n-</a:t>
            </a:r>
            <a:r>
              <a:rPr lang="en-US" sz="1500" dirty="0" err="1">
                <a:latin typeface="Arial"/>
                <a:ea typeface="Arial"/>
                <a:cs typeface="Arial"/>
                <a:sym typeface="Arial"/>
              </a:rPr>
              <a:t>pierwszych</a:t>
            </a:r>
            <a:r>
              <a:rPr lang="en-US" sz="1500" dirty="0">
                <a:latin typeface="Arial"/>
                <a:ea typeface="Arial"/>
                <a:cs typeface="Arial"/>
                <a:sym typeface="Arial"/>
              </a:rPr>
              <a:t> </a:t>
            </a:r>
            <a:r>
              <a:rPr lang="en-US" sz="1500" dirty="0" err="1">
                <a:latin typeface="Arial"/>
                <a:ea typeface="Arial"/>
                <a:cs typeface="Arial"/>
                <a:sym typeface="Arial"/>
              </a:rPr>
              <a:t>liczb</a:t>
            </a:r>
            <a:r>
              <a:rPr lang="en-US" sz="1500" dirty="0">
                <a:latin typeface="Arial"/>
                <a:ea typeface="Arial"/>
                <a:cs typeface="Arial"/>
                <a:sym typeface="Arial"/>
              </a:rPr>
              <a:t> </a:t>
            </a:r>
            <a:r>
              <a:rPr lang="en-US" sz="1500" dirty="0" err="1">
                <a:latin typeface="Arial"/>
                <a:ea typeface="Arial"/>
                <a:cs typeface="Arial"/>
                <a:sym typeface="Arial"/>
              </a:rPr>
              <a:t>parzystych</a:t>
            </a:r>
            <a:r>
              <a:rPr lang="en-US" sz="1500" b="1" dirty="0">
                <a:latin typeface="Arial"/>
                <a:ea typeface="Arial"/>
                <a:cs typeface="Arial"/>
                <a:sym typeface="Arial"/>
              </a:rPr>
              <a:t>. </a:t>
            </a:r>
            <a:r>
              <a:rPr lang="en-US" sz="1500" dirty="0" err="1">
                <a:latin typeface="Arial"/>
                <a:ea typeface="Arial"/>
                <a:cs typeface="Arial"/>
                <a:sym typeface="Arial"/>
              </a:rPr>
              <a:t>Zmienna</a:t>
            </a:r>
            <a:r>
              <a:rPr lang="en-US" sz="1500" dirty="0">
                <a:latin typeface="Arial"/>
                <a:ea typeface="Arial"/>
                <a:cs typeface="Arial"/>
                <a:sym typeface="Arial"/>
              </a:rPr>
              <a:t> </a:t>
            </a:r>
            <a:r>
              <a:rPr lang="en-US" sz="1500" b="1" dirty="0">
                <a:latin typeface="Arial"/>
                <a:ea typeface="Arial"/>
                <a:cs typeface="Arial"/>
                <a:sym typeface="Arial"/>
              </a:rPr>
              <a:t>n </a:t>
            </a:r>
            <a:r>
              <a:rPr lang="en-US" sz="1500" dirty="0">
                <a:latin typeface="Arial"/>
                <a:ea typeface="Arial"/>
                <a:cs typeface="Arial"/>
                <a:sym typeface="Arial"/>
              </a:rPr>
              <a:t>to </a:t>
            </a:r>
            <a:r>
              <a:rPr lang="en-US" sz="1500" dirty="0" err="1">
                <a:latin typeface="Arial"/>
                <a:ea typeface="Arial"/>
                <a:cs typeface="Arial"/>
                <a:sym typeface="Arial"/>
              </a:rPr>
              <a:t>parametr</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a:t>
            </a:r>
            <a:r>
              <a:rPr lang="en-US" sz="1500" dirty="0" err="1">
                <a:latin typeface="Arial"/>
                <a:ea typeface="Arial"/>
                <a:cs typeface="Arial"/>
                <a:sym typeface="Arial"/>
              </a:rPr>
              <a:t>Czyli</a:t>
            </a:r>
            <a:r>
              <a:rPr lang="en-US" sz="1500" dirty="0">
                <a:latin typeface="Arial"/>
                <a:ea typeface="Arial"/>
                <a:cs typeface="Arial"/>
                <a:sym typeface="Arial"/>
              </a:rPr>
              <a:t> np. </a:t>
            </a:r>
            <a:r>
              <a:rPr lang="en-US" sz="1500" dirty="0" err="1">
                <a:latin typeface="Arial"/>
                <a:ea typeface="Arial"/>
                <a:cs typeface="Arial"/>
                <a:sym typeface="Arial"/>
              </a:rPr>
              <a:t>dla</a:t>
            </a:r>
            <a:r>
              <a:rPr lang="en-US" sz="1500" dirty="0">
                <a:latin typeface="Arial"/>
                <a:ea typeface="Arial"/>
                <a:cs typeface="Arial"/>
                <a:sym typeface="Arial"/>
              </a:rPr>
              <a:t> n = 4 program </a:t>
            </a:r>
            <a:r>
              <a:rPr lang="en-US" sz="1500" dirty="0" err="1">
                <a:latin typeface="Arial"/>
                <a:ea typeface="Arial"/>
                <a:cs typeface="Arial"/>
                <a:sym typeface="Arial"/>
              </a:rPr>
              <a:t>powinien</a:t>
            </a:r>
            <a:r>
              <a:rPr lang="en-US" sz="1500" dirty="0">
                <a:latin typeface="Arial"/>
                <a:ea typeface="Arial"/>
                <a:cs typeface="Arial"/>
                <a:sym typeface="Arial"/>
              </a:rPr>
              <a:t> </a:t>
            </a:r>
            <a:r>
              <a:rPr lang="en-US" sz="1500" dirty="0" err="1">
                <a:latin typeface="Arial"/>
                <a:ea typeface="Arial"/>
                <a:cs typeface="Arial"/>
                <a:sym typeface="Arial"/>
              </a:rPr>
              <a:t>wypisać</a:t>
            </a:r>
            <a:r>
              <a:rPr lang="en-US" sz="1500" dirty="0">
                <a:latin typeface="Arial"/>
                <a:ea typeface="Arial"/>
                <a:cs typeface="Arial"/>
                <a:sym typeface="Arial"/>
              </a:rPr>
              <a:t>: 2, 4, 6, 8</a:t>
            </a:r>
            <a:endParaRPr sz="15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policzy</a:t>
            </a:r>
            <a:r>
              <a:rPr lang="en-US" sz="1500" dirty="0">
                <a:latin typeface="Arial"/>
                <a:ea typeface="Arial"/>
                <a:cs typeface="Arial"/>
                <a:sym typeface="Arial"/>
              </a:rPr>
              <a:t> </a:t>
            </a:r>
            <a:r>
              <a:rPr lang="en-US" sz="1500" b="1" dirty="0">
                <a:latin typeface="Arial"/>
                <a:ea typeface="Arial"/>
                <a:cs typeface="Arial"/>
                <a:sym typeface="Arial"/>
              </a:rPr>
              <a:t>n</a:t>
            </a:r>
            <a:r>
              <a:rPr lang="en-US" sz="1500" dirty="0">
                <a:latin typeface="Arial"/>
                <a:ea typeface="Arial"/>
                <a:cs typeface="Arial"/>
                <a:sym typeface="Arial"/>
              </a:rPr>
              <a:t>-</a:t>
            </a:r>
            <a:r>
              <a:rPr lang="en-US" sz="1500" dirty="0" err="1">
                <a:latin typeface="Arial"/>
                <a:ea typeface="Arial"/>
                <a:cs typeface="Arial"/>
                <a:sym typeface="Arial"/>
              </a:rPr>
              <a:t>tą</a:t>
            </a:r>
            <a:r>
              <a:rPr lang="en-US" sz="1500" dirty="0">
                <a:latin typeface="Arial"/>
                <a:ea typeface="Arial"/>
                <a:cs typeface="Arial"/>
                <a:sym typeface="Arial"/>
              </a:rPr>
              <a:t> </a:t>
            </a:r>
            <a:r>
              <a:rPr lang="en-US" sz="1500" dirty="0" err="1">
                <a:latin typeface="Arial"/>
                <a:ea typeface="Arial"/>
                <a:cs typeface="Arial"/>
                <a:sym typeface="Arial"/>
              </a:rPr>
              <a:t>potęgę</a:t>
            </a:r>
            <a:r>
              <a:rPr lang="en-US" sz="1500" dirty="0">
                <a:latin typeface="Arial"/>
                <a:ea typeface="Arial"/>
                <a:cs typeface="Arial"/>
                <a:sym typeface="Arial"/>
              </a:rPr>
              <a:t> (</a:t>
            </a:r>
            <a:r>
              <a:rPr lang="en-US" sz="1500" b="1" dirty="0">
                <a:latin typeface="Arial"/>
                <a:ea typeface="Arial"/>
                <a:cs typeface="Arial"/>
                <a:sym typeface="Arial"/>
              </a:rPr>
              <a:t>n &gt;= 0</a:t>
            </a:r>
            <a:r>
              <a:rPr lang="en-US" sz="1500" dirty="0">
                <a:latin typeface="Arial"/>
                <a:ea typeface="Arial"/>
                <a:cs typeface="Arial"/>
                <a:sym typeface="Arial"/>
              </a:rPr>
              <a:t>) </a:t>
            </a:r>
            <a:r>
              <a:rPr lang="en-US" sz="1500" dirty="0" err="1">
                <a:latin typeface="Arial"/>
                <a:ea typeface="Arial"/>
                <a:cs typeface="Arial"/>
                <a:sym typeface="Arial"/>
              </a:rPr>
              <a:t>liczby</a:t>
            </a:r>
            <a:r>
              <a:rPr lang="en-US" sz="1500" dirty="0">
                <a:latin typeface="Arial"/>
                <a:ea typeface="Arial"/>
                <a:cs typeface="Arial"/>
                <a:sym typeface="Arial"/>
              </a:rPr>
              <a:t> </a:t>
            </a:r>
            <a:r>
              <a:rPr lang="en-US" sz="1500" dirty="0" err="1">
                <a:latin typeface="Arial"/>
                <a:ea typeface="Arial"/>
                <a:cs typeface="Arial"/>
                <a:sym typeface="Arial"/>
              </a:rPr>
              <a:t>całkowitej</a:t>
            </a:r>
            <a:r>
              <a:rPr lang="en-US" sz="1500" dirty="0">
                <a:latin typeface="Arial"/>
                <a:ea typeface="Arial"/>
                <a:cs typeface="Arial"/>
                <a:sym typeface="Arial"/>
              </a:rPr>
              <a:t> </a:t>
            </a:r>
            <a:r>
              <a:rPr lang="en-US" sz="1500" b="1" dirty="0">
                <a:latin typeface="Arial"/>
                <a:ea typeface="Arial"/>
                <a:cs typeface="Arial"/>
                <a:sym typeface="Arial"/>
              </a:rPr>
              <a:t>a. </a:t>
            </a:r>
            <a:r>
              <a:rPr lang="en-US" sz="1500" dirty="0" err="1">
                <a:latin typeface="Arial"/>
                <a:ea typeface="Arial"/>
                <a:cs typeface="Arial"/>
                <a:sym typeface="Arial"/>
              </a:rPr>
              <a:t>Parametry</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to: </a:t>
            </a:r>
            <a:r>
              <a:rPr lang="en-US" sz="1500" b="1" dirty="0">
                <a:latin typeface="Arial"/>
                <a:ea typeface="Arial"/>
                <a:cs typeface="Arial"/>
                <a:sym typeface="Arial"/>
              </a:rPr>
              <a:t>n </a:t>
            </a:r>
            <a:r>
              <a:rPr lang="en-US" sz="1500" dirty="0" err="1">
                <a:latin typeface="Arial"/>
                <a:ea typeface="Arial"/>
                <a:cs typeface="Arial"/>
                <a:sym typeface="Arial"/>
              </a:rPr>
              <a:t>i</a:t>
            </a:r>
            <a:r>
              <a:rPr lang="en-US" sz="1500" dirty="0">
                <a:latin typeface="Arial"/>
                <a:ea typeface="Arial"/>
                <a:cs typeface="Arial"/>
                <a:sym typeface="Arial"/>
              </a:rPr>
              <a:t> </a:t>
            </a:r>
            <a:r>
              <a:rPr lang="en-US" sz="1500" b="1" dirty="0">
                <a:latin typeface="Arial"/>
                <a:ea typeface="Arial"/>
                <a:cs typeface="Arial"/>
                <a:sym typeface="Arial"/>
              </a:rPr>
              <a:t>a</a:t>
            </a:r>
            <a:r>
              <a:rPr lang="en-US" sz="1500" dirty="0">
                <a:latin typeface="Arial"/>
                <a:ea typeface="Arial"/>
                <a:cs typeface="Arial"/>
                <a:sym typeface="Arial"/>
              </a:rPr>
              <a:t>.</a:t>
            </a:r>
            <a:endParaRPr sz="15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Wypisz</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a:t>
            </a:r>
            <a:r>
              <a:rPr lang="en-US" sz="1500" dirty="0" err="1">
                <a:latin typeface="Arial"/>
                <a:ea typeface="Arial"/>
                <a:cs typeface="Arial"/>
                <a:sym typeface="Arial"/>
              </a:rPr>
              <a:t>ekran</a:t>
            </a:r>
            <a:r>
              <a:rPr lang="en-US" sz="1500" dirty="0">
                <a:latin typeface="Arial"/>
                <a:ea typeface="Arial"/>
                <a:cs typeface="Arial"/>
                <a:sym typeface="Arial"/>
              </a:rPr>
              <a:t> co </a:t>
            </a:r>
            <a:r>
              <a:rPr lang="en-US" sz="1500" dirty="0" err="1">
                <a:latin typeface="Arial"/>
                <a:ea typeface="Arial"/>
                <a:cs typeface="Arial"/>
                <a:sym typeface="Arial"/>
              </a:rPr>
              <a:t>drugą</a:t>
            </a:r>
            <a:r>
              <a:rPr lang="en-US" sz="1500" dirty="0">
                <a:latin typeface="Arial"/>
                <a:ea typeface="Arial"/>
                <a:cs typeface="Arial"/>
                <a:sym typeface="Arial"/>
              </a:rPr>
              <a:t>, </a:t>
            </a:r>
            <a:r>
              <a:rPr lang="en-US" sz="1500" dirty="0" err="1">
                <a:latin typeface="Arial"/>
                <a:ea typeface="Arial"/>
                <a:cs typeface="Arial"/>
                <a:sym typeface="Arial"/>
              </a:rPr>
              <a:t>dużą</a:t>
            </a:r>
            <a:r>
              <a:rPr lang="en-US" sz="1500" dirty="0">
                <a:latin typeface="Arial"/>
                <a:ea typeface="Arial"/>
                <a:cs typeface="Arial"/>
                <a:sym typeface="Arial"/>
              </a:rPr>
              <a:t> </a:t>
            </a:r>
            <a:r>
              <a:rPr lang="en-US" sz="1500" dirty="0" err="1">
                <a:latin typeface="Arial"/>
                <a:ea typeface="Arial"/>
                <a:cs typeface="Arial"/>
                <a:sym typeface="Arial"/>
              </a:rPr>
              <a:t>literę</a:t>
            </a:r>
            <a:r>
              <a:rPr lang="en-US" sz="1500" dirty="0">
                <a:latin typeface="Arial"/>
                <a:ea typeface="Arial"/>
                <a:cs typeface="Arial"/>
                <a:sym typeface="Arial"/>
              </a:rPr>
              <a:t> </a:t>
            </a:r>
            <a:r>
              <a:rPr lang="en-US" sz="1500" dirty="0" err="1">
                <a:latin typeface="Arial"/>
                <a:ea typeface="Arial"/>
                <a:cs typeface="Arial"/>
                <a:sym typeface="Arial"/>
              </a:rPr>
              <a:t>alfabetu</a:t>
            </a:r>
            <a:r>
              <a:rPr lang="en-US" sz="1500" dirty="0">
                <a:latin typeface="Arial"/>
                <a:ea typeface="Arial"/>
                <a:cs typeface="Arial"/>
                <a:sym typeface="Arial"/>
              </a:rPr>
              <a:t> </a:t>
            </a:r>
            <a:r>
              <a:rPr lang="en-US" sz="1500" dirty="0" err="1">
                <a:latin typeface="Arial"/>
                <a:ea typeface="Arial"/>
                <a:cs typeface="Arial"/>
                <a:sym typeface="Arial"/>
              </a:rPr>
              <a:t>łacińskiego</a:t>
            </a:r>
            <a:r>
              <a:rPr lang="en-US" sz="1500" dirty="0">
                <a:latin typeface="Arial"/>
                <a:ea typeface="Arial"/>
                <a:cs typeface="Arial"/>
                <a:sym typeface="Arial"/>
              </a:rPr>
              <a:t>, </a:t>
            </a:r>
            <a:r>
              <a:rPr lang="en-US" sz="1500" dirty="0" err="1">
                <a:latin typeface="Arial"/>
                <a:ea typeface="Arial"/>
                <a:cs typeface="Arial"/>
                <a:sym typeface="Arial"/>
              </a:rPr>
              <a:t>zaczynając</a:t>
            </a:r>
            <a:r>
              <a:rPr lang="en-US" sz="1500" dirty="0">
                <a:latin typeface="Arial"/>
                <a:ea typeface="Arial"/>
                <a:cs typeface="Arial"/>
                <a:sym typeface="Arial"/>
              </a:rPr>
              <a:t> od 'A' </a:t>
            </a:r>
            <a:r>
              <a:rPr lang="en-US" sz="1500" dirty="0" err="1">
                <a:latin typeface="Arial"/>
                <a:ea typeface="Arial"/>
                <a:cs typeface="Arial"/>
                <a:sym typeface="Arial"/>
              </a:rPr>
              <a:t>i</a:t>
            </a:r>
            <a:r>
              <a:rPr lang="en-US" sz="1500" dirty="0">
                <a:latin typeface="Arial"/>
                <a:ea typeface="Arial"/>
                <a:cs typeface="Arial"/>
                <a:sym typeface="Arial"/>
              </a:rPr>
              <a:t> </a:t>
            </a:r>
            <a:r>
              <a:rPr lang="en-US" sz="1500" dirty="0" err="1">
                <a:latin typeface="Arial"/>
                <a:ea typeface="Arial"/>
                <a:cs typeface="Arial"/>
                <a:sym typeface="Arial"/>
              </a:rPr>
              <a:t>kończąc</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'Z'. </a:t>
            </a:r>
            <a:r>
              <a:rPr lang="en-US" sz="1500" dirty="0" err="1">
                <a:latin typeface="Arial"/>
                <a:ea typeface="Arial"/>
                <a:cs typeface="Arial"/>
                <a:sym typeface="Arial"/>
              </a:rPr>
              <a:t>Użyj</a:t>
            </a:r>
            <a:r>
              <a:rPr lang="en-US" sz="1500" dirty="0">
                <a:latin typeface="Arial"/>
                <a:ea typeface="Arial"/>
                <a:cs typeface="Arial"/>
                <a:sym typeface="Arial"/>
              </a:rPr>
              <a:t> </a:t>
            </a:r>
            <a:r>
              <a:rPr lang="en-US" sz="1500" dirty="0" err="1">
                <a:latin typeface="Arial"/>
                <a:ea typeface="Arial"/>
                <a:cs typeface="Arial"/>
                <a:sym typeface="Arial"/>
              </a:rPr>
              <a:t>pętli</a:t>
            </a:r>
            <a:r>
              <a:rPr lang="en-US" sz="1500" dirty="0">
                <a:latin typeface="Arial"/>
                <a:ea typeface="Arial"/>
                <a:cs typeface="Arial"/>
                <a:sym typeface="Arial"/>
              </a:rPr>
              <a:t> for, a </a:t>
            </a:r>
            <a:r>
              <a:rPr lang="en-US" sz="1500" dirty="0" err="1">
                <a:latin typeface="Arial"/>
                <a:ea typeface="Arial"/>
                <a:cs typeface="Arial"/>
                <a:sym typeface="Arial"/>
              </a:rPr>
              <a:t>potem</a:t>
            </a:r>
            <a:r>
              <a:rPr lang="en-US" sz="1500" dirty="0">
                <a:latin typeface="Arial"/>
                <a:ea typeface="Arial"/>
                <a:cs typeface="Arial"/>
                <a:sym typeface="Arial"/>
              </a:rPr>
              <a:t> </a:t>
            </a:r>
            <a:r>
              <a:rPr lang="en-US" sz="1500" dirty="0" err="1">
                <a:latin typeface="Arial"/>
                <a:ea typeface="Arial"/>
                <a:cs typeface="Arial"/>
                <a:sym typeface="Arial"/>
              </a:rPr>
              <a:t>spróbuj</a:t>
            </a:r>
            <a:r>
              <a:rPr lang="en-US" sz="1500" dirty="0">
                <a:latin typeface="Arial"/>
                <a:ea typeface="Arial"/>
                <a:cs typeface="Arial"/>
                <a:sym typeface="Arial"/>
              </a:rPr>
              <a:t> </a:t>
            </a:r>
            <a:r>
              <a:rPr lang="en-US" sz="1500" dirty="0" err="1">
                <a:latin typeface="Arial"/>
                <a:ea typeface="Arial"/>
                <a:cs typeface="Arial"/>
                <a:sym typeface="Arial"/>
              </a:rPr>
              <a:t>przerobić</a:t>
            </a:r>
            <a:r>
              <a:rPr lang="en-US" sz="1500" dirty="0">
                <a:latin typeface="Arial"/>
                <a:ea typeface="Arial"/>
                <a:cs typeface="Arial"/>
                <a:sym typeface="Arial"/>
              </a:rPr>
              <a:t> program </a:t>
            </a:r>
            <a:r>
              <a:rPr lang="en-US" sz="1500" dirty="0" err="1">
                <a:latin typeface="Arial"/>
                <a:ea typeface="Arial"/>
                <a:cs typeface="Arial"/>
                <a:sym typeface="Arial"/>
              </a:rPr>
              <a:t>używając</a:t>
            </a:r>
            <a:r>
              <a:rPr lang="en-US" sz="1500" dirty="0">
                <a:latin typeface="Arial"/>
                <a:ea typeface="Arial"/>
                <a:cs typeface="Arial"/>
                <a:sym typeface="Arial"/>
              </a:rPr>
              <a:t> </a:t>
            </a:r>
            <a:r>
              <a:rPr lang="en-US" sz="1500" dirty="0" err="1">
                <a:latin typeface="Arial"/>
                <a:ea typeface="Arial"/>
                <a:cs typeface="Arial"/>
                <a:sym typeface="Arial"/>
              </a:rPr>
              <a:t>pętli</a:t>
            </a:r>
            <a:r>
              <a:rPr lang="en-US" sz="1500" dirty="0">
                <a:latin typeface="Arial"/>
                <a:ea typeface="Arial"/>
                <a:cs typeface="Arial"/>
                <a:sym typeface="Arial"/>
              </a:rPr>
              <a:t> while.</a:t>
            </a:r>
            <a:endParaRPr sz="1500" dirty="0">
              <a:latin typeface="Arial"/>
              <a:ea typeface="Arial"/>
              <a:cs typeface="Arial"/>
              <a:sym typeface="Arial"/>
            </a:endParaRPr>
          </a:p>
          <a:p>
            <a:pPr marL="800100" lvl="0" indent="-342900" algn="l" rtl="0">
              <a:spcBef>
                <a:spcPts val="0"/>
              </a:spcBef>
              <a:spcAft>
                <a:spcPts val="0"/>
              </a:spcAft>
              <a:buFont typeface="+mj-lt"/>
              <a:buAutoNum type="arabicPeriod"/>
            </a:pPr>
            <a:endParaRPr sz="1500" dirty="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sprawdzi</a:t>
            </a:r>
            <a:r>
              <a:rPr lang="en-US" sz="1500" dirty="0">
                <a:latin typeface="Arial"/>
                <a:ea typeface="Arial"/>
                <a:cs typeface="Arial"/>
                <a:sym typeface="Arial"/>
              </a:rPr>
              <a:t> </a:t>
            </a:r>
            <a:r>
              <a:rPr lang="en-US" sz="1500" dirty="0" err="1">
                <a:latin typeface="Arial"/>
                <a:ea typeface="Arial"/>
                <a:cs typeface="Arial"/>
                <a:sym typeface="Arial"/>
              </a:rPr>
              <a:t>czy</a:t>
            </a:r>
            <a:r>
              <a:rPr lang="en-US" sz="1500" dirty="0">
                <a:latin typeface="Arial"/>
                <a:ea typeface="Arial"/>
                <a:cs typeface="Arial"/>
                <a:sym typeface="Arial"/>
              </a:rPr>
              <a:t> </a:t>
            </a:r>
            <a:r>
              <a:rPr lang="en-US" sz="1500" dirty="0" err="1">
                <a:latin typeface="Arial"/>
                <a:ea typeface="Arial"/>
                <a:cs typeface="Arial"/>
                <a:sym typeface="Arial"/>
              </a:rPr>
              <a:t>dwa</a:t>
            </a:r>
            <a:r>
              <a:rPr lang="en-US" sz="1500" dirty="0">
                <a:latin typeface="Arial"/>
                <a:ea typeface="Arial"/>
                <a:cs typeface="Arial"/>
                <a:sym typeface="Arial"/>
              </a:rPr>
              <a:t> </a:t>
            </a:r>
            <a:r>
              <a:rPr lang="en-US" sz="1500" dirty="0" err="1">
                <a:latin typeface="Arial"/>
                <a:ea typeface="Arial"/>
                <a:cs typeface="Arial"/>
                <a:sym typeface="Arial"/>
              </a:rPr>
              <a:t>podane</a:t>
            </a:r>
            <a:r>
              <a:rPr lang="en-US" sz="1500" dirty="0">
                <a:latin typeface="Arial"/>
                <a:ea typeface="Arial"/>
                <a:cs typeface="Arial"/>
                <a:sym typeface="Arial"/>
              </a:rPr>
              <a:t> </a:t>
            </a:r>
            <a:r>
              <a:rPr lang="en-US" sz="1500" dirty="0" err="1">
                <a:latin typeface="Arial"/>
                <a:ea typeface="Arial"/>
                <a:cs typeface="Arial"/>
                <a:sym typeface="Arial"/>
              </a:rPr>
              <a:t>Stringi</a:t>
            </a:r>
            <a:r>
              <a:rPr lang="en-US" sz="1500" dirty="0">
                <a:latin typeface="Arial"/>
                <a:ea typeface="Arial"/>
                <a:cs typeface="Arial"/>
                <a:sym typeface="Arial"/>
              </a:rPr>
              <a:t> (</a:t>
            </a:r>
            <a:r>
              <a:rPr lang="en-US" sz="1500" dirty="0" err="1">
                <a:latin typeface="Arial"/>
                <a:ea typeface="Arial"/>
                <a:cs typeface="Arial"/>
                <a:sym typeface="Arial"/>
              </a:rPr>
              <a:t>zmienne</a:t>
            </a:r>
            <a:r>
              <a:rPr lang="en-US" sz="1500" dirty="0">
                <a:latin typeface="Arial"/>
                <a:ea typeface="Arial"/>
                <a:cs typeface="Arial"/>
                <a:sym typeface="Arial"/>
              </a:rPr>
              <a:t> </a:t>
            </a:r>
            <a:r>
              <a:rPr lang="en-US" sz="1500" dirty="0" err="1">
                <a:latin typeface="Arial"/>
                <a:ea typeface="Arial"/>
                <a:cs typeface="Arial"/>
                <a:sym typeface="Arial"/>
              </a:rPr>
              <a:t>typu</a:t>
            </a:r>
            <a:r>
              <a:rPr lang="en-US" sz="1500" dirty="0">
                <a:latin typeface="Arial"/>
                <a:ea typeface="Arial"/>
                <a:cs typeface="Arial"/>
                <a:sym typeface="Arial"/>
              </a:rPr>
              <a:t> String) </a:t>
            </a:r>
            <a:r>
              <a:rPr lang="en-US" sz="1500" dirty="0" err="1">
                <a:latin typeface="Arial"/>
                <a:ea typeface="Arial"/>
                <a:cs typeface="Arial"/>
                <a:sym typeface="Arial"/>
              </a:rPr>
              <a:t>są</a:t>
            </a:r>
            <a:r>
              <a:rPr lang="en-US" sz="1500" dirty="0">
                <a:latin typeface="Arial"/>
                <a:ea typeface="Arial"/>
                <a:cs typeface="Arial"/>
                <a:sym typeface="Arial"/>
              </a:rPr>
              <a:t> </a:t>
            </a:r>
            <a:r>
              <a:rPr lang="en-US" sz="1500" dirty="0" err="1">
                <a:latin typeface="Arial"/>
                <a:ea typeface="Arial"/>
                <a:cs typeface="Arial"/>
                <a:sym typeface="Arial"/>
              </a:rPr>
              <a:t>takie</a:t>
            </a:r>
            <a:r>
              <a:rPr lang="en-US" sz="1500" dirty="0">
                <a:latin typeface="Arial"/>
                <a:ea typeface="Arial"/>
                <a:cs typeface="Arial"/>
                <a:sym typeface="Arial"/>
              </a:rPr>
              <a:t> same - bez </a:t>
            </a:r>
            <a:r>
              <a:rPr lang="en-US" sz="1500" dirty="0" err="1">
                <a:latin typeface="Arial"/>
                <a:ea typeface="Arial"/>
                <a:cs typeface="Arial"/>
                <a:sym typeface="Arial"/>
              </a:rPr>
              <a:t>użycia</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i="1" dirty="0">
                <a:latin typeface="Arial"/>
                <a:ea typeface="Arial"/>
                <a:cs typeface="Arial"/>
                <a:sym typeface="Arial"/>
              </a:rPr>
              <a:t> equals()</a:t>
            </a:r>
            <a:r>
              <a:rPr lang="en-US" sz="1500" dirty="0">
                <a:latin typeface="Arial"/>
                <a:ea typeface="Arial"/>
                <a:cs typeface="Arial"/>
                <a:sym typeface="Arial"/>
              </a:rPr>
              <a:t>. </a:t>
            </a:r>
            <a:endParaRPr sz="1500" dirty="0">
              <a:latin typeface="Arial"/>
              <a:ea typeface="Arial"/>
              <a:cs typeface="Arial"/>
              <a:sym typeface="Arial"/>
            </a:endParaRPr>
          </a:p>
          <a:p>
            <a:pPr marL="457200" lvl="0" algn="l" rtl="0">
              <a:spcBef>
                <a:spcPts val="0"/>
              </a:spcBef>
              <a:spcAft>
                <a:spcPts val="0"/>
              </a:spcAft>
            </a:pPr>
            <a:r>
              <a:rPr lang="en-US" sz="1500" dirty="0" err="1">
                <a:solidFill>
                  <a:schemeClr val="accent3"/>
                </a:solidFill>
                <a:latin typeface="Arial"/>
                <a:ea typeface="Arial"/>
                <a:cs typeface="Arial"/>
                <a:sym typeface="Arial"/>
              </a:rPr>
              <a:t>Podpowiedź</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możesz</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porównać</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oba</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teksty</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znak</a:t>
            </a:r>
            <a:r>
              <a:rPr lang="en-US" sz="1500" dirty="0">
                <a:solidFill>
                  <a:schemeClr val="accent3"/>
                </a:solidFill>
                <a:latin typeface="Arial"/>
                <a:ea typeface="Arial"/>
                <a:cs typeface="Arial"/>
                <a:sym typeface="Arial"/>
              </a:rPr>
              <a:t> po </a:t>
            </a:r>
            <a:r>
              <a:rPr lang="en-US" sz="1500" dirty="0" err="1">
                <a:solidFill>
                  <a:schemeClr val="accent3"/>
                </a:solidFill>
                <a:latin typeface="Arial"/>
                <a:ea typeface="Arial"/>
                <a:cs typeface="Arial"/>
                <a:sym typeface="Arial"/>
              </a:rPr>
              <a:t>znaku</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używając</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jednej</a:t>
            </a:r>
            <a:r>
              <a:rPr lang="en-US" sz="1500" dirty="0">
                <a:solidFill>
                  <a:schemeClr val="accent3"/>
                </a:solidFill>
                <a:latin typeface="Arial"/>
                <a:ea typeface="Arial"/>
                <a:cs typeface="Arial"/>
                <a:sym typeface="Arial"/>
              </a:rPr>
              <a:t> z </a:t>
            </a:r>
            <a:r>
              <a:rPr lang="en-US" sz="1500" dirty="0" err="1">
                <a:solidFill>
                  <a:schemeClr val="accent3"/>
                </a:solidFill>
                <a:latin typeface="Arial"/>
                <a:ea typeface="Arial"/>
                <a:cs typeface="Arial"/>
                <a:sym typeface="Arial"/>
              </a:rPr>
              <a:t>metod</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klasy</a:t>
            </a:r>
            <a:r>
              <a:rPr lang="en-US" sz="1500" dirty="0">
                <a:solidFill>
                  <a:schemeClr val="accent3"/>
                </a:solidFill>
                <a:latin typeface="Arial"/>
                <a:ea typeface="Arial"/>
                <a:cs typeface="Arial"/>
                <a:sym typeface="Arial"/>
              </a:rPr>
              <a:t> String.</a:t>
            </a:r>
            <a:endParaRPr sz="1500" dirty="0">
              <a:solidFill>
                <a:schemeClr val="accent3"/>
              </a:solidFill>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76250" lvl="0" indent="-342900" algn="l" rtl="0">
              <a:spcBef>
                <a:spcPts val="0"/>
              </a:spcBef>
              <a:spcAft>
                <a:spcPts val="0"/>
              </a:spcAft>
              <a:buSzPts val="1500"/>
              <a:buFont typeface="+mj-lt"/>
              <a:buAutoNum type="arabicPeriod" startAt="5"/>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sprawdzającą</a:t>
            </a:r>
            <a:r>
              <a:rPr lang="en-US" sz="1500" dirty="0">
                <a:latin typeface="Arial"/>
                <a:ea typeface="Arial"/>
                <a:cs typeface="Arial"/>
                <a:sym typeface="Arial"/>
              </a:rPr>
              <a:t> </a:t>
            </a:r>
            <a:r>
              <a:rPr lang="en-US" sz="1500" dirty="0" err="1">
                <a:latin typeface="Arial"/>
                <a:ea typeface="Arial"/>
                <a:cs typeface="Arial"/>
                <a:sym typeface="Arial"/>
              </a:rPr>
              <a:t>ilość</a:t>
            </a:r>
            <a:r>
              <a:rPr lang="en-US" sz="1500" dirty="0">
                <a:latin typeface="Arial"/>
                <a:ea typeface="Arial"/>
                <a:cs typeface="Arial"/>
                <a:sym typeface="Arial"/>
              </a:rPr>
              <a:t> </a:t>
            </a:r>
            <a:r>
              <a:rPr lang="en-US" sz="1500" dirty="0" err="1">
                <a:latin typeface="Arial"/>
                <a:ea typeface="Arial"/>
                <a:cs typeface="Arial"/>
                <a:sym typeface="Arial"/>
              </a:rPr>
              <a:t>wystąpień</a:t>
            </a:r>
            <a:r>
              <a:rPr lang="en-US" sz="1500" dirty="0">
                <a:latin typeface="Arial"/>
                <a:ea typeface="Arial"/>
                <a:cs typeface="Arial"/>
                <a:sym typeface="Arial"/>
              </a:rPr>
              <a:t> </a:t>
            </a:r>
            <a:r>
              <a:rPr lang="en-US" sz="1500" dirty="0" err="1">
                <a:latin typeface="Arial"/>
                <a:ea typeface="Arial"/>
                <a:cs typeface="Arial"/>
                <a:sym typeface="Arial"/>
              </a:rPr>
              <a:t>frazy</a:t>
            </a:r>
            <a:r>
              <a:rPr lang="en-US" sz="1500" dirty="0">
                <a:latin typeface="Arial"/>
                <a:ea typeface="Arial"/>
                <a:cs typeface="Arial"/>
                <a:sym typeface="Arial"/>
              </a:rPr>
              <a:t>: </a:t>
            </a:r>
            <a:r>
              <a:rPr lang="en-US" sz="1500" b="1" dirty="0">
                <a:latin typeface="Arial"/>
                <a:ea typeface="Arial"/>
                <a:cs typeface="Arial"/>
                <a:sym typeface="Arial"/>
              </a:rPr>
              <a:t>phrase </a:t>
            </a:r>
            <a:r>
              <a:rPr lang="en-US" sz="1500" dirty="0">
                <a:latin typeface="Arial"/>
                <a:ea typeface="Arial"/>
                <a:cs typeface="Arial"/>
                <a:sym typeface="Arial"/>
              </a:rPr>
              <a:t>w </a:t>
            </a:r>
            <a:r>
              <a:rPr lang="en-US" sz="1500" dirty="0" err="1">
                <a:latin typeface="Arial"/>
                <a:ea typeface="Arial"/>
                <a:cs typeface="Arial"/>
                <a:sym typeface="Arial"/>
              </a:rPr>
              <a:t>tekście</a:t>
            </a:r>
            <a:r>
              <a:rPr lang="en-US" sz="1500" dirty="0">
                <a:latin typeface="Arial"/>
                <a:ea typeface="Arial"/>
                <a:cs typeface="Arial"/>
                <a:sym typeface="Arial"/>
              </a:rPr>
              <a:t>: </a:t>
            </a:r>
            <a:r>
              <a:rPr lang="en-US" sz="1500" b="1" dirty="0">
                <a:latin typeface="Arial"/>
                <a:ea typeface="Arial"/>
                <a:cs typeface="Arial"/>
                <a:sym typeface="Arial"/>
              </a:rPr>
              <a:t>text</a:t>
            </a:r>
            <a:r>
              <a:rPr lang="en-US" sz="1500" dirty="0">
                <a:latin typeface="Arial"/>
                <a:ea typeface="Arial"/>
                <a:cs typeface="Arial"/>
                <a:sym typeface="Arial"/>
              </a:rPr>
              <a:t>. </a:t>
            </a:r>
            <a:r>
              <a:rPr lang="en-US" sz="1500" dirty="0" err="1">
                <a:latin typeface="Arial"/>
                <a:ea typeface="Arial"/>
                <a:cs typeface="Arial"/>
                <a:sym typeface="Arial"/>
              </a:rPr>
              <a:t>Parametry</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to: </a:t>
            </a:r>
            <a:r>
              <a:rPr lang="en-US" sz="1500" b="1" dirty="0">
                <a:latin typeface="Arial"/>
                <a:ea typeface="Arial"/>
                <a:cs typeface="Arial"/>
                <a:sym typeface="Arial"/>
              </a:rPr>
              <a:t>phrase </a:t>
            </a:r>
            <a:r>
              <a:rPr lang="en-US" sz="1500" dirty="0" err="1">
                <a:latin typeface="Arial"/>
                <a:ea typeface="Arial"/>
                <a:cs typeface="Arial"/>
                <a:sym typeface="Arial"/>
              </a:rPr>
              <a:t>i</a:t>
            </a:r>
            <a:r>
              <a:rPr lang="en-US" sz="1500" dirty="0">
                <a:latin typeface="Arial"/>
                <a:ea typeface="Arial"/>
                <a:cs typeface="Arial"/>
                <a:sym typeface="Arial"/>
              </a:rPr>
              <a:t> </a:t>
            </a:r>
            <a:r>
              <a:rPr lang="en-US" sz="1500" b="1" dirty="0">
                <a:latin typeface="Arial"/>
                <a:ea typeface="Arial"/>
                <a:cs typeface="Arial"/>
                <a:sym typeface="Arial"/>
              </a:rPr>
              <a:t>text</a:t>
            </a:r>
            <a:r>
              <a:rPr lang="en-US" sz="1500" dirty="0">
                <a:latin typeface="Arial"/>
                <a:ea typeface="Arial"/>
                <a:cs typeface="Arial"/>
                <a:sym typeface="Arial"/>
              </a:rPr>
              <a:t>. </a:t>
            </a:r>
            <a:endParaRPr sz="1500" dirty="0">
              <a:latin typeface="Arial"/>
              <a:ea typeface="Arial"/>
              <a:cs typeface="Arial"/>
              <a:sym typeface="Arial"/>
            </a:endParaRPr>
          </a:p>
          <a:p>
            <a:pPr marL="457200" lvl="0" algn="l" rtl="0">
              <a:spcBef>
                <a:spcPts val="0"/>
              </a:spcBef>
              <a:spcAft>
                <a:spcPts val="0"/>
              </a:spcAft>
            </a:pPr>
            <a:r>
              <a:rPr lang="en-US" sz="1500" dirty="0" err="1">
                <a:solidFill>
                  <a:schemeClr val="accent3"/>
                </a:solidFill>
                <a:latin typeface="Arial"/>
                <a:ea typeface="Arial"/>
                <a:cs typeface="Arial"/>
                <a:sym typeface="Arial"/>
              </a:rPr>
              <a:t>Podpowiedź</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użyj</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metody</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klasy</a:t>
            </a:r>
            <a:r>
              <a:rPr lang="en-US" sz="1500" dirty="0">
                <a:solidFill>
                  <a:schemeClr val="accent3"/>
                </a:solidFill>
                <a:latin typeface="Arial"/>
                <a:ea typeface="Arial"/>
                <a:cs typeface="Arial"/>
                <a:sym typeface="Arial"/>
              </a:rPr>
              <a:t> String </a:t>
            </a:r>
            <a:r>
              <a:rPr lang="en-US" sz="1500" dirty="0" err="1">
                <a:solidFill>
                  <a:schemeClr val="accent3"/>
                </a:solidFill>
                <a:latin typeface="Arial"/>
                <a:ea typeface="Arial"/>
                <a:cs typeface="Arial"/>
                <a:sym typeface="Arial"/>
              </a:rPr>
              <a:t>która</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sprawdza</a:t>
            </a:r>
            <a:r>
              <a:rPr lang="en-US" sz="1500" dirty="0">
                <a:solidFill>
                  <a:schemeClr val="accent3"/>
                </a:solidFill>
                <a:latin typeface="Arial"/>
                <a:ea typeface="Arial"/>
                <a:cs typeface="Arial"/>
                <a:sym typeface="Arial"/>
              </a:rPr>
              <a:t> index </a:t>
            </a:r>
            <a:r>
              <a:rPr lang="en-US" sz="1500" dirty="0" err="1">
                <a:solidFill>
                  <a:schemeClr val="accent3"/>
                </a:solidFill>
                <a:latin typeface="Arial"/>
                <a:ea typeface="Arial"/>
                <a:cs typeface="Arial"/>
                <a:sym typeface="Arial"/>
              </a:rPr>
              <a:t>dla</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podanej</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frazy</a:t>
            </a:r>
            <a:endParaRPr sz="1500" dirty="0">
              <a:solidFill>
                <a:schemeClr val="accent3"/>
              </a:solidFill>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76250" lvl="0" indent="-342900" algn="l" rtl="0">
              <a:spcBef>
                <a:spcPts val="0"/>
              </a:spcBef>
              <a:spcAft>
                <a:spcPts val="0"/>
              </a:spcAft>
              <a:buSzPts val="1500"/>
              <a:buFont typeface="+mj-lt"/>
              <a:buAutoNum type="arabicPeriod" startAt="6"/>
            </a:pPr>
            <a:r>
              <a:rPr lang="en-US" sz="1500" dirty="0" err="1">
                <a:latin typeface="Arial"/>
                <a:ea typeface="Arial"/>
                <a:cs typeface="Arial"/>
                <a:sym typeface="Arial"/>
              </a:rPr>
              <a:t>Zmień</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u="sng" dirty="0" err="1">
                <a:latin typeface="Arial"/>
                <a:ea typeface="Arial"/>
                <a:cs typeface="Arial"/>
                <a:sym typeface="Arial"/>
              </a:rPr>
              <a:t>pl.sda.loops.ForLoop.</a:t>
            </a:r>
            <a:r>
              <a:rPr lang="en-US" sz="1500" i="1" u="sng" dirty="0" err="1">
                <a:latin typeface="Arial"/>
                <a:ea typeface="Arial"/>
                <a:cs typeface="Arial"/>
                <a:sym typeface="Arial"/>
              </a:rPr>
              <a:t>sumNumbersFromUser</a:t>
            </a:r>
            <a:r>
              <a:rPr lang="en-US" sz="1500" u="sng" dirty="0">
                <a:latin typeface="Arial"/>
                <a:ea typeface="Arial"/>
                <a:cs typeface="Arial"/>
                <a:sym typeface="Arial"/>
              </a:rPr>
              <a:t>()</a:t>
            </a:r>
            <a:r>
              <a:rPr lang="en-US" sz="1500" dirty="0">
                <a:latin typeface="Arial"/>
                <a:ea typeface="Arial"/>
                <a:cs typeface="Arial"/>
                <a:sym typeface="Arial"/>
              </a:rPr>
              <a:t> </a:t>
            </a:r>
            <a:r>
              <a:rPr lang="en-US" sz="1500" dirty="0" err="1">
                <a:latin typeface="Arial"/>
                <a:ea typeface="Arial"/>
                <a:cs typeface="Arial"/>
                <a:sym typeface="Arial"/>
              </a:rPr>
              <a:t>tak</a:t>
            </a:r>
            <a:r>
              <a:rPr lang="en-US" sz="1500" dirty="0">
                <a:latin typeface="Arial"/>
                <a:ea typeface="Arial"/>
                <a:cs typeface="Arial"/>
                <a:sym typeface="Arial"/>
              </a:rPr>
              <a:t> by </a:t>
            </a:r>
            <a:r>
              <a:rPr lang="en-US" sz="1500" dirty="0" err="1">
                <a:latin typeface="Arial"/>
                <a:ea typeface="Arial"/>
                <a:cs typeface="Arial"/>
                <a:sym typeface="Arial"/>
              </a:rPr>
              <a:t>przyjmowała</a:t>
            </a:r>
            <a:r>
              <a:rPr lang="en-US" sz="1500" dirty="0">
                <a:latin typeface="Arial"/>
                <a:ea typeface="Arial"/>
                <a:cs typeface="Arial"/>
                <a:sym typeface="Arial"/>
              </a:rPr>
              <a:t> </a:t>
            </a:r>
            <a:r>
              <a:rPr lang="en-US" sz="1500" dirty="0" err="1">
                <a:latin typeface="Arial"/>
                <a:ea typeface="Arial"/>
                <a:cs typeface="Arial"/>
                <a:sym typeface="Arial"/>
              </a:rPr>
              <a:t>liczby</a:t>
            </a:r>
            <a:r>
              <a:rPr lang="en-US" sz="1500" dirty="0">
                <a:latin typeface="Arial"/>
                <a:ea typeface="Arial"/>
                <a:cs typeface="Arial"/>
                <a:sym typeface="Arial"/>
              </a:rPr>
              <a:t> </a:t>
            </a:r>
            <a:r>
              <a:rPr lang="en-US" sz="1500" dirty="0" err="1">
                <a:latin typeface="Arial"/>
                <a:ea typeface="Arial"/>
                <a:cs typeface="Arial"/>
                <a:sym typeface="Arial"/>
              </a:rPr>
              <a:t>typu</a:t>
            </a:r>
            <a:r>
              <a:rPr lang="en-US" sz="1500" dirty="0">
                <a:latin typeface="Arial"/>
                <a:ea typeface="Arial"/>
                <a:cs typeface="Arial"/>
                <a:sym typeface="Arial"/>
              </a:rPr>
              <a:t> float. W </a:t>
            </a:r>
            <a:r>
              <a:rPr lang="en-US" sz="1500" dirty="0" err="1">
                <a:latin typeface="Arial"/>
                <a:ea typeface="Arial"/>
                <a:cs typeface="Arial"/>
                <a:sym typeface="Arial"/>
              </a:rPr>
              <a:t>podsumowaniu</a:t>
            </a:r>
            <a:r>
              <a:rPr lang="en-US" sz="1500" dirty="0">
                <a:latin typeface="Arial"/>
                <a:ea typeface="Arial"/>
                <a:cs typeface="Arial"/>
                <a:sym typeface="Arial"/>
              </a:rPr>
              <a:t> </a:t>
            </a:r>
            <a:r>
              <a:rPr lang="en-US" sz="1500" dirty="0" err="1">
                <a:latin typeface="Arial"/>
                <a:ea typeface="Arial"/>
                <a:cs typeface="Arial"/>
                <a:sym typeface="Arial"/>
              </a:rPr>
              <a:t>oprócz</a:t>
            </a:r>
            <a:r>
              <a:rPr lang="en-US" sz="1500" dirty="0">
                <a:latin typeface="Arial"/>
                <a:ea typeface="Arial"/>
                <a:cs typeface="Arial"/>
                <a:sym typeface="Arial"/>
              </a:rPr>
              <a:t> </a:t>
            </a:r>
            <a:r>
              <a:rPr lang="en-US" sz="1500" dirty="0" err="1">
                <a:latin typeface="Arial"/>
                <a:ea typeface="Arial"/>
                <a:cs typeface="Arial"/>
                <a:sym typeface="Arial"/>
              </a:rPr>
              <a:t>sumy</a:t>
            </a:r>
            <a:r>
              <a:rPr lang="en-US" sz="1500" dirty="0">
                <a:latin typeface="Arial"/>
                <a:ea typeface="Arial"/>
                <a:cs typeface="Arial"/>
                <a:sym typeface="Arial"/>
              </a:rPr>
              <a:t> </a:t>
            </a:r>
            <a:r>
              <a:rPr lang="en-US" sz="1500" dirty="0" err="1">
                <a:latin typeface="Arial"/>
                <a:ea typeface="Arial"/>
                <a:cs typeface="Arial"/>
                <a:sym typeface="Arial"/>
              </a:rPr>
              <a:t>wypisz</a:t>
            </a:r>
            <a:r>
              <a:rPr lang="en-US" sz="1500" dirty="0">
                <a:latin typeface="Arial"/>
                <a:ea typeface="Arial"/>
                <a:cs typeface="Arial"/>
                <a:sym typeface="Arial"/>
              </a:rPr>
              <a:t> </a:t>
            </a:r>
            <a:r>
              <a:rPr lang="en-US" sz="1500" dirty="0" err="1">
                <a:latin typeface="Arial"/>
                <a:ea typeface="Arial"/>
                <a:cs typeface="Arial"/>
                <a:sym typeface="Arial"/>
              </a:rPr>
              <a:t>także</a:t>
            </a:r>
            <a:r>
              <a:rPr lang="en-US" sz="1500" dirty="0">
                <a:latin typeface="Arial"/>
                <a:ea typeface="Arial"/>
                <a:cs typeface="Arial"/>
                <a:sym typeface="Arial"/>
              </a:rPr>
              <a:t> </a:t>
            </a:r>
            <a:r>
              <a:rPr lang="en-US" sz="1500" dirty="0" err="1">
                <a:latin typeface="Arial"/>
                <a:ea typeface="Arial"/>
                <a:cs typeface="Arial"/>
                <a:sym typeface="Arial"/>
              </a:rPr>
              <a:t>średnią</a:t>
            </a:r>
            <a:r>
              <a:rPr lang="en-US" sz="1500" dirty="0">
                <a:latin typeface="Arial"/>
                <a:ea typeface="Arial"/>
                <a:cs typeface="Arial"/>
                <a:sym typeface="Arial"/>
              </a:rPr>
              <a:t> </a:t>
            </a:r>
            <a:r>
              <a:rPr lang="en-US" sz="1500" dirty="0" err="1">
                <a:latin typeface="Arial"/>
                <a:ea typeface="Arial"/>
                <a:cs typeface="Arial"/>
                <a:sym typeface="Arial"/>
              </a:rPr>
              <a:t>arytmetyczną</a:t>
            </a:r>
            <a:r>
              <a:rPr lang="en-US" sz="1500" dirty="0">
                <a:latin typeface="Arial"/>
                <a:ea typeface="Arial"/>
                <a:cs typeface="Arial"/>
                <a:sym typeface="Arial"/>
              </a:rPr>
              <a:t> </a:t>
            </a:r>
            <a:r>
              <a:rPr lang="en-US" sz="1500" dirty="0" err="1">
                <a:latin typeface="Arial"/>
                <a:ea typeface="Arial"/>
                <a:cs typeface="Arial"/>
                <a:sym typeface="Arial"/>
              </a:rPr>
              <a:t>podanych</a:t>
            </a:r>
            <a:r>
              <a:rPr lang="en-US" sz="1500" dirty="0">
                <a:latin typeface="Arial"/>
                <a:ea typeface="Arial"/>
                <a:cs typeface="Arial"/>
                <a:sym typeface="Arial"/>
              </a:rPr>
              <a:t> </a:t>
            </a:r>
            <a:r>
              <a:rPr lang="en-US" sz="1500" dirty="0" err="1">
                <a:latin typeface="Arial"/>
                <a:ea typeface="Arial"/>
                <a:cs typeface="Arial"/>
                <a:sym typeface="Arial"/>
              </a:rPr>
              <a:t>liczb</a:t>
            </a:r>
            <a:r>
              <a:rPr lang="en-US" sz="1500" dirty="0">
                <a:latin typeface="Arial"/>
                <a:ea typeface="Arial"/>
                <a:cs typeface="Arial"/>
                <a:sym typeface="Arial"/>
              </a:rPr>
              <a:t>.</a:t>
            </a:r>
            <a:endParaRPr sz="1500" dirty="0">
              <a:latin typeface="Arial"/>
              <a:ea typeface="Arial"/>
              <a:cs typeface="Arial"/>
              <a:sym typeface="Arial"/>
            </a:endParaRPr>
          </a:p>
          <a:p>
            <a:pPr marL="685800" lvl="0" indent="-228600" algn="l" rtl="0">
              <a:spcBef>
                <a:spcPts val="0"/>
              </a:spcBef>
              <a:spcAft>
                <a:spcPts val="0"/>
              </a:spcAft>
              <a:buFont typeface="+mj-lt"/>
              <a:buAutoNum type="arabicPeriod" startAt="6"/>
            </a:pPr>
            <a:endParaRPr sz="1000" dirty="0">
              <a:latin typeface="Arial"/>
              <a:ea typeface="Arial"/>
              <a:cs typeface="Arial"/>
              <a:sym typeface="Arial"/>
            </a:endParaRPr>
          </a:p>
          <a:p>
            <a:pPr marL="457200" lvl="0" indent="-323850" algn="l" rtl="0">
              <a:spcBef>
                <a:spcPts val="0"/>
              </a:spcBef>
              <a:spcAft>
                <a:spcPts val="0"/>
              </a:spcAft>
              <a:buSzPts val="1500"/>
              <a:buFont typeface="Arial"/>
              <a:buAutoNum type="arabicPeriod" startAt="6"/>
            </a:pPr>
            <a:r>
              <a:rPr lang="en-US" sz="1500" dirty="0">
                <a:solidFill>
                  <a:srgbClr val="FF0000"/>
                </a:solidFill>
                <a:latin typeface="Arial"/>
                <a:ea typeface="Arial"/>
                <a:cs typeface="Arial"/>
                <a:sym typeface="Arial"/>
              </a:rPr>
              <a:t>* </a:t>
            </a: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wyświetli</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a:t>
            </a:r>
            <a:r>
              <a:rPr lang="en-US" sz="1500" dirty="0" err="1">
                <a:latin typeface="Arial"/>
                <a:ea typeface="Arial"/>
                <a:cs typeface="Arial"/>
                <a:sym typeface="Arial"/>
              </a:rPr>
              <a:t>ekranie</a:t>
            </a:r>
            <a:r>
              <a:rPr lang="en-US" sz="1500" dirty="0">
                <a:latin typeface="Arial"/>
                <a:ea typeface="Arial"/>
                <a:cs typeface="Arial"/>
                <a:sym typeface="Arial"/>
              </a:rPr>
              <a:t> </a:t>
            </a:r>
            <a:r>
              <a:rPr lang="en-US" sz="1500" dirty="0" err="1">
                <a:latin typeface="Arial"/>
                <a:ea typeface="Arial"/>
                <a:cs typeface="Arial"/>
                <a:sym typeface="Arial"/>
              </a:rPr>
              <a:t>prostokąt</a:t>
            </a:r>
            <a:r>
              <a:rPr lang="en-US" sz="1500" dirty="0">
                <a:latin typeface="Arial"/>
                <a:ea typeface="Arial"/>
                <a:cs typeface="Arial"/>
                <a:sym typeface="Arial"/>
              </a:rPr>
              <a:t> o </a:t>
            </a:r>
            <a:r>
              <a:rPr lang="en-US" sz="1500" dirty="0" err="1">
                <a:latin typeface="Arial"/>
                <a:ea typeface="Arial"/>
                <a:cs typeface="Arial"/>
                <a:sym typeface="Arial"/>
              </a:rPr>
              <a:t>podanych</a:t>
            </a:r>
            <a:r>
              <a:rPr lang="en-US" sz="1500" dirty="0">
                <a:latin typeface="Arial"/>
                <a:ea typeface="Arial"/>
                <a:cs typeface="Arial"/>
                <a:sym typeface="Arial"/>
              </a:rPr>
              <a:t> </a:t>
            </a:r>
            <a:r>
              <a:rPr lang="en-US" sz="1500" dirty="0" err="1">
                <a:latin typeface="Arial"/>
                <a:ea typeface="Arial"/>
                <a:cs typeface="Arial"/>
                <a:sym typeface="Arial"/>
              </a:rPr>
              <a:t>rozmiarach</a:t>
            </a:r>
            <a:r>
              <a:rPr lang="en-US" sz="1500" dirty="0">
                <a:latin typeface="Arial"/>
                <a:ea typeface="Arial"/>
                <a:cs typeface="Arial"/>
                <a:sym typeface="Arial"/>
              </a:rPr>
              <a:t>: </a:t>
            </a:r>
            <a:r>
              <a:rPr lang="en-US" sz="1500" b="1" dirty="0">
                <a:latin typeface="Arial"/>
                <a:ea typeface="Arial"/>
                <a:cs typeface="Arial"/>
                <a:sym typeface="Arial"/>
              </a:rPr>
              <a:t>width </a:t>
            </a:r>
            <a:r>
              <a:rPr lang="en-US" sz="1500" dirty="0" err="1">
                <a:latin typeface="Arial"/>
                <a:ea typeface="Arial"/>
                <a:cs typeface="Arial"/>
                <a:sym typeface="Arial"/>
              </a:rPr>
              <a:t>i</a:t>
            </a:r>
            <a:r>
              <a:rPr lang="en-US" sz="1500" dirty="0">
                <a:latin typeface="Arial"/>
                <a:ea typeface="Arial"/>
                <a:cs typeface="Arial"/>
                <a:sym typeface="Arial"/>
              </a:rPr>
              <a:t> </a:t>
            </a:r>
            <a:r>
              <a:rPr lang="en-US" sz="1500" b="1" dirty="0">
                <a:latin typeface="Arial"/>
                <a:ea typeface="Arial"/>
                <a:cs typeface="Arial"/>
                <a:sym typeface="Arial"/>
              </a:rPr>
              <a:t>height </a:t>
            </a:r>
            <a:r>
              <a:rPr lang="en-US" sz="1500" dirty="0">
                <a:latin typeface="Arial"/>
                <a:ea typeface="Arial"/>
                <a:cs typeface="Arial"/>
                <a:sym typeface="Arial"/>
              </a:rPr>
              <a:t>(to </a:t>
            </a:r>
            <a:r>
              <a:rPr lang="en-US" sz="1500" dirty="0" err="1">
                <a:latin typeface="Arial"/>
                <a:ea typeface="Arial"/>
                <a:cs typeface="Arial"/>
                <a:sym typeface="Arial"/>
              </a:rPr>
              <a:t>są</a:t>
            </a:r>
            <a:r>
              <a:rPr lang="en-US" sz="1500" dirty="0">
                <a:latin typeface="Arial"/>
                <a:ea typeface="Arial"/>
                <a:cs typeface="Arial"/>
                <a:sym typeface="Arial"/>
              </a:rPr>
              <a:t> </a:t>
            </a:r>
            <a:r>
              <a:rPr lang="en-US" sz="1500" dirty="0" err="1">
                <a:latin typeface="Arial"/>
                <a:ea typeface="Arial"/>
                <a:cs typeface="Arial"/>
                <a:sym typeface="Arial"/>
              </a:rPr>
              <a:t>parametry</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a:t>
            </a:r>
            <a:endParaRPr sz="1500" dirty="0">
              <a:latin typeface="Arial"/>
              <a:ea typeface="Arial"/>
              <a:cs typeface="Arial"/>
              <a:sym typeface="Arial"/>
            </a:endParaRPr>
          </a:p>
          <a:p>
            <a:pPr marL="457200" lvl="0" algn="l" rtl="0">
              <a:spcBef>
                <a:spcPts val="0"/>
              </a:spcBef>
              <a:spcAft>
                <a:spcPts val="0"/>
              </a:spcAft>
            </a:pPr>
            <a:r>
              <a:rPr lang="en-US" sz="1500" dirty="0" err="1">
                <a:solidFill>
                  <a:srgbClr val="999999"/>
                </a:solidFill>
                <a:latin typeface="Arial"/>
                <a:ea typeface="Arial"/>
                <a:cs typeface="Arial"/>
                <a:sym typeface="Arial"/>
              </a:rPr>
              <a:t>Podpowiedź</a:t>
            </a:r>
            <a:r>
              <a:rPr lang="en-US" sz="1500" dirty="0">
                <a:solidFill>
                  <a:srgbClr val="999999"/>
                </a:solidFill>
                <a:latin typeface="Arial"/>
                <a:ea typeface="Arial"/>
                <a:cs typeface="Arial"/>
                <a:sym typeface="Arial"/>
              </a:rPr>
              <a:t>: </a:t>
            </a:r>
            <a:r>
              <a:rPr lang="en-US" sz="1500" dirty="0" err="1">
                <a:solidFill>
                  <a:srgbClr val="999999"/>
                </a:solidFill>
                <a:latin typeface="Arial"/>
                <a:ea typeface="Arial"/>
                <a:cs typeface="Arial"/>
                <a:sym typeface="Arial"/>
              </a:rPr>
              <a:t>zobacz</a:t>
            </a:r>
            <a:r>
              <a:rPr lang="en-US" sz="1500" dirty="0">
                <a:solidFill>
                  <a:srgbClr val="999999"/>
                </a:solidFill>
                <a:latin typeface="Arial"/>
                <a:ea typeface="Arial"/>
                <a:cs typeface="Arial"/>
                <a:sym typeface="Arial"/>
              </a:rPr>
              <a:t> </a:t>
            </a:r>
            <a:r>
              <a:rPr lang="en-US" sz="1500" dirty="0" err="1">
                <a:solidFill>
                  <a:srgbClr val="999999"/>
                </a:solidFill>
                <a:latin typeface="Arial"/>
                <a:ea typeface="Arial"/>
                <a:cs typeface="Arial"/>
                <a:sym typeface="Arial"/>
              </a:rPr>
              <a:t>metodę</a:t>
            </a:r>
            <a:r>
              <a:rPr lang="en-US" sz="1500" dirty="0">
                <a:solidFill>
                  <a:srgbClr val="999999"/>
                </a:solidFill>
                <a:latin typeface="Arial"/>
                <a:ea typeface="Arial"/>
                <a:cs typeface="Arial"/>
                <a:sym typeface="Arial"/>
              </a:rPr>
              <a:t>: </a:t>
            </a:r>
            <a:r>
              <a:rPr lang="en-US" sz="1500" u="sng" dirty="0" err="1">
                <a:solidFill>
                  <a:srgbClr val="999999"/>
                </a:solidFill>
                <a:latin typeface="Arial"/>
                <a:ea typeface="Arial"/>
                <a:cs typeface="Arial"/>
                <a:sym typeface="Arial"/>
              </a:rPr>
              <a:t>pl.sda.loops.ForLoop.</a:t>
            </a:r>
            <a:r>
              <a:rPr lang="en-US" sz="1500" i="1" u="sng" dirty="0" err="1">
                <a:solidFill>
                  <a:srgbClr val="999999"/>
                </a:solidFill>
                <a:latin typeface="Arial"/>
                <a:ea typeface="Arial"/>
                <a:cs typeface="Arial"/>
                <a:sym typeface="Arial"/>
              </a:rPr>
              <a:t>leftTriangle</a:t>
            </a:r>
            <a:r>
              <a:rPr lang="en-US" sz="1500" u="sng" dirty="0">
                <a:solidFill>
                  <a:srgbClr val="999999"/>
                </a:solidFill>
                <a:latin typeface="Arial"/>
                <a:ea typeface="Arial"/>
                <a:cs typeface="Arial"/>
                <a:sym typeface="Arial"/>
              </a:rPr>
              <a:t>()</a:t>
            </a:r>
            <a:endParaRPr sz="1500" u="sng" dirty="0">
              <a:solidFill>
                <a:srgbClr val="999999"/>
              </a:solidFill>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76250" lvl="0" indent="-342900" algn="l" rtl="0">
              <a:spcBef>
                <a:spcPts val="0"/>
              </a:spcBef>
              <a:spcAft>
                <a:spcPts val="0"/>
              </a:spcAft>
              <a:buSzPts val="1500"/>
              <a:buFont typeface="+mj-lt"/>
              <a:buAutoNum type="arabicPeriod" startAt="8"/>
            </a:pPr>
            <a:r>
              <a:rPr lang="en-US" sz="1500" dirty="0">
                <a:solidFill>
                  <a:srgbClr val="FF0000"/>
                </a:solidFill>
                <a:latin typeface="Arial"/>
                <a:ea typeface="Arial"/>
                <a:cs typeface="Arial"/>
                <a:sym typeface="Arial"/>
              </a:rPr>
              <a:t>* </a:t>
            </a:r>
            <a:r>
              <a:rPr lang="en-US" sz="1500" dirty="0" err="1">
                <a:latin typeface="Arial"/>
                <a:ea typeface="Arial"/>
                <a:cs typeface="Arial"/>
                <a:sym typeface="Arial"/>
              </a:rPr>
              <a:t>Utwórz</a:t>
            </a:r>
            <a:r>
              <a:rPr lang="en-US" sz="1500" dirty="0">
                <a:latin typeface="Arial"/>
                <a:ea typeface="Arial"/>
                <a:cs typeface="Arial"/>
                <a:sym typeface="Arial"/>
              </a:rPr>
              <a:t> program </a:t>
            </a:r>
            <a:r>
              <a:rPr lang="en-US" sz="1500" dirty="0" err="1">
                <a:latin typeface="Arial"/>
                <a:ea typeface="Arial"/>
                <a:cs typeface="Arial"/>
                <a:sym typeface="Arial"/>
              </a:rPr>
              <a:t>który</a:t>
            </a:r>
            <a:r>
              <a:rPr lang="en-US" sz="1500" dirty="0">
                <a:latin typeface="Arial"/>
                <a:ea typeface="Arial"/>
                <a:cs typeface="Arial"/>
                <a:sym typeface="Arial"/>
              </a:rPr>
              <a:t> </a:t>
            </a:r>
            <a:r>
              <a:rPr lang="en-US" sz="1500" dirty="0" err="1">
                <a:latin typeface="Arial"/>
                <a:ea typeface="Arial"/>
                <a:cs typeface="Arial"/>
                <a:sym typeface="Arial"/>
              </a:rPr>
              <a:t>będzie</a:t>
            </a:r>
            <a:r>
              <a:rPr lang="en-US" sz="1500" dirty="0">
                <a:latin typeface="Arial"/>
                <a:ea typeface="Arial"/>
                <a:cs typeface="Arial"/>
                <a:sym typeface="Arial"/>
              </a:rPr>
              <a:t> </a:t>
            </a:r>
            <a:r>
              <a:rPr lang="en-US" sz="1500" dirty="0" err="1">
                <a:latin typeface="Arial"/>
                <a:ea typeface="Arial"/>
                <a:cs typeface="Arial"/>
                <a:sym typeface="Arial"/>
              </a:rPr>
              <a:t>pobierał</a:t>
            </a:r>
            <a:r>
              <a:rPr lang="en-US" sz="1500" dirty="0">
                <a:latin typeface="Arial"/>
                <a:ea typeface="Arial"/>
                <a:cs typeface="Arial"/>
                <a:sym typeface="Arial"/>
              </a:rPr>
              <a:t> od </a:t>
            </a:r>
            <a:r>
              <a:rPr lang="en-US" sz="1500" dirty="0" err="1">
                <a:latin typeface="Arial"/>
                <a:ea typeface="Arial"/>
                <a:cs typeface="Arial"/>
                <a:sym typeface="Arial"/>
              </a:rPr>
              <a:t>użytkownika</a:t>
            </a:r>
            <a:r>
              <a:rPr lang="en-US" sz="1500" dirty="0">
                <a:latin typeface="Arial"/>
                <a:ea typeface="Arial"/>
                <a:cs typeface="Arial"/>
                <a:sym typeface="Arial"/>
              </a:rPr>
              <a:t> </a:t>
            </a:r>
            <a:r>
              <a:rPr lang="en-US" sz="1500" dirty="0" err="1">
                <a:latin typeface="Arial"/>
                <a:ea typeface="Arial"/>
                <a:cs typeface="Arial"/>
                <a:sym typeface="Arial"/>
              </a:rPr>
              <a:t>liczby</a:t>
            </a:r>
            <a:r>
              <a:rPr lang="en-US" sz="1500" dirty="0">
                <a:latin typeface="Arial"/>
                <a:ea typeface="Arial"/>
                <a:cs typeface="Arial"/>
                <a:sym typeface="Arial"/>
              </a:rPr>
              <a:t> </a:t>
            </a:r>
            <a:r>
              <a:rPr lang="en-US" sz="1500" dirty="0" err="1">
                <a:latin typeface="Arial"/>
                <a:ea typeface="Arial"/>
                <a:cs typeface="Arial"/>
                <a:sym typeface="Arial"/>
              </a:rPr>
              <a:t>typu</a:t>
            </a:r>
            <a:r>
              <a:rPr lang="en-US" sz="1500" dirty="0">
                <a:latin typeface="Arial"/>
                <a:ea typeface="Arial"/>
                <a:cs typeface="Arial"/>
                <a:sym typeface="Arial"/>
              </a:rPr>
              <a:t> float </a:t>
            </a:r>
            <a:r>
              <a:rPr lang="en-US" sz="1500" dirty="0" err="1">
                <a:latin typeface="Arial"/>
                <a:ea typeface="Arial"/>
                <a:cs typeface="Arial"/>
                <a:sym typeface="Arial"/>
              </a:rPr>
              <a:t>aż</a:t>
            </a:r>
            <a:r>
              <a:rPr lang="en-US" sz="1500" dirty="0">
                <a:latin typeface="Arial"/>
                <a:ea typeface="Arial"/>
                <a:cs typeface="Arial"/>
                <a:sym typeface="Arial"/>
              </a:rPr>
              <a:t> do </a:t>
            </a:r>
            <a:r>
              <a:rPr lang="en-US" sz="1500" dirty="0" err="1">
                <a:latin typeface="Arial"/>
                <a:ea typeface="Arial"/>
                <a:cs typeface="Arial"/>
                <a:sym typeface="Arial"/>
              </a:rPr>
              <a:t>momentu</a:t>
            </a:r>
            <a:r>
              <a:rPr lang="en-US" sz="1500" dirty="0">
                <a:latin typeface="Arial"/>
                <a:ea typeface="Arial"/>
                <a:cs typeface="Arial"/>
                <a:sym typeface="Arial"/>
              </a:rPr>
              <a:t> </a:t>
            </a:r>
            <a:r>
              <a:rPr lang="en-US" sz="1500" dirty="0" err="1">
                <a:latin typeface="Arial"/>
                <a:ea typeface="Arial"/>
                <a:cs typeface="Arial"/>
                <a:sym typeface="Arial"/>
              </a:rPr>
              <a:t>osiągnięcia</a:t>
            </a:r>
            <a:r>
              <a:rPr lang="en-US" sz="1500" dirty="0">
                <a:latin typeface="Arial"/>
                <a:ea typeface="Arial"/>
                <a:cs typeface="Arial"/>
                <a:sym typeface="Arial"/>
              </a:rPr>
              <a:t> </a:t>
            </a:r>
            <a:r>
              <a:rPr lang="en-US" sz="1500" dirty="0" err="1">
                <a:latin typeface="Arial"/>
                <a:ea typeface="Arial"/>
                <a:cs typeface="Arial"/>
                <a:sym typeface="Arial"/>
              </a:rPr>
              <a:t>limitu</a:t>
            </a:r>
            <a:r>
              <a:rPr lang="en-US" sz="1500" dirty="0">
                <a:latin typeface="Arial"/>
                <a:ea typeface="Arial"/>
                <a:cs typeface="Arial"/>
                <a:sym typeface="Arial"/>
              </a:rPr>
              <a:t> </a:t>
            </a:r>
            <a:r>
              <a:rPr lang="en-US" sz="1500" dirty="0" err="1">
                <a:latin typeface="Arial"/>
                <a:ea typeface="Arial"/>
                <a:cs typeface="Arial"/>
                <a:sym typeface="Arial"/>
              </a:rPr>
              <a:t>podanego</a:t>
            </a:r>
            <a:r>
              <a:rPr lang="en-US" sz="1500" dirty="0">
                <a:latin typeface="Arial"/>
                <a:ea typeface="Arial"/>
                <a:cs typeface="Arial"/>
                <a:sym typeface="Arial"/>
              </a:rPr>
              <a:t> </a:t>
            </a:r>
            <a:r>
              <a:rPr lang="en-US" sz="1500" dirty="0" err="1">
                <a:latin typeface="Arial"/>
                <a:ea typeface="Arial"/>
                <a:cs typeface="Arial"/>
                <a:sym typeface="Arial"/>
              </a:rPr>
              <a:t>jako</a:t>
            </a:r>
            <a:r>
              <a:rPr lang="en-US" sz="1500" dirty="0">
                <a:latin typeface="Arial"/>
                <a:ea typeface="Arial"/>
                <a:cs typeface="Arial"/>
                <a:sym typeface="Arial"/>
              </a:rPr>
              <a:t> </a:t>
            </a:r>
            <a:r>
              <a:rPr lang="en-US" sz="1500" dirty="0" err="1">
                <a:latin typeface="Arial"/>
                <a:ea typeface="Arial"/>
                <a:cs typeface="Arial"/>
                <a:sym typeface="Arial"/>
              </a:rPr>
              <a:t>parametr</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Na </a:t>
            </a:r>
            <a:r>
              <a:rPr lang="en-US" sz="1500" dirty="0" err="1">
                <a:latin typeface="Arial"/>
                <a:ea typeface="Arial"/>
                <a:cs typeface="Arial"/>
                <a:sym typeface="Arial"/>
              </a:rPr>
              <a:t>koniec</a:t>
            </a:r>
            <a:r>
              <a:rPr lang="en-US" sz="1500" dirty="0">
                <a:latin typeface="Arial"/>
                <a:ea typeface="Arial"/>
                <a:cs typeface="Arial"/>
                <a:sym typeface="Arial"/>
              </a:rPr>
              <a:t> </a:t>
            </a:r>
            <a:r>
              <a:rPr lang="en-US" sz="1500" dirty="0" err="1">
                <a:latin typeface="Arial"/>
                <a:ea typeface="Arial"/>
                <a:cs typeface="Arial"/>
                <a:sym typeface="Arial"/>
              </a:rPr>
              <a:t>wypisz</a:t>
            </a:r>
            <a:r>
              <a:rPr lang="en-US" sz="1500" dirty="0">
                <a:latin typeface="Arial"/>
                <a:ea typeface="Arial"/>
                <a:cs typeface="Arial"/>
                <a:sym typeface="Arial"/>
              </a:rPr>
              <a:t> </a:t>
            </a:r>
            <a:r>
              <a:rPr lang="en-US" sz="1500" dirty="0" err="1">
                <a:latin typeface="Arial"/>
                <a:ea typeface="Arial"/>
                <a:cs typeface="Arial"/>
                <a:sym typeface="Arial"/>
              </a:rPr>
              <a:t>ile</a:t>
            </a:r>
            <a:r>
              <a:rPr lang="en-US" sz="1500" dirty="0">
                <a:latin typeface="Arial"/>
                <a:ea typeface="Arial"/>
                <a:cs typeface="Arial"/>
                <a:sym typeface="Arial"/>
              </a:rPr>
              <a:t> </a:t>
            </a:r>
            <a:r>
              <a:rPr lang="en-US" sz="1500" dirty="0" err="1">
                <a:latin typeface="Arial"/>
                <a:ea typeface="Arial"/>
                <a:cs typeface="Arial"/>
                <a:sym typeface="Arial"/>
              </a:rPr>
              <a:t>było</a:t>
            </a:r>
            <a:r>
              <a:rPr lang="en-US" sz="1500" dirty="0">
                <a:latin typeface="Arial"/>
                <a:ea typeface="Arial"/>
                <a:cs typeface="Arial"/>
                <a:sym typeface="Arial"/>
              </a:rPr>
              <a:t> </a:t>
            </a:r>
            <a:r>
              <a:rPr lang="en-US" sz="1500" dirty="0" err="1">
                <a:latin typeface="Arial"/>
                <a:ea typeface="Arial"/>
                <a:cs typeface="Arial"/>
                <a:sym typeface="Arial"/>
              </a:rPr>
              <a:t>tych</a:t>
            </a:r>
            <a:r>
              <a:rPr lang="en-US" sz="1500" dirty="0">
                <a:latin typeface="Arial"/>
                <a:ea typeface="Arial"/>
                <a:cs typeface="Arial"/>
                <a:sym typeface="Arial"/>
              </a:rPr>
              <a:t> </a:t>
            </a:r>
            <a:r>
              <a:rPr lang="en-US" sz="1500" dirty="0" err="1">
                <a:latin typeface="Arial"/>
                <a:ea typeface="Arial"/>
                <a:cs typeface="Arial"/>
                <a:sym typeface="Arial"/>
              </a:rPr>
              <a:t>liczb</a:t>
            </a:r>
            <a:r>
              <a:rPr lang="en-US" sz="1500" dirty="0">
                <a:latin typeface="Arial"/>
                <a:ea typeface="Arial"/>
                <a:cs typeface="Arial"/>
                <a:sym typeface="Arial"/>
              </a:rPr>
              <a:t>, </a:t>
            </a:r>
            <a:r>
              <a:rPr lang="en-US" sz="1500" dirty="0" err="1">
                <a:latin typeface="Arial"/>
                <a:ea typeface="Arial"/>
                <a:cs typeface="Arial"/>
                <a:sym typeface="Arial"/>
              </a:rPr>
              <a:t>jaka</a:t>
            </a:r>
            <a:r>
              <a:rPr lang="en-US" sz="1500" dirty="0">
                <a:latin typeface="Arial"/>
                <a:ea typeface="Arial"/>
                <a:cs typeface="Arial"/>
                <a:sym typeface="Arial"/>
              </a:rPr>
              <a:t> </a:t>
            </a:r>
            <a:r>
              <a:rPr lang="en-US" sz="1500" dirty="0" err="1">
                <a:latin typeface="Arial"/>
                <a:ea typeface="Arial"/>
                <a:cs typeface="Arial"/>
                <a:sym typeface="Arial"/>
              </a:rPr>
              <a:t>była</a:t>
            </a:r>
            <a:r>
              <a:rPr lang="en-US" sz="1500" dirty="0">
                <a:latin typeface="Arial"/>
                <a:ea typeface="Arial"/>
                <a:cs typeface="Arial"/>
                <a:sym typeface="Arial"/>
              </a:rPr>
              <a:t> ich </a:t>
            </a:r>
            <a:r>
              <a:rPr lang="en-US" sz="1500" dirty="0" err="1">
                <a:latin typeface="Arial"/>
                <a:ea typeface="Arial"/>
                <a:cs typeface="Arial"/>
                <a:sym typeface="Arial"/>
              </a:rPr>
              <a:t>suma</a:t>
            </a:r>
            <a:r>
              <a:rPr lang="en-US" sz="1500" dirty="0">
                <a:latin typeface="Arial"/>
                <a:ea typeface="Arial"/>
                <a:cs typeface="Arial"/>
                <a:sym typeface="Arial"/>
              </a:rPr>
              <a:t> (z </a:t>
            </a:r>
            <a:r>
              <a:rPr lang="en-US" sz="1500" dirty="0" err="1">
                <a:latin typeface="Arial"/>
                <a:ea typeface="Arial"/>
                <a:cs typeface="Arial"/>
                <a:sym typeface="Arial"/>
              </a:rPr>
              <a:t>częścią</a:t>
            </a:r>
            <a:r>
              <a:rPr lang="en-US" sz="1500" dirty="0">
                <a:latin typeface="Arial"/>
                <a:ea typeface="Arial"/>
                <a:cs typeface="Arial"/>
                <a:sym typeface="Arial"/>
              </a:rPr>
              <a:t> </a:t>
            </a:r>
            <a:r>
              <a:rPr lang="en-US" sz="1500" dirty="0" err="1">
                <a:latin typeface="Arial"/>
                <a:ea typeface="Arial"/>
                <a:cs typeface="Arial"/>
                <a:sym typeface="Arial"/>
              </a:rPr>
              <a:t>ułamkową</a:t>
            </a:r>
            <a:r>
              <a:rPr lang="en-US" sz="1500" dirty="0">
                <a:latin typeface="Arial"/>
                <a:ea typeface="Arial"/>
                <a:cs typeface="Arial"/>
                <a:sym typeface="Arial"/>
              </a:rPr>
              <a:t>) </a:t>
            </a:r>
            <a:r>
              <a:rPr lang="en-US" sz="1500" dirty="0" err="1">
                <a:latin typeface="Arial"/>
                <a:ea typeface="Arial"/>
                <a:cs typeface="Arial"/>
                <a:sym typeface="Arial"/>
              </a:rPr>
              <a:t>i</a:t>
            </a:r>
            <a:r>
              <a:rPr lang="en-US" sz="1500" dirty="0">
                <a:latin typeface="Arial"/>
                <a:ea typeface="Arial"/>
                <a:cs typeface="Arial"/>
                <a:sym typeface="Arial"/>
              </a:rPr>
              <a:t> </a:t>
            </a:r>
            <a:r>
              <a:rPr lang="en-US" sz="1500" dirty="0" err="1">
                <a:latin typeface="Arial"/>
                <a:ea typeface="Arial"/>
                <a:cs typeface="Arial"/>
                <a:sym typeface="Arial"/>
              </a:rPr>
              <a:t>jaka</a:t>
            </a:r>
            <a:r>
              <a:rPr lang="en-US" sz="1500" dirty="0">
                <a:latin typeface="Arial"/>
                <a:ea typeface="Arial"/>
                <a:cs typeface="Arial"/>
                <a:sym typeface="Arial"/>
              </a:rPr>
              <a:t> jest ich </a:t>
            </a:r>
            <a:r>
              <a:rPr lang="en-US" sz="1500" dirty="0" err="1">
                <a:latin typeface="Arial"/>
                <a:ea typeface="Arial"/>
                <a:cs typeface="Arial"/>
                <a:sym typeface="Arial"/>
              </a:rPr>
              <a:t>średnia</a:t>
            </a:r>
            <a:r>
              <a:rPr lang="en-US" sz="1500" dirty="0">
                <a:latin typeface="Arial"/>
                <a:ea typeface="Arial"/>
                <a:cs typeface="Arial"/>
                <a:sym typeface="Arial"/>
              </a:rPr>
              <a:t> </a:t>
            </a:r>
            <a:r>
              <a:rPr lang="en-US" sz="1500" dirty="0" err="1">
                <a:latin typeface="Arial"/>
                <a:ea typeface="Arial"/>
                <a:cs typeface="Arial"/>
                <a:sym typeface="Arial"/>
              </a:rPr>
              <a:t>arytmetyczna</a:t>
            </a:r>
            <a:r>
              <a:rPr lang="en-US" sz="1500" dirty="0">
                <a:latin typeface="Arial"/>
                <a:ea typeface="Arial"/>
                <a:cs typeface="Arial"/>
                <a:sym typeface="Arial"/>
              </a:rPr>
              <a:t>.</a:t>
            </a:r>
            <a:endParaRPr sz="1500" dirty="0">
              <a:latin typeface="Arial"/>
              <a:ea typeface="Arial"/>
              <a:cs typeface="Arial"/>
              <a:sym typeface="Arial"/>
            </a:endParaRPr>
          </a:p>
          <a:p>
            <a:pPr marL="685800" lvl="0" indent="-228600" algn="l" rtl="0">
              <a:spcBef>
                <a:spcPts val="0"/>
              </a:spcBef>
              <a:spcAft>
                <a:spcPts val="0"/>
              </a:spcAft>
              <a:buFont typeface="+mj-lt"/>
              <a:buAutoNum type="arabicPeriod" startAt="8"/>
            </a:pPr>
            <a:endParaRPr sz="1000" dirty="0">
              <a:latin typeface="Arial"/>
              <a:ea typeface="Arial"/>
              <a:cs typeface="Arial"/>
              <a:sym typeface="Arial"/>
            </a:endParaRPr>
          </a:p>
          <a:p>
            <a:pPr marL="457200" lvl="0" indent="-323850" algn="l" rtl="0">
              <a:spcBef>
                <a:spcPts val="0"/>
              </a:spcBef>
              <a:spcAft>
                <a:spcPts val="0"/>
              </a:spcAft>
              <a:buSzPts val="1500"/>
              <a:buFont typeface="Arial"/>
              <a:buAutoNum type="arabicPeriod" startAt="8"/>
            </a:pPr>
            <a:r>
              <a:rPr lang="en-US" sz="1500" dirty="0">
                <a:solidFill>
                  <a:srgbClr val="FF0000"/>
                </a:solidFill>
                <a:latin typeface="Arial"/>
                <a:ea typeface="Arial"/>
                <a:cs typeface="Arial"/>
                <a:sym typeface="Arial"/>
              </a:rPr>
              <a:t>*</a:t>
            </a:r>
            <a:r>
              <a:rPr lang="en-US" sz="1500" dirty="0">
                <a:latin typeface="Arial"/>
                <a:ea typeface="Arial"/>
                <a:cs typeface="Arial"/>
                <a:sym typeface="Arial"/>
              </a:rPr>
              <a:t> </a:t>
            </a: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sprawdzającą</a:t>
            </a:r>
            <a:r>
              <a:rPr lang="en-US" sz="1500" dirty="0">
                <a:latin typeface="Arial"/>
                <a:ea typeface="Arial"/>
                <a:cs typeface="Arial"/>
                <a:sym typeface="Arial"/>
              </a:rPr>
              <a:t>, </a:t>
            </a:r>
            <a:r>
              <a:rPr lang="en-US" sz="1500" dirty="0" err="1">
                <a:latin typeface="Arial"/>
                <a:ea typeface="Arial"/>
                <a:cs typeface="Arial"/>
                <a:sym typeface="Arial"/>
              </a:rPr>
              <a:t>czy</a:t>
            </a:r>
            <a:r>
              <a:rPr lang="en-US" sz="1500" dirty="0">
                <a:latin typeface="Arial"/>
                <a:ea typeface="Arial"/>
                <a:cs typeface="Arial"/>
                <a:sym typeface="Arial"/>
              </a:rPr>
              <a:t> </a:t>
            </a:r>
            <a:r>
              <a:rPr lang="en-US" sz="1500" dirty="0" err="1">
                <a:latin typeface="Arial"/>
                <a:ea typeface="Arial"/>
                <a:cs typeface="Arial"/>
                <a:sym typeface="Arial"/>
              </a:rPr>
              <a:t>dany</a:t>
            </a:r>
            <a:r>
              <a:rPr lang="en-US" sz="1500" dirty="0">
                <a:latin typeface="Arial"/>
                <a:ea typeface="Arial"/>
                <a:cs typeface="Arial"/>
                <a:sym typeface="Arial"/>
              </a:rPr>
              <a:t> </a:t>
            </a:r>
            <a:r>
              <a:rPr lang="en-US" sz="1500" dirty="0" err="1">
                <a:latin typeface="Arial"/>
                <a:ea typeface="Arial"/>
                <a:cs typeface="Arial"/>
                <a:sym typeface="Arial"/>
              </a:rPr>
              <a:t>łańcuch</a:t>
            </a:r>
            <a:r>
              <a:rPr lang="en-US" sz="1500" dirty="0">
                <a:latin typeface="Arial"/>
                <a:ea typeface="Arial"/>
                <a:cs typeface="Arial"/>
                <a:sym typeface="Arial"/>
              </a:rPr>
              <a:t> </a:t>
            </a:r>
            <a:r>
              <a:rPr lang="en-US" sz="1500" dirty="0" err="1">
                <a:latin typeface="Arial"/>
                <a:ea typeface="Arial"/>
                <a:cs typeface="Arial"/>
                <a:sym typeface="Arial"/>
              </a:rPr>
              <a:t>znaków</a:t>
            </a:r>
            <a:r>
              <a:rPr lang="en-US" sz="1500" dirty="0">
                <a:latin typeface="Arial"/>
                <a:ea typeface="Arial"/>
                <a:cs typeface="Arial"/>
                <a:sym typeface="Arial"/>
              </a:rPr>
              <a:t> jest </a:t>
            </a:r>
            <a:r>
              <a:rPr lang="en-US" sz="1500" dirty="0" err="1">
                <a:latin typeface="Arial"/>
                <a:ea typeface="Arial"/>
                <a:cs typeface="Arial"/>
                <a:sym typeface="Arial"/>
              </a:rPr>
              <a:t>palindromem</a:t>
            </a:r>
            <a:r>
              <a:rPr lang="en-US" sz="1500" dirty="0">
                <a:latin typeface="Arial"/>
                <a:ea typeface="Arial"/>
                <a:cs typeface="Arial"/>
                <a:sym typeface="Arial"/>
              </a:rPr>
              <a:t>.</a:t>
            </a:r>
            <a:endParaRPr sz="1500" dirty="0">
              <a:latin typeface="Arial"/>
              <a:ea typeface="Arial"/>
              <a:cs typeface="Arial"/>
              <a:sym typeface="Arial"/>
            </a:endParaRPr>
          </a:p>
          <a:p>
            <a:pPr marL="0" lvl="0" indent="0" algn="l" rtl="0">
              <a:spcBef>
                <a:spcPts val="0"/>
              </a:spcBef>
              <a:spcAft>
                <a:spcPts val="0"/>
              </a:spcAft>
              <a:buNone/>
            </a:pPr>
            <a:endParaRPr sz="1500" dirty="0">
              <a:latin typeface="Arial"/>
              <a:ea typeface="Arial"/>
              <a:cs typeface="Arial"/>
              <a:sym typeface="Arial"/>
            </a:endParaRPr>
          </a:p>
        </p:txBody>
      </p:sp>
      <p:sp>
        <p:nvSpPr>
          <p:cNvPr id="1202" name="Google Shape;1202;p12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12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#4</a:t>
            </a:r>
            <a:endParaRPr>
              <a:latin typeface="Arial"/>
              <a:ea typeface="Arial"/>
              <a:cs typeface="Arial"/>
              <a:sym typeface="Arial"/>
            </a:endParaRPr>
          </a:p>
        </p:txBody>
      </p:sp>
      <p:sp>
        <p:nvSpPr>
          <p:cNvPr id="1208" name="Google Shape;1208;p12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2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214" name="Google Shape;1214;p122"/>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hermetyzacja, modyfikatory dostępu, pakiety</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klasa String</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pętle</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r>
              <a:rPr lang="en-US" sz="1800">
                <a:solidFill>
                  <a:schemeClr val="dk1"/>
                </a:solidFill>
                <a:latin typeface="Arial"/>
                <a:ea typeface="Arial"/>
                <a:cs typeface="Arial"/>
                <a:sym typeface="Arial"/>
              </a:rPr>
              <a:t>JavaFX tutorial - </a:t>
            </a:r>
            <a:r>
              <a:rPr lang="en-US" sz="1800" u="sng">
                <a:solidFill>
                  <a:schemeClr val="hlink"/>
                </a:solidFill>
                <a:latin typeface="Arial"/>
                <a:ea typeface="Arial"/>
                <a:cs typeface="Arial"/>
                <a:sym typeface="Arial"/>
                <a:hlinkClick r:id="rId3"/>
              </a:rPr>
              <a:t>https://goo.gl/baJEo6</a:t>
            </a:r>
            <a:endParaRPr sz="1800">
              <a:solidFill>
                <a:schemeClr val="dk1"/>
              </a:solidFill>
              <a:latin typeface="Arial"/>
              <a:ea typeface="Arial"/>
              <a:cs typeface="Arial"/>
              <a:sym typeface="Arial"/>
            </a:endParaRPr>
          </a:p>
          <a:p>
            <a:pPr marL="0" lvl="0" indent="0" algn="l" rtl="0">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2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220" name="Google Shape;1220;p123"/>
          <p:cNvSpPr txBox="1">
            <a:spLocks noGrp="1"/>
          </p:cNvSpPr>
          <p:nvPr>
            <p:ph type="ctrTitle" idx="4294967295"/>
          </p:nvPr>
        </p:nvSpPr>
        <p:spPr>
          <a:xfrm>
            <a:off x="1524000" y="1616601"/>
            <a:ext cx="9144000" cy="31830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enum</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tablice, varargs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kompozycja, dziedziczenie, polimorfizm</a:t>
            </a:r>
            <a:endParaRPr sz="2800">
              <a:latin typeface="Arial"/>
              <a:ea typeface="Arial"/>
              <a:cs typeface="Arial"/>
              <a:sym typeface="Arial"/>
            </a:endParaRPr>
          </a:p>
          <a:p>
            <a:pPr marL="0" lvl="0" indent="0" algn="l" rtl="0">
              <a:spcBef>
                <a:spcPts val="0"/>
              </a:spcBef>
              <a:spcAft>
                <a:spcPts val="0"/>
              </a:spcAft>
              <a:buNone/>
            </a:pP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221" name="Google Shape;1221;p123"/>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222" name="Google Shape;1222;p123"/>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2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Enum</a:t>
            </a:r>
            <a:endParaRPr sz="3000" b="1">
              <a:solidFill>
                <a:srgbClr val="000000"/>
              </a:solidFill>
              <a:latin typeface="Arial"/>
              <a:ea typeface="Arial"/>
              <a:cs typeface="Arial"/>
              <a:sym typeface="Arial"/>
            </a:endParaRPr>
          </a:p>
        </p:txBody>
      </p:sp>
      <p:sp>
        <p:nvSpPr>
          <p:cNvPr id="1228" name="Google Shape;1228;p12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body" idx="1"/>
          </p:nvPr>
        </p:nvSpPr>
        <p:spPr>
          <a:xfrm>
            <a:off x="3463050" y="221805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a:t>
            </a:r>
            <a:endParaRPr sz="4800" b="1">
              <a:solidFill>
                <a:srgbClr val="000000"/>
              </a:solidFill>
              <a:latin typeface="Arial"/>
              <a:ea typeface="Arial"/>
              <a:cs typeface="Arial"/>
              <a:sym typeface="Arial"/>
            </a:endParaRPr>
          </a:p>
        </p:txBody>
      </p:sp>
      <p:sp>
        <p:nvSpPr>
          <p:cNvPr id="261" name="Google Shape;261;p2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34" name="Google Shape;1234;p12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Enum (typ wyliczeniowy, ang. enumeration)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specjalny rodzaj danych umożliwiających reprezentowanie ograniczonego zestawu stałych wartości. Możemy go użyć do reprezentowania: kolorów, stron świata, dni tygodnia itp.</a:t>
            </a:r>
            <a:endParaRPr sz="2000">
              <a:latin typeface="Arial"/>
              <a:ea typeface="Arial"/>
              <a:cs typeface="Arial"/>
              <a:sym typeface="Arial"/>
            </a:endParaRPr>
          </a:p>
        </p:txBody>
      </p:sp>
      <p:sp>
        <p:nvSpPr>
          <p:cNvPr id="1235" name="Google Shape;1235;p125"/>
          <p:cNvSpPr txBox="1"/>
          <p:nvPr/>
        </p:nvSpPr>
        <p:spPr>
          <a:xfrm>
            <a:off x="3252350" y="3160725"/>
            <a:ext cx="4165500" cy="24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public </a:t>
            </a:r>
            <a:r>
              <a:rPr lang="en-US" sz="3000" b="1">
                <a:solidFill>
                  <a:schemeClr val="accent5"/>
                </a:solidFill>
              </a:rPr>
              <a:t>enum </a:t>
            </a:r>
            <a:r>
              <a:rPr lang="en-US" sz="3000" b="1">
                <a:solidFill>
                  <a:schemeClr val="accent6"/>
                </a:solidFill>
              </a:rPr>
              <a:t>Colors </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RED</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WHITE</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BLACK</a:t>
            </a:r>
            <a:r>
              <a:rPr lang="en-US" sz="3000" b="1"/>
              <a:t>;</a:t>
            </a:r>
            <a:endParaRPr sz="3000" b="1"/>
          </a:p>
          <a:p>
            <a:pPr marL="0" lvl="0" indent="0" algn="l" rtl="0">
              <a:spcBef>
                <a:spcPts val="0"/>
              </a:spcBef>
              <a:spcAft>
                <a:spcPts val="0"/>
              </a:spcAft>
              <a:buNone/>
            </a:pPr>
            <a:r>
              <a:rPr lang="en-US" sz="3000" b="1"/>
              <a:t>}</a:t>
            </a:r>
            <a:endParaRPr sz="3000" b="1"/>
          </a:p>
        </p:txBody>
      </p:sp>
      <p:grpSp>
        <p:nvGrpSpPr>
          <p:cNvPr id="1236" name="Google Shape;1236;p125"/>
          <p:cNvGrpSpPr/>
          <p:nvPr/>
        </p:nvGrpSpPr>
        <p:grpSpPr>
          <a:xfrm>
            <a:off x="688700" y="2463400"/>
            <a:ext cx="3730505" cy="834000"/>
            <a:chOff x="4801796" y="-1938625"/>
            <a:chExt cx="5334628" cy="834000"/>
          </a:xfrm>
        </p:grpSpPr>
        <p:cxnSp>
          <p:nvCxnSpPr>
            <p:cNvPr id="1237" name="Google Shape;1237;p125"/>
            <p:cNvCxnSpPr/>
            <p:nvPr/>
          </p:nvCxnSpPr>
          <p:spPr>
            <a:xfrm>
              <a:off x="9381924" y="-1383800"/>
              <a:ext cx="754500" cy="142500"/>
            </a:xfrm>
            <a:prstGeom prst="straightConnector1">
              <a:avLst/>
            </a:prstGeom>
            <a:noFill/>
            <a:ln w="28575" cap="flat" cmpd="sng">
              <a:solidFill>
                <a:srgbClr val="E06666"/>
              </a:solidFill>
              <a:prstDash val="solid"/>
              <a:round/>
              <a:headEnd type="none" w="med" len="med"/>
              <a:tailEnd type="stealth" w="med" len="med"/>
            </a:ln>
          </p:spPr>
        </p:cxnSp>
        <p:sp>
          <p:nvSpPr>
            <p:cNvPr id="1238" name="Google Shape;1238;p125"/>
            <p:cNvSpPr txBox="1"/>
            <p:nvPr/>
          </p:nvSpPr>
          <p:spPr>
            <a:xfrm>
              <a:off x="4801796" y="-1938625"/>
              <a:ext cx="4580100" cy="8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accent5"/>
                  </a:solidFill>
                </a:rPr>
                <a:t>enum </a:t>
              </a:r>
              <a:r>
                <a:rPr lang="en-US"/>
                <a:t>to słowo kluczowe za pomocą którego definiujemy typ wyliczeniowy. Stosujemy je zamiast </a:t>
              </a:r>
              <a:r>
                <a:rPr lang="en-US" b="1"/>
                <a:t>class</a:t>
              </a:r>
              <a:endParaRPr b="1"/>
            </a:p>
          </p:txBody>
        </p:sp>
      </p:grpSp>
      <p:cxnSp>
        <p:nvCxnSpPr>
          <p:cNvPr id="1239" name="Google Shape;1239;p125"/>
          <p:cNvCxnSpPr/>
          <p:nvPr/>
        </p:nvCxnSpPr>
        <p:spPr>
          <a:xfrm flipH="1">
            <a:off x="6116525" y="2784925"/>
            <a:ext cx="597300" cy="463500"/>
          </a:xfrm>
          <a:prstGeom prst="straightConnector1">
            <a:avLst/>
          </a:prstGeom>
          <a:noFill/>
          <a:ln w="28575" cap="flat" cmpd="sng">
            <a:solidFill>
              <a:srgbClr val="E06666"/>
            </a:solidFill>
            <a:prstDash val="solid"/>
            <a:round/>
            <a:headEnd type="none" w="med" len="med"/>
            <a:tailEnd type="stealth" w="med" len="med"/>
          </a:ln>
        </p:spPr>
      </p:cxnSp>
      <p:sp>
        <p:nvSpPr>
          <p:cNvPr id="1240" name="Google Shape;1240;p125"/>
          <p:cNvSpPr txBox="1"/>
          <p:nvPr/>
        </p:nvSpPr>
        <p:spPr>
          <a:xfrm>
            <a:off x="6713825" y="2516675"/>
            <a:ext cx="13830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enuma</a:t>
            </a:r>
            <a:endParaRPr/>
          </a:p>
        </p:txBody>
      </p:sp>
      <p:cxnSp>
        <p:nvCxnSpPr>
          <p:cNvPr id="1241" name="Google Shape;1241;p125"/>
          <p:cNvCxnSpPr/>
          <p:nvPr/>
        </p:nvCxnSpPr>
        <p:spPr>
          <a:xfrm flipH="1">
            <a:off x="6214175" y="3898875"/>
            <a:ext cx="798300" cy="18600"/>
          </a:xfrm>
          <a:prstGeom prst="straightConnector1">
            <a:avLst/>
          </a:prstGeom>
          <a:noFill/>
          <a:ln w="28575" cap="flat" cmpd="sng">
            <a:solidFill>
              <a:srgbClr val="E06666"/>
            </a:solidFill>
            <a:prstDash val="solid"/>
            <a:round/>
            <a:headEnd type="none" w="med" len="med"/>
            <a:tailEnd type="stealth" w="med" len="med"/>
          </a:ln>
        </p:spPr>
      </p:cxnSp>
      <p:sp>
        <p:nvSpPr>
          <p:cNvPr id="1242" name="Google Shape;1242;p125"/>
          <p:cNvSpPr txBox="1"/>
          <p:nvPr/>
        </p:nvSpPr>
        <p:spPr>
          <a:xfrm>
            <a:off x="7012475" y="3630625"/>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zestaw wszystkich wartości naszego enuma zapisujemy po przecinku </a:t>
            </a:r>
            <a:endParaRPr/>
          </a:p>
        </p:txBody>
      </p:sp>
      <p:cxnSp>
        <p:nvCxnSpPr>
          <p:cNvPr id="1243" name="Google Shape;1243;p125"/>
          <p:cNvCxnSpPr/>
          <p:nvPr/>
        </p:nvCxnSpPr>
        <p:spPr>
          <a:xfrm flipH="1">
            <a:off x="6116675" y="4834200"/>
            <a:ext cx="895800" cy="2700"/>
          </a:xfrm>
          <a:prstGeom prst="straightConnector1">
            <a:avLst/>
          </a:prstGeom>
          <a:noFill/>
          <a:ln w="28575" cap="flat" cmpd="sng">
            <a:solidFill>
              <a:srgbClr val="E06666"/>
            </a:solidFill>
            <a:prstDash val="solid"/>
            <a:round/>
            <a:headEnd type="none" w="med" len="med"/>
            <a:tailEnd type="stealth" w="med" len="med"/>
          </a:ln>
        </p:spPr>
      </p:cxnSp>
      <p:sp>
        <p:nvSpPr>
          <p:cNvPr id="1244" name="Google Shape;1244;p125"/>
          <p:cNvSpPr txBox="1"/>
          <p:nvPr/>
        </p:nvSpPr>
        <p:spPr>
          <a:xfrm>
            <a:off x="7012475" y="4565950"/>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 końcu opcjonalnie (jeżeli enum nie ma pól i / lub metod) średnik</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50" name="Google Shape;1250;p126"/>
          <p:cNvSpPr txBox="1"/>
          <p:nvPr/>
        </p:nvSpPr>
        <p:spPr>
          <a:xfrm>
            <a:off x="300700" y="764931"/>
            <a:ext cx="4318200" cy="56270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t>public </a:t>
            </a:r>
            <a:r>
              <a:rPr lang="en-US" sz="1700" b="1" dirty="0" err="1">
                <a:solidFill>
                  <a:schemeClr val="accent5"/>
                </a:solidFill>
              </a:rPr>
              <a:t>enum</a:t>
            </a:r>
            <a:r>
              <a:rPr lang="en-US" sz="1700" b="1" dirty="0">
                <a:solidFill>
                  <a:schemeClr val="accent5"/>
                </a:solidFill>
              </a:rPr>
              <a:t> </a:t>
            </a:r>
            <a:r>
              <a:rPr lang="en-US" sz="1700" b="1" dirty="0">
                <a:solidFill>
                  <a:schemeClr val="accent6"/>
                </a:solidFill>
              </a:rPr>
              <a:t>Colors </a:t>
            </a:r>
            <a:r>
              <a:rPr lang="en-US" sz="1700" dirty="0"/>
              <a:t>{</a:t>
            </a:r>
            <a:endParaRPr sz="1700" dirty="0"/>
          </a:p>
          <a:p>
            <a:pPr marL="0" lvl="0" indent="0" algn="l" rtl="0">
              <a:spcBef>
                <a:spcPts val="0"/>
              </a:spcBef>
              <a:spcAft>
                <a:spcPts val="0"/>
              </a:spcAft>
              <a:buNone/>
            </a:pPr>
            <a:r>
              <a:rPr lang="en-US" sz="1700" dirty="0"/>
              <a:t>	</a:t>
            </a:r>
            <a:r>
              <a:rPr lang="en-US" sz="1700" dirty="0">
                <a:solidFill>
                  <a:schemeClr val="accent2"/>
                </a:solidFill>
              </a:rPr>
              <a:t>RED(</a:t>
            </a:r>
            <a:r>
              <a:rPr lang="en-US" sz="1700" dirty="0"/>
              <a:t>226, 56, 19</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WHITE(</a:t>
            </a:r>
            <a:r>
              <a:rPr lang="en-US" sz="1700" dirty="0">
                <a:solidFill>
                  <a:schemeClr val="dk1"/>
                </a:solidFill>
              </a:rPr>
              <a:t>255, 255, 255</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BLACK(</a:t>
            </a:r>
            <a:r>
              <a:rPr lang="en-US" sz="1700" dirty="0">
                <a:solidFill>
                  <a:schemeClr val="dk1"/>
                </a:solidFill>
              </a:rPr>
              <a:t>0, 0, 0</a:t>
            </a:r>
            <a:r>
              <a:rPr lang="en-US" sz="1700" dirty="0">
                <a:solidFill>
                  <a:schemeClr val="accent2"/>
                </a:solidFill>
              </a:rPr>
              <a:t>)</a:t>
            </a:r>
            <a:r>
              <a:rPr lang="en-US" sz="1700" dirty="0"/>
              <a:t>;</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	private int </a:t>
            </a:r>
            <a:r>
              <a:rPr lang="en-US" sz="1700" dirty="0" err="1">
                <a:solidFill>
                  <a:schemeClr val="accent6"/>
                </a:solidFill>
              </a:rPr>
              <a:t>redCode</a:t>
            </a:r>
            <a:r>
              <a:rPr lang="en-US" sz="1700" dirty="0"/>
              <a:t>;</a:t>
            </a:r>
            <a:endParaRPr sz="1700" dirty="0"/>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greenCode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blueCode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endParaRPr lang="pl-PL" sz="800" dirty="0">
              <a:solidFill>
                <a:schemeClr val="tx2">
                  <a:lumMod val="75000"/>
                </a:schemeClr>
              </a:solidFill>
            </a:endParaRPr>
          </a:p>
          <a:p>
            <a:pPr marL="0" lvl="0" indent="457200" algn="l" rtl="0">
              <a:spcBef>
                <a:spcPts val="0"/>
              </a:spcBef>
              <a:spcAft>
                <a:spcPts val="0"/>
              </a:spcAft>
              <a:buNone/>
            </a:pPr>
            <a:r>
              <a:rPr lang="pl-PL" sz="1700" dirty="0">
                <a:solidFill>
                  <a:schemeClr val="tx2">
                    <a:lumMod val="75000"/>
                  </a:schemeClr>
                </a:solidFill>
              </a:rPr>
              <a:t>// </a:t>
            </a:r>
            <a:r>
              <a:rPr lang="pl-PL" i="1" dirty="0">
                <a:solidFill>
                  <a:schemeClr val="tx2">
                    <a:lumMod val="75000"/>
                  </a:schemeClr>
                </a:solidFill>
              </a:rPr>
              <a:t>konstruktor </a:t>
            </a:r>
            <a:r>
              <a:rPr lang="pl-PL" i="1" dirty="0" err="1">
                <a:solidFill>
                  <a:schemeClr val="tx2">
                    <a:lumMod val="75000"/>
                  </a:schemeClr>
                </a:solidFill>
              </a:rPr>
              <a:t>enum</a:t>
            </a:r>
            <a:r>
              <a:rPr lang="pl-PL" i="1" dirty="0">
                <a:solidFill>
                  <a:schemeClr val="tx2">
                    <a:lumMod val="75000"/>
                  </a:schemeClr>
                </a:solidFill>
              </a:rPr>
              <a:t>-a </a:t>
            </a:r>
            <a:r>
              <a:rPr lang="pl-PL" i="1" dirty="0" err="1">
                <a:solidFill>
                  <a:schemeClr val="tx2">
                    <a:lumMod val="75000"/>
                  </a:schemeClr>
                </a:solidFill>
              </a:rPr>
              <a:t>Colors</a:t>
            </a:r>
            <a:endParaRPr sz="1700" i="1" dirty="0">
              <a:solidFill>
                <a:schemeClr val="tx2">
                  <a:lumMod val="75000"/>
                </a:schemeClr>
              </a:solidFill>
            </a:endParaRPr>
          </a:p>
          <a:p>
            <a:pPr marL="0" lvl="0" indent="457200" algn="l" rtl="0">
              <a:spcBef>
                <a:spcPts val="0"/>
              </a:spcBef>
              <a:spcAft>
                <a:spcPts val="0"/>
              </a:spcAft>
              <a:buNone/>
            </a:pPr>
            <a:r>
              <a:rPr lang="en-US" sz="1700" dirty="0">
                <a:solidFill>
                  <a:schemeClr val="dk1"/>
                </a:solidFill>
              </a:rPr>
              <a:t>Colors(int red, int green, int blue) {</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redCode</a:t>
            </a:r>
            <a:r>
              <a:rPr lang="en-US" sz="1700" dirty="0">
                <a:solidFill>
                  <a:schemeClr val="accent6"/>
                </a:solidFill>
              </a:rPr>
              <a:t> </a:t>
            </a:r>
            <a:r>
              <a:rPr lang="en-US" sz="1700" dirty="0">
                <a:solidFill>
                  <a:schemeClr val="dk1"/>
                </a:solidFill>
              </a:rPr>
              <a:t>= red;</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greenCode</a:t>
            </a:r>
            <a:r>
              <a:rPr lang="en-US" sz="1700" dirty="0">
                <a:solidFill>
                  <a:schemeClr val="accent6"/>
                </a:solidFill>
              </a:rPr>
              <a:t> </a:t>
            </a:r>
            <a:r>
              <a:rPr lang="en-US" sz="1700" dirty="0">
                <a:solidFill>
                  <a:schemeClr val="dk1"/>
                </a:solidFill>
              </a:rPr>
              <a:t>= green;</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blueCode</a:t>
            </a:r>
            <a:r>
              <a:rPr lang="en-US" sz="1700" dirty="0">
                <a:solidFill>
                  <a:schemeClr val="accent6"/>
                </a:solidFill>
              </a:rPr>
              <a:t> </a:t>
            </a:r>
            <a:r>
              <a:rPr lang="en-US" sz="1700" dirty="0">
                <a:solidFill>
                  <a:schemeClr val="dk1"/>
                </a:solidFill>
              </a:rPr>
              <a:t>= blue;</a:t>
            </a:r>
            <a:endParaRPr sz="1700" dirty="0">
              <a:solidFill>
                <a:schemeClr val="dk1"/>
              </a:solidFill>
            </a:endParaRPr>
          </a:p>
          <a:p>
            <a:pPr marL="0" lvl="0" indent="457200" algn="l" rtl="0">
              <a:spcBef>
                <a:spcPts val="0"/>
              </a:spcBef>
              <a:spcAft>
                <a:spcPts val="0"/>
              </a:spcAft>
              <a:buNone/>
            </a:pPr>
            <a:r>
              <a:rPr lang="en-US" sz="1700" dirty="0">
                <a:solidFill>
                  <a:schemeClr val="dk1"/>
                </a:solidFill>
              </a:rPr>
              <a:t>}</a:t>
            </a:r>
            <a:endParaRPr sz="1700" dirty="0">
              <a:solidFill>
                <a:schemeClr val="dk1"/>
              </a:solidFill>
            </a:endParaRPr>
          </a:p>
          <a:p>
            <a:pPr marL="0" lvl="0" indent="457200" algn="l" rtl="0">
              <a:spcBef>
                <a:spcPts val="0"/>
              </a:spcBef>
              <a:spcAft>
                <a:spcPts val="0"/>
              </a:spcAft>
              <a:buClr>
                <a:schemeClr val="dk1"/>
              </a:buClr>
              <a:buSzPts val="1100"/>
              <a:buFont typeface="Arial"/>
              <a:buNone/>
            </a:pPr>
            <a:endParaRPr sz="1700" dirty="0">
              <a:solidFill>
                <a:schemeClr val="dk1"/>
              </a:solidFill>
            </a:endParaRPr>
          </a:p>
          <a:p>
            <a:pPr marL="0" lvl="0" indent="0" algn="l" rtl="0">
              <a:spcBef>
                <a:spcPts val="0"/>
              </a:spcBef>
              <a:spcAft>
                <a:spcPts val="0"/>
              </a:spcAft>
              <a:buNone/>
            </a:pPr>
            <a:r>
              <a:rPr lang="en-US" sz="1700" dirty="0"/>
              <a:t>	public int </a:t>
            </a:r>
            <a:r>
              <a:rPr lang="en-US" sz="1700" dirty="0" err="1"/>
              <a:t>getRedCode</a:t>
            </a:r>
            <a:r>
              <a:rPr lang="en-US" sz="1700" dirty="0"/>
              <a:t>() {</a:t>
            </a:r>
            <a:endParaRPr sz="1700" dirty="0"/>
          </a:p>
          <a:p>
            <a:pPr marL="0" lvl="0" indent="457200" algn="l" rtl="0">
              <a:spcBef>
                <a:spcPts val="0"/>
              </a:spcBef>
              <a:spcAft>
                <a:spcPts val="0"/>
              </a:spcAft>
              <a:buNone/>
            </a:pPr>
            <a:r>
              <a:rPr lang="en-US" sz="1700" dirty="0"/>
              <a:t>	return </a:t>
            </a:r>
            <a:r>
              <a:rPr lang="en-US" sz="1700" dirty="0" err="1">
                <a:solidFill>
                  <a:schemeClr val="dk1"/>
                </a:solidFill>
              </a:rPr>
              <a:t>redCode</a:t>
            </a:r>
            <a:r>
              <a:rPr lang="en-US" sz="1700" dirty="0"/>
              <a:t>;</a:t>
            </a:r>
            <a:endParaRPr sz="1700" dirty="0"/>
          </a:p>
          <a:p>
            <a:pPr marL="0" lvl="0" indent="457200" algn="l" rtl="0">
              <a:spcBef>
                <a:spcPts val="0"/>
              </a:spcBef>
              <a:spcAft>
                <a:spcPts val="0"/>
              </a:spcAft>
              <a:buNone/>
            </a:pPr>
            <a:r>
              <a:rPr lang="en-US" sz="1700" dirty="0"/>
              <a:t>}</a:t>
            </a:r>
            <a:endParaRPr sz="1700" dirty="0"/>
          </a:p>
          <a:p>
            <a:pPr marL="0" lvl="0" indent="457200" algn="l" rtl="0">
              <a:spcBef>
                <a:spcPts val="0"/>
              </a:spcBef>
              <a:spcAft>
                <a:spcPts val="0"/>
              </a:spcAft>
              <a:buNone/>
            </a:pPr>
            <a:r>
              <a:rPr lang="en-US" sz="1700" dirty="0"/>
              <a:t>....</a:t>
            </a:r>
            <a:endParaRPr sz="1700" dirty="0"/>
          </a:p>
          <a:p>
            <a:pPr marL="0" lvl="0" indent="0" algn="l" rtl="0">
              <a:spcBef>
                <a:spcPts val="0"/>
              </a:spcBef>
              <a:spcAft>
                <a:spcPts val="0"/>
              </a:spcAft>
              <a:buNone/>
            </a:pPr>
            <a:r>
              <a:rPr lang="en-US" sz="1700" dirty="0"/>
              <a:t>}</a:t>
            </a:r>
            <a:endParaRPr sz="1700" dirty="0"/>
          </a:p>
        </p:txBody>
      </p:sp>
      <p:sp>
        <p:nvSpPr>
          <p:cNvPr id="1251" name="Google Shape;1251;p126"/>
          <p:cNvSpPr txBox="1"/>
          <p:nvPr/>
        </p:nvSpPr>
        <p:spPr>
          <a:xfrm>
            <a:off x="5384950" y="1219300"/>
            <a:ext cx="6702000" cy="493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enum </a:t>
            </a:r>
            <a:r>
              <a:rPr lang="en-US" sz="1800"/>
              <a:t>to specjalna klasa która może mieć pola, metody i konstruktory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wartość enuma (np. RED, WHITE) to obiekt (instancja) klasy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nie można utwórzyć innej instancji enuma, np.: używając operatora </a:t>
            </a:r>
            <a:r>
              <a:rPr lang="en-US" sz="1800" b="1"/>
              <a:t>new</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solidFill>
                  <a:schemeClr val="dk1"/>
                </a:solidFill>
              </a:rPr>
              <a:t>konstruktory enuma mogą mieć tylko widoczność: private albo pakietową</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 porównań enumów można używać operatora </a:t>
            </a:r>
            <a:r>
              <a:rPr lang="en-US" sz="1800" b="1">
                <a:solidFill>
                  <a:schemeClr val="dk1"/>
                </a:solidFill>
              </a:rPr>
              <a:t>==</a:t>
            </a:r>
            <a:r>
              <a:rPr lang="en-US" sz="1800">
                <a:solidFill>
                  <a:schemeClr val="dk1"/>
                </a:solidFill>
              </a:rPr>
              <a:t> ponieważ stałe oznaczające wartości enuma są final</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metoda toString() może być nadpisana w enumie</a:t>
            </a:r>
            <a:endParaRPr sz="1800"/>
          </a:p>
          <a:p>
            <a:pPr marL="457200" lvl="0" indent="0" algn="l" rtl="0">
              <a:spcBef>
                <a:spcPts val="0"/>
              </a:spcBef>
              <a:spcAft>
                <a:spcPts val="0"/>
              </a:spcAft>
              <a:buNone/>
            </a:pPr>
            <a:endParaRPr sz="1800"/>
          </a:p>
        </p:txBody>
      </p:sp>
      <p:sp>
        <p:nvSpPr>
          <p:cNvPr id="1252" name="Google Shape;1252;p126"/>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2"/>
                </a:solidFill>
              </a:rPr>
              <a:t>pl.sda.enums.EnumExample</a:t>
            </a:r>
            <a:endParaRPr dirty="0">
              <a:solidFill>
                <a:schemeClr val="accent2"/>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2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258" name="Google Shape;1258;p12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#enums</a:t>
            </a:r>
            <a:endParaRPr sz="3000" b="1">
              <a:solidFill>
                <a:schemeClr val="accent6"/>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enums</a:t>
            </a:r>
            <a:endParaRPr sz="2400" dirty="0">
              <a:solidFill>
                <a:schemeClr val="accent6"/>
              </a:solidFill>
              <a:latin typeface="Arial"/>
              <a:ea typeface="Arial"/>
              <a:cs typeface="Arial"/>
              <a:sym typeface="Arial"/>
            </a:endParaRPr>
          </a:p>
        </p:txBody>
      </p:sp>
      <p:sp>
        <p:nvSpPr>
          <p:cNvPr id="1264" name="Google Shape;1264;p128"/>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Currency</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ma </a:t>
            </a:r>
            <a:r>
              <a:rPr lang="en-US" sz="1800" dirty="0" err="1">
                <a:latin typeface="Arial"/>
                <a:ea typeface="Arial"/>
                <a:cs typeface="Arial"/>
                <a:sym typeface="Arial"/>
              </a:rPr>
              <a:t>reprezentować</a:t>
            </a:r>
            <a:r>
              <a:rPr lang="en-US" sz="1800" dirty="0">
                <a:latin typeface="Arial"/>
                <a:ea typeface="Arial"/>
                <a:cs typeface="Arial"/>
                <a:sym typeface="Arial"/>
              </a:rPr>
              <a:t> </a:t>
            </a:r>
            <a:r>
              <a:rPr lang="en-US" sz="1800" dirty="0" err="1">
                <a:latin typeface="Arial"/>
                <a:ea typeface="Arial"/>
                <a:cs typeface="Arial"/>
                <a:sym typeface="Arial"/>
              </a:rPr>
              <a:t>walutę</a:t>
            </a:r>
            <a:r>
              <a:rPr lang="en-US" sz="1800" dirty="0">
                <a:latin typeface="Arial"/>
                <a:ea typeface="Arial"/>
                <a:cs typeface="Arial"/>
                <a:sym typeface="Arial"/>
              </a:rPr>
              <a:t>. </a:t>
            </a:r>
            <a:r>
              <a:rPr lang="en-US" sz="1800" dirty="0" err="1">
                <a:latin typeface="Arial"/>
                <a:ea typeface="Arial"/>
                <a:cs typeface="Arial"/>
                <a:sym typeface="Arial"/>
              </a:rPr>
              <a:t>Ograniczmy</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do 5 </a:t>
            </a:r>
            <a:r>
              <a:rPr lang="en-US" sz="1800" dirty="0" err="1">
                <a:latin typeface="Arial"/>
                <a:ea typeface="Arial"/>
                <a:cs typeface="Arial"/>
                <a:sym typeface="Arial"/>
              </a:rPr>
              <a:t>walut</a:t>
            </a:r>
            <a:r>
              <a:rPr lang="en-US" sz="1800" dirty="0">
                <a:latin typeface="Arial"/>
                <a:ea typeface="Arial"/>
                <a:cs typeface="Arial"/>
                <a:sym typeface="Arial"/>
              </a:rPr>
              <a:t>: </a:t>
            </a:r>
            <a:r>
              <a:rPr lang="en-US" sz="1800" dirty="0" err="1">
                <a:latin typeface="Arial"/>
                <a:ea typeface="Arial"/>
                <a:cs typeface="Arial"/>
                <a:sym typeface="Arial"/>
              </a:rPr>
              <a:t>polski</a:t>
            </a:r>
            <a:r>
              <a:rPr lang="en-US" sz="1800" dirty="0">
                <a:latin typeface="Arial"/>
                <a:ea typeface="Arial"/>
                <a:cs typeface="Arial"/>
                <a:sym typeface="Arial"/>
              </a:rPr>
              <a:t> </a:t>
            </a:r>
            <a:r>
              <a:rPr lang="en-US" sz="1800" dirty="0" err="1">
                <a:latin typeface="Arial"/>
                <a:ea typeface="Arial"/>
                <a:cs typeface="Arial"/>
                <a:sym typeface="Arial"/>
              </a:rPr>
              <a:t>złoty</a:t>
            </a:r>
            <a:r>
              <a:rPr lang="en-US" sz="1800" dirty="0">
                <a:latin typeface="Arial"/>
                <a:ea typeface="Arial"/>
                <a:cs typeface="Arial"/>
                <a:sym typeface="Arial"/>
              </a:rPr>
              <a:t>, </a:t>
            </a:r>
            <a:r>
              <a:rPr lang="en-US" sz="1800" dirty="0" err="1">
                <a:latin typeface="Arial"/>
                <a:ea typeface="Arial"/>
                <a:cs typeface="Arial"/>
                <a:sym typeface="Arial"/>
              </a:rPr>
              <a:t>dolar</a:t>
            </a:r>
            <a:r>
              <a:rPr lang="en-US" sz="1800" dirty="0">
                <a:latin typeface="Arial"/>
                <a:ea typeface="Arial"/>
                <a:cs typeface="Arial"/>
                <a:sym typeface="Arial"/>
              </a:rPr>
              <a:t>, euro, </a:t>
            </a:r>
            <a:r>
              <a:rPr lang="en-US" sz="1800" dirty="0" err="1">
                <a:latin typeface="Arial"/>
                <a:ea typeface="Arial"/>
                <a:cs typeface="Arial"/>
                <a:sym typeface="Arial"/>
              </a:rPr>
              <a:t>jen</a:t>
            </a:r>
            <a:r>
              <a:rPr lang="en-US" sz="1800" dirty="0">
                <a:latin typeface="Arial"/>
                <a:ea typeface="Arial"/>
                <a:cs typeface="Arial"/>
                <a:sym typeface="Arial"/>
              </a:rPr>
              <a:t>, </a:t>
            </a:r>
            <a:r>
              <a:rPr lang="en-US" sz="1800" dirty="0" err="1">
                <a:latin typeface="Arial"/>
                <a:ea typeface="Arial"/>
                <a:cs typeface="Arial"/>
                <a:sym typeface="Arial"/>
              </a:rPr>
              <a:t>funt</a:t>
            </a:r>
            <a:r>
              <a:rPr lang="en-US" sz="1800" dirty="0">
                <a:latin typeface="Arial"/>
                <a:ea typeface="Arial"/>
                <a:cs typeface="Arial"/>
                <a:sym typeface="Arial"/>
              </a:rPr>
              <a:t> </a:t>
            </a:r>
            <a:r>
              <a:rPr lang="en-US" sz="1800" dirty="0" err="1">
                <a:latin typeface="Arial"/>
                <a:ea typeface="Arial"/>
                <a:cs typeface="Arial"/>
                <a:sym typeface="Arial"/>
              </a:rPr>
              <a:t>brytyjski</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Operation</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którego</a:t>
            </a:r>
            <a:r>
              <a:rPr lang="en-US" sz="1800" dirty="0">
                <a:latin typeface="Arial"/>
                <a:ea typeface="Arial"/>
                <a:cs typeface="Arial"/>
                <a:sym typeface="Arial"/>
              </a:rPr>
              <a:t> </a:t>
            </a:r>
            <a:r>
              <a:rPr lang="en-US" sz="1800" dirty="0" err="1">
                <a:latin typeface="Arial"/>
                <a:ea typeface="Arial"/>
                <a:cs typeface="Arial"/>
                <a:sym typeface="Arial"/>
              </a:rPr>
              <a:t>występować</a:t>
            </a:r>
            <a:r>
              <a:rPr lang="en-US" sz="1800" dirty="0">
                <a:latin typeface="Arial"/>
                <a:ea typeface="Arial"/>
                <a:cs typeface="Arial"/>
                <a:sym typeface="Arial"/>
              </a:rPr>
              <a:t> </a:t>
            </a:r>
            <a:r>
              <a:rPr lang="en-US" sz="1800" dirty="0" err="1">
                <a:latin typeface="Arial"/>
                <a:ea typeface="Arial"/>
                <a:cs typeface="Arial"/>
                <a:sym typeface="Arial"/>
              </a:rPr>
              <a:t>będą</a:t>
            </a:r>
            <a:r>
              <a:rPr lang="en-US" sz="1800" dirty="0">
                <a:latin typeface="Arial"/>
                <a:ea typeface="Arial"/>
                <a:cs typeface="Arial"/>
                <a:sym typeface="Arial"/>
              </a:rPr>
              <a:t> </a:t>
            </a:r>
            <a:r>
              <a:rPr lang="en-US" sz="1800" dirty="0" err="1">
                <a:latin typeface="Arial"/>
                <a:ea typeface="Arial"/>
                <a:cs typeface="Arial"/>
                <a:sym typeface="Arial"/>
              </a:rPr>
              <a:t>wartości</a:t>
            </a:r>
            <a:r>
              <a:rPr lang="en-US" sz="1800" dirty="0">
                <a:latin typeface="Arial"/>
                <a:ea typeface="Arial"/>
                <a:cs typeface="Arial"/>
                <a:sym typeface="Arial"/>
              </a:rPr>
              <a:t>: </a:t>
            </a:r>
            <a:r>
              <a:rPr lang="en-US" sz="1800" b="1" dirty="0">
                <a:latin typeface="Arial"/>
                <a:ea typeface="Arial"/>
                <a:cs typeface="Arial"/>
                <a:sym typeface="Arial"/>
              </a:rPr>
              <a:t>PLUS</a:t>
            </a:r>
            <a:r>
              <a:rPr lang="en-US" sz="1800" dirty="0">
                <a:latin typeface="Arial"/>
                <a:ea typeface="Arial"/>
                <a:cs typeface="Arial"/>
                <a:sym typeface="Arial"/>
              </a:rPr>
              <a:t>, </a:t>
            </a:r>
            <a:r>
              <a:rPr lang="en-US" sz="1800" b="1" dirty="0">
                <a:latin typeface="Arial"/>
                <a:ea typeface="Arial"/>
                <a:cs typeface="Arial"/>
                <a:sym typeface="Arial"/>
              </a:rPr>
              <a:t>MINUS</a:t>
            </a:r>
            <a:r>
              <a:rPr lang="en-US" sz="1800" dirty="0">
                <a:latin typeface="Arial"/>
                <a:ea typeface="Arial"/>
                <a:cs typeface="Arial"/>
                <a:sym typeface="Arial"/>
              </a:rPr>
              <a:t>, </a:t>
            </a:r>
            <a:r>
              <a:rPr lang="en-US" sz="1800" b="1" dirty="0">
                <a:latin typeface="Arial"/>
                <a:ea typeface="Arial"/>
                <a:cs typeface="Arial"/>
                <a:sym typeface="Arial"/>
              </a:rPr>
              <a:t>MULTIPLY</a:t>
            </a:r>
            <a:r>
              <a:rPr lang="en-US" sz="1800" dirty="0">
                <a:latin typeface="Arial"/>
                <a:ea typeface="Arial"/>
                <a:cs typeface="Arial"/>
                <a:sym typeface="Arial"/>
              </a:rPr>
              <a:t>, </a:t>
            </a:r>
            <a:r>
              <a:rPr lang="en-US" sz="1800" b="1" dirty="0">
                <a:latin typeface="Arial"/>
                <a:ea typeface="Arial"/>
                <a:cs typeface="Arial"/>
                <a:sym typeface="Arial"/>
              </a:rPr>
              <a:t>DIVIDE</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latin typeface="Arial"/>
                <a:ea typeface="Arial"/>
                <a:cs typeface="Arial"/>
                <a:sym typeface="Arial"/>
              </a:rPr>
              <a:t>Do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Currency </a:t>
            </a:r>
            <a:r>
              <a:rPr lang="en-US" sz="1800" dirty="0" err="1">
                <a:latin typeface="Arial"/>
                <a:ea typeface="Arial"/>
                <a:cs typeface="Arial"/>
                <a:sym typeface="Arial"/>
              </a:rPr>
              <a:t>dodaj</a:t>
            </a:r>
            <a:r>
              <a:rPr lang="en-US" sz="1800" dirty="0">
                <a:latin typeface="Arial"/>
                <a:ea typeface="Arial"/>
                <a:cs typeface="Arial"/>
                <a:sym typeface="Arial"/>
              </a:rPr>
              <a:t> pole </a:t>
            </a:r>
            <a:r>
              <a:rPr lang="en-US" sz="1800" dirty="0" err="1">
                <a:latin typeface="Arial"/>
                <a:ea typeface="Arial"/>
                <a:cs typeface="Arial"/>
                <a:sym typeface="Arial"/>
              </a:rPr>
              <a:t>oznaczające</a:t>
            </a:r>
            <a:r>
              <a:rPr lang="en-US" sz="1800" dirty="0">
                <a:latin typeface="Arial"/>
                <a:ea typeface="Arial"/>
                <a:cs typeface="Arial"/>
                <a:sym typeface="Arial"/>
              </a:rPr>
              <a:t> symbol </a:t>
            </a:r>
            <a:r>
              <a:rPr lang="en-US" sz="1800" dirty="0" err="1">
                <a:latin typeface="Arial"/>
                <a:ea typeface="Arial"/>
                <a:cs typeface="Arial"/>
                <a:sym typeface="Arial"/>
              </a:rPr>
              <a:t>waluty</a:t>
            </a:r>
            <a:r>
              <a:rPr lang="en-US" sz="1800" dirty="0">
                <a:latin typeface="Arial"/>
                <a:ea typeface="Arial"/>
                <a:cs typeface="Arial"/>
                <a:sym typeface="Arial"/>
              </a:rPr>
              <a:t>: "PLN", "USD" </a:t>
            </a:r>
            <a:r>
              <a:rPr lang="en-US" sz="1800" dirty="0" err="1">
                <a:latin typeface="Arial"/>
                <a:ea typeface="Arial"/>
                <a:cs typeface="Arial"/>
                <a:sym typeface="Arial"/>
              </a:rPr>
              <a:t>itp</a:t>
            </a:r>
            <a:r>
              <a:rPr lang="en-US" sz="1800" dirty="0">
                <a:latin typeface="Arial"/>
                <a:ea typeface="Arial"/>
                <a:cs typeface="Arial"/>
                <a:sym typeface="Arial"/>
              </a:rPr>
              <a:t>., a do </a:t>
            </a:r>
            <a:r>
              <a:rPr lang="en-US" sz="1800" b="1" dirty="0">
                <a:latin typeface="Arial"/>
                <a:ea typeface="Arial"/>
                <a:cs typeface="Arial"/>
                <a:sym typeface="Arial"/>
              </a:rPr>
              <a:t>Operation</a:t>
            </a:r>
            <a:r>
              <a:rPr lang="en-US" sz="1800" dirty="0">
                <a:latin typeface="Arial"/>
                <a:ea typeface="Arial"/>
                <a:cs typeface="Arial"/>
                <a:sym typeface="Arial"/>
              </a:rPr>
              <a:t> </a:t>
            </a:r>
            <a:r>
              <a:rPr lang="en-US" sz="1800" dirty="0" err="1">
                <a:latin typeface="Arial"/>
                <a:ea typeface="Arial"/>
                <a:cs typeface="Arial"/>
                <a:sym typeface="Arial"/>
              </a:rPr>
              <a:t>reprezentację</a:t>
            </a:r>
            <a:r>
              <a:rPr lang="en-US" sz="1800" dirty="0">
                <a:latin typeface="Arial"/>
                <a:ea typeface="Arial"/>
                <a:cs typeface="Arial"/>
                <a:sym typeface="Arial"/>
              </a:rPr>
              <a:t> </a:t>
            </a:r>
            <a:r>
              <a:rPr lang="en-US" sz="1800" dirty="0" err="1">
                <a:latin typeface="Arial"/>
                <a:ea typeface="Arial"/>
                <a:cs typeface="Arial"/>
                <a:sym typeface="Arial"/>
              </a:rPr>
              <a:t>tekstową</a:t>
            </a:r>
            <a:r>
              <a:rPr lang="en-US" sz="1800" dirty="0">
                <a:latin typeface="Arial"/>
                <a:ea typeface="Arial"/>
                <a:cs typeface="Arial"/>
                <a:sym typeface="Arial"/>
              </a:rPr>
              <a:t>: "+", "-" </a:t>
            </a:r>
            <a:r>
              <a:rPr lang="en-US" sz="1800" dirty="0" err="1">
                <a:latin typeface="Arial"/>
                <a:ea typeface="Arial"/>
                <a:cs typeface="Arial"/>
                <a:sym typeface="Arial"/>
              </a:rPr>
              <a:t>itp</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Operation</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i="1" dirty="0">
                <a:latin typeface="Arial"/>
                <a:ea typeface="Arial"/>
                <a:cs typeface="Arial"/>
                <a:sym typeface="Arial"/>
              </a:rPr>
              <a:t>calculate(double a, double b)</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dwóch</a:t>
            </a:r>
            <a:r>
              <a:rPr lang="en-US" sz="1800" dirty="0">
                <a:latin typeface="Arial"/>
                <a:ea typeface="Arial"/>
                <a:cs typeface="Arial"/>
                <a:sym typeface="Arial"/>
              </a:rPr>
              <a:t> </a:t>
            </a:r>
            <a:r>
              <a:rPr lang="en-US" sz="1800" dirty="0" err="1">
                <a:latin typeface="Arial"/>
                <a:ea typeface="Arial"/>
                <a:cs typeface="Arial"/>
                <a:sym typeface="Arial"/>
              </a:rPr>
              <a:t>podanych</a:t>
            </a:r>
            <a:r>
              <a:rPr lang="en-US" sz="1800" dirty="0">
                <a:latin typeface="Arial"/>
                <a:ea typeface="Arial"/>
                <a:cs typeface="Arial"/>
                <a:sym typeface="Arial"/>
              </a:rPr>
              <a:t> </a:t>
            </a:r>
            <a:r>
              <a:rPr lang="en-US" sz="1800" dirty="0" err="1">
                <a:latin typeface="Arial"/>
                <a:ea typeface="Arial"/>
                <a:cs typeface="Arial"/>
                <a:sym typeface="Arial"/>
              </a:rPr>
              <a:t>liczb</a:t>
            </a:r>
            <a:r>
              <a:rPr lang="en-US" sz="1800" dirty="0">
                <a:latin typeface="Arial"/>
                <a:ea typeface="Arial"/>
                <a:cs typeface="Arial"/>
                <a:sym typeface="Arial"/>
              </a:rPr>
              <a:t> </a:t>
            </a:r>
            <a:r>
              <a:rPr lang="en-US" sz="1800" dirty="0" err="1">
                <a:latin typeface="Arial"/>
                <a:ea typeface="Arial"/>
                <a:cs typeface="Arial"/>
                <a:sym typeface="Arial"/>
              </a:rPr>
              <a:t>wykona</a:t>
            </a:r>
            <a:r>
              <a:rPr lang="en-US" sz="1800" dirty="0">
                <a:latin typeface="Arial"/>
                <a:ea typeface="Arial"/>
                <a:cs typeface="Arial"/>
                <a:sym typeface="Arial"/>
              </a:rPr>
              <a:t> </a:t>
            </a:r>
            <a:r>
              <a:rPr lang="en-US" sz="1800" dirty="0" err="1">
                <a:latin typeface="Arial"/>
                <a:ea typeface="Arial"/>
                <a:cs typeface="Arial"/>
                <a:sym typeface="Arial"/>
              </a:rPr>
              <a:t>odpowiednią</a:t>
            </a:r>
            <a:r>
              <a:rPr lang="en-US" sz="1800" dirty="0">
                <a:latin typeface="Arial"/>
                <a:ea typeface="Arial"/>
                <a:cs typeface="Arial"/>
                <a:sym typeface="Arial"/>
              </a:rPr>
              <a:t> </a:t>
            </a:r>
            <a:r>
              <a:rPr lang="en-US" sz="1800" dirty="0" err="1">
                <a:latin typeface="Arial"/>
                <a:ea typeface="Arial"/>
                <a:cs typeface="Arial"/>
                <a:sym typeface="Arial"/>
              </a:rPr>
              <a:t>operację</a:t>
            </a:r>
            <a:r>
              <a:rPr lang="en-US" sz="1800" dirty="0">
                <a:latin typeface="Arial"/>
                <a:ea typeface="Arial"/>
                <a:cs typeface="Arial"/>
                <a:sym typeface="Arial"/>
              </a:rPr>
              <a:t> </a:t>
            </a:r>
            <a:r>
              <a:rPr lang="en-US" sz="1800" dirty="0" err="1">
                <a:latin typeface="Arial"/>
                <a:ea typeface="Arial"/>
                <a:cs typeface="Arial"/>
                <a:sym typeface="Arial"/>
              </a:rPr>
              <a:t>matematyczną</a:t>
            </a:r>
            <a:r>
              <a:rPr lang="en-US" sz="1800" dirty="0">
                <a:latin typeface="Arial"/>
                <a:ea typeface="Arial"/>
                <a:cs typeface="Arial"/>
                <a:sym typeface="Arial"/>
              </a:rPr>
              <a:t>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wyświetli</a:t>
            </a:r>
            <a:r>
              <a:rPr lang="en-US" sz="1800" dirty="0">
                <a:latin typeface="Arial"/>
                <a:ea typeface="Arial"/>
                <a:cs typeface="Arial"/>
                <a:sym typeface="Arial"/>
              </a:rPr>
              <a:t> </a:t>
            </a:r>
            <a:r>
              <a:rPr lang="en-US" sz="1800" dirty="0" err="1">
                <a:latin typeface="Arial"/>
                <a:ea typeface="Arial"/>
                <a:cs typeface="Arial"/>
                <a:sym typeface="Arial"/>
              </a:rPr>
              <a:t>jej</a:t>
            </a:r>
            <a:r>
              <a:rPr lang="en-US" sz="1800" dirty="0">
                <a:latin typeface="Arial"/>
                <a:ea typeface="Arial"/>
                <a:cs typeface="Arial"/>
                <a:sym typeface="Arial"/>
              </a:rPr>
              <a:t> </a:t>
            </a:r>
            <a:r>
              <a:rPr lang="en-US" sz="1800" dirty="0" err="1">
                <a:latin typeface="Arial"/>
                <a:ea typeface="Arial"/>
                <a:cs typeface="Arial"/>
                <a:sym typeface="Arial"/>
              </a:rPr>
              <a:t>wywołanie</a:t>
            </a:r>
            <a:r>
              <a:rPr lang="en-US" sz="1800" dirty="0">
                <a:latin typeface="Arial"/>
                <a:ea typeface="Arial"/>
                <a:cs typeface="Arial"/>
                <a:sym typeface="Arial"/>
              </a:rPr>
              <a:t> w "</a:t>
            </a:r>
            <a:r>
              <a:rPr lang="en-US" sz="1800" dirty="0" err="1">
                <a:latin typeface="Arial"/>
                <a:ea typeface="Arial"/>
                <a:cs typeface="Arial"/>
                <a:sym typeface="Arial"/>
              </a:rPr>
              <a:t>ładny</a:t>
            </a:r>
            <a:r>
              <a:rPr lang="en-US" sz="1800" dirty="0">
                <a:latin typeface="Arial"/>
                <a:ea typeface="Arial"/>
                <a:cs typeface="Arial"/>
                <a:sym typeface="Arial"/>
              </a:rPr>
              <a:t>" </a:t>
            </a:r>
            <a:r>
              <a:rPr lang="en-US" sz="1800" dirty="0" err="1">
                <a:latin typeface="Arial"/>
                <a:ea typeface="Arial"/>
                <a:cs typeface="Arial"/>
                <a:sym typeface="Arial"/>
              </a:rPr>
              <a:t>sposób</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konsoli</a:t>
            </a:r>
            <a:r>
              <a:rPr lang="en-US" sz="1800" dirty="0">
                <a:latin typeface="Arial"/>
                <a:ea typeface="Arial"/>
                <a:cs typeface="Arial"/>
                <a:sym typeface="Arial"/>
              </a:rPr>
              <a:t>.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przykład</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wykonanie</a:t>
            </a:r>
            <a:r>
              <a:rPr lang="en-US" sz="1800" dirty="0">
                <a:latin typeface="Arial"/>
                <a:ea typeface="Arial"/>
                <a:cs typeface="Arial"/>
                <a:sym typeface="Arial"/>
              </a:rPr>
              <a:t> </a:t>
            </a:r>
            <a:r>
              <a:rPr lang="en-US" sz="1800" dirty="0" err="1">
                <a:latin typeface="Arial"/>
                <a:ea typeface="Arial"/>
                <a:cs typeface="Arial"/>
                <a:sym typeface="Arial"/>
              </a:rPr>
              <a:t>kilku</a:t>
            </a:r>
            <a:r>
              <a:rPr lang="en-US" sz="1800" dirty="0">
                <a:latin typeface="Arial"/>
                <a:ea typeface="Arial"/>
                <a:cs typeface="Arial"/>
                <a:sym typeface="Arial"/>
              </a:rPr>
              <a:t> </a:t>
            </a:r>
            <a:r>
              <a:rPr lang="en-US" sz="1800" dirty="0" err="1">
                <a:latin typeface="Arial"/>
                <a:ea typeface="Arial"/>
                <a:cs typeface="Arial"/>
                <a:sym typeface="Arial"/>
              </a:rPr>
              <a:t>operacji</a:t>
            </a:r>
            <a:r>
              <a:rPr lang="en-US" sz="1800" dirty="0">
                <a:latin typeface="Arial"/>
                <a:ea typeface="Arial"/>
                <a:cs typeface="Arial"/>
                <a:sym typeface="Arial"/>
              </a:rPr>
              <a:t> </a:t>
            </a:r>
            <a:r>
              <a:rPr lang="en-US" sz="1800" dirty="0" err="1">
                <a:latin typeface="Arial"/>
                <a:ea typeface="Arial"/>
                <a:cs typeface="Arial"/>
                <a:sym typeface="Arial"/>
              </a:rPr>
              <a:t>matematycznych</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latin typeface="Arial"/>
                <a:ea typeface="Arial"/>
                <a:cs typeface="Arial"/>
                <a:sym typeface="Arial"/>
              </a:rPr>
              <a:t>Do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Currency </a:t>
            </a:r>
            <a:r>
              <a:rPr lang="en-US" sz="1800" dirty="0" err="1">
                <a:latin typeface="Arial"/>
                <a:ea typeface="Arial"/>
                <a:cs typeface="Arial"/>
                <a:sym typeface="Arial"/>
              </a:rPr>
              <a:t>dodaj</a:t>
            </a:r>
            <a:r>
              <a:rPr lang="en-US" sz="1800" dirty="0">
                <a:latin typeface="Arial"/>
                <a:ea typeface="Arial"/>
                <a:cs typeface="Arial"/>
                <a:sym typeface="Arial"/>
              </a:rPr>
              <a:t> pole </a:t>
            </a:r>
            <a:r>
              <a:rPr lang="en-US" sz="1800" dirty="0" err="1">
                <a:latin typeface="Arial"/>
                <a:ea typeface="Arial"/>
                <a:cs typeface="Arial"/>
                <a:sym typeface="Arial"/>
              </a:rPr>
              <a:t>oznaczające</a:t>
            </a:r>
            <a:r>
              <a:rPr lang="en-US" sz="1800" dirty="0">
                <a:latin typeface="Arial"/>
                <a:ea typeface="Arial"/>
                <a:cs typeface="Arial"/>
                <a:sym typeface="Arial"/>
              </a:rPr>
              <a:t> </a:t>
            </a:r>
            <a:r>
              <a:rPr lang="en-US" sz="1800" dirty="0" err="1">
                <a:latin typeface="Arial"/>
                <a:ea typeface="Arial"/>
                <a:cs typeface="Arial"/>
                <a:sym typeface="Arial"/>
              </a:rPr>
              <a:t>kurs</a:t>
            </a:r>
            <a:r>
              <a:rPr lang="en-US" sz="1800" dirty="0">
                <a:latin typeface="Arial"/>
                <a:ea typeface="Arial"/>
                <a:cs typeface="Arial"/>
                <a:sym typeface="Arial"/>
              </a:rPr>
              <a:t> </a:t>
            </a:r>
            <a:r>
              <a:rPr lang="en-US" sz="1800" dirty="0" err="1">
                <a:latin typeface="Arial"/>
                <a:ea typeface="Arial"/>
                <a:cs typeface="Arial"/>
                <a:sym typeface="Arial"/>
              </a:rPr>
              <a:t>waluty</a:t>
            </a:r>
            <a:r>
              <a:rPr lang="en-US" sz="1800" dirty="0">
                <a:latin typeface="Arial"/>
                <a:ea typeface="Arial"/>
                <a:cs typeface="Arial"/>
                <a:sym typeface="Arial"/>
              </a:rPr>
              <a:t> (w </a:t>
            </a:r>
            <a:r>
              <a:rPr lang="en-US" sz="1800" dirty="0" err="1">
                <a:latin typeface="Arial"/>
                <a:ea typeface="Arial"/>
                <a:cs typeface="Arial"/>
                <a:sym typeface="Arial"/>
              </a:rPr>
              <a:t>stosunku</a:t>
            </a:r>
            <a:r>
              <a:rPr lang="en-US" sz="1800" dirty="0">
                <a:latin typeface="Arial"/>
                <a:ea typeface="Arial"/>
                <a:cs typeface="Arial"/>
                <a:sym typeface="Arial"/>
              </a:rPr>
              <a:t> do </a:t>
            </a:r>
            <a:r>
              <a:rPr lang="en-US" sz="1800" dirty="0" err="1">
                <a:latin typeface="Arial"/>
                <a:ea typeface="Arial"/>
                <a:cs typeface="Arial"/>
                <a:sym typeface="Arial"/>
              </a:rPr>
              <a:t>polskiego</a:t>
            </a:r>
            <a:r>
              <a:rPr lang="en-US" sz="1800" dirty="0">
                <a:latin typeface="Arial"/>
                <a:ea typeface="Arial"/>
                <a:cs typeface="Arial"/>
                <a:sym typeface="Arial"/>
              </a:rPr>
              <a:t> </a:t>
            </a:r>
            <a:r>
              <a:rPr lang="en-US" sz="1800" dirty="0" err="1">
                <a:latin typeface="Arial"/>
                <a:ea typeface="Arial"/>
                <a:cs typeface="Arial"/>
                <a:sym typeface="Arial"/>
              </a:rPr>
              <a:t>złotego</a:t>
            </a:r>
            <a:r>
              <a:rPr lang="en-US" sz="1800" dirty="0">
                <a:latin typeface="Arial"/>
                <a:ea typeface="Arial"/>
                <a:cs typeface="Arial"/>
                <a:sym typeface="Arial"/>
              </a:rPr>
              <a:t>)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wyliczy</a:t>
            </a:r>
            <a:r>
              <a:rPr lang="en-US" sz="1800" dirty="0">
                <a:latin typeface="Arial"/>
                <a:ea typeface="Arial"/>
                <a:cs typeface="Arial"/>
                <a:sym typeface="Arial"/>
              </a:rPr>
              <a:t> </a:t>
            </a:r>
            <a:r>
              <a:rPr lang="en-US" sz="1800" dirty="0" err="1">
                <a:latin typeface="Arial"/>
                <a:ea typeface="Arial"/>
                <a:cs typeface="Arial"/>
                <a:sym typeface="Arial"/>
              </a:rPr>
              <a:t>wartość</a:t>
            </a:r>
            <a:r>
              <a:rPr lang="en-US" sz="1800" dirty="0">
                <a:latin typeface="Arial"/>
                <a:ea typeface="Arial"/>
                <a:cs typeface="Arial"/>
                <a:sym typeface="Arial"/>
              </a:rPr>
              <a:t> </a:t>
            </a:r>
            <a:r>
              <a:rPr lang="en-US" sz="1800" dirty="0" err="1">
                <a:latin typeface="Arial"/>
                <a:ea typeface="Arial"/>
                <a:cs typeface="Arial"/>
                <a:sym typeface="Arial"/>
              </a:rPr>
              <a:t>podanej</a:t>
            </a:r>
            <a:r>
              <a:rPr lang="en-US" sz="1800" dirty="0">
                <a:latin typeface="Arial"/>
                <a:ea typeface="Arial"/>
                <a:cs typeface="Arial"/>
                <a:sym typeface="Arial"/>
              </a:rPr>
              <a:t> </a:t>
            </a:r>
            <a:r>
              <a:rPr lang="en-US" sz="1800" dirty="0" err="1">
                <a:latin typeface="Arial"/>
                <a:ea typeface="Arial"/>
                <a:cs typeface="Arial"/>
                <a:sym typeface="Arial"/>
              </a:rPr>
              <a:t>kwoty</a:t>
            </a:r>
            <a:r>
              <a:rPr lang="en-US" sz="1800" dirty="0">
                <a:latin typeface="Arial"/>
                <a:ea typeface="Arial"/>
                <a:cs typeface="Arial"/>
                <a:sym typeface="Arial"/>
              </a:rPr>
              <a:t> w </a:t>
            </a:r>
            <a:r>
              <a:rPr lang="en-US" sz="1800" dirty="0" err="1">
                <a:latin typeface="Arial"/>
                <a:ea typeface="Arial"/>
                <a:cs typeface="Arial"/>
                <a:sym typeface="Arial"/>
              </a:rPr>
              <a:t>obcej</a:t>
            </a:r>
            <a:r>
              <a:rPr lang="en-US" sz="1800" dirty="0">
                <a:latin typeface="Arial"/>
                <a:ea typeface="Arial"/>
                <a:cs typeface="Arial"/>
                <a:sym typeface="Arial"/>
              </a:rPr>
              <a:t> </a:t>
            </a:r>
            <a:r>
              <a:rPr lang="en-US" sz="1800" dirty="0" err="1">
                <a:latin typeface="Arial"/>
                <a:ea typeface="Arial"/>
                <a:cs typeface="Arial"/>
                <a:sym typeface="Arial"/>
              </a:rPr>
              <a:t>walucie</a:t>
            </a:r>
            <a:r>
              <a:rPr lang="en-US" sz="1800" dirty="0">
                <a:latin typeface="Arial"/>
                <a:ea typeface="Arial"/>
                <a:cs typeface="Arial"/>
                <a:sym typeface="Arial"/>
              </a:rPr>
              <a:t> (np.: 100 </a:t>
            </a:r>
            <a:r>
              <a:rPr lang="en-US" sz="1800" dirty="0" err="1">
                <a:latin typeface="Arial"/>
                <a:ea typeface="Arial"/>
                <a:cs typeface="Arial"/>
                <a:sym typeface="Arial"/>
              </a:rPr>
              <a:t>zł</a:t>
            </a:r>
            <a:r>
              <a:rPr lang="en-US" sz="1800" dirty="0">
                <a:latin typeface="Arial"/>
                <a:ea typeface="Arial"/>
                <a:cs typeface="Arial"/>
                <a:sym typeface="Arial"/>
              </a:rPr>
              <a:t> -&gt; 30 euro)</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Zadbaj</a:t>
            </a:r>
            <a:r>
              <a:rPr lang="en-US" sz="1800" dirty="0">
                <a:latin typeface="Arial"/>
                <a:ea typeface="Arial"/>
                <a:cs typeface="Arial"/>
                <a:sym typeface="Arial"/>
              </a:rPr>
              <a:t> by </a:t>
            </a:r>
            <a:r>
              <a:rPr lang="en-US" sz="1800" dirty="0" err="1">
                <a:latin typeface="Arial"/>
                <a:ea typeface="Arial"/>
                <a:cs typeface="Arial"/>
                <a:sym typeface="Arial"/>
              </a:rPr>
              <a:t>można</a:t>
            </a:r>
            <a:r>
              <a:rPr lang="en-US" sz="1800" dirty="0">
                <a:latin typeface="Arial"/>
                <a:ea typeface="Arial"/>
                <a:cs typeface="Arial"/>
                <a:sym typeface="Arial"/>
              </a:rPr>
              <a:t> </a:t>
            </a:r>
            <a:r>
              <a:rPr lang="en-US" sz="1800" dirty="0" err="1">
                <a:latin typeface="Arial"/>
                <a:ea typeface="Arial"/>
                <a:cs typeface="Arial"/>
                <a:sym typeface="Arial"/>
              </a:rPr>
              <a:t>było</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bazie</a:t>
            </a:r>
            <a:r>
              <a:rPr lang="en-US" sz="1800" dirty="0">
                <a:latin typeface="Arial"/>
                <a:ea typeface="Arial"/>
                <a:cs typeface="Arial"/>
                <a:sym typeface="Arial"/>
              </a:rPr>
              <a:t> </a:t>
            </a:r>
            <a:r>
              <a:rPr lang="en-US" sz="1800" dirty="0" err="1">
                <a:latin typeface="Arial"/>
                <a:ea typeface="Arial"/>
                <a:cs typeface="Arial"/>
                <a:sym typeface="Arial"/>
              </a:rPr>
              <a:t>reprezentacji</a:t>
            </a:r>
            <a:r>
              <a:rPr lang="en-US" sz="1800" dirty="0">
                <a:latin typeface="Arial"/>
                <a:ea typeface="Arial"/>
                <a:cs typeface="Arial"/>
                <a:sym typeface="Arial"/>
              </a:rPr>
              <a:t> </a:t>
            </a:r>
            <a:r>
              <a:rPr lang="en-US" sz="1800" dirty="0" err="1">
                <a:latin typeface="Arial"/>
                <a:ea typeface="Arial"/>
                <a:cs typeface="Arial"/>
                <a:sym typeface="Arial"/>
              </a:rPr>
              <a:t>tekstowej</a:t>
            </a:r>
            <a:r>
              <a:rPr lang="en-US" sz="1800" dirty="0">
                <a:latin typeface="Arial"/>
                <a:ea typeface="Arial"/>
                <a:cs typeface="Arial"/>
                <a:sym typeface="Arial"/>
              </a:rPr>
              <a:t> ("PLN",  "+" </a:t>
            </a:r>
            <a:r>
              <a:rPr lang="en-US" sz="1800" dirty="0" err="1">
                <a:latin typeface="Arial"/>
                <a:ea typeface="Arial"/>
                <a:cs typeface="Arial"/>
                <a:sym typeface="Arial"/>
              </a:rPr>
              <a:t>itp</a:t>
            </a:r>
            <a:r>
              <a:rPr lang="en-US" sz="1800" dirty="0">
                <a:latin typeface="Arial"/>
                <a:ea typeface="Arial"/>
                <a:cs typeface="Arial"/>
                <a:sym typeface="Arial"/>
              </a:rPr>
              <a:t>)  </a:t>
            </a:r>
            <a:r>
              <a:rPr lang="en-US" sz="1800" dirty="0" err="1">
                <a:latin typeface="Arial"/>
                <a:ea typeface="Arial"/>
                <a:cs typeface="Arial"/>
                <a:sym typeface="Arial"/>
              </a:rPr>
              <a:t>znaleźć</a:t>
            </a:r>
            <a:r>
              <a:rPr lang="en-US" sz="1800" dirty="0">
                <a:latin typeface="Arial"/>
                <a:ea typeface="Arial"/>
                <a:cs typeface="Arial"/>
                <a:sym typeface="Arial"/>
              </a:rPr>
              <a:t> </a:t>
            </a:r>
            <a:r>
              <a:rPr lang="en-US" sz="1800" dirty="0" err="1">
                <a:latin typeface="Arial"/>
                <a:ea typeface="Arial"/>
                <a:cs typeface="Arial"/>
                <a:sym typeface="Arial"/>
              </a:rPr>
              <a:t>odpowiednią</a:t>
            </a:r>
            <a:r>
              <a:rPr lang="en-US" sz="1800" dirty="0">
                <a:latin typeface="Arial"/>
                <a:ea typeface="Arial"/>
                <a:cs typeface="Arial"/>
                <a:sym typeface="Arial"/>
              </a:rPr>
              <a:t> </a:t>
            </a:r>
            <a:r>
              <a:rPr lang="en-US" sz="1800" dirty="0" err="1">
                <a:latin typeface="Arial"/>
                <a:ea typeface="Arial"/>
                <a:cs typeface="Arial"/>
                <a:sym typeface="Arial"/>
              </a:rPr>
              <a:t>wartość</a:t>
            </a:r>
            <a:r>
              <a:rPr lang="en-US" sz="1800" dirty="0">
                <a:latin typeface="Arial"/>
                <a:ea typeface="Arial"/>
                <a:cs typeface="Arial"/>
                <a:sym typeface="Arial"/>
              </a:rPr>
              <a:t>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Currency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a:latin typeface="Arial"/>
                <a:ea typeface="Arial"/>
                <a:cs typeface="Arial"/>
                <a:sym typeface="Arial"/>
              </a:rPr>
              <a:t>Operation.</a:t>
            </a:r>
            <a:endParaRPr sz="1800" b="1"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 </a:t>
            </a: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Money </a:t>
            </a:r>
            <a:r>
              <a:rPr lang="en-US" sz="1800" dirty="0" err="1">
                <a:latin typeface="Arial"/>
                <a:ea typeface="Arial"/>
                <a:cs typeface="Arial"/>
                <a:sym typeface="Arial"/>
              </a:rPr>
              <a:t>zawierającą</a:t>
            </a:r>
            <a:r>
              <a:rPr lang="en-US" sz="1800" dirty="0">
                <a:latin typeface="Arial"/>
                <a:ea typeface="Arial"/>
                <a:cs typeface="Arial"/>
                <a:sym typeface="Arial"/>
              </a:rPr>
              <a:t> </a:t>
            </a:r>
            <a:r>
              <a:rPr lang="en-US" sz="1800" dirty="0" err="1">
                <a:latin typeface="Arial"/>
                <a:ea typeface="Arial"/>
                <a:cs typeface="Arial"/>
                <a:sym typeface="Arial"/>
              </a:rPr>
              <a:t>dwa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b="1" dirty="0">
                <a:latin typeface="Arial"/>
                <a:ea typeface="Arial"/>
                <a:cs typeface="Arial"/>
                <a:sym typeface="Arial"/>
              </a:rPr>
              <a:t>currency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a:latin typeface="Arial"/>
                <a:ea typeface="Arial"/>
                <a:cs typeface="Arial"/>
                <a:sym typeface="Arial"/>
              </a:rPr>
              <a:t>value</a:t>
            </a:r>
            <a:r>
              <a:rPr lang="en-US" sz="1800" dirty="0">
                <a:latin typeface="Arial"/>
                <a:ea typeface="Arial"/>
                <a:cs typeface="Arial"/>
                <a:sym typeface="Arial"/>
              </a:rPr>
              <a:t>. </a:t>
            </a:r>
            <a:r>
              <a:rPr lang="en-US" sz="1800" dirty="0" err="1">
                <a:latin typeface="Arial"/>
                <a:ea typeface="Arial"/>
                <a:cs typeface="Arial"/>
                <a:sym typeface="Arial"/>
              </a:rPr>
              <a:t>Nadpisz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do </a:t>
            </a:r>
            <a:r>
              <a:rPr lang="en-US" sz="1800" dirty="0" err="1">
                <a:latin typeface="Arial"/>
                <a:ea typeface="Arial"/>
                <a:cs typeface="Arial"/>
                <a:sym typeface="Arial"/>
              </a:rPr>
              <a:t>tworzenia</a:t>
            </a:r>
            <a:r>
              <a:rPr lang="en-US" sz="1800" dirty="0">
                <a:latin typeface="Arial"/>
                <a:ea typeface="Arial"/>
                <a:cs typeface="Arial"/>
                <a:sym typeface="Arial"/>
              </a:rPr>
              <a:t> </a:t>
            </a:r>
            <a:r>
              <a:rPr lang="en-US" sz="1800" dirty="0" err="1">
                <a:latin typeface="Arial"/>
                <a:ea typeface="Arial"/>
                <a:cs typeface="Arial"/>
                <a:sym typeface="Arial"/>
              </a:rPr>
              <a:t>wartości</a:t>
            </a:r>
            <a:r>
              <a:rPr lang="en-US" sz="1800" dirty="0">
                <a:latin typeface="Arial"/>
                <a:ea typeface="Arial"/>
                <a:cs typeface="Arial"/>
                <a:sym typeface="Arial"/>
              </a:rPr>
              <a:t> </a:t>
            </a:r>
            <a:r>
              <a:rPr lang="en-US" sz="1800" dirty="0" err="1">
                <a:latin typeface="Arial"/>
                <a:ea typeface="Arial"/>
                <a:cs typeface="Arial"/>
                <a:sym typeface="Arial"/>
              </a:rPr>
              <a:t>tekstowej</a:t>
            </a:r>
            <a:r>
              <a:rPr lang="en-US" sz="1800" dirty="0">
                <a:latin typeface="Arial"/>
                <a:ea typeface="Arial"/>
                <a:cs typeface="Arial"/>
                <a:sym typeface="Arial"/>
              </a:rPr>
              <a:t> (</a:t>
            </a:r>
            <a:r>
              <a:rPr lang="en-US" sz="1800" i="1" dirty="0" err="1">
                <a:latin typeface="Arial"/>
                <a:ea typeface="Arial"/>
                <a:cs typeface="Arial"/>
                <a:sym typeface="Arial"/>
              </a:rPr>
              <a:t>toString</a:t>
            </a:r>
            <a:r>
              <a:rPr lang="en-US" sz="1800" i="1" dirty="0">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tak</a:t>
            </a:r>
            <a:r>
              <a:rPr lang="en-US" sz="1800" dirty="0">
                <a:latin typeface="Arial"/>
                <a:ea typeface="Arial"/>
                <a:cs typeface="Arial"/>
                <a:sym typeface="Arial"/>
              </a:rPr>
              <a:t> </a:t>
            </a:r>
            <a:r>
              <a:rPr lang="en-US" sz="1800" dirty="0" err="1">
                <a:latin typeface="Arial"/>
                <a:ea typeface="Arial"/>
                <a:cs typeface="Arial"/>
                <a:sym typeface="Arial"/>
              </a:rPr>
              <a:t>żeby</a:t>
            </a:r>
            <a:r>
              <a:rPr lang="en-US" sz="1800" dirty="0">
                <a:latin typeface="Arial"/>
                <a:ea typeface="Arial"/>
                <a:cs typeface="Arial"/>
                <a:sym typeface="Arial"/>
              </a:rPr>
              <a:t> </a:t>
            </a:r>
            <a:r>
              <a:rPr lang="en-US" sz="1800" dirty="0" err="1">
                <a:latin typeface="Arial"/>
                <a:ea typeface="Arial"/>
                <a:cs typeface="Arial"/>
                <a:sym typeface="Arial"/>
              </a:rPr>
              <a:t>wyświetlała</a:t>
            </a:r>
            <a:r>
              <a:rPr lang="en-US" sz="1800" dirty="0">
                <a:latin typeface="Arial"/>
                <a:ea typeface="Arial"/>
                <a:cs typeface="Arial"/>
                <a:sym typeface="Arial"/>
              </a:rPr>
              <a:t> </a:t>
            </a:r>
            <a:r>
              <a:rPr lang="en-US" sz="1800" dirty="0" err="1">
                <a:latin typeface="Arial"/>
                <a:ea typeface="Arial"/>
                <a:cs typeface="Arial"/>
                <a:sym typeface="Arial"/>
              </a:rPr>
              <a:t>wartość</a:t>
            </a:r>
            <a:r>
              <a:rPr lang="en-US" sz="1800" dirty="0">
                <a:latin typeface="Arial"/>
                <a:ea typeface="Arial"/>
                <a:cs typeface="Arial"/>
                <a:sym typeface="Arial"/>
              </a:rPr>
              <a:t> z </a:t>
            </a:r>
            <a:r>
              <a:rPr lang="en-US" sz="1800" dirty="0" err="1">
                <a:latin typeface="Arial"/>
                <a:ea typeface="Arial"/>
                <a:cs typeface="Arial"/>
                <a:sym typeface="Arial"/>
              </a:rPr>
              <a:t>symbolem</a:t>
            </a:r>
            <a:r>
              <a:rPr lang="en-US" sz="1800" dirty="0">
                <a:latin typeface="Arial"/>
                <a:ea typeface="Arial"/>
                <a:cs typeface="Arial"/>
                <a:sym typeface="Arial"/>
              </a:rPr>
              <a:t> </a:t>
            </a:r>
            <a:r>
              <a:rPr lang="en-US" sz="1800" dirty="0" err="1">
                <a:latin typeface="Arial"/>
                <a:ea typeface="Arial"/>
                <a:cs typeface="Arial"/>
                <a:sym typeface="Arial"/>
              </a:rPr>
              <a:t>waluty</a:t>
            </a:r>
            <a:r>
              <a:rPr lang="en-US" sz="1800" dirty="0">
                <a:latin typeface="Arial"/>
                <a:ea typeface="Arial"/>
                <a:cs typeface="Arial"/>
                <a:sym typeface="Arial"/>
              </a:rPr>
              <a:t>, np. 40 EURO.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exchange(Currency currency),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nowy</a:t>
            </a:r>
            <a:r>
              <a:rPr lang="en-US" sz="1800" dirty="0">
                <a:latin typeface="Arial"/>
                <a:ea typeface="Arial"/>
                <a:cs typeface="Arial"/>
                <a:sym typeface="Arial"/>
              </a:rPr>
              <a:t> </a:t>
            </a:r>
            <a:r>
              <a:rPr lang="en-US" sz="1800" dirty="0" err="1">
                <a:latin typeface="Arial"/>
                <a:ea typeface="Arial"/>
                <a:cs typeface="Arial"/>
                <a:sym typeface="Arial"/>
              </a:rPr>
              <a:t>obiekt</a:t>
            </a:r>
            <a:r>
              <a:rPr lang="en-US" sz="1800" dirty="0">
                <a:latin typeface="Arial"/>
                <a:ea typeface="Arial"/>
                <a:cs typeface="Arial"/>
                <a:sym typeface="Arial"/>
              </a:rPr>
              <a:t> </a:t>
            </a:r>
            <a:r>
              <a:rPr lang="en-US" sz="1800" b="1" dirty="0">
                <a:latin typeface="Arial"/>
                <a:ea typeface="Arial"/>
                <a:cs typeface="Arial"/>
                <a:sym typeface="Arial"/>
              </a:rPr>
              <a:t>Money </a:t>
            </a:r>
            <a:r>
              <a:rPr lang="en-US" sz="1800" dirty="0">
                <a:latin typeface="Arial"/>
                <a:ea typeface="Arial"/>
                <a:cs typeface="Arial"/>
                <a:sym typeface="Arial"/>
              </a:rPr>
              <a:t>w </a:t>
            </a:r>
            <a:r>
              <a:rPr lang="en-US" sz="1800" dirty="0" err="1">
                <a:latin typeface="Arial"/>
                <a:ea typeface="Arial"/>
                <a:cs typeface="Arial"/>
                <a:sym typeface="Arial"/>
              </a:rPr>
              <a:t>nowej</a:t>
            </a:r>
            <a:r>
              <a:rPr lang="en-US" sz="1800" dirty="0">
                <a:latin typeface="Arial"/>
                <a:ea typeface="Arial"/>
                <a:cs typeface="Arial"/>
                <a:sym typeface="Arial"/>
              </a:rPr>
              <a:t> </a:t>
            </a:r>
            <a:r>
              <a:rPr lang="en-US" sz="1800" dirty="0" err="1">
                <a:latin typeface="Arial"/>
                <a:ea typeface="Arial"/>
                <a:cs typeface="Arial"/>
                <a:sym typeface="Arial"/>
              </a:rPr>
              <a:t>walucie</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aktualnej</a:t>
            </a:r>
            <a:r>
              <a:rPr lang="en-US" sz="1800" dirty="0">
                <a:latin typeface="Arial"/>
                <a:ea typeface="Arial"/>
                <a:cs typeface="Arial"/>
                <a:sym typeface="Arial"/>
              </a:rPr>
              <a:t> </a:t>
            </a:r>
            <a:r>
              <a:rPr lang="en-US" sz="1800" dirty="0" err="1">
                <a:latin typeface="Arial"/>
                <a:ea typeface="Arial"/>
                <a:cs typeface="Arial"/>
                <a:sym typeface="Arial"/>
              </a:rPr>
              <a:t>wartości</a:t>
            </a:r>
            <a:r>
              <a:rPr lang="en-US" sz="1800" dirty="0">
                <a:latin typeface="Arial"/>
                <a:ea typeface="Arial"/>
                <a:cs typeface="Arial"/>
                <a:sym typeface="Arial"/>
              </a:rPr>
              <a:t>.</a:t>
            </a:r>
            <a:endParaRPr sz="1800" dirty="0">
              <a:latin typeface="Arial"/>
              <a:ea typeface="Arial"/>
              <a:cs typeface="Arial"/>
              <a:sym typeface="Arial"/>
            </a:endParaRPr>
          </a:p>
        </p:txBody>
      </p:sp>
      <p:sp>
        <p:nvSpPr>
          <p:cNvPr id="1265" name="Google Shape;1265;p12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2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Tablice</a:t>
            </a:r>
            <a:endParaRPr sz="3000" b="1">
              <a:solidFill>
                <a:srgbClr val="000000"/>
              </a:solidFill>
              <a:latin typeface="Arial"/>
              <a:ea typeface="Arial"/>
              <a:cs typeface="Arial"/>
              <a:sym typeface="Arial"/>
            </a:endParaRPr>
          </a:p>
        </p:txBody>
      </p:sp>
      <p:sp>
        <p:nvSpPr>
          <p:cNvPr id="1271" name="Google Shape;1271;p12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Tablica</a:t>
            </a:r>
            <a:r>
              <a:rPr lang="en-US" dirty="0">
                <a:latin typeface="Arial"/>
                <a:ea typeface="Arial"/>
                <a:cs typeface="Arial"/>
                <a:sym typeface="Arial"/>
              </a:rPr>
              <a:t> - </a:t>
            </a:r>
            <a:r>
              <a:rPr lang="en-US" dirty="0" err="1">
                <a:latin typeface="Arial"/>
                <a:ea typeface="Arial"/>
                <a:cs typeface="Arial"/>
                <a:sym typeface="Arial"/>
              </a:rPr>
              <a:t>definicja</a:t>
            </a:r>
            <a:endParaRPr dirty="0">
              <a:latin typeface="Arial"/>
              <a:ea typeface="Arial"/>
              <a:cs typeface="Arial"/>
              <a:sym typeface="Arial"/>
            </a:endParaRPr>
          </a:p>
        </p:txBody>
      </p:sp>
      <p:sp>
        <p:nvSpPr>
          <p:cNvPr id="1277" name="Google Shape;1277;p130"/>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Tablica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elementów (wartości) tego samego typu, ułożonych na określonych pozycjach. Do każdego z tych elementów mamy bezpośredni dostęp poprzez nazwę tablicy i pozycję elementu w zestawie (określaną jako </a:t>
            </a:r>
            <a:r>
              <a:rPr lang="en-US" sz="2000" b="1" u="sng">
                <a:latin typeface="Arial"/>
                <a:ea typeface="Arial"/>
                <a:cs typeface="Arial"/>
                <a:sym typeface="Arial"/>
              </a:rPr>
              <a:t>indeks </a:t>
            </a:r>
            <a:r>
              <a:rPr lang="en-US" sz="2000">
                <a:latin typeface="Arial"/>
                <a:ea typeface="Arial"/>
                <a:cs typeface="Arial"/>
                <a:sym typeface="Arial"/>
              </a:rPr>
              <a:t>tablicy)</a:t>
            </a:r>
            <a:endParaRPr sz="2000">
              <a:latin typeface="Arial"/>
              <a:ea typeface="Arial"/>
              <a:cs typeface="Arial"/>
              <a:sym typeface="Arial"/>
            </a:endParaRPr>
          </a:p>
        </p:txBody>
      </p:sp>
      <p:graphicFrame>
        <p:nvGraphicFramePr>
          <p:cNvPr id="1278" name="Google Shape;1278;p130"/>
          <p:cNvGraphicFramePr/>
          <p:nvPr/>
        </p:nvGraphicFramePr>
        <p:xfrm>
          <a:off x="3786475" y="3426325"/>
          <a:ext cx="4619050" cy="548610"/>
        </p:xfrm>
        <a:graphic>
          <a:graphicData uri="http://schemas.openxmlformats.org/drawingml/2006/table">
            <a:tbl>
              <a:tblPr>
                <a:noFill/>
                <a:tableStyleId>{4C032799-2A59-4F14-8A94-B4731EB151D0}</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gridCol w="1090750">
                  <a:extLst>
                    <a:ext uri="{9D8B030D-6E8A-4147-A177-3AD203B41FA5}">
                      <a16:colId xmlns:a16="http://schemas.microsoft.com/office/drawing/2014/main" val="20003"/>
                    </a:ext>
                  </a:extLst>
                </a:gridCol>
                <a:gridCol w="9309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100.5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95.3</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79" name="Google Shape;1279;p130"/>
          <p:cNvSpPr txBox="1"/>
          <p:nvPr/>
        </p:nvSpPr>
        <p:spPr>
          <a:xfrm>
            <a:off x="2662200" y="4919575"/>
            <a:ext cx="6867600" cy="96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double[]</a:t>
            </a:r>
            <a:r>
              <a:rPr lang="en-US" sz="2400"/>
              <a:t> </a:t>
            </a:r>
            <a:r>
              <a:rPr lang="en-US" sz="2400">
                <a:solidFill>
                  <a:schemeClr val="accent5"/>
                </a:solidFill>
              </a:rPr>
              <a:t>myTable </a:t>
            </a:r>
            <a:r>
              <a:rPr lang="en-US" sz="2400"/>
              <a:t>= </a:t>
            </a:r>
            <a:r>
              <a:rPr lang="en-US" sz="2400" b="1"/>
              <a:t>{</a:t>
            </a:r>
            <a:r>
              <a:rPr lang="en-US" sz="2400">
                <a:solidFill>
                  <a:schemeClr val="accent6"/>
                </a:solidFill>
              </a:rPr>
              <a:t>4.5, 6.2, 5.0, 100.5, 95.3</a:t>
            </a:r>
            <a:r>
              <a:rPr lang="en-US" sz="2400" b="1"/>
              <a:t>}</a:t>
            </a:r>
            <a:endParaRPr sz="2400" b="1"/>
          </a:p>
          <a:p>
            <a:pPr marL="0" lvl="0" indent="0" algn="ctr" rtl="0">
              <a:spcBef>
                <a:spcPts val="0"/>
              </a:spcBef>
              <a:spcAft>
                <a:spcPts val="0"/>
              </a:spcAft>
              <a:buClr>
                <a:schemeClr val="dk1"/>
              </a:buClr>
              <a:buSzPts val="1100"/>
              <a:buFont typeface="Arial"/>
              <a:buNone/>
            </a:pPr>
            <a:r>
              <a:rPr lang="en-US" sz="2400"/>
              <a:t>double </a:t>
            </a:r>
            <a:r>
              <a:rPr lang="en-US" sz="2400">
                <a:solidFill>
                  <a:schemeClr val="accent5"/>
                </a:solidFill>
              </a:rPr>
              <a:t>d </a:t>
            </a:r>
            <a:r>
              <a:rPr lang="en-US" sz="2400"/>
              <a:t>= </a:t>
            </a:r>
            <a:r>
              <a:rPr lang="en-US" sz="2400">
                <a:solidFill>
                  <a:schemeClr val="accent5"/>
                </a:solidFill>
              </a:rPr>
              <a:t>myTable</a:t>
            </a:r>
            <a:r>
              <a:rPr lang="en-US" sz="2400" b="1"/>
              <a:t>[3]</a:t>
            </a:r>
            <a:r>
              <a:rPr lang="en-US" sz="2400"/>
              <a:t>;</a:t>
            </a:r>
            <a:r>
              <a:rPr lang="en-US" sz="2400">
                <a:solidFill>
                  <a:schemeClr val="accent5"/>
                </a:solidFill>
              </a:rPr>
              <a:t> </a:t>
            </a:r>
            <a:r>
              <a:rPr lang="en-US" sz="2400">
                <a:solidFill>
                  <a:srgbClr val="515151"/>
                </a:solidFill>
              </a:rPr>
              <a:t>// 100.5</a:t>
            </a:r>
            <a:endParaRPr sz="2400" b="1">
              <a:solidFill>
                <a:srgbClr val="515151"/>
              </a:solidFill>
            </a:endParaRPr>
          </a:p>
        </p:txBody>
      </p:sp>
      <p:cxnSp>
        <p:nvCxnSpPr>
          <p:cNvPr id="1280" name="Google Shape;1280;p130"/>
          <p:cNvCxnSpPr/>
          <p:nvPr/>
        </p:nvCxnSpPr>
        <p:spPr>
          <a:xfrm>
            <a:off x="6087325" y="4175275"/>
            <a:ext cx="9900" cy="770700"/>
          </a:xfrm>
          <a:prstGeom prst="straightConnector1">
            <a:avLst/>
          </a:prstGeom>
          <a:noFill/>
          <a:ln w="28575" cap="flat" cmpd="sng">
            <a:solidFill>
              <a:srgbClr val="E06666"/>
            </a:solidFill>
            <a:prstDash val="solid"/>
            <a:round/>
            <a:headEnd type="stealth" w="med" len="med"/>
            <a:tailEnd type="stealth" w="med" len="med"/>
          </a:ln>
        </p:spPr>
      </p:cxnSp>
      <p:sp>
        <p:nvSpPr>
          <p:cNvPr id="1281" name="Google Shape;1281;p130"/>
          <p:cNvSpPr txBox="1"/>
          <p:nvPr/>
        </p:nvSpPr>
        <p:spPr>
          <a:xfrm>
            <a:off x="7632575" y="4419200"/>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elementów tablicy</a:t>
            </a:r>
            <a:endParaRPr sz="1800"/>
          </a:p>
        </p:txBody>
      </p:sp>
      <p:cxnSp>
        <p:nvCxnSpPr>
          <p:cNvPr id="1282" name="Google Shape;1282;p130"/>
          <p:cNvCxnSpPr>
            <a:endCxn id="1281" idx="1"/>
          </p:cNvCxnSpPr>
          <p:nvPr/>
        </p:nvCxnSpPr>
        <p:spPr>
          <a:xfrm>
            <a:off x="6497075" y="4204550"/>
            <a:ext cx="1135500" cy="414600"/>
          </a:xfrm>
          <a:prstGeom prst="straightConnector1">
            <a:avLst/>
          </a:prstGeom>
          <a:noFill/>
          <a:ln w="28575" cap="flat" cmpd="sng">
            <a:solidFill>
              <a:srgbClr val="E06666"/>
            </a:solidFill>
            <a:prstDash val="solid"/>
            <a:round/>
            <a:headEnd type="stealth" w="med" len="med"/>
            <a:tailEnd type="none" w="med" len="med"/>
          </a:ln>
        </p:spPr>
      </p:cxnSp>
      <p:cxnSp>
        <p:nvCxnSpPr>
          <p:cNvPr id="1283" name="Google Shape;1283;p130"/>
          <p:cNvCxnSpPr/>
          <p:nvPr/>
        </p:nvCxnSpPr>
        <p:spPr>
          <a:xfrm>
            <a:off x="7316525" y="4106975"/>
            <a:ext cx="429300" cy="351300"/>
          </a:xfrm>
          <a:prstGeom prst="straightConnector1">
            <a:avLst/>
          </a:prstGeom>
          <a:noFill/>
          <a:ln w="28575" cap="flat" cmpd="sng">
            <a:solidFill>
              <a:srgbClr val="E06666"/>
            </a:solidFill>
            <a:prstDash val="solid"/>
            <a:round/>
            <a:headEnd type="stealth" w="med" len="med"/>
            <a:tailEnd type="none" w="med" len="med"/>
          </a:ln>
        </p:spPr>
      </p:cxnSp>
      <p:cxnSp>
        <p:nvCxnSpPr>
          <p:cNvPr id="1284" name="Google Shape;1284;p130"/>
          <p:cNvCxnSpPr/>
          <p:nvPr/>
        </p:nvCxnSpPr>
        <p:spPr>
          <a:xfrm>
            <a:off x="7979875" y="4048475"/>
            <a:ext cx="19500" cy="409800"/>
          </a:xfrm>
          <a:prstGeom prst="straightConnector1">
            <a:avLst/>
          </a:prstGeom>
          <a:noFill/>
          <a:ln w="28575" cap="flat" cmpd="sng">
            <a:solidFill>
              <a:srgbClr val="E06666"/>
            </a:solidFill>
            <a:prstDash val="solid"/>
            <a:round/>
            <a:headEnd type="stealth" w="med" len="med"/>
            <a:tailEnd type="none" w="med" len="med"/>
          </a:ln>
        </p:spPr>
      </p:cxnSp>
      <p:grpSp>
        <p:nvGrpSpPr>
          <p:cNvPr id="1285" name="Google Shape;1285;p130"/>
          <p:cNvGrpSpPr/>
          <p:nvPr/>
        </p:nvGrpSpPr>
        <p:grpSpPr>
          <a:xfrm>
            <a:off x="3960675" y="2528475"/>
            <a:ext cx="429300" cy="804158"/>
            <a:chOff x="3960675" y="2528475"/>
            <a:chExt cx="429300" cy="804158"/>
          </a:xfrm>
        </p:grpSpPr>
        <p:cxnSp>
          <p:nvCxnSpPr>
            <p:cNvPr id="1286" name="Google Shape;1286;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87" name="Google Shape;1287;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0</a:t>
              </a:r>
              <a:endParaRPr sz="1800"/>
            </a:p>
          </p:txBody>
        </p:sp>
      </p:grpSp>
      <p:grpSp>
        <p:nvGrpSpPr>
          <p:cNvPr id="1288" name="Google Shape;1288;p130"/>
          <p:cNvGrpSpPr/>
          <p:nvPr/>
        </p:nvGrpSpPr>
        <p:grpSpPr>
          <a:xfrm>
            <a:off x="4795950" y="2550025"/>
            <a:ext cx="429300" cy="804158"/>
            <a:chOff x="3960675" y="2528475"/>
            <a:chExt cx="429300" cy="804158"/>
          </a:xfrm>
        </p:grpSpPr>
        <p:cxnSp>
          <p:nvCxnSpPr>
            <p:cNvPr id="1289" name="Google Shape;1289;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0" name="Google Shape;1290;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1</a:t>
              </a:r>
              <a:endParaRPr sz="1800"/>
            </a:p>
          </p:txBody>
        </p:sp>
      </p:grpSp>
      <p:grpSp>
        <p:nvGrpSpPr>
          <p:cNvPr id="1291" name="Google Shape;1291;p130"/>
          <p:cNvGrpSpPr/>
          <p:nvPr/>
        </p:nvGrpSpPr>
        <p:grpSpPr>
          <a:xfrm>
            <a:off x="5706950" y="2550025"/>
            <a:ext cx="429300" cy="804158"/>
            <a:chOff x="3960675" y="2528475"/>
            <a:chExt cx="429300" cy="804158"/>
          </a:xfrm>
        </p:grpSpPr>
        <p:cxnSp>
          <p:nvCxnSpPr>
            <p:cNvPr id="1292" name="Google Shape;1292;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3" name="Google Shape;1293;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2</a:t>
              </a:r>
              <a:endParaRPr sz="1800"/>
            </a:p>
          </p:txBody>
        </p:sp>
      </p:grpSp>
      <p:grpSp>
        <p:nvGrpSpPr>
          <p:cNvPr id="1294" name="Google Shape;1294;p130"/>
          <p:cNvGrpSpPr/>
          <p:nvPr/>
        </p:nvGrpSpPr>
        <p:grpSpPr>
          <a:xfrm>
            <a:off x="6739650" y="2550025"/>
            <a:ext cx="429300" cy="804158"/>
            <a:chOff x="3960675" y="2528475"/>
            <a:chExt cx="429300" cy="804158"/>
          </a:xfrm>
        </p:grpSpPr>
        <p:cxnSp>
          <p:nvCxnSpPr>
            <p:cNvPr id="1295" name="Google Shape;1295;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6" name="Google Shape;1296;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3</a:t>
              </a:r>
              <a:endParaRPr sz="1800"/>
            </a:p>
          </p:txBody>
        </p:sp>
      </p:grpSp>
      <p:grpSp>
        <p:nvGrpSpPr>
          <p:cNvPr id="1297" name="Google Shape;1297;p130"/>
          <p:cNvGrpSpPr/>
          <p:nvPr/>
        </p:nvGrpSpPr>
        <p:grpSpPr>
          <a:xfrm>
            <a:off x="7745825" y="2545975"/>
            <a:ext cx="429300" cy="804158"/>
            <a:chOff x="3960675" y="2452275"/>
            <a:chExt cx="429300" cy="804158"/>
          </a:xfrm>
        </p:grpSpPr>
        <p:cxnSp>
          <p:nvCxnSpPr>
            <p:cNvPr id="1298" name="Google Shape;1298;p130"/>
            <p:cNvCxnSpPr/>
            <p:nvPr/>
          </p:nvCxnSpPr>
          <p:spPr>
            <a:xfrm flipH="1">
              <a:off x="4153103" y="28697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9" name="Google Shape;1299;p130"/>
            <p:cNvSpPr txBox="1"/>
            <p:nvPr/>
          </p:nvSpPr>
          <p:spPr>
            <a:xfrm>
              <a:off x="3960675" y="24522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4</a:t>
              </a:r>
              <a:endParaRPr sz="1800"/>
            </a:p>
          </p:txBody>
        </p:sp>
      </p:grpSp>
      <p:sp>
        <p:nvSpPr>
          <p:cNvPr id="1300" name="Google Shape;1300;p130"/>
          <p:cNvSpPr txBox="1"/>
          <p:nvPr/>
        </p:nvSpPr>
        <p:spPr>
          <a:xfrm>
            <a:off x="1008675" y="2534575"/>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indeksy elementów tablicy</a:t>
            </a:r>
            <a:endParaRPr sz="1800"/>
          </a:p>
        </p:txBody>
      </p:sp>
      <p:cxnSp>
        <p:nvCxnSpPr>
          <p:cNvPr id="1301" name="Google Shape;1301;p130"/>
          <p:cNvCxnSpPr/>
          <p:nvPr/>
        </p:nvCxnSpPr>
        <p:spPr>
          <a:xfrm>
            <a:off x="8662725" y="5667850"/>
            <a:ext cx="565800" cy="9900"/>
          </a:xfrm>
          <a:prstGeom prst="straightConnector1">
            <a:avLst/>
          </a:prstGeom>
          <a:noFill/>
          <a:ln w="28575" cap="flat" cmpd="sng">
            <a:solidFill>
              <a:srgbClr val="E06666"/>
            </a:solidFill>
            <a:prstDash val="solid"/>
            <a:round/>
            <a:headEnd type="stealth" w="med" len="med"/>
            <a:tailEnd type="none" w="med" len="med"/>
          </a:ln>
        </p:spPr>
      </p:cxnSp>
      <p:sp>
        <p:nvSpPr>
          <p:cNvPr id="1302" name="Google Shape;1302;p130"/>
          <p:cNvSpPr txBox="1"/>
          <p:nvPr/>
        </p:nvSpPr>
        <p:spPr>
          <a:xfrm>
            <a:off x="9297050" y="5327950"/>
            <a:ext cx="23802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pod indeksem 3 to: 100.5</a:t>
            </a:r>
            <a:endParaRPr sz="1800"/>
          </a:p>
        </p:txBody>
      </p:sp>
      <p:cxnSp>
        <p:nvCxnSpPr>
          <p:cNvPr id="1303" name="Google Shape;1303;p130"/>
          <p:cNvCxnSpPr/>
          <p:nvPr/>
        </p:nvCxnSpPr>
        <p:spPr>
          <a:xfrm rot="10800000">
            <a:off x="3219275" y="4389900"/>
            <a:ext cx="1112100" cy="565800"/>
          </a:xfrm>
          <a:prstGeom prst="straightConnector1">
            <a:avLst/>
          </a:prstGeom>
          <a:noFill/>
          <a:ln w="28575" cap="flat" cmpd="sng">
            <a:solidFill>
              <a:srgbClr val="E06666"/>
            </a:solidFill>
            <a:prstDash val="solid"/>
            <a:round/>
            <a:headEnd type="stealth" w="med" len="med"/>
            <a:tailEnd type="none" w="med" len="med"/>
          </a:ln>
        </p:spPr>
      </p:cxnSp>
      <p:sp>
        <p:nvSpPr>
          <p:cNvPr id="1304" name="Google Shape;1304;p130"/>
          <p:cNvSpPr txBox="1"/>
          <p:nvPr/>
        </p:nvSpPr>
        <p:spPr>
          <a:xfrm>
            <a:off x="786700" y="3426325"/>
            <a:ext cx="2491200" cy="13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Javie tablice są obiektami, więc zmienna myTable to referencja do obiektu</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Tablica</a:t>
            </a:r>
            <a:r>
              <a:rPr lang="en-US" dirty="0">
                <a:latin typeface="Arial"/>
                <a:ea typeface="Arial"/>
                <a:cs typeface="Arial"/>
                <a:sym typeface="Arial"/>
              </a:rPr>
              <a:t> - </a:t>
            </a:r>
            <a:r>
              <a:rPr lang="en-US" dirty="0" err="1">
                <a:latin typeface="Arial"/>
                <a:ea typeface="Arial"/>
                <a:cs typeface="Arial"/>
                <a:sym typeface="Arial"/>
              </a:rPr>
              <a:t>deklaracja</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inicjalizacja</a:t>
            </a:r>
            <a:endParaRPr dirty="0">
              <a:latin typeface="Arial"/>
              <a:ea typeface="Arial"/>
              <a:cs typeface="Arial"/>
              <a:sym typeface="Arial"/>
            </a:endParaRPr>
          </a:p>
        </p:txBody>
      </p:sp>
      <p:sp>
        <p:nvSpPr>
          <p:cNvPr id="1310" name="Google Shape;1310;p131"/>
          <p:cNvSpPr txBox="1"/>
          <p:nvPr/>
        </p:nvSpPr>
        <p:spPr>
          <a:xfrm>
            <a:off x="2744400" y="1034075"/>
            <a:ext cx="4877700" cy="5170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tablica zawiera elementy tego samego typu (pierwotnego lub referencyjnego)</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tablice mogą być wielowymiarowe</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rozmiar tablicy jest </a:t>
            </a:r>
            <a:r>
              <a:rPr lang="en-US" sz="1800" u="sng"/>
              <a:t>niezmienny</a:t>
            </a:r>
            <a:r>
              <a:rPr lang="en-US" sz="1800"/>
              <a:t>, jest ustawiany raz podczas inicjalizacji</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pierwszy indeks tablicy to </a:t>
            </a:r>
            <a:r>
              <a:rPr lang="en-US" sz="1800" u="sng"/>
              <a:t>zawsze 0</a:t>
            </a:r>
            <a:endParaRPr sz="1800" u="sng"/>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rozmiar tablicy uzyskujemy przez odwołanie do pola obiektu: </a:t>
            </a:r>
            <a:r>
              <a:rPr lang="en-US" sz="1800">
                <a:solidFill>
                  <a:schemeClr val="accent5"/>
                </a:solidFill>
              </a:rPr>
              <a:t>nazwa_tablicy</a:t>
            </a:r>
            <a:r>
              <a:rPr lang="en-US" sz="1800"/>
              <a:t>.</a:t>
            </a:r>
            <a:r>
              <a:rPr lang="en-US" sz="1800" b="1"/>
              <a:t>length (</a:t>
            </a:r>
            <a:r>
              <a:rPr lang="en-US" sz="1800"/>
              <a:t>np. </a:t>
            </a:r>
            <a:r>
              <a:rPr lang="en-US" sz="1800">
                <a:solidFill>
                  <a:schemeClr val="accent5"/>
                </a:solidFill>
              </a:rPr>
              <a:t>names</a:t>
            </a:r>
            <a:r>
              <a:rPr lang="en-US" sz="1800"/>
              <a:t>.</a:t>
            </a:r>
            <a:r>
              <a:rPr lang="en-US" sz="1800" b="1"/>
              <a:t>length)</a:t>
            </a:r>
            <a:endParaRPr sz="1800"/>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w przypadku próby wyciągnięcia wartości z tablicy gdzie indeks będzie poza zakresem (indeks &lt; 0 lub indeks &gt; rozmiar tablicy - 1) zostanie wyrzucony wyjątek: </a:t>
            </a:r>
            <a:r>
              <a:rPr lang="en-US" sz="1800" b="1"/>
              <a:t>ArrayIndexOutOfBoundsException </a:t>
            </a:r>
            <a:endParaRPr sz="1800" b="1"/>
          </a:p>
        </p:txBody>
      </p:sp>
      <p:sp>
        <p:nvSpPr>
          <p:cNvPr id="1311" name="Google Shape;1311;p131"/>
          <p:cNvSpPr txBox="1"/>
          <p:nvPr/>
        </p:nvSpPr>
        <p:spPr>
          <a:xfrm>
            <a:off x="48775" y="1092600"/>
            <a:ext cx="31803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Deklaracje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String[]</a:t>
            </a:r>
            <a:r>
              <a:rPr lang="en-US" sz="2400"/>
              <a:t> </a:t>
            </a:r>
            <a:r>
              <a:rPr lang="en-US" sz="2400">
                <a:solidFill>
                  <a:schemeClr val="accent5"/>
                </a:solidFill>
              </a:rPr>
              <a:t>names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Button[]</a:t>
            </a:r>
            <a:r>
              <a:rPr lang="en-US" sz="2400"/>
              <a:t> </a:t>
            </a:r>
            <a:r>
              <a:rPr lang="en-US" sz="2400">
                <a:solidFill>
                  <a:schemeClr val="accent5"/>
                </a:solidFill>
              </a:rPr>
              <a:t>buttons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a:t>
            </a:r>
            <a:r>
              <a:rPr lang="en-US" sz="2400"/>
              <a:t>;</a:t>
            </a:r>
            <a:endParaRPr sz="2400"/>
          </a:p>
        </p:txBody>
      </p:sp>
      <p:sp>
        <p:nvSpPr>
          <p:cNvPr id="1312" name="Google Shape;1312;p131"/>
          <p:cNvSpPr txBox="1"/>
          <p:nvPr/>
        </p:nvSpPr>
        <p:spPr>
          <a:xfrm>
            <a:off x="7577500" y="1092600"/>
            <a:ext cx="47046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 </a:t>
            </a:r>
            <a:r>
              <a:rPr lang="en-US" sz="2400"/>
              <a:t>=</a:t>
            </a:r>
            <a:r>
              <a:rPr lang="en-US" sz="2400">
                <a:solidFill>
                  <a:schemeClr val="accent5"/>
                </a:solidFill>
              </a:rPr>
              <a:t> </a:t>
            </a:r>
            <a:r>
              <a:rPr lang="en-US" sz="2400">
                <a:solidFill>
                  <a:schemeClr val="accent6"/>
                </a:solidFill>
              </a:rPr>
              <a:t>{1 ,5 ,8, 1}</a:t>
            </a:r>
            <a:r>
              <a:rPr lang="en-US" sz="2400"/>
              <a:t>;</a:t>
            </a:r>
            <a:endParaRPr sz="2400"/>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4</a:t>
            </a:r>
            <a:r>
              <a:rPr lang="en-US" sz="2400" b="1">
                <a:solidFill>
                  <a:srgbClr val="434343"/>
                </a:solidFill>
              </a:rPr>
              <a:t>]</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{1 ,5 ,8, 1}</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b="1"/>
              <a:t>String[]</a:t>
            </a:r>
            <a:r>
              <a:rPr lang="en-US" sz="2400"/>
              <a:t> </a:t>
            </a:r>
            <a:r>
              <a:rPr lang="en-US" sz="2400">
                <a:solidFill>
                  <a:schemeClr val="accent5"/>
                </a:solidFill>
              </a:rPr>
              <a:t>names </a:t>
            </a:r>
            <a:r>
              <a:rPr lang="en-US" sz="2400"/>
              <a:t>=</a:t>
            </a:r>
            <a:r>
              <a:rPr lang="en-US" sz="2400">
                <a:solidFill>
                  <a:schemeClr val="accent5"/>
                </a:solidFill>
              </a:rPr>
              <a:t> </a:t>
            </a:r>
            <a:r>
              <a:rPr lang="en-US" sz="2400" b="1"/>
              <a:t>new </a:t>
            </a:r>
            <a:r>
              <a:rPr lang="en-US" sz="2400"/>
              <a:t>String</a:t>
            </a:r>
            <a:r>
              <a:rPr lang="en-US" sz="2400">
                <a:solidFill>
                  <a:srgbClr val="434343"/>
                </a:solidFill>
              </a:rPr>
              <a:t>[</a:t>
            </a:r>
            <a:r>
              <a:rPr lang="en-US" sz="2400">
                <a:solidFill>
                  <a:schemeClr val="accent6"/>
                </a:solidFill>
              </a:rPr>
              <a:t>10</a:t>
            </a:r>
            <a:r>
              <a:rPr lang="en-US" sz="2400">
                <a:solidFill>
                  <a:srgbClr val="434343"/>
                </a:solidFill>
              </a:rPr>
              <a:t>]</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 = </a:t>
            </a:r>
            <a:r>
              <a:rPr lang="en-US" sz="2400"/>
              <a:t>{</a:t>
            </a:r>
            <a:endParaRPr sz="2400"/>
          </a:p>
          <a:p>
            <a:pPr marL="0" lvl="0" indent="457200" algn="l" rtl="0">
              <a:spcBef>
                <a:spcPts val="0"/>
              </a:spcBef>
              <a:spcAft>
                <a:spcPts val="0"/>
              </a:spcAft>
              <a:buNone/>
            </a:pPr>
            <a:r>
              <a:rPr lang="en-US" sz="2400"/>
              <a:t>{3.4, 5.5}, {1.2, .5}</a:t>
            </a:r>
            <a:endParaRPr sz="2400"/>
          </a:p>
          <a:p>
            <a:pPr marL="0" lvl="0" indent="0" algn="l" rtl="0">
              <a:spcBef>
                <a:spcPts val="0"/>
              </a:spcBef>
              <a:spcAft>
                <a:spcPts val="0"/>
              </a:spcAft>
              <a:buNone/>
            </a:pPr>
            <a:r>
              <a:rPr lang="en-US" sz="2400"/>
              <a:t>};</a:t>
            </a:r>
            <a:endParaRPr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1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a:t>
            </a:r>
            <a:endParaRPr>
              <a:latin typeface="Arial"/>
              <a:ea typeface="Arial"/>
              <a:cs typeface="Arial"/>
              <a:sym typeface="Arial"/>
            </a:endParaRPr>
          </a:p>
        </p:txBody>
      </p:sp>
      <p:cxnSp>
        <p:nvCxnSpPr>
          <p:cNvPr id="1318" name="Google Shape;1318;p132"/>
          <p:cNvCxnSpPr/>
          <p:nvPr/>
        </p:nvCxnSpPr>
        <p:spPr>
          <a:xfrm flipH="1">
            <a:off x="3191848" y="13863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19" name="Google Shape;1319;p132"/>
          <p:cNvSpPr txBox="1"/>
          <p:nvPr/>
        </p:nvSpPr>
        <p:spPr>
          <a:xfrm>
            <a:off x="880048" y="1137675"/>
            <a:ext cx="2255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 </a:t>
            </a:r>
            <a:endParaRPr sz="1800"/>
          </a:p>
        </p:txBody>
      </p:sp>
      <p:grpSp>
        <p:nvGrpSpPr>
          <p:cNvPr id="1320" name="Google Shape;1320;p132"/>
          <p:cNvGrpSpPr/>
          <p:nvPr/>
        </p:nvGrpSpPr>
        <p:grpSpPr>
          <a:xfrm>
            <a:off x="3989708" y="3414400"/>
            <a:ext cx="2255229" cy="921225"/>
            <a:chOff x="315675" y="1947775"/>
            <a:chExt cx="1655700" cy="921225"/>
          </a:xfrm>
        </p:grpSpPr>
        <p:cxnSp>
          <p:nvCxnSpPr>
            <p:cNvPr id="1321" name="Google Shape;1321;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2" name="Google Shape;1322;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graphicFrame>
        <p:nvGraphicFramePr>
          <p:cNvPr id="1323" name="Google Shape;1323;p132"/>
          <p:cNvGraphicFramePr/>
          <p:nvPr/>
        </p:nvGraphicFramePr>
        <p:xfrm>
          <a:off x="9516348" y="2174038"/>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rgbClr val="000000"/>
                        </a:buClr>
                        <a:buSzPts val="1100"/>
                        <a:buFont typeface="Arial"/>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100"/>
                        <a:buFont typeface="Arial"/>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24" name="Google Shape;1324;p132"/>
          <p:cNvCxnSpPr>
            <a:stCxn id="1322" idx="3"/>
          </p:cNvCxnSpPr>
          <p:nvPr/>
        </p:nvCxnSpPr>
        <p:spPr>
          <a:xfrm rot="10800000" flipH="1">
            <a:off x="6244937" y="2731375"/>
            <a:ext cx="3207300" cy="1353900"/>
          </a:xfrm>
          <a:prstGeom prst="bentConnector3">
            <a:avLst>
              <a:gd name="adj1" fmla="val 50000"/>
            </a:avLst>
          </a:prstGeom>
          <a:noFill/>
          <a:ln w="28575" cap="flat" cmpd="sng">
            <a:solidFill>
              <a:srgbClr val="E06666"/>
            </a:solidFill>
            <a:prstDash val="solid"/>
            <a:round/>
            <a:headEnd type="none" w="med" len="med"/>
            <a:tailEnd type="stealth" w="med" len="med"/>
          </a:ln>
        </p:spPr>
      </p:cxnSp>
      <p:sp>
        <p:nvSpPr>
          <p:cNvPr id="1325" name="Google Shape;1325;p132"/>
          <p:cNvSpPr txBox="1"/>
          <p:nvPr/>
        </p:nvSpPr>
        <p:spPr>
          <a:xfrm>
            <a:off x="3649798" y="2907100"/>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accent5"/>
                </a:solidFill>
              </a:rPr>
              <a:t>numbers </a:t>
            </a:r>
            <a:r>
              <a:rPr lang="en-US" sz="2400">
                <a:solidFill>
                  <a:schemeClr val="dk1"/>
                </a:solidFill>
              </a:rPr>
              <a:t>= new </a:t>
            </a:r>
            <a:r>
              <a:rPr lang="en-US" sz="2400" b="1">
                <a:solidFill>
                  <a:schemeClr val="dk1"/>
                </a:solidFill>
              </a:rPr>
              <a:t>int[</a:t>
            </a:r>
            <a:r>
              <a:rPr lang="en-US" sz="2400">
                <a:solidFill>
                  <a:schemeClr val="accent6"/>
                </a:solidFill>
              </a:rPr>
              <a:t>4</a:t>
            </a:r>
            <a:r>
              <a:rPr lang="en-US" sz="2400" b="1">
                <a:solidFill>
                  <a:schemeClr val="dk1"/>
                </a:solidFill>
              </a:rPr>
              <a:t>]</a:t>
            </a:r>
            <a:r>
              <a:rPr lang="en-US" sz="2400">
                <a:solidFill>
                  <a:schemeClr val="dk1"/>
                </a:solidFill>
              </a:rPr>
              <a:t>;</a:t>
            </a:r>
            <a:endParaRPr/>
          </a:p>
        </p:txBody>
      </p:sp>
      <p:sp>
        <p:nvSpPr>
          <p:cNvPr id="1326" name="Google Shape;1326;p132"/>
          <p:cNvSpPr txBox="1"/>
          <p:nvPr/>
        </p:nvSpPr>
        <p:spPr>
          <a:xfrm>
            <a:off x="3182848" y="1088438"/>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numbers</a:t>
            </a:r>
            <a:r>
              <a:rPr lang="en-US" sz="2400">
                <a:solidFill>
                  <a:schemeClr val="dk1"/>
                </a:solidFill>
              </a:rPr>
              <a:t>;</a:t>
            </a:r>
            <a:endParaRPr/>
          </a:p>
        </p:txBody>
      </p:sp>
      <p:grpSp>
        <p:nvGrpSpPr>
          <p:cNvPr id="1327" name="Google Shape;1327;p132"/>
          <p:cNvGrpSpPr/>
          <p:nvPr/>
        </p:nvGrpSpPr>
        <p:grpSpPr>
          <a:xfrm>
            <a:off x="4003283" y="1721175"/>
            <a:ext cx="2255229" cy="921225"/>
            <a:chOff x="315675" y="1947775"/>
            <a:chExt cx="1655700" cy="921225"/>
          </a:xfrm>
        </p:grpSpPr>
        <p:cxnSp>
          <p:nvCxnSpPr>
            <p:cNvPr id="1328" name="Google Shape;1328;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9" name="Google Shape;1329;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null</a:t>
              </a:r>
              <a:endParaRPr sz="2400"/>
            </a:p>
          </p:txBody>
        </p:sp>
      </p:grpSp>
      <p:cxnSp>
        <p:nvCxnSpPr>
          <p:cNvPr id="1330" name="Google Shape;1330;p132"/>
          <p:cNvCxnSpPr/>
          <p:nvPr/>
        </p:nvCxnSpPr>
        <p:spPr>
          <a:xfrm flipH="1">
            <a:off x="3166273" y="320755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31" name="Google Shape;1331;p132"/>
          <p:cNvSpPr txBox="1"/>
          <p:nvPr/>
        </p:nvSpPr>
        <p:spPr>
          <a:xfrm>
            <a:off x="791473" y="2958850"/>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zmiennej </a:t>
            </a:r>
            <a:endParaRPr sz="1800"/>
          </a:p>
        </p:txBody>
      </p:sp>
      <p:sp>
        <p:nvSpPr>
          <p:cNvPr id="1332" name="Google Shape;1332;p132"/>
          <p:cNvSpPr txBox="1"/>
          <p:nvPr/>
        </p:nvSpPr>
        <p:spPr>
          <a:xfrm>
            <a:off x="9483473" y="1755950"/>
            <a:ext cx="1931700" cy="35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sterta (ang. heap)</a:t>
            </a:r>
            <a:endParaRPr/>
          </a:p>
        </p:txBody>
      </p:sp>
      <p:grpSp>
        <p:nvGrpSpPr>
          <p:cNvPr id="1333" name="Google Shape;1333;p132"/>
          <p:cNvGrpSpPr/>
          <p:nvPr/>
        </p:nvGrpSpPr>
        <p:grpSpPr>
          <a:xfrm>
            <a:off x="3989708" y="5039875"/>
            <a:ext cx="2255229" cy="921225"/>
            <a:chOff x="315675" y="1947775"/>
            <a:chExt cx="1655700" cy="921225"/>
          </a:xfrm>
        </p:grpSpPr>
        <p:cxnSp>
          <p:nvCxnSpPr>
            <p:cNvPr id="1334" name="Google Shape;1334;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35" name="Google Shape;1335;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sp>
        <p:nvSpPr>
          <p:cNvPr id="1336" name="Google Shape;1336;p132"/>
          <p:cNvSpPr txBox="1"/>
          <p:nvPr/>
        </p:nvSpPr>
        <p:spPr>
          <a:xfrm>
            <a:off x="3182848" y="4259425"/>
            <a:ext cx="4029000" cy="70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accent5"/>
                </a:solidFill>
              </a:rPr>
              <a:t>numbers</a:t>
            </a:r>
            <a:r>
              <a:rPr lang="en-US" sz="2400"/>
              <a:t>[</a:t>
            </a:r>
            <a:r>
              <a:rPr lang="en-US" sz="2400">
                <a:solidFill>
                  <a:schemeClr val="accent6"/>
                </a:solidFill>
              </a:rPr>
              <a:t>2</a:t>
            </a:r>
            <a:r>
              <a:rPr lang="en-US" sz="2400"/>
              <a:t>]</a:t>
            </a:r>
            <a:r>
              <a:rPr lang="en-US" sz="2400">
                <a:solidFill>
                  <a:schemeClr val="accent5"/>
                </a:solidFill>
              </a:rPr>
              <a:t> = </a:t>
            </a:r>
            <a:r>
              <a:rPr lang="en-US" sz="2400">
                <a:solidFill>
                  <a:schemeClr val="accent6"/>
                </a:solidFill>
              </a:rPr>
              <a:t>5</a:t>
            </a:r>
            <a:r>
              <a:rPr lang="en-US" sz="2400">
                <a:solidFill>
                  <a:schemeClr val="dk1"/>
                </a:solidFill>
              </a:rPr>
              <a:t>;</a:t>
            </a:r>
            <a:endParaRPr sz="2400">
              <a:solidFill>
                <a:schemeClr val="dk1"/>
              </a:solidFill>
            </a:endParaRPr>
          </a:p>
          <a:p>
            <a:pPr marL="0" lvl="0" indent="0" algn="ctr" rtl="0">
              <a:spcBef>
                <a:spcPts val="0"/>
              </a:spcBef>
              <a:spcAft>
                <a:spcPts val="0"/>
              </a:spcAft>
              <a:buNone/>
            </a:pPr>
            <a:r>
              <a:rPr lang="en-US" sz="2400">
                <a:solidFill>
                  <a:schemeClr val="accent5"/>
                </a:solidFill>
              </a:rPr>
              <a:t>numbers</a:t>
            </a:r>
            <a:r>
              <a:rPr lang="en-US" sz="2400">
                <a:solidFill>
                  <a:schemeClr val="dk1"/>
                </a:solidFill>
              </a:rPr>
              <a:t>[</a:t>
            </a:r>
            <a:r>
              <a:rPr lang="en-US" sz="2400">
                <a:solidFill>
                  <a:schemeClr val="accent6"/>
                </a:solidFill>
              </a:rPr>
              <a:t>3</a:t>
            </a:r>
            <a:r>
              <a:rPr lang="en-US" sz="2400">
                <a:solidFill>
                  <a:schemeClr val="dk1"/>
                </a:solidFill>
              </a:rPr>
              <a:t>]</a:t>
            </a:r>
            <a:r>
              <a:rPr lang="en-US" sz="2400">
                <a:solidFill>
                  <a:schemeClr val="accent5"/>
                </a:solidFill>
              </a:rPr>
              <a:t> = </a:t>
            </a:r>
            <a:r>
              <a:rPr lang="en-US" sz="2400">
                <a:solidFill>
                  <a:schemeClr val="accent6"/>
                </a:solidFill>
              </a:rPr>
              <a:t>7</a:t>
            </a:r>
            <a:r>
              <a:rPr lang="en-US" sz="2400">
                <a:solidFill>
                  <a:schemeClr val="dk1"/>
                </a:solidFill>
              </a:rPr>
              <a:t>;</a:t>
            </a:r>
            <a:endParaRPr>
              <a:solidFill>
                <a:schemeClr val="dk1"/>
              </a:solidFill>
            </a:endParaRPr>
          </a:p>
          <a:p>
            <a:pPr marL="0" lvl="0" indent="0" algn="ctr" rtl="0">
              <a:spcBef>
                <a:spcPts val="0"/>
              </a:spcBef>
              <a:spcAft>
                <a:spcPts val="0"/>
              </a:spcAft>
              <a:buNone/>
            </a:pPr>
            <a:endParaRPr sz="2400">
              <a:solidFill>
                <a:schemeClr val="dk1"/>
              </a:solidFill>
            </a:endParaRPr>
          </a:p>
        </p:txBody>
      </p:sp>
      <p:graphicFrame>
        <p:nvGraphicFramePr>
          <p:cNvPr id="1337" name="Google Shape;1337;p132"/>
          <p:cNvGraphicFramePr/>
          <p:nvPr/>
        </p:nvGraphicFramePr>
        <p:xfrm>
          <a:off x="9520123" y="4214263"/>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7</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38" name="Google Shape;1338;p132"/>
          <p:cNvCxnSpPr>
            <a:stCxn id="1335" idx="3"/>
          </p:cNvCxnSpPr>
          <p:nvPr/>
        </p:nvCxnSpPr>
        <p:spPr>
          <a:xfrm rot="10800000" flipH="1">
            <a:off x="6244937" y="4791550"/>
            <a:ext cx="3224400" cy="919200"/>
          </a:xfrm>
          <a:prstGeom prst="bentConnector3">
            <a:avLst>
              <a:gd name="adj1" fmla="val 50000"/>
            </a:avLst>
          </a:prstGeom>
          <a:noFill/>
          <a:ln w="28575" cap="flat" cmpd="sng">
            <a:solidFill>
              <a:srgbClr val="E06666"/>
            </a:solidFill>
            <a:prstDash val="solid"/>
            <a:round/>
            <a:headEnd type="none" w="med" len="med"/>
            <a:tailEnd type="stealth" w="med" len="med"/>
          </a:ln>
        </p:spPr>
      </p:cxnSp>
      <p:cxnSp>
        <p:nvCxnSpPr>
          <p:cNvPr id="1339" name="Google Shape;1339;p132"/>
          <p:cNvCxnSpPr/>
          <p:nvPr/>
        </p:nvCxnSpPr>
        <p:spPr>
          <a:xfrm flipH="1">
            <a:off x="3140998" y="47812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0" name="Google Shape;1340;p132"/>
          <p:cNvSpPr txBox="1"/>
          <p:nvPr/>
        </p:nvSpPr>
        <p:spPr>
          <a:xfrm>
            <a:off x="766198" y="453257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przypisanie wartości </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 cd</a:t>
            </a:r>
            <a:endParaRPr>
              <a:latin typeface="Arial"/>
              <a:ea typeface="Arial"/>
              <a:cs typeface="Arial"/>
              <a:sym typeface="Arial"/>
            </a:endParaRPr>
          </a:p>
        </p:txBody>
      </p:sp>
      <p:sp>
        <p:nvSpPr>
          <p:cNvPr id="1346" name="Google Shape;1346;p133"/>
          <p:cNvSpPr txBox="1"/>
          <p:nvPr/>
        </p:nvSpPr>
        <p:spPr>
          <a:xfrm>
            <a:off x="3911900" y="1088450"/>
            <a:ext cx="5706900" cy="51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2</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int </a:t>
            </a:r>
            <a:r>
              <a:rPr lang="en-US" sz="2400">
                <a:solidFill>
                  <a:schemeClr val="accent5"/>
                </a:solidFill>
              </a:rPr>
              <a:t>a </a:t>
            </a:r>
            <a:r>
              <a:rPr lang="en-US" sz="2400">
                <a:solidFill>
                  <a:schemeClr val="dk1"/>
                </a:solidFill>
              </a:rPr>
              <a:t>= </a:t>
            </a:r>
            <a:r>
              <a:rPr lang="en-US" sz="2400">
                <a:solidFill>
                  <a:schemeClr val="accent5"/>
                </a:solidFill>
              </a:rPr>
              <a:t>numbers</a:t>
            </a:r>
            <a:r>
              <a:rPr lang="en-US" sz="2400">
                <a:solidFill>
                  <a:schemeClr val="dk1"/>
                </a:solidFill>
              </a:rPr>
              <a:t>[</a:t>
            </a:r>
            <a:r>
              <a:rPr lang="en-US" sz="2400">
                <a:solidFill>
                  <a:schemeClr val="accent6"/>
                </a:solidFill>
              </a:rPr>
              <a:t>0</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1</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for (int </a:t>
            </a:r>
            <a:r>
              <a:rPr lang="en-US" sz="2400">
                <a:solidFill>
                  <a:schemeClr val="accent5"/>
                </a:solidFill>
              </a:rPr>
              <a:t>i</a:t>
            </a:r>
            <a:r>
              <a:rPr lang="en-US" sz="2400">
                <a:solidFill>
                  <a:schemeClr val="dk1"/>
                </a:solidFill>
              </a:rPr>
              <a:t> = 0; </a:t>
            </a:r>
            <a:r>
              <a:rPr lang="en-US" sz="2400">
                <a:solidFill>
                  <a:srgbClr val="42719B"/>
                </a:solidFill>
              </a:rPr>
              <a:t>i</a:t>
            </a:r>
            <a:r>
              <a:rPr lang="en-US" sz="2400">
                <a:solidFill>
                  <a:schemeClr val="dk1"/>
                </a:solidFill>
              </a:rPr>
              <a:t> &lt; </a:t>
            </a:r>
            <a:r>
              <a:rPr lang="en-US" sz="2400">
                <a:solidFill>
                  <a:schemeClr val="accent5"/>
                </a:solidFill>
              </a:rPr>
              <a:t>numbers</a:t>
            </a:r>
            <a:r>
              <a:rPr lang="en-US" sz="2400">
                <a:solidFill>
                  <a:schemeClr val="dk1"/>
                </a:solidFill>
              </a:rPr>
              <a:t>.</a:t>
            </a:r>
            <a:r>
              <a:rPr lang="en-US" sz="2400" b="1">
                <a:solidFill>
                  <a:schemeClr val="dk1"/>
                </a:solidFill>
              </a:rPr>
              <a:t>length</a:t>
            </a:r>
            <a:r>
              <a:rPr lang="en-US" sz="2400">
                <a:solidFill>
                  <a:schemeClr val="dk1"/>
                </a:solidFill>
              </a:rPr>
              <a:t>; </a:t>
            </a:r>
            <a:r>
              <a:rPr lang="en-US" sz="2400">
                <a:solidFill>
                  <a:schemeClr val="accent5"/>
                </a:solidFill>
              </a:rPr>
              <a:t>i</a:t>
            </a:r>
            <a:r>
              <a:rPr lang="en-US" sz="2400">
                <a:solidFill>
                  <a:schemeClr val="dk1"/>
                </a:solidFill>
              </a:rPr>
              <a:t>++) {</a:t>
            </a:r>
            <a:endParaRPr sz="2400">
              <a:solidFill>
                <a:schemeClr val="dk1"/>
              </a:solidFill>
            </a:endParaRPr>
          </a:p>
          <a:p>
            <a:pPr marL="0" lvl="0" indent="0" algn="l" rtl="0">
              <a:spcBef>
                <a:spcPts val="0"/>
              </a:spcBef>
              <a:spcAft>
                <a:spcPts val="0"/>
              </a:spcAft>
              <a:buNone/>
            </a:pPr>
            <a:r>
              <a:rPr lang="en-US" sz="2400">
                <a:solidFill>
                  <a:schemeClr val="dk1"/>
                </a:solidFill>
              </a:rPr>
              <a:t>	System.out.println(</a:t>
            </a:r>
            <a:r>
              <a:rPr lang="en-US" sz="2400">
                <a:solidFill>
                  <a:schemeClr val="accent5"/>
                </a:solidFill>
              </a:rPr>
              <a:t>numbers</a:t>
            </a:r>
            <a:r>
              <a:rPr lang="en-US" sz="2400">
                <a:solidFill>
                  <a:schemeClr val="dk1"/>
                </a:solidFill>
              </a:rPr>
              <a:t>[</a:t>
            </a:r>
            <a:r>
              <a:rPr lang="en-US" sz="2400">
                <a:solidFill>
                  <a:schemeClr val="accent5"/>
                </a:solidFill>
              </a:rPr>
              <a:t>i</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p:txBody>
      </p:sp>
      <p:cxnSp>
        <p:nvCxnSpPr>
          <p:cNvPr id="1347" name="Google Shape;1347;p133"/>
          <p:cNvCxnSpPr/>
          <p:nvPr/>
        </p:nvCxnSpPr>
        <p:spPr>
          <a:xfrm flipH="1">
            <a:off x="2922398" y="138330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8" name="Google Shape;1348;p133"/>
          <p:cNvSpPr txBox="1"/>
          <p:nvPr/>
        </p:nvSpPr>
        <p:spPr>
          <a:xfrm>
            <a:off x="749775" y="1134600"/>
            <a:ext cx="21156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trzecią wartość </a:t>
            </a:r>
            <a:endParaRPr sz="1800"/>
          </a:p>
        </p:txBody>
      </p:sp>
      <p:cxnSp>
        <p:nvCxnSpPr>
          <p:cNvPr id="1349" name="Google Shape;1349;p133"/>
          <p:cNvCxnSpPr/>
          <p:nvPr/>
        </p:nvCxnSpPr>
        <p:spPr>
          <a:xfrm flipH="1">
            <a:off x="2938223" y="25112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0" name="Google Shape;1350;p133"/>
          <p:cNvSpPr txBox="1"/>
          <p:nvPr/>
        </p:nvSpPr>
        <p:spPr>
          <a:xfrm>
            <a:off x="497525" y="2262525"/>
            <a:ext cx="30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pierwszą wartość i przypisujemy do zmiennej </a:t>
            </a:r>
            <a:endParaRPr sz="1800"/>
          </a:p>
        </p:txBody>
      </p:sp>
      <p:cxnSp>
        <p:nvCxnSpPr>
          <p:cNvPr id="1351" name="Google Shape;1351;p133"/>
          <p:cNvCxnSpPr/>
          <p:nvPr/>
        </p:nvCxnSpPr>
        <p:spPr>
          <a:xfrm flipH="1">
            <a:off x="2922398" y="35648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2" name="Google Shape;1352;p133"/>
          <p:cNvSpPr txBox="1"/>
          <p:nvPr/>
        </p:nvSpPr>
        <p:spPr>
          <a:xfrm>
            <a:off x="547598" y="331612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drugą wartość </a:t>
            </a:r>
            <a:endParaRPr sz="1800"/>
          </a:p>
        </p:txBody>
      </p:sp>
      <p:cxnSp>
        <p:nvCxnSpPr>
          <p:cNvPr id="1353" name="Google Shape;1353;p133"/>
          <p:cNvCxnSpPr/>
          <p:nvPr/>
        </p:nvCxnSpPr>
        <p:spPr>
          <a:xfrm flipH="1">
            <a:off x="2907123" y="49366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4" name="Google Shape;1354;p133"/>
          <p:cNvSpPr txBox="1"/>
          <p:nvPr/>
        </p:nvSpPr>
        <p:spPr>
          <a:xfrm>
            <a:off x="557900" y="4618425"/>
            <a:ext cx="2586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wypisujemy wszystkie wartości tablicy</a:t>
            </a:r>
            <a:endParaRPr sz="1800"/>
          </a:p>
        </p:txBody>
      </p:sp>
      <p:cxnSp>
        <p:nvCxnSpPr>
          <p:cNvPr id="1355" name="Google Shape;1355;p133"/>
          <p:cNvCxnSpPr>
            <a:stCxn id="1356" idx="1"/>
          </p:cNvCxnSpPr>
          <p:nvPr/>
        </p:nvCxnSpPr>
        <p:spPr>
          <a:xfrm flipH="1">
            <a:off x="6087225" y="4077075"/>
            <a:ext cx="1463400" cy="361500"/>
          </a:xfrm>
          <a:prstGeom prst="straightConnector1">
            <a:avLst/>
          </a:prstGeom>
          <a:noFill/>
          <a:ln w="28575" cap="flat" cmpd="sng">
            <a:solidFill>
              <a:srgbClr val="E06666"/>
            </a:solidFill>
            <a:prstDash val="solid"/>
            <a:round/>
            <a:headEnd type="none" w="med" len="med"/>
            <a:tailEnd type="stealth" w="med" len="med"/>
          </a:ln>
        </p:spPr>
      </p:cxnSp>
      <p:sp>
        <p:nvSpPr>
          <p:cNvPr id="1356" name="Google Shape;1356;p133"/>
          <p:cNvSpPr txBox="1"/>
          <p:nvPr/>
        </p:nvSpPr>
        <p:spPr>
          <a:xfrm>
            <a:off x="7550625" y="3823425"/>
            <a:ext cx="42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tu koniecznie musi być ‘&lt;’ a nie ‘&lt;=’</a:t>
            </a:r>
            <a:endParaRPr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Pętla</a:t>
            </a:r>
            <a:r>
              <a:rPr lang="en-US" dirty="0">
                <a:latin typeface="Arial"/>
                <a:ea typeface="Arial"/>
                <a:cs typeface="Arial"/>
                <a:sym typeface="Arial"/>
              </a:rPr>
              <a:t> for each</a:t>
            </a:r>
            <a:endParaRPr dirty="0">
              <a:latin typeface="Arial"/>
              <a:ea typeface="Arial"/>
              <a:cs typeface="Arial"/>
              <a:sym typeface="Arial"/>
            </a:endParaRPr>
          </a:p>
        </p:txBody>
      </p:sp>
      <p:sp>
        <p:nvSpPr>
          <p:cNvPr id="1362" name="Google Shape;1362;p134"/>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for each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konstrukcja, która pozwala na sekwencyjne przeglądanie różnych zbiorów danych. Mogą nimi być tablice, a także dynamiczne struktury jak na przykład listy (o tym później). Najłatwiejszy sposób na iterowanie się po tablicach i innych kolekcjach.</a:t>
            </a:r>
            <a:endParaRPr sz="2000">
              <a:latin typeface="Arial"/>
              <a:ea typeface="Arial"/>
              <a:cs typeface="Arial"/>
              <a:sym typeface="Arial"/>
            </a:endParaRPr>
          </a:p>
        </p:txBody>
      </p:sp>
      <p:sp>
        <p:nvSpPr>
          <p:cNvPr id="1363" name="Google Shape;1363;p134"/>
          <p:cNvSpPr txBox="1"/>
          <p:nvPr/>
        </p:nvSpPr>
        <p:spPr>
          <a:xfrm>
            <a:off x="2965625" y="2582550"/>
            <a:ext cx="51312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rPr>
              <a:t>int[] numbers = {</a:t>
            </a:r>
            <a:r>
              <a:rPr lang="en-US" sz="3000">
                <a:solidFill>
                  <a:schemeClr val="accent6"/>
                </a:solidFill>
              </a:rPr>
              <a:t>1, 3, 5, 7, 9</a:t>
            </a:r>
            <a:r>
              <a:rPr lang="en-US" sz="3000">
                <a:solidFill>
                  <a:schemeClr val="dk1"/>
                </a:solidFill>
              </a:rPr>
              <a:t>};</a:t>
            </a:r>
            <a:endParaRPr sz="3000">
              <a:solidFill>
                <a:schemeClr val="dk1"/>
              </a:solidFill>
            </a:endParaRPr>
          </a:p>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r>
              <a:rPr lang="en-US" sz="3000">
                <a:solidFill>
                  <a:schemeClr val="dk1"/>
                </a:solidFill>
              </a:rPr>
              <a:t>for (int </a:t>
            </a:r>
            <a:r>
              <a:rPr lang="en-US" sz="3000">
                <a:solidFill>
                  <a:schemeClr val="accent5"/>
                </a:solidFill>
              </a:rPr>
              <a:t>i</a:t>
            </a:r>
            <a:r>
              <a:rPr lang="en-US" sz="3000">
                <a:solidFill>
                  <a:schemeClr val="dk1"/>
                </a:solidFill>
              </a:rPr>
              <a:t> : </a:t>
            </a:r>
            <a:r>
              <a:rPr lang="en-US" sz="3000">
                <a:solidFill>
                  <a:schemeClr val="accent5"/>
                </a:solidFill>
              </a:rPr>
              <a:t>numbers</a:t>
            </a:r>
            <a:r>
              <a:rPr lang="en-US" sz="3000">
                <a:solidFill>
                  <a:schemeClr val="dk1"/>
                </a:solidFill>
              </a:rPr>
              <a:t>) {</a:t>
            </a:r>
            <a:endParaRPr sz="3000">
              <a:solidFill>
                <a:schemeClr val="dk1"/>
              </a:solidFill>
            </a:endParaRPr>
          </a:p>
          <a:p>
            <a:pPr marL="0" lvl="0" indent="0" algn="l" rtl="0">
              <a:spcBef>
                <a:spcPts val="0"/>
              </a:spcBef>
              <a:spcAft>
                <a:spcPts val="0"/>
              </a:spcAft>
              <a:buNone/>
            </a:pPr>
            <a:r>
              <a:rPr lang="en-US" sz="3000">
                <a:solidFill>
                  <a:schemeClr val="dk1"/>
                </a:solidFill>
              </a:rPr>
              <a:t>	System.out.println(</a:t>
            </a:r>
            <a:r>
              <a:rPr lang="en-US" sz="3000">
                <a:solidFill>
                  <a:schemeClr val="accent5"/>
                </a:solidFill>
              </a:rPr>
              <a:t>i</a:t>
            </a:r>
            <a:r>
              <a:rPr lang="en-US" sz="3000">
                <a:solidFill>
                  <a:schemeClr val="dk1"/>
                </a:solidFill>
              </a:rPr>
              <a:t>);</a:t>
            </a:r>
            <a:endParaRPr sz="3000">
              <a:solidFill>
                <a:schemeClr val="dk1"/>
              </a:solidFill>
            </a:endParaRPr>
          </a:p>
          <a:p>
            <a:pPr marL="0" lvl="0" indent="0" algn="l" rtl="0">
              <a:spcBef>
                <a:spcPts val="0"/>
              </a:spcBef>
              <a:spcAft>
                <a:spcPts val="0"/>
              </a:spcAft>
              <a:buNone/>
            </a:pPr>
            <a:r>
              <a:rPr lang="en-US" sz="3000">
                <a:solidFill>
                  <a:schemeClr val="dk1"/>
                </a:solidFill>
              </a:rPr>
              <a:t>}</a:t>
            </a:r>
            <a:endParaRPr sz="3000"/>
          </a:p>
        </p:txBody>
      </p:sp>
      <p:sp>
        <p:nvSpPr>
          <p:cNvPr id="1364" name="Google Shape;1364;p134"/>
          <p:cNvSpPr txBox="1"/>
          <p:nvPr/>
        </p:nvSpPr>
        <p:spPr>
          <a:xfrm>
            <a:off x="8135950" y="2516875"/>
            <a:ext cx="3992100" cy="3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Czego nie można z pętlą for-each:</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usuwać elementów w czasie ich przeglądania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zmieniać aktualnie przeglądanego miejsca tablicy lub kolekcji</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iterować się po wielu tablicach na raz</a:t>
            </a:r>
            <a:endParaRPr sz="1800"/>
          </a:p>
        </p:txBody>
      </p:sp>
      <p:cxnSp>
        <p:nvCxnSpPr>
          <p:cNvPr id="1365" name="Google Shape;1365;p134"/>
          <p:cNvCxnSpPr/>
          <p:nvPr/>
        </p:nvCxnSpPr>
        <p:spPr>
          <a:xfrm flipH="1">
            <a:off x="2374900" y="3825925"/>
            <a:ext cx="551700" cy="8100"/>
          </a:xfrm>
          <a:prstGeom prst="straightConnector1">
            <a:avLst/>
          </a:prstGeom>
          <a:noFill/>
          <a:ln w="28575" cap="flat" cmpd="sng">
            <a:solidFill>
              <a:srgbClr val="E06666"/>
            </a:solidFill>
            <a:prstDash val="solid"/>
            <a:round/>
            <a:headEnd type="stealth" w="med" len="med"/>
            <a:tailEnd type="none" w="med" len="med"/>
          </a:ln>
        </p:spPr>
      </p:cxnSp>
      <p:sp>
        <p:nvSpPr>
          <p:cNvPr id="1366" name="Google Shape;1366;p134"/>
          <p:cNvSpPr txBox="1"/>
          <p:nvPr/>
        </p:nvSpPr>
        <p:spPr>
          <a:xfrm>
            <a:off x="0" y="3248525"/>
            <a:ext cx="2318100" cy="14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zmiennej </a:t>
            </a:r>
            <a:r>
              <a:rPr lang="en-US" sz="1800">
                <a:solidFill>
                  <a:schemeClr val="accent5"/>
                </a:solidFill>
              </a:rPr>
              <a:t>i </a:t>
            </a:r>
            <a:r>
              <a:rPr lang="en-US" sz="1800"/>
              <a:t>będą pojawiać się wszystkie wartości z tablicy od pierwszej do ostatniej</a:t>
            </a:r>
            <a:endParaRPr sz="1800"/>
          </a:p>
        </p:txBody>
      </p:sp>
      <p:sp>
        <p:nvSpPr>
          <p:cNvPr id="1367" name="Google Shape;1367;p13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pl.sda.arrays.Arrays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programowania wysokopoziomowego</a:t>
            </a:r>
            <a:endParaRPr>
              <a:latin typeface="Arial"/>
              <a:ea typeface="Arial"/>
              <a:cs typeface="Arial"/>
              <a:sym typeface="Arial"/>
            </a:endParaRPr>
          </a:p>
        </p:txBody>
      </p:sp>
      <p:sp>
        <p:nvSpPr>
          <p:cNvPr id="267" name="Google Shape;267;p27"/>
          <p:cNvSpPr txBox="1"/>
          <p:nvPr/>
        </p:nvSpPr>
        <p:spPr>
          <a:xfrm>
            <a:off x="644025" y="1360550"/>
            <a:ext cx="10042200" cy="4029000"/>
          </a:xfrm>
          <a:prstGeom prst="rect">
            <a:avLst/>
          </a:prstGeom>
          <a:noFill/>
          <a:ln>
            <a:noFill/>
          </a:ln>
        </p:spPr>
        <p:txBody>
          <a:bodyPr spcFirstLastPara="1" wrap="square" lIns="91425" tIns="91425" rIns="91425" bIns="91425" anchor="ctr" anchorCtr="0">
            <a:noAutofit/>
          </a:bodyPr>
          <a:lstStyle/>
          <a:p>
            <a:pPr marL="285750" lvl="0" indent="0" algn="l" rtl="0">
              <a:spcBef>
                <a:spcPts val="0"/>
              </a:spcBef>
              <a:spcAft>
                <a:spcPts val="0"/>
              </a:spcAft>
              <a:buNone/>
            </a:pPr>
            <a:endParaRPr sz="2400">
              <a:solidFill>
                <a:schemeClr val="dk1"/>
              </a:solidFill>
            </a:endParaRPr>
          </a:p>
        </p:txBody>
      </p:sp>
      <p:grpSp>
        <p:nvGrpSpPr>
          <p:cNvPr id="268" name="Google Shape;268;p27"/>
          <p:cNvGrpSpPr/>
          <p:nvPr/>
        </p:nvGrpSpPr>
        <p:grpSpPr>
          <a:xfrm>
            <a:off x="2192437" y="4311202"/>
            <a:ext cx="6474405" cy="1182055"/>
            <a:chOff x="2192437" y="4106327"/>
            <a:chExt cx="6474405" cy="1182055"/>
          </a:xfrm>
        </p:grpSpPr>
        <p:grpSp>
          <p:nvGrpSpPr>
            <p:cNvPr id="269" name="Google Shape;269;p27"/>
            <p:cNvGrpSpPr/>
            <p:nvPr/>
          </p:nvGrpSpPr>
          <p:grpSpPr>
            <a:xfrm>
              <a:off x="2192437" y="4136382"/>
              <a:ext cx="2317800" cy="1152000"/>
              <a:chOff x="0" y="30055"/>
              <a:chExt cx="2317800" cy="1152000"/>
            </a:xfrm>
          </p:grpSpPr>
          <p:sp>
            <p:nvSpPr>
              <p:cNvPr id="270" name="Google Shape;270;p27"/>
              <p:cNvSpPr/>
              <p:nvPr/>
            </p:nvSpPr>
            <p:spPr>
              <a:xfrm>
                <a:off x="0" y="3005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txBox="1"/>
              <p:nvPr/>
            </p:nvSpPr>
            <p:spPr>
              <a:xfrm>
                <a:off x="499464" y="318055"/>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kompilacja</a:t>
                </a:r>
                <a:endParaRPr/>
              </a:p>
            </p:txBody>
          </p:sp>
        </p:grpSp>
        <p:grpSp>
          <p:nvGrpSpPr>
            <p:cNvPr id="273" name="Google Shape;273;p27"/>
            <p:cNvGrpSpPr/>
            <p:nvPr/>
          </p:nvGrpSpPr>
          <p:grpSpPr>
            <a:xfrm>
              <a:off x="6349042" y="4106327"/>
              <a:ext cx="2317800" cy="1152000"/>
              <a:chOff x="6531935" y="2767385"/>
              <a:chExt cx="2317800" cy="1152000"/>
            </a:xfrm>
          </p:grpSpPr>
          <p:sp>
            <p:nvSpPr>
              <p:cNvPr id="274" name="Google Shape;274;p27"/>
              <p:cNvSpPr/>
              <p:nvPr/>
            </p:nvSpPr>
            <p:spPr>
              <a:xfrm>
                <a:off x="6531935" y="276738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7"/>
              <p:cNvGrpSpPr/>
              <p:nvPr/>
            </p:nvGrpSpPr>
            <p:grpSpPr>
              <a:xfrm>
                <a:off x="6970166" y="3051893"/>
                <a:ext cx="1351258" cy="609547"/>
                <a:chOff x="452335" y="284508"/>
                <a:chExt cx="1039829" cy="609547"/>
              </a:xfrm>
            </p:grpSpPr>
            <p:sp>
              <p:nvSpPr>
                <p:cNvPr id="276" name="Google Shape;276;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p:nvPr/>
              </p:nvSpPr>
              <p:spPr>
                <a:xfrm>
                  <a:off x="452335" y="284508"/>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uruchomienie</a:t>
                  </a:r>
                  <a:endParaRPr sz="1600">
                    <a:solidFill>
                      <a:srgbClr val="000000"/>
                    </a:solidFill>
                    <a:latin typeface="Arial"/>
                    <a:ea typeface="Arial"/>
                    <a:cs typeface="Arial"/>
                    <a:sym typeface="Arial"/>
                  </a:endParaRPr>
                </a:p>
              </p:txBody>
            </p:sp>
          </p:grpSp>
        </p:grpSp>
      </p:grpSp>
      <p:grpSp>
        <p:nvGrpSpPr>
          <p:cNvPr id="278" name="Google Shape;278;p27"/>
          <p:cNvGrpSpPr/>
          <p:nvPr/>
        </p:nvGrpSpPr>
        <p:grpSpPr>
          <a:xfrm>
            <a:off x="406792" y="3210083"/>
            <a:ext cx="11378400" cy="2473633"/>
            <a:chOff x="424542" y="3288133"/>
            <a:chExt cx="11378400" cy="2473633"/>
          </a:xfrm>
        </p:grpSpPr>
        <p:pic>
          <p:nvPicPr>
            <p:cNvPr id="279" name="Google Shape;279;p27"/>
            <p:cNvPicPr preferRelativeResize="0"/>
            <p:nvPr/>
          </p:nvPicPr>
          <p:blipFill rotWithShape="1">
            <a:blip r:embed="rId3">
              <a:alphaModFix/>
            </a:blip>
            <a:srcRect/>
            <a:stretch/>
          </p:blipFill>
          <p:spPr>
            <a:xfrm>
              <a:off x="8941172" y="4198780"/>
              <a:ext cx="2778641" cy="1562986"/>
            </a:xfrm>
            <a:prstGeom prst="rect">
              <a:avLst/>
            </a:prstGeom>
            <a:noFill/>
            <a:ln>
              <a:noFill/>
            </a:ln>
          </p:spPr>
        </p:pic>
        <p:sp>
          <p:nvSpPr>
            <p:cNvPr id="280" name="Google Shape;280;p27"/>
            <p:cNvSpPr txBox="1"/>
            <p:nvPr/>
          </p:nvSpPr>
          <p:spPr>
            <a:xfrm>
              <a:off x="424542" y="3288133"/>
              <a:ext cx="11378400" cy="646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wirtualna maszyna Javy (ang. </a:t>
              </a:r>
              <a:r>
                <a:rPr lang="en-US" sz="1800" b="1">
                  <a:solidFill>
                    <a:srgbClr val="000000"/>
                  </a:solidFill>
                  <a:latin typeface="Arial"/>
                  <a:ea typeface="Arial"/>
                  <a:cs typeface="Arial"/>
                  <a:sym typeface="Arial"/>
                </a:rPr>
                <a:t>Java Virtual Machine</a:t>
              </a:r>
              <a:r>
                <a:rPr lang="en-US" sz="1800">
                  <a:solidFill>
                    <a:srgbClr val="000000"/>
                  </a:solidFill>
                  <a:latin typeface="Arial"/>
                  <a:ea typeface="Arial"/>
                  <a:cs typeface="Arial"/>
                  <a:sym typeface="Arial"/>
                </a:rPr>
                <a:t>, w skrócie </a:t>
              </a:r>
              <a:r>
                <a:rPr lang="en-US" sz="1800" b="1">
                  <a:solidFill>
                    <a:srgbClr val="000000"/>
                  </a:solidFill>
                  <a:latin typeface="Arial"/>
                  <a:ea typeface="Arial"/>
                  <a:cs typeface="Arial"/>
                  <a:sym typeface="Arial"/>
                </a:rPr>
                <a:t>JVM</a:t>
              </a:r>
              <a:r>
                <a:rPr lang="en-US" sz="1800">
                  <a:solidFill>
                    <a:srgbClr val="000000"/>
                  </a:solidFill>
                  <a:latin typeface="Arial"/>
                  <a:ea typeface="Arial"/>
                  <a:cs typeface="Arial"/>
                  <a:sym typeface="Arial"/>
                </a:rPr>
                <a:t>) wykonuje bytecode Javy poprzez interpretację / kompilację na kod maszynowy</a:t>
              </a:r>
              <a:endParaRPr/>
            </a:p>
          </p:txBody>
        </p:sp>
      </p:grpSp>
      <p:grpSp>
        <p:nvGrpSpPr>
          <p:cNvPr id="281" name="Google Shape;281;p27"/>
          <p:cNvGrpSpPr/>
          <p:nvPr/>
        </p:nvGrpSpPr>
        <p:grpSpPr>
          <a:xfrm>
            <a:off x="424542" y="2265115"/>
            <a:ext cx="11157900" cy="4011382"/>
            <a:chOff x="424542" y="2060240"/>
            <a:chExt cx="11157900" cy="4011382"/>
          </a:xfrm>
        </p:grpSpPr>
        <p:grpSp>
          <p:nvGrpSpPr>
            <p:cNvPr id="282" name="Google Shape;282;p27"/>
            <p:cNvGrpSpPr/>
            <p:nvPr/>
          </p:nvGrpSpPr>
          <p:grpSpPr>
            <a:xfrm>
              <a:off x="4430838" y="3861917"/>
              <a:ext cx="2092500" cy="2209705"/>
              <a:chOff x="4615356" y="2634921"/>
              <a:chExt cx="2092500" cy="2209705"/>
            </a:xfrm>
          </p:grpSpPr>
          <p:pic>
            <p:nvPicPr>
              <p:cNvPr id="283" name="Google Shape;283;p27"/>
              <p:cNvPicPr preferRelativeResize="0"/>
              <p:nvPr/>
            </p:nvPicPr>
            <p:blipFill rotWithShape="1">
              <a:blip r:embed="rId4">
                <a:alphaModFix/>
              </a:blip>
              <a:srcRect/>
              <a:stretch/>
            </p:blipFill>
            <p:spPr>
              <a:xfrm>
                <a:off x="4852761" y="2634921"/>
                <a:ext cx="1520013" cy="1520013"/>
              </a:xfrm>
              <a:prstGeom prst="rect">
                <a:avLst/>
              </a:prstGeom>
              <a:noFill/>
              <a:ln>
                <a:noFill/>
              </a:ln>
            </p:spPr>
          </p:pic>
          <p:sp>
            <p:nvSpPr>
              <p:cNvPr id="284" name="Google Shape;284;p27"/>
              <p:cNvSpPr txBox="1"/>
              <p:nvPr/>
            </p:nvSpPr>
            <p:spPr>
              <a:xfrm>
                <a:off x="4615356" y="4198426"/>
                <a:ext cx="20925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bytecode </a:t>
                </a:r>
                <a:endParaRPr/>
              </a:p>
              <a:p>
                <a:pPr marL="0" marR="0" lvl="0" indent="0" algn="ctr" rtl="0">
                  <a:spcBef>
                    <a:spcPts val="0"/>
                  </a:spcBef>
                  <a:spcAft>
                    <a:spcPts val="0"/>
                  </a:spcAft>
                  <a:buNone/>
                </a:pPr>
                <a:r>
                  <a:rPr lang="en-US" sz="1800">
                    <a:solidFill>
                      <a:srgbClr val="000000"/>
                    </a:solidFill>
                    <a:latin typeface="Arial"/>
                    <a:ea typeface="Arial"/>
                    <a:cs typeface="Arial"/>
                    <a:sym typeface="Arial"/>
                  </a:rPr>
                  <a:t>kod bajtowy</a:t>
                </a:r>
                <a:endParaRPr/>
              </a:p>
            </p:txBody>
          </p:sp>
        </p:grpSp>
        <p:sp>
          <p:nvSpPr>
            <p:cNvPr id="285" name="Google Shape;285;p27"/>
            <p:cNvSpPr txBox="1"/>
            <p:nvPr/>
          </p:nvSpPr>
          <p:spPr>
            <a:xfrm>
              <a:off x="424542" y="2060240"/>
              <a:ext cx="11157900" cy="661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bytecode </a:t>
              </a:r>
              <a:r>
                <a:rPr lang="en-US" sz="1800">
                  <a:solidFill>
                    <a:srgbClr val="000000"/>
                  </a:solidFill>
                  <a:latin typeface="Arial"/>
                  <a:ea typeface="Arial"/>
                  <a:cs typeface="Arial"/>
                  <a:sym typeface="Arial"/>
                </a:rPr>
                <a:t>- kod bajtowy (plik z rozszerzeniem </a:t>
              </a:r>
              <a:r>
                <a:rPr lang="en-US" sz="1800" b="1" i="1">
                  <a:solidFill>
                    <a:srgbClr val="000000"/>
                  </a:solidFill>
                </a:rPr>
                <a:t>.class</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marL="914400" marR="0" lvl="1" indent="-342900" algn="l" rtl="0">
                <a:spcBef>
                  <a:spcPts val="0"/>
                </a:spcBef>
                <a:spcAft>
                  <a:spcPts val="0"/>
                </a:spcAft>
                <a:buSzPts val="1800"/>
                <a:buChar char="○"/>
              </a:pPr>
              <a:r>
                <a:rPr lang="en-US" sz="1800"/>
                <a:t>powstaje podczas kompilacji kodu źródłowego</a:t>
              </a:r>
              <a:endParaRPr sz="1800"/>
            </a:p>
            <a:p>
              <a:pPr marL="914400" marR="0" lvl="1" indent="-34290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jest interpretowany i tłumaczony na konkretne rozkazy procesora przez JVM</a:t>
              </a:r>
              <a:endParaRPr/>
            </a:p>
          </p:txBody>
        </p:sp>
      </p:grpSp>
      <p:grpSp>
        <p:nvGrpSpPr>
          <p:cNvPr id="286" name="Google Shape;286;p27"/>
          <p:cNvGrpSpPr/>
          <p:nvPr/>
        </p:nvGrpSpPr>
        <p:grpSpPr>
          <a:xfrm>
            <a:off x="0" y="1073423"/>
            <a:ext cx="11582450" cy="4997604"/>
            <a:chOff x="0" y="868548"/>
            <a:chExt cx="11582450" cy="4997604"/>
          </a:xfrm>
        </p:grpSpPr>
        <p:grpSp>
          <p:nvGrpSpPr>
            <p:cNvPr id="287" name="Google Shape;287;p27"/>
            <p:cNvGrpSpPr/>
            <p:nvPr/>
          </p:nvGrpSpPr>
          <p:grpSpPr>
            <a:xfrm>
              <a:off x="0" y="3922321"/>
              <a:ext cx="2092500" cy="1943831"/>
              <a:chOff x="182893" y="2583379"/>
              <a:chExt cx="2092500" cy="1943831"/>
            </a:xfrm>
          </p:grpSpPr>
          <p:pic>
            <p:nvPicPr>
              <p:cNvPr id="288" name="Google Shape;288;p27"/>
              <p:cNvPicPr preferRelativeResize="0"/>
              <p:nvPr/>
            </p:nvPicPr>
            <p:blipFill rotWithShape="1">
              <a:blip r:embed="rId5">
                <a:alphaModFix/>
              </a:blip>
              <a:srcRect/>
              <a:stretch/>
            </p:blipFill>
            <p:spPr>
              <a:xfrm>
                <a:off x="463028" y="2583379"/>
                <a:ext cx="1532248" cy="1520012"/>
              </a:xfrm>
              <a:prstGeom prst="rect">
                <a:avLst/>
              </a:prstGeom>
              <a:noFill/>
              <a:ln>
                <a:noFill/>
              </a:ln>
            </p:spPr>
          </p:pic>
          <p:sp>
            <p:nvSpPr>
              <p:cNvPr id="289" name="Google Shape;289;p27"/>
              <p:cNvSpPr txBox="1"/>
              <p:nvPr/>
            </p:nvSpPr>
            <p:spPr>
              <a:xfrm>
                <a:off x="182893" y="4157910"/>
                <a:ext cx="2092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plik źródłowy</a:t>
                </a:r>
                <a:endParaRPr/>
              </a:p>
            </p:txBody>
          </p:sp>
        </p:grpSp>
        <p:sp>
          <p:nvSpPr>
            <p:cNvPr id="290" name="Google Shape;290;p27"/>
            <p:cNvSpPr txBox="1"/>
            <p:nvPr/>
          </p:nvSpPr>
          <p:spPr>
            <a:xfrm>
              <a:off x="424550" y="868548"/>
              <a:ext cx="11157900" cy="11820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kod źródłowy</a:t>
              </a:r>
              <a:r>
                <a:rPr lang="en-US" sz="1800">
                  <a:solidFill>
                    <a:srgbClr val="000000"/>
                  </a:solidFill>
                  <a:latin typeface="Arial"/>
                  <a:ea typeface="Arial"/>
                  <a:cs typeface="Arial"/>
                  <a:sym typeface="Arial"/>
                </a:rPr>
                <a:t> - kod napisany przez programistę w plikach z rozszerzeniem .</a:t>
              </a:r>
              <a:r>
                <a:rPr lang="en-US" sz="1800" b="1" i="1">
                  <a:solidFill>
                    <a:srgbClr val="000000"/>
                  </a:solidFill>
                </a:rPr>
                <a:t>java </a:t>
              </a:r>
              <a:r>
                <a:rPr lang="en-US" sz="1800">
                  <a:solidFill>
                    <a:srgbClr val="000000"/>
                  </a:solidFill>
                </a:rPr>
                <a:t>(np.</a:t>
              </a:r>
              <a:r>
                <a:rPr lang="en-US" sz="1800"/>
                <a:t>: HelloWorld.java).</a:t>
              </a:r>
              <a:endParaRPr sz="1800"/>
            </a:p>
            <a:p>
              <a:pPr marL="914400" marR="0" lvl="1" indent="-342900" algn="l" rtl="0">
                <a:spcBef>
                  <a:spcPts val="0"/>
                </a:spcBef>
                <a:spcAft>
                  <a:spcPts val="0"/>
                </a:spcAft>
                <a:buClr>
                  <a:srgbClr val="000000"/>
                </a:buClr>
                <a:buSzPts val="1800"/>
                <a:buFont typeface="Arial"/>
                <a:buChar char="○"/>
              </a:pPr>
              <a:r>
                <a:rPr lang="en-US" sz="1800"/>
                <a:t>jeden plik *.</a:t>
              </a:r>
              <a:r>
                <a:rPr lang="en-US" sz="1800" b="1" i="1">
                  <a:solidFill>
                    <a:schemeClr val="dk1"/>
                  </a:solidFill>
                </a:rPr>
                <a:t>java </a:t>
              </a:r>
              <a:r>
                <a:rPr lang="en-US" sz="1800">
                  <a:solidFill>
                    <a:schemeClr val="dk1"/>
                  </a:solidFill>
                </a:rPr>
                <a:t>= </a:t>
              </a:r>
              <a:r>
                <a:rPr lang="en-US" sz="1800"/>
                <a:t>dokładnie jedna publiczna klasa</a:t>
              </a:r>
              <a:endParaRPr sz="1800"/>
            </a:p>
            <a:p>
              <a:pPr marL="914400" marR="0" lvl="1" indent="-342900" algn="l" rtl="0">
                <a:spcBef>
                  <a:spcPts val="0"/>
                </a:spcBef>
                <a:spcAft>
                  <a:spcPts val="0"/>
                </a:spcAft>
                <a:buSzPts val="1800"/>
                <a:buChar char="○"/>
              </a:pPr>
              <a:r>
                <a:rPr lang="en-US" sz="1800"/>
                <a:t>w pliku mogą znajdować się definicje innych (niepublicznych) klas</a:t>
              </a:r>
              <a:endParaRPr sz="1800"/>
            </a:p>
            <a:p>
              <a:pPr marL="914400" marR="0" lvl="1" indent="-342900" algn="l" rtl="0">
                <a:spcBef>
                  <a:spcPts val="0"/>
                </a:spcBef>
                <a:spcAft>
                  <a:spcPts val="0"/>
                </a:spcAft>
                <a:buSzPts val="1800"/>
                <a:buChar char="○"/>
              </a:pPr>
              <a:r>
                <a:rPr lang="en-US" sz="1800"/>
                <a:t>nazwa pliku = nazwa publicznej klasy zdefiniowanej w pliku (uwaga: wielkość liter ma znaczenie!)</a:t>
              </a:r>
              <a:endParaRPr sz="1800"/>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1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Metody</a:t>
            </a:r>
            <a:r>
              <a:rPr lang="en-US" dirty="0">
                <a:latin typeface="Arial"/>
                <a:ea typeface="Arial"/>
                <a:cs typeface="Arial"/>
                <a:sym typeface="Arial"/>
              </a:rPr>
              <a:t> o </a:t>
            </a:r>
            <a:r>
              <a:rPr lang="en-US" dirty="0" err="1">
                <a:latin typeface="Arial"/>
                <a:ea typeface="Arial"/>
                <a:cs typeface="Arial"/>
                <a:sym typeface="Arial"/>
              </a:rPr>
              <a:t>zmiennej</a:t>
            </a:r>
            <a:r>
              <a:rPr lang="en-US" dirty="0">
                <a:latin typeface="Arial"/>
                <a:ea typeface="Arial"/>
                <a:cs typeface="Arial"/>
                <a:sym typeface="Arial"/>
              </a:rPr>
              <a:t> </a:t>
            </a:r>
            <a:r>
              <a:rPr lang="en-US" dirty="0" err="1">
                <a:latin typeface="Arial"/>
                <a:ea typeface="Arial"/>
                <a:cs typeface="Arial"/>
                <a:sym typeface="Arial"/>
              </a:rPr>
              <a:t>liczbie</a:t>
            </a:r>
            <a:r>
              <a:rPr lang="en-US" dirty="0">
                <a:latin typeface="Arial"/>
                <a:ea typeface="Arial"/>
                <a:cs typeface="Arial"/>
                <a:sym typeface="Arial"/>
              </a:rPr>
              <a:t> </a:t>
            </a:r>
            <a:r>
              <a:rPr lang="en-US" dirty="0" err="1">
                <a:latin typeface="Arial"/>
                <a:ea typeface="Arial"/>
                <a:cs typeface="Arial"/>
                <a:sym typeface="Arial"/>
              </a:rPr>
              <a:t>argumentów</a:t>
            </a:r>
            <a:r>
              <a:rPr lang="en-US" dirty="0">
                <a:latin typeface="Arial"/>
                <a:ea typeface="Arial"/>
                <a:cs typeface="Arial"/>
                <a:sym typeface="Arial"/>
              </a:rPr>
              <a:t> (</a:t>
            </a:r>
            <a:r>
              <a:rPr lang="en-US" dirty="0" err="1">
                <a:latin typeface="Arial"/>
                <a:ea typeface="Arial"/>
                <a:cs typeface="Arial"/>
                <a:sym typeface="Arial"/>
              </a:rPr>
              <a:t>varargs</a:t>
            </a:r>
            <a:r>
              <a:rPr lang="en-US" dirty="0">
                <a:latin typeface="Arial"/>
                <a:ea typeface="Arial"/>
                <a:cs typeface="Arial"/>
                <a:sym typeface="Arial"/>
              </a:rPr>
              <a:t>)</a:t>
            </a:r>
            <a:endParaRPr dirty="0">
              <a:latin typeface="Arial"/>
              <a:ea typeface="Arial"/>
              <a:cs typeface="Arial"/>
              <a:sym typeface="Arial"/>
            </a:endParaRPr>
          </a:p>
        </p:txBody>
      </p:sp>
      <p:sp>
        <p:nvSpPr>
          <p:cNvPr id="1373" name="Google Shape;1373;p135"/>
          <p:cNvSpPr txBox="1">
            <a:spLocks noGrp="1"/>
          </p:cNvSpPr>
          <p:nvPr>
            <p:ph type="ctrTitle" idx="4294967295"/>
          </p:nvPr>
        </p:nvSpPr>
        <p:spPr>
          <a:xfrm>
            <a:off x="64050" y="1035475"/>
            <a:ext cx="12063900" cy="1071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dirty="0" err="1">
                <a:solidFill>
                  <a:schemeClr val="accent6"/>
                </a:solidFill>
                <a:latin typeface="Arial"/>
                <a:ea typeface="Arial"/>
                <a:cs typeface="Arial"/>
                <a:sym typeface="Arial"/>
              </a:rPr>
              <a:t>Varargs</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err="1">
                <a:latin typeface="Arial"/>
                <a:ea typeface="Arial"/>
                <a:cs typeface="Arial"/>
                <a:sym typeface="Arial"/>
              </a:rPr>
              <a:t>mechanizm</a:t>
            </a:r>
            <a:r>
              <a:rPr lang="en-US" sz="2000" dirty="0">
                <a:latin typeface="Arial"/>
                <a:ea typeface="Arial"/>
                <a:cs typeface="Arial"/>
                <a:sym typeface="Arial"/>
              </a:rPr>
              <a:t> </a:t>
            </a:r>
            <a:r>
              <a:rPr lang="en-US" sz="2000" dirty="0" err="1">
                <a:latin typeface="Arial"/>
                <a:ea typeface="Arial"/>
                <a:cs typeface="Arial"/>
                <a:sym typeface="Arial"/>
              </a:rPr>
              <a:t>pozwalający</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tworzenie</a:t>
            </a:r>
            <a:r>
              <a:rPr lang="en-US" sz="2000" dirty="0">
                <a:latin typeface="Arial"/>
                <a:ea typeface="Arial"/>
                <a:cs typeface="Arial"/>
                <a:sym typeface="Arial"/>
              </a:rPr>
              <a:t> </a:t>
            </a:r>
            <a:r>
              <a:rPr lang="en-US" sz="2000" dirty="0" err="1">
                <a:latin typeface="Arial"/>
                <a:ea typeface="Arial"/>
                <a:cs typeface="Arial"/>
                <a:sym typeface="Arial"/>
              </a:rPr>
              <a:t>metod</a:t>
            </a:r>
            <a:r>
              <a:rPr lang="en-US" sz="2000" dirty="0">
                <a:latin typeface="Arial"/>
                <a:ea typeface="Arial"/>
                <a:cs typeface="Arial"/>
                <a:sym typeface="Arial"/>
              </a:rPr>
              <a:t> o </a:t>
            </a:r>
            <a:r>
              <a:rPr lang="en-US" sz="2000" dirty="0" err="1">
                <a:latin typeface="Arial"/>
                <a:ea typeface="Arial"/>
                <a:cs typeface="Arial"/>
                <a:sym typeface="Arial"/>
              </a:rPr>
              <a:t>zmiennej</a:t>
            </a:r>
            <a:r>
              <a:rPr lang="en-US" sz="2000" dirty="0">
                <a:latin typeface="Arial"/>
                <a:ea typeface="Arial"/>
                <a:cs typeface="Arial"/>
                <a:sym typeface="Arial"/>
              </a:rPr>
              <a:t> </a:t>
            </a:r>
            <a:r>
              <a:rPr lang="en-US" sz="2000" dirty="0" err="1">
                <a:latin typeface="Arial"/>
                <a:ea typeface="Arial"/>
                <a:cs typeface="Arial"/>
                <a:sym typeface="Arial"/>
              </a:rPr>
              <a:t>ilości</a:t>
            </a:r>
            <a:r>
              <a:rPr lang="en-US" sz="2000" dirty="0">
                <a:latin typeface="Arial"/>
                <a:ea typeface="Arial"/>
                <a:cs typeface="Arial"/>
                <a:sym typeface="Arial"/>
              </a:rPr>
              <a:t> </a:t>
            </a:r>
            <a:r>
              <a:rPr lang="en-US" sz="2000" dirty="0" err="1">
                <a:latin typeface="Arial"/>
                <a:ea typeface="Arial"/>
                <a:cs typeface="Arial"/>
                <a:sym typeface="Arial"/>
              </a:rPr>
              <a:t>argumentów</a:t>
            </a:r>
            <a:r>
              <a:rPr lang="en-US" sz="2000" dirty="0">
                <a:latin typeface="Arial"/>
                <a:ea typeface="Arial"/>
                <a:cs typeface="Arial"/>
                <a:sym typeface="Arial"/>
              </a:rPr>
              <a:t>, bez </a:t>
            </a:r>
            <a:r>
              <a:rPr lang="en-US" sz="2000" dirty="0" err="1">
                <a:latin typeface="Arial"/>
                <a:ea typeface="Arial"/>
                <a:cs typeface="Arial"/>
                <a:sym typeface="Arial"/>
              </a:rPr>
              <a:t>konieczności</a:t>
            </a:r>
            <a:r>
              <a:rPr lang="en-US" sz="2000" dirty="0">
                <a:latin typeface="Arial"/>
                <a:ea typeface="Arial"/>
                <a:cs typeface="Arial"/>
                <a:sym typeface="Arial"/>
              </a:rPr>
              <a:t> </a:t>
            </a:r>
            <a:r>
              <a:rPr lang="en-US" sz="2000" dirty="0" err="1">
                <a:latin typeface="Arial"/>
                <a:ea typeface="Arial"/>
                <a:cs typeface="Arial"/>
                <a:sym typeface="Arial"/>
              </a:rPr>
              <a:t>tworzenia</a:t>
            </a:r>
            <a:r>
              <a:rPr lang="en-US" sz="2000" dirty="0">
                <a:latin typeface="Arial"/>
                <a:ea typeface="Arial"/>
                <a:cs typeface="Arial"/>
                <a:sym typeface="Arial"/>
              </a:rPr>
              <a:t> </a:t>
            </a:r>
            <a:r>
              <a:rPr lang="en-US" sz="2000" dirty="0" err="1">
                <a:latin typeface="Arial"/>
                <a:ea typeface="Arial"/>
                <a:cs typeface="Arial"/>
                <a:sym typeface="Arial"/>
              </a:rPr>
              <a:t>tablic</a:t>
            </a:r>
            <a:r>
              <a:rPr lang="en-US" sz="2000" dirty="0">
                <a:latin typeface="Arial"/>
                <a:ea typeface="Arial"/>
                <a:cs typeface="Arial"/>
                <a:sym typeface="Arial"/>
              </a:rPr>
              <a:t> </a:t>
            </a:r>
            <a:r>
              <a:rPr lang="en-US" sz="2000" dirty="0" err="1">
                <a:latin typeface="Arial"/>
                <a:ea typeface="Arial"/>
                <a:cs typeface="Arial"/>
                <a:sym typeface="Arial"/>
              </a:rPr>
              <a:t>przechowujących</a:t>
            </a:r>
            <a:r>
              <a:rPr lang="en-US" sz="2000" dirty="0">
                <a:latin typeface="Arial"/>
                <a:ea typeface="Arial"/>
                <a:cs typeface="Arial"/>
                <a:sym typeface="Arial"/>
              </a:rPr>
              <a:t> </a:t>
            </a:r>
            <a:r>
              <a:rPr lang="en-US" sz="2000" dirty="0" err="1">
                <a:latin typeface="Arial"/>
                <a:ea typeface="Arial"/>
                <a:cs typeface="Arial"/>
                <a:sym typeface="Arial"/>
              </a:rPr>
              <a:t>te</a:t>
            </a:r>
            <a:r>
              <a:rPr lang="en-US" sz="2000" dirty="0">
                <a:latin typeface="Arial"/>
                <a:ea typeface="Arial"/>
                <a:cs typeface="Arial"/>
                <a:sym typeface="Arial"/>
              </a:rPr>
              <a:t> </a:t>
            </a:r>
            <a:r>
              <a:rPr lang="en-US" sz="2000" dirty="0" err="1">
                <a:latin typeface="Arial"/>
                <a:ea typeface="Arial"/>
                <a:cs typeface="Arial"/>
                <a:sym typeface="Arial"/>
              </a:rPr>
              <a:t>argumenty</a:t>
            </a:r>
            <a:r>
              <a:rPr lang="en-US" sz="2000" dirty="0">
                <a:latin typeface="Arial"/>
                <a:ea typeface="Arial"/>
                <a:cs typeface="Arial"/>
                <a:sym typeface="Arial"/>
              </a:rPr>
              <a:t>.</a:t>
            </a:r>
            <a:endParaRPr sz="2000" dirty="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dirty="0">
              <a:latin typeface="Arial"/>
              <a:ea typeface="Arial"/>
              <a:cs typeface="Arial"/>
              <a:sym typeface="Arial"/>
            </a:endParaRPr>
          </a:p>
        </p:txBody>
      </p:sp>
      <p:sp>
        <p:nvSpPr>
          <p:cNvPr id="1374" name="Google Shape;1374;p135"/>
          <p:cNvSpPr txBox="1"/>
          <p:nvPr/>
        </p:nvSpPr>
        <p:spPr>
          <a:xfrm>
            <a:off x="64050" y="2325875"/>
            <a:ext cx="11964300" cy="963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000" b="1">
                <a:solidFill>
                  <a:schemeClr val="dk1"/>
                </a:solidFill>
              </a:rPr>
              <a:t>[typ] </a:t>
            </a:r>
            <a:r>
              <a:rPr lang="en-US" sz="3000" b="1">
                <a:solidFill>
                  <a:schemeClr val="accent5"/>
                </a:solidFill>
              </a:rPr>
              <a:t>nazwa_metody</a:t>
            </a:r>
            <a:r>
              <a:rPr lang="en-US" sz="3000">
                <a:solidFill>
                  <a:schemeClr val="dk1"/>
                </a:solidFill>
              </a:rPr>
              <a:t>(</a:t>
            </a:r>
            <a:r>
              <a:rPr lang="en-US" sz="3000">
                <a:solidFill>
                  <a:schemeClr val="accent6"/>
                </a:solidFill>
              </a:rPr>
              <a:t>[lista_parametrów], [typ]... nazwa_parametru</a:t>
            </a:r>
            <a:r>
              <a:rPr lang="en-US" sz="3000">
                <a:solidFill>
                  <a:schemeClr val="dk1"/>
                </a:solidFill>
              </a:rPr>
              <a:t>)</a:t>
            </a:r>
            <a:endParaRPr sz="3000"/>
          </a:p>
        </p:txBody>
      </p:sp>
      <p:sp>
        <p:nvSpPr>
          <p:cNvPr id="1375" name="Google Shape;1375;p135"/>
          <p:cNvSpPr txBox="1"/>
          <p:nvPr/>
        </p:nvSpPr>
        <p:spPr>
          <a:xfrm>
            <a:off x="0" y="3209500"/>
            <a:ext cx="57069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Deklaracja:</a:t>
            </a:r>
            <a:endParaRPr sz="2400"/>
          </a:p>
          <a:p>
            <a:pPr marL="0" lvl="0" indent="0" algn="l" rtl="0">
              <a:spcBef>
                <a:spcPts val="0"/>
              </a:spcBef>
              <a:spcAft>
                <a:spcPts val="0"/>
              </a:spcAft>
              <a:buNone/>
            </a:pPr>
            <a:r>
              <a:rPr lang="en-US" sz="2400"/>
              <a:t>void </a:t>
            </a:r>
            <a:r>
              <a:rPr lang="en-US" sz="2400">
                <a:solidFill>
                  <a:schemeClr val="accent5"/>
                </a:solidFill>
              </a:rPr>
              <a:t>getNumbers</a:t>
            </a:r>
            <a:r>
              <a:rPr lang="en-US" sz="2400"/>
              <a:t>(</a:t>
            </a:r>
            <a:r>
              <a:rPr lang="en-US" sz="2400">
                <a:solidFill>
                  <a:schemeClr val="accent6"/>
                </a:solidFill>
              </a:rPr>
              <a:t>int… numbers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Clr>
                <a:schemeClr val="dk1"/>
              </a:buClr>
              <a:buSzPts val="1100"/>
              <a:buFont typeface="Arial"/>
              <a:buNone/>
            </a:pPr>
            <a:r>
              <a:rPr lang="en-US" sz="2400">
                <a:solidFill>
                  <a:schemeClr val="dk1"/>
                </a:solidFill>
              </a:rPr>
              <a:t>float </a:t>
            </a:r>
            <a:r>
              <a:rPr lang="en-US" sz="2400">
                <a:solidFill>
                  <a:schemeClr val="accent5"/>
                </a:solidFill>
              </a:rPr>
              <a:t>compute</a:t>
            </a:r>
            <a:r>
              <a:rPr lang="en-US" sz="2400">
                <a:solidFill>
                  <a:schemeClr val="dk1"/>
                </a:solidFill>
              </a:rPr>
              <a:t>(</a:t>
            </a:r>
            <a:r>
              <a:rPr lang="en-US" sz="2400">
                <a:solidFill>
                  <a:schemeClr val="accent6"/>
                </a:solidFill>
              </a:rPr>
              <a:t>float first, float… theRest</a:t>
            </a:r>
            <a:r>
              <a:rPr lang="en-US" sz="2400">
                <a:solidFill>
                  <a:schemeClr val="dk1"/>
                </a:solidFill>
              </a:rPr>
              <a:t>)</a:t>
            </a:r>
            <a:endParaRPr sz="2400"/>
          </a:p>
        </p:txBody>
      </p:sp>
      <p:sp>
        <p:nvSpPr>
          <p:cNvPr id="1376" name="Google Shape;1376;p135"/>
          <p:cNvSpPr txBox="1"/>
          <p:nvPr/>
        </p:nvSpPr>
        <p:spPr>
          <a:xfrm>
            <a:off x="6204400" y="3209500"/>
            <a:ext cx="58581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Wywołanie:</a:t>
            </a:r>
            <a:endParaRPr sz="2400"/>
          </a:p>
          <a:p>
            <a:pPr marL="0" lvl="0" indent="0" algn="l" rtl="0">
              <a:spcBef>
                <a:spcPts val="0"/>
              </a:spcBef>
              <a:spcAft>
                <a:spcPts val="0"/>
              </a:spcAft>
              <a:buNone/>
            </a:pPr>
            <a:r>
              <a:rPr lang="en-US" sz="2400"/>
              <a:t>getNumbers()  </a:t>
            </a:r>
            <a:endParaRPr sz="2400"/>
          </a:p>
          <a:p>
            <a:pPr marL="0" lvl="0" indent="0" algn="l" rtl="0">
              <a:spcBef>
                <a:spcPts val="0"/>
              </a:spcBef>
              <a:spcAft>
                <a:spcPts val="0"/>
              </a:spcAft>
              <a:buNone/>
            </a:pPr>
            <a:r>
              <a:rPr lang="en-US" sz="2400"/>
              <a:t>getNumbers(1)</a:t>
            </a:r>
            <a:endParaRPr sz="2400"/>
          </a:p>
          <a:p>
            <a:pPr marL="0" lvl="0" indent="0" algn="l" rtl="0">
              <a:spcBef>
                <a:spcPts val="0"/>
              </a:spcBef>
              <a:spcAft>
                <a:spcPts val="0"/>
              </a:spcAft>
              <a:buNone/>
            </a:pPr>
            <a:r>
              <a:rPr lang="en-US" sz="2400"/>
              <a:t>getNumbers(1, 2, 3, 4, 5,)</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dk1"/>
                </a:solidFill>
              </a:rPr>
              <a:t>compute(1.0F) </a:t>
            </a:r>
            <a:endParaRPr sz="2400">
              <a:solidFill>
                <a:schemeClr val="dk1"/>
              </a:solidFill>
            </a:endParaRPr>
          </a:p>
          <a:p>
            <a:pPr marL="0" lvl="0" indent="0" algn="l" rtl="0">
              <a:spcBef>
                <a:spcPts val="0"/>
              </a:spcBef>
              <a:spcAft>
                <a:spcPts val="0"/>
              </a:spcAft>
              <a:buClr>
                <a:schemeClr val="dk1"/>
              </a:buClr>
              <a:buSzPts val="1100"/>
              <a:buFont typeface="Arial"/>
              <a:buNone/>
            </a:pPr>
            <a:r>
              <a:rPr lang="en-US" sz="2400">
                <a:solidFill>
                  <a:schemeClr val="dk1"/>
                </a:solidFill>
              </a:rPr>
              <a:t>compute(5.5F, 6.1F, 6.6F) </a:t>
            </a:r>
            <a:endParaRPr sz="2400">
              <a:solidFill>
                <a:schemeClr val="dk1"/>
              </a:solidFill>
            </a:endParaRPr>
          </a:p>
        </p:txBody>
      </p:sp>
      <p:cxnSp>
        <p:nvCxnSpPr>
          <p:cNvPr id="1377" name="Google Shape;1377;p135"/>
          <p:cNvCxnSpPr/>
          <p:nvPr/>
        </p:nvCxnSpPr>
        <p:spPr>
          <a:xfrm flipH="1">
            <a:off x="3459425" y="4087475"/>
            <a:ext cx="507300" cy="399900"/>
          </a:xfrm>
          <a:prstGeom prst="straightConnector1">
            <a:avLst/>
          </a:prstGeom>
          <a:noFill/>
          <a:ln w="28575" cap="flat" cmpd="sng">
            <a:solidFill>
              <a:srgbClr val="E06666"/>
            </a:solidFill>
            <a:prstDash val="solid"/>
            <a:round/>
            <a:headEnd type="stealth" w="med" len="med"/>
            <a:tailEnd type="none" w="med" len="med"/>
          </a:ln>
        </p:spPr>
      </p:cxnSp>
      <p:sp>
        <p:nvSpPr>
          <p:cNvPr id="1378" name="Google Shape;1378;p135"/>
          <p:cNvSpPr txBox="1"/>
          <p:nvPr/>
        </p:nvSpPr>
        <p:spPr>
          <a:xfrm>
            <a:off x="634100" y="4322425"/>
            <a:ext cx="29070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zmienna typu tablicowego</a:t>
            </a:r>
            <a:endParaRPr sz="1800"/>
          </a:p>
        </p:txBody>
      </p:sp>
      <p:cxnSp>
        <p:nvCxnSpPr>
          <p:cNvPr id="1379" name="Google Shape;1379;p135"/>
          <p:cNvCxnSpPr/>
          <p:nvPr/>
        </p:nvCxnSpPr>
        <p:spPr>
          <a:xfrm rot="10800000">
            <a:off x="3459375" y="4639800"/>
            <a:ext cx="501300" cy="296400"/>
          </a:xfrm>
          <a:prstGeom prst="straightConnector1">
            <a:avLst/>
          </a:prstGeom>
          <a:noFill/>
          <a:ln w="28575" cap="flat" cmpd="sng">
            <a:solidFill>
              <a:srgbClr val="E06666"/>
            </a:solidFill>
            <a:prstDash val="solid"/>
            <a:round/>
            <a:headEnd type="stealth" w="med" len="med"/>
            <a:tailEnd type="none" w="med" len="med"/>
          </a:ln>
        </p:spPr>
      </p:cxnSp>
      <p:sp>
        <p:nvSpPr>
          <p:cNvPr id="1380" name="Google Shape;1380;p1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pl.sda.arrays.Varargs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386" name="Google Shape;1386;p1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#arrays</a:t>
            </a:r>
            <a:endParaRPr sz="3000" b="1">
              <a:solidFill>
                <a:schemeClr val="accent6"/>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#arrays</a:t>
            </a:r>
            <a:endParaRPr sz="2400" dirty="0">
              <a:solidFill>
                <a:schemeClr val="accent6"/>
              </a:solidFill>
              <a:latin typeface="Arial"/>
              <a:ea typeface="Arial"/>
              <a:cs typeface="Arial"/>
              <a:sym typeface="Arial"/>
            </a:endParaRPr>
          </a:p>
        </p:txBody>
      </p:sp>
      <p:sp>
        <p:nvSpPr>
          <p:cNvPr id="1392" name="Google Shape;1392;p1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
        <p:nvSpPr>
          <p:cNvPr id="1393" name="Google Shape;1393;p137"/>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String[] </a:t>
            </a:r>
            <a:r>
              <a:rPr lang="en-US" sz="1800">
                <a:latin typeface="Arial"/>
                <a:ea typeface="Arial"/>
                <a:cs typeface="Arial"/>
                <a:sym typeface="Arial"/>
              </a:rPr>
              <a:t>i wyświetla wszystkie elementy tablicy na konsoli (użyj różnych rodzajów pętli).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jedyny parametr przyjmuje zmienną typu </a:t>
            </a:r>
            <a:r>
              <a:rPr lang="en-US" sz="1800" b="1">
                <a:latin typeface="Arial"/>
                <a:ea typeface="Arial"/>
                <a:cs typeface="Arial"/>
                <a:sym typeface="Arial"/>
              </a:rPr>
              <a:t>int[]</a:t>
            </a:r>
            <a:r>
              <a:rPr lang="en-US" sz="1800">
                <a:latin typeface="Arial"/>
                <a:ea typeface="Arial"/>
                <a:cs typeface="Arial"/>
                <a:sym typeface="Arial"/>
              </a:rPr>
              <a:t> i zwróci sumę wszystkich elementów tablicy.</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parametr </a:t>
            </a:r>
            <a:r>
              <a:rPr lang="en-US" sz="1800" b="1">
                <a:latin typeface="Arial"/>
                <a:ea typeface="Arial"/>
                <a:cs typeface="Arial"/>
                <a:sym typeface="Arial"/>
              </a:rPr>
              <a:t>int count</a:t>
            </a:r>
            <a:r>
              <a:rPr lang="en-US" sz="1800">
                <a:latin typeface="Arial"/>
                <a:ea typeface="Arial"/>
                <a:cs typeface="Arial"/>
                <a:sym typeface="Arial"/>
              </a:rPr>
              <a:t> i w wyniku zwraca tablicę wypełnioną liczbami parzystymi zaczynając od 2, tablica ma zawierać ilość liczb wskazanych przez parametr </a:t>
            </a:r>
            <a:r>
              <a:rPr lang="en-US" sz="1800" b="1">
                <a:latin typeface="Arial"/>
                <a:ea typeface="Arial"/>
                <a:cs typeface="Arial"/>
                <a:sym typeface="Arial"/>
              </a:rPr>
              <a:t>count</a:t>
            </a:r>
            <a:r>
              <a:rPr lang="en-US" sz="1800">
                <a:latin typeface="Arial"/>
                <a:ea typeface="Arial"/>
                <a:cs typeface="Arial"/>
                <a:sym typeface="Arial"/>
              </a:rPr>
              <a:t>.</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float[]</a:t>
            </a:r>
            <a:r>
              <a:rPr lang="en-US" sz="1800">
                <a:latin typeface="Arial"/>
                <a:ea typeface="Arial"/>
                <a:cs typeface="Arial"/>
                <a:sym typeface="Arial"/>
              </a:rPr>
              <a:t> i zwróci tablicę z podwojonymi wartościami tablicy przekazanej do metody (tablica przekazana do metody ma pozostać niezmieniona).</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double[] </a:t>
            </a:r>
            <a:r>
              <a:rPr lang="en-US" sz="1800">
                <a:latin typeface="Arial"/>
                <a:ea typeface="Arial"/>
                <a:cs typeface="Arial"/>
                <a:sym typeface="Arial"/>
              </a:rPr>
              <a:t>i wyświetla na konsoli: pierwszy, środkowy i ostatni element tablicy, a także średnią arytmetyczną wszystkich liczb z tabeli.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Car[]</a:t>
            </a:r>
            <a:r>
              <a:rPr lang="en-US" sz="1800">
                <a:latin typeface="Arial"/>
                <a:ea typeface="Arial"/>
                <a:cs typeface="Arial"/>
                <a:sym typeface="Arial"/>
              </a:rPr>
              <a:t> (klasę Car powinieneś mieć utworzoną w ramach poprzednich zadań) i zwróci tablicę z odwróconą kolejnością elementów.</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Przerób każdą z poprzednich metod (poza nr 3) tak żeby przyjmowała parametry jako varargs.</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Przerób metodę z zadania nr 2 tak, żeby metoda przyjmowała tablicę dwuwymiarową typu </a:t>
            </a:r>
            <a:r>
              <a:rPr lang="en-US" sz="1800" b="1">
                <a:latin typeface="Arial"/>
                <a:ea typeface="Arial"/>
                <a:cs typeface="Arial"/>
                <a:sym typeface="Arial"/>
              </a:rPr>
              <a:t>int[][]</a:t>
            </a:r>
            <a:r>
              <a:rPr lang="en-US" sz="1800">
                <a:latin typeface="Arial"/>
                <a:ea typeface="Arial"/>
                <a:cs typeface="Arial"/>
                <a:sym typeface="Arial"/>
              </a:rPr>
              <a:t> i liczyła sumę z wszystkich tablic.</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Napisz klasę, która pozwala tworzyć mapę gry w statki dla pojedynczego użytkownika. Mapa powinna być tworzona na bazie dwuwymiarowej tablicy. Zadbaj o metody pozwalające tworzyć statki na mapie, a sam konstruktor klasy powinien pozwalać na utworzenie planszy o zadanych wymiarach. Utwórz także przykład użycia.</a:t>
            </a:r>
            <a:endParaRPr sz="1800">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err="1">
                <a:solidFill>
                  <a:schemeClr val="dk1"/>
                </a:solidFill>
                <a:latin typeface="Arial"/>
                <a:ea typeface="Arial"/>
                <a:cs typeface="Arial"/>
                <a:sym typeface="Arial"/>
              </a:rPr>
              <a:t>Kompozycja</a:t>
            </a:r>
            <a:r>
              <a:rPr lang="en-US" sz="4800" b="1" dirty="0">
                <a:solidFill>
                  <a:schemeClr val="dk1"/>
                </a:solidFill>
                <a:latin typeface="Arial"/>
                <a:ea typeface="Arial"/>
                <a:cs typeface="Arial"/>
                <a:sym typeface="Arial"/>
              </a:rPr>
              <a:t>, </a:t>
            </a:r>
            <a:r>
              <a:rPr lang="en-US" sz="4800" b="1" dirty="0" err="1">
                <a:solidFill>
                  <a:srgbClr val="000000"/>
                </a:solidFill>
                <a:latin typeface="Arial"/>
                <a:ea typeface="Arial"/>
                <a:cs typeface="Arial"/>
                <a:sym typeface="Arial"/>
              </a:rPr>
              <a:t>dziedziczenie</a:t>
            </a:r>
            <a:r>
              <a:rPr lang="en-US" sz="4800" b="1" dirty="0">
                <a:solidFill>
                  <a:srgbClr val="000000"/>
                </a:solidFill>
                <a:latin typeface="Arial"/>
                <a:ea typeface="Arial"/>
                <a:cs typeface="Arial"/>
                <a:sym typeface="Arial"/>
              </a:rPr>
              <a:t>, </a:t>
            </a:r>
            <a:r>
              <a:rPr lang="en-US" sz="4800" b="1" dirty="0" err="1">
                <a:solidFill>
                  <a:srgbClr val="000000"/>
                </a:solidFill>
                <a:latin typeface="Arial"/>
                <a:ea typeface="Arial"/>
                <a:cs typeface="Arial"/>
                <a:sym typeface="Arial"/>
              </a:rPr>
              <a:t>polimorfizm</a:t>
            </a:r>
            <a:endParaRPr sz="3000" b="1" dirty="0">
              <a:solidFill>
                <a:srgbClr val="000000"/>
              </a:solidFill>
              <a:latin typeface="Arial"/>
              <a:ea typeface="Arial"/>
              <a:cs typeface="Arial"/>
              <a:sym typeface="Arial"/>
            </a:endParaRPr>
          </a:p>
        </p:txBody>
      </p:sp>
      <p:sp>
        <p:nvSpPr>
          <p:cNvPr id="1399" name="Google Shape;1399;p1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1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Ponowne</a:t>
            </a:r>
            <a:r>
              <a:rPr lang="en-US" dirty="0">
                <a:latin typeface="Arial"/>
                <a:ea typeface="Arial"/>
                <a:cs typeface="Arial"/>
                <a:sym typeface="Arial"/>
              </a:rPr>
              <a:t> </a:t>
            </a:r>
            <a:r>
              <a:rPr lang="en-US" dirty="0" err="1">
                <a:latin typeface="Arial"/>
                <a:ea typeface="Arial"/>
                <a:cs typeface="Arial"/>
                <a:sym typeface="Arial"/>
              </a:rPr>
              <a:t>użycie</a:t>
            </a:r>
            <a:r>
              <a:rPr lang="en-US" dirty="0">
                <a:latin typeface="Arial"/>
                <a:ea typeface="Arial"/>
                <a:cs typeface="Arial"/>
                <a:sym typeface="Arial"/>
              </a:rPr>
              <a:t> </a:t>
            </a:r>
            <a:r>
              <a:rPr lang="en-US" dirty="0" err="1">
                <a:latin typeface="Arial"/>
                <a:ea typeface="Arial"/>
                <a:cs typeface="Arial"/>
                <a:sym typeface="Arial"/>
              </a:rPr>
              <a:t>klas</a:t>
            </a:r>
            <a:endParaRPr dirty="0">
              <a:latin typeface="Arial"/>
              <a:ea typeface="Arial"/>
              <a:cs typeface="Arial"/>
              <a:sym typeface="Arial"/>
            </a:endParaRPr>
          </a:p>
        </p:txBody>
      </p:sp>
      <p:sp>
        <p:nvSpPr>
          <p:cNvPr id="1405" name="Google Shape;1405;p139"/>
          <p:cNvSpPr txBox="1">
            <a:spLocks noGrp="1"/>
          </p:cNvSpPr>
          <p:nvPr>
            <p:ph type="ctrTitle" idx="4294967295"/>
          </p:nvPr>
        </p:nvSpPr>
        <p:spPr>
          <a:xfrm>
            <a:off x="64050" y="2576550"/>
            <a:ext cx="12063900" cy="18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Arial"/>
                <a:ea typeface="Arial"/>
                <a:cs typeface="Arial"/>
                <a:sym typeface="Arial"/>
              </a:rPr>
              <a:t>Podejście obiektowe umożliwia ponowne wykorzystanie (ang. </a:t>
            </a:r>
            <a:r>
              <a:rPr lang="en-US" sz="2400" i="1">
                <a:latin typeface="Arial"/>
                <a:ea typeface="Arial"/>
                <a:cs typeface="Arial"/>
                <a:sym typeface="Arial"/>
              </a:rPr>
              <a:t>reusing</a:t>
            </a:r>
            <a:r>
              <a:rPr lang="en-US" sz="2400">
                <a:latin typeface="Arial"/>
                <a:ea typeface="Arial"/>
                <a:cs typeface="Arial"/>
                <a:sym typeface="Arial"/>
              </a:rPr>
              <a:t>) już gotowych klas przy tworzeniu klas nowych, co znacznie oszczędza pracę przy kodowaniu, a także czyni programowanie mniej podatne na błędy.</a:t>
            </a:r>
            <a:endParaRPr sz="2400">
              <a:latin typeface="Arial"/>
              <a:ea typeface="Arial"/>
              <a:cs typeface="Arial"/>
              <a:sym typeface="Arial"/>
            </a:endParaRPr>
          </a:p>
          <a:p>
            <a:pPr marL="0" lvl="0" indent="0" algn="ctr" rtl="0">
              <a:spcBef>
                <a:spcPts val="0"/>
              </a:spcBef>
              <a:spcAft>
                <a:spcPts val="0"/>
              </a:spcAft>
              <a:buNone/>
            </a:pPr>
            <a:r>
              <a:rPr lang="en-US" sz="2400">
                <a:latin typeface="Arial"/>
                <a:ea typeface="Arial"/>
                <a:cs typeface="Arial"/>
                <a:sym typeface="Arial"/>
              </a:rPr>
              <a:t>Istnieją dwa sposoby ponownego wykorzystania klas: </a:t>
            </a:r>
            <a:r>
              <a:rPr lang="en-US" sz="2400" b="1">
                <a:latin typeface="Arial"/>
                <a:ea typeface="Arial"/>
                <a:cs typeface="Arial"/>
                <a:sym typeface="Arial"/>
              </a:rPr>
              <a:t>kompozycja </a:t>
            </a:r>
            <a:r>
              <a:rPr lang="en-US" sz="2400">
                <a:latin typeface="Arial"/>
                <a:ea typeface="Arial"/>
                <a:cs typeface="Arial"/>
                <a:sym typeface="Arial"/>
              </a:rPr>
              <a:t>i </a:t>
            </a:r>
            <a:r>
              <a:rPr lang="en-US" sz="2400" b="1">
                <a:latin typeface="Arial"/>
                <a:ea typeface="Arial"/>
                <a:cs typeface="Arial"/>
                <a:sym typeface="Arial"/>
              </a:rPr>
              <a:t>dziedziczenie</a:t>
            </a:r>
            <a:endParaRPr sz="2400">
              <a:latin typeface="Arial"/>
              <a:ea typeface="Arial"/>
              <a:cs typeface="Arial"/>
              <a:sym typeface="Arial"/>
            </a:endParaRPr>
          </a:p>
        </p:txBody>
      </p:sp>
      <p:sp>
        <p:nvSpPr>
          <p:cNvPr id="1406" name="Google Shape;1406;p139"/>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Kompozycja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inaczej zawieranie jednego obiektu w drugim. Jeden obiekt jest częścią składową drugiego (jak np.: żarówka jest częścią lampy).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Kompozycję uzyskujemy przez definiowanie pól obiektowych w klasie.</a:t>
            </a:r>
            <a:endParaRPr sz="2000">
              <a:latin typeface="Arial"/>
              <a:ea typeface="Arial"/>
              <a:cs typeface="Arial"/>
              <a:sym typeface="Arial"/>
            </a:endParaRPr>
          </a:p>
        </p:txBody>
      </p:sp>
      <p:sp>
        <p:nvSpPr>
          <p:cNvPr id="1407" name="Google Shape;1407;p139"/>
          <p:cNvSpPr txBox="1">
            <a:spLocks noGrp="1"/>
          </p:cNvSpPr>
          <p:nvPr>
            <p:ph type="ctrTitle" idx="4294967295"/>
          </p:nvPr>
        </p:nvSpPr>
        <p:spPr>
          <a:xfrm>
            <a:off x="64050" y="46930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Dziedziczenie</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przejęcie właściwości (pól) i funkcjonalności (metod) innej klasy i ewentualnej modyfikacji tych właściwości i funkcjonalności tak by były bardziej wyspecjalizowane. Klasa potomna "dziedziczy" z klasy bazowej zestaw pól i metod, które może ponownie wykorzystać.</a:t>
            </a:r>
            <a:endParaRPr sz="2000">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1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Kompozycja</a:t>
            </a:r>
            <a:r>
              <a:rPr lang="en-US" dirty="0">
                <a:latin typeface="Arial"/>
                <a:ea typeface="Arial"/>
                <a:cs typeface="Arial"/>
                <a:sym typeface="Arial"/>
              </a:rPr>
              <a:t> - </a:t>
            </a:r>
            <a:r>
              <a:rPr lang="en-US" dirty="0" err="1">
                <a:latin typeface="Arial"/>
                <a:ea typeface="Arial"/>
                <a:cs typeface="Arial"/>
                <a:sym typeface="Arial"/>
              </a:rPr>
              <a:t>przykład</a:t>
            </a:r>
            <a:endParaRPr dirty="0">
              <a:latin typeface="Arial"/>
              <a:ea typeface="Arial"/>
              <a:cs typeface="Arial"/>
              <a:sym typeface="Arial"/>
            </a:endParaRPr>
          </a:p>
        </p:txBody>
      </p:sp>
      <p:sp>
        <p:nvSpPr>
          <p:cNvPr id="1413" name="Google Shape;1413;p140"/>
          <p:cNvSpPr txBox="1">
            <a:spLocks noGrp="1"/>
          </p:cNvSpPr>
          <p:nvPr>
            <p:ph type="ctrTitle" idx="4294967295"/>
          </p:nvPr>
        </p:nvSpPr>
        <p:spPr>
          <a:xfrm>
            <a:off x="31950" y="963000"/>
            <a:ext cx="121281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class </a:t>
            </a:r>
            <a:r>
              <a:rPr lang="en-US" sz="3000">
                <a:solidFill>
                  <a:schemeClr val="accent5"/>
                </a:solidFill>
                <a:latin typeface="Arial"/>
                <a:ea typeface="Arial"/>
                <a:cs typeface="Arial"/>
                <a:sym typeface="Arial"/>
              </a:rPr>
              <a:t>Car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private </a:t>
            </a:r>
            <a:r>
              <a:rPr lang="en-US" sz="3000">
                <a:solidFill>
                  <a:schemeClr val="accent5"/>
                </a:solidFill>
                <a:latin typeface="Arial"/>
                <a:ea typeface="Arial"/>
                <a:cs typeface="Arial"/>
                <a:sym typeface="Arial"/>
              </a:rPr>
              <a:t>Engine </a:t>
            </a:r>
            <a:r>
              <a:rPr lang="en-US" sz="3000">
                <a:solidFill>
                  <a:schemeClr val="accent6"/>
                </a:solidFill>
                <a:latin typeface="Arial"/>
                <a:ea typeface="Arial"/>
                <a:cs typeface="Arial"/>
                <a:sym typeface="Arial"/>
              </a:rPr>
              <a:t>engine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5"/>
                </a:solidFill>
                <a:latin typeface="Arial"/>
                <a:ea typeface="Arial"/>
                <a:cs typeface="Arial"/>
                <a:sym typeface="Arial"/>
              </a:rPr>
              <a:t>boolean </a:t>
            </a:r>
            <a:r>
              <a:rPr lang="en-US" sz="3000">
                <a:latin typeface="Arial"/>
                <a:ea typeface="Arial"/>
                <a:cs typeface="Arial"/>
                <a:sym typeface="Arial"/>
              </a:rPr>
              <a:t>start()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return </a:t>
            </a:r>
            <a:r>
              <a:rPr lang="en-US" sz="3000">
                <a:solidFill>
                  <a:schemeClr val="accent6"/>
                </a:solidFill>
                <a:latin typeface="Arial"/>
                <a:ea typeface="Arial"/>
                <a:cs typeface="Arial"/>
                <a:sym typeface="Arial"/>
              </a:rPr>
              <a:t>engine</a:t>
            </a:r>
            <a:r>
              <a:rPr lang="en-US" sz="3000">
                <a:latin typeface="Arial"/>
                <a:ea typeface="Arial"/>
                <a:cs typeface="Arial"/>
                <a:sym typeface="Arial"/>
              </a:rPr>
              <a:t>.start();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cxnSp>
        <p:nvCxnSpPr>
          <p:cNvPr id="1414" name="Google Shape;1414;p140"/>
          <p:cNvCxnSpPr>
            <a:stCxn id="1415" idx="1"/>
          </p:cNvCxnSpPr>
          <p:nvPr/>
        </p:nvCxnSpPr>
        <p:spPr>
          <a:xfrm flipH="1">
            <a:off x="4466175" y="2444175"/>
            <a:ext cx="1811700" cy="256800"/>
          </a:xfrm>
          <a:prstGeom prst="straightConnector1">
            <a:avLst/>
          </a:prstGeom>
          <a:noFill/>
          <a:ln w="28575" cap="flat" cmpd="sng">
            <a:solidFill>
              <a:srgbClr val="E06666"/>
            </a:solidFill>
            <a:prstDash val="solid"/>
            <a:round/>
            <a:headEnd type="none" w="med" len="med"/>
            <a:tailEnd type="stealth" w="med" len="med"/>
          </a:ln>
        </p:spPr>
      </p:cxnSp>
      <p:sp>
        <p:nvSpPr>
          <p:cNvPr id="1415" name="Google Shape;1415;p140"/>
          <p:cNvSpPr txBox="1"/>
          <p:nvPr/>
        </p:nvSpPr>
        <p:spPr>
          <a:xfrm>
            <a:off x="6277875" y="2187375"/>
            <a:ext cx="50805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obiekt </a:t>
            </a:r>
            <a:r>
              <a:rPr lang="en-US" sz="1800">
                <a:solidFill>
                  <a:schemeClr val="accent6"/>
                </a:solidFill>
              </a:rPr>
              <a:t>engine </a:t>
            </a:r>
            <a:r>
              <a:rPr lang="en-US" sz="1800"/>
              <a:t>jest zawarty w obiekcie klasy </a:t>
            </a:r>
            <a:r>
              <a:rPr lang="en-US" sz="1800">
                <a:solidFill>
                  <a:schemeClr val="accent5"/>
                </a:solidFill>
              </a:rPr>
              <a:t>Car</a:t>
            </a:r>
            <a:endParaRPr sz="1800">
              <a:solidFill>
                <a:schemeClr val="accent5"/>
              </a:solidFill>
            </a:endParaRPr>
          </a:p>
        </p:txBody>
      </p:sp>
      <p:cxnSp>
        <p:nvCxnSpPr>
          <p:cNvPr id="1416" name="Google Shape;1416;p140"/>
          <p:cNvCxnSpPr/>
          <p:nvPr/>
        </p:nvCxnSpPr>
        <p:spPr>
          <a:xfrm flipH="1">
            <a:off x="4645350" y="4083875"/>
            <a:ext cx="1553700" cy="48900"/>
          </a:xfrm>
          <a:prstGeom prst="straightConnector1">
            <a:avLst/>
          </a:prstGeom>
          <a:noFill/>
          <a:ln w="28575" cap="flat" cmpd="sng">
            <a:solidFill>
              <a:srgbClr val="E06666"/>
            </a:solidFill>
            <a:prstDash val="solid"/>
            <a:round/>
            <a:headEnd type="none" w="med" len="med"/>
            <a:tailEnd type="stealth" w="med" len="med"/>
          </a:ln>
        </p:spPr>
      </p:cxnSp>
      <p:sp>
        <p:nvSpPr>
          <p:cNvPr id="1417" name="Google Shape;1417;p140"/>
          <p:cNvSpPr txBox="1"/>
          <p:nvPr/>
        </p:nvSpPr>
        <p:spPr>
          <a:xfrm>
            <a:off x="6277875" y="3759275"/>
            <a:ext cx="56991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do obiektu </a:t>
            </a:r>
            <a:r>
              <a:rPr lang="en-US" sz="1800">
                <a:solidFill>
                  <a:schemeClr val="accent6"/>
                </a:solidFill>
              </a:rPr>
              <a:t>engine </a:t>
            </a:r>
            <a:r>
              <a:rPr lang="en-US" sz="1800"/>
              <a:t>delegowana jest metoda: </a:t>
            </a:r>
            <a:r>
              <a:rPr lang="en-US" sz="1800" i="1" u="sng"/>
              <a:t>start()</a:t>
            </a:r>
            <a:endParaRPr sz="1800" i="1" u="sng"/>
          </a:p>
          <a:p>
            <a:pPr marL="0" lvl="0" indent="0" algn="l" rtl="0">
              <a:spcBef>
                <a:spcPts val="0"/>
              </a:spcBef>
              <a:spcAft>
                <a:spcPts val="0"/>
              </a:spcAft>
              <a:buNone/>
            </a:pPr>
            <a:r>
              <a:rPr lang="en-US" sz="1800"/>
              <a:t>Klasa </a:t>
            </a:r>
            <a:r>
              <a:rPr lang="en-US" sz="1800">
                <a:solidFill>
                  <a:schemeClr val="accent5"/>
                </a:solidFill>
              </a:rPr>
              <a:t>Car </a:t>
            </a:r>
            <a:r>
              <a:rPr lang="en-US" sz="1800"/>
              <a:t>nie musi definiować jej sama.</a:t>
            </a:r>
            <a:endParaRPr sz="1800">
              <a:solidFill>
                <a:schemeClr val="accent5"/>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przykład </a:t>
            </a:r>
            <a:endParaRPr>
              <a:latin typeface="Arial"/>
              <a:ea typeface="Arial"/>
              <a:cs typeface="Arial"/>
              <a:sym typeface="Arial"/>
            </a:endParaRPr>
          </a:p>
        </p:txBody>
      </p:sp>
      <p:sp>
        <p:nvSpPr>
          <p:cNvPr id="1423" name="Google Shape;1423;p141"/>
          <p:cNvSpPr txBox="1">
            <a:spLocks noGrp="1"/>
          </p:cNvSpPr>
          <p:nvPr>
            <p:ph type="ctrTitle" idx="4294967295"/>
          </p:nvPr>
        </p:nvSpPr>
        <p:spPr>
          <a:xfrm>
            <a:off x="31950" y="963000"/>
            <a:ext cx="5694300" cy="53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6"/>
                </a:solidFill>
                <a:latin typeface="Arial"/>
                <a:ea typeface="Arial"/>
                <a:cs typeface="Arial"/>
                <a:sym typeface="Arial"/>
              </a:rPr>
              <a:t>Animal</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name </a:t>
            </a:r>
            <a:r>
              <a:rPr lang="en-US" sz="2000">
                <a:latin typeface="Arial"/>
                <a:ea typeface="Arial"/>
                <a:cs typeface="Arial"/>
                <a:sym typeface="Arial"/>
              </a:rPr>
              <a:t>= </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private int </a:t>
            </a:r>
            <a:r>
              <a:rPr lang="en-US" sz="2000">
                <a:solidFill>
                  <a:schemeClr val="accent5"/>
                </a:solidFill>
                <a:latin typeface="Arial"/>
                <a:ea typeface="Arial"/>
                <a:cs typeface="Arial"/>
                <a:sym typeface="Arial"/>
              </a:rPr>
              <a:t>dailyMeatDemand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chemeClr val="accent5"/>
                </a:solidFill>
                <a:latin typeface="Arial"/>
                <a:ea typeface="Arial"/>
                <a:cs typeface="Arial"/>
                <a:sym typeface="Arial"/>
              </a:rPr>
              <a:t>Lion</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int </a:t>
            </a:r>
            <a:r>
              <a:rPr lang="en-US" sz="2000">
                <a:solidFill>
                  <a:schemeClr val="accent2"/>
                </a:solidFill>
                <a:latin typeface="Arial"/>
                <a:ea typeface="Arial"/>
                <a:cs typeface="Arial"/>
                <a:sym typeface="Arial"/>
              </a:rPr>
              <a:t>demand</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super</a:t>
            </a:r>
            <a:r>
              <a:rPr lang="en-US" sz="2000">
                <a:latin typeface="Arial"/>
                <a:ea typeface="Arial"/>
                <a:cs typeface="Arial"/>
                <a:sym typeface="Arial"/>
              </a:rPr>
              <a:t>(</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dailyMeatDemand </a:t>
            </a:r>
            <a:r>
              <a:rPr lang="en-US" sz="2000">
                <a:latin typeface="Arial"/>
                <a:ea typeface="Arial"/>
                <a:cs typeface="Arial"/>
                <a:sym typeface="Arial"/>
              </a:rPr>
              <a:t>= </a:t>
            </a:r>
            <a:r>
              <a:rPr lang="en-US" sz="2000">
                <a:solidFill>
                  <a:schemeClr val="accent2"/>
                </a:solidFill>
                <a:latin typeface="Arial"/>
                <a:ea typeface="Arial"/>
                <a:cs typeface="Arial"/>
                <a:sym typeface="Arial"/>
              </a:rPr>
              <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424" name="Google Shape;1424;p141"/>
          <p:cNvCxnSpPr>
            <a:stCxn id="1425" idx="1"/>
          </p:cNvCxnSpPr>
          <p:nvPr/>
        </p:nvCxnSpPr>
        <p:spPr>
          <a:xfrm flipH="1">
            <a:off x="4164850" y="3965800"/>
            <a:ext cx="881700" cy="16200"/>
          </a:xfrm>
          <a:prstGeom prst="straightConnector1">
            <a:avLst/>
          </a:prstGeom>
          <a:noFill/>
          <a:ln w="28575" cap="flat" cmpd="sng">
            <a:solidFill>
              <a:srgbClr val="E06666"/>
            </a:solidFill>
            <a:prstDash val="solid"/>
            <a:round/>
            <a:headEnd type="none" w="med" len="med"/>
            <a:tailEnd type="stealth" w="med" len="med"/>
          </a:ln>
        </p:spPr>
      </p:cxnSp>
      <p:sp>
        <p:nvSpPr>
          <p:cNvPr id="1425" name="Google Shape;1425;p141"/>
          <p:cNvSpPr txBox="1"/>
          <p:nvPr/>
        </p:nvSpPr>
        <p:spPr>
          <a:xfrm>
            <a:off x="5046550" y="3592000"/>
            <a:ext cx="6493500" cy="7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klasa </a:t>
            </a:r>
            <a:r>
              <a:rPr lang="en-US" sz="1800">
                <a:solidFill>
                  <a:schemeClr val="accent5"/>
                </a:solidFill>
              </a:rPr>
              <a:t>Lion </a:t>
            </a:r>
            <a:r>
              <a:rPr lang="en-US" sz="1800"/>
              <a:t>dziedziczy po klasie </a:t>
            </a:r>
            <a:r>
              <a:rPr lang="en-US" sz="1800">
                <a:solidFill>
                  <a:schemeClr val="accent6"/>
                </a:solidFill>
              </a:rPr>
              <a:t>Animal </a:t>
            </a:r>
            <a:r>
              <a:rPr lang="en-US" sz="1800"/>
              <a:t>i przejmuje od niej wszystkie (nieprywatne i niestatyczne) pola i metody</a:t>
            </a:r>
            <a:endParaRPr sz="1800">
              <a:solidFill>
                <a:schemeClr val="accent5"/>
              </a:solidFill>
            </a:endParaRPr>
          </a:p>
        </p:txBody>
      </p:sp>
      <p:sp>
        <p:nvSpPr>
          <p:cNvPr id="1426" name="Google Shape;1426;p141"/>
          <p:cNvSpPr txBox="1"/>
          <p:nvPr/>
        </p:nvSpPr>
        <p:spPr>
          <a:xfrm>
            <a:off x="4386725" y="1284800"/>
            <a:ext cx="6926400" cy="6882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2000"/>
              <a:t>klasa </a:t>
            </a:r>
            <a:r>
              <a:rPr lang="en-US" sz="2000">
                <a:solidFill>
                  <a:schemeClr val="accent5"/>
                </a:solidFill>
              </a:rPr>
              <a:t>Lion </a:t>
            </a:r>
            <a:r>
              <a:rPr lang="en-US" sz="2000"/>
              <a:t>to podklasa (klasa pochodna) klasy </a:t>
            </a:r>
            <a:r>
              <a:rPr lang="en-US" sz="2000">
                <a:solidFill>
                  <a:schemeClr val="accent6"/>
                </a:solidFill>
              </a:rPr>
              <a:t>Animal</a:t>
            </a:r>
            <a:endParaRPr sz="2000">
              <a:solidFill>
                <a:schemeClr val="accent6"/>
              </a:solidFill>
            </a:endParaRPr>
          </a:p>
          <a:p>
            <a:pPr marL="457200" lvl="0" indent="-355600" algn="l" rtl="0">
              <a:spcBef>
                <a:spcPts val="0"/>
              </a:spcBef>
              <a:spcAft>
                <a:spcPts val="0"/>
              </a:spcAft>
              <a:buClr>
                <a:schemeClr val="dk1"/>
              </a:buClr>
              <a:buSzPts val="2000"/>
              <a:buChar char="●"/>
            </a:pPr>
            <a:r>
              <a:rPr lang="en-US" sz="2000">
                <a:solidFill>
                  <a:schemeClr val="dk1"/>
                </a:solidFill>
              </a:rPr>
              <a:t>klasa </a:t>
            </a:r>
            <a:r>
              <a:rPr lang="en-US" sz="2000">
                <a:solidFill>
                  <a:schemeClr val="accent6"/>
                </a:solidFill>
              </a:rPr>
              <a:t>Animal </a:t>
            </a:r>
            <a:r>
              <a:rPr lang="en-US" sz="2000">
                <a:solidFill>
                  <a:schemeClr val="dk1"/>
                </a:solidFill>
              </a:rPr>
              <a:t>to nadklasa (klasa bazowa) klasy </a:t>
            </a:r>
            <a:r>
              <a:rPr lang="en-US" sz="2000">
                <a:solidFill>
                  <a:schemeClr val="accent5"/>
                </a:solidFill>
              </a:rPr>
              <a:t>Lion </a:t>
            </a:r>
            <a:endParaRPr sz="2000">
              <a:solidFill>
                <a:schemeClr val="accent6"/>
              </a:solidFill>
            </a:endParaRPr>
          </a:p>
          <a:p>
            <a:pPr marL="457200" lvl="0" indent="0" algn="l" rtl="0">
              <a:spcBef>
                <a:spcPts val="0"/>
              </a:spcBef>
              <a:spcAft>
                <a:spcPts val="0"/>
              </a:spcAft>
              <a:buNone/>
            </a:pPr>
            <a:endParaRPr sz="2000">
              <a:solidFill>
                <a:schemeClr val="accent6"/>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Dziedziczenie</a:t>
            </a:r>
            <a:r>
              <a:rPr lang="en-US" dirty="0">
                <a:latin typeface="Arial"/>
                <a:ea typeface="Arial"/>
                <a:cs typeface="Arial"/>
                <a:sym typeface="Arial"/>
              </a:rPr>
              <a:t> - </a:t>
            </a:r>
            <a:r>
              <a:rPr lang="en-US" dirty="0" err="1">
                <a:latin typeface="Arial"/>
                <a:ea typeface="Arial"/>
                <a:cs typeface="Arial"/>
                <a:sym typeface="Arial"/>
              </a:rPr>
              <a:t>inicjalizacja</a:t>
            </a:r>
            <a:r>
              <a:rPr lang="en-US" dirty="0">
                <a:latin typeface="Arial"/>
                <a:ea typeface="Arial"/>
                <a:cs typeface="Arial"/>
                <a:sym typeface="Arial"/>
              </a:rPr>
              <a:t> </a:t>
            </a:r>
            <a:r>
              <a:rPr lang="en-US" dirty="0" err="1">
                <a:latin typeface="Arial"/>
                <a:ea typeface="Arial"/>
                <a:cs typeface="Arial"/>
                <a:sym typeface="Arial"/>
              </a:rPr>
              <a:t>klasy</a:t>
            </a:r>
            <a:r>
              <a:rPr lang="en-US" dirty="0">
                <a:latin typeface="Arial"/>
                <a:ea typeface="Arial"/>
                <a:cs typeface="Arial"/>
                <a:sym typeface="Arial"/>
              </a:rPr>
              <a:t> </a:t>
            </a:r>
            <a:r>
              <a:rPr lang="en-US" dirty="0" err="1">
                <a:latin typeface="Arial"/>
                <a:ea typeface="Arial"/>
                <a:cs typeface="Arial"/>
                <a:sym typeface="Arial"/>
              </a:rPr>
              <a:t>pochodnej</a:t>
            </a:r>
            <a:endParaRPr dirty="0">
              <a:latin typeface="Arial"/>
              <a:ea typeface="Arial"/>
              <a:cs typeface="Arial"/>
              <a:sym typeface="Arial"/>
            </a:endParaRPr>
          </a:p>
        </p:txBody>
      </p:sp>
      <p:sp>
        <p:nvSpPr>
          <p:cNvPr id="1432" name="Google Shape;1432;p142"/>
          <p:cNvSpPr txBox="1">
            <a:spLocks noGrp="1"/>
          </p:cNvSpPr>
          <p:nvPr>
            <p:ph type="ctrTitle" idx="4294967295"/>
          </p:nvPr>
        </p:nvSpPr>
        <p:spPr>
          <a:xfrm>
            <a:off x="152400" y="3088775"/>
            <a:ext cx="5694300" cy="31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Arial"/>
                <a:ea typeface="Arial"/>
                <a:cs typeface="Arial"/>
                <a:sym typeface="Arial"/>
              </a:rPr>
              <a:t>class </a:t>
            </a:r>
            <a:r>
              <a:rPr lang="en-US" sz="2400" dirty="0">
                <a:solidFill>
                  <a:schemeClr val="accent5"/>
                </a:solidFill>
                <a:latin typeface="Arial"/>
                <a:ea typeface="Arial"/>
                <a:cs typeface="Arial"/>
                <a:sym typeface="Arial"/>
              </a:rPr>
              <a:t>Lion </a:t>
            </a:r>
            <a:r>
              <a:rPr lang="en-US" sz="2400" b="1" dirty="0">
                <a:latin typeface="Arial"/>
                <a:ea typeface="Arial"/>
                <a:cs typeface="Arial"/>
                <a:sym typeface="Arial"/>
              </a:rPr>
              <a:t>extends </a:t>
            </a:r>
            <a:r>
              <a:rPr lang="en-US" sz="2400" dirty="0">
                <a:solidFill>
                  <a:schemeClr val="accent6"/>
                </a:solidFill>
                <a:latin typeface="Arial"/>
                <a:ea typeface="Arial"/>
                <a:cs typeface="Arial"/>
                <a:sym typeface="Arial"/>
              </a:rPr>
              <a:t>Animal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b="1" dirty="0">
                <a:latin typeface="Arial"/>
                <a:ea typeface="Arial"/>
                <a:cs typeface="Arial"/>
                <a:sym typeface="Arial"/>
              </a:rPr>
              <a:t>  </a:t>
            </a:r>
            <a:r>
              <a:rPr lang="en-US" sz="2400" dirty="0">
                <a:latin typeface="Arial"/>
                <a:ea typeface="Arial"/>
                <a:cs typeface="Arial"/>
                <a:sym typeface="Arial"/>
              </a:rPr>
              <a:t>private int </a:t>
            </a:r>
            <a:r>
              <a:rPr lang="en-US" sz="2400" dirty="0" err="1">
                <a:solidFill>
                  <a:schemeClr val="accent5"/>
                </a:solidFill>
                <a:latin typeface="Arial"/>
                <a:ea typeface="Arial"/>
                <a:cs typeface="Arial"/>
                <a:sym typeface="Arial"/>
              </a:rPr>
              <a:t>dailyMeatDemand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endParaRPr sz="2400" b="1"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public </a:t>
            </a:r>
            <a:r>
              <a:rPr lang="en-US" sz="2400" dirty="0">
                <a:solidFill>
                  <a:schemeClr val="accent5"/>
                </a:solidFill>
                <a:latin typeface="Arial"/>
                <a:ea typeface="Arial"/>
                <a:cs typeface="Arial"/>
                <a:sym typeface="Arial"/>
              </a:rPr>
              <a:t>Lion</a:t>
            </a:r>
            <a:r>
              <a:rPr lang="en-US" sz="2400" dirty="0">
                <a:latin typeface="Arial"/>
                <a:ea typeface="Arial"/>
                <a:cs typeface="Arial"/>
                <a:sym typeface="Arial"/>
              </a:rPr>
              <a:t>(String </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 int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a:latin typeface="Arial"/>
                <a:ea typeface="Arial"/>
                <a:cs typeface="Arial"/>
                <a:sym typeface="Arial"/>
              </a:rPr>
              <a:t>super</a:t>
            </a:r>
            <a:r>
              <a:rPr lang="en-US" sz="2400" dirty="0">
                <a:latin typeface="Arial"/>
                <a:ea typeface="Arial"/>
                <a:cs typeface="Arial"/>
                <a:sym typeface="Arial"/>
              </a:rPr>
              <a:t>(</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err="1">
                <a:latin typeface="Arial"/>
                <a:ea typeface="Arial"/>
                <a:cs typeface="Arial"/>
                <a:sym typeface="Arial"/>
              </a:rPr>
              <a:t>this.</a:t>
            </a:r>
            <a:r>
              <a:rPr lang="en-US" sz="2400" dirty="0" err="1">
                <a:solidFill>
                  <a:schemeClr val="accent5"/>
                </a:solidFill>
                <a:latin typeface="Arial"/>
                <a:ea typeface="Arial"/>
                <a:cs typeface="Arial"/>
                <a:sym typeface="Arial"/>
              </a:rPr>
              <a:t>dailyMeatDemand</a:t>
            </a:r>
            <a:r>
              <a:rPr lang="en-US" sz="2400" dirty="0">
                <a:solidFill>
                  <a:schemeClr val="accent5"/>
                </a:solidFill>
                <a:latin typeface="Arial"/>
                <a:ea typeface="Arial"/>
                <a:cs typeface="Arial"/>
                <a:sym typeface="Arial"/>
              </a:rPr>
              <a:t> </a:t>
            </a:r>
            <a:r>
              <a:rPr lang="en-US" sz="2400" dirty="0">
                <a:latin typeface="Arial"/>
                <a:ea typeface="Arial"/>
                <a:cs typeface="Arial"/>
                <a:sym typeface="Arial"/>
              </a:rPr>
              <a: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a:t>
            </a:r>
            <a:endParaRPr sz="2400" dirty="0">
              <a:latin typeface="Arial"/>
              <a:ea typeface="Arial"/>
              <a:cs typeface="Arial"/>
              <a:sym typeface="Arial"/>
            </a:endParaRPr>
          </a:p>
        </p:txBody>
      </p:sp>
      <p:cxnSp>
        <p:nvCxnSpPr>
          <p:cNvPr id="1433" name="Google Shape;1433;p142"/>
          <p:cNvCxnSpPr/>
          <p:nvPr/>
        </p:nvCxnSpPr>
        <p:spPr>
          <a:xfrm flipH="1">
            <a:off x="5379550" y="48060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34" name="Google Shape;1434;p142"/>
          <p:cNvSpPr txBox="1"/>
          <p:nvPr/>
        </p:nvSpPr>
        <p:spPr>
          <a:xfrm>
            <a:off x="75" y="1039200"/>
            <a:ext cx="12192000" cy="19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t>Sekwencja</a:t>
            </a:r>
            <a:r>
              <a:rPr lang="en-US" sz="1800" dirty="0"/>
              <a:t> </a:t>
            </a:r>
            <a:r>
              <a:rPr lang="en-US" sz="1800" dirty="0" err="1"/>
              <a:t>inicjalizowania</a:t>
            </a:r>
            <a:r>
              <a:rPr lang="en-US" sz="1800" dirty="0"/>
              <a:t> </a:t>
            </a:r>
            <a:r>
              <a:rPr lang="en-US" sz="1800" dirty="0" err="1"/>
              <a:t>klasy</a:t>
            </a:r>
            <a:r>
              <a:rPr lang="en-US" sz="1800" dirty="0"/>
              <a:t> </a:t>
            </a:r>
            <a:r>
              <a:rPr lang="en-US" sz="1800" dirty="0" err="1"/>
              <a:t>pochodnej</a:t>
            </a:r>
            <a:r>
              <a:rPr lang="en-US" sz="1800" dirty="0"/>
              <a:t>:</a:t>
            </a:r>
            <a:endParaRPr sz="1800" dirty="0"/>
          </a:p>
          <a:p>
            <a:pPr marL="457200" lvl="0" indent="-342900" algn="l" rtl="0">
              <a:spcBef>
                <a:spcPts val="0"/>
              </a:spcBef>
              <a:spcAft>
                <a:spcPts val="0"/>
              </a:spcAft>
              <a:buSzPts val="1800"/>
              <a:buAutoNum type="arabicPeriod"/>
            </a:pPr>
            <a:r>
              <a:rPr lang="en-US" sz="1800" dirty="0" err="1"/>
              <a:t>wywoływany</a:t>
            </a:r>
            <a:r>
              <a:rPr lang="en-US" sz="1800" dirty="0"/>
              <a:t> jest </a:t>
            </a:r>
            <a:r>
              <a:rPr lang="en-US" sz="1800" dirty="0" err="1"/>
              <a:t>konstruktor</a:t>
            </a:r>
            <a:r>
              <a:rPr lang="en-US" sz="1800" dirty="0"/>
              <a:t> </a:t>
            </a:r>
            <a:r>
              <a:rPr lang="en-US" sz="1800" dirty="0" err="1"/>
              <a:t>klasy</a:t>
            </a:r>
            <a:r>
              <a:rPr lang="en-US" sz="1800" dirty="0"/>
              <a:t> </a:t>
            </a:r>
            <a:r>
              <a:rPr lang="en-US" sz="1800" dirty="0" err="1"/>
              <a:t>pochodnej</a:t>
            </a:r>
            <a:endParaRPr sz="1800" dirty="0"/>
          </a:p>
          <a:p>
            <a:pPr marL="457200" lvl="0" indent="-342900" algn="l" rtl="0">
              <a:spcBef>
                <a:spcPts val="0"/>
              </a:spcBef>
              <a:spcAft>
                <a:spcPts val="0"/>
              </a:spcAft>
              <a:buSzPts val="1800"/>
              <a:buAutoNum type="arabicPeriod"/>
            </a:pPr>
            <a:r>
              <a:rPr lang="en-US" sz="1800" dirty="0" err="1"/>
              <a:t>jeżeli</a:t>
            </a:r>
            <a:r>
              <a:rPr lang="en-US" sz="1800" dirty="0"/>
              <a:t> </a:t>
            </a:r>
            <a:r>
              <a:rPr lang="en-US" sz="1800" dirty="0" err="1"/>
              <a:t>pierwszą</a:t>
            </a:r>
            <a:r>
              <a:rPr lang="en-US" sz="1800" dirty="0"/>
              <a:t> </a:t>
            </a:r>
            <a:r>
              <a:rPr lang="en-US" sz="1800" dirty="0" err="1"/>
              <a:t>instrukcją</a:t>
            </a:r>
            <a:r>
              <a:rPr lang="en-US" sz="1800" dirty="0"/>
              <a:t> jest </a:t>
            </a:r>
            <a:r>
              <a:rPr lang="en-US" sz="1800" b="1" dirty="0"/>
              <a:t>super</a:t>
            </a:r>
            <a:r>
              <a:rPr lang="en-US" sz="1800" dirty="0"/>
              <a:t>({params}), </a:t>
            </a:r>
            <a:r>
              <a:rPr lang="en-US" sz="1800" dirty="0" err="1"/>
              <a:t>wykonywany</a:t>
            </a:r>
            <a:r>
              <a:rPr lang="en-US" sz="1800" dirty="0"/>
              <a:t> jest </a:t>
            </a:r>
            <a:r>
              <a:rPr lang="en-US" sz="1800" dirty="0" err="1"/>
              <a:t>konstruktor</a:t>
            </a:r>
            <a:r>
              <a:rPr lang="en-US" sz="1800" dirty="0"/>
              <a:t> </a:t>
            </a:r>
            <a:r>
              <a:rPr lang="en-US" sz="1800" dirty="0" err="1"/>
              <a:t>nadklasy</a:t>
            </a:r>
            <a:r>
              <a:rPr lang="en-US" sz="1800" dirty="0"/>
              <a:t> z </a:t>
            </a:r>
            <a:r>
              <a:rPr lang="en-US" sz="1800" dirty="0" err="1"/>
              <a:t>podanymi</a:t>
            </a:r>
            <a:r>
              <a:rPr lang="en-US" sz="1800" dirty="0"/>
              <a:t> </a:t>
            </a:r>
            <a:r>
              <a:rPr lang="en-US" sz="1800" dirty="0" err="1"/>
              <a:t>parametrami</a:t>
            </a:r>
            <a:r>
              <a:rPr lang="en-US" sz="1800" dirty="0"/>
              <a:t> </a:t>
            </a:r>
            <a:endParaRPr sz="1800" dirty="0"/>
          </a:p>
          <a:p>
            <a:pPr marL="457200" lvl="0" indent="-342900" algn="l" rtl="0">
              <a:spcBef>
                <a:spcPts val="0"/>
              </a:spcBef>
              <a:spcAft>
                <a:spcPts val="0"/>
              </a:spcAft>
              <a:buSzPts val="1800"/>
              <a:buAutoNum type="arabicPeriod"/>
            </a:pPr>
            <a:r>
              <a:rPr lang="en-US" sz="1800" dirty="0"/>
              <a:t>w </a:t>
            </a:r>
            <a:r>
              <a:rPr lang="en-US" sz="1800" dirty="0" err="1"/>
              <a:t>przeciwnym</a:t>
            </a:r>
            <a:r>
              <a:rPr lang="en-US" sz="1800" dirty="0"/>
              <a:t> </a:t>
            </a:r>
            <a:r>
              <a:rPr lang="en-US" sz="1800" dirty="0" err="1"/>
              <a:t>przypadku</a:t>
            </a:r>
            <a:r>
              <a:rPr lang="en-US" sz="1800" dirty="0"/>
              <a:t> </a:t>
            </a:r>
            <a:r>
              <a:rPr lang="en-US" sz="1800" dirty="0" err="1"/>
              <a:t>wywoływany</a:t>
            </a:r>
            <a:r>
              <a:rPr lang="en-US" sz="1800" dirty="0"/>
              <a:t> jest </a:t>
            </a:r>
            <a:r>
              <a:rPr lang="en-US" sz="1800" dirty="0" err="1"/>
              <a:t>konstruktor</a:t>
            </a:r>
            <a:r>
              <a:rPr lang="en-US" sz="1800" dirty="0"/>
              <a:t> </a:t>
            </a:r>
            <a:r>
              <a:rPr lang="en-US" sz="1800" dirty="0" err="1"/>
              <a:t>bezparametrowy</a:t>
            </a:r>
            <a:r>
              <a:rPr lang="en-US" sz="1800" dirty="0"/>
              <a:t> </a:t>
            </a:r>
            <a:r>
              <a:rPr lang="en-US" sz="1800" dirty="0" err="1"/>
              <a:t>klasy</a:t>
            </a:r>
            <a:r>
              <a:rPr lang="en-US" sz="1800" dirty="0"/>
              <a:t> </a:t>
            </a:r>
            <a:r>
              <a:rPr lang="en-US" sz="1800" dirty="0" err="1"/>
              <a:t>bazowej</a:t>
            </a:r>
            <a:r>
              <a:rPr lang="en-US" sz="1800" dirty="0"/>
              <a:t> (</a:t>
            </a:r>
            <a:r>
              <a:rPr lang="en-US" sz="1800" u="sng" dirty="0" err="1"/>
              <a:t>musi</a:t>
            </a:r>
            <a:r>
              <a:rPr lang="en-US" sz="1800" u="sng" dirty="0"/>
              <a:t> </a:t>
            </a:r>
            <a:r>
              <a:rPr lang="en-US" sz="1800" u="sng" dirty="0" err="1"/>
              <a:t>istnieć</a:t>
            </a:r>
            <a:r>
              <a:rPr lang="en-US" sz="1800" u="sng" dirty="0"/>
              <a:t> </a:t>
            </a:r>
            <a:r>
              <a:rPr lang="en-US" sz="1800" u="sng" dirty="0" err="1"/>
              <a:t>inaczej</a:t>
            </a:r>
            <a:r>
              <a:rPr lang="en-US" sz="1800" u="sng" dirty="0"/>
              <a:t> </a:t>
            </a:r>
            <a:r>
              <a:rPr lang="en-US" sz="1800" u="sng" dirty="0" err="1"/>
              <a:t>kod</a:t>
            </a:r>
            <a:r>
              <a:rPr lang="en-US" sz="1800" u="sng" dirty="0"/>
              <a:t> </a:t>
            </a:r>
            <a:r>
              <a:rPr lang="en-US" sz="1800" u="sng" dirty="0" err="1"/>
              <a:t>się</a:t>
            </a:r>
            <a:r>
              <a:rPr lang="en-US" sz="1800" u="sng" dirty="0"/>
              <a:t> </a:t>
            </a:r>
            <a:r>
              <a:rPr lang="en-US" sz="1800" u="sng" dirty="0" err="1"/>
              <a:t>nie</a:t>
            </a:r>
            <a:r>
              <a:rPr lang="en-US" sz="1800" u="sng" dirty="0"/>
              <a:t> </a:t>
            </a:r>
            <a:r>
              <a:rPr lang="en-US" sz="1800" u="sng" dirty="0" err="1"/>
              <a:t>skompiluje</a:t>
            </a:r>
            <a:r>
              <a:rPr lang="en-US" sz="1800" u="sng" dirty="0"/>
              <a:t>!</a:t>
            </a:r>
            <a:r>
              <a:rPr lang="en-US" sz="1800" dirty="0"/>
              <a:t>)</a:t>
            </a:r>
            <a:endParaRPr sz="1800" dirty="0"/>
          </a:p>
          <a:p>
            <a:pPr marL="457200" lvl="0" indent="-342900" algn="l" rtl="0">
              <a:spcBef>
                <a:spcPts val="0"/>
              </a:spcBef>
              <a:spcAft>
                <a:spcPts val="0"/>
              </a:spcAft>
              <a:buSzPts val="1800"/>
              <a:buAutoNum type="arabicPeriod"/>
            </a:pPr>
            <a:r>
              <a:rPr lang="en-US" sz="1800" dirty="0" err="1"/>
              <a:t>wykonywane</a:t>
            </a:r>
            <a:r>
              <a:rPr lang="en-US" sz="1800" dirty="0"/>
              <a:t> </a:t>
            </a:r>
            <a:r>
              <a:rPr lang="en-US" sz="1800" dirty="0" err="1"/>
              <a:t>są</a:t>
            </a:r>
            <a:r>
              <a:rPr lang="en-US" sz="1800" dirty="0"/>
              <a:t> </a:t>
            </a:r>
            <a:r>
              <a:rPr lang="en-US" sz="1800" dirty="0" err="1"/>
              <a:t>instrukcje</a:t>
            </a:r>
            <a:r>
              <a:rPr lang="en-US" sz="1800" dirty="0"/>
              <a:t> </a:t>
            </a:r>
            <a:r>
              <a:rPr lang="en-US" sz="1800" dirty="0" err="1"/>
              <a:t>konstruktora</a:t>
            </a:r>
            <a:r>
              <a:rPr lang="en-US" sz="1800" dirty="0"/>
              <a:t> </a:t>
            </a:r>
            <a:r>
              <a:rPr lang="en-US" sz="1800" dirty="0" err="1"/>
              <a:t>klasy</a:t>
            </a:r>
            <a:r>
              <a:rPr lang="en-US" sz="1800" dirty="0"/>
              <a:t> </a:t>
            </a:r>
            <a:r>
              <a:rPr lang="en-US" sz="1800" dirty="0" err="1"/>
              <a:t>pochodnej</a:t>
            </a:r>
            <a:endParaRPr sz="1800" dirty="0"/>
          </a:p>
        </p:txBody>
      </p:sp>
      <p:sp>
        <p:nvSpPr>
          <p:cNvPr id="1435" name="Google Shape;1435;p142"/>
          <p:cNvSpPr txBox="1"/>
          <p:nvPr/>
        </p:nvSpPr>
        <p:spPr>
          <a:xfrm>
            <a:off x="6075750" y="3805350"/>
            <a:ext cx="6050100" cy="24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1"/>
                </a:solidFill>
              </a:rPr>
              <a:t>super(</a:t>
            </a:r>
            <a:r>
              <a:rPr lang="en-US" sz="1800" dirty="0">
                <a:solidFill>
                  <a:schemeClr val="accent2"/>
                </a:solidFill>
              </a:rPr>
              <a:t>name</a:t>
            </a:r>
            <a:r>
              <a:rPr lang="en-US" sz="1800" b="1" dirty="0">
                <a:solidFill>
                  <a:schemeClr val="dk1"/>
                </a:solidFill>
              </a:rPr>
              <a:t>) </a:t>
            </a:r>
            <a:r>
              <a:rPr lang="en-US" sz="1800" dirty="0">
                <a:solidFill>
                  <a:schemeClr val="dk1"/>
                </a:solidFill>
              </a:rPr>
              <a:t>to </a:t>
            </a:r>
            <a:r>
              <a:rPr lang="en-US" sz="1800" dirty="0" err="1">
                <a:solidFill>
                  <a:schemeClr val="dk1"/>
                </a:solidFill>
              </a:rPr>
              <a:t>odniesienie</a:t>
            </a:r>
            <a:r>
              <a:rPr lang="en-US" sz="1800" dirty="0">
                <a:solidFill>
                  <a:schemeClr val="dk1"/>
                </a:solidFill>
              </a:rPr>
              <a:t> do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u="sng" dirty="0" err="1">
                <a:solidFill>
                  <a:schemeClr val="dk1"/>
                </a:solidFill>
              </a:rPr>
              <a:t>jeżeli</a:t>
            </a:r>
            <a:r>
              <a:rPr lang="en-US" sz="1800" u="sng" dirty="0">
                <a:solidFill>
                  <a:schemeClr val="dk1"/>
                </a:solidFill>
              </a:rPr>
              <a:t> </a:t>
            </a:r>
            <a:r>
              <a:rPr lang="en-US" sz="1800" u="sng" dirty="0" err="1">
                <a:solidFill>
                  <a:schemeClr val="dk1"/>
                </a:solidFill>
              </a:rPr>
              <a:t>wywołujemy</a:t>
            </a:r>
            <a:r>
              <a:rPr lang="en-US" sz="1800" u="sng" dirty="0">
                <a:solidFill>
                  <a:schemeClr val="dk1"/>
                </a:solidFill>
              </a:rPr>
              <a:t> </a:t>
            </a:r>
            <a:r>
              <a:rPr lang="en-US" sz="1800" u="sng" dirty="0" err="1">
                <a:solidFill>
                  <a:schemeClr val="dk1"/>
                </a:solidFill>
              </a:rPr>
              <a:t>konstruktor</a:t>
            </a:r>
            <a:r>
              <a:rPr lang="en-US" sz="1800" u="sng" dirty="0">
                <a:solidFill>
                  <a:schemeClr val="dk1"/>
                </a:solidFill>
              </a:rPr>
              <a:t> z </a:t>
            </a:r>
            <a:r>
              <a:rPr lang="en-US" sz="1800" u="sng" dirty="0" err="1">
                <a:solidFill>
                  <a:schemeClr val="dk1"/>
                </a:solidFill>
              </a:rPr>
              <a:t>nadklasy</a:t>
            </a:r>
            <a:r>
              <a:rPr lang="en-US" sz="1800" u="sng" dirty="0">
                <a:solidFill>
                  <a:schemeClr val="dk1"/>
                </a:solidFill>
              </a:rPr>
              <a:t> </a:t>
            </a:r>
            <a:r>
              <a:rPr lang="en-US" sz="1800" u="sng" dirty="0" err="1">
                <a:solidFill>
                  <a:schemeClr val="dk1"/>
                </a:solidFill>
              </a:rPr>
              <a:t>musi</a:t>
            </a:r>
            <a:r>
              <a:rPr lang="en-US" sz="1800" u="sng" dirty="0">
                <a:solidFill>
                  <a:schemeClr val="dk1"/>
                </a:solidFill>
              </a:rPr>
              <a:t> to </a:t>
            </a:r>
            <a:r>
              <a:rPr lang="en-US" sz="1800" u="sng" dirty="0" err="1">
                <a:solidFill>
                  <a:schemeClr val="dk1"/>
                </a:solidFill>
              </a:rPr>
              <a:t>być</a:t>
            </a:r>
            <a:r>
              <a:rPr lang="en-US" sz="1800" u="sng" dirty="0">
                <a:solidFill>
                  <a:schemeClr val="dk1"/>
                </a:solidFill>
              </a:rPr>
              <a:t> </a:t>
            </a:r>
            <a:r>
              <a:rPr lang="en-US" sz="1800" u="sng" dirty="0" err="1">
                <a:solidFill>
                  <a:schemeClr val="dk1"/>
                </a:solidFill>
              </a:rPr>
              <a:t>pierwsza</a:t>
            </a:r>
            <a:r>
              <a:rPr lang="en-US" sz="1800" u="sng" dirty="0">
                <a:solidFill>
                  <a:schemeClr val="dk1"/>
                </a:solidFill>
              </a:rPr>
              <a:t> </a:t>
            </a:r>
            <a:r>
              <a:rPr lang="en-US" sz="1800" u="sng" dirty="0" err="1">
                <a:solidFill>
                  <a:schemeClr val="dk1"/>
                </a:solidFill>
              </a:rPr>
              <a:t>instrukcja</a:t>
            </a:r>
            <a:r>
              <a:rPr lang="en-US" sz="1800" u="sng" dirty="0">
                <a:solidFill>
                  <a:schemeClr val="dk1"/>
                </a:solidFill>
              </a:rPr>
              <a:t> w </a:t>
            </a:r>
            <a:r>
              <a:rPr lang="en-US" sz="1800" u="sng" dirty="0" err="1">
                <a:solidFill>
                  <a:schemeClr val="dk1"/>
                </a:solidFill>
              </a:rPr>
              <a:t>ciele</a:t>
            </a:r>
            <a:r>
              <a:rPr lang="en-US" sz="1800" u="sng" dirty="0">
                <a:solidFill>
                  <a:schemeClr val="dk1"/>
                </a:solidFill>
              </a:rPr>
              <a:t> </a:t>
            </a:r>
            <a:r>
              <a:rPr lang="en-US" sz="1800" u="sng" dirty="0" err="1">
                <a:solidFill>
                  <a:schemeClr val="dk1"/>
                </a:solidFill>
              </a:rPr>
              <a:t>konstruktora</a:t>
            </a:r>
            <a:r>
              <a:rPr lang="en-US" sz="1800" u="sng" dirty="0">
                <a:solidFill>
                  <a:schemeClr val="dk1"/>
                </a:solidFill>
              </a:rPr>
              <a:t> </a:t>
            </a:r>
            <a:r>
              <a:rPr lang="en-US" sz="1800" u="sng" dirty="0" err="1">
                <a:solidFill>
                  <a:schemeClr val="dk1"/>
                </a:solidFill>
              </a:rPr>
              <a:t>podklasy</a:t>
            </a:r>
            <a:endParaRPr sz="1800" u="sng"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err="1">
                <a:solidFill>
                  <a:schemeClr val="dk1"/>
                </a:solidFill>
              </a:rPr>
              <a:t>jeżeli</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wywołamy</a:t>
            </a:r>
            <a:r>
              <a:rPr lang="en-US" sz="1800" dirty="0">
                <a:solidFill>
                  <a:schemeClr val="dk1"/>
                </a:solidFill>
              </a:rPr>
              <a:t>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 </a:t>
            </a:r>
            <a:r>
              <a:rPr lang="en-US" sz="1800" dirty="0" err="1">
                <a:solidFill>
                  <a:schemeClr val="dk1"/>
                </a:solidFill>
              </a:rPr>
              <a:t>wprost</a:t>
            </a:r>
            <a:r>
              <a:rPr lang="en-US" sz="1800" dirty="0">
                <a:solidFill>
                  <a:schemeClr val="dk1"/>
                </a:solidFill>
              </a:rPr>
              <a:t> </a:t>
            </a:r>
            <a:r>
              <a:rPr lang="en-US" sz="1800" dirty="0" err="1">
                <a:solidFill>
                  <a:schemeClr val="dk1"/>
                </a:solidFill>
              </a:rPr>
              <a:t>domyślny</a:t>
            </a:r>
            <a:r>
              <a:rPr lang="en-US" sz="1800" dirty="0">
                <a:solidFill>
                  <a:schemeClr val="dk1"/>
                </a:solidFill>
              </a:rPr>
              <a:t> </a:t>
            </a:r>
            <a:r>
              <a:rPr lang="en-US" sz="1800" dirty="0" err="1">
                <a:solidFill>
                  <a:schemeClr val="dk1"/>
                </a:solidFill>
              </a:rPr>
              <a:t>konstruktor</a:t>
            </a:r>
            <a:r>
              <a:rPr lang="en-US" sz="1800" dirty="0">
                <a:solidFill>
                  <a:schemeClr val="dk1"/>
                </a:solidFill>
              </a:rPr>
              <a:t> (</a:t>
            </a:r>
            <a:r>
              <a:rPr lang="en-US" sz="1800" dirty="0" err="1">
                <a:solidFill>
                  <a:schemeClr val="dk1"/>
                </a:solidFill>
              </a:rPr>
              <a:t>bezparametrowy</a:t>
            </a:r>
            <a:r>
              <a:rPr lang="en-US" sz="1800" dirty="0">
                <a:solidFill>
                  <a:schemeClr val="dk1"/>
                </a:solidFill>
              </a:rPr>
              <a:t>) </a:t>
            </a:r>
            <a:r>
              <a:rPr lang="en-US" sz="1800" dirty="0" err="1">
                <a:solidFill>
                  <a:schemeClr val="dk1"/>
                </a:solidFill>
              </a:rPr>
              <a:t>zostanie</a:t>
            </a:r>
            <a:r>
              <a:rPr lang="en-US" sz="1800" dirty="0">
                <a:solidFill>
                  <a:schemeClr val="dk1"/>
                </a:solidFill>
              </a:rPr>
              <a:t> </a:t>
            </a:r>
            <a:r>
              <a:rPr lang="en-US" sz="1800" dirty="0" err="1">
                <a:solidFill>
                  <a:schemeClr val="dk1"/>
                </a:solidFill>
              </a:rPr>
              <a:t>wywołany</a:t>
            </a:r>
            <a:r>
              <a:rPr lang="en-US" sz="1800" dirty="0">
                <a:solidFill>
                  <a:schemeClr val="dk1"/>
                </a:solidFill>
              </a:rPr>
              <a:t> </a:t>
            </a:r>
            <a:r>
              <a:rPr lang="en-US" sz="1800" dirty="0" err="1">
                <a:solidFill>
                  <a:schemeClr val="dk1"/>
                </a:solidFill>
              </a:rPr>
              <a:t>niejawnie</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1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Dziedziczenie</a:t>
            </a:r>
            <a:r>
              <a:rPr lang="en-US" dirty="0">
                <a:latin typeface="Arial"/>
                <a:ea typeface="Arial"/>
                <a:cs typeface="Arial"/>
                <a:sym typeface="Arial"/>
              </a:rPr>
              <a:t> - </a:t>
            </a:r>
            <a:r>
              <a:rPr lang="en-US" dirty="0" err="1">
                <a:latin typeface="Arial"/>
                <a:ea typeface="Arial"/>
                <a:cs typeface="Arial"/>
                <a:sym typeface="Arial"/>
              </a:rPr>
              <a:t>nadpisywanie</a:t>
            </a:r>
            <a:r>
              <a:rPr lang="en-US" dirty="0">
                <a:latin typeface="Arial"/>
                <a:ea typeface="Arial"/>
                <a:cs typeface="Arial"/>
                <a:sym typeface="Arial"/>
              </a:rPr>
              <a:t> </a:t>
            </a:r>
            <a:r>
              <a:rPr lang="en-US" dirty="0" err="1">
                <a:latin typeface="Arial"/>
                <a:ea typeface="Arial"/>
                <a:cs typeface="Arial"/>
                <a:sym typeface="Arial"/>
              </a:rPr>
              <a:t>metod</a:t>
            </a:r>
            <a:endParaRPr dirty="0">
              <a:latin typeface="Arial"/>
              <a:ea typeface="Arial"/>
              <a:cs typeface="Arial"/>
              <a:sym typeface="Arial"/>
            </a:endParaRPr>
          </a:p>
        </p:txBody>
      </p:sp>
      <p:sp>
        <p:nvSpPr>
          <p:cNvPr id="1441" name="Google Shape;1441;p143"/>
          <p:cNvSpPr txBox="1">
            <a:spLocks noGrp="1"/>
          </p:cNvSpPr>
          <p:nvPr>
            <p:ph type="ctrTitle" idx="4294967295"/>
          </p:nvPr>
        </p:nvSpPr>
        <p:spPr>
          <a:xfrm>
            <a:off x="31950" y="963000"/>
            <a:ext cx="5694300" cy="52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rgbClr val="000000"/>
                </a:solidFill>
                <a:latin typeface="Arial"/>
                <a:ea typeface="Arial"/>
                <a:cs typeface="Arial"/>
                <a:sym typeface="Arial"/>
              </a:rPr>
              <a:t>String </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None/>
            </a:pPr>
            <a:r>
              <a:rPr lang="en-US" sz="2000">
                <a:solidFill>
                  <a:srgbClr val="000000"/>
                </a:solidFill>
                <a:latin typeface="Arial"/>
                <a:ea typeface="Arial"/>
                <a:cs typeface="Arial"/>
                <a:sym typeface="Arial"/>
              </a:rPr>
              <a:t>  	return </a:t>
            </a:r>
            <a:r>
              <a:rPr lang="en-US" sz="2000">
                <a:solidFill>
                  <a:schemeClr val="accent5"/>
                </a:solidFill>
                <a:latin typeface="Arial"/>
                <a:ea typeface="Arial"/>
                <a:cs typeface="Arial"/>
                <a:sym typeface="Arial"/>
              </a:rPr>
              <a: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String </a:t>
            </a:r>
            <a:r>
              <a:rPr lang="en-US" sz="2000" b="1">
                <a:latin typeface="Arial"/>
                <a:ea typeface="Arial"/>
                <a:cs typeface="Arial"/>
                <a:sym typeface="Arial"/>
              </a:rPr>
              <a:t>getName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t>
            </a:r>
            <a:r>
              <a:rPr lang="en-US" sz="2000">
                <a:solidFill>
                  <a:schemeClr val="accent5"/>
                </a:solidFill>
                <a:latin typeface="Arial"/>
                <a:ea typeface="Arial"/>
                <a:cs typeface="Arial"/>
                <a:sym typeface="Arial"/>
              </a:rPr>
              <a:t> "Lion: " </a:t>
            </a:r>
            <a:r>
              <a:rPr lang="en-US" sz="2000">
                <a:solidFill>
                  <a:srgbClr val="000000"/>
                </a:solidFill>
                <a:latin typeface="Arial"/>
                <a:ea typeface="Arial"/>
                <a:cs typeface="Arial"/>
                <a:sym typeface="Arial"/>
              </a:rPr>
              <a:t>+</a:t>
            </a:r>
            <a:r>
              <a:rPr lang="en-US" sz="2000">
                <a:solidFill>
                  <a:schemeClr val="accent5"/>
                </a:solidFill>
                <a:latin typeface="Arial"/>
                <a:ea typeface="Arial"/>
                <a:cs typeface="Arial"/>
                <a:sym typeface="Arial"/>
              </a:rPr>
              <a:t> </a:t>
            </a:r>
            <a:r>
              <a:rPr lang="en-US" sz="2000" b="1">
                <a:solidFill>
                  <a:schemeClr val="accent2"/>
                </a:solidFill>
                <a:latin typeface="Arial"/>
                <a:ea typeface="Arial"/>
                <a:cs typeface="Arial"/>
                <a:sym typeface="Arial"/>
              </a:rPr>
              <a:t>super</a:t>
            </a:r>
            <a:r>
              <a:rPr lang="en-US" sz="2000">
                <a:solidFill>
                  <a:srgbClr val="000000"/>
                </a:solidFill>
                <a:latin typeface="Arial"/>
                <a:ea typeface="Arial"/>
                <a:cs typeface="Arial"/>
                <a:sym typeface="Arial"/>
              </a:rPr>
              <a:t>.</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p:txBody>
      </p:sp>
      <p:cxnSp>
        <p:nvCxnSpPr>
          <p:cNvPr id="1442" name="Google Shape;1442;p143"/>
          <p:cNvCxnSpPr/>
          <p:nvPr/>
        </p:nvCxnSpPr>
        <p:spPr>
          <a:xfrm flipH="1">
            <a:off x="4300403" y="2110650"/>
            <a:ext cx="645000" cy="8100"/>
          </a:xfrm>
          <a:prstGeom prst="straightConnector1">
            <a:avLst/>
          </a:prstGeom>
          <a:noFill/>
          <a:ln w="28575" cap="flat" cmpd="sng">
            <a:solidFill>
              <a:srgbClr val="E06666"/>
            </a:solidFill>
            <a:prstDash val="solid"/>
            <a:round/>
            <a:headEnd type="none" w="med" len="med"/>
            <a:tailEnd type="stealth" w="med" len="med"/>
          </a:ln>
        </p:spPr>
      </p:cxnSp>
      <p:sp>
        <p:nvSpPr>
          <p:cNvPr id="1443" name="Google Shape;1443;p143"/>
          <p:cNvSpPr txBox="1"/>
          <p:nvPr/>
        </p:nvSpPr>
        <p:spPr>
          <a:xfrm>
            <a:off x="4998700" y="1039200"/>
            <a:ext cx="7193400" cy="507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nadpisanie </a:t>
            </a:r>
            <a:r>
              <a:rPr lang="en-US" sz="1800"/>
              <a:t>(przedefiniowanie, ang. </a:t>
            </a:r>
            <a:r>
              <a:rPr lang="en-US" sz="1800" i="1"/>
              <a:t>overriding</a:t>
            </a:r>
            <a:r>
              <a:rPr lang="en-US" sz="1800"/>
              <a:t>) metody oznacza utwórzenie </a:t>
            </a:r>
            <a:r>
              <a:rPr lang="en-US" sz="1800">
                <a:solidFill>
                  <a:schemeClr val="dk1"/>
                </a:solidFill>
              </a:rPr>
              <a:t>w klasie pochodnej </a:t>
            </a:r>
            <a:r>
              <a:rPr lang="en-US" sz="1800"/>
              <a:t>metody, która ma taką samą </a:t>
            </a:r>
            <a:r>
              <a:rPr lang="en-US" sz="1800" b="1"/>
              <a:t>sygnaturę </a:t>
            </a:r>
            <a:r>
              <a:rPr lang="en-US" sz="1800"/>
              <a:t>i </a:t>
            </a:r>
            <a:r>
              <a:rPr lang="en-US" sz="1800" b="1"/>
              <a:t>typ wyniku</a:t>
            </a:r>
            <a:r>
              <a:rPr lang="en-US" sz="1800"/>
              <a:t> co w klasie bazowej ale inną definicję</a:t>
            </a:r>
            <a:r>
              <a:rPr lang="en-US" sz="1800">
                <a:solidFill>
                  <a:schemeClr val="dk1"/>
                </a:solidFill>
              </a:rPr>
              <a:t> ciała metody</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b="1"/>
              <a:t>sygnatura </a:t>
            </a:r>
            <a:r>
              <a:rPr lang="en-US" sz="1800"/>
              <a:t>metody to jej nazwa i zestaw parametrów</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metody </a:t>
            </a:r>
            <a:r>
              <a:rPr lang="en-US" sz="1800" u="sng">
                <a:solidFill>
                  <a:schemeClr val="dk1"/>
                </a:solidFill>
              </a:rPr>
              <a:t>prywatne</a:t>
            </a:r>
            <a:r>
              <a:rPr lang="en-US" sz="1800">
                <a:solidFill>
                  <a:schemeClr val="dk1"/>
                </a:solidFill>
              </a:rPr>
              <a:t> i </a:t>
            </a:r>
            <a:r>
              <a:rPr lang="en-US" sz="1800" u="sng">
                <a:solidFill>
                  <a:schemeClr val="dk1"/>
                </a:solidFill>
              </a:rPr>
              <a:t>statyczne</a:t>
            </a:r>
            <a:r>
              <a:rPr lang="en-US" sz="1800">
                <a:solidFill>
                  <a:schemeClr val="dk1"/>
                </a:solidFill>
              </a:rPr>
              <a:t> oraz oznaczone słowem kluczowym </a:t>
            </a:r>
            <a:r>
              <a:rPr lang="en-US" sz="1800" b="1">
                <a:solidFill>
                  <a:schemeClr val="dk1"/>
                </a:solidFill>
              </a:rPr>
              <a:t>final </a:t>
            </a:r>
            <a:r>
              <a:rPr lang="en-US" sz="1800">
                <a:solidFill>
                  <a:schemeClr val="dk1"/>
                </a:solidFill>
              </a:rPr>
              <a:t>nie mogą być nadpisane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w naszym przykładzie metoda </a:t>
            </a:r>
            <a:r>
              <a:rPr lang="en-US" sz="1800" b="1" i="1"/>
              <a:t>getName() </a:t>
            </a:r>
            <a:r>
              <a:rPr lang="en-US" sz="1800"/>
              <a:t>z klasy </a:t>
            </a:r>
            <a:r>
              <a:rPr lang="en-US" sz="1800">
                <a:solidFill>
                  <a:schemeClr val="accent5"/>
                </a:solidFill>
              </a:rPr>
              <a:t>Lion </a:t>
            </a:r>
            <a:r>
              <a:rPr lang="en-US" sz="1800"/>
              <a:t>nadpisuje metodę o tej samej nazwie z klasy </a:t>
            </a:r>
            <a:r>
              <a:rPr lang="en-US" sz="1800">
                <a:solidFill>
                  <a:schemeClr val="accent6"/>
                </a:solidFill>
              </a:rPr>
              <a:t>Animal</a:t>
            </a:r>
            <a:endParaRPr sz="1800">
              <a:solidFill>
                <a:schemeClr val="accent5"/>
              </a:solidFill>
            </a:endParaRPr>
          </a:p>
          <a:p>
            <a:pPr marL="457200" lvl="0" indent="0" algn="l" rtl="0">
              <a:spcBef>
                <a:spcPts val="0"/>
              </a:spcBef>
              <a:spcAft>
                <a:spcPts val="0"/>
              </a:spcAft>
              <a:buNone/>
            </a:pPr>
            <a:endParaRPr sz="1000">
              <a:solidFill>
                <a:schemeClr val="accent5"/>
              </a:solidFill>
            </a:endParaRPr>
          </a:p>
          <a:p>
            <a:pPr marL="457200" lvl="0" indent="-342900" algn="l" rtl="0">
              <a:spcBef>
                <a:spcPts val="0"/>
              </a:spcBef>
              <a:spcAft>
                <a:spcPts val="0"/>
              </a:spcAft>
              <a:buSzPts val="1800"/>
              <a:buChar char="●"/>
            </a:pPr>
            <a:r>
              <a:rPr lang="en-US" sz="1800"/>
              <a:t>przy nadpisywaniu metod można rozszerzać dostęp, ale nie zawężać go (czyli można zmienić modyfikator dostępu z np.: protected na public - ale nie odwrotnie) </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odwołania do nadpisanych metod z poziomu metody podklasy realizowane są za pomocą wywołania: </a:t>
            </a:r>
            <a:r>
              <a:rPr lang="en-US" sz="1800" b="1">
                <a:solidFill>
                  <a:schemeClr val="accent2"/>
                </a:solidFill>
              </a:rPr>
              <a:t>super</a:t>
            </a:r>
            <a:r>
              <a:rPr lang="en-US" sz="1800">
                <a:solidFill>
                  <a:schemeClr val="dk1"/>
                </a:solidFill>
              </a:rPr>
              <a:t>.</a:t>
            </a:r>
            <a:r>
              <a:rPr lang="en-US" sz="1800" b="1">
                <a:solidFill>
                  <a:schemeClr val="dk1"/>
                </a:solidFill>
              </a:rPr>
              <a:t>nazwa_metody(</a:t>
            </a:r>
            <a:r>
              <a:rPr lang="en-US" sz="1800">
                <a:solidFill>
                  <a:schemeClr val="dk1"/>
                </a:solidFill>
              </a:rPr>
              <a:t>{params}</a:t>
            </a:r>
            <a:r>
              <a:rPr lang="en-US" sz="1800" b="1">
                <a:solidFill>
                  <a:schemeClr val="dk1"/>
                </a:solidFill>
              </a:rPr>
              <a:t>)</a:t>
            </a:r>
            <a:endParaRPr sz="1800"/>
          </a:p>
        </p:txBody>
      </p:sp>
      <p:cxnSp>
        <p:nvCxnSpPr>
          <p:cNvPr id="1444" name="Google Shape;1444;p143"/>
          <p:cNvCxnSpPr/>
          <p:nvPr/>
        </p:nvCxnSpPr>
        <p:spPr>
          <a:xfrm flipH="1">
            <a:off x="4300403" y="4537925"/>
            <a:ext cx="645000" cy="81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Przeciążanie</a:t>
            </a:r>
            <a:r>
              <a:rPr lang="en-US" dirty="0">
                <a:latin typeface="Arial"/>
                <a:ea typeface="Arial"/>
                <a:cs typeface="Arial"/>
                <a:sym typeface="Arial"/>
              </a:rPr>
              <a:t> </a:t>
            </a:r>
            <a:r>
              <a:rPr lang="en-US" dirty="0" err="1">
                <a:latin typeface="Arial"/>
                <a:ea typeface="Arial"/>
                <a:cs typeface="Arial"/>
                <a:sym typeface="Arial"/>
              </a:rPr>
              <a:t>metod</a:t>
            </a:r>
            <a:endParaRPr dirty="0">
              <a:latin typeface="Arial"/>
              <a:ea typeface="Arial"/>
              <a:cs typeface="Arial"/>
              <a:sym typeface="Arial"/>
            </a:endParaRPr>
          </a:p>
        </p:txBody>
      </p:sp>
      <p:sp>
        <p:nvSpPr>
          <p:cNvPr id="1450" name="Google Shape;1450;p144"/>
          <p:cNvSpPr txBox="1"/>
          <p:nvPr/>
        </p:nvSpPr>
        <p:spPr>
          <a:xfrm>
            <a:off x="318250" y="963000"/>
            <a:ext cx="58824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public void </a:t>
            </a:r>
            <a:r>
              <a:rPr lang="en-US" sz="2000" b="1">
                <a:solidFill>
                  <a:schemeClr val="accent2"/>
                </a:solidFill>
              </a:rPr>
              <a:t>move</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print("Animal is moving...");</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(int </a:t>
            </a:r>
            <a:r>
              <a:rPr lang="en-US" sz="2000">
                <a:solidFill>
                  <a:schemeClr val="accent5"/>
                </a:solidFill>
              </a:rPr>
              <a:t>speed</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with speed: " + </a:t>
            </a:r>
            <a:r>
              <a:rPr lang="en-US" sz="2000">
                <a:solidFill>
                  <a:srgbClr val="42719B"/>
                </a:solidFill>
              </a:rPr>
              <a:t>speed</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(String </a:t>
            </a:r>
            <a:r>
              <a:rPr lang="en-US" sz="2000">
                <a:solidFill>
                  <a:schemeClr val="accent5"/>
                </a:solidFill>
              </a:rPr>
              <a:t>destination</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to: " + </a:t>
            </a:r>
            <a:r>
              <a:rPr lang="en-US" sz="2000">
                <a:solidFill>
                  <a:schemeClr val="accent5"/>
                </a:solidFill>
              </a:rPr>
              <a:t>destination</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[print = System.out.println] !</a:t>
            </a:r>
            <a:endParaRPr sz="2000">
              <a:solidFill>
                <a:schemeClr val="dk1"/>
              </a:solidFill>
            </a:endParaRPr>
          </a:p>
        </p:txBody>
      </p:sp>
      <p:sp>
        <p:nvSpPr>
          <p:cNvPr id="1451" name="Google Shape;1451;p144"/>
          <p:cNvSpPr txBox="1"/>
          <p:nvPr/>
        </p:nvSpPr>
        <p:spPr>
          <a:xfrm>
            <a:off x="6253175" y="1420200"/>
            <a:ext cx="5938800" cy="423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przeciążanie </a:t>
            </a:r>
            <a:r>
              <a:rPr lang="en-US" sz="1800"/>
              <a:t>(ang. </a:t>
            </a:r>
            <a:r>
              <a:rPr lang="en-US" sz="1800" i="1"/>
              <a:t>overloading</a:t>
            </a:r>
            <a:r>
              <a:rPr lang="en-US" sz="1800"/>
              <a:t>) metody oznacza utworzenie </a:t>
            </a:r>
            <a:r>
              <a:rPr lang="en-US" sz="1800">
                <a:solidFill>
                  <a:schemeClr val="dk1"/>
                </a:solidFill>
              </a:rPr>
              <a:t>w klasie </a:t>
            </a:r>
            <a:r>
              <a:rPr lang="en-US" sz="1800"/>
              <a:t>metody o tej samej nazwie ale różnym zestawie parametrów (różna liczba i / lub typie parametrów)</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przeciążone metody mogą należeć do tej samej lub różnych klas (z których jedna pośrednio lub bezpośrednio dziedziczy inną)</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w naszym przykładzie metoda </a:t>
            </a:r>
            <a:r>
              <a:rPr lang="en-US" sz="1800" i="1">
                <a:solidFill>
                  <a:schemeClr val="accent2"/>
                </a:solidFill>
              </a:rPr>
              <a:t>move()</a:t>
            </a:r>
            <a:r>
              <a:rPr lang="en-US" sz="1800"/>
              <a:t> </a:t>
            </a:r>
            <a:r>
              <a:rPr lang="en-US" sz="1800">
                <a:solidFill>
                  <a:schemeClr val="dk1"/>
                </a:solidFill>
              </a:rPr>
              <a:t>jest </a:t>
            </a:r>
            <a:r>
              <a:rPr lang="en-US" sz="1800"/>
              <a:t>przeciążona dwukrotnie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podobnie mogą być przeciążone konstruktory - przykład na następnym slajdzie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IntelliJ IDEA - wprowadzenie</a:t>
            </a:r>
            <a:endParaRPr>
              <a:latin typeface="Arial"/>
              <a:ea typeface="Arial"/>
              <a:cs typeface="Arial"/>
              <a:sym typeface="Arial"/>
            </a:endParaRPr>
          </a:p>
        </p:txBody>
      </p:sp>
      <p:pic>
        <p:nvPicPr>
          <p:cNvPr id="296" name="Google Shape;296;p28"/>
          <p:cNvPicPr preferRelativeResize="0"/>
          <p:nvPr/>
        </p:nvPicPr>
        <p:blipFill>
          <a:blip r:embed="rId3">
            <a:alphaModFix/>
          </a:blip>
          <a:stretch>
            <a:fillRect/>
          </a:stretch>
        </p:blipFill>
        <p:spPr>
          <a:xfrm>
            <a:off x="2618400" y="963000"/>
            <a:ext cx="8217249" cy="5299049"/>
          </a:xfrm>
          <a:prstGeom prst="rect">
            <a:avLst/>
          </a:prstGeom>
          <a:noFill/>
          <a:ln>
            <a:noFill/>
          </a:ln>
        </p:spPr>
      </p:pic>
      <p:cxnSp>
        <p:nvCxnSpPr>
          <p:cNvPr id="297" name="Google Shape;297;p28"/>
          <p:cNvCxnSpPr/>
          <p:nvPr/>
        </p:nvCxnSpPr>
        <p:spPr>
          <a:xfrm rot="10800000" flipH="1">
            <a:off x="7792850" y="20469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298" name="Google Shape;298;p28"/>
          <p:cNvSpPr txBox="1"/>
          <p:nvPr/>
        </p:nvSpPr>
        <p:spPr>
          <a:xfrm>
            <a:off x="8388800" y="18590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edytor kodu</a:t>
            </a:r>
            <a:endParaRPr/>
          </a:p>
        </p:txBody>
      </p:sp>
      <p:cxnSp>
        <p:nvCxnSpPr>
          <p:cNvPr id="299" name="Google Shape;299;p28"/>
          <p:cNvCxnSpPr>
            <a:endCxn id="300" idx="3"/>
          </p:cNvCxnSpPr>
          <p:nvPr/>
        </p:nvCxnSpPr>
        <p:spPr>
          <a:xfrm flipH="1">
            <a:off x="2538150" y="2975850"/>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0" name="Google Shape;300;p28"/>
          <p:cNvSpPr txBox="1"/>
          <p:nvPr/>
        </p:nvSpPr>
        <p:spPr>
          <a:xfrm>
            <a:off x="1204050" y="2717700"/>
            <a:ext cx="13341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struktura projektu</a:t>
            </a:r>
            <a:endParaRPr/>
          </a:p>
        </p:txBody>
      </p:sp>
      <p:cxnSp>
        <p:nvCxnSpPr>
          <p:cNvPr id="301" name="Google Shape;301;p28"/>
          <p:cNvCxnSpPr>
            <a:endCxn id="302" idx="3"/>
          </p:cNvCxnSpPr>
          <p:nvPr/>
        </p:nvCxnSpPr>
        <p:spPr>
          <a:xfrm flipH="1">
            <a:off x="1868700" y="1507275"/>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2" name="Google Shape;302;p28"/>
          <p:cNvSpPr txBox="1"/>
          <p:nvPr/>
        </p:nvSpPr>
        <p:spPr>
          <a:xfrm>
            <a:off x="685800" y="1249125"/>
            <a:ext cx="11829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pasek narzędzi</a:t>
            </a:r>
            <a:endParaRPr/>
          </a:p>
        </p:txBody>
      </p:sp>
      <p:cxnSp>
        <p:nvCxnSpPr>
          <p:cNvPr id="303" name="Google Shape;303;p28"/>
          <p:cNvCxnSpPr/>
          <p:nvPr/>
        </p:nvCxnSpPr>
        <p:spPr>
          <a:xfrm rot="10800000" flipH="1">
            <a:off x="6437550" y="49618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304" name="Google Shape;304;p28"/>
          <p:cNvSpPr txBox="1"/>
          <p:nvPr/>
        </p:nvSpPr>
        <p:spPr>
          <a:xfrm>
            <a:off x="7033500" y="4773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konsola</a:t>
            </a:r>
            <a:endParaRPr/>
          </a:p>
        </p:txBody>
      </p:sp>
      <p:cxnSp>
        <p:nvCxnSpPr>
          <p:cNvPr id="305" name="Google Shape;305;p28"/>
          <p:cNvCxnSpPr/>
          <p:nvPr/>
        </p:nvCxnSpPr>
        <p:spPr>
          <a:xfrm rot="10800000" flipH="1">
            <a:off x="7208175" y="1285750"/>
            <a:ext cx="702000" cy="12900"/>
          </a:xfrm>
          <a:prstGeom prst="straightConnector1">
            <a:avLst/>
          </a:prstGeom>
          <a:noFill/>
          <a:ln w="28575" cap="flat" cmpd="sng">
            <a:solidFill>
              <a:srgbClr val="E06666"/>
            </a:solidFill>
            <a:prstDash val="solid"/>
            <a:round/>
            <a:headEnd type="stealth" w="med" len="med"/>
            <a:tailEnd type="none" w="med" len="med"/>
          </a:ln>
        </p:spPr>
      </p:cxnSp>
      <p:sp>
        <p:nvSpPr>
          <p:cNvPr id="306" name="Google Shape;306;p28"/>
          <p:cNvSpPr txBox="1"/>
          <p:nvPr/>
        </p:nvSpPr>
        <p:spPr>
          <a:xfrm>
            <a:off x="7912925" y="1097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główne menu</a:t>
            </a:r>
            <a:endParaRPr/>
          </a:p>
        </p:txBody>
      </p:sp>
      <p:cxnSp>
        <p:nvCxnSpPr>
          <p:cNvPr id="307" name="Google Shape;307;p28"/>
          <p:cNvCxnSpPr/>
          <p:nvPr/>
        </p:nvCxnSpPr>
        <p:spPr>
          <a:xfrm>
            <a:off x="5239125" y="2606225"/>
            <a:ext cx="1164300" cy="450900"/>
          </a:xfrm>
          <a:prstGeom prst="straightConnector1">
            <a:avLst/>
          </a:prstGeom>
          <a:noFill/>
          <a:ln w="28575" cap="flat" cmpd="sng">
            <a:solidFill>
              <a:srgbClr val="E06666"/>
            </a:solidFill>
            <a:prstDash val="solid"/>
            <a:round/>
            <a:headEnd type="stealth" w="med" len="med"/>
            <a:tailEnd type="none" w="med" len="med"/>
          </a:ln>
        </p:spPr>
      </p:cxnSp>
      <p:sp>
        <p:nvSpPr>
          <p:cNvPr id="308" name="Google Shape;308;p28"/>
          <p:cNvSpPr txBox="1"/>
          <p:nvPr/>
        </p:nvSpPr>
        <p:spPr>
          <a:xfrm>
            <a:off x="6406400" y="2869050"/>
            <a:ext cx="17325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przycisk: </a:t>
            </a:r>
            <a:endParaRPr/>
          </a:p>
          <a:p>
            <a:pPr marL="0" lvl="0" indent="0" algn="ctr" rtl="0">
              <a:spcBef>
                <a:spcPts val="0"/>
              </a:spcBef>
              <a:spcAft>
                <a:spcPts val="0"/>
              </a:spcAft>
              <a:buNone/>
            </a:pPr>
            <a:r>
              <a:rPr lang="en-US"/>
              <a:t>uruchom program</a:t>
            </a:r>
            <a:endParaRPr/>
          </a:p>
        </p:txBody>
      </p:sp>
      <p:cxnSp>
        <p:nvCxnSpPr>
          <p:cNvPr id="309" name="Google Shape;309;p28"/>
          <p:cNvCxnSpPr/>
          <p:nvPr/>
        </p:nvCxnSpPr>
        <p:spPr>
          <a:xfrm>
            <a:off x="5550450" y="1618875"/>
            <a:ext cx="852900" cy="1250100"/>
          </a:xfrm>
          <a:prstGeom prst="straightConnector1">
            <a:avLst/>
          </a:prstGeom>
          <a:noFill/>
          <a:ln w="28575" cap="flat" cmpd="sng">
            <a:solidFill>
              <a:srgbClr val="E06666"/>
            </a:solidFill>
            <a:prstDash val="solid"/>
            <a:round/>
            <a:headEnd type="stealth" w="med" len="med"/>
            <a:tailEnd type="none" w="med" len="med"/>
          </a:ln>
        </p:spPr>
      </p:cxnSp>
      <p:sp>
        <p:nvSpPr>
          <p:cNvPr id="310" name="Google Shape;310;p28"/>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nowego projektu: </a:t>
            </a:r>
            <a:r>
              <a:rPr lang="en-US" sz="1800" u="sng">
                <a:solidFill>
                  <a:schemeClr val="hlink"/>
                </a:solidFill>
                <a:hlinkClick r:id="rId4"/>
              </a:rPr>
              <a:t>http://goo.gl/zdZP2N</a:t>
            </a:r>
            <a:endParaRPr sz="1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1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konstruktorów</a:t>
            </a:r>
            <a:endParaRPr>
              <a:latin typeface="Arial"/>
              <a:ea typeface="Arial"/>
              <a:cs typeface="Arial"/>
              <a:sym typeface="Arial"/>
            </a:endParaRPr>
          </a:p>
        </p:txBody>
      </p:sp>
      <p:sp>
        <p:nvSpPr>
          <p:cNvPr id="1457" name="Google Shape;1457;p145"/>
          <p:cNvSpPr txBox="1"/>
          <p:nvPr/>
        </p:nvSpPr>
        <p:spPr>
          <a:xfrm>
            <a:off x="497700" y="963000"/>
            <a:ext cx="47118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String </a:t>
            </a:r>
            <a:r>
              <a:rPr lang="en-US" sz="2000">
                <a:solidFill>
                  <a:schemeClr val="accent5"/>
                </a:solidFill>
              </a:rPr>
              <a:t>name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int </a:t>
            </a:r>
            <a:r>
              <a:rPr lang="en-US" sz="2000">
                <a:solidFill>
                  <a:schemeClr val="accent5"/>
                </a:solidFill>
              </a:rPr>
              <a:t>age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t>(</a:t>
            </a:r>
            <a:r>
              <a:rPr lang="en-US" sz="2000">
                <a:solidFill>
                  <a:schemeClr val="dk1"/>
                </a:solidFill>
              </a:rPr>
              <a:t>String </a:t>
            </a:r>
            <a:r>
              <a:rPr lang="en-US" sz="2000"/>
              <a:t>name</a:t>
            </a:r>
            <a:r>
              <a:rPr lang="en-US" sz="2000">
                <a:solidFill>
                  <a:schemeClr val="dk1"/>
                </a:solidFill>
              </a:rPr>
              <a:t>, int </a:t>
            </a:r>
            <a:r>
              <a:rPr lang="en-US" sz="2000"/>
              <a:t>age) {</a:t>
            </a:r>
            <a:endParaRPr sz="2000"/>
          </a:p>
          <a:p>
            <a:pPr marL="0" lvl="0" indent="0" algn="l" rtl="0">
              <a:lnSpc>
                <a:spcPct val="90000"/>
              </a:lnSpc>
              <a:spcBef>
                <a:spcPts val="0"/>
              </a:spcBef>
              <a:spcAft>
                <a:spcPts val="0"/>
              </a:spcAft>
              <a:buNone/>
            </a:pPr>
            <a:r>
              <a:rPr lang="en-US" sz="2000"/>
              <a:t>       this.</a:t>
            </a:r>
            <a:r>
              <a:rPr lang="en-US" sz="2000">
                <a:solidFill>
                  <a:schemeClr val="accent5"/>
                </a:solidFill>
              </a:rPr>
              <a:t>name</a:t>
            </a:r>
            <a:r>
              <a:rPr lang="en-US" sz="2000"/>
              <a:t> = name;</a:t>
            </a:r>
            <a:endParaRPr sz="2000"/>
          </a:p>
          <a:p>
            <a:pPr marL="0" lvl="0" indent="0" algn="l" rtl="0">
              <a:lnSpc>
                <a:spcPct val="90000"/>
              </a:lnSpc>
              <a:spcBef>
                <a:spcPts val="0"/>
              </a:spcBef>
              <a:spcAft>
                <a:spcPts val="0"/>
              </a:spcAft>
              <a:buNone/>
            </a:pPr>
            <a:r>
              <a:rPr lang="en-US" sz="2000">
                <a:solidFill>
                  <a:schemeClr val="dk1"/>
                </a:solidFill>
              </a:rPr>
              <a:t>       this.</a:t>
            </a:r>
            <a:r>
              <a:rPr lang="en-US" sz="2000">
                <a:solidFill>
                  <a:schemeClr val="accent5"/>
                </a:solidFill>
              </a:rPr>
              <a:t>age</a:t>
            </a:r>
            <a:r>
              <a:rPr lang="en-US" sz="2000">
                <a:solidFill>
                  <a:schemeClr val="dk1"/>
                </a:solidFill>
              </a:rPr>
              <a:t> = age;</a:t>
            </a:r>
            <a:endParaRPr sz="2000"/>
          </a:p>
          <a:p>
            <a:pPr marL="0" lvl="0" indent="0" algn="l" rtl="0">
              <a:lnSpc>
                <a:spcPct val="90000"/>
              </a:lnSpc>
              <a:spcBef>
                <a:spcPts val="0"/>
              </a:spcBef>
              <a:spcAft>
                <a:spcPts val="0"/>
              </a:spcAft>
              <a:buNone/>
            </a:pPr>
            <a:r>
              <a:rPr lang="en-US" sz="2000"/>
              <a:t>    }</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(String name)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(name, 0);</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("Animal X");</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p>
          <a:p>
            <a:pPr marL="0" lvl="0" indent="0" algn="l" rtl="0">
              <a:lnSpc>
                <a:spcPct val="90000"/>
              </a:lnSpc>
              <a:spcBef>
                <a:spcPts val="0"/>
              </a:spcBef>
              <a:spcAft>
                <a:spcPts val="0"/>
              </a:spcAft>
              <a:buNone/>
            </a:pPr>
            <a:r>
              <a:rPr lang="en-US" sz="2000">
                <a:solidFill>
                  <a:schemeClr val="dk1"/>
                </a:solidFill>
              </a:rPr>
              <a:t>}</a:t>
            </a:r>
            <a:endParaRPr sz="2000">
              <a:solidFill>
                <a:schemeClr val="dk1"/>
              </a:solidFill>
            </a:endParaRPr>
          </a:p>
        </p:txBody>
      </p:sp>
      <p:cxnSp>
        <p:nvCxnSpPr>
          <p:cNvPr id="1458" name="Google Shape;1458;p145"/>
          <p:cNvCxnSpPr/>
          <p:nvPr/>
        </p:nvCxnSpPr>
        <p:spPr>
          <a:xfrm flipH="1">
            <a:off x="4350650" y="51391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59" name="Google Shape;1459;p145"/>
          <p:cNvSpPr txBox="1"/>
          <p:nvPr/>
        </p:nvSpPr>
        <p:spPr>
          <a:xfrm>
            <a:off x="5074475" y="4810175"/>
            <a:ext cx="64953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domyślny (bezparametrowy) wywołuje konstruktor z parametrem String name</a:t>
            </a:r>
            <a:endParaRPr sz="1800">
              <a:solidFill>
                <a:schemeClr val="accent5"/>
              </a:solidFill>
            </a:endParaRPr>
          </a:p>
        </p:txBody>
      </p:sp>
      <p:cxnSp>
        <p:nvCxnSpPr>
          <p:cNvPr id="1460" name="Google Shape;1460;p145"/>
          <p:cNvCxnSpPr/>
          <p:nvPr/>
        </p:nvCxnSpPr>
        <p:spPr>
          <a:xfrm flipH="1">
            <a:off x="4483525" y="392577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1" name="Google Shape;1461;p145"/>
          <p:cNvSpPr txBox="1"/>
          <p:nvPr/>
        </p:nvSpPr>
        <p:spPr>
          <a:xfrm>
            <a:off x="5207350" y="3368225"/>
            <a:ext cx="6801600" cy="12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jednym parametrem wywołuje konstruktor dwuparametrowy. Wywołanie </a:t>
            </a:r>
            <a:r>
              <a:rPr lang="en-US" sz="1800" b="1"/>
              <a:t>this(</a:t>
            </a:r>
            <a:r>
              <a:rPr lang="en-US" sz="1800"/>
              <a:t>{params}</a:t>
            </a:r>
            <a:r>
              <a:rPr lang="en-US" sz="1800" b="1"/>
              <a:t>), </a:t>
            </a:r>
            <a:r>
              <a:rPr lang="en-US" sz="1800"/>
              <a:t>podobnie jak </a:t>
            </a:r>
            <a:r>
              <a:rPr lang="en-US" sz="1800" b="1">
                <a:solidFill>
                  <a:schemeClr val="dk1"/>
                </a:solidFill>
              </a:rPr>
              <a:t>super(</a:t>
            </a:r>
            <a:r>
              <a:rPr lang="en-US" sz="1800">
                <a:solidFill>
                  <a:schemeClr val="dk1"/>
                </a:solidFill>
              </a:rPr>
              <a:t>{params}</a:t>
            </a:r>
            <a:r>
              <a:rPr lang="en-US" sz="1800" b="1">
                <a:solidFill>
                  <a:schemeClr val="dk1"/>
                </a:solidFill>
              </a:rPr>
              <a:t>)</a:t>
            </a:r>
            <a:r>
              <a:rPr lang="en-US" sz="1800"/>
              <a:t> jeżeli występuje musi być pierwszą instrukcją w ciele konstruktora</a:t>
            </a:r>
            <a:endParaRPr sz="1800">
              <a:solidFill>
                <a:schemeClr val="accent5"/>
              </a:solidFill>
            </a:endParaRPr>
          </a:p>
        </p:txBody>
      </p:sp>
      <p:cxnSp>
        <p:nvCxnSpPr>
          <p:cNvPr id="1462" name="Google Shape;1462;p145"/>
          <p:cNvCxnSpPr/>
          <p:nvPr/>
        </p:nvCxnSpPr>
        <p:spPr>
          <a:xfrm flipH="1">
            <a:off x="5207350" y="241980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3" name="Google Shape;1463;p145"/>
          <p:cNvSpPr txBox="1"/>
          <p:nvPr/>
        </p:nvSpPr>
        <p:spPr>
          <a:xfrm>
            <a:off x="5931175" y="2090850"/>
            <a:ext cx="60777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dwoma parametrami ustawia wartości dla pól, tutaj można też przeprowadzić np.: walidację danych</a:t>
            </a:r>
            <a:endParaRPr sz="1800">
              <a:solidFill>
                <a:schemeClr val="accent5"/>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Hierarchia</a:t>
            </a:r>
            <a:r>
              <a:rPr lang="en-US" dirty="0">
                <a:latin typeface="Arial"/>
                <a:ea typeface="Arial"/>
                <a:cs typeface="Arial"/>
                <a:sym typeface="Arial"/>
              </a:rPr>
              <a:t> </a:t>
            </a:r>
            <a:r>
              <a:rPr lang="en-US" dirty="0" err="1">
                <a:latin typeface="Arial"/>
                <a:ea typeface="Arial"/>
                <a:cs typeface="Arial"/>
                <a:sym typeface="Arial"/>
              </a:rPr>
              <a:t>dziedziczenia</a:t>
            </a:r>
            <a:endParaRPr dirty="0">
              <a:latin typeface="Arial"/>
              <a:ea typeface="Arial"/>
              <a:cs typeface="Arial"/>
              <a:sym typeface="Arial"/>
            </a:endParaRPr>
          </a:p>
        </p:txBody>
      </p:sp>
      <p:sp>
        <p:nvSpPr>
          <p:cNvPr id="1469" name="Google Shape;1469;p146"/>
          <p:cNvSpPr txBox="1"/>
          <p:nvPr/>
        </p:nvSpPr>
        <p:spPr>
          <a:xfrm>
            <a:off x="6108525" y="953475"/>
            <a:ext cx="6022500" cy="512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w Javie nie ma wielodziedziczenia, każda klasa może </a:t>
            </a:r>
            <a:r>
              <a:rPr lang="en-US" sz="1800" u="sng"/>
              <a:t>bezpośrednio </a:t>
            </a:r>
            <a:r>
              <a:rPr lang="en-US" sz="1800"/>
              <a:t>dziedziczyć tylko po jednej nadklasie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klasa </a:t>
            </a:r>
            <a:r>
              <a:rPr lang="en-US" sz="1800" u="sng"/>
              <a:t>pośrednio </a:t>
            </a:r>
            <a:r>
              <a:rPr lang="en-US" sz="1800"/>
              <a:t>może mieć dowolnie wiele nadklas (hierarchia dziedziczenia)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hierarchia dziedziczenia wszystkich klas zaczyna się  w jednym miejscu, każda klasa dziedziczy (bezpośrednio lub pośrednio) po klasie </a:t>
            </a:r>
            <a:r>
              <a:rPr lang="en-US" sz="1800" b="1"/>
              <a:t>java.lang.Object</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można powiedzieć że np.: obiekt klasy </a:t>
            </a:r>
            <a:r>
              <a:rPr lang="en-US" sz="1800">
                <a:solidFill>
                  <a:schemeClr val="accent6"/>
                </a:solidFill>
              </a:rPr>
              <a:t>Lion </a:t>
            </a:r>
            <a:r>
              <a:rPr lang="en-US" sz="1800"/>
              <a:t>jest równocześnie obiektem klasy: </a:t>
            </a:r>
            <a:r>
              <a:rPr lang="en-US" sz="1800">
                <a:solidFill>
                  <a:schemeClr val="accent5"/>
                </a:solidFill>
              </a:rPr>
              <a:t>Mammal</a:t>
            </a:r>
            <a:r>
              <a:rPr lang="en-US" sz="1800"/>
              <a:t>, </a:t>
            </a:r>
            <a:r>
              <a:rPr lang="en-US" sz="1800">
                <a:solidFill>
                  <a:schemeClr val="accent6"/>
                </a:solidFill>
              </a:rPr>
              <a:t>Animal </a:t>
            </a:r>
            <a:r>
              <a:rPr lang="en-US" sz="1800"/>
              <a:t>i </a:t>
            </a:r>
            <a:r>
              <a:rPr lang="en-US" sz="1800">
                <a:solidFill>
                  <a:schemeClr val="accent5"/>
                </a:solidFill>
              </a:rPr>
              <a:t>Object</a:t>
            </a:r>
            <a:endParaRPr sz="1800">
              <a:solidFill>
                <a:schemeClr val="accent5"/>
              </a:solidFill>
            </a:endParaRPr>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metody </a:t>
            </a:r>
            <a:r>
              <a:rPr lang="en-US" sz="1800" i="1"/>
              <a:t>toString() </a:t>
            </a:r>
            <a:r>
              <a:rPr lang="en-US" sz="1800"/>
              <a:t>i </a:t>
            </a:r>
            <a:r>
              <a:rPr lang="en-US" sz="1800" i="1"/>
              <a:t>equals()</a:t>
            </a:r>
            <a:r>
              <a:rPr lang="en-US" sz="1800"/>
              <a:t> (i kilka innych) są dziedziczone z klasy </a:t>
            </a:r>
            <a:r>
              <a:rPr lang="en-US" sz="1800" b="1"/>
              <a:t>Object</a:t>
            </a:r>
            <a:r>
              <a:rPr lang="en-US" sz="1800"/>
              <a:t>, możemy je przesłonić</a:t>
            </a:r>
            <a:endParaRPr sz="1800"/>
          </a:p>
        </p:txBody>
      </p:sp>
      <p:sp>
        <p:nvSpPr>
          <p:cNvPr id="1470" name="Google Shape;1470;p146"/>
          <p:cNvSpPr txBox="1"/>
          <p:nvPr/>
        </p:nvSpPr>
        <p:spPr>
          <a:xfrm>
            <a:off x="1661075" y="1155950"/>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Object</a:t>
            </a:r>
            <a:endParaRPr sz="2400" b="1">
              <a:solidFill>
                <a:schemeClr val="accent5"/>
              </a:solidFill>
            </a:endParaRPr>
          </a:p>
        </p:txBody>
      </p:sp>
      <p:sp>
        <p:nvSpPr>
          <p:cNvPr id="1471" name="Google Shape;1471;p146"/>
          <p:cNvSpPr txBox="1"/>
          <p:nvPr/>
        </p:nvSpPr>
        <p:spPr>
          <a:xfrm>
            <a:off x="1661075" y="233802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Animal</a:t>
            </a:r>
            <a:endParaRPr sz="2400" b="1">
              <a:solidFill>
                <a:schemeClr val="accent6"/>
              </a:solidFill>
            </a:endParaRPr>
          </a:p>
        </p:txBody>
      </p:sp>
      <p:cxnSp>
        <p:nvCxnSpPr>
          <p:cNvPr id="1472" name="Google Shape;1472;p146"/>
          <p:cNvCxnSpPr>
            <a:stCxn id="1470" idx="2"/>
            <a:endCxn id="1471" idx="0"/>
          </p:cNvCxnSpPr>
          <p:nvPr/>
        </p:nvCxnSpPr>
        <p:spPr>
          <a:xfrm>
            <a:off x="2612975" y="1758350"/>
            <a:ext cx="0" cy="579600"/>
          </a:xfrm>
          <a:prstGeom prst="straightConnector1">
            <a:avLst/>
          </a:prstGeom>
          <a:noFill/>
          <a:ln w="19050" cap="flat" cmpd="sng">
            <a:solidFill>
              <a:srgbClr val="000000"/>
            </a:solidFill>
            <a:prstDash val="solid"/>
            <a:round/>
            <a:headEnd type="none" w="med" len="med"/>
            <a:tailEnd type="none" w="med" len="med"/>
          </a:ln>
        </p:spPr>
      </p:cxnSp>
      <p:sp>
        <p:nvSpPr>
          <p:cNvPr id="1473" name="Google Shape;1473;p146"/>
          <p:cNvSpPr txBox="1"/>
          <p:nvPr/>
        </p:nvSpPr>
        <p:spPr>
          <a:xfrm>
            <a:off x="3952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Mammal</a:t>
            </a:r>
            <a:endParaRPr sz="2400" b="1">
              <a:solidFill>
                <a:schemeClr val="accent5"/>
              </a:solidFill>
            </a:endParaRPr>
          </a:p>
        </p:txBody>
      </p:sp>
      <p:sp>
        <p:nvSpPr>
          <p:cNvPr id="1474" name="Google Shape;1474;p146"/>
          <p:cNvSpPr txBox="1"/>
          <p:nvPr/>
        </p:nvSpPr>
        <p:spPr>
          <a:xfrm>
            <a:off x="28498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Fish</a:t>
            </a:r>
            <a:endParaRPr sz="2400" b="1">
              <a:solidFill>
                <a:schemeClr val="accent5"/>
              </a:solidFill>
            </a:endParaRPr>
          </a:p>
        </p:txBody>
      </p:sp>
      <p:cxnSp>
        <p:nvCxnSpPr>
          <p:cNvPr id="1475" name="Google Shape;1475;p146"/>
          <p:cNvCxnSpPr>
            <a:stCxn id="1471" idx="2"/>
            <a:endCxn id="1473" idx="0"/>
          </p:cNvCxnSpPr>
          <p:nvPr/>
        </p:nvCxnSpPr>
        <p:spPr>
          <a:xfrm flipH="1">
            <a:off x="1347275" y="2940425"/>
            <a:ext cx="1265700" cy="647700"/>
          </a:xfrm>
          <a:prstGeom prst="straightConnector1">
            <a:avLst/>
          </a:prstGeom>
          <a:noFill/>
          <a:ln w="19050" cap="flat" cmpd="sng">
            <a:solidFill>
              <a:srgbClr val="000000"/>
            </a:solidFill>
            <a:prstDash val="solid"/>
            <a:round/>
            <a:headEnd type="none" w="med" len="med"/>
            <a:tailEnd type="none" w="med" len="med"/>
          </a:ln>
        </p:spPr>
      </p:cxnSp>
      <p:cxnSp>
        <p:nvCxnSpPr>
          <p:cNvPr id="1476" name="Google Shape;1476;p146"/>
          <p:cNvCxnSpPr>
            <a:stCxn id="1471" idx="2"/>
            <a:endCxn id="1474" idx="0"/>
          </p:cNvCxnSpPr>
          <p:nvPr/>
        </p:nvCxnSpPr>
        <p:spPr>
          <a:xfrm>
            <a:off x="2612975" y="2940425"/>
            <a:ext cx="1188900" cy="647700"/>
          </a:xfrm>
          <a:prstGeom prst="straightConnector1">
            <a:avLst/>
          </a:prstGeom>
          <a:noFill/>
          <a:ln w="19050" cap="flat" cmpd="sng">
            <a:solidFill>
              <a:srgbClr val="000000"/>
            </a:solidFill>
            <a:prstDash val="solid"/>
            <a:round/>
            <a:headEnd type="none" w="med" len="med"/>
            <a:tailEnd type="none" w="med" len="med"/>
          </a:ln>
        </p:spPr>
      </p:cxnSp>
      <p:sp>
        <p:nvSpPr>
          <p:cNvPr id="1477" name="Google Shape;1477;p146"/>
          <p:cNvSpPr txBox="1"/>
          <p:nvPr/>
        </p:nvSpPr>
        <p:spPr>
          <a:xfrm>
            <a:off x="90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Lion</a:t>
            </a:r>
            <a:endParaRPr sz="2400" b="1">
              <a:solidFill>
                <a:schemeClr val="accent6"/>
              </a:solidFill>
            </a:endParaRPr>
          </a:p>
        </p:txBody>
      </p:sp>
      <p:cxnSp>
        <p:nvCxnSpPr>
          <p:cNvPr id="1478" name="Google Shape;1478;p146"/>
          <p:cNvCxnSpPr>
            <a:stCxn id="1473" idx="2"/>
            <a:endCxn id="1477" idx="0"/>
          </p:cNvCxnSpPr>
          <p:nvPr/>
        </p:nvCxnSpPr>
        <p:spPr>
          <a:xfrm flipH="1">
            <a:off x="1042350" y="4190475"/>
            <a:ext cx="304800" cy="951900"/>
          </a:xfrm>
          <a:prstGeom prst="straightConnector1">
            <a:avLst/>
          </a:prstGeom>
          <a:noFill/>
          <a:ln w="19050" cap="flat" cmpd="sng">
            <a:solidFill>
              <a:srgbClr val="000000"/>
            </a:solidFill>
            <a:prstDash val="solid"/>
            <a:round/>
            <a:headEnd type="none" w="med" len="med"/>
            <a:tailEnd type="none" w="med" len="med"/>
          </a:ln>
        </p:spPr>
      </p:cxnSp>
      <p:sp>
        <p:nvSpPr>
          <p:cNvPr id="1479" name="Google Shape;1479;p146"/>
          <p:cNvSpPr txBox="1"/>
          <p:nvPr/>
        </p:nvSpPr>
        <p:spPr>
          <a:xfrm>
            <a:off x="4021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Salmon</a:t>
            </a:r>
            <a:endParaRPr sz="2400" b="1">
              <a:solidFill>
                <a:schemeClr val="accent6"/>
              </a:solidFill>
            </a:endParaRPr>
          </a:p>
        </p:txBody>
      </p:sp>
      <p:cxnSp>
        <p:nvCxnSpPr>
          <p:cNvPr id="1480" name="Google Shape;1480;p146"/>
          <p:cNvCxnSpPr>
            <a:stCxn id="1474" idx="2"/>
            <a:endCxn id="1479" idx="0"/>
          </p:cNvCxnSpPr>
          <p:nvPr/>
        </p:nvCxnSpPr>
        <p:spPr>
          <a:xfrm>
            <a:off x="3801750" y="4190475"/>
            <a:ext cx="1171500" cy="951900"/>
          </a:xfrm>
          <a:prstGeom prst="straightConnector1">
            <a:avLst/>
          </a:prstGeom>
          <a:noFill/>
          <a:ln w="19050" cap="flat" cmpd="sng">
            <a:solidFill>
              <a:srgbClr val="000000"/>
            </a:solidFill>
            <a:prstDash val="solid"/>
            <a:round/>
            <a:headEnd type="none" w="med" len="med"/>
            <a:tailEnd type="none" w="med" len="med"/>
          </a:ln>
        </p:spPr>
      </p:cxnSp>
      <p:sp>
        <p:nvSpPr>
          <p:cNvPr id="1481" name="Google Shape;1481;p146"/>
          <p:cNvSpPr txBox="1"/>
          <p:nvPr/>
        </p:nvSpPr>
        <p:spPr>
          <a:xfrm>
            <a:off x="20559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Carp</a:t>
            </a:r>
            <a:endParaRPr sz="2400" b="1">
              <a:solidFill>
                <a:schemeClr val="accent6"/>
              </a:solidFill>
            </a:endParaRPr>
          </a:p>
        </p:txBody>
      </p:sp>
      <p:cxnSp>
        <p:nvCxnSpPr>
          <p:cNvPr id="1482" name="Google Shape;1482;p146"/>
          <p:cNvCxnSpPr>
            <a:stCxn id="1474" idx="2"/>
            <a:endCxn id="1481" idx="0"/>
          </p:cNvCxnSpPr>
          <p:nvPr/>
        </p:nvCxnSpPr>
        <p:spPr>
          <a:xfrm flipH="1">
            <a:off x="3007950" y="4190475"/>
            <a:ext cx="793800" cy="951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1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Konwersja</a:t>
            </a:r>
            <a:r>
              <a:rPr lang="en-US" dirty="0">
                <a:latin typeface="Arial"/>
                <a:ea typeface="Arial"/>
                <a:cs typeface="Arial"/>
                <a:sym typeface="Arial"/>
              </a:rPr>
              <a:t> </a:t>
            </a:r>
            <a:r>
              <a:rPr lang="en-US" dirty="0" err="1">
                <a:latin typeface="Arial"/>
                <a:ea typeface="Arial"/>
                <a:cs typeface="Arial"/>
                <a:sym typeface="Arial"/>
              </a:rPr>
              <a:t>typów</a:t>
            </a:r>
            <a:r>
              <a:rPr lang="en-US" dirty="0">
                <a:latin typeface="Arial"/>
                <a:ea typeface="Arial"/>
                <a:cs typeface="Arial"/>
                <a:sym typeface="Arial"/>
              </a:rPr>
              <a:t> </a:t>
            </a:r>
            <a:r>
              <a:rPr lang="en-US" dirty="0" err="1">
                <a:latin typeface="Arial"/>
                <a:ea typeface="Arial"/>
                <a:cs typeface="Arial"/>
                <a:sym typeface="Arial"/>
              </a:rPr>
              <a:t>referencyjnych</a:t>
            </a:r>
            <a:endParaRPr dirty="0">
              <a:latin typeface="Arial"/>
              <a:ea typeface="Arial"/>
              <a:cs typeface="Arial"/>
              <a:sym typeface="Arial"/>
            </a:endParaRPr>
          </a:p>
        </p:txBody>
      </p:sp>
      <p:sp>
        <p:nvSpPr>
          <p:cNvPr id="1488" name="Google Shape;1488;p147"/>
          <p:cNvSpPr txBox="1"/>
          <p:nvPr/>
        </p:nvSpPr>
        <p:spPr>
          <a:xfrm>
            <a:off x="189750" y="1413300"/>
            <a:ext cx="4115100" cy="167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 </a:t>
            </a:r>
            <a:r>
              <a:rPr lang="en-US" sz="2400">
                <a:solidFill>
                  <a:schemeClr val="dk1"/>
                </a:solidFill>
              </a:rPr>
              <a:t>= new </a:t>
            </a:r>
            <a:r>
              <a:rPr lang="en-US" sz="2400">
                <a:solidFill>
                  <a:schemeClr val="accent5"/>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Mammal </a:t>
            </a:r>
            <a:r>
              <a:rPr lang="en-US" sz="2400" b="1">
                <a:solidFill>
                  <a:schemeClr val="dk1"/>
                </a:solidFill>
              </a:rPr>
              <a:t>mammal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Object </a:t>
            </a:r>
            <a:r>
              <a:rPr lang="en-US" sz="2400" b="1">
                <a:solidFill>
                  <a:schemeClr val="dk1"/>
                </a:solidFill>
              </a:rPr>
              <a:t>object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endParaRPr/>
          </a:p>
        </p:txBody>
      </p:sp>
      <p:cxnSp>
        <p:nvCxnSpPr>
          <p:cNvPr id="1489" name="Google Shape;1489;p147"/>
          <p:cNvCxnSpPr/>
          <p:nvPr/>
        </p:nvCxnSpPr>
        <p:spPr>
          <a:xfrm flipH="1">
            <a:off x="4224900" y="20684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0" name="Google Shape;1490;p147"/>
          <p:cNvSpPr txBox="1"/>
          <p:nvPr/>
        </p:nvSpPr>
        <p:spPr>
          <a:xfrm>
            <a:off x="4968150" y="920525"/>
            <a:ext cx="7224000" cy="2665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wskazujące na obiekty dowolnej klasy mogą być przypisane do zmiennych, które oznaczają typ dowolnej z nadklas (</a:t>
            </a:r>
            <a:r>
              <a:rPr lang="en-US" sz="1800" b="1"/>
              <a:t>lion</a:t>
            </a:r>
            <a:r>
              <a:rPr lang="en-US" sz="1800"/>
              <a:t> ma typ: Lion, Mammal, Animal i Object). </a:t>
            </a:r>
            <a:endParaRPr sz="1800"/>
          </a:p>
          <a:p>
            <a:pPr marL="457200" lvl="0" indent="-342900" algn="l" rtl="0">
              <a:spcBef>
                <a:spcPts val="0"/>
              </a:spcBef>
              <a:spcAft>
                <a:spcPts val="0"/>
              </a:spcAft>
              <a:buSzPts val="1800"/>
              <a:buChar char="●"/>
            </a:pPr>
            <a:r>
              <a:rPr lang="en-US" sz="1800"/>
              <a:t>jest to </a:t>
            </a:r>
            <a:r>
              <a:rPr lang="en-US" sz="1800" b="1">
                <a:solidFill>
                  <a:schemeClr val="dk1"/>
                </a:solidFill>
              </a:rPr>
              <a:t>rozszerzająca </a:t>
            </a:r>
            <a:r>
              <a:rPr lang="en-US" sz="1800" b="1"/>
              <a:t>konwersja </a:t>
            </a:r>
            <a:r>
              <a:rPr lang="en-US" sz="1800" b="1">
                <a:solidFill>
                  <a:schemeClr val="dk1"/>
                </a:solidFill>
              </a:rPr>
              <a:t>obiektowa </a:t>
            </a:r>
            <a:r>
              <a:rPr lang="en-US" sz="1800"/>
              <a:t>(ang. </a:t>
            </a:r>
            <a:r>
              <a:rPr lang="en-US" sz="1800" i="1"/>
              <a:t>upcasting</a:t>
            </a:r>
            <a:r>
              <a:rPr lang="en-US" sz="1800"/>
              <a:t>).</a:t>
            </a:r>
            <a:endParaRPr sz="1800"/>
          </a:p>
          <a:p>
            <a:pPr marL="457200" lvl="0" indent="-342900" algn="l" rtl="0">
              <a:spcBef>
                <a:spcPts val="0"/>
              </a:spcBef>
              <a:spcAft>
                <a:spcPts val="0"/>
              </a:spcAft>
              <a:buSzPts val="1800"/>
              <a:buChar char="●"/>
            </a:pPr>
            <a:r>
              <a:rPr lang="en-US" sz="1800"/>
              <a:t>konwersja ta dokonywana jest automatycznie przy:</a:t>
            </a:r>
            <a:endParaRPr sz="1800"/>
          </a:p>
          <a:p>
            <a:pPr marL="914400" lvl="1" indent="-342900" algn="l" rtl="0">
              <a:spcBef>
                <a:spcPts val="0"/>
              </a:spcBef>
              <a:spcAft>
                <a:spcPts val="0"/>
              </a:spcAft>
              <a:buSzPts val="1800"/>
              <a:buChar char="○"/>
            </a:pPr>
            <a:r>
              <a:rPr lang="en-US" sz="1800"/>
              <a:t>przypisywaniu zmiennej </a:t>
            </a:r>
            <a:endParaRPr sz="1800"/>
          </a:p>
          <a:p>
            <a:pPr marL="914400" lvl="1" indent="-342900" algn="l" rtl="0">
              <a:spcBef>
                <a:spcPts val="0"/>
              </a:spcBef>
              <a:spcAft>
                <a:spcPts val="0"/>
              </a:spcAft>
              <a:buSzPts val="1800"/>
              <a:buChar char="○"/>
            </a:pPr>
            <a:r>
              <a:rPr lang="en-US" sz="1800"/>
              <a:t>przekazywaniu argumentów metodzie </a:t>
            </a:r>
            <a:endParaRPr sz="1800"/>
          </a:p>
          <a:p>
            <a:pPr marL="914400" lvl="1" indent="-342900" algn="l" rtl="0">
              <a:spcBef>
                <a:spcPts val="0"/>
              </a:spcBef>
              <a:spcAft>
                <a:spcPts val="0"/>
              </a:spcAft>
              <a:buSzPts val="1800"/>
              <a:buChar char="○"/>
            </a:pPr>
            <a:r>
              <a:rPr lang="en-US" sz="1800"/>
              <a:t>zwracaniu wyniku z metody</a:t>
            </a:r>
            <a:endParaRPr sz="1800"/>
          </a:p>
        </p:txBody>
      </p:sp>
      <p:sp>
        <p:nvSpPr>
          <p:cNvPr id="1491" name="Google Shape;1491;p147"/>
          <p:cNvSpPr txBox="1"/>
          <p:nvPr/>
        </p:nvSpPr>
        <p:spPr>
          <a:xfrm>
            <a:off x="189750" y="3623525"/>
            <a:ext cx="4942200" cy="2185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lion2 </a:t>
            </a:r>
            <a:r>
              <a:rPr lang="en-US" sz="2400">
                <a:solidFill>
                  <a:schemeClr val="dk1"/>
                </a:solidFill>
              </a:rPr>
              <a:t>= (</a:t>
            </a:r>
            <a:r>
              <a:rPr lang="en-US" sz="2400">
                <a:solidFill>
                  <a:schemeClr val="accent5"/>
                </a:solidFill>
              </a:rPr>
              <a:t>Lion</a:t>
            </a:r>
            <a:r>
              <a:rPr lang="en-US" sz="2400">
                <a:solidFill>
                  <a:schemeClr val="dk1"/>
                </a:solidFill>
              </a:rPr>
              <a:t>) </a:t>
            </a:r>
            <a:r>
              <a:rPr lang="en-US" sz="2400" b="1">
                <a:solidFill>
                  <a:schemeClr val="dk1"/>
                </a:solidFill>
              </a:rPr>
              <a:t>animal</a:t>
            </a:r>
            <a:r>
              <a:rPr lang="en-US" sz="2400">
                <a:solidFill>
                  <a:schemeClr val="dk1"/>
                </a:solidFill>
              </a:rPr>
              <a:t>;</a:t>
            </a:r>
            <a:r>
              <a:rPr lang="en-US" sz="2400">
                <a:solidFill>
                  <a:schemeClr val="accent5"/>
                </a:solidFill>
              </a:rPr>
              <a:t> </a:t>
            </a:r>
            <a:endParaRPr sz="2400">
              <a:solidFill>
                <a:schemeClr val="accent5"/>
              </a:solidFill>
            </a:endParaRPr>
          </a:p>
          <a:p>
            <a:pPr marL="0" lvl="0" indent="0" algn="l" rtl="0">
              <a:lnSpc>
                <a:spcPct val="90000"/>
              </a:lnSpc>
              <a:spcBef>
                <a:spcPts val="0"/>
              </a:spcBef>
              <a:spcAft>
                <a:spcPts val="0"/>
              </a:spcAft>
              <a:buNone/>
            </a:pPr>
            <a:endParaRPr sz="2400">
              <a:solidFill>
                <a:schemeClr val="accent5"/>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animal2</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if (</a:t>
            </a:r>
            <a:r>
              <a:rPr lang="en-US" sz="2400" b="1">
                <a:solidFill>
                  <a:schemeClr val="dk1"/>
                </a:solidFill>
              </a:rPr>
              <a:t>object</a:t>
            </a:r>
            <a:r>
              <a:rPr lang="en-US" sz="2400">
                <a:solidFill>
                  <a:schemeClr val="dk1"/>
                </a:solidFill>
              </a:rPr>
              <a:t> </a:t>
            </a:r>
            <a:r>
              <a:rPr lang="en-US" sz="2400" b="1">
                <a:solidFill>
                  <a:schemeClr val="accent2"/>
                </a:solidFill>
              </a:rPr>
              <a:t>instanceof </a:t>
            </a:r>
            <a:r>
              <a:rPr lang="en-US" sz="2400">
                <a:solidFill>
                  <a:schemeClr val="accent5"/>
                </a:solidFill>
              </a:rPr>
              <a:t>Animal</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r>
              <a:rPr lang="en-US" sz="2400" b="1">
                <a:solidFill>
                  <a:schemeClr val="dk1"/>
                </a:solidFill>
              </a:rPr>
              <a:t>animal2 </a:t>
            </a:r>
            <a:r>
              <a:rPr lang="en-US" sz="2400">
                <a:solidFill>
                  <a:schemeClr val="dk1"/>
                </a:solidFill>
              </a:rPr>
              <a:t>= (</a:t>
            </a:r>
            <a:r>
              <a:rPr lang="en-US" sz="2400">
                <a:solidFill>
                  <a:schemeClr val="accent5"/>
                </a:solidFill>
              </a:rPr>
              <a:t>Animal</a:t>
            </a:r>
            <a:r>
              <a:rPr lang="en-US" sz="2400">
                <a:solidFill>
                  <a:schemeClr val="dk1"/>
                </a:solidFill>
              </a:rPr>
              <a:t>) </a:t>
            </a:r>
            <a:r>
              <a:rPr lang="en-US" sz="2400" b="1">
                <a:solidFill>
                  <a:schemeClr val="dk1"/>
                </a:solidFill>
              </a:rPr>
              <a:t>object</a:t>
            </a:r>
            <a:r>
              <a:rPr lang="en-US" sz="2400">
                <a:solidFill>
                  <a:schemeClr val="dk1"/>
                </a:solidFill>
              </a:rPr>
              <a:t>;</a:t>
            </a:r>
            <a:endParaRPr sz="2400">
              <a:solidFill>
                <a:schemeClr val="accent5"/>
              </a:solidFill>
            </a:endParaRPr>
          </a:p>
          <a:p>
            <a:pPr marL="0" lvl="0" indent="0" algn="l" rtl="0">
              <a:lnSpc>
                <a:spcPct val="90000"/>
              </a:lnSpc>
              <a:spcBef>
                <a:spcPts val="0"/>
              </a:spcBef>
              <a:spcAft>
                <a:spcPts val="0"/>
              </a:spcAft>
              <a:buNone/>
            </a:pPr>
            <a:r>
              <a:rPr lang="en-US" sz="2400"/>
              <a:t>}</a:t>
            </a:r>
            <a:r>
              <a:rPr lang="en-US" sz="2400">
                <a:solidFill>
                  <a:schemeClr val="accent5"/>
                </a:solidFill>
              </a:rPr>
              <a:t> </a:t>
            </a:r>
            <a:endParaRPr sz="2400">
              <a:solidFill>
                <a:schemeClr val="accent5"/>
              </a:solidFill>
            </a:endParaRPr>
          </a:p>
        </p:txBody>
      </p:sp>
      <p:cxnSp>
        <p:nvCxnSpPr>
          <p:cNvPr id="1492" name="Google Shape;1492;p147"/>
          <p:cNvCxnSpPr/>
          <p:nvPr/>
        </p:nvCxnSpPr>
        <p:spPr>
          <a:xfrm flipH="1">
            <a:off x="4340250" y="38772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3" name="Google Shape;1493;p147"/>
          <p:cNvSpPr txBox="1"/>
          <p:nvPr/>
        </p:nvSpPr>
        <p:spPr>
          <a:xfrm>
            <a:off x="4982400" y="3394925"/>
            <a:ext cx="7224000" cy="2593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a:t>konwersja w drugą stronę (</a:t>
            </a:r>
            <a:r>
              <a:rPr lang="en-US" sz="1800" b="1"/>
              <a:t>zawężająca konwersja</a:t>
            </a:r>
            <a:r>
              <a:rPr lang="en-US" sz="1800"/>
              <a:t> </a:t>
            </a:r>
            <a:r>
              <a:rPr lang="en-US" sz="1800" b="1">
                <a:solidFill>
                  <a:schemeClr val="dk1"/>
                </a:solidFill>
              </a:rPr>
              <a:t>obiektowa, </a:t>
            </a:r>
            <a:r>
              <a:rPr lang="en-US" sz="1800">
                <a:solidFill>
                  <a:schemeClr val="dk1"/>
                </a:solidFill>
              </a:rPr>
              <a:t>ang. </a:t>
            </a:r>
            <a:r>
              <a:rPr lang="en-US" sz="1800" i="1">
                <a:solidFill>
                  <a:schemeClr val="dk1"/>
                </a:solidFill>
              </a:rPr>
              <a:t>downcasting</a:t>
            </a:r>
            <a:r>
              <a:rPr lang="en-US" sz="1800"/>
              <a:t>) wymaga jawnego użycia operatora konwersji</a:t>
            </a:r>
            <a:endParaRPr sz="1800"/>
          </a:p>
          <a:p>
            <a:pPr marL="457200" marR="0" lvl="0" indent="-342900" algn="l" rtl="0">
              <a:lnSpc>
                <a:spcPct val="100000"/>
              </a:lnSpc>
              <a:spcBef>
                <a:spcPts val="0"/>
              </a:spcBef>
              <a:spcAft>
                <a:spcPts val="0"/>
              </a:spcAft>
              <a:buSzPts val="1800"/>
              <a:buChar char="●"/>
            </a:pPr>
            <a:r>
              <a:rPr lang="en-US" sz="1800"/>
              <a:t>w przypadku gdy konwersja zostanie przeprowadzona do niewłaściwego typu zostanie wyrzucony wyjątek: </a:t>
            </a:r>
            <a:r>
              <a:rPr lang="en-US" sz="1800" b="1" i="1"/>
              <a:t>ClassCastExcpeption</a:t>
            </a:r>
            <a:endParaRPr sz="1800" b="1" i="1"/>
          </a:p>
          <a:p>
            <a:pPr marL="457200" marR="0" lvl="0" indent="-342900" algn="l" rtl="0">
              <a:lnSpc>
                <a:spcPct val="100000"/>
              </a:lnSpc>
              <a:spcBef>
                <a:spcPts val="0"/>
              </a:spcBef>
              <a:spcAft>
                <a:spcPts val="0"/>
              </a:spcAft>
              <a:buSzPts val="1800"/>
              <a:buChar char="●"/>
            </a:pPr>
            <a:r>
              <a:rPr lang="en-US" sz="1800"/>
              <a:t>do sprawdzania do jakiej klasy należy obiekt służy operator </a:t>
            </a:r>
            <a:r>
              <a:rPr lang="en-US" sz="1800" b="1">
                <a:solidFill>
                  <a:schemeClr val="accent2"/>
                </a:solidFill>
              </a:rPr>
              <a:t>instanceof </a:t>
            </a:r>
            <a:r>
              <a:rPr lang="en-US" sz="1800"/>
              <a:t>- zwraca on true jeżeli zmienna po lewej stronie operatora jest typu wskazanego po prawej stronie.</a:t>
            </a:r>
            <a:endParaRPr sz="1800"/>
          </a:p>
        </p:txBody>
      </p:sp>
      <p:cxnSp>
        <p:nvCxnSpPr>
          <p:cNvPr id="1494" name="Google Shape;1494;p147"/>
          <p:cNvCxnSpPr/>
          <p:nvPr/>
        </p:nvCxnSpPr>
        <p:spPr>
          <a:xfrm flipH="1">
            <a:off x="4416450" y="50051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5" name="Google Shape;1495;p147"/>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pl.sda.inheritance.ReferenceConversion</a:t>
            </a:r>
            <a:endParaRPr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Arial"/>
                <a:ea typeface="Arial"/>
                <a:cs typeface="Arial"/>
                <a:sym typeface="Arial"/>
              </a:rPr>
              <a:t>Krótka</a:t>
            </a:r>
            <a:r>
              <a:rPr lang="en-US" dirty="0">
                <a:latin typeface="Arial"/>
                <a:ea typeface="Arial"/>
                <a:cs typeface="Arial"/>
                <a:sym typeface="Arial"/>
              </a:rPr>
              <a:t> </a:t>
            </a:r>
            <a:r>
              <a:rPr lang="en-US" dirty="0" err="1">
                <a:latin typeface="Arial"/>
                <a:ea typeface="Arial"/>
                <a:cs typeface="Arial"/>
                <a:sym typeface="Arial"/>
              </a:rPr>
              <a:t>powtórka</a:t>
            </a:r>
            <a:endParaRPr dirty="0">
              <a:latin typeface="Arial"/>
              <a:ea typeface="Arial"/>
              <a:cs typeface="Arial"/>
              <a:sym typeface="Arial"/>
            </a:endParaRPr>
          </a:p>
        </p:txBody>
      </p:sp>
      <p:sp>
        <p:nvSpPr>
          <p:cNvPr id="1501" name="Google Shape;1501;p148"/>
          <p:cNvSpPr txBox="1">
            <a:spLocks noGrp="1"/>
          </p:cNvSpPr>
          <p:nvPr>
            <p:ph type="ctrTitle" idx="4294967295"/>
          </p:nvPr>
        </p:nvSpPr>
        <p:spPr>
          <a:xfrm>
            <a:off x="168025" y="963000"/>
            <a:ext cx="4134000" cy="52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Shape </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"Shape"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Square </a:t>
            </a:r>
            <a:r>
              <a:rPr lang="en-US" sz="2000">
                <a:latin typeface="Arial"/>
                <a:ea typeface="Arial"/>
                <a:cs typeface="Arial"/>
                <a:sym typeface="Arial"/>
              </a:rPr>
              <a:t>extends </a:t>
            </a:r>
            <a:r>
              <a:rPr lang="en-US" sz="2000">
                <a:solidFill>
                  <a:schemeClr val="accent5"/>
                </a:solidFill>
                <a:latin typeface="Arial"/>
                <a:ea typeface="Arial"/>
                <a:cs typeface="Arial"/>
                <a:sym typeface="Arial"/>
              </a:rPr>
              <a:t>Shape </a:t>
            </a: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"Square"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double getArea()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10.5;</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5"/>
                </a:solidFill>
                <a:latin typeface="Arial"/>
                <a:ea typeface="Arial"/>
                <a:cs typeface="Arial"/>
                <a:sym typeface="Arial"/>
              </a:rPr>
              <a:t>Square </a:t>
            </a:r>
            <a:r>
              <a:rPr lang="en-US" sz="2000" b="1">
                <a:latin typeface="Arial"/>
                <a:ea typeface="Arial"/>
                <a:cs typeface="Arial"/>
                <a:sym typeface="Arial"/>
              </a:rPr>
              <a:t>square </a:t>
            </a:r>
            <a:r>
              <a:rPr lang="en-US" sz="2000">
                <a:latin typeface="Arial"/>
                <a:ea typeface="Arial"/>
                <a:cs typeface="Arial"/>
                <a:sym typeface="Arial"/>
              </a:rPr>
              <a:t>=  new </a:t>
            </a:r>
            <a:r>
              <a:rPr lang="en-US" sz="2000">
                <a:solidFill>
                  <a:schemeClr val="accent5"/>
                </a:solidFill>
                <a:latin typeface="Arial"/>
                <a:ea typeface="Arial"/>
                <a:cs typeface="Arial"/>
                <a:sym typeface="Arial"/>
              </a:rPr>
              <a:t>Square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2"/>
                </a:solidFill>
                <a:latin typeface="Arial"/>
                <a:ea typeface="Arial"/>
                <a:cs typeface="Arial"/>
                <a:sym typeface="Arial"/>
              </a:rPr>
              <a:t>Object </a:t>
            </a:r>
            <a:r>
              <a:rPr lang="en-US" sz="2000" b="1">
                <a:latin typeface="Arial"/>
                <a:ea typeface="Arial"/>
                <a:cs typeface="Arial"/>
                <a:sym typeface="Arial"/>
              </a:rPr>
              <a:t>object </a:t>
            </a:r>
            <a:r>
              <a:rPr lang="en-US" sz="2000">
                <a:latin typeface="Arial"/>
                <a:ea typeface="Arial"/>
                <a:cs typeface="Arial"/>
                <a:sym typeface="Arial"/>
              </a:rPr>
              <a:t>= square;</a:t>
            </a:r>
            <a:endParaRPr sz="2000">
              <a:latin typeface="Arial"/>
              <a:ea typeface="Arial"/>
              <a:cs typeface="Arial"/>
              <a:sym typeface="Arial"/>
            </a:endParaRPr>
          </a:p>
          <a:p>
            <a:pPr marL="0" lvl="0" indent="0" algn="l" rtl="0">
              <a:spcBef>
                <a:spcPts val="0"/>
              </a:spcBef>
              <a:spcAft>
                <a:spcPts val="0"/>
              </a:spcAft>
              <a:buNone/>
            </a:pPr>
            <a:r>
              <a:rPr lang="en-US" sz="2000">
                <a:solidFill>
                  <a:schemeClr val="accent5"/>
                </a:solidFill>
                <a:latin typeface="Arial"/>
                <a:ea typeface="Arial"/>
                <a:cs typeface="Arial"/>
                <a:sym typeface="Arial"/>
              </a:rPr>
              <a:t>Shape </a:t>
            </a:r>
            <a:r>
              <a:rPr lang="en-US" sz="2000" b="1">
                <a:latin typeface="Arial"/>
                <a:ea typeface="Arial"/>
                <a:cs typeface="Arial"/>
                <a:sym typeface="Arial"/>
              </a:rPr>
              <a:t>shape </a:t>
            </a:r>
            <a:r>
              <a:rPr lang="en-US" sz="2000">
                <a:latin typeface="Arial"/>
                <a:ea typeface="Arial"/>
                <a:cs typeface="Arial"/>
                <a:sym typeface="Arial"/>
              </a:rPr>
              <a:t>= square;</a:t>
            </a:r>
            <a:endParaRPr sz="2000">
              <a:latin typeface="Arial"/>
              <a:ea typeface="Arial"/>
              <a:cs typeface="Arial"/>
              <a:sym typeface="Arial"/>
            </a:endParaRPr>
          </a:p>
        </p:txBody>
      </p:sp>
      <p:sp>
        <p:nvSpPr>
          <p:cNvPr id="1502" name="Google Shape;1502;p148"/>
          <p:cNvSpPr txBox="1"/>
          <p:nvPr/>
        </p:nvSpPr>
        <p:spPr>
          <a:xfrm>
            <a:off x="4372225" y="1039200"/>
            <a:ext cx="7695000" cy="5114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być tylko jednego typu i raz zadeklarowany typ nie może ulec zmianie (zmienna </a:t>
            </a:r>
            <a:r>
              <a:rPr lang="en-US" sz="1600" b="1">
                <a:solidFill>
                  <a:schemeClr val="dk1"/>
                </a:solidFill>
              </a:rPr>
              <a:t>square </a:t>
            </a:r>
            <a:r>
              <a:rPr lang="en-US" sz="1600">
                <a:solidFill>
                  <a:schemeClr val="dk1"/>
                </a:solidFill>
              </a:rPr>
              <a:t>nie może zmienić typu na </a:t>
            </a:r>
            <a:r>
              <a:rPr lang="en-US" sz="1600">
                <a:solidFill>
                  <a:schemeClr val="accent2"/>
                </a:solidFill>
              </a:rPr>
              <a:t>Object </a:t>
            </a:r>
            <a:r>
              <a:rPr lang="en-US" sz="1600">
                <a:solidFill>
                  <a:schemeClr val="dk1"/>
                </a:solidFill>
              </a:rPr>
              <a:t>czy </a:t>
            </a:r>
            <a:r>
              <a:rPr lang="en-US" sz="1600">
                <a:solidFill>
                  <a:schemeClr val="accent5"/>
                </a:solidFill>
              </a:rPr>
              <a:t>Shape</a:t>
            </a:r>
            <a:r>
              <a:rPr lang="en-US" sz="1600">
                <a:solidFill>
                  <a:schemeClr val="dk1"/>
                </a:solidFill>
              </a:rPr>
              <a:t>)</a:t>
            </a:r>
            <a:endParaRPr sz="16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ok</a:t>
            </a:r>
            <a:endParaRPr sz="1600">
              <a:solidFill>
                <a:schemeClr val="dk1"/>
              </a:solidFill>
            </a:endParaRPr>
          </a:p>
          <a:p>
            <a:pPr marL="0" lvl="0" indent="0" algn="l" rtl="0">
              <a:lnSpc>
                <a:spcPct val="115000"/>
              </a:lnSpc>
              <a:spcBef>
                <a:spcPts val="0"/>
              </a:spcBef>
              <a:spcAft>
                <a:spcPts val="0"/>
              </a:spcAft>
              <a:buNone/>
            </a:pPr>
            <a:r>
              <a:rPr lang="en-US" sz="1600">
                <a:solidFill>
                  <a:schemeClr val="dk1"/>
                </a:solidFill>
              </a:rPr>
              <a:t>		</a:t>
            </a:r>
            <a:r>
              <a:rPr lang="en-US" sz="1600" b="1">
                <a:solidFill>
                  <a:schemeClr val="dk1"/>
                </a:solidFill>
              </a:rPr>
              <a:t>object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taki kod się nie skompiluje</a:t>
            </a:r>
            <a:endParaRPr sz="1600">
              <a:solidFill>
                <a:schemeClr val="accent3"/>
              </a:solidFill>
            </a:endParaRPr>
          </a:p>
          <a:p>
            <a:pPr marL="45720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zmieniać referencje w wyniku przypisania (o ile nie jest zadeklarowana ze słowem </a:t>
            </a:r>
            <a:r>
              <a:rPr lang="en-US" sz="1600" b="1">
                <a:solidFill>
                  <a:schemeClr val="dk1"/>
                </a:solidFill>
              </a:rPr>
              <a:t>final</a:t>
            </a:r>
            <a:r>
              <a:rPr lang="en-US" sz="1600">
                <a:solidFill>
                  <a:schemeClr val="dk1"/>
                </a:solidFill>
              </a:rPr>
              <a:t>), np: </a:t>
            </a:r>
            <a:endParaRPr sz="1600">
              <a:solidFill>
                <a:schemeClr val="dk1"/>
              </a:solidFill>
            </a:endParaRPr>
          </a:p>
          <a:p>
            <a:pPr marL="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typy zmiennych referencyjnych determinują metody, które mogą być wywołane w obiekcie za pomocą zmiennej, do której on się referuje, np:</a:t>
            </a:r>
            <a:endParaRPr sz="1600">
              <a:solidFill>
                <a:schemeClr val="dk1"/>
              </a:solidFill>
            </a:endParaRPr>
          </a:p>
          <a:p>
            <a:pPr marL="457200" lvl="0" indent="457200" algn="l" rtl="0">
              <a:lnSpc>
                <a:spcPct val="115000"/>
              </a:lnSpc>
              <a:spcBef>
                <a:spcPts val="0"/>
              </a:spcBef>
              <a:spcAft>
                <a:spcPts val="0"/>
              </a:spcAft>
              <a:buNone/>
            </a:pPr>
            <a:r>
              <a:rPr lang="en-US" sz="1600">
                <a:solidFill>
                  <a:schemeClr val="dk1"/>
                </a:solidFill>
              </a:rPr>
              <a:t>double area = </a:t>
            </a:r>
            <a:r>
              <a:rPr lang="en-US" sz="1600" b="1">
                <a:solidFill>
                  <a:schemeClr val="dk1"/>
                </a:solidFill>
              </a:rPr>
              <a:t>square.</a:t>
            </a:r>
            <a:r>
              <a:rPr lang="en-US" sz="1600">
                <a:solidFill>
                  <a:schemeClr val="dk1"/>
                </a:solidFill>
              </a:rPr>
              <a:t>getArea();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US" sz="1600">
                <a:solidFill>
                  <a:schemeClr val="dk1"/>
                </a:solidFill>
              </a:rPr>
              <a:t>double area = </a:t>
            </a:r>
            <a:r>
              <a:rPr lang="en-US" sz="1600" b="1">
                <a:solidFill>
                  <a:schemeClr val="dk1"/>
                </a:solidFill>
              </a:rPr>
              <a:t>shape.</a:t>
            </a:r>
            <a:r>
              <a:rPr lang="en-US" sz="1600">
                <a:solidFill>
                  <a:schemeClr val="dk1"/>
                </a:solidFill>
              </a:rPr>
              <a:t>getArea(); </a:t>
            </a:r>
            <a:r>
              <a:rPr lang="en-US" sz="1600">
                <a:solidFill>
                  <a:schemeClr val="accent3"/>
                </a:solidFill>
              </a:rPr>
              <a:t>// taki kod się nie skompiluje</a:t>
            </a:r>
            <a:endParaRPr sz="1600">
              <a:solidFill>
                <a:schemeClr val="accent3"/>
              </a:solidFill>
            </a:endParaRPr>
          </a:p>
          <a:p>
            <a:pPr marL="457200" lvl="0" indent="457200" algn="l" rtl="0">
              <a:lnSpc>
                <a:spcPct val="115000"/>
              </a:lnSpc>
              <a:spcBef>
                <a:spcPts val="0"/>
              </a:spcBef>
              <a:spcAft>
                <a:spcPts val="0"/>
              </a:spcAft>
              <a:buNone/>
            </a:pPr>
            <a:r>
              <a:rPr lang="en-US" sz="1600" b="1">
                <a:solidFill>
                  <a:schemeClr val="dk1"/>
                </a:solidFill>
              </a:rPr>
              <a:t>shape.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zmienna referencyjna może referować się do każdego obiektu tego samego typu jaki został zadeklarowany, ale też może referować się do każdego </a:t>
            </a:r>
            <a:r>
              <a:rPr lang="en-US" sz="1600" b="1">
                <a:solidFill>
                  <a:schemeClr val="dk1"/>
                </a:solidFill>
              </a:rPr>
              <a:t>podtypu</a:t>
            </a:r>
            <a:r>
              <a:rPr lang="en-US" sz="1600">
                <a:solidFill>
                  <a:schemeClr val="dk1"/>
                </a:solidFill>
              </a:rPr>
              <a:t> zadeklarowanego typu</a:t>
            </a:r>
            <a:endParaRPr sz="1600">
              <a:solidFill>
                <a:schemeClr val="dk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Polimorfizm</a:t>
            </a:r>
            <a:endParaRPr dirty="0">
              <a:latin typeface="Arial"/>
              <a:ea typeface="Arial"/>
              <a:cs typeface="Arial"/>
              <a:sym typeface="Arial"/>
            </a:endParaRPr>
          </a:p>
        </p:txBody>
      </p:sp>
      <p:sp>
        <p:nvSpPr>
          <p:cNvPr id="1508" name="Google Shape;1508;p14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Polimorfizm (gr. wielopostaciowość</a:t>
            </a:r>
            <a:r>
              <a:rPr lang="en-US" sz="2000" b="1" i="1" u="sng">
                <a:solidFill>
                  <a:schemeClr val="accent6"/>
                </a:solidFill>
                <a:latin typeface="Arial"/>
                <a:ea typeface="Arial"/>
                <a:cs typeface="Arial"/>
                <a:sym typeface="Arial"/>
              </a:rPr>
              <a: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programiście używać zmiennych na kilka różnych sposobów. Inaczej mówiąc jest to możliwość wyabstrahowania wyrażeń od konkretnych typów.</a:t>
            </a:r>
            <a:endParaRPr sz="2000">
              <a:latin typeface="Arial"/>
              <a:ea typeface="Arial"/>
              <a:cs typeface="Arial"/>
              <a:sym typeface="Arial"/>
            </a:endParaRPr>
          </a:p>
        </p:txBody>
      </p:sp>
      <p:sp>
        <p:nvSpPr>
          <p:cNvPr id="1509" name="Google Shape;1509;p149"/>
          <p:cNvSpPr txBox="1"/>
          <p:nvPr/>
        </p:nvSpPr>
        <p:spPr>
          <a:xfrm>
            <a:off x="64050" y="2321775"/>
            <a:ext cx="3994200" cy="32484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accent5"/>
                </a:solidFill>
              </a:rPr>
              <a:t>Square </a:t>
            </a:r>
            <a:r>
              <a:rPr lang="en-US" sz="2000" b="1">
                <a:solidFill>
                  <a:schemeClr val="dk1"/>
                </a:solidFill>
              </a:rPr>
              <a:t>square </a:t>
            </a:r>
            <a:r>
              <a:rPr lang="en-US" sz="2000">
                <a:solidFill>
                  <a:schemeClr val="dk1"/>
                </a:solidFill>
              </a:rPr>
              <a:t>= new </a:t>
            </a:r>
            <a:r>
              <a:rPr lang="en-US" sz="2000">
                <a:solidFill>
                  <a:schemeClr val="accent5"/>
                </a:solidFill>
              </a:rPr>
              <a:t>Square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accent2"/>
                </a:solidFill>
              </a:rPr>
              <a:t>Object </a:t>
            </a:r>
            <a:r>
              <a:rPr lang="en-US" sz="2000" b="1">
                <a:solidFill>
                  <a:schemeClr val="dk1"/>
                </a:solidFill>
              </a:rPr>
              <a:t>object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r>
              <a:rPr lang="en-US" sz="2000">
                <a:solidFill>
                  <a:schemeClr val="accent5"/>
                </a:solidFill>
              </a:rPr>
              <a:t>Shape </a:t>
            </a:r>
            <a:r>
              <a:rPr lang="en-US" sz="2000" b="1">
                <a:solidFill>
                  <a:schemeClr val="dk1"/>
                </a:solidFill>
              </a:rPr>
              <a:t>shape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b="1">
                <a:solidFill>
                  <a:schemeClr val="dk1"/>
                </a:solidFill>
              </a:rPr>
              <a:t>square</a:t>
            </a:r>
            <a:r>
              <a:rPr lang="en-US" sz="2000">
                <a:solidFill>
                  <a:schemeClr val="dk1"/>
                </a:solidFill>
              </a:rPr>
              <a:t>.draw(); </a:t>
            </a:r>
            <a:r>
              <a:rPr lang="en-US" sz="2000">
                <a:solidFill>
                  <a:schemeClr val="accent3"/>
                </a:solidFill>
              </a:rPr>
              <a:t>// "Square"</a:t>
            </a:r>
            <a:endParaRPr sz="2000">
              <a:solidFill>
                <a:schemeClr val="accent3"/>
              </a:solidFill>
            </a:endParaRPr>
          </a:p>
          <a:p>
            <a:pPr marL="0" lvl="0" indent="0" algn="l" rtl="0">
              <a:lnSpc>
                <a:spcPct val="90000"/>
              </a:lnSpc>
              <a:spcBef>
                <a:spcPts val="0"/>
              </a:spcBef>
              <a:spcAft>
                <a:spcPts val="0"/>
              </a:spcAft>
              <a:buNone/>
            </a:pPr>
            <a:r>
              <a:rPr lang="en-US" sz="2000" b="1">
                <a:solidFill>
                  <a:schemeClr val="dk1"/>
                </a:solidFill>
              </a:rPr>
              <a:t>shape</a:t>
            </a:r>
            <a:r>
              <a:rPr lang="en-US" sz="2000">
                <a:solidFill>
                  <a:schemeClr val="dk1"/>
                </a:solidFill>
              </a:rPr>
              <a:t>.draw(); </a:t>
            </a:r>
            <a:r>
              <a:rPr lang="en-US" sz="2000">
                <a:solidFill>
                  <a:schemeClr val="accent3"/>
                </a:solidFill>
              </a:rPr>
              <a:t>// "Square"</a:t>
            </a:r>
            <a:endParaRPr sz="2000">
              <a:solidFill>
                <a:schemeClr val="accent3"/>
              </a:solidFill>
            </a:endParaRPr>
          </a:p>
        </p:txBody>
      </p:sp>
      <p:sp>
        <p:nvSpPr>
          <p:cNvPr id="1510" name="Google Shape;1510;p149"/>
          <p:cNvSpPr txBox="1"/>
          <p:nvPr/>
        </p:nvSpPr>
        <p:spPr>
          <a:xfrm>
            <a:off x="4419175" y="2151700"/>
            <a:ext cx="7708800" cy="413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obiekt klasy </a:t>
            </a:r>
            <a:r>
              <a:rPr lang="en-US" sz="1800">
                <a:solidFill>
                  <a:schemeClr val="accent5"/>
                </a:solidFill>
              </a:rPr>
              <a:t>Square </a:t>
            </a:r>
            <a:r>
              <a:rPr lang="en-US" sz="1800"/>
              <a:t>może być traktowany polimorficznie, w zależności od typu zmiennej referencyjnej który na nią wskazuje może być traktowany jako: </a:t>
            </a:r>
            <a:r>
              <a:rPr lang="en-US" sz="1800">
                <a:solidFill>
                  <a:schemeClr val="accent2"/>
                </a:solidFill>
              </a:rPr>
              <a:t>Object</a:t>
            </a:r>
            <a:r>
              <a:rPr lang="en-US" sz="1800"/>
              <a:t>, </a:t>
            </a:r>
            <a:r>
              <a:rPr lang="en-US" sz="1800">
                <a:solidFill>
                  <a:schemeClr val="accent5"/>
                </a:solidFill>
              </a:rPr>
              <a:t>Shape </a:t>
            </a:r>
            <a:r>
              <a:rPr lang="en-US" sz="1800"/>
              <a:t>lub </a:t>
            </a:r>
            <a:r>
              <a:rPr lang="en-US" sz="1800">
                <a:solidFill>
                  <a:schemeClr val="accent5"/>
                </a:solidFill>
              </a:rPr>
              <a:t>Square</a:t>
            </a:r>
            <a:endParaRPr sz="1800">
              <a:solidFill>
                <a:schemeClr val="accent5"/>
              </a:solidFill>
            </a:endParaRPr>
          </a:p>
          <a:p>
            <a:pPr marL="457200" lvl="0" indent="0" algn="l" rtl="0">
              <a:spcBef>
                <a:spcPts val="0"/>
              </a:spcBef>
              <a:spcAft>
                <a:spcPts val="0"/>
              </a:spcAft>
              <a:buNone/>
            </a:pPr>
            <a:endParaRPr sz="1800">
              <a:solidFill>
                <a:schemeClr val="accent5"/>
              </a:solidFill>
            </a:endParaRPr>
          </a:p>
          <a:p>
            <a:pPr marL="457200" lvl="0" indent="-342900" algn="l" rtl="0">
              <a:spcBef>
                <a:spcPts val="0"/>
              </a:spcBef>
              <a:spcAft>
                <a:spcPts val="0"/>
              </a:spcAft>
              <a:buSzPts val="1800"/>
              <a:buChar char="●"/>
            </a:pPr>
            <a:r>
              <a:rPr lang="en-US" sz="1800"/>
              <a:t>kod obok tworzy tylko jeden obiekt w pamięci, ale są trzy zmienne które na niego wskazują, typy tych zmiennych determinują to jakie metody na tym obiekcie można wywołać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mimo tego że zmienne mają różne typy, to podczas wywołania metod zawsze będzie wywołana metoda, która pochodzi z typu (klasy) z jakiej powstał obiekt, czyli w przypadku obiektu </a:t>
            </a:r>
            <a:r>
              <a:rPr lang="en-US" sz="1800">
                <a:solidFill>
                  <a:schemeClr val="dk1"/>
                </a:solidFill>
              </a:rPr>
              <a:t>klasy </a:t>
            </a:r>
            <a:r>
              <a:rPr lang="en-US" sz="1800">
                <a:solidFill>
                  <a:schemeClr val="accent5"/>
                </a:solidFill>
              </a:rPr>
              <a:t>Square </a:t>
            </a:r>
            <a:r>
              <a:rPr lang="en-US" sz="1800"/>
              <a:t>przedstawionego w przykładzie metoda </a:t>
            </a:r>
            <a:r>
              <a:rPr lang="en-US" sz="1800" i="1"/>
              <a:t>draw()</a:t>
            </a:r>
            <a:r>
              <a:rPr lang="en-US" sz="1800"/>
              <a:t> zawsze wyświetli napis "Square" niezależnie czy będzie używana zmienna </a:t>
            </a:r>
            <a:r>
              <a:rPr lang="en-US" sz="1800" b="1"/>
              <a:t>square </a:t>
            </a:r>
            <a:r>
              <a:rPr lang="en-US" sz="1800"/>
              <a:t>czy </a:t>
            </a:r>
            <a:r>
              <a:rPr lang="en-US" sz="1800" b="1"/>
              <a:t>shape </a:t>
            </a:r>
            <a:r>
              <a:rPr lang="en-US" sz="1800"/>
              <a:t>- jest to </a:t>
            </a:r>
            <a:r>
              <a:rPr lang="en-US" sz="1800" u="sng"/>
              <a:t>polimorficzne</a:t>
            </a:r>
            <a:r>
              <a:rPr lang="en-US" sz="1800"/>
              <a:t> wywołanie metody</a:t>
            </a:r>
            <a:endParaRPr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1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16" name="Google Shape;1516;p15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err="1">
                <a:solidFill>
                  <a:srgbClr val="000000"/>
                </a:solidFill>
                <a:latin typeface="Arial"/>
                <a:ea typeface="Arial"/>
                <a:cs typeface="Arial"/>
                <a:sym typeface="Arial"/>
              </a:rPr>
              <a:t>Zadania</a:t>
            </a:r>
            <a:endParaRPr sz="4800" b="1" dirty="0">
              <a:solidFill>
                <a:srgbClr val="000000"/>
              </a:solidFill>
              <a:latin typeface="Arial"/>
              <a:ea typeface="Arial"/>
              <a:cs typeface="Arial"/>
              <a:sym typeface="Arial"/>
            </a:endParaRPr>
          </a:p>
          <a:p>
            <a:pPr marL="0" lvl="0" indent="0" algn="ctr" rtl="0">
              <a:spcBef>
                <a:spcPts val="0"/>
              </a:spcBef>
              <a:spcAft>
                <a:spcPts val="0"/>
              </a:spcAft>
              <a:buNone/>
            </a:pPr>
            <a:r>
              <a:rPr lang="en-US" sz="3000" b="1" dirty="0">
                <a:solidFill>
                  <a:schemeClr val="accent6"/>
                </a:solidFill>
                <a:latin typeface="Arial"/>
                <a:ea typeface="Arial"/>
                <a:cs typeface="Arial"/>
                <a:sym typeface="Arial"/>
              </a:rPr>
              <a:t>#</a:t>
            </a:r>
            <a:r>
              <a:rPr lang="en-US" sz="3000" b="1" dirty="0" err="1">
                <a:solidFill>
                  <a:schemeClr val="accent6"/>
                </a:solidFill>
                <a:latin typeface="Arial"/>
                <a:ea typeface="Arial"/>
                <a:cs typeface="Arial"/>
                <a:sym typeface="Arial"/>
              </a:rPr>
              <a:t>coinpo</a:t>
            </a:r>
            <a:endParaRPr sz="3000" b="1" dirty="0">
              <a:solidFill>
                <a:schemeClr val="accent6"/>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1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#coinpo</a:t>
            </a:r>
            <a:endParaRPr sz="2400">
              <a:solidFill>
                <a:schemeClr val="accent6"/>
              </a:solidFill>
              <a:latin typeface="Arial"/>
              <a:ea typeface="Arial"/>
              <a:cs typeface="Arial"/>
              <a:sym typeface="Arial"/>
            </a:endParaRPr>
          </a:p>
        </p:txBody>
      </p:sp>
      <p:sp>
        <p:nvSpPr>
          <p:cNvPr id="1522" name="Google Shape;1522;p151"/>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Rozwiń</a:t>
            </a:r>
            <a:r>
              <a:rPr lang="en-US" sz="1600" dirty="0">
                <a:latin typeface="Arial"/>
                <a:ea typeface="Arial"/>
                <a:cs typeface="Arial"/>
                <a:sym typeface="Arial"/>
              </a:rPr>
              <a:t> </a:t>
            </a:r>
            <a:r>
              <a:rPr lang="en-US" sz="1600" dirty="0" err="1">
                <a:latin typeface="Arial"/>
                <a:ea typeface="Arial"/>
                <a:cs typeface="Arial"/>
                <a:sym typeface="Arial"/>
              </a:rPr>
              <a:t>przykład</a:t>
            </a:r>
            <a:r>
              <a:rPr lang="en-US" sz="1600" dirty="0">
                <a:latin typeface="Arial"/>
                <a:ea typeface="Arial"/>
                <a:cs typeface="Arial"/>
                <a:sym typeface="Arial"/>
              </a:rPr>
              <a:t> </a:t>
            </a:r>
            <a:r>
              <a:rPr lang="en-US" sz="1600" dirty="0" err="1">
                <a:latin typeface="Arial"/>
                <a:ea typeface="Arial"/>
                <a:cs typeface="Arial"/>
                <a:sym typeface="Arial"/>
              </a:rPr>
              <a:t>kompozycji</a:t>
            </a:r>
            <a:r>
              <a:rPr lang="en-US" sz="1600" dirty="0">
                <a:latin typeface="Arial"/>
                <a:ea typeface="Arial"/>
                <a:cs typeface="Arial"/>
                <a:sym typeface="Arial"/>
              </a:rPr>
              <a:t> w </a:t>
            </a:r>
            <a:r>
              <a:rPr lang="en-US" sz="1600" dirty="0" err="1">
                <a:latin typeface="Arial"/>
                <a:ea typeface="Arial"/>
                <a:cs typeface="Arial"/>
                <a:sym typeface="Arial"/>
              </a:rPr>
              <a:t>oparciu</a:t>
            </a:r>
            <a:r>
              <a:rPr lang="en-US" sz="1600" dirty="0">
                <a:latin typeface="Arial"/>
                <a:ea typeface="Arial"/>
                <a:cs typeface="Arial"/>
                <a:sym typeface="Arial"/>
              </a:rPr>
              <a:t> o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a:latin typeface="Arial"/>
                <a:ea typeface="Arial"/>
                <a:cs typeface="Arial"/>
                <a:sym typeface="Arial"/>
              </a:rPr>
              <a:t>Car</a:t>
            </a:r>
            <a:r>
              <a:rPr lang="en-US" sz="1600" dirty="0">
                <a:latin typeface="Arial"/>
                <a:ea typeface="Arial"/>
                <a:cs typeface="Arial"/>
                <a:sym typeface="Arial"/>
              </a:rPr>
              <a:t> - </a:t>
            </a:r>
            <a:r>
              <a:rPr lang="en-US" sz="1600" dirty="0" err="1">
                <a:latin typeface="Arial"/>
                <a:ea typeface="Arial"/>
                <a:cs typeface="Arial"/>
                <a:sym typeface="Arial"/>
              </a:rPr>
              <a:t>dodaj</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u="sng" dirty="0">
                <a:latin typeface="Arial"/>
                <a:ea typeface="Arial"/>
                <a:cs typeface="Arial"/>
                <a:sym typeface="Arial"/>
              </a:rPr>
              <a:t>Entertainment</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zarządzać</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systemem</a:t>
            </a:r>
            <a:r>
              <a:rPr lang="en-US" sz="1600" dirty="0">
                <a:latin typeface="Arial"/>
                <a:ea typeface="Arial"/>
                <a:cs typeface="Arial"/>
                <a:sym typeface="Arial"/>
              </a:rPr>
              <a:t> </a:t>
            </a:r>
            <a:r>
              <a:rPr lang="en-US" sz="1600" dirty="0" err="1">
                <a:latin typeface="Arial"/>
                <a:ea typeface="Arial"/>
                <a:cs typeface="Arial"/>
                <a:sym typeface="Arial"/>
              </a:rPr>
              <a:t>rozrywki</a:t>
            </a:r>
            <a:r>
              <a:rPr lang="en-US" sz="1600" dirty="0">
                <a:latin typeface="Arial"/>
                <a:ea typeface="Arial"/>
                <a:cs typeface="Arial"/>
                <a:sym typeface="Arial"/>
              </a:rPr>
              <a:t> w </a:t>
            </a:r>
            <a:r>
              <a:rPr lang="en-US" sz="1600" dirty="0" err="1">
                <a:latin typeface="Arial"/>
                <a:ea typeface="Arial"/>
                <a:cs typeface="Arial"/>
                <a:sym typeface="Arial"/>
              </a:rPr>
              <a:t>Twoim</a:t>
            </a:r>
            <a:r>
              <a:rPr lang="en-US" sz="1600" dirty="0">
                <a:latin typeface="Arial"/>
                <a:ea typeface="Arial"/>
                <a:cs typeface="Arial"/>
                <a:sym typeface="Arial"/>
              </a:rPr>
              <a:t> </a:t>
            </a:r>
            <a:r>
              <a:rPr lang="en-US" sz="1600" dirty="0" err="1">
                <a:latin typeface="Arial"/>
                <a:ea typeface="Arial"/>
                <a:cs typeface="Arial"/>
                <a:sym typeface="Arial"/>
              </a:rPr>
              <a:t>samochodzie</a:t>
            </a:r>
            <a:r>
              <a:rPr lang="en-US" sz="1600" dirty="0">
                <a:latin typeface="Arial"/>
                <a:ea typeface="Arial"/>
                <a:cs typeface="Arial"/>
                <a:sym typeface="Arial"/>
              </a:rPr>
              <a:t>, a </a:t>
            </a:r>
            <a:r>
              <a:rPr lang="en-US" sz="1600" dirty="0" err="1">
                <a:latin typeface="Arial"/>
                <a:ea typeface="Arial"/>
                <a:cs typeface="Arial"/>
                <a:sym typeface="Arial"/>
              </a:rPr>
              <a:t>następnie</a:t>
            </a:r>
            <a:r>
              <a:rPr lang="en-US" sz="1600" dirty="0">
                <a:latin typeface="Arial"/>
                <a:ea typeface="Arial"/>
                <a:cs typeface="Arial"/>
                <a:sym typeface="Arial"/>
              </a:rPr>
              <a:t> </a:t>
            </a:r>
            <a:r>
              <a:rPr lang="en-US" sz="1600" dirty="0" err="1">
                <a:latin typeface="Arial"/>
                <a:ea typeface="Arial"/>
                <a:cs typeface="Arial"/>
                <a:sym typeface="Arial"/>
              </a:rPr>
              <a:t>zadbaj</a:t>
            </a:r>
            <a:r>
              <a:rPr lang="en-US" sz="1600" dirty="0">
                <a:latin typeface="Arial"/>
                <a:ea typeface="Arial"/>
                <a:cs typeface="Arial"/>
                <a:sym typeface="Arial"/>
              </a:rPr>
              <a:t> o to, by </a:t>
            </a:r>
            <a:r>
              <a:rPr lang="en-US" sz="1600" dirty="0" err="1">
                <a:latin typeface="Arial"/>
                <a:ea typeface="Arial"/>
                <a:cs typeface="Arial"/>
                <a:sym typeface="Arial"/>
              </a:rPr>
              <a:t>tworząc</a:t>
            </a:r>
            <a:r>
              <a:rPr lang="en-US" sz="1600" dirty="0">
                <a:latin typeface="Arial"/>
                <a:ea typeface="Arial"/>
                <a:cs typeface="Arial"/>
                <a:sym typeface="Arial"/>
              </a:rPr>
              <a:t> </a:t>
            </a:r>
            <a:r>
              <a:rPr lang="en-US" sz="1600" dirty="0" err="1">
                <a:latin typeface="Arial"/>
                <a:ea typeface="Arial"/>
                <a:cs typeface="Arial"/>
                <a:sym typeface="Arial"/>
              </a:rPr>
              <a:t>obiekt</a:t>
            </a:r>
            <a:r>
              <a:rPr lang="en-US" sz="1600" dirty="0">
                <a:latin typeface="Arial"/>
                <a:ea typeface="Arial"/>
                <a:cs typeface="Arial"/>
                <a:sym typeface="Arial"/>
              </a:rPr>
              <a:t> </a:t>
            </a:r>
            <a:r>
              <a:rPr lang="en-US" sz="1600" dirty="0" err="1">
                <a:latin typeface="Arial"/>
                <a:ea typeface="Arial"/>
                <a:cs typeface="Arial"/>
                <a:sym typeface="Arial"/>
              </a:rPr>
              <a:t>typu</a:t>
            </a:r>
            <a:r>
              <a:rPr lang="en-US" sz="1600" dirty="0">
                <a:latin typeface="Arial"/>
                <a:ea typeface="Arial"/>
                <a:cs typeface="Arial"/>
                <a:sym typeface="Arial"/>
              </a:rPr>
              <a:t> </a:t>
            </a:r>
            <a:r>
              <a:rPr lang="en-US" sz="1600" b="1" dirty="0">
                <a:latin typeface="Arial"/>
                <a:ea typeface="Arial"/>
                <a:cs typeface="Arial"/>
                <a:sym typeface="Arial"/>
              </a:rPr>
              <a:t>Car </a:t>
            </a:r>
            <a:r>
              <a:rPr lang="en-US" sz="1600" dirty="0" err="1">
                <a:latin typeface="Arial"/>
                <a:ea typeface="Arial"/>
                <a:cs typeface="Arial"/>
                <a:sym typeface="Arial"/>
              </a:rPr>
              <a:t>konieczne</a:t>
            </a:r>
            <a:r>
              <a:rPr lang="en-US" sz="1600" dirty="0">
                <a:latin typeface="Arial"/>
                <a:ea typeface="Arial"/>
                <a:cs typeface="Arial"/>
                <a:sym typeface="Arial"/>
              </a:rPr>
              <a:t> </a:t>
            </a:r>
            <a:r>
              <a:rPr lang="en-US" sz="1600" dirty="0" err="1">
                <a:latin typeface="Arial"/>
                <a:ea typeface="Arial"/>
                <a:cs typeface="Arial"/>
                <a:sym typeface="Arial"/>
              </a:rPr>
              <a:t>było</a:t>
            </a:r>
            <a:r>
              <a:rPr lang="en-US" sz="1600" dirty="0">
                <a:latin typeface="Arial"/>
                <a:ea typeface="Arial"/>
                <a:cs typeface="Arial"/>
                <a:sym typeface="Arial"/>
              </a:rPr>
              <a:t> </a:t>
            </a:r>
            <a:r>
              <a:rPr lang="en-US" sz="1600" dirty="0" err="1">
                <a:latin typeface="Arial"/>
                <a:ea typeface="Arial"/>
                <a:cs typeface="Arial"/>
                <a:sym typeface="Arial"/>
              </a:rPr>
              <a:t>podanie</a:t>
            </a:r>
            <a:r>
              <a:rPr lang="en-US" sz="1600" dirty="0">
                <a:latin typeface="Arial"/>
                <a:ea typeface="Arial"/>
                <a:cs typeface="Arial"/>
                <a:sym typeface="Arial"/>
              </a:rPr>
              <a:t> </a:t>
            </a:r>
            <a:r>
              <a:rPr lang="en-US" sz="1600" dirty="0" err="1">
                <a:latin typeface="Arial"/>
                <a:ea typeface="Arial"/>
                <a:cs typeface="Arial"/>
                <a:sym typeface="Arial"/>
              </a:rPr>
              <a:t>obiektu</a:t>
            </a:r>
            <a:r>
              <a:rPr lang="en-US" sz="1600" dirty="0">
                <a:latin typeface="Arial"/>
                <a:ea typeface="Arial"/>
                <a:cs typeface="Arial"/>
                <a:sym typeface="Arial"/>
              </a:rPr>
              <a:t> </a:t>
            </a:r>
            <a:r>
              <a:rPr lang="en-US" sz="1600" dirty="0" err="1">
                <a:latin typeface="Arial"/>
                <a:ea typeface="Arial"/>
                <a:cs typeface="Arial"/>
                <a:sym typeface="Arial"/>
              </a:rPr>
              <a:t>typu</a:t>
            </a:r>
            <a:r>
              <a:rPr lang="en-US" sz="1600" dirty="0">
                <a:latin typeface="Arial"/>
                <a:ea typeface="Arial"/>
                <a:cs typeface="Arial"/>
                <a:sym typeface="Arial"/>
              </a:rPr>
              <a:t> </a:t>
            </a:r>
            <a:r>
              <a:rPr lang="en-US" sz="1600" b="1" dirty="0">
                <a:latin typeface="Arial"/>
                <a:ea typeface="Arial"/>
                <a:cs typeface="Arial"/>
                <a:sym typeface="Arial"/>
              </a:rPr>
              <a:t>Entertainment</a:t>
            </a:r>
            <a:r>
              <a:rPr lang="en-US" sz="1600" dirty="0">
                <a:latin typeface="Arial"/>
                <a:ea typeface="Arial"/>
                <a:cs typeface="Arial"/>
                <a:sym typeface="Arial"/>
              </a:rPr>
              <a:t>. </a:t>
            </a:r>
            <a:r>
              <a:rPr lang="en-US" sz="1600" dirty="0" err="1">
                <a:latin typeface="Arial"/>
                <a:ea typeface="Arial"/>
                <a:cs typeface="Arial"/>
                <a:sym typeface="Arial"/>
              </a:rPr>
              <a:t>Klasa</a:t>
            </a:r>
            <a:r>
              <a:rPr lang="en-US" sz="1600" dirty="0">
                <a:latin typeface="Arial"/>
                <a:ea typeface="Arial"/>
                <a:cs typeface="Arial"/>
                <a:sym typeface="Arial"/>
              </a:rPr>
              <a:t> </a:t>
            </a:r>
            <a:r>
              <a:rPr lang="en-US" sz="1600" b="1" dirty="0">
                <a:latin typeface="Arial"/>
                <a:ea typeface="Arial"/>
                <a:cs typeface="Arial"/>
                <a:sym typeface="Arial"/>
              </a:rPr>
              <a:t>Car </a:t>
            </a:r>
            <a:r>
              <a:rPr lang="en-US" sz="1600" dirty="0" err="1">
                <a:latin typeface="Arial"/>
                <a:ea typeface="Arial"/>
                <a:cs typeface="Arial"/>
                <a:sym typeface="Arial"/>
              </a:rPr>
              <a:t>powinna</a:t>
            </a:r>
            <a:r>
              <a:rPr lang="en-US" sz="1600" dirty="0">
                <a:latin typeface="Arial"/>
                <a:ea typeface="Arial"/>
                <a:cs typeface="Arial"/>
                <a:sym typeface="Arial"/>
              </a:rPr>
              <a:t> </a:t>
            </a:r>
            <a:r>
              <a:rPr lang="en-US" sz="1600" dirty="0" err="1">
                <a:latin typeface="Arial"/>
                <a:ea typeface="Arial"/>
                <a:cs typeface="Arial"/>
                <a:sym typeface="Arial"/>
              </a:rPr>
              <a:t>wykorzystywać</a:t>
            </a:r>
            <a:r>
              <a:rPr lang="en-US" sz="1600" dirty="0">
                <a:latin typeface="Arial"/>
                <a:ea typeface="Arial"/>
                <a:cs typeface="Arial"/>
                <a:sym typeface="Arial"/>
              </a:rPr>
              <a:t> </a:t>
            </a:r>
            <a:r>
              <a:rPr lang="en-US" sz="1600" dirty="0" err="1">
                <a:latin typeface="Arial"/>
                <a:ea typeface="Arial"/>
                <a:cs typeface="Arial"/>
                <a:sym typeface="Arial"/>
              </a:rPr>
              <a:t>metody</a:t>
            </a:r>
            <a:r>
              <a:rPr lang="en-US" sz="1600" dirty="0">
                <a:latin typeface="Arial"/>
                <a:ea typeface="Arial"/>
                <a:cs typeface="Arial"/>
                <a:sym typeface="Arial"/>
              </a:rPr>
              <a:t> </a:t>
            </a:r>
            <a:r>
              <a:rPr lang="en-US" sz="1600" dirty="0" err="1">
                <a:latin typeface="Arial"/>
                <a:ea typeface="Arial"/>
                <a:cs typeface="Arial"/>
                <a:sym typeface="Arial"/>
              </a:rPr>
              <a:t>dostępne</a:t>
            </a:r>
            <a:r>
              <a:rPr lang="en-US" sz="1600" dirty="0">
                <a:latin typeface="Arial"/>
                <a:ea typeface="Arial"/>
                <a:cs typeface="Arial"/>
                <a:sym typeface="Arial"/>
              </a:rPr>
              <a:t> w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b="1" dirty="0">
                <a:latin typeface="Arial"/>
                <a:ea typeface="Arial"/>
                <a:cs typeface="Arial"/>
                <a:sym typeface="Arial"/>
              </a:rPr>
              <a:t>Entertainment</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a:latin typeface="Arial"/>
                <a:ea typeface="Arial"/>
                <a:cs typeface="Arial"/>
                <a:sym typeface="Arial"/>
              </a:rPr>
              <a:t>Tool</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reprezentować</a:t>
            </a:r>
            <a:r>
              <a:rPr lang="en-US" sz="1600" dirty="0">
                <a:latin typeface="Arial"/>
                <a:ea typeface="Arial"/>
                <a:cs typeface="Arial"/>
                <a:sym typeface="Arial"/>
              </a:rPr>
              <a:t> </a:t>
            </a:r>
            <a:r>
              <a:rPr lang="en-US" sz="1600" dirty="0" err="1">
                <a:latin typeface="Arial"/>
                <a:ea typeface="Arial"/>
                <a:cs typeface="Arial"/>
                <a:sym typeface="Arial"/>
              </a:rPr>
              <a:t>narzędzia</a:t>
            </a:r>
            <a:r>
              <a:rPr lang="en-US" sz="1600" dirty="0">
                <a:latin typeface="Arial"/>
                <a:ea typeface="Arial"/>
                <a:cs typeface="Arial"/>
                <a:sym typeface="Arial"/>
              </a:rPr>
              <a:t> do </a:t>
            </a:r>
            <a:r>
              <a:rPr lang="en-US" sz="1600" dirty="0" err="1">
                <a:latin typeface="Arial"/>
                <a:ea typeface="Arial"/>
                <a:cs typeface="Arial"/>
                <a:sym typeface="Arial"/>
              </a:rPr>
              <a:t>kupienia</a:t>
            </a:r>
            <a:r>
              <a:rPr lang="en-US" sz="1600" dirty="0">
                <a:latin typeface="Arial"/>
                <a:ea typeface="Arial"/>
                <a:cs typeface="Arial"/>
                <a:sym typeface="Arial"/>
              </a:rPr>
              <a:t> w </a:t>
            </a:r>
            <a:r>
              <a:rPr lang="en-US" sz="1600" dirty="0" err="1">
                <a:latin typeface="Arial"/>
                <a:ea typeface="Arial"/>
                <a:cs typeface="Arial"/>
                <a:sym typeface="Arial"/>
              </a:rPr>
              <a:t>sklepie</a:t>
            </a:r>
            <a:r>
              <a:rPr lang="en-US" sz="1600" dirty="0">
                <a:latin typeface="Arial"/>
                <a:ea typeface="Arial"/>
                <a:cs typeface="Arial"/>
                <a:sym typeface="Arial"/>
              </a:rPr>
              <a:t>. </a:t>
            </a:r>
            <a:r>
              <a:rPr lang="en-US" sz="1600" dirty="0" err="1">
                <a:latin typeface="Arial"/>
                <a:ea typeface="Arial"/>
                <a:cs typeface="Arial"/>
                <a:sym typeface="Arial"/>
              </a:rPr>
              <a:t>Każde</a:t>
            </a:r>
            <a:r>
              <a:rPr lang="en-US" sz="1600" dirty="0">
                <a:latin typeface="Arial"/>
                <a:ea typeface="Arial"/>
                <a:cs typeface="Arial"/>
                <a:sym typeface="Arial"/>
              </a:rPr>
              <a:t> </a:t>
            </a:r>
            <a:r>
              <a:rPr lang="en-US" sz="1600" dirty="0" err="1">
                <a:latin typeface="Arial"/>
                <a:ea typeface="Arial"/>
                <a:cs typeface="Arial"/>
                <a:sym typeface="Arial"/>
              </a:rPr>
              <a:t>narzędzie</a:t>
            </a:r>
            <a:r>
              <a:rPr lang="en-US" sz="1600" dirty="0">
                <a:latin typeface="Arial"/>
                <a:ea typeface="Arial"/>
                <a:cs typeface="Arial"/>
                <a:sym typeface="Arial"/>
              </a:rPr>
              <a:t> </a:t>
            </a:r>
            <a:r>
              <a:rPr lang="en-US" sz="1600" dirty="0" err="1">
                <a:latin typeface="Arial"/>
                <a:ea typeface="Arial"/>
                <a:cs typeface="Arial"/>
                <a:sym typeface="Arial"/>
              </a:rPr>
              <a:t>powinno</a:t>
            </a:r>
            <a:r>
              <a:rPr lang="en-US" sz="1600" dirty="0">
                <a:latin typeface="Arial"/>
                <a:ea typeface="Arial"/>
                <a:cs typeface="Arial"/>
                <a:sym typeface="Arial"/>
              </a:rPr>
              <a:t> </a:t>
            </a:r>
            <a:r>
              <a:rPr lang="en-US" sz="1600" dirty="0" err="1">
                <a:latin typeface="Arial"/>
                <a:ea typeface="Arial"/>
                <a:cs typeface="Arial"/>
                <a:sym typeface="Arial"/>
              </a:rPr>
              <a:t>mieć</a:t>
            </a:r>
            <a:r>
              <a:rPr lang="en-US" sz="1600" dirty="0">
                <a:latin typeface="Arial"/>
                <a:ea typeface="Arial"/>
                <a:cs typeface="Arial"/>
                <a:sym typeface="Arial"/>
              </a:rPr>
              <a:t> </a:t>
            </a:r>
            <a:r>
              <a:rPr lang="en-US" sz="1600" dirty="0" err="1">
                <a:latin typeface="Arial"/>
                <a:ea typeface="Arial"/>
                <a:cs typeface="Arial"/>
                <a:sym typeface="Arial"/>
              </a:rPr>
              <a:t>swój</a:t>
            </a:r>
            <a:r>
              <a:rPr lang="en-US" sz="1600" dirty="0">
                <a:latin typeface="Arial"/>
                <a:ea typeface="Arial"/>
                <a:cs typeface="Arial"/>
                <a:sym typeface="Arial"/>
              </a:rPr>
              <a:t> model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cenę</a:t>
            </a:r>
            <a:r>
              <a:rPr lang="en-US" sz="1600" dirty="0">
                <a:latin typeface="Arial"/>
                <a:ea typeface="Arial"/>
                <a:cs typeface="Arial"/>
                <a:sym typeface="Arial"/>
              </a:rPr>
              <a:t>. </a:t>
            </a:r>
            <a:r>
              <a:rPr lang="en-US" sz="1600" dirty="0" err="1">
                <a:latin typeface="Arial"/>
                <a:ea typeface="Arial"/>
                <a:cs typeface="Arial"/>
                <a:sym typeface="Arial"/>
              </a:rPr>
              <a:t>Dodatkowo</a:t>
            </a:r>
            <a:r>
              <a:rPr lang="en-US" sz="1600" dirty="0">
                <a:latin typeface="Arial"/>
                <a:ea typeface="Arial"/>
                <a:cs typeface="Arial"/>
                <a:sym typeface="Arial"/>
              </a:rPr>
              <a:t> </a:t>
            </a: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Hammer </a:t>
            </a:r>
            <a:r>
              <a:rPr lang="en-US" sz="1600" dirty="0" err="1">
                <a:latin typeface="Arial"/>
                <a:ea typeface="Arial"/>
                <a:cs typeface="Arial"/>
                <a:sym typeface="Arial"/>
              </a:rPr>
              <a:t>i</a:t>
            </a:r>
            <a:r>
              <a:rPr lang="en-US" sz="1600" dirty="0">
                <a:latin typeface="Arial"/>
                <a:ea typeface="Arial"/>
                <a:cs typeface="Arial"/>
                <a:sym typeface="Arial"/>
              </a:rPr>
              <a:t> </a:t>
            </a:r>
            <a:r>
              <a:rPr lang="en-US" sz="1600" b="1" dirty="0">
                <a:latin typeface="Arial"/>
                <a:ea typeface="Arial"/>
                <a:cs typeface="Arial"/>
                <a:sym typeface="Arial"/>
              </a:rPr>
              <a:t>Saw</a:t>
            </a:r>
            <a:r>
              <a:rPr lang="en-US" sz="1600" dirty="0">
                <a:latin typeface="Arial"/>
                <a:ea typeface="Arial"/>
                <a:cs typeface="Arial"/>
                <a:sym typeface="Arial"/>
              </a:rPr>
              <a:t>, </a:t>
            </a:r>
            <a:r>
              <a:rPr lang="en-US" sz="1600" dirty="0" err="1">
                <a:latin typeface="Arial"/>
                <a:ea typeface="Arial"/>
                <a:cs typeface="Arial"/>
                <a:sym typeface="Arial"/>
              </a:rPr>
              <a:t>które</a:t>
            </a:r>
            <a:r>
              <a:rPr lang="en-US" sz="1600" dirty="0">
                <a:latin typeface="Arial"/>
                <a:ea typeface="Arial"/>
                <a:cs typeface="Arial"/>
                <a:sym typeface="Arial"/>
              </a:rPr>
              <a:t> </a:t>
            </a:r>
            <a:r>
              <a:rPr lang="en-US" sz="1600" dirty="0" err="1">
                <a:latin typeface="Arial"/>
                <a:ea typeface="Arial"/>
                <a:cs typeface="Arial"/>
                <a:sym typeface="Arial"/>
              </a:rPr>
              <a:t>będą</a:t>
            </a:r>
            <a:r>
              <a:rPr lang="en-US" sz="1600" dirty="0">
                <a:latin typeface="Arial"/>
                <a:ea typeface="Arial"/>
                <a:cs typeface="Arial"/>
                <a:sym typeface="Arial"/>
              </a:rPr>
              <a:t> </a:t>
            </a:r>
            <a:r>
              <a:rPr lang="en-US" sz="1600" dirty="0" err="1">
                <a:latin typeface="Arial"/>
                <a:ea typeface="Arial"/>
                <a:cs typeface="Arial"/>
                <a:sym typeface="Arial"/>
              </a:rPr>
              <a:t>dziedziczyć</a:t>
            </a:r>
            <a:r>
              <a:rPr lang="en-US" sz="1600" dirty="0">
                <a:latin typeface="Arial"/>
                <a:ea typeface="Arial"/>
                <a:cs typeface="Arial"/>
                <a:sym typeface="Arial"/>
              </a:rPr>
              <a:t> po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b="1" dirty="0">
                <a:latin typeface="Arial"/>
                <a:ea typeface="Arial"/>
                <a:cs typeface="Arial"/>
                <a:sym typeface="Arial"/>
              </a:rPr>
              <a:t>Tool</a:t>
            </a:r>
            <a:r>
              <a:rPr lang="en-US" sz="1600" dirty="0">
                <a:latin typeface="Arial"/>
                <a:ea typeface="Arial"/>
                <a:cs typeface="Arial"/>
                <a:sym typeface="Arial"/>
              </a:rPr>
              <a:t>. </a:t>
            </a:r>
            <a:r>
              <a:rPr lang="en-US" sz="1600" dirty="0" err="1">
                <a:latin typeface="Arial"/>
                <a:ea typeface="Arial"/>
                <a:cs typeface="Arial"/>
                <a:sym typeface="Arial"/>
              </a:rPr>
              <a:t>Klasa</a:t>
            </a:r>
            <a:r>
              <a:rPr lang="en-US" sz="1600" dirty="0">
                <a:latin typeface="Arial"/>
                <a:ea typeface="Arial"/>
                <a:cs typeface="Arial"/>
                <a:sym typeface="Arial"/>
              </a:rPr>
              <a:t> </a:t>
            </a:r>
            <a:r>
              <a:rPr lang="en-US" sz="1600" b="1" dirty="0">
                <a:latin typeface="Arial"/>
                <a:ea typeface="Arial"/>
                <a:cs typeface="Arial"/>
                <a:sym typeface="Arial"/>
              </a:rPr>
              <a:t>Hammer </a:t>
            </a:r>
            <a:r>
              <a:rPr lang="en-US" sz="1600" dirty="0" err="1">
                <a:latin typeface="Arial"/>
                <a:ea typeface="Arial"/>
                <a:cs typeface="Arial"/>
                <a:sym typeface="Arial"/>
              </a:rPr>
              <a:t>powinna</a:t>
            </a:r>
            <a:r>
              <a:rPr lang="en-US" sz="1600" dirty="0">
                <a:latin typeface="Arial"/>
                <a:ea typeface="Arial"/>
                <a:cs typeface="Arial"/>
                <a:sym typeface="Arial"/>
              </a:rPr>
              <a:t> </a:t>
            </a:r>
            <a:r>
              <a:rPr lang="en-US" sz="1600" dirty="0" err="1">
                <a:latin typeface="Arial"/>
                <a:ea typeface="Arial"/>
                <a:cs typeface="Arial"/>
                <a:sym typeface="Arial"/>
              </a:rPr>
              <a:t>mieć</a:t>
            </a:r>
            <a:r>
              <a:rPr lang="en-US" sz="1600" dirty="0">
                <a:latin typeface="Arial"/>
                <a:ea typeface="Arial"/>
                <a:cs typeface="Arial"/>
                <a:sym typeface="Arial"/>
              </a:rPr>
              <a:t> </a:t>
            </a:r>
            <a:r>
              <a:rPr lang="en-US" sz="1600" dirty="0" err="1">
                <a:latin typeface="Arial"/>
                <a:ea typeface="Arial"/>
                <a:cs typeface="Arial"/>
                <a:sym typeface="Arial"/>
              </a:rPr>
              <a:t>dodatkowe</a:t>
            </a:r>
            <a:r>
              <a:rPr lang="en-US" sz="1600" dirty="0">
                <a:latin typeface="Arial"/>
                <a:ea typeface="Arial"/>
                <a:cs typeface="Arial"/>
                <a:sym typeface="Arial"/>
              </a:rPr>
              <a:t> pole z </a:t>
            </a:r>
            <a:r>
              <a:rPr lang="en-US" sz="1600" dirty="0" err="1">
                <a:latin typeface="Arial"/>
                <a:ea typeface="Arial"/>
                <a:cs typeface="Arial"/>
                <a:sym typeface="Arial"/>
              </a:rPr>
              <a:t>wagą</a:t>
            </a:r>
            <a:r>
              <a:rPr lang="en-US" sz="1600" dirty="0">
                <a:latin typeface="Arial"/>
                <a:ea typeface="Arial"/>
                <a:cs typeface="Arial"/>
                <a:sym typeface="Arial"/>
              </a:rPr>
              <a:t> </a:t>
            </a:r>
            <a:r>
              <a:rPr lang="en-US" sz="1600" dirty="0" err="1">
                <a:latin typeface="Arial"/>
                <a:ea typeface="Arial"/>
                <a:cs typeface="Arial"/>
                <a:sym typeface="Arial"/>
              </a:rPr>
              <a:t>młotka</a:t>
            </a:r>
            <a:r>
              <a:rPr lang="en-US" sz="1600" dirty="0">
                <a:latin typeface="Arial"/>
                <a:ea typeface="Arial"/>
                <a:cs typeface="Arial"/>
                <a:sym typeface="Arial"/>
              </a:rPr>
              <a:t>, a </a:t>
            </a:r>
            <a:r>
              <a:rPr lang="en-US" sz="1600" dirty="0" err="1">
                <a:latin typeface="Arial"/>
                <a:ea typeface="Arial"/>
                <a:cs typeface="Arial"/>
                <a:sym typeface="Arial"/>
              </a:rPr>
              <a:t>klas</a:t>
            </a:r>
            <a:r>
              <a:rPr lang="en-US" sz="1600" dirty="0">
                <a:latin typeface="Arial"/>
                <a:ea typeface="Arial"/>
                <a:cs typeface="Arial"/>
                <a:sym typeface="Arial"/>
              </a:rPr>
              <a:t> </a:t>
            </a:r>
            <a:r>
              <a:rPr lang="en-US" sz="1600" b="1" dirty="0">
                <a:latin typeface="Arial"/>
                <a:ea typeface="Arial"/>
                <a:cs typeface="Arial"/>
                <a:sym typeface="Arial"/>
              </a:rPr>
              <a:t>Saw </a:t>
            </a:r>
            <a:r>
              <a:rPr lang="en-US" sz="1600" dirty="0">
                <a:latin typeface="Arial"/>
                <a:ea typeface="Arial"/>
                <a:cs typeface="Arial"/>
                <a:sym typeface="Arial"/>
              </a:rPr>
              <a:t>z </a:t>
            </a:r>
            <a:r>
              <a:rPr lang="en-US" sz="1600" dirty="0" err="1">
                <a:latin typeface="Arial"/>
                <a:ea typeface="Arial"/>
                <a:cs typeface="Arial"/>
                <a:sym typeface="Arial"/>
              </a:rPr>
              <a:t>długością</a:t>
            </a:r>
            <a:r>
              <a:rPr lang="en-US" sz="1600" dirty="0">
                <a:latin typeface="Arial"/>
                <a:ea typeface="Arial"/>
                <a:cs typeface="Arial"/>
                <a:sym typeface="Arial"/>
              </a:rPr>
              <a:t> </a:t>
            </a:r>
            <a:r>
              <a:rPr lang="en-US" sz="1600" dirty="0" err="1">
                <a:latin typeface="Arial"/>
                <a:ea typeface="Arial"/>
                <a:cs typeface="Arial"/>
                <a:sym typeface="Arial"/>
              </a:rPr>
              <a:t>piły</a:t>
            </a:r>
            <a:r>
              <a:rPr lang="en-US" sz="1600" dirty="0">
                <a:latin typeface="Arial"/>
                <a:ea typeface="Arial"/>
                <a:cs typeface="Arial"/>
                <a:sym typeface="Arial"/>
              </a:rPr>
              <a:t>. </a:t>
            </a: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err="1">
                <a:latin typeface="Arial"/>
                <a:ea typeface="Arial"/>
                <a:cs typeface="Arial"/>
                <a:sym typeface="Arial"/>
              </a:rPr>
              <a:t>ToolsShop</a:t>
            </a:r>
            <a:r>
              <a:rPr lang="en-US" sz="1600" b="1" dirty="0">
                <a:latin typeface="Arial"/>
                <a:ea typeface="Arial"/>
                <a:cs typeface="Arial"/>
                <a:sym typeface="Arial"/>
              </a:rPr>
              <a:t> </a:t>
            </a:r>
            <a:r>
              <a:rPr lang="en-US" sz="1600" dirty="0">
                <a:latin typeface="Arial"/>
                <a:ea typeface="Arial"/>
                <a:cs typeface="Arial"/>
                <a:sym typeface="Arial"/>
              </a:rPr>
              <a:t>w </a:t>
            </a:r>
            <a:r>
              <a:rPr lang="en-US" sz="1600" dirty="0" err="1">
                <a:latin typeface="Arial"/>
                <a:ea typeface="Arial"/>
                <a:cs typeface="Arial"/>
                <a:sym typeface="Arial"/>
              </a:rPr>
              <a:t>której</a:t>
            </a:r>
            <a:r>
              <a:rPr lang="en-US" sz="1600" dirty="0">
                <a:latin typeface="Arial"/>
                <a:ea typeface="Arial"/>
                <a:cs typeface="Arial"/>
                <a:sym typeface="Arial"/>
              </a:rPr>
              <a:t> </a:t>
            </a:r>
            <a:r>
              <a:rPr lang="en-US" sz="1600" dirty="0" err="1">
                <a:latin typeface="Arial"/>
                <a:ea typeface="Arial"/>
                <a:cs typeface="Arial"/>
                <a:sym typeface="Arial"/>
              </a:rPr>
              <a:t>utworzysz</a:t>
            </a:r>
            <a:r>
              <a:rPr lang="en-US" sz="1600" dirty="0">
                <a:latin typeface="Arial"/>
                <a:ea typeface="Arial"/>
                <a:cs typeface="Arial"/>
                <a:sym typeface="Arial"/>
              </a:rPr>
              <a:t> </a:t>
            </a:r>
            <a:r>
              <a:rPr lang="en-US" sz="1600" dirty="0" err="1">
                <a:latin typeface="Arial"/>
                <a:ea typeface="Arial"/>
                <a:cs typeface="Arial"/>
                <a:sym typeface="Arial"/>
              </a:rPr>
              <a:t>kilka</a:t>
            </a:r>
            <a:r>
              <a:rPr lang="en-US" sz="1600" dirty="0">
                <a:latin typeface="Arial"/>
                <a:ea typeface="Arial"/>
                <a:cs typeface="Arial"/>
                <a:sym typeface="Arial"/>
              </a:rPr>
              <a:t> </a:t>
            </a:r>
            <a:r>
              <a:rPr lang="en-US" sz="1600" dirty="0" err="1">
                <a:latin typeface="Arial"/>
                <a:ea typeface="Arial"/>
                <a:cs typeface="Arial"/>
                <a:sym typeface="Arial"/>
              </a:rPr>
              <a:t>narzędzi</a:t>
            </a:r>
            <a:r>
              <a:rPr lang="en-US" sz="1600" dirty="0">
                <a:latin typeface="Arial"/>
                <a:ea typeface="Arial"/>
                <a:cs typeface="Arial"/>
                <a:sym typeface="Arial"/>
              </a:rPr>
              <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wyświetlisz</a:t>
            </a:r>
            <a:r>
              <a:rPr lang="en-US" sz="1600" dirty="0">
                <a:latin typeface="Arial"/>
                <a:ea typeface="Arial"/>
                <a:cs typeface="Arial"/>
                <a:sym typeface="Arial"/>
              </a:rPr>
              <a:t> ich </a:t>
            </a:r>
            <a:r>
              <a:rPr lang="en-US" sz="1600" dirty="0" err="1">
                <a:latin typeface="Arial"/>
                <a:ea typeface="Arial"/>
                <a:cs typeface="Arial"/>
                <a:sym typeface="Arial"/>
              </a:rPr>
              <a:t>ceny</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Dodaj</a:t>
            </a:r>
            <a:r>
              <a:rPr lang="en-US" sz="1600" dirty="0">
                <a:latin typeface="Arial"/>
                <a:ea typeface="Arial"/>
                <a:cs typeface="Arial"/>
                <a:sym typeface="Arial"/>
              </a:rPr>
              <a:t> do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Tool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zwraca</a:t>
            </a:r>
            <a:r>
              <a:rPr lang="en-US" sz="1600" dirty="0">
                <a:latin typeface="Arial"/>
                <a:ea typeface="Arial"/>
                <a:cs typeface="Arial"/>
                <a:sym typeface="Arial"/>
              </a:rPr>
              <a:t> </a:t>
            </a:r>
            <a:r>
              <a:rPr lang="en-US" sz="1600" dirty="0" err="1">
                <a:latin typeface="Arial"/>
                <a:ea typeface="Arial"/>
                <a:cs typeface="Arial"/>
                <a:sym typeface="Arial"/>
              </a:rPr>
              <a:t>opis</a:t>
            </a:r>
            <a:r>
              <a:rPr lang="en-US" sz="1600" dirty="0">
                <a:latin typeface="Arial"/>
                <a:ea typeface="Arial"/>
                <a:cs typeface="Arial"/>
                <a:sym typeface="Arial"/>
              </a:rPr>
              <a:t> </a:t>
            </a:r>
            <a:r>
              <a:rPr lang="en-US" sz="1600" dirty="0" err="1">
                <a:latin typeface="Arial"/>
                <a:ea typeface="Arial"/>
                <a:cs typeface="Arial"/>
                <a:sym typeface="Arial"/>
              </a:rPr>
              <a:t>narzędzia</a:t>
            </a:r>
            <a:r>
              <a:rPr lang="en-US" sz="1600" dirty="0">
                <a:latin typeface="Arial"/>
                <a:ea typeface="Arial"/>
                <a:cs typeface="Arial"/>
                <a:sym typeface="Arial"/>
              </a:rPr>
              <a:t> (model + </a:t>
            </a:r>
            <a:r>
              <a:rPr lang="en-US" sz="1600" dirty="0" err="1">
                <a:latin typeface="Arial"/>
                <a:ea typeface="Arial"/>
                <a:cs typeface="Arial"/>
                <a:sym typeface="Arial"/>
              </a:rPr>
              <a:t>cena</a:t>
            </a:r>
            <a:r>
              <a:rPr lang="en-US" sz="1600" dirty="0">
                <a:latin typeface="Arial"/>
                <a:ea typeface="Arial"/>
                <a:cs typeface="Arial"/>
                <a:sym typeface="Arial"/>
              </a:rPr>
              <a:t>). </a:t>
            </a:r>
            <a:r>
              <a:rPr lang="en-US" sz="1600" dirty="0" err="1">
                <a:latin typeface="Arial"/>
                <a:ea typeface="Arial"/>
                <a:cs typeface="Arial"/>
                <a:sym typeface="Arial"/>
              </a:rPr>
              <a:t>Dodatkowo</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Hammer </a:t>
            </a:r>
            <a:r>
              <a:rPr lang="en-US" sz="1600" dirty="0" err="1">
                <a:latin typeface="Arial"/>
                <a:ea typeface="Arial"/>
                <a:cs typeface="Arial"/>
                <a:sym typeface="Arial"/>
              </a:rPr>
              <a:t>i</a:t>
            </a:r>
            <a:r>
              <a:rPr lang="en-US" sz="1600" dirty="0">
                <a:latin typeface="Arial"/>
                <a:ea typeface="Arial"/>
                <a:cs typeface="Arial"/>
                <a:sym typeface="Arial"/>
              </a:rPr>
              <a:t> </a:t>
            </a:r>
            <a:r>
              <a:rPr lang="en-US" sz="1600" b="1" dirty="0">
                <a:latin typeface="Arial"/>
                <a:ea typeface="Arial"/>
                <a:cs typeface="Arial"/>
                <a:sym typeface="Arial"/>
              </a:rPr>
              <a:t>Saw </a:t>
            </a:r>
            <a:r>
              <a:rPr lang="en-US" sz="1600" dirty="0" err="1">
                <a:latin typeface="Arial"/>
                <a:ea typeface="Arial"/>
                <a:cs typeface="Arial"/>
                <a:sym typeface="Arial"/>
              </a:rPr>
              <a:t>powinny</a:t>
            </a:r>
            <a:r>
              <a:rPr lang="en-US" sz="1600" dirty="0">
                <a:latin typeface="Arial"/>
                <a:ea typeface="Arial"/>
                <a:cs typeface="Arial"/>
                <a:sym typeface="Arial"/>
              </a:rPr>
              <a:t> </a:t>
            </a:r>
            <a:r>
              <a:rPr lang="en-US" sz="1600" dirty="0" err="1">
                <a:latin typeface="Arial"/>
                <a:ea typeface="Arial"/>
                <a:cs typeface="Arial"/>
                <a:sym typeface="Arial"/>
              </a:rPr>
              <a:t>rozszerzać</a:t>
            </a:r>
            <a:r>
              <a:rPr lang="en-US" sz="1600" dirty="0">
                <a:latin typeface="Arial"/>
                <a:ea typeface="Arial"/>
                <a:cs typeface="Arial"/>
                <a:sym typeface="Arial"/>
              </a:rPr>
              <a:t> </a:t>
            </a:r>
            <a:r>
              <a:rPr lang="en-US" sz="1600" dirty="0" err="1">
                <a:latin typeface="Arial"/>
                <a:ea typeface="Arial"/>
                <a:cs typeface="Arial"/>
                <a:sym typeface="Arial"/>
              </a:rPr>
              <a:t>opis</a:t>
            </a:r>
            <a:r>
              <a:rPr lang="en-US" sz="1600" dirty="0">
                <a:latin typeface="Arial"/>
                <a:ea typeface="Arial"/>
                <a:cs typeface="Arial"/>
                <a:sym typeface="Arial"/>
              </a:rPr>
              <a:t> o </a:t>
            </a:r>
            <a:r>
              <a:rPr lang="en-US" sz="1600" dirty="0" err="1">
                <a:latin typeface="Arial"/>
                <a:ea typeface="Arial"/>
                <a:cs typeface="Arial"/>
                <a:sym typeface="Arial"/>
              </a:rPr>
              <a:t>swoje</a:t>
            </a:r>
            <a:r>
              <a:rPr lang="en-US" sz="1600" dirty="0">
                <a:latin typeface="Arial"/>
                <a:ea typeface="Arial"/>
                <a:cs typeface="Arial"/>
                <a:sym typeface="Arial"/>
              </a:rPr>
              <a:t> </a:t>
            </a:r>
            <a:r>
              <a:rPr lang="en-US" sz="1600" dirty="0" err="1">
                <a:latin typeface="Arial"/>
                <a:ea typeface="Arial"/>
                <a:cs typeface="Arial"/>
                <a:sym typeface="Arial"/>
              </a:rPr>
              <a:t>unikatowe</a:t>
            </a:r>
            <a:r>
              <a:rPr lang="en-US" sz="1600" dirty="0">
                <a:latin typeface="Arial"/>
                <a:ea typeface="Arial"/>
                <a:cs typeface="Arial"/>
                <a:sym typeface="Arial"/>
              </a:rPr>
              <a:t> </a:t>
            </a:r>
            <a:r>
              <a:rPr lang="en-US" sz="1600" dirty="0" err="1">
                <a:latin typeface="Arial"/>
                <a:ea typeface="Arial"/>
                <a:cs typeface="Arial"/>
                <a:sym typeface="Arial"/>
              </a:rPr>
              <a:t>cechy</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err="1">
                <a:latin typeface="Arial"/>
                <a:ea typeface="Arial"/>
                <a:cs typeface="Arial"/>
                <a:sym typeface="Arial"/>
              </a:rPr>
              <a:t>ShoppingCart</a:t>
            </a:r>
            <a:r>
              <a:rPr lang="en-US" sz="1600" b="1" dirty="0">
                <a:latin typeface="Arial"/>
                <a:ea typeface="Arial"/>
                <a:cs typeface="Arial"/>
                <a:sym typeface="Arial"/>
              </a:rPr>
              <a:t>,</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reprezentować</a:t>
            </a:r>
            <a:r>
              <a:rPr lang="en-US" sz="1600" dirty="0">
                <a:latin typeface="Arial"/>
                <a:ea typeface="Arial"/>
                <a:cs typeface="Arial"/>
                <a:sym typeface="Arial"/>
              </a:rPr>
              <a:t> </a:t>
            </a:r>
            <a:r>
              <a:rPr lang="en-US" sz="1600" dirty="0" err="1">
                <a:latin typeface="Arial"/>
                <a:ea typeface="Arial"/>
                <a:cs typeface="Arial"/>
                <a:sym typeface="Arial"/>
              </a:rPr>
              <a:t>koszyk</a:t>
            </a:r>
            <a:r>
              <a:rPr lang="en-US" sz="1600" dirty="0">
                <a:latin typeface="Arial"/>
                <a:ea typeface="Arial"/>
                <a:cs typeface="Arial"/>
                <a:sym typeface="Arial"/>
              </a:rPr>
              <a:t> z </a:t>
            </a:r>
            <a:r>
              <a:rPr lang="en-US" sz="1600" dirty="0" err="1">
                <a:latin typeface="Arial"/>
                <a:ea typeface="Arial"/>
                <a:cs typeface="Arial"/>
                <a:sym typeface="Arial"/>
              </a:rPr>
              <a:t>zakupami</a:t>
            </a:r>
            <a:r>
              <a:rPr lang="en-US" sz="1600" dirty="0">
                <a:latin typeface="Arial"/>
                <a:ea typeface="Arial"/>
                <a:cs typeface="Arial"/>
                <a:sym typeface="Arial"/>
              </a:rPr>
              <a:t>. </a:t>
            </a:r>
            <a:r>
              <a:rPr lang="en-US" sz="1600" dirty="0" err="1">
                <a:latin typeface="Arial"/>
                <a:ea typeface="Arial"/>
                <a:cs typeface="Arial"/>
                <a:sym typeface="Arial"/>
              </a:rPr>
              <a:t>Wewnątrz</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dirty="0" err="1">
                <a:latin typeface="Arial"/>
                <a:ea typeface="Arial"/>
                <a:cs typeface="Arial"/>
                <a:sym typeface="Arial"/>
              </a:rPr>
              <a:t>dodaj</a:t>
            </a:r>
            <a:r>
              <a:rPr lang="en-US" sz="1600" dirty="0">
                <a:latin typeface="Arial"/>
                <a:ea typeface="Arial"/>
                <a:cs typeface="Arial"/>
                <a:sym typeface="Arial"/>
              </a:rPr>
              <a:t> pole ze </a:t>
            </a:r>
            <a:r>
              <a:rPr lang="en-US" sz="1600" dirty="0" err="1">
                <a:latin typeface="Arial"/>
                <a:ea typeface="Arial"/>
                <a:cs typeface="Arial"/>
                <a:sym typeface="Arial"/>
              </a:rPr>
              <a:t>zmienną</a:t>
            </a:r>
            <a:r>
              <a:rPr lang="en-US" sz="1600" dirty="0">
                <a:latin typeface="Arial"/>
                <a:ea typeface="Arial"/>
                <a:cs typeface="Arial"/>
                <a:sym typeface="Arial"/>
              </a:rPr>
              <a:t> </a:t>
            </a:r>
            <a:r>
              <a:rPr lang="en-US" sz="1600" dirty="0" err="1">
                <a:latin typeface="Arial"/>
                <a:ea typeface="Arial"/>
                <a:cs typeface="Arial"/>
                <a:sym typeface="Arial"/>
              </a:rPr>
              <a:t>tablicową</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przechowywać</a:t>
            </a:r>
            <a:r>
              <a:rPr lang="en-US" sz="1600" dirty="0">
                <a:latin typeface="Arial"/>
                <a:ea typeface="Arial"/>
                <a:cs typeface="Arial"/>
                <a:sym typeface="Arial"/>
              </a:rPr>
              <a:t> </a:t>
            </a:r>
            <a:r>
              <a:rPr lang="en-US" sz="1600" dirty="0" err="1">
                <a:latin typeface="Arial"/>
                <a:ea typeface="Arial"/>
                <a:cs typeface="Arial"/>
                <a:sym typeface="Arial"/>
              </a:rPr>
              <a:t>wybrane</a:t>
            </a:r>
            <a:r>
              <a:rPr lang="en-US" sz="1600" dirty="0">
                <a:latin typeface="Arial"/>
                <a:ea typeface="Arial"/>
                <a:cs typeface="Arial"/>
                <a:sym typeface="Arial"/>
              </a:rPr>
              <a:t> </a:t>
            </a:r>
            <a:r>
              <a:rPr lang="en-US" sz="1600" dirty="0" err="1">
                <a:latin typeface="Arial"/>
                <a:ea typeface="Arial"/>
                <a:cs typeface="Arial"/>
                <a:sym typeface="Arial"/>
              </a:rPr>
              <a:t>produkty</a:t>
            </a:r>
            <a:r>
              <a:rPr lang="en-US" sz="1600" dirty="0">
                <a:latin typeface="Arial"/>
                <a:ea typeface="Arial"/>
                <a:cs typeface="Arial"/>
                <a:sym typeface="Arial"/>
              </a:rPr>
              <a:t> (</a:t>
            </a:r>
            <a:r>
              <a:rPr lang="en-US" sz="1600" dirty="0" err="1">
                <a:latin typeface="Arial"/>
                <a:ea typeface="Arial"/>
                <a:cs typeface="Arial"/>
                <a:sym typeface="Arial"/>
              </a:rPr>
              <a:t>powiedzmy</a:t>
            </a:r>
            <a:r>
              <a:rPr lang="en-US" sz="1600" dirty="0">
                <a:latin typeface="Arial"/>
                <a:ea typeface="Arial"/>
                <a:cs typeface="Arial"/>
                <a:sym typeface="Arial"/>
              </a:rPr>
              <a:t>, </a:t>
            </a:r>
            <a:r>
              <a:rPr lang="en-US" sz="1600" dirty="0" err="1">
                <a:latin typeface="Arial"/>
                <a:ea typeface="Arial"/>
                <a:cs typeface="Arial"/>
                <a:sym typeface="Arial"/>
              </a:rPr>
              <a:t>że</a:t>
            </a:r>
            <a:r>
              <a:rPr lang="en-US" sz="1600" dirty="0">
                <a:latin typeface="Arial"/>
                <a:ea typeface="Arial"/>
                <a:cs typeface="Arial"/>
                <a:sym typeface="Arial"/>
              </a:rPr>
              <a:t> </a:t>
            </a:r>
            <a:r>
              <a:rPr lang="en-US" sz="1600" dirty="0" err="1">
                <a:latin typeface="Arial"/>
                <a:ea typeface="Arial"/>
                <a:cs typeface="Arial"/>
                <a:sym typeface="Arial"/>
              </a:rPr>
              <a:t>maksymalnie</a:t>
            </a:r>
            <a:r>
              <a:rPr lang="en-US" sz="1600" dirty="0">
                <a:latin typeface="Arial"/>
                <a:ea typeface="Arial"/>
                <a:cs typeface="Arial"/>
                <a:sym typeface="Arial"/>
              </a:rPr>
              <a:t> </a:t>
            </a:r>
            <a:r>
              <a:rPr lang="en-US" sz="1600" dirty="0" err="1">
                <a:latin typeface="Arial"/>
                <a:ea typeface="Arial"/>
                <a:cs typeface="Arial"/>
                <a:sym typeface="Arial"/>
              </a:rPr>
              <a:t>można</a:t>
            </a:r>
            <a:r>
              <a:rPr lang="en-US" sz="1600" dirty="0">
                <a:latin typeface="Arial"/>
                <a:ea typeface="Arial"/>
                <a:cs typeface="Arial"/>
                <a:sym typeface="Arial"/>
              </a:rPr>
              <a:t> </a:t>
            </a:r>
            <a:r>
              <a:rPr lang="en-US" sz="1600" dirty="0" err="1">
                <a:latin typeface="Arial"/>
                <a:ea typeface="Arial"/>
                <a:cs typeface="Arial"/>
                <a:sym typeface="Arial"/>
              </a:rPr>
              <a:t>zakupić</a:t>
            </a:r>
            <a:r>
              <a:rPr lang="en-US" sz="1600" dirty="0">
                <a:latin typeface="Arial"/>
                <a:ea typeface="Arial"/>
                <a:cs typeface="Arial"/>
                <a:sym typeface="Arial"/>
              </a:rPr>
              <a:t> 10 </a:t>
            </a:r>
            <a:r>
              <a:rPr lang="en-US" sz="1600" dirty="0" err="1">
                <a:latin typeface="Arial"/>
                <a:ea typeface="Arial"/>
                <a:cs typeface="Arial"/>
                <a:sym typeface="Arial"/>
              </a:rPr>
              <a:t>narzędzi</a:t>
            </a:r>
            <a:r>
              <a:rPr lang="en-US" sz="1600" dirty="0">
                <a:latin typeface="Arial"/>
                <a:ea typeface="Arial"/>
                <a:cs typeface="Arial"/>
                <a:sym typeface="Arial"/>
              </a:rPr>
              <a:t>). </a:t>
            </a:r>
            <a:r>
              <a:rPr lang="en-US" sz="1600" dirty="0" err="1">
                <a:latin typeface="Arial"/>
                <a:ea typeface="Arial"/>
                <a:cs typeface="Arial"/>
                <a:sym typeface="Arial"/>
              </a:rPr>
              <a:t>Dodaj</a:t>
            </a:r>
            <a:r>
              <a:rPr lang="en-US" sz="1600" dirty="0">
                <a:latin typeface="Arial"/>
                <a:ea typeface="Arial"/>
                <a:cs typeface="Arial"/>
                <a:sym typeface="Arial"/>
              </a:rPr>
              <a:t> </a:t>
            </a:r>
            <a:r>
              <a:rPr lang="en-US" sz="1600" dirty="0" err="1">
                <a:latin typeface="Arial"/>
                <a:ea typeface="Arial"/>
                <a:cs typeface="Arial"/>
                <a:sym typeface="Arial"/>
              </a:rPr>
              <a:t>metody</a:t>
            </a:r>
            <a:r>
              <a:rPr lang="en-US" sz="1600" dirty="0">
                <a:latin typeface="Arial"/>
                <a:ea typeface="Arial"/>
                <a:cs typeface="Arial"/>
                <a:sym typeface="Arial"/>
              </a:rPr>
              <a:t> do </a:t>
            </a:r>
            <a:r>
              <a:rPr lang="en-US" sz="1600" dirty="0" err="1">
                <a:latin typeface="Arial"/>
                <a:ea typeface="Arial"/>
                <a:cs typeface="Arial"/>
                <a:sym typeface="Arial"/>
              </a:rPr>
              <a:t>dodawania</a:t>
            </a:r>
            <a:r>
              <a:rPr lang="en-US" sz="1600" dirty="0">
                <a:latin typeface="Arial"/>
                <a:ea typeface="Arial"/>
                <a:cs typeface="Arial"/>
                <a:sym typeface="Arial"/>
              </a:rPr>
              <a:t> </a:t>
            </a:r>
            <a:r>
              <a:rPr lang="en-US" sz="1600" dirty="0" err="1">
                <a:latin typeface="Arial"/>
                <a:ea typeface="Arial"/>
                <a:cs typeface="Arial"/>
                <a:sym typeface="Arial"/>
              </a:rPr>
              <a:t>narzędzi</a:t>
            </a:r>
            <a:r>
              <a:rPr lang="en-US" sz="1600" dirty="0">
                <a:latin typeface="Arial"/>
                <a:ea typeface="Arial"/>
                <a:cs typeface="Arial"/>
                <a:sym typeface="Arial"/>
              </a:rPr>
              <a:t>, do </a:t>
            </a:r>
            <a:r>
              <a:rPr lang="en-US" sz="1600" dirty="0" err="1">
                <a:latin typeface="Arial"/>
                <a:ea typeface="Arial"/>
                <a:cs typeface="Arial"/>
                <a:sym typeface="Arial"/>
              </a:rPr>
              <a:t>wyświetlania</a:t>
            </a:r>
            <a:r>
              <a:rPr lang="en-US" sz="1600" dirty="0">
                <a:latin typeface="Arial"/>
                <a:ea typeface="Arial"/>
                <a:cs typeface="Arial"/>
                <a:sym typeface="Arial"/>
              </a:rPr>
              <a:t> ich </a:t>
            </a:r>
            <a:r>
              <a:rPr lang="en-US" sz="1600" dirty="0" err="1">
                <a:latin typeface="Arial"/>
                <a:ea typeface="Arial"/>
                <a:cs typeface="Arial"/>
                <a:sym typeface="Arial"/>
              </a:rPr>
              <a:t>listy</a:t>
            </a:r>
            <a:r>
              <a:rPr lang="en-US" sz="1600" dirty="0">
                <a:latin typeface="Arial"/>
                <a:ea typeface="Arial"/>
                <a:cs typeface="Arial"/>
                <a:sym typeface="Arial"/>
              </a:rPr>
              <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zwróci</a:t>
            </a:r>
            <a:r>
              <a:rPr lang="en-US" sz="1600" dirty="0">
                <a:latin typeface="Arial"/>
                <a:ea typeface="Arial"/>
                <a:cs typeface="Arial"/>
                <a:sym typeface="Arial"/>
              </a:rPr>
              <a:t> </a:t>
            </a:r>
            <a:r>
              <a:rPr lang="en-US" sz="1600" dirty="0" err="1">
                <a:latin typeface="Arial"/>
                <a:ea typeface="Arial"/>
                <a:cs typeface="Arial"/>
                <a:sym typeface="Arial"/>
              </a:rPr>
              <a:t>łączną</a:t>
            </a:r>
            <a:r>
              <a:rPr lang="en-US" sz="1600" dirty="0">
                <a:latin typeface="Arial"/>
                <a:ea typeface="Arial"/>
                <a:cs typeface="Arial"/>
                <a:sym typeface="Arial"/>
              </a:rPr>
              <a:t> </a:t>
            </a:r>
            <a:r>
              <a:rPr lang="en-US" sz="1600" dirty="0" err="1">
                <a:latin typeface="Arial"/>
                <a:ea typeface="Arial"/>
                <a:cs typeface="Arial"/>
                <a:sym typeface="Arial"/>
              </a:rPr>
              <a:t>sumę</a:t>
            </a:r>
            <a:r>
              <a:rPr lang="en-US" sz="1600" dirty="0">
                <a:latin typeface="Arial"/>
                <a:ea typeface="Arial"/>
                <a:cs typeface="Arial"/>
                <a:sym typeface="Arial"/>
              </a:rPr>
              <a:t> </a:t>
            </a:r>
            <a:r>
              <a:rPr lang="en-US" sz="1600" dirty="0" err="1">
                <a:latin typeface="Arial"/>
                <a:ea typeface="Arial"/>
                <a:cs typeface="Arial"/>
                <a:sym typeface="Arial"/>
              </a:rPr>
              <a:t>zakupów</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a:solidFill>
                  <a:srgbClr val="FF0000"/>
                </a:solidFill>
                <a:latin typeface="Arial"/>
                <a:ea typeface="Arial"/>
                <a:cs typeface="Arial"/>
                <a:sym typeface="Arial"/>
              </a:rPr>
              <a:t>*</a:t>
            </a:r>
            <a:r>
              <a:rPr lang="en-US" sz="1600" dirty="0">
                <a:latin typeface="Arial"/>
                <a:ea typeface="Arial"/>
                <a:cs typeface="Arial"/>
                <a:sym typeface="Arial"/>
              </a:rPr>
              <a:t> </a:t>
            </a:r>
            <a:r>
              <a:rPr lang="en-US" sz="1600" dirty="0" err="1">
                <a:latin typeface="Arial"/>
                <a:ea typeface="Arial"/>
                <a:cs typeface="Arial"/>
                <a:sym typeface="Arial"/>
              </a:rPr>
              <a:t>Zbuduj</a:t>
            </a:r>
            <a:r>
              <a:rPr lang="en-US" sz="1600" dirty="0">
                <a:latin typeface="Arial"/>
                <a:ea typeface="Arial"/>
                <a:cs typeface="Arial"/>
                <a:sym typeface="Arial"/>
              </a:rPr>
              <a:t> program, </a:t>
            </a:r>
            <a:r>
              <a:rPr lang="en-US" sz="1600" dirty="0" err="1">
                <a:latin typeface="Arial"/>
                <a:ea typeface="Arial"/>
                <a:cs typeface="Arial"/>
                <a:sym typeface="Arial"/>
              </a:rPr>
              <a:t>który</a:t>
            </a:r>
            <a:r>
              <a:rPr lang="en-US" sz="1600" dirty="0">
                <a:latin typeface="Arial"/>
                <a:ea typeface="Arial"/>
                <a:cs typeface="Arial"/>
                <a:sym typeface="Arial"/>
              </a:rPr>
              <a:t> </a:t>
            </a:r>
            <a:r>
              <a:rPr lang="en-US" sz="1600" dirty="0" err="1">
                <a:latin typeface="Arial"/>
                <a:ea typeface="Arial"/>
                <a:cs typeface="Arial"/>
                <a:sym typeface="Arial"/>
              </a:rPr>
              <a:t>wykorzysta</a:t>
            </a:r>
            <a:r>
              <a:rPr lang="en-US" sz="1600" dirty="0">
                <a:latin typeface="Arial"/>
                <a:ea typeface="Arial"/>
                <a:cs typeface="Arial"/>
                <a:sym typeface="Arial"/>
              </a:rPr>
              <a:t> </a:t>
            </a:r>
            <a:r>
              <a:rPr lang="en-US" sz="1600" dirty="0" err="1">
                <a:latin typeface="Arial"/>
                <a:ea typeface="Arial"/>
                <a:cs typeface="Arial"/>
                <a:sym typeface="Arial"/>
              </a:rPr>
              <a:t>całą</a:t>
            </a:r>
            <a:r>
              <a:rPr lang="en-US" sz="1600" dirty="0">
                <a:latin typeface="Arial"/>
                <a:ea typeface="Arial"/>
                <a:cs typeface="Arial"/>
                <a:sym typeface="Arial"/>
              </a:rPr>
              <a:t> </a:t>
            </a:r>
            <a:r>
              <a:rPr lang="en-US" sz="1600" dirty="0" err="1">
                <a:latin typeface="Arial"/>
                <a:ea typeface="Arial"/>
                <a:cs typeface="Arial"/>
                <a:sym typeface="Arial"/>
              </a:rPr>
              <a:t>zdobytą</a:t>
            </a:r>
            <a:r>
              <a:rPr lang="en-US" sz="1600" dirty="0">
                <a:latin typeface="Arial"/>
                <a:ea typeface="Arial"/>
                <a:cs typeface="Arial"/>
                <a:sym typeface="Arial"/>
              </a:rPr>
              <a:t> </a:t>
            </a:r>
            <a:r>
              <a:rPr lang="en-US" sz="1600" dirty="0" err="1">
                <a:latin typeface="Arial"/>
                <a:ea typeface="Arial"/>
                <a:cs typeface="Arial"/>
                <a:sym typeface="Arial"/>
              </a:rPr>
              <a:t>dotąd</a:t>
            </a:r>
            <a:r>
              <a:rPr lang="en-US" sz="1600" dirty="0">
                <a:latin typeface="Arial"/>
                <a:ea typeface="Arial"/>
                <a:cs typeface="Arial"/>
                <a:sym typeface="Arial"/>
              </a:rPr>
              <a:t> </a:t>
            </a:r>
            <a:r>
              <a:rPr lang="en-US" sz="1600" dirty="0" err="1">
                <a:latin typeface="Arial"/>
                <a:ea typeface="Arial"/>
                <a:cs typeface="Arial"/>
                <a:sym typeface="Arial"/>
              </a:rPr>
              <a:t>wiedzę</a:t>
            </a:r>
            <a:r>
              <a:rPr lang="en-US" sz="1600" dirty="0">
                <a:latin typeface="Arial"/>
                <a:ea typeface="Arial"/>
                <a:cs typeface="Arial"/>
                <a:sym typeface="Arial"/>
              </a:rPr>
              <a:t>, a </a:t>
            </a:r>
            <a:r>
              <a:rPr lang="en-US" sz="1600" dirty="0" err="1">
                <a:latin typeface="Arial"/>
                <a:ea typeface="Arial"/>
                <a:cs typeface="Arial"/>
                <a:sym typeface="Arial"/>
              </a:rPr>
              <a:t>który</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pozwalał</a:t>
            </a:r>
            <a:r>
              <a:rPr lang="en-US" sz="1600" dirty="0">
                <a:latin typeface="Arial"/>
                <a:ea typeface="Arial"/>
                <a:cs typeface="Arial"/>
                <a:sym typeface="Arial"/>
              </a:rPr>
              <a:t> </a:t>
            </a:r>
            <a:r>
              <a:rPr lang="en-US" sz="1600" dirty="0" err="1">
                <a:latin typeface="Arial"/>
                <a:ea typeface="Arial"/>
                <a:cs typeface="Arial"/>
                <a:sym typeface="Arial"/>
              </a:rPr>
              <a:t>stworzyć</a:t>
            </a:r>
            <a:r>
              <a:rPr lang="en-US" sz="1600" dirty="0">
                <a:latin typeface="Arial"/>
                <a:ea typeface="Arial"/>
                <a:cs typeface="Arial"/>
                <a:sym typeface="Arial"/>
              </a:rPr>
              <a:t> </a:t>
            </a:r>
            <a:r>
              <a:rPr lang="en-US" sz="1600" dirty="0" err="1">
                <a:latin typeface="Arial"/>
                <a:ea typeface="Arial"/>
                <a:cs typeface="Arial"/>
                <a:sym typeface="Arial"/>
              </a:rPr>
              <a:t>linię</a:t>
            </a:r>
            <a:r>
              <a:rPr lang="en-US" sz="1600" dirty="0">
                <a:latin typeface="Arial"/>
                <a:ea typeface="Arial"/>
                <a:cs typeface="Arial"/>
                <a:sym typeface="Arial"/>
              </a:rPr>
              <a:t> </a:t>
            </a:r>
            <a:r>
              <a:rPr lang="en-US" sz="1600" dirty="0" err="1">
                <a:latin typeface="Arial"/>
                <a:ea typeface="Arial"/>
                <a:cs typeface="Arial"/>
                <a:sym typeface="Arial"/>
              </a:rPr>
              <a:t>produkcyjną</a:t>
            </a:r>
            <a:r>
              <a:rPr lang="en-US" sz="1600" dirty="0">
                <a:latin typeface="Arial"/>
                <a:ea typeface="Arial"/>
                <a:cs typeface="Arial"/>
                <a:sym typeface="Arial"/>
              </a:rPr>
              <a:t> </a:t>
            </a:r>
            <a:r>
              <a:rPr lang="en-US" sz="1600" dirty="0" err="1">
                <a:latin typeface="Arial"/>
                <a:ea typeface="Arial"/>
                <a:cs typeface="Arial"/>
                <a:sym typeface="Arial"/>
              </a:rPr>
              <a:t>samochodów</a:t>
            </a:r>
            <a:r>
              <a:rPr lang="en-US" sz="1600" dirty="0">
                <a:latin typeface="Arial"/>
                <a:ea typeface="Arial"/>
                <a:cs typeface="Arial"/>
                <a:sym typeface="Arial"/>
              </a:rPr>
              <a:t>. </a:t>
            </a:r>
            <a:r>
              <a:rPr lang="en-US" sz="1600" dirty="0" err="1">
                <a:latin typeface="Arial"/>
                <a:ea typeface="Arial"/>
                <a:cs typeface="Arial"/>
                <a:sym typeface="Arial"/>
              </a:rPr>
              <a:t>Zbuduj</a:t>
            </a:r>
            <a:r>
              <a:rPr lang="en-US" sz="1600" dirty="0">
                <a:latin typeface="Arial"/>
                <a:ea typeface="Arial"/>
                <a:cs typeface="Arial"/>
                <a:sym typeface="Arial"/>
              </a:rPr>
              <a:t> </a:t>
            </a:r>
            <a:r>
              <a:rPr lang="en-US" sz="1600" dirty="0" err="1">
                <a:latin typeface="Arial"/>
                <a:ea typeface="Arial"/>
                <a:cs typeface="Arial"/>
                <a:sym typeface="Arial"/>
              </a:rPr>
              <a:t>odpowiednią</a:t>
            </a:r>
            <a:r>
              <a:rPr lang="en-US" sz="1600" dirty="0">
                <a:latin typeface="Arial"/>
                <a:ea typeface="Arial"/>
                <a:cs typeface="Arial"/>
                <a:sym typeface="Arial"/>
              </a:rPr>
              <a:t> </a:t>
            </a:r>
            <a:r>
              <a:rPr lang="en-US" sz="1600" dirty="0" err="1">
                <a:latin typeface="Arial"/>
                <a:ea typeface="Arial"/>
                <a:cs typeface="Arial"/>
                <a:sym typeface="Arial"/>
              </a:rPr>
              <a:t>strukturę</a:t>
            </a:r>
            <a:r>
              <a:rPr lang="en-US" sz="1600" dirty="0">
                <a:latin typeface="Arial"/>
                <a:ea typeface="Arial"/>
                <a:cs typeface="Arial"/>
                <a:sym typeface="Arial"/>
              </a:rPr>
              <a:t> </a:t>
            </a:r>
            <a:r>
              <a:rPr lang="en-US" sz="1600" dirty="0" err="1">
                <a:latin typeface="Arial"/>
                <a:ea typeface="Arial"/>
                <a:cs typeface="Arial"/>
                <a:sym typeface="Arial"/>
              </a:rPr>
              <a:t>projektu</a:t>
            </a:r>
            <a:r>
              <a:rPr lang="en-US" sz="1600" dirty="0">
                <a:latin typeface="Arial"/>
                <a:ea typeface="Arial"/>
                <a:cs typeface="Arial"/>
                <a:sym typeface="Arial"/>
              </a:rPr>
              <a:t> </a:t>
            </a:r>
            <a:r>
              <a:rPr lang="en-US" sz="1600" dirty="0" err="1">
                <a:latin typeface="Arial"/>
                <a:ea typeface="Arial"/>
                <a:cs typeface="Arial"/>
                <a:sym typeface="Arial"/>
              </a:rPr>
              <a:t>oraz</a:t>
            </a:r>
            <a:r>
              <a:rPr lang="en-US" sz="1600" dirty="0">
                <a:latin typeface="Arial"/>
                <a:ea typeface="Arial"/>
                <a:cs typeface="Arial"/>
                <a:sym typeface="Arial"/>
              </a:rPr>
              <a:t> API, </a:t>
            </a:r>
            <a:r>
              <a:rPr lang="en-US" sz="1600" dirty="0" err="1">
                <a:latin typeface="Arial"/>
                <a:ea typeface="Arial"/>
                <a:cs typeface="Arial"/>
                <a:sym typeface="Arial"/>
              </a:rPr>
              <a:t>które</a:t>
            </a:r>
            <a:r>
              <a:rPr lang="en-US" sz="1600" dirty="0">
                <a:latin typeface="Arial"/>
                <a:ea typeface="Arial"/>
                <a:cs typeface="Arial"/>
                <a:sym typeface="Arial"/>
              </a:rPr>
              <a:t> w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dirty="0" err="1">
                <a:latin typeface="Arial"/>
                <a:ea typeface="Arial"/>
                <a:cs typeface="Arial"/>
                <a:sym typeface="Arial"/>
              </a:rPr>
              <a:t>budującej</a:t>
            </a:r>
            <a:r>
              <a:rPr lang="en-US" sz="1600" dirty="0">
                <a:latin typeface="Arial"/>
                <a:ea typeface="Arial"/>
                <a:cs typeface="Arial"/>
                <a:sym typeface="Arial"/>
              </a:rPr>
              <a:t> </a:t>
            </a:r>
            <a:r>
              <a:rPr lang="en-US" sz="1600" dirty="0" err="1">
                <a:latin typeface="Arial"/>
                <a:ea typeface="Arial"/>
                <a:cs typeface="Arial"/>
                <a:sym typeface="Arial"/>
              </a:rPr>
              <a:t>samochód</a:t>
            </a:r>
            <a:r>
              <a:rPr lang="en-US" sz="1600" dirty="0">
                <a:latin typeface="Arial"/>
                <a:ea typeface="Arial"/>
                <a:cs typeface="Arial"/>
                <a:sym typeface="Arial"/>
              </a:rPr>
              <a:t> </a:t>
            </a:r>
            <a:r>
              <a:rPr lang="en-US" sz="1600" dirty="0" err="1">
                <a:latin typeface="Arial"/>
                <a:ea typeface="Arial"/>
                <a:cs typeface="Arial"/>
                <a:sym typeface="Arial"/>
              </a:rPr>
              <a:t>pozwalać</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komponować</a:t>
            </a:r>
            <a:r>
              <a:rPr lang="en-US" sz="1600" dirty="0">
                <a:latin typeface="Arial"/>
                <a:ea typeface="Arial"/>
                <a:cs typeface="Arial"/>
                <a:sym typeface="Arial"/>
              </a:rPr>
              <a:t> </a:t>
            </a:r>
            <a:r>
              <a:rPr lang="en-US" sz="1600" dirty="0" err="1">
                <a:latin typeface="Arial"/>
                <a:ea typeface="Arial"/>
                <a:cs typeface="Arial"/>
                <a:sym typeface="Arial"/>
              </a:rPr>
              <a:t>dowolny</a:t>
            </a:r>
            <a:r>
              <a:rPr lang="en-US" sz="1600" dirty="0">
                <a:latin typeface="Arial"/>
                <a:ea typeface="Arial"/>
                <a:cs typeface="Arial"/>
                <a:sym typeface="Arial"/>
              </a:rPr>
              <a:t> </a:t>
            </a:r>
            <a:r>
              <a:rPr lang="en-US" sz="1600" dirty="0" err="1">
                <a:latin typeface="Arial"/>
                <a:ea typeface="Arial"/>
                <a:cs typeface="Arial"/>
                <a:sym typeface="Arial"/>
              </a:rPr>
              <a:t>rodzaj</a:t>
            </a:r>
            <a:r>
              <a:rPr lang="en-US" sz="1600" dirty="0">
                <a:latin typeface="Arial"/>
                <a:ea typeface="Arial"/>
                <a:cs typeface="Arial"/>
                <a:sym typeface="Arial"/>
              </a:rPr>
              <a:t> </a:t>
            </a:r>
            <a:r>
              <a:rPr lang="en-US" sz="1600" dirty="0" err="1">
                <a:latin typeface="Arial"/>
                <a:ea typeface="Arial"/>
                <a:cs typeface="Arial"/>
                <a:sym typeface="Arial"/>
              </a:rPr>
              <a:t>pojazdu</a:t>
            </a:r>
            <a:r>
              <a:rPr lang="en-US" sz="1600" dirty="0">
                <a:latin typeface="Arial"/>
                <a:ea typeface="Arial"/>
                <a:cs typeface="Arial"/>
                <a:sym typeface="Arial"/>
              </a:rPr>
              <a:t>. </a:t>
            </a:r>
            <a:r>
              <a:rPr lang="en-US" sz="1600" dirty="0" err="1">
                <a:latin typeface="Arial"/>
                <a:ea typeface="Arial"/>
                <a:cs typeface="Arial"/>
                <a:sym typeface="Arial"/>
              </a:rPr>
              <a:t>Napisz</a:t>
            </a:r>
            <a:r>
              <a:rPr lang="en-US" sz="1600" dirty="0">
                <a:latin typeface="Arial"/>
                <a:ea typeface="Arial"/>
                <a:cs typeface="Arial"/>
                <a:sym typeface="Arial"/>
              </a:rPr>
              <a:t> </a:t>
            </a:r>
            <a:r>
              <a:rPr lang="en-US" sz="1600" dirty="0" err="1">
                <a:latin typeface="Arial"/>
                <a:ea typeface="Arial"/>
                <a:cs typeface="Arial"/>
                <a:sym typeface="Arial"/>
              </a:rPr>
              <a:t>także</a:t>
            </a:r>
            <a:r>
              <a:rPr lang="en-US" sz="1600" dirty="0">
                <a:latin typeface="Arial"/>
                <a:ea typeface="Arial"/>
                <a:cs typeface="Arial"/>
                <a:sym typeface="Arial"/>
              </a:rPr>
              <a:t> generator, </a:t>
            </a:r>
            <a:r>
              <a:rPr lang="en-US" sz="1600" dirty="0" err="1">
                <a:latin typeface="Arial"/>
                <a:ea typeface="Arial"/>
                <a:cs typeface="Arial"/>
                <a:sym typeface="Arial"/>
              </a:rPr>
              <a:t>który</a:t>
            </a:r>
            <a:r>
              <a:rPr lang="en-US" sz="1600" dirty="0">
                <a:latin typeface="Arial"/>
                <a:ea typeface="Arial"/>
                <a:cs typeface="Arial"/>
                <a:sym typeface="Arial"/>
              </a:rPr>
              <a:t> </a:t>
            </a:r>
            <a:r>
              <a:rPr lang="en-US" sz="1600" dirty="0" err="1">
                <a:latin typeface="Arial"/>
                <a:ea typeface="Arial"/>
                <a:cs typeface="Arial"/>
                <a:sym typeface="Arial"/>
              </a:rPr>
              <a:t>mógłby</a:t>
            </a:r>
            <a:r>
              <a:rPr lang="en-US" sz="1600" dirty="0">
                <a:latin typeface="Arial"/>
                <a:ea typeface="Arial"/>
                <a:cs typeface="Arial"/>
                <a:sym typeface="Arial"/>
              </a:rPr>
              <a:t> </a:t>
            </a:r>
            <a:r>
              <a:rPr lang="en-US" sz="1600" dirty="0" err="1">
                <a:latin typeface="Arial"/>
                <a:ea typeface="Arial"/>
                <a:cs typeface="Arial"/>
                <a:sym typeface="Arial"/>
              </a:rPr>
              <a:t>zostać</a:t>
            </a:r>
            <a:r>
              <a:rPr lang="en-US" sz="1600" dirty="0">
                <a:latin typeface="Arial"/>
                <a:ea typeface="Arial"/>
                <a:cs typeface="Arial"/>
                <a:sym typeface="Arial"/>
              </a:rPr>
              <a:t> </a:t>
            </a:r>
            <a:r>
              <a:rPr lang="en-US" sz="1600" dirty="0" err="1">
                <a:latin typeface="Arial"/>
                <a:ea typeface="Arial"/>
                <a:cs typeface="Arial"/>
                <a:sym typeface="Arial"/>
              </a:rPr>
              <a:t>użyty</a:t>
            </a:r>
            <a:r>
              <a:rPr lang="en-US" sz="1600" dirty="0">
                <a:latin typeface="Arial"/>
                <a:ea typeface="Arial"/>
                <a:cs typeface="Arial"/>
                <a:sym typeface="Arial"/>
              </a:rPr>
              <a:t> </a:t>
            </a:r>
            <a:r>
              <a:rPr lang="en-US" sz="1600" dirty="0" err="1">
                <a:latin typeface="Arial"/>
                <a:ea typeface="Arial"/>
                <a:cs typeface="Arial"/>
                <a:sym typeface="Arial"/>
              </a:rPr>
              <a:t>na</a:t>
            </a:r>
            <a:r>
              <a:rPr lang="en-US" sz="1600" dirty="0">
                <a:latin typeface="Arial"/>
                <a:ea typeface="Arial"/>
                <a:cs typeface="Arial"/>
                <a:sym typeface="Arial"/>
              </a:rPr>
              <a:t> </a:t>
            </a:r>
            <a:r>
              <a:rPr lang="en-US" sz="1600" dirty="0" err="1">
                <a:latin typeface="Arial"/>
                <a:ea typeface="Arial"/>
                <a:cs typeface="Arial"/>
                <a:sym typeface="Arial"/>
              </a:rPr>
              <a:t>stronie</a:t>
            </a:r>
            <a:r>
              <a:rPr lang="en-US" sz="1600" dirty="0">
                <a:latin typeface="Arial"/>
                <a:ea typeface="Arial"/>
                <a:cs typeface="Arial"/>
                <a:sym typeface="Arial"/>
              </a:rPr>
              <a:t> </a:t>
            </a:r>
            <a:r>
              <a:rPr lang="en-US" sz="1600" dirty="0" err="1">
                <a:latin typeface="Arial"/>
                <a:ea typeface="Arial"/>
                <a:cs typeface="Arial"/>
                <a:sym typeface="Arial"/>
              </a:rPr>
              <a:t>konfiguratora</a:t>
            </a:r>
            <a:r>
              <a:rPr lang="en-US" sz="1600" dirty="0">
                <a:latin typeface="Arial"/>
                <a:ea typeface="Arial"/>
                <a:cs typeface="Arial"/>
                <a:sym typeface="Arial"/>
              </a:rPr>
              <a:t> </a:t>
            </a:r>
            <a:r>
              <a:rPr lang="en-US" sz="1600" dirty="0" err="1">
                <a:latin typeface="Arial"/>
                <a:ea typeface="Arial"/>
                <a:cs typeface="Arial"/>
                <a:sym typeface="Arial"/>
              </a:rPr>
              <a:t>pojazdów</a:t>
            </a:r>
            <a:r>
              <a:rPr lang="en-US" sz="1600" dirty="0">
                <a:latin typeface="Arial"/>
                <a:ea typeface="Arial"/>
                <a:cs typeface="Arial"/>
                <a:sym typeface="Arial"/>
              </a:rPr>
              <a:t> </a:t>
            </a:r>
            <a:r>
              <a:rPr lang="en-US" sz="1600" dirty="0" err="1">
                <a:latin typeface="Arial"/>
                <a:ea typeface="Arial"/>
                <a:cs typeface="Arial"/>
                <a:sym typeface="Arial"/>
              </a:rPr>
              <a:t>dowolnej</a:t>
            </a:r>
            <a:r>
              <a:rPr lang="en-US" sz="1600" dirty="0">
                <a:latin typeface="Arial"/>
                <a:ea typeface="Arial"/>
                <a:cs typeface="Arial"/>
                <a:sym typeface="Arial"/>
              </a:rPr>
              <a:t> </a:t>
            </a:r>
            <a:r>
              <a:rPr lang="en-US" sz="1600" dirty="0" err="1">
                <a:latin typeface="Arial"/>
                <a:ea typeface="Arial"/>
                <a:cs typeface="Arial"/>
                <a:sym typeface="Arial"/>
              </a:rPr>
              <a:t>marki</a:t>
            </a:r>
            <a:r>
              <a:rPr lang="en-US" sz="1600" dirty="0">
                <a:latin typeface="Arial"/>
                <a:ea typeface="Arial"/>
                <a:cs typeface="Arial"/>
                <a:sym typeface="Arial"/>
              </a:rPr>
              <a:t>, a </a:t>
            </a:r>
            <a:r>
              <a:rPr lang="en-US" sz="1600" dirty="0" err="1">
                <a:latin typeface="Arial"/>
                <a:ea typeface="Arial"/>
                <a:cs typeface="Arial"/>
                <a:sym typeface="Arial"/>
              </a:rPr>
              <a:t>który</a:t>
            </a:r>
            <a:r>
              <a:rPr lang="en-US" sz="1600" dirty="0">
                <a:latin typeface="Arial"/>
                <a:ea typeface="Arial"/>
                <a:cs typeface="Arial"/>
                <a:sym typeface="Arial"/>
              </a:rPr>
              <a:t> po </a:t>
            </a:r>
            <a:r>
              <a:rPr lang="en-US" sz="1600" dirty="0" err="1">
                <a:latin typeface="Arial"/>
                <a:ea typeface="Arial"/>
                <a:cs typeface="Arial"/>
                <a:sym typeface="Arial"/>
              </a:rPr>
              <a:t>uruchomieniu</a:t>
            </a:r>
            <a:r>
              <a:rPr lang="en-US" sz="1600" dirty="0">
                <a:latin typeface="Arial"/>
                <a:ea typeface="Arial"/>
                <a:cs typeface="Arial"/>
                <a:sym typeface="Arial"/>
              </a:rPr>
              <a:t> </a:t>
            </a:r>
            <a:r>
              <a:rPr lang="en-US" sz="1600" dirty="0" err="1">
                <a:latin typeface="Arial"/>
                <a:ea typeface="Arial"/>
                <a:cs typeface="Arial"/>
                <a:sym typeface="Arial"/>
              </a:rPr>
              <a:t>programu</a:t>
            </a:r>
            <a:r>
              <a:rPr lang="en-US" sz="1600" dirty="0">
                <a:latin typeface="Arial"/>
                <a:ea typeface="Arial"/>
                <a:cs typeface="Arial"/>
                <a:sym typeface="Arial"/>
              </a:rPr>
              <a:t> </a:t>
            </a:r>
            <a:r>
              <a:rPr lang="en-US" sz="1600" dirty="0" err="1">
                <a:latin typeface="Arial"/>
                <a:ea typeface="Arial"/>
                <a:cs typeface="Arial"/>
                <a:sym typeface="Arial"/>
              </a:rPr>
              <a:t>tworzyć</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zadaną</a:t>
            </a:r>
            <a:r>
              <a:rPr lang="en-US" sz="1600" dirty="0">
                <a:latin typeface="Arial"/>
                <a:ea typeface="Arial"/>
                <a:cs typeface="Arial"/>
                <a:sym typeface="Arial"/>
              </a:rPr>
              <a:t> </a:t>
            </a:r>
            <a:r>
              <a:rPr lang="en-US" sz="1600" dirty="0" err="1">
                <a:latin typeface="Arial"/>
                <a:ea typeface="Arial"/>
                <a:cs typeface="Arial"/>
                <a:sym typeface="Arial"/>
              </a:rPr>
              <a:t>ilość</a:t>
            </a:r>
            <a:r>
              <a:rPr lang="en-US" sz="1600" dirty="0">
                <a:latin typeface="Arial"/>
                <a:ea typeface="Arial"/>
                <a:cs typeface="Arial"/>
                <a:sym typeface="Arial"/>
              </a:rPr>
              <a:t> </a:t>
            </a:r>
            <a:r>
              <a:rPr lang="en-US" sz="1600" dirty="0" err="1">
                <a:latin typeface="Arial"/>
                <a:ea typeface="Arial"/>
                <a:cs typeface="Arial"/>
                <a:sym typeface="Arial"/>
              </a:rPr>
              <a:t>losowych</a:t>
            </a:r>
            <a:r>
              <a:rPr lang="en-US" sz="1600" dirty="0">
                <a:latin typeface="Arial"/>
                <a:ea typeface="Arial"/>
                <a:cs typeface="Arial"/>
                <a:sym typeface="Arial"/>
              </a:rPr>
              <a:t> </a:t>
            </a:r>
            <a:r>
              <a:rPr lang="en-US" sz="1600" dirty="0" err="1">
                <a:latin typeface="Arial"/>
                <a:ea typeface="Arial"/>
                <a:cs typeface="Arial"/>
                <a:sym typeface="Arial"/>
              </a:rPr>
              <a:t>konfiguracji</a:t>
            </a:r>
            <a:r>
              <a:rPr lang="en-US" sz="1600" dirty="0">
                <a:latin typeface="Arial"/>
                <a:ea typeface="Arial"/>
                <a:cs typeface="Arial"/>
                <a:sym typeface="Arial"/>
              </a:rPr>
              <a:t> </a:t>
            </a:r>
            <a:r>
              <a:rPr lang="en-US" sz="1600" dirty="0" err="1">
                <a:latin typeface="Arial"/>
                <a:ea typeface="Arial"/>
                <a:cs typeface="Arial"/>
                <a:sym typeface="Arial"/>
              </a:rPr>
              <a:t>samochodów</a:t>
            </a:r>
            <a:r>
              <a:rPr lang="en-US" sz="1600" dirty="0">
                <a:latin typeface="Arial"/>
                <a:ea typeface="Arial"/>
                <a:cs typeface="Arial"/>
                <a:sym typeface="Arial"/>
              </a:rPr>
              <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przetrzymywać</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je w </a:t>
            </a:r>
            <a:r>
              <a:rPr lang="en-US" sz="1600" dirty="0" err="1">
                <a:latin typeface="Arial"/>
                <a:ea typeface="Arial"/>
                <a:cs typeface="Arial"/>
                <a:sym typeface="Arial"/>
              </a:rPr>
              <a:t>tablicy</a:t>
            </a:r>
            <a:r>
              <a:rPr lang="en-US" sz="1600" dirty="0">
                <a:latin typeface="Arial"/>
                <a:ea typeface="Arial"/>
                <a:cs typeface="Arial"/>
                <a:sym typeface="Arial"/>
              </a:rPr>
              <a:t> o </a:t>
            </a:r>
            <a:r>
              <a:rPr lang="en-US" sz="1600" dirty="0" err="1">
                <a:latin typeface="Arial"/>
                <a:ea typeface="Arial"/>
                <a:cs typeface="Arial"/>
                <a:sym typeface="Arial"/>
              </a:rPr>
              <a:t>zadanej</a:t>
            </a:r>
            <a:r>
              <a:rPr lang="en-US" sz="1600" dirty="0">
                <a:latin typeface="Arial"/>
                <a:ea typeface="Arial"/>
                <a:cs typeface="Arial"/>
                <a:sym typeface="Arial"/>
              </a:rPr>
              <a:t> </a:t>
            </a:r>
            <a:r>
              <a:rPr lang="en-US" sz="1600" dirty="0" err="1">
                <a:latin typeface="Arial"/>
                <a:ea typeface="Arial"/>
                <a:cs typeface="Arial"/>
                <a:sym typeface="Arial"/>
              </a:rPr>
              <a:t>wielkości</a:t>
            </a:r>
            <a:r>
              <a:rPr lang="en-US" sz="1600" dirty="0">
                <a:latin typeface="Arial"/>
                <a:ea typeface="Arial"/>
                <a:cs typeface="Arial"/>
                <a:sym typeface="Arial"/>
              </a:rPr>
              <a:t>. </a:t>
            </a:r>
            <a:r>
              <a:rPr lang="en-US" sz="1600" dirty="0" err="1">
                <a:latin typeface="Arial"/>
                <a:ea typeface="Arial"/>
                <a:cs typeface="Arial"/>
                <a:sym typeface="Arial"/>
              </a:rPr>
              <a:t>Zadbaj</a:t>
            </a:r>
            <a:r>
              <a:rPr lang="en-US" sz="1600" dirty="0">
                <a:latin typeface="Arial"/>
                <a:ea typeface="Arial"/>
                <a:cs typeface="Arial"/>
                <a:sym typeface="Arial"/>
              </a:rPr>
              <a:t> by </a:t>
            </a:r>
            <a:r>
              <a:rPr lang="en-US" sz="1600" dirty="0" err="1">
                <a:latin typeface="Arial"/>
                <a:ea typeface="Arial"/>
                <a:cs typeface="Arial"/>
                <a:sym typeface="Arial"/>
              </a:rPr>
              <a:t>końcowy</a:t>
            </a:r>
            <a:r>
              <a:rPr lang="en-US" sz="1600" dirty="0">
                <a:latin typeface="Arial"/>
                <a:ea typeface="Arial"/>
                <a:cs typeface="Arial"/>
                <a:sym typeface="Arial"/>
              </a:rPr>
              <a:t> </a:t>
            </a:r>
            <a:r>
              <a:rPr lang="en-US" sz="1600" dirty="0" err="1">
                <a:latin typeface="Arial"/>
                <a:ea typeface="Arial"/>
                <a:cs typeface="Arial"/>
                <a:sym typeface="Arial"/>
              </a:rPr>
              <a:t>użytkownik</a:t>
            </a:r>
            <a:r>
              <a:rPr lang="en-US" sz="1600" dirty="0">
                <a:latin typeface="Arial"/>
                <a:ea typeface="Arial"/>
                <a:cs typeface="Arial"/>
                <a:sym typeface="Arial"/>
              </a:rPr>
              <a:t> </a:t>
            </a:r>
            <a:r>
              <a:rPr lang="en-US" sz="1600" dirty="0" err="1">
                <a:latin typeface="Arial"/>
                <a:ea typeface="Arial"/>
                <a:cs typeface="Arial"/>
                <a:sym typeface="Arial"/>
              </a:rPr>
              <a:t>miał</a:t>
            </a:r>
            <a:r>
              <a:rPr lang="en-US" sz="1600" dirty="0">
                <a:latin typeface="Arial"/>
                <a:ea typeface="Arial"/>
                <a:cs typeface="Arial"/>
                <a:sym typeface="Arial"/>
              </a:rPr>
              <a:t> </a:t>
            </a:r>
            <a:r>
              <a:rPr lang="en-US" sz="1600" dirty="0" err="1">
                <a:latin typeface="Arial"/>
                <a:ea typeface="Arial"/>
                <a:cs typeface="Arial"/>
                <a:sym typeface="Arial"/>
              </a:rPr>
              <a:t>możliwość</a:t>
            </a:r>
            <a:r>
              <a:rPr lang="en-US" sz="1600" dirty="0">
                <a:latin typeface="Arial"/>
                <a:ea typeface="Arial"/>
                <a:cs typeface="Arial"/>
                <a:sym typeface="Arial"/>
              </a:rPr>
              <a:t> </a:t>
            </a:r>
            <a:r>
              <a:rPr lang="en-US" sz="1600" dirty="0" err="1">
                <a:latin typeface="Arial"/>
                <a:ea typeface="Arial"/>
                <a:cs typeface="Arial"/>
                <a:sym typeface="Arial"/>
              </a:rPr>
              <a:t>dowolnej</a:t>
            </a:r>
            <a:r>
              <a:rPr lang="en-US" sz="1600" dirty="0">
                <a:latin typeface="Arial"/>
                <a:ea typeface="Arial"/>
                <a:cs typeface="Arial"/>
                <a:sym typeface="Arial"/>
              </a:rPr>
              <a:t> </a:t>
            </a:r>
            <a:r>
              <a:rPr lang="en-US" sz="1600" dirty="0" err="1">
                <a:latin typeface="Arial"/>
                <a:ea typeface="Arial"/>
                <a:cs typeface="Arial"/>
                <a:sym typeface="Arial"/>
              </a:rPr>
              <a:t>personalizacji</a:t>
            </a:r>
            <a:r>
              <a:rPr lang="en-US" sz="1600" dirty="0">
                <a:latin typeface="Arial"/>
                <a:ea typeface="Arial"/>
                <a:cs typeface="Arial"/>
                <a:sym typeface="Arial"/>
              </a:rPr>
              <a:t> </a:t>
            </a:r>
            <a:r>
              <a:rPr lang="en-US" sz="1600" dirty="0" err="1">
                <a:latin typeface="Arial"/>
                <a:ea typeface="Arial"/>
                <a:cs typeface="Arial"/>
                <a:sym typeface="Arial"/>
              </a:rPr>
              <a:t>swojego</a:t>
            </a:r>
            <a:r>
              <a:rPr lang="en-US" sz="1600" dirty="0">
                <a:latin typeface="Arial"/>
                <a:ea typeface="Arial"/>
                <a:cs typeface="Arial"/>
                <a:sym typeface="Arial"/>
              </a:rPr>
              <a:t> </a:t>
            </a:r>
            <a:r>
              <a:rPr lang="en-US" sz="1600" dirty="0" err="1">
                <a:latin typeface="Arial"/>
                <a:ea typeface="Arial"/>
                <a:cs typeface="Arial"/>
                <a:sym typeface="Arial"/>
              </a:rPr>
              <a:t>wymarzonego</a:t>
            </a:r>
            <a:r>
              <a:rPr lang="en-US" sz="1600" dirty="0">
                <a:latin typeface="Arial"/>
                <a:ea typeface="Arial"/>
                <a:cs typeface="Arial"/>
                <a:sym typeface="Arial"/>
              </a:rPr>
              <a:t> </a:t>
            </a:r>
            <a:r>
              <a:rPr lang="en-US" sz="1600" dirty="0" err="1">
                <a:latin typeface="Arial"/>
                <a:ea typeface="Arial"/>
                <a:cs typeface="Arial"/>
                <a:sym typeface="Arial"/>
              </a:rPr>
              <a:t>pojazdu</a:t>
            </a:r>
            <a:r>
              <a:rPr lang="en-US" sz="1600" dirty="0">
                <a:latin typeface="Arial"/>
                <a:ea typeface="Arial"/>
                <a:cs typeface="Arial"/>
                <a:sym typeface="Arial"/>
              </a:rPr>
              <a:t>. </a:t>
            </a:r>
            <a:r>
              <a:rPr lang="en-US" sz="1600" dirty="0" err="1">
                <a:latin typeface="Arial"/>
                <a:ea typeface="Arial"/>
                <a:cs typeface="Arial"/>
                <a:sym typeface="Arial"/>
              </a:rPr>
              <a:t>Wykorzystaj</a:t>
            </a:r>
            <a:r>
              <a:rPr lang="en-US" sz="1600" dirty="0">
                <a:latin typeface="Arial"/>
                <a:ea typeface="Arial"/>
                <a:cs typeface="Arial"/>
                <a:sym typeface="Arial"/>
              </a:rPr>
              <a:t> </a:t>
            </a:r>
            <a:r>
              <a:rPr lang="en-US" sz="1600" dirty="0" err="1">
                <a:latin typeface="Arial"/>
                <a:ea typeface="Arial"/>
                <a:cs typeface="Arial"/>
                <a:sym typeface="Arial"/>
              </a:rPr>
              <a:t>enumy</a:t>
            </a:r>
            <a:r>
              <a:rPr lang="en-US" sz="1600" dirty="0">
                <a:latin typeface="Arial"/>
                <a:ea typeface="Arial"/>
                <a:cs typeface="Arial"/>
                <a:sym typeface="Arial"/>
              </a:rPr>
              <a:t> do </a:t>
            </a:r>
            <a:r>
              <a:rPr lang="en-US" sz="1600" dirty="0" err="1">
                <a:latin typeface="Arial"/>
                <a:ea typeface="Arial"/>
                <a:cs typeface="Arial"/>
                <a:sym typeface="Arial"/>
              </a:rPr>
              <a:t>skomponowania</a:t>
            </a:r>
            <a:r>
              <a:rPr lang="en-US" sz="1600" dirty="0">
                <a:latin typeface="Arial"/>
                <a:ea typeface="Arial"/>
                <a:cs typeface="Arial"/>
                <a:sym typeface="Arial"/>
              </a:rPr>
              <a:t> </a:t>
            </a:r>
            <a:r>
              <a:rPr lang="en-US" sz="1600" dirty="0" err="1">
                <a:latin typeface="Arial"/>
                <a:ea typeface="Arial"/>
                <a:cs typeface="Arial"/>
                <a:sym typeface="Arial"/>
              </a:rPr>
              <a:t>słowników</a:t>
            </a:r>
            <a:r>
              <a:rPr lang="en-US" sz="1600" dirty="0">
                <a:latin typeface="Arial"/>
                <a:ea typeface="Arial"/>
                <a:cs typeface="Arial"/>
                <a:sym typeface="Arial"/>
              </a:rPr>
              <a:t> </a:t>
            </a:r>
            <a:r>
              <a:rPr lang="en-US" sz="1600" dirty="0" err="1">
                <a:latin typeface="Arial"/>
                <a:ea typeface="Arial"/>
                <a:cs typeface="Arial"/>
                <a:sym typeface="Arial"/>
              </a:rPr>
              <a:t>pozwalających</a:t>
            </a:r>
            <a:r>
              <a:rPr lang="en-US" sz="1600" dirty="0">
                <a:latin typeface="Arial"/>
                <a:ea typeface="Arial"/>
                <a:cs typeface="Arial"/>
                <a:sym typeface="Arial"/>
              </a:rPr>
              <a:t> </a:t>
            </a:r>
            <a:r>
              <a:rPr lang="en-US" sz="1600" dirty="0" err="1">
                <a:latin typeface="Arial"/>
                <a:ea typeface="Arial"/>
                <a:cs typeface="Arial"/>
                <a:sym typeface="Arial"/>
              </a:rPr>
              <a:t>wybierać</a:t>
            </a:r>
            <a:r>
              <a:rPr lang="en-US" sz="1600" dirty="0">
                <a:latin typeface="Arial"/>
                <a:ea typeface="Arial"/>
                <a:cs typeface="Arial"/>
                <a:sym typeface="Arial"/>
              </a:rPr>
              <a:t> </a:t>
            </a:r>
            <a:r>
              <a:rPr lang="en-US" sz="1600" dirty="0" err="1">
                <a:latin typeface="Arial"/>
                <a:ea typeface="Arial"/>
                <a:cs typeface="Arial"/>
                <a:sym typeface="Arial"/>
              </a:rPr>
              <a:t>wiele</a:t>
            </a:r>
            <a:r>
              <a:rPr lang="en-US" sz="1600" dirty="0">
                <a:latin typeface="Arial"/>
                <a:ea typeface="Arial"/>
                <a:cs typeface="Arial"/>
                <a:sym typeface="Arial"/>
              </a:rPr>
              <a:t> </a:t>
            </a:r>
            <a:r>
              <a:rPr lang="en-US" sz="1600" dirty="0" err="1">
                <a:latin typeface="Arial"/>
                <a:ea typeface="Arial"/>
                <a:cs typeface="Arial"/>
                <a:sym typeface="Arial"/>
              </a:rPr>
              <a:t>różnych</a:t>
            </a:r>
            <a:r>
              <a:rPr lang="en-US" sz="1600" dirty="0">
                <a:latin typeface="Arial"/>
                <a:ea typeface="Arial"/>
                <a:cs typeface="Arial"/>
                <a:sym typeface="Arial"/>
              </a:rPr>
              <a:t> </a:t>
            </a:r>
            <a:r>
              <a:rPr lang="en-US" sz="1600" dirty="0" err="1">
                <a:latin typeface="Arial"/>
                <a:ea typeface="Arial"/>
                <a:cs typeface="Arial"/>
                <a:sym typeface="Arial"/>
              </a:rPr>
              <a:t>opcji</a:t>
            </a:r>
            <a:r>
              <a:rPr lang="en-US" sz="1600" dirty="0">
                <a:latin typeface="Arial"/>
                <a:ea typeface="Arial"/>
                <a:cs typeface="Arial"/>
                <a:sym typeface="Arial"/>
              </a:rPr>
              <a:t>. </a:t>
            </a:r>
            <a:r>
              <a:rPr lang="en-US" sz="1600" dirty="0" err="1">
                <a:latin typeface="Arial"/>
                <a:ea typeface="Arial"/>
                <a:cs typeface="Arial"/>
                <a:sym typeface="Arial"/>
              </a:rPr>
              <a:t>Zadbaj</a:t>
            </a:r>
            <a:r>
              <a:rPr lang="en-US" sz="1600" dirty="0">
                <a:latin typeface="Arial"/>
                <a:ea typeface="Arial"/>
                <a:cs typeface="Arial"/>
                <a:sym typeface="Arial"/>
              </a:rPr>
              <a:t> o </a:t>
            </a:r>
            <a:r>
              <a:rPr lang="en-US" sz="1600" dirty="0" err="1">
                <a:latin typeface="Arial"/>
                <a:ea typeface="Arial"/>
                <a:cs typeface="Arial"/>
                <a:sym typeface="Arial"/>
              </a:rPr>
              <a:t>ciekawy</a:t>
            </a:r>
            <a:r>
              <a:rPr lang="en-US" sz="1600" dirty="0">
                <a:latin typeface="Arial"/>
                <a:ea typeface="Arial"/>
                <a:cs typeface="Arial"/>
                <a:sym typeface="Arial"/>
              </a:rPr>
              <a:t> </a:t>
            </a:r>
            <a:r>
              <a:rPr lang="en-US" sz="1600" dirty="0" err="1">
                <a:latin typeface="Arial"/>
                <a:ea typeface="Arial"/>
                <a:cs typeface="Arial"/>
                <a:sym typeface="Arial"/>
              </a:rPr>
              <a:t>interfejs</a:t>
            </a:r>
            <a:r>
              <a:rPr lang="en-US" sz="1600" dirty="0">
                <a:latin typeface="Arial"/>
                <a:ea typeface="Arial"/>
                <a:cs typeface="Arial"/>
                <a:sym typeface="Arial"/>
              </a:rPr>
              <a:t> </a:t>
            </a:r>
            <a:r>
              <a:rPr lang="en-US" sz="1600" dirty="0" err="1">
                <a:latin typeface="Arial"/>
                <a:ea typeface="Arial"/>
                <a:cs typeface="Arial"/>
                <a:sym typeface="Arial"/>
              </a:rPr>
              <a:t>tekstowy</a:t>
            </a:r>
            <a:r>
              <a:rPr lang="en-US" sz="1600" dirty="0">
                <a:latin typeface="Arial"/>
                <a:ea typeface="Arial"/>
                <a:cs typeface="Arial"/>
                <a:sym typeface="Arial"/>
              </a:rPr>
              <a:t> </a:t>
            </a:r>
            <a:r>
              <a:rPr lang="en-US" sz="1600" dirty="0" err="1">
                <a:latin typeface="Arial"/>
                <a:ea typeface="Arial"/>
                <a:cs typeface="Arial"/>
                <a:sym typeface="Arial"/>
              </a:rPr>
              <a:t>swojego</a:t>
            </a:r>
            <a:r>
              <a:rPr lang="en-US" sz="1600" dirty="0">
                <a:latin typeface="Arial"/>
                <a:ea typeface="Arial"/>
                <a:cs typeface="Arial"/>
                <a:sym typeface="Arial"/>
              </a:rPr>
              <a:t> </a:t>
            </a:r>
            <a:r>
              <a:rPr lang="en-US" sz="1600" dirty="0" err="1">
                <a:latin typeface="Arial"/>
                <a:ea typeface="Arial"/>
                <a:cs typeface="Arial"/>
                <a:sym typeface="Arial"/>
              </a:rPr>
              <a:t>programu</a:t>
            </a:r>
            <a:r>
              <a:rPr lang="en-US" sz="1600" dirty="0">
                <a:latin typeface="Arial"/>
                <a:ea typeface="Arial"/>
                <a:cs typeface="Arial"/>
                <a:sym typeface="Arial"/>
              </a:rPr>
              <a:t>.</a:t>
            </a:r>
            <a:endParaRPr sz="1600" b="1" dirty="0">
              <a:latin typeface="Arial"/>
              <a:ea typeface="Arial"/>
              <a:cs typeface="Arial"/>
              <a:sym typeface="Arial"/>
            </a:endParaRPr>
          </a:p>
        </p:txBody>
      </p:sp>
      <p:sp>
        <p:nvSpPr>
          <p:cNvPr id="1523" name="Google Shape;1523;p15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5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#5</a:t>
            </a:r>
            <a:endParaRPr>
              <a:latin typeface="Arial"/>
              <a:ea typeface="Arial"/>
              <a:cs typeface="Arial"/>
              <a:sym typeface="Arial"/>
            </a:endParaRPr>
          </a:p>
        </p:txBody>
      </p:sp>
      <p:sp>
        <p:nvSpPr>
          <p:cNvPr id="1529" name="Google Shape;1529;p15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Arial"/>
                <a:ea typeface="Arial"/>
                <a:cs typeface="Arial"/>
                <a:sym typeface="Arial"/>
              </a:rPr>
              <a:t>Szybka</a:t>
            </a:r>
            <a:r>
              <a:rPr lang="en-US" dirty="0">
                <a:latin typeface="Arial"/>
                <a:ea typeface="Arial"/>
                <a:cs typeface="Arial"/>
                <a:sym typeface="Arial"/>
              </a:rPr>
              <a:t> </a:t>
            </a:r>
            <a:r>
              <a:rPr lang="en-US" dirty="0" err="1">
                <a:latin typeface="Arial"/>
                <a:ea typeface="Arial"/>
                <a:cs typeface="Arial"/>
                <a:sym typeface="Arial"/>
              </a:rPr>
              <a:t>powtórka</a:t>
            </a:r>
            <a:endParaRPr dirty="0">
              <a:latin typeface="Arial"/>
              <a:ea typeface="Arial"/>
              <a:cs typeface="Arial"/>
              <a:sym typeface="Arial"/>
            </a:endParaRPr>
          </a:p>
        </p:txBody>
      </p:sp>
      <p:sp>
        <p:nvSpPr>
          <p:cNvPr id="1535" name="Google Shape;1535;p153"/>
          <p:cNvSpPr txBox="1">
            <a:spLocks noGrp="1"/>
          </p:cNvSpPr>
          <p:nvPr>
            <p:ph type="body" idx="1"/>
          </p:nvPr>
        </p:nvSpPr>
        <p:spPr>
          <a:xfrm>
            <a:off x="1962625" y="2101774"/>
            <a:ext cx="8266800" cy="2506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hermetyzacja, modyfikatory dostępu, pakiety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klasa String</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pętle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enum</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tablice, varargs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kompozycja, dziedziczenie, polimorfizm</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p:txBody>
      </p:sp>
      <p:sp>
        <p:nvSpPr>
          <p:cNvPr id="1536" name="Google Shape;1536;p153"/>
          <p:cNvSpPr txBox="1"/>
          <p:nvPr/>
        </p:nvSpPr>
        <p:spPr>
          <a:xfrm>
            <a:off x="2681550" y="5768875"/>
            <a:ext cx="6799500" cy="933000"/>
          </a:xfrm>
          <a:prstGeom prst="rect">
            <a:avLst/>
          </a:prstGeom>
          <a:noFill/>
          <a:ln>
            <a:noFill/>
          </a:ln>
        </p:spPr>
        <p:txBody>
          <a:bodyPr spcFirstLastPara="1" wrap="square" lIns="91425" tIns="91425" rIns="91425" bIns="91425" anchor="ctr" anchorCtr="0">
            <a:noAutofit/>
          </a:bodyPr>
          <a:lstStyle/>
          <a:p>
            <a:pPr marL="457200" lvl="0" indent="0" algn="l" rtl="0">
              <a:lnSpc>
                <a:spcPct val="90000"/>
              </a:lnSpc>
              <a:spcBef>
                <a:spcPts val="0"/>
              </a:spcBef>
              <a:spcAft>
                <a:spcPts val="0"/>
              </a:spcAft>
              <a:buNone/>
            </a:pPr>
            <a:r>
              <a:rPr lang="en-US" sz="2400" dirty="0" err="1">
                <a:solidFill>
                  <a:schemeClr val="dk1"/>
                </a:solidFill>
              </a:rPr>
              <a:t>Zestawienie</a:t>
            </a:r>
            <a:r>
              <a:rPr lang="en-US" sz="2400" dirty="0">
                <a:solidFill>
                  <a:schemeClr val="dk1"/>
                </a:solidFill>
              </a:rPr>
              <a:t> </a:t>
            </a:r>
            <a:r>
              <a:rPr lang="en-US" sz="2400" dirty="0" err="1">
                <a:solidFill>
                  <a:schemeClr val="dk1"/>
                </a:solidFill>
              </a:rPr>
              <a:t>instrukcji</a:t>
            </a:r>
            <a:r>
              <a:rPr lang="en-US" sz="2400" dirty="0">
                <a:solidFill>
                  <a:schemeClr val="dk1"/>
                </a:solidFill>
              </a:rPr>
              <a:t>: </a:t>
            </a:r>
            <a:r>
              <a:rPr lang="en-US" sz="2400" u="sng" dirty="0">
                <a:solidFill>
                  <a:schemeClr val="hlink"/>
                </a:solidFill>
                <a:hlinkClick r:id="rId3"/>
              </a:rPr>
              <a:t>https://goo.gl/TLmyZt</a:t>
            </a:r>
            <a:endParaRPr sz="2400" dirty="0">
              <a:solidFill>
                <a:schemeClr val="dk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542" name="Google Shape;1542;p154"/>
          <p:cNvSpPr txBox="1">
            <a:spLocks noGrp="1"/>
          </p:cNvSpPr>
          <p:nvPr>
            <p:ph type="ctrTitle" idx="4294967295"/>
          </p:nvPr>
        </p:nvSpPr>
        <p:spPr>
          <a:xfrm>
            <a:off x="1241075" y="1470298"/>
            <a:ext cx="9144000" cy="3368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klasy i metody abstrakcyjne</a:t>
            </a:r>
            <a:endParaRPr sz="2800">
              <a:latin typeface="Arial"/>
              <a:ea typeface="Arial"/>
              <a:cs typeface="Arial"/>
              <a:sym typeface="Arial"/>
            </a:endParaRPr>
          </a:p>
          <a:p>
            <a:pPr marL="457200" lvl="0" indent="0" algn="l" rtl="0">
              <a:spcBef>
                <a:spcPts val="0"/>
              </a:spcBef>
              <a:spcAft>
                <a:spcPts val="0"/>
              </a:spcAft>
              <a:buNone/>
            </a:pPr>
            <a:r>
              <a:rPr lang="en-US" sz="2800">
                <a:latin typeface="Arial"/>
                <a:ea typeface="Arial"/>
                <a:cs typeface="Arial"/>
                <a:sym typeface="Arial"/>
              </a:rPr>
              <a:t> </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interfejsy</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data, czas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pola, metody i klasy statyczne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p:txBody>
      </p:sp>
      <p:sp>
        <p:nvSpPr>
          <p:cNvPr id="1543" name="Google Shape;1543;p154"/>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544" name="Google Shape;1544;p154"/>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Hello World!</a:t>
            </a:r>
            <a:endParaRPr>
              <a:latin typeface="Arial"/>
              <a:ea typeface="Arial"/>
              <a:cs typeface="Arial"/>
              <a:sym typeface="Arial"/>
            </a:endParaRPr>
          </a:p>
        </p:txBody>
      </p:sp>
      <p:sp>
        <p:nvSpPr>
          <p:cNvPr id="316" name="Google Shape;316;p29"/>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3600"/>
              <a:t>public class</a:t>
            </a:r>
            <a:r>
              <a:rPr lang="en-US" sz="3600">
                <a:solidFill>
                  <a:srgbClr val="42719B"/>
                </a:solidFill>
              </a:rPr>
              <a:t> </a:t>
            </a:r>
            <a:r>
              <a:rPr lang="en-US" sz="3600">
                <a:solidFill>
                  <a:srgbClr val="3D85C6"/>
                </a:solidFill>
              </a:rPr>
              <a:t>HelloWorldApp </a:t>
            </a:r>
            <a:r>
              <a:rPr lang="en-US" sz="3600">
                <a:solidFill>
                  <a:schemeClr val="dk1"/>
                </a:solidFill>
              </a:rPr>
              <a:t>{</a:t>
            </a:r>
            <a:endParaRPr sz="3600">
              <a:solidFill>
                <a:schemeClr val="dk1"/>
              </a:solidFill>
            </a:endParaRPr>
          </a:p>
          <a:p>
            <a:pPr marL="0" lvl="0" indent="457200" algn="l" rtl="0">
              <a:lnSpc>
                <a:spcPct val="90000"/>
              </a:lnSpc>
              <a:spcBef>
                <a:spcPts val="0"/>
              </a:spcBef>
              <a:spcAft>
                <a:spcPts val="0"/>
              </a:spcAft>
              <a:buNone/>
            </a:pPr>
            <a:r>
              <a:rPr lang="en-US" sz="3600"/>
              <a:t>public static void</a:t>
            </a:r>
            <a:r>
              <a:rPr lang="en-US" sz="3600">
                <a:solidFill>
                  <a:srgbClr val="42719B"/>
                </a:solidFill>
              </a:rPr>
              <a:t> </a:t>
            </a:r>
            <a:r>
              <a:rPr lang="en-US" sz="3600">
                <a:solidFill>
                  <a:srgbClr val="3D85C6"/>
                </a:solidFill>
              </a:rPr>
              <a:t>main</a:t>
            </a:r>
            <a:r>
              <a:rPr lang="en-US" sz="3600">
                <a:solidFill>
                  <a:schemeClr val="dk1"/>
                </a:solidFill>
              </a:rPr>
              <a:t>(String[] </a:t>
            </a:r>
            <a:r>
              <a:rPr lang="en-US" sz="3600" i="1">
                <a:solidFill>
                  <a:schemeClr val="dk1"/>
                </a:solidFill>
              </a:rPr>
              <a:t>args</a:t>
            </a:r>
            <a:r>
              <a:rPr lang="en-US" sz="3600">
                <a:solidFill>
                  <a:schemeClr val="dk1"/>
                </a:solidFill>
              </a:rPr>
              <a:t>) {</a:t>
            </a:r>
            <a:br>
              <a:rPr lang="en-US" sz="3600">
                <a:solidFill>
                  <a:schemeClr val="dk1"/>
                </a:solidFill>
              </a:rPr>
            </a:br>
            <a:r>
              <a:rPr lang="en-US" sz="3600">
                <a:solidFill>
                  <a:schemeClr val="dk1"/>
                </a:solidFill>
              </a:rPr>
              <a:t>        System.out.println(</a:t>
            </a:r>
            <a:r>
              <a:rPr lang="en-US" sz="3600">
                <a:solidFill>
                  <a:schemeClr val="accent6"/>
                </a:solidFill>
              </a:rPr>
              <a:t>"Hello World!"</a:t>
            </a: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None/>
            </a:pP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3600"/>
              <a:t>}</a:t>
            </a:r>
            <a:endParaRPr sz="3600"/>
          </a:p>
          <a:p>
            <a:pPr marL="0" lvl="0" indent="0" algn="l" rtl="0">
              <a:lnSpc>
                <a:spcPct val="90000"/>
              </a:lnSpc>
              <a:spcBef>
                <a:spcPts val="0"/>
              </a:spcBef>
              <a:spcAft>
                <a:spcPts val="0"/>
              </a:spcAft>
              <a:buClr>
                <a:schemeClr val="dk1"/>
              </a:buClr>
              <a:buSzPts val="1100"/>
              <a:buFont typeface="Arial"/>
              <a:buNone/>
            </a:pPr>
            <a:endParaRPr sz="3600">
              <a:solidFill>
                <a:schemeClr val="dk1"/>
              </a:solidFill>
            </a:endParaRPr>
          </a:p>
        </p:txBody>
      </p:sp>
      <p:sp>
        <p:nvSpPr>
          <p:cNvPr id="317" name="Google Shape;317;p29"/>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i</a:t>
            </a:r>
            <a:r>
              <a:rPr lang="en-US" sz="1800" dirty="0"/>
              <a:t> </a:t>
            </a:r>
            <a:r>
              <a:rPr lang="en-US" sz="1800" dirty="0" err="1"/>
              <a:t>uruchomienia</a:t>
            </a:r>
            <a:r>
              <a:rPr lang="en-US" sz="1800" dirty="0"/>
              <a:t> </a:t>
            </a:r>
            <a:r>
              <a:rPr lang="en-US" sz="1800" dirty="0" err="1"/>
              <a:t>projektu</a:t>
            </a:r>
            <a:r>
              <a:rPr lang="en-US" sz="1800" dirty="0"/>
              <a:t> HelloWorld : </a:t>
            </a:r>
            <a:r>
              <a:rPr lang="en-US" sz="1800" u="sng" dirty="0">
                <a:solidFill>
                  <a:schemeClr val="hlink"/>
                </a:solidFill>
                <a:hlinkClick r:id="rId3"/>
              </a:rPr>
              <a:t>https://goo.gl/bMF3Jv</a:t>
            </a:r>
            <a:endParaRPr sz="18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15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Klasy i metody abstrakcyjne</a:t>
            </a:r>
            <a:endParaRPr sz="3000" b="1">
              <a:solidFill>
                <a:srgbClr val="000000"/>
              </a:solidFill>
              <a:latin typeface="Arial"/>
              <a:ea typeface="Arial"/>
              <a:cs typeface="Arial"/>
              <a:sym typeface="Arial"/>
            </a:endParaRPr>
          </a:p>
        </p:txBody>
      </p:sp>
      <p:sp>
        <p:nvSpPr>
          <p:cNvPr id="1550" name="Google Shape;1550;p15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1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Klasy</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metody</a:t>
            </a:r>
            <a:r>
              <a:rPr lang="en-US" dirty="0">
                <a:latin typeface="Arial"/>
                <a:ea typeface="Arial"/>
                <a:cs typeface="Arial"/>
                <a:sym typeface="Arial"/>
              </a:rPr>
              <a:t> </a:t>
            </a:r>
            <a:r>
              <a:rPr lang="en-US" dirty="0" err="1">
                <a:latin typeface="Arial"/>
                <a:ea typeface="Arial"/>
                <a:cs typeface="Arial"/>
                <a:sym typeface="Arial"/>
              </a:rPr>
              <a:t>abstrakcyjne</a:t>
            </a:r>
            <a:endParaRPr dirty="0">
              <a:latin typeface="Arial"/>
              <a:ea typeface="Arial"/>
              <a:cs typeface="Arial"/>
              <a:sym typeface="Arial"/>
            </a:endParaRPr>
          </a:p>
        </p:txBody>
      </p:sp>
      <p:sp>
        <p:nvSpPr>
          <p:cNvPr id="1556" name="Google Shape;1556;p156"/>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class </a:t>
            </a:r>
            <a:r>
              <a:rPr lang="en-US" sz="3000">
                <a:solidFill>
                  <a:schemeClr val="accent5"/>
                </a:solidFill>
                <a:latin typeface="Arial"/>
                <a:ea typeface="Arial"/>
                <a:cs typeface="Arial"/>
                <a:sym typeface="Arial"/>
              </a:rPr>
              <a:t>Animal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AnimalType </a:t>
            </a:r>
            <a:r>
              <a:rPr lang="en-US" sz="3000" b="1">
                <a:solidFill>
                  <a:schemeClr val="accent6"/>
                </a:solidFill>
                <a:latin typeface="Arial"/>
                <a:ea typeface="Arial"/>
                <a:cs typeface="Arial"/>
                <a:sym typeface="Arial"/>
              </a:rPr>
              <a:t>getType()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String </a:t>
            </a:r>
            <a:r>
              <a:rPr lang="en-US" sz="3000" b="1">
                <a:solidFill>
                  <a:schemeClr val="accent6"/>
                </a:solidFill>
                <a:latin typeface="Arial"/>
                <a:ea typeface="Arial"/>
                <a:cs typeface="Arial"/>
                <a:sym typeface="Arial"/>
              </a:rPr>
              <a:t>getVoice()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String speak()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2600">
                <a:latin typeface="Arial"/>
                <a:ea typeface="Arial"/>
                <a:cs typeface="Arial"/>
                <a:sym typeface="Arial"/>
              </a:rPr>
              <a:t>return </a:t>
            </a:r>
            <a:r>
              <a:rPr lang="en-US" sz="2600" b="1">
                <a:solidFill>
                  <a:schemeClr val="accent6"/>
                </a:solidFill>
                <a:latin typeface="Arial"/>
                <a:ea typeface="Arial"/>
                <a:cs typeface="Arial"/>
                <a:sym typeface="Arial"/>
              </a:rPr>
              <a:t>getType</a:t>
            </a:r>
            <a:r>
              <a:rPr lang="en-US" sz="2600">
                <a:latin typeface="Arial"/>
                <a:ea typeface="Arial"/>
                <a:cs typeface="Arial"/>
                <a:sym typeface="Arial"/>
              </a:rPr>
              <a:t>() + " of name: " + </a:t>
            </a:r>
            <a:endParaRPr sz="2600">
              <a:latin typeface="Arial"/>
              <a:ea typeface="Arial"/>
              <a:cs typeface="Arial"/>
              <a:sym typeface="Arial"/>
            </a:endParaRPr>
          </a:p>
          <a:p>
            <a:pPr marL="1371600" lvl="0" indent="0" algn="l" rtl="0">
              <a:spcBef>
                <a:spcPts val="0"/>
              </a:spcBef>
              <a:spcAft>
                <a:spcPts val="0"/>
              </a:spcAft>
              <a:buNone/>
            </a:pPr>
            <a:r>
              <a:rPr lang="en-US" sz="2600">
                <a:solidFill>
                  <a:srgbClr val="000000"/>
                </a:solidFill>
                <a:latin typeface="Arial"/>
                <a:ea typeface="Arial"/>
                <a:cs typeface="Arial"/>
                <a:sym typeface="Arial"/>
              </a:rPr>
              <a:t>  getName</a:t>
            </a:r>
            <a:r>
              <a:rPr lang="en-US" sz="2600">
                <a:latin typeface="Arial"/>
                <a:ea typeface="Arial"/>
                <a:cs typeface="Arial"/>
                <a:sym typeface="Arial"/>
              </a:rPr>
              <a:t>() + " says: " + </a:t>
            </a:r>
            <a:r>
              <a:rPr lang="en-US" sz="2600" b="1">
                <a:solidFill>
                  <a:schemeClr val="accent6"/>
                </a:solidFill>
                <a:latin typeface="Arial"/>
                <a:ea typeface="Arial"/>
                <a:cs typeface="Arial"/>
                <a:sym typeface="Arial"/>
              </a:rPr>
              <a:t>getVoice()</a:t>
            </a:r>
            <a:r>
              <a:rPr lang="en-US" sz="2600">
                <a:latin typeface="Arial"/>
                <a:ea typeface="Arial"/>
                <a:cs typeface="Arial"/>
                <a:sym typeface="Arial"/>
              </a:rPr>
              <a:t>;</a:t>
            </a:r>
            <a:endParaRPr sz="2600">
              <a:latin typeface="Arial"/>
              <a:ea typeface="Arial"/>
              <a:cs typeface="Arial"/>
              <a:sym typeface="Arial"/>
            </a:endParaRPr>
          </a:p>
          <a:p>
            <a:pPr marL="0" lvl="0" indent="45720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557" name="Google Shape;1557;p156"/>
          <p:cNvSpPr txBox="1"/>
          <p:nvPr/>
        </p:nvSpPr>
        <p:spPr>
          <a:xfrm>
            <a:off x="6974600" y="1115400"/>
            <a:ext cx="5217300" cy="5067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metoda abstrakcyjna</a:t>
            </a:r>
            <a:r>
              <a:rPr lang="en-US" sz="1600"/>
              <a:t> nie ma implementacji (ciała) i powinna być zadeklarowana ze specyfikatorem </a:t>
            </a:r>
            <a:r>
              <a:rPr lang="en-US" sz="1600">
                <a:solidFill>
                  <a:schemeClr val="accent2"/>
                </a:solidFill>
              </a:rPr>
              <a:t>abstract</a:t>
            </a:r>
            <a:endParaRPr sz="1600">
              <a:solidFill>
                <a:schemeClr val="accent2"/>
              </a:solidFill>
            </a:endParaRPr>
          </a:p>
          <a:p>
            <a:pPr marL="457200" lvl="0" indent="0" algn="l" rtl="0">
              <a:spcBef>
                <a:spcPts val="0"/>
              </a:spcBef>
              <a:spcAft>
                <a:spcPts val="0"/>
              </a:spcAft>
              <a:buNone/>
            </a:pPr>
            <a:endParaRPr sz="1000">
              <a:solidFill>
                <a:schemeClr val="accent2"/>
              </a:solidFill>
            </a:endParaRPr>
          </a:p>
          <a:p>
            <a:pPr marL="457200" lvl="0" indent="-330200" algn="l" rtl="0">
              <a:spcBef>
                <a:spcPts val="0"/>
              </a:spcBef>
              <a:spcAft>
                <a:spcPts val="0"/>
              </a:spcAft>
              <a:buSzPts val="1600"/>
              <a:buChar char="●"/>
            </a:pPr>
            <a:r>
              <a:rPr lang="en-US" sz="1600"/>
              <a:t>klasa w której zadeklarowano jakąkolwiek metodę abstrakcyjną, jest </a:t>
            </a:r>
            <a:r>
              <a:rPr lang="en-US" sz="1600" u="sng"/>
              <a:t>klasą abstrakcyjną</a:t>
            </a:r>
            <a:endParaRPr sz="1600" u="sng"/>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to takie, co do których nie wiemy jeszcze, jaka może być ich konkretna implementacja</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muszą mieć implementację w każdej konkretnej klasie bazowej</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abstrakcyjna nie musi mieć metod abstrakcyjnych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abstrakcyjność klasy oznacza że nie można tworzyć jej obiektów (instancji)</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mogą być użyte w zwykłych metodach mimo że nie mają jeszcze implementacji</a:t>
            </a:r>
            <a:endParaRPr sz="1600"/>
          </a:p>
        </p:txBody>
      </p:sp>
      <p:sp>
        <p:nvSpPr>
          <p:cNvPr id="1558" name="Google Shape;1558;p15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pl.sda.abstra.Shapes</a:t>
            </a:r>
            <a:endParaRPr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1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64" name="Google Shape;1564;p157"/>
          <p:cNvSpPr txBox="1">
            <a:spLocks noGrp="1"/>
          </p:cNvSpPr>
          <p:nvPr>
            <p:ph type="ctrTitle" idx="4294967295"/>
          </p:nvPr>
        </p:nvSpPr>
        <p:spPr>
          <a:xfrm>
            <a:off x="-3400" y="1224850"/>
            <a:ext cx="60318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String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String speak() {</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return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 " of name: " + </a:t>
            </a:r>
            <a:endParaRPr sz="2000">
              <a:latin typeface="Arial"/>
              <a:ea typeface="Arial"/>
              <a:cs typeface="Arial"/>
              <a:sym typeface="Arial"/>
            </a:endParaRPr>
          </a:p>
          <a:p>
            <a:pPr marL="1371600" lvl="0" indent="0" algn="l" rtl="0">
              <a:spcBef>
                <a:spcPts val="0"/>
              </a:spcBef>
              <a:spcAft>
                <a:spcPts val="0"/>
              </a:spcAft>
              <a:buClr>
                <a:schemeClr val="dk1"/>
              </a:buClr>
              <a:buSzPts val="1100"/>
              <a:buFont typeface="Arial"/>
              <a:buNone/>
            </a:pPr>
            <a:r>
              <a:rPr lang="en-US" sz="2000">
                <a:latin typeface="Arial"/>
                <a:ea typeface="Arial"/>
                <a:cs typeface="Arial"/>
                <a:sym typeface="Arial"/>
              </a:rPr>
              <a:t>    getName() + " says: " +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565" name="Google Shape;1565;p157"/>
          <p:cNvSpPr txBox="1">
            <a:spLocks noGrp="1"/>
          </p:cNvSpPr>
          <p:nvPr>
            <p:ph type="ctrTitle" idx="4294967295"/>
          </p:nvPr>
        </p:nvSpPr>
        <p:spPr>
          <a:xfrm>
            <a:off x="6488100" y="4138775"/>
            <a:ext cx="56664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Mammal </a:t>
            </a:r>
            <a:r>
              <a:rPr lang="en-US" sz="2000">
                <a:solidFill>
                  <a:srgbClr val="000000"/>
                </a:solidFill>
                <a:latin typeface="Arial"/>
                <a:ea typeface="Arial"/>
                <a:cs typeface="Arial"/>
                <a:sym typeface="Arial"/>
              </a:rPr>
              <a:t>extends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AnimalType.MAMMAL;</a:t>
            </a:r>
            <a:endParaRPr sz="2000">
              <a:latin typeface="Arial"/>
              <a:ea typeface="Arial"/>
              <a:cs typeface="Arial"/>
              <a:sym typeface="Arial"/>
            </a:endParaRPr>
          </a:p>
          <a:p>
            <a:pPr marL="0" lvl="0" indent="45720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566" name="Google Shape;1566;p157"/>
          <p:cNvCxnSpPr>
            <a:stCxn id="1567" idx="1"/>
          </p:cNvCxnSpPr>
          <p:nvPr/>
        </p:nvCxnSpPr>
        <p:spPr>
          <a:xfrm flipH="1">
            <a:off x="3766613" y="2850100"/>
            <a:ext cx="2075100" cy="202200"/>
          </a:xfrm>
          <a:prstGeom prst="straightConnector1">
            <a:avLst/>
          </a:prstGeom>
          <a:noFill/>
          <a:ln w="28575" cap="flat" cmpd="sng">
            <a:solidFill>
              <a:srgbClr val="E06666"/>
            </a:solidFill>
            <a:prstDash val="solid"/>
            <a:round/>
            <a:headEnd type="none" w="med" len="med"/>
            <a:tailEnd type="stealth" w="med" len="med"/>
          </a:ln>
        </p:spPr>
      </p:cxnSp>
      <p:sp>
        <p:nvSpPr>
          <p:cNvPr id="1567" name="Google Shape;1567;p157"/>
          <p:cNvSpPr txBox="1"/>
          <p:nvPr/>
        </p:nvSpPr>
        <p:spPr>
          <a:xfrm>
            <a:off x="5841713" y="2451250"/>
            <a:ext cx="22293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metody abstrakcyjne można używać jak zwykłe metody w kodzie</a:t>
            </a:r>
            <a:endParaRPr/>
          </a:p>
        </p:txBody>
      </p:sp>
      <p:sp>
        <p:nvSpPr>
          <p:cNvPr id="1568" name="Google Shape;1568;p157"/>
          <p:cNvSpPr txBox="1"/>
          <p:nvPr/>
        </p:nvSpPr>
        <p:spPr>
          <a:xfrm>
            <a:off x="5841713" y="1121750"/>
            <a:ext cx="28485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jeżeli co najmniej jedna metoda jest abstrakcyjna - klasa też musi być abstrakcyjna</a:t>
            </a:r>
            <a:endParaRPr/>
          </a:p>
        </p:txBody>
      </p:sp>
      <p:cxnSp>
        <p:nvCxnSpPr>
          <p:cNvPr id="1569" name="Google Shape;1569;p157"/>
          <p:cNvCxnSpPr/>
          <p:nvPr/>
        </p:nvCxnSpPr>
        <p:spPr>
          <a:xfrm rot="10800000">
            <a:off x="3788813" y="1439600"/>
            <a:ext cx="2052900" cy="4800"/>
          </a:xfrm>
          <a:prstGeom prst="straightConnector1">
            <a:avLst/>
          </a:prstGeom>
          <a:noFill/>
          <a:ln w="28575" cap="flat" cmpd="sng">
            <a:solidFill>
              <a:srgbClr val="E06666"/>
            </a:solidFill>
            <a:prstDash val="solid"/>
            <a:round/>
            <a:headEnd type="none" w="med" len="med"/>
            <a:tailEnd type="stealth" w="med" len="med"/>
          </a:ln>
        </p:spPr>
      </p:cxnSp>
      <p:cxnSp>
        <p:nvCxnSpPr>
          <p:cNvPr id="1570" name="Google Shape;1570;p157"/>
          <p:cNvCxnSpPr/>
          <p:nvPr/>
        </p:nvCxnSpPr>
        <p:spPr>
          <a:xfrm flipH="1">
            <a:off x="5108363" y="1919450"/>
            <a:ext cx="2081400" cy="249900"/>
          </a:xfrm>
          <a:prstGeom prst="bentConnector3">
            <a:avLst>
              <a:gd name="adj1" fmla="val -871"/>
            </a:avLst>
          </a:prstGeom>
          <a:noFill/>
          <a:ln w="28575" cap="flat" cmpd="sng">
            <a:solidFill>
              <a:srgbClr val="E06666"/>
            </a:solidFill>
            <a:prstDash val="solid"/>
            <a:round/>
            <a:headEnd type="none" w="med" len="med"/>
            <a:tailEnd type="stealth" w="med" len="med"/>
          </a:ln>
        </p:spPr>
      </p:cxnSp>
      <p:cxnSp>
        <p:nvCxnSpPr>
          <p:cNvPr id="1571" name="Google Shape;1571;p157"/>
          <p:cNvCxnSpPr>
            <a:stCxn id="1567" idx="2"/>
          </p:cNvCxnSpPr>
          <p:nvPr/>
        </p:nvCxnSpPr>
        <p:spPr>
          <a:xfrm rot="5400000">
            <a:off x="6332363" y="2994850"/>
            <a:ext cx="369900" cy="878100"/>
          </a:xfrm>
          <a:prstGeom prst="bentConnector2">
            <a:avLst/>
          </a:prstGeom>
          <a:noFill/>
          <a:ln w="28575" cap="flat" cmpd="sng">
            <a:solidFill>
              <a:srgbClr val="E06666"/>
            </a:solidFill>
            <a:prstDash val="solid"/>
            <a:round/>
            <a:headEnd type="none" w="med" len="med"/>
            <a:tailEnd type="stealth" w="med" len="med"/>
          </a:ln>
        </p:spPr>
      </p:cxnSp>
      <p:sp>
        <p:nvSpPr>
          <p:cNvPr id="1572" name="Google Shape;1572;p157"/>
          <p:cNvSpPr txBox="1"/>
          <p:nvPr/>
        </p:nvSpPr>
        <p:spPr>
          <a:xfrm>
            <a:off x="2149400" y="4627750"/>
            <a:ext cx="3513600" cy="100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która dziedziczy po klasie abstrakcyjnej musi zaimplementować wszystkie jej metody abstrakcyjne albo sama stać się klasą abstrakcyjną</a:t>
            </a:r>
            <a:endParaRPr/>
          </a:p>
        </p:txBody>
      </p:sp>
      <p:cxnSp>
        <p:nvCxnSpPr>
          <p:cNvPr id="1573" name="Google Shape;1573;p157"/>
          <p:cNvCxnSpPr>
            <a:endCxn id="1572" idx="3"/>
          </p:cNvCxnSpPr>
          <p:nvPr/>
        </p:nvCxnSpPr>
        <p:spPr>
          <a:xfrm flipH="1">
            <a:off x="5663000" y="5118400"/>
            <a:ext cx="1265100" cy="12000"/>
          </a:xfrm>
          <a:prstGeom prst="straightConnector1">
            <a:avLst/>
          </a:prstGeom>
          <a:noFill/>
          <a:ln w="28575" cap="flat" cmpd="sng">
            <a:solidFill>
              <a:srgbClr val="E06666"/>
            </a:solidFill>
            <a:prstDash val="solid"/>
            <a:round/>
            <a:headEnd type="stealth" w="med" len="med"/>
            <a:tailEnd type="none" w="med" len="med"/>
          </a:ln>
        </p:spPr>
      </p:cxnSp>
      <p:cxnSp>
        <p:nvCxnSpPr>
          <p:cNvPr id="1574" name="Google Shape;1574;p157"/>
          <p:cNvCxnSpPr>
            <a:stCxn id="1565" idx="0"/>
            <a:endCxn id="1572" idx="0"/>
          </p:cNvCxnSpPr>
          <p:nvPr/>
        </p:nvCxnSpPr>
        <p:spPr>
          <a:xfrm rot="5400000">
            <a:off x="6369300" y="1675775"/>
            <a:ext cx="489000" cy="5415000"/>
          </a:xfrm>
          <a:prstGeom prst="bentConnector3">
            <a:avLst>
              <a:gd name="adj1" fmla="val -48696"/>
            </a:avLst>
          </a:prstGeom>
          <a:noFill/>
          <a:ln w="28575" cap="flat" cmpd="sng">
            <a:solidFill>
              <a:srgbClr val="E06666"/>
            </a:solidFill>
            <a:prstDash val="solid"/>
            <a:round/>
            <a:headEnd type="stealth" w="med" len="med"/>
            <a:tailEnd type="none" w="med" len="med"/>
          </a:ln>
        </p:spPr>
      </p:cxnSp>
      <p:sp>
        <p:nvSpPr>
          <p:cNvPr id="1575" name="Google Shape;1575;p157"/>
          <p:cNvSpPr txBox="1"/>
          <p:nvPr/>
        </p:nvSpPr>
        <p:spPr>
          <a:xfrm>
            <a:off x="9015475" y="2637550"/>
            <a:ext cx="27312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a:t>
            </a:r>
            <a:r>
              <a:rPr lang="en-US">
                <a:solidFill>
                  <a:schemeClr val="accent5"/>
                </a:solidFill>
              </a:rPr>
              <a:t>Mammal </a:t>
            </a:r>
            <a:r>
              <a:rPr lang="en-US"/>
              <a:t>jest abstrakcyjna bo nie implementuje metody </a:t>
            </a:r>
            <a:r>
              <a:rPr lang="en-US">
                <a:solidFill>
                  <a:schemeClr val="accent6"/>
                </a:solidFill>
              </a:rPr>
              <a:t>getVoice() </a:t>
            </a:r>
            <a:r>
              <a:rPr lang="en-US"/>
              <a:t>z nadklasy </a:t>
            </a:r>
            <a:r>
              <a:rPr lang="en-US">
                <a:solidFill>
                  <a:schemeClr val="accent5"/>
                </a:solidFill>
              </a:rPr>
              <a:t>Animal</a:t>
            </a:r>
            <a:endParaRPr>
              <a:solidFill>
                <a:schemeClr val="accent5"/>
              </a:solidFill>
            </a:endParaRPr>
          </a:p>
        </p:txBody>
      </p:sp>
      <p:cxnSp>
        <p:nvCxnSpPr>
          <p:cNvPr id="1576" name="Google Shape;1576;p157"/>
          <p:cNvCxnSpPr>
            <a:stCxn id="1575" idx="2"/>
          </p:cNvCxnSpPr>
          <p:nvPr/>
        </p:nvCxnSpPr>
        <p:spPr>
          <a:xfrm flipH="1">
            <a:off x="9877075" y="3435250"/>
            <a:ext cx="504000" cy="5436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1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Klasy</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metody</a:t>
            </a:r>
            <a:r>
              <a:rPr lang="en-US" dirty="0">
                <a:latin typeface="Arial"/>
                <a:ea typeface="Arial"/>
                <a:cs typeface="Arial"/>
                <a:sym typeface="Arial"/>
              </a:rPr>
              <a:t> </a:t>
            </a:r>
            <a:r>
              <a:rPr lang="en-US" dirty="0" err="1">
                <a:latin typeface="Arial"/>
                <a:ea typeface="Arial"/>
                <a:cs typeface="Arial"/>
                <a:sym typeface="Arial"/>
              </a:rPr>
              <a:t>abstrakcyjne</a:t>
            </a:r>
            <a:r>
              <a:rPr lang="en-US" dirty="0">
                <a:latin typeface="Arial"/>
                <a:ea typeface="Arial"/>
                <a:cs typeface="Arial"/>
                <a:sym typeface="Arial"/>
              </a:rPr>
              <a:t> - </a:t>
            </a:r>
            <a:r>
              <a:rPr lang="en-US" dirty="0" err="1">
                <a:latin typeface="Arial"/>
                <a:ea typeface="Arial"/>
                <a:cs typeface="Arial"/>
                <a:sym typeface="Arial"/>
              </a:rPr>
              <a:t>przykład</a:t>
            </a:r>
            <a:r>
              <a:rPr lang="en-US" dirty="0">
                <a:latin typeface="Arial"/>
                <a:ea typeface="Arial"/>
                <a:cs typeface="Arial"/>
                <a:sym typeface="Arial"/>
              </a:rPr>
              <a:t> </a:t>
            </a:r>
            <a:r>
              <a:rPr lang="en-US" dirty="0" err="1">
                <a:latin typeface="Arial"/>
                <a:ea typeface="Arial"/>
                <a:cs typeface="Arial"/>
                <a:sym typeface="Arial"/>
              </a:rPr>
              <a:t>użycia</a:t>
            </a:r>
            <a:endParaRPr dirty="0">
              <a:latin typeface="Arial"/>
              <a:ea typeface="Arial"/>
              <a:cs typeface="Arial"/>
              <a:sym typeface="Arial"/>
            </a:endParaRPr>
          </a:p>
        </p:txBody>
      </p:sp>
      <p:sp>
        <p:nvSpPr>
          <p:cNvPr id="1582" name="Google Shape;1582;p158"/>
          <p:cNvSpPr txBox="1">
            <a:spLocks noGrp="1"/>
          </p:cNvSpPr>
          <p:nvPr>
            <p:ph type="ctrTitle" idx="4294967295"/>
          </p:nvPr>
        </p:nvSpPr>
        <p:spPr>
          <a:xfrm>
            <a:off x="1457750" y="1194875"/>
            <a:ext cx="5666400" cy="21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Dog </a:t>
            </a:r>
            <a:r>
              <a:rPr lang="en-US" sz="2400">
                <a:solidFill>
                  <a:srgbClr val="000000"/>
                </a:solidFill>
                <a:latin typeface="Arial"/>
                <a:ea typeface="Arial"/>
                <a:cs typeface="Arial"/>
                <a:sym typeface="Arial"/>
              </a:rPr>
              <a:t>extends</a:t>
            </a:r>
            <a:r>
              <a:rPr lang="en-US" sz="2400">
                <a:solidFill>
                  <a:schemeClr val="accent5"/>
                </a:solidFill>
                <a:latin typeface="Arial"/>
                <a:ea typeface="Arial"/>
                <a:cs typeface="Arial"/>
                <a:sym typeface="Arial"/>
              </a:rPr>
              <a:t> Mammal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String </a:t>
            </a:r>
            <a:r>
              <a:rPr lang="en-US" sz="2400" b="1">
                <a:solidFill>
                  <a:schemeClr val="accent6"/>
                </a:solidFill>
                <a:latin typeface="Arial"/>
                <a:ea typeface="Arial"/>
                <a:cs typeface="Arial"/>
                <a:sym typeface="Arial"/>
              </a:rPr>
              <a:t>getVoice()</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return "Hau, Hau!";</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583" name="Google Shape;1583;p158"/>
          <p:cNvSpPr txBox="1">
            <a:spLocks noGrp="1"/>
          </p:cNvSpPr>
          <p:nvPr>
            <p:ph type="ctrTitle" idx="4294967295"/>
          </p:nvPr>
        </p:nvSpPr>
        <p:spPr>
          <a:xfrm>
            <a:off x="1349600" y="3735175"/>
            <a:ext cx="7163700" cy="19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 </a:t>
            </a:r>
            <a:r>
              <a:rPr lang="en-US" sz="3000">
                <a:latin typeface="Arial"/>
                <a:ea typeface="Arial"/>
                <a:cs typeface="Arial"/>
                <a:sym typeface="Arial"/>
              </a:rPr>
              <a:t>= new </a:t>
            </a:r>
            <a:r>
              <a:rPr lang="en-US" sz="3000">
                <a:solidFill>
                  <a:schemeClr val="accent5"/>
                </a:solidFill>
                <a:latin typeface="Arial"/>
                <a:ea typeface="Arial"/>
                <a:cs typeface="Arial"/>
                <a:sym typeface="Arial"/>
              </a:rPr>
              <a:t>Dog</a:t>
            </a:r>
            <a:r>
              <a:rPr lang="en-US" sz="3000">
                <a:latin typeface="Arial"/>
                <a:ea typeface="Arial"/>
                <a:cs typeface="Arial"/>
                <a:sym typeface="Arial"/>
              </a:rPr>
              <a:t>("Reksio");</a:t>
            </a:r>
            <a:endParaRPr sz="3000">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String speech =</a:t>
            </a:r>
            <a:r>
              <a:rPr lang="en-US" sz="3000" b="1">
                <a:solidFill>
                  <a:schemeClr val="accent6"/>
                </a:solidFill>
                <a:latin typeface="Arial"/>
                <a:ea typeface="Arial"/>
                <a:cs typeface="Arial"/>
                <a:sym typeface="Arial"/>
              </a:rPr>
              <a:t> myDog</a:t>
            </a:r>
            <a:r>
              <a:rPr lang="en-US" sz="3000">
                <a:solidFill>
                  <a:srgbClr val="000000"/>
                </a:solidFill>
                <a:latin typeface="Arial"/>
                <a:ea typeface="Arial"/>
                <a:cs typeface="Arial"/>
                <a:sym typeface="Arial"/>
              </a:rPr>
              <a:t>.speak();</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a:t>
            </a:r>
            <a:r>
              <a:rPr lang="en-US" sz="3000">
                <a:latin typeface="Arial"/>
                <a:ea typeface="Arial"/>
                <a:cs typeface="Arial"/>
                <a:sym typeface="Arial"/>
              </a:rPr>
              <a:t>speech</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myDog2 </a:t>
            </a:r>
            <a:r>
              <a:rPr lang="en-US" sz="3000">
                <a:latin typeface="Arial"/>
                <a:ea typeface="Arial"/>
                <a:cs typeface="Arial"/>
                <a:sym typeface="Arial"/>
              </a:rPr>
              <a:t>= new </a:t>
            </a:r>
            <a:r>
              <a:rPr lang="en-US" sz="3000">
                <a:solidFill>
                  <a:schemeClr val="accent5"/>
                </a:solidFill>
                <a:latin typeface="Arial"/>
                <a:ea typeface="Arial"/>
                <a:cs typeface="Arial"/>
                <a:sym typeface="Arial"/>
              </a:rPr>
              <a:t>Animal</a:t>
            </a:r>
            <a:r>
              <a:rPr lang="en-US" sz="3000">
                <a:latin typeface="Arial"/>
                <a:ea typeface="Arial"/>
                <a:cs typeface="Arial"/>
                <a:sym typeface="Arial"/>
              </a:rPr>
              <a:t>("Reksio");</a:t>
            </a:r>
            <a:endParaRPr sz="3000">
              <a:solidFill>
                <a:srgbClr val="000000"/>
              </a:solidFill>
              <a:latin typeface="Arial"/>
              <a:ea typeface="Arial"/>
              <a:cs typeface="Arial"/>
              <a:sym typeface="Arial"/>
            </a:endParaRPr>
          </a:p>
        </p:txBody>
      </p:sp>
      <p:cxnSp>
        <p:nvCxnSpPr>
          <p:cNvPr id="1584" name="Google Shape;1584;p158"/>
          <p:cNvCxnSpPr>
            <a:stCxn id="1585" idx="1"/>
          </p:cNvCxnSpPr>
          <p:nvPr/>
        </p:nvCxnSpPr>
        <p:spPr>
          <a:xfrm flipH="1">
            <a:off x="6258100" y="1762175"/>
            <a:ext cx="1464000" cy="217200"/>
          </a:xfrm>
          <a:prstGeom prst="straightConnector1">
            <a:avLst/>
          </a:prstGeom>
          <a:noFill/>
          <a:ln w="28575" cap="flat" cmpd="sng">
            <a:solidFill>
              <a:srgbClr val="E06666"/>
            </a:solidFill>
            <a:prstDash val="solid"/>
            <a:round/>
            <a:headEnd type="none" w="med" len="med"/>
            <a:tailEnd type="stealth" w="med" len="med"/>
          </a:ln>
        </p:spPr>
      </p:cxnSp>
      <p:sp>
        <p:nvSpPr>
          <p:cNvPr id="1585" name="Google Shape;1585;p158"/>
          <p:cNvSpPr txBox="1"/>
          <p:nvPr/>
        </p:nvSpPr>
        <p:spPr>
          <a:xfrm>
            <a:off x="7722100" y="1194875"/>
            <a:ext cx="4014600" cy="113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 </a:t>
            </a:r>
            <a:r>
              <a:rPr lang="en-US">
                <a:solidFill>
                  <a:schemeClr val="accent5"/>
                </a:solidFill>
              </a:rPr>
              <a:t>Dog </a:t>
            </a:r>
            <a:r>
              <a:rPr lang="en-US"/>
              <a:t>implementuje (pośrednio lub bezpośrednio) wszystkie metody abstrakcyjne swoich przodków - nie musi wobec tego być abstrakcyjną klasą</a:t>
            </a:r>
            <a:endParaRPr/>
          </a:p>
        </p:txBody>
      </p:sp>
      <p:sp>
        <p:nvSpPr>
          <p:cNvPr id="1586" name="Google Shape;1586;p158"/>
          <p:cNvSpPr txBox="1"/>
          <p:nvPr/>
        </p:nvSpPr>
        <p:spPr>
          <a:xfrm>
            <a:off x="4652100" y="3037150"/>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myDog </a:t>
            </a:r>
            <a:r>
              <a:rPr lang="en-US"/>
              <a:t>jest klasy </a:t>
            </a:r>
            <a:r>
              <a:rPr lang="en-US">
                <a:solidFill>
                  <a:schemeClr val="accent5"/>
                </a:solidFill>
              </a:rPr>
              <a:t>Dog</a:t>
            </a:r>
            <a:r>
              <a:rPr lang="en-US"/>
              <a:t>, ale również </a:t>
            </a:r>
            <a:r>
              <a:rPr lang="en-US">
                <a:solidFill>
                  <a:schemeClr val="accent5"/>
                </a:solidFill>
              </a:rPr>
              <a:t>Mammal </a:t>
            </a:r>
            <a:r>
              <a:rPr lang="en-US"/>
              <a:t>i </a:t>
            </a:r>
            <a:r>
              <a:rPr lang="en-US">
                <a:solidFill>
                  <a:schemeClr val="accent5"/>
                </a:solidFill>
              </a:rPr>
              <a:t>Animal</a:t>
            </a:r>
            <a:endParaRPr>
              <a:solidFill>
                <a:schemeClr val="accent5"/>
              </a:solidFill>
            </a:endParaRPr>
          </a:p>
        </p:txBody>
      </p:sp>
      <p:cxnSp>
        <p:nvCxnSpPr>
          <p:cNvPr id="1587" name="Google Shape;1587;p158"/>
          <p:cNvCxnSpPr/>
          <p:nvPr/>
        </p:nvCxnSpPr>
        <p:spPr>
          <a:xfrm flipH="1">
            <a:off x="4585250" y="3495425"/>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588" name="Google Shape;1588;p158"/>
          <p:cNvSpPr txBox="1"/>
          <p:nvPr/>
        </p:nvSpPr>
        <p:spPr>
          <a:xfrm>
            <a:off x="8513400" y="4223025"/>
            <a:ext cx="23070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możemy wywołać na nim metody z nadklas</a:t>
            </a:r>
            <a:endParaRPr>
              <a:solidFill>
                <a:schemeClr val="accent5"/>
              </a:solidFill>
            </a:endParaRPr>
          </a:p>
        </p:txBody>
      </p:sp>
      <p:cxnSp>
        <p:nvCxnSpPr>
          <p:cNvPr id="1589" name="Google Shape;1589;p158"/>
          <p:cNvCxnSpPr>
            <a:stCxn id="1588" idx="1"/>
          </p:cNvCxnSpPr>
          <p:nvPr/>
        </p:nvCxnSpPr>
        <p:spPr>
          <a:xfrm flipH="1">
            <a:off x="7705800" y="4515525"/>
            <a:ext cx="807600" cy="13500"/>
          </a:xfrm>
          <a:prstGeom prst="straightConnector1">
            <a:avLst/>
          </a:prstGeom>
          <a:noFill/>
          <a:ln w="28575" cap="flat" cmpd="sng">
            <a:solidFill>
              <a:srgbClr val="E06666"/>
            </a:solidFill>
            <a:prstDash val="solid"/>
            <a:round/>
            <a:headEnd type="none" w="med" len="med"/>
            <a:tailEnd type="stealth" w="med" len="med"/>
          </a:ln>
        </p:spPr>
      </p:cxnSp>
      <p:sp>
        <p:nvSpPr>
          <p:cNvPr id="1590" name="Google Shape;1590;p158"/>
          <p:cNvSpPr txBox="1"/>
          <p:nvPr/>
        </p:nvSpPr>
        <p:spPr>
          <a:xfrm>
            <a:off x="9377350" y="5000200"/>
            <a:ext cx="2757000" cy="82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taki kod się nie skompiluje - z klas abstrakcyjnych nie można tworzyć obiektów!</a:t>
            </a:r>
            <a:endParaRPr>
              <a:solidFill>
                <a:schemeClr val="accent5"/>
              </a:solidFill>
            </a:endParaRPr>
          </a:p>
        </p:txBody>
      </p:sp>
      <p:cxnSp>
        <p:nvCxnSpPr>
          <p:cNvPr id="1591" name="Google Shape;1591;p158"/>
          <p:cNvCxnSpPr/>
          <p:nvPr/>
        </p:nvCxnSpPr>
        <p:spPr>
          <a:xfrm rot="10800000">
            <a:off x="8547550" y="5336050"/>
            <a:ext cx="829800" cy="2400"/>
          </a:xfrm>
          <a:prstGeom prst="straightConnector1">
            <a:avLst/>
          </a:prstGeom>
          <a:noFill/>
          <a:ln w="28575" cap="flat" cmpd="sng">
            <a:solidFill>
              <a:srgbClr val="E06666"/>
            </a:solidFill>
            <a:prstDash val="solid"/>
            <a:round/>
            <a:headEnd type="none" w="med" len="med"/>
            <a:tailEnd type="stealth" w="med" len="med"/>
          </a:ln>
        </p:spPr>
      </p:cxnSp>
      <p:sp>
        <p:nvSpPr>
          <p:cNvPr id="1592" name="Google Shape;1592;p158"/>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Pełny</a:t>
            </a:r>
            <a:r>
              <a:rPr lang="en-US" sz="2400" dirty="0">
                <a:solidFill>
                  <a:schemeClr val="accent6"/>
                </a:solidFill>
              </a:rPr>
              <a:t> </a:t>
            </a:r>
            <a:r>
              <a:rPr lang="en-US" sz="2400" dirty="0" err="1">
                <a:solidFill>
                  <a:schemeClr val="accent6"/>
                </a:solidFill>
              </a:rPr>
              <a:t>kod</a:t>
            </a:r>
            <a:r>
              <a:rPr lang="en-US" sz="2400" dirty="0">
                <a:solidFill>
                  <a:schemeClr val="accent6"/>
                </a:solidFill>
              </a:rPr>
              <a:t>: </a:t>
            </a:r>
            <a:r>
              <a:rPr lang="en-US" sz="2400" dirty="0" err="1">
                <a:solidFill>
                  <a:schemeClr val="accent6"/>
                </a:solidFill>
              </a:rPr>
              <a:t>pl.sda.abstra.Zoo</a:t>
            </a:r>
            <a:r>
              <a:rPr lang="en-US" sz="2400" dirty="0">
                <a:solidFill>
                  <a:schemeClr val="accent6"/>
                </a:solidFill>
              </a:rPr>
              <a:t> </a:t>
            </a:r>
            <a:r>
              <a:rPr lang="en-US" sz="2400" dirty="0" err="1">
                <a:solidFill>
                  <a:schemeClr val="accent6"/>
                </a:solidFill>
              </a:rPr>
              <a:t>i</a:t>
            </a:r>
            <a:r>
              <a:rPr lang="en-US" sz="2400" dirty="0">
                <a:solidFill>
                  <a:schemeClr val="accent6"/>
                </a:solidFill>
              </a:rPr>
              <a:t> </a:t>
            </a:r>
            <a:r>
              <a:rPr lang="en-US" sz="2400" dirty="0" err="1">
                <a:solidFill>
                  <a:schemeClr val="accent6"/>
                </a:solidFill>
              </a:rPr>
              <a:t>pl.sda.abstra.ZooKeeper</a:t>
            </a:r>
            <a:endParaRPr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1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98" name="Google Shape;1598;p1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#abstra</a:t>
            </a:r>
            <a:endParaRPr sz="3000" b="1">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1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#abstra</a:t>
            </a:r>
            <a:endParaRPr sz="2400">
              <a:solidFill>
                <a:schemeClr val="accent6"/>
              </a:solidFill>
              <a:latin typeface="Arial"/>
              <a:ea typeface="Arial"/>
              <a:cs typeface="Arial"/>
              <a:sym typeface="Arial"/>
            </a:endParaRPr>
          </a:p>
        </p:txBody>
      </p:sp>
      <p:sp>
        <p:nvSpPr>
          <p:cNvPr id="1604" name="Google Shape;1604;p160"/>
          <p:cNvSpPr txBox="1">
            <a:spLocks noGrp="1"/>
          </p:cNvSpPr>
          <p:nvPr>
            <p:ph type="ctrTitle" idx="4294967295"/>
          </p:nvPr>
        </p:nvSpPr>
        <p:spPr>
          <a:xfrm>
            <a:off x="0" y="963000"/>
            <a:ext cx="12164100" cy="5212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dirty="0" err="1">
                <a:latin typeface="Arial"/>
                <a:ea typeface="Arial"/>
                <a:cs typeface="Arial"/>
                <a:sym typeface="Arial"/>
              </a:rPr>
              <a:t>abstrakcyjną</a:t>
            </a:r>
            <a:r>
              <a:rPr lang="en-US" sz="1600" dirty="0">
                <a:latin typeface="Arial"/>
                <a:ea typeface="Arial"/>
                <a:cs typeface="Arial"/>
                <a:sym typeface="Arial"/>
              </a:rPr>
              <a:t> o </a:t>
            </a:r>
            <a:r>
              <a:rPr lang="en-US" sz="1600" dirty="0" err="1">
                <a:latin typeface="Arial"/>
                <a:ea typeface="Arial"/>
                <a:cs typeface="Arial"/>
                <a:sym typeface="Arial"/>
              </a:rPr>
              <a:t>nazwie</a:t>
            </a:r>
            <a:r>
              <a:rPr lang="en-US" sz="1600" dirty="0">
                <a:latin typeface="Arial"/>
                <a:ea typeface="Arial"/>
                <a:cs typeface="Arial"/>
                <a:sym typeface="Arial"/>
              </a:rPr>
              <a:t> </a:t>
            </a:r>
            <a:r>
              <a:rPr lang="en-US" sz="1600" b="1" dirty="0">
                <a:latin typeface="Arial"/>
                <a:ea typeface="Arial"/>
                <a:cs typeface="Arial"/>
                <a:sym typeface="Arial"/>
              </a:rPr>
              <a:t>Food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dodaj</a:t>
            </a:r>
            <a:r>
              <a:rPr lang="en-US" sz="1600" dirty="0">
                <a:latin typeface="Arial"/>
                <a:ea typeface="Arial"/>
                <a:cs typeface="Arial"/>
                <a:sym typeface="Arial"/>
              </a:rPr>
              <a:t> do </a:t>
            </a:r>
            <a:r>
              <a:rPr lang="en-US" sz="1600" dirty="0" err="1">
                <a:latin typeface="Arial"/>
                <a:ea typeface="Arial"/>
                <a:cs typeface="Arial"/>
                <a:sym typeface="Arial"/>
              </a:rPr>
              <a:t>niej</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dirty="0" err="1">
                <a:latin typeface="Arial"/>
                <a:ea typeface="Arial"/>
                <a:cs typeface="Arial"/>
                <a:sym typeface="Arial"/>
              </a:rPr>
              <a:t>abstrakcyjną</a:t>
            </a:r>
            <a:r>
              <a:rPr lang="en-US" sz="1600" dirty="0">
                <a:latin typeface="Arial"/>
                <a:ea typeface="Arial"/>
                <a:cs typeface="Arial"/>
                <a:sym typeface="Arial"/>
              </a:rPr>
              <a:t> </a:t>
            </a:r>
            <a:r>
              <a:rPr lang="en-US" sz="1600" b="1" dirty="0" err="1">
                <a:latin typeface="Arial"/>
                <a:ea typeface="Arial"/>
                <a:cs typeface="Arial"/>
                <a:sym typeface="Arial"/>
              </a:rPr>
              <a:t>getTaste</a:t>
            </a:r>
            <a:r>
              <a:rPr lang="en-US" sz="1600" b="1" dirty="0">
                <a:latin typeface="Arial"/>
                <a:ea typeface="Arial"/>
                <a:cs typeface="Arial"/>
                <a:sym typeface="Arial"/>
              </a:rPr>
              <a:t>()</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zwróci</a:t>
            </a:r>
            <a:r>
              <a:rPr lang="en-US" sz="1600" dirty="0">
                <a:latin typeface="Arial"/>
                <a:ea typeface="Arial"/>
                <a:cs typeface="Arial"/>
                <a:sym typeface="Arial"/>
              </a:rPr>
              <a:t> string z </a:t>
            </a:r>
            <a:r>
              <a:rPr lang="en-US" sz="1600" dirty="0" err="1">
                <a:latin typeface="Arial"/>
                <a:ea typeface="Arial"/>
                <a:cs typeface="Arial"/>
                <a:sym typeface="Arial"/>
              </a:rPr>
              <a:t>opisem</a:t>
            </a:r>
            <a:r>
              <a:rPr lang="en-US" sz="1600" dirty="0">
                <a:latin typeface="Arial"/>
                <a:ea typeface="Arial"/>
                <a:cs typeface="Arial"/>
                <a:sym typeface="Arial"/>
              </a:rPr>
              <a:t> </a:t>
            </a:r>
            <a:r>
              <a:rPr lang="en-US" sz="1600" dirty="0" err="1">
                <a:latin typeface="Arial"/>
                <a:ea typeface="Arial"/>
                <a:cs typeface="Arial"/>
                <a:sym typeface="Arial"/>
              </a:rPr>
              <a:t>smaku</a:t>
            </a:r>
            <a:r>
              <a:rPr lang="en-US" sz="1600" dirty="0">
                <a:latin typeface="Arial"/>
                <a:ea typeface="Arial"/>
                <a:cs typeface="Arial"/>
                <a:sym typeface="Arial"/>
              </a:rPr>
              <a:t> </a:t>
            </a:r>
            <a:r>
              <a:rPr lang="en-US" sz="1600" dirty="0" err="1">
                <a:latin typeface="Arial"/>
                <a:ea typeface="Arial"/>
                <a:cs typeface="Arial"/>
                <a:sym typeface="Arial"/>
              </a:rPr>
              <a:t>jedzenia</a:t>
            </a:r>
            <a:r>
              <a:rPr lang="en-US" sz="1600" dirty="0">
                <a:latin typeface="Arial"/>
                <a:ea typeface="Arial"/>
                <a:cs typeface="Arial"/>
                <a:sym typeface="Arial"/>
              </a:rPr>
              <a:t> </a:t>
            </a:r>
            <a:r>
              <a:rPr lang="en-US" sz="1600" dirty="0" err="1">
                <a:latin typeface="Arial"/>
                <a:ea typeface="Arial"/>
                <a:cs typeface="Arial"/>
                <a:sym typeface="Arial"/>
              </a:rPr>
              <a:t>Dodaj</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Chicken</a:t>
            </a:r>
            <a:r>
              <a:rPr lang="en-US" sz="1600" dirty="0">
                <a:latin typeface="Arial"/>
                <a:ea typeface="Arial"/>
                <a:cs typeface="Arial"/>
                <a:sym typeface="Arial"/>
              </a:rPr>
              <a:t>,</a:t>
            </a:r>
            <a:r>
              <a:rPr lang="en-US" sz="1600" b="1" dirty="0">
                <a:latin typeface="Arial"/>
                <a:ea typeface="Arial"/>
                <a:cs typeface="Arial"/>
                <a:sym typeface="Arial"/>
              </a:rPr>
              <a:t> Ham</a:t>
            </a:r>
            <a:r>
              <a:rPr lang="en-US" sz="1600" dirty="0">
                <a:latin typeface="Arial"/>
                <a:ea typeface="Arial"/>
                <a:cs typeface="Arial"/>
                <a:sym typeface="Arial"/>
              </a:rPr>
              <a:t>,</a:t>
            </a:r>
            <a:r>
              <a:rPr lang="en-US" sz="1600" b="1" dirty="0">
                <a:latin typeface="Arial"/>
                <a:ea typeface="Arial"/>
                <a:cs typeface="Arial"/>
                <a:sym typeface="Arial"/>
              </a:rPr>
              <a:t> Carrot</a:t>
            </a:r>
            <a:r>
              <a:rPr lang="en-US" sz="1600" dirty="0">
                <a:latin typeface="Arial"/>
                <a:ea typeface="Arial"/>
                <a:cs typeface="Arial"/>
                <a:sym typeface="Arial"/>
              </a:rPr>
              <a:t>,</a:t>
            </a:r>
            <a:r>
              <a:rPr lang="en-US" sz="1600" b="1" dirty="0">
                <a:latin typeface="Arial"/>
                <a:ea typeface="Arial"/>
                <a:cs typeface="Arial"/>
                <a:sym typeface="Arial"/>
              </a:rPr>
              <a:t> Salad</a:t>
            </a:r>
            <a:r>
              <a:rPr lang="en-US" sz="1600" dirty="0">
                <a:latin typeface="Arial"/>
                <a:ea typeface="Arial"/>
                <a:cs typeface="Arial"/>
                <a:sym typeface="Arial"/>
              </a:rPr>
              <a:t> </a:t>
            </a:r>
            <a:r>
              <a:rPr lang="en-US" sz="1600" dirty="0" err="1">
                <a:latin typeface="Arial"/>
                <a:ea typeface="Arial"/>
                <a:cs typeface="Arial"/>
                <a:sym typeface="Arial"/>
              </a:rPr>
              <a:t>rozszerzające</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a:latin typeface="Arial"/>
                <a:ea typeface="Arial"/>
                <a:cs typeface="Arial"/>
                <a:sym typeface="Arial"/>
              </a:rPr>
              <a:t>Food </a:t>
            </a:r>
            <a:r>
              <a:rPr lang="en-US" sz="1600" dirty="0" err="1">
                <a:latin typeface="Arial"/>
                <a:ea typeface="Arial"/>
                <a:cs typeface="Arial"/>
                <a:sym typeface="Arial"/>
              </a:rPr>
              <a:t>oraz</a:t>
            </a:r>
            <a:r>
              <a:rPr lang="en-US" sz="1600" dirty="0">
                <a:latin typeface="Arial"/>
                <a:ea typeface="Arial"/>
                <a:cs typeface="Arial"/>
                <a:sym typeface="Arial"/>
              </a:rPr>
              <a:t> </a:t>
            </a:r>
            <a:r>
              <a:rPr lang="en-US" sz="1600" dirty="0" err="1">
                <a:latin typeface="Arial"/>
                <a:ea typeface="Arial"/>
                <a:cs typeface="Arial"/>
                <a:sym typeface="Arial"/>
              </a:rPr>
              <a:t>zaimplementuj</a:t>
            </a:r>
            <a:r>
              <a:rPr lang="en-US" sz="1600" dirty="0">
                <a:latin typeface="Arial"/>
                <a:ea typeface="Arial"/>
                <a:cs typeface="Arial"/>
                <a:sym typeface="Arial"/>
              </a:rPr>
              <a:t> w </a:t>
            </a:r>
            <a:r>
              <a:rPr lang="en-US" sz="1600" dirty="0" err="1">
                <a:latin typeface="Arial"/>
                <a:ea typeface="Arial"/>
                <a:cs typeface="Arial"/>
                <a:sym typeface="Arial"/>
              </a:rPr>
              <a:t>każdej</a:t>
            </a:r>
            <a:r>
              <a:rPr lang="en-US" sz="1600" dirty="0">
                <a:latin typeface="Arial"/>
                <a:ea typeface="Arial"/>
                <a:cs typeface="Arial"/>
                <a:sym typeface="Arial"/>
              </a:rPr>
              <a:t> z </a:t>
            </a:r>
            <a:r>
              <a:rPr lang="en-US" sz="1600" dirty="0" err="1">
                <a:latin typeface="Arial"/>
                <a:ea typeface="Arial"/>
                <a:cs typeface="Arial"/>
                <a:sym typeface="Arial"/>
              </a:rPr>
              <a:t>nich</a:t>
            </a:r>
            <a:r>
              <a:rPr lang="en-US" sz="1600" dirty="0">
                <a:latin typeface="Arial"/>
                <a:ea typeface="Arial"/>
                <a:cs typeface="Arial"/>
                <a:sym typeface="Arial"/>
              </a:rPr>
              <a:t> </a:t>
            </a:r>
            <a:r>
              <a:rPr lang="en-US" sz="1600" dirty="0" err="1">
                <a:latin typeface="Arial"/>
                <a:ea typeface="Arial"/>
                <a:cs typeface="Arial"/>
                <a:sym typeface="Arial"/>
              </a:rPr>
              <a:t>wymaganą</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endParaRPr sz="1600" dirty="0">
              <a:latin typeface="Arial"/>
              <a:ea typeface="Arial"/>
              <a:cs typeface="Arial"/>
              <a:sym typeface="Arial"/>
            </a:endParaRPr>
          </a:p>
          <a:p>
            <a:pPr marL="2286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dwie</a:t>
            </a:r>
            <a:r>
              <a:rPr lang="en-US" sz="1600" dirty="0">
                <a:latin typeface="Arial"/>
                <a:ea typeface="Arial"/>
                <a:cs typeface="Arial"/>
                <a:sym typeface="Arial"/>
              </a:rPr>
              <a:t> </a:t>
            </a:r>
            <a:r>
              <a:rPr lang="en-US" sz="1600" dirty="0" err="1">
                <a:latin typeface="Arial"/>
                <a:ea typeface="Arial"/>
                <a:cs typeface="Arial"/>
                <a:sym typeface="Arial"/>
              </a:rPr>
              <a:t>nowe</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dirty="0" err="1">
                <a:latin typeface="Arial"/>
                <a:ea typeface="Arial"/>
                <a:cs typeface="Arial"/>
                <a:sym typeface="Arial"/>
              </a:rPr>
              <a:t>abstrakcyjne</a:t>
            </a:r>
            <a:r>
              <a:rPr lang="en-US" sz="1600" dirty="0">
                <a:latin typeface="Arial"/>
                <a:ea typeface="Arial"/>
                <a:cs typeface="Arial"/>
                <a:sym typeface="Arial"/>
              </a:rPr>
              <a:t>: </a:t>
            </a:r>
            <a:r>
              <a:rPr lang="en-US" sz="1600" b="1" dirty="0">
                <a:latin typeface="Arial"/>
                <a:ea typeface="Arial"/>
                <a:cs typeface="Arial"/>
                <a:sym typeface="Arial"/>
              </a:rPr>
              <a:t>Meat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b="1" dirty="0">
                <a:latin typeface="Arial"/>
                <a:ea typeface="Arial"/>
                <a:cs typeface="Arial"/>
                <a:sym typeface="Arial"/>
              </a:rPr>
              <a:t>Vegetable </a:t>
            </a:r>
            <a:r>
              <a:rPr lang="en-US" sz="1600" dirty="0" err="1">
                <a:latin typeface="Arial"/>
                <a:ea typeface="Arial"/>
                <a:cs typeface="Arial"/>
                <a:sym typeface="Arial"/>
              </a:rPr>
              <a:t>rozszerzające</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a:latin typeface="Arial"/>
                <a:ea typeface="Arial"/>
                <a:cs typeface="Arial"/>
                <a:sym typeface="Arial"/>
              </a:rPr>
              <a:t>Food</a:t>
            </a:r>
            <a:r>
              <a:rPr lang="en-US" sz="1600" dirty="0">
                <a:latin typeface="Arial"/>
                <a:ea typeface="Arial"/>
                <a:cs typeface="Arial"/>
                <a:sym typeface="Arial"/>
              </a:rPr>
              <a:t>. </a:t>
            </a:r>
            <a:r>
              <a:rPr lang="en-US" sz="1600" dirty="0" err="1">
                <a:latin typeface="Arial"/>
                <a:ea typeface="Arial"/>
                <a:cs typeface="Arial"/>
                <a:sym typeface="Arial"/>
              </a:rPr>
              <a:t>Zmień</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dirty="0" err="1">
                <a:latin typeface="Arial"/>
                <a:ea typeface="Arial"/>
                <a:cs typeface="Arial"/>
                <a:sym typeface="Arial"/>
              </a:rPr>
              <a:t>bazowe</a:t>
            </a:r>
            <a:r>
              <a:rPr lang="en-US" sz="1600" dirty="0">
                <a:latin typeface="Arial"/>
                <a:ea typeface="Arial"/>
                <a:cs typeface="Arial"/>
                <a:sym typeface="Arial"/>
              </a:rPr>
              <a:t> </a:t>
            </a:r>
            <a:r>
              <a:rPr lang="en-US" sz="1600" dirty="0" err="1">
                <a:latin typeface="Arial"/>
                <a:ea typeface="Arial"/>
                <a:cs typeface="Arial"/>
                <a:sym typeface="Arial"/>
              </a:rPr>
              <a:t>dla</a:t>
            </a:r>
            <a:r>
              <a:rPr lang="en-US" sz="1600" dirty="0">
                <a:latin typeface="Arial"/>
                <a:ea typeface="Arial"/>
                <a:cs typeface="Arial"/>
                <a:sym typeface="Arial"/>
              </a:rPr>
              <a:t> </a:t>
            </a:r>
            <a:r>
              <a:rPr lang="en-US" sz="1600" dirty="0" err="1">
                <a:latin typeface="Arial"/>
                <a:ea typeface="Arial"/>
                <a:cs typeface="Arial"/>
                <a:sym typeface="Arial"/>
              </a:rPr>
              <a:t>klas</a:t>
            </a:r>
            <a:r>
              <a:rPr lang="en-US" sz="1600" dirty="0">
                <a:latin typeface="Arial"/>
                <a:ea typeface="Arial"/>
                <a:cs typeface="Arial"/>
                <a:sym typeface="Arial"/>
              </a:rPr>
              <a:t>: </a:t>
            </a:r>
            <a:r>
              <a:rPr lang="en-US" sz="1600" b="1" dirty="0">
                <a:latin typeface="Arial"/>
                <a:ea typeface="Arial"/>
                <a:cs typeface="Arial"/>
                <a:sym typeface="Arial"/>
              </a:rPr>
              <a:t>Chicken</a:t>
            </a:r>
            <a:r>
              <a:rPr lang="en-US" sz="1600" dirty="0">
                <a:latin typeface="Arial"/>
                <a:ea typeface="Arial"/>
                <a:cs typeface="Arial"/>
                <a:sym typeface="Arial"/>
              </a:rPr>
              <a:t>,</a:t>
            </a:r>
            <a:r>
              <a:rPr lang="en-US" sz="1600" b="1" dirty="0">
                <a:latin typeface="Arial"/>
                <a:ea typeface="Arial"/>
                <a:cs typeface="Arial"/>
                <a:sym typeface="Arial"/>
              </a:rPr>
              <a:t> Ham</a:t>
            </a:r>
            <a:r>
              <a:rPr lang="en-US" sz="1600" dirty="0">
                <a:latin typeface="Arial"/>
                <a:ea typeface="Arial"/>
                <a:cs typeface="Arial"/>
                <a:sym typeface="Arial"/>
              </a:rPr>
              <a:t>,</a:t>
            </a:r>
            <a:r>
              <a:rPr lang="en-US" sz="1600" b="1" dirty="0">
                <a:latin typeface="Arial"/>
                <a:ea typeface="Arial"/>
                <a:cs typeface="Arial"/>
                <a:sym typeface="Arial"/>
              </a:rPr>
              <a:t> Carrot</a:t>
            </a:r>
            <a:r>
              <a:rPr lang="en-US" sz="1600" dirty="0">
                <a:latin typeface="Arial"/>
                <a:ea typeface="Arial"/>
                <a:cs typeface="Arial"/>
                <a:sym typeface="Arial"/>
              </a:rPr>
              <a:t>,</a:t>
            </a:r>
            <a:r>
              <a:rPr lang="en-US" sz="1600" b="1" dirty="0">
                <a:latin typeface="Arial"/>
                <a:ea typeface="Arial"/>
                <a:cs typeface="Arial"/>
                <a:sym typeface="Arial"/>
              </a:rPr>
              <a:t> Salad</a:t>
            </a:r>
            <a:r>
              <a:rPr lang="en-US" sz="1600" dirty="0">
                <a:latin typeface="Arial"/>
                <a:ea typeface="Arial"/>
                <a:cs typeface="Arial"/>
                <a:sym typeface="Arial"/>
              </a:rPr>
              <a:t> </a:t>
            </a:r>
            <a:r>
              <a:rPr lang="en-US" sz="1600" dirty="0" err="1">
                <a:latin typeface="Arial"/>
                <a:ea typeface="Arial"/>
                <a:cs typeface="Arial"/>
                <a:sym typeface="Arial"/>
              </a:rPr>
              <a:t>tak</a:t>
            </a:r>
            <a:r>
              <a:rPr lang="en-US" sz="1600" dirty="0">
                <a:latin typeface="Arial"/>
                <a:ea typeface="Arial"/>
                <a:cs typeface="Arial"/>
                <a:sym typeface="Arial"/>
              </a:rPr>
              <a:t> by </a:t>
            </a:r>
            <a:r>
              <a:rPr lang="en-US" sz="1600" dirty="0" err="1">
                <a:latin typeface="Arial"/>
                <a:ea typeface="Arial"/>
                <a:cs typeface="Arial"/>
                <a:sym typeface="Arial"/>
              </a:rPr>
              <a:t>dziedziczyły</a:t>
            </a:r>
            <a:r>
              <a:rPr lang="en-US" sz="1600" dirty="0">
                <a:latin typeface="Arial"/>
                <a:ea typeface="Arial"/>
                <a:cs typeface="Arial"/>
                <a:sym typeface="Arial"/>
              </a:rPr>
              <a:t> po </a:t>
            </a:r>
            <a:r>
              <a:rPr lang="en-US" sz="1600" dirty="0" err="1">
                <a:latin typeface="Arial"/>
                <a:ea typeface="Arial"/>
                <a:cs typeface="Arial"/>
                <a:sym typeface="Arial"/>
              </a:rPr>
              <a:t>jednej</a:t>
            </a:r>
            <a:r>
              <a:rPr lang="en-US" sz="1600" dirty="0">
                <a:latin typeface="Arial"/>
                <a:ea typeface="Arial"/>
                <a:cs typeface="Arial"/>
                <a:sym typeface="Arial"/>
              </a:rPr>
              <a:t> z </a:t>
            </a:r>
            <a:r>
              <a:rPr lang="en-US" sz="1600" dirty="0" err="1">
                <a:latin typeface="Arial"/>
                <a:ea typeface="Arial"/>
                <a:cs typeface="Arial"/>
                <a:sym typeface="Arial"/>
              </a:rPr>
              <a:t>klas</a:t>
            </a:r>
            <a:r>
              <a:rPr lang="en-US" sz="1600" dirty="0">
                <a:latin typeface="Arial"/>
                <a:ea typeface="Arial"/>
                <a:cs typeface="Arial"/>
                <a:sym typeface="Arial"/>
              </a:rPr>
              <a:t>: </a:t>
            </a:r>
            <a:r>
              <a:rPr lang="en-US" sz="1600" b="1" dirty="0">
                <a:latin typeface="Arial"/>
                <a:ea typeface="Arial"/>
                <a:cs typeface="Arial"/>
                <a:sym typeface="Arial"/>
              </a:rPr>
              <a:t>Meat </a:t>
            </a:r>
            <a:r>
              <a:rPr lang="en-US" sz="1600" dirty="0" err="1">
                <a:latin typeface="Arial"/>
                <a:ea typeface="Arial"/>
                <a:cs typeface="Arial"/>
                <a:sym typeface="Arial"/>
              </a:rPr>
              <a:t>lub</a:t>
            </a:r>
            <a:r>
              <a:rPr lang="en-US" sz="1600" dirty="0">
                <a:latin typeface="Arial"/>
                <a:ea typeface="Arial"/>
                <a:cs typeface="Arial"/>
                <a:sym typeface="Arial"/>
              </a:rPr>
              <a:t> </a:t>
            </a:r>
            <a:r>
              <a:rPr lang="en-US" sz="1600" b="1" dirty="0">
                <a:latin typeface="Arial"/>
                <a:ea typeface="Arial"/>
                <a:cs typeface="Arial"/>
                <a:sym typeface="Arial"/>
              </a:rPr>
              <a:t>Vegetable</a:t>
            </a:r>
            <a:endParaRPr sz="1600" b="1" dirty="0">
              <a:latin typeface="Arial"/>
              <a:ea typeface="Arial"/>
              <a:cs typeface="Arial"/>
              <a:sym typeface="Arial"/>
            </a:endParaRPr>
          </a:p>
          <a:p>
            <a:pPr marL="685800" lvl="0" indent="-228600" algn="l" rtl="0">
              <a:spcBef>
                <a:spcPts val="0"/>
              </a:spcBef>
              <a:spcAft>
                <a:spcPts val="0"/>
              </a:spcAft>
              <a:buFont typeface="+mj-lt"/>
              <a:buAutoNum type="arabicPeriod"/>
            </a:pPr>
            <a:endParaRPr sz="800" b="1"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Dodaj</a:t>
            </a:r>
            <a:r>
              <a:rPr lang="en-US" sz="1600" dirty="0">
                <a:latin typeface="Arial"/>
                <a:ea typeface="Arial"/>
                <a:cs typeface="Arial"/>
                <a:sym typeface="Arial"/>
              </a:rPr>
              <a:t> do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Food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dirty="0" err="1">
                <a:latin typeface="Arial"/>
                <a:ea typeface="Arial"/>
                <a:cs typeface="Arial"/>
                <a:sym typeface="Arial"/>
              </a:rPr>
              <a:t>abstrakcyjną</a:t>
            </a:r>
            <a:r>
              <a:rPr lang="en-US" sz="1600" dirty="0">
                <a:latin typeface="Arial"/>
                <a:ea typeface="Arial"/>
                <a:cs typeface="Arial"/>
                <a:sym typeface="Arial"/>
              </a:rPr>
              <a:t> </a:t>
            </a:r>
            <a:r>
              <a:rPr lang="en-US" sz="1600" b="1" dirty="0" err="1">
                <a:latin typeface="Arial"/>
                <a:ea typeface="Arial"/>
                <a:cs typeface="Arial"/>
                <a:sym typeface="Arial"/>
              </a:rPr>
              <a:t>getType</a:t>
            </a:r>
            <a:r>
              <a:rPr lang="en-US" sz="1600" b="1" dirty="0">
                <a:latin typeface="Arial"/>
                <a:ea typeface="Arial"/>
                <a:cs typeface="Arial"/>
                <a:sym typeface="Arial"/>
              </a:rPr>
              <a:t>()</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zwróci</a:t>
            </a:r>
            <a:r>
              <a:rPr lang="en-US" sz="1600" dirty="0">
                <a:latin typeface="Arial"/>
                <a:ea typeface="Arial"/>
                <a:cs typeface="Arial"/>
                <a:sym typeface="Arial"/>
              </a:rPr>
              <a:t> </a:t>
            </a:r>
            <a:r>
              <a:rPr lang="en-US" sz="1600" dirty="0" err="1">
                <a:latin typeface="Arial"/>
                <a:ea typeface="Arial"/>
                <a:cs typeface="Arial"/>
                <a:sym typeface="Arial"/>
              </a:rPr>
              <a:t>rodzaj</a:t>
            </a:r>
            <a:r>
              <a:rPr lang="en-US" sz="1600" dirty="0">
                <a:latin typeface="Arial"/>
                <a:ea typeface="Arial"/>
                <a:cs typeface="Arial"/>
                <a:sym typeface="Arial"/>
              </a:rPr>
              <a:t> </a:t>
            </a:r>
            <a:r>
              <a:rPr lang="en-US" sz="1600" dirty="0" err="1">
                <a:latin typeface="Arial"/>
                <a:ea typeface="Arial"/>
                <a:cs typeface="Arial"/>
                <a:sym typeface="Arial"/>
              </a:rPr>
              <a:t>jedzenia</a:t>
            </a:r>
            <a:r>
              <a:rPr lang="en-US" sz="1600" dirty="0">
                <a:latin typeface="Arial"/>
                <a:ea typeface="Arial"/>
                <a:cs typeface="Arial"/>
                <a:sym typeface="Arial"/>
              </a:rPr>
              <a:t> w </a:t>
            </a:r>
            <a:r>
              <a:rPr lang="en-US" sz="1600" dirty="0" err="1">
                <a:latin typeface="Arial"/>
                <a:ea typeface="Arial"/>
                <a:cs typeface="Arial"/>
                <a:sym typeface="Arial"/>
              </a:rPr>
              <a:t>postaci</a:t>
            </a:r>
            <a:r>
              <a:rPr lang="en-US" sz="1600" dirty="0">
                <a:latin typeface="Arial"/>
                <a:ea typeface="Arial"/>
                <a:cs typeface="Arial"/>
                <a:sym typeface="Arial"/>
              </a:rPr>
              <a:t> </a:t>
            </a:r>
            <a:r>
              <a:rPr lang="en-US" sz="1600" dirty="0" err="1">
                <a:latin typeface="Arial"/>
                <a:ea typeface="Arial"/>
                <a:cs typeface="Arial"/>
                <a:sym typeface="Arial"/>
              </a:rPr>
              <a:t>enuma</a:t>
            </a:r>
            <a:r>
              <a:rPr lang="en-US" sz="1600" dirty="0">
                <a:latin typeface="Arial"/>
                <a:ea typeface="Arial"/>
                <a:cs typeface="Arial"/>
                <a:sym typeface="Arial"/>
              </a:rPr>
              <a:t> (</a:t>
            </a: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enum</a:t>
            </a:r>
            <a:r>
              <a:rPr lang="en-US" sz="1600" dirty="0">
                <a:latin typeface="Arial"/>
                <a:ea typeface="Arial"/>
                <a:cs typeface="Arial"/>
                <a:sym typeface="Arial"/>
              </a:rPr>
              <a:t>). W </a:t>
            </a:r>
            <a:r>
              <a:rPr lang="en-US" sz="1600" dirty="0" err="1">
                <a:latin typeface="Arial"/>
                <a:ea typeface="Arial"/>
                <a:cs typeface="Arial"/>
                <a:sym typeface="Arial"/>
              </a:rPr>
              <a:t>klasach</a:t>
            </a:r>
            <a:r>
              <a:rPr lang="en-US" sz="1600" dirty="0">
                <a:latin typeface="Arial"/>
                <a:ea typeface="Arial"/>
                <a:cs typeface="Arial"/>
                <a:sym typeface="Arial"/>
              </a:rPr>
              <a:t> </a:t>
            </a:r>
            <a:r>
              <a:rPr lang="en-US" sz="1600" b="1" dirty="0">
                <a:latin typeface="Arial"/>
                <a:ea typeface="Arial"/>
                <a:cs typeface="Arial"/>
                <a:sym typeface="Arial"/>
              </a:rPr>
              <a:t>Meat</a:t>
            </a:r>
            <a:r>
              <a:rPr lang="en-US" sz="1600" dirty="0">
                <a:latin typeface="Arial"/>
                <a:ea typeface="Arial"/>
                <a:cs typeface="Arial"/>
                <a:sym typeface="Arial"/>
              </a:rPr>
              <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b="1" dirty="0">
                <a:latin typeface="Arial"/>
                <a:ea typeface="Arial"/>
                <a:cs typeface="Arial"/>
                <a:sym typeface="Arial"/>
              </a:rPr>
              <a:t>Vegetable </a:t>
            </a:r>
            <a:r>
              <a:rPr lang="en-US" sz="1600" dirty="0" err="1">
                <a:latin typeface="Arial"/>
                <a:ea typeface="Arial"/>
                <a:cs typeface="Arial"/>
                <a:sym typeface="Arial"/>
              </a:rPr>
              <a:t>zaimplementuj</a:t>
            </a:r>
            <a:r>
              <a:rPr lang="en-US" sz="1600" dirty="0">
                <a:latin typeface="Arial"/>
                <a:ea typeface="Arial"/>
                <a:cs typeface="Arial"/>
                <a:sym typeface="Arial"/>
              </a:rPr>
              <a:t> </a:t>
            </a:r>
            <a:r>
              <a:rPr lang="en-US" sz="1600" dirty="0" err="1">
                <a:latin typeface="Arial"/>
                <a:ea typeface="Arial"/>
                <a:cs typeface="Arial"/>
                <a:sym typeface="Arial"/>
              </a:rPr>
              <a:t>nową</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a:latin typeface="Arial"/>
                <a:ea typeface="Arial"/>
                <a:cs typeface="Arial"/>
                <a:sym typeface="Arial"/>
              </a:rPr>
              <a:t>W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b="1" dirty="0">
                <a:latin typeface="Arial"/>
                <a:ea typeface="Arial"/>
                <a:cs typeface="Arial"/>
                <a:sym typeface="Arial"/>
              </a:rPr>
              <a:t>Food </a:t>
            </a:r>
            <a:r>
              <a:rPr lang="en-US" sz="1600" dirty="0" err="1">
                <a:latin typeface="Arial"/>
                <a:ea typeface="Arial"/>
                <a:cs typeface="Arial"/>
                <a:sym typeface="Arial"/>
              </a:rPr>
              <a:t>dodaj</a:t>
            </a:r>
            <a:r>
              <a:rPr lang="en-US" sz="1600" dirty="0">
                <a:latin typeface="Arial"/>
                <a:ea typeface="Arial"/>
                <a:cs typeface="Arial"/>
                <a:sym typeface="Arial"/>
              </a:rPr>
              <a:t> pole </a:t>
            </a:r>
            <a:r>
              <a:rPr lang="en-US" sz="1600" b="1" dirty="0">
                <a:latin typeface="Arial"/>
                <a:ea typeface="Arial"/>
                <a:cs typeface="Arial"/>
                <a:sym typeface="Arial"/>
              </a:rPr>
              <a:t>name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zwykłą</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dirty="0" err="1">
                <a:latin typeface="Arial"/>
                <a:ea typeface="Arial"/>
                <a:cs typeface="Arial"/>
                <a:sym typeface="Arial"/>
              </a:rPr>
              <a:t>gettera</a:t>
            </a:r>
            <a:r>
              <a:rPr lang="en-US" sz="1600" dirty="0">
                <a:latin typeface="Arial"/>
                <a:ea typeface="Arial"/>
                <a:cs typeface="Arial"/>
                <a:sym typeface="Arial"/>
              </a:rPr>
              <a:t>) do </a:t>
            </a:r>
            <a:r>
              <a:rPr lang="en-US" sz="1600" dirty="0" err="1">
                <a:latin typeface="Arial"/>
                <a:ea typeface="Arial"/>
                <a:cs typeface="Arial"/>
                <a:sym typeface="Arial"/>
              </a:rPr>
              <a:t>pobierania</a:t>
            </a:r>
            <a:r>
              <a:rPr lang="en-US" sz="1600" dirty="0">
                <a:latin typeface="Arial"/>
                <a:ea typeface="Arial"/>
                <a:cs typeface="Arial"/>
                <a:sym typeface="Arial"/>
              </a:rPr>
              <a:t> </a:t>
            </a:r>
            <a:r>
              <a:rPr lang="en-US" sz="1600" dirty="0" err="1">
                <a:latin typeface="Arial"/>
                <a:ea typeface="Arial"/>
                <a:cs typeface="Arial"/>
                <a:sym typeface="Arial"/>
              </a:rPr>
              <a:t>nazwy</a:t>
            </a:r>
            <a:r>
              <a:rPr lang="en-US" sz="1600" dirty="0">
                <a:latin typeface="Arial"/>
                <a:ea typeface="Arial"/>
                <a:cs typeface="Arial"/>
                <a:sym typeface="Arial"/>
              </a:rPr>
              <a:t>. </a:t>
            </a:r>
            <a:r>
              <a:rPr lang="en-US" sz="1600" dirty="0" err="1">
                <a:latin typeface="Arial"/>
                <a:ea typeface="Arial"/>
                <a:cs typeface="Arial"/>
                <a:sym typeface="Arial"/>
              </a:rPr>
              <a:t>Stwórz</a:t>
            </a:r>
            <a:r>
              <a:rPr lang="en-US" sz="1600" dirty="0">
                <a:latin typeface="Arial"/>
                <a:ea typeface="Arial"/>
                <a:cs typeface="Arial"/>
                <a:sym typeface="Arial"/>
              </a:rPr>
              <a:t> </a:t>
            </a:r>
            <a:r>
              <a:rPr lang="en-US" sz="1600" dirty="0" err="1">
                <a:latin typeface="Arial"/>
                <a:ea typeface="Arial"/>
                <a:cs typeface="Arial"/>
                <a:sym typeface="Arial"/>
              </a:rPr>
              <a:t>konstruktor</a:t>
            </a:r>
            <a:r>
              <a:rPr lang="en-US" sz="1600" dirty="0">
                <a:latin typeface="Arial"/>
                <a:ea typeface="Arial"/>
                <a:cs typeface="Arial"/>
                <a:sym typeface="Arial"/>
              </a:rPr>
              <a:t>, </a:t>
            </a:r>
            <a:r>
              <a:rPr lang="en-US" sz="1600" dirty="0" err="1">
                <a:latin typeface="Arial"/>
                <a:ea typeface="Arial"/>
                <a:cs typeface="Arial"/>
                <a:sym typeface="Arial"/>
              </a:rPr>
              <a:t>który</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ustawiał</a:t>
            </a:r>
            <a:r>
              <a:rPr lang="en-US" sz="1600" dirty="0">
                <a:latin typeface="Arial"/>
                <a:ea typeface="Arial"/>
                <a:cs typeface="Arial"/>
                <a:sym typeface="Arial"/>
              </a:rPr>
              <a:t> pole </a:t>
            </a:r>
            <a:r>
              <a:rPr lang="en-US" sz="1600" b="1" dirty="0">
                <a:latin typeface="Arial"/>
                <a:ea typeface="Arial"/>
                <a:cs typeface="Arial"/>
                <a:sym typeface="Arial"/>
              </a:rPr>
              <a:t>name</a:t>
            </a:r>
            <a:r>
              <a:rPr lang="en-US" sz="1600" dirty="0">
                <a:latin typeface="Arial"/>
                <a:ea typeface="Arial"/>
                <a:cs typeface="Arial"/>
                <a:sym typeface="Arial"/>
              </a:rPr>
              <a:t>. </a:t>
            </a:r>
            <a:r>
              <a:rPr lang="en-US" sz="1600" dirty="0" err="1">
                <a:latin typeface="Arial"/>
                <a:ea typeface="Arial"/>
                <a:cs typeface="Arial"/>
                <a:sym typeface="Arial"/>
              </a:rPr>
              <a:t>Stwórz</a:t>
            </a:r>
            <a:r>
              <a:rPr lang="en-US" sz="1600" dirty="0">
                <a:latin typeface="Arial"/>
                <a:ea typeface="Arial"/>
                <a:cs typeface="Arial"/>
                <a:sym typeface="Arial"/>
              </a:rPr>
              <a:t> </a:t>
            </a:r>
            <a:r>
              <a:rPr lang="en-US" sz="1600" dirty="0" err="1">
                <a:latin typeface="Arial"/>
                <a:ea typeface="Arial"/>
                <a:cs typeface="Arial"/>
                <a:sym typeface="Arial"/>
              </a:rPr>
              <a:t>odpowiednie</a:t>
            </a:r>
            <a:r>
              <a:rPr lang="en-US" sz="1600" dirty="0">
                <a:latin typeface="Arial"/>
                <a:ea typeface="Arial"/>
                <a:cs typeface="Arial"/>
                <a:sym typeface="Arial"/>
              </a:rPr>
              <a:t> </a:t>
            </a:r>
            <a:r>
              <a:rPr lang="en-US" sz="1600" dirty="0" err="1">
                <a:latin typeface="Arial"/>
                <a:ea typeface="Arial"/>
                <a:cs typeface="Arial"/>
                <a:sym typeface="Arial"/>
              </a:rPr>
              <a:t>konstruktory</a:t>
            </a:r>
            <a:r>
              <a:rPr lang="en-US" sz="1600" dirty="0">
                <a:latin typeface="Arial"/>
                <a:ea typeface="Arial"/>
                <a:cs typeface="Arial"/>
                <a:sym typeface="Arial"/>
              </a:rPr>
              <a:t> w </a:t>
            </a:r>
            <a:r>
              <a:rPr lang="en-US" sz="1600" dirty="0" err="1">
                <a:latin typeface="Arial"/>
                <a:ea typeface="Arial"/>
                <a:cs typeface="Arial"/>
                <a:sym typeface="Arial"/>
              </a:rPr>
              <a:t>klasach</a:t>
            </a:r>
            <a:r>
              <a:rPr lang="en-US" sz="1600" dirty="0">
                <a:latin typeface="Arial"/>
                <a:ea typeface="Arial"/>
                <a:cs typeface="Arial"/>
                <a:sym typeface="Arial"/>
              </a:rPr>
              <a:t> </a:t>
            </a:r>
            <a:r>
              <a:rPr lang="en-US" sz="1600" dirty="0" err="1">
                <a:latin typeface="Arial"/>
                <a:ea typeface="Arial"/>
                <a:cs typeface="Arial"/>
                <a:sym typeface="Arial"/>
              </a:rPr>
              <a:t>pochodnych</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a:latin typeface="Arial"/>
                <a:ea typeface="Arial"/>
                <a:cs typeface="Arial"/>
                <a:sym typeface="Arial"/>
              </a:rPr>
              <a:t>W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b="1" dirty="0">
                <a:latin typeface="Arial"/>
                <a:ea typeface="Arial"/>
                <a:cs typeface="Arial"/>
                <a:sym typeface="Arial"/>
              </a:rPr>
              <a:t>Food </a:t>
            </a:r>
            <a:r>
              <a:rPr lang="en-US" sz="1600" dirty="0" err="1">
                <a:latin typeface="Arial"/>
                <a:ea typeface="Arial"/>
                <a:cs typeface="Arial"/>
                <a:sym typeface="Arial"/>
              </a:rPr>
              <a:t>dodaj</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b="1" dirty="0">
                <a:latin typeface="Arial"/>
                <a:ea typeface="Arial"/>
                <a:cs typeface="Arial"/>
                <a:sym typeface="Arial"/>
              </a:rPr>
              <a:t>describe()</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wypisze</a:t>
            </a:r>
            <a:r>
              <a:rPr lang="en-US" sz="1600" dirty="0">
                <a:latin typeface="Arial"/>
                <a:ea typeface="Arial"/>
                <a:cs typeface="Arial"/>
                <a:sym typeface="Arial"/>
              </a:rPr>
              <a:t> </a:t>
            </a:r>
            <a:r>
              <a:rPr lang="en-US" sz="1600" dirty="0" err="1">
                <a:latin typeface="Arial"/>
                <a:ea typeface="Arial"/>
                <a:cs typeface="Arial"/>
                <a:sym typeface="Arial"/>
              </a:rPr>
              <a:t>na</a:t>
            </a:r>
            <a:r>
              <a:rPr lang="en-US" sz="1600" dirty="0">
                <a:latin typeface="Arial"/>
                <a:ea typeface="Arial"/>
                <a:cs typeface="Arial"/>
                <a:sym typeface="Arial"/>
              </a:rPr>
              <a:t> </a:t>
            </a:r>
            <a:r>
              <a:rPr lang="en-US" sz="1600" dirty="0" err="1">
                <a:latin typeface="Arial"/>
                <a:ea typeface="Arial"/>
                <a:cs typeface="Arial"/>
                <a:sym typeface="Arial"/>
              </a:rPr>
              <a:t>ekran</a:t>
            </a:r>
            <a:r>
              <a:rPr lang="en-US" sz="1600" dirty="0">
                <a:latin typeface="Arial"/>
                <a:ea typeface="Arial"/>
                <a:cs typeface="Arial"/>
                <a:sym typeface="Arial"/>
              </a:rPr>
              <a:t> </a:t>
            </a:r>
            <a:r>
              <a:rPr lang="en-US" sz="1600" dirty="0" err="1">
                <a:latin typeface="Arial"/>
                <a:ea typeface="Arial"/>
                <a:cs typeface="Arial"/>
                <a:sym typeface="Arial"/>
              </a:rPr>
              <a:t>informacje</a:t>
            </a:r>
            <a:r>
              <a:rPr lang="en-US" sz="1600" dirty="0">
                <a:latin typeface="Arial"/>
                <a:ea typeface="Arial"/>
                <a:cs typeface="Arial"/>
                <a:sym typeface="Arial"/>
              </a:rPr>
              <a:t> o </a:t>
            </a:r>
            <a:r>
              <a:rPr lang="en-US" sz="1600" dirty="0" err="1">
                <a:latin typeface="Arial"/>
                <a:ea typeface="Arial"/>
                <a:cs typeface="Arial"/>
                <a:sym typeface="Arial"/>
              </a:rPr>
              <a:t>nazwie</a:t>
            </a:r>
            <a:r>
              <a:rPr lang="en-US" sz="1600" dirty="0">
                <a:latin typeface="Arial"/>
                <a:ea typeface="Arial"/>
                <a:cs typeface="Arial"/>
                <a:sym typeface="Arial"/>
              </a:rPr>
              <a:t>, </a:t>
            </a:r>
            <a:r>
              <a:rPr lang="en-US" sz="1600" dirty="0" err="1">
                <a:latin typeface="Arial"/>
                <a:ea typeface="Arial"/>
                <a:cs typeface="Arial"/>
                <a:sym typeface="Arial"/>
              </a:rPr>
              <a:t>typie</a:t>
            </a:r>
            <a:r>
              <a:rPr lang="en-US" sz="1600" dirty="0">
                <a:latin typeface="Arial"/>
                <a:ea typeface="Arial"/>
                <a:cs typeface="Arial"/>
                <a:sym typeface="Arial"/>
              </a:rPr>
              <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smaku</a:t>
            </a:r>
            <a:r>
              <a:rPr lang="en-US" sz="1600" dirty="0">
                <a:latin typeface="Arial"/>
                <a:ea typeface="Arial"/>
                <a:cs typeface="Arial"/>
                <a:sym typeface="Arial"/>
              </a:rPr>
              <a:t> </a:t>
            </a:r>
            <a:r>
              <a:rPr lang="en-US" sz="1600" dirty="0" err="1">
                <a:latin typeface="Arial"/>
                <a:ea typeface="Arial"/>
                <a:cs typeface="Arial"/>
                <a:sym typeface="Arial"/>
              </a:rPr>
              <a:t>jedzenia</a:t>
            </a:r>
            <a:r>
              <a:rPr lang="en-US" sz="1600" dirty="0">
                <a:latin typeface="Arial"/>
                <a:ea typeface="Arial"/>
                <a:cs typeface="Arial"/>
                <a:sym typeface="Arial"/>
              </a:rPr>
              <a:t>. </a:t>
            </a:r>
            <a:r>
              <a:rPr lang="en-US" sz="1600" dirty="0" err="1">
                <a:latin typeface="Arial"/>
                <a:ea typeface="Arial"/>
                <a:cs typeface="Arial"/>
                <a:sym typeface="Arial"/>
              </a:rPr>
              <a:t>Sprawdź</a:t>
            </a:r>
            <a:r>
              <a:rPr lang="en-US" sz="1600" dirty="0">
                <a:latin typeface="Arial"/>
                <a:ea typeface="Arial"/>
                <a:cs typeface="Arial"/>
                <a:sym typeface="Arial"/>
              </a:rPr>
              <a:t> </a:t>
            </a:r>
            <a:r>
              <a:rPr lang="en-US" sz="1600" dirty="0" err="1">
                <a:latin typeface="Arial"/>
                <a:ea typeface="Arial"/>
                <a:cs typeface="Arial"/>
                <a:sym typeface="Arial"/>
              </a:rPr>
              <a:t>swój</a:t>
            </a:r>
            <a:r>
              <a:rPr lang="en-US" sz="1600" dirty="0">
                <a:latin typeface="Arial"/>
                <a:ea typeface="Arial"/>
                <a:cs typeface="Arial"/>
                <a:sym typeface="Arial"/>
              </a:rPr>
              <a:t> </a:t>
            </a:r>
            <a:r>
              <a:rPr lang="en-US" sz="1600" dirty="0" err="1">
                <a:latin typeface="Arial"/>
                <a:ea typeface="Arial"/>
                <a:cs typeface="Arial"/>
                <a:sym typeface="Arial"/>
              </a:rPr>
              <a:t>kod</a:t>
            </a:r>
            <a:r>
              <a:rPr lang="en-US" sz="1600" dirty="0">
                <a:latin typeface="Arial"/>
                <a:ea typeface="Arial"/>
                <a:cs typeface="Arial"/>
                <a:sym typeface="Arial"/>
              </a:rPr>
              <a:t>, </a:t>
            </a:r>
            <a:r>
              <a:rPr lang="en-US" sz="1600" dirty="0" err="1">
                <a:latin typeface="Arial"/>
                <a:ea typeface="Arial"/>
                <a:cs typeface="Arial"/>
                <a:sym typeface="Arial"/>
              </a:rPr>
              <a:t>stwórz</a:t>
            </a:r>
            <a:r>
              <a:rPr lang="en-US" sz="1600" dirty="0">
                <a:latin typeface="Arial"/>
                <a:ea typeface="Arial"/>
                <a:cs typeface="Arial"/>
                <a:sym typeface="Arial"/>
              </a:rPr>
              <a:t> po </a:t>
            </a:r>
            <a:r>
              <a:rPr lang="en-US" sz="1600" dirty="0" err="1">
                <a:latin typeface="Arial"/>
                <a:ea typeface="Arial"/>
                <a:cs typeface="Arial"/>
                <a:sym typeface="Arial"/>
              </a:rPr>
              <a:t>jednym</a:t>
            </a:r>
            <a:r>
              <a:rPr lang="en-US" sz="1600" dirty="0">
                <a:latin typeface="Arial"/>
                <a:ea typeface="Arial"/>
                <a:cs typeface="Arial"/>
                <a:sym typeface="Arial"/>
              </a:rPr>
              <a:t> </a:t>
            </a:r>
            <a:r>
              <a:rPr lang="en-US" sz="1600" dirty="0" err="1">
                <a:latin typeface="Arial"/>
                <a:ea typeface="Arial"/>
                <a:cs typeface="Arial"/>
                <a:sym typeface="Arial"/>
              </a:rPr>
              <a:t>obiekcie</a:t>
            </a:r>
            <a:r>
              <a:rPr lang="en-US" sz="1600" dirty="0">
                <a:latin typeface="Arial"/>
                <a:ea typeface="Arial"/>
                <a:cs typeface="Arial"/>
                <a:sym typeface="Arial"/>
              </a:rPr>
              <a:t> z </a:t>
            </a:r>
            <a:r>
              <a:rPr lang="en-US" sz="1600" dirty="0" err="1">
                <a:latin typeface="Arial"/>
                <a:ea typeface="Arial"/>
                <a:cs typeface="Arial"/>
                <a:sym typeface="Arial"/>
              </a:rPr>
              <a:t>każdej</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Chicken</a:t>
            </a:r>
            <a:r>
              <a:rPr lang="en-US" sz="1600" dirty="0">
                <a:latin typeface="Arial"/>
                <a:ea typeface="Arial"/>
                <a:cs typeface="Arial"/>
                <a:sym typeface="Arial"/>
              </a:rPr>
              <a:t>,</a:t>
            </a:r>
            <a:r>
              <a:rPr lang="en-US" sz="1600" b="1" dirty="0">
                <a:latin typeface="Arial"/>
                <a:ea typeface="Arial"/>
                <a:cs typeface="Arial"/>
                <a:sym typeface="Arial"/>
              </a:rPr>
              <a:t> Ham</a:t>
            </a:r>
            <a:r>
              <a:rPr lang="en-US" sz="1600" dirty="0">
                <a:latin typeface="Arial"/>
                <a:ea typeface="Arial"/>
                <a:cs typeface="Arial"/>
                <a:sym typeface="Arial"/>
              </a:rPr>
              <a:t>,</a:t>
            </a:r>
            <a:r>
              <a:rPr lang="en-US" sz="1600" b="1" dirty="0">
                <a:latin typeface="Arial"/>
                <a:ea typeface="Arial"/>
                <a:cs typeface="Arial"/>
                <a:sym typeface="Arial"/>
              </a:rPr>
              <a:t> Carrot</a:t>
            </a:r>
            <a:r>
              <a:rPr lang="en-US" sz="1600" dirty="0">
                <a:latin typeface="Arial"/>
                <a:ea typeface="Arial"/>
                <a:cs typeface="Arial"/>
                <a:sym typeface="Arial"/>
              </a:rPr>
              <a:t>,</a:t>
            </a:r>
            <a:r>
              <a:rPr lang="en-US" sz="1600" b="1" dirty="0">
                <a:latin typeface="Arial"/>
                <a:ea typeface="Arial"/>
                <a:cs typeface="Arial"/>
                <a:sym typeface="Arial"/>
              </a:rPr>
              <a:t> Salad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wyświetl</a:t>
            </a:r>
            <a:r>
              <a:rPr lang="en-US" sz="1600" dirty="0">
                <a:latin typeface="Arial"/>
                <a:ea typeface="Arial"/>
                <a:cs typeface="Arial"/>
                <a:sym typeface="Arial"/>
              </a:rPr>
              <a:t> </a:t>
            </a:r>
            <a:r>
              <a:rPr lang="en-US" sz="1600" dirty="0" err="1">
                <a:latin typeface="Arial"/>
                <a:ea typeface="Arial"/>
                <a:cs typeface="Arial"/>
                <a:sym typeface="Arial"/>
              </a:rPr>
              <a:t>na</a:t>
            </a:r>
            <a:r>
              <a:rPr lang="en-US" sz="1600" dirty="0">
                <a:latin typeface="Arial"/>
                <a:ea typeface="Arial"/>
                <a:cs typeface="Arial"/>
                <a:sym typeface="Arial"/>
              </a:rPr>
              <a:t> </a:t>
            </a:r>
            <a:r>
              <a:rPr lang="en-US" sz="1600" dirty="0" err="1">
                <a:latin typeface="Arial"/>
                <a:ea typeface="Arial"/>
                <a:cs typeface="Arial"/>
                <a:sym typeface="Arial"/>
              </a:rPr>
              <a:t>ekran</a:t>
            </a:r>
            <a:r>
              <a:rPr lang="en-US" sz="1600" dirty="0">
                <a:latin typeface="Arial"/>
                <a:ea typeface="Arial"/>
                <a:cs typeface="Arial"/>
                <a:sym typeface="Arial"/>
              </a:rPr>
              <a:t> ich </a:t>
            </a:r>
            <a:r>
              <a:rPr lang="en-US" sz="1600" dirty="0" err="1">
                <a:latin typeface="Arial"/>
                <a:ea typeface="Arial"/>
                <a:cs typeface="Arial"/>
                <a:sym typeface="Arial"/>
              </a:rPr>
              <a:t>opis</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dirty="0">
                <a:solidFill>
                  <a:srgbClr val="FF0000"/>
                </a:solidFill>
                <a:latin typeface="Arial"/>
                <a:ea typeface="Arial"/>
                <a:cs typeface="Arial"/>
                <a:sym typeface="Arial"/>
              </a:rPr>
              <a:t>* </a:t>
            </a:r>
            <a:r>
              <a:rPr lang="en-US" sz="1600" dirty="0" err="1">
                <a:solidFill>
                  <a:srgbClr val="000000"/>
                </a:solidFill>
                <a:latin typeface="Arial"/>
                <a:ea typeface="Arial"/>
                <a:cs typeface="Arial"/>
                <a:sym typeface="Arial"/>
              </a:rPr>
              <a:t>Stwórz</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klasę</a:t>
            </a:r>
            <a:r>
              <a:rPr lang="en-US" sz="1600" dirty="0">
                <a:solidFill>
                  <a:srgbClr val="000000"/>
                </a:solidFill>
                <a:latin typeface="Arial"/>
                <a:ea typeface="Arial"/>
                <a:cs typeface="Arial"/>
                <a:sym typeface="Arial"/>
              </a:rPr>
              <a:t> </a:t>
            </a:r>
            <a:r>
              <a:rPr lang="en-US" sz="1600" b="1" dirty="0">
                <a:solidFill>
                  <a:srgbClr val="000000"/>
                </a:solidFill>
                <a:latin typeface="Arial"/>
                <a:ea typeface="Arial"/>
                <a:cs typeface="Arial"/>
                <a:sym typeface="Arial"/>
              </a:rPr>
              <a:t>Recipe</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która</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zawierać</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będzie</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nazwę</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spis</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składników</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obiektów</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klasy</a:t>
            </a:r>
            <a:r>
              <a:rPr lang="en-US" sz="1600" dirty="0">
                <a:solidFill>
                  <a:srgbClr val="000000"/>
                </a:solidFill>
                <a:latin typeface="Arial"/>
                <a:ea typeface="Arial"/>
                <a:cs typeface="Arial"/>
                <a:sym typeface="Arial"/>
              </a:rPr>
              <a:t> </a:t>
            </a:r>
            <a:r>
              <a:rPr lang="en-US" sz="1600" b="1" dirty="0">
                <a:solidFill>
                  <a:srgbClr val="000000"/>
                </a:solidFill>
                <a:latin typeface="Arial"/>
                <a:ea typeface="Arial"/>
                <a:cs typeface="Arial"/>
                <a:sym typeface="Arial"/>
              </a:rPr>
              <a:t>Food</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Dodaj</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konstruktor</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który</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ustawi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nazwę</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przepisu</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wszystkie</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składniki</a:t>
            </a:r>
            <a:r>
              <a:rPr lang="en-US" sz="1600" dirty="0">
                <a:solidFill>
                  <a:srgbClr val="000000"/>
                </a:solidFill>
                <a:latin typeface="Arial"/>
                <a:ea typeface="Arial"/>
                <a:cs typeface="Arial"/>
                <a:sym typeface="Arial"/>
              </a:rPr>
              <a:t>(</a:t>
            </a:r>
            <a:r>
              <a:rPr lang="en-US" sz="1600" dirty="0" err="1">
                <a:solidFill>
                  <a:srgbClr val="000000"/>
                </a:solidFill>
                <a:latin typeface="Arial"/>
                <a:ea typeface="Arial"/>
                <a:cs typeface="Arial"/>
                <a:sym typeface="Arial"/>
              </a:rPr>
              <a:t>jako</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varargs</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drugi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który</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ustawi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nazwę</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przepisu</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ilość</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składników</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jako</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liczbę</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Dodaj</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metodę</a:t>
            </a:r>
            <a:r>
              <a:rPr lang="en-US" sz="1600" dirty="0">
                <a:solidFill>
                  <a:srgbClr val="000000"/>
                </a:solidFill>
                <a:latin typeface="Arial"/>
                <a:ea typeface="Arial"/>
                <a:cs typeface="Arial"/>
                <a:sym typeface="Arial"/>
              </a:rPr>
              <a:t> do </a:t>
            </a:r>
            <a:r>
              <a:rPr lang="en-US" sz="1600" dirty="0" err="1">
                <a:solidFill>
                  <a:srgbClr val="000000"/>
                </a:solidFill>
                <a:latin typeface="Arial"/>
                <a:ea typeface="Arial"/>
                <a:cs typeface="Arial"/>
                <a:sym typeface="Arial"/>
              </a:rPr>
              <a:t>dodawania</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składników</a:t>
            </a:r>
            <a:r>
              <a:rPr lang="en-US" sz="1600" dirty="0">
                <a:solidFill>
                  <a:srgbClr val="000000"/>
                </a:solidFill>
                <a:latin typeface="Arial"/>
                <a:ea typeface="Arial"/>
                <a:cs typeface="Arial"/>
                <a:sym typeface="Arial"/>
              </a:rPr>
              <a:t> do </a:t>
            </a:r>
            <a:r>
              <a:rPr lang="en-US" sz="1600" dirty="0" err="1">
                <a:solidFill>
                  <a:srgbClr val="000000"/>
                </a:solidFill>
                <a:latin typeface="Arial"/>
                <a:ea typeface="Arial"/>
                <a:cs typeface="Arial"/>
                <a:sym typeface="Arial"/>
              </a:rPr>
              <a:t>listy</a:t>
            </a:r>
            <a:r>
              <a:rPr lang="en-US"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a:p>
            <a:pPr marL="685800" lvl="0" indent="-228600" algn="l" rtl="0">
              <a:lnSpc>
                <a:spcPct val="100000"/>
              </a:lnSpc>
              <a:spcBef>
                <a:spcPts val="0"/>
              </a:spcBef>
              <a:spcAft>
                <a:spcPts val="0"/>
              </a:spcAft>
              <a:buFont typeface="+mj-lt"/>
              <a:buAutoNum type="arabicPeriod"/>
            </a:pPr>
            <a:endParaRPr sz="800" dirty="0">
              <a:solidFill>
                <a:srgbClr val="000000"/>
              </a:solidFill>
              <a:latin typeface="Arial"/>
              <a:ea typeface="Arial"/>
              <a:cs typeface="Arial"/>
              <a:sym typeface="Arial"/>
            </a:endParaRPr>
          </a:p>
          <a:p>
            <a:pPr marL="457200" lvl="0" indent="-330200" algn="l" rtl="0">
              <a:lnSpc>
                <a:spcPct val="100000"/>
              </a:lnSpc>
              <a:spcBef>
                <a:spcPts val="0"/>
              </a:spcBef>
              <a:spcAft>
                <a:spcPts val="0"/>
              </a:spcAft>
              <a:buClr>
                <a:srgbClr val="000000"/>
              </a:buClr>
              <a:buSzPts val="1600"/>
              <a:buFont typeface="Arial"/>
              <a:buAutoNum type="arabicPeriod"/>
            </a:pPr>
            <a:r>
              <a:rPr lang="en-US" sz="1600" dirty="0">
                <a:solidFill>
                  <a:srgbClr val="FF0000"/>
                </a:solidFill>
                <a:latin typeface="Arial"/>
                <a:ea typeface="Arial"/>
                <a:cs typeface="Arial"/>
                <a:sym typeface="Arial"/>
              </a:rPr>
              <a:t>* </a:t>
            </a:r>
            <a:r>
              <a:rPr lang="en-US" sz="1600" dirty="0">
                <a:latin typeface="Arial"/>
                <a:ea typeface="Arial"/>
                <a:cs typeface="Arial"/>
                <a:sym typeface="Arial"/>
              </a:rPr>
              <a:t>W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b="1" dirty="0">
                <a:latin typeface="Arial"/>
                <a:ea typeface="Arial"/>
                <a:cs typeface="Arial"/>
                <a:sym typeface="Arial"/>
              </a:rPr>
              <a:t>Recipe </a:t>
            </a:r>
            <a:r>
              <a:rPr lang="en-US" sz="1600" dirty="0" err="1">
                <a:latin typeface="Arial"/>
                <a:ea typeface="Arial"/>
                <a:cs typeface="Arial"/>
                <a:sym typeface="Arial"/>
              </a:rPr>
              <a:t>stwórz</a:t>
            </a:r>
            <a:r>
              <a:rPr lang="en-US" sz="1600" dirty="0">
                <a:latin typeface="Arial"/>
                <a:ea typeface="Arial"/>
                <a:cs typeface="Arial"/>
                <a:sym typeface="Arial"/>
              </a:rPr>
              <a:t> </a:t>
            </a:r>
            <a:r>
              <a:rPr lang="en-US" sz="1600" dirty="0" err="1">
                <a:latin typeface="Arial"/>
                <a:ea typeface="Arial"/>
                <a:cs typeface="Arial"/>
                <a:sym typeface="Arial"/>
              </a:rPr>
              <a:t>metody</a:t>
            </a:r>
            <a:r>
              <a:rPr lang="en-US" sz="1600" dirty="0">
                <a:latin typeface="Arial"/>
                <a:ea typeface="Arial"/>
                <a:cs typeface="Arial"/>
                <a:sym typeface="Arial"/>
              </a:rPr>
              <a:t> do </a:t>
            </a:r>
            <a:r>
              <a:rPr lang="en-US" sz="1600" dirty="0" err="1">
                <a:latin typeface="Arial"/>
                <a:ea typeface="Arial"/>
                <a:cs typeface="Arial"/>
                <a:sym typeface="Arial"/>
              </a:rPr>
              <a:t>wyświetlania</a:t>
            </a:r>
            <a:r>
              <a:rPr lang="en-US" sz="1600" dirty="0">
                <a:latin typeface="Arial"/>
                <a:ea typeface="Arial"/>
                <a:cs typeface="Arial"/>
                <a:sym typeface="Arial"/>
              </a:rPr>
              <a:t> </a:t>
            </a:r>
            <a:r>
              <a:rPr lang="en-US" sz="1600" dirty="0" err="1">
                <a:latin typeface="Arial"/>
                <a:ea typeface="Arial"/>
                <a:cs typeface="Arial"/>
                <a:sym typeface="Arial"/>
              </a:rPr>
              <a:t>wszystkich</a:t>
            </a:r>
            <a:r>
              <a:rPr lang="en-US" sz="1600" dirty="0">
                <a:latin typeface="Arial"/>
                <a:ea typeface="Arial"/>
                <a:cs typeface="Arial"/>
                <a:sym typeface="Arial"/>
              </a:rPr>
              <a:t> </a:t>
            </a:r>
            <a:r>
              <a:rPr lang="en-US" sz="1600" dirty="0" err="1">
                <a:latin typeface="Arial"/>
                <a:ea typeface="Arial"/>
                <a:cs typeface="Arial"/>
                <a:sym typeface="Arial"/>
              </a:rPr>
              <a:t>składników</a:t>
            </a:r>
            <a:r>
              <a:rPr lang="en-US" sz="1600" dirty="0">
                <a:latin typeface="Arial"/>
                <a:ea typeface="Arial"/>
                <a:cs typeface="Arial"/>
                <a:sym typeface="Arial"/>
              </a:rPr>
              <a:t> (same </a:t>
            </a:r>
            <a:r>
              <a:rPr lang="en-US" sz="1600" dirty="0" err="1">
                <a:latin typeface="Arial"/>
                <a:ea typeface="Arial"/>
                <a:cs typeface="Arial"/>
                <a:sym typeface="Arial"/>
              </a:rPr>
              <a:t>nazwy</a:t>
            </a:r>
            <a:r>
              <a:rPr lang="en-US" sz="1600" dirty="0">
                <a:latin typeface="Arial"/>
                <a:ea typeface="Arial"/>
                <a:cs typeface="Arial"/>
                <a:sym typeface="Arial"/>
              </a:rPr>
              <a:t>) </a:t>
            </a:r>
            <a:r>
              <a:rPr lang="en-US" sz="1600" dirty="0" err="1">
                <a:latin typeface="Arial"/>
                <a:ea typeface="Arial"/>
                <a:cs typeface="Arial"/>
                <a:sym typeface="Arial"/>
              </a:rPr>
              <a:t>oraz</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do </a:t>
            </a:r>
            <a:r>
              <a:rPr lang="en-US" sz="1600" dirty="0" err="1">
                <a:latin typeface="Arial"/>
                <a:ea typeface="Arial"/>
                <a:cs typeface="Arial"/>
                <a:sym typeface="Arial"/>
              </a:rPr>
              <a:t>wyświetlania</a:t>
            </a:r>
            <a:r>
              <a:rPr lang="en-US" sz="1600" dirty="0">
                <a:latin typeface="Arial"/>
                <a:ea typeface="Arial"/>
                <a:cs typeface="Arial"/>
                <a:sym typeface="Arial"/>
              </a:rPr>
              <a:t> </a:t>
            </a:r>
            <a:r>
              <a:rPr lang="en-US" sz="1600" dirty="0" err="1">
                <a:latin typeface="Arial"/>
                <a:ea typeface="Arial"/>
                <a:cs typeface="Arial"/>
                <a:sym typeface="Arial"/>
              </a:rPr>
              <a:t>opisu</a:t>
            </a:r>
            <a:r>
              <a:rPr lang="en-US" sz="1600" dirty="0">
                <a:latin typeface="Arial"/>
                <a:ea typeface="Arial"/>
                <a:cs typeface="Arial"/>
                <a:sym typeface="Arial"/>
              </a:rPr>
              <a:t> </a:t>
            </a:r>
            <a:r>
              <a:rPr lang="en-US" sz="1600" dirty="0" err="1">
                <a:latin typeface="Arial"/>
                <a:ea typeface="Arial"/>
                <a:cs typeface="Arial"/>
                <a:sym typeface="Arial"/>
              </a:rPr>
              <a:t>potrawy</a:t>
            </a:r>
            <a:r>
              <a:rPr lang="en-US" sz="1600" dirty="0">
                <a:latin typeface="Arial"/>
                <a:ea typeface="Arial"/>
                <a:cs typeface="Arial"/>
                <a:sym typeface="Arial"/>
              </a:rPr>
              <a:t> </a:t>
            </a:r>
            <a:r>
              <a:rPr lang="en-US" sz="1600" dirty="0" err="1">
                <a:latin typeface="Arial"/>
                <a:ea typeface="Arial"/>
                <a:cs typeface="Arial"/>
                <a:sym typeface="Arial"/>
              </a:rPr>
              <a:t>składającego</a:t>
            </a:r>
            <a:r>
              <a:rPr lang="en-US" sz="1600" dirty="0">
                <a:latin typeface="Arial"/>
                <a:ea typeface="Arial"/>
                <a:cs typeface="Arial"/>
                <a:sym typeface="Arial"/>
              </a:rPr>
              <a:t> </a:t>
            </a:r>
            <a:r>
              <a:rPr lang="en-US" sz="1600" dirty="0" err="1">
                <a:latin typeface="Arial"/>
                <a:ea typeface="Arial"/>
                <a:cs typeface="Arial"/>
                <a:sym typeface="Arial"/>
              </a:rPr>
              <a:t>się</a:t>
            </a:r>
            <a:r>
              <a:rPr lang="en-US" sz="1600" dirty="0">
                <a:latin typeface="Arial"/>
                <a:ea typeface="Arial"/>
                <a:cs typeface="Arial"/>
                <a:sym typeface="Arial"/>
              </a:rPr>
              <a:t> z </a:t>
            </a:r>
            <a:r>
              <a:rPr lang="en-US" sz="1600" dirty="0" err="1">
                <a:latin typeface="Arial"/>
                <a:ea typeface="Arial"/>
                <a:cs typeface="Arial"/>
                <a:sym typeface="Arial"/>
              </a:rPr>
              <a:t>opisu</a:t>
            </a:r>
            <a:r>
              <a:rPr lang="en-US" sz="1600" dirty="0">
                <a:latin typeface="Arial"/>
                <a:ea typeface="Arial"/>
                <a:cs typeface="Arial"/>
                <a:sym typeface="Arial"/>
              </a:rPr>
              <a:t> </a:t>
            </a:r>
            <a:r>
              <a:rPr lang="en-US" sz="1600" dirty="0" err="1">
                <a:latin typeface="Arial"/>
                <a:ea typeface="Arial"/>
                <a:cs typeface="Arial"/>
                <a:sym typeface="Arial"/>
              </a:rPr>
              <a:t>poszczególnych</a:t>
            </a:r>
            <a:r>
              <a:rPr lang="en-US" sz="1600" dirty="0">
                <a:latin typeface="Arial"/>
                <a:ea typeface="Arial"/>
                <a:cs typeface="Arial"/>
                <a:sym typeface="Arial"/>
              </a:rPr>
              <a:t> </a:t>
            </a:r>
            <a:r>
              <a:rPr lang="en-US" sz="1600" dirty="0" err="1">
                <a:latin typeface="Arial"/>
                <a:ea typeface="Arial"/>
                <a:cs typeface="Arial"/>
                <a:sym typeface="Arial"/>
              </a:rPr>
              <a:t>składników</a:t>
            </a:r>
            <a:r>
              <a:rPr lang="en-US" sz="1600" dirty="0">
                <a:latin typeface="Arial"/>
                <a:ea typeface="Arial"/>
                <a:cs typeface="Arial"/>
                <a:sym typeface="Arial"/>
              </a:rPr>
              <a:t>.</a:t>
            </a:r>
            <a:endParaRPr sz="16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dirty="0">
                <a:solidFill>
                  <a:srgbClr val="FF0000"/>
                </a:solidFill>
                <a:latin typeface="Arial"/>
                <a:ea typeface="Arial"/>
                <a:cs typeface="Arial"/>
                <a:sym typeface="Arial"/>
              </a:rPr>
              <a:t>* </a:t>
            </a:r>
            <a:r>
              <a:rPr lang="en-US" sz="1600" dirty="0" err="1">
                <a:latin typeface="Arial"/>
                <a:ea typeface="Arial"/>
                <a:cs typeface="Arial"/>
                <a:sym typeface="Arial"/>
              </a:rPr>
              <a:t>Dodaj</a:t>
            </a:r>
            <a:r>
              <a:rPr lang="en-US" sz="1600" dirty="0">
                <a:latin typeface="Arial"/>
                <a:ea typeface="Arial"/>
                <a:cs typeface="Arial"/>
                <a:sym typeface="Arial"/>
              </a:rPr>
              <a:t> </a:t>
            </a:r>
            <a:r>
              <a:rPr lang="en-US" sz="1600" dirty="0" err="1">
                <a:latin typeface="Arial"/>
                <a:ea typeface="Arial"/>
                <a:cs typeface="Arial"/>
                <a:sym typeface="Arial"/>
              </a:rPr>
              <a:t>własne</a:t>
            </a:r>
            <a:r>
              <a:rPr lang="en-US" sz="1600" dirty="0">
                <a:latin typeface="Arial"/>
                <a:ea typeface="Arial"/>
                <a:cs typeface="Arial"/>
                <a:sym typeface="Arial"/>
              </a:rPr>
              <a:t> </a:t>
            </a:r>
            <a:r>
              <a:rPr lang="en-US" sz="1600" dirty="0" err="1">
                <a:latin typeface="Arial"/>
                <a:ea typeface="Arial"/>
                <a:cs typeface="Arial"/>
                <a:sym typeface="Arial"/>
              </a:rPr>
              <a:t>klasy-składniki</a:t>
            </a:r>
            <a:r>
              <a:rPr lang="en-US" sz="1600" dirty="0">
                <a:latin typeface="Arial"/>
                <a:ea typeface="Arial"/>
                <a:cs typeface="Arial"/>
                <a:sym typeface="Arial"/>
              </a:rPr>
              <a:t> </a:t>
            </a:r>
            <a:r>
              <a:rPr lang="en-US" sz="1600" dirty="0" err="1">
                <a:latin typeface="Arial"/>
                <a:ea typeface="Arial"/>
                <a:cs typeface="Arial"/>
                <a:sym typeface="Arial"/>
              </a:rPr>
              <a:t>tak</a:t>
            </a:r>
            <a:r>
              <a:rPr lang="en-US" sz="1600" dirty="0">
                <a:latin typeface="Arial"/>
                <a:ea typeface="Arial"/>
                <a:cs typeface="Arial"/>
                <a:sym typeface="Arial"/>
              </a:rPr>
              <a:t> by </a:t>
            </a:r>
            <a:r>
              <a:rPr lang="en-US" sz="1600" dirty="0" err="1">
                <a:latin typeface="Arial"/>
                <a:ea typeface="Arial"/>
                <a:cs typeface="Arial"/>
                <a:sym typeface="Arial"/>
              </a:rPr>
              <a:t>stworzyć</a:t>
            </a:r>
            <a:r>
              <a:rPr lang="en-US" sz="1600" dirty="0">
                <a:latin typeface="Arial"/>
                <a:ea typeface="Arial"/>
                <a:cs typeface="Arial"/>
                <a:sym typeface="Arial"/>
              </a:rPr>
              <a:t> </a:t>
            </a:r>
            <a:r>
              <a:rPr lang="en-US" sz="1600" dirty="0" err="1">
                <a:latin typeface="Arial"/>
                <a:ea typeface="Arial"/>
                <a:cs typeface="Arial"/>
                <a:sym typeface="Arial"/>
              </a:rPr>
              <a:t>swój</a:t>
            </a:r>
            <a:r>
              <a:rPr lang="en-US" sz="1600" dirty="0">
                <a:latin typeface="Arial"/>
                <a:ea typeface="Arial"/>
                <a:cs typeface="Arial"/>
                <a:sym typeface="Arial"/>
              </a:rPr>
              <a:t> </a:t>
            </a:r>
            <a:r>
              <a:rPr lang="en-US" sz="1600" dirty="0" err="1">
                <a:latin typeface="Arial"/>
                <a:ea typeface="Arial"/>
                <a:cs typeface="Arial"/>
                <a:sym typeface="Arial"/>
              </a:rPr>
              <a:t>ulubiony</a:t>
            </a:r>
            <a:r>
              <a:rPr lang="en-US" sz="1600" dirty="0">
                <a:latin typeface="Arial"/>
                <a:ea typeface="Arial"/>
                <a:cs typeface="Arial"/>
                <a:sym typeface="Arial"/>
              </a:rPr>
              <a:t> </a:t>
            </a:r>
            <a:r>
              <a:rPr lang="en-US" sz="1600" dirty="0" err="1">
                <a:latin typeface="Arial"/>
                <a:ea typeface="Arial"/>
                <a:cs typeface="Arial"/>
                <a:sym typeface="Arial"/>
              </a:rPr>
              <a:t>przepis</a:t>
            </a:r>
            <a:r>
              <a:rPr lang="en-US" sz="1600" dirty="0">
                <a:latin typeface="Arial"/>
                <a:ea typeface="Arial"/>
                <a:cs typeface="Arial"/>
                <a:sym typeface="Arial"/>
              </a:rPr>
              <a:t> </a:t>
            </a:r>
            <a:r>
              <a:rPr lang="en-US" sz="1600" dirty="0" err="1">
                <a:latin typeface="Arial"/>
                <a:ea typeface="Arial"/>
                <a:cs typeface="Arial"/>
                <a:sym typeface="Arial"/>
              </a:rPr>
              <a:t>kulinarny</a:t>
            </a:r>
            <a:r>
              <a:rPr lang="en-US" sz="1600" dirty="0">
                <a:latin typeface="Arial"/>
                <a:ea typeface="Arial"/>
                <a:cs typeface="Arial"/>
                <a:sym typeface="Arial"/>
              </a:rPr>
              <a:t> :).</a:t>
            </a:r>
            <a:endParaRPr sz="1600" dirty="0">
              <a:latin typeface="Arial"/>
              <a:ea typeface="Arial"/>
              <a:cs typeface="Arial"/>
              <a:sym typeface="Arial"/>
            </a:endParaRPr>
          </a:p>
          <a:p>
            <a:pPr marL="457200" lvl="0" indent="0" algn="l" rtl="0">
              <a:spcBef>
                <a:spcPts val="0"/>
              </a:spcBef>
              <a:spcAft>
                <a:spcPts val="0"/>
              </a:spcAft>
              <a:buNone/>
            </a:pPr>
            <a:endParaRPr sz="1600" dirty="0">
              <a:latin typeface="Arial"/>
              <a:ea typeface="Arial"/>
              <a:cs typeface="Arial"/>
              <a:sym typeface="Arial"/>
            </a:endParaRPr>
          </a:p>
        </p:txBody>
      </p:sp>
      <p:sp>
        <p:nvSpPr>
          <p:cNvPr id="1605" name="Google Shape;1605;p16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16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Interfejsy</a:t>
            </a:r>
            <a:endParaRPr sz="3000" b="1">
              <a:solidFill>
                <a:srgbClr val="000000"/>
              </a:solidFill>
              <a:latin typeface="Arial"/>
              <a:ea typeface="Arial"/>
              <a:cs typeface="Arial"/>
              <a:sym typeface="Arial"/>
            </a:endParaRPr>
          </a:p>
        </p:txBody>
      </p:sp>
      <p:sp>
        <p:nvSpPr>
          <p:cNvPr id="1611" name="Google Shape;1611;p16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definicje</a:t>
            </a:r>
            <a:endParaRPr sz="2400">
              <a:solidFill>
                <a:schemeClr val="accent6"/>
              </a:solidFill>
              <a:latin typeface="Arial"/>
              <a:ea typeface="Arial"/>
              <a:cs typeface="Arial"/>
              <a:sym typeface="Arial"/>
            </a:endParaRPr>
          </a:p>
        </p:txBody>
      </p:sp>
      <p:sp>
        <p:nvSpPr>
          <p:cNvPr id="1617" name="Google Shape;1617;p162"/>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 klasy</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komunikowania się z jej obiektami. Inaczej - zestaw jej dostępnych do użycia z poziomu innej klasy metod.</a:t>
            </a:r>
            <a:endParaRPr sz="2000">
              <a:latin typeface="Arial"/>
              <a:ea typeface="Arial"/>
              <a:cs typeface="Arial"/>
              <a:sym typeface="Arial"/>
            </a:endParaRPr>
          </a:p>
        </p:txBody>
      </p:sp>
      <p:sp>
        <p:nvSpPr>
          <p:cNvPr id="1618" name="Google Shape;1618;p162"/>
          <p:cNvSpPr txBox="1">
            <a:spLocks noGrp="1"/>
          </p:cNvSpPr>
          <p:nvPr>
            <p:ph type="ctrTitle" idx="4294967295"/>
          </p:nvPr>
        </p:nvSpPr>
        <p:spPr>
          <a:xfrm>
            <a:off x="64050" y="2361850"/>
            <a:ext cx="12063900" cy="13557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API (ang. Application Programming Interface)</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rozumiany jako ściśle określony zestaw reguł i ich opisów, w jaki programy komputerowe, systemy, serwisy i moduły komunikują się między sobą. Definiuje się go na poziomie kodu źródłowego dla składników oprogramowania, na przykład aplikacji, bibliotek, systemu operacyjnego</a:t>
            </a:r>
            <a:endParaRPr sz="2000">
              <a:latin typeface="Arial"/>
              <a:ea typeface="Arial"/>
              <a:cs typeface="Arial"/>
              <a:sym typeface="Arial"/>
            </a:endParaRPr>
          </a:p>
        </p:txBody>
      </p:sp>
      <p:sp>
        <p:nvSpPr>
          <p:cNvPr id="1619" name="Google Shape;1619;p162"/>
          <p:cNvSpPr txBox="1">
            <a:spLocks noGrp="1"/>
          </p:cNvSpPr>
          <p:nvPr>
            <p:ph type="ctrTitle" idx="4294967295"/>
          </p:nvPr>
        </p:nvSpPr>
        <p:spPr>
          <a:xfrm>
            <a:off x="64050" y="3854875"/>
            <a:ext cx="12063900" cy="139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konstrukcja w Javie (podobna do klasy), której celem jest wyeksponowanie funkcjonalności (sposobów komunikacji) pomiędzy klasami, bibliotekami czy frameworkami. Wspomaga hermetyzację kodu i częściowo rozwiązuje problem wielodziedziczenia.</a:t>
            </a:r>
            <a:endParaRPr sz="2000">
              <a:latin typeface="Arial"/>
              <a:ea typeface="Arial"/>
              <a:cs typeface="Arial"/>
              <a:sym typeface="Arial"/>
            </a:endParaRPr>
          </a:p>
        </p:txBody>
      </p:sp>
      <p:sp>
        <p:nvSpPr>
          <p:cNvPr id="1620" name="Google Shape;1620;p162"/>
          <p:cNvSpPr txBox="1">
            <a:spLocks noGrp="1"/>
          </p:cNvSpPr>
          <p:nvPr>
            <p:ph type="ctrTitle" idx="4294967295"/>
          </p:nvPr>
        </p:nvSpPr>
        <p:spPr>
          <a:xfrm>
            <a:off x="64050" y="5378875"/>
            <a:ext cx="12063900" cy="843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Implementacja interfejsu</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zdefiniowanie w klasie wszystkich metod interfejsu</a:t>
            </a:r>
            <a:endParaRPr sz="2000">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1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a:t>
            </a:r>
            <a:endParaRPr sz="2400">
              <a:solidFill>
                <a:schemeClr val="accent6"/>
              </a:solidFill>
              <a:latin typeface="Arial"/>
              <a:ea typeface="Arial"/>
              <a:cs typeface="Arial"/>
              <a:sym typeface="Arial"/>
            </a:endParaRPr>
          </a:p>
        </p:txBody>
      </p:sp>
      <p:sp>
        <p:nvSpPr>
          <p:cNvPr id="1626" name="Google Shape;1626;p163"/>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00000"/>
                </a:solidFill>
                <a:latin typeface="Arial"/>
                <a:ea typeface="Arial"/>
                <a:cs typeface="Arial"/>
                <a:sym typeface="Arial"/>
              </a:rPr>
              <a:t>public </a:t>
            </a:r>
            <a:r>
              <a:rPr lang="en-US" sz="3000">
                <a:solidFill>
                  <a:schemeClr val="accent2"/>
                </a:solidFill>
                <a:latin typeface="Arial"/>
                <a:ea typeface="Arial"/>
                <a:cs typeface="Arial"/>
                <a:sym typeface="Arial"/>
              </a:rPr>
              <a:t>interface </a:t>
            </a:r>
            <a:r>
              <a:rPr lang="en-US" sz="3000">
                <a:solidFill>
                  <a:schemeClr val="accent5"/>
                </a:solidFill>
                <a:latin typeface="Arial"/>
                <a:ea typeface="Arial"/>
                <a:cs typeface="Arial"/>
                <a:sym typeface="Arial"/>
              </a:rPr>
              <a:t>Figure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PI </a:t>
            </a:r>
            <a:r>
              <a:rPr lang="en-US" sz="3000">
                <a:latin typeface="Arial"/>
                <a:ea typeface="Arial"/>
                <a:cs typeface="Arial"/>
                <a:sym typeface="Arial"/>
              </a:rPr>
              <a:t>= 3.14159;</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a:t>
            </a:r>
            <a:r>
              <a:rPr lang="en-US" sz="3000">
                <a:solidFill>
                  <a:schemeClr val="accent2"/>
                </a:solidFill>
                <a:latin typeface="Arial"/>
                <a:ea typeface="Arial"/>
                <a:cs typeface="Arial"/>
                <a:sym typeface="Arial"/>
              </a:rPr>
              <a:t>default </a:t>
            </a:r>
            <a:r>
              <a:rPr lang="en-US" sz="3000">
                <a:latin typeface="Arial"/>
                <a:ea typeface="Arial"/>
                <a:cs typeface="Arial"/>
                <a:sym typeface="Arial"/>
              </a:rPr>
              <a:t>void </a:t>
            </a:r>
            <a:r>
              <a:rPr lang="en-US" sz="3000" b="1">
                <a:latin typeface="Arial"/>
                <a:ea typeface="Arial"/>
                <a:cs typeface="Arial"/>
                <a:sym typeface="Arial"/>
              </a:rPr>
              <a:t>print()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627" name="Google Shape;1627;p163"/>
          <p:cNvSpPr txBox="1"/>
          <p:nvPr/>
        </p:nvSpPr>
        <p:spPr>
          <a:xfrm>
            <a:off x="6906225" y="1137750"/>
            <a:ext cx="5217300" cy="4923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interfejs</a:t>
            </a:r>
            <a:r>
              <a:rPr lang="en-US" sz="1600"/>
              <a:t> jest podobny do klasy abstrakcyjnej, w której wszystkie metody są abstrakcyjne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podobnie jak klasy interfejsy wyznaczają typy zmiennych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nie można utworzyć instancji interfejsu</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umożliwia dziedziczenie wielobazowe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interfejsy mogą dziedziczyć inne interfejsy</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może rozszerzać wiele interfejsów</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jeśli posiada pole, to jest ono z definicji </a:t>
            </a:r>
            <a:r>
              <a:rPr lang="en-US" sz="1600" b="1"/>
              <a:t>public</a:t>
            </a:r>
            <a:r>
              <a:rPr lang="en-US" sz="1600"/>
              <a:t>, </a:t>
            </a:r>
            <a:r>
              <a:rPr lang="en-US" sz="1600" b="1"/>
              <a:t>static</a:t>
            </a:r>
            <a:r>
              <a:rPr lang="en-US" sz="1600"/>
              <a:t>, </a:t>
            </a:r>
            <a:r>
              <a:rPr lang="en-US" sz="1600" b="1"/>
              <a:t>final</a:t>
            </a:r>
            <a:endParaRPr sz="1600" b="1"/>
          </a:p>
          <a:p>
            <a:pPr marL="457200" lvl="0" indent="0" algn="l" rtl="0">
              <a:spcBef>
                <a:spcPts val="0"/>
              </a:spcBef>
              <a:spcAft>
                <a:spcPts val="0"/>
              </a:spcAft>
              <a:buNone/>
            </a:pPr>
            <a:endParaRPr sz="1000" b="1"/>
          </a:p>
          <a:p>
            <a:pPr marL="457200" lvl="0" indent="-330200" algn="l" rtl="0">
              <a:spcBef>
                <a:spcPts val="0"/>
              </a:spcBef>
              <a:spcAft>
                <a:spcPts val="0"/>
              </a:spcAft>
              <a:buSzPts val="1600"/>
              <a:buChar char="●"/>
            </a:pPr>
            <a:r>
              <a:rPr lang="en-US" sz="1600"/>
              <a:t>od Java 8 metoda może posiadać domyślną implementację (</a:t>
            </a:r>
            <a:r>
              <a:rPr lang="en-US" sz="1600" b="1"/>
              <a:t>default</a:t>
            </a:r>
            <a:r>
              <a:rPr lang="en-US" sz="1600"/>
              <a:t>)</a:t>
            </a:r>
            <a:endParaRPr sz="1600"/>
          </a:p>
          <a:p>
            <a:pPr marL="457200" lvl="0" indent="0" algn="l" rtl="0">
              <a:spcBef>
                <a:spcPts val="0"/>
              </a:spcBef>
              <a:spcAft>
                <a:spcPts val="0"/>
              </a:spcAft>
              <a:buNone/>
            </a:pPr>
            <a:endParaRPr sz="1000"/>
          </a:p>
          <a:p>
            <a:pPr marL="457200" lvl="0" indent="-330200" algn="l" rtl="0">
              <a:spcBef>
                <a:spcPts val="0"/>
              </a:spcBef>
              <a:spcAft>
                <a:spcPts val="0"/>
              </a:spcAft>
              <a:buClr>
                <a:schemeClr val="dk1"/>
              </a:buClr>
              <a:buSzPts val="1600"/>
              <a:buChar char="●"/>
            </a:pPr>
            <a:r>
              <a:rPr lang="en-US" sz="1600">
                <a:solidFill>
                  <a:schemeClr val="dk1"/>
                </a:solidFill>
              </a:rPr>
              <a:t>pozostałe metody (inne niż domyślne) są z definicji </a:t>
            </a:r>
            <a:r>
              <a:rPr lang="en-US" sz="1600" b="1">
                <a:solidFill>
                  <a:schemeClr val="dk1"/>
                </a:solidFill>
              </a:rPr>
              <a:t>public </a:t>
            </a:r>
            <a:r>
              <a:rPr lang="en-US" sz="1600">
                <a:solidFill>
                  <a:schemeClr val="dk1"/>
                </a:solidFill>
              </a:rPr>
              <a:t>i </a:t>
            </a:r>
            <a:r>
              <a:rPr lang="en-US" sz="1600" b="1">
                <a:solidFill>
                  <a:schemeClr val="dk1"/>
                </a:solidFill>
              </a:rPr>
              <a:t>abstract</a:t>
            </a:r>
            <a:endParaRPr sz="1600" b="1">
              <a:solidFill>
                <a:schemeClr val="dk1"/>
              </a:solidFill>
            </a:endParaRPr>
          </a:p>
          <a:p>
            <a:pPr marL="0" lvl="0" indent="0" algn="l" rtl="0">
              <a:spcBef>
                <a:spcPts val="0"/>
              </a:spcBef>
              <a:spcAft>
                <a:spcPts val="0"/>
              </a:spcAft>
              <a:buNone/>
            </a:pPr>
            <a:endParaRPr sz="16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16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Interfejsy</a:t>
            </a:r>
            <a:r>
              <a:rPr lang="en-US" dirty="0">
                <a:latin typeface="Arial"/>
                <a:ea typeface="Arial"/>
                <a:cs typeface="Arial"/>
                <a:sym typeface="Arial"/>
              </a:rPr>
              <a:t> - </a:t>
            </a:r>
            <a:r>
              <a:rPr lang="en-US" dirty="0" err="1">
                <a:latin typeface="Arial"/>
                <a:ea typeface="Arial"/>
                <a:cs typeface="Arial"/>
                <a:sym typeface="Arial"/>
              </a:rPr>
              <a:t>przykład</a:t>
            </a:r>
            <a:r>
              <a:rPr lang="en-US" dirty="0">
                <a:latin typeface="Arial"/>
                <a:ea typeface="Arial"/>
                <a:cs typeface="Arial"/>
                <a:sym typeface="Arial"/>
              </a:rPr>
              <a:t> </a:t>
            </a:r>
            <a:r>
              <a:rPr lang="en-US" dirty="0" err="1">
                <a:latin typeface="Arial"/>
                <a:ea typeface="Arial"/>
                <a:cs typeface="Arial"/>
                <a:sym typeface="Arial"/>
              </a:rPr>
              <a:t>użycia</a:t>
            </a:r>
            <a:endParaRPr dirty="0">
              <a:latin typeface="Arial"/>
              <a:ea typeface="Arial"/>
              <a:cs typeface="Arial"/>
              <a:sym typeface="Arial"/>
            </a:endParaRPr>
          </a:p>
        </p:txBody>
      </p:sp>
      <p:sp>
        <p:nvSpPr>
          <p:cNvPr id="1633" name="Google Shape;1633;p164"/>
          <p:cNvSpPr txBox="1">
            <a:spLocks noGrp="1"/>
          </p:cNvSpPr>
          <p:nvPr>
            <p:ph type="ctrTitle" idx="4294967295"/>
          </p:nvPr>
        </p:nvSpPr>
        <p:spPr>
          <a:xfrm>
            <a:off x="-3400" y="1224850"/>
            <a:ext cx="6031800" cy="4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Figure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PI </a:t>
            </a:r>
            <a:r>
              <a:rPr lang="en-US" sz="2400">
                <a:latin typeface="Arial"/>
                <a:ea typeface="Arial"/>
                <a:cs typeface="Arial"/>
                <a:sym typeface="Arial"/>
              </a:rPr>
              <a:t>= 3.14159;</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a:solidFill>
                  <a:schemeClr val="accent2"/>
                </a:solidFill>
                <a:latin typeface="Arial"/>
                <a:ea typeface="Arial"/>
                <a:cs typeface="Arial"/>
                <a:sym typeface="Arial"/>
              </a:rPr>
              <a:t>default </a:t>
            </a:r>
            <a:r>
              <a:rPr lang="en-US" sz="2400">
                <a:latin typeface="Arial"/>
                <a:ea typeface="Arial"/>
                <a:cs typeface="Arial"/>
                <a:sym typeface="Arial"/>
              </a:rPr>
              <a:t>void </a:t>
            </a:r>
            <a:r>
              <a:rPr lang="en-US" sz="2400" b="1">
                <a:latin typeface="Arial"/>
                <a:ea typeface="Arial"/>
                <a:cs typeface="Arial"/>
                <a:sym typeface="Arial"/>
              </a:rPr>
              <a:t>print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p:txBody>
      </p:sp>
      <p:sp>
        <p:nvSpPr>
          <p:cNvPr id="1634" name="Google Shape;1634;p164"/>
          <p:cNvSpPr txBox="1">
            <a:spLocks noGrp="1"/>
          </p:cNvSpPr>
          <p:nvPr>
            <p:ph type="ctrTitle" idx="4294967295"/>
          </p:nvPr>
        </p:nvSpPr>
        <p:spPr>
          <a:xfrm>
            <a:off x="6488100" y="4638672"/>
            <a:ext cx="5666400" cy="12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Drawable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void </a:t>
            </a:r>
            <a:r>
              <a:rPr lang="en-US" sz="2400" b="1">
                <a:solidFill>
                  <a:schemeClr val="accent6"/>
                </a:solidFill>
                <a:latin typeface="Arial"/>
                <a:ea typeface="Arial"/>
                <a:cs typeface="Arial"/>
                <a:sym typeface="Arial"/>
              </a:rPr>
              <a:t>draw()</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cxnSp>
        <p:nvCxnSpPr>
          <p:cNvPr id="1635" name="Google Shape;1635;p164"/>
          <p:cNvCxnSpPr>
            <a:stCxn id="1636" idx="1"/>
          </p:cNvCxnSpPr>
          <p:nvPr/>
        </p:nvCxnSpPr>
        <p:spPr>
          <a:xfrm rot="10800000">
            <a:off x="3913754" y="2584775"/>
            <a:ext cx="1713300" cy="134400"/>
          </a:xfrm>
          <a:prstGeom prst="straightConnector1">
            <a:avLst/>
          </a:prstGeom>
          <a:noFill/>
          <a:ln w="28575" cap="flat" cmpd="sng">
            <a:solidFill>
              <a:srgbClr val="E06666"/>
            </a:solidFill>
            <a:prstDash val="solid"/>
            <a:round/>
            <a:headEnd type="none" w="med" len="med"/>
            <a:tailEnd type="stealth" w="med" len="med"/>
          </a:ln>
        </p:spPr>
      </p:cxnSp>
      <p:sp>
        <p:nvSpPr>
          <p:cNvPr id="1636" name="Google Shape;1636;p164"/>
          <p:cNvSpPr txBox="1"/>
          <p:nvPr/>
        </p:nvSpPr>
        <p:spPr>
          <a:xfrm>
            <a:off x="5627054" y="2320325"/>
            <a:ext cx="28548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publiczne, abstrakcyjne metody które muszą być zaimplementowane w podklasach</a:t>
            </a:r>
            <a:endParaRPr/>
          </a:p>
        </p:txBody>
      </p:sp>
      <p:sp>
        <p:nvSpPr>
          <p:cNvPr id="1637" name="Google Shape;1637;p164"/>
          <p:cNvSpPr txBox="1"/>
          <p:nvPr/>
        </p:nvSpPr>
        <p:spPr>
          <a:xfrm>
            <a:off x="5384525" y="1502750"/>
            <a:ext cx="3147000" cy="63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stała </a:t>
            </a:r>
            <a:r>
              <a:rPr lang="en-US" b="1">
                <a:solidFill>
                  <a:schemeClr val="accent6"/>
                </a:solidFill>
              </a:rPr>
              <a:t>PI </a:t>
            </a:r>
            <a:r>
              <a:rPr lang="en-US"/>
              <a:t>jest z definicji publiczna, statyczna i niezmienna (final)</a:t>
            </a:r>
            <a:endParaRPr/>
          </a:p>
        </p:txBody>
      </p:sp>
      <p:cxnSp>
        <p:nvCxnSpPr>
          <p:cNvPr id="1638" name="Google Shape;1638;p164"/>
          <p:cNvCxnSpPr/>
          <p:nvPr/>
        </p:nvCxnSpPr>
        <p:spPr>
          <a:xfrm rot="10800000">
            <a:off x="3991625" y="1819550"/>
            <a:ext cx="1398900" cy="9900"/>
          </a:xfrm>
          <a:prstGeom prst="straightConnector1">
            <a:avLst/>
          </a:prstGeom>
          <a:noFill/>
          <a:ln w="28575" cap="flat" cmpd="sng">
            <a:solidFill>
              <a:srgbClr val="E06666"/>
            </a:solidFill>
            <a:prstDash val="solid"/>
            <a:round/>
            <a:headEnd type="none" w="med" len="med"/>
            <a:tailEnd type="stealth" w="med" len="med"/>
          </a:ln>
        </p:spPr>
      </p:cxnSp>
      <p:sp>
        <p:nvSpPr>
          <p:cNvPr id="1639" name="Google Shape;1639;p164"/>
          <p:cNvSpPr txBox="1"/>
          <p:nvPr/>
        </p:nvSpPr>
        <p:spPr>
          <a:xfrm>
            <a:off x="799300" y="5130400"/>
            <a:ext cx="36324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domyślna metoda (oznaczamy ją słowem kluczowym </a:t>
            </a:r>
            <a:r>
              <a:rPr lang="en-US">
                <a:solidFill>
                  <a:schemeClr val="accent2"/>
                </a:solidFill>
              </a:rPr>
              <a:t>default</a:t>
            </a:r>
            <a:r>
              <a:rPr lang="en-US"/>
              <a:t>), która posiada kod (ciało), może być nadpisywana przez klasy implementujące</a:t>
            </a:r>
            <a:endParaRPr/>
          </a:p>
        </p:txBody>
      </p:sp>
      <p:sp>
        <p:nvSpPr>
          <p:cNvPr id="1640" name="Google Shape;1640;p164"/>
          <p:cNvSpPr txBox="1"/>
          <p:nvPr/>
        </p:nvSpPr>
        <p:spPr>
          <a:xfrm>
            <a:off x="9015475" y="3247150"/>
            <a:ext cx="2731200" cy="6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interfejs </a:t>
            </a:r>
            <a:r>
              <a:rPr lang="en-US">
                <a:solidFill>
                  <a:schemeClr val="accent5"/>
                </a:solidFill>
              </a:rPr>
              <a:t>Drawable </a:t>
            </a:r>
            <a:r>
              <a:rPr lang="en-US"/>
              <a:t>z jedną metodą abstrakcyjną</a:t>
            </a:r>
            <a:endParaRPr/>
          </a:p>
        </p:txBody>
      </p:sp>
      <p:cxnSp>
        <p:nvCxnSpPr>
          <p:cNvPr id="1641" name="Google Shape;1641;p164"/>
          <p:cNvCxnSpPr/>
          <p:nvPr/>
        </p:nvCxnSpPr>
        <p:spPr>
          <a:xfrm flipH="1">
            <a:off x="9648475" y="4134174"/>
            <a:ext cx="504000" cy="448800"/>
          </a:xfrm>
          <a:prstGeom prst="straightConnector1">
            <a:avLst/>
          </a:prstGeom>
          <a:noFill/>
          <a:ln w="28575" cap="flat" cmpd="sng">
            <a:solidFill>
              <a:srgbClr val="E06666"/>
            </a:solidFill>
            <a:prstDash val="solid"/>
            <a:round/>
            <a:headEnd type="none" w="med" len="med"/>
            <a:tailEnd type="stealth" w="med" len="med"/>
          </a:ln>
        </p:spPr>
      </p:cxnSp>
      <p:cxnSp>
        <p:nvCxnSpPr>
          <p:cNvPr id="1642" name="Google Shape;1642;p164"/>
          <p:cNvCxnSpPr>
            <a:stCxn id="1636" idx="1"/>
          </p:cNvCxnSpPr>
          <p:nvPr/>
        </p:nvCxnSpPr>
        <p:spPr>
          <a:xfrm flipH="1">
            <a:off x="3953054" y="2719175"/>
            <a:ext cx="1674000" cy="198300"/>
          </a:xfrm>
          <a:prstGeom prst="straightConnector1">
            <a:avLst/>
          </a:prstGeom>
          <a:noFill/>
          <a:ln w="28575" cap="flat" cmpd="sng">
            <a:solidFill>
              <a:srgbClr val="E06666"/>
            </a:solidFill>
            <a:prstDash val="solid"/>
            <a:round/>
            <a:headEnd type="none" w="med" len="med"/>
            <a:tailEnd type="stealth" w="med" len="med"/>
          </a:ln>
        </p:spPr>
      </p:cxnSp>
      <p:cxnSp>
        <p:nvCxnSpPr>
          <p:cNvPr id="1643" name="Google Shape;1643;p164"/>
          <p:cNvCxnSpPr/>
          <p:nvPr/>
        </p:nvCxnSpPr>
        <p:spPr>
          <a:xfrm rot="10800000">
            <a:off x="2250000" y="4656575"/>
            <a:ext cx="9900" cy="4209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Konwencje nazewnicze</a:t>
            </a:r>
            <a:endParaRPr>
              <a:latin typeface="Arial"/>
              <a:ea typeface="Arial"/>
              <a:cs typeface="Arial"/>
              <a:sym typeface="Arial"/>
            </a:endParaRPr>
          </a:p>
        </p:txBody>
      </p:sp>
      <p:sp>
        <p:nvSpPr>
          <p:cNvPr id="323" name="Google Shape;323;p30"/>
          <p:cNvSpPr txBox="1"/>
          <p:nvPr/>
        </p:nvSpPr>
        <p:spPr>
          <a:xfrm>
            <a:off x="0" y="1028850"/>
            <a:ext cx="12056400" cy="1478400"/>
          </a:xfrm>
          <a:prstGeom prst="rect">
            <a:avLst/>
          </a:prstGeom>
          <a:noFill/>
          <a:ln>
            <a:noFill/>
          </a:ln>
        </p:spPr>
        <p:txBody>
          <a:bodyPr spcFirstLastPara="1" wrap="square" lIns="91425" tIns="91425" rIns="91425" bIns="91425" anchor="ctr" anchorCtr="0">
            <a:noAutofit/>
          </a:bodyPr>
          <a:lstStyle/>
          <a:p>
            <a:pPr marL="457200" lvl="0" indent="-342900" algn="l" rtl="0">
              <a:lnSpc>
                <a:spcPct val="90000"/>
              </a:lnSpc>
              <a:spcBef>
                <a:spcPts val="0"/>
              </a:spcBef>
              <a:spcAft>
                <a:spcPts val="0"/>
              </a:spcAft>
              <a:buSzPts val="1800"/>
              <a:buChar char="●"/>
            </a:pPr>
            <a:r>
              <a:rPr lang="en-US" sz="1800"/>
              <a:t>W czasie kompilacji białe znaki (spacja, tabulacja, koniec wiersza) są pomijane</a:t>
            </a:r>
            <a:endParaRPr sz="1800"/>
          </a:p>
          <a:p>
            <a:pPr marL="457200" lvl="0" indent="-342900" algn="l" rtl="0">
              <a:lnSpc>
                <a:spcPct val="90000"/>
              </a:lnSpc>
              <a:spcBef>
                <a:spcPts val="0"/>
              </a:spcBef>
              <a:spcAft>
                <a:spcPts val="0"/>
              </a:spcAft>
              <a:buSzPts val="1800"/>
              <a:buChar char="●"/>
            </a:pPr>
            <a:r>
              <a:rPr lang="en-US" sz="1800"/>
              <a:t>Można wobec tego dowolnie "formatować" kod programu, czyli dzielić na wiersze, dodawać dodatkowe spacje...</a:t>
            </a:r>
            <a:endParaRPr sz="1800"/>
          </a:p>
          <a:p>
            <a:pPr marL="457200" lvl="0" indent="-342900" algn="l" rtl="0">
              <a:lnSpc>
                <a:spcPct val="90000"/>
              </a:lnSpc>
              <a:spcBef>
                <a:spcPts val="0"/>
              </a:spcBef>
              <a:spcAft>
                <a:spcPts val="0"/>
              </a:spcAft>
              <a:buSzPts val="1800"/>
              <a:buChar char="●"/>
            </a:pPr>
            <a:r>
              <a:rPr lang="en-US" sz="1800"/>
              <a:t>Ważne jest żeby zachować przejrzysty </a:t>
            </a:r>
            <a:r>
              <a:rPr lang="en-US" sz="1800" b="1"/>
              <a:t>styl programowania </a:t>
            </a:r>
            <a:r>
              <a:rPr lang="en-US" sz="1800"/>
              <a:t>- elementy stylu będziemy poznawać sukcesywnie w trakcie nauki języka</a:t>
            </a:r>
            <a:endParaRPr sz="1800"/>
          </a:p>
          <a:p>
            <a:pPr marL="457200" lvl="0" indent="-342900" algn="l" rtl="0">
              <a:lnSpc>
                <a:spcPct val="90000"/>
              </a:lnSpc>
              <a:spcBef>
                <a:spcPts val="0"/>
              </a:spcBef>
              <a:spcAft>
                <a:spcPts val="0"/>
              </a:spcAft>
              <a:buSzPts val="1800"/>
              <a:buChar char="●"/>
            </a:pPr>
            <a:r>
              <a:rPr lang="en-US" sz="1800"/>
              <a:t>Na początek pamiętajmy o:</a:t>
            </a:r>
            <a:endParaRPr sz="3600">
              <a:solidFill>
                <a:schemeClr val="dk1"/>
              </a:solidFill>
            </a:endParaRPr>
          </a:p>
        </p:txBody>
      </p:sp>
      <p:sp>
        <p:nvSpPr>
          <p:cNvPr id="324" name="Google Shape;324;p30"/>
          <p:cNvSpPr txBox="1"/>
          <p:nvPr/>
        </p:nvSpPr>
        <p:spPr>
          <a:xfrm>
            <a:off x="29275" y="262417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public class</a:t>
            </a:r>
            <a:r>
              <a:rPr lang="en-US" sz="3000">
                <a:solidFill>
                  <a:srgbClr val="42719B"/>
                </a:solidFill>
              </a:rPr>
              <a:t> </a:t>
            </a:r>
            <a:r>
              <a:rPr lang="en-US" sz="3000">
                <a:solidFill>
                  <a:srgbClr val="3D85C6"/>
                </a:solidFill>
              </a:rPr>
              <a:t>HelloWorldApp </a:t>
            </a:r>
            <a:r>
              <a:rPr lang="en-US" sz="3000">
                <a:solidFill>
                  <a:schemeClr val="dk1"/>
                </a:solidFill>
              </a:rPr>
              <a:t>{ </a:t>
            </a:r>
            <a:endParaRPr sz="3000">
              <a:solidFill>
                <a:schemeClr val="dk1"/>
              </a:solidFill>
            </a:endParaRPr>
          </a:p>
          <a:p>
            <a:pPr marL="0" lvl="0" indent="457200" algn="l" rtl="0">
              <a:lnSpc>
                <a:spcPct val="90000"/>
              </a:lnSpc>
              <a:spcBef>
                <a:spcPts val="0"/>
              </a:spcBef>
              <a:spcAft>
                <a:spcPts val="0"/>
              </a:spcAft>
              <a:buNone/>
            </a:pPr>
            <a:r>
              <a:rPr lang="en-US" sz="3000">
                <a:solidFill>
                  <a:schemeClr val="dk1"/>
                </a:solidFill>
              </a:rPr>
              <a:t>public static void</a:t>
            </a:r>
            <a:r>
              <a:rPr lang="en-US" sz="3000">
                <a:solidFill>
                  <a:srgbClr val="42719B"/>
                </a:solidFill>
              </a:rPr>
              <a:t> </a:t>
            </a:r>
            <a:r>
              <a:rPr lang="en-US" sz="3000">
                <a:solidFill>
                  <a:srgbClr val="3D85C6"/>
                </a:solidFill>
              </a:rPr>
              <a:t>main</a:t>
            </a:r>
            <a:r>
              <a:rPr lang="en-US" sz="3000">
                <a:solidFill>
                  <a:schemeClr val="dk1"/>
                </a:solidFill>
              </a:rPr>
              <a:t>(String[] </a:t>
            </a:r>
            <a:r>
              <a:rPr lang="en-US" sz="3000" i="1">
                <a:solidFill>
                  <a:schemeClr val="dk1"/>
                </a:solidFill>
              </a:rPr>
              <a:t>args</a:t>
            </a:r>
            <a:r>
              <a:rPr lang="en-US" sz="3000">
                <a:solidFill>
                  <a:schemeClr val="dk1"/>
                </a:solidFill>
              </a:rPr>
              <a:t>) {</a:t>
            </a:r>
            <a:br>
              <a:rPr lang="en-US" sz="3000">
                <a:solidFill>
                  <a:schemeClr val="dk1"/>
                </a:solidFill>
              </a:rPr>
            </a:br>
            <a:r>
              <a:rPr lang="en-US" sz="3000">
                <a:solidFill>
                  <a:schemeClr val="dk1"/>
                </a:solidFill>
              </a:rPr>
              <a:t>        System.out.println(</a:t>
            </a:r>
            <a:r>
              <a:rPr lang="en-US" sz="3000">
                <a:solidFill>
                  <a:schemeClr val="accent6"/>
                </a:solidFill>
              </a:rPr>
              <a:t>"Hello World!"</a:t>
            </a: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a:t>
            </a:r>
            <a:endParaRPr sz="3000"/>
          </a:p>
        </p:txBody>
      </p:sp>
      <p:sp>
        <p:nvSpPr>
          <p:cNvPr id="325" name="Google Shape;325;p30"/>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26" name="Google Shape;326;p30"/>
          <p:cNvGrpSpPr/>
          <p:nvPr/>
        </p:nvGrpSpPr>
        <p:grpSpPr>
          <a:xfrm>
            <a:off x="5463050" y="2760750"/>
            <a:ext cx="6944700" cy="321900"/>
            <a:chOff x="5247300" y="3229025"/>
            <a:chExt cx="6944700" cy="321900"/>
          </a:xfrm>
        </p:grpSpPr>
        <p:sp>
          <p:nvSpPr>
            <p:cNvPr id="327" name="Google Shape;327;p30"/>
            <p:cNvSpPr txBox="1"/>
            <p:nvPr/>
          </p:nvSpPr>
          <p:spPr>
            <a:xfrm>
              <a:off x="5862000" y="3229025"/>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definicja klasy w osobnej linii (wiersz kończy otwierający nawias klamrowy)</a:t>
              </a:r>
              <a:endParaRPr/>
            </a:p>
          </p:txBody>
        </p:sp>
        <p:cxnSp>
          <p:nvCxnSpPr>
            <p:cNvPr id="328" name="Google Shape;328;p30"/>
            <p:cNvCxnSpPr/>
            <p:nvPr/>
          </p:nvCxnSpPr>
          <p:spPr>
            <a:xfrm rot="10800000" flipH="1">
              <a:off x="5247300" y="342405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29" name="Google Shape;329;p30"/>
          <p:cNvGrpSpPr/>
          <p:nvPr/>
        </p:nvGrpSpPr>
        <p:grpSpPr>
          <a:xfrm>
            <a:off x="5551825" y="4220375"/>
            <a:ext cx="6944700" cy="321900"/>
            <a:chOff x="5336075" y="4688650"/>
            <a:chExt cx="6944700" cy="321900"/>
          </a:xfrm>
        </p:grpSpPr>
        <p:sp>
          <p:nvSpPr>
            <p:cNvPr id="330" name="Google Shape;330;p30"/>
            <p:cNvSpPr txBox="1"/>
            <p:nvPr/>
          </p:nvSpPr>
          <p:spPr>
            <a:xfrm>
              <a:off x="5950775" y="4688650"/>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zamykające nawiasy klamrowe w nowym wierszu</a:t>
              </a:r>
              <a:endParaRPr/>
            </a:p>
          </p:txBody>
        </p:sp>
        <p:cxnSp>
          <p:nvCxnSpPr>
            <p:cNvPr id="331" name="Google Shape;331;p30"/>
            <p:cNvCxnSpPr/>
            <p:nvPr/>
          </p:nvCxnSpPr>
          <p:spPr>
            <a:xfrm rot="10800000" flipH="1">
              <a:off x="5336075" y="48934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2" name="Google Shape;332;p30"/>
          <p:cNvGrpSpPr/>
          <p:nvPr/>
        </p:nvGrpSpPr>
        <p:grpSpPr>
          <a:xfrm>
            <a:off x="7059250" y="3254000"/>
            <a:ext cx="5125100" cy="321900"/>
            <a:chOff x="6843500" y="3722275"/>
            <a:chExt cx="5125100" cy="321900"/>
          </a:xfrm>
        </p:grpSpPr>
        <p:sp>
          <p:nvSpPr>
            <p:cNvPr id="333" name="Google Shape;333;p30"/>
            <p:cNvSpPr txBox="1"/>
            <p:nvPr/>
          </p:nvSpPr>
          <p:spPr>
            <a:xfrm>
              <a:off x="7583800"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sygnatura metody w osobnym wierszu + wcięcia</a:t>
              </a:r>
              <a:endParaRPr/>
            </a:p>
          </p:txBody>
        </p:sp>
        <p:cxnSp>
          <p:nvCxnSpPr>
            <p:cNvPr id="334" name="Google Shape;334;p30"/>
            <p:cNvCxnSpPr/>
            <p:nvPr/>
          </p:nvCxnSpPr>
          <p:spPr>
            <a:xfrm rot="10800000" flipH="1">
              <a:off x="6843500" y="39173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5" name="Google Shape;335;p30"/>
          <p:cNvGrpSpPr/>
          <p:nvPr/>
        </p:nvGrpSpPr>
        <p:grpSpPr>
          <a:xfrm>
            <a:off x="7059250" y="3678700"/>
            <a:ext cx="5125100" cy="321900"/>
            <a:chOff x="6650325" y="3722275"/>
            <a:chExt cx="5125100" cy="321900"/>
          </a:xfrm>
        </p:grpSpPr>
        <p:sp>
          <p:nvSpPr>
            <p:cNvPr id="336" name="Google Shape;336;p30"/>
            <p:cNvSpPr txBox="1"/>
            <p:nvPr/>
          </p:nvSpPr>
          <p:spPr>
            <a:xfrm>
              <a:off x="7390625"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każda instrukcja w osobnym wierszu</a:t>
              </a:r>
              <a:endParaRPr/>
            </a:p>
          </p:txBody>
        </p:sp>
        <p:cxnSp>
          <p:nvCxnSpPr>
            <p:cNvPr id="337" name="Google Shape;337;p30"/>
            <p:cNvCxnSpPr/>
            <p:nvPr/>
          </p:nvCxnSpPr>
          <p:spPr>
            <a:xfrm rot="10800000" flipH="1">
              <a:off x="6650325" y="3936763"/>
              <a:ext cx="614700" cy="9900"/>
            </a:xfrm>
            <a:prstGeom prst="straightConnector1">
              <a:avLst/>
            </a:prstGeom>
            <a:noFill/>
            <a:ln w="28575" cap="flat" cmpd="sng">
              <a:solidFill>
                <a:srgbClr val="E06666"/>
              </a:solidFill>
              <a:prstDash val="solid"/>
              <a:round/>
              <a:headEnd type="stealth" w="med" len="med"/>
              <a:tailEnd type="none" w="med" len="med"/>
            </a:ln>
          </p:spPr>
        </p:cxnSp>
      </p:grpSp>
      <p:sp>
        <p:nvSpPr>
          <p:cNvPr id="338" name="Google Shape;338;p30"/>
          <p:cNvSpPr txBox="1"/>
          <p:nvPr/>
        </p:nvSpPr>
        <p:spPr>
          <a:xfrm>
            <a:off x="195125" y="5039950"/>
            <a:ext cx="109455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IntelliJ </a:t>
            </a:r>
            <a:r>
              <a:rPr lang="en-US" sz="1800"/>
              <a:t>pomaga nam w zachowaniu przejrzystego stylu programowania:</a:t>
            </a:r>
            <a:endParaRPr sz="1800"/>
          </a:p>
          <a:p>
            <a:pPr marL="0" lvl="0" indent="0" algn="ctr" rtl="0">
              <a:spcBef>
                <a:spcPts val="0"/>
              </a:spcBef>
              <a:spcAft>
                <a:spcPts val="0"/>
              </a:spcAft>
              <a:buNone/>
            </a:pPr>
            <a:r>
              <a:rPr lang="en-US" sz="1800" i="1">
                <a:solidFill>
                  <a:schemeClr val="dk1"/>
                </a:solidFill>
              </a:rPr>
              <a:t>{w klasie}(</a:t>
            </a:r>
            <a:r>
              <a:rPr lang="en-US" sz="1800" b="1" i="1">
                <a:solidFill>
                  <a:schemeClr val="dk1"/>
                </a:solidFill>
              </a:rPr>
              <a:t>Ctrl + Alt + L</a:t>
            </a:r>
            <a:r>
              <a:rPr lang="en-US" sz="1800" i="1">
                <a:solidFill>
                  <a:schemeClr val="dk1"/>
                </a:solidFill>
              </a:rPr>
              <a:t> </a:t>
            </a:r>
            <a:r>
              <a:rPr lang="en-US" sz="1800">
                <a:solidFill>
                  <a:schemeClr val="dk1"/>
                </a:solidFill>
              </a:rPr>
              <a:t>lub </a:t>
            </a:r>
            <a:r>
              <a:rPr lang="en-US" sz="1800" b="1" i="1">
                <a:solidFill>
                  <a:schemeClr val="dk1"/>
                </a:solidFill>
              </a:rPr>
              <a:t>Menu → Code → Reformat Code</a:t>
            </a:r>
            <a:r>
              <a:rPr lang="en-US" sz="1800" i="1">
                <a:solidFill>
                  <a:schemeClr val="dk1"/>
                </a:solidFill>
              </a:rPr>
              <a:t>)</a:t>
            </a:r>
            <a:endParaRPr sz="1800">
              <a:solidFill>
                <a:schemeClr val="dk1"/>
              </a:solidFill>
            </a:endParaRPr>
          </a:p>
          <a:p>
            <a:pPr marL="0" lvl="0" indent="0" algn="ctr" rtl="0">
              <a:spcBef>
                <a:spcPts val="0"/>
              </a:spcBef>
              <a:spcAft>
                <a:spcPts val="0"/>
              </a:spcAft>
              <a:buNone/>
            </a:pPr>
            <a:r>
              <a:rPr lang="en-US" sz="1800"/>
              <a:t> </a:t>
            </a:r>
            <a:endParaRPr sz="18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16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49" name="Google Shape;1649;p165"/>
          <p:cNvSpPr txBox="1">
            <a:spLocks noGrp="1"/>
          </p:cNvSpPr>
          <p:nvPr>
            <p:ph type="ctrTitle" idx="4294967295"/>
          </p:nvPr>
        </p:nvSpPr>
        <p:spPr>
          <a:xfrm>
            <a:off x="1398450" y="975700"/>
            <a:ext cx="6341700" cy="34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class </a:t>
            </a:r>
            <a:r>
              <a:rPr lang="en-US" sz="2000">
                <a:solidFill>
                  <a:schemeClr val="accent5"/>
                </a:solidFill>
                <a:latin typeface="Arial"/>
                <a:ea typeface="Arial"/>
                <a:cs typeface="Arial"/>
                <a:sym typeface="Arial"/>
              </a:rPr>
              <a:t>Rectangle </a:t>
            </a:r>
            <a:r>
              <a:rPr lang="en-US" sz="2000">
                <a:solidFill>
                  <a:schemeClr val="accent2"/>
                </a:solidFill>
                <a:latin typeface="Arial"/>
                <a:ea typeface="Arial"/>
                <a:cs typeface="Arial"/>
                <a:sym typeface="Arial"/>
              </a:rPr>
              <a:t>implements </a:t>
            </a:r>
            <a:r>
              <a:rPr lang="en-US" sz="2000">
                <a:solidFill>
                  <a:schemeClr val="accent5"/>
                </a:solidFill>
                <a:latin typeface="Arial"/>
                <a:ea typeface="Arial"/>
                <a:cs typeface="Arial"/>
                <a:sym typeface="Arial"/>
              </a:rPr>
              <a:t>Figure, Drawable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getArea()</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width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getPerimeter()</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2 * width + 2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4"/>
                </a:solidFill>
                <a:latin typeface="Arial"/>
                <a:ea typeface="Arial"/>
                <a:cs typeface="Arial"/>
                <a:sym typeface="Arial"/>
              </a:rPr>
              <a:t>      @Override</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void </a:t>
            </a:r>
            <a:r>
              <a:rPr lang="en-US" sz="2000" b="1">
                <a:solidFill>
                  <a:schemeClr val="accent6"/>
                </a:solidFill>
                <a:latin typeface="Arial"/>
                <a:ea typeface="Arial"/>
                <a:cs typeface="Arial"/>
                <a:sym typeface="Arial"/>
              </a:rPr>
              <a:t>draw()</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650" name="Google Shape;1650;p165"/>
          <p:cNvSpPr txBox="1">
            <a:spLocks noGrp="1"/>
          </p:cNvSpPr>
          <p:nvPr>
            <p:ph type="ctrTitle" idx="4294967295"/>
          </p:nvPr>
        </p:nvSpPr>
        <p:spPr>
          <a:xfrm>
            <a:off x="369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latin typeface="Arial"/>
                <a:ea typeface="Arial"/>
                <a:cs typeface="Arial"/>
                <a:sym typeface="Arial"/>
              </a:rPr>
              <a:t>Figure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.print();</a:t>
            </a:r>
            <a:endParaRPr sz="2400">
              <a:solidFill>
                <a:srgbClr val="000000"/>
              </a:solidFill>
              <a:latin typeface="Arial"/>
              <a:ea typeface="Arial"/>
              <a:cs typeface="Arial"/>
              <a:sym typeface="Arial"/>
            </a:endParaRPr>
          </a:p>
        </p:txBody>
      </p:sp>
      <p:cxnSp>
        <p:nvCxnSpPr>
          <p:cNvPr id="1651" name="Google Shape;1651;p165"/>
          <p:cNvCxnSpPr/>
          <p:nvPr/>
        </p:nvCxnSpPr>
        <p:spPr>
          <a:xfrm rot="10800000">
            <a:off x="5584525" y="1523050"/>
            <a:ext cx="794100" cy="189000"/>
          </a:xfrm>
          <a:prstGeom prst="straightConnector1">
            <a:avLst/>
          </a:prstGeom>
          <a:noFill/>
          <a:ln w="28575" cap="flat" cmpd="sng">
            <a:solidFill>
              <a:srgbClr val="E06666"/>
            </a:solidFill>
            <a:prstDash val="solid"/>
            <a:round/>
            <a:headEnd type="none" w="med" len="med"/>
            <a:tailEnd type="stealth" w="med" len="med"/>
          </a:ln>
        </p:spPr>
      </p:cxnSp>
      <p:sp>
        <p:nvSpPr>
          <p:cNvPr id="1652" name="Google Shape;1652;p165"/>
          <p:cNvSpPr txBox="1"/>
          <p:nvPr/>
        </p:nvSpPr>
        <p:spPr>
          <a:xfrm>
            <a:off x="6286450" y="1562200"/>
            <a:ext cx="3752100" cy="7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 oznaczenia relacji między interfejsem a implementacją używamy słowa kluczowego </a:t>
            </a:r>
            <a:r>
              <a:rPr lang="en-US">
                <a:solidFill>
                  <a:schemeClr val="accent2"/>
                </a:solidFill>
              </a:rPr>
              <a:t>implements</a:t>
            </a:r>
            <a:endParaRPr>
              <a:solidFill>
                <a:schemeClr val="accent2"/>
              </a:solidFill>
            </a:endParaRPr>
          </a:p>
        </p:txBody>
      </p:sp>
      <p:sp>
        <p:nvSpPr>
          <p:cNvPr id="1653" name="Google Shape;1653;p165"/>
          <p:cNvSpPr txBox="1"/>
          <p:nvPr/>
        </p:nvSpPr>
        <p:spPr>
          <a:xfrm>
            <a:off x="21511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figure </a:t>
            </a:r>
            <a:r>
              <a:rPr lang="en-US"/>
              <a:t>jest klasy </a:t>
            </a:r>
            <a:r>
              <a:rPr lang="en-US">
                <a:solidFill>
                  <a:schemeClr val="accent5"/>
                </a:solidFill>
              </a:rPr>
              <a:t>Rectangle</a:t>
            </a:r>
            <a:r>
              <a:rPr lang="en-US"/>
              <a:t>, ale również </a:t>
            </a:r>
            <a:r>
              <a:rPr lang="en-US">
                <a:solidFill>
                  <a:schemeClr val="accent5"/>
                </a:solidFill>
              </a:rPr>
              <a:t>Figure</a:t>
            </a:r>
            <a:endParaRPr>
              <a:solidFill>
                <a:schemeClr val="accent5"/>
              </a:solidFill>
            </a:endParaRPr>
          </a:p>
        </p:txBody>
      </p:sp>
      <p:cxnSp>
        <p:nvCxnSpPr>
          <p:cNvPr id="1654" name="Google Shape;1654;p165"/>
          <p:cNvCxnSpPr/>
          <p:nvPr/>
        </p:nvCxnSpPr>
        <p:spPr>
          <a:xfrm flipH="1">
            <a:off x="2154750" y="5091088"/>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655" name="Google Shape;1655;p16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Pełny</a:t>
            </a:r>
            <a:r>
              <a:rPr lang="en-US" sz="2400" dirty="0">
                <a:solidFill>
                  <a:schemeClr val="accent6"/>
                </a:solidFill>
              </a:rPr>
              <a:t> </a:t>
            </a:r>
            <a:r>
              <a:rPr lang="en-US" sz="2400" dirty="0" err="1">
                <a:solidFill>
                  <a:schemeClr val="accent6"/>
                </a:solidFill>
              </a:rPr>
              <a:t>kod</a:t>
            </a:r>
            <a:r>
              <a:rPr lang="en-US" sz="2400" dirty="0">
                <a:solidFill>
                  <a:schemeClr val="accent6"/>
                </a:solidFill>
              </a:rPr>
              <a:t>: </a:t>
            </a:r>
            <a:r>
              <a:rPr lang="en-US" sz="2400" dirty="0" err="1">
                <a:solidFill>
                  <a:schemeClr val="accent6"/>
                </a:solidFill>
              </a:rPr>
              <a:t>pl.sda.interfaces.Figures</a:t>
            </a:r>
            <a:endParaRPr dirty="0"/>
          </a:p>
        </p:txBody>
      </p:sp>
      <p:sp>
        <p:nvSpPr>
          <p:cNvPr id="1656" name="Google Shape;1656;p165"/>
          <p:cNvSpPr txBox="1"/>
          <p:nvPr/>
        </p:nvSpPr>
        <p:spPr>
          <a:xfrm>
            <a:off x="6494500" y="2439700"/>
            <a:ext cx="33360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a:t>klasa, która implementuje interfejs musi posiadać implementacje wszystkich metod zawartych w interfejsie albo być klasą abstrakcyjną!</a:t>
            </a:r>
            <a:endParaRPr>
              <a:solidFill>
                <a:schemeClr val="accent5"/>
              </a:solidFill>
            </a:endParaRPr>
          </a:p>
        </p:txBody>
      </p:sp>
      <p:cxnSp>
        <p:nvCxnSpPr>
          <p:cNvPr id="1657" name="Google Shape;1657;p165"/>
          <p:cNvCxnSpPr>
            <a:stCxn id="1656" idx="1"/>
          </p:cNvCxnSpPr>
          <p:nvPr/>
        </p:nvCxnSpPr>
        <p:spPr>
          <a:xfrm rot="10800000">
            <a:off x="5565100" y="2499100"/>
            <a:ext cx="929400" cy="422100"/>
          </a:xfrm>
          <a:prstGeom prst="straightConnector1">
            <a:avLst/>
          </a:prstGeom>
          <a:noFill/>
          <a:ln w="28575" cap="flat" cmpd="sng">
            <a:solidFill>
              <a:srgbClr val="E06666"/>
            </a:solidFill>
            <a:prstDash val="solid"/>
            <a:round/>
            <a:headEnd type="none" w="med" len="med"/>
            <a:tailEnd type="stealth" w="med" len="med"/>
          </a:ln>
        </p:spPr>
      </p:cxnSp>
      <p:cxnSp>
        <p:nvCxnSpPr>
          <p:cNvPr id="1658" name="Google Shape;1658;p165"/>
          <p:cNvCxnSpPr>
            <a:stCxn id="1656" idx="1"/>
          </p:cNvCxnSpPr>
          <p:nvPr/>
        </p:nvCxnSpPr>
        <p:spPr>
          <a:xfrm flipH="1">
            <a:off x="5566900" y="2921200"/>
            <a:ext cx="927600" cy="165900"/>
          </a:xfrm>
          <a:prstGeom prst="straightConnector1">
            <a:avLst/>
          </a:prstGeom>
          <a:noFill/>
          <a:ln w="28575" cap="flat" cmpd="sng">
            <a:solidFill>
              <a:srgbClr val="E06666"/>
            </a:solidFill>
            <a:prstDash val="solid"/>
            <a:round/>
            <a:headEnd type="none" w="med" len="med"/>
            <a:tailEnd type="stealth" w="med" len="med"/>
          </a:ln>
        </p:spPr>
      </p:cxnSp>
      <p:sp>
        <p:nvSpPr>
          <p:cNvPr id="1659" name="Google Shape;1659;p165"/>
          <p:cNvSpPr txBox="1">
            <a:spLocks noGrp="1"/>
          </p:cNvSpPr>
          <p:nvPr>
            <p:ph type="ctrTitle" idx="4294967295"/>
          </p:nvPr>
        </p:nvSpPr>
        <p:spPr>
          <a:xfrm>
            <a:off x="58281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latin typeface="Arial"/>
                <a:ea typeface="Arial"/>
                <a:cs typeface="Arial"/>
                <a:sym typeface="Arial"/>
              </a:rPr>
              <a:t>Drawable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.draw();</a:t>
            </a:r>
            <a:endParaRPr sz="2400">
              <a:solidFill>
                <a:srgbClr val="000000"/>
              </a:solidFill>
              <a:latin typeface="Arial"/>
              <a:ea typeface="Arial"/>
              <a:cs typeface="Arial"/>
              <a:sym typeface="Arial"/>
            </a:endParaRPr>
          </a:p>
        </p:txBody>
      </p:sp>
      <p:sp>
        <p:nvSpPr>
          <p:cNvPr id="1660" name="Google Shape;1660;p165"/>
          <p:cNvSpPr txBox="1"/>
          <p:nvPr/>
        </p:nvSpPr>
        <p:spPr>
          <a:xfrm>
            <a:off x="79423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obiekt </a:t>
            </a:r>
            <a:r>
              <a:rPr lang="en-US">
                <a:solidFill>
                  <a:schemeClr val="accent6"/>
                </a:solidFill>
              </a:rPr>
              <a:t>figure </a:t>
            </a:r>
            <a:r>
              <a:rPr lang="en-US">
                <a:solidFill>
                  <a:schemeClr val="dk1"/>
                </a:solidFill>
              </a:rPr>
              <a:t>jest klasy </a:t>
            </a:r>
            <a:r>
              <a:rPr lang="en-US">
                <a:solidFill>
                  <a:schemeClr val="accent5"/>
                </a:solidFill>
              </a:rPr>
              <a:t>Rectangle</a:t>
            </a:r>
            <a:r>
              <a:rPr lang="en-US">
                <a:solidFill>
                  <a:schemeClr val="dk1"/>
                </a:solidFill>
              </a:rPr>
              <a:t>, ale również </a:t>
            </a:r>
            <a:r>
              <a:rPr lang="en-US">
                <a:solidFill>
                  <a:schemeClr val="accent5"/>
                </a:solidFill>
              </a:rPr>
              <a:t>Drawable</a:t>
            </a:r>
            <a:endParaRPr>
              <a:solidFill>
                <a:schemeClr val="accent5"/>
              </a:solidFill>
            </a:endParaRPr>
          </a:p>
          <a:p>
            <a:pPr marL="0" lvl="0" indent="0" algn="ctr" rtl="0">
              <a:spcBef>
                <a:spcPts val="0"/>
              </a:spcBef>
              <a:spcAft>
                <a:spcPts val="0"/>
              </a:spcAft>
              <a:buNone/>
            </a:pPr>
            <a:endParaRPr/>
          </a:p>
        </p:txBody>
      </p:sp>
      <p:cxnSp>
        <p:nvCxnSpPr>
          <p:cNvPr id="1661" name="Google Shape;1661;p165"/>
          <p:cNvCxnSpPr/>
          <p:nvPr/>
        </p:nvCxnSpPr>
        <p:spPr>
          <a:xfrm flipH="1">
            <a:off x="7945950" y="5091088"/>
            <a:ext cx="609900" cy="189900"/>
          </a:xfrm>
          <a:prstGeom prst="straightConnector1">
            <a:avLst/>
          </a:prstGeom>
          <a:noFill/>
          <a:ln w="28575" cap="flat" cmpd="sng">
            <a:solidFill>
              <a:srgbClr val="E06666"/>
            </a:solidFill>
            <a:prstDash val="solid"/>
            <a:round/>
            <a:headEnd type="none" w="med" len="med"/>
            <a:tailEnd type="stealth" w="med" len="med"/>
          </a:ln>
        </p:spPr>
      </p:cxnSp>
      <p:cxnSp>
        <p:nvCxnSpPr>
          <p:cNvPr id="1662" name="Google Shape;1662;p165"/>
          <p:cNvCxnSpPr/>
          <p:nvPr/>
        </p:nvCxnSpPr>
        <p:spPr>
          <a:xfrm flipH="1">
            <a:off x="7621500" y="1222900"/>
            <a:ext cx="743100" cy="300"/>
          </a:xfrm>
          <a:prstGeom prst="straightConnector1">
            <a:avLst/>
          </a:prstGeom>
          <a:noFill/>
          <a:ln w="28575" cap="flat" cmpd="sng">
            <a:solidFill>
              <a:srgbClr val="E06666"/>
            </a:solidFill>
            <a:prstDash val="solid"/>
            <a:round/>
            <a:headEnd type="none" w="med" len="med"/>
            <a:tailEnd type="stealth" w="med" len="med"/>
          </a:ln>
        </p:spPr>
      </p:cxnSp>
      <p:sp>
        <p:nvSpPr>
          <p:cNvPr id="1663" name="Google Shape;1663;p165"/>
          <p:cNvSpPr txBox="1"/>
          <p:nvPr/>
        </p:nvSpPr>
        <p:spPr>
          <a:xfrm>
            <a:off x="8374150" y="998675"/>
            <a:ext cx="3752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implementować można więcej niż jeden interfejs</a:t>
            </a:r>
            <a:endParaRPr>
              <a:solidFill>
                <a:schemeClr val="accent2"/>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669" name="Google Shape;1669;p16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#interfaces</a:t>
            </a:r>
            <a:endParaRPr sz="3000" b="1">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1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#interfaces</a:t>
            </a:r>
            <a:endParaRPr sz="2400">
              <a:solidFill>
                <a:schemeClr val="accent6"/>
              </a:solidFill>
              <a:latin typeface="Arial"/>
              <a:ea typeface="Arial"/>
              <a:cs typeface="Arial"/>
              <a:sym typeface="Arial"/>
            </a:endParaRPr>
          </a:p>
        </p:txBody>
      </p:sp>
      <p:sp>
        <p:nvSpPr>
          <p:cNvPr id="1675" name="Google Shape;1675;p16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AutoNum type="arabicPeriod"/>
            </a:pPr>
            <a:r>
              <a:rPr lang="en-US" sz="1400" dirty="0" err="1">
                <a:latin typeface="Arial"/>
                <a:ea typeface="Arial"/>
                <a:cs typeface="Arial"/>
                <a:sym typeface="Arial"/>
              </a:rPr>
              <a:t>Utwórz</a:t>
            </a:r>
            <a:r>
              <a:rPr lang="en-US" sz="1400" dirty="0">
                <a:latin typeface="Arial"/>
                <a:ea typeface="Arial"/>
                <a:cs typeface="Arial"/>
                <a:sym typeface="Arial"/>
              </a:rPr>
              <a:t> </a:t>
            </a:r>
            <a:r>
              <a:rPr lang="en-US" sz="1400" dirty="0" err="1">
                <a:latin typeface="Arial"/>
                <a:ea typeface="Arial"/>
                <a:cs typeface="Arial"/>
                <a:sym typeface="Arial"/>
              </a:rPr>
              <a:t>interfejs</a:t>
            </a:r>
            <a:r>
              <a:rPr lang="en-US" sz="1400" dirty="0">
                <a:latin typeface="Arial"/>
                <a:ea typeface="Arial"/>
                <a:cs typeface="Arial"/>
                <a:sym typeface="Arial"/>
              </a:rPr>
              <a:t> </a:t>
            </a:r>
            <a:r>
              <a:rPr lang="en-US" sz="1400" b="1" dirty="0">
                <a:latin typeface="Arial"/>
                <a:ea typeface="Arial"/>
                <a:cs typeface="Arial"/>
                <a:sym typeface="Arial"/>
              </a:rPr>
              <a:t>Animal</a:t>
            </a:r>
            <a:r>
              <a:rPr lang="en-US" sz="1400" dirty="0">
                <a:latin typeface="Arial"/>
                <a:ea typeface="Arial"/>
                <a:cs typeface="Arial"/>
                <a:sym typeface="Arial"/>
              </a:rPr>
              <a:t> </a:t>
            </a:r>
            <a:r>
              <a:rPr lang="en-US" sz="1400" dirty="0" err="1">
                <a:latin typeface="Arial"/>
                <a:ea typeface="Arial"/>
                <a:cs typeface="Arial"/>
                <a:sym typeface="Arial"/>
              </a:rPr>
              <a:t>oraz</a:t>
            </a:r>
            <a:r>
              <a:rPr lang="en-US" sz="1400" dirty="0">
                <a:latin typeface="Arial"/>
                <a:ea typeface="Arial"/>
                <a:cs typeface="Arial"/>
                <a:sym typeface="Arial"/>
              </a:rPr>
              <a:t> </a:t>
            </a:r>
            <a:r>
              <a:rPr lang="en-US" sz="1400" dirty="0" err="1">
                <a:latin typeface="Arial"/>
                <a:ea typeface="Arial"/>
                <a:cs typeface="Arial"/>
                <a:sym typeface="Arial"/>
              </a:rPr>
              <a:t>dodaj</a:t>
            </a:r>
            <a:r>
              <a:rPr lang="en-US" sz="1400" dirty="0">
                <a:latin typeface="Arial"/>
                <a:ea typeface="Arial"/>
                <a:cs typeface="Arial"/>
                <a:sym typeface="Arial"/>
              </a:rPr>
              <a:t> do </a:t>
            </a:r>
            <a:r>
              <a:rPr lang="en-US" sz="1400" dirty="0" err="1">
                <a:latin typeface="Arial"/>
                <a:ea typeface="Arial"/>
                <a:cs typeface="Arial"/>
                <a:sym typeface="Arial"/>
              </a:rPr>
              <a:t>niego</a:t>
            </a:r>
            <a:r>
              <a:rPr lang="en-US" sz="1400" dirty="0">
                <a:latin typeface="Arial"/>
                <a:ea typeface="Arial"/>
                <a:cs typeface="Arial"/>
                <a:sym typeface="Arial"/>
              </a:rPr>
              <a:t> </a:t>
            </a:r>
            <a:r>
              <a:rPr lang="en-US" sz="1400" dirty="0" err="1">
                <a:latin typeface="Arial"/>
                <a:ea typeface="Arial"/>
                <a:cs typeface="Arial"/>
                <a:sym typeface="Arial"/>
              </a:rPr>
              <a:t>sygnatury</a:t>
            </a:r>
            <a:r>
              <a:rPr lang="en-US" sz="1400" dirty="0">
                <a:latin typeface="Arial"/>
                <a:ea typeface="Arial"/>
                <a:cs typeface="Arial"/>
                <a:sym typeface="Arial"/>
              </a:rPr>
              <a:t> </a:t>
            </a:r>
            <a:r>
              <a:rPr lang="en-US" sz="1400" dirty="0" err="1">
                <a:latin typeface="Arial"/>
                <a:ea typeface="Arial"/>
                <a:cs typeface="Arial"/>
                <a:sym typeface="Arial"/>
              </a:rPr>
              <a:t>metod</a:t>
            </a:r>
            <a:r>
              <a:rPr lang="en-US" sz="1400" dirty="0">
                <a:latin typeface="Arial"/>
                <a:ea typeface="Arial"/>
                <a:cs typeface="Arial"/>
                <a:sym typeface="Arial"/>
              </a:rPr>
              <a:t>: </a:t>
            </a:r>
            <a:r>
              <a:rPr lang="en-US" sz="1400" b="1" dirty="0" err="1">
                <a:latin typeface="Arial"/>
                <a:ea typeface="Arial"/>
                <a:cs typeface="Arial"/>
                <a:sym typeface="Arial"/>
              </a:rPr>
              <a:t>getName</a:t>
            </a:r>
            <a:r>
              <a:rPr lang="en-US" sz="1400" b="1" dirty="0">
                <a:latin typeface="Arial"/>
                <a:ea typeface="Arial"/>
                <a:cs typeface="Arial"/>
                <a:sym typeface="Arial"/>
              </a:rPr>
              <a:t>() </a:t>
            </a:r>
            <a:r>
              <a:rPr lang="en-US" sz="1400" dirty="0" err="1">
                <a:latin typeface="Arial"/>
                <a:ea typeface="Arial"/>
                <a:cs typeface="Arial"/>
                <a:sym typeface="Arial"/>
              </a:rPr>
              <a:t>i</a:t>
            </a:r>
            <a:r>
              <a:rPr lang="en-US" sz="1400" dirty="0">
                <a:latin typeface="Arial"/>
                <a:ea typeface="Arial"/>
                <a:cs typeface="Arial"/>
                <a:sym typeface="Arial"/>
              </a:rPr>
              <a:t> </a:t>
            </a:r>
            <a:r>
              <a:rPr lang="en-US" sz="1400" b="1" dirty="0">
                <a:latin typeface="Arial"/>
                <a:ea typeface="Arial"/>
                <a:cs typeface="Arial"/>
                <a:sym typeface="Arial"/>
              </a:rPr>
              <a:t>speak()</a:t>
            </a:r>
            <a:r>
              <a:rPr lang="en-US" sz="1400" dirty="0">
                <a:latin typeface="Arial"/>
                <a:ea typeface="Arial"/>
                <a:cs typeface="Arial"/>
                <a:sym typeface="Arial"/>
              </a:rPr>
              <a:t>.</a:t>
            </a:r>
            <a:endParaRPr sz="14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dirty="0" err="1">
                <a:latin typeface="Arial"/>
                <a:ea typeface="Arial"/>
                <a:cs typeface="Arial"/>
                <a:sym typeface="Arial"/>
              </a:rPr>
              <a:t>Utwórz</a:t>
            </a:r>
            <a:r>
              <a:rPr lang="en-US" sz="1400" dirty="0">
                <a:latin typeface="Arial"/>
                <a:ea typeface="Arial"/>
                <a:cs typeface="Arial"/>
                <a:sym typeface="Arial"/>
              </a:rPr>
              <a:t> </a:t>
            </a:r>
            <a:r>
              <a:rPr lang="en-US" sz="1400" dirty="0" err="1">
                <a:latin typeface="Arial"/>
                <a:ea typeface="Arial"/>
                <a:cs typeface="Arial"/>
                <a:sym typeface="Arial"/>
              </a:rPr>
              <a:t>kilka</a:t>
            </a:r>
            <a:r>
              <a:rPr lang="en-US" sz="1400" dirty="0">
                <a:latin typeface="Arial"/>
                <a:ea typeface="Arial"/>
                <a:cs typeface="Arial"/>
                <a:sym typeface="Arial"/>
              </a:rPr>
              <a:t> </a:t>
            </a:r>
            <a:r>
              <a:rPr lang="en-US" sz="1400" dirty="0" err="1">
                <a:latin typeface="Arial"/>
                <a:ea typeface="Arial"/>
                <a:cs typeface="Arial"/>
                <a:sym typeface="Arial"/>
              </a:rPr>
              <a:t>różnych</a:t>
            </a:r>
            <a:r>
              <a:rPr lang="en-US" sz="1400" dirty="0">
                <a:latin typeface="Arial"/>
                <a:ea typeface="Arial"/>
                <a:cs typeface="Arial"/>
                <a:sym typeface="Arial"/>
              </a:rPr>
              <a:t> </a:t>
            </a:r>
            <a:r>
              <a:rPr lang="en-US" sz="1400" dirty="0" err="1">
                <a:latin typeface="Arial"/>
                <a:ea typeface="Arial"/>
                <a:cs typeface="Arial"/>
                <a:sym typeface="Arial"/>
              </a:rPr>
              <a:t>implementacji</a:t>
            </a:r>
            <a:r>
              <a:rPr lang="en-US" sz="1400" dirty="0">
                <a:latin typeface="Arial"/>
                <a:ea typeface="Arial"/>
                <a:cs typeface="Arial"/>
                <a:sym typeface="Arial"/>
              </a:rPr>
              <a:t> </a:t>
            </a:r>
            <a:r>
              <a:rPr lang="en-US" sz="1400" dirty="0" err="1">
                <a:latin typeface="Arial"/>
                <a:ea typeface="Arial"/>
                <a:cs typeface="Arial"/>
                <a:sym typeface="Arial"/>
              </a:rPr>
              <a:t>interfejsu</a:t>
            </a:r>
            <a:r>
              <a:rPr lang="en-US" sz="1400" dirty="0">
                <a:latin typeface="Arial"/>
                <a:ea typeface="Arial"/>
                <a:cs typeface="Arial"/>
                <a:sym typeface="Arial"/>
              </a:rPr>
              <a:t> </a:t>
            </a:r>
            <a:r>
              <a:rPr lang="en-US" sz="1400" b="1" dirty="0">
                <a:latin typeface="Arial"/>
                <a:ea typeface="Arial"/>
                <a:cs typeface="Arial"/>
                <a:sym typeface="Arial"/>
              </a:rPr>
              <a:t>Animal </a:t>
            </a:r>
            <a:r>
              <a:rPr lang="en-US" sz="1400" dirty="0">
                <a:latin typeface="Arial"/>
                <a:ea typeface="Arial"/>
                <a:cs typeface="Arial"/>
                <a:sym typeface="Arial"/>
              </a:rPr>
              <a:t>po </a:t>
            </a:r>
            <a:r>
              <a:rPr lang="en-US" sz="1400" dirty="0" err="1">
                <a:latin typeface="Arial"/>
                <a:ea typeface="Arial"/>
                <a:cs typeface="Arial"/>
                <a:sym typeface="Arial"/>
              </a:rPr>
              <a:t>jednym</a:t>
            </a:r>
            <a:r>
              <a:rPr lang="en-US" sz="1400" dirty="0">
                <a:latin typeface="Arial"/>
                <a:ea typeface="Arial"/>
                <a:cs typeface="Arial"/>
                <a:sym typeface="Arial"/>
              </a:rPr>
              <a:t> </a:t>
            </a:r>
            <a:r>
              <a:rPr lang="en-US" sz="1400" dirty="0" err="1">
                <a:latin typeface="Arial"/>
                <a:ea typeface="Arial"/>
                <a:cs typeface="Arial"/>
                <a:sym typeface="Arial"/>
              </a:rPr>
              <a:t>dla</a:t>
            </a:r>
            <a:r>
              <a:rPr lang="en-US" sz="1400" dirty="0">
                <a:latin typeface="Arial"/>
                <a:ea typeface="Arial"/>
                <a:cs typeface="Arial"/>
                <a:sym typeface="Arial"/>
              </a:rPr>
              <a:t>: </a:t>
            </a:r>
            <a:r>
              <a:rPr lang="en-US" sz="1400" dirty="0" err="1">
                <a:latin typeface="Arial"/>
                <a:ea typeface="Arial"/>
                <a:cs typeface="Arial"/>
                <a:sym typeface="Arial"/>
              </a:rPr>
              <a:t>ptaków</a:t>
            </a:r>
            <a:r>
              <a:rPr lang="en-US" sz="1400" dirty="0">
                <a:latin typeface="Arial"/>
                <a:ea typeface="Arial"/>
                <a:cs typeface="Arial"/>
                <a:sym typeface="Arial"/>
              </a:rPr>
              <a:t>, </a:t>
            </a:r>
            <a:r>
              <a:rPr lang="en-US" sz="1400" dirty="0" err="1">
                <a:latin typeface="Arial"/>
                <a:ea typeface="Arial"/>
                <a:cs typeface="Arial"/>
                <a:sym typeface="Arial"/>
              </a:rPr>
              <a:t>ssaków</a:t>
            </a:r>
            <a:r>
              <a:rPr lang="en-US" sz="1400" dirty="0">
                <a:latin typeface="Arial"/>
                <a:ea typeface="Arial"/>
                <a:cs typeface="Arial"/>
                <a:sym typeface="Arial"/>
              </a:rPr>
              <a:t>, </a:t>
            </a:r>
            <a:r>
              <a:rPr lang="en-US" sz="1400" dirty="0" err="1">
                <a:latin typeface="Arial"/>
                <a:ea typeface="Arial"/>
                <a:cs typeface="Arial"/>
                <a:sym typeface="Arial"/>
              </a:rPr>
              <a:t>ryb</a:t>
            </a:r>
            <a:r>
              <a:rPr lang="en-US" sz="1400" dirty="0">
                <a:latin typeface="Arial"/>
                <a:ea typeface="Arial"/>
                <a:cs typeface="Arial"/>
                <a:sym typeface="Arial"/>
              </a:rPr>
              <a:t>, </a:t>
            </a:r>
            <a:r>
              <a:rPr lang="en-US" sz="1400" dirty="0" err="1">
                <a:latin typeface="Arial"/>
                <a:ea typeface="Arial"/>
                <a:cs typeface="Arial"/>
                <a:sym typeface="Arial"/>
              </a:rPr>
              <a:t>gadów</a:t>
            </a:r>
            <a:r>
              <a:rPr lang="en-US" sz="1400" dirty="0">
                <a:latin typeface="Arial"/>
                <a:ea typeface="Arial"/>
                <a:cs typeface="Arial"/>
                <a:sym typeface="Arial"/>
              </a:rPr>
              <a:t>, </a:t>
            </a:r>
            <a:r>
              <a:rPr lang="en-US" sz="1400" dirty="0" err="1">
                <a:latin typeface="Arial"/>
                <a:ea typeface="Arial"/>
                <a:cs typeface="Arial"/>
                <a:sym typeface="Arial"/>
              </a:rPr>
              <a:t>owadów</a:t>
            </a:r>
            <a:r>
              <a:rPr lang="en-US" sz="1400" dirty="0">
                <a:latin typeface="Arial"/>
                <a:ea typeface="Arial"/>
                <a:cs typeface="Arial"/>
                <a:sym typeface="Arial"/>
              </a:rPr>
              <a:t>.</a:t>
            </a:r>
            <a:endParaRPr sz="14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dirty="0" err="1">
                <a:latin typeface="Arial"/>
                <a:ea typeface="Arial"/>
                <a:cs typeface="Arial"/>
                <a:sym typeface="Arial"/>
              </a:rPr>
              <a:t>Utwórz</a:t>
            </a:r>
            <a:r>
              <a:rPr lang="en-US" sz="1400" dirty="0">
                <a:latin typeface="Arial"/>
                <a:ea typeface="Arial"/>
                <a:cs typeface="Arial"/>
                <a:sym typeface="Arial"/>
              </a:rPr>
              <a:t> </a:t>
            </a:r>
            <a:r>
              <a:rPr lang="en-US" sz="1400" dirty="0" err="1">
                <a:latin typeface="Arial"/>
                <a:ea typeface="Arial"/>
                <a:cs typeface="Arial"/>
                <a:sym typeface="Arial"/>
              </a:rPr>
              <a:t>kolejne</a:t>
            </a:r>
            <a:r>
              <a:rPr lang="en-US" sz="1400" dirty="0">
                <a:latin typeface="Arial"/>
                <a:ea typeface="Arial"/>
                <a:cs typeface="Arial"/>
                <a:sym typeface="Arial"/>
              </a:rPr>
              <a:t> </a:t>
            </a:r>
            <a:r>
              <a:rPr lang="en-US" sz="1400" dirty="0" err="1">
                <a:latin typeface="Arial"/>
                <a:ea typeface="Arial"/>
                <a:cs typeface="Arial"/>
                <a:sym typeface="Arial"/>
              </a:rPr>
              <a:t>interfejsy</a:t>
            </a:r>
            <a:r>
              <a:rPr lang="en-US" sz="1400" dirty="0">
                <a:latin typeface="Arial"/>
                <a:ea typeface="Arial"/>
                <a:cs typeface="Arial"/>
                <a:sym typeface="Arial"/>
              </a:rPr>
              <a:t>:</a:t>
            </a:r>
            <a:endParaRPr sz="1400" dirty="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dirty="0">
                <a:latin typeface="Arial"/>
                <a:ea typeface="Arial"/>
                <a:cs typeface="Arial"/>
                <a:sym typeface="Arial"/>
              </a:rPr>
              <a:t>Flyable </a:t>
            </a:r>
            <a:r>
              <a:rPr lang="en-US" sz="1400" dirty="0">
                <a:latin typeface="Arial"/>
                <a:ea typeface="Arial"/>
                <a:cs typeface="Arial"/>
                <a:sym typeface="Arial"/>
              </a:rPr>
              <a:t>z </a:t>
            </a:r>
            <a:r>
              <a:rPr lang="en-US" sz="1400" dirty="0" err="1">
                <a:latin typeface="Arial"/>
                <a:ea typeface="Arial"/>
                <a:cs typeface="Arial"/>
                <a:sym typeface="Arial"/>
              </a:rPr>
              <a:t>sygnaturą</a:t>
            </a:r>
            <a:r>
              <a:rPr lang="en-US" sz="1400" dirty="0">
                <a:latin typeface="Arial"/>
                <a:ea typeface="Arial"/>
                <a:cs typeface="Arial"/>
                <a:sym typeface="Arial"/>
              </a:rPr>
              <a:t> </a:t>
            </a:r>
            <a:r>
              <a:rPr lang="en-US" sz="1400" dirty="0" err="1">
                <a:latin typeface="Arial"/>
                <a:ea typeface="Arial"/>
                <a:cs typeface="Arial"/>
                <a:sym typeface="Arial"/>
              </a:rPr>
              <a:t>metody</a:t>
            </a:r>
            <a:r>
              <a:rPr lang="en-US" sz="1400" dirty="0">
                <a:latin typeface="Arial"/>
                <a:ea typeface="Arial"/>
                <a:cs typeface="Arial"/>
                <a:sym typeface="Arial"/>
              </a:rPr>
              <a:t> </a:t>
            </a:r>
            <a:r>
              <a:rPr lang="en-US" sz="1400" b="1" dirty="0">
                <a:latin typeface="Arial"/>
                <a:ea typeface="Arial"/>
                <a:cs typeface="Arial"/>
                <a:sym typeface="Arial"/>
              </a:rPr>
              <a:t>fly()</a:t>
            </a:r>
            <a:r>
              <a:rPr lang="en-US" sz="1400" dirty="0">
                <a:latin typeface="Arial"/>
                <a:ea typeface="Arial"/>
                <a:cs typeface="Arial"/>
                <a:sym typeface="Arial"/>
              </a:rPr>
              <a:t> </a:t>
            </a:r>
            <a:endParaRPr sz="1400" dirty="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dirty="0"/>
              <a:t>Swimmable </a:t>
            </a:r>
            <a:r>
              <a:rPr lang="en-US" sz="1400" dirty="0">
                <a:solidFill>
                  <a:schemeClr val="dk1"/>
                </a:solidFill>
              </a:rPr>
              <a:t>z </a:t>
            </a:r>
            <a:r>
              <a:rPr lang="en-US" sz="1400" dirty="0" err="1">
                <a:solidFill>
                  <a:schemeClr val="dk1"/>
                </a:solidFill>
              </a:rPr>
              <a:t>sygnaturą</a:t>
            </a:r>
            <a:r>
              <a:rPr lang="en-US" sz="1400" dirty="0">
                <a:solidFill>
                  <a:schemeClr val="dk1"/>
                </a:solidFill>
              </a:rPr>
              <a:t> </a:t>
            </a:r>
            <a:r>
              <a:rPr lang="en-US" sz="1400" dirty="0" err="1">
                <a:solidFill>
                  <a:schemeClr val="dk1"/>
                </a:solidFill>
              </a:rPr>
              <a:t>metody</a:t>
            </a:r>
            <a:r>
              <a:rPr lang="en-US" sz="1400" dirty="0">
                <a:solidFill>
                  <a:schemeClr val="dk1"/>
                </a:solidFill>
              </a:rPr>
              <a:t> </a:t>
            </a:r>
            <a:r>
              <a:rPr lang="en-US" sz="1400" b="1" dirty="0">
                <a:solidFill>
                  <a:schemeClr val="dk1"/>
                </a:solidFill>
              </a:rPr>
              <a:t>swim()</a:t>
            </a:r>
            <a:r>
              <a:rPr lang="en-US" sz="1400" dirty="0">
                <a:solidFill>
                  <a:schemeClr val="dk1"/>
                </a:solidFill>
              </a:rPr>
              <a:t> </a:t>
            </a:r>
            <a:endParaRPr sz="1400" dirty="0">
              <a:solidFill>
                <a:schemeClr val="dk1"/>
              </a:solidFill>
            </a:endParaRPr>
          </a:p>
          <a:p>
            <a:pPr marL="914400" lvl="0" indent="0" algn="l" rtl="0">
              <a:spcBef>
                <a:spcPts val="0"/>
              </a:spcBef>
              <a:spcAft>
                <a:spcPts val="0"/>
              </a:spcAft>
              <a:buNone/>
            </a:pPr>
            <a:endParaRPr sz="800" dirty="0">
              <a:solidFill>
                <a:schemeClr val="dk1"/>
              </a:solidFill>
            </a:endParaRPr>
          </a:p>
          <a:p>
            <a:pPr marL="482600" lvl="0" indent="-342900" algn="l" rtl="0">
              <a:spcBef>
                <a:spcPts val="0"/>
              </a:spcBef>
              <a:spcAft>
                <a:spcPts val="0"/>
              </a:spcAft>
              <a:buClr>
                <a:srgbClr val="000000"/>
              </a:buClr>
              <a:buSzPts val="1400"/>
              <a:buFont typeface="+mj-lt"/>
              <a:buAutoNum type="arabicPeriod" startAt="4"/>
            </a:pPr>
            <a:r>
              <a:rPr lang="en-US" sz="1400" dirty="0" err="1">
                <a:latin typeface="Arial"/>
                <a:ea typeface="Arial"/>
                <a:cs typeface="Arial"/>
                <a:sym typeface="Arial"/>
              </a:rPr>
              <a:t>Dodaj</a:t>
            </a:r>
            <a:r>
              <a:rPr lang="en-US" sz="1400" dirty="0">
                <a:latin typeface="Arial"/>
                <a:ea typeface="Arial"/>
                <a:cs typeface="Arial"/>
                <a:sym typeface="Arial"/>
              </a:rPr>
              <a:t> do </a:t>
            </a:r>
            <a:r>
              <a:rPr lang="en-US" sz="1400" dirty="0" err="1">
                <a:latin typeface="Arial"/>
                <a:ea typeface="Arial"/>
                <a:cs typeface="Arial"/>
                <a:sym typeface="Arial"/>
              </a:rPr>
              <a:t>klas</a:t>
            </a:r>
            <a:r>
              <a:rPr lang="en-US" sz="1400" dirty="0">
                <a:latin typeface="Arial"/>
                <a:ea typeface="Arial"/>
                <a:cs typeface="Arial"/>
                <a:sym typeface="Arial"/>
              </a:rPr>
              <a:t> </a:t>
            </a:r>
            <a:r>
              <a:rPr lang="en-US" sz="1400" dirty="0" err="1">
                <a:latin typeface="Arial"/>
                <a:ea typeface="Arial"/>
                <a:cs typeface="Arial"/>
                <a:sym typeface="Arial"/>
              </a:rPr>
              <a:t>zwierząt</a:t>
            </a:r>
            <a:r>
              <a:rPr lang="en-US" sz="1400" dirty="0">
                <a:latin typeface="Arial"/>
                <a:ea typeface="Arial"/>
                <a:cs typeface="Arial"/>
                <a:sym typeface="Arial"/>
              </a:rPr>
              <a:t> </a:t>
            </a:r>
            <a:r>
              <a:rPr lang="en-US" sz="1400" dirty="0" err="1">
                <a:latin typeface="Arial"/>
                <a:ea typeface="Arial"/>
                <a:cs typeface="Arial"/>
                <a:sym typeface="Arial"/>
              </a:rPr>
              <a:t>implementacje</a:t>
            </a:r>
            <a:r>
              <a:rPr lang="en-US" sz="1400" dirty="0">
                <a:latin typeface="Arial"/>
                <a:ea typeface="Arial"/>
                <a:cs typeface="Arial"/>
                <a:sym typeface="Arial"/>
              </a:rPr>
              <a:t> </a:t>
            </a:r>
            <a:r>
              <a:rPr lang="en-US" sz="1400" dirty="0" err="1">
                <a:latin typeface="Arial"/>
                <a:ea typeface="Arial"/>
                <a:cs typeface="Arial"/>
                <a:sym typeface="Arial"/>
              </a:rPr>
              <a:t>odpowiednich</a:t>
            </a:r>
            <a:r>
              <a:rPr lang="en-US" sz="1400" dirty="0">
                <a:latin typeface="Arial"/>
                <a:ea typeface="Arial"/>
                <a:cs typeface="Arial"/>
                <a:sym typeface="Arial"/>
              </a:rPr>
              <a:t> </a:t>
            </a:r>
            <a:r>
              <a:rPr lang="en-US" sz="1400" dirty="0" err="1">
                <a:latin typeface="Arial"/>
                <a:ea typeface="Arial"/>
                <a:cs typeface="Arial"/>
                <a:sym typeface="Arial"/>
              </a:rPr>
              <a:t>interfejsów</a:t>
            </a:r>
            <a:r>
              <a:rPr lang="en-US" sz="1400" dirty="0">
                <a:latin typeface="Arial"/>
                <a:ea typeface="Arial"/>
                <a:cs typeface="Arial"/>
                <a:sym typeface="Arial"/>
              </a:rPr>
              <a:t>:</a:t>
            </a:r>
            <a:endParaRPr sz="1400" dirty="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dirty="0" err="1">
                <a:latin typeface="Arial"/>
                <a:ea typeface="Arial"/>
                <a:cs typeface="Arial"/>
                <a:sym typeface="Arial"/>
              </a:rPr>
              <a:t>dla</a:t>
            </a:r>
            <a:r>
              <a:rPr lang="en-US" sz="1400" dirty="0">
                <a:latin typeface="Arial"/>
                <a:ea typeface="Arial"/>
                <a:cs typeface="Arial"/>
                <a:sym typeface="Arial"/>
              </a:rPr>
              <a:t> </a:t>
            </a:r>
            <a:r>
              <a:rPr lang="en-US" sz="1400" dirty="0" err="1">
                <a:latin typeface="Arial"/>
                <a:ea typeface="Arial"/>
                <a:cs typeface="Arial"/>
                <a:sym typeface="Arial"/>
              </a:rPr>
              <a:t>ryb</a:t>
            </a:r>
            <a:r>
              <a:rPr lang="en-US" sz="1400" dirty="0">
                <a:latin typeface="Arial"/>
                <a:ea typeface="Arial"/>
                <a:cs typeface="Arial"/>
                <a:sym typeface="Arial"/>
              </a:rPr>
              <a:t> </a:t>
            </a:r>
            <a:r>
              <a:rPr lang="en-US" sz="1400" dirty="0" err="1">
                <a:latin typeface="Arial"/>
                <a:ea typeface="Arial"/>
                <a:cs typeface="Arial"/>
                <a:sym typeface="Arial"/>
              </a:rPr>
              <a:t>i</a:t>
            </a:r>
            <a:r>
              <a:rPr lang="en-US" sz="1400" dirty="0">
                <a:latin typeface="Arial"/>
                <a:ea typeface="Arial"/>
                <a:cs typeface="Arial"/>
                <a:sym typeface="Arial"/>
              </a:rPr>
              <a:t> </a:t>
            </a:r>
            <a:r>
              <a:rPr lang="en-US" sz="1400" dirty="0" err="1">
                <a:latin typeface="Arial"/>
                <a:ea typeface="Arial"/>
                <a:cs typeface="Arial"/>
                <a:sym typeface="Arial"/>
              </a:rPr>
              <a:t>gadów</a:t>
            </a:r>
            <a:r>
              <a:rPr lang="en-US" sz="1400" dirty="0">
                <a:latin typeface="Arial"/>
                <a:ea typeface="Arial"/>
                <a:cs typeface="Arial"/>
                <a:sym typeface="Arial"/>
              </a:rPr>
              <a:t> </a:t>
            </a:r>
            <a:r>
              <a:rPr lang="en-US" sz="1400" b="1" dirty="0">
                <a:latin typeface="Arial"/>
                <a:ea typeface="Arial"/>
                <a:cs typeface="Arial"/>
                <a:sym typeface="Arial"/>
              </a:rPr>
              <a:t>Swimmable</a:t>
            </a:r>
            <a:r>
              <a:rPr lang="en-US" sz="1400" dirty="0">
                <a:latin typeface="Arial"/>
                <a:ea typeface="Arial"/>
                <a:cs typeface="Arial"/>
                <a:sym typeface="Arial"/>
              </a:rPr>
              <a:t>, </a:t>
            </a:r>
            <a:endParaRPr sz="1400" dirty="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dirty="0" err="1">
                <a:latin typeface="Arial"/>
                <a:ea typeface="Arial"/>
                <a:cs typeface="Arial"/>
                <a:sym typeface="Arial"/>
              </a:rPr>
              <a:t>dla</a:t>
            </a:r>
            <a:r>
              <a:rPr lang="en-US" sz="1400" dirty="0">
                <a:latin typeface="Arial"/>
                <a:ea typeface="Arial"/>
                <a:cs typeface="Arial"/>
                <a:sym typeface="Arial"/>
              </a:rPr>
              <a:t> </a:t>
            </a:r>
            <a:r>
              <a:rPr lang="en-US" sz="1400" dirty="0" err="1">
                <a:latin typeface="Arial"/>
                <a:ea typeface="Arial"/>
                <a:cs typeface="Arial"/>
                <a:sym typeface="Arial"/>
              </a:rPr>
              <a:t>ptaków</a:t>
            </a:r>
            <a:r>
              <a:rPr lang="en-US" sz="1400" dirty="0">
                <a:latin typeface="Arial"/>
                <a:ea typeface="Arial"/>
                <a:cs typeface="Arial"/>
                <a:sym typeface="Arial"/>
              </a:rPr>
              <a:t> </a:t>
            </a:r>
            <a:r>
              <a:rPr lang="en-US" sz="1400" dirty="0" err="1">
                <a:latin typeface="Arial"/>
                <a:ea typeface="Arial"/>
                <a:cs typeface="Arial"/>
                <a:sym typeface="Arial"/>
              </a:rPr>
              <a:t>i</a:t>
            </a:r>
            <a:r>
              <a:rPr lang="en-US" sz="1400" dirty="0">
                <a:latin typeface="Arial"/>
                <a:ea typeface="Arial"/>
                <a:cs typeface="Arial"/>
                <a:sym typeface="Arial"/>
              </a:rPr>
              <a:t> </a:t>
            </a:r>
            <a:r>
              <a:rPr lang="en-US" sz="1400" dirty="0" err="1">
                <a:latin typeface="Arial"/>
                <a:ea typeface="Arial"/>
                <a:cs typeface="Arial"/>
                <a:sym typeface="Arial"/>
              </a:rPr>
              <a:t>owadów</a:t>
            </a:r>
            <a:r>
              <a:rPr lang="en-US" sz="1400" dirty="0">
                <a:latin typeface="Arial"/>
                <a:ea typeface="Arial"/>
                <a:cs typeface="Arial"/>
                <a:sym typeface="Arial"/>
              </a:rPr>
              <a:t>: </a:t>
            </a:r>
            <a:r>
              <a:rPr lang="en-US" sz="1400" b="1" dirty="0">
                <a:latin typeface="Arial"/>
                <a:ea typeface="Arial"/>
                <a:cs typeface="Arial"/>
                <a:sym typeface="Arial"/>
              </a:rPr>
              <a:t>Flyable</a:t>
            </a:r>
            <a:endParaRPr sz="1400" b="1" dirty="0">
              <a:latin typeface="Arial"/>
              <a:ea typeface="Arial"/>
              <a:cs typeface="Arial"/>
              <a:sym typeface="Arial"/>
            </a:endParaRPr>
          </a:p>
          <a:p>
            <a:pPr marL="914400" lvl="0" indent="0" algn="l" rtl="0">
              <a:spcBef>
                <a:spcPts val="0"/>
              </a:spcBef>
              <a:spcAft>
                <a:spcPts val="0"/>
              </a:spcAft>
              <a:buNone/>
            </a:pPr>
            <a:endParaRPr sz="800" b="1" dirty="0"/>
          </a:p>
          <a:p>
            <a:pPr marL="482600" lvl="0" indent="-342900" algn="l" rtl="0">
              <a:spcBef>
                <a:spcPts val="0"/>
              </a:spcBef>
              <a:spcAft>
                <a:spcPts val="0"/>
              </a:spcAft>
              <a:buClr>
                <a:srgbClr val="000000"/>
              </a:buClr>
              <a:buSzPts val="1400"/>
              <a:buFont typeface="+mj-lt"/>
              <a:buAutoNum type="arabicPeriod" startAt="5"/>
            </a:pPr>
            <a:r>
              <a:rPr lang="en-US" sz="1400" dirty="0" err="1">
                <a:latin typeface="Arial"/>
                <a:ea typeface="Arial"/>
                <a:cs typeface="Arial"/>
                <a:sym typeface="Arial"/>
              </a:rPr>
              <a:t>Utwórz</a:t>
            </a:r>
            <a:r>
              <a:rPr lang="en-US" sz="1400" dirty="0">
                <a:latin typeface="Arial"/>
                <a:ea typeface="Arial"/>
                <a:cs typeface="Arial"/>
                <a:sym typeface="Arial"/>
              </a:rPr>
              <a:t> </a:t>
            </a:r>
            <a:r>
              <a:rPr lang="en-US" sz="1400" dirty="0" err="1">
                <a:latin typeface="Arial"/>
                <a:ea typeface="Arial"/>
                <a:cs typeface="Arial"/>
                <a:sym typeface="Arial"/>
              </a:rPr>
              <a:t>nowy</a:t>
            </a:r>
            <a:r>
              <a:rPr lang="en-US" sz="1400" dirty="0">
                <a:latin typeface="Arial"/>
                <a:ea typeface="Arial"/>
                <a:cs typeface="Arial"/>
                <a:sym typeface="Arial"/>
              </a:rPr>
              <a:t> </a:t>
            </a:r>
            <a:r>
              <a:rPr lang="en-US" sz="1400" dirty="0" err="1">
                <a:latin typeface="Arial"/>
                <a:ea typeface="Arial"/>
                <a:cs typeface="Arial"/>
                <a:sym typeface="Arial"/>
              </a:rPr>
              <a:t>interfejs</a:t>
            </a:r>
            <a:r>
              <a:rPr lang="en-US" sz="1400" dirty="0">
                <a:latin typeface="Arial"/>
                <a:ea typeface="Arial"/>
                <a:cs typeface="Arial"/>
                <a:sym typeface="Arial"/>
              </a:rPr>
              <a:t> </a:t>
            </a:r>
            <a:r>
              <a:rPr lang="en-US" sz="1400" b="1" dirty="0">
                <a:latin typeface="Arial"/>
                <a:ea typeface="Arial"/>
                <a:cs typeface="Arial"/>
                <a:sym typeface="Arial"/>
              </a:rPr>
              <a:t>Being </a:t>
            </a:r>
            <a:r>
              <a:rPr lang="en-US" sz="1400" dirty="0" err="1">
                <a:latin typeface="Arial"/>
                <a:ea typeface="Arial"/>
                <a:cs typeface="Arial"/>
                <a:sym typeface="Arial"/>
              </a:rPr>
              <a:t>i</a:t>
            </a:r>
            <a:r>
              <a:rPr lang="en-US" sz="1400" dirty="0">
                <a:latin typeface="Arial"/>
                <a:ea typeface="Arial"/>
                <a:cs typeface="Arial"/>
                <a:sym typeface="Arial"/>
              </a:rPr>
              <a:t> </a:t>
            </a:r>
            <a:r>
              <a:rPr lang="en-US" sz="1400" dirty="0" err="1">
                <a:latin typeface="Arial"/>
                <a:ea typeface="Arial"/>
                <a:cs typeface="Arial"/>
                <a:sym typeface="Arial"/>
              </a:rPr>
              <a:t>dodaj</a:t>
            </a:r>
            <a:r>
              <a:rPr lang="en-US" sz="1400" dirty="0">
                <a:latin typeface="Arial"/>
                <a:ea typeface="Arial"/>
                <a:cs typeface="Arial"/>
                <a:sym typeface="Arial"/>
              </a:rPr>
              <a:t> do </a:t>
            </a:r>
            <a:r>
              <a:rPr lang="en-US" sz="1400" dirty="0" err="1">
                <a:latin typeface="Arial"/>
                <a:ea typeface="Arial"/>
                <a:cs typeface="Arial"/>
                <a:sym typeface="Arial"/>
              </a:rPr>
              <a:t>niego</a:t>
            </a:r>
            <a:r>
              <a:rPr lang="en-US" sz="1400" dirty="0">
                <a:latin typeface="Arial"/>
                <a:ea typeface="Arial"/>
                <a:cs typeface="Arial"/>
                <a:sym typeface="Arial"/>
              </a:rPr>
              <a:t>:</a:t>
            </a:r>
            <a:endParaRPr sz="1400" dirty="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dirty="0" err="1"/>
              <a:t>sygnaturę</a:t>
            </a:r>
            <a:r>
              <a:rPr lang="en-US" sz="1400" dirty="0"/>
              <a:t> </a:t>
            </a:r>
            <a:r>
              <a:rPr lang="en-US" sz="1400" dirty="0" err="1"/>
              <a:t>metody</a:t>
            </a:r>
            <a:r>
              <a:rPr lang="en-US" sz="1400" dirty="0"/>
              <a:t> </a:t>
            </a:r>
            <a:r>
              <a:rPr lang="en-US" sz="1400" b="1" dirty="0" err="1"/>
              <a:t>getAge</a:t>
            </a:r>
            <a:r>
              <a:rPr lang="en-US" sz="1400" b="1" dirty="0"/>
              <a:t>()</a:t>
            </a:r>
            <a:endParaRPr sz="1400" b="1" dirty="0"/>
          </a:p>
          <a:p>
            <a:pPr marL="914400" lvl="1" indent="-317500" algn="l" rtl="0">
              <a:spcBef>
                <a:spcPts val="0"/>
              </a:spcBef>
              <a:spcAft>
                <a:spcPts val="0"/>
              </a:spcAft>
              <a:buSzPts val="1400"/>
              <a:buAutoNum type="alphaLcPeriod"/>
            </a:pPr>
            <a:r>
              <a:rPr lang="en-US" sz="1400" dirty="0"/>
              <a:t>pole </a:t>
            </a:r>
            <a:r>
              <a:rPr lang="en-US" sz="1400" b="1" dirty="0"/>
              <a:t>MAX_AGE </a:t>
            </a:r>
            <a:r>
              <a:rPr lang="en-US" sz="1400" dirty="0"/>
              <a:t>= 100</a:t>
            </a:r>
            <a:endParaRPr sz="1400" dirty="0"/>
          </a:p>
          <a:p>
            <a:pPr marL="914400" lvl="1" indent="-317500" algn="l" rtl="0">
              <a:spcBef>
                <a:spcPts val="0"/>
              </a:spcBef>
              <a:spcAft>
                <a:spcPts val="0"/>
              </a:spcAft>
              <a:buSzPts val="1400"/>
              <a:buFont typeface="Arial"/>
              <a:buAutoNum type="alphaLcPeriod"/>
            </a:pPr>
            <a:r>
              <a:rPr lang="en-US" sz="1400" dirty="0" err="1">
                <a:latin typeface="Arial"/>
                <a:ea typeface="Arial"/>
                <a:cs typeface="Arial"/>
                <a:sym typeface="Arial"/>
              </a:rPr>
              <a:t>metodę</a:t>
            </a:r>
            <a:r>
              <a:rPr lang="en-US" sz="1400" dirty="0">
                <a:latin typeface="Arial"/>
                <a:ea typeface="Arial"/>
                <a:cs typeface="Arial"/>
                <a:sym typeface="Arial"/>
              </a:rPr>
              <a:t> </a:t>
            </a:r>
            <a:r>
              <a:rPr lang="en-US" sz="1400" dirty="0" err="1">
                <a:latin typeface="Arial"/>
                <a:ea typeface="Arial"/>
                <a:cs typeface="Arial"/>
                <a:sym typeface="Arial"/>
              </a:rPr>
              <a:t>domyślną</a:t>
            </a:r>
            <a:r>
              <a:rPr lang="en-US" sz="1400" dirty="0">
                <a:latin typeface="Arial"/>
                <a:ea typeface="Arial"/>
                <a:cs typeface="Arial"/>
                <a:sym typeface="Arial"/>
              </a:rPr>
              <a:t>: </a:t>
            </a:r>
            <a:r>
              <a:rPr lang="en-US" sz="1400" b="1" dirty="0" err="1">
                <a:latin typeface="Arial"/>
                <a:ea typeface="Arial"/>
                <a:cs typeface="Arial"/>
                <a:sym typeface="Arial"/>
              </a:rPr>
              <a:t>isAlive</a:t>
            </a:r>
            <a:r>
              <a:rPr lang="en-US" sz="1400" b="1" dirty="0">
                <a:latin typeface="Arial"/>
                <a:ea typeface="Arial"/>
                <a:cs typeface="Arial"/>
                <a:sym typeface="Arial"/>
              </a:rPr>
              <a:t>()</a:t>
            </a:r>
            <a:r>
              <a:rPr lang="en-US" sz="1400" dirty="0">
                <a:latin typeface="Arial"/>
                <a:ea typeface="Arial"/>
                <a:cs typeface="Arial"/>
                <a:sym typeface="Arial"/>
              </a:rPr>
              <a:t> - </a:t>
            </a:r>
            <a:r>
              <a:rPr lang="en-US" sz="1400" dirty="0" err="1">
                <a:latin typeface="Arial"/>
                <a:ea typeface="Arial"/>
                <a:cs typeface="Arial"/>
                <a:sym typeface="Arial"/>
              </a:rPr>
              <a:t>która</a:t>
            </a:r>
            <a:r>
              <a:rPr lang="en-US" sz="1400" dirty="0">
                <a:latin typeface="Arial"/>
                <a:ea typeface="Arial"/>
                <a:cs typeface="Arial"/>
                <a:sym typeface="Arial"/>
              </a:rPr>
              <a:t> </a:t>
            </a:r>
            <a:r>
              <a:rPr lang="en-US" sz="1400" dirty="0" err="1">
                <a:latin typeface="Arial"/>
                <a:ea typeface="Arial"/>
                <a:cs typeface="Arial"/>
                <a:sym typeface="Arial"/>
              </a:rPr>
              <a:t>zwróci</a:t>
            </a:r>
            <a:r>
              <a:rPr lang="en-US" sz="1400" dirty="0">
                <a:latin typeface="Arial"/>
                <a:ea typeface="Arial"/>
                <a:cs typeface="Arial"/>
                <a:sym typeface="Arial"/>
              </a:rPr>
              <a:t> </a:t>
            </a:r>
            <a:r>
              <a:rPr lang="en-US" sz="1400" b="1" dirty="0">
                <a:latin typeface="Arial"/>
                <a:ea typeface="Arial"/>
                <a:cs typeface="Arial"/>
                <a:sym typeface="Arial"/>
              </a:rPr>
              <a:t>true </a:t>
            </a:r>
            <a:r>
              <a:rPr lang="en-US" sz="1400" dirty="0" err="1"/>
              <a:t>jeżeli</a:t>
            </a:r>
            <a:r>
              <a:rPr lang="en-US" sz="1400" dirty="0"/>
              <a:t> </a:t>
            </a:r>
            <a:r>
              <a:rPr lang="en-US" sz="1400" dirty="0" err="1"/>
              <a:t>wiek</a:t>
            </a:r>
            <a:r>
              <a:rPr lang="en-US" sz="1400" dirty="0"/>
              <a:t> </a:t>
            </a:r>
            <a:r>
              <a:rPr lang="en-US" sz="1400" dirty="0" err="1"/>
              <a:t>istoty</a:t>
            </a:r>
            <a:r>
              <a:rPr lang="en-US" sz="1400" dirty="0"/>
              <a:t> jest </a:t>
            </a:r>
            <a:r>
              <a:rPr lang="en-US" sz="1400" dirty="0" err="1"/>
              <a:t>większy</a:t>
            </a:r>
            <a:r>
              <a:rPr lang="en-US" sz="1400" dirty="0"/>
              <a:t> od </a:t>
            </a:r>
            <a:r>
              <a:rPr lang="en-US" sz="1400" b="1" dirty="0">
                <a:solidFill>
                  <a:schemeClr val="dk1"/>
                </a:solidFill>
              </a:rPr>
              <a:t>MAX_AGE</a:t>
            </a: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0"/>
              </a:spcBef>
              <a:spcAft>
                <a:spcPts val="0"/>
              </a:spcAft>
              <a:buNone/>
            </a:pPr>
            <a:endParaRPr sz="800" dirty="0"/>
          </a:p>
          <a:p>
            <a:pPr marL="482600" lvl="0" indent="-342900" algn="l" rtl="0">
              <a:spcBef>
                <a:spcPts val="0"/>
              </a:spcBef>
              <a:spcAft>
                <a:spcPts val="0"/>
              </a:spcAft>
              <a:buClr>
                <a:srgbClr val="000000"/>
              </a:buClr>
              <a:buSzPts val="1400"/>
              <a:buFont typeface="+mj-lt"/>
              <a:buAutoNum type="arabicPeriod" startAt="6"/>
            </a:pPr>
            <a:r>
              <a:rPr lang="en-US" sz="1400" dirty="0" err="1">
                <a:latin typeface="Arial"/>
                <a:ea typeface="Arial"/>
                <a:cs typeface="Arial"/>
                <a:sym typeface="Arial"/>
              </a:rPr>
              <a:t>Dodaj</a:t>
            </a:r>
            <a:r>
              <a:rPr lang="en-US" sz="1400" dirty="0">
                <a:latin typeface="Arial"/>
                <a:ea typeface="Arial"/>
                <a:cs typeface="Arial"/>
                <a:sym typeface="Arial"/>
              </a:rPr>
              <a:t> do </a:t>
            </a:r>
            <a:r>
              <a:rPr lang="en-US" sz="1400" dirty="0" err="1">
                <a:latin typeface="Arial"/>
                <a:ea typeface="Arial"/>
                <a:cs typeface="Arial"/>
                <a:sym typeface="Arial"/>
              </a:rPr>
              <a:t>interfejsu</a:t>
            </a:r>
            <a:r>
              <a:rPr lang="en-US" sz="1400" dirty="0">
                <a:latin typeface="Arial"/>
                <a:ea typeface="Arial"/>
                <a:cs typeface="Arial"/>
                <a:sym typeface="Arial"/>
              </a:rPr>
              <a:t> </a:t>
            </a:r>
            <a:r>
              <a:rPr lang="en-US" sz="1400" b="1" dirty="0">
                <a:latin typeface="Arial"/>
                <a:ea typeface="Arial"/>
                <a:cs typeface="Arial"/>
                <a:sym typeface="Arial"/>
              </a:rPr>
              <a:t>Animal</a:t>
            </a:r>
            <a:r>
              <a:rPr lang="en-US" sz="1400" dirty="0">
                <a:latin typeface="Arial"/>
                <a:ea typeface="Arial"/>
                <a:cs typeface="Arial"/>
                <a:sym typeface="Arial"/>
              </a:rPr>
              <a:t> </a:t>
            </a:r>
            <a:r>
              <a:rPr lang="en-US" sz="1400" dirty="0" err="1">
                <a:latin typeface="Arial"/>
                <a:ea typeface="Arial"/>
                <a:cs typeface="Arial"/>
                <a:sym typeface="Arial"/>
              </a:rPr>
              <a:t>dziedziczenie</a:t>
            </a:r>
            <a:r>
              <a:rPr lang="en-US" sz="1400" dirty="0">
                <a:latin typeface="Arial"/>
                <a:ea typeface="Arial"/>
                <a:cs typeface="Arial"/>
                <a:sym typeface="Arial"/>
              </a:rPr>
              <a:t> z </a:t>
            </a:r>
            <a:r>
              <a:rPr lang="en-US" sz="1400" dirty="0" err="1">
                <a:latin typeface="Arial"/>
                <a:ea typeface="Arial"/>
                <a:cs typeface="Arial"/>
                <a:sym typeface="Arial"/>
              </a:rPr>
              <a:t>interfejsu</a:t>
            </a:r>
            <a:r>
              <a:rPr lang="en-US" sz="1400" dirty="0">
                <a:latin typeface="Arial"/>
                <a:ea typeface="Arial"/>
                <a:cs typeface="Arial"/>
                <a:sym typeface="Arial"/>
              </a:rPr>
              <a:t> </a:t>
            </a:r>
            <a:r>
              <a:rPr lang="en-US" sz="1400" b="1" dirty="0">
                <a:latin typeface="Arial"/>
                <a:ea typeface="Arial"/>
                <a:cs typeface="Arial"/>
                <a:sym typeface="Arial"/>
              </a:rPr>
              <a:t>Being </a:t>
            </a:r>
            <a:endParaRPr sz="1400" b="1" dirty="0">
              <a:latin typeface="Arial"/>
              <a:ea typeface="Arial"/>
              <a:cs typeface="Arial"/>
              <a:sym typeface="Arial"/>
            </a:endParaRPr>
          </a:p>
          <a:p>
            <a:pPr marL="0" lvl="0" indent="0" algn="l" rtl="0">
              <a:spcBef>
                <a:spcPts val="0"/>
              </a:spcBef>
              <a:spcAft>
                <a:spcPts val="0"/>
              </a:spcAft>
              <a:buNone/>
            </a:pPr>
            <a:endParaRPr sz="800" b="1" dirty="0">
              <a:latin typeface="Arial"/>
              <a:ea typeface="Arial"/>
              <a:cs typeface="Arial"/>
              <a:sym typeface="Arial"/>
            </a:endParaRPr>
          </a:p>
          <a:p>
            <a:pPr marL="482600" lvl="0" indent="-342900" algn="l" rtl="0">
              <a:spcBef>
                <a:spcPts val="0"/>
              </a:spcBef>
              <a:spcAft>
                <a:spcPts val="0"/>
              </a:spcAft>
              <a:buClr>
                <a:srgbClr val="000000"/>
              </a:buClr>
              <a:buSzPts val="1400"/>
              <a:buFont typeface="+mj-lt"/>
              <a:buAutoNum type="arabicPeriod" startAt="7"/>
            </a:pPr>
            <a:r>
              <a:rPr lang="en-US" sz="1400" dirty="0" err="1">
                <a:latin typeface="Arial"/>
                <a:ea typeface="Arial"/>
                <a:cs typeface="Arial"/>
                <a:sym typeface="Arial"/>
              </a:rPr>
              <a:t>Nadpisz</a:t>
            </a:r>
            <a:r>
              <a:rPr lang="en-US" sz="1400" dirty="0">
                <a:latin typeface="Arial"/>
                <a:ea typeface="Arial"/>
                <a:cs typeface="Arial"/>
                <a:sym typeface="Arial"/>
              </a:rPr>
              <a:t> w </a:t>
            </a:r>
            <a:r>
              <a:rPr lang="en-US" sz="1400" dirty="0" err="1">
                <a:latin typeface="Arial"/>
                <a:ea typeface="Arial"/>
                <a:cs typeface="Arial"/>
                <a:sym typeface="Arial"/>
              </a:rPr>
              <a:t>jednej</a:t>
            </a:r>
            <a:r>
              <a:rPr lang="en-US" sz="1400" dirty="0">
                <a:latin typeface="Arial"/>
                <a:ea typeface="Arial"/>
                <a:cs typeface="Arial"/>
                <a:sym typeface="Arial"/>
              </a:rPr>
              <a:t> z </a:t>
            </a:r>
            <a:r>
              <a:rPr lang="en-US" sz="1400" dirty="0" err="1">
                <a:latin typeface="Arial"/>
                <a:ea typeface="Arial"/>
                <a:cs typeface="Arial"/>
                <a:sym typeface="Arial"/>
              </a:rPr>
              <a:t>klas</a:t>
            </a:r>
            <a:r>
              <a:rPr lang="en-US" sz="1400" dirty="0">
                <a:latin typeface="Arial"/>
                <a:ea typeface="Arial"/>
                <a:cs typeface="Arial"/>
                <a:sym typeface="Arial"/>
              </a:rPr>
              <a:t> </a:t>
            </a:r>
            <a:r>
              <a:rPr lang="en-US" sz="1400" dirty="0" err="1">
                <a:latin typeface="Arial"/>
                <a:ea typeface="Arial"/>
                <a:cs typeface="Arial"/>
                <a:sym typeface="Arial"/>
              </a:rPr>
              <a:t>zwierząt</a:t>
            </a:r>
            <a:r>
              <a:rPr lang="en-US" sz="1400" dirty="0">
                <a:latin typeface="Arial"/>
                <a:ea typeface="Arial"/>
                <a:cs typeface="Arial"/>
                <a:sym typeface="Arial"/>
              </a:rPr>
              <a:t> </a:t>
            </a:r>
            <a:r>
              <a:rPr lang="en-US" sz="1400" dirty="0" err="1">
                <a:latin typeface="Arial"/>
                <a:ea typeface="Arial"/>
                <a:cs typeface="Arial"/>
                <a:sym typeface="Arial"/>
              </a:rPr>
              <a:t>metodę</a:t>
            </a:r>
            <a:r>
              <a:rPr lang="en-US" sz="1400" dirty="0">
                <a:latin typeface="Arial"/>
                <a:ea typeface="Arial"/>
                <a:cs typeface="Arial"/>
                <a:sym typeface="Arial"/>
              </a:rPr>
              <a:t> </a:t>
            </a:r>
            <a:r>
              <a:rPr lang="en-US" sz="1400" b="1" dirty="0" err="1">
                <a:latin typeface="Arial"/>
                <a:ea typeface="Arial"/>
                <a:cs typeface="Arial"/>
                <a:sym typeface="Arial"/>
              </a:rPr>
              <a:t>isAlive</a:t>
            </a:r>
            <a:r>
              <a:rPr lang="en-US" sz="1400" b="1" dirty="0">
                <a:latin typeface="Arial"/>
                <a:ea typeface="Arial"/>
                <a:cs typeface="Arial"/>
                <a:sym typeface="Arial"/>
              </a:rPr>
              <a:t>()</a:t>
            </a:r>
            <a:endParaRPr sz="1400" b="1" dirty="0">
              <a:latin typeface="Arial"/>
              <a:ea typeface="Arial"/>
              <a:cs typeface="Arial"/>
              <a:sym typeface="Arial"/>
            </a:endParaRPr>
          </a:p>
          <a:p>
            <a:pPr marL="457200" lvl="0" indent="0" algn="l" rtl="0">
              <a:spcBef>
                <a:spcPts val="0"/>
              </a:spcBef>
              <a:spcAft>
                <a:spcPts val="0"/>
              </a:spcAft>
              <a:buNone/>
            </a:pPr>
            <a:endParaRPr sz="800" b="1" dirty="0">
              <a:latin typeface="Arial"/>
              <a:ea typeface="Arial"/>
              <a:cs typeface="Arial"/>
              <a:sym typeface="Arial"/>
            </a:endParaRPr>
          </a:p>
          <a:p>
            <a:pPr marL="482600" lvl="0" indent="-342900" algn="l" rtl="0">
              <a:spcBef>
                <a:spcPts val="0"/>
              </a:spcBef>
              <a:spcAft>
                <a:spcPts val="0"/>
              </a:spcAft>
              <a:buClr>
                <a:srgbClr val="000000"/>
              </a:buClr>
              <a:buSzPts val="1400"/>
              <a:buFont typeface="+mj-lt"/>
              <a:buAutoNum type="arabicPeriod" startAt="8"/>
            </a:pPr>
            <a:r>
              <a:rPr lang="en-US" sz="1400" dirty="0" err="1">
                <a:latin typeface="Arial"/>
                <a:ea typeface="Arial"/>
                <a:cs typeface="Arial"/>
                <a:sym typeface="Arial"/>
              </a:rPr>
              <a:t>Stwórz</a:t>
            </a:r>
            <a:r>
              <a:rPr lang="en-US" sz="1400" dirty="0">
                <a:latin typeface="Arial"/>
                <a:ea typeface="Arial"/>
                <a:cs typeface="Arial"/>
                <a:sym typeface="Arial"/>
              </a:rPr>
              <a:t> </a:t>
            </a:r>
            <a:r>
              <a:rPr lang="en-US" sz="1400" dirty="0" err="1">
                <a:latin typeface="Arial"/>
                <a:ea typeface="Arial"/>
                <a:cs typeface="Arial"/>
                <a:sym typeface="Arial"/>
              </a:rPr>
              <a:t>obiekty</a:t>
            </a:r>
            <a:r>
              <a:rPr lang="en-US" sz="1400" dirty="0">
                <a:latin typeface="Arial"/>
                <a:ea typeface="Arial"/>
                <a:cs typeface="Arial"/>
                <a:sym typeface="Arial"/>
              </a:rPr>
              <a:t> </a:t>
            </a:r>
            <a:r>
              <a:rPr lang="en-US" sz="1400" dirty="0" err="1">
                <a:latin typeface="Arial"/>
                <a:ea typeface="Arial"/>
                <a:cs typeface="Arial"/>
                <a:sym typeface="Arial"/>
              </a:rPr>
              <a:t>dla</a:t>
            </a:r>
            <a:r>
              <a:rPr lang="en-US" sz="1400" dirty="0">
                <a:latin typeface="Arial"/>
                <a:ea typeface="Arial"/>
                <a:cs typeface="Arial"/>
                <a:sym typeface="Arial"/>
              </a:rPr>
              <a:t> </a:t>
            </a:r>
            <a:r>
              <a:rPr lang="en-US" sz="1400" dirty="0" err="1">
                <a:latin typeface="Arial"/>
                <a:ea typeface="Arial"/>
                <a:cs typeface="Arial"/>
                <a:sym typeface="Arial"/>
              </a:rPr>
              <a:t>każdego</a:t>
            </a:r>
            <a:r>
              <a:rPr lang="en-US" sz="1400" dirty="0">
                <a:latin typeface="Arial"/>
                <a:ea typeface="Arial"/>
                <a:cs typeface="Arial"/>
                <a:sym typeface="Arial"/>
              </a:rPr>
              <a:t> </a:t>
            </a:r>
            <a:r>
              <a:rPr lang="en-US" sz="1400" dirty="0" err="1">
                <a:latin typeface="Arial"/>
                <a:ea typeface="Arial"/>
                <a:cs typeface="Arial"/>
                <a:sym typeface="Arial"/>
              </a:rPr>
              <a:t>zwierzęcia</a:t>
            </a:r>
            <a:r>
              <a:rPr lang="en-US" sz="1400" dirty="0">
                <a:latin typeface="Arial"/>
                <a:ea typeface="Arial"/>
                <a:cs typeface="Arial"/>
                <a:sym typeface="Arial"/>
              </a:rPr>
              <a:t> </a:t>
            </a:r>
            <a:r>
              <a:rPr lang="en-US" sz="1400" dirty="0" err="1">
                <a:latin typeface="Arial"/>
                <a:ea typeface="Arial"/>
                <a:cs typeface="Arial"/>
                <a:sym typeface="Arial"/>
              </a:rPr>
              <a:t>i</a:t>
            </a:r>
            <a:r>
              <a:rPr lang="en-US" sz="1400" dirty="0">
                <a:latin typeface="Arial"/>
                <a:ea typeface="Arial"/>
                <a:cs typeface="Arial"/>
                <a:sym typeface="Arial"/>
              </a:rPr>
              <a:t> </a:t>
            </a:r>
            <a:r>
              <a:rPr lang="en-US" sz="1400" dirty="0" err="1">
                <a:latin typeface="Arial"/>
                <a:ea typeface="Arial"/>
                <a:cs typeface="Arial"/>
                <a:sym typeface="Arial"/>
              </a:rPr>
              <a:t>wyświetl</a:t>
            </a:r>
            <a:r>
              <a:rPr lang="en-US" sz="1400" dirty="0">
                <a:latin typeface="Arial"/>
                <a:ea typeface="Arial"/>
                <a:cs typeface="Arial"/>
                <a:sym typeface="Arial"/>
              </a:rPr>
              <a:t> </a:t>
            </a:r>
            <a:r>
              <a:rPr lang="en-US" sz="1400" dirty="0" err="1">
                <a:latin typeface="Arial"/>
                <a:ea typeface="Arial"/>
                <a:cs typeface="Arial"/>
                <a:sym typeface="Arial"/>
              </a:rPr>
              <a:t>informacje</a:t>
            </a:r>
            <a:r>
              <a:rPr lang="en-US" sz="1400" dirty="0">
                <a:latin typeface="Arial"/>
                <a:ea typeface="Arial"/>
                <a:cs typeface="Arial"/>
                <a:sym typeface="Arial"/>
              </a:rPr>
              <a:t> o </a:t>
            </a:r>
            <a:r>
              <a:rPr lang="en-US" sz="1400" dirty="0" err="1">
                <a:latin typeface="Arial"/>
                <a:ea typeface="Arial"/>
                <a:cs typeface="Arial"/>
                <a:sym typeface="Arial"/>
              </a:rPr>
              <a:t>nich</a:t>
            </a:r>
            <a:r>
              <a:rPr lang="en-US" sz="1400" dirty="0">
                <a:latin typeface="Arial"/>
                <a:ea typeface="Arial"/>
                <a:cs typeface="Arial"/>
                <a:sym typeface="Arial"/>
              </a:rPr>
              <a:t> (</a:t>
            </a:r>
            <a:r>
              <a:rPr lang="en-US" sz="1400" dirty="0" err="1">
                <a:latin typeface="Arial"/>
                <a:ea typeface="Arial"/>
                <a:cs typeface="Arial"/>
                <a:sym typeface="Arial"/>
              </a:rPr>
              <a:t>nazwę</a:t>
            </a:r>
            <a:r>
              <a:rPr lang="en-US" sz="1400" dirty="0">
                <a:latin typeface="Arial"/>
                <a:ea typeface="Arial"/>
                <a:cs typeface="Arial"/>
                <a:sym typeface="Arial"/>
              </a:rPr>
              <a:t>, </a:t>
            </a:r>
            <a:r>
              <a:rPr lang="en-US" sz="1400" dirty="0" err="1">
                <a:latin typeface="Arial"/>
                <a:ea typeface="Arial"/>
                <a:cs typeface="Arial"/>
                <a:sym typeface="Arial"/>
              </a:rPr>
              <a:t>wiek</a:t>
            </a:r>
            <a:r>
              <a:rPr lang="en-US" sz="1400" dirty="0">
                <a:latin typeface="Arial"/>
                <a:ea typeface="Arial"/>
                <a:cs typeface="Arial"/>
                <a:sym typeface="Arial"/>
              </a:rPr>
              <a:t>, </a:t>
            </a:r>
            <a:r>
              <a:rPr lang="en-US" sz="1400" dirty="0" err="1">
                <a:latin typeface="Arial"/>
                <a:ea typeface="Arial"/>
                <a:cs typeface="Arial"/>
                <a:sym typeface="Arial"/>
              </a:rPr>
              <a:t>mowę</a:t>
            </a:r>
            <a:r>
              <a:rPr lang="en-US" sz="1400" dirty="0">
                <a:latin typeface="Arial"/>
                <a:ea typeface="Arial"/>
                <a:cs typeface="Arial"/>
                <a:sym typeface="Arial"/>
              </a:rPr>
              <a:t>, </a:t>
            </a:r>
            <a:r>
              <a:rPr lang="en-US" sz="1400" dirty="0" err="1">
                <a:latin typeface="Arial"/>
                <a:ea typeface="Arial"/>
                <a:cs typeface="Arial"/>
                <a:sym typeface="Arial"/>
              </a:rPr>
              <a:t>czy</a:t>
            </a:r>
            <a:r>
              <a:rPr lang="en-US" sz="1400" dirty="0">
                <a:latin typeface="Arial"/>
                <a:ea typeface="Arial"/>
                <a:cs typeface="Arial"/>
                <a:sym typeface="Arial"/>
              </a:rPr>
              <a:t> </a:t>
            </a:r>
            <a:r>
              <a:rPr lang="en-US" sz="1400" dirty="0" err="1">
                <a:latin typeface="Arial"/>
                <a:ea typeface="Arial"/>
                <a:cs typeface="Arial"/>
                <a:sym typeface="Arial"/>
              </a:rPr>
              <a:t>żyją</a:t>
            </a:r>
            <a:r>
              <a:rPr lang="en-US" sz="1400" dirty="0">
                <a:latin typeface="Arial"/>
                <a:ea typeface="Arial"/>
                <a:cs typeface="Arial"/>
                <a:sym typeface="Arial"/>
              </a:rPr>
              <a:t>?)</a:t>
            </a:r>
            <a:endParaRPr sz="1400" dirty="0">
              <a:latin typeface="Arial"/>
              <a:ea typeface="Arial"/>
              <a:cs typeface="Arial"/>
              <a:sym typeface="Arial"/>
            </a:endParaRPr>
          </a:p>
          <a:p>
            <a:pPr marL="457200" lvl="0" indent="0" algn="l" rtl="0">
              <a:spcBef>
                <a:spcPts val="0"/>
              </a:spcBef>
              <a:spcAft>
                <a:spcPts val="0"/>
              </a:spcAft>
              <a:buNone/>
            </a:pPr>
            <a:endParaRPr sz="800" dirty="0">
              <a:latin typeface="Arial"/>
              <a:ea typeface="Arial"/>
              <a:cs typeface="Arial"/>
              <a:sym typeface="Arial"/>
            </a:endParaRPr>
          </a:p>
          <a:p>
            <a:pPr marL="482600" lvl="0" indent="-342900" algn="l" rtl="0">
              <a:spcBef>
                <a:spcPts val="0"/>
              </a:spcBef>
              <a:spcAft>
                <a:spcPts val="0"/>
              </a:spcAft>
              <a:buClr>
                <a:srgbClr val="000000"/>
              </a:buClr>
              <a:buSzPts val="1400"/>
              <a:buFont typeface="+mj-lt"/>
              <a:buAutoNum type="arabicPeriod" startAt="9"/>
            </a:pPr>
            <a:r>
              <a:rPr lang="en-US" sz="1400" dirty="0">
                <a:solidFill>
                  <a:srgbClr val="FF0000"/>
                </a:solidFill>
                <a:latin typeface="Arial"/>
                <a:ea typeface="Arial"/>
                <a:cs typeface="Arial"/>
                <a:sym typeface="Arial"/>
              </a:rPr>
              <a:t>* </a:t>
            </a:r>
            <a:r>
              <a:rPr lang="en-US" sz="1400" dirty="0" err="1">
                <a:solidFill>
                  <a:srgbClr val="000000"/>
                </a:solidFill>
                <a:latin typeface="Arial"/>
                <a:ea typeface="Arial"/>
                <a:cs typeface="Arial"/>
                <a:sym typeface="Arial"/>
              </a:rPr>
              <a:t>Utwórz</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interfejs</a:t>
            </a:r>
            <a:r>
              <a:rPr lang="en-US" sz="1400" dirty="0">
                <a:solidFill>
                  <a:srgbClr val="000000"/>
                </a:solidFill>
                <a:latin typeface="Arial"/>
                <a:ea typeface="Arial"/>
                <a:cs typeface="Arial"/>
                <a:sym typeface="Arial"/>
              </a:rPr>
              <a:t> </a:t>
            </a:r>
            <a:r>
              <a:rPr lang="en-US" sz="1400" b="1" dirty="0">
                <a:solidFill>
                  <a:srgbClr val="000000"/>
                </a:solidFill>
                <a:latin typeface="Arial"/>
                <a:ea typeface="Arial"/>
                <a:cs typeface="Arial"/>
                <a:sym typeface="Arial"/>
              </a:rPr>
              <a:t>Plant</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który</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będzie</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dziedziczył</a:t>
            </a:r>
            <a:r>
              <a:rPr lang="en-US" sz="1400" dirty="0">
                <a:solidFill>
                  <a:srgbClr val="000000"/>
                </a:solidFill>
                <a:latin typeface="Arial"/>
                <a:ea typeface="Arial"/>
                <a:cs typeface="Arial"/>
                <a:sym typeface="Arial"/>
              </a:rPr>
              <a:t> po </a:t>
            </a:r>
            <a:r>
              <a:rPr lang="en-US" sz="1400" b="1" dirty="0">
                <a:solidFill>
                  <a:srgbClr val="000000"/>
                </a:solidFill>
                <a:latin typeface="Arial"/>
                <a:ea typeface="Arial"/>
                <a:cs typeface="Arial"/>
                <a:sym typeface="Arial"/>
              </a:rPr>
              <a:t>Being</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i</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nadpisze</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metodę</a:t>
            </a:r>
            <a:r>
              <a:rPr lang="en-US" sz="1400" dirty="0">
                <a:solidFill>
                  <a:srgbClr val="000000"/>
                </a:solidFill>
                <a:latin typeface="Arial"/>
                <a:ea typeface="Arial"/>
                <a:cs typeface="Arial"/>
                <a:sym typeface="Arial"/>
              </a:rPr>
              <a:t> </a:t>
            </a:r>
            <a:r>
              <a:rPr lang="en-US" sz="1400" b="1" dirty="0" err="1">
                <a:latin typeface="Arial"/>
                <a:ea typeface="Arial"/>
                <a:cs typeface="Arial"/>
                <a:sym typeface="Arial"/>
              </a:rPr>
              <a:t>isAlive</a:t>
            </a:r>
            <a:r>
              <a:rPr lang="en-US" sz="1400" b="1" dirty="0">
                <a:latin typeface="Arial"/>
                <a:ea typeface="Arial"/>
                <a:cs typeface="Arial"/>
                <a:sym typeface="Arial"/>
              </a:rPr>
              <a:t>() </a:t>
            </a:r>
            <a:r>
              <a:rPr lang="en-US" sz="1400" dirty="0" err="1">
                <a:latin typeface="Arial"/>
                <a:ea typeface="Arial"/>
                <a:cs typeface="Arial"/>
                <a:sym typeface="Arial"/>
              </a:rPr>
              <a:t>tak</a:t>
            </a:r>
            <a:r>
              <a:rPr lang="en-US" sz="1400" dirty="0">
                <a:latin typeface="Arial"/>
                <a:ea typeface="Arial"/>
                <a:cs typeface="Arial"/>
                <a:sym typeface="Arial"/>
              </a:rPr>
              <a:t> </a:t>
            </a:r>
            <a:r>
              <a:rPr lang="en-US" sz="1400" dirty="0" err="1">
                <a:latin typeface="Arial"/>
                <a:ea typeface="Arial"/>
                <a:cs typeface="Arial"/>
                <a:sym typeface="Arial"/>
              </a:rPr>
              <a:t>żeby</a:t>
            </a:r>
            <a:r>
              <a:rPr lang="en-US" sz="1400" dirty="0">
                <a:latin typeface="Arial"/>
                <a:ea typeface="Arial"/>
                <a:cs typeface="Arial"/>
                <a:sym typeface="Arial"/>
              </a:rPr>
              <a:t> limit </a:t>
            </a:r>
            <a:r>
              <a:rPr lang="en-US" sz="1400" dirty="0" err="1">
                <a:latin typeface="Arial"/>
                <a:ea typeface="Arial"/>
                <a:cs typeface="Arial"/>
                <a:sym typeface="Arial"/>
              </a:rPr>
              <a:t>wieku</a:t>
            </a:r>
            <a:r>
              <a:rPr lang="en-US" sz="1400" dirty="0">
                <a:latin typeface="Arial"/>
                <a:ea typeface="Arial"/>
                <a:cs typeface="Arial"/>
                <a:sym typeface="Arial"/>
              </a:rPr>
              <a:t> </a:t>
            </a:r>
            <a:r>
              <a:rPr lang="en-US" sz="1400" dirty="0" err="1">
                <a:latin typeface="Arial"/>
                <a:ea typeface="Arial"/>
                <a:cs typeface="Arial"/>
                <a:sym typeface="Arial"/>
              </a:rPr>
              <a:t>był</a:t>
            </a:r>
            <a:r>
              <a:rPr lang="en-US" sz="1400" dirty="0">
                <a:latin typeface="Arial"/>
                <a:ea typeface="Arial"/>
                <a:cs typeface="Arial"/>
                <a:sym typeface="Arial"/>
              </a:rPr>
              <a:t> </a:t>
            </a:r>
            <a:r>
              <a:rPr lang="en-US" sz="1400" dirty="0" err="1">
                <a:latin typeface="Arial"/>
                <a:ea typeface="Arial"/>
                <a:cs typeface="Arial"/>
                <a:sym typeface="Arial"/>
              </a:rPr>
              <a:t>równy</a:t>
            </a:r>
            <a:r>
              <a:rPr lang="en-US" sz="1400" dirty="0">
                <a:latin typeface="Arial"/>
                <a:ea typeface="Arial"/>
                <a:cs typeface="Arial"/>
                <a:sym typeface="Arial"/>
              </a:rPr>
              <a:t> 1000 lat. </a:t>
            </a:r>
            <a:r>
              <a:rPr lang="en-US" sz="1400" dirty="0" err="1">
                <a:latin typeface="Arial"/>
                <a:ea typeface="Arial"/>
                <a:cs typeface="Arial"/>
                <a:sym typeface="Arial"/>
              </a:rPr>
              <a:t>Dodaj</a:t>
            </a:r>
            <a:r>
              <a:rPr lang="en-US" sz="1400" dirty="0">
                <a:latin typeface="Arial"/>
                <a:ea typeface="Arial"/>
                <a:cs typeface="Arial"/>
                <a:sym typeface="Arial"/>
              </a:rPr>
              <a:t> </a:t>
            </a:r>
            <a:r>
              <a:rPr lang="en-US" sz="1400" dirty="0" err="1">
                <a:latin typeface="Arial"/>
                <a:ea typeface="Arial"/>
                <a:cs typeface="Arial"/>
                <a:sym typeface="Arial"/>
              </a:rPr>
              <a:t>kilka</a:t>
            </a:r>
            <a:r>
              <a:rPr lang="en-US" sz="1400" dirty="0">
                <a:latin typeface="Arial"/>
                <a:ea typeface="Arial"/>
                <a:cs typeface="Arial"/>
                <a:sym typeface="Arial"/>
              </a:rPr>
              <a:t> </a:t>
            </a:r>
            <a:r>
              <a:rPr lang="en-US" sz="1400" dirty="0" err="1">
                <a:latin typeface="Arial"/>
                <a:ea typeface="Arial"/>
                <a:cs typeface="Arial"/>
                <a:sym typeface="Arial"/>
              </a:rPr>
              <a:t>klas</a:t>
            </a:r>
            <a:r>
              <a:rPr lang="en-US" sz="1400" dirty="0">
                <a:latin typeface="Arial"/>
                <a:ea typeface="Arial"/>
                <a:cs typeface="Arial"/>
                <a:sym typeface="Arial"/>
              </a:rPr>
              <a:t> </a:t>
            </a:r>
            <a:r>
              <a:rPr lang="en-US" sz="1400" dirty="0" err="1">
                <a:latin typeface="Arial"/>
                <a:ea typeface="Arial"/>
                <a:cs typeface="Arial"/>
                <a:sym typeface="Arial"/>
              </a:rPr>
              <a:t>implementujących</a:t>
            </a:r>
            <a:r>
              <a:rPr lang="en-US" sz="1400" dirty="0">
                <a:latin typeface="Arial"/>
                <a:ea typeface="Arial"/>
                <a:cs typeface="Arial"/>
                <a:sym typeface="Arial"/>
              </a:rPr>
              <a:t> </a:t>
            </a:r>
            <a:r>
              <a:rPr lang="en-US" sz="1400" dirty="0" err="1">
                <a:latin typeface="Arial"/>
                <a:ea typeface="Arial"/>
                <a:cs typeface="Arial"/>
                <a:sym typeface="Arial"/>
              </a:rPr>
              <a:t>interfejs</a:t>
            </a:r>
            <a:r>
              <a:rPr lang="en-US" sz="1400" dirty="0">
                <a:latin typeface="Arial"/>
                <a:ea typeface="Arial"/>
                <a:cs typeface="Arial"/>
                <a:sym typeface="Arial"/>
              </a:rPr>
              <a:t> </a:t>
            </a:r>
            <a:r>
              <a:rPr lang="en-US" sz="1400" b="1" dirty="0">
                <a:latin typeface="Arial"/>
                <a:ea typeface="Arial"/>
                <a:cs typeface="Arial"/>
                <a:sym typeface="Arial"/>
              </a:rPr>
              <a:t>Plant.</a:t>
            </a:r>
            <a:endParaRPr sz="1400" b="1" dirty="0">
              <a:latin typeface="Arial"/>
              <a:ea typeface="Arial"/>
              <a:cs typeface="Arial"/>
              <a:sym typeface="Arial"/>
            </a:endParaRPr>
          </a:p>
          <a:p>
            <a:pPr marL="457200" lvl="0" indent="0" algn="l" rtl="0">
              <a:spcBef>
                <a:spcPts val="0"/>
              </a:spcBef>
              <a:spcAft>
                <a:spcPts val="0"/>
              </a:spcAft>
              <a:buNone/>
            </a:pPr>
            <a:endParaRPr sz="800" b="1" dirty="0">
              <a:latin typeface="Arial"/>
              <a:ea typeface="Arial"/>
              <a:cs typeface="Arial"/>
              <a:sym typeface="Arial"/>
            </a:endParaRPr>
          </a:p>
          <a:p>
            <a:pPr marL="482600" lvl="0" indent="-342900" algn="l" rtl="0">
              <a:spcBef>
                <a:spcPts val="0"/>
              </a:spcBef>
              <a:spcAft>
                <a:spcPts val="0"/>
              </a:spcAft>
              <a:buClr>
                <a:schemeClr val="dk1"/>
              </a:buClr>
              <a:buSzPts val="1400"/>
              <a:buFont typeface="+mj-lt"/>
              <a:buAutoNum type="arabicPeriod" startAt="10"/>
            </a:pPr>
            <a:r>
              <a:rPr lang="en-US" sz="1400" dirty="0">
                <a:solidFill>
                  <a:srgbClr val="FF0000"/>
                </a:solidFill>
                <a:latin typeface="Arial"/>
                <a:ea typeface="Arial"/>
                <a:cs typeface="Arial"/>
                <a:sym typeface="Arial"/>
              </a:rPr>
              <a:t>* </a:t>
            </a:r>
            <a:r>
              <a:rPr lang="en-US" sz="1400" dirty="0" err="1">
                <a:latin typeface="Arial"/>
                <a:ea typeface="Arial"/>
                <a:cs typeface="Arial"/>
                <a:sym typeface="Arial"/>
              </a:rPr>
              <a:t>Utwórz</a:t>
            </a:r>
            <a:r>
              <a:rPr lang="en-US" sz="1400" dirty="0">
                <a:latin typeface="Arial"/>
                <a:ea typeface="Arial"/>
                <a:cs typeface="Arial"/>
                <a:sym typeface="Arial"/>
              </a:rPr>
              <a:t> </a:t>
            </a:r>
            <a:r>
              <a:rPr lang="en-US" sz="1400" dirty="0" err="1">
                <a:latin typeface="Arial"/>
                <a:ea typeface="Arial"/>
                <a:cs typeface="Arial"/>
                <a:sym typeface="Arial"/>
              </a:rPr>
              <a:t>klasę</a:t>
            </a:r>
            <a:r>
              <a:rPr lang="en-US" sz="1400" dirty="0">
                <a:latin typeface="Arial"/>
                <a:ea typeface="Arial"/>
                <a:cs typeface="Arial"/>
                <a:sym typeface="Arial"/>
              </a:rPr>
              <a:t> </a:t>
            </a:r>
            <a:r>
              <a:rPr lang="en-US" sz="1400" b="1" dirty="0" err="1">
                <a:latin typeface="Arial"/>
                <a:ea typeface="Arial"/>
                <a:cs typeface="Arial"/>
                <a:sym typeface="Arial"/>
              </a:rPr>
              <a:t>Swimmingpool</a:t>
            </a:r>
            <a:r>
              <a:rPr lang="en-US" sz="1400" b="1" dirty="0">
                <a:latin typeface="Arial"/>
                <a:ea typeface="Arial"/>
                <a:cs typeface="Arial"/>
                <a:sym typeface="Arial"/>
              </a:rPr>
              <a:t> </a:t>
            </a:r>
            <a:r>
              <a:rPr lang="en-US" sz="1400" dirty="0">
                <a:latin typeface="Arial"/>
                <a:ea typeface="Arial"/>
                <a:cs typeface="Arial"/>
                <a:sym typeface="Arial"/>
              </a:rPr>
              <a:t>w </a:t>
            </a:r>
            <a:r>
              <a:rPr lang="en-US" sz="1400" dirty="0" err="1">
                <a:latin typeface="Arial"/>
                <a:ea typeface="Arial"/>
                <a:cs typeface="Arial"/>
                <a:sym typeface="Arial"/>
              </a:rPr>
              <a:t>konstruktorze</a:t>
            </a:r>
            <a:r>
              <a:rPr lang="en-US" sz="1400" dirty="0">
                <a:latin typeface="Arial"/>
                <a:ea typeface="Arial"/>
                <a:cs typeface="Arial"/>
                <a:sym typeface="Arial"/>
              </a:rPr>
              <a:t> </a:t>
            </a:r>
            <a:r>
              <a:rPr lang="en-US" sz="1400" dirty="0" err="1">
                <a:latin typeface="Arial"/>
                <a:ea typeface="Arial"/>
                <a:cs typeface="Arial"/>
                <a:sym typeface="Arial"/>
              </a:rPr>
              <a:t>pobierz</a:t>
            </a:r>
            <a:r>
              <a:rPr lang="en-US" sz="1400" dirty="0">
                <a:latin typeface="Arial"/>
                <a:ea typeface="Arial"/>
                <a:cs typeface="Arial"/>
                <a:sym typeface="Arial"/>
              </a:rPr>
              <a:t> </a:t>
            </a:r>
            <a:r>
              <a:rPr lang="en-US" sz="1400" dirty="0" err="1">
                <a:latin typeface="Arial"/>
                <a:ea typeface="Arial"/>
                <a:cs typeface="Arial"/>
                <a:sym typeface="Arial"/>
              </a:rPr>
              <a:t>listę</a:t>
            </a:r>
            <a:r>
              <a:rPr lang="en-US" sz="1400" dirty="0">
                <a:latin typeface="Arial"/>
                <a:ea typeface="Arial"/>
                <a:cs typeface="Arial"/>
                <a:sym typeface="Arial"/>
              </a:rPr>
              <a:t> </a:t>
            </a:r>
            <a:r>
              <a:rPr lang="en-US" sz="1400" dirty="0" err="1">
                <a:latin typeface="Arial"/>
                <a:ea typeface="Arial"/>
                <a:cs typeface="Arial"/>
                <a:sym typeface="Arial"/>
              </a:rPr>
              <a:t>obiektów</a:t>
            </a:r>
            <a:r>
              <a:rPr lang="en-US" sz="1400" dirty="0">
                <a:latin typeface="Arial"/>
                <a:ea typeface="Arial"/>
                <a:cs typeface="Arial"/>
                <a:sym typeface="Arial"/>
              </a:rPr>
              <a:t> </a:t>
            </a:r>
            <a:r>
              <a:rPr lang="en-US" sz="1400" dirty="0" err="1">
                <a:latin typeface="Arial"/>
                <a:ea typeface="Arial"/>
                <a:cs typeface="Arial"/>
                <a:sym typeface="Arial"/>
              </a:rPr>
              <a:t>typu</a:t>
            </a:r>
            <a:r>
              <a:rPr lang="en-US" sz="1400" dirty="0">
                <a:latin typeface="Arial"/>
                <a:ea typeface="Arial"/>
                <a:cs typeface="Arial"/>
                <a:sym typeface="Arial"/>
              </a:rPr>
              <a:t> </a:t>
            </a:r>
            <a:r>
              <a:rPr lang="en-US" sz="1400" b="1" dirty="0">
                <a:latin typeface="Arial"/>
                <a:ea typeface="Arial"/>
                <a:cs typeface="Arial"/>
                <a:sym typeface="Arial"/>
              </a:rPr>
              <a:t>Swimmable</a:t>
            </a:r>
            <a:r>
              <a:rPr lang="en-US" sz="1400" dirty="0">
                <a:latin typeface="Arial"/>
                <a:ea typeface="Arial"/>
                <a:cs typeface="Arial"/>
                <a:sym typeface="Arial"/>
              </a:rPr>
              <a:t> </a:t>
            </a:r>
            <a:r>
              <a:rPr lang="en-US" sz="1400" dirty="0" err="1">
                <a:latin typeface="Arial"/>
                <a:ea typeface="Arial"/>
                <a:cs typeface="Arial"/>
                <a:sym typeface="Arial"/>
              </a:rPr>
              <a:t>i</a:t>
            </a:r>
            <a:r>
              <a:rPr lang="en-US" sz="1400" dirty="0">
                <a:latin typeface="Arial"/>
                <a:ea typeface="Arial"/>
                <a:cs typeface="Arial"/>
                <a:sym typeface="Arial"/>
              </a:rPr>
              <a:t> </a:t>
            </a:r>
            <a:r>
              <a:rPr lang="en-US" sz="1400" dirty="0" err="1">
                <a:latin typeface="Arial"/>
                <a:ea typeface="Arial"/>
                <a:cs typeface="Arial"/>
                <a:sym typeface="Arial"/>
              </a:rPr>
              <a:t>dodaj</a:t>
            </a:r>
            <a:r>
              <a:rPr lang="en-US" sz="1400" dirty="0">
                <a:latin typeface="Arial"/>
                <a:ea typeface="Arial"/>
                <a:cs typeface="Arial"/>
                <a:sym typeface="Arial"/>
              </a:rPr>
              <a:t> </a:t>
            </a:r>
            <a:r>
              <a:rPr lang="en-US" sz="1400" dirty="0" err="1">
                <a:latin typeface="Arial"/>
                <a:ea typeface="Arial"/>
                <a:cs typeface="Arial"/>
                <a:sym typeface="Arial"/>
              </a:rPr>
              <a:t>metodę</a:t>
            </a:r>
            <a:r>
              <a:rPr lang="en-US" sz="1400" dirty="0">
                <a:latin typeface="Arial"/>
                <a:ea typeface="Arial"/>
                <a:cs typeface="Arial"/>
                <a:sym typeface="Arial"/>
              </a:rPr>
              <a:t>, </a:t>
            </a:r>
            <a:r>
              <a:rPr lang="en-US" sz="1400" dirty="0" err="1">
                <a:latin typeface="Arial"/>
                <a:ea typeface="Arial"/>
                <a:cs typeface="Arial"/>
                <a:sym typeface="Arial"/>
              </a:rPr>
              <a:t>która</a:t>
            </a:r>
            <a:r>
              <a:rPr lang="en-US" sz="1400" dirty="0">
                <a:latin typeface="Arial"/>
                <a:ea typeface="Arial"/>
                <a:cs typeface="Arial"/>
                <a:sym typeface="Arial"/>
              </a:rPr>
              <a:t> </a:t>
            </a:r>
            <a:r>
              <a:rPr lang="en-US" sz="1400" dirty="0" err="1">
                <a:latin typeface="Arial"/>
                <a:ea typeface="Arial"/>
                <a:cs typeface="Arial"/>
                <a:sym typeface="Arial"/>
              </a:rPr>
              <a:t>sprawi</a:t>
            </a:r>
            <a:r>
              <a:rPr lang="en-US" sz="1400" dirty="0">
                <a:latin typeface="Arial"/>
                <a:ea typeface="Arial"/>
                <a:cs typeface="Arial"/>
                <a:sym typeface="Arial"/>
              </a:rPr>
              <a:t> </a:t>
            </a:r>
            <a:r>
              <a:rPr lang="en-US" sz="1400" dirty="0" err="1">
                <a:latin typeface="Arial"/>
                <a:ea typeface="Arial"/>
                <a:cs typeface="Arial"/>
                <a:sym typeface="Arial"/>
              </a:rPr>
              <a:t>że</a:t>
            </a:r>
            <a:r>
              <a:rPr lang="en-US" sz="1400" dirty="0">
                <a:latin typeface="Arial"/>
                <a:ea typeface="Arial"/>
                <a:cs typeface="Arial"/>
                <a:sym typeface="Arial"/>
              </a:rPr>
              <a:t> </a:t>
            </a:r>
            <a:r>
              <a:rPr lang="en-US" sz="1400" dirty="0" err="1">
                <a:latin typeface="Arial"/>
                <a:ea typeface="Arial"/>
                <a:cs typeface="Arial"/>
                <a:sym typeface="Arial"/>
              </a:rPr>
              <a:t>wszystkie</a:t>
            </a:r>
            <a:r>
              <a:rPr lang="en-US" sz="1400" dirty="0">
                <a:latin typeface="Arial"/>
                <a:ea typeface="Arial"/>
                <a:cs typeface="Arial"/>
                <a:sym typeface="Arial"/>
              </a:rPr>
              <a:t> </a:t>
            </a:r>
            <a:r>
              <a:rPr lang="en-US" sz="1400" dirty="0" err="1">
                <a:latin typeface="Arial"/>
                <a:ea typeface="Arial"/>
                <a:cs typeface="Arial"/>
                <a:sym typeface="Arial"/>
              </a:rPr>
              <a:t>zwierzęta</a:t>
            </a:r>
            <a:r>
              <a:rPr lang="en-US" sz="1400" dirty="0">
                <a:latin typeface="Arial"/>
                <a:ea typeface="Arial"/>
                <a:cs typeface="Arial"/>
                <a:sym typeface="Arial"/>
              </a:rPr>
              <a:t> </a:t>
            </a:r>
            <a:r>
              <a:rPr lang="en-US" sz="1400" dirty="0" err="1">
                <a:latin typeface="Arial"/>
                <a:ea typeface="Arial"/>
                <a:cs typeface="Arial"/>
                <a:sym typeface="Arial"/>
              </a:rPr>
              <a:t>będą</a:t>
            </a:r>
            <a:r>
              <a:rPr lang="en-US" sz="1400" dirty="0">
                <a:latin typeface="Arial"/>
                <a:ea typeface="Arial"/>
                <a:cs typeface="Arial"/>
                <a:sym typeface="Arial"/>
              </a:rPr>
              <a:t> </a:t>
            </a:r>
            <a:r>
              <a:rPr lang="en-US" sz="1400" dirty="0" err="1">
                <a:latin typeface="Arial"/>
                <a:ea typeface="Arial"/>
                <a:cs typeface="Arial"/>
                <a:sym typeface="Arial"/>
              </a:rPr>
              <a:t>pływać</a:t>
            </a:r>
            <a:r>
              <a:rPr lang="en-US" sz="1400" dirty="0">
                <a:latin typeface="Arial"/>
                <a:ea typeface="Arial"/>
                <a:cs typeface="Arial"/>
                <a:sym typeface="Arial"/>
              </a:rPr>
              <a:t>.</a:t>
            </a:r>
            <a:endParaRPr sz="1400" dirty="0">
              <a:latin typeface="Arial"/>
              <a:ea typeface="Arial"/>
              <a:cs typeface="Arial"/>
              <a:sym typeface="Arial"/>
            </a:endParaRPr>
          </a:p>
        </p:txBody>
      </p:sp>
      <p:sp>
        <p:nvSpPr>
          <p:cNvPr id="1676" name="Google Shape;1676;p16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16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Data i czas</a:t>
            </a:r>
            <a:endParaRPr sz="4800">
              <a:solidFill>
                <a:srgbClr val="000000"/>
              </a:solidFill>
            </a:endParaRPr>
          </a:p>
        </p:txBody>
      </p:sp>
      <p:sp>
        <p:nvSpPr>
          <p:cNvPr id="1682" name="Google Shape;1682;p16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1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sz="2400">
              <a:solidFill>
                <a:schemeClr val="accent6"/>
              </a:solidFill>
              <a:latin typeface="Arial"/>
              <a:ea typeface="Arial"/>
              <a:cs typeface="Arial"/>
              <a:sym typeface="Arial"/>
            </a:endParaRPr>
          </a:p>
        </p:txBody>
      </p:sp>
      <p:sp>
        <p:nvSpPr>
          <p:cNvPr id="1688" name="Google Shape;1688;p16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Unix Epoch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początek roku 1970 (1 stycznia 1970 r. UTC), który wyznacza początek tzw. ery Unixa. Czas w Javie liczony jest jako liczba milisekund lub nanosekund od Epoch.</a:t>
            </a:r>
            <a:endParaRPr sz="2000">
              <a:latin typeface="Arial"/>
              <a:ea typeface="Arial"/>
              <a:cs typeface="Arial"/>
              <a:sym typeface="Arial"/>
            </a:endParaRPr>
          </a:p>
        </p:txBody>
      </p:sp>
      <p:graphicFrame>
        <p:nvGraphicFramePr>
          <p:cNvPr id="1689" name="Google Shape;1689;p169"/>
          <p:cNvGraphicFramePr/>
          <p:nvPr/>
        </p:nvGraphicFramePr>
        <p:xfrm>
          <a:off x="64050" y="2272275"/>
          <a:ext cx="12063900" cy="3915875"/>
        </p:xfrm>
        <a:graphic>
          <a:graphicData uri="http://schemas.openxmlformats.org/drawingml/2006/table">
            <a:tbl>
              <a:tblPr>
                <a:noFill/>
                <a:tableStyleId>{4C032799-2A59-4F14-8A94-B4731EB151D0}</a:tableStyleId>
              </a:tblPr>
              <a:tblGrid>
                <a:gridCol w="6031950">
                  <a:extLst>
                    <a:ext uri="{9D8B030D-6E8A-4147-A177-3AD203B41FA5}">
                      <a16:colId xmlns:a16="http://schemas.microsoft.com/office/drawing/2014/main" val="20000"/>
                    </a:ext>
                  </a:extLst>
                </a:gridCol>
                <a:gridCol w="603195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8</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Date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Calendar</a:t>
                      </a:r>
                      <a:r>
                        <a:rPr lang="en-US" sz="3000">
                          <a:solidFill>
                            <a:schemeClr val="accent6"/>
                          </a:solidFill>
                        </a:rPr>
                        <a:t> (JDK1.1)</a:t>
                      </a:r>
                      <a:endParaRPr sz="3000">
                        <a:solidFill>
                          <a:schemeClr val="accent6"/>
                        </a:solidFill>
                      </a:endParaRPr>
                    </a:p>
                    <a:p>
                      <a:pPr marL="0" lvl="0" indent="0" algn="ctr" rtl="0">
                        <a:lnSpc>
                          <a:spcPct val="90000"/>
                        </a:lnSpc>
                        <a:spcBef>
                          <a:spcPts val="0"/>
                        </a:spcBef>
                        <a:spcAft>
                          <a:spcPts val="0"/>
                        </a:spcAft>
                        <a:buNone/>
                      </a:pP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JodaTime - </a:t>
                      </a:r>
                      <a:r>
                        <a:rPr lang="en-US" sz="3000" u="sng">
                          <a:solidFill>
                            <a:srgbClr val="42719B"/>
                          </a:solidFill>
                          <a:hlinkClick r:id="rId3"/>
                        </a:rPr>
                        <a:t>http://www.joda.org/joda-time</a:t>
                      </a:r>
                      <a:endParaRPr sz="3000">
                        <a:solidFill>
                          <a:srgbClr val="42719B"/>
                        </a:solidFill>
                      </a:endParaRPr>
                    </a:p>
                    <a:p>
                      <a:pPr marL="0" lvl="0" indent="0" algn="ctr" rtl="0">
                        <a:lnSpc>
                          <a:spcPct val="90000"/>
                        </a:lnSpc>
                        <a:spcBef>
                          <a:spcPts val="0"/>
                        </a:spcBef>
                        <a:spcAft>
                          <a:spcPts val="0"/>
                        </a:spcAft>
                        <a:buClr>
                          <a:schemeClr val="dk1"/>
                        </a:buClr>
                        <a:buSzPts val="1100"/>
                        <a:buFont typeface="Arial"/>
                        <a:buNone/>
                      </a:pP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Date API (wzorowane na JodaTime)</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ZonedDateTime</a:t>
                      </a:r>
                      <a:endParaRPr sz="3000">
                        <a:solidFill>
                          <a:srgbClr val="42719B"/>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1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Data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czas</a:t>
            </a:r>
            <a:r>
              <a:rPr lang="en-US" dirty="0">
                <a:latin typeface="Arial"/>
                <a:ea typeface="Arial"/>
                <a:cs typeface="Arial"/>
                <a:sym typeface="Arial"/>
              </a:rPr>
              <a:t> - Date </a:t>
            </a:r>
            <a:r>
              <a:rPr lang="en-US" dirty="0" err="1">
                <a:latin typeface="Arial"/>
                <a:ea typeface="Arial"/>
                <a:cs typeface="Arial"/>
                <a:sym typeface="Arial"/>
              </a:rPr>
              <a:t>i</a:t>
            </a:r>
            <a:r>
              <a:rPr lang="en-US" dirty="0">
                <a:latin typeface="Arial"/>
                <a:ea typeface="Arial"/>
                <a:cs typeface="Arial"/>
                <a:sym typeface="Arial"/>
              </a:rPr>
              <a:t> Calendar</a:t>
            </a:r>
            <a:endParaRPr sz="2400" dirty="0">
              <a:solidFill>
                <a:schemeClr val="accent6"/>
              </a:solidFill>
              <a:latin typeface="Arial"/>
              <a:ea typeface="Arial"/>
              <a:cs typeface="Arial"/>
              <a:sym typeface="Arial"/>
            </a:endParaRPr>
          </a:p>
        </p:txBody>
      </p:sp>
      <p:sp>
        <p:nvSpPr>
          <p:cNvPr id="1695" name="Google Shape;1695;p170"/>
          <p:cNvSpPr txBox="1"/>
          <p:nvPr/>
        </p:nvSpPr>
        <p:spPr>
          <a:xfrm>
            <a:off x="0" y="978300"/>
            <a:ext cx="7940700" cy="52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rPr>
              <a:t>Date </a:t>
            </a:r>
            <a:r>
              <a:rPr lang="en-US" sz="2400" b="1"/>
              <a:t>now </a:t>
            </a:r>
            <a:r>
              <a:rPr lang="en-US" sz="2400"/>
              <a:t>= new </a:t>
            </a:r>
            <a:r>
              <a:rPr lang="en-US" sz="2400">
                <a:solidFill>
                  <a:schemeClr val="accent5"/>
                </a:solidFill>
              </a:rPr>
              <a:t>Date()</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"Current date: "</a:t>
            </a:r>
            <a:r>
              <a:rPr lang="en-US" sz="2400"/>
              <a:t> + </a:t>
            </a:r>
            <a:r>
              <a:rPr lang="en-US" sz="2400" b="1"/>
              <a:t>now</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Date </a:t>
            </a:r>
            <a:r>
              <a:rPr lang="en-US" sz="2400" b="1"/>
              <a:t>epoch </a:t>
            </a:r>
            <a:r>
              <a:rPr lang="en-US" sz="2400"/>
              <a:t>= new </a:t>
            </a:r>
            <a:r>
              <a:rPr lang="en-US" sz="2400">
                <a:solidFill>
                  <a:schemeClr val="accent6"/>
                </a:solidFill>
              </a:rPr>
              <a:t>Date</a:t>
            </a:r>
            <a:r>
              <a:rPr lang="en-US" sz="2400"/>
              <a:t>(</a:t>
            </a:r>
            <a:r>
              <a:rPr lang="en-US" sz="2400">
                <a:solidFill>
                  <a:schemeClr val="accent2"/>
                </a:solidFill>
              </a:rPr>
              <a:t>1</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"EPOCH: "</a:t>
            </a:r>
            <a:r>
              <a:rPr lang="en-US" sz="2400"/>
              <a:t> + </a:t>
            </a:r>
            <a:r>
              <a:rPr lang="en-US" sz="2400" b="1"/>
              <a:t>epoch</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"Now is older: "</a:t>
            </a:r>
            <a:r>
              <a:rPr lang="en-US" sz="2400"/>
              <a:t> + now.</a:t>
            </a:r>
            <a:r>
              <a:rPr lang="en-US" sz="2400" b="1"/>
              <a:t>before</a:t>
            </a:r>
            <a:r>
              <a:rPr lang="en-US" sz="2400"/>
              <a:t>(epoch));</a:t>
            </a:r>
            <a:endParaRPr sz="2400"/>
          </a:p>
          <a:p>
            <a:pPr marL="0" lvl="0" indent="0" algn="l" rtl="0">
              <a:spcBef>
                <a:spcPts val="0"/>
              </a:spcBef>
              <a:spcAft>
                <a:spcPts val="0"/>
              </a:spcAft>
              <a:buClr>
                <a:schemeClr val="dk1"/>
              </a:buClr>
              <a:buSzPts val="1100"/>
              <a:buFont typeface="Arial"/>
              <a:buNone/>
            </a:pPr>
            <a:endParaRPr>
              <a:solidFill>
                <a:schemeClr val="accent5"/>
              </a:solidFill>
            </a:endParaRPr>
          </a:p>
          <a:p>
            <a:pPr marL="0" lvl="0" indent="0" algn="l" rtl="0">
              <a:spcBef>
                <a:spcPts val="0"/>
              </a:spcBef>
              <a:spcAft>
                <a:spcPts val="0"/>
              </a:spcAft>
              <a:buClr>
                <a:schemeClr val="dk1"/>
              </a:buClr>
              <a:buSzPts val="1100"/>
              <a:buFont typeface="Arial"/>
              <a:buNone/>
            </a:pPr>
            <a:r>
              <a:rPr lang="en-US" sz="2400">
                <a:solidFill>
                  <a:schemeClr val="accent5"/>
                </a:solidFill>
              </a:rPr>
              <a:t>Calendar </a:t>
            </a:r>
            <a:r>
              <a:rPr lang="en-US" sz="2400" b="1"/>
              <a:t>calendar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"Current calendar: "</a:t>
            </a:r>
            <a:r>
              <a:rPr lang="en-US" sz="2400"/>
              <a:t> + </a:t>
            </a:r>
            <a:r>
              <a:rPr lang="en-US" sz="2400" b="1"/>
              <a:t>calendar</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Calendar </a:t>
            </a:r>
            <a:r>
              <a:rPr lang="en-US" sz="2400" b="1"/>
              <a:t>beginOf21century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b="1"/>
              <a:t>beginOf21century</a:t>
            </a:r>
            <a:r>
              <a:rPr lang="en-US" sz="2400"/>
              <a:t>.set(</a:t>
            </a:r>
            <a:r>
              <a:rPr lang="en-US" sz="2400">
                <a:solidFill>
                  <a:schemeClr val="accent5"/>
                </a:solidFill>
              </a:rPr>
              <a:t>Calendar</a:t>
            </a:r>
            <a:r>
              <a:rPr lang="en-US" sz="2400"/>
              <a:t>.</a:t>
            </a:r>
            <a:r>
              <a:rPr lang="en-US" sz="2400">
                <a:solidFill>
                  <a:schemeClr val="accent2"/>
                </a:solidFill>
              </a:rPr>
              <a:t>YEAR</a:t>
            </a:r>
            <a:r>
              <a:rPr lang="en-US" sz="2400"/>
              <a:t>, 2000);</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Date date = </a:t>
            </a:r>
            <a:r>
              <a:rPr lang="en-US" sz="2400" b="1">
                <a:solidFill>
                  <a:schemeClr val="dk1"/>
                </a:solidFill>
              </a:rPr>
              <a:t>calendar</a:t>
            </a:r>
            <a:r>
              <a:rPr lang="en-US" sz="2400"/>
              <a:t>.getTime();</a:t>
            </a:r>
            <a:endParaRPr sz="2400"/>
          </a:p>
          <a:p>
            <a:pPr marL="0" lvl="0" indent="0" algn="l" rtl="0">
              <a:spcBef>
                <a:spcPts val="0"/>
              </a:spcBef>
              <a:spcAft>
                <a:spcPts val="0"/>
              </a:spcAft>
              <a:buNone/>
            </a:pPr>
            <a:r>
              <a:rPr lang="en-US" sz="2400" b="1">
                <a:solidFill>
                  <a:schemeClr val="dk1"/>
                </a:solidFill>
              </a:rPr>
              <a:t>calendar</a:t>
            </a:r>
            <a:r>
              <a:rPr lang="en-US" sz="2400">
                <a:solidFill>
                  <a:schemeClr val="dk1"/>
                </a:solidFill>
              </a:rPr>
              <a:t>.setTime(date);</a:t>
            </a:r>
            <a:endParaRPr sz="2400"/>
          </a:p>
        </p:txBody>
      </p:sp>
      <p:sp>
        <p:nvSpPr>
          <p:cNvPr id="1696" name="Google Shape;1696;p170"/>
          <p:cNvSpPr txBox="1"/>
          <p:nvPr/>
        </p:nvSpPr>
        <p:spPr>
          <a:xfrm>
            <a:off x="7748400" y="919800"/>
            <a:ext cx="4443600" cy="525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klasa </a:t>
            </a:r>
            <a:r>
              <a:rPr lang="en-US" sz="1800">
                <a:solidFill>
                  <a:schemeClr val="accent5"/>
                </a:solidFill>
              </a:rPr>
              <a:t>Date </a:t>
            </a:r>
            <a:r>
              <a:rPr lang="en-US" sz="1800"/>
              <a:t>ma dwa konstruktory (jeden bezargumentowy i jeden liczbowy (</a:t>
            </a:r>
            <a:r>
              <a:rPr lang="en-US" sz="1800" b="1"/>
              <a:t>long</a:t>
            </a:r>
            <a:r>
              <a:rPr lang="en-US" sz="1800"/>
              <a:t>) oznaczający liczbę milisekund od daty Epoch)</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dodatkowo klasa Date ma metody: </a:t>
            </a:r>
            <a:r>
              <a:rPr lang="en-US" sz="1800" b="1">
                <a:solidFill>
                  <a:schemeClr val="accent6"/>
                </a:solidFill>
              </a:rPr>
              <a:t>before</a:t>
            </a:r>
            <a:r>
              <a:rPr lang="en-US" sz="1800">
                <a:solidFill>
                  <a:schemeClr val="dk1"/>
                </a:solidFill>
              </a:rPr>
              <a:t>(Date) i </a:t>
            </a:r>
            <a:r>
              <a:rPr lang="en-US" sz="1800" b="1">
                <a:solidFill>
                  <a:schemeClr val="accent6"/>
                </a:solidFill>
              </a:rPr>
              <a:t>after</a:t>
            </a:r>
            <a:r>
              <a:rPr lang="en-US" sz="1800">
                <a:solidFill>
                  <a:schemeClr val="dk1"/>
                </a:solidFill>
              </a:rPr>
              <a:t>(Date) które mogą porównać dwa obiekty klasy Date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klasa </a:t>
            </a:r>
            <a:r>
              <a:rPr lang="en-US" sz="1800">
                <a:solidFill>
                  <a:schemeClr val="accent5"/>
                </a:solidFill>
              </a:rPr>
              <a:t>Calendar </a:t>
            </a:r>
            <a:r>
              <a:rPr lang="en-US" sz="1800">
                <a:solidFill>
                  <a:schemeClr val="dk1"/>
                </a:solidFill>
              </a:rPr>
              <a:t>posiada metody do ustawiania poszczególnych składników daty (rok, miesiąc, dzień) a także czasu (godzina, minuta, itp)</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data zapisana w obiektach klasy </a:t>
            </a:r>
            <a:r>
              <a:rPr lang="en-US" sz="1800">
                <a:solidFill>
                  <a:schemeClr val="accent5"/>
                </a:solidFill>
              </a:rPr>
              <a:t>Date </a:t>
            </a:r>
            <a:r>
              <a:rPr lang="en-US" sz="1800">
                <a:solidFill>
                  <a:schemeClr val="dk1"/>
                </a:solidFill>
              </a:rPr>
              <a:t>jest niezależna od strefy czasowej, natomiast dla obiektów klasy </a:t>
            </a:r>
            <a:r>
              <a:rPr lang="en-US" sz="1800">
                <a:solidFill>
                  <a:schemeClr val="accent5"/>
                </a:solidFill>
              </a:rPr>
              <a:t>Calendar </a:t>
            </a:r>
            <a:r>
              <a:rPr lang="en-US" sz="1800">
                <a:solidFill>
                  <a:schemeClr val="dk1"/>
                </a:solidFill>
              </a:rPr>
              <a:t>można ustawić strefę czasową</a:t>
            </a:r>
            <a:endParaRPr sz="1800">
              <a:solidFill>
                <a:schemeClr val="dk1"/>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Data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czas</a:t>
            </a:r>
            <a:r>
              <a:rPr lang="en-US" dirty="0">
                <a:latin typeface="Arial"/>
                <a:ea typeface="Arial"/>
                <a:cs typeface="Arial"/>
                <a:sym typeface="Arial"/>
              </a:rPr>
              <a:t> - </a:t>
            </a:r>
            <a:r>
              <a:rPr lang="en-US" dirty="0" err="1">
                <a:latin typeface="Arial"/>
                <a:ea typeface="Arial"/>
                <a:cs typeface="Arial"/>
                <a:sym typeface="Arial"/>
              </a:rPr>
              <a:t>formatowanie</a:t>
            </a:r>
            <a:endParaRPr sz="2400" dirty="0">
              <a:solidFill>
                <a:schemeClr val="accent6"/>
              </a:solidFill>
              <a:latin typeface="Arial"/>
              <a:ea typeface="Arial"/>
              <a:cs typeface="Arial"/>
              <a:sym typeface="Arial"/>
            </a:endParaRPr>
          </a:p>
        </p:txBody>
      </p:sp>
      <p:sp>
        <p:nvSpPr>
          <p:cNvPr id="1702" name="Google Shape;1702;p171"/>
          <p:cNvSpPr txBox="1"/>
          <p:nvPr/>
        </p:nvSpPr>
        <p:spPr>
          <a:xfrm>
            <a:off x="39025" y="2234525"/>
            <a:ext cx="6848400" cy="30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SimpleDateFormat </a:t>
            </a:r>
            <a:r>
              <a:rPr lang="en-US" sz="2400" b="1"/>
              <a:t>dateFormat </a:t>
            </a:r>
            <a:r>
              <a:rPr lang="en-US" sz="2400"/>
              <a:t>= new </a:t>
            </a:r>
            <a:r>
              <a:rPr lang="en-US" sz="2400">
                <a:solidFill>
                  <a:schemeClr val="accent5"/>
                </a:solidFill>
              </a:rPr>
              <a:t>SimpleDateFormat</a:t>
            </a:r>
            <a:r>
              <a:rPr lang="en-US" sz="2400"/>
              <a:t>(</a:t>
            </a:r>
            <a:r>
              <a:rPr lang="en-US" sz="2400">
                <a:solidFill>
                  <a:schemeClr val="accent6"/>
                </a:solidFill>
              </a:rPr>
              <a:t>"yyyy-MM-dd HH:mm:ss"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Date </a:t>
            </a:r>
            <a:r>
              <a:rPr lang="en-US" sz="2400" b="1">
                <a:solidFill>
                  <a:schemeClr val="dk1"/>
                </a:solidFill>
              </a:rPr>
              <a:t>now </a:t>
            </a:r>
            <a:r>
              <a:rPr lang="en-US" sz="2400">
                <a:solidFill>
                  <a:schemeClr val="dk1"/>
                </a:solidFill>
              </a:rPr>
              <a:t>= new </a:t>
            </a:r>
            <a:r>
              <a:rPr lang="en-US" sz="2400">
                <a:solidFill>
                  <a:schemeClr val="accent5"/>
                </a:solidFill>
              </a:rPr>
              <a:t>Date()</a:t>
            </a:r>
            <a:r>
              <a:rPr lang="en-US" sz="2400">
                <a:solidFill>
                  <a:schemeClr val="dk1"/>
                </a:solidFill>
              </a:rPr>
              <a:t>;</a:t>
            </a:r>
            <a:endParaRPr sz="2400"/>
          </a:p>
          <a:p>
            <a:pPr marL="0" lvl="0" indent="0" algn="l" rtl="0">
              <a:spcBef>
                <a:spcPts val="0"/>
              </a:spcBef>
              <a:spcAft>
                <a:spcPts val="0"/>
              </a:spcAft>
              <a:buNone/>
            </a:pPr>
            <a:r>
              <a:rPr lang="en-US" sz="2400"/>
              <a:t>String </a:t>
            </a:r>
            <a:r>
              <a:rPr lang="en-US" sz="2400" b="1"/>
              <a:t>dateAsString </a:t>
            </a:r>
            <a:r>
              <a:rPr lang="en-US" sz="2400"/>
              <a:t>= </a:t>
            </a:r>
            <a:r>
              <a:rPr lang="en-US" sz="2400" b="1"/>
              <a:t>dateFormat</a:t>
            </a:r>
            <a:r>
              <a:rPr lang="en-US" sz="2400"/>
              <a:t>.format(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"Today is:  "</a:t>
            </a:r>
            <a:r>
              <a:rPr lang="en-US" sz="2400"/>
              <a:t> + </a:t>
            </a:r>
            <a:r>
              <a:rPr lang="en-US" sz="2400" b="1"/>
              <a:t>dateAsString</a:t>
            </a:r>
            <a:r>
              <a:rPr lang="en-US" sz="2400"/>
              <a:t>);</a:t>
            </a:r>
            <a:endParaRPr sz="2400"/>
          </a:p>
          <a:p>
            <a:pPr marL="0" lvl="0" indent="0" algn="l" rtl="0">
              <a:spcBef>
                <a:spcPts val="0"/>
              </a:spcBef>
              <a:spcAft>
                <a:spcPts val="0"/>
              </a:spcAft>
              <a:buNone/>
            </a:pPr>
            <a:r>
              <a:rPr lang="en-US" sz="2400">
                <a:solidFill>
                  <a:schemeClr val="accent3"/>
                </a:solidFill>
              </a:rPr>
              <a:t>//Today is:  2018-11-09 10:02:19</a:t>
            </a:r>
            <a:endParaRPr sz="2400">
              <a:solidFill>
                <a:schemeClr val="accent3"/>
              </a:solidFill>
            </a:endParaRPr>
          </a:p>
          <a:p>
            <a:pPr marL="0" lvl="0" indent="0" algn="l" rtl="0">
              <a:spcBef>
                <a:spcPts val="0"/>
              </a:spcBef>
              <a:spcAft>
                <a:spcPts val="0"/>
              </a:spcAft>
              <a:buNone/>
            </a:pP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endParaRPr sz="2400">
              <a:solidFill>
                <a:schemeClr val="accent5"/>
              </a:solidFill>
            </a:endParaRPr>
          </a:p>
        </p:txBody>
      </p:sp>
      <p:sp>
        <p:nvSpPr>
          <p:cNvPr id="1703" name="Google Shape;1703;p171"/>
          <p:cNvSpPr txBox="1"/>
          <p:nvPr/>
        </p:nvSpPr>
        <p:spPr>
          <a:xfrm>
            <a:off x="6887425" y="988100"/>
            <a:ext cx="53043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457200" lvl="0" indent="0" algn="l" rtl="0">
              <a:spcBef>
                <a:spcPts val="0"/>
              </a:spcBef>
              <a:spcAft>
                <a:spcPts val="0"/>
              </a:spcAft>
              <a:buNone/>
            </a:pPr>
            <a:endParaRPr sz="1800" b="1"/>
          </a:p>
          <a:p>
            <a:pPr marL="0" lvl="0" indent="0" algn="l" rtl="0">
              <a:spcBef>
                <a:spcPts val="0"/>
              </a:spcBef>
              <a:spcAft>
                <a:spcPts val="0"/>
              </a:spcAft>
              <a:buNone/>
            </a:pPr>
            <a:r>
              <a:rPr lang="en-US" sz="1800" b="1"/>
              <a:t>y </a:t>
            </a:r>
            <a:r>
              <a:rPr lang="en-US" sz="1800"/>
              <a:t>-</a:t>
            </a:r>
            <a:r>
              <a:rPr lang="en-US" sz="1800" b="1"/>
              <a:t> </a:t>
            </a:r>
            <a:r>
              <a:rPr lang="en-US" sz="1800"/>
              <a:t>rok, dostępne wersje: yy or yyyy.</a:t>
            </a:r>
            <a:endParaRPr sz="1800"/>
          </a:p>
          <a:p>
            <a:pPr marL="0" lvl="0" indent="0" algn="l" rtl="0">
              <a:spcBef>
                <a:spcPts val="0"/>
              </a:spcBef>
              <a:spcAft>
                <a:spcPts val="0"/>
              </a:spcAft>
              <a:buNone/>
            </a:pPr>
            <a:r>
              <a:rPr lang="en-US" sz="1800" b="1"/>
              <a:t>M </a:t>
            </a:r>
            <a:r>
              <a:rPr lang="en-US" sz="1800"/>
              <a:t>-</a:t>
            </a:r>
            <a:r>
              <a:rPr lang="en-US" sz="1800" b="1"/>
              <a:t> </a:t>
            </a:r>
            <a:r>
              <a:rPr lang="en-US" sz="1800"/>
              <a:t>miesiąc roku, wersje: MM, MMM, MMMMM</a:t>
            </a:r>
            <a:endParaRPr sz="1800"/>
          </a:p>
          <a:p>
            <a:pPr marL="0" lvl="0" indent="0" algn="l" rtl="0">
              <a:spcBef>
                <a:spcPts val="0"/>
              </a:spcBef>
              <a:spcAft>
                <a:spcPts val="0"/>
              </a:spcAft>
              <a:buNone/>
            </a:pPr>
            <a:r>
              <a:rPr lang="en-US" sz="1800" b="1"/>
              <a:t>d </a:t>
            </a:r>
            <a:r>
              <a:rPr lang="en-US" sz="1800"/>
              <a:t>- dzień miesiąca, wersje: d, dd</a:t>
            </a:r>
            <a:endParaRPr sz="1800"/>
          </a:p>
          <a:p>
            <a:pPr marL="0" lvl="0" indent="0" algn="l" rtl="0">
              <a:spcBef>
                <a:spcPts val="0"/>
              </a:spcBef>
              <a:spcAft>
                <a:spcPts val="0"/>
              </a:spcAft>
              <a:buNone/>
            </a:pPr>
            <a:r>
              <a:rPr lang="en-US" sz="1800" b="1"/>
              <a:t>h</a:t>
            </a:r>
            <a:r>
              <a:rPr lang="en-US" sz="1800"/>
              <a:t> - godzina dnia, 1-12 (AM / PM), wersje: hh</a:t>
            </a:r>
            <a:endParaRPr sz="1800"/>
          </a:p>
          <a:p>
            <a:pPr marL="0" lvl="0" indent="0" algn="l" rtl="0">
              <a:spcBef>
                <a:spcPts val="0"/>
              </a:spcBef>
              <a:spcAft>
                <a:spcPts val="0"/>
              </a:spcAft>
              <a:buNone/>
            </a:pPr>
            <a:r>
              <a:rPr lang="en-US" sz="1800" b="1"/>
              <a:t>H</a:t>
            </a:r>
            <a:r>
              <a:rPr lang="en-US" sz="1800"/>
              <a:t> - godzina dnia, 0-23</a:t>
            </a:r>
            <a:r>
              <a:rPr lang="en-US" sz="1800">
                <a:solidFill>
                  <a:schemeClr val="dk1"/>
                </a:solidFill>
              </a:rPr>
              <a:t>, wersje:</a:t>
            </a:r>
            <a:r>
              <a:rPr lang="en-US" sz="1800"/>
              <a:t> HH</a:t>
            </a:r>
            <a:endParaRPr sz="1800"/>
          </a:p>
          <a:p>
            <a:pPr marL="0" lvl="0" indent="0" algn="l" rtl="0">
              <a:spcBef>
                <a:spcPts val="0"/>
              </a:spcBef>
              <a:spcAft>
                <a:spcPts val="0"/>
              </a:spcAft>
              <a:buNone/>
            </a:pPr>
            <a:r>
              <a:rPr lang="en-US" sz="1800" b="1"/>
              <a:t>m</a:t>
            </a:r>
            <a:r>
              <a:rPr lang="en-US" sz="1800"/>
              <a:t> - minuta</a:t>
            </a:r>
            <a:r>
              <a:rPr lang="en-US" sz="1800">
                <a:solidFill>
                  <a:schemeClr val="dk1"/>
                </a:solidFill>
              </a:rPr>
              <a:t>, 0-59, wersje: </a:t>
            </a:r>
            <a:r>
              <a:rPr lang="en-US" sz="1800"/>
              <a:t>mm</a:t>
            </a:r>
            <a:endParaRPr sz="1800"/>
          </a:p>
          <a:p>
            <a:pPr marL="0" lvl="0" indent="0" algn="l" rtl="0">
              <a:spcBef>
                <a:spcPts val="0"/>
              </a:spcBef>
              <a:spcAft>
                <a:spcPts val="0"/>
              </a:spcAft>
              <a:buNone/>
            </a:pPr>
            <a:r>
              <a:rPr lang="en-US" sz="1800" b="1"/>
              <a:t>s</a:t>
            </a:r>
            <a:r>
              <a:rPr lang="en-US" sz="1800"/>
              <a:t> - sekundy, 0-59</a:t>
            </a:r>
            <a:r>
              <a:rPr lang="en-US" sz="1800">
                <a:solidFill>
                  <a:schemeClr val="dk1"/>
                </a:solidFill>
              </a:rPr>
              <a:t>, wersje: ss</a:t>
            </a:r>
            <a:endParaRPr sz="1800"/>
          </a:p>
          <a:p>
            <a:pPr marL="0" lvl="0" indent="0" algn="l" rtl="0">
              <a:spcBef>
                <a:spcPts val="0"/>
              </a:spcBef>
              <a:spcAft>
                <a:spcPts val="0"/>
              </a:spcAft>
              <a:buNone/>
            </a:pPr>
            <a:r>
              <a:rPr lang="en-US" sz="1800" b="1"/>
              <a:t>S</a:t>
            </a:r>
            <a:r>
              <a:rPr lang="en-US" sz="1800"/>
              <a:t> - milisekundy, 0-999</a:t>
            </a:r>
            <a:r>
              <a:rPr lang="en-US" sz="1800">
                <a:solidFill>
                  <a:schemeClr val="dk1"/>
                </a:solidFill>
              </a:rPr>
              <a:t>, wersje: SSS</a:t>
            </a:r>
            <a:endParaRPr sz="1800"/>
          </a:p>
          <a:p>
            <a:pPr marL="0" lvl="0" indent="0" algn="l" rtl="0">
              <a:spcBef>
                <a:spcPts val="0"/>
              </a:spcBef>
              <a:spcAft>
                <a:spcPts val="0"/>
              </a:spcAft>
              <a:buNone/>
            </a:pPr>
            <a:r>
              <a:rPr lang="en-US" sz="1800" b="1"/>
              <a:t>E</a:t>
            </a:r>
            <a:r>
              <a:rPr lang="en-US" sz="1800"/>
              <a:t> - dzień tygodnia (wtorek, środa itp), </a:t>
            </a:r>
            <a:endParaRPr sz="1800"/>
          </a:p>
          <a:p>
            <a:pPr marL="0" lvl="0" indent="0" algn="l" rtl="0">
              <a:spcBef>
                <a:spcPts val="0"/>
              </a:spcBef>
              <a:spcAft>
                <a:spcPts val="0"/>
              </a:spcAft>
              <a:buNone/>
            </a:pPr>
            <a:r>
              <a:rPr lang="en-US" sz="1800"/>
              <a:t>      wersje: EE, EEEE</a:t>
            </a:r>
            <a:endParaRPr sz="1800"/>
          </a:p>
          <a:p>
            <a:pPr marL="0" lvl="0" indent="0" algn="l" rtl="0">
              <a:spcBef>
                <a:spcPts val="0"/>
              </a:spcBef>
              <a:spcAft>
                <a:spcPts val="0"/>
              </a:spcAft>
              <a:buNone/>
            </a:pPr>
            <a:r>
              <a:rPr lang="en-US" sz="1800" b="1"/>
              <a:t>D</a:t>
            </a:r>
            <a:r>
              <a:rPr lang="en-US" sz="1800"/>
              <a:t> - dzień roku (1-366)</a:t>
            </a:r>
            <a:endParaRPr sz="1800"/>
          </a:p>
          <a:p>
            <a:pPr marL="0" lvl="0" indent="0" algn="l" rtl="0">
              <a:spcBef>
                <a:spcPts val="0"/>
              </a:spcBef>
              <a:spcAft>
                <a:spcPts val="0"/>
              </a:spcAft>
              <a:buNone/>
            </a:pPr>
            <a:r>
              <a:rPr lang="en-US" sz="1800" b="1"/>
              <a:t>z</a:t>
            </a:r>
            <a:r>
              <a:rPr lang="en-US" sz="1800"/>
              <a:t> - strefa czasowa</a:t>
            </a:r>
            <a:r>
              <a:rPr lang="en-US" sz="1800">
                <a:solidFill>
                  <a:schemeClr val="dk1"/>
                </a:solidFill>
              </a:rPr>
              <a:t>, wersje: zz, zzzz</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'{text}</a:t>
            </a:r>
            <a:r>
              <a:rPr lang="en-US" sz="1800" b="1">
                <a:solidFill>
                  <a:schemeClr val="dk1"/>
                </a:solidFill>
              </a:rPr>
              <a:t>'</a:t>
            </a:r>
            <a:r>
              <a:rPr lang="en-US" sz="1800"/>
              <a:t> - znaki pomiędzy cudzysłowami będą </a:t>
            </a:r>
            <a:endParaRPr sz="1800"/>
          </a:p>
          <a:p>
            <a:pPr marL="457200" lvl="0" indent="457200" algn="l" rtl="0">
              <a:spcBef>
                <a:spcPts val="0"/>
              </a:spcBef>
              <a:spcAft>
                <a:spcPts val="0"/>
              </a:spcAft>
              <a:buNone/>
            </a:pPr>
            <a:r>
              <a:rPr lang="en-US" sz="1800"/>
              <a:t>wyświetlane wprost </a:t>
            </a:r>
            <a:endParaRPr sz="1800"/>
          </a:p>
        </p:txBody>
      </p:sp>
      <p:sp>
        <p:nvSpPr>
          <p:cNvPr id="1704" name="Google Shape;1704;p17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pl.sda.datetime.DateAndCalendarExamples</a:t>
            </a:r>
            <a:endParaRPr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1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String - </a:t>
            </a:r>
            <a:r>
              <a:rPr lang="en-US" dirty="0" err="1">
                <a:latin typeface="Arial"/>
                <a:ea typeface="Arial"/>
                <a:cs typeface="Arial"/>
                <a:sym typeface="Arial"/>
              </a:rPr>
              <a:t>formatowanie</a:t>
            </a:r>
            <a:endParaRPr sz="2400" dirty="0">
              <a:solidFill>
                <a:schemeClr val="accent6"/>
              </a:solidFill>
              <a:latin typeface="Arial"/>
              <a:ea typeface="Arial"/>
              <a:cs typeface="Arial"/>
              <a:sym typeface="Arial"/>
            </a:endParaRPr>
          </a:p>
        </p:txBody>
      </p:sp>
      <p:sp>
        <p:nvSpPr>
          <p:cNvPr id="1710" name="Google Shape;1710;p172"/>
          <p:cNvSpPr txBox="1"/>
          <p:nvPr/>
        </p:nvSpPr>
        <p:spPr>
          <a:xfrm>
            <a:off x="48775" y="1331850"/>
            <a:ext cx="7062900" cy="4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accent5"/>
                </a:solidFill>
              </a:rPr>
              <a:t>String </a:t>
            </a:r>
            <a:r>
              <a:rPr lang="en-US" sz="2300" b="1"/>
              <a:t>greetings </a:t>
            </a:r>
            <a:r>
              <a:rPr lang="en-US" sz="2300"/>
              <a:t>= </a:t>
            </a:r>
            <a:r>
              <a:rPr lang="en-US" sz="2300">
                <a:solidFill>
                  <a:schemeClr val="accent5"/>
                </a:solidFill>
              </a:rPr>
              <a:t>String</a:t>
            </a:r>
            <a:r>
              <a:rPr lang="en-US" sz="2300"/>
              <a:t>.format(</a:t>
            </a:r>
            <a:endParaRPr sz="2300"/>
          </a:p>
          <a:p>
            <a:pPr marL="0" lvl="0" indent="0" algn="l" rtl="0">
              <a:spcBef>
                <a:spcPts val="0"/>
              </a:spcBef>
              <a:spcAft>
                <a:spcPts val="0"/>
              </a:spcAft>
              <a:buNone/>
            </a:pPr>
            <a:r>
              <a:rPr lang="en-US" sz="2300">
                <a:solidFill>
                  <a:schemeClr val="accent6"/>
                </a:solidFill>
              </a:rPr>
              <a:t>"Hello Folks, welcome to </a:t>
            </a:r>
            <a:r>
              <a:rPr lang="en-US" sz="2300" b="1">
                <a:solidFill>
                  <a:schemeClr val="accent6"/>
                </a:solidFill>
              </a:rPr>
              <a:t>%s</a:t>
            </a:r>
            <a:r>
              <a:rPr lang="en-US" sz="2300">
                <a:solidFill>
                  <a:schemeClr val="accent6"/>
                </a:solidFill>
              </a:rPr>
              <a:t> !"</a:t>
            </a:r>
            <a:r>
              <a:rPr lang="en-US" sz="2300"/>
              <a:t>, </a:t>
            </a:r>
            <a:r>
              <a:rPr lang="en-US" sz="2300">
                <a:solidFill>
                  <a:schemeClr val="accent6"/>
                </a:solidFill>
              </a:rPr>
              <a:t>"SDA course"</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%-20.5s</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"Hello World"</a:t>
            </a:r>
            <a:r>
              <a:rPr lang="en-US" sz="2300"/>
              <a:t>);</a:t>
            </a:r>
            <a:endParaRPr sz="2300"/>
          </a:p>
          <a:p>
            <a:pPr marL="0" lvl="0" indent="0" algn="l" rtl="0">
              <a:spcBef>
                <a:spcPts val="0"/>
              </a:spcBef>
              <a:spcAft>
                <a:spcPts val="0"/>
              </a:spcAft>
              <a:buNone/>
            </a:pPr>
            <a:endParaRPr sz="2300">
              <a:solidFill>
                <a:schemeClr val="accent3"/>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%010d</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1234</a:t>
            </a:r>
            <a:r>
              <a:rPr lang="en-US" sz="2300"/>
              <a:t>);</a:t>
            </a:r>
            <a:endParaRPr sz="2300"/>
          </a:p>
          <a:p>
            <a:pPr marL="0" lvl="0" indent="0" algn="l" rtl="0">
              <a:spcBef>
                <a:spcPts val="0"/>
              </a:spcBef>
              <a:spcAft>
                <a:spcPts val="0"/>
              </a:spcAft>
              <a:buNone/>
            </a:pPr>
            <a:endParaRPr sz="2300">
              <a:solidFill>
                <a:schemeClr val="accent5"/>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%-15.2f</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55.6789</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"Minutes: </a:t>
            </a:r>
            <a:r>
              <a:rPr lang="en-US" sz="2300" b="1">
                <a:solidFill>
                  <a:schemeClr val="accent6"/>
                </a:solidFill>
              </a:rPr>
              <a:t>%tM %n</a:t>
            </a:r>
            <a:r>
              <a:rPr lang="en-US" sz="2300">
                <a:solidFill>
                  <a:schemeClr val="accent6"/>
                </a:solidFill>
              </a:rPr>
              <a:t>"</a:t>
            </a:r>
            <a:r>
              <a:rPr lang="en-US" sz="2300"/>
              <a:t>, </a:t>
            </a:r>
            <a:r>
              <a:rPr lang="en-US" sz="2300" b="1"/>
              <a:t>new </a:t>
            </a:r>
            <a:r>
              <a:rPr lang="en-US" sz="2300">
                <a:solidFill>
                  <a:schemeClr val="accent5"/>
                </a:solidFill>
              </a:rPr>
              <a:t>Date()</a:t>
            </a:r>
            <a:r>
              <a:rPr lang="en-US" sz="2300"/>
              <a:t>);</a:t>
            </a:r>
            <a:endParaRPr sz="2300"/>
          </a:p>
          <a:p>
            <a:pPr marL="0" lvl="0" indent="0" algn="l" rtl="0">
              <a:spcBef>
                <a:spcPts val="0"/>
              </a:spcBef>
              <a:spcAft>
                <a:spcPts val="0"/>
              </a:spcAft>
              <a:buNone/>
            </a:pPr>
            <a:endParaRPr sz="2300">
              <a:solidFill>
                <a:schemeClr val="accent5"/>
              </a:solidFill>
            </a:endParaRPr>
          </a:p>
        </p:txBody>
      </p:sp>
      <p:sp>
        <p:nvSpPr>
          <p:cNvPr id="1711" name="Google Shape;1711;p172"/>
          <p:cNvSpPr txBox="1"/>
          <p:nvPr/>
        </p:nvSpPr>
        <p:spPr>
          <a:xfrm>
            <a:off x="7043350" y="988100"/>
            <a:ext cx="51486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0" lvl="0" indent="0" algn="l" rtl="0">
              <a:spcBef>
                <a:spcPts val="0"/>
              </a:spcBef>
              <a:spcAft>
                <a:spcPts val="0"/>
              </a:spcAft>
              <a:buNone/>
            </a:pPr>
            <a:r>
              <a:rPr lang="en-US" sz="1800" b="1"/>
              <a:t>%n </a:t>
            </a:r>
            <a:r>
              <a:rPr lang="en-US" sz="1800"/>
              <a:t>- znak nowej linii</a:t>
            </a:r>
            <a:endParaRPr sz="1800"/>
          </a:p>
          <a:p>
            <a:pPr marL="0" lvl="0" indent="0" algn="l" rtl="0">
              <a:spcBef>
                <a:spcPts val="0"/>
              </a:spcBef>
              <a:spcAft>
                <a:spcPts val="0"/>
              </a:spcAft>
              <a:buNone/>
            </a:pPr>
            <a:r>
              <a:rPr lang="en-US" sz="1800" b="1"/>
              <a:t>%s </a:t>
            </a:r>
            <a:r>
              <a:rPr lang="en-US" sz="1800"/>
              <a:t>-</a:t>
            </a:r>
            <a:r>
              <a:rPr lang="en-US" sz="1800" b="1"/>
              <a:t> </a:t>
            </a:r>
            <a:r>
              <a:rPr lang="en-US" sz="1800"/>
              <a:t>formatuj zmienną do stringa</a:t>
            </a:r>
            <a:endParaRPr sz="1800"/>
          </a:p>
          <a:p>
            <a:pPr marL="0" lvl="0" indent="0" algn="l" rtl="0">
              <a:spcBef>
                <a:spcPts val="0"/>
              </a:spcBef>
              <a:spcAft>
                <a:spcPts val="0"/>
              </a:spcAft>
              <a:buNone/>
            </a:pPr>
            <a:r>
              <a:rPr lang="en-US" sz="1800" b="1">
                <a:solidFill>
                  <a:schemeClr val="dk1"/>
                </a:solidFill>
              </a:rPr>
              <a:t>%d </a:t>
            </a:r>
            <a:r>
              <a:rPr lang="en-US" sz="1800">
                <a:solidFill>
                  <a:schemeClr val="dk1"/>
                </a:solidFill>
              </a:rPr>
              <a:t>-</a:t>
            </a:r>
            <a:r>
              <a:rPr lang="en-US" sz="1800" b="1">
                <a:solidFill>
                  <a:schemeClr val="dk1"/>
                </a:solidFill>
              </a:rPr>
              <a:t> </a:t>
            </a:r>
            <a:r>
              <a:rPr lang="en-US" sz="1800">
                <a:solidFill>
                  <a:schemeClr val="dk1"/>
                </a:solidFill>
              </a:rPr>
              <a:t>formatuj zmienną do integera</a:t>
            </a:r>
            <a:endParaRPr sz="1800">
              <a:solidFill>
                <a:schemeClr val="dk1"/>
              </a:solidFill>
            </a:endParaRPr>
          </a:p>
          <a:p>
            <a:pPr marL="0" lvl="0" indent="0" algn="l" rtl="0">
              <a:spcBef>
                <a:spcPts val="0"/>
              </a:spcBef>
              <a:spcAft>
                <a:spcPts val="0"/>
              </a:spcAft>
              <a:buNone/>
            </a:pPr>
            <a:r>
              <a:rPr lang="en-US" sz="1800" b="1">
                <a:solidFill>
                  <a:schemeClr val="dk1"/>
                </a:solidFill>
              </a:rPr>
              <a:t>%f </a:t>
            </a:r>
            <a:r>
              <a:rPr lang="en-US" sz="1800">
                <a:solidFill>
                  <a:schemeClr val="dk1"/>
                </a:solidFill>
              </a:rPr>
              <a:t>-</a:t>
            </a:r>
            <a:r>
              <a:rPr lang="en-US" sz="1800" b="1">
                <a:solidFill>
                  <a:schemeClr val="dk1"/>
                </a:solidFill>
              </a:rPr>
              <a:t> </a:t>
            </a:r>
            <a:r>
              <a:rPr lang="en-US" sz="1800">
                <a:solidFill>
                  <a:schemeClr val="dk1"/>
                </a:solidFill>
              </a:rPr>
              <a:t>formatuj zmienną do float</a:t>
            </a:r>
            <a:endParaRPr sz="1800">
              <a:solidFill>
                <a:schemeClr val="dk1"/>
              </a:solidFill>
            </a:endParaRPr>
          </a:p>
          <a:p>
            <a:pPr marL="0" lvl="0" indent="0" algn="l" rtl="0">
              <a:spcBef>
                <a:spcPts val="0"/>
              </a:spcBef>
              <a:spcAft>
                <a:spcPts val="0"/>
              </a:spcAft>
              <a:buNone/>
            </a:pPr>
            <a:r>
              <a:rPr lang="en-US" sz="1800" b="1">
                <a:solidFill>
                  <a:schemeClr val="dk1"/>
                </a:solidFill>
              </a:rPr>
              <a:t>%t </a:t>
            </a:r>
            <a:r>
              <a:rPr lang="en-US" sz="1800">
                <a:solidFill>
                  <a:schemeClr val="dk1"/>
                </a:solidFill>
              </a:rPr>
              <a:t>-</a:t>
            </a:r>
            <a:r>
              <a:rPr lang="en-US" sz="1800" b="1">
                <a:solidFill>
                  <a:schemeClr val="dk1"/>
                </a:solidFill>
              </a:rPr>
              <a:t> </a:t>
            </a:r>
            <a:r>
              <a:rPr lang="en-US" sz="1800">
                <a:solidFill>
                  <a:schemeClr val="dk1"/>
                </a:solidFill>
              </a:rPr>
              <a:t>formatuj zmienną do daty/czasu</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b="1">
                <a:solidFill>
                  <a:schemeClr val="dk1"/>
                </a:solidFill>
              </a:rPr>
              <a:t>Przykładowe ustawienia:</a:t>
            </a:r>
            <a:endParaRPr sz="1800" b="1">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konwertuj zmienną do stringa o minimalnej długości </a:t>
            </a:r>
            <a:r>
              <a:rPr lang="en-US" sz="1800" b="1">
                <a:solidFill>
                  <a:schemeClr val="dk1"/>
                </a:solidFill>
              </a:rPr>
              <a:t>n </a:t>
            </a:r>
            <a:r>
              <a:rPr lang="en-US" sz="1800">
                <a:solidFill>
                  <a:schemeClr val="dk1"/>
                </a:solidFill>
              </a:rPr>
              <a:t>(resztę wypełnij spacjami) i przytnij wartość zmiennej do </a:t>
            </a:r>
            <a:r>
              <a:rPr lang="en-US" sz="1800" b="1">
                <a:solidFill>
                  <a:schemeClr val="dk1"/>
                </a:solidFill>
              </a:rPr>
              <a:t>m </a:t>
            </a:r>
            <a:r>
              <a:rPr lang="en-US" sz="1800">
                <a:solidFill>
                  <a:schemeClr val="dk1"/>
                </a:solidFill>
              </a:rPr>
              <a:t>znaków</a:t>
            </a:r>
            <a:endParaRPr sz="1800">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to samo co wyżej ale wyrównaj tekst do lewej</a:t>
            </a:r>
            <a:endParaRPr sz="1800">
              <a:solidFill>
                <a:schemeClr val="dk1"/>
              </a:solidFill>
            </a:endParaRPr>
          </a:p>
          <a:p>
            <a:pPr marL="0" lvl="0" indent="0" algn="l" rtl="0">
              <a:spcBef>
                <a:spcPts val="0"/>
              </a:spcBef>
              <a:spcAft>
                <a:spcPts val="0"/>
              </a:spcAft>
              <a:buNone/>
            </a:pPr>
            <a:r>
              <a:rPr lang="en-US" sz="1800" b="1">
                <a:solidFill>
                  <a:schemeClr val="dk1"/>
                </a:solidFill>
              </a:rPr>
              <a:t>%0{n}d</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zerami)</a:t>
            </a:r>
            <a:endParaRPr sz="1800">
              <a:solidFill>
                <a:schemeClr val="dk1"/>
              </a:solidFill>
            </a:endParaRPr>
          </a:p>
          <a:p>
            <a:pPr marL="0" lvl="0" indent="0" algn="l" rtl="0">
              <a:spcBef>
                <a:spcPts val="0"/>
              </a:spcBef>
              <a:spcAft>
                <a:spcPts val="0"/>
              </a:spcAft>
              <a:buNone/>
            </a:pPr>
            <a:r>
              <a:rPr lang="en-US" sz="1800" b="1">
                <a:solidFill>
                  <a:schemeClr val="dk1"/>
                </a:solidFill>
              </a:rPr>
              <a:t>%{n}.{m}f</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spacjami) i przytnij część ułamkową do m cyfr po przecinku</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457200" lvl="0" indent="457200" algn="l" rtl="0">
              <a:spcBef>
                <a:spcPts val="0"/>
              </a:spcBef>
              <a:spcAft>
                <a:spcPts val="0"/>
              </a:spcAft>
              <a:buNone/>
            </a:pPr>
            <a:endParaRPr sz="1800"/>
          </a:p>
        </p:txBody>
      </p:sp>
      <p:sp>
        <p:nvSpPr>
          <p:cNvPr id="1712" name="Google Shape;1712;p17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pl.sda.strings.StringFormats</a:t>
            </a:r>
            <a:endParaRPr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1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Data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czas</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problemy</a:t>
            </a:r>
            <a:r>
              <a:rPr lang="en-US" sz="2400" dirty="0">
                <a:solidFill>
                  <a:schemeClr val="accent6"/>
                </a:solidFill>
                <a:latin typeface="Arial"/>
                <a:ea typeface="Arial"/>
                <a:cs typeface="Arial"/>
                <a:sym typeface="Arial"/>
              </a:rPr>
              <a:t> z Date </a:t>
            </a:r>
            <a:r>
              <a:rPr lang="en-US" sz="2400" dirty="0" err="1">
                <a:solidFill>
                  <a:schemeClr val="accent6"/>
                </a:solidFill>
                <a:latin typeface="Arial"/>
                <a:ea typeface="Arial"/>
                <a:cs typeface="Arial"/>
                <a:sym typeface="Arial"/>
              </a:rPr>
              <a:t>i</a:t>
            </a:r>
            <a:r>
              <a:rPr lang="en-US" sz="2400" dirty="0">
                <a:solidFill>
                  <a:schemeClr val="accent6"/>
                </a:solidFill>
                <a:latin typeface="Arial"/>
                <a:ea typeface="Arial"/>
                <a:cs typeface="Arial"/>
                <a:sym typeface="Arial"/>
              </a:rPr>
              <a:t> Calendar</a:t>
            </a:r>
            <a:endParaRPr sz="2400" dirty="0">
              <a:solidFill>
                <a:schemeClr val="accent6"/>
              </a:solidFill>
              <a:latin typeface="Arial"/>
              <a:ea typeface="Arial"/>
              <a:cs typeface="Arial"/>
              <a:sym typeface="Arial"/>
            </a:endParaRPr>
          </a:p>
        </p:txBody>
      </p:sp>
      <p:sp>
        <p:nvSpPr>
          <p:cNvPr id="1718" name="Google Shape;1718;p173"/>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Arial"/>
              <a:buChar char="●"/>
            </a:pPr>
            <a:r>
              <a:rPr lang="en-US" sz="3000">
                <a:latin typeface="Arial"/>
                <a:ea typeface="Arial"/>
                <a:cs typeface="Arial"/>
                <a:sym typeface="Arial"/>
              </a:rPr>
              <a:t>trudne w użyciu</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mają problemy ze strefami czasowymi</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zmieniają stan</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mała dokładność (ms)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 "Some of the date and time classes also exhibit quite poor API design. For example, years in java.util.Date start at 1900, months start at 1, and days start at 0—not very intuitive." ---</a:t>
            </a:r>
            <a:endParaRPr sz="30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1800" u="sng">
                <a:solidFill>
                  <a:schemeClr val="hlink"/>
                </a:solidFill>
                <a:latin typeface="Arial"/>
                <a:ea typeface="Arial"/>
                <a:cs typeface="Arial"/>
                <a:sym typeface="Arial"/>
                <a:hlinkClick r:id="rId3"/>
              </a:rPr>
              <a:t>https://www.oracle.com/technetwork/articles/java/jf14-date-time-2125367.html</a:t>
            </a:r>
            <a:endParaRPr sz="18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Data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czas</a:t>
            </a:r>
            <a:endParaRPr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java.time.* - </a:t>
            </a:r>
            <a:r>
              <a:rPr lang="en-US" sz="2400" dirty="0" err="1">
                <a:solidFill>
                  <a:schemeClr val="accent6"/>
                </a:solidFill>
                <a:latin typeface="Arial"/>
                <a:ea typeface="Arial"/>
                <a:cs typeface="Arial"/>
                <a:sym typeface="Arial"/>
              </a:rPr>
              <a:t>klasy</a:t>
            </a:r>
            <a:r>
              <a:rPr lang="en-US" sz="2400" dirty="0">
                <a:solidFill>
                  <a:schemeClr val="accent6"/>
                </a:solidFill>
                <a:latin typeface="Arial"/>
                <a:ea typeface="Arial"/>
                <a:cs typeface="Arial"/>
                <a:sym typeface="Arial"/>
              </a:rPr>
              <a:t> bez </a:t>
            </a:r>
            <a:r>
              <a:rPr lang="en-US" sz="2400" dirty="0" err="1">
                <a:solidFill>
                  <a:schemeClr val="accent6"/>
                </a:solidFill>
                <a:latin typeface="Arial"/>
                <a:ea typeface="Arial"/>
                <a:cs typeface="Arial"/>
                <a:sym typeface="Arial"/>
              </a:rPr>
              <a:t>określonej</a:t>
            </a:r>
            <a:r>
              <a:rPr lang="en-US" sz="2400" dirty="0">
                <a:solidFill>
                  <a:schemeClr val="accent6"/>
                </a:solidFill>
                <a:latin typeface="Arial"/>
                <a:ea typeface="Arial"/>
                <a:cs typeface="Arial"/>
                <a:sym typeface="Arial"/>
              </a:rPr>
              <a:t> </a:t>
            </a:r>
            <a:r>
              <a:rPr lang="en-US" sz="2400" dirty="0" err="1">
                <a:solidFill>
                  <a:schemeClr val="accent6"/>
                </a:solidFill>
                <a:latin typeface="Arial"/>
                <a:ea typeface="Arial"/>
                <a:cs typeface="Arial"/>
                <a:sym typeface="Arial"/>
              </a:rPr>
              <a:t>strefy</a:t>
            </a:r>
            <a:r>
              <a:rPr lang="en-US" sz="2400" dirty="0">
                <a:solidFill>
                  <a:schemeClr val="accent6"/>
                </a:solidFill>
                <a:latin typeface="Arial"/>
                <a:ea typeface="Arial"/>
                <a:cs typeface="Arial"/>
                <a:sym typeface="Arial"/>
              </a:rPr>
              <a:t> </a:t>
            </a:r>
            <a:r>
              <a:rPr lang="en-US" sz="2400" dirty="0" err="1">
                <a:solidFill>
                  <a:schemeClr val="accent6"/>
                </a:solidFill>
                <a:latin typeface="Arial"/>
                <a:ea typeface="Arial"/>
                <a:cs typeface="Arial"/>
                <a:sym typeface="Arial"/>
              </a:rPr>
              <a:t>czasowej</a:t>
            </a:r>
            <a:endParaRPr sz="2400" dirty="0">
              <a:solidFill>
                <a:schemeClr val="accent6"/>
              </a:solidFill>
              <a:latin typeface="Arial"/>
              <a:ea typeface="Arial"/>
              <a:cs typeface="Arial"/>
              <a:sym typeface="Arial"/>
            </a:endParaRPr>
          </a:p>
        </p:txBody>
      </p:sp>
      <p:sp>
        <p:nvSpPr>
          <p:cNvPr id="1724" name="Google Shape;1724;p174"/>
          <p:cNvSpPr txBox="1">
            <a:spLocks noGrp="1"/>
          </p:cNvSpPr>
          <p:nvPr>
            <p:ph type="ctrTitle" idx="4294967295"/>
          </p:nvPr>
        </p:nvSpPr>
        <p:spPr>
          <a:xfrm>
            <a:off x="6701925" y="1101000"/>
            <a:ext cx="5402400" cy="46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LocalTime </a:t>
            </a:r>
            <a:r>
              <a:rPr lang="en-US" sz="1800">
                <a:latin typeface="Arial"/>
                <a:ea typeface="Arial"/>
                <a:cs typeface="Arial"/>
                <a:sym typeface="Arial"/>
              </a:rPr>
              <a:t>– reprezentuje czas, bez powiązania go z konkretną strefą czasową</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 </a:t>
            </a:r>
            <a:r>
              <a:rPr lang="en-US" sz="1800">
                <a:latin typeface="Arial"/>
                <a:ea typeface="Arial"/>
                <a:cs typeface="Arial"/>
                <a:sym typeface="Arial"/>
              </a:rPr>
              <a:t>– to samo co wyżej, ale reprezentuje datę</a:t>
            </a:r>
            <a:endParaRPr sz="1800">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LocalDateTime </a:t>
            </a:r>
            <a:r>
              <a:rPr lang="en-US" sz="1800">
                <a:latin typeface="Arial"/>
                <a:ea typeface="Arial"/>
                <a:cs typeface="Arial"/>
                <a:sym typeface="Arial"/>
              </a:rPr>
              <a:t>– klasa łącząca dwie powyższe</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Instant </a:t>
            </a:r>
            <a:r>
              <a:rPr lang="en-US" sz="1800">
                <a:latin typeface="Arial"/>
                <a:ea typeface="Arial"/>
                <a:cs typeface="Arial"/>
                <a:sym typeface="Arial"/>
              </a:rPr>
              <a:t>– reprezentuje (podobnie jak </a:t>
            </a:r>
            <a:r>
              <a:rPr lang="en-US" sz="1800" u="sng">
                <a:latin typeface="Arial"/>
                <a:ea typeface="Arial"/>
                <a:cs typeface="Arial"/>
                <a:sym typeface="Arial"/>
              </a:rPr>
              <a:t>java.util.Date</a:t>
            </a:r>
            <a:r>
              <a:rPr lang="en-US" sz="1800">
                <a:latin typeface="Arial"/>
                <a:ea typeface="Arial"/>
                <a:cs typeface="Arial"/>
                <a:sym typeface="Arial"/>
              </a:rPr>
              <a:t>) konkretny punkt, jednoznacznie określony w czasie (z dokładnością do nanosekundy, j</a:t>
            </a:r>
            <a:r>
              <a:rPr lang="en-US" sz="1800" u="sng">
                <a:latin typeface="Arial"/>
                <a:ea typeface="Arial"/>
                <a:cs typeface="Arial"/>
                <a:sym typeface="Arial"/>
              </a:rPr>
              <a:t>ava.util.Date</a:t>
            </a:r>
            <a:r>
              <a:rPr lang="en-US" sz="1800">
                <a:latin typeface="Arial"/>
                <a:ea typeface="Arial"/>
                <a:cs typeface="Arial"/>
                <a:sym typeface="Arial"/>
              </a:rPr>
              <a:t> ma dokładnośc do milisekundy). </a:t>
            </a:r>
            <a:endParaRPr sz="1800">
              <a:latin typeface="Arial"/>
              <a:ea typeface="Arial"/>
              <a:cs typeface="Arial"/>
              <a:sym typeface="Arial"/>
            </a:endParaRPr>
          </a:p>
        </p:txBody>
      </p:sp>
      <p:sp>
        <p:nvSpPr>
          <p:cNvPr id="1725" name="Google Shape;1725;p174"/>
          <p:cNvSpPr txBox="1"/>
          <p:nvPr/>
        </p:nvSpPr>
        <p:spPr>
          <a:xfrm>
            <a:off x="68300" y="979775"/>
            <a:ext cx="68580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LocalDate </a:t>
            </a:r>
            <a:r>
              <a:rPr lang="en-US" sz="2400" b="1"/>
              <a:t>localDate </a:t>
            </a:r>
            <a:r>
              <a:rPr lang="en-US" sz="2400"/>
              <a:t>= </a:t>
            </a:r>
            <a:r>
              <a:rPr lang="en-US" sz="2400">
                <a:solidFill>
                  <a:schemeClr val="accent5"/>
                </a:solidFill>
              </a:rPr>
              <a:t>LocalDate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a:t>
            </a:r>
            <a:r>
              <a:rPr lang="en-US" sz="2400"/>
              <a:t>);</a:t>
            </a:r>
            <a:endParaRPr sz="2400"/>
          </a:p>
          <a:p>
            <a:pPr marL="0" lvl="0" indent="0" algn="l" rtl="0">
              <a:spcBef>
                <a:spcPts val="0"/>
              </a:spcBef>
              <a:spcAft>
                <a:spcPts val="0"/>
              </a:spcAft>
              <a:buNone/>
            </a:pPr>
            <a:r>
              <a:rPr lang="en-US" sz="2400" b="1">
                <a:solidFill>
                  <a:schemeClr val="dk1"/>
                </a:solidFill>
              </a:rPr>
              <a:t>localDate </a:t>
            </a:r>
            <a:r>
              <a:rPr lang="en-US" sz="2400"/>
              <a:t>= </a:t>
            </a:r>
            <a:r>
              <a:rPr lang="en-US" sz="2400">
                <a:solidFill>
                  <a:schemeClr val="accent5"/>
                </a:solidFill>
              </a:rPr>
              <a:t>LocalDate</a:t>
            </a:r>
            <a:r>
              <a:rPr lang="en-US" sz="2400"/>
              <a:t>.of(</a:t>
            </a:r>
            <a:r>
              <a:rPr lang="en-US" sz="2400">
                <a:solidFill>
                  <a:schemeClr val="accent6"/>
                </a:solidFill>
              </a:rPr>
              <a:t>2015</a:t>
            </a:r>
            <a:r>
              <a:rPr lang="en-US" sz="2400"/>
              <a:t>, </a:t>
            </a:r>
            <a:r>
              <a:rPr lang="en-US" sz="2400">
                <a:solidFill>
                  <a:schemeClr val="accent6"/>
                </a:solidFill>
              </a:rPr>
              <a:t>2</a:t>
            </a:r>
            <a:r>
              <a:rPr lang="en-US" sz="2400"/>
              <a:t>, </a:t>
            </a:r>
            <a:r>
              <a:rPr lang="en-US" sz="2400">
                <a:solidFill>
                  <a:schemeClr val="accent6"/>
                </a:solidFill>
              </a:rPr>
              <a:t>20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localDateOf</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LocalTime </a:t>
            </a:r>
            <a:r>
              <a:rPr lang="en-US" sz="2400" b="1"/>
              <a:t>localTime </a:t>
            </a:r>
            <a:r>
              <a:rPr lang="en-US" sz="2400"/>
              <a:t>= </a:t>
            </a:r>
            <a:r>
              <a:rPr lang="en-US" sz="2400">
                <a:solidFill>
                  <a:schemeClr val="accent5"/>
                </a:solidFill>
              </a:rPr>
              <a:t>LocalTime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t>localTime</a:t>
            </a:r>
            <a:r>
              <a:rPr lang="en-US" sz="2400"/>
              <a:t>);</a:t>
            </a:r>
            <a:endParaRPr sz="2400"/>
          </a:p>
          <a:p>
            <a:pPr marL="0" lvl="0" indent="0" algn="l" rtl="0">
              <a:spcBef>
                <a:spcPts val="0"/>
              </a:spcBef>
              <a:spcAft>
                <a:spcPts val="0"/>
              </a:spcAft>
              <a:buNone/>
            </a:pPr>
            <a:r>
              <a:rPr lang="en-US" sz="2400" b="1">
                <a:solidFill>
                  <a:schemeClr val="dk1"/>
                </a:solidFill>
              </a:rPr>
              <a:t>localTime </a:t>
            </a:r>
            <a:r>
              <a:rPr lang="en-US" sz="2400"/>
              <a:t> = </a:t>
            </a:r>
            <a:r>
              <a:rPr lang="en-US" sz="2400">
                <a:solidFill>
                  <a:schemeClr val="accent5"/>
                </a:solidFill>
              </a:rPr>
              <a:t>LocalTime</a:t>
            </a:r>
            <a:r>
              <a:rPr lang="en-US" sz="2400"/>
              <a:t>.parse(</a:t>
            </a:r>
            <a:r>
              <a:rPr lang="en-US" sz="2400">
                <a:solidFill>
                  <a:schemeClr val="accent6"/>
                </a:solidFill>
              </a:rPr>
              <a:t>"09:00"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solidFill>
                  <a:schemeClr val="dk1"/>
                </a:solidFill>
              </a:rPr>
              <a:t>localTime </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Instant </a:t>
            </a:r>
            <a:r>
              <a:rPr lang="en-US" sz="2400" b="1"/>
              <a:t>instant </a:t>
            </a:r>
            <a:r>
              <a:rPr lang="en-US" sz="2400"/>
              <a:t>= </a:t>
            </a:r>
            <a:r>
              <a:rPr lang="en-US" sz="2400">
                <a:solidFill>
                  <a:schemeClr val="accent5"/>
                </a:solidFill>
              </a:rPr>
              <a:t>Instant</a:t>
            </a:r>
            <a:r>
              <a:rPr lang="en-US" sz="2400"/>
              <a:t>.now();</a:t>
            </a:r>
            <a:endParaRPr sz="2400"/>
          </a:p>
          <a:p>
            <a:pPr marL="0" lvl="0" indent="0" algn="l" rtl="0">
              <a:spcBef>
                <a:spcPts val="0"/>
              </a:spcBef>
              <a:spcAft>
                <a:spcPts val="0"/>
              </a:spcAft>
              <a:buNone/>
            </a:pPr>
            <a:r>
              <a:rPr lang="en-US" sz="2400"/>
              <a:t>System.out.println(</a:t>
            </a:r>
            <a:r>
              <a:rPr lang="en-US" sz="2400">
                <a:solidFill>
                  <a:schemeClr val="accent6"/>
                </a:solidFill>
              </a:rPr>
              <a:t>"Instant = "</a:t>
            </a:r>
            <a:r>
              <a:rPr lang="en-US" sz="2400"/>
              <a:t> + </a:t>
            </a:r>
            <a:r>
              <a:rPr lang="en-US" sz="2400" b="1"/>
              <a:t>instant</a:t>
            </a:r>
            <a:r>
              <a:rPr lang="en-US" sz="2400"/>
              <a:t>);</a:t>
            </a:r>
            <a:endParaRPr sz="2400"/>
          </a:p>
          <a:p>
            <a:pPr marL="0" lvl="0" indent="0" algn="l" rtl="0">
              <a:spcBef>
                <a:spcPts val="0"/>
              </a:spcBef>
              <a:spcAft>
                <a:spcPts val="0"/>
              </a:spcAft>
              <a:buNone/>
            </a:pPr>
            <a:endParaRPr sz="2400">
              <a:solidFill>
                <a:schemeClr val="accent5"/>
              </a:solidFill>
            </a:endParaRPr>
          </a:p>
        </p:txBody>
      </p:sp>
      <p:sp>
        <p:nvSpPr>
          <p:cNvPr id="1726" name="Google Shape;1726;p17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pl.sda.datetime.LocalDateTimeExamples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Komentarze w kodzie</a:t>
            </a:r>
            <a:endParaRPr>
              <a:latin typeface="Arial"/>
              <a:ea typeface="Arial"/>
              <a:cs typeface="Arial"/>
              <a:sym typeface="Arial"/>
            </a:endParaRPr>
          </a:p>
        </p:txBody>
      </p:sp>
      <p:sp>
        <p:nvSpPr>
          <p:cNvPr id="344" name="Google Shape;344;p31"/>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1"/>
          <p:cNvSpPr txBox="1"/>
          <p:nvPr/>
        </p:nvSpPr>
        <p:spPr>
          <a:xfrm>
            <a:off x="42900" y="102282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a:solidFill>
                  <a:schemeClr val="accent6"/>
                </a:solidFill>
              </a:rPr>
              <a:t>/**</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 Komentarz dla całej klasy</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a:t>
            </a:r>
            <a:endParaRPr sz="2200">
              <a:solidFill>
                <a:schemeClr val="accent6"/>
              </a:solidFill>
            </a:endParaRPr>
          </a:p>
          <a:p>
            <a:pPr marL="0" lvl="0" indent="0" algn="l" rtl="0">
              <a:lnSpc>
                <a:spcPct val="90000"/>
              </a:lnSpc>
              <a:spcBef>
                <a:spcPts val="0"/>
              </a:spcBef>
              <a:spcAft>
                <a:spcPts val="0"/>
              </a:spcAft>
              <a:buNone/>
            </a:pPr>
            <a:r>
              <a:rPr lang="en-US" sz="2200">
                <a:solidFill>
                  <a:schemeClr val="dk1"/>
                </a:solidFill>
              </a:rPr>
              <a:t>public class</a:t>
            </a:r>
            <a:r>
              <a:rPr lang="en-US" sz="2200">
                <a:solidFill>
                  <a:srgbClr val="42719B"/>
                </a:solidFill>
              </a:rPr>
              <a:t> </a:t>
            </a:r>
            <a:r>
              <a:rPr lang="en-US" sz="2200">
                <a:solidFill>
                  <a:srgbClr val="3D85C6"/>
                </a:solidFill>
              </a:rPr>
              <a:t>HelloWorldApp </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void</a:t>
            </a:r>
            <a:r>
              <a:rPr lang="en-US" sz="2200">
                <a:solidFill>
                  <a:srgbClr val="42719B"/>
                </a:solidFill>
              </a:rPr>
              <a:t> </a:t>
            </a:r>
            <a:r>
              <a:rPr lang="en-US" sz="2200">
                <a:solidFill>
                  <a:srgbClr val="3D85C6"/>
                </a:solidFill>
              </a:rPr>
              <a:t>main</a:t>
            </a:r>
            <a:r>
              <a:rPr lang="en-US" sz="2200">
                <a:solidFill>
                  <a:schemeClr val="dk1"/>
                </a:solidFill>
              </a:rPr>
              <a:t>(String[] args)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a:t>
            </a:r>
            <a:r>
              <a:rPr lang="en-US" sz="2200">
                <a:solidFill>
                  <a:schemeClr val="accent3"/>
                </a:solidFill>
              </a:rPr>
              <a:t>// komentarz do wyjątkowo skomplikowanej linijki kodu</a:t>
            </a:r>
            <a:br>
              <a:rPr lang="en-US" sz="2200">
                <a:solidFill>
                  <a:schemeClr val="accent3"/>
                </a:solidFill>
              </a:rPr>
            </a:br>
            <a:r>
              <a:rPr lang="en-US" sz="2200">
                <a:solidFill>
                  <a:schemeClr val="dk1"/>
                </a:solidFill>
              </a:rPr>
              <a:t>       	 System.out.println(</a:t>
            </a:r>
            <a:r>
              <a:rPr lang="en-US" sz="2200">
                <a:solidFill>
                  <a:schemeClr val="accent6"/>
                </a:solidFill>
              </a:rPr>
              <a:t>"Hello World!"</a:t>
            </a: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r>
              <a:rPr lang="en-US" sz="2200">
                <a:solidFill>
                  <a:schemeClr val="accent3"/>
                </a:solidFill>
              </a:rPr>
              <a:t>/*</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Komentarz dla metody</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Car </a:t>
            </a:r>
            <a:r>
              <a:rPr lang="en-US" sz="2200">
                <a:solidFill>
                  <a:srgbClr val="3D85C6"/>
                </a:solidFill>
              </a:rPr>
              <a:t>getCar</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return new Car();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a:t>
            </a:r>
            <a:endParaRPr sz="2200"/>
          </a:p>
        </p:txBody>
      </p:sp>
      <p:sp>
        <p:nvSpPr>
          <p:cNvPr id="346" name="Google Shape;346;p31"/>
          <p:cNvSpPr txBox="1"/>
          <p:nvPr/>
        </p:nvSpPr>
        <p:spPr>
          <a:xfrm>
            <a:off x="8723575" y="2587250"/>
            <a:ext cx="3538800" cy="614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jednowierszowe - teksty umieszczone po znakach // do końca wiersza</a:t>
            </a:r>
            <a:endParaRPr>
              <a:solidFill>
                <a:schemeClr val="dk1"/>
              </a:solidFill>
            </a:endParaRPr>
          </a:p>
        </p:txBody>
      </p:sp>
      <p:sp>
        <p:nvSpPr>
          <p:cNvPr id="347" name="Google Shape;347;p31"/>
          <p:cNvSpPr txBox="1"/>
          <p:nvPr/>
        </p:nvSpPr>
        <p:spPr>
          <a:xfrm>
            <a:off x="4580450" y="1121875"/>
            <a:ext cx="7568700" cy="83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dokumentacyjne - teksty umieszczone między znakami: /** i */ - przetwarzane przez oprogramowanie do tworzenia dokumentacji (np.: javadoc), podgląd dokumentacji:</a:t>
            </a:r>
            <a:endParaRPr>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{na klasie lub metodzie}</a:t>
            </a:r>
            <a:endParaRPr sz="1800" i="1">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a:t>
            </a:r>
            <a:r>
              <a:rPr lang="en-US" sz="1800" b="1" i="1">
                <a:solidFill>
                  <a:schemeClr val="dk1"/>
                </a:solidFill>
              </a:rPr>
              <a:t>Ctrl + Q</a:t>
            </a:r>
            <a:r>
              <a:rPr lang="en-US" sz="1800" i="1">
                <a:solidFill>
                  <a:schemeClr val="dk1"/>
                </a:solidFill>
              </a:rPr>
              <a:t> </a:t>
            </a:r>
            <a:r>
              <a:rPr lang="en-US" sz="1800">
                <a:solidFill>
                  <a:schemeClr val="dk1"/>
                </a:solidFill>
              </a:rPr>
              <a:t>lub </a:t>
            </a:r>
            <a:r>
              <a:rPr lang="en-US" sz="1800" b="1" i="1">
                <a:solidFill>
                  <a:schemeClr val="dk1"/>
                </a:solidFill>
              </a:rPr>
              <a:t>Menu → View → Quick Documentation</a:t>
            </a:r>
            <a:r>
              <a:rPr lang="en-US" sz="1800" i="1">
                <a:solidFill>
                  <a:schemeClr val="dk1"/>
                </a:solidFill>
              </a:rPr>
              <a:t>)</a:t>
            </a:r>
            <a:endParaRPr sz="1800">
              <a:solidFill>
                <a:schemeClr val="dk1"/>
              </a:solidFill>
            </a:endParaRPr>
          </a:p>
          <a:p>
            <a:pPr marL="0" lvl="0" indent="0" algn="l" rtl="0">
              <a:lnSpc>
                <a:spcPct val="90000"/>
              </a:lnSpc>
              <a:spcBef>
                <a:spcPts val="0"/>
              </a:spcBef>
              <a:spcAft>
                <a:spcPts val="0"/>
              </a:spcAft>
              <a:buNone/>
            </a:pPr>
            <a:endParaRPr>
              <a:solidFill>
                <a:schemeClr val="dk1"/>
              </a:solidFill>
            </a:endParaRPr>
          </a:p>
        </p:txBody>
      </p:sp>
      <p:cxnSp>
        <p:nvCxnSpPr>
          <p:cNvPr id="348" name="Google Shape;348;p31"/>
          <p:cNvCxnSpPr/>
          <p:nvPr/>
        </p:nvCxnSpPr>
        <p:spPr>
          <a:xfrm rot="10800000" flipH="1">
            <a:off x="3814775" y="1609875"/>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349" name="Google Shape;349;p31"/>
          <p:cNvCxnSpPr/>
          <p:nvPr/>
        </p:nvCxnSpPr>
        <p:spPr>
          <a:xfrm rot="10800000" flipH="1">
            <a:off x="7929188" y="2889488"/>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350" name="Google Shape;350;p31"/>
          <p:cNvSpPr txBox="1"/>
          <p:nvPr/>
        </p:nvSpPr>
        <p:spPr>
          <a:xfrm>
            <a:off x="4781250" y="3903975"/>
            <a:ext cx="6047100" cy="3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 teksty umieszczone między znakami: /* i */</a:t>
            </a:r>
            <a:endParaRPr>
              <a:solidFill>
                <a:schemeClr val="dk1"/>
              </a:solidFill>
            </a:endParaRPr>
          </a:p>
          <a:p>
            <a:pPr marL="0" lvl="0" indent="0" algn="l" rtl="0">
              <a:lnSpc>
                <a:spcPct val="90000"/>
              </a:lnSpc>
              <a:spcBef>
                <a:spcPts val="0"/>
              </a:spcBef>
              <a:spcAft>
                <a:spcPts val="0"/>
              </a:spcAft>
              <a:buNone/>
            </a:pPr>
            <a:r>
              <a:rPr lang="en-US">
                <a:solidFill>
                  <a:schemeClr val="dk1"/>
                </a:solidFill>
              </a:rPr>
              <a:t>Przydają się do zakomentowania kodu (czyli wyłączenia kodu z działania)</a:t>
            </a:r>
            <a:endParaRPr>
              <a:solidFill>
                <a:schemeClr val="dk1"/>
              </a:solidFill>
            </a:endParaRPr>
          </a:p>
        </p:txBody>
      </p:sp>
      <p:cxnSp>
        <p:nvCxnSpPr>
          <p:cNvPr id="351" name="Google Shape;351;p31"/>
          <p:cNvCxnSpPr/>
          <p:nvPr/>
        </p:nvCxnSpPr>
        <p:spPr>
          <a:xfrm rot="10800000" flipH="1">
            <a:off x="3892650" y="4218075"/>
            <a:ext cx="614700" cy="99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1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Data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czas</a:t>
            </a:r>
            <a:endParaRPr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java.time.* - </a:t>
            </a:r>
            <a:r>
              <a:rPr lang="en-US" sz="2400" dirty="0" err="1">
                <a:solidFill>
                  <a:schemeClr val="accent6"/>
                </a:solidFill>
                <a:latin typeface="Arial"/>
                <a:ea typeface="Arial"/>
                <a:cs typeface="Arial"/>
                <a:sym typeface="Arial"/>
              </a:rPr>
              <a:t>klasy</a:t>
            </a:r>
            <a:r>
              <a:rPr lang="en-US" sz="2400" dirty="0">
                <a:solidFill>
                  <a:schemeClr val="accent6"/>
                </a:solidFill>
                <a:latin typeface="Arial"/>
                <a:ea typeface="Arial"/>
                <a:cs typeface="Arial"/>
                <a:sym typeface="Arial"/>
              </a:rPr>
              <a:t> z </a:t>
            </a:r>
            <a:r>
              <a:rPr lang="en-US" sz="2400" dirty="0" err="1">
                <a:solidFill>
                  <a:schemeClr val="accent6"/>
                </a:solidFill>
                <a:latin typeface="Arial"/>
                <a:ea typeface="Arial"/>
                <a:cs typeface="Arial"/>
                <a:sym typeface="Arial"/>
              </a:rPr>
              <a:t>określoną</a:t>
            </a:r>
            <a:r>
              <a:rPr lang="en-US" sz="2400" dirty="0">
                <a:solidFill>
                  <a:schemeClr val="accent6"/>
                </a:solidFill>
                <a:latin typeface="Arial"/>
                <a:ea typeface="Arial"/>
                <a:cs typeface="Arial"/>
                <a:sym typeface="Arial"/>
              </a:rPr>
              <a:t> </a:t>
            </a:r>
            <a:r>
              <a:rPr lang="en-US" sz="2400" dirty="0" err="1">
                <a:solidFill>
                  <a:schemeClr val="accent6"/>
                </a:solidFill>
                <a:latin typeface="Arial"/>
                <a:ea typeface="Arial"/>
                <a:cs typeface="Arial"/>
                <a:sym typeface="Arial"/>
              </a:rPr>
              <a:t>strefą</a:t>
            </a:r>
            <a:r>
              <a:rPr lang="en-US" sz="2400" dirty="0">
                <a:solidFill>
                  <a:schemeClr val="accent6"/>
                </a:solidFill>
                <a:latin typeface="Arial"/>
                <a:ea typeface="Arial"/>
                <a:cs typeface="Arial"/>
                <a:sym typeface="Arial"/>
              </a:rPr>
              <a:t> </a:t>
            </a:r>
            <a:r>
              <a:rPr lang="en-US" sz="2400" dirty="0" err="1">
                <a:solidFill>
                  <a:schemeClr val="accent6"/>
                </a:solidFill>
                <a:latin typeface="Arial"/>
                <a:ea typeface="Arial"/>
                <a:cs typeface="Arial"/>
                <a:sym typeface="Arial"/>
              </a:rPr>
              <a:t>czasową</a:t>
            </a:r>
            <a:endParaRPr sz="2400" dirty="0">
              <a:solidFill>
                <a:schemeClr val="accent6"/>
              </a:solidFill>
              <a:latin typeface="Arial"/>
              <a:ea typeface="Arial"/>
              <a:cs typeface="Arial"/>
              <a:sym typeface="Arial"/>
            </a:endParaRPr>
          </a:p>
        </p:txBody>
      </p:sp>
      <p:sp>
        <p:nvSpPr>
          <p:cNvPr id="1732" name="Google Shape;1732;p175"/>
          <p:cNvSpPr txBox="1">
            <a:spLocks noGrp="1"/>
          </p:cNvSpPr>
          <p:nvPr>
            <p:ph type="ctrTitle" idx="4294967295"/>
          </p:nvPr>
        </p:nvSpPr>
        <p:spPr>
          <a:xfrm>
            <a:off x="6926275" y="963000"/>
            <a:ext cx="5265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solidFill>
                  <a:schemeClr val="accent5"/>
                </a:solidFill>
                <a:latin typeface="Arial"/>
                <a:ea typeface="Arial"/>
                <a:cs typeface="Arial"/>
                <a:sym typeface="Arial"/>
              </a:rPr>
              <a:t>ZonedDateTime</a:t>
            </a:r>
            <a:r>
              <a:rPr lang="en-US" sz="1800" dirty="0">
                <a:solidFill>
                  <a:schemeClr val="accent5"/>
                </a:solidFill>
                <a:latin typeface="Arial"/>
                <a:ea typeface="Arial"/>
                <a:cs typeface="Arial"/>
                <a:sym typeface="Arial"/>
              </a:rPr>
              <a:t> </a:t>
            </a:r>
            <a:r>
              <a:rPr lang="en-US" sz="1800" dirty="0">
                <a:solidFill>
                  <a:srgbClr val="000000"/>
                </a:solidFill>
                <a:latin typeface="Arial"/>
                <a:ea typeface="Arial"/>
                <a:cs typeface="Arial"/>
                <a:sym typeface="Arial"/>
              </a:rPr>
              <a:t>– data </a:t>
            </a:r>
            <a:r>
              <a:rPr lang="en-US" sz="1800" dirty="0" err="1">
                <a:solidFill>
                  <a:srgbClr val="000000"/>
                </a:solidFill>
                <a:latin typeface="Arial"/>
                <a:ea typeface="Arial"/>
                <a:cs typeface="Arial"/>
                <a:sym typeface="Arial"/>
              </a:rPr>
              <a:t>i</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czas</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powiązane</a:t>
            </a:r>
            <a:r>
              <a:rPr lang="en-US" sz="1800" dirty="0">
                <a:solidFill>
                  <a:srgbClr val="000000"/>
                </a:solidFill>
                <a:latin typeface="Arial"/>
                <a:ea typeface="Arial"/>
                <a:cs typeface="Arial"/>
                <a:sym typeface="Arial"/>
              </a:rPr>
              <a:t> z </a:t>
            </a:r>
            <a:r>
              <a:rPr lang="en-US" sz="1800" dirty="0" err="1">
                <a:solidFill>
                  <a:srgbClr val="000000"/>
                </a:solidFill>
                <a:latin typeface="Arial"/>
                <a:ea typeface="Arial"/>
                <a:cs typeface="Arial"/>
                <a:sym typeface="Arial"/>
              </a:rPr>
              <a:t>konkretną</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strefą</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czasową</a:t>
            </a:r>
            <a:endParaRPr sz="1800" dirty="0">
              <a:solidFill>
                <a:srgbClr val="000000"/>
              </a:solidFill>
              <a:latin typeface="Arial"/>
              <a:ea typeface="Arial"/>
              <a:cs typeface="Arial"/>
              <a:sym typeface="Arial"/>
            </a:endParaRPr>
          </a:p>
          <a:p>
            <a:pPr marL="0" lvl="0" indent="0" algn="l" rtl="0">
              <a:spcBef>
                <a:spcPts val="0"/>
              </a:spcBef>
              <a:spcAft>
                <a:spcPts val="0"/>
              </a:spcAft>
              <a:buNone/>
            </a:pPr>
            <a:endParaRPr sz="1800" dirty="0">
              <a:solidFill>
                <a:srgbClr val="000000"/>
              </a:solidFill>
              <a:latin typeface="Arial"/>
              <a:ea typeface="Arial"/>
              <a:cs typeface="Arial"/>
              <a:sym typeface="Arial"/>
            </a:endParaRPr>
          </a:p>
          <a:p>
            <a:pPr marL="0" lvl="0" indent="0" algn="l" rtl="0">
              <a:spcBef>
                <a:spcPts val="0"/>
              </a:spcBef>
              <a:spcAft>
                <a:spcPts val="0"/>
              </a:spcAft>
              <a:buNone/>
            </a:pPr>
            <a:endParaRPr sz="1800" dirty="0">
              <a:solidFill>
                <a:srgbClr val="000000"/>
              </a:solidFill>
              <a:latin typeface="Arial"/>
              <a:ea typeface="Arial"/>
              <a:cs typeface="Arial"/>
              <a:sym typeface="Arial"/>
            </a:endParaRPr>
          </a:p>
          <a:p>
            <a:pPr marL="0" lvl="0" indent="0" algn="l" rtl="0">
              <a:spcBef>
                <a:spcPts val="0"/>
              </a:spcBef>
              <a:spcAft>
                <a:spcPts val="0"/>
              </a:spcAft>
              <a:buNone/>
            </a:pPr>
            <a:r>
              <a:rPr lang="en-US" sz="1800" dirty="0" err="1">
                <a:solidFill>
                  <a:schemeClr val="accent5"/>
                </a:solidFill>
                <a:latin typeface="Arial"/>
                <a:ea typeface="Arial"/>
                <a:cs typeface="Arial"/>
                <a:sym typeface="Arial"/>
              </a:rPr>
              <a:t>ZoneId</a:t>
            </a:r>
            <a:r>
              <a:rPr lang="en-US" sz="1800" dirty="0">
                <a:solidFill>
                  <a:schemeClr val="accent5"/>
                </a:solidFill>
                <a:latin typeface="Arial"/>
                <a:ea typeface="Arial"/>
                <a:cs typeface="Arial"/>
                <a:sym typeface="Arial"/>
              </a:rPr>
              <a:t> </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identyfikator</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strefy</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czasowej</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jako</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rejonu</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geograficznego</a:t>
            </a:r>
            <a:endParaRPr sz="1800" dirty="0">
              <a:solidFill>
                <a:srgbClr val="000000"/>
              </a:solidFill>
              <a:latin typeface="Arial"/>
              <a:ea typeface="Arial"/>
              <a:cs typeface="Arial"/>
              <a:sym typeface="Arial"/>
            </a:endParaRPr>
          </a:p>
          <a:p>
            <a:pPr marL="0" lvl="0" indent="0" algn="l" rtl="0">
              <a:spcBef>
                <a:spcPts val="0"/>
              </a:spcBef>
              <a:spcAft>
                <a:spcPts val="0"/>
              </a:spcAft>
              <a:buNone/>
            </a:pPr>
            <a:endParaRPr sz="1800" dirty="0">
              <a:solidFill>
                <a:srgbClr val="000000"/>
              </a:solidFill>
              <a:latin typeface="Arial"/>
              <a:ea typeface="Arial"/>
              <a:cs typeface="Arial"/>
              <a:sym typeface="Arial"/>
            </a:endParaRPr>
          </a:p>
          <a:p>
            <a:pPr marL="0" lvl="0" indent="0" algn="l" rtl="0">
              <a:spcBef>
                <a:spcPts val="0"/>
              </a:spcBef>
              <a:spcAft>
                <a:spcPts val="0"/>
              </a:spcAft>
              <a:buNone/>
            </a:pPr>
            <a:br>
              <a:rPr lang="en-US" sz="1800" dirty="0">
                <a:solidFill>
                  <a:srgbClr val="000000"/>
                </a:solidFill>
                <a:latin typeface="Arial"/>
                <a:ea typeface="Arial"/>
                <a:cs typeface="Arial"/>
                <a:sym typeface="Arial"/>
              </a:rPr>
            </a:br>
            <a:r>
              <a:rPr lang="en-US" sz="1800" dirty="0" err="1">
                <a:solidFill>
                  <a:schemeClr val="accent5"/>
                </a:solidFill>
                <a:latin typeface="Arial"/>
                <a:ea typeface="Arial"/>
                <a:cs typeface="Arial"/>
                <a:sym typeface="Arial"/>
              </a:rPr>
              <a:t>OffsetDateTime</a:t>
            </a:r>
            <a:r>
              <a:rPr lang="en-US" sz="1800" dirty="0">
                <a:solidFill>
                  <a:schemeClr val="accent5"/>
                </a:solidFill>
                <a:latin typeface="Arial"/>
                <a:ea typeface="Arial"/>
                <a:cs typeface="Arial"/>
                <a:sym typeface="Arial"/>
              </a:rPr>
              <a:t> </a:t>
            </a:r>
            <a:r>
              <a:rPr lang="en-US" sz="1800" dirty="0">
                <a:solidFill>
                  <a:srgbClr val="000000"/>
                </a:solidFill>
                <a:latin typeface="Arial"/>
                <a:ea typeface="Arial"/>
                <a:cs typeface="Arial"/>
                <a:sym typeface="Arial"/>
              </a:rPr>
              <a:t>– data </a:t>
            </a:r>
            <a:r>
              <a:rPr lang="en-US" sz="1800" dirty="0" err="1">
                <a:solidFill>
                  <a:srgbClr val="000000"/>
                </a:solidFill>
                <a:latin typeface="Arial"/>
                <a:ea typeface="Arial"/>
                <a:cs typeface="Arial"/>
                <a:sym typeface="Arial"/>
              </a:rPr>
              <a:t>i</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czas</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powiązane</a:t>
            </a:r>
            <a:r>
              <a:rPr lang="en-US" sz="1800" dirty="0">
                <a:solidFill>
                  <a:srgbClr val="000000"/>
                </a:solidFill>
                <a:latin typeface="Arial"/>
                <a:ea typeface="Arial"/>
                <a:cs typeface="Arial"/>
                <a:sym typeface="Arial"/>
              </a:rPr>
              <a:t> z </a:t>
            </a:r>
            <a:r>
              <a:rPr lang="en-US" sz="1800" dirty="0" err="1">
                <a:solidFill>
                  <a:srgbClr val="000000"/>
                </a:solidFill>
                <a:latin typeface="Arial"/>
                <a:ea typeface="Arial"/>
                <a:cs typeface="Arial"/>
                <a:sym typeface="Arial"/>
              </a:rPr>
              <a:t>konkretną</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strefą</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czasową</a:t>
            </a:r>
            <a:r>
              <a:rPr lang="en-US" sz="1800" dirty="0">
                <a:solidFill>
                  <a:srgbClr val="000000"/>
                </a:solidFill>
                <a:latin typeface="Arial"/>
                <a:ea typeface="Arial"/>
                <a:cs typeface="Arial"/>
                <a:sym typeface="Arial"/>
              </a:rPr>
              <a:t>, ale </a:t>
            </a:r>
            <a:r>
              <a:rPr lang="en-US" sz="1800" dirty="0" err="1">
                <a:solidFill>
                  <a:srgbClr val="000000"/>
                </a:solidFill>
                <a:latin typeface="Arial"/>
                <a:ea typeface="Arial"/>
                <a:cs typeface="Arial"/>
                <a:sym typeface="Arial"/>
              </a:rPr>
              <a:t>rozumianą</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jako</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przesunięcie</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czasu</a:t>
            </a:r>
            <a:endParaRPr sz="1800" dirty="0">
              <a:solidFill>
                <a:srgbClr val="000000"/>
              </a:solidFill>
              <a:latin typeface="Arial"/>
              <a:ea typeface="Arial"/>
              <a:cs typeface="Arial"/>
              <a:sym typeface="Arial"/>
            </a:endParaRPr>
          </a:p>
          <a:p>
            <a:pPr marL="0" lvl="0" indent="0" algn="l" rtl="0">
              <a:spcBef>
                <a:spcPts val="0"/>
              </a:spcBef>
              <a:spcAft>
                <a:spcPts val="0"/>
              </a:spcAft>
              <a:buNone/>
            </a:pPr>
            <a:endParaRPr sz="1800" dirty="0">
              <a:solidFill>
                <a:srgbClr val="000000"/>
              </a:solidFill>
              <a:latin typeface="Arial"/>
              <a:ea typeface="Arial"/>
              <a:cs typeface="Arial"/>
              <a:sym typeface="Arial"/>
            </a:endParaRPr>
          </a:p>
          <a:p>
            <a:pPr marL="0" lvl="0" indent="0" algn="l" rtl="0">
              <a:spcBef>
                <a:spcPts val="0"/>
              </a:spcBef>
              <a:spcAft>
                <a:spcPts val="0"/>
              </a:spcAft>
              <a:buNone/>
            </a:pPr>
            <a:endParaRPr sz="1800" dirty="0">
              <a:solidFill>
                <a:srgbClr val="000000"/>
              </a:solidFill>
              <a:latin typeface="Arial"/>
              <a:ea typeface="Arial"/>
              <a:cs typeface="Arial"/>
              <a:sym typeface="Arial"/>
            </a:endParaRPr>
          </a:p>
          <a:p>
            <a:pPr marL="0" lvl="0" indent="0" algn="l" rtl="0">
              <a:spcBef>
                <a:spcPts val="0"/>
              </a:spcBef>
              <a:spcAft>
                <a:spcPts val="0"/>
              </a:spcAft>
              <a:buNone/>
            </a:pPr>
            <a:r>
              <a:rPr lang="en-US" sz="1800" dirty="0" err="1">
                <a:solidFill>
                  <a:schemeClr val="accent5"/>
                </a:solidFill>
                <a:latin typeface="Arial"/>
                <a:ea typeface="Arial"/>
                <a:cs typeface="Arial"/>
                <a:sym typeface="Arial"/>
              </a:rPr>
              <a:t>ZoneOffset</a:t>
            </a:r>
            <a:r>
              <a:rPr lang="en-US" sz="1800" dirty="0">
                <a:solidFill>
                  <a:schemeClr val="accent5"/>
                </a:solidFill>
                <a:latin typeface="Arial"/>
                <a:ea typeface="Arial"/>
                <a:cs typeface="Arial"/>
                <a:sym typeface="Arial"/>
              </a:rPr>
              <a:t> </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przesunięcie</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czasu</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związane</a:t>
            </a:r>
            <a:r>
              <a:rPr lang="en-US" sz="1800" dirty="0">
                <a:solidFill>
                  <a:srgbClr val="000000"/>
                </a:solidFill>
                <a:latin typeface="Arial"/>
                <a:ea typeface="Arial"/>
                <a:cs typeface="Arial"/>
                <a:sym typeface="Arial"/>
              </a:rPr>
              <a:t> ze </a:t>
            </a:r>
            <a:r>
              <a:rPr lang="en-US" sz="1800" dirty="0" err="1">
                <a:solidFill>
                  <a:srgbClr val="000000"/>
                </a:solidFill>
                <a:latin typeface="Arial"/>
                <a:ea typeface="Arial"/>
                <a:cs typeface="Arial"/>
                <a:sym typeface="Arial"/>
              </a:rPr>
              <a:t>strefą</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czasową</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opisane</a:t>
            </a:r>
            <a:r>
              <a:rPr lang="en-US" sz="1800" dirty="0">
                <a:solidFill>
                  <a:srgbClr val="000000"/>
                </a:solidFill>
                <a:latin typeface="Arial"/>
                <a:ea typeface="Arial"/>
                <a:cs typeface="Arial"/>
                <a:sym typeface="Arial"/>
              </a:rPr>
              <a:t> w </a:t>
            </a:r>
            <a:r>
              <a:rPr lang="en-US" sz="1800" dirty="0" err="1">
                <a:solidFill>
                  <a:srgbClr val="000000"/>
                </a:solidFill>
                <a:latin typeface="Arial"/>
                <a:ea typeface="Arial"/>
                <a:cs typeface="Arial"/>
                <a:sym typeface="Arial"/>
              </a:rPr>
              <a:t>godzinach</a:t>
            </a:r>
            <a:endParaRPr sz="1800" dirty="0">
              <a:solidFill>
                <a:srgbClr val="000000"/>
              </a:solidFill>
              <a:latin typeface="Arial"/>
              <a:ea typeface="Arial"/>
              <a:cs typeface="Arial"/>
              <a:sym typeface="Arial"/>
            </a:endParaRPr>
          </a:p>
        </p:txBody>
      </p:sp>
      <p:sp>
        <p:nvSpPr>
          <p:cNvPr id="1733" name="Google Shape;1733;p175"/>
          <p:cNvSpPr txBox="1"/>
          <p:nvPr/>
        </p:nvSpPr>
        <p:spPr>
          <a:xfrm>
            <a:off x="0" y="979775"/>
            <a:ext cx="70824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LocalDateTime </a:t>
            </a:r>
            <a:r>
              <a:rPr lang="en-US" sz="2400" b="1"/>
              <a:t>localDateTime </a:t>
            </a:r>
            <a:r>
              <a:rPr lang="en-US" sz="2400"/>
              <a:t>= LocalDateTime.now();</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ZoneId </a:t>
            </a:r>
            <a:r>
              <a:rPr lang="en-US" sz="2400" b="1"/>
              <a:t>zoneId </a:t>
            </a:r>
            <a:r>
              <a:rPr lang="en-US" sz="2400"/>
              <a:t>= </a:t>
            </a:r>
            <a:r>
              <a:rPr lang="en-US" sz="2400">
                <a:solidFill>
                  <a:schemeClr val="accent5"/>
                </a:solidFill>
              </a:rPr>
              <a:t>ZoneId</a:t>
            </a:r>
            <a:r>
              <a:rPr lang="en-US" sz="2400"/>
              <a:t>.</a:t>
            </a:r>
            <a:r>
              <a:rPr lang="en-US" sz="2400" b="1"/>
              <a:t>of</a:t>
            </a:r>
            <a:r>
              <a:rPr lang="en-US" sz="2400"/>
              <a:t>(</a:t>
            </a:r>
            <a:r>
              <a:rPr lang="en-US" sz="2400">
                <a:solidFill>
                  <a:schemeClr val="accent6"/>
                </a:solidFill>
              </a:rPr>
              <a:t>"Europe/Warsaw"</a:t>
            </a:r>
            <a:r>
              <a:rPr lang="en-US" sz="2400"/>
              <a:t>);</a:t>
            </a:r>
            <a:endParaRPr sz="2400"/>
          </a:p>
          <a:p>
            <a:pPr marL="0" lvl="0" indent="0" algn="l" rtl="0">
              <a:spcBef>
                <a:spcPts val="0"/>
              </a:spcBef>
              <a:spcAft>
                <a:spcPts val="0"/>
              </a:spcAft>
              <a:buNone/>
            </a:pPr>
            <a:r>
              <a:rPr lang="en-US" sz="2400">
                <a:solidFill>
                  <a:schemeClr val="accent5"/>
                </a:solidFill>
              </a:rPr>
              <a:t>ZonedDateTime </a:t>
            </a:r>
            <a:r>
              <a:rPr lang="en-US" sz="2400" b="1"/>
              <a:t>zonedDateTime </a:t>
            </a:r>
            <a:r>
              <a:rPr lang="en-US" sz="2400"/>
              <a:t>= </a:t>
            </a:r>
            <a:r>
              <a:rPr lang="en-US" sz="2400">
                <a:solidFill>
                  <a:schemeClr val="accent5"/>
                </a:solidFill>
              </a:rPr>
              <a:t>ZonedDateTime</a:t>
            </a:r>
            <a:r>
              <a:rPr lang="en-US" sz="2400"/>
              <a:t>.of(</a:t>
            </a:r>
            <a:r>
              <a:rPr lang="en-US" sz="2400" b="1">
                <a:solidFill>
                  <a:schemeClr val="dk1"/>
                </a:solidFill>
              </a:rPr>
              <a:t>localDateTime</a:t>
            </a:r>
            <a:r>
              <a:rPr lang="en-US" sz="2400"/>
              <a:t>, </a:t>
            </a:r>
            <a:r>
              <a:rPr lang="en-US" sz="2400" b="1"/>
              <a:t>zoneId</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ZoneOffset </a:t>
            </a:r>
            <a:r>
              <a:rPr lang="en-US" sz="2400" b="1"/>
              <a:t>zoneOffset </a:t>
            </a:r>
            <a:r>
              <a:rPr lang="en-US" sz="2400"/>
              <a:t>= </a:t>
            </a:r>
            <a:r>
              <a:rPr lang="en-US" sz="2400">
                <a:solidFill>
                  <a:schemeClr val="accent5"/>
                </a:solidFill>
              </a:rPr>
              <a:t>ZoneOffset</a:t>
            </a:r>
            <a:r>
              <a:rPr lang="en-US" sz="2400"/>
              <a:t>.</a:t>
            </a:r>
            <a:r>
              <a:rPr lang="en-US" sz="2400" b="1"/>
              <a:t>of</a:t>
            </a:r>
            <a:r>
              <a:rPr lang="en-US" sz="2400"/>
              <a:t>(</a:t>
            </a:r>
            <a:r>
              <a:rPr lang="en-US" sz="2400">
                <a:solidFill>
                  <a:schemeClr val="accent6"/>
                </a:solidFill>
              </a:rPr>
              <a:t>"+02:00"</a:t>
            </a:r>
            <a:r>
              <a:rPr lang="en-US" sz="2400"/>
              <a:t>);</a:t>
            </a:r>
            <a:endParaRPr sz="2400"/>
          </a:p>
          <a:p>
            <a:pPr marL="0" lvl="0" indent="0" algn="l" rtl="0">
              <a:spcBef>
                <a:spcPts val="0"/>
              </a:spcBef>
              <a:spcAft>
                <a:spcPts val="0"/>
              </a:spcAft>
              <a:buNone/>
            </a:pPr>
            <a:r>
              <a:rPr lang="en-US" sz="2400">
                <a:solidFill>
                  <a:schemeClr val="accent5"/>
                </a:solidFill>
              </a:rPr>
              <a:t>OffsetDateTime </a:t>
            </a:r>
            <a:r>
              <a:rPr lang="en-US" sz="2400" b="1"/>
              <a:t>offSetByTwo </a:t>
            </a:r>
            <a:r>
              <a:rPr lang="en-US" sz="2400"/>
              <a:t>= </a:t>
            </a:r>
            <a:r>
              <a:rPr lang="en-US" sz="2400">
                <a:solidFill>
                  <a:schemeClr val="accent5"/>
                </a:solidFill>
              </a:rPr>
              <a:t>OffsetDateTime</a:t>
            </a:r>
            <a:r>
              <a:rPr lang="en-US" sz="2400"/>
              <a:t>.</a:t>
            </a:r>
            <a:r>
              <a:rPr lang="en-US" sz="2400" b="1"/>
              <a:t>of</a:t>
            </a:r>
            <a:r>
              <a:rPr lang="en-US" sz="2400"/>
              <a:t>(</a:t>
            </a:r>
            <a:r>
              <a:rPr lang="en-US" sz="2400" b="1"/>
              <a:t>localDateTime</a:t>
            </a:r>
            <a:r>
              <a:rPr lang="en-US" sz="2400"/>
              <a:t>, </a:t>
            </a:r>
            <a:r>
              <a:rPr lang="en-US" sz="2400" b="1"/>
              <a:t>zoneOffset</a:t>
            </a:r>
            <a:r>
              <a:rPr lang="en-US" sz="2400"/>
              <a:t>);</a:t>
            </a:r>
            <a:endParaRPr sz="2400"/>
          </a:p>
        </p:txBody>
      </p:sp>
      <p:sp>
        <p:nvSpPr>
          <p:cNvPr id="1734" name="Google Shape;1734;p17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pl.sda.datetime.ZoneDataAndTimeExamples</a:t>
            </a:r>
            <a:endParaRPr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1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Data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czas</a:t>
            </a:r>
            <a:endParaRPr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java.time.* - </a:t>
            </a:r>
            <a:r>
              <a:rPr lang="en-US" sz="2400" dirty="0" err="1">
                <a:solidFill>
                  <a:schemeClr val="accent6"/>
                </a:solidFill>
                <a:latin typeface="Arial"/>
                <a:ea typeface="Arial"/>
                <a:cs typeface="Arial"/>
                <a:sym typeface="Arial"/>
              </a:rPr>
              <a:t>klasy</a:t>
            </a:r>
            <a:r>
              <a:rPr lang="en-US" sz="2400" dirty="0">
                <a:solidFill>
                  <a:schemeClr val="accent6"/>
                </a:solidFill>
                <a:latin typeface="Arial"/>
                <a:ea typeface="Arial"/>
                <a:cs typeface="Arial"/>
                <a:sym typeface="Arial"/>
              </a:rPr>
              <a:t> </a:t>
            </a:r>
            <a:r>
              <a:rPr lang="en-US" sz="2400" dirty="0" err="1">
                <a:solidFill>
                  <a:schemeClr val="accent6"/>
                </a:solidFill>
                <a:latin typeface="Arial"/>
                <a:ea typeface="Arial"/>
                <a:cs typeface="Arial"/>
                <a:sym typeface="Arial"/>
              </a:rPr>
              <a:t>pomocnicze</a:t>
            </a:r>
            <a:r>
              <a:rPr lang="en-US" sz="2400" dirty="0">
                <a:solidFill>
                  <a:schemeClr val="accent6"/>
                </a:solidFill>
                <a:latin typeface="Arial"/>
                <a:ea typeface="Arial"/>
                <a:cs typeface="Arial"/>
                <a:sym typeface="Arial"/>
              </a:rPr>
              <a:t>, </a:t>
            </a:r>
            <a:r>
              <a:rPr lang="en-US" sz="2400" dirty="0" err="1">
                <a:solidFill>
                  <a:schemeClr val="accent6"/>
                </a:solidFill>
                <a:latin typeface="Arial"/>
                <a:ea typeface="Arial"/>
                <a:cs typeface="Arial"/>
                <a:sym typeface="Arial"/>
              </a:rPr>
              <a:t>odstępy</a:t>
            </a:r>
            <a:r>
              <a:rPr lang="en-US" sz="2400" dirty="0">
                <a:solidFill>
                  <a:schemeClr val="accent6"/>
                </a:solidFill>
                <a:latin typeface="Arial"/>
                <a:ea typeface="Arial"/>
                <a:cs typeface="Arial"/>
                <a:sym typeface="Arial"/>
              </a:rPr>
              <a:t> </a:t>
            </a:r>
            <a:r>
              <a:rPr lang="en-US" sz="2400" dirty="0" err="1">
                <a:solidFill>
                  <a:schemeClr val="accent6"/>
                </a:solidFill>
                <a:latin typeface="Arial"/>
                <a:ea typeface="Arial"/>
                <a:cs typeface="Arial"/>
                <a:sym typeface="Arial"/>
              </a:rPr>
              <a:t>czasowe</a:t>
            </a:r>
            <a:endParaRPr sz="2400" dirty="0">
              <a:solidFill>
                <a:schemeClr val="accent6"/>
              </a:solidFill>
              <a:latin typeface="Arial"/>
              <a:ea typeface="Arial"/>
              <a:cs typeface="Arial"/>
              <a:sym typeface="Arial"/>
            </a:endParaRPr>
          </a:p>
        </p:txBody>
      </p:sp>
      <p:sp>
        <p:nvSpPr>
          <p:cNvPr id="1740" name="Google Shape;1740;p176"/>
          <p:cNvSpPr txBox="1">
            <a:spLocks noGrp="1"/>
          </p:cNvSpPr>
          <p:nvPr>
            <p:ph type="ctrTitle" idx="4294967295"/>
          </p:nvPr>
        </p:nvSpPr>
        <p:spPr>
          <a:xfrm>
            <a:off x="117000" y="1115400"/>
            <a:ext cx="11882100" cy="518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Period </a:t>
            </a:r>
            <a:r>
              <a:rPr lang="en-US" sz="2400" b="1">
                <a:latin typeface="Arial"/>
                <a:ea typeface="Arial"/>
                <a:cs typeface="Arial"/>
                <a:sym typeface="Arial"/>
              </a:rPr>
              <a:t>- klasa reprezentuje odstęp czasu liczony w dniach, miesiącach i latach</a:t>
            </a:r>
            <a:endParaRPr sz="2400" b="1">
              <a:solidFill>
                <a:srgbClr val="000000"/>
              </a:solidFill>
              <a:latin typeface="Arial"/>
              <a:ea typeface="Arial"/>
              <a:cs typeface="Arial"/>
              <a:sym typeface="Arial"/>
            </a:endParaRPr>
          </a:p>
        </p:txBody>
      </p:sp>
      <p:sp>
        <p:nvSpPr>
          <p:cNvPr id="1741" name="Google Shape;1741;p17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pl.sda.datetime.PeriodAndDurationExamples</a:t>
            </a:r>
            <a:endParaRPr dirty="0"/>
          </a:p>
        </p:txBody>
      </p:sp>
      <p:sp>
        <p:nvSpPr>
          <p:cNvPr id="1742" name="Google Shape;1742;p176"/>
          <p:cNvSpPr txBox="1"/>
          <p:nvPr/>
        </p:nvSpPr>
        <p:spPr>
          <a:xfrm>
            <a:off x="0" y="4269900"/>
            <a:ext cx="11794200" cy="13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5"/>
                </a:solidFill>
              </a:rPr>
              <a:t>LocalTime </a:t>
            </a:r>
            <a:r>
              <a:rPr lang="en-US" sz="2000" b="1"/>
              <a:t>initialTime </a:t>
            </a:r>
            <a:r>
              <a:rPr lang="en-US" sz="2000"/>
              <a:t>= </a:t>
            </a:r>
            <a:r>
              <a:rPr lang="en-US" sz="2000">
                <a:solidFill>
                  <a:schemeClr val="accent5"/>
                </a:solidFill>
              </a:rPr>
              <a:t>LocalTime</a:t>
            </a:r>
            <a:r>
              <a:rPr lang="en-US" sz="2000"/>
              <a:t>.of(</a:t>
            </a:r>
            <a:r>
              <a:rPr lang="en-US" sz="2000">
                <a:solidFill>
                  <a:schemeClr val="accent6"/>
                </a:solidFill>
              </a:rPr>
              <a:t>6, 30, 0</a:t>
            </a:r>
            <a:r>
              <a:rPr lang="en-US" sz="2000"/>
              <a:t>);</a:t>
            </a:r>
            <a:endParaRPr sz="2000"/>
          </a:p>
          <a:p>
            <a:pPr marL="0" lvl="0" indent="0" algn="l" rtl="0">
              <a:spcBef>
                <a:spcPts val="0"/>
              </a:spcBef>
              <a:spcAft>
                <a:spcPts val="0"/>
              </a:spcAft>
              <a:buNone/>
            </a:pPr>
            <a:r>
              <a:rPr lang="en-US" sz="2000">
                <a:solidFill>
                  <a:schemeClr val="accent5"/>
                </a:solidFill>
              </a:rPr>
              <a:t>LocalTime </a:t>
            </a:r>
            <a:r>
              <a:rPr lang="en-US" sz="2000" b="1"/>
              <a:t>finalTime </a:t>
            </a:r>
            <a:r>
              <a:rPr lang="en-US" sz="2000"/>
              <a:t>= </a:t>
            </a:r>
            <a:r>
              <a:rPr lang="en-US" sz="2000">
                <a:solidFill>
                  <a:schemeClr val="accent5"/>
                </a:solidFill>
              </a:rPr>
              <a:t>LocalTime</a:t>
            </a:r>
            <a:r>
              <a:rPr lang="en-US" sz="2000">
                <a:solidFill>
                  <a:schemeClr val="dk1"/>
                </a:solidFill>
              </a:rPr>
              <a:t>.of(</a:t>
            </a:r>
            <a:r>
              <a:rPr lang="en-US" sz="2000">
                <a:solidFill>
                  <a:schemeClr val="accent6"/>
                </a:solidFill>
              </a:rPr>
              <a:t>15, 30, 0</a:t>
            </a:r>
            <a:r>
              <a:rPr lang="en-US" sz="2000">
                <a:solidFill>
                  <a:schemeClr val="dk1"/>
                </a:solidFill>
              </a:rPr>
              <a:t>);</a:t>
            </a:r>
            <a:endParaRPr sz="2000"/>
          </a:p>
          <a:p>
            <a:pPr marL="0" lvl="0" indent="0" algn="l" rtl="0">
              <a:spcBef>
                <a:spcPts val="0"/>
              </a:spcBef>
              <a:spcAft>
                <a:spcPts val="0"/>
              </a:spcAft>
              <a:buNone/>
            </a:pPr>
            <a:r>
              <a:rPr lang="en-US" sz="2000">
                <a:solidFill>
                  <a:schemeClr val="accent5"/>
                </a:solidFill>
              </a:rPr>
              <a:t>Duration </a:t>
            </a:r>
            <a:r>
              <a:rPr lang="en-US" sz="2000"/>
              <a:t>duration = </a:t>
            </a:r>
            <a:r>
              <a:rPr lang="en-US" sz="2000">
                <a:solidFill>
                  <a:schemeClr val="accent5"/>
                </a:solidFill>
              </a:rPr>
              <a:t>Duration</a:t>
            </a:r>
            <a:r>
              <a:rPr lang="en-US" sz="2000"/>
              <a:t>.between(</a:t>
            </a:r>
            <a:r>
              <a:rPr lang="en-US" sz="2000" b="1"/>
              <a:t>finalTime</a:t>
            </a:r>
            <a:r>
              <a:rPr lang="en-US" sz="2000"/>
              <a:t>, </a:t>
            </a:r>
            <a:r>
              <a:rPr lang="en-US" sz="2000" b="1"/>
              <a:t>initialTime</a:t>
            </a:r>
            <a:r>
              <a:rPr lang="en-US" sz="2000"/>
              <a:t>);</a:t>
            </a:r>
            <a:endParaRPr sz="2000"/>
          </a:p>
          <a:p>
            <a:pPr marL="0" lvl="0" indent="0" algn="l" rtl="0">
              <a:spcBef>
                <a:spcPts val="0"/>
              </a:spcBef>
              <a:spcAft>
                <a:spcPts val="0"/>
              </a:spcAft>
              <a:buNone/>
            </a:pPr>
            <a:r>
              <a:rPr lang="en-US" sz="2000"/>
              <a:t>System.out.println(</a:t>
            </a:r>
            <a:r>
              <a:rPr lang="en-US" sz="2000">
                <a:solidFill>
                  <a:schemeClr val="accent6"/>
                </a:solidFill>
              </a:rPr>
              <a:t>"Duration: "</a:t>
            </a:r>
            <a:r>
              <a:rPr lang="en-US" sz="2000"/>
              <a:t> + </a:t>
            </a:r>
            <a:r>
              <a:rPr lang="en-US" sz="2000" b="1"/>
              <a:t>duration</a:t>
            </a:r>
            <a:r>
              <a:rPr lang="en-US" sz="2000"/>
              <a:t>); </a:t>
            </a:r>
            <a:r>
              <a:rPr lang="en-US" sz="2000">
                <a:solidFill>
                  <a:schemeClr val="accent3"/>
                </a:solidFill>
              </a:rPr>
              <a:t>//PT-9H</a:t>
            </a:r>
            <a:endParaRPr sz="2000">
              <a:solidFill>
                <a:schemeClr val="accent3"/>
              </a:solidFill>
            </a:endParaRPr>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1743" name="Google Shape;1743;p176"/>
          <p:cNvSpPr txBox="1"/>
          <p:nvPr/>
        </p:nvSpPr>
        <p:spPr>
          <a:xfrm>
            <a:off x="1850" y="1739375"/>
            <a:ext cx="11882100" cy="15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initialDate </a:t>
            </a:r>
            <a:r>
              <a:rPr lang="en-US" sz="2000">
                <a:solidFill>
                  <a:schemeClr val="dk1"/>
                </a:solidFill>
              </a:rPr>
              <a:t> = LocalDate.parse(</a:t>
            </a:r>
            <a:r>
              <a:rPr lang="en-US" sz="2000">
                <a:solidFill>
                  <a:schemeClr val="accent6"/>
                </a:solidFill>
              </a:rPr>
              <a:t>"2017-09-30"</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finalDate </a:t>
            </a:r>
            <a:r>
              <a:rPr lang="en-US" sz="2000">
                <a:solidFill>
                  <a:schemeClr val="dk1"/>
                </a:solidFill>
              </a:rPr>
              <a:t>= LocalDate.parse(</a:t>
            </a:r>
            <a:r>
              <a:rPr lang="en-US" sz="2000">
                <a:solidFill>
                  <a:schemeClr val="accent6"/>
                </a:solidFill>
              </a:rPr>
              <a:t>"2018-10-01"</a:t>
            </a:r>
            <a:r>
              <a:rPr lang="en-US" sz="2000">
                <a:solidFill>
                  <a:schemeClr val="dk1"/>
                </a:solidFill>
              </a:rPr>
              <a:t>);</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accent5"/>
                </a:solidFill>
              </a:rPr>
              <a:t>Period </a:t>
            </a:r>
            <a:r>
              <a:rPr lang="en-US" sz="2000" b="1">
                <a:solidFill>
                  <a:schemeClr val="dk1"/>
                </a:solidFill>
              </a:rPr>
              <a:t>between </a:t>
            </a:r>
            <a:r>
              <a:rPr lang="en-US" sz="2000">
                <a:solidFill>
                  <a:schemeClr val="dk1"/>
                </a:solidFill>
              </a:rPr>
              <a:t>= </a:t>
            </a:r>
            <a:r>
              <a:rPr lang="en-US" sz="2000">
                <a:solidFill>
                  <a:schemeClr val="accent5"/>
                </a:solidFill>
              </a:rPr>
              <a:t>Period</a:t>
            </a:r>
            <a:r>
              <a:rPr lang="en-US" sz="2000">
                <a:solidFill>
                  <a:schemeClr val="dk1"/>
                </a:solidFill>
              </a:rPr>
              <a:t>.between(</a:t>
            </a:r>
            <a:r>
              <a:rPr lang="en-US" sz="2000" b="1">
                <a:solidFill>
                  <a:schemeClr val="dk1"/>
                </a:solidFill>
              </a:rPr>
              <a:t>finalDate</a:t>
            </a:r>
            <a:r>
              <a:rPr lang="en-US" sz="2000">
                <a:solidFill>
                  <a:schemeClr val="dk1"/>
                </a:solidFill>
              </a:rPr>
              <a:t>, </a:t>
            </a:r>
            <a:r>
              <a:rPr lang="en-US" sz="2000" b="1">
                <a:solidFill>
                  <a:schemeClr val="dk1"/>
                </a:solidFill>
              </a:rPr>
              <a:t>initialDate</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System.out.println(</a:t>
            </a:r>
            <a:r>
              <a:rPr lang="en-US" sz="2000">
                <a:solidFill>
                  <a:schemeClr val="accent6"/>
                </a:solidFill>
              </a:rPr>
              <a:t>"Period: "</a:t>
            </a:r>
            <a:r>
              <a:rPr lang="en-US" sz="2000">
                <a:solidFill>
                  <a:schemeClr val="dk1"/>
                </a:solidFill>
              </a:rPr>
              <a:t> + between); </a:t>
            </a:r>
            <a:r>
              <a:rPr lang="en-US" sz="2000">
                <a:solidFill>
                  <a:schemeClr val="accent3"/>
                </a:solidFill>
              </a:rPr>
              <a:t>//P-1Y-1D</a:t>
            </a:r>
            <a:endParaRPr sz="2000">
              <a:solidFill>
                <a:schemeClr val="accent3"/>
              </a:solidFill>
            </a:endParaRPr>
          </a:p>
        </p:txBody>
      </p:sp>
      <p:sp>
        <p:nvSpPr>
          <p:cNvPr id="1744" name="Google Shape;1744;p176"/>
          <p:cNvSpPr txBox="1">
            <a:spLocks noGrp="1"/>
          </p:cNvSpPr>
          <p:nvPr>
            <p:ph type="ctrTitle" idx="4294967295"/>
          </p:nvPr>
        </p:nvSpPr>
        <p:spPr>
          <a:xfrm>
            <a:off x="117000" y="3324600"/>
            <a:ext cx="11882100" cy="852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Duration </a:t>
            </a:r>
            <a:r>
              <a:rPr lang="en-US" sz="2400" b="1">
                <a:latin typeface="Arial"/>
                <a:ea typeface="Arial"/>
                <a:cs typeface="Arial"/>
                <a:sym typeface="Arial"/>
              </a:rPr>
              <a:t>- klasa reprezentuje odstęp czasu liczony w sekundach, minutach i godzinach</a:t>
            </a:r>
            <a:endParaRPr sz="2400" b="1">
              <a:solidFill>
                <a:srgbClr val="000000"/>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17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750" name="Google Shape;1750;p17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#datetime</a:t>
            </a:r>
            <a:endParaRPr sz="3000" b="1">
              <a:solidFill>
                <a:schemeClr val="accent6"/>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1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#datetime</a:t>
            </a:r>
            <a:endParaRPr sz="2400" dirty="0">
              <a:solidFill>
                <a:schemeClr val="accent6"/>
              </a:solidFill>
              <a:latin typeface="Arial"/>
              <a:ea typeface="Arial"/>
              <a:cs typeface="Arial"/>
              <a:sym typeface="Arial"/>
            </a:endParaRPr>
          </a:p>
        </p:txBody>
      </p:sp>
      <p:sp>
        <p:nvSpPr>
          <p:cNvPr id="1756" name="Google Shape;1756;p178"/>
          <p:cNvSpPr txBox="1">
            <a:spLocks noGrp="1"/>
          </p:cNvSpPr>
          <p:nvPr>
            <p:ph type="ctrTitle" idx="4294967295"/>
          </p:nvPr>
        </p:nvSpPr>
        <p:spPr>
          <a:xfrm>
            <a:off x="204850" y="1082850"/>
            <a:ext cx="11806800" cy="526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a:latin typeface="Arial"/>
                <a:ea typeface="Arial"/>
                <a:cs typeface="Arial"/>
                <a:sym typeface="Arial"/>
              </a:rPr>
              <a:t>Za </a:t>
            </a:r>
            <a:r>
              <a:rPr lang="en-US" sz="1800" dirty="0" err="1">
                <a:latin typeface="Arial"/>
                <a:ea typeface="Arial"/>
                <a:cs typeface="Arial"/>
                <a:sym typeface="Arial"/>
              </a:rPr>
              <a:t>pomocą</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Calendar </a:t>
            </a: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obiekt</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Date</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reprezentuje</a:t>
            </a:r>
            <a:r>
              <a:rPr lang="en-US" sz="1800" dirty="0">
                <a:latin typeface="Arial"/>
                <a:ea typeface="Arial"/>
                <a:cs typeface="Arial"/>
                <a:sym typeface="Arial"/>
              </a:rPr>
              <a:t> </a:t>
            </a:r>
            <a:r>
              <a:rPr lang="en-US" sz="1800" dirty="0" err="1">
                <a:latin typeface="Arial"/>
                <a:ea typeface="Arial"/>
                <a:cs typeface="Arial"/>
                <a:sym typeface="Arial"/>
              </a:rPr>
              <a:t>datę</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godzinę</a:t>
            </a:r>
            <a:r>
              <a:rPr lang="en-US" sz="1800" dirty="0">
                <a:latin typeface="Arial"/>
                <a:ea typeface="Arial"/>
                <a:cs typeface="Arial"/>
                <a:sym typeface="Arial"/>
              </a:rPr>
              <a:t> </a:t>
            </a:r>
            <a:r>
              <a:rPr lang="en-US" sz="1800" dirty="0" err="1">
                <a:latin typeface="Arial"/>
                <a:ea typeface="Arial"/>
                <a:cs typeface="Arial"/>
                <a:sym typeface="Arial"/>
              </a:rPr>
              <a:t>Twoich</a:t>
            </a:r>
            <a:r>
              <a:rPr lang="en-US" sz="1800" dirty="0">
                <a:latin typeface="Arial"/>
                <a:ea typeface="Arial"/>
                <a:cs typeface="Arial"/>
                <a:sym typeface="Arial"/>
              </a:rPr>
              <a:t> </a:t>
            </a:r>
            <a:r>
              <a:rPr lang="en-US" sz="1800" dirty="0" err="1">
                <a:latin typeface="Arial"/>
                <a:ea typeface="Arial"/>
                <a:cs typeface="Arial"/>
                <a:sym typeface="Arial"/>
              </a:rPr>
              <a:t>urodzin</a:t>
            </a:r>
            <a:r>
              <a:rPr lang="en-US" sz="1800" dirty="0">
                <a:latin typeface="Arial"/>
                <a:ea typeface="Arial"/>
                <a:cs typeface="Arial"/>
                <a:sym typeface="Arial"/>
              </a:rPr>
              <a:t>. </a:t>
            </a:r>
            <a:r>
              <a:rPr lang="en-US" sz="1800" dirty="0" err="1">
                <a:latin typeface="Arial"/>
                <a:ea typeface="Arial"/>
                <a:cs typeface="Arial"/>
                <a:sym typeface="Arial"/>
              </a:rPr>
              <a:t>Wyświetl</a:t>
            </a:r>
            <a:r>
              <a:rPr lang="en-US" sz="1800" dirty="0">
                <a:latin typeface="Arial"/>
                <a:ea typeface="Arial"/>
                <a:cs typeface="Arial"/>
                <a:sym typeface="Arial"/>
              </a:rPr>
              <a:t> </a:t>
            </a:r>
            <a:r>
              <a:rPr lang="en-US" sz="1800" dirty="0" err="1">
                <a:latin typeface="Arial"/>
                <a:ea typeface="Arial"/>
                <a:cs typeface="Arial"/>
                <a:sym typeface="Arial"/>
              </a:rPr>
              <a:t>ją</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konsolę</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Wyświetl</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konsoli</a:t>
            </a:r>
            <a:r>
              <a:rPr lang="en-US" sz="1800" dirty="0">
                <a:latin typeface="Arial"/>
                <a:ea typeface="Arial"/>
                <a:cs typeface="Arial"/>
                <a:sym typeface="Arial"/>
              </a:rPr>
              <a:t> </a:t>
            </a:r>
            <a:r>
              <a:rPr lang="en-US" sz="1800" dirty="0" err="1">
                <a:latin typeface="Arial"/>
                <a:ea typeface="Arial"/>
                <a:cs typeface="Arial"/>
                <a:sym typeface="Arial"/>
              </a:rPr>
              <a:t>datę</a:t>
            </a:r>
            <a:r>
              <a:rPr lang="en-US" sz="1800" dirty="0">
                <a:latin typeface="Arial"/>
                <a:ea typeface="Arial"/>
                <a:cs typeface="Arial"/>
                <a:sym typeface="Arial"/>
              </a:rPr>
              <a:t> z pkt 1 z </a:t>
            </a:r>
            <a:r>
              <a:rPr lang="en-US" sz="1800" dirty="0" err="1">
                <a:latin typeface="Arial"/>
                <a:ea typeface="Arial"/>
                <a:cs typeface="Arial"/>
                <a:sym typeface="Arial"/>
              </a:rPr>
              <a:t>nazwą</a:t>
            </a:r>
            <a:r>
              <a:rPr lang="en-US" sz="1800" dirty="0">
                <a:latin typeface="Arial"/>
                <a:ea typeface="Arial"/>
                <a:cs typeface="Arial"/>
                <a:sym typeface="Arial"/>
              </a:rPr>
              <a:t> </a:t>
            </a:r>
            <a:r>
              <a:rPr lang="en-US" sz="1800" dirty="0" err="1">
                <a:latin typeface="Arial"/>
                <a:ea typeface="Arial"/>
                <a:cs typeface="Arial"/>
                <a:sym typeface="Arial"/>
              </a:rPr>
              <a:t>miesiąca</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nazwą</a:t>
            </a:r>
            <a:r>
              <a:rPr lang="en-US" sz="1800" dirty="0">
                <a:latin typeface="Arial"/>
                <a:ea typeface="Arial"/>
                <a:cs typeface="Arial"/>
                <a:sym typeface="Arial"/>
              </a:rPr>
              <a:t> </a:t>
            </a:r>
            <a:r>
              <a:rPr lang="en-US" sz="1800" dirty="0" err="1">
                <a:latin typeface="Arial"/>
                <a:ea typeface="Arial"/>
                <a:cs typeface="Arial"/>
                <a:sym typeface="Arial"/>
              </a:rPr>
              <a:t>dnia</a:t>
            </a:r>
            <a:r>
              <a:rPr lang="en-US" sz="1800" dirty="0">
                <a:latin typeface="Arial"/>
                <a:ea typeface="Arial"/>
                <a:cs typeface="Arial"/>
                <a:sym typeface="Arial"/>
              </a:rPr>
              <a:t> </a:t>
            </a:r>
            <a:r>
              <a:rPr lang="en-US" sz="1800" dirty="0" err="1">
                <a:latin typeface="Arial"/>
                <a:ea typeface="Arial"/>
                <a:cs typeface="Arial"/>
                <a:sym typeface="Arial"/>
              </a:rPr>
              <a:t>tygodnia</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Wyświetl</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konsoli</a:t>
            </a:r>
            <a:r>
              <a:rPr lang="en-US" sz="1800" dirty="0">
                <a:latin typeface="Arial"/>
                <a:ea typeface="Arial"/>
                <a:cs typeface="Arial"/>
                <a:sym typeface="Arial"/>
              </a:rPr>
              <a:t> </a:t>
            </a:r>
            <a:r>
              <a:rPr lang="en-US" sz="1800" dirty="0" err="1">
                <a:latin typeface="Arial"/>
                <a:ea typeface="Arial"/>
                <a:cs typeface="Arial"/>
                <a:sym typeface="Arial"/>
              </a:rPr>
              <a:t>datę</a:t>
            </a:r>
            <a:r>
              <a:rPr lang="en-US" sz="1800" dirty="0">
                <a:latin typeface="Arial"/>
                <a:ea typeface="Arial"/>
                <a:cs typeface="Arial"/>
                <a:sym typeface="Arial"/>
              </a:rPr>
              <a:t> z pkt 1, ale </a:t>
            </a:r>
            <a:r>
              <a:rPr lang="en-US" sz="1800" dirty="0" err="1">
                <a:latin typeface="Arial"/>
                <a:ea typeface="Arial"/>
                <a:cs typeface="Arial"/>
                <a:sym typeface="Arial"/>
              </a:rPr>
              <a:t>uwzględniając</a:t>
            </a:r>
            <a:r>
              <a:rPr lang="en-US" sz="1800" dirty="0">
                <a:latin typeface="Arial"/>
                <a:ea typeface="Arial"/>
                <a:cs typeface="Arial"/>
                <a:sym typeface="Arial"/>
              </a:rPr>
              <a:t> </a:t>
            </a:r>
            <a:r>
              <a:rPr lang="en-US" sz="1800" dirty="0" err="1">
                <a:latin typeface="Arial"/>
                <a:ea typeface="Arial"/>
                <a:cs typeface="Arial"/>
                <a:sym typeface="Arial"/>
              </a:rPr>
              <a:t>strefę</a:t>
            </a:r>
            <a:r>
              <a:rPr lang="en-US" sz="1800" dirty="0">
                <a:latin typeface="Arial"/>
                <a:ea typeface="Arial"/>
                <a:cs typeface="Arial"/>
                <a:sym typeface="Arial"/>
              </a:rPr>
              <a:t> </a:t>
            </a:r>
            <a:r>
              <a:rPr lang="en-US" sz="1800" dirty="0" err="1">
                <a:latin typeface="Arial"/>
                <a:ea typeface="Arial"/>
                <a:cs typeface="Arial"/>
                <a:sym typeface="Arial"/>
              </a:rPr>
              <a:t>czasową</a:t>
            </a:r>
            <a:r>
              <a:rPr lang="en-US" sz="1800" dirty="0">
                <a:latin typeface="Arial"/>
                <a:ea typeface="Arial"/>
                <a:cs typeface="Arial"/>
                <a:sym typeface="Arial"/>
              </a:rPr>
              <a:t>: </a:t>
            </a:r>
            <a:r>
              <a:rPr lang="en-US" sz="1800" dirty="0" err="1">
                <a:latin typeface="Arial"/>
                <a:ea typeface="Arial"/>
                <a:cs typeface="Arial"/>
                <a:sym typeface="Arial"/>
              </a:rPr>
              <a:t>Tokio</a:t>
            </a:r>
            <a:r>
              <a:rPr lang="en-US" sz="1800" dirty="0">
                <a:latin typeface="Arial"/>
                <a:ea typeface="Arial"/>
                <a:cs typeface="Arial"/>
                <a:sym typeface="Arial"/>
              </a:rPr>
              <a:t> w </a:t>
            </a:r>
            <a:r>
              <a:rPr lang="en-US" sz="1800" dirty="0" err="1">
                <a:latin typeface="Arial"/>
                <a:ea typeface="Arial"/>
                <a:cs typeface="Arial"/>
                <a:sym typeface="Arial"/>
              </a:rPr>
              <a:t>Japonii</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Hawaii w USA.</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Powtórz</a:t>
            </a:r>
            <a:r>
              <a:rPr lang="en-US" sz="1800" dirty="0">
                <a:latin typeface="Arial"/>
                <a:ea typeface="Arial"/>
                <a:cs typeface="Arial"/>
                <a:sym typeface="Arial"/>
              </a:rPr>
              <a:t> </a:t>
            </a:r>
            <a:r>
              <a:rPr lang="en-US" sz="1800" dirty="0" err="1">
                <a:latin typeface="Arial"/>
                <a:ea typeface="Arial"/>
                <a:cs typeface="Arial"/>
                <a:sym typeface="Arial"/>
              </a:rPr>
              <a:t>zadanie</a:t>
            </a:r>
            <a:r>
              <a:rPr lang="en-US" sz="1800" dirty="0">
                <a:latin typeface="Arial"/>
                <a:ea typeface="Arial"/>
                <a:cs typeface="Arial"/>
                <a:sym typeface="Arial"/>
              </a:rPr>
              <a:t> 1, 2 </a:t>
            </a:r>
            <a:r>
              <a:rPr lang="en-US" sz="1800" dirty="0" err="1">
                <a:latin typeface="Arial"/>
                <a:ea typeface="Arial"/>
                <a:cs typeface="Arial"/>
                <a:sym typeface="Arial"/>
              </a:rPr>
              <a:t>i</a:t>
            </a:r>
            <a:r>
              <a:rPr lang="en-US" sz="1800" dirty="0">
                <a:latin typeface="Arial"/>
                <a:ea typeface="Arial"/>
                <a:cs typeface="Arial"/>
                <a:sym typeface="Arial"/>
              </a:rPr>
              <a:t> 3 </a:t>
            </a:r>
            <a:r>
              <a:rPr lang="en-US" sz="1800" dirty="0" err="1">
                <a:latin typeface="Arial"/>
                <a:ea typeface="Arial"/>
                <a:cs typeface="Arial"/>
                <a:sym typeface="Arial"/>
              </a:rPr>
              <a:t>używając</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LocalDateTime</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 </a:t>
            </a:r>
            <a:r>
              <a:rPr lang="en-US" sz="1800" dirty="0" err="1">
                <a:latin typeface="Arial"/>
                <a:ea typeface="Arial"/>
                <a:cs typeface="Arial"/>
                <a:sym typeface="Arial"/>
              </a:rPr>
              <a:t>Powtórz</a:t>
            </a:r>
            <a:r>
              <a:rPr lang="en-US" sz="1800" dirty="0">
                <a:latin typeface="Arial"/>
                <a:ea typeface="Arial"/>
                <a:cs typeface="Arial"/>
                <a:sym typeface="Arial"/>
              </a:rPr>
              <a:t> </a:t>
            </a:r>
            <a:r>
              <a:rPr lang="en-US" sz="1800" dirty="0" err="1">
                <a:latin typeface="Arial"/>
                <a:ea typeface="Arial"/>
                <a:cs typeface="Arial"/>
                <a:sym typeface="Arial"/>
              </a:rPr>
              <a:t>zadanie</a:t>
            </a:r>
            <a:r>
              <a:rPr lang="en-US" sz="1800" dirty="0">
                <a:latin typeface="Arial"/>
                <a:ea typeface="Arial"/>
                <a:cs typeface="Arial"/>
                <a:sym typeface="Arial"/>
              </a:rPr>
              <a:t> 3 </a:t>
            </a:r>
            <a:r>
              <a:rPr lang="en-US" sz="1800" dirty="0" err="1">
                <a:latin typeface="Arial"/>
                <a:ea typeface="Arial"/>
                <a:cs typeface="Arial"/>
                <a:sym typeface="Arial"/>
              </a:rPr>
              <a:t>używając</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LocalDateTime</a:t>
            </a:r>
            <a:r>
              <a:rPr lang="en-US" sz="1800" b="1" dirty="0">
                <a:latin typeface="Arial"/>
                <a:ea typeface="Arial"/>
                <a:cs typeface="Arial"/>
                <a:sym typeface="Arial"/>
              </a:rPr>
              <a:t> </a:t>
            </a:r>
            <a:r>
              <a:rPr lang="en-US" sz="1800" dirty="0" err="1">
                <a:latin typeface="Arial"/>
                <a:ea typeface="Arial"/>
                <a:cs typeface="Arial"/>
                <a:sym typeface="Arial"/>
              </a:rPr>
              <a:t>i</a:t>
            </a:r>
            <a:r>
              <a:rPr lang="en-US" sz="1800" b="1" dirty="0">
                <a:latin typeface="Arial"/>
                <a:ea typeface="Arial"/>
                <a:cs typeface="Arial"/>
                <a:sym typeface="Arial"/>
              </a:rPr>
              <a:t> </a:t>
            </a:r>
            <a:r>
              <a:rPr lang="en-US" sz="1800" b="1" dirty="0" err="1">
                <a:latin typeface="Arial"/>
                <a:ea typeface="Arial"/>
                <a:cs typeface="Arial"/>
                <a:sym typeface="Arial"/>
              </a:rPr>
              <a:t>ZonedDateTime</a:t>
            </a:r>
            <a:r>
              <a:rPr lang="en-US" sz="1800" b="1" dirty="0">
                <a:latin typeface="Arial"/>
                <a:ea typeface="Arial"/>
                <a:cs typeface="Arial"/>
                <a:sym typeface="Arial"/>
              </a:rPr>
              <a:t> </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swojej</a:t>
            </a:r>
            <a:r>
              <a:rPr lang="en-US" sz="1800" dirty="0">
                <a:latin typeface="Arial"/>
                <a:ea typeface="Arial"/>
                <a:cs typeface="Arial"/>
                <a:sym typeface="Arial"/>
              </a:rPr>
              <a:t> </a:t>
            </a:r>
            <a:r>
              <a:rPr lang="en-US" sz="1800" dirty="0" err="1">
                <a:latin typeface="Arial"/>
                <a:ea typeface="Arial"/>
                <a:cs typeface="Arial"/>
                <a:sym typeface="Arial"/>
              </a:rPr>
              <a:t>daty</a:t>
            </a:r>
            <a:r>
              <a:rPr lang="en-US" sz="1800" dirty="0">
                <a:latin typeface="Arial"/>
                <a:ea typeface="Arial"/>
                <a:cs typeface="Arial"/>
                <a:sym typeface="Arial"/>
              </a:rPr>
              <a:t> </a:t>
            </a:r>
            <a:r>
              <a:rPr lang="en-US" sz="1800" dirty="0" err="1">
                <a:latin typeface="Arial"/>
                <a:ea typeface="Arial"/>
                <a:cs typeface="Arial"/>
                <a:sym typeface="Arial"/>
              </a:rPr>
              <a:t>urodzenia</a:t>
            </a:r>
            <a:r>
              <a:rPr lang="en-US" sz="1800" dirty="0">
                <a:latin typeface="Arial"/>
                <a:ea typeface="Arial"/>
                <a:cs typeface="Arial"/>
                <a:sym typeface="Arial"/>
              </a:rPr>
              <a:t> </a:t>
            </a:r>
            <a:r>
              <a:rPr lang="en-US" sz="1800" dirty="0" err="1">
                <a:latin typeface="Arial"/>
                <a:ea typeface="Arial"/>
                <a:cs typeface="Arial"/>
                <a:sym typeface="Arial"/>
              </a:rPr>
              <a:t>wyświetl</a:t>
            </a:r>
            <a:r>
              <a:rPr lang="en-US" sz="1800" dirty="0">
                <a:latin typeface="Arial"/>
                <a:ea typeface="Arial"/>
                <a:cs typeface="Arial"/>
                <a:sym typeface="Arial"/>
              </a:rPr>
              <a:t> </a:t>
            </a:r>
            <a:r>
              <a:rPr lang="en-US" sz="1800" dirty="0" err="1">
                <a:latin typeface="Arial"/>
                <a:ea typeface="Arial"/>
                <a:cs typeface="Arial"/>
                <a:sym typeface="Arial"/>
              </a:rPr>
              <a:t>ilość</a:t>
            </a:r>
            <a:r>
              <a:rPr lang="en-US" sz="1800" dirty="0">
                <a:latin typeface="Arial"/>
                <a:ea typeface="Arial"/>
                <a:cs typeface="Arial"/>
                <a:sym typeface="Arial"/>
              </a:rPr>
              <a:t> </a:t>
            </a:r>
            <a:r>
              <a:rPr lang="en-US" sz="1800" dirty="0" err="1">
                <a:latin typeface="Arial"/>
                <a:ea typeface="Arial"/>
                <a:cs typeface="Arial"/>
                <a:sym typeface="Arial"/>
              </a:rPr>
              <a:t>lat</a:t>
            </a:r>
            <a:r>
              <a:rPr lang="en-US" sz="1800" dirty="0">
                <a:latin typeface="Arial"/>
                <a:ea typeface="Arial"/>
                <a:cs typeface="Arial"/>
                <a:sym typeface="Arial"/>
              </a:rPr>
              <a:t>, </a:t>
            </a:r>
            <a:r>
              <a:rPr lang="en-US" sz="1800" dirty="0" err="1">
                <a:latin typeface="Arial"/>
                <a:ea typeface="Arial"/>
                <a:cs typeface="Arial"/>
                <a:sym typeface="Arial"/>
              </a:rPr>
              <a:t>miesięcy</a:t>
            </a:r>
            <a:r>
              <a:rPr lang="en-US" sz="1800" dirty="0">
                <a:latin typeface="Arial"/>
                <a:ea typeface="Arial"/>
                <a:cs typeface="Arial"/>
                <a:sym typeface="Arial"/>
              </a:rPr>
              <a:t>, </a:t>
            </a:r>
            <a:r>
              <a:rPr lang="en-US" sz="1800" dirty="0" err="1">
                <a:latin typeface="Arial"/>
                <a:ea typeface="Arial"/>
                <a:cs typeface="Arial"/>
                <a:sym typeface="Arial"/>
              </a:rPr>
              <a:t>dni</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godzin</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miały</a:t>
            </a:r>
            <a:r>
              <a:rPr lang="en-US" sz="1800" dirty="0">
                <a:latin typeface="Arial"/>
                <a:ea typeface="Arial"/>
                <a:cs typeface="Arial"/>
                <a:sym typeface="Arial"/>
              </a:rPr>
              <a:t> </a:t>
            </a:r>
            <a:r>
              <a:rPr lang="en-US" sz="1800" dirty="0" err="1">
                <a:latin typeface="Arial"/>
                <a:ea typeface="Arial"/>
                <a:cs typeface="Arial"/>
                <a:sym typeface="Arial"/>
              </a:rPr>
              <a:t>miejsce</a:t>
            </a:r>
            <a:r>
              <a:rPr lang="en-US" sz="1800" dirty="0">
                <a:latin typeface="Arial"/>
                <a:ea typeface="Arial"/>
                <a:cs typeface="Arial"/>
                <a:sym typeface="Arial"/>
              </a:rPr>
              <a:t> do </a:t>
            </a:r>
            <a:r>
              <a:rPr lang="en-US" sz="1800" dirty="0" err="1">
                <a:latin typeface="Arial"/>
                <a:ea typeface="Arial"/>
                <a:cs typeface="Arial"/>
                <a:sym typeface="Arial"/>
              </a:rPr>
              <a:t>obecnego</a:t>
            </a:r>
            <a:r>
              <a:rPr lang="en-US" sz="1800" dirty="0">
                <a:latin typeface="Arial"/>
                <a:ea typeface="Arial"/>
                <a:cs typeface="Arial"/>
                <a:sym typeface="Arial"/>
              </a:rPr>
              <a:t> </a:t>
            </a:r>
            <a:r>
              <a:rPr lang="en-US" sz="1800" dirty="0" err="1">
                <a:latin typeface="Arial"/>
                <a:ea typeface="Arial"/>
                <a:cs typeface="Arial"/>
                <a:sym typeface="Arial"/>
              </a:rPr>
              <a:t>momentu</a:t>
            </a:r>
            <a:r>
              <a:rPr lang="en-US" sz="1800" dirty="0">
                <a:latin typeface="Arial"/>
                <a:ea typeface="Arial"/>
                <a:cs typeface="Arial"/>
                <a:sym typeface="Arial"/>
              </a:rPr>
              <a:t>. </a:t>
            </a:r>
            <a:r>
              <a:rPr lang="en-US" sz="1800" dirty="0" err="1">
                <a:latin typeface="Arial"/>
                <a:ea typeface="Arial"/>
                <a:cs typeface="Arial"/>
                <a:sym typeface="Arial"/>
              </a:rPr>
              <a:t>Następnie</a:t>
            </a:r>
            <a:r>
              <a:rPr lang="en-US" sz="1800" dirty="0">
                <a:latin typeface="Arial"/>
                <a:ea typeface="Arial"/>
                <a:cs typeface="Arial"/>
                <a:sym typeface="Arial"/>
              </a:rPr>
              <a:t> </a:t>
            </a:r>
            <a:r>
              <a:rPr lang="en-US" sz="1800" dirty="0" err="1">
                <a:latin typeface="Arial"/>
                <a:ea typeface="Arial"/>
                <a:cs typeface="Arial"/>
                <a:sym typeface="Arial"/>
              </a:rPr>
              <a:t>wypisz</a:t>
            </a:r>
            <a:r>
              <a:rPr lang="en-US" sz="1800" dirty="0">
                <a:latin typeface="Arial"/>
                <a:ea typeface="Arial"/>
                <a:cs typeface="Arial"/>
                <a:sym typeface="Arial"/>
              </a:rPr>
              <a:t> </a:t>
            </a:r>
            <a:r>
              <a:rPr lang="en-US" sz="1800" dirty="0" err="1">
                <a:latin typeface="Arial"/>
                <a:ea typeface="Arial"/>
                <a:cs typeface="Arial"/>
                <a:sym typeface="Arial"/>
              </a:rPr>
              <a:t>ile</a:t>
            </a:r>
            <a:r>
              <a:rPr lang="en-US" sz="1800" dirty="0">
                <a:latin typeface="Arial"/>
                <a:ea typeface="Arial"/>
                <a:cs typeface="Arial"/>
                <a:sym typeface="Arial"/>
              </a:rPr>
              <a:t> </a:t>
            </a:r>
            <a:r>
              <a:rPr lang="en-US" sz="1800" dirty="0" err="1">
                <a:latin typeface="Arial"/>
                <a:ea typeface="Arial"/>
                <a:cs typeface="Arial"/>
                <a:sym typeface="Arial"/>
              </a:rPr>
              <a:t>minut</a:t>
            </a:r>
            <a:r>
              <a:rPr lang="en-US" sz="1800" dirty="0">
                <a:latin typeface="Arial"/>
                <a:ea typeface="Arial"/>
                <a:cs typeface="Arial"/>
                <a:sym typeface="Arial"/>
              </a:rPr>
              <a:t> (</a:t>
            </a:r>
            <a:r>
              <a:rPr lang="en-US" sz="1800" dirty="0" err="1">
                <a:latin typeface="Arial"/>
                <a:ea typeface="Arial"/>
                <a:cs typeface="Arial"/>
                <a:sym typeface="Arial"/>
              </a:rPr>
              <a:t>całkowicie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sekund</a:t>
            </a:r>
            <a:r>
              <a:rPr lang="en-US" sz="1800" dirty="0">
                <a:latin typeface="Arial"/>
                <a:ea typeface="Arial"/>
                <a:cs typeface="Arial"/>
                <a:sym typeface="Arial"/>
              </a:rPr>
              <a:t> (</a:t>
            </a:r>
            <a:r>
              <a:rPr lang="en-US" sz="1800" dirty="0" err="1">
                <a:latin typeface="Arial"/>
                <a:ea typeface="Arial"/>
                <a:cs typeface="Arial"/>
                <a:sym typeface="Arial"/>
              </a:rPr>
              <a:t>całkowicie</a:t>
            </a:r>
            <a:r>
              <a:rPr lang="en-US" sz="1800" dirty="0">
                <a:latin typeface="Arial"/>
                <a:ea typeface="Arial"/>
                <a:cs typeface="Arial"/>
                <a:sym typeface="Arial"/>
              </a:rPr>
              <a:t>) </a:t>
            </a:r>
            <a:r>
              <a:rPr lang="en-US" sz="1800" dirty="0" err="1">
                <a:latin typeface="Arial"/>
                <a:ea typeface="Arial"/>
                <a:cs typeface="Arial"/>
                <a:sym typeface="Arial"/>
              </a:rPr>
              <a:t>minęło</a:t>
            </a:r>
            <a:r>
              <a:rPr lang="en-US" sz="1800" dirty="0">
                <a:latin typeface="Arial"/>
                <a:ea typeface="Arial"/>
                <a:cs typeface="Arial"/>
                <a:sym typeface="Arial"/>
              </a:rPr>
              <a:t> od </a:t>
            </a:r>
            <a:r>
              <a:rPr lang="en-US" sz="1800" dirty="0" err="1">
                <a:latin typeface="Arial"/>
                <a:ea typeface="Arial"/>
                <a:cs typeface="Arial"/>
                <a:sym typeface="Arial"/>
              </a:rPr>
              <a:t>daty</a:t>
            </a:r>
            <a:r>
              <a:rPr lang="en-US" sz="1800" dirty="0">
                <a:latin typeface="Arial"/>
                <a:ea typeface="Arial"/>
                <a:cs typeface="Arial"/>
                <a:sym typeface="Arial"/>
              </a:rPr>
              <a:t> </a:t>
            </a:r>
            <a:r>
              <a:rPr lang="en-US" sz="1800" dirty="0" err="1">
                <a:latin typeface="Arial"/>
                <a:ea typeface="Arial"/>
                <a:cs typeface="Arial"/>
                <a:sym typeface="Arial"/>
              </a:rPr>
              <a:t>urodzenia</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Napisz</a:t>
            </a:r>
            <a:r>
              <a:rPr lang="en-US" sz="1800" dirty="0">
                <a:latin typeface="Arial"/>
                <a:ea typeface="Arial"/>
                <a:cs typeface="Arial"/>
                <a:sym typeface="Arial"/>
              </a:rPr>
              <a:t> program,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wyświetli</a:t>
            </a:r>
            <a:r>
              <a:rPr lang="en-US" sz="1800" dirty="0">
                <a:latin typeface="Arial"/>
                <a:ea typeface="Arial"/>
                <a:cs typeface="Arial"/>
                <a:sym typeface="Arial"/>
              </a:rPr>
              <a:t> </a:t>
            </a:r>
            <a:r>
              <a:rPr lang="en-US" sz="1800" dirty="0" err="1">
                <a:latin typeface="Arial"/>
                <a:ea typeface="Arial"/>
                <a:cs typeface="Arial"/>
                <a:sym typeface="Arial"/>
              </a:rPr>
              <a:t>dni</a:t>
            </a:r>
            <a:r>
              <a:rPr lang="en-US" sz="1800" dirty="0">
                <a:latin typeface="Arial"/>
                <a:ea typeface="Arial"/>
                <a:cs typeface="Arial"/>
                <a:sym typeface="Arial"/>
              </a:rPr>
              <a:t> </a:t>
            </a:r>
            <a:r>
              <a:rPr lang="en-US" sz="1800" dirty="0" err="1">
                <a:latin typeface="Arial"/>
                <a:ea typeface="Arial"/>
                <a:cs typeface="Arial"/>
                <a:sym typeface="Arial"/>
              </a:rPr>
              <a:t>tygodnia</a:t>
            </a:r>
            <a:r>
              <a:rPr lang="en-US" sz="1800" dirty="0">
                <a:latin typeface="Arial"/>
                <a:ea typeface="Arial"/>
                <a:cs typeface="Arial"/>
                <a:sym typeface="Arial"/>
              </a:rPr>
              <a:t>, w </a:t>
            </a:r>
            <a:r>
              <a:rPr lang="en-US" sz="1800" dirty="0" err="1">
                <a:latin typeface="Arial"/>
                <a:ea typeface="Arial"/>
                <a:cs typeface="Arial"/>
                <a:sym typeface="Arial"/>
              </a:rPr>
              <a:t>których</a:t>
            </a:r>
            <a:r>
              <a:rPr lang="en-US" sz="1800" dirty="0">
                <a:latin typeface="Arial"/>
                <a:ea typeface="Arial"/>
                <a:cs typeface="Arial"/>
                <a:sym typeface="Arial"/>
              </a:rPr>
              <a:t> </a:t>
            </a:r>
            <a:r>
              <a:rPr lang="en-US" sz="1800" dirty="0" err="1">
                <a:latin typeface="Arial"/>
                <a:ea typeface="Arial"/>
                <a:cs typeface="Arial"/>
                <a:sym typeface="Arial"/>
              </a:rPr>
              <a:t>obchodzić</a:t>
            </a:r>
            <a:r>
              <a:rPr lang="en-US" sz="1800" dirty="0">
                <a:latin typeface="Arial"/>
                <a:ea typeface="Arial"/>
                <a:cs typeface="Arial"/>
                <a:sym typeface="Arial"/>
              </a:rPr>
              <a:t> </a:t>
            </a:r>
            <a:r>
              <a:rPr lang="en-US" sz="1800" dirty="0" err="1">
                <a:latin typeface="Arial"/>
                <a:ea typeface="Arial"/>
                <a:cs typeface="Arial"/>
                <a:sym typeface="Arial"/>
              </a:rPr>
              <a:t>będziesz</a:t>
            </a:r>
            <a:r>
              <a:rPr lang="en-US" sz="1800" dirty="0">
                <a:latin typeface="Arial"/>
                <a:ea typeface="Arial"/>
                <a:cs typeface="Arial"/>
                <a:sym typeface="Arial"/>
              </a:rPr>
              <a:t> </a:t>
            </a:r>
            <a:r>
              <a:rPr lang="en-US" sz="1800" dirty="0" err="1">
                <a:latin typeface="Arial"/>
                <a:ea typeface="Arial"/>
                <a:cs typeface="Arial"/>
                <a:sym typeface="Arial"/>
              </a:rPr>
              <a:t>urodziny</a:t>
            </a:r>
            <a:r>
              <a:rPr lang="en-US" sz="1800" dirty="0">
                <a:latin typeface="Arial"/>
                <a:ea typeface="Arial"/>
                <a:cs typeface="Arial"/>
                <a:sym typeface="Arial"/>
              </a:rPr>
              <a:t> </a:t>
            </a:r>
            <a:r>
              <a:rPr lang="en-US" sz="1800" dirty="0" err="1">
                <a:latin typeface="Arial"/>
                <a:ea typeface="Arial"/>
                <a:cs typeface="Arial"/>
                <a:sym typeface="Arial"/>
              </a:rPr>
              <a:t>przez</a:t>
            </a:r>
            <a:r>
              <a:rPr lang="en-US" sz="1800" dirty="0">
                <a:latin typeface="Arial"/>
                <a:ea typeface="Arial"/>
                <a:cs typeface="Arial"/>
                <a:sym typeface="Arial"/>
              </a:rPr>
              <a:t> </a:t>
            </a:r>
            <a:r>
              <a:rPr lang="en-US" sz="1800" dirty="0" err="1">
                <a:latin typeface="Arial"/>
                <a:ea typeface="Arial"/>
                <a:cs typeface="Arial"/>
                <a:sym typeface="Arial"/>
              </a:rPr>
              <a:t>kolejne</a:t>
            </a:r>
            <a:r>
              <a:rPr lang="en-US" sz="1800" dirty="0">
                <a:latin typeface="Arial"/>
                <a:ea typeface="Arial"/>
                <a:cs typeface="Arial"/>
                <a:sym typeface="Arial"/>
              </a:rPr>
              <a:t> 10 lat.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pobierze</a:t>
            </a:r>
            <a:r>
              <a:rPr lang="en-US" sz="1800" dirty="0">
                <a:latin typeface="Arial"/>
                <a:ea typeface="Arial"/>
                <a:cs typeface="Arial"/>
                <a:sym typeface="Arial"/>
              </a:rPr>
              <a:t> </a:t>
            </a:r>
            <a:r>
              <a:rPr lang="en-US" sz="1800" dirty="0" err="1">
                <a:latin typeface="Arial"/>
                <a:ea typeface="Arial"/>
                <a:cs typeface="Arial"/>
                <a:sym typeface="Arial"/>
              </a:rPr>
              <a:t>tablicę</a:t>
            </a:r>
            <a:r>
              <a:rPr lang="en-US" sz="1800" dirty="0">
                <a:latin typeface="Arial"/>
                <a:ea typeface="Arial"/>
                <a:cs typeface="Arial"/>
                <a:sym typeface="Arial"/>
              </a:rPr>
              <a:t> </a:t>
            </a:r>
            <a:r>
              <a:rPr lang="en-US" sz="1800" dirty="0" err="1">
                <a:latin typeface="Arial"/>
                <a:ea typeface="Arial"/>
                <a:cs typeface="Arial"/>
                <a:sym typeface="Arial"/>
              </a:rPr>
              <a:t>dat</a:t>
            </a:r>
            <a:r>
              <a:rPr lang="en-US" sz="1800" dirty="0">
                <a:latin typeface="Arial"/>
                <a:ea typeface="Arial"/>
                <a:cs typeface="Arial"/>
                <a:sym typeface="Arial"/>
              </a:rPr>
              <a:t> (</a:t>
            </a:r>
            <a:r>
              <a:rPr lang="en-US" sz="1800" b="1" dirty="0" err="1">
                <a:latin typeface="Arial"/>
                <a:ea typeface="Arial"/>
                <a:cs typeface="Arial"/>
                <a:sym typeface="Arial"/>
              </a:rPr>
              <a:t>LocalDate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najnowszą</a:t>
            </a:r>
            <a:r>
              <a:rPr lang="en-US" sz="1800" dirty="0">
                <a:latin typeface="Arial"/>
                <a:ea typeface="Arial"/>
                <a:cs typeface="Arial"/>
                <a:sym typeface="Arial"/>
              </a:rPr>
              <a:t> </a:t>
            </a:r>
            <a:r>
              <a:rPr lang="en-US" sz="1800" dirty="0" err="1">
                <a:latin typeface="Arial"/>
                <a:ea typeface="Arial"/>
                <a:cs typeface="Arial"/>
                <a:sym typeface="Arial"/>
              </a:rPr>
              <a:t>datę</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pobierze</a:t>
            </a:r>
            <a:r>
              <a:rPr lang="en-US" sz="1800" dirty="0">
                <a:latin typeface="Arial"/>
                <a:ea typeface="Arial"/>
                <a:cs typeface="Arial"/>
                <a:sym typeface="Arial"/>
              </a:rPr>
              <a:t> </a:t>
            </a:r>
            <a:r>
              <a:rPr lang="en-US" sz="1800" dirty="0" err="1">
                <a:latin typeface="Arial"/>
                <a:ea typeface="Arial"/>
                <a:cs typeface="Arial"/>
                <a:sym typeface="Arial"/>
              </a:rPr>
              <a:t>tablicę</a:t>
            </a:r>
            <a:r>
              <a:rPr lang="en-US" sz="1800" dirty="0">
                <a:latin typeface="Arial"/>
                <a:ea typeface="Arial"/>
                <a:cs typeface="Arial"/>
                <a:sym typeface="Arial"/>
              </a:rPr>
              <a:t> </a:t>
            </a:r>
            <a:r>
              <a:rPr lang="en-US" sz="1800" dirty="0" err="1">
                <a:latin typeface="Arial"/>
                <a:ea typeface="Arial"/>
                <a:cs typeface="Arial"/>
                <a:sym typeface="Arial"/>
              </a:rPr>
              <a:t>dat</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godzin</a:t>
            </a:r>
            <a:r>
              <a:rPr lang="en-US" sz="1800" dirty="0">
                <a:latin typeface="Arial"/>
                <a:ea typeface="Arial"/>
                <a:cs typeface="Arial"/>
                <a:sym typeface="Arial"/>
              </a:rPr>
              <a:t> (</a:t>
            </a:r>
            <a:r>
              <a:rPr lang="en-US" sz="1800" b="1" dirty="0" err="1">
                <a:latin typeface="Arial"/>
                <a:ea typeface="Arial"/>
                <a:cs typeface="Arial"/>
                <a:sym typeface="Arial"/>
              </a:rPr>
              <a:t>LocalDateTime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najstarszą</a:t>
            </a:r>
            <a:r>
              <a:rPr lang="en-US" sz="1800" dirty="0">
                <a:latin typeface="Arial"/>
                <a:ea typeface="Arial"/>
                <a:cs typeface="Arial"/>
                <a:sym typeface="Arial"/>
              </a:rPr>
              <a:t> </a:t>
            </a:r>
            <a:r>
              <a:rPr lang="en-US" sz="1800" dirty="0" err="1">
                <a:latin typeface="Arial"/>
                <a:ea typeface="Arial"/>
                <a:cs typeface="Arial"/>
                <a:sym typeface="Arial"/>
              </a:rPr>
              <a:t>datę</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przetransformują</a:t>
            </a:r>
            <a:r>
              <a:rPr lang="en-US" sz="1800" dirty="0">
                <a:latin typeface="Arial"/>
                <a:ea typeface="Arial"/>
                <a:cs typeface="Arial"/>
                <a:sym typeface="Arial"/>
              </a:rPr>
              <a:t> </a:t>
            </a:r>
            <a:r>
              <a:rPr lang="en-US" sz="1800" dirty="0" err="1">
                <a:latin typeface="Arial"/>
                <a:ea typeface="Arial"/>
                <a:cs typeface="Arial"/>
                <a:sym typeface="Arial"/>
              </a:rPr>
              <a:t>stary</a:t>
            </a:r>
            <a:r>
              <a:rPr lang="en-US" sz="1800" dirty="0">
                <a:latin typeface="Arial"/>
                <a:ea typeface="Arial"/>
                <a:cs typeface="Arial"/>
                <a:sym typeface="Arial"/>
              </a:rPr>
              <a:t> format Date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LocalDate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LocalDateTime</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przetransformują</a:t>
            </a:r>
            <a:r>
              <a:rPr lang="en-US" sz="1800" dirty="0">
                <a:latin typeface="Arial"/>
                <a:ea typeface="Arial"/>
                <a:cs typeface="Arial"/>
                <a:sym typeface="Arial"/>
              </a:rPr>
              <a:t> </a:t>
            </a:r>
            <a:r>
              <a:rPr lang="en-US" sz="1800" dirty="0" err="1">
                <a:latin typeface="Arial"/>
                <a:ea typeface="Arial"/>
                <a:cs typeface="Arial"/>
                <a:sym typeface="Arial"/>
              </a:rPr>
              <a:t>LocalDate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LocalDateTime</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stary</a:t>
            </a:r>
            <a:r>
              <a:rPr lang="en-US" sz="1800" dirty="0">
                <a:latin typeface="Arial"/>
                <a:ea typeface="Arial"/>
                <a:cs typeface="Arial"/>
                <a:sym typeface="Arial"/>
              </a:rPr>
              <a:t> format Date.</a:t>
            </a:r>
            <a:endParaRPr sz="1800" dirty="0">
              <a:latin typeface="Arial"/>
              <a:ea typeface="Arial"/>
              <a:cs typeface="Arial"/>
              <a:sym typeface="Arial"/>
            </a:endParaRPr>
          </a:p>
        </p:txBody>
      </p:sp>
      <p:sp>
        <p:nvSpPr>
          <p:cNvPr id="1757" name="Google Shape;1757;p17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1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Pola, metody i klasy statyczne</a:t>
            </a:r>
            <a:endParaRPr sz="3000" b="1">
              <a:solidFill>
                <a:srgbClr val="000000"/>
              </a:solidFill>
              <a:latin typeface="Arial"/>
              <a:ea typeface="Arial"/>
              <a:cs typeface="Arial"/>
              <a:sym typeface="Arial"/>
            </a:endParaRPr>
          </a:p>
        </p:txBody>
      </p:sp>
      <p:sp>
        <p:nvSpPr>
          <p:cNvPr id="1763" name="Google Shape;1763;p1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1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Pola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metody</a:t>
            </a:r>
            <a:r>
              <a:rPr lang="en-US" dirty="0">
                <a:latin typeface="Arial"/>
                <a:ea typeface="Arial"/>
                <a:cs typeface="Arial"/>
                <a:sym typeface="Arial"/>
              </a:rPr>
              <a:t> </a:t>
            </a:r>
            <a:r>
              <a:rPr lang="en-US" dirty="0" err="1">
                <a:latin typeface="Arial"/>
                <a:ea typeface="Arial"/>
                <a:cs typeface="Arial"/>
                <a:sym typeface="Arial"/>
              </a:rPr>
              <a:t>statyczne</a:t>
            </a:r>
            <a:endParaRPr dirty="0">
              <a:latin typeface="Arial"/>
              <a:ea typeface="Arial"/>
              <a:cs typeface="Arial"/>
              <a:sym typeface="Arial"/>
            </a:endParaRPr>
          </a:p>
        </p:txBody>
      </p:sp>
      <p:sp>
        <p:nvSpPr>
          <p:cNvPr id="1769" name="Google Shape;1769;p180"/>
          <p:cNvSpPr txBox="1">
            <a:spLocks noGrp="1"/>
          </p:cNvSpPr>
          <p:nvPr>
            <p:ph type="ctrTitle" idx="4294967295"/>
          </p:nvPr>
        </p:nvSpPr>
        <p:spPr>
          <a:xfrm>
            <a:off x="0" y="886800"/>
            <a:ext cx="4594800" cy="5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getCount()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int </a:t>
            </a:r>
            <a:r>
              <a:rPr lang="en-US" sz="2400">
                <a:solidFill>
                  <a:schemeClr val="accent6"/>
                </a:solidFill>
                <a:latin typeface="Arial"/>
                <a:ea typeface="Arial"/>
                <a:cs typeface="Arial"/>
                <a:sym typeface="Arial"/>
              </a:rPr>
              <a:t>getVehicleId()</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0" name="Google Shape;1770;p180"/>
          <p:cNvSpPr txBox="1">
            <a:spLocks noGrp="1"/>
          </p:cNvSpPr>
          <p:nvPr>
            <p:ph type="ctrTitle" idx="4294967295"/>
          </p:nvPr>
        </p:nvSpPr>
        <p:spPr>
          <a:xfrm>
            <a:off x="4594800" y="886800"/>
            <a:ext cx="75975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składowe klasy (pola i metody) mogą być: </a:t>
            </a:r>
            <a:r>
              <a:rPr lang="en-US" sz="1700" u="sng">
                <a:latin typeface="Arial"/>
                <a:ea typeface="Arial"/>
                <a:cs typeface="Arial"/>
                <a:sym typeface="Arial"/>
              </a:rPr>
              <a:t>statyczne </a:t>
            </a:r>
            <a:r>
              <a:rPr lang="en-US" sz="1700">
                <a:latin typeface="Arial"/>
                <a:ea typeface="Arial"/>
                <a:cs typeface="Arial"/>
                <a:sym typeface="Arial"/>
              </a:rPr>
              <a:t>i </a:t>
            </a:r>
            <a:r>
              <a:rPr lang="en-US" sz="1700" u="sng">
                <a:latin typeface="Arial"/>
                <a:ea typeface="Arial"/>
                <a:cs typeface="Arial"/>
                <a:sym typeface="Arial"/>
              </a:rPr>
              <a:t>niestatyczne</a:t>
            </a:r>
            <a:endParaRPr sz="1700" u="sng">
              <a:latin typeface="Arial"/>
              <a:ea typeface="Arial"/>
              <a:cs typeface="Arial"/>
              <a:sym typeface="Arial"/>
            </a:endParaRPr>
          </a:p>
          <a:p>
            <a:pPr marL="457200" lvl="0" indent="0" algn="l" rtl="0">
              <a:spcBef>
                <a:spcPts val="0"/>
              </a:spcBef>
              <a:spcAft>
                <a:spcPts val="0"/>
              </a:spcAft>
              <a:buNone/>
            </a:pPr>
            <a:endParaRPr sz="800" u="sng">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niestatyczne</a:t>
            </a:r>
            <a:r>
              <a:rPr lang="en-US" sz="1700">
                <a:latin typeface="Arial"/>
                <a:ea typeface="Arial"/>
                <a:cs typeface="Arial"/>
                <a:sym typeface="Arial"/>
              </a:rPr>
              <a:t> (</a:t>
            </a:r>
            <a:r>
              <a:rPr lang="en-US" sz="1700">
                <a:solidFill>
                  <a:schemeClr val="accent6"/>
                </a:solidFill>
                <a:latin typeface="Arial"/>
                <a:ea typeface="Arial"/>
                <a:cs typeface="Arial"/>
                <a:sym typeface="Arial"/>
              </a:rPr>
              <a:t>vehicleId</a:t>
            </a:r>
            <a:r>
              <a:rPr lang="en-US" sz="1700">
                <a:latin typeface="Arial"/>
                <a:ea typeface="Arial"/>
                <a:cs typeface="Arial"/>
                <a:sym typeface="Arial"/>
              </a:rPr>
              <a:t>, </a:t>
            </a:r>
            <a:r>
              <a:rPr lang="en-US" sz="1700">
                <a:solidFill>
                  <a:schemeClr val="accent6"/>
                </a:solidFill>
                <a:latin typeface="Arial"/>
                <a:ea typeface="Arial"/>
                <a:cs typeface="Arial"/>
                <a:sym typeface="Arial"/>
              </a:rPr>
              <a:t>getVehicleId()</a:t>
            </a:r>
            <a:r>
              <a:rPr lang="en-US" sz="1700">
                <a:latin typeface="Arial"/>
                <a:ea typeface="Arial"/>
                <a:cs typeface="Arial"/>
                <a:sym typeface="Arial"/>
              </a:rPr>
              <a:t>) zawsze wiążą się z istnieniem jakiegoś obiektu</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statyczne</a:t>
            </a:r>
            <a:r>
              <a:rPr lang="en-US" sz="1700">
                <a:latin typeface="Arial"/>
                <a:ea typeface="Arial"/>
                <a:cs typeface="Arial"/>
                <a:sym typeface="Arial"/>
              </a:rPr>
              <a:t> (</a:t>
            </a:r>
            <a:r>
              <a:rPr lang="en-US" sz="1700">
                <a:solidFill>
                  <a:schemeClr val="accent2"/>
                </a:solidFill>
                <a:latin typeface="Arial"/>
                <a:ea typeface="Arial"/>
                <a:cs typeface="Arial"/>
                <a:sym typeface="Arial"/>
              </a:rPr>
              <a:t>count</a:t>
            </a:r>
            <a:r>
              <a:rPr lang="en-US" sz="1700">
                <a:latin typeface="Arial"/>
                <a:ea typeface="Arial"/>
                <a:cs typeface="Arial"/>
                <a:sym typeface="Arial"/>
              </a:rPr>
              <a:t>, </a:t>
            </a:r>
            <a:r>
              <a:rPr lang="en-US" sz="1700">
                <a:solidFill>
                  <a:schemeClr val="accent2"/>
                </a:solidFill>
                <a:latin typeface="Arial"/>
                <a:ea typeface="Arial"/>
                <a:cs typeface="Arial"/>
                <a:sym typeface="Arial"/>
              </a:rPr>
              <a:t>getCount()</a:t>
            </a:r>
            <a:r>
              <a:rPr lang="en-US" sz="1700">
                <a:latin typeface="Arial"/>
                <a:ea typeface="Arial"/>
                <a:cs typeface="Arial"/>
                <a:sym typeface="Arial"/>
              </a:rPr>
              <a:t>):</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są deklarowane przy pomocy słowa kluczewego </a:t>
            </a:r>
            <a:r>
              <a:rPr lang="en-US" sz="1700">
                <a:solidFill>
                  <a:schemeClr val="accent2"/>
                </a:solidFill>
              </a:rPr>
              <a:t>static</a:t>
            </a:r>
            <a:endParaRPr sz="1700">
              <a:solidFill>
                <a:schemeClr val="accent2"/>
              </a:solidFill>
            </a:endParaRPr>
          </a:p>
          <a:p>
            <a:pPr marL="914400" lvl="1" indent="-336550" algn="l" rtl="0">
              <a:spcBef>
                <a:spcPts val="0"/>
              </a:spcBef>
              <a:spcAft>
                <a:spcPts val="0"/>
              </a:spcAft>
              <a:buSzPts val="1700"/>
              <a:buChar char="○"/>
            </a:pPr>
            <a:r>
              <a:rPr lang="en-US" sz="1700"/>
              <a:t>mogą być używane nawet wtedy, gdy nie istnieje żaden obiekt klasy</a:t>
            </a:r>
            <a:endParaRPr sz="1700"/>
          </a:p>
          <a:p>
            <a:pPr marL="914400" lvl="0" indent="0" algn="l" rtl="0">
              <a:spcBef>
                <a:spcPts val="0"/>
              </a:spcBef>
              <a:spcAft>
                <a:spcPts val="0"/>
              </a:spcAft>
              <a:buNone/>
            </a:pPr>
            <a:endParaRPr sz="800"/>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nie można odwoływać się do niestatycznych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można odwoływać się do innych 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spoza klasy do jej statycznych składowych można się odwołać za pomocą:</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i="1"/>
              <a:t>NazwaKlasy</a:t>
            </a:r>
            <a:r>
              <a:rPr lang="en-US" sz="1700"/>
              <a:t>.</a:t>
            </a:r>
            <a:r>
              <a:rPr lang="en-US" sz="1700" i="1"/>
              <a:t>NazwaSkładowej</a:t>
            </a:r>
            <a:r>
              <a:rPr lang="en-US" sz="1700"/>
              <a:t> - np. </a:t>
            </a:r>
            <a:r>
              <a:rPr lang="en-US" sz="1700">
                <a:solidFill>
                  <a:schemeClr val="accent5"/>
                </a:solidFill>
              </a:rPr>
              <a:t>Vehicle</a:t>
            </a:r>
            <a:r>
              <a:rPr lang="en-US" sz="1700"/>
              <a:t>.</a:t>
            </a:r>
            <a:r>
              <a:rPr lang="en-US" sz="1700">
                <a:solidFill>
                  <a:schemeClr val="accent2"/>
                </a:solidFill>
              </a:rPr>
              <a:t>getCount()</a:t>
            </a:r>
            <a:endParaRPr sz="1700">
              <a:solidFill>
                <a:schemeClr val="accent2"/>
              </a:solidFill>
            </a:endParaRPr>
          </a:p>
          <a:p>
            <a:pPr marL="914400" lvl="1" indent="-336550" algn="l" rtl="0">
              <a:spcBef>
                <a:spcPts val="0"/>
              </a:spcBef>
              <a:spcAft>
                <a:spcPts val="0"/>
              </a:spcAft>
              <a:buSzPts val="1700"/>
              <a:buChar char="○"/>
            </a:pPr>
            <a:r>
              <a:rPr lang="en-US" sz="1700"/>
              <a:t>gdy istnieje jakiś obiekt za pomocą selektora ‘.’ jak do innych składowych, np:</a:t>
            </a:r>
            <a:endParaRPr sz="1700"/>
          </a:p>
          <a:p>
            <a:pPr marL="914400" lvl="0" indent="0" algn="l" rtl="0">
              <a:spcBef>
                <a:spcPts val="0"/>
              </a:spcBef>
              <a:spcAft>
                <a:spcPts val="0"/>
              </a:spcAft>
              <a:buNone/>
            </a:pPr>
            <a:r>
              <a:rPr lang="en-US" sz="1700">
                <a:solidFill>
                  <a:schemeClr val="accent5"/>
                </a:solidFill>
                <a:latin typeface="Arial"/>
                <a:ea typeface="Arial"/>
                <a:cs typeface="Arial"/>
                <a:sym typeface="Arial"/>
              </a:rPr>
              <a:t>Vehicle </a:t>
            </a:r>
            <a:r>
              <a:rPr lang="en-US" sz="1700" b="1">
                <a:latin typeface="Arial"/>
                <a:ea typeface="Arial"/>
                <a:cs typeface="Arial"/>
                <a:sym typeface="Arial"/>
              </a:rPr>
              <a:t>vehicle </a:t>
            </a:r>
            <a:r>
              <a:rPr lang="en-US" sz="1700">
                <a:latin typeface="Arial"/>
                <a:ea typeface="Arial"/>
                <a:cs typeface="Arial"/>
                <a:sym typeface="Arial"/>
              </a:rPr>
              <a:t>= new </a:t>
            </a:r>
            <a:r>
              <a:rPr lang="en-US" sz="1700">
                <a:solidFill>
                  <a:schemeClr val="accent5"/>
                </a:solidFill>
                <a:latin typeface="Arial"/>
                <a:ea typeface="Arial"/>
                <a:cs typeface="Arial"/>
                <a:sym typeface="Arial"/>
              </a:rPr>
              <a:t>Vehicle()</a:t>
            </a:r>
            <a:r>
              <a:rPr lang="en-US" sz="1700">
                <a:latin typeface="Arial"/>
                <a:ea typeface="Arial"/>
                <a:cs typeface="Arial"/>
                <a:sym typeface="Arial"/>
              </a:rPr>
              <a:t>;</a:t>
            </a:r>
            <a:endParaRPr sz="1700">
              <a:latin typeface="Arial"/>
              <a:ea typeface="Arial"/>
              <a:cs typeface="Arial"/>
              <a:sym typeface="Arial"/>
            </a:endParaRPr>
          </a:p>
          <a:p>
            <a:pPr marL="914400" lvl="0" indent="0" algn="l" rtl="0">
              <a:spcBef>
                <a:spcPts val="0"/>
              </a:spcBef>
              <a:spcAft>
                <a:spcPts val="0"/>
              </a:spcAft>
              <a:buNone/>
            </a:pPr>
            <a:r>
              <a:rPr lang="en-US" sz="1700" b="1">
                <a:latin typeface="Arial"/>
                <a:ea typeface="Arial"/>
                <a:cs typeface="Arial"/>
                <a:sym typeface="Arial"/>
              </a:rPr>
              <a:t>vehicle</a:t>
            </a:r>
            <a:r>
              <a:rPr lang="en-US" sz="1700">
                <a:latin typeface="Arial"/>
                <a:ea typeface="Arial"/>
                <a:cs typeface="Arial"/>
                <a:sym typeface="Arial"/>
              </a:rPr>
              <a:t>.</a:t>
            </a:r>
            <a:r>
              <a:rPr lang="en-US" sz="1700">
                <a:solidFill>
                  <a:schemeClr val="accent2"/>
                </a:solidFill>
                <a:latin typeface="Arial"/>
                <a:ea typeface="Arial"/>
                <a:cs typeface="Arial"/>
                <a:sym typeface="Arial"/>
              </a:rPr>
              <a:t>getCount()</a:t>
            </a:r>
            <a:endParaRPr sz="1700">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8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Inicjacja</a:t>
            </a:r>
            <a:r>
              <a:rPr lang="en-US" dirty="0">
                <a:latin typeface="Arial"/>
                <a:ea typeface="Arial"/>
                <a:cs typeface="Arial"/>
                <a:sym typeface="Arial"/>
              </a:rPr>
              <a:t> </a:t>
            </a:r>
            <a:r>
              <a:rPr lang="en-US" dirty="0" err="1">
                <a:latin typeface="Arial"/>
                <a:ea typeface="Arial"/>
                <a:cs typeface="Arial"/>
                <a:sym typeface="Arial"/>
              </a:rPr>
              <a:t>pól</a:t>
            </a:r>
            <a:r>
              <a:rPr lang="en-US" dirty="0">
                <a:latin typeface="Arial"/>
                <a:ea typeface="Arial"/>
                <a:cs typeface="Arial"/>
                <a:sym typeface="Arial"/>
              </a:rPr>
              <a:t> </a:t>
            </a:r>
            <a:r>
              <a:rPr lang="en-US" dirty="0" err="1">
                <a:latin typeface="Arial"/>
                <a:ea typeface="Arial"/>
                <a:cs typeface="Arial"/>
                <a:sym typeface="Arial"/>
              </a:rPr>
              <a:t>obiektu</a:t>
            </a:r>
            <a:endParaRPr dirty="0">
              <a:latin typeface="Arial"/>
              <a:ea typeface="Arial"/>
              <a:cs typeface="Arial"/>
              <a:sym typeface="Arial"/>
            </a:endParaRPr>
          </a:p>
        </p:txBody>
      </p:sp>
      <p:sp>
        <p:nvSpPr>
          <p:cNvPr id="1776" name="Google Shape;1776;p181"/>
          <p:cNvSpPr txBox="1">
            <a:spLocks noGrp="1"/>
          </p:cNvSpPr>
          <p:nvPr>
            <p:ph type="ctrTitle" idx="4294967295"/>
          </p:nvPr>
        </p:nvSpPr>
        <p:spPr>
          <a:xfrm>
            <a:off x="0" y="1801200"/>
            <a:ext cx="5463000" cy="3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 </a:t>
            </a:r>
            <a:r>
              <a:rPr lang="en-US" sz="2400">
                <a:solidFill>
                  <a:srgbClr val="000000"/>
                </a:solidFill>
                <a:latin typeface="Arial"/>
                <a:ea typeface="Arial"/>
                <a:cs typeface="Arial"/>
                <a:sym typeface="Arial"/>
              </a:rPr>
              <a:t>= 100</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7" name="Google Shape;1777;p181"/>
          <p:cNvSpPr txBox="1">
            <a:spLocks noGrp="1"/>
          </p:cNvSpPr>
          <p:nvPr>
            <p:ph type="ctrTitle" idx="4294967295"/>
          </p:nvPr>
        </p:nvSpPr>
        <p:spPr>
          <a:xfrm>
            <a:off x="5326425" y="963000"/>
            <a:ext cx="68658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pola klasy mają zagwarantowaną inicjację na wartość ZERO:</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latin typeface="Arial"/>
                <a:ea typeface="Arial"/>
                <a:cs typeface="Arial"/>
                <a:sym typeface="Arial"/>
              </a:rPr>
              <a:t>0 dla typów liczbowych</a:t>
            </a:r>
            <a:endParaRPr sz="1700">
              <a:latin typeface="Arial"/>
              <a:ea typeface="Arial"/>
              <a:cs typeface="Arial"/>
              <a:sym typeface="Arial"/>
            </a:endParaRPr>
          </a:p>
          <a:p>
            <a:pPr marL="914400" lvl="1" indent="-336550" algn="l" rtl="0">
              <a:spcBef>
                <a:spcPts val="0"/>
              </a:spcBef>
              <a:spcAft>
                <a:spcPts val="0"/>
              </a:spcAft>
              <a:buSzPts val="1700"/>
              <a:buChar char="○"/>
            </a:pPr>
            <a:r>
              <a:rPr lang="en-US" sz="1700"/>
              <a:t>false dla logicznych</a:t>
            </a:r>
            <a:endParaRPr sz="1700"/>
          </a:p>
          <a:p>
            <a:pPr marL="914400" lvl="1" indent="-336550" algn="l" rtl="0">
              <a:spcBef>
                <a:spcPts val="0"/>
              </a:spcBef>
              <a:spcAft>
                <a:spcPts val="0"/>
              </a:spcAft>
              <a:buSzPts val="1700"/>
              <a:buChar char="○"/>
            </a:pPr>
            <a:r>
              <a:rPr lang="en-US" sz="1700"/>
              <a:t>null dla referencji</a:t>
            </a:r>
            <a:endParaRPr sz="1700"/>
          </a:p>
          <a:p>
            <a:pPr marL="914400" lvl="0" indent="0" algn="l" rtl="0">
              <a:spcBef>
                <a:spcPts val="0"/>
              </a:spcBef>
              <a:spcAft>
                <a:spcPts val="0"/>
              </a:spcAft>
              <a:buNone/>
            </a:pPr>
            <a:endParaRPr sz="1000"/>
          </a:p>
          <a:p>
            <a:pPr marL="457200" lvl="0" indent="-336550" algn="l" rtl="0">
              <a:spcBef>
                <a:spcPts val="0"/>
              </a:spcBef>
              <a:spcAft>
                <a:spcPts val="0"/>
              </a:spcAft>
              <a:buSzPts val="1700"/>
              <a:buFont typeface="Arial"/>
              <a:buChar char="●"/>
            </a:pPr>
            <a:r>
              <a:rPr lang="en-US" sz="1700">
                <a:latin typeface="Arial"/>
                <a:ea typeface="Arial"/>
                <a:cs typeface="Arial"/>
                <a:sym typeface="Arial"/>
              </a:rPr>
              <a:t>zwykle w konstruktorze dokonuje się reinicjacji pól</a:t>
            </a:r>
            <a:endParaRPr sz="17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można również posłużyć się jawną inicjacją przy deklaracji pól:</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a:t>
            </a:r>
            <a:r>
              <a:rPr lang="en-US" sz="1700">
                <a:solidFill>
                  <a:schemeClr val="accent2"/>
                </a:solidFill>
                <a:latin typeface="Arial"/>
                <a:ea typeface="Arial"/>
                <a:cs typeface="Arial"/>
                <a:sym typeface="Arial"/>
              </a:rPr>
              <a:t>static </a:t>
            </a:r>
            <a:r>
              <a:rPr lang="en-US" sz="1700">
                <a:latin typeface="Arial"/>
                <a:ea typeface="Arial"/>
                <a:cs typeface="Arial"/>
                <a:sym typeface="Arial"/>
              </a:rPr>
              <a:t>int </a:t>
            </a:r>
            <a:r>
              <a:rPr lang="en-US" sz="1700">
                <a:solidFill>
                  <a:schemeClr val="accent2"/>
                </a:solidFill>
                <a:latin typeface="Arial"/>
                <a:ea typeface="Arial"/>
                <a:cs typeface="Arial"/>
                <a:sym typeface="Arial"/>
              </a:rPr>
              <a:t>count </a:t>
            </a:r>
            <a:r>
              <a:rPr lang="en-US" sz="1700">
                <a:latin typeface="Arial"/>
                <a:ea typeface="Arial"/>
                <a:cs typeface="Arial"/>
                <a:sym typeface="Arial"/>
              </a:rPr>
              <a:t>= 100</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int </a:t>
            </a:r>
            <a:r>
              <a:rPr lang="en-US" sz="1700">
                <a:solidFill>
                  <a:schemeClr val="accent6"/>
                </a:solidFill>
                <a:latin typeface="Arial"/>
                <a:ea typeface="Arial"/>
                <a:cs typeface="Arial"/>
                <a:sym typeface="Arial"/>
              </a:rPr>
              <a:t>vehicleId </a:t>
            </a:r>
            <a:r>
              <a:rPr lang="en-US" sz="1700">
                <a:solidFill>
                  <a:srgbClr val="000000"/>
                </a:solidFill>
                <a:latin typeface="Arial"/>
                <a:ea typeface="Arial"/>
                <a:cs typeface="Arial"/>
                <a:sym typeface="Arial"/>
              </a:rPr>
              <a:t>= 5;</a:t>
            </a:r>
            <a:endParaRPr sz="17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reguły inicjacji:</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każde pierwsze odwołanie do klasy inicjuje najpierw pola statyczne:</a:t>
            </a:r>
            <a:endParaRPr sz="1700"/>
          </a:p>
          <a:p>
            <a:pPr marL="1371600" lvl="2" indent="-336550" algn="l" rtl="0">
              <a:spcBef>
                <a:spcPts val="0"/>
              </a:spcBef>
              <a:spcAft>
                <a:spcPts val="0"/>
              </a:spcAft>
              <a:buSzPts val="1700"/>
              <a:buChar char="■"/>
            </a:pPr>
            <a:r>
              <a:rPr lang="en-US" sz="1700">
                <a:solidFill>
                  <a:schemeClr val="accent5"/>
                </a:solidFill>
              </a:rPr>
              <a:t>Vehicle</a:t>
            </a:r>
            <a:r>
              <a:rPr lang="en-US" sz="1700">
                <a:solidFill>
                  <a:schemeClr val="dk1"/>
                </a:solidFill>
              </a:rPr>
              <a:t>.</a:t>
            </a:r>
            <a:r>
              <a:rPr lang="en-US" sz="1700">
                <a:solidFill>
                  <a:schemeClr val="accent2"/>
                </a:solidFill>
              </a:rPr>
              <a:t>getCount() </a:t>
            </a:r>
            <a:r>
              <a:rPr lang="en-US" sz="1700"/>
              <a:t>//odwołanie do składowej statycznej</a:t>
            </a:r>
            <a:endParaRPr sz="1700"/>
          </a:p>
          <a:p>
            <a:pPr marL="1371600" lvl="2" indent="-336550" algn="l" rtl="0">
              <a:lnSpc>
                <a:spcPct val="90000"/>
              </a:lnSpc>
              <a:spcBef>
                <a:spcPts val="0"/>
              </a:spcBef>
              <a:spcAft>
                <a:spcPts val="0"/>
              </a:spcAft>
              <a:buSzPts val="1700"/>
              <a:buChar char="■"/>
            </a:pPr>
            <a:r>
              <a:rPr lang="en-US" sz="1700">
                <a:solidFill>
                  <a:schemeClr val="accent5"/>
                </a:solidFill>
              </a:rPr>
              <a:t>Vehicle </a:t>
            </a:r>
            <a:r>
              <a:rPr lang="en-US" sz="1700" b="1">
                <a:solidFill>
                  <a:schemeClr val="dk1"/>
                </a:solidFill>
              </a:rPr>
              <a:t>vehicle </a:t>
            </a:r>
            <a:r>
              <a:rPr lang="en-US" sz="1700">
                <a:solidFill>
                  <a:schemeClr val="dk1"/>
                </a:solidFill>
              </a:rPr>
              <a:t>= new </a:t>
            </a:r>
            <a:r>
              <a:rPr lang="en-US" sz="1700">
                <a:solidFill>
                  <a:schemeClr val="accent5"/>
                </a:solidFill>
              </a:rPr>
              <a:t>Vehicle()</a:t>
            </a:r>
            <a:r>
              <a:rPr lang="en-US" sz="1700">
                <a:solidFill>
                  <a:schemeClr val="dk1"/>
                </a:solidFill>
              </a:rPr>
              <a:t>; //utworzenie obiektu</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tworzenie obiektu (</a:t>
            </a:r>
            <a:r>
              <a:rPr lang="en-US" sz="1700" b="1">
                <a:solidFill>
                  <a:schemeClr val="dk1"/>
                </a:solidFill>
              </a:rPr>
              <a:t>new</a:t>
            </a:r>
            <a:r>
              <a:rPr lang="en-US" sz="1700">
                <a:solidFill>
                  <a:schemeClr val="dk1"/>
                </a:solidFill>
              </a:rPr>
              <a:t>) inicjuje pola niestatyczne po czym wykonywany jest konstruktor</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kolejność inicjacji pól:</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najpierw statyczne od góry do dołu </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potem niestatyczne od góry do dołu</a:t>
            </a:r>
            <a:endParaRPr sz="1700">
              <a:solidFill>
                <a:schemeClr val="dk1"/>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18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Bloki</a:t>
            </a:r>
            <a:r>
              <a:rPr lang="en-US" dirty="0">
                <a:latin typeface="Arial"/>
                <a:ea typeface="Arial"/>
                <a:cs typeface="Arial"/>
                <a:sym typeface="Arial"/>
              </a:rPr>
              <a:t> </a:t>
            </a:r>
            <a:r>
              <a:rPr lang="en-US" dirty="0" err="1">
                <a:latin typeface="Arial"/>
                <a:ea typeface="Arial"/>
                <a:cs typeface="Arial"/>
                <a:sym typeface="Arial"/>
              </a:rPr>
              <a:t>inicjacyjne</a:t>
            </a:r>
            <a:endParaRPr dirty="0">
              <a:latin typeface="Arial"/>
              <a:ea typeface="Arial"/>
              <a:cs typeface="Arial"/>
              <a:sym typeface="Arial"/>
            </a:endParaRPr>
          </a:p>
        </p:txBody>
      </p:sp>
      <p:sp>
        <p:nvSpPr>
          <p:cNvPr id="1783" name="Google Shape;1783;p182"/>
          <p:cNvSpPr txBox="1">
            <a:spLocks noGrp="1"/>
          </p:cNvSpPr>
          <p:nvPr>
            <p:ph type="ctrTitle" idx="4294967295"/>
          </p:nvPr>
        </p:nvSpPr>
        <p:spPr>
          <a:xfrm>
            <a:off x="0" y="886800"/>
            <a:ext cx="5463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"non-static"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vehicleId </a:t>
            </a: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457200" algn="l" rtl="0">
              <a:spcBef>
                <a:spcPts val="0"/>
              </a:spcBef>
              <a:spcAft>
                <a:spcPts val="0"/>
              </a:spcAft>
              <a:buNone/>
            </a:pPr>
            <a:r>
              <a:rPr lang="en-US" sz="2400">
                <a:solidFill>
                  <a:schemeClr val="accent2"/>
                </a:solidFill>
                <a:latin typeface="Arial"/>
                <a:ea typeface="Arial"/>
                <a:cs typeface="Arial"/>
                <a:sym typeface="Arial"/>
              </a:rPr>
              <a:t>static </a:t>
            </a:r>
            <a:r>
              <a:rPr lang="en-US" sz="2400">
                <a:latin typeface="Arial"/>
                <a:ea typeface="Arial"/>
                <a:cs typeface="Arial"/>
                <a:sym typeface="Arial"/>
              </a:rPr>
              <a:t>{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 = 100;</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84" name="Google Shape;1784;p182"/>
          <p:cNvSpPr txBox="1">
            <a:spLocks noGrp="1"/>
          </p:cNvSpPr>
          <p:nvPr>
            <p:ph type="ctrTitle" idx="4294967295"/>
          </p:nvPr>
        </p:nvSpPr>
        <p:spPr>
          <a:xfrm>
            <a:off x="5326200" y="1031300"/>
            <a:ext cx="6865800" cy="50169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niestatyczny blok inicjacyjny</a:t>
            </a:r>
            <a:r>
              <a:rPr lang="en-US" sz="1700">
                <a:latin typeface="Arial"/>
                <a:ea typeface="Arial"/>
                <a:cs typeface="Arial"/>
                <a:sym typeface="Arial"/>
              </a:rPr>
              <a:t> dodajemy, ujmując kod wykonywalny w nawiasy klamrowe i umieszczając taką konstrukcję poza ciałem jakiejkolwiek metody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kod takiego bloku zostanie wykonany za każdy razem gdy tworzony jest nowy obiekt - </a:t>
            </a:r>
            <a:r>
              <a:rPr lang="en-US" sz="1700" b="1">
                <a:latin typeface="Arial"/>
                <a:ea typeface="Arial"/>
                <a:cs typeface="Arial"/>
                <a:sym typeface="Arial"/>
              </a:rPr>
              <a:t>przed </a:t>
            </a:r>
            <a:r>
              <a:rPr lang="en-US" sz="1700">
                <a:latin typeface="Arial"/>
                <a:ea typeface="Arial"/>
                <a:cs typeface="Arial"/>
                <a:sym typeface="Arial"/>
              </a:rPr>
              <a:t>wywołaniem konstruktora</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u="sng">
                <a:latin typeface="Arial"/>
                <a:ea typeface="Arial"/>
                <a:cs typeface="Arial"/>
                <a:sym typeface="Arial"/>
              </a:rPr>
              <a:t>statyczny blok inicjacyjny</a:t>
            </a:r>
            <a:r>
              <a:rPr lang="en-US" sz="1700">
                <a:latin typeface="Arial"/>
                <a:ea typeface="Arial"/>
                <a:cs typeface="Arial"/>
                <a:sym typeface="Arial"/>
              </a:rPr>
              <a:t> wykonuje się raz przy pierwszym odwołaniu do klasy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tworzymy go podobnie jak niestatyczny blok, ale dodajemy przed otwierający nawias słowo kluczowe </a:t>
            </a:r>
            <a:r>
              <a:rPr lang="en-US" sz="1700">
                <a:solidFill>
                  <a:schemeClr val="accent2"/>
                </a:solidFill>
                <a:latin typeface="Arial"/>
                <a:ea typeface="Arial"/>
                <a:cs typeface="Arial"/>
                <a:sym typeface="Arial"/>
              </a:rPr>
              <a:t>static</a:t>
            </a:r>
            <a:endParaRPr sz="1700">
              <a:solidFill>
                <a:schemeClr val="accent2"/>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chemeClr val="accent2"/>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z takiego bloku możemy się odwoływać tylko do składowych statycznych</a:t>
            </a:r>
            <a:endParaRPr sz="1700">
              <a:solidFill>
                <a:srgbClr val="000000"/>
              </a:solidFill>
              <a:latin typeface="Arial"/>
              <a:ea typeface="Arial"/>
              <a:cs typeface="Arial"/>
              <a:sym typeface="Arial"/>
            </a:endParaRPr>
          </a:p>
        </p:txBody>
      </p:sp>
      <p:sp>
        <p:nvSpPr>
          <p:cNvPr id="1785" name="Google Shape;1785;p18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Pełny</a:t>
            </a:r>
            <a:r>
              <a:rPr lang="en-US" sz="2400" dirty="0">
                <a:solidFill>
                  <a:schemeClr val="accent6"/>
                </a:solidFill>
              </a:rPr>
              <a:t> </a:t>
            </a:r>
            <a:r>
              <a:rPr lang="en-US" sz="2400" dirty="0" err="1">
                <a:solidFill>
                  <a:schemeClr val="accent6"/>
                </a:solidFill>
              </a:rPr>
              <a:t>kod</a:t>
            </a:r>
            <a:r>
              <a:rPr lang="en-US" sz="2400" dirty="0">
                <a:solidFill>
                  <a:schemeClr val="accent6"/>
                </a:solidFill>
              </a:rPr>
              <a:t>: </a:t>
            </a:r>
            <a:r>
              <a:rPr lang="en-US" sz="2400" dirty="0" err="1">
                <a:solidFill>
                  <a:schemeClr val="accent6"/>
                </a:solidFill>
              </a:rPr>
              <a:t>pl.sda.stat.Vehicle</a:t>
            </a:r>
            <a:endParaRPr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1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Klasy</a:t>
            </a:r>
            <a:r>
              <a:rPr lang="en-US" dirty="0">
                <a:latin typeface="Arial"/>
                <a:ea typeface="Arial"/>
                <a:cs typeface="Arial"/>
                <a:sym typeface="Arial"/>
              </a:rPr>
              <a:t> </a:t>
            </a:r>
            <a:r>
              <a:rPr lang="en-US" dirty="0" err="1">
                <a:latin typeface="Arial"/>
                <a:ea typeface="Arial"/>
                <a:cs typeface="Arial"/>
                <a:sym typeface="Arial"/>
              </a:rPr>
              <a:t>wewnętrzne</a:t>
            </a:r>
            <a:endParaRPr dirty="0">
              <a:latin typeface="Arial"/>
              <a:ea typeface="Arial"/>
              <a:cs typeface="Arial"/>
              <a:sym typeface="Arial"/>
            </a:endParaRPr>
          </a:p>
        </p:txBody>
      </p:sp>
      <p:sp>
        <p:nvSpPr>
          <p:cNvPr id="1791" name="Google Shape;1791;p183"/>
          <p:cNvSpPr txBox="1">
            <a:spLocks noGrp="1"/>
          </p:cNvSpPr>
          <p:nvPr>
            <p:ph type="ctrTitle" idx="4294967295"/>
          </p:nvPr>
        </p:nvSpPr>
        <p:spPr>
          <a:xfrm>
            <a:off x="0" y="886800"/>
            <a:ext cx="6702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Arial"/>
                <a:ea typeface="Arial"/>
                <a:cs typeface="Arial"/>
                <a:sym typeface="Arial"/>
              </a:rPr>
              <a:t>public class </a:t>
            </a:r>
            <a:r>
              <a:rPr lang="en-US" sz="2400" dirty="0" err="1">
                <a:solidFill>
                  <a:schemeClr val="accent5"/>
                </a:solidFill>
                <a:latin typeface="Arial"/>
                <a:ea typeface="Arial"/>
                <a:cs typeface="Arial"/>
                <a:sym typeface="Arial"/>
              </a:rPr>
              <a:t>ExternalClass</a:t>
            </a:r>
            <a:r>
              <a:rPr lang="en-US" sz="2400" dirty="0">
                <a:solidFill>
                  <a:schemeClr val="accent5"/>
                </a:solidFill>
                <a:latin typeface="Arial"/>
                <a:ea typeface="Arial"/>
                <a:cs typeface="Arial"/>
                <a:sym typeface="Arial"/>
              </a:rPr>
              <a:t>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public </a:t>
            </a:r>
            <a:r>
              <a:rPr lang="en-US" sz="2400" dirty="0">
                <a:solidFill>
                  <a:schemeClr val="accent2"/>
                </a:solidFill>
                <a:latin typeface="Arial"/>
                <a:ea typeface="Arial"/>
                <a:cs typeface="Arial"/>
                <a:sym typeface="Arial"/>
              </a:rPr>
              <a:t>static </a:t>
            </a:r>
            <a:r>
              <a:rPr lang="en-US" sz="2400" dirty="0">
                <a:latin typeface="Arial"/>
                <a:ea typeface="Arial"/>
                <a:cs typeface="Arial"/>
                <a:sym typeface="Arial"/>
              </a:rPr>
              <a:t>class </a:t>
            </a:r>
            <a:r>
              <a:rPr lang="en-US" sz="2400" dirty="0" err="1">
                <a:solidFill>
                  <a:schemeClr val="accent2"/>
                </a:solidFill>
                <a:latin typeface="Arial"/>
                <a:ea typeface="Arial"/>
                <a:cs typeface="Arial"/>
                <a:sym typeface="Arial"/>
              </a:rPr>
              <a:t>InnerStaticClass</a:t>
            </a:r>
            <a:r>
              <a:rPr lang="en-US" sz="2400" dirty="0">
                <a:solidFill>
                  <a:schemeClr val="accent2"/>
                </a:solidFill>
                <a:latin typeface="Arial"/>
                <a:ea typeface="Arial"/>
                <a:cs typeface="Arial"/>
                <a:sym typeface="Arial"/>
              </a:rPr>
              <a:t>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public </a:t>
            </a:r>
            <a:r>
              <a:rPr lang="en-US" sz="2400" dirty="0" err="1">
                <a:solidFill>
                  <a:schemeClr val="accent2"/>
                </a:solidFill>
                <a:latin typeface="Arial"/>
                <a:ea typeface="Arial"/>
                <a:cs typeface="Arial"/>
                <a:sym typeface="Arial"/>
              </a:rPr>
              <a:t>InnerStaticClass</a:t>
            </a:r>
            <a:r>
              <a:rPr lang="en-US" sz="2400" dirty="0">
                <a:solidFill>
                  <a:schemeClr val="accent2"/>
                </a:solidFill>
                <a:latin typeface="Arial"/>
                <a:ea typeface="Arial"/>
                <a:cs typeface="Arial"/>
                <a:sym typeface="Arial"/>
              </a:rPr>
              <a:t>()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dirty="0" err="1">
                <a:latin typeface="Arial"/>
                <a:ea typeface="Arial"/>
                <a:cs typeface="Arial"/>
                <a:sym typeface="Arial"/>
              </a:rPr>
              <a:t>System.out.println</a:t>
            </a:r>
            <a:r>
              <a:rPr lang="en-US" sz="2400" dirty="0">
                <a:latin typeface="Arial"/>
                <a:ea typeface="Arial"/>
                <a:cs typeface="Arial"/>
                <a:sym typeface="Arial"/>
              </a:rPr>
              <a:t>(</a:t>
            </a: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InnerStaticClass</a:t>
            </a:r>
            <a:r>
              <a:rPr lang="en-US" sz="2400" dirty="0">
                <a:solidFill>
                  <a:schemeClr val="accent6"/>
                </a:solidFill>
                <a:latin typeface="Arial"/>
                <a:ea typeface="Arial"/>
                <a:cs typeface="Arial"/>
                <a:sym typeface="Arial"/>
              </a:rPr>
              <a:t>"</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protected class </a:t>
            </a:r>
            <a:r>
              <a:rPr lang="en-US" sz="2400" dirty="0" err="1">
                <a:solidFill>
                  <a:schemeClr val="accent6"/>
                </a:solidFill>
                <a:latin typeface="Arial"/>
                <a:ea typeface="Arial"/>
                <a:cs typeface="Arial"/>
                <a:sym typeface="Arial"/>
              </a:rPr>
              <a:t>InnerNormalClass</a:t>
            </a:r>
            <a:r>
              <a:rPr lang="en-US" sz="2400" dirty="0">
                <a:solidFill>
                  <a:schemeClr val="accent6"/>
                </a:solidFill>
                <a:latin typeface="Arial"/>
                <a:ea typeface="Arial"/>
                <a:cs typeface="Arial"/>
                <a:sym typeface="Arial"/>
              </a:rPr>
              <a:t>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dirty="0" err="1">
                <a:solidFill>
                  <a:schemeClr val="accent6"/>
                </a:solidFill>
                <a:latin typeface="Arial"/>
                <a:ea typeface="Arial"/>
                <a:cs typeface="Arial"/>
                <a:sym typeface="Arial"/>
              </a:rPr>
              <a:t>InnerNormalClass</a:t>
            </a:r>
            <a:r>
              <a:rPr lang="en-US" sz="2400" dirty="0">
                <a:solidFill>
                  <a:schemeClr val="accent6"/>
                </a:solidFill>
                <a:latin typeface="Arial"/>
                <a:ea typeface="Arial"/>
                <a:cs typeface="Arial"/>
                <a:sym typeface="Arial"/>
              </a:rPr>
              <a:t>()</a:t>
            </a: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dirty="0" err="1">
                <a:latin typeface="Arial"/>
                <a:ea typeface="Arial"/>
                <a:cs typeface="Arial"/>
                <a:sym typeface="Arial"/>
              </a:rPr>
              <a:t>System.out.println</a:t>
            </a:r>
            <a:r>
              <a:rPr lang="en-US" sz="2400" dirty="0">
                <a:latin typeface="Arial"/>
                <a:ea typeface="Arial"/>
                <a:cs typeface="Arial"/>
                <a:sym typeface="Arial"/>
              </a:rPr>
              <a:t>(</a:t>
            </a: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InnerNormalClass</a:t>
            </a:r>
            <a:r>
              <a:rPr lang="en-US" sz="2400" dirty="0">
                <a:solidFill>
                  <a:schemeClr val="accent6"/>
                </a:solidFill>
                <a:latin typeface="Arial"/>
                <a:ea typeface="Arial"/>
                <a:cs typeface="Arial"/>
                <a:sym typeface="Arial"/>
              </a:rPr>
              <a:t>"</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endParaRPr sz="2400" dirty="0">
              <a:latin typeface="Arial"/>
              <a:ea typeface="Arial"/>
              <a:cs typeface="Arial"/>
              <a:sym typeface="Arial"/>
            </a:endParaRPr>
          </a:p>
          <a:p>
            <a:pPr marL="0" lvl="0" indent="0" algn="l" rtl="0">
              <a:lnSpc>
                <a:spcPct val="100000"/>
              </a:lnSpc>
              <a:spcBef>
                <a:spcPts val="0"/>
              </a:spcBef>
              <a:spcAft>
                <a:spcPts val="0"/>
              </a:spcAft>
              <a:buNone/>
            </a:pPr>
            <a:r>
              <a:rPr lang="en-US" sz="2400" dirty="0" err="1">
                <a:solidFill>
                  <a:schemeClr val="accent6"/>
                </a:solidFill>
                <a:latin typeface="Arial"/>
                <a:ea typeface="Arial"/>
                <a:cs typeface="Arial"/>
                <a:sym typeface="Arial"/>
              </a:rPr>
              <a:t>Przykłady</a:t>
            </a:r>
            <a:r>
              <a:rPr lang="en-US" sz="2400" dirty="0">
                <a:solidFill>
                  <a:schemeClr val="accent6"/>
                </a:solidFill>
                <a:latin typeface="Arial"/>
                <a:ea typeface="Arial"/>
                <a:cs typeface="Arial"/>
                <a:sym typeface="Arial"/>
              </a:rPr>
              <a:t> w </a:t>
            </a:r>
            <a:r>
              <a:rPr lang="en-US" sz="2400" dirty="0" err="1">
                <a:solidFill>
                  <a:schemeClr val="accent6"/>
                </a:solidFill>
                <a:latin typeface="Arial"/>
                <a:ea typeface="Arial"/>
                <a:cs typeface="Arial"/>
                <a:sym typeface="Arial"/>
              </a:rPr>
              <a:t>kodzie</a:t>
            </a:r>
            <a:r>
              <a:rPr lang="en-US" sz="2400" dirty="0">
                <a:solidFill>
                  <a:schemeClr val="accent6"/>
                </a:solidFill>
                <a:latin typeface="Arial"/>
                <a:ea typeface="Arial"/>
                <a:cs typeface="Arial"/>
                <a:sym typeface="Arial"/>
              </a:rPr>
              <a:t>: </a:t>
            </a:r>
            <a:r>
              <a:rPr lang="en-US" sz="2400" dirty="0" err="1">
                <a:solidFill>
                  <a:schemeClr val="accent6"/>
                </a:solidFill>
                <a:latin typeface="Arial"/>
                <a:ea typeface="Arial"/>
                <a:cs typeface="Arial"/>
                <a:sym typeface="Arial"/>
              </a:rPr>
              <a:t>pl.sda.stat.StaticExample</a:t>
            </a:r>
            <a:endParaRPr sz="2400" dirty="0">
              <a:latin typeface="Arial"/>
              <a:ea typeface="Arial"/>
              <a:cs typeface="Arial"/>
              <a:sym typeface="Arial"/>
            </a:endParaRPr>
          </a:p>
        </p:txBody>
      </p:sp>
      <p:sp>
        <p:nvSpPr>
          <p:cNvPr id="1792" name="Google Shape;1792;p183"/>
          <p:cNvSpPr txBox="1">
            <a:spLocks noGrp="1"/>
          </p:cNvSpPr>
          <p:nvPr>
            <p:ph type="ctrTitle" idx="4294967295"/>
          </p:nvPr>
        </p:nvSpPr>
        <p:spPr>
          <a:xfrm>
            <a:off x="6623875" y="1323950"/>
            <a:ext cx="5529000" cy="46365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klasa wewnętrzna </a:t>
            </a:r>
            <a:r>
              <a:rPr lang="en-US" sz="1700">
                <a:latin typeface="Arial"/>
                <a:ea typeface="Arial"/>
                <a:cs typeface="Arial"/>
                <a:sym typeface="Arial"/>
              </a:rPr>
              <a:t>to klasa zdefiniowana wewnątrz innej klasy </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klasy wewnętrzne mogą być ukryte przed innymi klasami pakietu (mogą być private!)</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dzięki nim można uniknąć kolizji nazw</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porządkują kod</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niestatyczne - wtedy mają dostęp do wszystkich składowych klasy otaczającej</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statyczne - zadeklarowane ze specyfikatorem </a:t>
            </a:r>
            <a:r>
              <a:rPr lang="en-US" sz="1700">
                <a:solidFill>
                  <a:schemeClr val="accent2"/>
                </a:solidFill>
                <a:latin typeface="Arial"/>
                <a:ea typeface="Arial"/>
                <a:cs typeface="Arial"/>
                <a:sym typeface="Arial"/>
              </a:rPr>
              <a:t>static</a:t>
            </a:r>
            <a:r>
              <a:rPr lang="en-US" sz="1700">
                <a:solidFill>
                  <a:srgbClr val="000000"/>
                </a:solidFill>
                <a:latin typeface="Arial"/>
                <a:ea typeface="Arial"/>
                <a:cs typeface="Arial"/>
                <a:sym typeface="Arial"/>
              </a:rPr>
              <a:t> - wtedy mają dostęp tylko do statycznych składowych klasy otaczającej</a:t>
            </a:r>
            <a:endParaRPr sz="1700">
              <a:solidFill>
                <a:srgbClr val="000000"/>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Argumenty</a:t>
            </a:r>
            <a:r>
              <a:rPr lang="en-US" dirty="0">
                <a:latin typeface="Arial"/>
                <a:ea typeface="Arial"/>
                <a:cs typeface="Arial"/>
                <a:sym typeface="Arial"/>
              </a:rPr>
              <a:t> </a:t>
            </a:r>
            <a:r>
              <a:rPr lang="en-US" dirty="0" err="1">
                <a:latin typeface="Arial"/>
                <a:ea typeface="Arial"/>
                <a:cs typeface="Arial"/>
                <a:sym typeface="Arial"/>
              </a:rPr>
              <a:t>metody</a:t>
            </a:r>
            <a:r>
              <a:rPr lang="en-US" dirty="0">
                <a:latin typeface="Arial"/>
                <a:ea typeface="Arial"/>
                <a:cs typeface="Arial"/>
                <a:sym typeface="Arial"/>
              </a:rPr>
              <a:t> main</a:t>
            </a:r>
            <a:endParaRPr dirty="0">
              <a:latin typeface="Arial"/>
              <a:ea typeface="Arial"/>
              <a:cs typeface="Arial"/>
              <a:sym typeface="Arial"/>
            </a:endParaRPr>
          </a:p>
        </p:txBody>
      </p:sp>
      <p:sp>
        <p:nvSpPr>
          <p:cNvPr id="1798" name="Google Shape;1798;p184"/>
          <p:cNvSpPr txBox="1">
            <a:spLocks noGrp="1"/>
          </p:cNvSpPr>
          <p:nvPr>
            <p:ph type="ctrTitle" idx="4294967295"/>
          </p:nvPr>
        </p:nvSpPr>
        <p:spPr>
          <a:xfrm>
            <a:off x="3182850" y="1586475"/>
            <a:ext cx="5521500" cy="464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void </a:t>
            </a:r>
            <a:r>
              <a:rPr lang="en-US" sz="2400">
                <a:solidFill>
                  <a:schemeClr val="accent6"/>
                </a:solidFill>
                <a:latin typeface="Arial"/>
                <a:ea typeface="Arial"/>
                <a:cs typeface="Arial"/>
                <a:sym typeface="Arial"/>
              </a:rPr>
              <a:t>main</a:t>
            </a:r>
            <a:r>
              <a:rPr lang="en-US" sz="2400">
                <a:latin typeface="Arial"/>
                <a:ea typeface="Arial"/>
                <a:cs typeface="Arial"/>
                <a:sym typeface="Arial"/>
              </a:rPr>
              <a:t>(</a:t>
            </a:r>
            <a:r>
              <a:rPr lang="en-US" sz="2400">
                <a:solidFill>
                  <a:schemeClr val="accent2"/>
                </a:solidFill>
                <a:latin typeface="Arial"/>
                <a:ea typeface="Arial"/>
                <a:cs typeface="Arial"/>
                <a:sym typeface="Arial"/>
              </a:rPr>
              <a:t>String[]</a:t>
            </a:r>
            <a:r>
              <a:rPr lang="en-US" sz="2400">
                <a:latin typeface="Arial"/>
                <a:ea typeface="Arial"/>
                <a:cs typeface="Arial"/>
                <a:sym typeface="Arial"/>
              </a:rPr>
              <a:t> </a:t>
            </a:r>
            <a:r>
              <a:rPr lang="en-US" sz="2400" b="1">
                <a:latin typeface="Arial"/>
                <a:ea typeface="Arial"/>
                <a:cs typeface="Arial"/>
                <a:sym typeface="Arial"/>
              </a:rPr>
              <a:t>args</a:t>
            </a: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5"/>
                </a:solidFill>
                <a:latin typeface="Arial"/>
                <a:ea typeface="Arial"/>
                <a:cs typeface="Arial"/>
                <a:sym typeface="Arial"/>
              </a:rPr>
              <a:t>length</a:t>
            </a:r>
            <a:r>
              <a:rPr lang="en-US" sz="2400">
                <a:latin typeface="Arial"/>
                <a:ea typeface="Arial"/>
                <a:cs typeface="Arial"/>
                <a:sym typeface="Arial"/>
              </a:rPr>
              <a:t> == 0)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return;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String name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0</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String number =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(args.length &gt; 1)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number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1</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99" name="Google Shape;1799;p184"/>
          <p:cNvSpPr txBox="1"/>
          <p:nvPr/>
        </p:nvSpPr>
        <p:spPr>
          <a:xfrm>
            <a:off x="107325" y="1043800"/>
            <a:ext cx="3658200" cy="5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main()</a:t>
            </a:r>
            <a:r>
              <a:rPr lang="en-US"/>
              <a:t> to publiczna, statyczna metoda </a:t>
            </a:r>
            <a:endParaRPr/>
          </a:p>
          <a:p>
            <a:pPr marL="0" lvl="0" indent="0" algn="l" rtl="0">
              <a:spcBef>
                <a:spcPts val="0"/>
              </a:spcBef>
              <a:spcAft>
                <a:spcPts val="0"/>
              </a:spcAft>
              <a:buNone/>
            </a:pPr>
            <a:r>
              <a:rPr lang="en-US"/>
              <a:t>od której zaczyna się wykonanie programu</a:t>
            </a:r>
            <a:endParaRPr/>
          </a:p>
        </p:txBody>
      </p:sp>
      <p:cxnSp>
        <p:nvCxnSpPr>
          <p:cNvPr id="1800" name="Google Shape;1800;p184"/>
          <p:cNvCxnSpPr>
            <a:stCxn id="1799" idx="3"/>
          </p:cNvCxnSpPr>
          <p:nvPr/>
        </p:nvCxnSpPr>
        <p:spPr>
          <a:xfrm>
            <a:off x="3765525" y="1331650"/>
            <a:ext cx="575700" cy="170700"/>
          </a:xfrm>
          <a:prstGeom prst="straightConnector1">
            <a:avLst/>
          </a:prstGeom>
          <a:noFill/>
          <a:ln w="28575" cap="flat" cmpd="sng">
            <a:solidFill>
              <a:srgbClr val="E06666"/>
            </a:solidFill>
            <a:prstDash val="solid"/>
            <a:round/>
            <a:headEnd type="none" w="med" len="med"/>
            <a:tailEnd type="stealth" w="med" len="med"/>
          </a:ln>
        </p:spPr>
      </p:cxnSp>
      <p:sp>
        <p:nvSpPr>
          <p:cNvPr id="1801" name="Google Shape;1801;p184"/>
          <p:cNvSpPr txBox="1"/>
          <p:nvPr/>
        </p:nvSpPr>
        <p:spPr>
          <a:xfrm>
            <a:off x="8590775" y="985300"/>
            <a:ext cx="36582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parametrem metody </a:t>
            </a:r>
            <a:r>
              <a:rPr lang="en-US">
                <a:solidFill>
                  <a:schemeClr val="accent6"/>
                </a:solidFill>
              </a:rPr>
              <a:t>main()</a:t>
            </a:r>
            <a:r>
              <a:rPr lang="en-US"/>
              <a:t> jest tablica stringów, w której przekazane są parametry wywołania programu</a:t>
            </a:r>
            <a:endParaRPr/>
          </a:p>
        </p:txBody>
      </p:sp>
      <p:cxnSp>
        <p:nvCxnSpPr>
          <p:cNvPr id="1802" name="Google Shape;1802;p184"/>
          <p:cNvCxnSpPr>
            <a:stCxn id="1801" idx="1"/>
          </p:cNvCxnSpPr>
          <p:nvPr/>
        </p:nvCxnSpPr>
        <p:spPr>
          <a:xfrm flipH="1">
            <a:off x="8018975" y="1331650"/>
            <a:ext cx="571800" cy="268200"/>
          </a:xfrm>
          <a:prstGeom prst="straightConnector1">
            <a:avLst/>
          </a:prstGeom>
          <a:noFill/>
          <a:ln w="28575" cap="flat" cmpd="sng">
            <a:solidFill>
              <a:srgbClr val="E06666"/>
            </a:solidFill>
            <a:prstDash val="solid"/>
            <a:round/>
            <a:headEnd type="none" w="med" len="med"/>
            <a:tailEnd type="stealth" w="med" len="med"/>
          </a:ln>
        </p:spPr>
      </p:cxnSp>
      <p:sp>
        <p:nvSpPr>
          <p:cNvPr id="1803" name="Google Shape;1803;p184"/>
          <p:cNvSpPr txBox="1"/>
          <p:nvPr/>
        </p:nvSpPr>
        <p:spPr>
          <a:xfrm>
            <a:off x="8596700" y="1873050"/>
            <a:ext cx="34149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zmienna </a:t>
            </a:r>
            <a:r>
              <a:rPr lang="en-US" b="1"/>
              <a:t>args </a:t>
            </a:r>
            <a:r>
              <a:rPr lang="en-US"/>
              <a:t>przechowuje referencje do tablicy z stringami, możemy się nią posługiwać jak zwykłą tablicą</a:t>
            </a:r>
            <a:endParaRPr/>
          </a:p>
        </p:txBody>
      </p:sp>
      <p:cxnSp>
        <p:nvCxnSpPr>
          <p:cNvPr id="1804" name="Google Shape;1804;p184"/>
          <p:cNvCxnSpPr>
            <a:stCxn id="1803" idx="1"/>
          </p:cNvCxnSpPr>
          <p:nvPr/>
        </p:nvCxnSpPr>
        <p:spPr>
          <a:xfrm flipH="1">
            <a:off x="7875500" y="2219400"/>
            <a:ext cx="721200" cy="8400"/>
          </a:xfrm>
          <a:prstGeom prst="straightConnector1">
            <a:avLst/>
          </a:prstGeom>
          <a:noFill/>
          <a:ln w="28575" cap="flat" cmpd="sng">
            <a:solidFill>
              <a:srgbClr val="E06666"/>
            </a:solidFill>
            <a:prstDash val="solid"/>
            <a:round/>
            <a:headEnd type="none" w="med" len="med"/>
            <a:tailEnd type="stealth" w="med" len="med"/>
          </a:ln>
        </p:spPr>
      </p:cxnSp>
      <p:sp>
        <p:nvSpPr>
          <p:cNvPr id="1805" name="Google Shape;1805;p184"/>
          <p:cNvSpPr txBox="1"/>
          <p:nvPr/>
        </p:nvSpPr>
        <p:spPr>
          <a:xfrm>
            <a:off x="0" y="6287125"/>
            <a:ext cx="12192000" cy="5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Pełny</a:t>
            </a:r>
            <a:r>
              <a:rPr lang="en-US" sz="2400" dirty="0">
                <a:solidFill>
                  <a:schemeClr val="accent6"/>
                </a:solidFill>
              </a:rPr>
              <a:t> </a:t>
            </a:r>
            <a:r>
              <a:rPr lang="en-US" sz="2400" dirty="0" err="1">
                <a:solidFill>
                  <a:schemeClr val="accent6"/>
                </a:solidFill>
              </a:rPr>
              <a:t>kod</a:t>
            </a:r>
            <a:r>
              <a:rPr lang="en-US" sz="2400" dirty="0">
                <a:solidFill>
                  <a:schemeClr val="accent6"/>
                </a:solidFill>
              </a:rPr>
              <a:t>: </a:t>
            </a:r>
            <a:r>
              <a:rPr lang="en-US" sz="2400" dirty="0" err="1">
                <a:solidFill>
                  <a:schemeClr val="accent6"/>
                </a:solidFill>
              </a:rPr>
              <a:t>pl.sda.stat.MainArgs</a:t>
            </a:r>
            <a:r>
              <a:rPr lang="en-US" sz="2400" dirty="0">
                <a:solidFill>
                  <a:schemeClr val="accent6"/>
                </a:solidFill>
              </a:rPr>
              <a:t>    		</a:t>
            </a:r>
            <a:r>
              <a:rPr lang="en-US" sz="2400" dirty="0"/>
              <a:t>Film z </a:t>
            </a:r>
            <a:r>
              <a:rPr lang="en-US" sz="2400" dirty="0" err="1"/>
              <a:t>instrukcją</a:t>
            </a:r>
            <a:r>
              <a:rPr lang="en-US" sz="2400" dirty="0"/>
              <a:t>: </a:t>
            </a:r>
            <a:r>
              <a:rPr lang="en-US" sz="2400" u="sng" dirty="0">
                <a:solidFill>
                  <a:schemeClr val="hlink"/>
                </a:solidFill>
                <a:hlinkClick r:id="rId3"/>
              </a:rPr>
              <a:t>https://goo.gl/4djZM7</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357" name="Google Shape;357;p3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helloworld</a:t>
            </a:r>
            <a:endParaRPr sz="3000" b="1">
              <a:solidFill>
                <a:schemeClr val="accent6"/>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1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11" name="Google Shape;1811;p1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#stat</a:t>
            </a:r>
            <a:endParaRPr sz="3000" b="1">
              <a:solidFill>
                <a:schemeClr val="accent6"/>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815"/>
        <p:cNvGrpSpPr/>
        <p:nvPr/>
      </p:nvGrpSpPr>
      <p:grpSpPr>
        <a:xfrm>
          <a:off x="0" y="0"/>
          <a:ext cx="0" cy="0"/>
          <a:chOff x="0" y="0"/>
          <a:chExt cx="0" cy="0"/>
        </a:xfrm>
      </p:grpSpPr>
      <p:sp>
        <p:nvSpPr>
          <p:cNvPr id="1816" name="Google Shape;1816;p1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#stat</a:t>
            </a:r>
            <a:endParaRPr sz="2400" dirty="0">
              <a:solidFill>
                <a:schemeClr val="accent6"/>
              </a:solidFill>
              <a:latin typeface="Arial"/>
              <a:ea typeface="Arial"/>
              <a:cs typeface="Arial"/>
              <a:sym typeface="Arial"/>
            </a:endParaRPr>
          </a:p>
        </p:txBody>
      </p:sp>
      <p:sp>
        <p:nvSpPr>
          <p:cNvPr id="1817" name="Google Shape;1817;p186"/>
          <p:cNvSpPr txBox="1">
            <a:spLocks noGrp="1"/>
          </p:cNvSpPr>
          <p:nvPr>
            <p:ph type="ctrTitle" idx="4294967295"/>
          </p:nvPr>
        </p:nvSpPr>
        <p:spPr>
          <a:xfrm>
            <a:off x="27875" y="1039200"/>
            <a:ext cx="121641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własną</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Math</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posiadać</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statyczne</a:t>
            </a:r>
            <a:r>
              <a:rPr lang="en-US" sz="1800" dirty="0">
                <a:latin typeface="Arial"/>
                <a:ea typeface="Arial"/>
                <a:cs typeface="Arial"/>
                <a:sym typeface="Arial"/>
              </a:rPr>
              <a:t>: </a:t>
            </a:r>
            <a:r>
              <a:rPr lang="en-US" sz="1800" b="1" dirty="0">
                <a:latin typeface="Arial"/>
                <a:ea typeface="Arial"/>
                <a:cs typeface="Arial"/>
                <a:sym typeface="Arial"/>
              </a:rPr>
              <a:t>add</a:t>
            </a:r>
            <a:r>
              <a:rPr lang="en-US" sz="1800" dirty="0">
                <a:latin typeface="Arial"/>
                <a:ea typeface="Arial"/>
                <a:cs typeface="Arial"/>
                <a:sym typeface="Arial"/>
              </a:rPr>
              <a:t>, </a:t>
            </a:r>
            <a:r>
              <a:rPr lang="en-US" sz="1800" b="1" dirty="0">
                <a:latin typeface="Arial"/>
                <a:ea typeface="Arial"/>
                <a:cs typeface="Arial"/>
                <a:sym typeface="Arial"/>
              </a:rPr>
              <a:t>subtract</a:t>
            </a:r>
            <a:r>
              <a:rPr lang="en-US" sz="1800" dirty="0">
                <a:latin typeface="Arial"/>
                <a:ea typeface="Arial"/>
                <a:cs typeface="Arial"/>
                <a:sym typeface="Arial"/>
              </a:rPr>
              <a:t>, </a:t>
            </a:r>
            <a:r>
              <a:rPr lang="en-US" sz="1800" b="1" dirty="0">
                <a:latin typeface="Arial"/>
                <a:ea typeface="Arial"/>
                <a:cs typeface="Arial"/>
                <a:sym typeface="Arial"/>
              </a:rPr>
              <a:t>multiply</a:t>
            </a:r>
            <a:r>
              <a:rPr lang="en-US" sz="1800" dirty="0">
                <a:latin typeface="Arial"/>
                <a:ea typeface="Arial"/>
                <a:cs typeface="Arial"/>
                <a:sym typeface="Arial"/>
              </a:rPr>
              <a:t>, </a:t>
            </a:r>
            <a:r>
              <a:rPr lang="en-US" sz="1800" b="1" dirty="0">
                <a:latin typeface="Arial"/>
                <a:ea typeface="Arial"/>
                <a:cs typeface="Arial"/>
                <a:sym typeface="Arial"/>
              </a:rPr>
              <a:t>divide</a:t>
            </a:r>
            <a:r>
              <a:rPr lang="en-US" sz="1800" dirty="0">
                <a:latin typeface="Arial"/>
                <a:ea typeface="Arial"/>
                <a:cs typeface="Arial"/>
                <a:sym typeface="Arial"/>
              </a:rPr>
              <a:t>, </a:t>
            </a:r>
            <a:r>
              <a:rPr lang="en-US" sz="1800" b="1" dirty="0">
                <a:latin typeface="Arial"/>
                <a:ea typeface="Arial"/>
                <a:cs typeface="Arial"/>
                <a:sym typeface="Arial"/>
              </a:rPr>
              <a:t>min</a:t>
            </a:r>
            <a:r>
              <a:rPr lang="en-US" sz="1800" dirty="0">
                <a:latin typeface="Arial"/>
                <a:ea typeface="Arial"/>
                <a:cs typeface="Arial"/>
                <a:sym typeface="Arial"/>
              </a:rPr>
              <a:t>, </a:t>
            </a:r>
            <a:r>
              <a:rPr lang="en-US" sz="1800" b="1" dirty="0">
                <a:latin typeface="Arial"/>
                <a:ea typeface="Arial"/>
                <a:cs typeface="Arial"/>
                <a:sym typeface="Arial"/>
              </a:rPr>
              <a:t>max</a:t>
            </a:r>
            <a:r>
              <a:rPr lang="en-US" sz="1800" dirty="0">
                <a:latin typeface="Arial"/>
                <a:ea typeface="Arial"/>
                <a:cs typeface="Arial"/>
                <a:sym typeface="Arial"/>
              </a:rPr>
              <a:t>, </a:t>
            </a:r>
            <a:r>
              <a:rPr lang="en-US" sz="1800" b="1" dirty="0">
                <a:latin typeface="Arial"/>
                <a:ea typeface="Arial"/>
                <a:cs typeface="Arial"/>
                <a:sym typeface="Arial"/>
              </a:rPr>
              <a:t>pow</a:t>
            </a:r>
            <a:r>
              <a:rPr lang="en-US" sz="1800" dirty="0">
                <a:latin typeface="Arial"/>
                <a:ea typeface="Arial"/>
                <a:cs typeface="Arial"/>
                <a:sym typeface="Arial"/>
              </a:rPr>
              <a:t> </a:t>
            </a:r>
            <a:r>
              <a:rPr lang="en-US" sz="1800" dirty="0" err="1">
                <a:latin typeface="Arial"/>
                <a:ea typeface="Arial"/>
                <a:cs typeface="Arial"/>
                <a:sym typeface="Arial"/>
              </a:rPr>
              <a:t>gdzie</a:t>
            </a:r>
            <a:r>
              <a:rPr lang="en-US" sz="1800" dirty="0">
                <a:latin typeface="Arial"/>
                <a:ea typeface="Arial"/>
                <a:cs typeface="Arial"/>
                <a:sym typeface="Arial"/>
              </a:rPr>
              <a:t> </a:t>
            </a:r>
            <a:r>
              <a:rPr lang="en-US" sz="1800" dirty="0" err="1">
                <a:latin typeface="Arial"/>
                <a:ea typeface="Arial"/>
                <a:cs typeface="Arial"/>
                <a:sym typeface="Arial"/>
              </a:rPr>
              <a:t>każda</a:t>
            </a:r>
            <a:r>
              <a:rPr lang="en-US" sz="1800" dirty="0">
                <a:latin typeface="Arial"/>
                <a:ea typeface="Arial"/>
                <a:cs typeface="Arial"/>
                <a:sym typeface="Arial"/>
              </a:rPr>
              <a:t> z </a:t>
            </a:r>
            <a:r>
              <a:rPr lang="en-US" sz="1800" dirty="0" err="1">
                <a:latin typeface="Arial"/>
                <a:ea typeface="Arial"/>
                <a:cs typeface="Arial"/>
                <a:sym typeface="Arial"/>
              </a:rPr>
              <a:t>nich</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przyjmowała</a:t>
            </a:r>
            <a:r>
              <a:rPr lang="en-US" sz="1800" dirty="0">
                <a:latin typeface="Arial"/>
                <a:ea typeface="Arial"/>
                <a:cs typeface="Arial"/>
                <a:sym typeface="Arial"/>
              </a:rPr>
              <a:t> </a:t>
            </a:r>
            <a:r>
              <a:rPr lang="en-US" sz="1800" dirty="0" err="1">
                <a:latin typeface="Arial"/>
                <a:ea typeface="Arial"/>
                <a:cs typeface="Arial"/>
                <a:sym typeface="Arial"/>
              </a:rPr>
              <a:t>dwa</a:t>
            </a:r>
            <a:r>
              <a:rPr lang="en-US" sz="1800" dirty="0">
                <a:latin typeface="Arial"/>
                <a:ea typeface="Arial"/>
                <a:cs typeface="Arial"/>
                <a:sym typeface="Arial"/>
              </a:rPr>
              <a:t> </a:t>
            </a:r>
            <a:r>
              <a:rPr lang="en-US" sz="1800" dirty="0" err="1">
                <a:latin typeface="Arial"/>
                <a:ea typeface="Arial"/>
                <a:cs typeface="Arial"/>
                <a:sym typeface="Arial"/>
              </a:rPr>
              <a:t>parametry</a:t>
            </a:r>
            <a:r>
              <a:rPr lang="en-US" sz="1800" dirty="0">
                <a:latin typeface="Arial"/>
                <a:ea typeface="Arial"/>
                <a:cs typeface="Arial"/>
                <a:sym typeface="Arial"/>
              </a:rPr>
              <a:t> </a:t>
            </a:r>
            <a:r>
              <a:rPr lang="en-US" sz="1800" dirty="0" err="1">
                <a:latin typeface="Arial"/>
                <a:ea typeface="Arial"/>
                <a:cs typeface="Arial"/>
                <a:sym typeface="Arial"/>
              </a:rPr>
              <a:t>liczbowe</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każdej</a:t>
            </a:r>
            <a:r>
              <a:rPr lang="en-US" sz="1800" dirty="0">
                <a:latin typeface="Arial"/>
                <a:ea typeface="Arial"/>
                <a:cs typeface="Arial"/>
                <a:sym typeface="Arial"/>
              </a:rPr>
              <a:t> z </a:t>
            </a:r>
            <a:r>
              <a:rPr lang="en-US" sz="1800" dirty="0" err="1">
                <a:latin typeface="Arial"/>
                <a:ea typeface="Arial"/>
                <a:cs typeface="Arial"/>
                <a:sym typeface="Arial"/>
              </a:rPr>
              <a:t>metod</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przykład</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Math</a:t>
            </a:r>
            <a:r>
              <a:rPr lang="en-US" sz="1800" dirty="0">
                <a:latin typeface="Arial"/>
                <a:ea typeface="Arial"/>
                <a:cs typeface="Arial"/>
                <a:sym typeface="Arial"/>
              </a:rPr>
              <a:t> </a:t>
            </a:r>
            <a:r>
              <a:rPr lang="en-US" sz="1800" dirty="0" err="1">
                <a:latin typeface="Arial"/>
                <a:ea typeface="Arial"/>
                <a:cs typeface="Arial"/>
                <a:sym typeface="Arial"/>
              </a:rPr>
              <a:t>statyczną</a:t>
            </a:r>
            <a:r>
              <a:rPr lang="en-US" sz="1800" dirty="0">
                <a:latin typeface="Arial"/>
                <a:ea typeface="Arial"/>
                <a:cs typeface="Arial"/>
                <a:sym typeface="Arial"/>
              </a:rPr>
              <a:t> </a:t>
            </a:r>
            <a:r>
              <a:rPr lang="en-US" sz="1800" dirty="0" err="1">
                <a:latin typeface="Arial"/>
                <a:ea typeface="Arial"/>
                <a:cs typeface="Arial"/>
                <a:sym typeface="Arial"/>
              </a:rPr>
              <a:t>stałą</a:t>
            </a:r>
            <a:r>
              <a:rPr lang="en-US" sz="1800" dirty="0">
                <a:latin typeface="Arial"/>
                <a:ea typeface="Arial"/>
                <a:cs typeface="Arial"/>
                <a:sym typeface="Arial"/>
              </a:rPr>
              <a:t> </a:t>
            </a:r>
            <a:r>
              <a:rPr lang="en-US" sz="1800" b="1" dirty="0">
                <a:latin typeface="Arial"/>
                <a:ea typeface="Arial"/>
                <a:cs typeface="Arial"/>
                <a:sym typeface="Arial"/>
              </a:rPr>
              <a:t>PI = 3,14</a:t>
            </a:r>
            <a:r>
              <a:rPr lang="en-US" sz="1800" dirty="0">
                <a:latin typeface="Arial"/>
                <a:ea typeface="Arial"/>
                <a:cs typeface="Arial"/>
                <a:sym typeface="Arial"/>
              </a:rPr>
              <a:t>, a </a:t>
            </a:r>
            <a:r>
              <a:rPr lang="en-US" sz="1800" dirty="0" err="1">
                <a:latin typeface="Arial"/>
                <a:ea typeface="Arial"/>
                <a:cs typeface="Arial"/>
                <a:sym typeface="Arial"/>
              </a:rPr>
              <a:t>następnie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do </a:t>
            </a:r>
            <a:r>
              <a:rPr lang="en-US" sz="1800" dirty="0" err="1">
                <a:latin typeface="Arial"/>
                <a:ea typeface="Arial"/>
                <a:cs typeface="Arial"/>
                <a:sym typeface="Arial"/>
              </a:rPr>
              <a:t>wyliczania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dirty="0" err="1">
                <a:latin typeface="Arial"/>
                <a:ea typeface="Arial"/>
                <a:cs typeface="Arial"/>
                <a:sym typeface="Arial"/>
              </a:rPr>
              <a:t>koła</a:t>
            </a:r>
            <a:r>
              <a:rPr lang="en-US" sz="1800" dirty="0">
                <a:latin typeface="Arial"/>
                <a:ea typeface="Arial"/>
                <a:cs typeface="Arial"/>
                <a:sym typeface="Arial"/>
              </a:rPr>
              <a:t>. W </a:t>
            </a:r>
            <a:r>
              <a:rPr lang="en-US" sz="1800" dirty="0" err="1">
                <a:latin typeface="Arial"/>
                <a:ea typeface="Arial"/>
                <a:cs typeface="Arial"/>
                <a:sym typeface="Arial"/>
              </a:rPr>
              <a:t>przykładzie</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 </a:t>
            </a:r>
            <a:r>
              <a:rPr lang="en-US" sz="1800" dirty="0" err="1">
                <a:latin typeface="Arial"/>
                <a:ea typeface="Arial"/>
                <a:cs typeface="Arial"/>
                <a:sym typeface="Arial"/>
              </a:rPr>
              <a:t>oblicz</a:t>
            </a:r>
            <a:r>
              <a:rPr lang="en-US" sz="1800" dirty="0">
                <a:latin typeface="Arial"/>
                <a:ea typeface="Arial"/>
                <a:cs typeface="Arial"/>
                <a:sym typeface="Arial"/>
              </a:rPr>
              <a:t> pole </a:t>
            </a:r>
            <a:r>
              <a:rPr lang="en-US" sz="1800" dirty="0" err="1">
                <a:latin typeface="Arial"/>
                <a:ea typeface="Arial"/>
                <a:cs typeface="Arial"/>
                <a:sym typeface="Arial"/>
              </a:rPr>
              <a:t>koła</a:t>
            </a:r>
            <a:r>
              <a:rPr lang="en-US" sz="1800" dirty="0">
                <a:latin typeface="Arial"/>
                <a:ea typeface="Arial"/>
                <a:cs typeface="Arial"/>
                <a:sym typeface="Arial"/>
              </a:rPr>
              <a:t> o </a:t>
            </a:r>
            <a:r>
              <a:rPr lang="en-US" sz="1800" dirty="0" err="1">
                <a:latin typeface="Arial"/>
                <a:ea typeface="Arial"/>
                <a:cs typeface="Arial"/>
                <a:sym typeface="Arial"/>
              </a:rPr>
              <a:t>promieniu</a:t>
            </a:r>
            <a:r>
              <a:rPr lang="en-US" sz="1800" dirty="0">
                <a:latin typeface="Arial"/>
                <a:ea typeface="Arial"/>
                <a:cs typeface="Arial"/>
                <a:sym typeface="Arial"/>
              </a:rPr>
              <a:t>: </a:t>
            </a:r>
            <a:r>
              <a:rPr lang="en-US" sz="1800" b="1" dirty="0">
                <a:latin typeface="Arial"/>
                <a:ea typeface="Arial"/>
                <a:cs typeface="Arial"/>
                <a:sym typeface="Arial"/>
              </a:rPr>
              <a:t>8</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swojej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prywatny</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nie</a:t>
            </a:r>
            <a:r>
              <a:rPr lang="en-US" sz="1800" dirty="0">
                <a:latin typeface="Arial"/>
                <a:ea typeface="Arial"/>
                <a:cs typeface="Arial"/>
                <a:sym typeface="Arial"/>
              </a:rPr>
              <a:t> </a:t>
            </a:r>
            <a:r>
              <a:rPr lang="en-US" sz="1800" dirty="0" err="1">
                <a:latin typeface="Arial"/>
                <a:ea typeface="Arial"/>
                <a:cs typeface="Arial"/>
                <a:sym typeface="Arial"/>
              </a:rPr>
              <a:t>pozwoli</a:t>
            </a:r>
            <a:r>
              <a:rPr lang="en-US" sz="1800" dirty="0">
                <a:latin typeface="Arial"/>
                <a:ea typeface="Arial"/>
                <a:cs typeface="Arial"/>
                <a:sym typeface="Arial"/>
              </a:rPr>
              <a:t> </a:t>
            </a:r>
            <a:r>
              <a:rPr lang="en-US" sz="1800" dirty="0" err="1">
                <a:latin typeface="Arial"/>
                <a:ea typeface="Arial"/>
                <a:cs typeface="Arial"/>
                <a:sym typeface="Arial"/>
              </a:rPr>
              <a:t>utworzyć</a:t>
            </a:r>
            <a:r>
              <a:rPr lang="en-US" sz="1800" dirty="0">
                <a:latin typeface="Arial"/>
                <a:ea typeface="Arial"/>
                <a:cs typeface="Arial"/>
                <a:sym typeface="Arial"/>
              </a:rPr>
              <a:t> </a:t>
            </a:r>
            <a:r>
              <a:rPr lang="en-US" sz="1800" dirty="0" err="1">
                <a:latin typeface="Arial"/>
                <a:ea typeface="Arial"/>
                <a:cs typeface="Arial"/>
                <a:sym typeface="Arial"/>
              </a:rPr>
              <a:t>instancji</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Math </a:t>
            </a:r>
            <a:r>
              <a:rPr lang="en-US" sz="1800" dirty="0" err="1">
                <a:latin typeface="Arial"/>
                <a:ea typeface="Arial"/>
                <a:cs typeface="Arial"/>
                <a:sym typeface="Arial"/>
              </a:rPr>
              <a:t>statyczne</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wewnętrzne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odpowiedni</a:t>
            </a:r>
            <a:r>
              <a:rPr lang="en-US" sz="1800" dirty="0">
                <a:latin typeface="Arial"/>
                <a:ea typeface="Arial"/>
                <a:cs typeface="Arial"/>
                <a:sym typeface="Arial"/>
              </a:rPr>
              <a:t> </a:t>
            </a:r>
            <a:r>
              <a:rPr lang="en-US" sz="1800" dirty="0" err="1">
                <a:latin typeface="Arial"/>
                <a:ea typeface="Arial"/>
                <a:cs typeface="Arial"/>
                <a:sym typeface="Arial"/>
              </a:rPr>
              <a:t>podział</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 </a:t>
            </a:r>
            <a:r>
              <a:rPr lang="en-US" sz="1800" dirty="0" err="1">
                <a:latin typeface="Arial"/>
                <a:ea typeface="Arial"/>
                <a:cs typeface="Arial"/>
                <a:sym typeface="Arial"/>
              </a:rPr>
              <a:t>Przykład</a:t>
            </a:r>
            <a:r>
              <a:rPr lang="en-US" sz="1800" dirty="0">
                <a:latin typeface="Arial"/>
                <a:ea typeface="Arial"/>
                <a:cs typeface="Arial"/>
                <a:sym typeface="Arial"/>
              </a:rPr>
              <a:t>: </a:t>
            </a:r>
            <a:r>
              <a:rPr lang="en-US" sz="1800" u="sng" dirty="0">
                <a:latin typeface="Arial"/>
                <a:ea typeface="Arial"/>
                <a:cs typeface="Arial"/>
                <a:sym typeface="Arial"/>
              </a:rPr>
              <a:t>Operation [multiply, divide, add, minus], Compare [min, max]</a:t>
            </a:r>
            <a:endParaRPr sz="1800" u="sng" dirty="0">
              <a:latin typeface="Arial"/>
              <a:ea typeface="Arial"/>
              <a:cs typeface="Arial"/>
              <a:sym typeface="Arial"/>
            </a:endParaRPr>
          </a:p>
          <a:p>
            <a:pPr marL="800100" lvl="0" indent="-342900" algn="l" rtl="0">
              <a:spcBef>
                <a:spcPts val="0"/>
              </a:spcBef>
              <a:spcAft>
                <a:spcPts val="0"/>
              </a:spcAft>
              <a:buFont typeface="+mj-lt"/>
              <a:buAutoNum type="arabicPeriod"/>
            </a:pPr>
            <a:r>
              <a:rPr lang="en-US" sz="1800" dirty="0" err="1">
                <a:latin typeface="Arial"/>
                <a:ea typeface="Arial"/>
                <a:cs typeface="Arial"/>
                <a:sym typeface="Arial"/>
              </a:rPr>
              <a:t>Zmodyfikuj</a:t>
            </a:r>
            <a:r>
              <a:rPr lang="en-US" sz="1800" dirty="0">
                <a:latin typeface="Arial"/>
                <a:ea typeface="Arial"/>
                <a:cs typeface="Arial"/>
                <a:sym typeface="Arial"/>
              </a:rPr>
              <a:t> </a:t>
            </a:r>
            <a:r>
              <a:rPr lang="en-US" sz="1800" dirty="0" err="1">
                <a:latin typeface="Arial"/>
                <a:ea typeface="Arial"/>
                <a:cs typeface="Arial"/>
                <a:sym typeface="Arial"/>
              </a:rPr>
              <a:t>swoje</a:t>
            </a:r>
            <a:r>
              <a:rPr lang="en-US" sz="1800" dirty="0">
                <a:latin typeface="Arial"/>
                <a:ea typeface="Arial"/>
                <a:cs typeface="Arial"/>
                <a:sym typeface="Arial"/>
              </a:rPr>
              <a:t> </a:t>
            </a:r>
            <a:r>
              <a:rPr lang="en-US" sz="1800" dirty="0" err="1">
                <a:latin typeface="Arial"/>
                <a:ea typeface="Arial"/>
                <a:cs typeface="Arial"/>
                <a:sym typeface="Arial"/>
              </a:rPr>
              <a:t>przykłady</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Product </a:t>
            </a:r>
            <a:r>
              <a:rPr lang="en-US" sz="1800" dirty="0">
                <a:latin typeface="Arial"/>
                <a:ea typeface="Arial"/>
                <a:cs typeface="Arial"/>
                <a:sym typeface="Arial"/>
              </a:rPr>
              <a:t>z </a:t>
            </a:r>
            <a:r>
              <a:rPr lang="en-US" sz="1800" dirty="0" err="1">
                <a:latin typeface="Arial"/>
                <a:ea typeface="Arial"/>
                <a:cs typeface="Arial"/>
                <a:sym typeface="Arial"/>
              </a:rPr>
              <a:t>polami</a:t>
            </a:r>
            <a:r>
              <a:rPr lang="en-US" sz="1800" dirty="0">
                <a:latin typeface="Arial"/>
                <a:ea typeface="Arial"/>
                <a:cs typeface="Arial"/>
                <a:sym typeface="Arial"/>
              </a:rPr>
              <a:t>: </a:t>
            </a:r>
            <a:r>
              <a:rPr lang="en-US" sz="1800" b="1" dirty="0">
                <a:latin typeface="Arial"/>
                <a:ea typeface="Arial"/>
                <a:cs typeface="Arial"/>
                <a:sym typeface="Arial"/>
              </a:rPr>
              <a:t>id</a:t>
            </a:r>
            <a:r>
              <a:rPr lang="en-US" sz="1800" dirty="0">
                <a:latin typeface="Arial"/>
                <a:ea typeface="Arial"/>
                <a:cs typeface="Arial"/>
                <a:sym typeface="Arial"/>
              </a:rPr>
              <a:t>, </a:t>
            </a:r>
            <a:r>
              <a:rPr lang="en-US" sz="1800" b="1" dirty="0">
                <a:latin typeface="Arial"/>
                <a:ea typeface="Arial"/>
                <a:cs typeface="Arial"/>
                <a:sym typeface="Arial"/>
              </a:rPr>
              <a:t>name</a:t>
            </a:r>
            <a:r>
              <a:rPr lang="en-US" sz="1800" dirty="0">
                <a:latin typeface="Arial"/>
                <a:ea typeface="Arial"/>
                <a:cs typeface="Arial"/>
                <a:sym typeface="Arial"/>
              </a:rPr>
              <a:t>, </a:t>
            </a:r>
            <a:r>
              <a:rPr lang="en-US" sz="1800" b="1" dirty="0">
                <a:latin typeface="Arial"/>
                <a:ea typeface="Arial"/>
                <a:cs typeface="Arial"/>
                <a:sym typeface="Arial"/>
              </a:rPr>
              <a:t>price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z </a:t>
            </a:r>
            <a:r>
              <a:rPr lang="en-US" sz="1800" dirty="0" err="1">
                <a:latin typeface="Arial"/>
                <a:ea typeface="Arial"/>
                <a:cs typeface="Arial"/>
                <a:sym typeface="Arial"/>
              </a:rPr>
              <a:t>polami</a:t>
            </a:r>
            <a:r>
              <a:rPr lang="en-US" sz="1800" dirty="0">
                <a:latin typeface="Arial"/>
                <a:ea typeface="Arial"/>
                <a:cs typeface="Arial"/>
                <a:sym typeface="Arial"/>
              </a:rPr>
              <a:t> </a:t>
            </a:r>
            <a:r>
              <a:rPr lang="en-US" sz="1800" b="1" dirty="0">
                <a:latin typeface="Arial"/>
                <a:ea typeface="Arial"/>
                <a:cs typeface="Arial"/>
                <a:sym typeface="Arial"/>
              </a:rPr>
              <a:t>name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a:latin typeface="Arial"/>
                <a:ea typeface="Arial"/>
                <a:cs typeface="Arial"/>
                <a:sym typeface="Arial"/>
              </a:rPr>
              <a:t>price</a:t>
            </a:r>
            <a:r>
              <a:rPr lang="en-US" sz="1800" dirty="0">
                <a:latin typeface="Arial"/>
                <a:ea typeface="Arial"/>
                <a:cs typeface="Arial"/>
                <a:sym typeface="Arial"/>
              </a:rPr>
              <a:t>, </a:t>
            </a:r>
            <a:r>
              <a:rPr lang="en-US" sz="1800" dirty="0" err="1">
                <a:latin typeface="Arial"/>
                <a:ea typeface="Arial"/>
                <a:cs typeface="Arial"/>
                <a:sym typeface="Arial"/>
              </a:rPr>
              <a:t>gettery</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toString</a:t>
            </a:r>
            <a:r>
              <a:rPr lang="en-US" sz="1800" dirty="0">
                <a:latin typeface="Arial"/>
                <a:ea typeface="Arial"/>
                <a:cs typeface="Arial"/>
                <a:sym typeface="Arial"/>
              </a:rPr>
              <a:t>(). Pole </a:t>
            </a:r>
            <a:r>
              <a:rPr lang="en-US" sz="1800" b="1" dirty="0">
                <a:latin typeface="Arial"/>
                <a:ea typeface="Arial"/>
                <a:cs typeface="Arial"/>
                <a:sym typeface="Arial"/>
              </a:rPr>
              <a:t>id </a:t>
            </a:r>
            <a:r>
              <a:rPr lang="en-US" sz="1800" dirty="0" err="1">
                <a:latin typeface="Arial"/>
                <a:ea typeface="Arial"/>
                <a:cs typeface="Arial"/>
                <a:sym typeface="Arial"/>
              </a:rPr>
              <a:t>powinno</a:t>
            </a:r>
            <a:r>
              <a:rPr lang="en-US" sz="1800" dirty="0">
                <a:latin typeface="Arial"/>
                <a:ea typeface="Arial"/>
                <a:cs typeface="Arial"/>
                <a:sym typeface="Arial"/>
              </a:rPr>
              <a:t> </a:t>
            </a:r>
            <a:r>
              <a:rPr lang="en-US" sz="1800" dirty="0" err="1">
                <a:latin typeface="Arial"/>
                <a:ea typeface="Arial"/>
                <a:cs typeface="Arial"/>
                <a:sym typeface="Arial"/>
              </a:rPr>
              <a:t>być</a:t>
            </a:r>
            <a:r>
              <a:rPr lang="en-US" sz="1800" dirty="0">
                <a:latin typeface="Arial"/>
                <a:ea typeface="Arial"/>
                <a:cs typeface="Arial"/>
                <a:sym typeface="Arial"/>
              </a:rPr>
              <a:t> </a:t>
            </a:r>
            <a:r>
              <a:rPr lang="en-US" sz="1800" dirty="0" err="1">
                <a:latin typeface="Arial"/>
                <a:ea typeface="Arial"/>
                <a:cs typeface="Arial"/>
                <a:sym typeface="Arial"/>
              </a:rPr>
              <a:t>inicjalizowane</a:t>
            </a:r>
            <a:r>
              <a:rPr lang="en-US" sz="1800" dirty="0">
                <a:latin typeface="Arial"/>
                <a:ea typeface="Arial"/>
                <a:cs typeface="Arial"/>
                <a:sym typeface="Arial"/>
              </a:rPr>
              <a:t> w </a:t>
            </a:r>
            <a:r>
              <a:rPr lang="en-US" sz="1800" dirty="0" err="1">
                <a:latin typeface="Arial"/>
                <a:ea typeface="Arial"/>
                <a:cs typeface="Arial"/>
                <a:sym typeface="Arial"/>
              </a:rPr>
              <a:t>bloku</a:t>
            </a:r>
            <a:r>
              <a:rPr lang="en-US" sz="1800" dirty="0">
                <a:latin typeface="Arial"/>
                <a:ea typeface="Arial"/>
                <a:cs typeface="Arial"/>
                <a:sym typeface="Arial"/>
              </a:rPr>
              <a:t> </a:t>
            </a:r>
            <a:r>
              <a:rPr lang="en-US" sz="1800" dirty="0" err="1">
                <a:latin typeface="Arial"/>
                <a:ea typeface="Arial"/>
                <a:cs typeface="Arial"/>
                <a:sym typeface="Arial"/>
              </a:rPr>
              <a:t>incjacyjnym</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powinno</a:t>
            </a:r>
            <a:r>
              <a:rPr lang="en-US" sz="1800" dirty="0">
                <a:latin typeface="Arial"/>
                <a:ea typeface="Arial"/>
                <a:cs typeface="Arial"/>
                <a:sym typeface="Arial"/>
              </a:rPr>
              <a:t> </a:t>
            </a:r>
            <a:r>
              <a:rPr lang="en-US" sz="1800" dirty="0" err="1">
                <a:latin typeface="Arial"/>
                <a:ea typeface="Arial"/>
                <a:cs typeface="Arial"/>
                <a:sym typeface="Arial"/>
              </a:rPr>
              <a:t>mieć</a:t>
            </a:r>
            <a:r>
              <a:rPr lang="en-US" sz="1800" dirty="0">
                <a:latin typeface="Arial"/>
                <a:ea typeface="Arial"/>
                <a:cs typeface="Arial"/>
                <a:sym typeface="Arial"/>
              </a:rPr>
              <a:t> </a:t>
            </a:r>
            <a:r>
              <a:rPr lang="en-US" sz="1800" dirty="0" err="1">
                <a:latin typeface="Arial"/>
                <a:ea typeface="Arial"/>
                <a:cs typeface="Arial"/>
                <a:sym typeface="Arial"/>
              </a:rPr>
              <a:t>wartość</a:t>
            </a:r>
            <a:r>
              <a:rPr lang="en-US" sz="1800" dirty="0">
                <a:latin typeface="Arial"/>
                <a:ea typeface="Arial"/>
                <a:cs typeface="Arial"/>
                <a:sym typeface="Arial"/>
              </a:rPr>
              <a:t> </a:t>
            </a:r>
            <a:r>
              <a:rPr lang="en-US" sz="1800" dirty="0" err="1">
                <a:latin typeface="Arial"/>
                <a:ea typeface="Arial"/>
                <a:cs typeface="Arial"/>
                <a:sym typeface="Arial"/>
              </a:rPr>
              <a:t>pobieraną</a:t>
            </a:r>
            <a:r>
              <a:rPr lang="en-US" sz="1800" dirty="0">
                <a:latin typeface="Arial"/>
                <a:ea typeface="Arial"/>
                <a:cs typeface="Arial"/>
                <a:sym typeface="Arial"/>
              </a:rPr>
              <a:t> ze </a:t>
            </a:r>
            <a:r>
              <a:rPr lang="en-US" sz="1800" dirty="0" err="1">
                <a:latin typeface="Arial"/>
                <a:ea typeface="Arial"/>
                <a:cs typeface="Arial"/>
                <a:sym typeface="Arial"/>
              </a:rPr>
              <a:t>statycznego</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b="1" dirty="0">
                <a:latin typeface="Arial"/>
                <a:ea typeface="Arial"/>
                <a:cs typeface="Arial"/>
                <a:sym typeface="Arial"/>
              </a:rPr>
              <a:t>counter,</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zlicza</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stworzone</a:t>
            </a:r>
            <a:r>
              <a:rPr lang="en-US" sz="1800" dirty="0">
                <a:latin typeface="Arial"/>
                <a:ea typeface="Arial"/>
                <a:cs typeface="Arial"/>
                <a:sym typeface="Arial"/>
              </a:rPr>
              <a:t> </a:t>
            </a:r>
            <a:r>
              <a:rPr lang="en-US" sz="1800" dirty="0" err="1">
                <a:latin typeface="Arial"/>
                <a:ea typeface="Arial"/>
                <a:cs typeface="Arial"/>
                <a:sym typeface="Arial"/>
              </a:rPr>
              <a:t>produkty</a:t>
            </a:r>
            <a:r>
              <a:rPr lang="en-US" sz="1800" dirty="0">
                <a:latin typeface="Arial"/>
                <a:ea typeface="Arial"/>
                <a:cs typeface="Arial"/>
                <a:sym typeface="Arial"/>
              </a:rPr>
              <a:t> - </a:t>
            </a:r>
            <a:r>
              <a:rPr lang="en-US" sz="1800" dirty="0" err="1">
                <a:latin typeface="Arial"/>
                <a:ea typeface="Arial"/>
                <a:cs typeface="Arial"/>
                <a:sym typeface="Arial"/>
              </a:rPr>
              <a:t>liczenie</a:t>
            </a:r>
            <a:r>
              <a:rPr lang="en-US" sz="1800" dirty="0">
                <a:latin typeface="Arial"/>
                <a:ea typeface="Arial"/>
                <a:cs typeface="Arial"/>
                <a:sym typeface="Arial"/>
              </a:rPr>
              <a:t> </a:t>
            </a:r>
            <a:r>
              <a:rPr lang="en-US" sz="1800" dirty="0" err="1">
                <a:latin typeface="Arial"/>
                <a:ea typeface="Arial"/>
                <a:cs typeface="Arial"/>
                <a:sym typeface="Arial"/>
              </a:rPr>
              <a:t>powinno</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a:t>
            </a:r>
            <a:r>
              <a:rPr lang="en-US" sz="1800" dirty="0" err="1">
                <a:latin typeface="Arial"/>
                <a:ea typeface="Arial"/>
                <a:cs typeface="Arial"/>
                <a:sym typeface="Arial"/>
              </a:rPr>
              <a:t>zaczynać</a:t>
            </a:r>
            <a:r>
              <a:rPr lang="en-US" sz="1800" dirty="0">
                <a:latin typeface="Arial"/>
                <a:ea typeface="Arial"/>
                <a:cs typeface="Arial"/>
                <a:sym typeface="Arial"/>
              </a:rPr>
              <a:t> od </a:t>
            </a:r>
            <a:r>
              <a:rPr lang="en-US" sz="1800" dirty="0" err="1">
                <a:latin typeface="Arial"/>
                <a:ea typeface="Arial"/>
                <a:cs typeface="Arial"/>
                <a:sym typeface="Arial"/>
              </a:rPr>
              <a:t>liczby</a:t>
            </a:r>
            <a:r>
              <a:rPr lang="en-US" sz="1800" dirty="0">
                <a:latin typeface="Arial"/>
                <a:ea typeface="Arial"/>
                <a:cs typeface="Arial"/>
                <a:sym typeface="Arial"/>
              </a:rPr>
              <a:t> 100.</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solidFill>
                  <a:srgbClr val="000000"/>
                </a:solidFill>
                <a:latin typeface="Arial"/>
                <a:ea typeface="Arial"/>
                <a:cs typeface="Arial"/>
                <a:sym typeface="Arial"/>
              </a:rPr>
              <a:t>Stwórz</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kilka</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produktów</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i</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wyświetl</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informacje</a:t>
            </a:r>
            <a:r>
              <a:rPr lang="en-US" sz="1800" dirty="0">
                <a:solidFill>
                  <a:srgbClr val="000000"/>
                </a:solidFill>
                <a:latin typeface="Arial"/>
                <a:ea typeface="Arial"/>
                <a:cs typeface="Arial"/>
                <a:sym typeface="Arial"/>
              </a:rPr>
              <a:t> o </a:t>
            </a:r>
            <a:r>
              <a:rPr lang="en-US" sz="1800" dirty="0" err="1">
                <a:solidFill>
                  <a:srgbClr val="000000"/>
                </a:solidFill>
                <a:latin typeface="Arial"/>
                <a:ea typeface="Arial"/>
                <a:cs typeface="Arial"/>
                <a:sym typeface="Arial"/>
              </a:rPr>
              <a:t>nich</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na</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konsoli</a:t>
            </a:r>
            <a:r>
              <a:rPr lang="en-US" sz="1800" dirty="0">
                <a:solidFill>
                  <a:srgbClr val="000000"/>
                </a:solidFill>
                <a:latin typeface="Arial"/>
                <a:ea typeface="Arial"/>
                <a:cs typeface="Arial"/>
                <a:sym typeface="Arial"/>
              </a:rPr>
              <a:t>.</a:t>
            </a:r>
            <a:endParaRPr sz="1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800" dirty="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US" sz="1800" dirty="0">
                <a:solidFill>
                  <a:srgbClr val="FF0000"/>
                </a:solidFill>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Product </a:t>
            </a:r>
            <a:r>
              <a:rPr lang="en-US" sz="1800" dirty="0" err="1">
                <a:latin typeface="Arial"/>
                <a:ea typeface="Arial"/>
                <a:cs typeface="Arial"/>
                <a:sym typeface="Arial"/>
              </a:rPr>
              <a:t>stałą</a:t>
            </a:r>
            <a:r>
              <a:rPr lang="en-US" sz="1800" dirty="0">
                <a:latin typeface="Arial"/>
                <a:ea typeface="Arial"/>
                <a:cs typeface="Arial"/>
                <a:sym typeface="Arial"/>
              </a:rPr>
              <a:t> </a:t>
            </a:r>
            <a:r>
              <a:rPr lang="en-US" sz="1800" b="1" dirty="0">
                <a:latin typeface="Arial"/>
                <a:ea typeface="Arial"/>
                <a:cs typeface="Arial"/>
                <a:sym typeface="Arial"/>
              </a:rPr>
              <a:t>DISCOUNT</a:t>
            </a:r>
            <a:r>
              <a:rPr lang="en-US" sz="1800" dirty="0">
                <a:latin typeface="Arial"/>
                <a:ea typeface="Arial"/>
                <a:cs typeface="Arial"/>
                <a:sym typeface="Arial"/>
              </a:rPr>
              <a:t>. W </a:t>
            </a:r>
            <a:r>
              <a:rPr lang="en-US" sz="1800" dirty="0" err="1">
                <a:latin typeface="Arial"/>
                <a:ea typeface="Arial"/>
                <a:cs typeface="Arial"/>
                <a:sym typeface="Arial"/>
              </a:rPr>
              <a:t>statycznym</a:t>
            </a:r>
            <a:r>
              <a:rPr lang="en-US" sz="1800" dirty="0">
                <a:latin typeface="Arial"/>
                <a:ea typeface="Arial"/>
                <a:cs typeface="Arial"/>
                <a:sym typeface="Arial"/>
              </a:rPr>
              <a:t> </a:t>
            </a:r>
            <a:r>
              <a:rPr lang="en-US" sz="1800" dirty="0" err="1">
                <a:latin typeface="Arial"/>
                <a:ea typeface="Arial"/>
                <a:cs typeface="Arial"/>
                <a:sym typeface="Arial"/>
              </a:rPr>
              <a:t>bloku</a:t>
            </a:r>
            <a:r>
              <a:rPr lang="en-US" sz="1800" dirty="0">
                <a:latin typeface="Arial"/>
                <a:ea typeface="Arial"/>
                <a:cs typeface="Arial"/>
                <a:sym typeface="Arial"/>
              </a:rPr>
              <a:t> </a:t>
            </a:r>
            <a:r>
              <a:rPr lang="en-US" sz="1800" dirty="0" err="1">
                <a:latin typeface="Arial"/>
                <a:ea typeface="Arial"/>
                <a:cs typeface="Arial"/>
                <a:sym typeface="Arial"/>
              </a:rPr>
              <a:t>incjacyjnym</a:t>
            </a:r>
            <a:r>
              <a:rPr lang="en-US" sz="1800" dirty="0">
                <a:latin typeface="Arial"/>
                <a:ea typeface="Arial"/>
                <a:cs typeface="Arial"/>
                <a:sym typeface="Arial"/>
              </a:rPr>
              <a:t> </a:t>
            </a:r>
            <a:r>
              <a:rPr lang="en-US" sz="1800" dirty="0" err="1">
                <a:latin typeface="Arial"/>
                <a:ea typeface="Arial"/>
                <a:cs typeface="Arial"/>
                <a:sym typeface="Arial"/>
              </a:rPr>
              <a:t>ustaw</a:t>
            </a:r>
            <a:r>
              <a:rPr lang="en-US" sz="1800" dirty="0">
                <a:latin typeface="Arial"/>
                <a:ea typeface="Arial"/>
                <a:cs typeface="Arial"/>
                <a:sym typeface="Arial"/>
              </a:rPr>
              <a:t> </a:t>
            </a:r>
            <a:r>
              <a:rPr lang="en-US" sz="1800" dirty="0" err="1">
                <a:latin typeface="Arial"/>
                <a:ea typeface="Arial"/>
                <a:cs typeface="Arial"/>
                <a:sym typeface="Arial"/>
              </a:rPr>
              <a:t>wartość</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b="1" dirty="0">
                <a:latin typeface="Arial"/>
                <a:ea typeface="Arial"/>
                <a:cs typeface="Arial"/>
                <a:sym typeface="Arial"/>
              </a:rPr>
              <a:t>DISCOUNT </a:t>
            </a:r>
            <a:r>
              <a:rPr lang="en-US" sz="1800" dirty="0" err="1">
                <a:latin typeface="Arial"/>
                <a:ea typeface="Arial"/>
                <a:cs typeface="Arial"/>
                <a:sym typeface="Arial"/>
              </a:rPr>
              <a:t>na</a:t>
            </a:r>
            <a:r>
              <a:rPr lang="en-US" sz="1800" dirty="0">
                <a:latin typeface="Arial"/>
                <a:ea typeface="Arial"/>
                <a:cs typeface="Arial"/>
                <a:sym typeface="Arial"/>
              </a:rPr>
              <a:t> 0.3 (30%) </a:t>
            </a:r>
            <a:r>
              <a:rPr lang="en-US" sz="1800" dirty="0" err="1">
                <a:latin typeface="Arial"/>
                <a:ea typeface="Arial"/>
                <a:cs typeface="Arial"/>
                <a:sym typeface="Arial"/>
              </a:rPr>
              <a:t>jeżeli</a:t>
            </a:r>
            <a:r>
              <a:rPr lang="en-US" sz="1800" dirty="0">
                <a:latin typeface="Arial"/>
                <a:ea typeface="Arial"/>
                <a:cs typeface="Arial"/>
                <a:sym typeface="Arial"/>
              </a:rPr>
              <a:t> </a:t>
            </a:r>
            <a:r>
              <a:rPr lang="en-US" sz="1800" dirty="0" err="1">
                <a:latin typeface="Arial"/>
                <a:ea typeface="Arial"/>
                <a:cs typeface="Arial"/>
                <a:sym typeface="Arial"/>
              </a:rPr>
              <a:t>dzisiaj</a:t>
            </a:r>
            <a:r>
              <a:rPr lang="en-US" sz="1800" dirty="0">
                <a:latin typeface="Arial"/>
                <a:ea typeface="Arial"/>
                <a:cs typeface="Arial"/>
                <a:sym typeface="Arial"/>
              </a:rPr>
              <a:t> jest </a:t>
            </a:r>
            <a:r>
              <a:rPr lang="en-US" sz="1800" dirty="0" err="1">
                <a:latin typeface="Arial"/>
                <a:ea typeface="Arial"/>
                <a:cs typeface="Arial"/>
                <a:sym typeface="Arial"/>
              </a:rPr>
              <a:t>poniedziałek</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0.0 w </a:t>
            </a:r>
            <a:r>
              <a:rPr lang="en-US" sz="1800" dirty="0" err="1">
                <a:latin typeface="Arial"/>
                <a:ea typeface="Arial"/>
                <a:cs typeface="Arial"/>
                <a:sym typeface="Arial"/>
              </a:rPr>
              <a:t>pozostałych</a:t>
            </a:r>
            <a:r>
              <a:rPr lang="en-US" sz="1800" dirty="0">
                <a:latin typeface="Arial"/>
                <a:ea typeface="Arial"/>
                <a:cs typeface="Arial"/>
                <a:sym typeface="Arial"/>
              </a:rPr>
              <a:t> </a:t>
            </a:r>
            <a:r>
              <a:rPr lang="en-US" sz="1800" dirty="0" err="1">
                <a:latin typeface="Arial"/>
                <a:ea typeface="Arial"/>
                <a:cs typeface="Arial"/>
                <a:sym typeface="Arial"/>
              </a:rPr>
              <a:t>przypadkach</a:t>
            </a:r>
            <a:r>
              <a:rPr lang="en-US" sz="1800" dirty="0">
                <a:latin typeface="Arial"/>
                <a:ea typeface="Arial"/>
                <a:cs typeface="Arial"/>
                <a:sym typeface="Arial"/>
              </a:rPr>
              <a:t>. </a:t>
            </a:r>
            <a:r>
              <a:rPr lang="en-US" sz="1800" dirty="0" err="1">
                <a:latin typeface="Arial"/>
                <a:ea typeface="Arial"/>
                <a:cs typeface="Arial"/>
                <a:sym typeface="Arial"/>
              </a:rPr>
              <a:t>Uwzględnij</a:t>
            </a:r>
            <a:r>
              <a:rPr lang="en-US" sz="1800" dirty="0">
                <a:latin typeface="Arial"/>
                <a:ea typeface="Arial"/>
                <a:cs typeface="Arial"/>
                <a:sym typeface="Arial"/>
              </a:rPr>
              <a:t> rabat </a:t>
            </a:r>
            <a:r>
              <a:rPr lang="en-US" sz="1800" dirty="0" err="1">
                <a:latin typeface="Arial"/>
                <a:ea typeface="Arial"/>
                <a:cs typeface="Arial"/>
                <a:sym typeface="Arial"/>
              </a:rPr>
              <a:t>przy</a:t>
            </a:r>
            <a:r>
              <a:rPr lang="en-US" sz="1800" dirty="0">
                <a:latin typeface="Arial"/>
                <a:ea typeface="Arial"/>
                <a:cs typeface="Arial"/>
                <a:sym typeface="Arial"/>
              </a:rPr>
              <a:t> </a:t>
            </a:r>
            <a:r>
              <a:rPr lang="en-US" sz="1800" dirty="0" err="1">
                <a:latin typeface="Arial"/>
                <a:ea typeface="Arial"/>
                <a:cs typeface="Arial"/>
                <a:sym typeface="Arial"/>
              </a:rPr>
              <a:t>wyliczaniu</a:t>
            </a:r>
            <a:r>
              <a:rPr lang="en-US" sz="1800" dirty="0">
                <a:latin typeface="Arial"/>
                <a:ea typeface="Arial"/>
                <a:cs typeface="Arial"/>
                <a:sym typeface="Arial"/>
              </a:rPr>
              <a:t> </a:t>
            </a:r>
            <a:r>
              <a:rPr lang="en-US" sz="1800" dirty="0" err="1">
                <a:latin typeface="Arial"/>
                <a:ea typeface="Arial"/>
                <a:cs typeface="Arial"/>
                <a:sym typeface="Arial"/>
              </a:rPr>
              <a:t>ceny</a:t>
            </a:r>
            <a:r>
              <a:rPr lang="en-US" sz="1800" dirty="0">
                <a:latin typeface="Arial"/>
                <a:ea typeface="Arial"/>
                <a:cs typeface="Arial"/>
                <a:sym typeface="Arial"/>
              </a:rPr>
              <a:t>.</a:t>
            </a:r>
            <a:endParaRPr sz="1800" dirty="0">
              <a:solidFill>
                <a:srgbClr val="000000"/>
              </a:solidFill>
              <a:latin typeface="Arial"/>
              <a:ea typeface="Arial"/>
              <a:cs typeface="Arial"/>
              <a:sym typeface="Arial"/>
            </a:endParaRPr>
          </a:p>
        </p:txBody>
      </p:sp>
      <p:sp>
        <p:nvSpPr>
          <p:cNvPr id="1818" name="Google Shape;1818;p1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18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#6</a:t>
            </a:r>
            <a:endParaRPr>
              <a:latin typeface="Arial"/>
              <a:ea typeface="Arial"/>
              <a:cs typeface="Arial"/>
              <a:sym typeface="Arial"/>
            </a:endParaRPr>
          </a:p>
        </p:txBody>
      </p:sp>
      <p:sp>
        <p:nvSpPr>
          <p:cNvPr id="1824" name="Google Shape;1824;p18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18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830" name="Google Shape;1830;p188"/>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klasy i metody abstrakcyjne </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interfejsy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data, czas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pola, metody i klasy statyczne</a:t>
            </a:r>
            <a:endParaRPr>
              <a:solidFill>
                <a:schemeClr val="dk1"/>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1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836" name="Google Shape;1836;p189"/>
          <p:cNvSpPr txBox="1">
            <a:spLocks noGrp="1"/>
          </p:cNvSpPr>
          <p:nvPr>
            <p:ph type="ctrTitle" idx="4294967295"/>
          </p:nvPr>
        </p:nvSpPr>
        <p:spPr>
          <a:xfrm>
            <a:off x="1524000" y="963000"/>
            <a:ext cx="8660700" cy="4002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wyjątki</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kolekcje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837" name="Google Shape;1837;p189"/>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838" name="Google Shape;1838;p189"/>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19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Wyjątki</a:t>
            </a:r>
            <a:endParaRPr sz="4800">
              <a:solidFill>
                <a:srgbClr val="000000"/>
              </a:solidFill>
            </a:endParaRPr>
          </a:p>
        </p:txBody>
      </p:sp>
      <p:sp>
        <p:nvSpPr>
          <p:cNvPr id="1844" name="Google Shape;1844;p19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1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Wyjątek</a:t>
            </a:r>
            <a:endParaRPr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Exception</a:t>
            </a:r>
            <a:endParaRPr sz="2400" dirty="0">
              <a:solidFill>
                <a:schemeClr val="accent6"/>
              </a:solidFill>
              <a:latin typeface="Arial"/>
              <a:ea typeface="Arial"/>
              <a:cs typeface="Arial"/>
              <a:sym typeface="Arial"/>
            </a:endParaRPr>
          </a:p>
        </p:txBody>
      </p:sp>
      <p:sp>
        <p:nvSpPr>
          <p:cNvPr id="1850" name="Google Shape;1850;p191"/>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err="1">
                <a:solidFill>
                  <a:srgbClr val="20999D"/>
                </a:solidFill>
                <a:latin typeface="Arial"/>
                <a:ea typeface="Arial"/>
                <a:cs typeface="Arial"/>
                <a:sym typeface="Arial"/>
              </a:rPr>
              <a:t>Wyjątek</a:t>
            </a:r>
            <a:r>
              <a:rPr lang="en-US" sz="3600" dirty="0">
                <a:latin typeface="Arial"/>
                <a:ea typeface="Arial"/>
                <a:cs typeface="Arial"/>
                <a:sym typeface="Arial"/>
              </a:rPr>
              <a:t> - </a:t>
            </a:r>
            <a:r>
              <a:rPr lang="en-US" sz="3600" dirty="0" err="1">
                <a:latin typeface="Arial"/>
                <a:ea typeface="Arial"/>
                <a:cs typeface="Arial"/>
                <a:sym typeface="Arial"/>
              </a:rPr>
              <a:t>występuje</a:t>
            </a:r>
            <a:r>
              <a:rPr lang="en-US" sz="3600" dirty="0">
                <a:latin typeface="Arial"/>
                <a:ea typeface="Arial"/>
                <a:cs typeface="Arial"/>
                <a:sym typeface="Arial"/>
              </a:rPr>
              <a:t> w </a:t>
            </a:r>
            <a:r>
              <a:rPr lang="en-US" sz="3600" dirty="0" err="1">
                <a:latin typeface="Arial"/>
                <a:ea typeface="Arial"/>
                <a:cs typeface="Arial"/>
                <a:sym typeface="Arial"/>
              </a:rPr>
              <a:t>momencie</a:t>
            </a:r>
            <a:r>
              <a:rPr lang="en-US" sz="3600" dirty="0">
                <a:latin typeface="Arial"/>
                <a:ea typeface="Arial"/>
                <a:cs typeface="Arial"/>
                <a:sym typeface="Arial"/>
              </a:rPr>
              <a:t>, </a:t>
            </a:r>
            <a:r>
              <a:rPr lang="en-US" sz="3600" dirty="0" err="1">
                <a:latin typeface="Arial"/>
                <a:ea typeface="Arial"/>
                <a:cs typeface="Arial"/>
                <a:sym typeface="Arial"/>
              </a:rPr>
              <a:t>gdy</a:t>
            </a:r>
            <a:r>
              <a:rPr lang="en-US" sz="3600" dirty="0">
                <a:latin typeface="Arial"/>
                <a:ea typeface="Arial"/>
                <a:cs typeface="Arial"/>
                <a:sym typeface="Arial"/>
              </a:rPr>
              <a:t> </a:t>
            </a:r>
            <a:r>
              <a:rPr lang="en-US" sz="3600" dirty="0" err="1">
                <a:latin typeface="Arial"/>
                <a:ea typeface="Arial"/>
                <a:cs typeface="Arial"/>
                <a:sym typeface="Arial"/>
              </a:rPr>
              <a:t>zostaje</a:t>
            </a:r>
            <a:r>
              <a:rPr lang="en-US" sz="3600" dirty="0">
                <a:latin typeface="Arial"/>
                <a:ea typeface="Arial"/>
                <a:cs typeface="Arial"/>
                <a:sym typeface="Arial"/>
              </a:rPr>
              <a:t> </a:t>
            </a:r>
            <a:r>
              <a:rPr lang="en-US" sz="3600" dirty="0" err="1">
                <a:latin typeface="Arial"/>
                <a:ea typeface="Arial"/>
                <a:cs typeface="Arial"/>
                <a:sym typeface="Arial"/>
              </a:rPr>
              <a:t>zaburzone</a:t>
            </a:r>
            <a:r>
              <a:rPr lang="en-US" sz="3600" dirty="0">
                <a:latin typeface="Arial"/>
                <a:ea typeface="Arial"/>
                <a:cs typeface="Arial"/>
                <a:sym typeface="Arial"/>
              </a:rPr>
              <a:t> </a:t>
            </a:r>
            <a:r>
              <a:rPr lang="en-US" sz="3600" dirty="0" err="1">
                <a:latin typeface="Arial"/>
                <a:ea typeface="Arial"/>
                <a:cs typeface="Arial"/>
                <a:sym typeface="Arial"/>
              </a:rPr>
              <a:t>działanie</a:t>
            </a:r>
            <a:r>
              <a:rPr lang="en-US" sz="3600" dirty="0">
                <a:latin typeface="Arial"/>
                <a:ea typeface="Arial"/>
                <a:cs typeface="Arial"/>
                <a:sym typeface="Arial"/>
              </a:rPr>
              <a:t> </a:t>
            </a:r>
            <a:r>
              <a:rPr lang="en-US" sz="3600" dirty="0" err="1">
                <a:latin typeface="Arial"/>
                <a:ea typeface="Arial"/>
                <a:cs typeface="Arial"/>
                <a:sym typeface="Arial"/>
              </a:rPr>
              <a:t>aplikacji</a:t>
            </a:r>
            <a:r>
              <a:rPr lang="en-US" sz="3600" dirty="0">
                <a:latin typeface="Arial"/>
                <a:ea typeface="Arial"/>
                <a:cs typeface="Arial"/>
                <a:sym typeface="Arial"/>
              </a:rPr>
              <a:t>.</a:t>
            </a:r>
            <a:endParaRPr sz="3600" dirty="0">
              <a:latin typeface="Arial"/>
              <a:ea typeface="Arial"/>
              <a:cs typeface="Arial"/>
              <a:sym typeface="Arial"/>
            </a:endParaRPr>
          </a:p>
          <a:p>
            <a:pPr marL="0" lvl="0" indent="0" algn="l" rtl="0">
              <a:spcBef>
                <a:spcPts val="0"/>
              </a:spcBef>
              <a:spcAft>
                <a:spcPts val="0"/>
              </a:spcAft>
              <a:buNone/>
            </a:pPr>
            <a:endParaRPr sz="3600" dirty="0">
              <a:latin typeface="Arial"/>
              <a:ea typeface="Arial"/>
              <a:cs typeface="Arial"/>
              <a:sym typeface="Arial"/>
            </a:endParaRPr>
          </a:p>
          <a:p>
            <a:pPr marL="0" lvl="0" indent="0" algn="l" rtl="0">
              <a:spcBef>
                <a:spcPts val="0"/>
              </a:spcBef>
              <a:spcAft>
                <a:spcPts val="0"/>
              </a:spcAft>
              <a:buNone/>
            </a:pPr>
            <a:r>
              <a:rPr lang="en-US" sz="3600" dirty="0" err="1">
                <a:latin typeface="Arial"/>
                <a:ea typeface="Arial"/>
                <a:cs typeface="Arial"/>
                <a:sym typeface="Arial"/>
              </a:rPr>
              <a:t>Wyjątkowe</a:t>
            </a:r>
            <a:r>
              <a:rPr lang="en-US" sz="3600" dirty="0">
                <a:latin typeface="Arial"/>
                <a:ea typeface="Arial"/>
                <a:cs typeface="Arial"/>
                <a:sym typeface="Arial"/>
              </a:rPr>
              <a:t> </a:t>
            </a:r>
            <a:r>
              <a:rPr lang="en-US" sz="3600" dirty="0" err="1">
                <a:latin typeface="Arial"/>
                <a:ea typeface="Arial"/>
                <a:cs typeface="Arial"/>
                <a:sym typeface="Arial"/>
              </a:rPr>
              <a:t>sytuacje</a:t>
            </a:r>
            <a:r>
              <a:rPr lang="en-US" sz="3600" dirty="0">
                <a:latin typeface="Arial"/>
                <a:ea typeface="Arial"/>
                <a:cs typeface="Arial"/>
                <a:sym typeface="Arial"/>
              </a:rPr>
              <a:t> </a:t>
            </a:r>
            <a:r>
              <a:rPr lang="en-US" sz="3600" dirty="0" err="1">
                <a:latin typeface="Arial"/>
                <a:ea typeface="Arial"/>
                <a:cs typeface="Arial"/>
                <a:sym typeface="Arial"/>
              </a:rPr>
              <a:t>wymagają</a:t>
            </a:r>
            <a:r>
              <a:rPr lang="en-US" sz="3600" dirty="0">
                <a:latin typeface="Arial"/>
                <a:ea typeface="Arial"/>
                <a:cs typeface="Arial"/>
                <a:sym typeface="Arial"/>
              </a:rPr>
              <a:t> </a:t>
            </a:r>
            <a:r>
              <a:rPr lang="en-US" sz="3600" dirty="0" err="1">
                <a:latin typeface="Arial"/>
                <a:ea typeface="Arial"/>
                <a:cs typeface="Arial"/>
                <a:sym typeface="Arial"/>
              </a:rPr>
              <a:t>specjalnego</a:t>
            </a:r>
            <a:r>
              <a:rPr lang="en-US" sz="3600" dirty="0">
                <a:latin typeface="Arial"/>
                <a:ea typeface="Arial"/>
                <a:cs typeface="Arial"/>
                <a:sym typeface="Arial"/>
              </a:rPr>
              <a:t> </a:t>
            </a:r>
            <a:r>
              <a:rPr lang="en-US" sz="3600" dirty="0" err="1">
                <a:latin typeface="Arial"/>
                <a:ea typeface="Arial"/>
                <a:cs typeface="Arial"/>
                <a:sym typeface="Arial"/>
              </a:rPr>
              <a:t>traktowania</a:t>
            </a:r>
            <a:r>
              <a:rPr lang="en-US" sz="3600" dirty="0">
                <a:latin typeface="Arial"/>
                <a:ea typeface="Arial"/>
                <a:cs typeface="Arial"/>
                <a:sym typeface="Arial"/>
              </a:rPr>
              <a:t> w </a:t>
            </a:r>
            <a:r>
              <a:rPr lang="en-US" sz="3600" dirty="0" err="1">
                <a:latin typeface="Arial"/>
                <a:ea typeface="Arial"/>
                <a:cs typeface="Arial"/>
                <a:sym typeface="Arial"/>
              </a:rPr>
              <a:t>naszym</a:t>
            </a:r>
            <a:r>
              <a:rPr lang="en-US" sz="3600" dirty="0">
                <a:latin typeface="Arial"/>
                <a:ea typeface="Arial"/>
                <a:cs typeface="Arial"/>
                <a:sym typeface="Arial"/>
              </a:rPr>
              <a:t> </a:t>
            </a:r>
            <a:r>
              <a:rPr lang="en-US" sz="3600" dirty="0" err="1">
                <a:latin typeface="Arial"/>
                <a:ea typeface="Arial"/>
                <a:cs typeface="Arial"/>
                <a:sym typeface="Arial"/>
              </a:rPr>
              <a:t>kodzie</a:t>
            </a:r>
            <a:r>
              <a:rPr lang="en-US" sz="3600" dirty="0">
                <a:latin typeface="Arial"/>
                <a:ea typeface="Arial"/>
                <a:cs typeface="Arial"/>
                <a:sym typeface="Arial"/>
              </a:rPr>
              <a:t>.</a:t>
            </a:r>
            <a:endParaRPr sz="3000" dirty="0">
              <a:solidFill>
                <a:srgbClr val="42719B"/>
              </a:solidFill>
              <a:latin typeface="Arial"/>
              <a:ea typeface="Arial"/>
              <a:cs typeface="Arial"/>
              <a:sym typeface="Arial"/>
            </a:endParaRPr>
          </a:p>
          <a:p>
            <a:pPr marL="0" lvl="0" indent="0" algn="l" rtl="0">
              <a:spcBef>
                <a:spcPts val="0"/>
              </a:spcBef>
              <a:spcAft>
                <a:spcPts val="0"/>
              </a:spcAft>
              <a:buNone/>
            </a:pPr>
            <a:endParaRPr sz="3000" dirty="0">
              <a:solidFill>
                <a:srgbClr val="42719B"/>
              </a:solidFill>
              <a:latin typeface="Arial"/>
              <a:ea typeface="Arial"/>
              <a:cs typeface="Arial"/>
              <a:sym typeface="Arial"/>
            </a:endParaRPr>
          </a:p>
          <a:p>
            <a:pPr marL="0" lvl="0" indent="0" algn="l" rtl="0">
              <a:spcBef>
                <a:spcPts val="0"/>
              </a:spcBef>
              <a:spcAft>
                <a:spcPts val="0"/>
              </a:spcAft>
              <a:buNone/>
            </a:pPr>
            <a:endParaRPr sz="3000" dirty="0">
              <a:solidFill>
                <a:srgbClr val="42719B"/>
              </a:solidFill>
              <a:latin typeface="Arial"/>
              <a:ea typeface="Arial"/>
              <a:cs typeface="Arial"/>
              <a:sym typeface="Arial"/>
            </a:endParaRPr>
          </a:p>
          <a:p>
            <a:pPr marL="0" lvl="0" indent="0" algn="l" rtl="0">
              <a:spcBef>
                <a:spcPts val="0"/>
              </a:spcBef>
              <a:spcAft>
                <a:spcPts val="0"/>
              </a:spcAft>
              <a:buNone/>
            </a:pPr>
            <a:endParaRPr sz="3000" dirty="0">
              <a:solidFill>
                <a:srgbClr val="42719B"/>
              </a:solidFill>
              <a:latin typeface="Arial"/>
              <a:ea typeface="Arial"/>
              <a:cs typeface="Arial"/>
              <a:sym typeface="Arial"/>
            </a:endParaRPr>
          </a:p>
          <a:p>
            <a:pPr marL="0" lvl="0" indent="0" algn="l" rtl="0">
              <a:spcBef>
                <a:spcPts val="0"/>
              </a:spcBef>
              <a:spcAft>
                <a:spcPts val="0"/>
              </a:spcAft>
              <a:buNone/>
            </a:pPr>
            <a:r>
              <a:rPr lang="en-US" sz="3000" dirty="0" err="1">
                <a:solidFill>
                  <a:srgbClr val="42719B"/>
                </a:solidFill>
                <a:latin typeface="Arial"/>
                <a:ea typeface="Arial"/>
                <a:cs typeface="Arial"/>
                <a:sym typeface="Arial"/>
              </a:rPr>
              <a:t>Nazwa</a:t>
            </a:r>
            <a:r>
              <a:rPr lang="en-US" sz="3000" dirty="0">
                <a:solidFill>
                  <a:srgbClr val="42719B"/>
                </a:solidFill>
                <a:latin typeface="Arial"/>
                <a:ea typeface="Arial"/>
                <a:cs typeface="Arial"/>
                <a:sym typeface="Arial"/>
              </a:rPr>
              <a:t> </a:t>
            </a:r>
            <a:r>
              <a:rPr lang="en-US" sz="3000" b="1" dirty="0">
                <a:solidFill>
                  <a:srgbClr val="42719B"/>
                </a:solidFill>
                <a:latin typeface="Arial"/>
                <a:ea typeface="Arial"/>
                <a:cs typeface="Arial"/>
                <a:sym typeface="Arial"/>
              </a:rPr>
              <a:t>Exception</a:t>
            </a:r>
            <a:r>
              <a:rPr lang="en-US" sz="3000" dirty="0">
                <a:solidFill>
                  <a:srgbClr val="42719B"/>
                </a:solidFill>
                <a:latin typeface="Arial"/>
                <a:ea typeface="Arial"/>
                <a:cs typeface="Arial"/>
                <a:sym typeface="Arial"/>
              </a:rPr>
              <a:t> </a:t>
            </a:r>
            <a:r>
              <a:rPr lang="en-US" sz="3000" dirty="0" err="1">
                <a:solidFill>
                  <a:srgbClr val="42719B"/>
                </a:solidFill>
                <a:latin typeface="Arial"/>
                <a:ea typeface="Arial"/>
                <a:cs typeface="Arial"/>
                <a:sym typeface="Arial"/>
              </a:rPr>
              <a:t>pochodzi</a:t>
            </a:r>
            <a:r>
              <a:rPr lang="en-US" sz="3000" dirty="0">
                <a:solidFill>
                  <a:srgbClr val="42719B"/>
                </a:solidFill>
                <a:latin typeface="Arial"/>
                <a:ea typeface="Arial"/>
                <a:cs typeface="Arial"/>
                <a:sym typeface="Arial"/>
              </a:rPr>
              <a:t> od </a:t>
            </a:r>
            <a:r>
              <a:rPr lang="en-US" sz="3000" b="1" dirty="0">
                <a:solidFill>
                  <a:srgbClr val="42719B"/>
                </a:solidFill>
                <a:latin typeface="Arial"/>
                <a:ea typeface="Arial"/>
                <a:cs typeface="Arial"/>
                <a:sym typeface="Arial"/>
              </a:rPr>
              <a:t>exceptional event</a:t>
            </a:r>
            <a:r>
              <a:rPr lang="en-US" sz="3000" dirty="0">
                <a:solidFill>
                  <a:srgbClr val="42719B"/>
                </a:solidFill>
                <a:latin typeface="Arial"/>
                <a:ea typeface="Arial"/>
                <a:cs typeface="Arial"/>
                <a:sym typeface="Arial"/>
              </a:rPr>
              <a:t>.</a:t>
            </a:r>
            <a:endParaRPr sz="3000" dirty="0">
              <a:solidFill>
                <a:srgbClr val="42719B"/>
              </a:solidFill>
              <a:latin typeface="Arial"/>
              <a:ea typeface="Arial"/>
              <a:cs typeface="Arial"/>
              <a:sym typeface="Arial"/>
            </a:endParaRPr>
          </a:p>
          <a:p>
            <a:pPr marL="0" lvl="0" indent="0" algn="ctr" rtl="0">
              <a:spcBef>
                <a:spcPts val="0"/>
              </a:spcBef>
              <a:spcAft>
                <a:spcPts val="0"/>
              </a:spcAft>
              <a:buNone/>
            </a:pPr>
            <a:endParaRPr sz="3600" dirty="0">
              <a:latin typeface="Arial"/>
              <a:ea typeface="Arial"/>
              <a:cs typeface="Arial"/>
              <a:sym typeface="Aria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1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sz="2400">
              <a:solidFill>
                <a:schemeClr val="accent6"/>
              </a:solidFill>
              <a:latin typeface="Arial"/>
              <a:ea typeface="Arial"/>
              <a:cs typeface="Arial"/>
              <a:sym typeface="Arial"/>
            </a:endParaRPr>
          </a:p>
        </p:txBody>
      </p:sp>
      <p:sp>
        <p:nvSpPr>
          <p:cNvPr id="1856" name="Google Shape;1856;p192"/>
          <p:cNvSpPr txBox="1">
            <a:spLocks noGrp="1"/>
          </p:cNvSpPr>
          <p:nvPr>
            <p:ph type="ctrTitle" idx="4294967295"/>
          </p:nvPr>
        </p:nvSpPr>
        <p:spPr>
          <a:xfrm>
            <a:off x="1524000" y="1265690"/>
            <a:ext cx="9144000" cy="4326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Throwable</a:t>
            </a:r>
            <a:r>
              <a:rPr lang="en-US" sz="3000">
                <a:latin typeface="Arial"/>
                <a:ea typeface="Arial"/>
                <a:cs typeface="Arial"/>
                <a:sym typeface="Arial"/>
              </a:rPr>
              <a:t> - klasa bazowa</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Error</a:t>
            </a:r>
            <a:r>
              <a:rPr lang="en-US" sz="3000">
                <a:latin typeface="Arial"/>
                <a:ea typeface="Arial"/>
                <a:cs typeface="Arial"/>
                <a:sym typeface="Arial"/>
              </a:rPr>
              <a:t> - zgłaszane przez JVM lub środowisko -</a:t>
            </a:r>
            <a:br>
              <a:rPr lang="en-US" sz="3000">
                <a:latin typeface="Arial"/>
                <a:ea typeface="Arial"/>
                <a:cs typeface="Arial"/>
                <a:sym typeface="Arial"/>
              </a:rPr>
            </a:br>
            <a:r>
              <a:rPr lang="en-US" sz="3000">
                <a:solidFill>
                  <a:srgbClr val="20999D"/>
                </a:solidFill>
                <a:latin typeface="Arial"/>
                <a:ea typeface="Arial"/>
                <a:cs typeface="Arial"/>
                <a:sym typeface="Arial"/>
              </a:rPr>
              <a:t>nie jesteśmy w stanie ich obsłużyć</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Exception</a:t>
            </a:r>
            <a:r>
              <a:rPr lang="en-US" sz="3000">
                <a:solidFill>
                  <a:srgbClr val="000000"/>
                </a:solidFill>
                <a:latin typeface="Arial"/>
                <a:ea typeface="Arial"/>
                <a:cs typeface="Arial"/>
                <a:sym typeface="Arial"/>
              </a:rPr>
              <a:t> - wyjątki, które musimy obsłużyć w naszym kodzie = </a:t>
            </a:r>
            <a:r>
              <a:rPr lang="en-US" sz="3000">
                <a:solidFill>
                  <a:srgbClr val="20999D"/>
                </a:solidFill>
                <a:latin typeface="Arial"/>
                <a:ea typeface="Arial"/>
                <a:cs typeface="Arial"/>
                <a:sym typeface="Arial"/>
              </a:rPr>
              <a:t>wyjątki jawne (checked)</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RuntimeException</a:t>
            </a:r>
            <a:r>
              <a:rPr lang="en-US" sz="3000">
                <a:solidFill>
                  <a:srgbClr val="000000"/>
                </a:solidFill>
                <a:latin typeface="Arial"/>
                <a:ea typeface="Arial"/>
                <a:cs typeface="Arial"/>
                <a:sym typeface="Arial"/>
              </a:rPr>
              <a:t> - wyjątki, które mogą się pojawić w trakcie pracy naszej aplikacji, ich obsługa jest opcjonalna = </a:t>
            </a:r>
            <a:r>
              <a:rPr lang="en-US" sz="3000">
                <a:solidFill>
                  <a:srgbClr val="20999D"/>
                </a:solidFill>
                <a:latin typeface="Arial"/>
                <a:ea typeface="Arial"/>
                <a:cs typeface="Arial"/>
                <a:sym typeface="Arial"/>
              </a:rPr>
              <a:t>wyjątki niejawne (unchecked)</a:t>
            </a:r>
            <a:endParaRPr sz="3000">
              <a:solidFill>
                <a:srgbClr val="20999D"/>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19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Wyjątki</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hierarchia</a:t>
            </a:r>
            <a:endParaRPr sz="2400" dirty="0">
              <a:solidFill>
                <a:schemeClr val="accent6"/>
              </a:solidFill>
              <a:latin typeface="Arial"/>
              <a:ea typeface="Arial"/>
              <a:cs typeface="Arial"/>
              <a:sym typeface="Arial"/>
            </a:endParaRPr>
          </a:p>
        </p:txBody>
      </p:sp>
      <p:sp>
        <p:nvSpPr>
          <p:cNvPr id="1862" name="Google Shape;1862;p193"/>
          <p:cNvSpPr txBox="1"/>
          <p:nvPr/>
        </p:nvSpPr>
        <p:spPr>
          <a:xfrm>
            <a:off x="2889586" y="1049450"/>
            <a:ext cx="5856900" cy="63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Throwable</a:t>
            </a:r>
            <a:endParaRPr sz="3000">
              <a:solidFill>
                <a:schemeClr val="lt1"/>
              </a:solidFill>
            </a:endParaRPr>
          </a:p>
        </p:txBody>
      </p:sp>
      <p:sp>
        <p:nvSpPr>
          <p:cNvPr id="1863" name="Google Shape;1863;p193"/>
          <p:cNvSpPr txBox="1"/>
          <p:nvPr/>
        </p:nvSpPr>
        <p:spPr>
          <a:xfrm>
            <a:off x="298059" y="2073436"/>
            <a:ext cx="4045800" cy="630000"/>
          </a:xfrm>
          <a:prstGeom prst="rect">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Error</a:t>
            </a:r>
            <a:endParaRPr sz="3000">
              <a:solidFill>
                <a:schemeClr val="lt1"/>
              </a:solidFill>
            </a:endParaRPr>
          </a:p>
        </p:txBody>
      </p:sp>
      <p:sp>
        <p:nvSpPr>
          <p:cNvPr id="1864" name="Google Shape;1864;p193"/>
          <p:cNvSpPr txBox="1"/>
          <p:nvPr/>
        </p:nvSpPr>
        <p:spPr>
          <a:xfrm>
            <a:off x="6507498" y="2073436"/>
            <a:ext cx="4045800" cy="630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Exception</a:t>
            </a:r>
            <a:endParaRPr sz="3000">
              <a:solidFill>
                <a:schemeClr val="lt1"/>
              </a:solidFill>
            </a:endParaRPr>
          </a:p>
        </p:txBody>
      </p:sp>
      <p:sp>
        <p:nvSpPr>
          <p:cNvPr id="1865" name="Google Shape;1865;p193"/>
          <p:cNvSpPr txBox="1"/>
          <p:nvPr/>
        </p:nvSpPr>
        <p:spPr>
          <a:xfrm>
            <a:off x="3482046" y="3363506"/>
            <a:ext cx="4045800" cy="630000"/>
          </a:xfrm>
          <a:prstGeom prst="rect">
            <a:avLst/>
          </a:prstGeom>
          <a:solidFill>
            <a:srgbClr val="BF9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RuntimeException</a:t>
            </a:r>
            <a:endParaRPr sz="3000">
              <a:solidFill>
                <a:schemeClr val="lt1"/>
              </a:solidFill>
            </a:endParaRPr>
          </a:p>
        </p:txBody>
      </p:sp>
      <p:sp>
        <p:nvSpPr>
          <p:cNvPr id="1866" name="Google Shape;1866;p193"/>
          <p:cNvSpPr txBox="1"/>
          <p:nvPr/>
        </p:nvSpPr>
        <p:spPr>
          <a:xfrm>
            <a:off x="7725898" y="3363506"/>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IOException</a:t>
            </a:r>
            <a:endParaRPr sz="2600">
              <a:solidFill>
                <a:schemeClr val="lt1"/>
              </a:solidFill>
            </a:endParaRPr>
          </a:p>
        </p:txBody>
      </p:sp>
      <p:sp>
        <p:nvSpPr>
          <p:cNvPr id="1867" name="Google Shape;1867;p193"/>
          <p:cNvSpPr txBox="1"/>
          <p:nvPr/>
        </p:nvSpPr>
        <p:spPr>
          <a:xfrm>
            <a:off x="7725898" y="4112360"/>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ClassNotFoundException</a:t>
            </a:r>
            <a:endParaRPr sz="2600">
              <a:solidFill>
                <a:schemeClr val="lt1"/>
              </a:solidFill>
            </a:endParaRPr>
          </a:p>
        </p:txBody>
      </p:sp>
      <p:cxnSp>
        <p:nvCxnSpPr>
          <p:cNvPr id="1868" name="Google Shape;1868;p193"/>
          <p:cNvCxnSpPr>
            <a:stCxn id="1864" idx="0"/>
            <a:endCxn id="1862" idx="2"/>
          </p:cNvCxnSpPr>
          <p:nvPr/>
        </p:nvCxnSpPr>
        <p:spPr>
          <a:xfrm rot="10800000">
            <a:off x="5818098" y="1679536"/>
            <a:ext cx="2712300" cy="393900"/>
          </a:xfrm>
          <a:prstGeom prst="straightConnector1">
            <a:avLst/>
          </a:prstGeom>
          <a:noFill/>
          <a:ln w="9525" cap="flat" cmpd="sng">
            <a:solidFill>
              <a:schemeClr val="dk2"/>
            </a:solidFill>
            <a:prstDash val="solid"/>
            <a:round/>
            <a:headEnd type="none" w="med" len="med"/>
            <a:tailEnd type="triangle" w="med" len="med"/>
          </a:ln>
        </p:spPr>
      </p:cxnSp>
      <p:cxnSp>
        <p:nvCxnSpPr>
          <p:cNvPr id="1869" name="Google Shape;1869;p193"/>
          <p:cNvCxnSpPr>
            <a:stCxn id="1863" idx="0"/>
            <a:endCxn id="1862" idx="2"/>
          </p:cNvCxnSpPr>
          <p:nvPr/>
        </p:nvCxnSpPr>
        <p:spPr>
          <a:xfrm rot="10800000" flipH="1">
            <a:off x="2320959" y="1679536"/>
            <a:ext cx="3497100" cy="393900"/>
          </a:xfrm>
          <a:prstGeom prst="straightConnector1">
            <a:avLst/>
          </a:prstGeom>
          <a:noFill/>
          <a:ln w="9525" cap="flat" cmpd="sng">
            <a:solidFill>
              <a:schemeClr val="dk2"/>
            </a:solidFill>
            <a:prstDash val="solid"/>
            <a:round/>
            <a:headEnd type="none" w="med" len="med"/>
            <a:tailEnd type="triangle" w="med" len="med"/>
          </a:ln>
        </p:spPr>
      </p:cxnSp>
      <p:cxnSp>
        <p:nvCxnSpPr>
          <p:cNvPr id="1870" name="Google Shape;1870;p193"/>
          <p:cNvCxnSpPr>
            <a:stCxn id="1866" idx="0"/>
            <a:endCxn id="1864" idx="2"/>
          </p:cNvCxnSpPr>
          <p:nvPr/>
        </p:nvCxnSpPr>
        <p:spPr>
          <a:xfrm rot="10800000">
            <a:off x="8530498" y="2703506"/>
            <a:ext cx="1218300" cy="660000"/>
          </a:xfrm>
          <a:prstGeom prst="straightConnector1">
            <a:avLst/>
          </a:prstGeom>
          <a:noFill/>
          <a:ln w="9525" cap="flat" cmpd="sng">
            <a:solidFill>
              <a:schemeClr val="dk2"/>
            </a:solidFill>
            <a:prstDash val="solid"/>
            <a:round/>
            <a:headEnd type="none" w="med" len="med"/>
            <a:tailEnd type="triangle" w="med" len="med"/>
          </a:ln>
        </p:spPr>
      </p:cxnSp>
      <p:cxnSp>
        <p:nvCxnSpPr>
          <p:cNvPr id="1871" name="Google Shape;1871;p193"/>
          <p:cNvCxnSpPr>
            <a:stCxn id="1865" idx="0"/>
            <a:endCxn id="1864" idx="2"/>
          </p:cNvCxnSpPr>
          <p:nvPr/>
        </p:nvCxnSpPr>
        <p:spPr>
          <a:xfrm rot="10800000" flipH="1">
            <a:off x="5504946" y="2703506"/>
            <a:ext cx="3025500" cy="660000"/>
          </a:xfrm>
          <a:prstGeom prst="straightConnector1">
            <a:avLst/>
          </a:prstGeom>
          <a:noFill/>
          <a:ln w="9525" cap="flat" cmpd="sng">
            <a:solidFill>
              <a:schemeClr val="dk2"/>
            </a:solidFill>
            <a:prstDash val="solid"/>
            <a:round/>
            <a:headEnd type="none" w="med" len="med"/>
            <a:tailEnd type="triangle" w="med" len="med"/>
          </a:ln>
        </p:spPr>
      </p:cxnSp>
      <p:sp>
        <p:nvSpPr>
          <p:cNvPr id="1872" name="Google Shape;1872;p193"/>
          <p:cNvSpPr txBox="1"/>
          <p:nvPr/>
        </p:nvSpPr>
        <p:spPr>
          <a:xfrm>
            <a:off x="7725889" y="4826571"/>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checked</a:t>
            </a:r>
            <a:endParaRPr sz="2600">
              <a:solidFill>
                <a:schemeClr val="lt1"/>
              </a:solidFill>
            </a:endParaRPr>
          </a:p>
        </p:txBody>
      </p:sp>
      <p:sp>
        <p:nvSpPr>
          <p:cNvPr id="1873" name="Google Shape;1873;p193"/>
          <p:cNvSpPr txBox="1"/>
          <p:nvPr/>
        </p:nvSpPr>
        <p:spPr>
          <a:xfrm>
            <a:off x="1239819" y="4196620"/>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NullPointerException</a:t>
            </a:r>
            <a:endParaRPr sz="2600">
              <a:solidFill>
                <a:schemeClr val="lt1"/>
              </a:solidFill>
            </a:endParaRPr>
          </a:p>
        </p:txBody>
      </p:sp>
      <p:sp>
        <p:nvSpPr>
          <p:cNvPr id="1874" name="Google Shape;1874;p193"/>
          <p:cNvSpPr txBox="1"/>
          <p:nvPr/>
        </p:nvSpPr>
        <p:spPr>
          <a:xfrm>
            <a:off x="1239819" y="4945474"/>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ArithmeticException</a:t>
            </a:r>
            <a:endParaRPr sz="2600">
              <a:solidFill>
                <a:schemeClr val="lt1"/>
              </a:solidFill>
            </a:endParaRPr>
          </a:p>
        </p:txBody>
      </p:sp>
      <p:sp>
        <p:nvSpPr>
          <p:cNvPr id="1875" name="Google Shape;1875;p193"/>
          <p:cNvSpPr txBox="1"/>
          <p:nvPr/>
        </p:nvSpPr>
        <p:spPr>
          <a:xfrm>
            <a:off x="1239810" y="5677562"/>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sp>
        <p:nvSpPr>
          <p:cNvPr id="1876" name="Google Shape;1876;p193"/>
          <p:cNvSpPr txBox="1"/>
          <p:nvPr/>
        </p:nvSpPr>
        <p:spPr>
          <a:xfrm>
            <a:off x="298050" y="2741093"/>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cxnSp>
        <p:nvCxnSpPr>
          <p:cNvPr id="1877" name="Google Shape;1877;p193"/>
          <p:cNvCxnSpPr>
            <a:stCxn id="1873" idx="0"/>
            <a:endCxn id="1865" idx="2"/>
          </p:cNvCxnSpPr>
          <p:nvPr/>
        </p:nvCxnSpPr>
        <p:spPr>
          <a:xfrm rot="10800000" flipH="1">
            <a:off x="3262719" y="3993520"/>
            <a:ext cx="2242200" cy="20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Wyjątki</a:t>
            </a:r>
            <a:endParaRPr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throw vs throws</a:t>
            </a:r>
            <a:endParaRPr sz="2400" dirty="0">
              <a:solidFill>
                <a:schemeClr val="accent6"/>
              </a:solidFill>
              <a:latin typeface="Arial"/>
              <a:ea typeface="Arial"/>
              <a:cs typeface="Arial"/>
              <a:sym typeface="Arial"/>
            </a:endParaRPr>
          </a:p>
        </p:txBody>
      </p:sp>
      <p:sp>
        <p:nvSpPr>
          <p:cNvPr id="1883" name="Google Shape;1883;p19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throw</a:t>
            </a:r>
            <a:r>
              <a:rPr lang="en-US" sz="3000" b="1">
                <a:latin typeface="Arial"/>
                <a:ea typeface="Arial"/>
                <a:cs typeface="Arial"/>
                <a:sym typeface="Arial"/>
              </a:rPr>
              <a:t> new IllegalArgumentException();</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public void loadFile() </a:t>
            </a:r>
            <a:r>
              <a:rPr lang="en-US" sz="3000" b="1">
                <a:solidFill>
                  <a:srgbClr val="20999D"/>
                </a:solidFill>
                <a:latin typeface="Arial"/>
                <a:ea typeface="Arial"/>
                <a:cs typeface="Arial"/>
                <a:sym typeface="Arial"/>
              </a:rPr>
              <a:t>throws</a:t>
            </a:r>
            <a:r>
              <a:rPr lang="en-US" sz="3000" b="1">
                <a:latin typeface="Arial"/>
                <a:ea typeface="Arial"/>
                <a:cs typeface="Arial"/>
                <a:sym typeface="Arial"/>
              </a:rPr>
              <a:t> IOException {</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a:t>
            </a:r>
            <a:endParaRPr sz="3000"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363" name="Google Shape;363;p33"/>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solidFill>
                  <a:schemeClr val="dk1"/>
                </a:solidFill>
              </a:rPr>
              <a:t>klasę</a:t>
            </a:r>
            <a:r>
              <a:rPr lang="en-US" sz="2400" dirty="0">
                <a:solidFill>
                  <a:schemeClr val="dk1"/>
                </a:solidFill>
              </a:rPr>
              <a:t> </a:t>
            </a:r>
            <a:r>
              <a:rPr lang="en-US" sz="2400" b="1" i="1" dirty="0" err="1"/>
              <a:t>HelloWorldApp</a:t>
            </a:r>
            <a:r>
              <a:rPr lang="en-US" sz="2400" dirty="0"/>
              <a:t>, </a:t>
            </a:r>
            <a:r>
              <a:rPr lang="en-US" sz="2400" dirty="0" err="1"/>
              <a:t>tak</a:t>
            </a:r>
            <a:r>
              <a:rPr lang="en-US" sz="2400" dirty="0"/>
              <a:t> by </a:t>
            </a:r>
            <a:r>
              <a:rPr lang="en-US" sz="2400" dirty="0" err="1"/>
              <a:t>wyprowadzała</a:t>
            </a:r>
            <a:r>
              <a:rPr lang="en-US" sz="2400" dirty="0"/>
              <a:t> </a:t>
            </a:r>
            <a:r>
              <a:rPr lang="en-US" sz="2400" dirty="0" err="1"/>
              <a:t>na</a:t>
            </a:r>
            <a:r>
              <a:rPr lang="en-US" sz="2400" dirty="0"/>
              <a:t> </a:t>
            </a:r>
            <a:r>
              <a:rPr lang="en-US" sz="2400" dirty="0" err="1"/>
              <a:t>konsolę</a:t>
            </a:r>
            <a:r>
              <a:rPr lang="en-US" sz="2400" dirty="0"/>
              <a:t> </a:t>
            </a:r>
            <a:r>
              <a:rPr lang="en-US" sz="2400" dirty="0" err="1"/>
              <a:t>różne</a:t>
            </a:r>
            <a:r>
              <a:rPr lang="en-US" sz="2400" dirty="0"/>
              <a:t> </a:t>
            </a:r>
            <a:r>
              <a:rPr lang="en-US" sz="2400" dirty="0" err="1"/>
              <a:t>napisy</a:t>
            </a:r>
            <a:r>
              <a:rPr lang="en-US" sz="2400" dirty="0"/>
              <a:t>, np.:</a:t>
            </a:r>
            <a:endParaRPr sz="2400" dirty="0"/>
          </a:p>
          <a:p>
            <a:pPr marL="914400" lvl="1" indent="-381000" algn="l" rtl="0">
              <a:lnSpc>
                <a:spcPct val="90000"/>
              </a:lnSpc>
              <a:spcBef>
                <a:spcPts val="0"/>
              </a:spcBef>
              <a:spcAft>
                <a:spcPts val="0"/>
              </a:spcAft>
              <a:buSzPts val="2400"/>
              <a:buAutoNum type="alphaLcPeriod"/>
            </a:pPr>
            <a:r>
              <a:rPr lang="en-US" sz="2400" dirty="0" err="1"/>
              <a:t>Twoje</a:t>
            </a:r>
            <a:r>
              <a:rPr lang="en-US" sz="2400" dirty="0"/>
              <a:t> </a:t>
            </a:r>
            <a:r>
              <a:rPr lang="en-US" sz="2400" dirty="0" err="1"/>
              <a:t>imię</a:t>
            </a:r>
            <a:r>
              <a:rPr lang="en-US" sz="2400" dirty="0"/>
              <a:t> </a:t>
            </a:r>
            <a:r>
              <a:rPr lang="en-US" sz="2400" dirty="0" err="1"/>
              <a:t>i</a:t>
            </a:r>
            <a:r>
              <a:rPr lang="en-US" sz="2400" dirty="0"/>
              <a:t> </a:t>
            </a:r>
            <a:r>
              <a:rPr lang="en-US" sz="2400" dirty="0" err="1"/>
              <a:t>nazwisko</a:t>
            </a:r>
            <a:endParaRPr sz="2400" dirty="0"/>
          </a:p>
          <a:p>
            <a:pPr marL="914400" lvl="1" indent="-381000" algn="l" rtl="0">
              <a:lnSpc>
                <a:spcPct val="90000"/>
              </a:lnSpc>
              <a:spcBef>
                <a:spcPts val="0"/>
              </a:spcBef>
              <a:spcAft>
                <a:spcPts val="0"/>
              </a:spcAft>
              <a:buSzPts val="2400"/>
              <a:buAutoNum type="alphaLcPeriod"/>
            </a:pPr>
            <a:r>
              <a:rPr lang="en-US" sz="2400" dirty="0"/>
              <a:t>W </a:t>
            </a:r>
            <a:r>
              <a:rPr lang="en-US" sz="2400" dirty="0" err="1"/>
              <a:t>jednym</a:t>
            </a:r>
            <a:r>
              <a:rPr lang="en-US" sz="2400" dirty="0"/>
              <a:t> </a:t>
            </a:r>
            <a:r>
              <a:rPr lang="en-US" sz="2400" dirty="0" err="1"/>
              <a:t>wierszu</a:t>
            </a:r>
            <a:r>
              <a:rPr lang="en-US" sz="2400" dirty="0"/>
              <a:t> </a:t>
            </a:r>
            <a:r>
              <a:rPr lang="en-US" sz="2400" dirty="0" err="1"/>
              <a:t>napis</a:t>
            </a:r>
            <a:r>
              <a:rPr lang="en-US" sz="2400" dirty="0"/>
              <a:t> "</a:t>
            </a:r>
            <a:r>
              <a:rPr lang="en-US" sz="2400" dirty="0" err="1"/>
              <a:t>Witaj</a:t>
            </a:r>
            <a:r>
              <a:rPr lang="en-US" sz="2400" dirty="0"/>
              <a:t>", w </a:t>
            </a:r>
            <a:r>
              <a:rPr lang="en-US" sz="2400" dirty="0" err="1"/>
              <a:t>następnym</a:t>
            </a:r>
            <a:r>
              <a:rPr lang="en-US" sz="2400" dirty="0"/>
              <a:t> </a:t>
            </a:r>
            <a:r>
              <a:rPr lang="en-US" sz="2400" dirty="0" err="1"/>
              <a:t>imię</a:t>
            </a:r>
            <a:r>
              <a:rPr lang="en-US" sz="2400" dirty="0"/>
              <a:t>, </a:t>
            </a:r>
            <a:r>
              <a:rPr lang="en-US" sz="2400" dirty="0" err="1"/>
              <a:t>itp</a:t>
            </a:r>
            <a:r>
              <a:rPr lang="en-US" sz="2400" dirty="0"/>
              <a:t>.</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Clr>
                <a:schemeClr val="dk1"/>
              </a:buClr>
              <a:buSzPts val="2400"/>
              <a:buFont typeface="+mj-lt"/>
              <a:buAutoNum type="arabicPeriod" startAt="2"/>
            </a:pPr>
            <a:r>
              <a:rPr lang="en-US" sz="2400" dirty="0" err="1">
                <a:solidFill>
                  <a:schemeClr val="dk1"/>
                </a:solidFill>
              </a:rPr>
              <a:t>Do</a:t>
            </a:r>
            <a:r>
              <a:rPr lang="en-US" sz="2400" dirty="0" err="1"/>
              <a:t>daj</a:t>
            </a:r>
            <a:r>
              <a:rPr lang="en-US" sz="2400" dirty="0"/>
              <a:t> </a:t>
            </a:r>
            <a:r>
              <a:rPr lang="en-US" sz="2400" dirty="0" err="1"/>
              <a:t>każdy</a:t>
            </a:r>
            <a:r>
              <a:rPr lang="en-US" sz="2400" dirty="0"/>
              <a:t> </a:t>
            </a:r>
            <a:r>
              <a:rPr lang="en-US" sz="2400" dirty="0" err="1"/>
              <a:t>rodzaj</a:t>
            </a:r>
            <a:r>
              <a:rPr lang="en-US" sz="2400" dirty="0"/>
              <a:t> </a:t>
            </a:r>
            <a:r>
              <a:rPr lang="en-US" sz="2400" dirty="0" err="1"/>
              <a:t>komentarza</a:t>
            </a:r>
            <a:r>
              <a:rPr lang="en-US" sz="2400" dirty="0"/>
              <a:t> do </a:t>
            </a:r>
            <a:r>
              <a:rPr lang="en-US" sz="2400" dirty="0" err="1"/>
              <a:t>swojego</a:t>
            </a:r>
            <a:r>
              <a:rPr lang="en-US" sz="2400" dirty="0"/>
              <a:t> </a:t>
            </a:r>
            <a:r>
              <a:rPr lang="en-US" sz="2400" dirty="0" err="1"/>
              <a:t>kodu</a:t>
            </a:r>
            <a:endParaRPr sz="2400" dirty="0"/>
          </a:p>
          <a:p>
            <a:pPr marL="4572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3"/>
            </a:pPr>
            <a:r>
              <a:rPr lang="en-US" sz="2400" dirty="0" err="1"/>
              <a:t>Zakomentuj</a:t>
            </a:r>
            <a:r>
              <a:rPr lang="en-US" sz="2400" dirty="0"/>
              <a:t> </a:t>
            </a:r>
            <a:r>
              <a:rPr lang="en-US" sz="2400" dirty="0" err="1"/>
              <a:t>pojedynczą</a:t>
            </a:r>
            <a:r>
              <a:rPr lang="en-US" sz="2400" dirty="0"/>
              <a:t> </a:t>
            </a:r>
            <a:r>
              <a:rPr lang="en-US" sz="2400" dirty="0" err="1"/>
              <a:t>linię</a:t>
            </a:r>
            <a:r>
              <a:rPr lang="en-US" sz="2400" dirty="0"/>
              <a:t> </a:t>
            </a:r>
            <a:r>
              <a:rPr lang="en-US" sz="2400" dirty="0" err="1"/>
              <a:t>kodu</a:t>
            </a:r>
            <a:r>
              <a:rPr lang="en-US" sz="2400" dirty="0"/>
              <a:t> (</a:t>
            </a:r>
            <a:r>
              <a:rPr lang="en-US" sz="2400" dirty="0" err="1">
                <a:solidFill>
                  <a:schemeClr val="dk1"/>
                </a:solidFill>
              </a:rPr>
              <a:t>przy</a:t>
            </a:r>
            <a:r>
              <a:rPr lang="en-US" sz="2400" dirty="0">
                <a:solidFill>
                  <a:schemeClr val="dk1"/>
                </a:solidFill>
              </a:rPr>
              <a:t> </a:t>
            </a:r>
            <a:r>
              <a:rPr lang="en-US" sz="2400" dirty="0" err="1">
                <a:solidFill>
                  <a:schemeClr val="dk1"/>
                </a:solidFill>
              </a:rPr>
              <a:t>pomocy</a:t>
            </a:r>
            <a:r>
              <a:rPr lang="en-US" sz="2400" dirty="0">
                <a:solidFill>
                  <a:schemeClr val="dk1"/>
                </a:solidFill>
              </a:rPr>
              <a:t> //</a:t>
            </a:r>
            <a:r>
              <a:rPr lang="en-US" sz="2400" dirty="0"/>
              <a:t>), </a:t>
            </a:r>
            <a:r>
              <a:rPr lang="en-US" sz="2400" dirty="0" err="1"/>
              <a:t>potem</a:t>
            </a:r>
            <a:r>
              <a:rPr lang="en-US" sz="2400" dirty="0"/>
              <a:t> </a:t>
            </a:r>
            <a:r>
              <a:rPr lang="en-US" sz="2400" dirty="0" err="1"/>
              <a:t>zakomentuj</a:t>
            </a:r>
            <a:r>
              <a:rPr lang="en-US" sz="2400" dirty="0"/>
              <a:t> </a:t>
            </a:r>
            <a:r>
              <a:rPr lang="en-US" sz="2400" dirty="0" err="1"/>
              <a:t>kilka</a:t>
            </a:r>
            <a:r>
              <a:rPr lang="en-US" sz="2400" dirty="0"/>
              <a:t> </a:t>
            </a:r>
            <a:r>
              <a:rPr lang="en-US" sz="2400" dirty="0" err="1"/>
              <a:t>linii</a:t>
            </a:r>
            <a:r>
              <a:rPr lang="en-US" sz="2400" dirty="0"/>
              <a:t> </a:t>
            </a:r>
            <a:r>
              <a:rPr lang="en-US" sz="2400" dirty="0" err="1"/>
              <a:t>kodu</a:t>
            </a:r>
            <a:r>
              <a:rPr lang="en-US" sz="2400" dirty="0"/>
              <a:t> (</a:t>
            </a:r>
            <a:r>
              <a:rPr lang="en-US" sz="2400" dirty="0" err="1"/>
              <a:t>przy</a:t>
            </a:r>
            <a:r>
              <a:rPr lang="en-US" sz="2400" dirty="0"/>
              <a:t> </a:t>
            </a:r>
            <a:r>
              <a:rPr lang="en-US" sz="2400" dirty="0" err="1"/>
              <a:t>pomocy</a:t>
            </a:r>
            <a:r>
              <a:rPr lang="en-US" sz="2400" dirty="0"/>
              <a:t> /*..*/)</a:t>
            </a:r>
            <a:endParaRPr sz="2400" dirty="0"/>
          </a:p>
          <a:p>
            <a:pPr marL="0" marR="0" lvl="0" indent="0" algn="l" rtl="0">
              <a:lnSpc>
                <a:spcPct val="90000"/>
              </a:lnSpc>
              <a:spcBef>
                <a:spcPts val="0"/>
              </a:spcBef>
              <a:spcAft>
                <a:spcPts val="0"/>
              </a:spcAft>
              <a:buNone/>
            </a:pPr>
            <a:endParaRPr sz="2400" dirty="0"/>
          </a:p>
        </p:txBody>
      </p:sp>
      <p:sp>
        <p:nvSpPr>
          <p:cNvPr id="364" name="Google Shape;364;p3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1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Wyjątki</a:t>
            </a:r>
            <a:endParaRPr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try .. catch .. finally</a:t>
            </a:r>
            <a:endParaRPr sz="2400" dirty="0">
              <a:solidFill>
                <a:schemeClr val="accent6"/>
              </a:solidFill>
              <a:latin typeface="Arial"/>
              <a:ea typeface="Arial"/>
              <a:cs typeface="Arial"/>
              <a:sym typeface="Arial"/>
            </a:endParaRPr>
          </a:p>
        </p:txBody>
      </p:sp>
      <p:sp>
        <p:nvSpPr>
          <p:cNvPr id="1889" name="Google Shape;1889;p19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endParaRPr sz="3000" b="1">
              <a:solidFill>
                <a:srgbClr val="42719B"/>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try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chemeClr val="accent6"/>
                </a:solidFill>
                <a:latin typeface="Arial"/>
                <a:ea typeface="Arial"/>
                <a:cs typeface="Arial"/>
                <a:sym typeface="Arial"/>
              </a:rPr>
              <a:t>catch</a:t>
            </a:r>
            <a:r>
              <a:rPr lang="en-US" sz="3000" b="1">
                <a:solidFill>
                  <a:srgbClr val="000000"/>
                </a:solidFill>
                <a:latin typeface="Arial"/>
                <a:ea typeface="Arial"/>
                <a:cs typeface="Arial"/>
                <a:sym typeface="Arial"/>
              </a:rPr>
              <a:t> (Exception e)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rgbClr val="A61C00"/>
                </a:solidFill>
                <a:latin typeface="Arial"/>
                <a:ea typeface="Arial"/>
                <a:cs typeface="Arial"/>
                <a:sym typeface="Arial"/>
              </a:rPr>
              <a:t>finally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a:t>
            </a:r>
            <a:endParaRPr sz="3000" b="1">
              <a:solidFill>
                <a:srgbClr val="000000"/>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19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95" name="Google Shape;1895;p19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#exceptions</a:t>
            </a:r>
            <a:endParaRPr sz="3000" b="1">
              <a:solidFill>
                <a:schemeClr val="accent6"/>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899"/>
        <p:cNvGrpSpPr/>
        <p:nvPr/>
      </p:nvGrpSpPr>
      <p:grpSpPr>
        <a:xfrm>
          <a:off x="0" y="0"/>
          <a:ext cx="0" cy="0"/>
          <a:chOff x="0" y="0"/>
          <a:chExt cx="0" cy="0"/>
        </a:xfrm>
      </p:grpSpPr>
      <p:sp>
        <p:nvSpPr>
          <p:cNvPr id="1900" name="Google Shape;1900;p1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#exceptions</a:t>
            </a:r>
            <a:endParaRPr sz="2400">
              <a:solidFill>
                <a:schemeClr val="accent6"/>
              </a:solidFill>
              <a:latin typeface="Arial"/>
              <a:ea typeface="Arial"/>
              <a:cs typeface="Arial"/>
              <a:sym typeface="Arial"/>
            </a:endParaRPr>
          </a:p>
        </p:txBody>
      </p:sp>
      <p:sp>
        <p:nvSpPr>
          <p:cNvPr id="1901" name="Google Shape;1901;p19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dirty="0" err="1">
                <a:latin typeface="Arial"/>
                <a:ea typeface="Arial"/>
                <a:cs typeface="Arial"/>
                <a:sym typeface="Arial"/>
              </a:rPr>
              <a:t>Dodaj</a:t>
            </a:r>
            <a:r>
              <a:rPr lang="en-US" sz="2200" dirty="0">
                <a:latin typeface="Arial"/>
                <a:ea typeface="Arial"/>
                <a:cs typeface="Arial"/>
                <a:sym typeface="Arial"/>
              </a:rPr>
              <a:t> </a:t>
            </a:r>
            <a:r>
              <a:rPr lang="en-US" sz="2200" dirty="0" err="1">
                <a:latin typeface="Arial"/>
                <a:ea typeface="Arial"/>
                <a:cs typeface="Arial"/>
                <a:sym typeface="Arial"/>
              </a:rPr>
              <a:t>obsługę</a:t>
            </a:r>
            <a:r>
              <a:rPr lang="en-US" sz="2200" dirty="0">
                <a:latin typeface="Arial"/>
                <a:ea typeface="Arial"/>
                <a:cs typeface="Arial"/>
                <a:sym typeface="Arial"/>
              </a:rPr>
              <a:t> </a:t>
            </a:r>
            <a:r>
              <a:rPr lang="en-US" sz="2200" dirty="0" err="1">
                <a:latin typeface="Arial"/>
                <a:ea typeface="Arial"/>
                <a:cs typeface="Arial"/>
                <a:sym typeface="Arial"/>
              </a:rPr>
              <a:t>wyjątków</a:t>
            </a:r>
            <a:r>
              <a:rPr lang="en-US" sz="2200" dirty="0">
                <a:latin typeface="Arial"/>
                <a:ea typeface="Arial"/>
                <a:cs typeface="Arial"/>
                <a:sym typeface="Arial"/>
              </a:rPr>
              <a:t> w </a:t>
            </a:r>
            <a:r>
              <a:rPr lang="en-US" sz="2200" dirty="0" err="1">
                <a:latin typeface="Arial"/>
                <a:ea typeface="Arial"/>
                <a:cs typeface="Arial"/>
                <a:sym typeface="Arial"/>
              </a:rPr>
              <a:t>klasach</a:t>
            </a:r>
            <a:r>
              <a:rPr lang="en-US" sz="2200" dirty="0">
                <a:latin typeface="Arial"/>
                <a:ea typeface="Arial"/>
                <a:cs typeface="Arial"/>
                <a:sym typeface="Arial"/>
              </a:rPr>
              <a:t> </a:t>
            </a:r>
            <a:r>
              <a:rPr lang="en-US" sz="2200" b="1" dirty="0" err="1">
                <a:latin typeface="Arial"/>
                <a:ea typeface="Arial"/>
                <a:cs typeface="Arial"/>
                <a:sym typeface="Arial"/>
              </a:rPr>
              <a:t>GetNumber</a:t>
            </a:r>
            <a:r>
              <a:rPr lang="en-US" sz="2200" dirty="0">
                <a:latin typeface="Arial"/>
                <a:ea typeface="Arial"/>
                <a:cs typeface="Arial"/>
                <a:sym typeface="Arial"/>
              </a:rPr>
              <a:t> </a:t>
            </a:r>
            <a:r>
              <a:rPr lang="en-US" sz="2200" dirty="0" err="1">
                <a:latin typeface="Arial"/>
                <a:ea typeface="Arial"/>
                <a:cs typeface="Arial"/>
                <a:sym typeface="Arial"/>
              </a:rPr>
              <a:t>oraz</a:t>
            </a:r>
            <a:r>
              <a:rPr lang="en-US" sz="2200" dirty="0">
                <a:latin typeface="Arial"/>
                <a:ea typeface="Arial"/>
                <a:cs typeface="Arial"/>
                <a:sym typeface="Arial"/>
              </a:rPr>
              <a:t> </a:t>
            </a:r>
            <a:r>
              <a:rPr lang="en-US" sz="2200" b="1" dirty="0" err="1">
                <a:latin typeface="Arial"/>
                <a:ea typeface="Arial"/>
                <a:cs typeface="Arial"/>
                <a:sym typeface="Arial"/>
              </a:rPr>
              <a:t>PrintTable</a:t>
            </a:r>
            <a:r>
              <a:rPr lang="en-US" sz="2200" dirty="0">
                <a:latin typeface="Arial"/>
                <a:ea typeface="Arial"/>
                <a:cs typeface="Arial"/>
                <a:sym typeface="Arial"/>
              </a:rPr>
              <a:t>.</a:t>
            </a: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err="1">
                <a:latin typeface="Arial"/>
                <a:ea typeface="Arial"/>
                <a:cs typeface="Arial"/>
                <a:sym typeface="Arial"/>
              </a:rPr>
              <a:t>Dodaj</a:t>
            </a:r>
            <a:r>
              <a:rPr lang="en-US" sz="2200" dirty="0">
                <a:latin typeface="Arial"/>
                <a:ea typeface="Arial"/>
                <a:cs typeface="Arial"/>
                <a:sym typeface="Arial"/>
              </a:rPr>
              <a:t> </a:t>
            </a:r>
            <a:r>
              <a:rPr lang="en-US" sz="2200" dirty="0" err="1">
                <a:latin typeface="Arial"/>
                <a:ea typeface="Arial"/>
                <a:cs typeface="Arial"/>
                <a:sym typeface="Arial"/>
              </a:rPr>
              <a:t>sekcję</a:t>
            </a:r>
            <a:r>
              <a:rPr lang="en-US" sz="2200" dirty="0">
                <a:latin typeface="Arial"/>
                <a:ea typeface="Arial"/>
                <a:cs typeface="Arial"/>
                <a:sym typeface="Arial"/>
              </a:rPr>
              <a:t> </a:t>
            </a:r>
            <a:r>
              <a:rPr lang="en-US" sz="2200" b="1" dirty="0">
                <a:latin typeface="Arial"/>
                <a:ea typeface="Arial"/>
                <a:cs typeface="Arial"/>
                <a:sym typeface="Arial"/>
              </a:rPr>
              <a:t>finally</a:t>
            </a:r>
            <a:r>
              <a:rPr lang="en-US" sz="2200" dirty="0">
                <a:latin typeface="Arial"/>
                <a:ea typeface="Arial"/>
                <a:cs typeface="Arial"/>
                <a:sym typeface="Arial"/>
              </a:rPr>
              <a:t>, </a:t>
            </a:r>
            <a:r>
              <a:rPr lang="en-US" sz="2200" dirty="0" err="1">
                <a:latin typeface="Arial"/>
                <a:ea typeface="Arial"/>
                <a:cs typeface="Arial"/>
                <a:sym typeface="Arial"/>
              </a:rPr>
              <a:t>która</a:t>
            </a:r>
            <a:r>
              <a:rPr lang="en-US" sz="2200" dirty="0">
                <a:latin typeface="Arial"/>
                <a:ea typeface="Arial"/>
                <a:cs typeface="Arial"/>
                <a:sym typeface="Arial"/>
              </a:rPr>
              <a:t> w </a:t>
            </a:r>
            <a:r>
              <a:rPr lang="en-US" sz="2200" dirty="0" err="1">
                <a:latin typeface="Arial"/>
                <a:ea typeface="Arial"/>
                <a:cs typeface="Arial"/>
                <a:sym typeface="Arial"/>
              </a:rPr>
              <a:t>klasach</a:t>
            </a:r>
            <a:r>
              <a:rPr lang="en-US" sz="2200" dirty="0">
                <a:latin typeface="Arial"/>
                <a:ea typeface="Arial"/>
                <a:cs typeface="Arial"/>
                <a:sym typeface="Arial"/>
              </a:rPr>
              <a:t> </a:t>
            </a:r>
            <a:r>
              <a:rPr lang="en-US" sz="2200" dirty="0" err="1">
                <a:latin typeface="Arial"/>
                <a:ea typeface="Arial"/>
                <a:cs typeface="Arial"/>
                <a:sym typeface="Arial"/>
              </a:rPr>
              <a:t>GetNumber</a:t>
            </a:r>
            <a:r>
              <a:rPr lang="en-US" sz="2200" dirty="0">
                <a:latin typeface="Arial"/>
                <a:ea typeface="Arial"/>
                <a:cs typeface="Arial"/>
                <a:sym typeface="Arial"/>
              </a:rPr>
              <a:t> </a:t>
            </a:r>
            <a:r>
              <a:rPr lang="en-US" sz="2200" dirty="0" err="1">
                <a:latin typeface="Arial"/>
                <a:ea typeface="Arial"/>
                <a:cs typeface="Arial"/>
                <a:sym typeface="Arial"/>
              </a:rPr>
              <a:t>oraz</a:t>
            </a:r>
            <a:r>
              <a:rPr lang="en-US" sz="2200" dirty="0">
                <a:latin typeface="Arial"/>
                <a:ea typeface="Arial"/>
                <a:cs typeface="Arial"/>
                <a:sym typeface="Arial"/>
              </a:rPr>
              <a:t> </a:t>
            </a:r>
            <a:r>
              <a:rPr lang="en-US" sz="2200" dirty="0" err="1">
                <a:latin typeface="Arial"/>
                <a:ea typeface="Arial"/>
                <a:cs typeface="Arial"/>
                <a:sym typeface="Arial"/>
              </a:rPr>
              <a:t>PrintTable</a:t>
            </a:r>
            <a:r>
              <a:rPr lang="en-US" sz="2200" dirty="0">
                <a:latin typeface="Arial"/>
                <a:ea typeface="Arial"/>
                <a:cs typeface="Arial"/>
                <a:sym typeface="Arial"/>
              </a:rPr>
              <a:t> </a:t>
            </a:r>
            <a:r>
              <a:rPr lang="en-US" sz="2200" dirty="0" err="1">
                <a:latin typeface="Arial"/>
                <a:ea typeface="Arial"/>
                <a:cs typeface="Arial"/>
                <a:sym typeface="Arial"/>
              </a:rPr>
              <a:t>wykona</a:t>
            </a:r>
            <a:r>
              <a:rPr lang="en-US" sz="2200" dirty="0">
                <a:latin typeface="Arial"/>
                <a:ea typeface="Arial"/>
                <a:cs typeface="Arial"/>
                <a:sym typeface="Arial"/>
              </a:rPr>
              <a:t> </a:t>
            </a:r>
            <a:r>
              <a:rPr lang="en-US" sz="2200" dirty="0" err="1">
                <a:latin typeface="Arial"/>
                <a:ea typeface="Arial"/>
                <a:cs typeface="Arial"/>
                <a:sym typeface="Arial"/>
              </a:rPr>
              <a:t>się</a:t>
            </a:r>
            <a:r>
              <a:rPr lang="en-US" sz="2200" dirty="0">
                <a:latin typeface="Arial"/>
                <a:ea typeface="Arial"/>
                <a:cs typeface="Arial"/>
                <a:sym typeface="Arial"/>
              </a:rPr>
              <a:t> </a:t>
            </a:r>
            <a:r>
              <a:rPr lang="en-US" sz="2200" dirty="0" err="1">
                <a:latin typeface="Arial"/>
                <a:ea typeface="Arial"/>
                <a:cs typeface="Arial"/>
                <a:sym typeface="Arial"/>
              </a:rPr>
              <a:t>i</a:t>
            </a:r>
            <a:r>
              <a:rPr lang="en-US" sz="2200" dirty="0">
                <a:latin typeface="Arial"/>
                <a:ea typeface="Arial"/>
                <a:cs typeface="Arial"/>
                <a:sym typeface="Arial"/>
              </a:rPr>
              <a:t> </a:t>
            </a:r>
            <a:r>
              <a:rPr lang="en-US" sz="2200" dirty="0" err="1">
                <a:latin typeface="Arial"/>
                <a:ea typeface="Arial"/>
                <a:cs typeface="Arial"/>
                <a:sym typeface="Arial"/>
              </a:rPr>
              <a:t>wyświetli</a:t>
            </a:r>
            <a:r>
              <a:rPr lang="en-US" sz="2200" dirty="0">
                <a:latin typeface="Arial"/>
                <a:ea typeface="Arial"/>
                <a:cs typeface="Arial"/>
                <a:sym typeface="Arial"/>
              </a:rPr>
              <a:t> </a:t>
            </a:r>
            <a:r>
              <a:rPr lang="en-US" sz="2200" dirty="0" err="1">
                <a:latin typeface="Arial"/>
                <a:ea typeface="Arial"/>
                <a:cs typeface="Arial"/>
                <a:sym typeface="Arial"/>
              </a:rPr>
              <a:t>komunikat</a:t>
            </a:r>
            <a:r>
              <a:rPr lang="en-US" sz="2200" dirty="0">
                <a:latin typeface="Arial"/>
                <a:ea typeface="Arial"/>
                <a:cs typeface="Arial"/>
                <a:sym typeface="Arial"/>
              </a:rPr>
              <a:t> </a:t>
            </a:r>
            <a:r>
              <a:rPr lang="en-US" sz="2200" dirty="0" err="1">
                <a:latin typeface="Arial"/>
                <a:ea typeface="Arial"/>
                <a:cs typeface="Arial"/>
                <a:sym typeface="Arial"/>
              </a:rPr>
              <a:t>końcowy</a:t>
            </a:r>
            <a:r>
              <a:rPr lang="en-US" sz="2200" dirty="0">
                <a:latin typeface="Arial"/>
                <a:ea typeface="Arial"/>
                <a:cs typeface="Arial"/>
                <a:sym typeface="Arial"/>
              </a:rPr>
              <a:t>.</a:t>
            </a: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err="1">
                <a:latin typeface="Arial"/>
                <a:ea typeface="Arial"/>
                <a:cs typeface="Arial"/>
                <a:sym typeface="Arial"/>
              </a:rPr>
              <a:t>Przerób</a:t>
            </a:r>
            <a:r>
              <a:rPr lang="en-US" sz="2200" dirty="0">
                <a:latin typeface="Arial"/>
                <a:ea typeface="Arial"/>
                <a:cs typeface="Arial"/>
                <a:sym typeface="Arial"/>
              </a:rPr>
              <a:t> </a:t>
            </a:r>
            <a:r>
              <a:rPr lang="en-US" sz="2200" dirty="0" err="1">
                <a:latin typeface="Arial"/>
                <a:ea typeface="Arial"/>
                <a:cs typeface="Arial"/>
                <a:sym typeface="Arial"/>
              </a:rPr>
              <a:t>klasę</a:t>
            </a:r>
            <a:r>
              <a:rPr lang="en-US" sz="2200" dirty="0">
                <a:latin typeface="Arial"/>
                <a:ea typeface="Arial"/>
                <a:cs typeface="Arial"/>
                <a:sym typeface="Arial"/>
              </a:rPr>
              <a:t> </a:t>
            </a:r>
            <a:r>
              <a:rPr lang="en-US" sz="2200" b="1" dirty="0" err="1">
                <a:latin typeface="Arial"/>
                <a:ea typeface="Arial"/>
                <a:cs typeface="Arial"/>
                <a:sym typeface="Arial"/>
              </a:rPr>
              <a:t>ExceptionExample</a:t>
            </a:r>
            <a:r>
              <a:rPr lang="en-US" sz="2200" dirty="0">
                <a:latin typeface="Arial"/>
                <a:ea typeface="Arial"/>
                <a:cs typeface="Arial"/>
                <a:sym typeface="Arial"/>
              </a:rPr>
              <a:t> </a:t>
            </a:r>
            <a:r>
              <a:rPr lang="en-US" sz="2200" dirty="0" err="1">
                <a:latin typeface="Arial"/>
                <a:ea typeface="Arial"/>
                <a:cs typeface="Arial"/>
                <a:sym typeface="Arial"/>
              </a:rPr>
              <a:t>tak</a:t>
            </a:r>
            <a:r>
              <a:rPr lang="en-US" sz="2200" dirty="0">
                <a:latin typeface="Arial"/>
                <a:ea typeface="Arial"/>
                <a:cs typeface="Arial"/>
                <a:sym typeface="Arial"/>
              </a:rPr>
              <a:t>, by "</a:t>
            </a:r>
            <a:r>
              <a:rPr lang="en-US" sz="2200" dirty="0" err="1">
                <a:latin typeface="Arial"/>
                <a:ea typeface="Arial"/>
                <a:cs typeface="Arial"/>
                <a:sym typeface="Arial"/>
              </a:rPr>
              <a:t>łapała</a:t>
            </a:r>
            <a:r>
              <a:rPr lang="en-US" sz="2200" dirty="0">
                <a:latin typeface="Arial"/>
                <a:ea typeface="Arial"/>
                <a:cs typeface="Arial"/>
                <a:sym typeface="Arial"/>
              </a:rPr>
              <a:t>" </a:t>
            </a:r>
            <a:r>
              <a:rPr lang="en-US" sz="2200" dirty="0" err="1">
                <a:latin typeface="Arial"/>
                <a:ea typeface="Arial"/>
                <a:cs typeface="Arial"/>
                <a:sym typeface="Arial"/>
              </a:rPr>
              <a:t>dwa</a:t>
            </a:r>
            <a:r>
              <a:rPr lang="en-US" sz="2200" dirty="0">
                <a:latin typeface="Arial"/>
                <a:ea typeface="Arial"/>
                <a:cs typeface="Arial"/>
                <a:sym typeface="Arial"/>
              </a:rPr>
              <a:t> </a:t>
            </a:r>
            <a:r>
              <a:rPr lang="en-US" sz="2200" dirty="0" err="1">
                <a:latin typeface="Arial"/>
                <a:ea typeface="Arial"/>
                <a:cs typeface="Arial"/>
                <a:sym typeface="Arial"/>
              </a:rPr>
              <a:t>wyjątki</a:t>
            </a:r>
            <a:r>
              <a:rPr lang="en-US" sz="2200" dirty="0">
                <a:latin typeface="Arial"/>
                <a:ea typeface="Arial"/>
                <a:cs typeface="Arial"/>
                <a:sym typeface="Arial"/>
              </a:rPr>
              <a:t> w </a:t>
            </a:r>
            <a:r>
              <a:rPr lang="en-US" sz="2200" dirty="0" err="1">
                <a:latin typeface="Arial"/>
                <a:ea typeface="Arial"/>
                <a:cs typeface="Arial"/>
                <a:sym typeface="Arial"/>
              </a:rPr>
              <a:t>jednej</a:t>
            </a:r>
            <a:r>
              <a:rPr lang="en-US" sz="2200" dirty="0">
                <a:latin typeface="Arial"/>
                <a:ea typeface="Arial"/>
                <a:cs typeface="Arial"/>
                <a:sym typeface="Arial"/>
              </a:rPr>
              <a:t> </a:t>
            </a:r>
            <a:r>
              <a:rPr lang="en-US" sz="2200" dirty="0" err="1">
                <a:latin typeface="Arial"/>
                <a:ea typeface="Arial"/>
                <a:cs typeface="Arial"/>
                <a:sym typeface="Arial"/>
              </a:rPr>
              <a:t>sekcji</a:t>
            </a:r>
            <a:r>
              <a:rPr lang="en-US" sz="2200" dirty="0">
                <a:latin typeface="Arial"/>
                <a:ea typeface="Arial"/>
                <a:cs typeface="Arial"/>
                <a:sym typeface="Arial"/>
              </a:rPr>
              <a:t> </a:t>
            </a:r>
            <a:r>
              <a:rPr lang="en-US" sz="2200" b="1" dirty="0">
                <a:latin typeface="Arial"/>
                <a:ea typeface="Arial"/>
                <a:cs typeface="Arial"/>
                <a:sym typeface="Arial"/>
              </a:rPr>
              <a:t>catch</a:t>
            </a:r>
            <a:r>
              <a:rPr lang="en-US" sz="2200" dirty="0">
                <a:latin typeface="Arial"/>
                <a:ea typeface="Arial"/>
                <a:cs typeface="Arial"/>
                <a:sym typeface="Arial"/>
              </a:rPr>
              <a:t>.</a:t>
            </a: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err="1">
                <a:latin typeface="Arial"/>
                <a:ea typeface="Arial"/>
                <a:cs typeface="Arial"/>
                <a:sym typeface="Arial"/>
              </a:rPr>
              <a:t>Napisz</a:t>
            </a:r>
            <a:r>
              <a:rPr lang="en-US" sz="2200" dirty="0">
                <a:latin typeface="Arial"/>
                <a:ea typeface="Arial"/>
                <a:cs typeface="Arial"/>
                <a:sym typeface="Arial"/>
              </a:rPr>
              <a:t> program, </a:t>
            </a:r>
            <a:r>
              <a:rPr lang="en-US" sz="2200" dirty="0" err="1">
                <a:latin typeface="Arial"/>
                <a:ea typeface="Arial"/>
                <a:cs typeface="Arial"/>
                <a:sym typeface="Arial"/>
              </a:rPr>
              <a:t>który</a:t>
            </a:r>
            <a:r>
              <a:rPr lang="en-US" sz="2200" dirty="0">
                <a:latin typeface="Arial"/>
                <a:ea typeface="Arial"/>
                <a:cs typeface="Arial"/>
                <a:sym typeface="Arial"/>
              </a:rPr>
              <a:t> </a:t>
            </a:r>
            <a:r>
              <a:rPr lang="en-US" sz="2200" dirty="0" err="1">
                <a:latin typeface="Arial"/>
                <a:ea typeface="Arial"/>
                <a:cs typeface="Arial"/>
                <a:sym typeface="Arial"/>
              </a:rPr>
              <a:t>przyjmie</a:t>
            </a:r>
            <a:r>
              <a:rPr lang="en-US" sz="2200" dirty="0">
                <a:latin typeface="Arial"/>
                <a:ea typeface="Arial"/>
                <a:cs typeface="Arial"/>
                <a:sym typeface="Arial"/>
              </a:rPr>
              <a:t> od </a:t>
            </a:r>
            <a:r>
              <a:rPr lang="en-US" sz="2200" dirty="0" err="1">
                <a:latin typeface="Arial"/>
                <a:ea typeface="Arial"/>
                <a:cs typeface="Arial"/>
                <a:sym typeface="Arial"/>
              </a:rPr>
              <a:t>użytkownika</a:t>
            </a:r>
            <a:r>
              <a:rPr lang="en-US" sz="2200" dirty="0">
                <a:latin typeface="Arial"/>
                <a:ea typeface="Arial"/>
                <a:cs typeface="Arial"/>
                <a:sym typeface="Arial"/>
              </a:rPr>
              <a:t> </a:t>
            </a:r>
            <a:r>
              <a:rPr lang="en-US" sz="2200" dirty="0" err="1">
                <a:latin typeface="Arial"/>
                <a:ea typeface="Arial"/>
                <a:cs typeface="Arial"/>
                <a:sym typeface="Arial"/>
              </a:rPr>
              <a:t>ciąg</a:t>
            </a:r>
            <a:r>
              <a:rPr lang="en-US" sz="2200" dirty="0">
                <a:latin typeface="Arial"/>
                <a:ea typeface="Arial"/>
                <a:cs typeface="Arial"/>
                <a:sym typeface="Arial"/>
              </a:rPr>
              <a:t> </a:t>
            </a:r>
            <a:r>
              <a:rPr lang="en-US" sz="2200" dirty="0" err="1">
                <a:latin typeface="Arial"/>
                <a:ea typeface="Arial"/>
                <a:cs typeface="Arial"/>
                <a:sym typeface="Arial"/>
              </a:rPr>
              <a:t>liczb</a:t>
            </a:r>
            <a:r>
              <a:rPr lang="en-US" sz="2200" dirty="0">
                <a:latin typeface="Arial"/>
                <a:ea typeface="Arial"/>
                <a:cs typeface="Arial"/>
                <a:sym typeface="Arial"/>
              </a:rPr>
              <a:t> </a:t>
            </a:r>
            <a:r>
              <a:rPr lang="en-US" sz="2200" dirty="0" err="1">
                <a:latin typeface="Arial"/>
                <a:ea typeface="Arial"/>
                <a:cs typeface="Arial"/>
                <a:sym typeface="Arial"/>
              </a:rPr>
              <a:t>oddzielonych</a:t>
            </a:r>
            <a:r>
              <a:rPr lang="en-US" sz="2200" dirty="0">
                <a:latin typeface="Arial"/>
                <a:ea typeface="Arial"/>
                <a:cs typeface="Arial"/>
                <a:sym typeface="Arial"/>
              </a:rPr>
              <a:t> </a:t>
            </a:r>
            <a:r>
              <a:rPr lang="en-US" sz="2200" dirty="0" err="1">
                <a:latin typeface="Arial"/>
                <a:ea typeface="Arial"/>
                <a:cs typeface="Arial"/>
                <a:sym typeface="Arial"/>
              </a:rPr>
              <a:t>spacją</a:t>
            </a:r>
            <a:r>
              <a:rPr lang="en-US" sz="2200" dirty="0">
                <a:latin typeface="Arial"/>
                <a:ea typeface="Arial"/>
                <a:cs typeface="Arial"/>
                <a:sym typeface="Arial"/>
              </a:rPr>
              <a:t>. </a:t>
            </a:r>
            <a:r>
              <a:rPr lang="en-US" sz="2200" dirty="0" err="1">
                <a:latin typeface="Arial"/>
                <a:ea typeface="Arial"/>
                <a:cs typeface="Arial"/>
                <a:sym typeface="Arial"/>
              </a:rPr>
              <a:t>Następnie</a:t>
            </a:r>
            <a:r>
              <a:rPr lang="en-US" sz="2200" dirty="0">
                <a:latin typeface="Arial"/>
                <a:ea typeface="Arial"/>
                <a:cs typeface="Arial"/>
                <a:sym typeface="Arial"/>
              </a:rPr>
              <a:t> </a:t>
            </a:r>
            <a:r>
              <a:rPr lang="en-US" sz="2200" dirty="0" err="1">
                <a:latin typeface="Arial"/>
                <a:ea typeface="Arial"/>
                <a:cs typeface="Arial"/>
                <a:sym typeface="Arial"/>
              </a:rPr>
              <a:t>obliczy</a:t>
            </a:r>
            <a:r>
              <a:rPr lang="en-US" sz="2200" dirty="0">
                <a:latin typeface="Arial"/>
                <a:ea typeface="Arial"/>
                <a:cs typeface="Arial"/>
                <a:sym typeface="Arial"/>
              </a:rPr>
              <a:t> </a:t>
            </a:r>
            <a:r>
              <a:rPr lang="en-US" sz="2200" dirty="0" err="1">
                <a:latin typeface="Arial"/>
                <a:ea typeface="Arial"/>
                <a:cs typeface="Arial"/>
                <a:sym typeface="Arial"/>
              </a:rPr>
              <a:t>sumę</a:t>
            </a:r>
            <a:r>
              <a:rPr lang="en-US" sz="2200" dirty="0">
                <a:latin typeface="Arial"/>
                <a:ea typeface="Arial"/>
                <a:cs typeface="Arial"/>
                <a:sym typeface="Arial"/>
              </a:rPr>
              <a:t> </a:t>
            </a:r>
            <a:r>
              <a:rPr lang="en-US" sz="2200" dirty="0" err="1">
                <a:latin typeface="Arial"/>
                <a:ea typeface="Arial"/>
                <a:cs typeface="Arial"/>
                <a:sym typeface="Arial"/>
              </a:rPr>
              <a:t>podanych</a:t>
            </a:r>
            <a:r>
              <a:rPr lang="en-US" sz="2200" dirty="0">
                <a:latin typeface="Arial"/>
                <a:ea typeface="Arial"/>
                <a:cs typeface="Arial"/>
                <a:sym typeface="Arial"/>
              </a:rPr>
              <a:t> </a:t>
            </a:r>
            <a:r>
              <a:rPr lang="en-US" sz="2200" dirty="0" err="1">
                <a:latin typeface="Arial"/>
                <a:ea typeface="Arial"/>
                <a:cs typeface="Arial"/>
                <a:sym typeface="Arial"/>
              </a:rPr>
              <a:t>liczb</a:t>
            </a:r>
            <a:r>
              <a:rPr lang="en-US" sz="2200" dirty="0">
                <a:latin typeface="Arial"/>
                <a:ea typeface="Arial"/>
                <a:cs typeface="Arial"/>
                <a:sym typeface="Arial"/>
              </a:rPr>
              <a:t> </a:t>
            </a:r>
            <a:r>
              <a:rPr lang="en-US" sz="2200" dirty="0" err="1">
                <a:latin typeface="Arial"/>
                <a:ea typeface="Arial"/>
                <a:cs typeface="Arial"/>
                <a:sym typeface="Arial"/>
              </a:rPr>
              <a:t>i</a:t>
            </a:r>
            <a:r>
              <a:rPr lang="en-US" sz="2200" dirty="0">
                <a:latin typeface="Arial"/>
                <a:ea typeface="Arial"/>
                <a:cs typeface="Arial"/>
                <a:sym typeface="Arial"/>
              </a:rPr>
              <a:t> </a:t>
            </a:r>
            <a:r>
              <a:rPr lang="en-US" sz="2200" dirty="0" err="1">
                <a:latin typeface="Arial"/>
                <a:ea typeface="Arial"/>
                <a:cs typeface="Arial"/>
                <a:sym typeface="Arial"/>
              </a:rPr>
              <a:t>wyświetli</a:t>
            </a:r>
            <a:r>
              <a:rPr lang="en-US" sz="2200" dirty="0">
                <a:latin typeface="Arial"/>
                <a:ea typeface="Arial"/>
                <a:cs typeface="Arial"/>
                <a:sym typeface="Arial"/>
              </a:rPr>
              <a:t> </a:t>
            </a:r>
            <a:r>
              <a:rPr lang="en-US" sz="2200" dirty="0" err="1">
                <a:latin typeface="Arial"/>
                <a:ea typeface="Arial"/>
                <a:cs typeface="Arial"/>
                <a:sym typeface="Arial"/>
              </a:rPr>
              <a:t>ją</a:t>
            </a:r>
            <a:r>
              <a:rPr lang="en-US" sz="2200" dirty="0">
                <a:latin typeface="Arial"/>
                <a:ea typeface="Arial"/>
                <a:cs typeface="Arial"/>
                <a:sym typeface="Arial"/>
              </a:rPr>
              <a:t> </a:t>
            </a:r>
            <a:r>
              <a:rPr lang="en-US" sz="2200" dirty="0" err="1">
                <a:latin typeface="Arial"/>
                <a:ea typeface="Arial"/>
                <a:cs typeface="Arial"/>
                <a:sym typeface="Arial"/>
              </a:rPr>
              <a:t>na</a:t>
            </a:r>
            <a:r>
              <a:rPr lang="en-US" sz="2200" dirty="0">
                <a:latin typeface="Arial"/>
                <a:ea typeface="Arial"/>
                <a:cs typeface="Arial"/>
                <a:sym typeface="Arial"/>
              </a:rPr>
              <a:t> </a:t>
            </a:r>
            <a:r>
              <a:rPr lang="en-US" sz="2200" dirty="0" err="1">
                <a:latin typeface="Arial"/>
                <a:ea typeface="Arial"/>
                <a:cs typeface="Arial"/>
                <a:sym typeface="Arial"/>
              </a:rPr>
              <a:t>ekranie</a:t>
            </a:r>
            <a:r>
              <a:rPr lang="en-US" sz="2200" dirty="0">
                <a:latin typeface="Arial"/>
                <a:ea typeface="Arial"/>
                <a:cs typeface="Arial"/>
                <a:sym typeface="Arial"/>
              </a:rPr>
              <a:t>. </a:t>
            </a:r>
            <a:r>
              <a:rPr lang="en-US" sz="2200" dirty="0" err="1">
                <a:latin typeface="Arial"/>
                <a:ea typeface="Arial"/>
                <a:cs typeface="Arial"/>
                <a:sym typeface="Arial"/>
              </a:rPr>
              <a:t>Dodaj</a:t>
            </a:r>
            <a:r>
              <a:rPr lang="en-US" sz="2200" dirty="0">
                <a:latin typeface="Arial"/>
                <a:ea typeface="Arial"/>
                <a:cs typeface="Arial"/>
                <a:sym typeface="Arial"/>
              </a:rPr>
              <a:t> </a:t>
            </a:r>
            <a:r>
              <a:rPr lang="en-US" sz="2200" dirty="0" err="1">
                <a:latin typeface="Arial"/>
                <a:ea typeface="Arial"/>
                <a:cs typeface="Arial"/>
                <a:sym typeface="Arial"/>
              </a:rPr>
              <a:t>obsługę</a:t>
            </a:r>
            <a:r>
              <a:rPr lang="en-US" sz="2200" dirty="0">
                <a:latin typeface="Arial"/>
                <a:ea typeface="Arial"/>
                <a:cs typeface="Arial"/>
                <a:sym typeface="Arial"/>
              </a:rPr>
              <a:t> </a:t>
            </a:r>
            <a:r>
              <a:rPr lang="en-US" sz="2200" dirty="0" err="1">
                <a:latin typeface="Arial"/>
                <a:ea typeface="Arial"/>
                <a:cs typeface="Arial"/>
                <a:sym typeface="Arial"/>
              </a:rPr>
              <a:t>wyjątków</a:t>
            </a:r>
            <a:r>
              <a:rPr lang="en-US" sz="2200" dirty="0">
                <a:latin typeface="Arial"/>
                <a:ea typeface="Arial"/>
                <a:cs typeface="Arial"/>
                <a:sym typeface="Arial"/>
              </a:rPr>
              <a:t> w </a:t>
            </a:r>
            <a:r>
              <a:rPr lang="en-US" sz="2200" dirty="0" err="1">
                <a:latin typeface="Arial"/>
                <a:ea typeface="Arial"/>
                <a:cs typeface="Arial"/>
                <a:sym typeface="Arial"/>
              </a:rPr>
              <a:t>taki</a:t>
            </a:r>
            <a:r>
              <a:rPr lang="en-US" sz="2200" dirty="0">
                <a:latin typeface="Arial"/>
                <a:ea typeface="Arial"/>
                <a:cs typeface="Arial"/>
                <a:sym typeface="Arial"/>
              </a:rPr>
              <a:t> </a:t>
            </a:r>
            <a:r>
              <a:rPr lang="en-US" sz="2200" dirty="0" err="1">
                <a:latin typeface="Arial"/>
                <a:ea typeface="Arial"/>
                <a:cs typeface="Arial"/>
                <a:sym typeface="Arial"/>
              </a:rPr>
              <a:t>sposób</a:t>
            </a:r>
            <a:r>
              <a:rPr lang="en-US" sz="2200" dirty="0">
                <a:latin typeface="Arial"/>
                <a:ea typeface="Arial"/>
                <a:cs typeface="Arial"/>
                <a:sym typeface="Arial"/>
              </a:rPr>
              <a:t>, by </a:t>
            </a:r>
            <a:r>
              <a:rPr lang="en-US" sz="2200" dirty="0" err="1">
                <a:latin typeface="Arial"/>
                <a:ea typeface="Arial"/>
                <a:cs typeface="Arial"/>
                <a:sym typeface="Arial"/>
              </a:rPr>
              <a:t>na</a:t>
            </a:r>
            <a:r>
              <a:rPr lang="en-US" sz="2200" dirty="0">
                <a:latin typeface="Arial"/>
                <a:ea typeface="Arial"/>
                <a:cs typeface="Arial"/>
                <a:sym typeface="Arial"/>
              </a:rPr>
              <a:t> </a:t>
            </a:r>
            <a:r>
              <a:rPr lang="en-US" sz="2200" dirty="0" err="1">
                <a:latin typeface="Arial"/>
                <a:ea typeface="Arial"/>
                <a:cs typeface="Arial"/>
                <a:sym typeface="Arial"/>
              </a:rPr>
              <a:t>ekranie</a:t>
            </a:r>
            <a:r>
              <a:rPr lang="en-US" sz="2200" dirty="0">
                <a:latin typeface="Arial"/>
                <a:ea typeface="Arial"/>
                <a:cs typeface="Arial"/>
                <a:sym typeface="Arial"/>
              </a:rPr>
              <a:t> </a:t>
            </a:r>
            <a:r>
              <a:rPr lang="en-US" sz="2200" dirty="0" err="1">
                <a:latin typeface="Arial"/>
                <a:ea typeface="Arial"/>
                <a:cs typeface="Arial"/>
                <a:sym typeface="Arial"/>
              </a:rPr>
              <a:t>zawsze</a:t>
            </a:r>
            <a:r>
              <a:rPr lang="en-US" sz="2200" dirty="0">
                <a:latin typeface="Arial"/>
                <a:ea typeface="Arial"/>
                <a:cs typeface="Arial"/>
                <a:sym typeface="Arial"/>
              </a:rPr>
              <a:t> </a:t>
            </a:r>
            <a:r>
              <a:rPr lang="en-US" sz="2200" dirty="0" err="1">
                <a:latin typeface="Arial"/>
                <a:ea typeface="Arial"/>
                <a:cs typeface="Arial"/>
                <a:sym typeface="Arial"/>
              </a:rPr>
              <a:t>pojawiła</a:t>
            </a:r>
            <a:r>
              <a:rPr lang="en-US" sz="2200" dirty="0">
                <a:latin typeface="Arial"/>
                <a:ea typeface="Arial"/>
                <a:cs typeface="Arial"/>
                <a:sym typeface="Arial"/>
              </a:rPr>
              <a:t> </a:t>
            </a:r>
            <a:r>
              <a:rPr lang="en-US" sz="2200" dirty="0" err="1">
                <a:latin typeface="Arial"/>
                <a:ea typeface="Arial"/>
                <a:cs typeface="Arial"/>
                <a:sym typeface="Arial"/>
              </a:rPr>
              <a:t>się</a:t>
            </a:r>
            <a:r>
              <a:rPr lang="en-US" sz="2200" dirty="0">
                <a:latin typeface="Arial"/>
                <a:ea typeface="Arial"/>
                <a:cs typeface="Arial"/>
                <a:sym typeface="Arial"/>
              </a:rPr>
              <a:t> </a:t>
            </a:r>
            <a:r>
              <a:rPr lang="en-US" sz="2200" dirty="0" err="1">
                <a:latin typeface="Arial"/>
                <a:ea typeface="Arial"/>
                <a:cs typeface="Arial"/>
                <a:sym typeface="Arial"/>
              </a:rPr>
              <a:t>odpowiedź</a:t>
            </a:r>
            <a:r>
              <a:rPr lang="en-US" sz="2200" dirty="0">
                <a:latin typeface="Arial"/>
                <a:ea typeface="Arial"/>
                <a:cs typeface="Arial"/>
                <a:sym typeface="Arial"/>
              </a:rPr>
              <a:t> - </a:t>
            </a:r>
            <a:r>
              <a:rPr lang="en-US" sz="2200" dirty="0" err="1">
                <a:latin typeface="Arial"/>
                <a:ea typeface="Arial"/>
                <a:cs typeface="Arial"/>
                <a:sym typeface="Arial"/>
              </a:rPr>
              <a:t>samodzielnie</a:t>
            </a:r>
            <a:r>
              <a:rPr lang="en-US" sz="2200" dirty="0">
                <a:latin typeface="Arial"/>
                <a:ea typeface="Arial"/>
                <a:cs typeface="Arial"/>
                <a:sym typeface="Arial"/>
              </a:rPr>
              <a:t> </a:t>
            </a:r>
            <a:r>
              <a:rPr lang="en-US" sz="2200" dirty="0" err="1">
                <a:latin typeface="Arial"/>
                <a:ea typeface="Arial"/>
                <a:cs typeface="Arial"/>
                <a:sym typeface="Arial"/>
              </a:rPr>
              <a:t>znajdź</a:t>
            </a:r>
            <a:r>
              <a:rPr lang="en-US" sz="2200" dirty="0">
                <a:latin typeface="Arial"/>
                <a:ea typeface="Arial"/>
                <a:cs typeface="Arial"/>
                <a:sym typeface="Arial"/>
              </a:rPr>
              <a:t> </a:t>
            </a:r>
            <a:r>
              <a:rPr lang="en-US" sz="2200" dirty="0" err="1">
                <a:latin typeface="Arial"/>
                <a:ea typeface="Arial"/>
                <a:cs typeface="Arial"/>
                <a:sym typeface="Arial"/>
              </a:rPr>
              <a:t>możliwe</a:t>
            </a:r>
            <a:r>
              <a:rPr lang="en-US" sz="2200" dirty="0">
                <a:latin typeface="Arial"/>
                <a:ea typeface="Arial"/>
                <a:cs typeface="Arial"/>
                <a:sym typeface="Arial"/>
              </a:rPr>
              <a:t> do </a:t>
            </a:r>
            <a:r>
              <a:rPr lang="en-US" sz="2200" dirty="0" err="1">
                <a:latin typeface="Arial"/>
                <a:ea typeface="Arial"/>
                <a:cs typeface="Arial"/>
                <a:sym typeface="Arial"/>
              </a:rPr>
              <a:t>wystąpienia</a:t>
            </a:r>
            <a:r>
              <a:rPr lang="en-US" sz="2200" dirty="0">
                <a:latin typeface="Arial"/>
                <a:ea typeface="Arial"/>
                <a:cs typeface="Arial"/>
                <a:sym typeface="Arial"/>
              </a:rPr>
              <a:t> </a:t>
            </a:r>
            <a:r>
              <a:rPr lang="en-US" sz="2200" dirty="0" err="1">
                <a:latin typeface="Arial"/>
                <a:ea typeface="Arial"/>
                <a:cs typeface="Arial"/>
                <a:sym typeface="Arial"/>
              </a:rPr>
              <a:t>wyjątki</a:t>
            </a:r>
            <a:r>
              <a:rPr lang="en-US" sz="2200" dirty="0">
                <a:latin typeface="Arial"/>
                <a:ea typeface="Arial"/>
                <a:cs typeface="Arial"/>
                <a:sym typeface="Arial"/>
              </a:rPr>
              <a:t>.</a:t>
            </a: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a:solidFill>
                  <a:srgbClr val="FF0000"/>
                </a:solidFill>
                <a:latin typeface="Arial"/>
                <a:ea typeface="Arial"/>
                <a:cs typeface="Arial"/>
                <a:sym typeface="Arial"/>
              </a:rPr>
              <a:t>*</a:t>
            </a:r>
            <a:r>
              <a:rPr lang="en-US" sz="2200" dirty="0">
                <a:latin typeface="Arial"/>
                <a:ea typeface="Arial"/>
                <a:cs typeface="Arial"/>
                <a:sym typeface="Arial"/>
              </a:rPr>
              <a:t> </a:t>
            </a:r>
            <a:r>
              <a:rPr lang="en-US" sz="2200" dirty="0" err="1">
                <a:latin typeface="Arial"/>
                <a:ea typeface="Arial"/>
                <a:cs typeface="Arial"/>
                <a:sym typeface="Arial"/>
              </a:rPr>
              <a:t>Utwórz</a:t>
            </a:r>
            <a:r>
              <a:rPr lang="en-US" sz="2200" dirty="0">
                <a:latin typeface="Arial"/>
                <a:ea typeface="Arial"/>
                <a:cs typeface="Arial"/>
                <a:sym typeface="Arial"/>
              </a:rPr>
              <a:t> </a:t>
            </a:r>
            <a:r>
              <a:rPr lang="en-US" sz="2200" dirty="0" err="1">
                <a:latin typeface="Arial"/>
                <a:ea typeface="Arial"/>
                <a:cs typeface="Arial"/>
                <a:sym typeface="Arial"/>
              </a:rPr>
              <a:t>własny</a:t>
            </a:r>
            <a:r>
              <a:rPr lang="en-US" sz="2200" dirty="0">
                <a:latin typeface="Arial"/>
                <a:ea typeface="Arial"/>
                <a:cs typeface="Arial"/>
                <a:sym typeface="Arial"/>
              </a:rPr>
              <a:t> </a:t>
            </a:r>
            <a:r>
              <a:rPr lang="en-US" sz="2200" dirty="0" err="1">
                <a:latin typeface="Arial"/>
                <a:ea typeface="Arial"/>
                <a:cs typeface="Arial"/>
                <a:sym typeface="Arial"/>
              </a:rPr>
              <a:t>wyjątek</a:t>
            </a:r>
            <a:r>
              <a:rPr lang="en-US" sz="2200" dirty="0">
                <a:latin typeface="Arial"/>
                <a:ea typeface="Arial"/>
                <a:cs typeface="Arial"/>
                <a:sym typeface="Arial"/>
              </a:rPr>
              <a:t>, </a:t>
            </a:r>
            <a:r>
              <a:rPr lang="en-US" sz="2200" dirty="0" err="1">
                <a:latin typeface="Arial"/>
                <a:ea typeface="Arial"/>
                <a:cs typeface="Arial"/>
                <a:sym typeface="Arial"/>
              </a:rPr>
              <a:t>który</a:t>
            </a:r>
            <a:r>
              <a:rPr lang="en-US" sz="2200" dirty="0">
                <a:latin typeface="Arial"/>
                <a:ea typeface="Arial"/>
                <a:cs typeface="Arial"/>
                <a:sym typeface="Arial"/>
              </a:rPr>
              <a:t> </a:t>
            </a:r>
            <a:r>
              <a:rPr lang="en-US" sz="2200" dirty="0" err="1">
                <a:latin typeface="Arial"/>
                <a:ea typeface="Arial"/>
                <a:cs typeface="Arial"/>
                <a:sym typeface="Arial"/>
              </a:rPr>
              <a:t>będzie</a:t>
            </a:r>
            <a:r>
              <a:rPr lang="en-US" sz="2200" dirty="0">
                <a:latin typeface="Arial"/>
                <a:ea typeface="Arial"/>
                <a:cs typeface="Arial"/>
                <a:sym typeface="Arial"/>
              </a:rPr>
              <a:t> </a:t>
            </a:r>
            <a:r>
              <a:rPr lang="en-US" sz="2200" dirty="0" err="1">
                <a:latin typeface="Arial"/>
                <a:ea typeface="Arial"/>
                <a:cs typeface="Arial"/>
                <a:sym typeface="Arial"/>
              </a:rPr>
              <a:t>rzucany</a:t>
            </a:r>
            <a:r>
              <a:rPr lang="en-US" sz="2200" dirty="0">
                <a:latin typeface="Arial"/>
                <a:ea typeface="Arial"/>
                <a:cs typeface="Arial"/>
                <a:sym typeface="Arial"/>
              </a:rPr>
              <a:t> </a:t>
            </a:r>
            <a:r>
              <a:rPr lang="en-US" sz="2200" dirty="0" err="1">
                <a:latin typeface="Arial"/>
                <a:ea typeface="Arial"/>
                <a:cs typeface="Arial"/>
                <a:sym typeface="Arial"/>
              </a:rPr>
              <a:t>przez</a:t>
            </a:r>
            <a:r>
              <a:rPr lang="en-US" sz="2200" dirty="0">
                <a:latin typeface="Arial"/>
                <a:ea typeface="Arial"/>
                <a:cs typeface="Arial"/>
                <a:sym typeface="Arial"/>
              </a:rPr>
              <a:t> </a:t>
            </a:r>
            <a:r>
              <a:rPr lang="en-US" sz="2200" dirty="0" err="1">
                <a:latin typeface="Arial"/>
                <a:ea typeface="Arial"/>
                <a:cs typeface="Arial"/>
                <a:sym typeface="Arial"/>
              </a:rPr>
              <a:t>metodę</a:t>
            </a:r>
            <a:r>
              <a:rPr lang="en-US" sz="2200" dirty="0">
                <a:latin typeface="Arial"/>
                <a:ea typeface="Arial"/>
                <a:cs typeface="Arial"/>
                <a:sym typeface="Arial"/>
              </a:rPr>
              <a:t> do </a:t>
            </a:r>
            <a:r>
              <a:rPr lang="en-US" sz="2200" dirty="0" err="1">
                <a:latin typeface="Arial"/>
                <a:ea typeface="Arial"/>
                <a:cs typeface="Arial"/>
                <a:sym typeface="Arial"/>
              </a:rPr>
              <a:t>sumowania</a:t>
            </a:r>
            <a:r>
              <a:rPr lang="en-US" sz="2200" dirty="0">
                <a:latin typeface="Arial"/>
                <a:ea typeface="Arial"/>
                <a:cs typeface="Arial"/>
                <a:sym typeface="Arial"/>
              </a:rPr>
              <a:t> </a:t>
            </a:r>
            <a:r>
              <a:rPr lang="en-US" sz="2200" dirty="0" err="1">
                <a:latin typeface="Arial"/>
                <a:ea typeface="Arial"/>
                <a:cs typeface="Arial"/>
                <a:sym typeface="Arial"/>
              </a:rPr>
              <a:t>liczb</a:t>
            </a:r>
            <a:r>
              <a:rPr lang="en-US" sz="2200" dirty="0">
                <a:latin typeface="Arial"/>
                <a:ea typeface="Arial"/>
                <a:cs typeface="Arial"/>
                <a:sym typeface="Arial"/>
              </a:rPr>
              <a:t> z </a:t>
            </a:r>
            <a:r>
              <a:rPr lang="en-US" sz="2200" dirty="0" err="1">
                <a:latin typeface="Arial"/>
                <a:ea typeface="Arial"/>
                <a:cs typeface="Arial"/>
                <a:sym typeface="Arial"/>
              </a:rPr>
              <a:t>poprzedniego</a:t>
            </a:r>
            <a:r>
              <a:rPr lang="en-US" sz="2200" dirty="0">
                <a:latin typeface="Arial"/>
                <a:ea typeface="Arial"/>
                <a:cs typeface="Arial"/>
                <a:sym typeface="Arial"/>
              </a:rPr>
              <a:t> </a:t>
            </a:r>
            <a:r>
              <a:rPr lang="en-US" sz="2200" dirty="0" err="1">
                <a:latin typeface="Arial"/>
                <a:ea typeface="Arial"/>
                <a:cs typeface="Arial"/>
                <a:sym typeface="Arial"/>
              </a:rPr>
              <a:t>punktu</a:t>
            </a:r>
            <a:r>
              <a:rPr lang="en-US" sz="2200" dirty="0">
                <a:latin typeface="Arial"/>
                <a:ea typeface="Arial"/>
                <a:cs typeface="Arial"/>
                <a:sym typeface="Arial"/>
              </a:rPr>
              <a:t>, w </a:t>
            </a:r>
            <a:r>
              <a:rPr lang="en-US" sz="2200" dirty="0" err="1">
                <a:latin typeface="Arial"/>
                <a:ea typeface="Arial"/>
                <a:cs typeface="Arial"/>
                <a:sym typeface="Arial"/>
              </a:rPr>
              <a:t>momencie</a:t>
            </a:r>
            <a:r>
              <a:rPr lang="en-US" sz="2200" dirty="0">
                <a:latin typeface="Arial"/>
                <a:ea typeface="Arial"/>
                <a:cs typeface="Arial"/>
                <a:sym typeface="Arial"/>
              </a:rPr>
              <a:t> </a:t>
            </a:r>
            <a:r>
              <a:rPr lang="en-US" sz="2200" dirty="0" err="1">
                <a:latin typeface="Arial"/>
                <a:ea typeface="Arial"/>
                <a:cs typeface="Arial"/>
                <a:sym typeface="Arial"/>
              </a:rPr>
              <a:t>gdy</a:t>
            </a:r>
            <a:r>
              <a:rPr lang="en-US" sz="2200" dirty="0">
                <a:latin typeface="Arial"/>
                <a:ea typeface="Arial"/>
                <a:cs typeface="Arial"/>
                <a:sym typeface="Arial"/>
              </a:rPr>
              <a:t> </a:t>
            </a:r>
            <a:r>
              <a:rPr lang="en-US" sz="2200" dirty="0" err="1">
                <a:latin typeface="Arial"/>
                <a:ea typeface="Arial"/>
                <a:cs typeface="Arial"/>
                <a:sym typeface="Arial"/>
              </a:rPr>
              <a:t>suma</a:t>
            </a:r>
            <a:r>
              <a:rPr lang="en-US" sz="2200" dirty="0">
                <a:latin typeface="Arial"/>
                <a:ea typeface="Arial"/>
                <a:cs typeface="Arial"/>
                <a:sym typeface="Arial"/>
              </a:rPr>
              <a:t> </a:t>
            </a:r>
            <a:r>
              <a:rPr lang="en-US" sz="2200" dirty="0" err="1">
                <a:latin typeface="Arial"/>
                <a:ea typeface="Arial"/>
                <a:cs typeface="Arial"/>
                <a:sym typeface="Arial"/>
              </a:rPr>
              <a:t>będzie</a:t>
            </a:r>
            <a:r>
              <a:rPr lang="en-US" sz="2200" dirty="0">
                <a:latin typeface="Arial"/>
                <a:ea typeface="Arial"/>
                <a:cs typeface="Arial"/>
                <a:sym typeface="Arial"/>
              </a:rPr>
              <a:t> </a:t>
            </a:r>
            <a:r>
              <a:rPr lang="en-US" sz="2200" dirty="0" err="1">
                <a:latin typeface="Arial"/>
                <a:ea typeface="Arial"/>
                <a:cs typeface="Arial"/>
                <a:sym typeface="Arial"/>
              </a:rPr>
              <a:t>mniejsza</a:t>
            </a:r>
            <a:r>
              <a:rPr lang="en-US" sz="2200" dirty="0">
                <a:latin typeface="Arial"/>
                <a:ea typeface="Arial"/>
                <a:cs typeface="Arial"/>
                <a:sym typeface="Arial"/>
              </a:rPr>
              <a:t> od </a:t>
            </a:r>
            <a:r>
              <a:rPr lang="en-US" sz="2200" dirty="0" err="1">
                <a:latin typeface="Arial"/>
                <a:ea typeface="Arial"/>
                <a:cs typeface="Arial"/>
                <a:sym typeface="Arial"/>
              </a:rPr>
              <a:t>zera</a:t>
            </a:r>
            <a:r>
              <a:rPr lang="en-US" sz="2200" dirty="0">
                <a:latin typeface="Arial"/>
                <a:ea typeface="Arial"/>
                <a:cs typeface="Arial"/>
                <a:sym typeface="Arial"/>
              </a:rPr>
              <a:t>.</a:t>
            </a: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a:solidFill>
                  <a:srgbClr val="FF0000"/>
                </a:solidFill>
                <a:latin typeface="Arial"/>
                <a:ea typeface="Arial"/>
                <a:cs typeface="Arial"/>
                <a:sym typeface="Arial"/>
              </a:rPr>
              <a:t>*</a:t>
            </a:r>
            <a:r>
              <a:rPr lang="en-US" sz="2200" dirty="0">
                <a:latin typeface="Arial"/>
                <a:ea typeface="Arial"/>
                <a:cs typeface="Arial"/>
                <a:sym typeface="Arial"/>
              </a:rPr>
              <a:t> </a:t>
            </a:r>
            <a:r>
              <a:rPr lang="en-US" sz="2200" dirty="0" err="1">
                <a:latin typeface="Arial"/>
                <a:ea typeface="Arial"/>
                <a:cs typeface="Arial"/>
                <a:sym typeface="Arial"/>
              </a:rPr>
              <a:t>Napisz</a:t>
            </a:r>
            <a:r>
              <a:rPr lang="en-US" sz="2200" dirty="0">
                <a:latin typeface="Arial"/>
                <a:ea typeface="Arial"/>
                <a:cs typeface="Arial"/>
                <a:sym typeface="Arial"/>
              </a:rPr>
              <a:t> </a:t>
            </a:r>
            <a:r>
              <a:rPr lang="en-US" sz="2200" dirty="0" err="1">
                <a:latin typeface="Arial"/>
                <a:ea typeface="Arial"/>
                <a:cs typeface="Arial"/>
                <a:sym typeface="Arial"/>
              </a:rPr>
              <a:t>obsługę</a:t>
            </a:r>
            <a:r>
              <a:rPr lang="en-US" sz="2200" dirty="0">
                <a:latin typeface="Arial"/>
                <a:ea typeface="Arial"/>
                <a:cs typeface="Arial"/>
                <a:sym typeface="Arial"/>
              </a:rPr>
              <a:t> </a:t>
            </a:r>
            <a:r>
              <a:rPr lang="en-US" sz="2200" dirty="0" err="1">
                <a:latin typeface="Arial"/>
                <a:ea typeface="Arial"/>
                <a:cs typeface="Arial"/>
                <a:sym typeface="Arial"/>
              </a:rPr>
              <a:t>własnego</a:t>
            </a:r>
            <a:r>
              <a:rPr lang="en-US" sz="2200" dirty="0">
                <a:latin typeface="Arial"/>
                <a:ea typeface="Arial"/>
                <a:cs typeface="Arial"/>
                <a:sym typeface="Arial"/>
              </a:rPr>
              <a:t> </a:t>
            </a:r>
            <a:r>
              <a:rPr lang="en-US" sz="2200" dirty="0" err="1">
                <a:latin typeface="Arial"/>
                <a:ea typeface="Arial"/>
                <a:cs typeface="Arial"/>
                <a:sym typeface="Arial"/>
              </a:rPr>
              <a:t>wyjątku</a:t>
            </a:r>
            <a:r>
              <a:rPr lang="en-US" sz="2200" dirty="0">
                <a:latin typeface="Arial"/>
                <a:ea typeface="Arial"/>
                <a:cs typeface="Arial"/>
                <a:sym typeface="Arial"/>
              </a:rPr>
              <a:t>.</a:t>
            </a: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a:solidFill>
                  <a:srgbClr val="FF0000"/>
                </a:solidFill>
                <a:latin typeface="Arial"/>
                <a:ea typeface="Arial"/>
                <a:cs typeface="Arial"/>
                <a:sym typeface="Arial"/>
              </a:rPr>
              <a:t>*</a:t>
            </a:r>
            <a:r>
              <a:rPr lang="en-US" sz="2200" dirty="0">
                <a:latin typeface="Arial"/>
                <a:ea typeface="Arial"/>
                <a:cs typeface="Arial"/>
                <a:sym typeface="Arial"/>
              </a:rPr>
              <a:t> </a:t>
            </a:r>
            <a:r>
              <a:rPr lang="en-US" sz="2200" dirty="0" err="1">
                <a:latin typeface="Arial"/>
                <a:ea typeface="Arial"/>
                <a:cs typeface="Arial"/>
                <a:sym typeface="Arial"/>
              </a:rPr>
              <a:t>Napisz</a:t>
            </a:r>
            <a:r>
              <a:rPr lang="en-US" sz="2200" dirty="0">
                <a:latin typeface="Arial"/>
                <a:ea typeface="Arial"/>
                <a:cs typeface="Arial"/>
                <a:sym typeface="Arial"/>
              </a:rPr>
              <a:t> </a:t>
            </a:r>
            <a:r>
              <a:rPr lang="en-US" sz="2200" dirty="0" err="1">
                <a:latin typeface="Arial"/>
                <a:ea typeface="Arial"/>
                <a:cs typeface="Arial"/>
                <a:sym typeface="Arial"/>
              </a:rPr>
              <a:t>klasę</a:t>
            </a:r>
            <a:r>
              <a:rPr lang="en-US" sz="2200" dirty="0">
                <a:latin typeface="Arial"/>
                <a:ea typeface="Arial"/>
                <a:cs typeface="Arial"/>
                <a:sym typeface="Arial"/>
              </a:rPr>
              <a:t> Account, </a:t>
            </a:r>
            <a:r>
              <a:rPr lang="en-US" sz="2200" dirty="0" err="1">
                <a:latin typeface="Arial"/>
                <a:ea typeface="Arial"/>
                <a:cs typeface="Arial"/>
                <a:sym typeface="Arial"/>
              </a:rPr>
              <a:t>która</a:t>
            </a:r>
            <a:r>
              <a:rPr lang="en-US" sz="2200" dirty="0">
                <a:latin typeface="Arial"/>
                <a:ea typeface="Arial"/>
                <a:cs typeface="Arial"/>
                <a:sym typeface="Arial"/>
              </a:rPr>
              <a:t> </a:t>
            </a:r>
            <a:r>
              <a:rPr lang="en-US" sz="2200" dirty="0" err="1">
                <a:latin typeface="Arial"/>
                <a:ea typeface="Arial"/>
                <a:cs typeface="Arial"/>
                <a:sym typeface="Arial"/>
              </a:rPr>
              <a:t>będzie</a:t>
            </a:r>
            <a:r>
              <a:rPr lang="en-US" sz="2200" dirty="0">
                <a:latin typeface="Arial"/>
                <a:ea typeface="Arial"/>
                <a:cs typeface="Arial"/>
                <a:sym typeface="Arial"/>
              </a:rPr>
              <a:t> </a:t>
            </a:r>
            <a:r>
              <a:rPr lang="en-US" sz="2200" dirty="0" err="1">
                <a:latin typeface="Arial"/>
                <a:ea typeface="Arial"/>
                <a:cs typeface="Arial"/>
                <a:sym typeface="Arial"/>
              </a:rPr>
              <a:t>zawierać</a:t>
            </a:r>
            <a:r>
              <a:rPr lang="en-US" sz="2200" dirty="0">
                <a:latin typeface="Arial"/>
                <a:ea typeface="Arial"/>
                <a:cs typeface="Arial"/>
                <a:sym typeface="Arial"/>
              </a:rPr>
              <a:t> </a:t>
            </a:r>
            <a:r>
              <a:rPr lang="en-US" sz="2200" dirty="0" err="1">
                <a:latin typeface="Arial"/>
                <a:ea typeface="Arial"/>
                <a:cs typeface="Arial"/>
                <a:sym typeface="Arial"/>
              </a:rPr>
              <a:t>metodę</a:t>
            </a:r>
            <a:r>
              <a:rPr lang="en-US" sz="2200" dirty="0">
                <a:latin typeface="Arial"/>
                <a:ea typeface="Arial"/>
                <a:cs typeface="Arial"/>
                <a:sym typeface="Arial"/>
              </a:rPr>
              <a:t>: </a:t>
            </a:r>
            <a:r>
              <a:rPr lang="en-US" sz="2200" b="1" dirty="0">
                <a:latin typeface="Arial"/>
                <a:ea typeface="Arial"/>
                <a:cs typeface="Arial"/>
                <a:sym typeface="Arial"/>
              </a:rPr>
              <a:t>withdraw()</a:t>
            </a:r>
            <a:r>
              <a:rPr lang="en-US" sz="2200" dirty="0">
                <a:latin typeface="Arial"/>
                <a:ea typeface="Arial"/>
                <a:cs typeface="Arial"/>
                <a:sym typeface="Arial"/>
              </a:rPr>
              <a:t> w </a:t>
            </a:r>
            <a:r>
              <a:rPr lang="en-US" sz="2200" dirty="0" err="1">
                <a:latin typeface="Arial"/>
                <a:ea typeface="Arial"/>
                <a:cs typeface="Arial"/>
                <a:sym typeface="Arial"/>
              </a:rPr>
              <a:t>celu</a:t>
            </a:r>
            <a:r>
              <a:rPr lang="en-US" sz="2200" dirty="0">
                <a:latin typeface="Arial"/>
                <a:ea typeface="Arial"/>
                <a:cs typeface="Arial"/>
                <a:sym typeface="Arial"/>
              </a:rPr>
              <a:t> </a:t>
            </a:r>
            <a:r>
              <a:rPr lang="en-US" sz="2200" dirty="0" err="1">
                <a:latin typeface="Arial"/>
                <a:ea typeface="Arial"/>
                <a:cs typeface="Arial"/>
                <a:sym typeface="Arial"/>
              </a:rPr>
              <a:t>podjęcia</a:t>
            </a:r>
            <a:r>
              <a:rPr lang="en-US" sz="2200" dirty="0">
                <a:latin typeface="Arial"/>
                <a:ea typeface="Arial"/>
                <a:cs typeface="Arial"/>
                <a:sym typeface="Arial"/>
              </a:rPr>
              <a:t> </a:t>
            </a:r>
            <a:r>
              <a:rPr lang="en-US" sz="2200" dirty="0" err="1">
                <a:latin typeface="Arial"/>
                <a:ea typeface="Arial"/>
                <a:cs typeface="Arial"/>
                <a:sym typeface="Arial"/>
              </a:rPr>
              <a:t>środków</a:t>
            </a:r>
            <a:r>
              <a:rPr lang="en-US" sz="2200" dirty="0">
                <a:latin typeface="Arial"/>
                <a:ea typeface="Arial"/>
                <a:cs typeface="Arial"/>
                <a:sym typeface="Arial"/>
              </a:rPr>
              <a:t>. </a:t>
            </a:r>
            <a:r>
              <a:rPr lang="en-US" sz="2200" dirty="0" err="1">
                <a:latin typeface="Arial"/>
                <a:ea typeface="Arial"/>
                <a:cs typeface="Arial"/>
                <a:sym typeface="Arial"/>
              </a:rPr>
              <a:t>Metoda</a:t>
            </a:r>
            <a:r>
              <a:rPr lang="en-US" sz="2200" dirty="0">
                <a:latin typeface="Arial"/>
                <a:ea typeface="Arial"/>
                <a:cs typeface="Arial"/>
                <a:sym typeface="Arial"/>
              </a:rPr>
              <a:t> </a:t>
            </a:r>
            <a:r>
              <a:rPr lang="en-US" sz="2200" dirty="0" err="1">
                <a:latin typeface="Arial"/>
                <a:ea typeface="Arial"/>
                <a:cs typeface="Arial"/>
                <a:sym typeface="Arial"/>
              </a:rPr>
              <a:t>powinna</a:t>
            </a:r>
            <a:r>
              <a:rPr lang="en-US" sz="2200" dirty="0">
                <a:latin typeface="Arial"/>
                <a:ea typeface="Arial"/>
                <a:cs typeface="Arial"/>
                <a:sym typeface="Arial"/>
              </a:rPr>
              <a:t> </a:t>
            </a:r>
            <a:r>
              <a:rPr lang="en-US" sz="2200" dirty="0" err="1">
                <a:latin typeface="Arial"/>
                <a:ea typeface="Arial"/>
                <a:cs typeface="Arial"/>
                <a:sym typeface="Arial"/>
              </a:rPr>
              <a:t>obsługiwać</a:t>
            </a:r>
            <a:r>
              <a:rPr lang="en-US" sz="2200" dirty="0">
                <a:latin typeface="Arial"/>
                <a:ea typeface="Arial"/>
                <a:cs typeface="Arial"/>
                <a:sym typeface="Arial"/>
              </a:rPr>
              <a:t> </a:t>
            </a:r>
            <a:r>
              <a:rPr lang="en-US" sz="2200" dirty="0" err="1">
                <a:latin typeface="Arial"/>
                <a:ea typeface="Arial"/>
                <a:cs typeface="Arial"/>
                <a:sym typeface="Arial"/>
              </a:rPr>
              <a:t>przypadek</a:t>
            </a:r>
            <a:r>
              <a:rPr lang="en-US" sz="2200" dirty="0">
                <a:latin typeface="Arial"/>
                <a:ea typeface="Arial"/>
                <a:cs typeface="Arial"/>
                <a:sym typeface="Arial"/>
              </a:rPr>
              <a:t> </a:t>
            </a:r>
            <a:r>
              <a:rPr lang="en-US" sz="2200" dirty="0" err="1">
                <a:latin typeface="Arial"/>
                <a:ea typeface="Arial"/>
                <a:cs typeface="Arial"/>
                <a:sym typeface="Arial"/>
              </a:rPr>
              <a:t>niedostatecznej</a:t>
            </a:r>
            <a:r>
              <a:rPr lang="en-US" sz="2200" dirty="0">
                <a:latin typeface="Arial"/>
                <a:ea typeface="Arial"/>
                <a:cs typeface="Arial"/>
                <a:sym typeface="Arial"/>
              </a:rPr>
              <a:t> </a:t>
            </a:r>
            <a:r>
              <a:rPr lang="en-US" sz="2200" dirty="0" err="1">
                <a:latin typeface="Arial"/>
                <a:ea typeface="Arial"/>
                <a:cs typeface="Arial"/>
                <a:sym typeface="Arial"/>
              </a:rPr>
              <a:t>ilości</a:t>
            </a:r>
            <a:r>
              <a:rPr lang="en-US" sz="2200" dirty="0">
                <a:latin typeface="Arial"/>
                <a:ea typeface="Arial"/>
                <a:cs typeface="Arial"/>
                <a:sym typeface="Arial"/>
              </a:rPr>
              <a:t> </a:t>
            </a:r>
            <a:r>
              <a:rPr lang="en-US" sz="2200" dirty="0" err="1">
                <a:latin typeface="Arial"/>
                <a:ea typeface="Arial"/>
                <a:cs typeface="Arial"/>
                <a:sym typeface="Arial"/>
              </a:rPr>
              <a:t>środków</a:t>
            </a:r>
            <a:r>
              <a:rPr lang="en-US" sz="2200" dirty="0">
                <a:latin typeface="Arial"/>
                <a:ea typeface="Arial"/>
                <a:cs typeface="Arial"/>
                <a:sym typeface="Arial"/>
              </a:rPr>
              <a:t> </a:t>
            </a:r>
            <a:r>
              <a:rPr lang="en-US" sz="2200" dirty="0" err="1">
                <a:latin typeface="Arial"/>
                <a:ea typeface="Arial"/>
                <a:cs typeface="Arial"/>
                <a:sym typeface="Arial"/>
              </a:rPr>
              <a:t>na</a:t>
            </a:r>
            <a:r>
              <a:rPr lang="en-US" sz="2200" dirty="0">
                <a:latin typeface="Arial"/>
                <a:ea typeface="Arial"/>
                <a:cs typeface="Arial"/>
                <a:sym typeface="Arial"/>
              </a:rPr>
              <a:t> </a:t>
            </a:r>
            <a:r>
              <a:rPr lang="en-US" sz="2200" dirty="0" err="1">
                <a:latin typeface="Arial"/>
                <a:ea typeface="Arial"/>
                <a:cs typeface="Arial"/>
                <a:sym typeface="Arial"/>
              </a:rPr>
              <a:t>koncie</a:t>
            </a:r>
            <a:r>
              <a:rPr lang="en-US" sz="2200" dirty="0">
                <a:latin typeface="Arial"/>
                <a:ea typeface="Arial"/>
                <a:cs typeface="Arial"/>
                <a:sym typeface="Arial"/>
              </a:rPr>
              <a:t> za </a:t>
            </a:r>
            <a:r>
              <a:rPr lang="en-US" sz="2200" dirty="0" err="1">
                <a:latin typeface="Arial"/>
                <a:ea typeface="Arial"/>
                <a:cs typeface="Arial"/>
                <a:sym typeface="Arial"/>
              </a:rPr>
              <a:t>pomocą</a:t>
            </a:r>
            <a:r>
              <a:rPr lang="en-US" sz="2200" dirty="0">
                <a:latin typeface="Arial"/>
                <a:ea typeface="Arial"/>
                <a:cs typeface="Arial"/>
                <a:sym typeface="Arial"/>
              </a:rPr>
              <a:t> </a:t>
            </a:r>
            <a:r>
              <a:rPr lang="en-US" sz="2200" dirty="0" err="1">
                <a:latin typeface="Arial"/>
                <a:ea typeface="Arial"/>
                <a:cs typeface="Arial"/>
                <a:sym typeface="Arial"/>
              </a:rPr>
              <a:t>wyjątku</a:t>
            </a:r>
            <a:r>
              <a:rPr lang="en-US" sz="2200" dirty="0">
                <a:latin typeface="Arial"/>
                <a:ea typeface="Arial"/>
                <a:cs typeface="Arial"/>
                <a:sym typeface="Arial"/>
              </a:rPr>
              <a:t>.</a:t>
            </a:r>
            <a:br>
              <a:rPr lang="en-US" sz="2200" dirty="0">
                <a:latin typeface="Arial"/>
                <a:ea typeface="Arial"/>
                <a:cs typeface="Arial"/>
                <a:sym typeface="Arial"/>
              </a:rPr>
            </a:br>
            <a:endParaRPr sz="2200" dirty="0">
              <a:latin typeface="Arial"/>
              <a:ea typeface="Arial"/>
              <a:cs typeface="Arial"/>
              <a:sym typeface="Arial"/>
            </a:endParaRPr>
          </a:p>
        </p:txBody>
      </p:sp>
      <p:sp>
        <p:nvSpPr>
          <p:cNvPr id="1902" name="Google Shape;1902;p19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19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Kolekcje</a:t>
            </a:r>
            <a:endParaRPr sz="4800">
              <a:solidFill>
                <a:srgbClr val="000000"/>
              </a:solidFill>
            </a:endParaRPr>
          </a:p>
        </p:txBody>
      </p:sp>
      <p:sp>
        <p:nvSpPr>
          <p:cNvPr id="1908" name="Google Shape;1908;p19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99"/>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Zacznijmy jednak od tablic</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666666"/>
                </a:solidFill>
                <a:latin typeface="Arial"/>
                <a:ea typeface="Arial"/>
                <a:cs typeface="Arial"/>
                <a:sym typeface="Arial"/>
              </a:rPr>
              <a:t>Czym są?</a:t>
            </a:r>
            <a:endParaRPr sz="3600" b="1">
              <a:solidFill>
                <a:srgbClr val="666666"/>
              </a:solidFill>
              <a:latin typeface="Arial"/>
              <a:ea typeface="Arial"/>
              <a:cs typeface="Arial"/>
              <a:sym typeface="Arial"/>
            </a:endParaRPr>
          </a:p>
        </p:txBody>
      </p:sp>
      <p:sp>
        <p:nvSpPr>
          <p:cNvPr id="1914" name="Google Shape;1914;p19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20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sz="2400">
              <a:solidFill>
                <a:schemeClr val="accent6"/>
              </a:solidFill>
              <a:latin typeface="Arial"/>
              <a:ea typeface="Arial"/>
              <a:cs typeface="Arial"/>
              <a:sym typeface="Arial"/>
            </a:endParaRPr>
          </a:p>
        </p:txBody>
      </p:sp>
      <p:sp>
        <p:nvSpPr>
          <p:cNvPr id="1920" name="Google Shape;1920;p20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Specjalna grupa klas do przechowywania zbiorów obiektów, tworząca w ten sposób zestaw danych, na których możemy jednocześnie wykonywać operacje oraz przeglądać poszczególne elementy.</a:t>
            </a: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2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to</a:t>
            </a:r>
            <a:endParaRPr sz="2400">
              <a:solidFill>
                <a:schemeClr val="accent6"/>
              </a:solidFill>
              <a:latin typeface="Arial"/>
              <a:ea typeface="Arial"/>
              <a:cs typeface="Arial"/>
              <a:sym typeface="Arial"/>
            </a:endParaRPr>
          </a:p>
        </p:txBody>
      </p:sp>
      <p:sp>
        <p:nvSpPr>
          <p:cNvPr id="1926" name="Google Shape;1926;p201"/>
          <p:cNvSpPr txBox="1">
            <a:spLocks noGrp="1"/>
          </p:cNvSpPr>
          <p:nvPr>
            <p:ph type="ctrTitle" idx="4294967295"/>
          </p:nvPr>
        </p:nvSpPr>
        <p:spPr>
          <a:xfrm>
            <a:off x="1524000" y="1144500"/>
            <a:ext cx="9144000" cy="45690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"tablice na sterydach"</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struktury danych, które działają lepiej lub gorzej w zależności od spełnianych warunków</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kolejność elementów lub jej brak</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dynamicznie zmieniany rozmiar</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metody dostępowe</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java.util.Collection (java.util.Map)</a:t>
            </a:r>
            <a:endParaRPr sz="3600">
              <a:solidFill>
                <a:srgbClr val="000000"/>
              </a:solidFill>
              <a:latin typeface="Arial"/>
              <a:ea typeface="Arial"/>
              <a:cs typeface="Arial"/>
              <a:sym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20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diagram</a:t>
            </a:r>
            <a:endParaRPr sz="2400">
              <a:solidFill>
                <a:schemeClr val="accent6"/>
              </a:solidFill>
              <a:latin typeface="Arial"/>
              <a:ea typeface="Arial"/>
              <a:cs typeface="Arial"/>
              <a:sym typeface="Arial"/>
            </a:endParaRPr>
          </a:p>
        </p:txBody>
      </p:sp>
      <p:sp>
        <p:nvSpPr>
          <p:cNvPr id="1932" name="Google Shape;1932;p202"/>
          <p:cNvSpPr txBox="1"/>
          <p:nvPr/>
        </p:nvSpPr>
        <p:spPr>
          <a:xfrm>
            <a:off x="2766638" y="1650850"/>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&lt;&lt;Iterable&gt;&gt;</a:t>
            </a:r>
            <a:endParaRPr sz="2300">
              <a:solidFill>
                <a:schemeClr val="lt1"/>
              </a:solidFill>
            </a:endParaRPr>
          </a:p>
        </p:txBody>
      </p:sp>
      <p:sp>
        <p:nvSpPr>
          <p:cNvPr id="1933" name="Google Shape;1933;p202"/>
          <p:cNvSpPr txBox="1"/>
          <p:nvPr/>
        </p:nvSpPr>
        <p:spPr>
          <a:xfrm>
            <a:off x="2766638" y="2678282"/>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&lt;&lt;Collection&gt;&gt;</a:t>
            </a:r>
            <a:endParaRPr sz="2300">
              <a:solidFill>
                <a:schemeClr val="lt1"/>
              </a:solidFill>
            </a:endParaRPr>
          </a:p>
        </p:txBody>
      </p:sp>
      <p:sp>
        <p:nvSpPr>
          <p:cNvPr id="1934" name="Google Shape;1934;p202"/>
          <p:cNvSpPr txBox="1"/>
          <p:nvPr/>
        </p:nvSpPr>
        <p:spPr>
          <a:xfrm>
            <a:off x="418538"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&lt;&lt;Set&gt;&gt;</a:t>
            </a:r>
            <a:endParaRPr sz="2300">
              <a:solidFill>
                <a:schemeClr val="lt1"/>
              </a:solidFill>
            </a:endParaRPr>
          </a:p>
        </p:txBody>
      </p:sp>
      <p:sp>
        <p:nvSpPr>
          <p:cNvPr id="1935" name="Google Shape;1935;p202"/>
          <p:cNvSpPr txBox="1"/>
          <p:nvPr/>
        </p:nvSpPr>
        <p:spPr>
          <a:xfrm>
            <a:off x="3084782"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&lt;&lt;List&gt;&gt;</a:t>
            </a:r>
            <a:endParaRPr sz="2300">
              <a:solidFill>
                <a:schemeClr val="lt1"/>
              </a:solidFill>
            </a:endParaRPr>
          </a:p>
        </p:txBody>
      </p:sp>
      <p:sp>
        <p:nvSpPr>
          <p:cNvPr id="1936" name="Google Shape;1936;p202"/>
          <p:cNvSpPr txBox="1"/>
          <p:nvPr/>
        </p:nvSpPr>
        <p:spPr>
          <a:xfrm>
            <a:off x="5751027"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&lt;&lt;Queue&gt;&gt;</a:t>
            </a:r>
            <a:endParaRPr sz="2300">
              <a:solidFill>
                <a:schemeClr val="lt1"/>
              </a:solidFill>
            </a:endParaRPr>
          </a:p>
        </p:txBody>
      </p:sp>
      <p:sp>
        <p:nvSpPr>
          <p:cNvPr id="1937" name="Google Shape;1937;p202"/>
          <p:cNvSpPr txBox="1"/>
          <p:nvPr/>
        </p:nvSpPr>
        <p:spPr>
          <a:xfrm>
            <a:off x="7915563" y="1650850"/>
            <a:ext cx="29844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&lt;&lt;Map&gt;&gt;</a:t>
            </a:r>
            <a:endParaRPr sz="2300">
              <a:solidFill>
                <a:schemeClr val="lt1"/>
              </a:solidFill>
            </a:endParaRPr>
          </a:p>
        </p:txBody>
      </p:sp>
      <p:sp>
        <p:nvSpPr>
          <p:cNvPr id="1938" name="Google Shape;1938;p20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dk2"/>
                </a:solidFill>
              </a:rPr>
              <a:t>&lt;&lt;...&gt;&gt;</a:t>
            </a:r>
            <a:r>
              <a:rPr lang="en-US" sz="2400">
                <a:solidFill>
                  <a:schemeClr val="accent6"/>
                </a:solidFill>
              </a:rPr>
              <a:t> - interface,               - implements,                - extends</a:t>
            </a:r>
            <a:endParaRPr sz="2400">
              <a:solidFill>
                <a:srgbClr val="FF0000"/>
              </a:solidFill>
            </a:endParaRPr>
          </a:p>
        </p:txBody>
      </p:sp>
      <p:cxnSp>
        <p:nvCxnSpPr>
          <p:cNvPr id="1939" name="Google Shape;1939;p202"/>
          <p:cNvCxnSpPr/>
          <p:nvPr/>
        </p:nvCxnSpPr>
        <p:spPr>
          <a:xfrm rot="10800000" flipH="1">
            <a:off x="2696350" y="6554250"/>
            <a:ext cx="1068900" cy="8100"/>
          </a:xfrm>
          <a:prstGeom prst="straightConnector1">
            <a:avLst/>
          </a:prstGeom>
          <a:noFill/>
          <a:ln w="28575" cap="flat" cmpd="sng">
            <a:solidFill>
              <a:schemeClr val="dk2"/>
            </a:solidFill>
            <a:prstDash val="dot"/>
            <a:round/>
            <a:headEnd type="none" w="med" len="med"/>
            <a:tailEnd type="triangle" w="med" len="med"/>
          </a:ln>
        </p:spPr>
      </p:cxnSp>
      <p:cxnSp>
        <p:nvCxnSpPr>
          <p:cNvPr id="1940" name="Google Shape;1940;p202"/>
          <p:cNvCxnSpPr/>
          <p:nvPr/>
        </p:nvCxnSpPr>
        <p:spPr>
          <a:xfrm>
            <a:off x="5821725" y="6558300"/>
            <a:ext cx="1085100" cy="0"/>
          </a:xfrm>
          <a:prstGeom prst="straightConnector1">
            <a:avLst/>
          </a:prstGeom>
          <a:noFill/>
          <a:ln w="28575" cap="flat" cmpd="sng">
            <a:solidFill>
              <a:schemeClr val="dk2"/>
            </a:solidFill>
            <a:prstDash val="solid"/>
            <a:round/>
            <a:headEnd type="none" w="med" len="med"/>
            <a:tailEnd type="triangle" w="med" len="med"/>
          </a:ln>
        </p:spPr>
      </p:cxnSp>
      <p:sp>
        <p:nvSpPr>
          <p:cNvPr id="1941" name="Google Shape;1941;p202"/>
          <p:cNvSpPr txBox="1"/>
          <p:nvPr/>
        </p:nvSpPr>
        <p:spPr>
          <a:xfrm>
            <a:off x="6924957" y="2678263"/>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HashMap</a:t>
            </a:r>
            <a:endParaRPr sz="2300">
              <a:solidFill>
                <a:schemeClr val="lt1"/>
              </a:solidFill>
            </a:endParaRPr>
          </a:p>
        </p:txBody>
      </p:sp>
      <p:sp>
        <p:nvSpPr>
          <p:cNvPr id="1942" name="Google Shape;1942;p202"/>
          <p:cNvSpPr txBox="1"/>
          <p:nvPr/>
        </p:nvSpPr>
        <p:spPr>
          <a:xfrm>
            <a:off x="9591152" y="2678276"/>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&lt;&lt;SortedMap&gt;&gt;</a:t>
            </a:r>
            <a:endParaRPr sz="2300">
              <a:solidFill>
                <a:schemeClr val="lt1"/>
              </a:solidFill>
            </a:endParaRPr>
          </a:p>
        </p:txBody>
      </p:sp>
      <p:sp>
        <p:nvSpPr>
          <p:cNvPr id="1943" name="Google Shape;1943;p202"/>
          <p:cNvSpPr txBox="1"/>
          <p:nvPr/>
        </p:nvSpPr>
        <p:spPr>
          <a:xfrm>
            <a:off x="9591152" y="3649301"/>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TreeMap</a:t>
            </a:r>
            <a:endParaRPr sz="2300">
              <a:solidFill>
                <a:schemeClr val="lt1"/>
              </a:solidFill>
            </a:endParaRPr>
          </a:p>
        </p:txBody>
      </p:sp>
      <p:cxnSp>
        <p:nvCxnSpPr>
          <p:cNvPr id="1944" name="Google Shape;1944;p202"/>
          <p:cNvCxnSpPr>
            <a:stCxn id="1941" idx="0"/>
            <a:endCxn id="1937" idx="2"/>
          </p:cNvCxnSpPr>
          <p:nvPr/>
        </p:nvCxnSpPr>
        <p:spPr>
          <a:xfrm rot="10800000" flipH="1">
            <a:off x="8099007" y="2124763"/>
            <a:ext cx="1308900" cy="553500"/>
          </a:xfrm>
          <a:prstGeom prst="straightConnector1">
            <a:avLst/>
          </a:prstGeom>
          <a:noFill/>
          <a:ln w="28575" cap="flat" cmpd="sng">
            <a:solidFill>
              <a:schemeClr val="dk2"/>
            </a:solidFill>
            <a:prstDash val="dot"/>
            <a:round/>
            <a:headEnd type="none" w="med" len="med"/>
            <a:tailEnd type="triangle" w="med" len="med"/>
          </a:ln>
        </p:spPr>
      </p:cxnSp>
      <p:cxnSp>
        <p:nvCxnSpPr>
          <p:cNvPr id="1945" name="Google Shape;1945;p202"/>
          <p:cNvCxnSpPr>
            <a:stCxn id="1942" idx="0"/>
            <a:endCxn id="1937" idx="2"/>
          </p:cNvCxnSpPr>
          <p:nvPr/>
        </p:nvCxnSpPr>
        <p:spPr>
          <a:xfrm rot="10800000">
            <a:off x="9407702" y="2124776"/>
            <a:ext cx="13575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6" name="Google Shape;1946;p202"/>
          <p:cNvCxnSpPr>
            <a:stCxn id="1943" idx="0"/>
            <a:endCxn id="1942" idx="2"/>
          </p:cNvCxnSpPr>
          <p:nvPr/>
        </p:nvCxnSpPr>
        <p:spPr>
          <a:xfrm rot="10800000">
            <a:off x="10765202" y="3152201"/>
            <a:ext cx="0" cy="497100"/>
          </a:xfrm>
          <a:prstGeom prst="straightConnector1">
            <a:avLst/>
          </a:prstGeom>
          <a:noFill/>
          <a:ln w="28575" cap="flat" cmpd="sng">
            <a:solidFill>
              <a:schemeClr val="dk2"/>
            </a:solidFill>
            <a:prstDash val="dot"/>
            <a:round/>
            <a:headEnd type="none" w="med" len="med"/>
            <a:tailEnd type="triangle" w="med" len="med"/>
          </a:ln>
        </p:spPr>
      </p:cxnSp>
      <p:cxnSp>
        <p:nvCxnSpPr>
          <p:cNvPr id="1947" name="Google Shape;1947;p202"/>
          <p:cNvCxnSpPr>
            <a:stCxn id="1933" idx="0"/>
            <a:endCxn id="1932" idx="2"/>
          </p:cNvCxnSpPr>
          <p:nvPr/>
        </p:nvCxnSpPr>
        <p:spPr>
          <a:xfrm rot="10800000">
            <a:off x="4258838" y="2124782"/>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48" name="Google Shape;1948;p202"/>
          <p:cNvCxnSpPr>
            <a:stCxn id="1934" idx="0"/>
            <a:endCxn id="1933" idx="2"/>
          </p:cNvCxnSpPr>
          <p:nvPr/>
        </p:nvCxnSpPr>
        <p:spPr>
          <a:xfrm rot="10800000" flipH="1">
            <a:off x="1592588" y="3152201"/>
            <a:ext cx="26664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9" name="Google Shape;1949;p202"/>
          <p:cNvCxnSpPr>
            <a:stCxn id="1935" idx="0"/>
            <a:endCxn id="1933" idx="2"/>
          </p:cNvCxnSpPr>
          <p:nvPr/>
        </p:nvCxnSpPr>
        <p:spPr>
          <a:xfrm rot="10800000">
            <a:off x="4258832" y="3152201"/>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50" name="Google Shape;1950;p202"/>
          <p:cNvCxnSpPr>
            <a:stCxn id="1936" idx="0"/>
            <a:endCxn id="1933" idx="2"/>
          </p:cNvCxnSpPr>
          <p:nvPr/>
        </p:nvCxnSpPr>
        <p:spPr>
          <a:xfrm rot="10800000">
            <a:off x="4258977" y="3152201"/>
            <a:ext cx="2666100" cy="553500"/>
          </a:xfrm>
          <a:prstGeom prst="straightConnector1">
            <a:avLst/>
          </a:prstGeom>
          <a:noFill/>
          <a:ln w="28575" cap="flat" cmpd="sng">
            <a:solidFill>
              <a:schemeClr val="dk2"/>
            </a:solidFill>
            <a:prstDash val="solid"/>
            <a:round/>
            <a:headEnd type="none" w="med" len="med"/>
            <a:tailEnd type="triangle" w="med" len="med"/>
          </a:ln>
        </p:spPr>
      </p:cxnSp>
      <p:sp>
        <p:nvSpPr>
          <p:cNvPr id="1951" name="Google Shape;1951;p202"/>
          <p:cNvSpPr txBox="1"/>
          <p:nvPr/>
        </p:nvSpPr>
        <p:spPr>
          <a:xfrm>
            <a:off x="418538" y="4733125"/>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HashSet</a:t>
            </a:r>
            <a:endParaRPr sz="2300">
              <a:solidFill>
                <a:schemeClr val="lt1"/>
              </a:solidFill>
            </a:endParaRPr>
          </a:p>
        </p:txBody>
      </p:sp>
      <p:sp>
        <p:nvSpPr>
          <p:cNvPr id="1952" name="Google Shape;1952;p202"/>
          <p:cNvSpPr txBox="1"/>
          <p:nvPr/>
        </p:nvSpPr>
        <p:spPr>
          <a:xfrm>
            <a:off x="3084788" y="4705588"/>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ArrayList</a:t>
            </a:r>
            <a:endParaRPr sz="2300">
              <a:solidFill>
                <a:schemeClr val="lt1"/>
              </a:solidFill>
            </a:endParaRPr>
          </a:p>
        </p:txBody>
      </p:sp>
      <p:sp>
        <p:nvSpPr>
          <p:cNvPr id="1953" name="Google Shape;1953;p202"/>
          <p:cNvSpPr txBox="1"/>
          <p:nvPr/>
        </p:nvSpPr>
        <p:spPr>
          <a:xfrm>
            <a:off x="575103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LinkedList</a:t>
            </a:r>
            <a:endParaRPr sz="2300">
              <a:solidFill>
                <a:schemeClr val="lt1"/>
              </a:solidFill>
            </a:endParaRPr>
          </a:p>
        </p:txBody>
      </p:sp>
      <p:sp>
        <p:nvSpPr>
          <p:cNvPr id="1954" name="Google Shape;1954;p202"/>
          <p:cNvSpPr txBox="1"/>
          <p:nvPr/>
        </p:nvSpPr>
        <p:spPr>
          <a:xfrm>
            <a:off x="841728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PriorityQueue</a:t>
            </a:r>
            <a:endParaRPr sz="2300">
              <a:solidFill>
                <a:schemeClr val="lt1"/>
              </a:solidFill>
            </a:endParaRPr>
          </a:p>
        </p:txBody>
      </p:sp>
      <p:cxnSp>
        <p:nvCxnSpPr>
          <p:cNvPr id="1955" name="Google Shape;1955;p202"/>
          <p:cNvCxnSpPr>
            <a:stCxn id="1951" idx="0"/>
            <a:endCxn id="1934" idx="2"/>
          </p:cNvCxnSpPr>
          <p:nvPr/>
        </p:nvCxnSpPr>
        <p:spPr>
          <a:xfrm rot="10800000">
            <a:off x="1592588" y="4179625"/>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6" name="Google Shape;1956;p202"/>
          <p:cNvCxnSpPr>
            <a:stCxn id="1952" idx="0"/>
            <a:endCxn id="1935" idx="2"/>
          </p:cNvCxnSpPr>
          <p:nvPr/>
        </p:nvCxnSpPr>
        <p:spPr>
          <a:xfrm rot="10800000">
            <a:off x="4258838" y="4179688"/>
            <a:ext cx="0" cy="525900"/>
          </a:xfrm>
          <a:prstGeom prst="straightConnector1">
            <a:avLst/>
          </a:prstGeom>
          <a:noFill/>
          <a:ln w="28575" cap="flat" cmpd="sng">
            <a:solidFill>
              <a:schemeClr val="dk2"/>
            </a:solidFill>
            <a:prstDash val="dot"/>
            <a:round/>
            <a:headEnd type="none" w="med" len="med"/>
            <a:tailEnd type="triangle" w="med" len="med"/>
          </a:ln>
        </p:spPr>
      </p:cxnSp>
      <p:cxnSp>
        <p:nvCxnSpPr>
          <p:cNvPr id="1957" name="Google Shape;1957;p202"/>
          <p:cNvCxnSpPr>
            <a:endCxn id="1935" idx="2"/>
          </p:cNvCxnSpPr>
          <p:nvPr/>
        </p:nvCxnSpPr>
        <p:spPr>
          <a:xfrm rot="10800000">
            <a:off x="4258832" y="4179701"/>
            <a:ext cx="2666400" cy="553500"/>
          </a:xfrm>
          <a:prstGeom prst="straightConnector1">
            <a:avLst/>
          </a:prstGeom>
          <a:noFill/>
          <a:ln w="28575" cap="flat" cmpd="sng">
            <a:solidFill>
              <a:schemeClr val="dk2"/>
            </a:solidFill>
            <a:prstDash val="dot"/>
            <a:round/>
            <a:headEnd type="none" w="med" len="med"/>
            <a:tailEnd type="triangle" w="med" len="med"/>
          </a:ln>
        </p:spPr>
      </p:cxnSp>
      <p:cxnSp>
        <p:nvCxnSpPr>
          <p:cNvPr id="1958" name="Google Shape;1958;p202"/>
          <p:cNvCxnSpPr>
            <a:stCxn id="1953" idx="0"/>
            <a:endCxn id="1936" idx="2"/>
          </p:cNvCxnSpPr>
          <p:nvPr/>
        </p:nvCxnSpPr>
        <p:spPr>
          <a:xfrm rot="10800000">
            <a:off x="6925088" y="4179613"/>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9" name="Google Shape;1959;p202"/>
          <p:cNvCxnSpPr>
            <a:stCxn id="1954" idx="0"/>
            <a:endCxn id="1936" idx="2"/>
          </p:cNvCxnSpPr>
          <p:nvPr/>
        </p:nvCxnSpPr>
        <p:spPr>
          <a:xfrm rot="10800000">
            <a:off x="6924938" y="4179613"/>
            <a:ext cx="2666400" cy="553500"/>
          </a:xfrm>
          <a:prstGeom prst="straightConnector1">
            <a:avLst/>
          </a:prstGeom>
          <a:noFill/>
          <a:ln w="28575" cap="flat" cmpd="sng">
            <a:solidFill>
              <a:schemeClr val="dk2"/>
            </a:solidFill>
            <a:prstDash val="dot"/>
            <a:round/>
            <a:headEnd type="none" w="med" len="med"/>
            <a:tailEnd type="triangle" w="med" len="med"/>
          </a:ln>
        </p:spPr>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2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65" name="Google Shape;1965;p203"/>
          <p:cNvSpPr txBox="1">
            <a:spLocks noGrp="1"/>
          </p:cNvSpPr>
          <p:nvPr>
            <p:ph type="ctrTitle" idx="4294967295"/>
          </p:nvPr>
        </p:nvSpPr>
        <p:spPr>
          <a:xfrm>
            <a:off x="17885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List</a:t>
            </a:r>
            <a:r>
              <a:rPr lang="en-US" sz="3000">
                <a:solidFill>
                  <a:srgbClr val="000000"/>
                </a:solidFill>
                <a:latin typeface="Arial"/>
                <a:ea typeface="Arial"/>
                <a:cs typeface="Arial"/>
                <a:sym typeface="Arial"/>
              </a:rPr>
              <a:t> - odpowiednik tablicy z dynamicznym rozmiarem oraz metodami dostępowymi. Zapewnia kolejność poszczególnych elementów. Każdy obiekt ma przypisany własny indeks (miejsce w kolekcji). Ten sam obiekt może być elementem kolekcji wielokrotnie.</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Używana w większości przypadków. Zapewnia liniowy dostęp do poszczególnych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Liniowe dodawanie oraz usuwanie elementów. Każdy obiekt kolekcji zawiera informację o kolejnym.</a:t>
            </a:r>
            <a:endParaRPr sz="2400">
              <a:solidFill>
                <a:srgbClr val="666666"/>
              </a:solidFill>
              <a:latin typeface="Arial"/>
              <a:ea typeface="Arial"/>
              <a:cs typeface="Arial"/>
              <a:sym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2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1" name="Google Shape;1971;p204"/>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a:solidFill>
                  <a:schemeClr val="dk2"/>
                </a:solidFill>
                <a:latin typeface="Arial"/>
                <a:ea typeface="Arial"/>
                <a:cs typeface="Arial"/>
                <a:sym typeface="Arial"/>
              </a:rPr>
              <a:t>java.util.</a:t>
            </a:r>
            <a:r>
              <a:rPr lang="en-US" sz="2900" b="1">
                <a:solidFill>
                  <a:schemeClr val="dk2"/>
                </a:solidFill>
                <a:latin typeface="Arial"/>
                <a:ea typeface="Arial"/>
                <a:cs typeface="Arial"/>
                <a:sym typeface="Arial"/>
              </a:rPr>
              <a:t>Set</a:t>
            </a:r>
            <a:r>
              <a:rPr lang="en-US" sz="2900">
                <a:solidFill>
                  <a:srgbClr val="000000"/>
                </a:solidFill>
                <a:latin typeface="Arial"/>
                <a:ea typeface="Arial"/>
                <a:cs typeface="Arial"/>
                <a:sym typeface="Arial"/>
              </a:rPr>
              <a:t> - zbiór, w którym nie dostaniemy się do obiektu za pomocą indeksu. By pobierać kolejne elementy kolekcji w sposób losowy lub posortowany (w zależności od implementacji), </a:t>
            </a:r>
            <a:r>
              <a:rPr lang="en-US" sz="2900">
                <a:latin typeface="Arial"/>
                <a:ea typeface="Arial"/>
                <a:cs typeface="Arial"/>
                <a:sym typeface="Arial"/>
              </a:rPr>
              <a:t>potrzebujemy obiektu typu </a:t>
            </a:r>
            <a:r>
              <a:rPr lang="en-US" sz="2900" b="1">
                <a:solidFill>
                  <a:schemeClr val="dk2"/>
                </a:solidFill>
                <a:latin typeface="Arial"/>
                <a:ea typeface="Arial"/>
                <a:cs typeface="Arial"/>
                <a:sym typeface="Arial"/>
              </a:rPr>
              <a:t>Iterator</a:t>
            </a:r>
            <a:r>
              <a:rPr lang="en-US" sz="2900">
                <a:solidFill>
                  <a:srgbClr val="000000"/>
                </a:solidFill>
                <a:latin typeface="Arial"/>
                <a:ea typeface="Arial"/>
                <a:cs typeface="Arial"/>
                <a:sym typeface="Arial"/>
              </a:rPr>
              <a:t>. Obiekty nie mogą się powtarzać.</a:t>
            </a:r>
            <a:endParaRPr sz="29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Zbiór nieposortowany. Kolejność elementów może się zmieniać. Szybkie dodawanie oraz sprawdzanie istnienia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To samo co HashSet (dziedziczy po niej), ale kolejność elementów jest stała.</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TreeSet</a:t>
            </a:r>
            <a:endParaRPr sz="2400" b="1">
              <a:solidFill>
                <a:schemeClr val="dk2"/>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rgbClr val="666666"/>
                </a:solidFill>
                <a:latin typeface="Arial"/>
                <a:ea typeface="Arial"/>
                <a:cs typeface="Arial"/>
                <a:sym typeface="Arial"/>
              </a:rPr>
              <a:t>Struktura drzewiasta, gdzie elementy są posortowane według porządku naturalnego jeśli implementują one interfejs </a:t>
            </a:r>
            <a:r>
              <a:rPr lang="en-US" sz="2400" b="1">
                <a:solidFill>
                  <a:srgbClr val="666666"/>
                </a:solidFill>
                <a:latin typeface="Arial"/>
                <a:ea typeface="Arial"/>
                <a:cs typeface="Arial"/>
                <a:sym typeface="Arial"/>
              </a:rPr>
              <a:t>Comparable</a:t>
            </a:r>
            <a:endParaRPr sz="2400" b="1">
              <a:solidFill>
                <a:srgbClr val="66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Git + GitHub - wprowadzenie</a:t>
            </a:r>
            <a:endParaRPr>
              <a:latin typeface="Arial"/>
              <a:ea typeface="Arial"/>
              <a:cs typeface="Arial"/>
              <a:sym typeface="Arial"/>
            </a:endParaRPr>
          </a:p>
        </p:txBody>
      </p:sp>
      <p:sp>
        <p:nvSpPr>
          <p:cNvPr id="370" name="Google Shape;370;p34"/>
          <p:cNvSpPr txBox="1"/>
          <p:nvPr/>
        </p:nvSpPr>
        <p:spPr>
          <a:xfrm>
            <a:off x="70925" y="963000"/>
            <a:ext cx="12076800" cy="5280300"/>
          </a:xfrm>
          <a:prstGeom prst="rect">
            <a:avLst/>
          </a:prstGeom>
          <a:noFill/>
          <a:ln>
            <a:noFill/>
          </a:ln>
        </p:spPr>
        <p:txBody>
          <a:bodyPr spcFirstLastPara="1" wrap="square" lIns="91425" tIns="91425" rIns="91425" bIns="91425" anchor="ctr" anchorCtr="0">
            <a:noAutofit/>
          </a:bodyPr>
          <a:lstStyle/>
          <a:p>
            <a:pPr marL="457200" lvl="0" indent="-419100" algn="l" rtl="0">
              <a:lnSpc>
                <a:spcPct val="90000"/>
              </a:lnSpc>
              <a:spcBef>
                <a:spcPts val="0"/>
              </a:spcBef>
              <a:spcAft>
                <a:spcPts val="0"/>
              </a:spcAft>
              <a:buClr>
                <a:schemeClr val="dk1"/>
              </a:buClr>
              <a:buSzPts val="3000"/>
              <a:buFont typeface="Arial"/>
              <a:buAutoNum type="arabicPeriod"/>
            </a:pPr>
            <a:r>
              <a:rPr lang="en-US" sz="3000" dirty="0" err="1">
                <a:solidFill>
                  <a:schemeClr val="dk1"/>
                </a:solidFill>
              </a:rPr>
              <a:t>Załóż</a:t>
            </a:r>
            <a:r>
              <a:rPr lang="en-US" sz="3000" dirty="0">
                <a:solidFill>
                  <a:schemeClr val="dk1"/>
                </a:solidFill>
              </a:rPr>
              <a:t> </a:t>
            </a:r>
            <a:r>
              <a:rPr lang="en-US" sz="3000" dirty="0" err="1">
                <a:solidFill>
                  <a:schemeClr val="dk1"/>
                </a:solidFill>
              </a:rPr>
              <a:t>konto</a:t>
            </a:r>
            <a:r>
              <a:rPr lang="en-US" sz="3000" dirty="0">
                <a:solidFill>
                  <a:schemeClr val="dk1"/>
                </a:solidFill>
              </a:rPr>
              <a:t> w </a:t>
            </a:r>
            <a:r>
              <a:rPr lang="en-US" sz="3000" dirty="0" err="1">
                <a:solidFill>
                  <a:schemeClr val="dk1"/>
                </a:solidFill>
              </a:rPr>
              <a:t>serwisie</a:t>
            </a:r>
            <a:r>
              <a:rPr lang="en-US" sz="3000" dirty="0">
                <a:solidFill>
                  <a:schemeClr val="dk1"/>
                </a:solidFill>
              </a:rPr>
              <a:t>:</a:t>
            </a:r>
            <a:endParaRPr sz="3000" dirty="0">
              <a:solidFill>
                <a:schemeClr val="dk1"/>
              </a:solidFill>
            </a:endParaRPr>
          </a:p>
          <a:p>
            <a:pPr marL="914400" lvl="0" algn="l" rtl="0">
              <a:spcBef>
                <a:spcPts val="0"/>
              </a:spcBef>
              <a:spcAft>
                <a:spcPts val="0"/>
              </a:spcAft>
            </a:pPr>
            <a:r>
              <a:rPr lang="en-US" sz="3000" dirty="0">
                <a:solidFill>
                  <a:schemeClr val="accent6"/>
                </a:solidFill>
              </a:rPr>
              <a:t>GitHub</a:t>
            </a:r>
            <a:r>
              <a:rPr lang="en-US" sz="3000" dirty="0">
                <a:solidFill>
                  <a:schemeClr val="dk1"/>
                </a:solidFill>
              </a:rPr>
              <a:t> - </a:t>
            </a:r>
            <a:r>
              <a:rPr lang="en-US" sz="3000" u="sng" dirty="0">
                <a:solidFill>
                  <a:schemeClr val="hlink"/>
                </a:solidFill>
                <a:hlinkClick r:id="rId3"/>
              </a:rPr>
              <a:t>https://github.com</a:t>
            </a:r>
            <a:endParaRPr sz="3000" dirty="0">
              <a:solidFill>
                <a:schemeClr val="dk1"/>
              </a:solidFill>
            </a:endParaRPr>
          </a:p>
          <a:p>
            <a:pPr marL="1143000" lvl="0" indent="-228600" algn="l" rtl="0">
              <a:spcBef>
                <a:spcPts val="0"/>
              </a:spcBef>
              <a:spcAft>
                <a:spcPts val="0"/>
              </a:spcAft>
              <a:buFont typeface="+mj-lt"/>
              <a:buAutoNum type="arabicPeriod"/>
            </a:pPr>
            <a:endParaRPr sz="800" dirty="0">
              <a:solidFill>
                <a:schemeClr val="dk1"/>
              </a:solidFill>
            </a:endParaRPr>
          </a:p>
          <a:p>
            <a:pPr marL="552450" lvl="0" indent="-514350" algn="l" rtl="0">
              <a:lnSpc>
                <a:spcPct val="90000"/>
              </a:lnSpc>
              <a:spcBef>
                <a:spcPts val="0"/>
              </a:spcBef>
              <a:spcAft>
                <a:spcPts val="0"/>
              </a:spcAft>
              <a:buClr>
                <a:schemeClr val="dk1"/>
              </a:buClr>
              <a:buSzPts val="3000"/>
              <a:buFont typeface="+mj-lt"/>
              <a:buAutoNum type="arabicPeriod" startAt="2"/>
            </a:pPr>
            <a:r>
              <a:rPr lang="en-US" sz="3000" dirty="0" err="1">
                <a:solidFill>
                  <a:schemeClr val="dk1"/>
                </a:solidFill>
              </a:rPr>
              <a:t>Utwórz</a:t>
            </a:r>
            <a:r>
              <a:rPr lang="en-US" sz="3000" dirty="0">
                <a:solidFill>
                  <a:schemeClr val="dk1"/>
                </a:solidFill>
              </a:rPr>
              <a:t> </a:t>
            </a:r>
            <a:r>
              <a:rPr lang="en-US" sz="3000" dirty="0" err="1">
                <a:solidFill>
                  <a:schemeClr val="dk1"/>
                </a:solidFill>
              </a:rPr>
              <a:t>repozytorium</a:t>
            </a:r>
            <a:r>
              <a:rPr lang="en-US" sz="3000" dirty="0">
                <a:solidFill>
                  <a:schemeClr val="dk1"/>
                </a:solidFill>
              </a:rPr>
              <a:t> </a:t>
            </a:r>
            <a:r>
              <a:rPr lang="en-US" sz="3000" b="1" dirty="0">
                <a:solidFill>
                  <a:schemeClr val="dk1"/>
                </a:solidFill>
              </a:rPr>
              <a:t>Git </a:t>
            </a:r>
            <a:r>
              <a:rPr lang="en-US" sz="3000" dirty="0" err="1">
                <a:solidFill>
                  <a:schemeClr val="dk1"/>
                </a:solidFill>
              </a:rPr>
              <a:t>i</a:t>
            </a:r>
            <a:r>
              <a:rPr lang="en-US" sz="3000" dirty="0">
                <a:solidFill>
                  <a:schemeClr val="dk1"/>
                </a:solidFill>
              </a:rPr>
              <a:t> </a:t>
            </a:r>
            <a:r>
              <a:rPr lang="en-US" sz="3000" dirty="0" err="1">
                <a:solidFill>
                  <a:schemeClr val="dk1"/>
                </a:solidFill>
              </a:rPr>
              <a:t>nowy</a:t>
            </a:r>
            <a:r>
              <a:rPr lang="en-US" sz="3000" dirty="0">
                <a:solidFill>
                  <a:schemeClr val="dk1"/>
                </a:solidFill>
              </a:rPr>
              <a:t> </a:t>
            </a:r>
            <a:r>
              <a:rPr lang="en-US" sz="3000" dirty="0" err="1">
                <a:solidFill>
                  <a:schemeClr val="dk1"/>
                </a:solidFill>
              </a:rPr>
              <a:t>projekt</a:t>
            </a:r>
            <a:r>
              <a:rPr lang="en-US" sz="3000" dirty="0">
                <a:solidFill>
                  <a:schemeClr val="dk1"/>
                </a:solidFill>
              </a:rPr>
              <a:t> w </a:t>
            </a:r>
            <a:r>
              <a:rPr lang="en-US" sz="3000" b="1" dirty="0" err="1">
                <a:solidFill>
                  <a:schemeClr val="dk1"/>
                </a:solidFill>
              </a:rPr>
              <a:t>Intellij</a:t>
            </a:r>
            <a:r>
              <a:rPr lang="en-US" sz="3000" b="1" dirty="0">
                <a:solidFill>
                  <a:schemeClr val="dk1"/>
                </a:solidFill>
              </a:rPr>
              <a:t> </a:t>
            </a:r>
            <a:r>
              <a:rPr lang="en-US" sz="3000" dirty="0" err="1">
                <a:solidFill>
                  <a:schemeClr val="dk1"/>
                </a:solidFill>
              </a:rPr>
              <a:t>na</a:t>
            </a:r>
            <a:r>
              <a:rPr lang="en-US" sz="3000" dirty="0">
                <a:solidFill>
                  <a:schemeClr val="dk1"/>
                </a:solidFill>
              </a:rPr>
              <a:t> </a:t>
            </a:r>
            <a:r>
              <a:rPr lang="en-US" sz="3000" dirty="0" err="1">
                <a:solidFill>
                  <a:schemeClr val="dk1"/>
                </a:solidFill>
              </a:rPr>
              <a:t>bazie</a:t>
            </a:r>
            <a:r>
              <a:rPr lang="en-US" sz="3000" dirty="0">
                <a:solidFill>
                  <a:schemeClr val="dk1"/>
                </a:solidFill>
              </a:rPr>
              <a:t> </a:t>
            </a:r>
            <a:r>
              <a:rPr lang="en-US" sz="3000" dirty="0" err="1">
                <a:solidFill>
                  <a:schemeClr val="dk1"/>
                </a:solidFill>
              </a:rPr>
              <a:t>linka</a:t>
            </a:r>
            <a:r>
              <a:rPr lang="en-US" sz="3000" dirty="0">
                <a:solidFill>
                  <a:schemeClr val="dk1"/>
                </a:solidFill>
              </a:rPr>
              <a:t> do </a:t>
            </a:r>
            <a:r>
              <a:rPr lang="en-US" sz="3000" dirty="0" err="1">
                <a:solidFill>
                  <a:schemeClr val="dk1"/>
                </a:solidFill>
              </a:rPr>
              <a:t>utworzonego</a:t>
            </a:r>
            <a:r>
              <a:rPr lang="en-US" sz="3000" dirty="0">
                <a:solidFill>
                  <a:schemeClr val="dk1"/>
                </a:solidFill>
              </a:rPr>
              <a:t> </a:t>
            </a:r>
            <a:r>
              <a:rPr lang="en-US" sz="3000" dirty="0" err="1">
                <a:solidFill>
                  <a:schemeClr val="dk1"/>
                </a:solidFill>
              </a:rPr>
              <a:t>repozytorium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Arial"/>
              <a:buAutoNum type="arabicPeriod" startAt="2"/>
            </a:pPr>
            <a:r>
              <a:rPr lang="en-US" sz="3000" dirty="0" err="1">
                <a:solidFill>
                  <a:schemeClr val="dk1"/>
                </a:solidFill>
              </a:rPr>
              <a:t>Wykorzystaj</a:t>
            </a:r>
            <a:r>
              <a:rPr lang="en-US" sz="3000" dirty="0">
                <a:solidFill>
                  <a:schemeClr val="dk1"/>
                </a:solidFill>
              </a:rPr>
              <a:t> </a:t>
            </a:r>
            <a:r>
              <a:rPr lang="en-US" sz="3000" dirty="0" err="1">
                <a:solidFill>
                  <a:schemeClr val="dk1"/>
                </a:solidFill>
              </a:rPr>
              <a:t>utworzone</a:t>
            </a:r>
            <a:r>
              <a:rPr lang="en-US" sz="3000" dirty="0">
                <a:solidFill>
                  <a:schemeClr val="dk1"/>
                </a:solidFill>
              </a:rPr>
              <a:t> </a:t>
            </a:r>
            <a:r>
              <a:rPr lang="en-US" sz="3000" dirty="0" err="1">
                <a:solidFill>
                  <a:schemeClr val="dk1"/>
                </a:solidFill>
              </a:rPr>
              <a:t>repozytorium</a:t>
            </a:r>
            <a:r>
              <a:rPr lang="en-US" sz="3000" dirty="0">
                <a:solidFill>
                  <a:schemeClr val="dk1"/>
                </a:solidFill>
              </a:rPr>
              <a:t> do </a:t>
            </a:r>
            <a:r>
              <a:rPr lang="en-US" sz="3000" dirty="0" err="1">
                <a:solidFill>
                  <a:schemeClr val="dk1"/>
                </a:solidFill>
              </a:rPr>
              <a:t>zapisywania</a:t>
            </a:r>
            <a:r>
              <a:rPr lang="en-US" sz="3000" dirty="0">
                <a:solidFill>
                  <a:schemeClr val="dk1"/>
                </a:solidFill>
              </a:rPr>
              <a:t> </a:t>
            </a:r>
            <a:r>
              <a:rPr lang="en-US" sz="3000" dirty="0" err="1">
                <a:solidFill>
                  <a:schemeClr val="dk1"/>
                </a:solidFill>
              </a:rPr>
              <a:t>postępów</a:t>
            </a:r>
            <a:r>
              <a:rPr lang="en-US" sz="3000" dirty="0">
                <a:solidFill>
                  <a:schemeClr val="dk1"/>
                </a:solidFill>
              </a:rPr>
              <a:t> </a:t>
            </a:r>
            <a:r>
              <a:rPr lang="en-US" sz="3000" dirty="0" err="1">
                <a:solidFill>
                  <a:schemeClr val="dk1"/>
                </a:solidFill>
              </a:rPr>
              <a:t>swojej</a:t>
            </a:r>
            <a:r>
              <a:rPr lang="en-US" sz="3000" dirty="0">
                <a:solidFill>
                  <a:schemeClr val="dk1"/>
                </a:solidFill>
              </a:rPr>
              <a:t> </a:t>
            </a:r>
            <a:r>
              <a:rPr lang="en-US" sz="3000" dirty="0" err="1">
                <a:solidFill>
                  <a:schemeClr val="dk1"/>
                </a:solidFill>
              </a:rPr>
              <a:t>pracy</a:t>
            </a:r>
            <a:r>
              <a:rPr lang="en-US" sz="3000" dirty="0">
                <a:solidFill>
                  <a:schemeClr val="dk1"/>
                </a:solidFill>
              </a:rPr>
              <a:t> </a:t>
            </a:r>
            <a:r>
              <a:rPr lang="en-US" sz="3000" dirty="0" err="1">
                <a:solidFill>
                  <a:schemeClr val="dk1"/>
                </a:solidFill>
              </a:rPr>
              <a:t>nad</a:t>
            </a:r>
            <a:r>
              <a:rPr lang="en-US" sz="3000" dirty="0">
                <a:solidFill>
                  <a:schemeClr val="dk1"/>
                </a:solidFill>
              </a:rPr>
              <a:t> </a:t>
            </a:r>
            <a:r>
              <a:rPr lang="en-US" sz="3000" dirty="0" err="1">
                <a:solidFill>
                  <a:schemeClr val="dk1"/>
                </a:solidFill>
              </a:rPr>
              <a:t>kodem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Calibri"/>
              <a:buAutoNum type="arabicPeriod" startAt="2"/>
            </a:pPr>
            <a:r>
              <a:rPr lang="en-US" sz="3000" dirty="0" err="1">
                <a:solidFill>
                  <a:schemeClr val="dk1"/>
                </a:solidFill>
              </a:rPr>
              <a:t>Przykłady</a:t>
            </a:r>
            <a:r>
              <a:rPr lang="en-US" sz="3000" dirty="0">
                <a:solidFill>
                  <a:schemeClr val="dk1"/>
                </a:solidFill>
              </a:rPr>
              <a:t> </a:t>
            </a:r>
            <a:r>
              <a:rPr lang="en-US" sz="3000" dirty="0" err="1">
                <a:solidFill>
                  <a:schemeClr val="dk1"/>
                </a:solidFill>
              </a:rPr>
              <a:t>kodu</a:t>
            </a:r>
            <a:r>
              <a:rPr lang="en-US" sz="3000" dirty="0">
                <a:solidFill>
                  <a:schemeClr val="dk1"/>
                </a:solidFill>
              </a:rPr>
              <a:t> + </a:t>
            </a:r>
            <a:r>
              <a:rPr lang="en-US" sz="3000" dirty="0" err="1">
                <a:solidFill>
                  <a:schemeClr val="dk1"/>
                </a:solidFill>
              </a:rPr>
              <a:t>zadania</a:t>
            </a:r>
            <a:r>
              <a:rPr lang="en-US" sz="3000" dirty="0">
                <a:solidFill>
                  <a:schemeClr val="dk1"/>
                </a:solidFill>
              </a:rPr>
              <a:t>:</a:t>
            </a:r>
            <a:endParaRPr sz="3000" dirty="0">
              <a:solidFill>
                <a:schemeClr val="dk1"/>
              </a:solidFill>
            </a:endParaRPr>
          </a:p>
          <a:p>
            <a:pPr lvl="0" algn="l" rtl="0">
              <a:lnSpc>
                <a:spcPct val="90000"/>
              </a:lnSpc>
              <a:spcBef>
                <a:spcPts val="0"/>
              </a:spcBef>
              <a:spcAft>
                <a:spcPts val="0"/>
              </a:spcAft>
            </a:pPr>
            <a:r>
              <a:rPr lang="pl-PL" sz="3000" dirty="0">
                <a:solidFill>
                  <a:schemeClr val="hlink"/>
                </a:solidFill>
                <a:hlinkClick r:id="rId4"/>
              </a:rPr>
              <a:t>   </a:t>
            </a:r>
            <a:r>
              <a:rPr lang="en-US" sz="3000" u="sng" dirty="0">
                <a:solidFill>
                  <a:schemeClr val="hlink"/>
                </a:solidFill>
                <a:hlinkClick r:id="rId4"/>
              </a:rPr>
              <a:t>https://github.com/softwaredevelepmentacademy/java24gda_intro</a:t>
            </a:r>
            <a:endParaRPr sz="3000" dirty="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3000" dirty="0">
              <a:solidFill>
                <a:schemeClr val="dk1"/>
              </a:solidFill>
            </a:endParaRPr>
          </a:p>
        </p:txBody>
      </p:sp>
      <p:sp>
        <p:nvSpPr>
          <p:cNvPr id="371" name="Google Shape;371;p34"/>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pobierania</a:t>
            </a:r>
            <a:r>
              <a:rPr lang="en-US" sz="1800" dirty="0"/>
              <a:t> (</a:t>
            </a:r>
            <a:r>
              <a:rPr lang="en-US" sz="1800" dirty="0" err="1"/>
              <a:t>klonowania</a:t>
            </a:r>
            <a:r>
              <a:rPr lang="en-US" sz="1800" dirty="0"/>
              <a:t>) </a:t>
            </a:r>
            <a:r>
              <a:rPr lang="en-US" sz="1800" dirty="0" err="1"/>
              <a:t>projektu</a:t>
            </a:r>
            <a:r>
              <a:rPr lang="en-US" sz="1800" dirty="0"/>
              <a:t> ze </a:t>
            </a:r>
            <a:r>
              <a:rPr lang="en-US" sz="1800" dirty="0" err="1"/>
              <a:t>zdalnego</a:t>
            </a:r>
            <a:r>
              <a:rPr lang="en-US" sz="1800" dirty="0"/>
              <a:t> </a:t>
            </a:r>
            <a:r>
              <a:rPr lang="en-US" sz="1800" dirty="0" err="1"/>
              <a:t>repozytorium</a:t>
            </a:r>
            <a:r>
              <a:rPr lang="en-US" sz="1800" dirty="0"/>
              <a:t> : </a:t>
            </a:r>
            <a:r>
              <a:rPr lang="en-US" sz="1800" u="sng" dirty="0">
                <a:solidFill>
                  <a:schemeClr val="hlink"/>
                </a:solidFill>
                <a:hlinkClick r:id="rId5"/>
              </a:rPr>
              <a:t>https://goo.gl/kYzbEQ</a:t>
            </a:r>
            <a:endParaRPr sz="1800"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2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7" name="Google Shape;1977;p205"/>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Queue</a:t>
            </a:r>
            <a:r>
              <a:rPr lang="en-US" sz="3000">
                <a:solidFill>
                  <a:srgbClr val="000000"/>
                </a:solidFill>
                <a:latin typeface="Arial"/>
                <a:ea typeface="Arial"/>
                <a:cs typeface="Arial"/>
                <a:sym typeface="Arial"/>
              </a:rPr>
              <a:t> - kolejki dzielą się na dwa typy – </a:t>
            </a:r>
            <a:r>
              <a:rPr lang="en-US" sz="3000" b="1">
                <a:solidFill>
                  <a:srgbClr val="000000"/>
                </a:solidFill>
                <a:latin typeface="Arial"/>
                <a:ea typeface="Arial"/>
                <a:cs typeface="Arial"/>
                <a:sym typeface="Arial"/>
              </a:rPr>
              <a:t>LIFO</a:t>
            </a:r>
            <a:r>
              <a:rPr lang="en-US" sz="3000">
                <a:solidFill>
                  <a:srgbClr val="000000"/>
                </a:solidFill>
                <a:latin typeface="Arial"/>
                <a:ea typeface="Arial"/>
                <a:cs typeface="Arial"/>
                <a:sym typeface="Arial"/>
              </a:rPr>
              <a:t> (last-in, first-out) oraz </a:t>
            </a:r>
            <a:r>
              <a:rPr lang="en-US" sz="3000" b="1">
                <a:solidFill>
                  <a:srgbClr val="000000"/>
                </a:solidFill>
                <a:latin typeface="Arial"/>
                <a:ea typeface="Arial"/>
                <a:cs typeface="Arial"/>
                <a:sym typeface="Arial"/>
              </a:rPr>
              <a:t>FIFO</a:t>
            </a:r>
            <a:r>
              <a:rPr lang="en-US" sz="3000">
                <a:solidFill>
                  <a:srgbClr val="000000"/>
                </a:solidFill>
                <a:latin typeface="Arial"/>
                <a:ea typeface="Arial"/>
                <a:cs typeface="Arial"/>
                <a:sym typeface="Arial"/>
              </a:rPr>
              <a:t> (first-in, first-out). Ideą kolejki jest przechowywanie obiektów do przetworzenia w określonej kolejności. Wyróżniamy głowę oraz ogon kolejki.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ArrayDeque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Przechowuje elementy w tablicy. Zapewnia dostęp FIFO oraz LIFO (poprzez ogon).</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PriorityQueue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Nie pozwala na wartości </a:t>
            </a:r>
            <a:r>
              <a:rPr lang="en-US" sz="2400" b="1">
                <a:solidFill>
                  <a:srgbClr val="666666"/>
                </a:solidFill>
                <a:latin typeface="Arial"/>
                <a:ea typeface="Arial"/>
                <a:cs typeface="Arial"/>
                <a:sym typeface="Arial"/>
              </a:rPr>
              <a:t>null</a:t>
            </a:r>
            <a:r>
              <a:rPr lang="en-US" sz="2400">
                <a:solidFill>
                  <a:srgbClr val="666666"/>
                </a:solidFill>
                <a:latin typeface="Arial"/>
                <a:ea typeface="Arial"/>
                <a:cs typeface="Arial"/>
                <a:sym typeface="Arial"/>
              </a:rPr>
              <a:t>. Każdy element ma swój priorytet wykonania.</a:t>
            </a:r>
            <a:endParaRPr sz="2400">
              <a:solidFill>
                <a:srgbClr val="666666"/>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2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83" name="Google Shape;1983;p206"/>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Map</a:t>
            </a:r>
            <a:r>
              <a:rPr lang="en-US" sz="3000">
                <a:solidFill>
                  <a:srgbClr val="000000"/>
                </a:solidFill>
                <a:latin typeface="Arial"/>
                <a:ea typeface="Arial"/>
                <a:cs typeface="Arial"/>
                <a:sym typeface="Arial"/>
              </a:rPr>
              <a:t> - nie implementuje interfejsu Collection, ale należy do Java Collections API. Jest to zbiór </a:t>
            </a:r>
            <a:r>
              <a:rPr lang="en-US" sz="3000" b="1">
                <a:solidFill>
                  <a:srgbClr val="000000"/>
                </a:solidFill>
                <a:latin typeface="Arial"/>
                <a:ea typeface="Arial"/>
                <a:cs typeface="Arial"/>
                <a:sym typeface="Arial"/>
              </a:rPr>
              <a:t>klucz -&gt; wartość</a:t>
            </a:r>
            <a:r>
              <a:rPr lang="en-US" sz="3000">
                <a:solidFill>
                  <a:srgbClr val="000000"/>
                </a:solidFill>
                <a:latin typeface="Arial"/>
                <a:ea typeface="Arial"/>
                <a:cs typeface="Arial"/>
                <a:sym typeface="Arial"/>
              </a:rPr>
              <a:t> danego typu, gdzie klucze muszą być unikalne, a wartości mogą się powtarzać.</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nieposortowana, gdzie kolejność iteracji jest nieokreślona. Ogólna implementacja, którą możemy utożsamiać ze słownikiem. </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Dziedziczy po HashMap, ale zapewnia taką samą kolejność elementów w momencie iterowania po kolekcji.</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posortowana według kluczy w sposób naturalny gdy elementy implementują Comparable. Sortowanie zapewnione jest już na etapie dodawania nowego elementu.</a:t>
            </a:r>
            <a:endParaRPr sz="2400">
              <a:solidFill>
                <a:srgbClr val="666666"/>
              </a:solidFill>
              <a:latin typeface="Arial"/>
              <a:ea typeface="Arial"/>
              <a:cs typeface="Arial"/>
              <a:sym typeface="Aria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2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Kolekcje</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kontrakt</a:t>
            </a:r>
            <a:r>
              <a:rPr lang="en-US" sz="2400" dirty="0">
                <a:solidFill>
                  <a:schemeClr val="accent6"/>
                </a:solidFill>
                <a:latin typeface="Arial"/>
                <a:ea typeface="Arial"/>
                <a:cs typeface="Arial"/>
                <a:sym typeface="Arial"/>
              </a:rPr>
              <a:t> </a:t>
            </a:r>
            <a:r>
              <a:rPr lang="en-US" sz="2400" dirty="0" err="1">
                <a:solidFill>
                  <a:schemeClr val="accent6"/>
                </a:solidFill>
                <a:latin typeface="Arial"/>
                <a:ea typeface="Arial"/>
                <a:cs typeface="Arial"/>
                <a:sym typeface="Arial"/>
              </a:rPr>
              <a:t>hashCode</a:t>
            </a:r>
            <a:r>
              <a:rPr lang="en-US" sz="2400" dirty="0">
                <a:solidFill>
                  <a:schemeClr val="accent6"/>
                </a:solidFill>
                <a:latin typeface="Arial"/>
                <a:ea typeface="Arial"/>
                <a:cs typeface="Arial"/>
                <a:sym typeface="Arial"/>
              </a:rPr>
              <a:t> </a:t>
            </a:r>
            <a:r>
              <a:rPr lang="en-US" sz="2400" dirty="0" err="1">
                <a:solidFill>
                  <a:schemeClr val="accent6"/>
                </a:solidFill>
                <a:latin typeface="Arial"/>
                <a:ea typeface="Arial"/>
                <a:cs typeface="Arial"/>
                <a:sym typeface="Arial"/>
              </a:rPr>
              <a:t>i</a:t>
            </a:r>
            <a:r>
              <a:rPr lang="en-US" sz="2400" dirty="0">
                <a:solidFill>
                  <a:schemeClr val="accent6"/>
                </a:solidFill>
                <a:latin typeface="Arial"/>
                <a:ea typeface="Arial"/>
                <a:cs typeface="Arial"/>
                <a:sym typeface="Arial"/>
              </a:rPr>
              <a:t> equals</a:t>
            </a:r>
            <a:endParaRPr sz="2400" dirty="0">
              <a:solidFill>
                <a:schemeClr val="accent6"/>
              </a:solidFill>
              <a:latin typeface="Arial"/>
              <a:ea typeface="Arial"/>
              <a:cs typeface="Arial"/>
              <a:sym typeface="Arial"/>
            </a:endParaRPr>
          </a:p>
        </p:txBody>
      </p:sp>
      <p:sp>
        <p:nvSpPr>
          <p:cNvPr id="1989" name="Google Shape;1989;p207"/>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equals</a:t>
            </a:r>
            <a:r>
              <a:rPr lang="en-US" sz="2400">
                <a:solidFill>
                  <a:srgbClr val="434343"/>
                </a:solidFill>
                <a:latin typeface="Arial"/>
                <a:ea typeface="Arial"/>
                <a:cs typeface="Arial"/>
                <a:sym typeface="Arial"/>
              </a:rPr>
              <a:t> - służy do porównywania obiektów, a na dodatek jest: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zwrotna - </a:t>
            </a:r>
            <a:r>
              <a:rPr lang="en-US" sz="2400" u="sng">
                <a:solidFill>
                  <a:srgbClr val="434343"/>
                </a:solidFill>
              </a:rPr>
              <a:t>object.equals(object) == true</a:t>
            </a:r>
            <a:endParaRPr sz="2400"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symetryczna - </a:t>
            </a:r>
            <a:r>
              <a:rPr lang="en-US" sz="2400" u="sng">
                <a:solidFill>
                  <a:srgbClr val="434343"/>
                </a:solidFill>
              </a:rPr>
              <a:t>a.equals(b) == b.equals(a)</a:t>
            </a:r>
            <a:endParaRPr sz="2400" b="1"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przechodnia - a.equals(b), b.equals(c), a.equals(c)</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spójna - zawsze zwraca ten sam wynik dla tego samego porównania</a:t>
            </a:r>
            <a:endParaRPr sz="2400">
              <a:solidFill>
                <a:srgbClr val="434343"/>
              </a:solidFill>
            </a:endParaRPr>
          </a:p>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hashCode</a:t>
            </a:r>
            <a:r>
              <a:rPr lang="en-US" sz="2400">
                <a:solidFill>
                  <a:srgbClr val="434343"/>
                </a:solidFill>
                <a:latin typeface="Arial"/>
                <a:ea typeface="Arial"/>
                <a:cs typeface="Arial"/>
                <a:sym typeface="Arial"/>
              </a:rPr>
              <a:t> - metoda zwracająca "skrót" danego obiektu (hash) w formie typu </a:t>
            </a:r>
            <a:r>
              <a:rPr lang="en-US" sz="2400" b="1">
                <a:solidFill>
                  <a:srgbClr val="434343"/>
                </a:solidFill>
                <a:latin typeface="Arial"/>
                <a:ea typeface="Arial"/>
                <a:cs typeface="Arial"/>
                <a:sym typeface="Arial"/>
              </a:rPr>
              <a:t>int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najlepiej rozkład jednostajny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przyporządkowanie do grupy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więcej niż jeden obiekt może mieć ten sam hash</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zawsze zwraca tą samą wartość dla tego samego obiektu</a:t>
            </a:r>
            <a:endParaRPr sz="2400">
              <a:solidFill>
                <a:srgbClr val="434343"/>
              </a:solidFill>
            </a:endParaRPr>
          </a:p>
          <a:p>
            <a:pPr marL="0" lvl="0" indent="0" algn="l" rtl="0">
              <a:spcBef>
                <a:spcPts val="0"/>
              </a:spcBef>
              <a:spcAft>
                <a:spcPts val="0"/>
              </a:spcAft>
              <a:buNone/>
            </a:pPr>
            <a:endParaRPr sz="2400">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obiekty równoznaczne, należy sprawdzić equals</a:t>
            </a:r>
            <a:endParaRPr sz="2800" u="sng">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equals również zwróci false</a:t>
            </a:r>
            <a:endParaRPr sz="2800" u="sng">
              <a:solidFill>
                <a:srgbClr val="666666"/>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2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Kolekcje</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klasy</a:t>
            </a:r>
            <a:r>
              <a:rPr lang="en-US" sz="2400" dirty="0">
                <a:solidFill>
                  <a:schemeClr val="accent6"/>
                </a:solidFill>
                <a:latin typeface="Arial"/>
                <a:ea typeface="Arial"/>
                <a:cs typeface="Arial"/>
                <a:sym typeface="Arial"/>
              </a:rPr>
              <a:t> </a:t>
            </a:r>
            <a:r>
              <a:rPr lang="en-US" sz="2400" dirty="0" err="1">
                <a:solidFill>
                  <a:schemeClr val="accent6"/>
                </a:solidFill>
                <a:latin typeface="Arial"/>
                <a:ea typeface="Arial"/>
                <a:cs typeface="Arial"/>
                <a:sym typeface="Arial"/>
              </a:rPr>
              <a:t>narzędziowe</a:t>
            </a:r>
            <a:endParaRPr sz="2400" dirty="0">
              <a:solidFill>
                <a:schemeClr val="accent6"/>
              </a:solidFill>
              <a:latin typeface="Arial"/>
              <a:ea typeface="Arial"/>
              <a:cs typeface="Arial"/>
              <a:sym typeface="Arial"/>
            </a:endParaRPr>
          </a:p>
        </p:txBody>
      </p:sp>
      <p:sp>
        <p:nvSpPr>
          <p:cNvPr id="1995" name="Google Shape;1995;p208"/>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Char char="●"/>
            </a:pPr>
            <a:r>
              <a:rPr lang="en-US" sz="3000" b="1" dirty="0" err="1">
                <a:solidFill>
                  <a:srgbClr val="666666"/>
                </a:solidFill>
                <a:latin typeface="Arial"/>
                <a:ea typeface="Arial"/>
                <a:cs typeface="Arial"/>
                <a:sym typeface="Arial"/>
              </a:rPr>
              <a:t>java.util.</a:t>
            </a:r>
            <a:r>
              <a:rPr lang="en-US" sz="3000" b="1" dirty="0" err="1">
                <a:solidFill>
                  <a:srgbClr val="20999D"/>
                </a:solidFill>
                <a:latin typeface="Arial"/>
                <a:ea typeface="Arial"/>
                <a:cs typeface="Arial"/>
                <a:sym typeface="Arial"/>
              </a:rPr>
              <a:t>Arrays</a:t>
            </a:r>
            <a:r>
              <a:rPr lang="en-US" sz="3000" dirty="0">
                <a:solidFill>
                  <a:srgbClr val="000000"/>
                </a:solidFill>
                <a:latin typeface="Arial"/>
                <a:ea typeface="Arial"/>
                <a:cs typeface="Arial"/>
                <a:sym typeface="Arial"/>
              </a:rPr>
              <a:t> - </a:t>
            </a:r>
            <a:r>
              <a:rPr lang="en-US" sz="3000" dirty="0" err="1">
                <a:solidFill>
                  <a:srgbClr val="000000"/>
                </a:solidFill>
                <a:latin typeface="Arial"/>
                <a:ea typeface="Arial"/>
                <a:cs typeface="Arial"/>
                <a:sym typeface="Arial"/>
              </a:rPr>
              <a:t>klasa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narzędziowa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dla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tablic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Posiada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sporo</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metod</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pozwalających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poruszanie</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się</a:t>
            </a:r>
            <a:r>
              <a:rPr lang="en-US" sz="3000" dirty="0">
                <a:solidFill>
                  <a:srgbClr val="000000"/>
                </a:solidFill>
                <a:latin typeface="Arial"/>
                <a:ea typeface="Arial"/>
                <a:cs typeface="Arial"/>
                <a:sym typeface="Arial"/>
              </a:rPr>
              <a:t> po </a:t>
            </a:r>
            <a:r>
              <a:rPr lang="en-US" sz="3000" dirty="0" err="1">
                <a:solidFill>
                  <a:srgbClr val="000000"/>
                </a:solidFill>
                <a:latin typeface="Arial"/>
                <a:ea typeface="Arial"/>
                <a:cs typeface="Arial"/>
                <a:sym typeface="Arial"/>
              </a:rPr>
              <a:t>tablicach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oraz</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transformacji</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tablic</a:t>
            </a:r>
            <a:r>
              <a:rPr lang="en-US" sz="3000" dirty="0">
                <a:solidFill>
                  <a:srgbClr val="000000"/>
                </a:solidFill>
                <a:latin typeface="Arial"/>
                <a:ea typeface="Arial"/>
                <a:cs typeface="Arial"/>
                <a:sym typeface="Arial"/>
              </a:rPr>
              <a:t> do </a:t>
            </a:r>
            <a:r>
              <a:rPr lang="en-US" sz="3000" dirty="0" err="1">
                <a:solidFill>
                  <a:srgbClr val="000000"/>
                </a:solidFill>
                <a:latin typeface="Arial"/>
                <a:ea typeface="Arial"/>
                <a:cs typeface="Arial"/>
                <a:sym typeface="Arial"/>
              </a:rPr>
              <a:t>kolekcji</a:t>
            </a:r>
            <a:r>
              <a:rPr lang="en-US" sz="3000" dirty="0">
                <a:solidFill>
                  <a:srgbClr val="000000"/>
                </a:solidFill>
                <a:latin typeface="Arial"/>
                <a:ea typeface="Arial"/>
                <a:cs typeface="Arial"/>
                <a:sym typeface="Arial"/>
              </a:rPr>
              <a:t>.</a:t>
            </a:r>
            <a:endParaRPr sz="3000" dirty="0">
              <a:solidFill>
                <a:srgbClr val="000000"/>
              </a:solidFill>
              <a:latin typeface="Arial"/>
              <a:ea typeface="Arial"/>
              <a:cs typeface="Arial"/>
              <a:sym typeface="Arial"/>
            </a:endParaRPr>
          </a:p>
          <a:p>
            <a:pPr marL="0" lvl="0" indent="0" algn="l" rtl="0">
              <a:spcBef>
                <a:spcPts val="0"/>
              </a:spcBef>
              <a:spcAft>
                <a:spcPts val="0"/>
              </a:spcAft>
              <a:buNone/>
            </a:pPr>
            <a:endParaRPr sz="3000" dirty="0">
              <a:solidFill>
                <a:srgbClr val="000000"/>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Char char="●"/>
            </a:pPr>
            <a:r>
              <a:rPr lang="en-US" sz="3000" b="1" dirty="0" err="1">
                <a:solidFill>
                  <a:srgbClr val="666666"/>
                </a:solidFill>
                <a:latin typeface="Arial"/>
                <a:ea typeface="Arial"/>
                <a:cs typeface="Arial"/>
                <a:sym typeface="Arial"/>
              </a:rPr>
              <a:t>java.util.</a:t>
            </a:r>
            <a:r>
              <a:rPr lang="en-US" sz="3000" b="1" dirty="0" err="1">
                <a:solidFill>
                  <a:srgbClr val="20999D"/>
                </a:solidFill>
                <a:latin typeface="Arial"/>
                <a:ea typeface="Arial"/>
                <a:cs typeface="Arial"/>
                <a:sym typeface="Arial"/>
              </a:rPr>
              <a:t>Collections</a:t>
            </a:r>
            <a:r>
              <a:rPr lang="en-US" sz="3000" dirty="0">
                <a:solidFill>
                  <a:srgbClr val="000000"/>
                </a:solidFill>
                <a:latin typeface="Arial"/>
                <a:ea typeface="Arial"/>
                <a:cs typeface="Arial"/>
                <a:sym typeface="Arial"/>
              </a:rPr>
              <a:t> - </a:t>
            </a:r>
            <a:r>
              <a:rPr lang="en-US" sz="3000" dirty="0" err="1">
                <a:solidFill>
                  <a:srgbClr val="000000"/>
                </a:solidFill>
                <a:latin typeface="Arial"/>
                <a:ea typeface="Arial"/>
                <a:cs typeface="Arial"/>
                <a:sym typeface="Arial"/>
              </a:rPr>
              <a:t>klasa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narzędziowa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dla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kolekcji</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Pozwala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proste</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operacje</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tworzenia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modyfikacji</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przeszukiwania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sortowania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dla</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kolekcji</a:t>
            </a:r>
            <a:r>
              <a:rPr lang="en-US" sz="3000" dirty="0">
                <a:solidFill>
                  <a:srgbClr val="000000"/>
                </a:solidFill>
                <a:latin typeface="Arial"/>
                <a:ea typeface="Arial"/>
                <a:cs typeface="Arial"/>
                <a:sym typeface="Arial"/>
              </a:rPr>
              <a:t>.</a:t>
            </a:r>
            <a:endParaRPr sz="3000" dirty="0">
              <a:solidFill>
                <a:srgbClr val="000000"/>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20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01" name="Google Shape;2001;p20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#collections</a:t>
            </a:r>
            <a:endParaRPr sz="3000" b="1">
              <a:solidFill>
                <a:schemeClr val="accent6"/>
              </a:solidFill>
              <a:latin typeface="Arial"/>
              <a:ea typeface="Arial"/>
              <a:cs typeface="Arial"/>
              <a:sym typeface="Aria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2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#collections</a:t>
            </a:r>
            <a:endParaRPr sz="2400" dirty="0">
              <a:solidFill>
                <a:schemeClr val="accent6"/>
              </a:solidFill>
              <a:latin typeface="Arial"/>
              <a:ea typeface="Arial"/>
              <a:cs typeface="Arial"/>
              <a:sym typeface="Arial"/>
            </a:endParaRPr>
          </a:p>
        </p:txBody>
      </p:sp>
      <p:sp>
        <p:nvSpPr>
          <p:cNvPr id="2007" name="Google Shape;2007;p210"/>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dirty="0" err="1">
                <a:latin typeface="Arial"/>
                <a:ea typeface="Arial"/>
                <a:cs typeface="Arial"/>
                <a:sym typeface="Arial"/>
              </a:rPr>
              <a:t>Bazując</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kodzie</a:t>
            </a:r>
            <a:r>
              <a:rPr lang="en-US" sz="2000" dirty="0">
                <a:latin typeface="Arial"/>
                <a:ea typeface="Arial"/>
                <a:cs typeface="Arial"/>
                <a:sym typeface="Arial"/>
              </a:rPr>
              <a:t> </a:t>
            </a:r>
            <a:r>
              <a:rPr lang="en-US" sz="2000" dirty="0" err="1">
                <a:latin typeface="Arial"/>
                <a:ea typeface="Arial"/>
                <a:cs typeface="Arial"/>
                <a:sym typeface="Arial"/>
              </a:rPr>
              <a:t>utworzonym</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potrzeby</a:t>
            </a:r>
            <a:r>
              <a:rPr lang="en-US" sz="2000" dirty="0">
                <a:latin typeface="Arial"/>
                <a:ea typeface="Arial"/>
                <a:cs typeface="Arial"/>
                <a:sym typeface="Arial"/>
              </a:rPr>
              <a:t> </a:t>
            </a:r>
            <a:r>
              <a:rPr lang="en-US" sz="2000" dirty="0" err="1">
                <a:latin typeface="Arial"/>
                <a:ea typeface="Arial"/>
                <a:cs typeface="Arial"/>
                <a:sym typeface="Arial"/>
              </a:rPr>
              <a:t>omawiania</a:t>
            </a:r>
            <a:r>
              <a:rPr lang="en-US" sz="2000" dirty="0">
                <a:latin typeface="Arial"/>
                <a:ea typeface="Arial"/>
                <a:cs typeface="Arial"/>
                <a:sym typeface="Arial"/>
              </a:rPr>
              <a:t> </a:t>
            </a:r>
            <a:r>
              <a:rPr lang="en-US" sz="2000" dirty="0" err="1">
                <a:latin typeface="Arial"/>
                <a:ea typeface="Arial"/>
                <a:cs typeface="Arial"/>
                <a:sym typeface="Arial"/>
              </a:rPr>
              <a:t>interfejsów</a:t>
            </a:r>
            <a:r>
              <a:rPr lang="en-US" sz="2000" dirty="0">
                <a:latin typeface="Arial"/>
                <a:ea typeface="Arial"/>
                <a:cs typeface="Arial"/>
                <a:sym typeface="Arial"/>
              </a:rPr>
              <a:t>, </a:t>
            </a:r>
            <a:r>
              <a:rPr lang="en-US" sz="2000" dirty="0" err="1">
                <a:latin typeface="Arial"/>
                <a:ea typeface="Arial"/>
                <a:cs typeface="Arial"/>
                <a:sym typeface="Arial"/>
              </a:rPr>
              <a:t>utwórz</a:t>
            </a:r>
            <a:r>
              <a:rPr lang="en-US" sz="2000" dirty="0">
                <a:latin typeface="Arial"/>
                <a:ea typeface="Arial"/>
                <a:cs typeface="Arial"/>
                <a:sym typeface="Arial"/>
              </a:rPr>
              <a:t> </a:t>
            </a:r>
            <a:r>
              <a:rPr lang="en-US" sz="2000" dirty="0" err="1">
                <a:latin typeface="Arial"/>
                <a:ea typeface="Arial"/>
                <a:cs typeface="Arial"/>
                <a:sym typeface="Arial"/>
              </a:rPr>
              <a:t>kolekcję</a:t>
            </a:r>
            <a:r>
              <a:rPr lang="en-US" sz="2000" dirty="0">
                <a:latin typeface="Arial"/>
                <a:ea typeface="Arial"/>
                <a:cs typeface="Arial"/>
                <a:sym typeface="Arial"/>
              </a:rPr>
              <a:t> </a:t>
            </a:r>
            <a:r>
              <a:rPr lang="en-US" sz="2000" dirty="0" err="1">
                <a:latin typeface="Arial"/>
                <a:ea typeface="Arial"/>
                <a:cs typeface="Arial"/>
                <a:sym typeface="Arial"/>
              </a:rPr>
              <a:t>figur</a:t>
            </a:r>
            <a:r>
              <a:rPr lang="en-US" sz="2000" dirty="0">
                <a:latin typeface="Arial"/>
                <a:ea typeface="Arial"/>
                <a:cs typeface="Arial"/>
                <a:sym typeface="Arial"/>
              </a:rPr>
              <a:t> </a:t>
            </a:r>
            <a:r>
              <a:rPr lang="en-US" sz="2000" dirty="0" err="1">
                <a:latin typeface="Arial"/>
                <a:ea typeface="Arial"/>
                <a:cs typeface="Arial"/>
                <a:sym typeface="Arial"/>
              </a:rPr>
              <a:t>każdego</a:t>
            </a:r>
            <a:r>
              <a:rPr lang="en-US" sz="2000" dirty="0">
                <a:latin typeface="Arial"/>
                <a:ea typeface="Arial"/>
                <a:cs typeface="Arial"/>
                <a:sym typeface="Arial"/>
              </a:rPr>
              <a:t> </a:t>
            </a:r>
            <a:r>
              <a:rPr lang="en-US" sz="2000" dirty="0" err="1">
                <a:latin typeface="Arial"/>
                <a:ea typeface="Arial"/>
                <a:cs typeface="Arial"/>
                <a:sym typeface="Arial"/>
              </a:rPr>
              <a:t>typu</a:t>
            </a:r>
            <a:r>
              <a:rPr lang="en-US" sz="2000" dirty="0">
                <a:latin typeface="Arial"/>
                <a:ea typeface="Arial"/>
                <a:cs typeface="Arial"/>
                <a:sym typeface="Arial"/>
              </a:rPr>
              <a:t>. Na </a:t>
            </a:r>
            <a:r>
              <a:rPr lang="en-US" sz="2000" dirty="0" err="1">
                <a:latin typeface="Arial"/>
                <a:ea typeface="Arial"/>
                <a:cs typeface="Arial"/>
                <a:sym typeface="Arial"/>
              </a:rPr>
              <a:t>podstawie</a:t>
            </a:r>
            <a:r>
              <a:rPr lang="en-US" sz="2000" dirty="0">
                <a:latin typeface="Arial"/>
                <a:ea typeface="Arial"/>
                <a:cs typeface="Arial"/>
                <a:sym typeface="Arial"/>
              </a:rPr>
              <a:t> </a:t>
            </a:r>
            <a:r>
              <a:rPr lang="en-US" sz="2000" dirty="0" err="1">
                <a:latin typeface="Arial"/>
                <a:ea typeface="Arial"/>
                <a:cs typeface="Arial"/>
                <a:sym typeface="Arial"/>
              </a:rPr>
              <a:t>utworzonej</a:t>
            </a:r>
            <a:r>
              <a:rPr lang="en-US" sz="2000" dirty="0">
                <a:latin typeface="Arial"/>
                <a:ea typeface="Arial"/>
                <a:cs typeface="Arial"/>
                <a:sym typeface="Arial"/>
              </a:rPr>
              <a:t> </a:t>
            </a:r>
            <a:r>
              <a:rPr lang="en-US" sz="2000" dirty="0" err="1">
                <a:latin typeface="Arial"/>
                <a:ea typeface="Arial"/>
                <a:cs typeface="Arial"/>
                <a:sym typeface="Arial"/>
              </a:rPr>
              <a:t>kolekcji</a:t>
            </a:r>
            <a:r>
              <a:rPr lang="en-US" sz="2000" dirty="0">
                <a:latin typeface="Arial"/>
                <a:ea typeface="Arial"/>
                <a:cs typeface="Arial"/>
                <a:sym typeface="Arial"/>
              </a:rPr>
              <a:t>, </a:t>
            </a:r>
            <a:r>
              <a:rPr lang="en-US" sz="2000" dirty="0" err="1">
                <a:latin typeface="Arial"/>
                <a:ea typeface="Arial"/>
                <a:cs typeface="Arial"/>
                <a:sym typeface="Arial"/>
              </a:rPr>
              <a:t>oblicz</a:t>
            </a:r>
            <a:r>
              <a:rPr lang="en-US" sz="2000" dirty="0">
                <a:latin typeface="Arial"/>
                <a:ea typeface="Arial"/>
                <a:cs typeface="Arial"/>
                <a:sym typeface="Arial"/>
              </a:rPr>
              <a:t> </a:t>
            </a:r>
            <a:r>
              <a:rPr lang="en-US" sz="2000" dirty="0" err="1">
                <a:latin typeface="Arial"/>
                <a:ea typeface="Arial"/>
                <a:cs typeface="Arial"/>
                <a:sym typeface="Arial"/>
              </a:rPr>
              <a:t>pola</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obwody</a:t>
            </a:r>
            <a:r>
              <a:rPr lang="en-US" sz="2000" dirty="0">
                <a:latin typeface="Arial"/>
                <a:ea typeface="Arial"/>
                <a:cs typeface="Arial"/>
                <a:sym typeface="Arial"/>
              </a:rPr>
              <a:t> </a:t>
            </a:r>
            <a:r>
              <a:rPr lang="en-US" sz="2000" dirty="0" err="1">
                <a:latin typeface="Arial"/>
                <a:ea typeface="Arial"/>
                <a:cs typeface="Arial"/>
                <a:sym typeface="Arial"/>
              </a:rPr>
              <a:t>wszystkich</a:t>
            </a:r>
            <a:r>
              <a:rPr lang="en-US" sz="2000" dirty="0">
                <a:latin typeface="Arial"/>
                <a:ea typeface="Arial"/>
                <a:cs typeface="Arial"/>
                <a:sym typeface="Arial"/>
              </a:rPr>
              <a:t> </a:t>
            </a:r>
            <a:r>
              <a:rPr lang="en-US" sz="2000" dirty="0" err="1">
                <a:latin typeface="Arial"/>
                <a:ea typeface="Arial"/>
                <a:cs typeface="Arial"/>
                <a:sym typeface="Arial"/>
              </a:rPr>
              <a:t>figur</a:t>
            </a:r>
            <a:r>
              <a:rPr lang="en-US" sz="2000" dirty="0">
                <a:latin typeface="Arial"/>
                <a:ea typeface="Arial"/>
                <a:cs typeface="Arial"/>
                <a:sym typeface="Arial"/>
              </a:rPr>
              <a:t> </a:t>
            </a:r>
            <a:r>
              <a:rPr lang="en-US" sz="2000" dirty="0" err="1">
                <a:latin typeface="Arial"/>
                <a:ea typeface="Arial"/>
                <a:cs typeface="Arial"/>
                <a:sym typeface="Arial"/>
              </a:rPr>
              <a:t>znajdujących</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w </a:t>
            </a:r>
            <a:r>
              <a:rPr lang="en-US" sz="2000" dirty="0" err="1">
                <a:latin typeface="Arial"/>
                <a:ea typeface="Arial"/>
                <a:cs typeface="Arial"/>
                <a:sym typeface="Arial"/>
              </a:rPr>
              <a:t>kolekcji</a:t>
            </a:r>
            <a:r>
              <a:rPr lang="en-US" sz="2000" dirty="0">
                <a:latin typeface="Arial"/>
                <a:ea typeface="Arial"/>
                <a:cs typeface="Arial"/>
                <a:sym typeface="Arial"/>
              </a:rPr>
              <a:t>.</a:t>
            </a:r>
            <a:endParaRPr sz="20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err="1">
                <a:latin typeface="Arial"/>
                <a:ea typeface="Arial"/>
                <a:cs typeface="Arial"/>
                <a:sym typeface="Arial"/>
              </a:rPr>
              <a:t>Napisz</a:t>
            </a:r>
            <a:r>
              <a:rPr lang="en-US" sz="2000" dirty="0">
                <a:latin typeface="Arial"/>
                <a:ea typeface="Arial"/>
                <a:cs typeface="Arial"/>
                <a:sym typeface="Arial"/>
              </a:rPr>
              <a:t> </a:t>
            </a:r>
            <a:r>
              <a:rPr lang="en-US" sz="2000" dirty="0" err="1">
                <a:latin typeface="Arial"/>
                <a:ea typeface="Arial"/>
                <a:cs typeface="Arial"/>
                <a:sym typeface="Arial"/>
              </a:rPr>
              <a:t>metodę</a:t>
            </a:r>
            <a:r>
              <a:rPr lang="en-US" sz="2000" dirty="0">
                <a:latin typeface="Arial"/>
                <a:ea typeface="Arial"/>
                <a:cs typeface="Arial"/>
                <a:sym typeface="Arial"/>
              </a:rPr>
              <a:t>, </a:t>
            </a:r>
            <a:r>
              <a:rPr lang="en-US" sz="2000" dirty="0" err="1">
                <a:latin typeface="Arial"/>
                <a:ea typeface="Arial"/>
                <a:cs typeface="Arial"/>
                <a:sym typeface="Arial"/>
              </a:rPr>
              <a:t>która</a:t>
            </a:r>
            <a:r>
              <a:rPr lang="en-US" sz="2000" dirty="0">
                <a:latin typeface="Arial"/>
                <a:ea typeface="Arial"/>
                <a:cs typeface="Arial"/>
                <a:sym typeface="Arial"/>
              </a:rPr>
              <a:t> </a:t>
            </a:r>
            <a:r>
              <a:rPr lang="en-US" sz="2000" dirty="0" err="1">
                <a:latin typeface="Arial"/>
                <a:ea typeface="Arial"/>
                <a:cs typeface="Arial"/>
                <a:sym typeface="Arial"/>
              </a:rPr>
              <a:t>porówna</a:t>
            </a:r>
            <a:r>
              <a:rPr lang="en-US" sz="2000" dirty="0">
                <a:latin typeface="Arial"/>
                <a:ea typeface="Arial"/>
                <a:cs typeface="Arial"/>
                <a:sym typeface="Arial"/>
              </a:rPr>
              <a:t> ze </a:t>
            </a:r>
            <a:r>
              <a:rPr lang="en-US" sz="2000" dirty="0" err="1">
                <a:latin typeface="Arial"/>
                <a:ea typeface="Arial"/>
                <a:cs typeface="Arial"/>
                <a:sym typeface="Arial"/>
              </a:rPr>
              <a:t>sobą</a:t>
            </a:r>
            <a:r>
              <a:rPr lang="en-US" sz="2000" dirty="0">
                <a:latin typeface="Arial"/>
                <a:ea typeface="Arial"/>
                <a:cs typeface="Arial"/>
                <a:sym typeface="Arial"/>
              </a:rPr>
              <a:t> </a:t>
            </a:r>
            <a:r>
              <a:rPr lang="en-US" sz="2000" dirty="0" err="1">
                <a:latin typeface="Arial"/>
                <a:ea typeface="Arial"/>
                <a:cs typeface="Arial"/>
                <a:sym typeface="Arial"/>
              </a:rPr>
              <a:t>dwie</a:t>
            </a:r>
            <a:r>
              <a:rPr lang="en-US" sz="2000" dirty="0">
                <a:latin typeface="Arial"/>
                <a:ea typeface="Arial"/>
                <a:cs typeface="Arial"/>
                <a:sym typeface="Arial"/>
              </a:rPr>
              <a:t> </a:t>
            </a:r>
            <a:r>
              <a:rPr lang="en-US" sz="2000" dirty="0" err="1">
                <a:latin typeface="Arial"/>
                <a:ea typeface="Arial"/>
                <a:cs typeface="Arial"/>
                <a:sym typeface="Arial"/>
              </a:rPr>
              <a:t>kolekcje</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wyświetli</a:t>
            </a:r>
            <a:r>
              <a:rPr lang="en-US" sz="2000" dirty="0">
                <a:latin typeface="Arial"/>
                <a:ea typeface="Arial"/>
                <a:cs typeface="Arial"/>
                <a:sym typeface="Arial"/>
              </a:rPr>
              <a:t> </a:t>
            </a:r>
            <a:r>
              <a:rPr lang="en-US" sz="2000" dirty="0" err="1">
                <a:latin typeface="Arial"/>
                <a:ea typeface="Arial"/>
                <a:cs typeface="Arial"/>
                <a:sym typeface="Arial"/>
              </a:rPr>
              <a:t>rezultat</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konsoli</a:t>
            </a:r>
            <a:r>
              <a:rPr lang="en-US" sz="2000" dirty="0">
                <a:latin typeface="Arial"/>
                <a:ea typeface="Arial"/>
                <a:cs typeface="Arial"/>
                <a:sym typeface="Arial"/>
              </a:rPr>
              <a:t>.</a:t>
            </a:r>
            <a:endParaRPr sz="20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err="1">
                <a:latin typeface="Arial"/>
                <a:ea typeface="Arial"/>
                <a:cs typeface="Arial"/>
                <a:sym typeface="Arial"/>
              </a:rPr>
              <a:t>Napisz</a:t>
            </a:r>
            <a:r>
              <a:rPr lang="en-US" sz="2000" dirty="0">
                <a:latin typeface="Arial"/>
                <a:ea typeface="Arial"/>
                <a:cs typeface="Arial"/>
                <a:sym typeface="Arial"/>
              </a:rPr>
              <a:t> </a:t>
            </a:r>
            <a:r>
              <a:rPr lang="en-US" sz="2000" dirty="0" err="1">
                <a:latin typeface="Arial"/>
                <a:ea typeface="Arial"/>
                <a:cs typeface="Arial"/>
                <a:sym typeface="Arial"/>
              </a:rPr>
              <a:t>klasę</a:t>
            </a:r>
            <a:r>
              <a:rPr lang="en-US" sz="2000" dirty="0">
                <a:latin typeface="Arial"/>
                <a:ea typeface="Arial"/>
                <a:cs typeface="Arial"/>
                <a:sym typeface="Arial"/>
              </a:rPr>
              <a:t> o </a:t>
            </a:r>
            <a:r>
              <a:rPr lang="en-US" sz="2000" dirty="0" err="1">
                <a:latin typeface="Arial"/>
                <a:ea typeface="Arial"/>
                <a:cs typeface="Arial"/>
                <a:sym typeface="Arial"/>
              </a:rPr>
              <a:t>nazwie</a:t>
            </a:r>
            <a:r>
              <a:rPr lang="en-US" sz="2000" dirty="0">
                <a:latin typeface="Arial"/>
                <a:ea typeface="Arial"/>
                <a:cs typeface="Arial"/>
                <a:sym typeface="Arial"/>
              </a:rPr>
              <a:t> </a:t>
            </a:r>
            <a:r>
              <a:rPr lang="en-US" sz="2000" b="1" dirty="0">
                <a:latin typeface="Arial"/>
                <a:ea typeface="Arial"/>
                <a:cs typeface="Arial"/>
                <a:sym typeface="Arial"/>
              </a:rPr>
              <a:t>Person</a:t>
            </a:r>
            <a:r>
              <a:rPr lang="en-US" sz="2000" dirty="0">
                <a:latin typeface="Arial"/>
                <a:ea typeface="Arial"/>
                <a:cs typeface="Arial"/>
                <a:sym typeface="Arial"/>
              </a:rPr>
              <a:t>, </a:t>
            </a:r>
            <a:r>
              <a:rPr lang="en-US" sz="2000" dirty="0" err="1">
                <a:latin typeface="Arial"/>
                <a:ea typeface="Arial"/>
                <a:cs typeface="Arial"/>
                <a:sym typeface="Arial"/>
              </a:rPr>
              <a:t>która</a:t>
            </a:r>
            <a:r>
              <a:rPr lang="en-US" sz="2000" dirty="0">
                <a:latin typeface="Arial"/>
                <a:ea typeface="Arial"/>
                <a:cs typeface="Arial"/>
                <a:sym typeface="Arial"/>
              </a:rPr>
              <a:t> </a:t>
            </a:r>
            <a:r>
              <a:rPr lang="en-US" sz="2000" dirty="0" err="1">
                <a:latin typeface="Arial"/>
                <a:ea typeface="Arial"/>
                <a:cs typeface="Arial"/>
                <a:sym typeface="Arial"/>
              </a:rPr>
              <a:t>będzie</a:t>
            </a:r>
            <a:r>
              <a:rPr lang="en-US" sz="2000" dirty="0">
                <a:latin typeface="Arial"/>
                <a:ea typeface="Arial"/>
                <a:cs typeface="Arial"/>
                <a:sym typeface="Arial"/>
              </a:rPr>
              <a:t> </a:t>
            </a:r>
            <a:r>
              <a:rPr lang="en-US" sz="2000" dirty="0" err="1">
                <a:latin typeface="Arial"/>
                <a:ea typeface="Arial"/>
                <a:cs typeface="Arial"/>
                <a:sym typeface="Arial"/>
              </a:rPr>
              <a:t>zawierać</a:t>
            </a:r>
            <a:r>
              <a:rPr lang="en-US" sz="2000" dirty="0">
                <a:latin typeface="Arial"/>
                <a:ea typeface="Arial"/>
                <a:cs typeface="Arial"/>
                <a:sym typeface="Arial"/>
              </a:rPr>
              <a:t> </a:t>
            </a:r>
            <a:r>
              <a:rPr lang="en-US" sz="2000" dirty="0" err="1">
                <a:latin typeface="Arial"/>
                <a:ea typeface="Arial"/>
                <a:cs typeface="Arial"/>
                <a:sym typeface="Arial"/>
              </a:rPr>
              <a:t>pola</a:t>
            </a:r>
            <a:r>
              <a:rPr lang="en-US" sz="2000" dirty="0">
                <a:latin typeface="Arial"/>
                <a:ea typeface="Arial"/>
                <a:cs typeface="Arial"/>
                <a:sym typeface="Arial"/>
              </a:rPr>
              <a:t>: </a:t>
            </a:r>
            <a:r>
              <a:rPr lang="en-US" sz="2000" b="1" dirty="0" err="1">
                <a:latin typeface="Arial"/>
                <a:ea typeface="Arial"/>
                <a:cs typeface="Arial"/>
                <a:sym typeface="Arial"/>
              </a:rPr>
              <a:t>firstName</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b="1" dirty="0" err="1">
                <a:latin typeface="Arial"/>
                <a:ea typeface="Arial"/>
                <a:cs typeface="Arial"/>
                <a:sym typeface="Arial"/>
              </a:rPr>
              <a:t>lastName</a:t>
            </a:r>
            <a:r>
              <a:rPr lang="en-US" sz="2000" dirty="0">
                <a:latin typeface="Arial"/>
                <a:ea typeface="Arial"/>
                <a:cs typeface="Arial"/>
                <a:sym typeface="Arial"/>
              </a:rPr>
              <a:t>. </a:t>
            </a:r>
            <a:r>
              <a:rPr lang="en-US" sz="2000" dirty="0" err="1">
                <a:latin typeface="Arial"/>
                <a:ea typeface="Arial"/>
                <a:cs typeface="Arial"/>
                <a:sym typeface="Arial"/>
              </a:rPr>
              <a:t>Klasa</a:t>
            </a:r>
            <a:r>
              <a:rPr lang="en-US" sz="2000" dirty="0">
                <a:latin typeface="Arial"/>
                <a:ea typeface="Arial"/>
                <a:cs typeface="Arial"/>
                <a:sym typeface="Arial"/>
              </a:rPr>
              <a:t> </a:t>
            </a:r>
            <a:r>
              <a:rPr lang="en-US" sz="2000" dirty="0" err="1">
                <a:latin typeface="Arial"/>
                <a:ea typeface="Arial"/>
                <a:cs typeface="Arial"/>
                <a:sym typeface="Arial"/>
              </a:rPr>
              <a:t>powinna</a:t>
            </a:r>
            <a:r>
              <a:rPr lang="en-US" sz="2000" dirty="0">
                <a:latin typeface="Arial"/>
                <a:ea typeface="Arial"/>
                <a:cs typeface="Arial"/>
                <a:sym typeface="Arial"/>
              </a:rPr>
              <a:t> </a:t>
            </a:r>
            <a:r>
              <a:rPr lang="en-US" sz="2000" dirty="0" err="1">
                <a:latin typeface="Arial"/>
                <a:ea typeface="Arial"/>
                <a:cs typeface="Arial"/>
                <a:sym typeface="Arial"/>
              </a:rPr>
              <a:t>implementować</a:t>
            </a:r>
            <a:r>
              <a:rPr lang="en-US" sz="2000" dirty="0">
                <a:latin typeface="Arial"/>
                <a:ea typeface="Arial"/>
                <a:cs typeface="Arial"/>
                <a:sym typeface="Arial"/>
              </a:rPr>
              <a:t> </a:t>
            </a:r>
            <a:r>
              <a:rPr lang="en-US" sz="2000" dirty="0" err="1">
                <a:latin typeface="Arial"/>
                <a:ea typeface="Arial"/>
                <a:cs typeface="Arial"/>
                <a:sym typeface="Arial"/>
              </a:rPr>
              <a:t>interfejs</a:t>
            </a:r>
            <a:r>
              <a:rPr lang="en-US" sz="2000" dirty="0">
                <a:latin typeface="Arial"/>
                <a:ea typeface="Arial"/>
                <a:cs typeface="Arial"/>
                <a:sym typeface="Arial"/>
              </a:rPr>
              <a:t> </a:t>
            </a:r>
            <a:r>
              <a:rPr lang="en-US" sz="2000" b="1" dirty="0">
                <a:latin typeface="Arial"/>
                <a:ea typeface="Arial"/>
                <a:cs typeface="Arial"/>
                <a:sym typeface="Arial"/>
              </a:rPr>
              <a:t>Comparable</a:t>
            </a:r>
            <a:r>
              <a:rPr lang="en-US" sz="2000" dirty="0">
                <a:latin typeface="Arial"/>
                <a:ea typeface="Arial"/>
                <a:cs typeface="Arial"/>
                <a:sym typeface="Arial"/>
              </a:rPr>
              <a:t>. </a:t>
            </a:r>
            <a:r>
              <a:rPr lang="en-US" sz="2000" dirty="0" err="1">
                <a:latin typeface="Arial"/>
                <a:ea typeface="Arial"/>
                <a:cs typeface="Arial"/>
                <a:sym typeface="Arial"/>
              </a:rPr>
              <a:t>Następnie</a:t>
            </a:r>
            <a:r>
              <a:rPr lang="en-US" sz="2000" dirty="0">
                <a:latin typeface="Arial"/>
                <a:ea typeface="Arial"/>
                <a:cs typeface="Arial"/>
                <a:sym typeface="Arial"/>
              </a:rPr>
              <a:t> </a:t>
            </a:r>
            <a:r>
              <a:rPr lang="en-US" sz="2000" dirty="0" err="1">
                <a:latin typeface="Arial"/>
                <a:ea typeface="Arial"/>
                <a:cs typeface="Arial"/>
                <a:sym typeface="Arial"/>
              </a:rPr>
              <a:t>utwórz</a:t>
            </a:r>
            <a:r>
              <a:rPr lang="en-US" sz="2000" dirty="0">
                <a:latin typeface="Arial"/>
                <a:ea typeface="Arial"/>
                <a:cs typeface="Arial"/>
                <a:sym typeface="Arial"/>
              </a:rPr>
              <a:t> </a:t>
            </a:r>
            <a:r>
              <a:rPr lang="en-US" sz="2000" dirty="0" err="1">
                <a:latin typeface="Arial"/>
                <a:ea typeface="Arial"/>
                <a:cs typeface="Arial"/>
                <a:sym typeface="Arial"/>
              </a:rPr>
              <a:t>kolekcję</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dodaj</a:t>
            </a:r>
            <a:r>
              <a:rPr lang="en-US" sz="2000" dirty="0">
                <a:latin typeface="Arial"/>
                <a:ea typeface="Arial"/>
                <a:cs typeface="Arial"/>
                <a:sym typeface="Arial"/>
              </a:rPr>
              <a:t> do </a:t>
            </a:r>
            <a:r>
              <a:rPr lang="en-US" sz="2000" dirty="0" err="1">
                <a:latin typeface="Arial"/>
                <a:ea typeface="Arial"/>
                <a:cs typeface="Arial"/>
                <a:sym typeface="Arial"/>
              </a:rPr>
              <a:t>niej</a:t>
            </a:r>
            <a:r>
              <a:rPr lang="en-US" sz="2000" dirty="0">
                <a:latin typeface="Arial"/>
                <a:ea typeface="Arial"/>
                <a:cs typeface="Arial"/>
                <a:sym typeface="Arial"/>
              </a:rPr>
              <a:t> </a:t>
            </a:r>
            <a:r>
              <a:rPr lang="en-US" sz="2000" dirty="0" err="1">
                <a:latin typeface="Arial"/>
                <a:ea typeface="Arial"/>
                <a:cs typeface="Arial"/>
                <a:sym typeface="Arial"/>
              </a:rPr>
              <a:t>kilka</a:t>
            </a:r>
            <a:r>
              <a:rPr lang="en-US" sz="2000" dirty="0">
                <a:latin typeface="Arial"/>
                <a:ea typeface="Arial"/>
                <a:cs typeface="Arial"/>
                <a:sym typeface="Arial"/>
              </a:rPr>
              <a:t> </a:t>
            </a:r>
            <a:r>
              <a:rPr lang="en-US" sz="2000" dirty="0" err="1">
                <a:latin typeface="Arial"/>
                <a:ea typeface="Arial"/>
                <a:cs typeface="Arial"/>
                <a:sym typeface="Arial"/>
              </a:rPr>
              <a:t>obiektów</a:t>
            </a:r>
            <a:r>
              <a:rPr lang="en-US" sz="2000" dirty="0">
                <a:latin typeface="Arial"/>
                <a:ea typeface="Arial"/>
                <a:cs typeface="Arial"/>
                <a:sym typeface="Arial"/>
              </a:rPr>
              <a:t> </a:t>
            </a:r>
            <a:r>
              <a:rPr lang="en-US" sz="2000" dirty="0" err="1">
                <a:latin typeface="Arial"/>
                <a:ea typeface="Arial"/>
                <a:cs typeface="Arial"/>
                <a:sym typeface="Arial"/>
              </a:rPr>
              <a:t>klasy</a:t>
            </a:r>
            <a:r>
              <a:rPr lang="en-US" sz="2000" dirty="0">
                <a:latin typeface="Arial"/>
                <a:ea typeface="Arial"/>
                <a:cs typeface="Arial"/>
                <a:sym typeface="Arial"/>
              </a:rPr>
              <a:t> Person. </a:t>
            </a:r>
            <a:r>
              <a:rPr lang="en-US" sz="2000" dirty="0" err="1">
                <a:latin typeface="Arial"/>
                <a:ea typeface="Arial"/>
                <a:cs typeface="Arial"/>
                <a:sym typeface="Arial"/>
              </a:rPr>
              <a:t>Kolekcja</a:t>
            </a:r>
            <a:r>
              <a:rPr lang="en-US" sz="2000" dirty="0">
                <a:latin typeface="Arial"/>
                <a:ea typeface="Arial"/>
                <a:cs typeface="Arial"/>
                <a:sym typeface="Arial"/>
              </a:rPr>
              <a:t> </a:t>
            </a:r>
            <a:r>
              <a:rPr lang="en-US" sz="2000" dirty="0" err="1">
                <a:latin typeface="Arial"/>
                <a:ea typeface="Arial"/>
                <a:cs typeface="Arial"/>
                <a:sym typeface="Arial"/>
              </a:rPr>
              <a:t>powinna</a:t>
            </a:r>
            <a:r>
              <a:rPr lang="en-US" sz="2000" dirty="0">
                <a:latin typeface="Arial"/>
                <a:ea typeface="Arial"/>
                <a:cs typeface="Arial"/>
                <a:sym typeface="Arial"/>
              </a:rPr>
              <a:t> </a:t>
            </a:r>
            <a:r>
              <a:rPr lang="en-US" sz="2000" dirty="0" err="1">
                <a:latin typeface="Arial"/>
                <a:ea typeface="Arial"/>
                <a:cs typeface="Arial"/>
                <a:sym typeface="Arial"/>
              </a:rPr>
              <a:t>sortować</a:t>
            </a:r>
            <a:r>
              <a:rPr lang="en-US" sz="2000" dirty="0">
                <a:latin typeface="Arial"/>
                <a:ea typeface="Arial"/>
                <a:cs typeface="Arial"/>
                <a:sym typeface="Arial"/>
              </a:rPr>
              <a:t> </a:t>
            </a:r>
            <a:r>
              <a:rPr lang="en-US" sz="2000" dirty="0" err="1">
                <a:latin typeface="Arial"/>
                <a:ea typeface="Arial"/>
                <a:cs typeface="Arial"/>
                <a:sym typeface="Arial"/>
              </a:rPr>
              <a:t>alfabetycznie</a:t>
            </a:r>
            <a:r>
              <a:rPr lang="en-US" sz="2000" dirty="0">
                <a:latin typeface="Arial"/>
                <a:ea typeface="Arial"/>
                <a:cs typeface="Arial"/>
                <a:sym typeface="Arial"/>
              </a:rPr>
              <a:t> </a:t>
            </a:r>
            <a:r>
              <a:rPr lang="en-US" sz="2000" dirty="0" err="1">
                <a:latin typeface="Arial"/>
                <a:ea typeface="Arial"/>
                <a:cs typeface="Arial"/>
                <a:sym typeface="Arial"/>
              </a:rPr>
              <a:t>wszystkie</a:t>
            </a:r>
            <a:r>
              <a:rPr lang="en-US" sz="2000" dirty="0">
                <a:latin typeface="Arial"/>
                <a:ea typeface="Arial"/>
                <a:cs typeface="Arial"/>
                <a:sym typeface="Arial"/>
              </a:rPr>
              <a:t> </a:t>
            </a:r>
            <a:r>
              <a:rPr lang="en-US" sz="2000" dirty="0" err="1">
                <a:latin typeface="Arial"/>
                <a:ea typeface="Arial"/>
                <a:cs typeface="Arial"/>
                <a:sym typeface="Arial"/>
              </a:rPr>
              <a:t>dodawane</a:t>
            </a:r>
            <a:r>
              <a:rPr lang="en-US" sz="2000" dirty="0">
                <a:latin typeface="Arial"/>
                <a:ea typeface="Arial"/>
                <a:cs typeface="Arial"/>
                <a:sym typeface="Arial"/>
              </a:rPr>
              <a:t> </a:t>
            </a:r>
            <a:r>
              <a:rPr lang="en-US" sz="2000" dirty="0" err="1">
                <a:latin typeface="Arial"/>
                <a:ea typeface="Arial"/>
                <a:cs typeface="Arial"/>
                <a:sym typeface="Arial"/>
              </a:rPr>
              <a:t>elementy</a:t>
            </a:r>
            <a:r>
              <a:rPr lang="en-US" sz="2000" dirty="0">
                <a:latin typeface="Arial"/>
                <a:ea typeface="Arial"/>
                <a:cs typeface="Arial"/>
                <a:sym typeface="Arial"/>
              </a:rPr>
              <a:t>.</a:t>
            </a:r>
            <a:endParaRPr sz="20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err="1">
                <a:latin typeface="Arial"/>
                <a:ea typeface="Arial"/>
                <a:cs typeface="Arial"/>
                <a:sym typeface="Arial"/>
              </a:rPr>
              <a:t>Napisz</a:t>
            </a:r>
            <a:r>
              <a:rPr lang="en-US" sz="2000" dirty="0">
                <a:latin typeface="Arial"/>
                <a:ea typeface="Arial"/>
                <a:cs typeface="Arial"/>
                <a:sym typeface="Arial"/>
              </a:rPr>
              <a:t> </a:t>
            </a:r>
            <a:r>
              <a:rPr lang="en-US" sz="2000" dirty="0" err="1">
                <a:latin typeface="Arial"/>
                <a:ea typeface="Arial"/>
                <a:cs typeface="Arial"/>
                <a:sym typeface="Arial"/>
              </a:rPr>
              <a:t>metodę</a:t>
            </a:r>
            <a:r>
              <a:rPr lang="en-US" sz="2000" dirty="0">
                <a:latin typeface="Arial"/>
                <a:ea typeface="Arial"/>
                <a:cs typeface="Arial"/>
                <a:sym typeface="Arial"/>
              </a:rPr>
              <a:t>, </a:t>
            </a:r>
            <a:r>
              <a:rPr lang="en-US" sz="2000" dirty="0" err="1">
                <a:latin typeface="Arial"/>
                <a:ea typeface="Arial"/>
                <a:cs typeface="Arial"/>
                <a:sym typeface="Arial"/>
              </a:rPr>
              <a:t>która</a:t>
            </a:r>
            <a:r>
              <a:rPr lang="en-US" sz="2000" dirty="0">
                <a:latin typeface="Arial"/>
                <a:ea typeface="Arial"/>
                <a:cs typeface="Arial"/>
                <a:sym typeface="Arial"/>
              </a:rPr>
              <a:t> </a:t>
            </a:r>
            <a:r>
              <a:rPr lang="en-US" sz="2000" dirty="0" err="1">
                <a:latin typeface="Arial"/>
                <a:ea typeface="Arial"/>
                <a:cs typeface="Arial"/>
                <a:sym typeface="Arial"/>
              </a:rPr>
              <a:t>będzie</a:t>
            </a:r>
            <a:r>
              <a:rPr lang="en-US" sz="2000" dirty="0">
                <a:latin typeface="Arial"/>
                <a:ea typeface="Arial"/>
                <a:cs typeface="Arial"/>
                <a:sym typeface="Arial"/>
              </a:rPr>
              <a:t> </a:t>
            </a:r>
            <a:r>
              <a:rPr lang="en-US" sz="2000" dirty="0" err="1">
                <a:latin typeface="Arial"/>
                <a:ea typeface="Arial"/>
                <a:cs typeface="Arial"/>
                <a:sym typeface="Arial"/>
              </a:rPr>
              <a:t>przyjmować</a:t>
            </a:r>
            <a:r>
              <a:rPr lang="en-US" sz="2000" dirty="0">
                <a:latin typeface="Arial"/>
                <a:ea typeface="Arial"/>
                <a:cs typeface="Arial"/>
                <a:sym typeface="Arial"/>
              </a:rPr>
              <a:t> </a:t>
            </a:r>
            <a:r>
              <a:rPr lang="en-US" sz="2000" dirty="0" err="1">
                <a:latin typeface="Arial"/>
                <a:ea typeface="Arial"/>
                <a:cs typeface="Arial"/>
                <a:sym typeface="Arial"/>
              </a:rPr>
              <a:t>imiona</a:t>
            </a:r>
            <a:r>
              <a:rPr lang="en-US" sz="2000" dirty="0">
                <a:latin typeface="Arial"/>
                <a:ea typeface="Arial"/>
                <a:cs typeface="Arial"/>
                <a:sym typeface="Arial"/>
              </a:rPr>
              <a:t> od </a:t>
            </a:r>
            <a:r>
              <a:rPr lang="en-US" sz="2000" dirty="0" err="1">
                <a:latin typeface="Arial"/>
                <a:ea typeface="Arial"/>
                <a:cs typeface="Arial"/>
                <a:sym typeface="Arial"/>
              </a:rPr>
              <a:t>użytkownika</a:t>
            </a:r>
            <a:r>
              <a:rPr lang="en-US" sz="2000" dirty="0">
                <a:latin typeface="Arial"/>
                <a:ea typeface="Arial"/>
                <a:cs typeface="Arial"/>
                <a:sym typeface="Arial"/>
              </a:rPr>
              <a:t>, a </a:t>
            </a:r>
            <a:r>
              <a:rPr lang="en-US" sz="2000" dirty="0" err="1">
                <a:latin typeface="Arial"/>
                <a:ea typeface="Arial"/>
                <a:cs typeface="Arial"/>
                <a:sym typeface="Arial"/>
              </a:rPr>
              <a:t>wprowadzenie</a:t>
            </a:r>
            <a:r>
              <a:rPr lang="en-US" sz="2000" dirty="0">
                <a:latin typeface="Arial"/>
                <a:ea typeface="Arial"/>
                <a:cs typeface="Arial"/>
                <a:sym typeface="Arial"/>
              </a:rPr>
              <a:t> </a:t>
            </a:r>
            <a:r>
              <a:rPr lang="en-US" sz="2000" dirty="0" err="1">
                <a:latin typeface="Arial"/>
                <a:ea typeface="Arial"/>
                <a:cs typeface="Arial"/>
                <a:sym typeface="Arial"/>
              </a:rPr>
              <a:t>znaku</a:t>
            </a:r>
            <a:r>
              <a:rPr lang="en-US" sz="2000" dirty="0">
                <a:latin typeface="Arial"/>
                <a:ea typeface="Arial"/>
                <a:cs typeface="Arial"/>
                <a:sym typeface="Arial"/>
              </a:rPr>
              <a:t> "q" </a:t>
            </a:r>
            <a:r>
              <a:rPr lang="en-US" sz="2000" dirty="0" err="1">
                <a:latin typeface="Arial"/>
                <a:ea typeface="Arial"/>
                <a:cs typeface="Arial"/>
                <a:sym typeface="Arial"/>
              </a:rPr>
              <a:t>przerwie</a:t>
            </a:r>
            <a:r>
              <a:rPr lang="en-US" sz="2000" dirty="0">
                <a:latin typeface="Arial"/>
                <a:ea typeface="Arial"/>
                <a:cs typeface="Arial"/>
                <a:sym typeface="Arial"/>
              </a:rPr>
              <a:t> </a:t>
            </a:r>
            <a:r>
              <a:rPr lang="en-US" sz="2000" dirty="0" err="1">
                <a:latin typeface="Arial"/>
                <a:ea typeface="Arial"/>
                <a:cs typeface="Arial"/>
                <a:sym typeface="Arial"/>
              </a:rPr>
              <a:t>jej</a:t>
            </a:r>
            <a:r>
              <a:rPr lang="en-US" sz="2000" dirty="0">
                <a:latin typeface="Arial"/>
                <a:ea typeface="Arial"/>
                <a:cs typeface="Arial"/>
                <a:sym typeface="Arial"/>
              </a:rPr>
              <a:t> </a:t>
            </a:r>
            <a:r>
              <a:rPr lang="en-US" sz="2000" dirty="0" err="1">
                <a:latin typeface="Arial"/>
                <a:ea typeface="Arial"/>
                <a:cs typeface="Arial"/>
                <a:sym typeface="Arial"/>
              </a:rPr>
              <a:t>działanie</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wyświetli</a:t>
            </a:r>
            <a:r>
              <a:rPr lang="en-US" sz="2000" dirty="0">
                <a:latin typeface="Arial"/>
                <a:ea typeface="Arial"/>
                <a:cs typeface="Arial"/>
                <a:sym typeface="Arial"/>
              </a:rPr>
              <a:t> </a:t>
            </a:r>
            <a:r>
              <a:rPr lang="en-US" sz="2000" dirty="0" err="1">
                <a:latin typeface="Arial"/>
                <a:ea typeface="Arial"/>
                <a:cs typeface="Arial"/>
                <a:sym typeface="Arial"/>
              </a:rPr>
              <a:t>wszystkie</a:t>
            </a:r>
            <a:r>
              <a:rPr lang="en-US" sz="2000" dirty="0">
                <a:latin typeface="Arial"/>
                <a:ea typeface="Arial"/>
                <a:cs typeface="Arial"/>
                <a:sym typeface="Arial"/>
              </a:rPr>
              <a:t> </a:t>
            </a:r>
            <a:r>
              <a:rPr lang="en-US" sz="2000" dirty="0" err="1">
                <a:latin typeface="Arial"/>
                <a:ea typeface="Arial"/>
                <a:cs typeface="Arial"/>
                <a:sym typeface="Arial"/>
              </a:rPr>
              <a:t>unikalne</a:t>
            </a:r>
            <a:r>
              <a:rPr lang="en-US" sz="2000" dirty="0">
                <a:latin typeface="Arial"/>
                <a:ea typeface="Arial"/>
                <a:cs typeface="Arial"/>
                <a:sym typeface="Arial"/>
              </a:rPr>
              <a:t> </a:t>
            </a:r>
            <a:r>
              <a:rPr lang="en-US" sz="2000" dirty="0" err="1">
                <a:latin typeface="Arial"/>
                <a:ea typeface="Arial"/>
                <a:cs typeface="Arial"/>
                <a:sym typeface="Arial"/>
              </a:rPr>
              <a:t>imiona</a:t>
            </a:r>
            <a:r>
              <a:rPr lang="en-US" sz="2000" dirty="0">
                <a:latin typeface="Arial"/>
                <a:ea typeface="Arial"/>
                <a:cs typeface="Arial"/>
                <a:sym typeface="Arial"/>
              </a:rPr>
              <a:t> </a:t>
            </a:r>
            <a:r>
              <a:rPr lang="en-US" sz="2000" dirty="0" err="1">
                <a:latin typeface="Arial"/>
                <a:ea typeface="Arial"/>
                <a:cs typeface="Arial"/>
                <a:sym typeface="Arial"/>
              </a:rPr>
              <a:t>dodane</a:t>
            </a:r>
            <a:r>
              <a:rPr lang="en-US" sz="2000" dirty="0">
                <a:latin typeface="Arial"/>
                <a:ea typeface="Arial"/>
                <a:cs typeface="Arial"/>
                <a:sym typeface="Arial"/>
              </a:rPr>
              <a:t> do </a:t>
            </a:r>
            <a:r>
              <a:rPr lang="en-US" sz="2000" dirty="0" err="1">
                <a:latin typeface="Arial"/>
                <a:ea typeface="Arial"/>
                <a:cs typeface="Arial"/>
                <a:sym typeface="Arial"/>
              </a:rPr>
              <a:t>kolekcji</a:t>
            </a:r>
            <a:r>
              <a:rPr lang="en-US" sz="2000" dirty="0">
                <a:latin typeface="Arial"/>
                <a:ea typeface="Arial"/>
                <a:cs typeface="Arial"/>
                <a:sym typeface="Arial"/>
              </a:rPr>
              <a:t>.</a:t>
            </a:r>
            <a:endParaRPr sz="20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err="1">
                <a:latin typeface="Arial"/>
                <a:ea typeface="Arial"/>
                <a:cs typeface="Arial"/>
                <a:sym typeface="Arial"/>
              </a:rPr>
              <a:t>Poćwicz</a:t>
            </a:r>
            <a:r>
              <a:rPr lang="en-US" sz="2000" dirty="0">
                <a:latin typeface="Arial"/>
                <a:ea typeface="Arial"/>
                <a:cs typeface="Arial"/>
                <a:sym typeface="Arial"/>
              </a:rPr>
              <a:t> </a:t>
            </a:r>
            <a:r>
              <a:rPr lang="en-US" sz="2000" dirty="0" err="1">
                <a:latin typeface="Arial"/>
                <a:ea typeface="Arial"/>
                <a:cs typeface="Arial"/>
                <a:sym typeface="Arial"/>
              </a:rPr>
              <a:t>wykorzystanie</a:t>
            </a:r>
            <a:r>
              <a:rPr lang="en-US" sz="2000" dirty="0">
                <a:latin typeface="Arial"/>
                <a:ea typeface="Arial"/>
                <a:cs typeface="Arial"/>
                <a:sym typeface="Arial"/>
              </a:rPr>
              <a:t> </a:t>
            </a:r>
            <a:r>
              <a:rPr lang="en-US" sz="2000" dirty="0" err="1">
                <a:latin typeface="Arial"/>
                <a:ea typeface="Arial"/>
                <a:cs typeface="Arial"/>
                <a:sym typeface="Arial"/>
              </a:rPr>
              <a:t>klas</a:t>
            </a:r>
            <a:r>
              <a:rPr lang="en-US" sz="2000" dirty="0">
                <a:latin typeface="Arial"/>
                <a:ea typeface="Arial"/>
                <a:cs typeface="Arial"/>
                <a:sym typeface="Arial"/>
              </a:rPr>
              <a:t> </a:t>
            </a:r>
            <a:r>
              <a:rPr lang="en-US" sz="2000" b="1" dirty="0">
                <a:latin typeface="Arial"/>
                <a:ea typeface="Arial"/>
                <a:cs typeface="Arial"/>
                <a:sym typeface="Arial"/>
              </a:rPr>
              <a:t>Arrays</a:t>
            </a:r>
            <a:r>
              <a:rPr lang="en-US" sz="2000" dirty="0">
                <a:latin typeface="Arial"/>
                <a:ea typeface="Arial"/>
                <a:cs typeface="Arial"/>
                <a:sym typeface="Arial"/>
              </a:rPr>
              <a:t> </a:t>
            </a:r>
            <a:r>
              <a:rPr lang="en-US" sz="2000" dirty="0" err="1">
                <a:latin typeface="Arial"/>
                <a:ea typeface="Arial"/>
                <a:cs typeface="Arial"/>
                <a:sym typeface="Arial"/>
              </a:rPr>
              <a:t>oraz</a:t>
            </a:r>
            <a:r>
              <a:rPr lang="en-US" sz="2000" dirty="0">
                <a:latin typeface="Arial"/>
                <a:ea typeface="Arial"/>
                <a:cs typeface="Arial"/>
                <a:sym typeface="Arial"/>
              </a:rPr>
              <a:t> </a:t>
            </a:r>
            <a:r>
              <a:rPr lang="en-US" sz="2000" b="1" dirty="0">
                <a:latin typeface="Arial"/>
                <a:ea typeface="Arial"/>
                <a:cs typeface="Arial"/>
                <a:sym typeface="Arial"/>
              </a:rPr>
              <a:t>Collections</a:t>
            </a:r>
            <a:r>
              <a:rPr lang="en-US" sz="2000" dirty="0">
                <a:latin typeface="Arial"/>
                <a:ea typeface="Arial"/>
                <a:cs typeface="Arial"/>
                <a:sym typeface="Arial"/>
              </a:rPr>
              <a:t>. </a:t>
            </a:r>
            <a:r>
              <a:rPr lang="en-US" sz="2000" dirty="0" err="1">
                <a:latin typeface="Arial"/>
                <a:ea typeface="Arial"/>
                <a:cs typeface="Arial"/>
                <a:sym typeface="Arial"/>
              </a:rPr>
              <a:t>Zapoznaj</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z ich API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postaraj</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a:t>
            </a:r>
            <a:r>
              <a:rPr lang="en-US" sz="2000" dirty="0" err="1">
                <a:latin typeface="Arial"/>
                <a:ea typeface="Arial"/>
                <a:cs typeface="Arial"/>
                <a:sym typeface="Arial"/>
              </a:rPr>
              <a:t>wykorzystać</a:t>
            </a:r>
            <a:r>
              <a:rPr lang="en-US" sz="2000" dirty="0">
                <a:latin typeface="Arial"/>
                <a:ea typeface="Arial"/>
                <a:cs typeface="Arial"/>
                <a:sym typeface="Arial"/>
              </a:rPr>
              <a:t> </a:t>
            </a:r>
            <a:r>
              <a:rPr lang="en-US" sz="2000" dirty="0" err="1">
                <a:latin typeface="Arial"/>
                <a:ea typeface="Arial"/>
                <a:cs typeface="Arial"/>
                <a:sym typeface="Arial"/>
              </a:rPr>
              <a:t>dostępne</a:t>
            </a:r>
            <a:r>
              <a:rPr lang="en-US" sz="2000" dirty="0">
                <a:latin typeface="Arial"/>
                <a:ea typeface="Arial"/>
                <a:cs typeface="Arial"/>
                <a:sym typeface="Arial"/>
              </a:rPr>
              <a:t> </a:t>
            </a:r>
            <a:r>
              <a:rPr lang="en-US" sz="2000" dirty="0" err="1">
                <a:latin typeface="Arial"/>
                <a:ea typeface="Arial"/>
                <a:cs typeface="Arial"/>
                <a:sym typeface="Arial"/>
              </a:rPr>
              <a:t>metody</a:t>
            </a:r>
            <a:r>
              <a:rPr lang="en-US" sz="2000" dirty="0">
                <a:latin typeface="Arial"/>
                <a:ea typeface="Arial"/>
                <a:cs typeface="Arial"/>
                <a:sym typeface="Arial"/>
              </a:rPr>
              <a:t> do </a:t>
            </a:r>
            <a:r>
              <a:rPr lang="en-US" sz="2000" dirty="0" err="1">
                <a:latin typeface="Arial"/>
                <a:ea typeface="Arial"/>
                <a:cs typeface="Arial"/>
                <a:sym typeface="Arial"/>
              </a:rPr>
              <a:t>operacji</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tablicach</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kolekcjach</a:t>
            </a:r>
            <a:r>
              <a:rPr lang="en-US" sz="2000" dirty="0">
                <a:latin typeface="Arial"/>
                <a:ea typeface="Arial"/>
                <a:cs typeface="Arial"/>
                <a:sym typeface="Arial"/>
              </a:rPr>
              <a:t>.</a:t>
            </a:r>
            <a:endParaRPr sz="20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a:solidFill>
                  <a:srgbClr val="FF0000"/>
                </a:solidFill>
                <a:latin typeface="Arial"/>
                <a:ea typeface="Arial"/>
                <a:cs typeface="Arial"/>
                <a:sym typeface="Arial"/>
              </a:rPr>
              <a:t>*</a:t>
            </a:r>
            <a:r>
              <a:rPr lang="en-US" sz="2000" dirty="0">
                <a:latin typeface="Arial"/>
                <a:ea typeface="Arial"/>
                <a:cs typeface="Arial"/>
                <a:sym typeface="Arial"/>
              </a:rPr>
              <a:t> </a:t>
            </a:r>
            <a:r>
              <a:rPr lang="en-US" sz="2000" dirty="0" err="1">
                <a:latin typeface="Arial"/>
                <a:ea typeface="Arial"/>
                <a:cs typeface="Arial"/>
                <a:sym typeface="Arial"/>
              </a:rPr>
              <a:t>Rozszerz</a:t>
            </a:r>
            <a:r>
              <a:rPr lang="en-US" sz="2000" dirty="0">
                <a:latin typeface="Arial"/>
                <a:ea typeface="Arial"/>
                <a:cs typeface="Arial"/>
                <a:sym typeface="Arial"/>
              </a:rPr>
              <a:t> </a:t>
            </a:r>
            <a:r>
              <a:rPr lang="en-US" sz="2000" dirty="0" err="1">
                <a:latin typeface="Arial"/>
                <a:ea typeface="Arial"/>
                <a:cs typeface="Arial"/>
                <a:sym typeface="Arial"/>
              </a:rPr>
              <a:t>klasę</a:t>
            </a:r>
            <a:r>
              <a:rPr lang="en-US" sz="2000" dirty="0">
                <a:latin typeface="Arial"/>
                <a:ea typeface="Arial"/>
                <a:cs typeface="Arial"/>
                <a:sym typeface="Arial"/>
              </a:rPr>
              <a:t> </a:t>
            </a:r>
            <a:r>
              <a:rPr lang="en-US" sz="2000" b="1" dirty="0">
                <a:latin typeface="Arial"/>
                <a:ea typeface="Arial"/>
                <a:cs typeface="Arial"/>
                <a:sym typeface="Arial"/>
              </a:rPr>
              <a:t>Car</a:t>
            </a:r>
            <a:r>
              <a:rPr lang="en-US" sz="2000" dirty="0">
                <a:latin typeface="Arial"/>
                <a:ea typeface="Arial"/>
                <a:cs typeface="Arial"/>
                <a:sym typeface="Arial"/>
              </a:rPr>
              <a:t> z </a:t>
            </a:r>
            <a:r>
              <a:rPr lang="en-US" sz="2000" dirty="0" err="1">
                <a:latin typeface="Arial"/>
                <a:ea typeface="Arial"/>
                <a:cs typeface="Arial"/>
                <a:sym typeface="Arial"/>
              </a:rPr>
              <a:t>przykładu</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dodaj</a:t>
            </a:r>
            <a:r>
              <a:rPr lang="en-US" sz="2000" dirty="0">
                <a:latin typeface="Arial"/>
                <a:ea typeface="Arial"/>
                <a:cs typeface="Arial"/>
                <a:sym typeface="Arial"/>
              </a:rPr>
              <a:t> do </a:t>
            </a:r>
            <a:r>
              <a:rPr lang="en-US" sz="2000" dirty="0" err="1">
                <a:latin typeface="Arial"/>
                <a:ea typeface="Arial"/>
                <a:cs typeface="Arial"/>
                <a:sym typeface="Arial"/>
              </a:rPr>
              <a:t>niej</a:t>
            </a:r>
            <a:r>
              <a:rPr lang="en-US" sz="2000" dirty="0">
                <a:latin typeface="Arial"/>
                <a:ea typeface="Arial"/>
                <a:cs typeface="Arial"/>
                <a:sym typeface="Arial"/>
              </a:rPr>
              <a:t> </a:t>
            </a:r>
            <a:r>
              <a:rPr lang="en-US" sz="2000" dirty="0" err="1">
                <a:latin typeface="Arial"/>
                <a:ea typeface="Arial"/>
                <a:cs typeface="Arial"/>
                <a:sym typeface="Arial"/>
              </a:rPr>
              <a:t>pola</a:t>
            </a:r>
            <a:r>
              <a:rPr lang="en-US" sz="2000" dirty="0">
                <a:latin typeface="Arial"/>
                <a:ea typeface="Arial"/>
                <a:cs typeface="Arial"/>
                <a:sym typeface="Arial"/>
              </a:rPr>
              <a:t> </a:t>
            </a:r>
            <a:r>
              <a:rPr lang="en-US" sz="2000" dirty="0" err="1">
                <a:latin typeface="Arial"/>
                <a:ea typeface="Arial"/>
                <a:cs typeface="Arial"/>
                <a:sym typeface="Arial"/>
              </a:rPr>
              <a:t>opisujące</a:t>
            </a:r>
            <a:r>
              <a:rPr lang="en-US" sz="2000" dirty="0">
                <a:latin typeface="Arial"/>
                <a:ea typeface="Arial"/>
                <a:cs typeface="Arial"/>
                <a:sym typeface="Arial"/>
              </a:rPr>
              <a:t> </a:t>
            </a:r>
            <a:r>
              <a:rPr lang="en-US" sz="2000" dirty="0" err="1">
                <a:latin typeface="Arial"/>
                <a:ea typeface="Arial"/>
                <a:cs typeface="Arial"/>
                <a:sym typeface="Arial"/>
              </a:rPr>
              <a:t>własności</a:t>
            </a:r>
            <a:r>
              <a:rPr lang="en-US" sz="2000" dirty="0">
                <a:latin typeface="Arial"/>
                <a:ea typeface="Arial"/>
                <a:cs typeface="Arial"/>
                <a:sym typeface="Arial"/>
              </a:rPr>
              <a:t> </a:t>
            </a:r>
            <a:r>
              <a:rPr lang="en-US" sz="2000" dirty="0" err="1">
                <a:latin typeface="Arial"/>
                <a:ea typeface="Arial"/>
                <a:cs typeface="Arial"/>
                <a:sym typeface="Arial"/>
              </a:rPr>
              <a:t>samochodu</a:t>
            </a:r>
            <a:r>
              <a:rPr lang="en-US" sz="2000" dirty="0">
                <a:latin typeface="Arial"/>
                <a:ea typeface="Arial"/>
                <a:cs typeface="Arial"/>
                <a:sym typeface="Arial"/>
              </a:rPr>
              <a:t>. </a:t>
            </a:r>
            <a:r>
              <a:rPr lang="en-US" sz="2000" dirty="0" err="1">
                <a:latin typeface="Arial"/>
                <a:ea typeface="Arial"/>
                <a:cs typeface="Arial"/>
                <a:sym typeface="Arial"/>
              </a:rPr>
              <a:t>Utwórz</a:t>
            </a:r>
            <a:r>
              <a:rPr lang="en-US" sz="2000" dirty="0">
                <a:latin typeface="Arial"/>
                <a:ea typeface="Arial"/>
                <a:cs typeface="Arial"/>
                <a:sym typeface="Arial"/>
              </a:rPr>
              <a:t> </a:t>
            </a:r>
            <a:r>
              <a:rPr lang="en-US" sz="2000" dirty="0" err="1">
                <a:latin typeface="Arial"/>
                <a:ea typeface="Arial"/>
                <a:cs typeface="Arial"/>
                <a:sym typeface="Arial"/>
              </a:rPr>
              <a:t>kolekcję</a:t>
            </a:r>
            <a:r>
              <a:rPr lang="en-US" sz="2000" dirty="0">
                <a:latin typeface="Arial"/>
                <a:ea typeface="Arial"/>
                <a:cs typeface="Arial"/>
                <a:sym typeface="Arial"/>
              </a:rPr>
              <a:t> </a:t>
            </a:r>
            <a:r>
              <a:rPr lang="en-US" sz="2000" dirty="0" err="1">
                <a:latin typeface="Arial"/>
                <a:ea typeface="Arial"/>
                <a:cs typeface="Arial"/>
                <a:sym typeface="Arial"/>
              </a:rPr>
              <a:t>samochodów</a:t>
            </a:r>
            <a:r>
              <a:rPr lang="en-US" sz="2000" dirty="0">
                <a:latin typeface="Arial"/>
                <a:ea typeface="Arial"/>
                <a:cs typeface="Arial"/>
                <a:sym typeface="Arial"/>
              </a:rPr>
              <a:t> </a:t>
            </a:r>
            <a:r>
              <a:rPr lang="en-US" sz="2000" dirty="0" err="1">
                <a:latin typeface="Arial"/>
                <a:ea typeface="Arial"/>
                <a:cs typeface="Arial"/>
                <a:sym typeface="Arial"/>
              </a:rPr>
              <a:t>możliwych</a:t>
            </a:r>
            <a:r>
              <a:rPr lang="en-US" sz="2000" dirty="0">
                <a:latin typeface="Arial"/>
                <a:ea typeface="Arial"/>
                <a:cs typeface="Arial"/>
                <a:sym typeface="Arial"/>
              </a:rPr>
              <a:t> do </a:t>
            </a:r>
            <a:r>
              <a:rPr lang="en-US" sz="2000" dirty="0" err="1">
                <a:latin typeface="Arial"/>
                <a:ea typeface="Arial"/>
                <a:cs typeface="Arial"/>
                <a:sym typeface="Arial"/>
              </a:rPr>
              <a:t>kupna</a:t>
            </a:r>
            <a:r>
              <a:rPr lang="en-US" sz="2000" dirty="0">
                <a:latin typeface="Arial"/>
                <a:ea typeface="Arial"/>
                <a:cs typeface="Arial"/>
                <a:sym typeface="Arial"/>
              </a:rPr>
              <a:t> (</a:t>
            </a:r>
            <a:r>
              <a:rPr lang="en-US" sz="2000" dirty="0" err="1">
                <a:latin typeface="Arial"/>
                <a:ea typeface="Arial"/>
                <a:cs typeface="Arial"/>
                <a:sym typeface="Arial"/>
              </a:rPr>
              <a:t>przynajmniej</a:t>
            </a:r>
            <a:r>
              <a:rPr lang="en-US" sz="2000" dirty="0">
                <a:latin typeface="Arial"/>
                <a:ea typeface="Arial"/>
                <a:cs typeface="Arial"/>
                <a:sym typeface="Arial"/>
              </a:rPr>
              <a:t> 10 </a:t>
            </a:r>
            <a:r>
              <a:rPr lang="en-US" sz="2000" dirty="0" err="1">
                <a:latin typeface="Arial"/>
                <a:ea typeface="Arial"/>
                <a:cs typeface="Arial"/>
                <a:sym typeface="Arial"/>
              </a:rPr>
              <a:t>pozycji</a:t>
            </a:r>
            <a:r>
              <a:rPr lang="en-US" sz="2000" dirty="0">
                <a:latin typeface="Arial"/>
                <a:ea typeface="Arial"/>
                <a:cs typeface="Arial"/>
                <a:sym typeface="Arial"/>
              </a:rPr>
              <a:t>). </a:t>
            </a:r>
            <a:r>
              <a:rPr lang="en-US" sz="2000" dirty="0" err="1">
                <a:latin typeface="Arial"/>
                <a:ea typeface="Arial"/>
                <a:cs typeface="Arial"/>
                <a:sym typeface="Arial"/>
              </a:rPr>
              <a:t>Następnie</a:t>
            </a:r>
            <a:r>
              <a:rPr lang="en-US" sz="2000" dirty="0">
                <a:latin typeface="Arial"/>
                <a:ea typeface="Arial"/>
                <a:cs typeface="Arial"/>
                <a:sym typeface="Arial"/>
              </a:rPr>
              <a:t> </a:t>
            </a:r>
            <a:r>
              <a:rPr lang="en-US" sz="2000" dirty="0" err="1">
                <a:latin typeface="Arial"/>
                <a:ea typeface="Arial"/>
                <a:cs typeface="Arial"/>
                <a:sym typeface="Arial"/>
              </a:rPr>
              <a:t>napisz</a:t>
            </a:r>
            <a:r>
              <a:rPr lang="en-US" sz="2000" dirty="0">
                <a:latin typeface="Arial"/>
                <a:ea typeface="Arial"/>
                <a:cs typeface="Arial"/>
                <a:sym typeface="Arial"/>
              </a:rPr>
              <a:t> program </a:t>
            </a:r>
            <a:r>
              <a:rPr lang="en-US" sz="2000" dirty="0" err="1">
                <a:latin typeface="Arial"/>
                <a:ea typeface="Arial"/>
                <a:cs typeface="Arial"/>
                <a:sym typeface="Arial"/>
              </a:rPr>
              <a:t>pozwalający</a:t>
            </a:r>
            <a:r>
              <a:rPr lang="en-US" sz="2000" dirty="0">
                <a:latin typeface="Arial"/>
                <a:ea typeface="Arial"/>
                <a:cs typeface="Arial"/>
                <a:sym typeface="Arial"/>
              </a:rPr>
              <a:t> </a:t>
            </a:r>
            <a:r>
              <a:rPr lang="en-US" sz="2000" dirty="0" err="1">
                <a:latin typeface="Arial"/>
                <a:ea typeface="Arial"/>
                <a:cs typeface="Arial"/>
                <a:sym typeface="Arial"/>
              </a:rPr>
              <a:t>użytkownikowi</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przeszukiwanie</a:t>
            </a:r>
            <a:r>
              <a:rPr lang="en-US" sz="2000" dirty="0">
                <a:latin typeface="Arial"/>
                <a:ea typeface="Arial"/>
                <a:cs typeface="Arial"/>
                <a:sym typeface="Arial"/>
              </a:rPr>
              <a:t> </a:t>
            </a:r>
            <a:r>
              <a:rPr lang="en-US" sz="2000" dirty="0" err="1">
                <a:latin typeface="Arial"/>
                <a:ea typeface="Arial"/>
                <a:cs typeface="Arial"/>
                <a:sym typeface="Arial"/>
              </a:rPr>
              <a:t>kolekcji</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podstawie</a:t>
            </a:r>
            <a:r>
              <a:rPr lang="en-US" sz="2000" dirty="0">
                <a:latin typeface="Arial"/>
                <a:ea typeface="Arial"/>
                <a:cs typeface="Arial"/>
                <a:sym typeface="Arial"/>
              </a:rPr>
              <a:t> </a:t>
            </a:r>
            <a:r>
              <a:rPr lang="en-US" sz="2000" dirty="0" err="1">
                <a:latin typeface="Arial"/>
                <a:ea typeface="Arial"/>
                <a:cs typeface="Arial"/>
                <a:sym typeface="Arial"/>
              </a:rPr>
              <a:t>podawanych</a:t>
            </a:r>
            <a:r>
              <a:rPr lang="en-US" sz="2000" dirty="0">
                <a:latin typeface="Arial"/>
                <a:ea typeface="Arial"/>
                <a:cs typeface="Arial"/>
                <a:sym typeface="Arial"/>
              </a:rPr>
              <a:t> </a:t>
            </a:r>
            <a:r>
              <a:rPr lang="en-US" sz="2000" dirty="0" err="1">
                <a:latin typeface="Arial"/>
                <a:ea typeface="Arial"/>
                <a:cs typeface="Arial"/>
                <a:sym typeface="Arial"/>
              </a:rPr>
              <a:t>parametrów</a:t>
            </a:r>
            <a:r>
              <a:rPr lang="en-US" sz="2000" dirty="0">
                <a:latin typeface="Arial"/>
                <a:ea typeface="Arial"/>
                <a:cs typeface="Arial"/>
                <a:sym typeface="Arial"/>
              </a:rPr>
              <a:t>. </a:t>
            </a:r>
            <a:r>
              <a:rPr lang="en-US" sz="2000" dirty="0" err="1">
                <a:latin typeface="Arial"/>
                <a:ea typeface="Arial"/>
                <a:cs typeface="Arial"/>
                <a:sym typeface="Arial"/>
              </a:rPr>
              <a:t>Wynikiem</a:t>
            </a:r>
            <a:r>
              <a:rPr lang="en-US" sz="2000" dirty="0">
                <a:latin typeface="Arial"/>
                <a:ea typeface="Arial"/>
                <a:cs typeface="Arial"/>
                <a:sym typeface="Arial"/>
              </a:rPr>
              <a:t> </a:t>
            </a:r>
            <a:r>
              <a:rPr lang="en-US" sz="2000" dirty="0" err="1">
                <a:latin typeface="Arial"/>
                <a:ea typeface="Arial"/>
                <a:cs typeface="Arial"/>
                <a:sym typeface="Arial"/>
              </a:rPr>
              <a:t>powinna</a:t>
            </a:r>
            <a:r>
              <a:rPr lang="en-US" sz="2000" dirty="0">
                <a:latin typeface="Arial"/>
                <a:ea typeface="Arial"/>
                <a:cs typeface="Arial"/>
                <a:sym typeface="Arial"/>
              </a:rPr>
              <a:t> </a:t>
            </a:r>
            <a:r>
              <a:rPr lang="en-US" sz="2000" dirty="0" err="1">
                <a:latin typeface="Arial"/>
                <a:ea typeface="Arial"/>
                <a:cs typeface="Arial"/>
                <a:sym typeface="Arial"/>
              </a:rPr>
              <a:t>być</a:t>
            </a:r>
            <a:r>
              <a:rPr lang="en-US" sz="2000" dirty="0">
                <a:latin typeface="Arial"/>
                <a:ea typeface="Arial"/>
                <a:cs typeface="Arial"/>
                <a:sym typeface="Arial"/>
              </a:rPr>
              <a:t> </a:t>
            </a:r>
            <a:r>
              <a:rPr lang="en-US" sz="2000" dirty="0" err="1">
                <a:latin typeface="Arial"/>
                <a:ea typeface="Arial"/>
                <a:cs typeface="Arial"/>
                <a:sym typeface="Arial"/>
              </a:rPr>
              <a:t>lista</a:t>
            </a:r>
            <a:r>
              <a:rPr lang="en-US" sz="2000" dirty="0">
                <a:latin typeface="Arial"/>
                <a:ea typeface="Arial"/>
                <a:cs typeface="Arial"/>
                <a:sym typeface="Arial"/>
              </a:rPr>
              <a:t> </a:t>
            </a:r>
            <a:r>
              <a:rPr lang="en-US" sz="2000" dirty="0" err="1">
                <a:latin typeface="Arial"/>
                <a:ea typeface="Arial"/>
                <a:cs typeface="Arial"/>
                <a:sym typeface="Arial"/>
              </a:rPr>
              <a:t>dostępnych</a:t>
            </a:r>
            <a:r>
              <a:rPr lang="en-US" sz="2000" dirty="0">
                <a:latin typeface="Arial"/>
                <a:ea typeface="Arial"/>
                <a:cs typeface="Arial"/>
                <a:sym typeface="Arial"/>
              </a:rPr>
              <a:t> </a:t>
            </a:r>
            <a:r>
              <a:rPr lang="en-US" sz="2000" dirty="0" err="1">
                <a:latin typeface="Arial"/>
                <a:ea typeface="Arial"/>
                <a:cs typeface="Arial"/>
                <a:sym typeface="Arial"/>
              </a:rPr>
              <a:t>pojazdów</a:t>
            </a:r>
            <a:r>
              <a:rPr lang="en-US" sz="2000" dirty="0">
                <a:latin typeface="Arial"/>
                <a:ea typeface="Arial"/>
                <a:cs typeface="Arial"/>
                <a:sym typeface="Arial"/>
              </a:rPr>
              <a:t>.</a:t>
            </a:r>
            <a:endParaRPr sz="20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a:solidFill>
                  <a:srgbClr val="FF0000"/>
                </a:solidFill>
                <a:latin typeface="Arial"/>
                <a:ea typeface="Arial"/>
                <a:cs typeface="Arial"/>
                <a:sym typeface="Arial"/>
              </a:rPr>
              <a:t>*</a:t>
            </a:r>
            <a:r>
              <a:rPr lang="en-US" sz="2000" dirty="0">
                <a:latin typeface="Arial"/>
                <a:ea typeface="Arial"/>
                <a:cs typeface="Arial"/>
                <a:sym typeface="Arial"/>
              </a:rPr>
              <a:t> </a:t>
            </a:r>
            <a:r>
              <a:rPr lang="en-US" sz="2000" dirty="0" err="1">
                <a:latin typeface="Arial"/>
                <a:ea typeface="Arial"/>
                <a:cs typeface="Arial"/>
                <a:sym typeface="Arial"/>
              </a:rPr>
              <a:t>Napisz</a:t>
            </a:r>
            <a:r>
              <a:rPr lang="en-US" sz="2000" dirty="0">
                <a:latin typeface="Arial"/>
                <a:ea typeface="Arial"/>
                <a:cs typeface="Arial"/>
                <a:sym typeface="Arial"/>
              </a:rPr>
              <a:t> program, </a:t>
            </a:r>
            <a:r>
              <a:rPr lang="en-US" sz="2000" dirty="0" err="1">
                <a:latin typeface="Arial"/>
                <a:ea typeface="Arial"/>
                <a:cs typeface="Arial"/>
                <a:sym typeface="Arial"/>
              </a:rPr>
              <a:t>który</a:t>
            </a:r>
            <a:r>
              <a:rPr lang="en-US" sz="2000" dirty="0">
                <a:latin typeface="Arial"/>
                <a:ea typeface="Arial"/>
                <a:cs typeface="Arial"/>
                <a:sym typeface="Arial"/>
              </a:rPr>
              <a:t> </a:t>
            </a:r>
            <a:r>
              <a:rPr lang="en-US" sz="2000" dirty="0" err="1">
                <a:latin typeface="Arial"/>
                <a:ea typeface="Arial"/>
                <a:cs typeface="Arial"/>
                <a:sym typeface="Arial"/>
              </a:rPr>
              <a:t>porówna</a:t>
            </a:r>
            <a:r>
              <a:rPr lang="en-US" sz="2000" dirty="0">
                <a:latin typeface="Arial"/>
                <a:ea typeface="Arial"/>
                <a:cs typeface="Arial"/>
                <a:sym typeface="Arial"/>
              </a:rPr>
              <a:t> </a:t>
            </a:r>
            <a:r>
              <a:rPr lang="en-US" sz="2000" dirty="0" err="1">
                <a:latin typeface="Arial"/>
                <a:ea typeface="Arial"/>
                <a:cs typeface="Arial"/>
                <a:sym typeface="Arial"/>
              </a:rPr>
              <a:t>wydajność</a:t>
            </a:r>
            <a:r>
              <a:rPr lang="en-US" sz="2000" dirty="0">
                <a:latin typeface="Arial"/>
                <a:ea typeface="Arial"/>
                <a:cs typeface="Arial"/>
                <a:sym typeface="Arial"/>
              </a:rPr>
              <a:t> </a:t>
            </a:r>
            <a:r>
              <a:rPr lang="en-US" sz="2000" dirty="0" err="1">
                <a:latin typeface="Arial"/>
                <a:ea typeface="Arial"/>
                <a:cs typeface="Arial"/>
                <a:sym typeface="Arial"/>
              </a:rPr>
              <a:t>działania</a:t>
            </a:r>
            <a:r>
              <a:rPr lang="en-US" sz="2000" dirty="0">
                <a:latin typeface="Arial"/>
                <a:ea typeface="Arial"/>
                <a:cs typeface="Arial"/>
                <a:sym typeface="Arial"/>
              </a:rPr>
              <a:t> </a:t>
            </a:r>
            <a:r>
              <a:rPr lang="en-US" sz="2000" dirty="0" err="1">
                <a:latin typeface="Arial"/>
                <a:ea typeface="Arial"/>
                <a:cs typeface="Arial"/>
                <a:sym typeface="Arial"/>
              </a:rPr>
              <a:t>operacji</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kolekcjach</a:t>
            </a:r>
            <a:r>
              <a:rPr lang="en-US" sz="2000" dirty="0">
                <a:latin typeface="Arial"/>
                <a:ea typeface="Arial"/>
                <a:cs typeface="Arial"/>
                <a:sym typeface="Arial"/>
              </a:rPr>
              <a:t> </a:t>
            </a:r>
            <a:r>
              <a:rPr lang="en-US" sz="2000" dirty="0" err="1">
                <a:latin typeface="Arial"/>
                <a:ea typeface="Arial"/>
                <a:cs typeface="Arial"/>
                <a:sym typeface="Arial"/>
              </a:rPr>
              <a:t>typu</a:t>
            </a:r>
            <a:r>
              <a:rPr lang="en-US" sz="2000" dirty="0">
                <a:latin typeface="Arial"/>
                <a:ea typeface="Arial"/>
                <a:cs typeface="Arial"/>
                <a:sym typeface="Arial"/>
              </a:rPr>
              <a:t> </a:t>
            </a:r>
            <a:r>
              <a:rPr lang="en-US" sz="2000" dirty="0" err="1">
                <a:latin typeface="Arial"/>
                <a:ea typeface="Arial"/>
                <a:cs typeface="Arial"/>
                <a:sym typeface="Arial"/>
              </a:rPr>
              <a:t>ArrayList</a:t>
            </a:r>
            <a:r>
              <a:rPr lang="en-US" sz="2000" dirty="0">
                <a:latin typeface="Arial"/>
                <a:ea typeface="Arial"/>
                <a:cs typeface="Arial"/>
                <a:sym typeface="Arial"/>
              </a:rPr>
              <a:t>, LinkedList, HashSet, </a:t>
            </a:r>
            <a:r>
              <a:rPr lang="en-US" sz="2000" dirty="0" err="1">
                <a:latin typeface="Arial"/>
                <a:ea typeface="Arial"/>
                <a:cs typeface="Arial"/>
                <a:sym typeface="Arial"/>
              </a:rPr>
              <a:t>TreeSet</a:t>
            </a:r>
            <a:r>
              <a:rPr lang="en-US" sz="2000" dirty="0">
                <a:latin typeface="Arial"/>
                <a:ea typeface="Arial"/>
                <a:cs typeface="Arial"/>
                <a:sym typeface="Arial"/>
              </a:rPr>
              <a:t> </a:t>
            </a:r>
            <a:r>
              <a:rPr lang="en-US" sz="2000" dirty="0" err="1">
                <a:latin typeface="Arial"/>
                <a:ea typeface="Arial"/>
                <a:cs typeface="Arial"/>
                <a:sym typeface="Arial"/>
              </a:rPr>
              <a:t>oraz</a:t>
            </a:r>
            <a:r>
              <a:rPr lang="en-US" sz="2000" dirty="0">
                <a:latin typeface="Arial"/>
                <a:ea typeface="Arial"/>
                <a:cs typeface="Arial"/>
                <a:sym typeface="Arial"/>
              </a:rPr>
              <a:t> HashMap, </a:t>
            </a:r>
            <a:r>
              <a:rPr lang="en-US" sz="2000" dirty="0" err="1">
                <a:latin typeface="Arial"/>
                <a:ea typeface="Arial"/>
                <a:cs typeface="Arial"/>
                <a:sym typeface="Arial"/>
              </a:rPr>
              <a:t>TreeMap</a:t>
            </a:r>
            <a:r>
              <a:rPr lang="en-US" sz="2000" dirty="0">
                <a:latin typeface="Arial"/>
                <a:ea typeface="Arial"/>
                <a:cs typeface="Arial"/>
                <a:sym typeface="Arial"/>
              </a:rPr>
              <a:t>.</a:t>
            </a:r>
            <a:endParaRPr sz="2000" dirty="0">
              <a:latin typeface="Arial"/>
              <a:ea typeface="Arial"/>
              <a:cs typeface="Arial"/>
              <a:sym typeface="Arial"/>
            </a:endParaRPr>
          </a:p>
        </p:txBody>
      </p:sp>
      <p:sp>
        <p:nvSpPr>
          <p:cNvPr id="2008" name="Google Shape;2008;p21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21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#7</a:t>
            </a:r>
            <a:endParaRPr>
              <a:latin typeface="Arial"/>
              <a:ea typeface="Arial"/>
              <a:cs typeface="Arial"/>
              <a:sym typeface="Arial"/>
            </a:endParaRPr>
          </a:p>
        </p:txBody>
      </p:sp>
      <p:sp>
        <p:nvSpPr>
          <p:cNvPr id="2014" name="Google Shape;2014;p21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21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020" name="Google Shape;2020;p212"/>
          <p:cNvSpPr txBox="1">
            <a:spLocks noGrp="1"/>
          </p:cNvSpPr>
          <p:nvPr>
            <p:ph type="ctrTitle" idx="4294967295"/>
          </p:nvPr>
        </p:nvSpPr>
        <p:spPr>
          <a:xfrm>
            <a:off x="1812750" y="1029450"/>
            <a:ext cx="7620600" cy="50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chemeClr val="accent5"/>
                </a:solidFill>
                <a:latin typeface="Arial"/>
                <a:ea typeface="Arial"/>
                <a:cs typeface="Arial"/>
                <a:sym typeface="Arial"/>
              </a:rPr>
              <a:t>09:00</a:t>
            </a:r>
            <a:r>
              <a:rPr lang="en-US" sz="2500">
                <a:latin typeface="Arial"/>
                <a:ea typeface="Arial"/>
                <a:cs typeface="Arial"/>
                <a:sym typeface="Arial"/>
              </a:rPr>
              <a:t> - powtórka w formie testu</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09:30</a:t>
            </a:r>
            <a:r>
              <a:rPr lang="en-US" sz="2500">
                <a:latin typeface="Arial"/>
                <a:ea typeface="Arial"/>
                <a:cs typeface="Arial"/>
                <a:sym typeface="Arial"/>
              </a:rPr>
              <a:t> - typy generyczne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10:00</a:t>
            </a:r>
            <a:r>
              <a:rPr lang="en-US" sz="2500">
                <a:latin typeface="Arial"/>
                <a:ea typeface="Arial"/>
                <a:cs typeface="Arial"/>
                <a:sym typeface="Arial"/>
              </a:rPr>
              <a:t> - typy generyczne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10:45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10:50</a:t>
            </a:r>
            <a:r>
              <a:rPr lang="en-US" sz="2500">
                <a:solidFill>
                  <a:schemeClr val="accent5"/>
                </a:solidFill>
                <a:latin typeface="Arial"/>
                <a:ea typeface="Arial"/>
                <a:cs typeface="Arial"/>
                <a:sym typeface="Arial"/>
              </a:rPr>
              <a:t> </a:t>
            </a:r>
            <a:r>
              <a:rPr lang="en-US" sz="2500">
                <a:latin typeface="Arial"/>
                <a:ea typeface="Arial"/>
                <a:cs typeface="Arial"/>
                <a:sym typeface="Arial"/>
              </a:rPr>
              <a:t>- I/O, new I/O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11:20</a:t>
            </a:r>
            <a:r>
              <a:rPr lang="en-US" sz="2500">
                <a:latin typeface="Arial"/>
                <a:ea typeface="Arial"/>
                <a:cs typeface="Arial"/>
                <a:sym typeface="Arial"/>
              </a:rPr>
              <a:t> - I/O, new I/O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12:30</a:t>
            </a:r>
            <a:r>
              <a:rPr lang="en-US" sz="2500">
                <a:latin typeface="Arial"/>
                <a:ea typeface="Arial"/>
                <a:cs typeface="Arial"/>
                <a:sym typeface="Arial"/>
              </a:rPr>
              <a:t> - przerwa długa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13:00 </a:t>
            </a:r>
            <a:r>
              <a:rPr lang="en-US" sz="2500">
                <a:latin typeface="Arial"/>
                <a:ea typeface="Arial"/>
                <a:cs typeface="Arial"/>
                <a:sym typeface="Arial"/>
              </a:rPr>
              <a:t>- podsumowanie testu</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13:30</a:t>
            </a:r>
            <a:r>
              <a:rPr lang="en-US" sz="2500">
                <a:latin typeface="Arial"/>
                <a:ea typeface="Arial"/>
                <a:cs typeface="Arial"/>
                <a:sym typeface="Arial"/>
              </a:rPr>
              <a:t> - Optional, Lambda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14:00</a:t>
            </a:r>
            <a:r>
              <a:rPr lang="en-US" sz="2500">
                <a:latin typeface="Arial"/>
                <a:ea typeface="Arial"/>
                <a:cs typeface="Arial"/>
                <a:sym typeface="Arial"/>
              </a:rPr>
              <a:t> - Optional, Lambda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14:45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14:50</a:t>
            </a:r>
            <a:r>
              <a:rPr lang="en-US" sz="2500">
                <a:latin typeface="Arial"/>
                <a:ea typeface="Arial"/>
                <a:cs typeface="Arial"/>
                <a:sym typeface="Arial"/>
              </a:rPr>
              <a:t> - Streams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15:20</a:t>
            </a:r>
            <a:r>
              <a:rPr lang="en-US" sz="2500">
                <a:latin typeface="Arial"/>
                <a:ea typeface="Arial"/>
                <a:cs typeface="Arial"/>
                <a:sym typeface="Arial"/>
              </a:rPr>
              <a:t> - Streams - </a:t>
            </a:r>
            <a:r>
              <a:rPr lang="en-US" sz="2500" u="sng">
                <a:latin typeface="Arial"/>
                <a:ea typeface="Arial"/>
                <a:cs typeface="Arial"/>
                <a:sym typeface="Arial"/>
              </a:rPr>
              <a:t>praca własna</a:t>
            </a:r>
            <a:endParaRPr sz="2500" u="sng">
              <a:latin typeface="Arial"/>
              <a:ea typeface="Arial"/>
              <a:cs typeface="Arial"/>
              <a:sym typeface="Arial"/>
            </a:endParaRPr>
          </a:p>
        </p:txBody>
      </p:sp>
      <p:sp>
        <p:nvSpPr>
          <p:cNvPr id="2021" name="Google Shape;2021;p21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sp>
        <p:nvSpPr>
          <p:cNvPr id="2026" name="Google Shape;2026;p21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027" name="Google Shape;2027;p213"/>
          <p:cNvSpPr txBox="1">
            <a:spLocks noGrp="1"/>
          </p:cNvSpPr>
          <p:nvPr>
            <p:ph type="body" idx="1"/>
          </p:nvPr>
        </p:nvSpPr>
        <p:spPr>
          <a:xfrm>
            <a:off x="1962625" y="2101775"/>
            <a:ext cx="8266800" cy="2824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US" sz="4800">
                <a:solidFill>
                  <a:schemeClr val="dk1"/>
                </a:solidFill>
                <a:latin typeface="Arial"/>
                <a:ea typeface="Arial"/>
                <a:cs typeface="Arial"/>
                <a:sym typeface="Arial"/>
              </a:rPr>
              <a:t>TEST</a:t>
            </a:r>
            <a:endParaRPr sz="4800">
              <a:solidFill>
                <a:schemeClr val="dk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21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Typy generyczne</a:t>
            </a:r>
            <a:endParaRPr sz="4800">
              <a:solidFill>
                <a:srgbClr val="000000"/>
              </a:solidFill>
            </a:endParaRPr>
          </a:p>
        </p:txBody>
      </p:sp>
      <p:sp>
        <p:nvSpPr>
          <p:cNvPr id="2033" name="Google Shape;2033;p2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#1</a:t>
            </a:r>
            <a:endParaRPr>
              <a:latin typeface="Arial"/>
              <a:ea typeface="Arial"/>
              <a:cs typeface="Arial"/>
              <a:sym typeface="Arial"/>
            </a:endParaRPr>
          </a:p>
        </p:txBody>
      </p:sp>
      <p:sp>
        <p:nvSpPr>
          <p:cNvPr id="160" name="Google Shape;160;p1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a:spLocks noGrp="1"/>
          </p:cNvSpPr>
          <p:nvPr>
            <p:ph type="body" idx="1"/>
          </p:nvPr>
        </p:nvSpPr>
        <p:spPr>
          <a:xfrm>
            <a:off x="1649500" y="2176000"/>
            <a:ext cx="90627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chemeClr val="dk1"/>
                </a:solidFill>
                <a:latin typeface="Arial"/>
                <a:ea typeface="Arial"/>
                <a:cs typeface="Arial"/>
                <a:sym typeface="Arial"/>
              </a:rPr>
              <a:t>Dane</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typy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literały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zmienne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wyrażenia</a:t>
            </a:r>
            <a:endParaRPr sz="4800" b="1" dirty="0">
              <a:solidFill>
                <a:srgbClr val="000000"/>
              </a:solidFill>
              <a:latin typeface="Arial"/>
              <a:ea typeface="Arial"/>
              <a:cs typeface="Arial"/>
              <a:sym typeface="Arial"/>
            </a:endParaRPr>
          </a:p>
        </p:txBody>
      </p:sp>
      <p:sp>
        <p:nvSpPr>
          <p:cNvPr id="377" name="Google Shape;377;p3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2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39" name="Google Shape;2039;p215"/>
          <p:cNvSpPr txBox="1">
            <a:spLocks noGrp="1"/>
          </p:cNvSpPr>
          <p:nvPr>
            <p:ph type="ctrTitle" idx="4294967295"/>
          </p:nvPr>
        </p:nvSpPr>
        <p:spPr>
          <a:xfrm>
            <a:off x="649675" y="2726500"/>
            <a:ext cx="3978000" cy="3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Iterable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Collection</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List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Set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Queue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Map</a:t>
            </a:r>
            <a:r>
              <a:rPr lang="en-US" sz="3000">
                <a:solidFill>
                  <a:schemeClr val="accent6"/>
                </a:solidFill>
                <a:latin typeface="Arial"/>
                <a:ea typeface="Arial"/>
                <a:cs typeface="Arial"/>
                <a:sym typeface="Arial"/>
              </a:rPr>
              <a:t>&lt;K, V&gt;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2040" name="Google Shape;2040;p215"/>
          <p:cNvSpPr txBox="1"/>
          <p:nvPr/>
        </p:nvSpPr>
        <p:spPr>
          <a:xfrm>
            <a:off x="5928900" y="1993200"/>
            <a:ext cx="6263100" cy="37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Konwencja nazewnicza dla nazw parametrów:</a:t>
            </a:r>
            <a:endParaRPr sz="24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E</a:t>
            </a:r>
            <a:r>
              <a:rPr lang="en-US" sz="3000"/>
              <a:t> - Element (Java Collections)</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K</a:t>
            </a:r>
            <a:r>
              <a:rPr lang="en-US" sz="3000"/>
              <a:t> - Key</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N</a:t>
            </a:r>
            <a:r>
              <a:rPr lang="en-US" sz="3000"/>
              <a:t> - Number</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T</a:t>
            </a:r>
            <a:r>
              <a:rPr lang="en-US" sz="3000"/>
              <a:t> - Type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V</a:t>
            </a:r>
            <a:r>
              <a:rPr lang="en-US" sz="3000"/>
              <a:t> - Value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S</a:t>
            </a:r>
            <a:r>
              <a:rPr lang="en-US" sz="3000"/>
              <a:t>,</a:t>
            </a:r>
            <a:r>
              <a:rPr lang="en-US" sz="3000">
                <a:solidFill>
                  <a:schemeClr val="accent6"/>
                </a:solidFill>
              </a:rPr>
              <a:t>U</a:t>
            </a:r>
            <a:r>
              <a:rPr lang="en-US" sz="3000"/>
              <a:t>,</a:t>
            </a:r>
            <a:r>
              <a:rPr lang="en-US" sz="3000">
                <a:solidFill>
                  <a:schemeClr val="accent6"/>
                </a:solidFill>
              </a:rPr>
              <a:t>V</a:t>
            </a:r>
            <a:r>
              <a:rPr lang="en-US" sz="3000"/>
              <a:t> etc. - 2nd, 3rd, 4th types</a:t>
            </a:r>
            <a:endParaRPr sz="3000"/>
          </a:p>
        </p:txBody>
      </p:sp>
      <p:sp>
        <p:nvSpPr>
          <p:cNvPr id="2041" name="Google Shape;2041;p215"/>
          <p:cNvSpPr txBox="1"/>
          <p:nvPr/>
        </p:nvSpPr>
        <p:spPr>
          <a:xfrm>
            <a:off x="447450" y="963000"/>
            <a:ext cx="11296800" cy="16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u="sng"/>
              <a:t>Typami generycznymi</a:t>
            </a:r>
            <a:r>
              <a:rPr lang="en-US" sz="2200"/>
              <a:t> mogą być tylko obiekty (typy referencyjne), nie mogą nimi być typy prymitywne. Stąd:</a:t>
            </a:r>
            <a:endParaRPr sz="2200"/>
          </a:p>
          <a:p>
            <a:pPr marL="457200" lvl="0" indent="-368300" algn="l" rtl="0">
              <a:spcBef>
                <a:spcPts val="0"/>
              </a:spcBef>
              <a:spcAft>
                <a:spcPts val="0"/>
              </a:spcAft>
              <a:buSzPts val="2200"/>
              <a:buChar char="-"/>
            </a:pPr>
            <a:r>
              <a:rPr lang="en-US" sz="2200"/>
              <a:t>Integer - OK</a:t>
            </a:r>
            <a:endParaRPr sz="2200"/>
          </a:p>
          <a:p>
            <a:pPr marL="457200" lvl="0" indent="-368300" algn="l" rtl="0">
              <a:spcBef>
                <a:spcPts val="0"/>
              </a:spcBef>
              <a:spcAft>
                <a:spcPts val="0"/>
              </a:spcAft>
              <a:buSzPts val="2200"/>
              <a:buChar char="-"/>
            </a:pPr>
            <a:r>
              <a:rPr lang="en-US" sz="2200"/>
              <a:t>int - BAD</a:t>
            </a:r>
            <a:endParaRPr sz="22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2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47" name="Google Shape;2047;p216"/>
          <p:cNvSpPr txBox="1">
            <a:spLocks noGrp="1"/>
          </p:cNvSpPr>
          <p:nvPr>
            <p:ph type="ctrTitle" idx="4294967295"/>
          </p:nvPr>
        </p:nvSpPr>
        <p:spPr>
          <a:xfrm>
            <a:off x="1524000" y="1941751"/>
            <a:ext cx="9144000" cy="29745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Font typeface="Arial"/>
              <a:buChar char="●"/>
            </a:pPr>
            <a:r>
              <a:rPr lang="en-US" sz="3600">
                <a:latin typeface="Arial"/>
                <a:ea typeface="Arial"/>
                <a:cs typeface="Arial"/>
                <a:sym typeface="Arial"/>
              </a:rPr>
              <a:t>&gt;= Java 1.5</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parametryzacja klas, metod, interfejsów</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podanie typu dopiero w miejscu użycia</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zwiększenie uniwersalności klasy</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unikanie niepotrzebnego rzutowania</a:t>
            </a:r>
            <a:endParaRPr sz="3600">
              <a:latin typeface="Arial"/>
              <a:ea typeface="Arial"/>
              <a:cs typeface="Arial"/>
              <a:sym typeface="Aria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2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3" name="Google Shape;2053;p21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58" name="Google Shape;2058;p2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9" name="Google Shape;2059;p21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b="1">
                <a:solidFill>
                  <a:schemeClr val="dk2"/>
                </a:solidFill>
                <a:latin typeface="Arial"/>
                <a:ea typeface="Arial"/>
                <a:cs typeface="Arial"/>
                <a:sym typeface="Arial"/>
              </a:rPr>
              <a:t>&lt;T&gt;</a:t>
            </a: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21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65" name="Google Shape;2065;p219"/>
          <p:cNvSpPr txBox="1">
            <a:spLocks noGrp="1"/>
          </p:cNvSpPr>
          <p:nvPr>
            <p:ph type="ctrTitle" idx="4294967295"/>
          </p:nvPr>
        </p:nvSpPr>
        <p:spPr>
          <a:xfrm>
            <a:off x="1524000" y="2531551"/>
            <a:ext cx="9144000"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2"/>
                </a:solidFill>
                <a:latin typeface="Arial"/>
                <a:ea typeface="Arial"/>
                <a:cs typeface="Arial"/>
                <a:sym typeface="Arial"/>
              </a:rPr>
              <a:t>Car car = new Car();</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a:t>
            </a:r>
            <a:r>
              <a:rPr lang="en-US" sz="3600">
                <a:solidFill>
                  <a:schemeClr val="accent6"/>
                </a:solidFill>
                <a:latin typeface="Arial"/>
                <a:ea typeface="Arial"/>
                <a:cs typeface="Arial"/>
                <a:sym typeface="Arial"/>
              </a:rPr>
              <a:t>&lt;Car&gt;</a:t>
            </a:r>
            <a:r>
              <a:rPr lang="en-US" sz="3600">
                <a:solidFill>
                  <a:schemeClr val="dk2"/>
                </a:solidFill>
                <a:latin typeface="Arial"/>
                <a:ea typeface="Arial"/>
                <a:cs typeface="Arial"/>
                <a:sym typeface="Arial"/>
              </a:rPr>
              <a:t> vehicle = new Vehicle&lt;&gt;();</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vehicle.set(car);</a:t>
            </a:r>
            <a:endParaRPr sz="3600">
              <a:solidFill>
                <a:schemeClr val="dk2"/>
              </a:solidFill>
              <a:latin typeface="Arial"/>
              <a:ea typeface="Arial"/>
              <a:cs typeface="Arial"/>
              <a:sym typeface="Aria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2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71" name="Google Shape;2071;p22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class Name</a:t>
            </a:r>
            <a:r>
              <a:rPr lang="en-US" sz="4800">
                <a:solidFill>
                  <a:schemeClr val="accent6"/>
                </a:solidFill>
                <a:latin typeface="Arial"/>
                <a:ea typeface="Arial"/>
                <a:cs typeface="Arial"/>
                <a:sym typeface="Arial"/>
              </a:rPr>
              <a:t>&lt;T1, T2, ..., Tn&gt;</a:t>
            </a:r>
            <a:endParaRPr sz="4800">
              <a:solidFill>
                <a:schemeClr val="accent6"/>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interface Name</a:t>
            </a:r>
            <a:r>
              <a:rPr lang="en-US" sz="4800">
                <a:solidFill>
                  <a:schemeClr val="accent6"/>
                </a:solidFill>
                <a:latin typeface="Arial"/>
                <a:ea typeface="Arial"/>
                <a:cs typeface="Arial"/>
                <a:sym typeface="Arial"/>
              </a:rPr>
              <a:t>&lt;T1, T2, ..., Tn&gt;</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T</a:t>
            </a:r>
            <a:r>
              <a:rPr lang="en-US" sz="4800">
                <a:solidFill>
                  <a:schemeClr val="dk2"/>
                </a:solidFill>
                <a:latin typeface="Arial"/>
                <a:ea typeface="Arial"/>
                <a:cs typeface="Arial"/>
                <a:sym typeface="Arial"/>
              </a:rPr>
              <a:t> methodName()</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methodName(List</a:t>
            </a: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list)</a:t>
            </a:r>
            <a:endParaRPr sz="4800">
              <a:solidFill>
                <a:schemeClr val="dk2"/>
              </a:solidFill>
              <a:latin typeface="Arial"/>
              <a:ea typeface="Arial"/>
              <a:cs typeface="Arial"/>
              <a:sym typeface="Arial"/>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2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ograniczenia typów (bounded type parameters)</a:t>
            </a:r>
            <a:endParaRPr sz="2400">
              <a:solidFill>
                <a:schemeClr val="accent6"/>
              </a:solidFill>
              <a:latin typeface="Arial"/>
              <a:ea typeface="Arial"/>
              <a:cs typeface="Arial"/>
              <a:sym typeface="Arial"/>
            </a:endParaRPr>
          </a:p>
        </p:txBody>
      </p:sp>
      <p:sp>
        <p:nvSpPr>
          <p:cNvPr id="2077" name="Google Shape;2077;p22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 generyki ograniczone do konkretnych typów</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(upper bound)</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Car&gt;</a:t>
            </a:r>
            <a:endParaRPr sz="3000">
              <a:solidFill>
                <a:schemeClr val="accent6"/>
              </a:solidFill>
              <a:latin typeface="Arial"/>
              <a:ea typeface="Arial"/>
              <a:cs typeface="Arial"/>
              <a:sym typeface="Arial"/>
            </a:endParaRPr>
          </a:p>
          <a:p>
            <a:pPr marL="0" lvl="0" indent="0" algn="l" rtl="0">
              <a:spcBef>
                <a:spcPts val="0"/>
              </a:spcBef>
              <a:spcAft>
                <a:spcPts val="0"/>
              </a:spcAft>
              <a:buNone/>
            </a:pPr>
            <a:endParaRPr sz="3000">
              <a:solidFill>
                <a:schemeClr val="accent6"/>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wielokrotne</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 &amp; Electric &amp; ..&gt;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                                                 </a:t>
            </a:r>
            <a:r>
              <a:rPr lang="en-US" sz="3000">
                <a:solidFill>
                  <a:srgbClr val="666666"/>
                </a:solidFill>
                <a:latin typeface="Arial"/>
                <a:ea typeface="Arial"/>
                <a:cs typeface="Arial"/>
                <a:sym typeface="Arial"/>
              </a:rPr>
              <a:t>klasa   interfejsy..</a:t>
            </a:r>
            <a:endParaRPr sz="3000">
              <a:solidFill>
                <a:srgbClr val="666666"/>
              </a:solidFill>
              <a:latin typeface="Arial"/>
              <a:ea typeface="Arial"/>
              <a:cs typeface="Arial"/>
              <a:sym typeface="Arial"/>
            </a:endParaRPr>
          </a:p>
        </p:txBody>
      </p:sp>
      <p:sp>
        <p:nvSpPr>
          <p:cNvPr id="2078" name="Google Shape;2078;p22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Istnieje jeszcze ograniczenie dolne, ale raczej nigdy się z tym nie spotkasz ;)</a:t>
            </a:r>
            <a:endParaRPr sz="2400">
              <a:solidFill>
                <a:srgbClr val="FF0000"/>
              </a:solidFill>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2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Praca z zadaniami</a:t>
            </a:r>
            <a:endParaRPr sz="2400">
              <a:solidFill>
                <a:schemeClr val="accent6"/>
              </a:solidFill>
              <a:latin typeface="Arial"/>
              <a:ea typeface="Arial"/>
              <a:cs typeface="Arial"/>
              <a:sym typeface="Arial"/>
            </a:endParaRPr>
          </a:p>
        </p:txBody>
      </p:sp>
      <p:sp>
        <p:nvSpPr>
          <p:cNvPr id="2084" name="Google Shape;2084;p222"/>
          <p:cNvSpPr txBox="1">
            <a:spLocks noGrp="1"/>
          </p:cNvSpPr>
          <p:nvPr>
            <p:ph type="ctrTitle" idx="4294967295"/>
          </p:nvPr>
        </p:nvSpPr>
        <p:spPr>
          <a:xfrm>
            <a:off x="1104200" y="1168800"/>
            <a:ext cx="9540600" cy="48873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Font typeface="Arial"/>
              <a:buAutoNum type="arabicPeriod"/>
            </a:pPr>
            <a:r>
              <a:rPr lang="en-US" sz="3000" dirty="0" err="1">
                <a:solidFill>
                  <a:srgbClr val="666666"/>
                </a:solidFill>
                <a:latin typeface="Arial"/>
                <a:ea typeface="Arial"/>
                <a:cs typeface="Arial"/>
                <a:sym typeface="Arial"/>
              </a:rPr>
              <a:t>Kopiujemy</a:t>
            </a:r>
            <a:r>
              <a:rPr lang="en-US" sz="3000" dirty="0">
                <a:solidFill>
                  <a:srgbClr val="666666"/>
                </a:solidFill>
                <a:latin typeface="Arial"/>
                <a:ea typeface="Arial"/>
                <a:cs typeface="Arial"/>
                <a:sym typeface="Arial"/>
              </a:rPr>
              <a:t> z </a:t>
            </a:r>
            <a:r>
              <a:rPr lang="en-US" sz="3000" dirty="0" err="1">
                <a:solidFill>
                  <a:srgbClr val="666666"/>
                </a:solidFill>
                <a:latin typeface="Arial"/>
                <a:ea typeface="Arial"/>
                <a:cs typeface="Arial"/>
                <a:sym typeface="Arial"/>
              </a:rPr>
              <a:t>projektu</a:t>
            </a:r>
            <a:r>
              <a:rPr lang="en-US" sz="3000" dirty="0">
                <a:solidFill>
                  <a:srgbClr val="666666"/>
                </a:solidFill>
                <a:latin typeface="Arial"/>
                <a:ea typeface="Arial"/>
                <a:cs typeface="Arial"/>
                <a:sym typeface="Arial"/>
              </a:rPr>
              <a:t> Java Intro </a:t>
            </a:r>
            <a:r>
              <a:rPr lang="en-US" sz="3000" dirty="0" err="1">
                <a:solidFill>
                  <a:srgbClr val="666666"/>
                </a:solidFill>
                <a:latin typeface="Arial"/>
                <a:ea typeface="Arial"/>
                <a:cs typeface="Arial"/>
                <a:sym typeface="Arial"/>
              </a:rPr>
              <a:t>pakiet</a:t>
            </a:r>
            <a:r>
              <a:rPr lang="en-US" sz="3000" dirty="0">
                <a:solidFill>
                  <a:srgbClr val="666666"/>
                </a:solidFill>
                <a:latin typeface="Arial"/>
                <a:ea typeface="Arial"/>
                <a:cs typeface="Arial"/>
                <a:sym typeface="Arial"/>
              </a:rPr>
              <a:t> z </a:t>
            </a:r>
            <a:r>
              <a:rPr lang="en-US" sz="3000" dirty="0" err="1">
                <a:solidFill>
                  <a:srgbClr val="666666"/>
                </a:solidFill>
                <a:latin typeface="Arial"/>
                <a:ea typeface="Arial"/>
                <a:cs typeface="Arial"/>
                <a:sym typeface="Arial"/>
              </a:rPr>
              <a:t>klasami</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który</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będziemy</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przerabiać</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aktualnie</a:t>
            </a:r>
            <a:r>
              <a:rPr lang="en-US" sz="3000" dirty="0">
                <a:solidFill>
                  <a:srgbClr val="666666"/>
                </a:solidFill>
                <a:latin typeface="Arial"/>
                <a:ea typeface="Arial"/>
                <a:cs typeface="Arial"/>
                <a:sym typeface="Arial"/>
              </a:rPr>
              <a:t> do </a:t>
            </a:r>
            <a:r>
              <a:rPr lang="en-US" sz="3000" dirty="0" err="1">
                <a:solidFill>
                  <a:srgbClr val="666666"/>
                </a:solidFill>
                <a:latin typeface="Arial"/>
                <a:ea typeface="Arial"/>
                <a:cs typeface="Arial"/>
                <a:sym typeface="Arial"/>
              </a:rPr>
              <a:t>własnego</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projektu</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trener</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pokaże</a:t>
            </a:r>
            <a:r>
              <a:rPr lang="en-US" sz="3000" dirty="0">
                <a:solidFill>
                  <a:srgbClr val="666666"/>
                </a:solidFill>
                <a:latin typeface="Arial"/>
                <a:ea typeface="Arial"/>
                <a:cs typeface="Arial"/>
                <a:sym typeface="Arial"/>
              </a:rPr>
              <a:t> o </a:t>
            </a:r>
            <a:r>
              <a:rPr lang="en-US" sz="3000" dirty="0" err="1">
                <a:solidFill>
                  <a:srgbClr val="666666"/>
                </a:solidFill>
                <a:latin typeface="Arial"/>
                <a:ea typeface="Arial"/>
                <a:cs typeface="Arial"/>
                <a:sym typeface="Arial"/>
              </a:rPr>
              <a:t>który</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pakiet</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aktualnie</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chodzi</a:t>
            </a:r>
            <a:r>
              <a:rPr lang="en-US" sz="3000" dirty="0">
                <a:solidFill>
                  <a:srgbClr val="666666"/>
                </a:solidFill>
                <a:latin typeface="Arial"/>
                <a:ea typeface="Arial"/>
                <a:cs typeface="Arial"/>
                <a:sym typeface="Arial"/>
              </a:rPr>
              <a:t>).</a:t>
            </a:r>
            <a:endParaRPr sz="3000" dirty="0">
              <a:solidFill>
                <a:srgbClr val="666666"/>
              </a:solidFill>
              <a:latin typeface="Arial"/>
              <a:ea typeface="Arial"/>
              <a:cs typeface="Arial"/>
              <a:sym typeface="Arial"/>
            </a:endParaRPr>
          </a:p>
          <a:p>
            <a:pPr marL="971550" lvl="0" indent="-514350" algn="l" rtl="0">
              <a:spcBef>
                <a:spcPts val="0"/>
              </a:spcBef>
              <a:spcAft>
                <a:spcPts val="0"/>
              </a:spcAft>
              <a:buFont typeface="+mj-lt"/>
              <a:buAutoNum type="arabicPeriod"/>
            </a:pPr>
            <a:endParaRPr sz="3000" dirty="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dirty="0" err="1">
                <a:solidFill>
                  <a:srgbClr val="666666"/>
                </a:solidFill>
                <a:latin typeface="Arial"/>
                <a:ea typeface="Arial"/>
                <a:cs typeface="Arial"/>
                <a:sym typeface="Arial"/>
              </a:rPr>
              <a:t>Instrukcja</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kopiowania</a:t>
            </a:r>
            <a:r>
              <a:rPr lang="en-US" sz="3000" dirty="0">
                <a:solidFill>
                  <a:srgbClr val="666666"/>
                </a:solidFill>
                <a:latin typeface="Arial"/>
                <a:ea typeface="Arial"/>
                <a:cs typeface="Arial"/>
                <a:sym typeface="Arial"/>
              </a:rPr>
              <a:t>:  </a:t>
            </a:r>
            <a:r>
              <a:rPr lang="en-US" sz="3000" u="sng" dirty="0">
                <a:solidFill>
                  <a:schemeClr val="hlink"/>
                </a:solidFill>
                <a:latin typeface="Arial"/>
                <a:ea typeface="Arial"/>
                <a:cs typeface="Arial"/>
                <a:sym typeface="Arial"/>
                <a:hlinkClick r:id="rId3"/>
              </a:rPr>
              <a:t>https://goo.gl/L63onG</a:t>
            </a:r>
            <a:endParaRPr sz="3000" dirty="0">
              <a:solidFill>
                <a:srgbClr val="666666"/>
              </a:solidFill>
              <a:latin typeface="Arial"/>
              <a:ea typeface="Arial"/>
              <a:cs typeface="Arial"/>
              <a:sym typeface="Arial"/>
            </a:endParaRPr>
          </a:p>
          <a:p>
            <a:pPr marL="971550" lvl="0" indent="-514350" algn="l" rtl="0">
              <a:spcBef>
                <a:spcPts val="0"/>
              </a:spcBef>
              <a:spcAft>
                <a:spcPts val="0"/>
              </a:spcAft>
              <a:buFont typeface="+mj-lt"/>
              <a:buAutoNum type="arabicPeriod"/>
            </a:pPr>
            <a:endParaRPr sz="3000" dirty="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dirty="0" err="1">
                <a:solidFill>
                  <a:srgbClr val="666666"/>
                </a:solidFill>
                <a:latin typeface="Arial"/>
                <a:ea typeface="Arial"/>
                <a:cs typeface="Arial"/>
                <a:sym typeface="Arial"/>
              </a:rPr>
              <a:t>Pracujemy</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już</a:t>
            </a:r>
            <a:r>
              <a:rPr lang="en-US" sz="3000" dirty="0">
                <a:solidFill>
                  <a:srgbClr val="666666"/>
                </a:solidFill>
                <a:latin typeface="Arial"/>
                <a:ea typeface="Arial"/>
                <a:cs typeface="Arial"/>
                <a:sym typeface="Arial"/>
              </a:rPr>
              <a:t> ze </a:t>
            </a:r>
            <a:r>
              <a:rPr lang="en-US" sz="3000" dirty="0" err="1">
                <a:solidFill>
                  <a:srgbClr val="666666"/>
                </a:solidFill>
                <a:latin typeface="Arial"/>
                <a:ea typeface="Arial"/>
                <a:cs typeface="Arial"/>
                <a:sym typeface="Arial"/>
              </a:rPr>
              <a:t>skopiowanym</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kodem</a:t>
            </a:r>
            <a:r>
              <a:rPr lang="en-US" sz="3000" dirty="0">
                <a:solidFill>
                  <a:srgbClr val="666666"/>
                </a:solidFill>
                <a:latin typeface="Arial"/>
                <a:ea typeface="Arial"/>
                <a:cs typeface="Arial"/>
                <a:sym typeface="Arial"/>
              </a:rPr>
              <a:t> ale we </a:t>
            </a:r>
            <a:r>
              <a:rPr lang="en-US" sz="3000" dirty="0" err="1">
                <a:solidFill>
                  <a:srgbClr val="666666"/>
                </a:solidFill>
                <a:latin typeface="Arial"/>
                <a:ea typeface="Arial"/>
                <a:cs typeface="Arial"/>
                <a:sym typeface="Arial"/>
              </a:rPr>
              <a:t>własnym</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projekcie</a:t>
            </a:r>
            <a:r>
              <a:rPr lang="en-US" sz="3000" dirty="0">
                <a:solidFill>
                  <a:srgbClr val="666666"/>
                </a:solidFill>
                <a:latin typeface="Arial"/>
                <a:ea typeface="Arial"/>
                <a:cs typeface="Arial"/>
                <a:sym typeface="Arial"/>
              </a:rPr>
              <a:t> !</a:t>
            </a:r>
            <a:endParaRPr sz="3000" dirty="0">
              <a:solidFill>
                <a:srgbClr val="666666"/>
              </a:solidFill>
              <a:latin typeface="Arial"/>
              <a:ea typeface="Arial"/>
              <a:cs typeface="Arial"/>
              <a:sym typeface="Arial"/>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2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90" name="Google Shape;2090;p22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#generics</a:t>
            </a:r>
            <a:endParaRPr sz="3000" b="1">
              <a:solidFill>
                <a:schemeClr val="accent6"/>
              </a:solidFill>
              <a:latin typeface="Arial"/>
              <a:ea typeface="Arial"/>
              <a:cs typeface="Arial"/>
              <a:sym typeface="Aria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2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#generics</a:t>
            </a:r>
            <a:endParaRPr sz="2400">
              <a:solidFill>
                <a:schemeClr val="accent6"/>
              </a:solidFill>
              <a:latin typeface="Arial"/>
              <a:ea typeface="Arial"/>
              <a:cs typeface="Arial"/>
              <a:sym typeface="Arial"/>
            </a:endParaRPr>
          </a:p>
        </p:txBody>
      </p:sp>
      <p:sp>
        <p:nvSpPr>
          <p:cNvPr id="2096" name="Google Shape;2096;p224"/>
          <p:cNvSpPr txBox="1">
            <a:spLocks noGrp="1"/>
          </p:cNvSpPr>
          <p:nvPr>
            <p:ph type="ctrTitle" idx="4294967295"/>
          </p:nvPr>
        </p:nvSpPr>
        <p:spPr>
          <a:xfrm>
            <a:off x="25" y="9630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przyjmie</a:t>
            </a:r>
            <a:r>
              <a:rPr lang="en-US" sz="1800" dirty="0">
                <a:latin typeface="Arial"/>
                <a:ea typeface="Arial"/>
                <a:cs typeface="Arial"/>
                <a:sym typeface="Arial"/>
              </a:rPr>
              <a:t> </a:t>
            </a:r>
            <a:r>
              <a:rPr lang="en-US" sz="1800" dirty="0" err="1">
                <a:latin typeface="Arial"/>
                <a:ea typeface="Arial"/>
                <a:cs typeface="Arial"/>
                <a:sym typeface="Arial"/>
              </a:rPr>
              <a:t>listę</a:t>
            </a:r>
            <a:r>
              <a:rPr lang="en-US" sz="1800" dirty="0">
                <a:latin typeface="Arial"/>
                <a:ea typeface="Arial"/>
                <a:cs typeface="Arial"/>
                <a:sym typeface="Arial"/>
              </a:rPr>
              <a:t> </a:t>
            </a:r>
            <a:r>
              <a:rPr lang="en-US" sz="1800" dirty="0" err="1">
                <a:latin typeface="Arial"/>
                <a:ea typeface="Arial"/>
                <a:cs typeface="Arial"/>
                <a:sym typeface="Arial"/>
              </a:rPr>
              <a:t>obiektów</a:t>
            </a:r>
            <a:r>
              <a:rPr lang="en-US" sz="1800" dirty="0">
                <a:latin typeface="Arial"/>
                <a:ea typeface="Arial"/>
                <a:cs typeface="Arial"/>
                <a:sym typeface="Arial"/>
              </a:rPr>
              <a:t> </a:t>
            </a:r>
            <a:r>
              <a:rPr lang="en-US" sz="1800" dirty="0" err="1">
                <a:latin typeface="Arial"/>
                <a:ea typeface="Arial"/>
                <a:cs typeface="Arial"/>
                <a:sym typeface="Arial"/>
              </a:rPr>
              <a:t>typu</a:t>
            </a:r>
            <a:r>
              <a:rPr lang="en-US" sz="1800" dirty="0">
                <a:latin typeface="Arial"/>
                <a:ea typeface="Arial"/>
                <a:cs typeface="Arial"/>
                <a:sym typeface="Arial"/>
              </a:rPr>
              <a:t> Integer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wyświeli</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ekran</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a:t>
            </a:r>
            <a:r>
              <a:rPr lang="en-US" sz="1800" dirty="0" err="1">
                <a:latin typeface="Arial"/>
                <a:ea typeface="Arial"/>
                <a:cs typeface="Arial"/>
                <a:sym typeface="Arial"/>
              </a:rPr>
              <a:t>liczby</a:t>
            </a:r>
            <a:r>
              <a:rPr lang="en-US" sz="1800" dirty="0">
                <a:latin typeface="Arial"/>
                <a:ea typeface="Arial"/>
                <a:cs typeface="Arial"/>
                <a:sym typeface="Arial"/>
              </a:rPr>
              <a:t> </a:t>
            </a:r>
            <a:r>
              <a:rPr lang="en-US" sz="1800" dirty="0" err="1">
                <a:latin typeface="Arial"/>
                <a:ea typeface="Arial"/>
                <a:cs typeface="Arial"/>
                <a:sym typeface="Arial"/>
              </a:rPr>
              <a:t>większe</a:t>
            </a:r>
            <a:r>
              <a:rPr lang="en-US" sz="1800" dirty="0">
                <a:latin typeface="Arial"/>
                <a:ea typeface="Arial"/>
                <a:cs typeface="Arial"/>
                <a:sym typeface="Arial"/>
              </a:rPr>
              <a:t> od 10.</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a:t>
            </a:r>
            <a:r>
              <a:rPr lang="en-US" sz="1800" dirty="0" err="1">
                <a:latin typeface="Arial"/>
                <a:ea typeface="Arial"/>
                <a:cs typeface="Arial"/>
                <a:sym typeface="Arial"/>
              </a:rPr>
              <a:t>parametry</a:t>
            </a:r>
            <a:r>
              <a:rPr lang="en-US" sz="1800" dirty="0">
                <a:latin typeface="Arial"/>
                <a:ea typeface="Arial"/>
                <a:cs typeface="Arial"/>
                <a:sym typeface="Arial"/>
              </a:rPr>
              <a:t> </a:t>
            </a:r>
            <a:r>
              <a:rPr lang="en-US" sz="1800" dirty="0" err="1">
                <a:latin typeface="Arial"/>
                <a:ea typeface="Arial"/>
                <a:cs typeface="Arial"/>
                <a:sym typeface="Arial"/>
              </a:rPr>
              <a:t>przyjmie</a:t>
            </a:r>
            <a:r>
              <a:rPr lang="en-US" sz="1800" dirty="0">
                <a:latin typeface="Arial"/>
                <a:ea typeface="Arial"/>
                <a:cs typeface="Arial"/>
                <a:sym typeface="Arial"/>
              </a:rPr>
              <a:t>: </a:t>
            </a:r>
            <a:r>
              <a:rPr lang="en-US" sz="1800" dirty="0" err="1">
                <a:latin typeface="Arial"/>
                <a:ea typeface="Arial"/>
                <a:cs typeface="Arial"/>
                <a:sym typeface="Arial"/>
              </a:rPr>
              <a:t>kolekcję</a:t>
            </a:r>
            <a:r>
              <a:rPr lang="en-US" sz="1800" dirty="0">
                <a:latin typeface="Arial"/>
                <a:ea typeface="Arial"/>
                <a:cs typeface="Arial"/>
                <a:sym typeface="Arial"/>
              </a:rPr>
              <a:t> (Set) </a:t>
            </a:r>
            <a:r>
              <a:rPr lang="en-US" sz="1800" dirty="0" err="1">
                <a:latin typeface="Arial"/>
                <a:ea typeface="Arial"/>
                <a:cs typeface="Arial"/>
                <a:sym typeface="Arial"/>
              </a:rPr>
              <a:t>zawierającą</a:t>
            </a:r>
            <a:r>
              <a:rPr lang="en-US" sz="1800" dirty="0">
                <a:latin typeface="Arial"/>
                <a:ea typeface="Arial"/>
                <a:cs typeface="Arial"/>
                <a:sym typeface="Arial"/>
              </a:rPr>
              <a:t> </a:t>
            </a:r>
            <a:r>
              <a:rPr lang="en-US" sz="1800" dirty="0" err="1">
                <a:latin typeface="Arial"/>
                <a:ea typeface="Arial"/>
                <a:cs typeface="Arial"/>
                <a:sym typeface="Arial"/>
              </a:rPr>
              <a:t>zestaw</a:t>
            </a:r>
            <a:r>
              <a:rPr lang="en-US" sz="1800" dirty="0">
                <a:latin typeface="Arial"/>
                <a:ea typeface="Arial"/>
                <a:cs typeface="Arial"/>
                <a:sym typeface="Arial"/>
              </a:rPr>
              <a:t> </a:t>
            </a:r>
            <a:r>
              <a:rPr lang="en-US" sz="1800" dirty="0" err="1">
                <a:latin typeface="Arial"/>
                <a:ea typeface="Arial"/>
                <a:cs typeface="Arial"/>
                <a:sym typeface="Arial"/>
              </a:rPr>
              <a:t>fraz</a:t>
            </a:r>
            <a:r>
              <a:rPr lang="en-US" sz="1800" dirty="0">
                <a:latin typeface="Arial"/>
                <a:ea typeface="Arial"/>
                <a:cs typeface="Arial"/>
                <a:sym typeface="Arial"/>
              </a:rPr>
              <a:t>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pojedynczy</a:t>
            </a:r>
            <a:r>
              <a:rPr lang="en-US" sz="1800" dirty="0">
                <a:latin typeface="Arial"/>
                <a:ea typeface="Arial"/>
                <a:cs typeface="Arial"/>
                <a:sym typeface="Arial"/>
              </a:rPr>
              <a:t> </a:t>
            </a:r>
            <a:r>
              <a:rPr lang="en-US" sz="1800" dirty="0" err="1">
                <a:latin typeface="Arial"/>
                <a:ea typeface="Arial"/>
                <a:cs typeface="Arial"/>
                <a:sym typeface="Arial"/>
              </a:rPr>
              <a:t>wyraz</a:t>
            </a:r>
            <a:r>
              <a:rPr lang="en-US" sz="1800" dirty="0">
                <a:latin typeface="Arial"/>
                <a:ea typeface="Arial"/>
                <a:cs typeface="Arial"/>
                <a:sym typeface="Arial"/>
              </a:rPr>
              <a:t> </a:t>
            </a:r>
            <a:r>
              <a:rPr lang="en-US" sz="1800" dirty="0" err="1">
                <a:latin typeface="Arial"/>
                <a:ea typeface="Arial"/>
                <a:cs typeface="Arial"/>
                <a:sym typeface="Arial"/>
              </a:rPr>
              <a:t>którego</a:t>
            </a:r>
            <a:r>
              <a:rPr lang="en-US" sz="1800" dirty="0">
                <a:latin typeface="Arial"/>
                <a:ea typeface="Arial"/>
                <a:cs typeface="Arial"/>
                <a:sym typeface="Arial"/>
              </a:rPr>
              <a:t> </a:t>
            </a:r>
            <a:r>
              <a:rPr lang="en-US" sz="1800" dirty="0" err="1">
                <a:latin typeface="Arial"/>
                <a:ea typeface="Arial"/>
                <a:cs typeface="Arial"/>
                <a:sym typeface="Arial"/>
              </a:rPr>
              <a:t>szukamy</a:t>
            </a:r>
            <a:r>
              <a:rPr lang="en-US" sz="1800" dirty="0">
                <a:latin typeface="Arial"/>
                <a:ea typeface="Arial"/>
                <a:cs typeface="Arial"/>
                <a:sym typeface="Arial"/>
              </a:rPr>
              <a:t> w </a:t>
            </a:r>
            <a:r>
              <a:rPr lang="en-US" sz="1800" dirty="0" err="1">
                <a:latin typeface="Arial"/>
                <a:ea typeface="Arial"/>
                <a:cs typeface="Arial"/>
                <a:sym typeface="Arial"/>
              </a:rPr>
              <a:t>kolekcji</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ilość</a:t>
            </a:r>
            <a:r>
              <a:rPr lang="en-US" sz="1800" dirty="0">
                <a:latin typeface="Arial"/>
                <a:ea typeface="Arial"/>
                <a:cs typeface="Arial"/>
                <a:sym typeface="Arial"/>
              </a:rPr>
              <a:t> </a:t>
            </a:r>
            <a:r>
              <a:rPr lang="en-US" sz="1800" dirty="0" err="1">
                <a:latin typeface="Arial"/>
                <a:ea typeface="Arial"/>
                <a:cs typeface="Arial"/>
                <a:sym typeface="Arial"/>
              </a:rPr>
              <a:t>wystąpień</a:t>
            </a:r>
            <a:r>
              <a:rPr lang="en-US" sz="1800" dirty="0">
                <a:latin typeface="Arial"/>
                <a:ea typeface="Arial"/>
                <a:cs typeface="Arial"/>
                <a:sym typeface="Arial"/>
              </a:rPr>
              <a:t> </a:t>
            </a:r>
            <a:r>
              <a:rPr lang="en-US" sz="1800" dirty="0" err="1">
                <a:latin typeface="Arial"/>
                <a:ea typeface="Arial"/>
                <a:cs typeface="Arial"/>
                <a:sym typeface="Arial"/>
              </a:rPr>
              <a:t>szukanego</a:t>
            </a:r>
            <a:r>
              <a:rPr lang="en-US" sz="1800" dirty="0">
                <a:latin typeface="Arial"/>
                <a:ea typeface="Arial"/>
                <a:cs typeface="Arial"/>
                <a:sym typeface="Arial"/>
              </a:rPr>
              <a:t> </a:t>
            </a:r>
            <a:r>
              <a:rPr lang="en-US" sz="1800" dirty="0" err="1">
                <a:latin typeface="Arial"/>
                <a:ea typeface="Arial"/>
                <a:cs typeface="Arial"/>
                <a:sym typeface="Arial"/>
              </a:rPr>
              <a:t>wyrazu</a:t>
            </a:r>
            <a:r>
              <a:rPr lang="en-US" sz="1800" dirty="0">
                <a:latin typeface="Arial"/>
                <a:ea typeface="Arial"/>
                <a:cs typeface="Arial"/>
                <a:sym typeface="Arial"/>
              </a:rPr>
              <a:t> w </a:t>
            </a:r>
            <a:r>
              <a:rPr lang="en-US" sz="1800" dirty="0" err="1">
                <a:latin typeface="Arial"/>
                <a:ea typeface="Arial"/>
                <a:cs typeface="Arial"/>
                <a:sym typeface="Arial"/>
              </a:rPr>
              <a:t>podanej</a:t>
            </a:r>
            <a:r>
              <a:rPr lang="en-US" sz="1800" dirty="0">
                <a:latin typeface="Arial"/>
                <a:ea typeface="Arial"/>
                <a:cs typeface="Arial"/>
                <a:sym typeface="Arial"/>
              </a:rPr>
              <a:t> </a:t>
            </a:r>
            <a:r>
              <a:rPr lang="en-US" sz="1800" dirty="0" err="1">
                <a:latin typeface="Arial"/>
                <a:ea typeface="Arial"/>
                <a:cs typeface="Arial"/>
                <a:sym typeface="Arial"/>
              </a:rPr>
              <a:t>kolekcji</a:t>
            </a:r>
            <a:r>
              <a:rPr lang="en-US" sz="1800" dirty="0">
                <a:latin typeface="Arial"/>
                <a:ea typeface="Arial"/>
                <a:cs typeface="Arial"/>
                <a:sym typeface="Arial"/>
              </a:rPr>
              <a:t>. </a:t>
            </a:r>
            <a:r>
              <a:rPr lang="en-US" sz="1800" dirty="0" err="1">
                <a:latin typeface="Arial"/>
                <a:ea typeface="Arial"/>
                <a:cs typeface="Arial"/>
                <a:sym typeface="Arial"/>
              </a:rPr>
              <a:t>Weź</a:t>
            </a:r>
            <a:r>
              <a:rPr lang="en-US" sz="1800" dirty="0">
                <a:latin typeface="Arial"/>
                <a:ea typeface="Arial"/>
                <a:cs typeface="Arial"/>
                <a:sym typeface="Arial"/>
              </a:rPr>
              <a:t> pod </a:t>
            </a:r>
            <a:r>
              <a:rPr lang="en-US" sz="1800" dirty="0" err="1">
                <a:latin typeface="Arial"/>
                <a:ea typeface="Arial"/>
                <a:cs typeface="Arial"/>
                <a:sym typeface="Arial"/>
              </a:rPr>
              <a:t>uwagę</a:t>
            </a:r>
            <a:r>
              <a:rPr lang="en-US" sz="1800" dirty="0">
                <a:latin typeface="Arial"/>
                <a:ea typeface="Arial"/>
                <a:cs typeface="Arial"/>
                <a:sym typeface="Arial"/>
              </a:rPr>
              <a:t> </a:t>
            </a:r>
            <a:r>
              <a:rPr lang="en-US" sz="1800" dirty="0" err="1">
                <a:latin typeface="Arial"/>
                <a:ea typeface="Arial"/>
                <a:cs typeface="Arial"/>
                <a:sym typeface="Arial"/>
              </a:rPr>
              <a:t>sytuację</a:t>
            </a:r>
            <a:r>
              <a:rPr lang="en-US" sz="1800" dirty="0">
                <a:latin typeface="Arial"/>
                <a:ea typeface="Arial"/>
                <a:cs typeface="Arial"/>
                <a:sym typeface="Arial"/>
              </a:rPr>
              <a:t> </a:t>
            </a:r>
            <a:r>
              <a:rPr lang="en-US" sz="1800" dirty="0" err="1">
                <a:latin typeface="Arial"/>
                <a:ea typeface="Arial"/>
                <a:cs typeface="Arial"/>
                <a:sym typeface="Arial"/>
              </a:rPr>
              <a:t>gdy</a:t>
            </a:r>
            <a:r>
              <a:rPr lang="en-US" sz="1800" dirty="0">
                <a:latin typeface="Arial"/>
                <a:ea typeface="Arial"/>
                <a:cs typeface="Arial"/>
                <a:sym typeface="Arial"/>
              </a:rPr>
              <a:t> </a:t>
            </a:r>
            <a:r>
              <a:rPr lang="en-US" sz="1800" dirty="0" err="1">
                <a:latin typeface="Arial"/>
                <a:ea typeface="Arial"/>
                <a:cs typeface="Arial"/>
                <a:sym typeface="Arial"/>
              </a:rPr>
              <a:t>szukany</a:t>
            </a:r>
            <a:r>
              <a:rPr lang="en-US" sz="1800" dirty="0">
                <a:latin typeface="Arial"/>
                <a:ea typeface="Arial"/>
                <a:cs typeface="Arial"/>
                <a:sym typeface="Arial"/>
              </a:rPr>
              <a:t> </a:t>
            </a:r>
            <a:r>
              <a:rPr lang="en-US" sz="1800" dirty="0" err="1">
                <a:latin typeface="Arial"/>
                <a:ea typeface="Arial"/>
                <a:cs typeface="Arial"/>
                <a:sym typeface="Arial"/>
              </a:rPr>
              <a:t>wyraz</a:t>
            </a:r>
            <a:r>
              <a:rPr lang="en-US" sz="1800" dirty="0">
                <a:latin typeface="Arial"/>
                <a:ea typeface="Arial"/>
                <a:cs typeface="Arial"/>
                <a:sym typeface="Arial"/>
              </a:rPr>
              <a:t> jest </a:t>
            </a:r>
            <a:r>
              <a:rPr lang="en-US" sz="1800" dirty="0" err="1">
                <a:latin typeface="Arial"/>
                <a:ea typeface="Arial"/>
                <a:cs typeface="Arial"/>
                <a:sym typeface="Arial"/>
              </a:rPr>
              <a:t>częścią</a:t>
            </a:r>
            <a:r>
              <a:rPr lang="en-US" sz="1800" dirty="0">
                <a:latin typeface="Arial"/>
                <a:ea typeface="Arial"/>
                <a:cs typeface="Arial"/>
                <a:sym typeface="Arial"/>
              </a:rPr>
              <a:t> </a:t>
            </a:r>
            <a:r>
              <a:rPr lang="en-US" sz="1800" dirty="0" err="1">
                <a:latin typeface="Arial"/>
                <a:ea typeface="Arial"/>
                <a:cs typeface="Arial"/>
                <a:sym typeface="Arial"/>
              </a:rPr>
              <a:t>frazy</a:t>
            </a:r>
            <a:r>
              <a:rPr lang="en-US" sz="1800" dirty="0">
                <a:latin typeface="Arial"/>
                <a:ea typeface="Arial"/>
                <a:cs typeface="Arial"/>
                <a:sym typeface="Arial"/>
              </a:rPr>
              <a:t> z </a:t>
            </a:r>
            <a:r>
              <a:rPr lang="en-US" sz="1800" dirty="0" err="1">
                <a:latin typeface="Arial"/>
                <a:ea typeface="Arial"/>
                <a:cs typeface="Arial"/>
                <a:sym typeface="Arial"/>
              </a:rPr>
              <a:t>kolekcji</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Zmień</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z pkt.1 </a:t>
            </a:r>
            <a:r>
              <a:rPr lang="en-US" sz="1800" dirty="0" err="1">
                <a:latin typeface="Arial"/>
                <a:ea typeface="Arial"/>
                <a:cs typeface="Arial"/>
                <a:sym typeface="Arial"/>
              </a:rPr>
              <a:t>tak</a:t>
            </a:r>
            <a:r>
              <a:rPr lang="en-US" sz="1800" dirty="0">
                <a:latin typeface="Arial"/>
                <a:ea typeface="Arial"/>
                <a:cs typeface="Arial"/>
                <a:sym typeface="Arial"/>
              </a:rPr>
              <a:t> </a:t>
            </a:r>
            <a:r>
              <a:rPr lang="en-US" sz="1800" dirty="0" err="1">
                <a:latin typeface="Arial"/>
                <a:ea typeface="Arial"/>
                <a:cs typeface="Arial"/>
                <a:sym typeface="Arial"/>
              </a:rPr>
              <a:t>żeby</a:t>
            </a:r>
            <a:r>
              <a:rPr lang="en-US" sz="1800" dirty="0">
                <a:latin typeface="Arial"/>
                <a:ea typeface="Arial"/>
                <a:cs typeface="Arial"/>
                <a:sym typeface="Arial"/>
              </a:rPr>
              <a:t> </a:t>
            </a:r>
            <a:r>
              <a:rPr lang="en-US" sz="1800" dirty="0" err="1">
                <a:latin typeface="Arial"/>
                <a:ea typeface="Arial"/>
                <a:cs typeface="Arial"/>
                <a:sym typeface="Arial"/>
              </a:rPr>
              <a:t>przyjmowała</a:t>
            </a:r>
            <a:r>
              <a:rPr lang="en-US" sz="1800" dirty="0">
                <a:latin typeface="Arial"/>
                <a:ea typeface="Arial"/>
                <a:cs typeface="Arial"/>
                <a:sym typeface="Arial"/>
              </a:rPr>
              <a:t> </a:t>
            </a:r>
            <a:r>
              <a:rPr lang="en-US" sz="1800" dirty="0" err="1">
                <a:latin typeface="Arial"/>
                <a:ea typeface="Arial"/>
                <a:cs typeface="Arial"/>
                <a:sym typeface="Arial"/>
              </a:rPr>
              <a:t>listę</a:t>
            </a:r>
            <a:r>
              <a:rPr lang="en-US" sz="1800" dirty="0">
                <a:latin typeface="Arial"/>
                <a:ea typeface="Arial"/>
                <a:cs typeface="Arial"/>
                <a:sym typeface="Arial"/>
              </a:rPr>
              <a:t> </a:t>
            </a:r>
            <a:r>
              <a:rPr lang="en-US" sz="1800" dirty="0" err="1">
                <a:latin typeface="Arial"/>
                <a:ea typeface="Arial"/>
                <a:cs typeface="Arial"/>
                <a:sym typeface="Arial"/>
              </a:rPr>
              <a:t>dowolnych</a:t>
            </a:r>
            <a:r>
              <a:rPr lang="en-US" sz="1800" dirty="0">
                <a:latin typeface="Arial"/>
                <a:ea typeface="Arial"/>
                <a:cs typeface="Arial"/>
                <a:sym typeface="Arial"/>
              </a:rPr>
              <a:t> </a:t>
            </a:r>
            <a:r>
              <a:rPr lang="en-US" sz="1800" dirty="0" err="1">
                <a:latin typeface="Arial"/>
                <a:ea typeface="Arial"/>
                <a:cs typeface="Arial"/>
                <a:sym typeface="Arial"/>
              </a:rPr>
              <a:t>obiektów</a:t>
            </a:r>
            <a:r>
              <a:rPr lang="en-US" sz="1800" dirty="0">
                <a:latin typeface="Arial"/>
                <a:ea typeface="Arial"/>
                <a:cs typeface="Arial"/>
                <a:sym typeface="Arial"/>
              </a:rPr>
              <a:t> </a:t>
            </a:r>
            <a:r>
              <a:rPr lang="en-US" sz="1800" dirty="0" err="1">
                <a:latin typeface="Arial"/>
                <a:ea typeface="Arial"/>
                <a:cs typeface="Arial"/>
                <a:sym typeface="Arial"/>
              </a:rPr>
              <a:t>dziedziczących</a:t>
            </a:r>
            <a:r>
              <a:rPr lang="en-US" sz="1800" dirty="0">
                <a:latin typeface="Arial"/>
                <a:ea typeface="Arial"/>
                <a:cs typeface="Arial"/>
                <a:sym typeface="Arial"/>
              </a:rPr>
              <a:t> po </a:t>
            </a:r>
            <a:r>
              <a:rPr lang="en-US" sz="1800" dirty="0" err="1">
                <a:latin typeface="Arial"/>
                <a:ea typeface="Arial"/>
                <a:cs typeface="Arial"/>
                <a:sym typeface="Arial"/>
              </a:rPr>
              <a:t>klasie</a:t>
            </a:r>
            <a:r>
              <a:rPr lang="en-US" sz="1800" dirty="0">
                <a:latin typeface="Arial"/>
                <a:ea typeface="Arial"/>
                <a:cs typeface="Arial"/>
                <a:sym typeface="Arial"/>
              </a:rPr>
              <a:t> Number. </a:t>
            </a:r>
            <a:r>
              <a:rPr lang="en-US" sz="1800" dirty="0" err="1">
                <a:latin typeface="Arial"/>
                <a:ea typeface="Arial"/>
                <a:cs typeface="Arial"/>
                <a:sym typeface="Arial"/>
              </a:rPr>
              <a:t>Sprawdź</a:t>
            </a:r>
            <a:r>
              <a:rPr lang="en-US" sz="1800" dirty="0">
                <a:latin typeface="Arial"/>
                <a:ea typeface="Arial"/>
                <a:cs typeface="Arial"/>
                <a:sym typeface="Arial"/>
              </a:rPr>
              <a:t> </a:t>
            </a:r>
            <a:r>
              <a:rPr lang="en-US" sz="1800" dirty="0" err="1">
                <a:latin typeface="Arial"/>
                <a:ea typeface="Arial"/>
                <a:cs typeface="Arial"/>
                <a:sym typeface="Arial"/>
              </a:rPr>
              <a:t>czy</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działała</a:t>
            </a:r>
            <a:r>
              <a:rPr lang="en-US" sz="1800" dirty="0">
                <a:latin typeface="Arial"/>
                <a:ea typeface="Arial"/>
                <a:cs typeface="Arial"/>
                <a:sym typeface="Arial"/>
              </a:rPr>
              <a:t> z: List&lt;Double&gt; </a:t>
            </a:r>
            <a:r>
              <a:rPr lang="en-US" sz="1800" dirty="0" err="1">
                <a:latin typeface="Arial"/>
                <a:ea typeface="Arial"/>
                <a:cs typeface="Arial"/>
                <a:sym typeface="Arial"/>
              </a:rPr>
              <a:t>i</a:t>
            </a:r>
            <a:r>
              <a:rPr lang="en-US" sz="1800" dirty="0">
                <a:latin typeface="Arial"/>
                <a:ea typeface="Arial"/>
                <a:cs typeface="Arial"/>
                <a:sym typeface="Arial"/>
              </a:rPr>
              <a:t> List&lt;Integer&gt;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pozwoli</a:t>
            </a:r>
            <a:r>
              <a:rPr lang="en-US" sz="1800" dirty="0">
                <a:latin typeface="Arial"/>
                <a:ea typeface="Arial"/>
                <a:cs typeface="Arial"/>
                <a:sym typeface="Arial"/>
              </a:rPr>
              <a:t> </a:t>
            </a:r>
            <a:r>
              <a:rPr lang="en-US" sz="1800" dirty="0" err="1">
                <a:latin typeface="Arial"/>
                <a:ea typeface="Arial"/>
                <a:cs typeface="Arial"/>
                <a:sym typeface="Arial"/>
              </a:rPr>
              <a:t>ustawić</a:t>
            </a:r>
            <a:r>
              <a:rPr lang="en-US" sz="1800" dirty="0">
                <a:latin typeface="Arial"/>
                <a:ea typeface="Arial"/>
                <a:cs typeface="Arial"/>
                <a:sym typeface="Arial"/>
              </a:rPr>
              <a:t> </a:t>
            </a:r>
            <a:r>
              <a:rPr lang="en-US" sz="1800" u="sng" dirty="0" err="1">
                <a:latin typeface="Arial"/>
                <a:ea typeface="Arial"/>
                <a:cs typeface="Arial"/>
                <a:sym typeface="Arial"/>
              </a:rPr>
              <a:t>parę</a:t>
            </a:r>
            <a:r>
              <a:rPr lang="en-US" sz="1800" dirty="0">
                <a:latin typeface="Arial"/>
                <a:ea typeface="Arial"/>
                <a:cs typeface="Arial"/>
                <a:sym typeface="Arial"/>
              </a:rPr>
              <a:t> </a:t>
            </a:r>
            <a:r>
              <a:rPr lang="en-US" sz="1800" dirty="0" err="1">
                <a:latin typeface="Arial"/>
                <a:ea typeface="Arial"/>
                <a:cs typeface="Arial"/>
                <a:sym typeface="Arial"/>
              </a:rPr>
              <a:t>obiektów</a:t>
            </a:r>
            <a:r>
              <a:rPr lang="en-US" sz="1800" dirty="0">
                <a:latin typeface="Arial"/>
                <a:ea typeface="Arial"/>
                <a:cs typeface="Arial"/>
                <a:sym typeface="Arial"/>
              </a:rPr>
              <a:t> </a:t>
            </a:r>
            <a:r>
              <a:rPr lang="en-US" sz="1800" dirty="0" err="1">
                <a:latin typeface="Arial"/>
                <a:ea typeface="Arial"/>
                <a:cs typeface="Arial"/>
                <a:sym typeface="Arial"/>
              </a:rPr>
              <a:t>różnego</a:t>
            </a:r>
            <a:r>
              <a:rPr lang="en-US" sz="1800" dirty="0">
                <a:latin typeface="Arial"/>
                <a:ea typeface="Arial"/>
                <a:cs typeface="Arial"/>
                <a:sym typeface="Arial"/>
              </a:rPr>
              <a:t> </a:t>
            </a:r>
            <a:r>
              <a:rPr lang="en-US" sz="1800" dirty="0" err="1">
                <a:latin typeface="Arial"/>
                <a:ea typeface="Arial"/>
                <a:cs typeface="Arial"/>
                <a:sym typeface="Arial"/>
              </a:rPr>
              <a:t>typu</a:t>
            </a:r>
            <a:r>
              <a:rPr lang="en-US" sz="1800" dirty="0">
                <a:latin typeface="Arial"/>
                <a:ea typeface="Arial"/>
                <a:cs typeface="Arial"/>
                <a:sym typeface="Arial"/>
              </a:rPr>
              <a:t>. </a:t>
            </a:r>
            <a:r>
              <a:rPr lang="en-US" sz="1800" dirty="0" err="1">
                <a:latin typeface="Arial"/>
                <a:ea typeface="Arial"/>
                <a:cs typeface="Arial"/>
                <a:sym typeface="Arial"/>
              </a:rPr>
              <a:t>Sygnatura</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zawierać</a:t>
            </a:r>
            <a:r>
              <a:rPr lang="en-US" sz="1800" dirty="0">
                <a:latin typeface="Arial"/>
                <a:ea typeface="Arial"/>
                <a:cs typeface="Arial"/>
                <a:sym typeface="Arial"/>
              </a:rPr>
              <a:t> </a:t>
            </a:r>
            <a:r>
              <a:rPr lang="en-US" sz="1800" dirty="0" err="1">
                <a:latin typeface="Arial"/>
                <a:ea typeface="Arial"/>
                <a:cs typeface="Arial"/>
                <a:sym typeface="Arial"/>
              </a:rPr>
              <a:t>dwa</a:t>
            </a:r>
            <a:r>
              <a:rPr lang="en-US" sz="1800" dirty="0">
                <a:latin typeface="Arial"/>
                <a:ea typeface="Arial"/>
                <a:cs typeface="Arial"/>
                <a:sym typeface="Arial"/>
              </a:rPr>
              <a:t> </a:t>
            </a:r>
            <a:r>
              <a:rPr lang="en-US" sz="1800" dirty="0" err="1">
                <a:latin typeface="Arial"/>
                <a:ea typeface="Arial"/>
                <a:cs typeface="Arial"/>
                <a:sym typeface="Arial"/>
              </a:rPr>
              <a:t>generyki</a:t>
            </a:r>
            <a:r>
              <a:rPr lang="en-US" sz="1800" dirty="0">
                <a:latin typeface="Arial"/>
                <a:ea typeface="Arial"/>
                <a:cs typeface="Arial"/>
                <a:sym typeface="Arial"/>
              </a:rPr>
              <a:t>, a </a:t>
            </a:r>
            <a:r>
              <a:rPr lang="en-US" sz="1800" dirty="0" err="1">
                <a:latin typeface="Arial"/>
                <a:ea typeface="Arial"/>
                <a:cs typeface="Arial"/>
                <a:sym typeface="Arial"/>
              </a:rPr>
              <a:t>następnie</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pozwalający</a:t>
            </a:r>
            <a:r>
              <a:rPr lang="en-US" sz="1800" dirty="0">
                <a:latin typeface="Arial"/>
                <a:ea typeface="Arial"/>
                <a:cs typeface="Arial"/>
                <a:sym typeface="Arial"/>
              </a:rPr>
              <a:t> </a:t>
            </a:r>
            <a:r>
              <a:rPr lang="en-US" sz="1800" dirty="0" err="1">
                <a:latin typeface="Arial"/>
                <a:ea typeface="Arial"/>
                <a:cs typeface="Arial"/>
                <a:sym typeface="Arial"/>
              </a:rPr>
              <a:t>zainicjalizować</a:t>
            </a:r>
            <a:r>
              <a:rPr lang="en-US" sz="1800" dirty="0">
                <a:latin typeface="Arial"/>
                <a:ea typeface="Arial"/>
                <a:cs typeface="Arial"/>
                <a:sym typeface="Arial"/>
              </a:rPr>
              <a:t> </a:t>
            </a:r>
            <a:r>
              <a:rPr lang="en-US" sz="1800" dirty="0" err="1">
                <a:latin typeface="Arial"/>
                <a:ea typeface="Arial"/>
                <a:cs typeface="Arial"/>
                <a:sym typeface="Arial"/>
              </a:rPr>
              <a:t>obiekt</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z </a:t>
            </a:r>
            <a:r>
              <a:rPr lang="en-US" sz="1800" dirty="0" err="1">
                <a:latin typeface="Arial"/>
                <a:ea typeface="Arial"/>
                <a:cs typeface="Arial"/>
                <a:sym typeface="Arial"/>
              </a:rPr>
              <a:t>dwoma</a:t>
            </a:r>
            <a:r>
              <a:rPr lang="en-US" sz="1800" dirty="0">
                <a:latin typeface="Arial"/>
                <a:ea typeface="Arial"/>
                <a:cs typeface="Arial"/>
                <a:sym typeface="Arial"/>
              </a:rPr>
              <a:t> </a:t>
            </a:r>
            <a:r>
              <a:rPr lang="en-US" sz="1800" dirty="0" err="1">
                <a:latin typeface="Arial"/>
                <a:ea typeface="Arial"/>
                <a:cs typeface="Arial"/>
                <a:sym typeface="Arial"/>
              </a:rPr>
              <a:t>instancjami</a:t>
            </a:r>
            <a:r>
              <a:rPr lang="en-US" sz="1800" dirty="0">
                <a:latin typeface="Arial"/>
                <a:ea typeface="Arial"/>
                <a:cs typeface="Arial"/>
                <a:sym typeface="Arial"/>
              </a:rPr>
              <a:t> </a:t>
            </a:r>
            <a:r>
              <a:rPr lang="en-US" sz="1800" dirty="0" err="1">
                <a:latin typeface="Arial"/>
                <a:ea typeface="Arial"/>
                <a:cs typeface="Arial"/>
                <a:sym typeface="Arial"/>
              </a:rPr>
              <a:t>obiektów</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zawierała</a:t>
            </a:r>
            <a:r>
              <a:rPr lang="en-US" sz="1800" dirty="0">
                <a:latin typeface="Arial"/>
                <a:ea typeface="Arial"/>
                <a:cs typeface="Arial"/>
                <a:sym typeface="Arial"/>
              </a:rPr>
              <a:t> </a:t>
            </a:r>
            <a:r>
              <a:rPr lang="en-US" sz="1800" dirty="0" err="1">
                <a:latin typeface="Arial"/>
                <a:ea typeface="Arial"/>
                <a:cs typeface="Arial"/>
                <a:sym typeface="Arial"/>
              </a:rPr>
              <a:t>mapę</a:t>
            </a:r>
            <a:r>
              <a:rPr lang="en-US" sz="1800" dirty="0">
                <a:latin typeface="Arial"/>
                <a:ea typeface="Arial"/>
                <a:cs typeface="Arial"/>
                <a:sym typeface="Arial"/>
              </a:rPr>
              <a:t> </a:t>
            </a:r>
            <a:r>
              <a:rPr lang="en-US" sz="1800" dirty="0" err="1">
                <a:latin typeface="Arial"/>
                <a:ea typeface="Arial"/>
                <a:cs typeface="Arial"/>
                <a:sym typeface="Arial"/>
              </a:rPr>
              <a:t>gdzie</a:t>
            </a:r>
            <a:r>
              <a:rPr lang="en-US" sz="1800" dirty="0">
                <a:latin typeface="Arial"/>
                <a:ea typeface="Arial"/>
                <a:cs typeface="Arial"/>
                <a:sym typeface="Arial"/>
              </a:rPr>
              <a:t> </a:t>
            </a:r>
            <a:r>
              <a:rPr lang="en-US" sz="1800" dirty="0" err="1">
                <a:latin typeface="Arial"/>
                <a:ea typeface="Arial"/>
                <a:cs typeface="Arial"/>
                <a:sym typeface="Arial"/>
              </a:rPr>
              <a:t>klucz</a:t>
            </a:r>
            <a:r>
              <a:rPr lang="en-US" sz="1800" dirty="0">
                <a:latin typeface="Arial"/>
                <a:ea typeface="Arial"/>
                <a:cs typeface="Arial"/>
                <a:sym typeface="Arial"/>
              </a:rPr>
              <a:t> = String, a </a:t>
            </a:r>
            <a:r>
              <a:rPr lang="en-US" sz="1800" dirty="0" err="1">
                <a:latin typeface="Arial"/>
                <a:ea typeface="Arial"/>
                <a:cs typeface="Arial"/>
                <a:sym typeface="Arial"/>
              </a:rPr>
              <a:t>wartość</a:t>
            </a:r>
            <a:r>
              <a:rPr lang="en-US" sz="1800" dirty="0">
                <a:latin typeface="Arial"/>
                <a:ea typeface="Arial"/>
                <a:cs typeface="Arial"/>
                <a:sym typeface="Arial"/>
              </a:rPr>
              <a:t> = Integer. </a:t>
            </a:r>
            <a:r>
              <a:rPr lang="en-US" sz="1800" dirty="0" err="1">
                <a:latin typeface="Arial"/>
                <a:ea typeface="Arial"/>
                <a:cs typeface="Arial"/>
                <a:sym typeface="Arial"/>
              </a:rPr>
              <a:t>Klasa</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mieć</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addWord</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getWordCount</a:t>
            </a:r>
            <a:r>
              <a:rPr lang="en-US" sz="1800" dirty="0">
                <a:latin typeface="Arial"/>
                <a:ea typeface="Arial"/>
                <a:cs typeface="Arial"/>
                <a:sym typeface="Arial"/>
              </a:rPr>
              <a:t>() -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dodadzą</a:t>
            </a:r>
            <a:r>
              <a:rPr lang="en-US" sz="1800" dirty="0">
                <a:latin typeface="Arial"/>
                <a:ea typeface="Arial"/>
                <a:cs typeface="Arial"/>
                <a:sym typeface="Arial"/>
              </a:rPr>
              <a:t> </a:t>
            </a:r>
            <a:r>
              <a:rPr lang="en-US" sz="1800" dirty="0" err="1">
                <a:latin typeface="Arial"/>
                <a:ea typeface="Arial"/>
                <a:cs typeface="Arial"/>
                <a:sym typeface="Arial"/>
              </a:rPr>
              <a:t>słowo</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zwrócą</a:t>
            </a:r>
            <a:r>
              <a:rPr lang="en-US" sz="1800" dirty="0">
                <a:latin typeface="Arial"/>
                <a:ea typeface="Arial"/>
                <a:cs typeface="Arial"/>
                <a:sym typeface="Arial"/>
              </a:rPr>
              <a:t> </a:t>
            </a:r>
            <a:r>
              <a:rPr lang="en-US" sz="1800" dirty="0" err="1">
                <a:latin typeface="Arial"/>
                <a:ea typeface="Arial"/>
                <a:cs typeface="Arial"/>
                <a:sym typeface="Arial"/>
              </a:rPr>
              <a:t>ilość</a:t>
            </a:r>
            <a:r>
              <a:rPr lang="en-US" sz="1800" dirty="0">
                <a:latin typeface="Arial"/>
                <a:ea typeface="Arial"/>
                <a:cs typeface="Arial"/>
                <a:sym typeface="Arial"/>
              </a:rPr>
              <a:t> </a:t>
            </a:r>
            <a:r>
              <a:rPr lang="en-US" sz="1800" dirty="0" err="1">
                <a:latin typeface="Arial"/>
                <a:ea typeface="Arial"/>
                <a:cs typeface="Arial"/>
                <a:sym typeface="Arial"/>
              </a:rPr>
              <a:t>wcześniej</a:t>
            </a:r>
            <a:r>
              <a:rPr lang="en-US" sz="1800" dirty="0">
                <a:latin typeface="Arial"/>
                <a:ea typeface="Arial"/>
                <a:cs typeface="Arial"/>
                <a:sym typeface="Arial"/>
              </a:rPr>
              <a:t> </a:t>
            </a:r>
            <a:r>
              <a:rPr lang="en-US" sz="1800" dirty="0" err="1">
                <a:latin typeface="Arial"/>
                <a:ea typeface="Arial"/>
                <a:cs typeface="Arial"/>
                <a:sym typeface="Arial"/>
              </a:rPr>
              <a:t>dodanych</a:t>
            </a:r>
            <a:r>
              <a:rPr lang="en-US" sz="1800" dirty="0">
                <a:latin typeface="Arial"/>
                <a:ea typeface="Arial"/>
                <a:cs typeface="Arial"/>
                <a:sym typeface="Arial"/>
              </a:rPr>
              <a:t> </a:t>
            </a:r>
            <a:r>
              <a:rPr lang="en-US" sz="1800" dirty="0" err="1">
                <a:latin typeface="Arial"/>
                <a:ea typeface="Arial"/>
                <a:cs typeface="Arial"/>
                <a:sym typeface="Arial"/>
              </a:rPr>
              <a:t>słów</a:t>
            </a:r>
            <a:r>
              <a:rPr lang="en-US" sz="1800" dirty="0">
                <a:latin typeface="Arial"/>
                <a:ea typeface="Arial"/>
                <a:cs typeface="Arial"/>
                <a:sym typeface="Arial"/>
              </a:rPr>
              <a:t> </a:t>
            </a:r>
            <a:r>
              <a:rPr lang="en-US" sz="1800" dirty="0" err="1">
                <a:latin typeface="Arial"/>
                <a:ea typeface="Arial"/>
                <a:cs typeface="Arial"/>
                <a:sym typeface="Arial"/>
              </a:rPr>
              <a:t>lub</a:t>
            </a:r>
            <a:r>
              <a:rPr lang="en-US" sz="1800" dirty="0">
                <a:latin typeface="Arial"/>
                <a:ea typeface="Arial"/>
                <a:cs typeface="Arial"/>
                <a:sym typeface="Arial"/>
              </a:rPr>
              <a:t> zero </a:t>
            </a:r>
            <a:r>
              <a:rPr lang="en-US" sz="1800" dirty="0" err="1">
                <a:latin typeface="Arial"/>
                <a:ea typeface="Arial"/>
                <a:cs typeface="Arial"/>
                <a:sym typeface="Arial"/>
              </a:rPr>
              <a:t>jeżeli</a:t>
            </a:r>
            <a:r>
              <a:rPr lang="en-US" sz="1800" dirty="0">
                <a:latin typeface="Arial"/>
                <a:ea typeface="Arial"/>
                <a:cs typeface="Arial"/>
                <a:sym typeface="Arial"/>
              </a:rPr>
              <a:t> </a:t>
            </a:r>
            <a:r>
              <a:rPr lang="en-US" sz="1800" dirty="0" err="1">
                <a:latin typeface="Arial"/>
                <a:ea typeface="Arial"/>
                <a:cs typeface="Arial"/>
                <a:sym typeface="Arial"/>
              </a:rPr>
              <a:t>słowo</a:t>
            </a:r>
            <a:r>
              <a:rPr lang="en-US" sz="1800" dirty="0">
                <a:latin typeface="Arial"/>
                <a:ea typeface="Arial"/>
                <a:cs typeface="Arial"/>
                <a:sym typeface="Arial"/>
              </a:rPr>
              <a:t> </a:t>
            </a:r>
            <a:r>
              <a:rPr lang="en-US" sz="1800" dirty="0" err="1">
                <a:latin typeface="Arial"/>
                <a:ea typeface="Arial"/>
                <a:cs typeface="Arial"/>
                <a:sym typeface="Arial"/>
              </a:rPr>
              <a:t>nie</a:t>
            </a:r>
            <a:r>
              <a:rPr lang="en-US" sz="1800" dirty="0">
                <a:latin typeface="Arial"/>
                <a:ea typeface="Arial"/>
                <a:cs typeface="Arial"/>
                <a:sym typeface="Arial"/>
              </a:rPr>
              <a:t> </a:t>
            </a:r>
            <a:r>
              <a:rPr lang="en-US" sz="1800" dirty="0" err="1">
                <a:latin typeface="Arial"/>
                <a:ea typeface="Arial"/>
                <a:cs typeface="Arial"/>
                <a:sym typeface="Arial"/>
              </a:rPr>
              <a:t>występuje</a:t>
            </a:r>
            <a:r>
              <a:rPr lang="en-US" sz="1800" dirty="0">
                <a:latin typeface="Arial"/>
                <a:ea typeface="Arial"/>
                <a:cs typeface="Arial"/>
                <a:sym typeface="Arial"/>
              </a:rPr>
              <a:t>. </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Ogranicz</a:t>
            </a:r>
            <a:r>
              <a:rPr lang="en-US" sz="1800" dirty="0">
                <a:latin typeface="Arial"/>
                <a:ea typeface="Arial"/>
                <a:cs typeface="Arial"/>
                <a:sym typeface="Arial"/>
              </a:rPr>
              <a:t> </a:t>
            </a:r>
            <a:r>
              <a:rPr lang="en-US" sz="1800" dirty="0" err="1">
                <a:latin typeface="Arial"/>
                <a:ea typeface="Arial"/>
                <a:cs typeface="Arial"/>
                <a:sym typeface="Arial"/>
              </a:rPr>
              <a:t>możliwość</a:t>
            </a:r>
            <a:r>
              <a:rPr lang="en-US" sz="1800" dirty="0">
                <a:latin typeface="Arial"/>
                <a:ea typeface="Arial"/>
                <a:cs typeface="Arial"/>
                <a:sym typeface="Arial"/>
              </a:rPr>
              <a:t> </a:t>
            </a:r>
            <a:r>
              <a:rPr lang="en-US" sz="1800" dirty="0" err="1">
                <a:latin typeface="Arial"/>
                <a:ea typeface="Arial"/>
                <a:cs typeface="Arial"/>
                <a:sym typeface="Arial"/>
              </a:rPr>
              <a:t>podania</a:t>
            </a:r>
            <a:r>
              <a:rPr lang="en-US" sz="1800" dirty="0">
                <a:latin typeface="Arial"/>
                <a:ea typeface="Arial"/>
                <a:cs typeface="Arial"/>
                <a:sym typeface="Arial"/>
              </a:rPr>
              <a:t> </a:t>
            </a:r>
            <a:r>
              <a:rPr lang="en-US" sz="1800" dirty="0" err="1">
                <a:latin typeface="Arial"/>
                <a:ea typeface="Arial"/>
                <a:cs typeface="Arial"/>
                <a:sym typeface="Arial"/>
              </a:rPr>
              <a:t>dowolnego</a:t>
            </a:r>
            <a:r>
              <a:rPr lang="en-US" sz="1800" dirty="0">
                <a:latin typeface="Arial"/>
                <a:ea typeface="Arial"/>
                <a:cs typeface="Arial"/>
                <a:sym typeface="Arial"/>
              </a:rPr>
              <a:t> </a:t>
            </a:r>
            <a:r>
              <a:rPr lang="en-US" sz="1800" dirty="0" err="1">
                <a:latin typeface="Arial"/>
                <a:ea typeface="Arial"/>
                <a:cs typeface="Arial"/>
                <a:sym typeface="Arial"/>
              </a:rPr>
              <a:t>typu</a:t>
            </a:r>
            <a:r>
              <a:rPr lang="en-US" sz="1800" dirty="0">
                <a:latin typeface="Arial"/>
                <a:ea typeface="Arial"/>
                <a:cs typeface="Arial"/>
                <a:sym typeface="Arial"/>
              </a:rPr>
              <a:t> </a:t>
            </a:r>
            <a:r>
              <a:rPr lang="en-US" sz="1800" dirty="0" err="1">
                <a:latin typeface="Arial"/>
                <a:ea typeface="Arial"/>
                <a:cs typeface="Arial"/>
                <a:sym typeface="Arial"/>
              </a:rPr>
              <a:t>obiektów</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z pkt. 4.</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Forest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zawierała</a:t>
            </a:r>
            <a:r>
              <a:rPr lang="en-US" sz="1800" dirty="0">
                <a:latin typeface="Arial"/>
                <a:ea typeface="Arial"/>
                <a:cs typeface="Arial"/>
                <a:sym typeface="Arial"/>
              </a:rPr>
              <a:t> </a:t>
            </a:r>
            <a:r>
              <a:rPr lang="en-US" sz="1800" dirty="0" err="1">
                <a:latin typeface="Arial"/>
                <a:ea typeface="Arial"/>
                <a:cs typeface="Arial"/>
                <a:sym typeface="Arial"/>
              </a:rPr>
              <a:t>zbiór</a:t>
            </a:r>
            <a:r>
              <a:rPr lang="en-US" sz="1800" dirty="0">
                <a:latin typeface="Arial"/>
                <a:ea typeface="Arial"/>
                <a:cs typeface="Arial"/>
                <a:sym typeface="Arial"/>
              </a:rPr>
              <a:t> </a:t>
            </a:r>
            <a:r>
              <a:rPr lang="en-US" sz="1800" dirty="0" err="1">
                <a:latin typeface="Arial"/>
                <a:ea typeface="Arial"/>
                <a:cs typeface="Arial"/>
                <a:sym typeface="Arial"/>
              </a:rPr>
              <a:t>różnego</a:t>
            </a:r>
            <a:r>
              <a:rPr lang="en-US" sz="1800" dirty="0">
                <a:latin typeface="Arial"/>
                <a:ea typeface="Arial"/>
                <a:cs typeface="Arial"/>
                <a:sym typeface="Arial"/>
              </a:rPr>
              <a:t> </a:t>
            </a:r>
            <a:r>
              <a:rPr lang="en-US" sz="1800" dirty="0" err="1">
                <a:latin typeface="Arial"/>
                <a:ea typeface="Arial"/>
                <a:cs typeface="Arial"/>
                <a:sym typeface="Arial"/>
              </a:rPr>
              <a:t>rodzajów</a:t>
            </a:r>
            <a:r>
              <a:rPr lang="en-US" sz="1800" dirty="0">
                <a:latin typeface="Arial"/>
                <a:ea typeface="Arial"/>
                <a:cs typeface="Arial"/>
                <a:sym typeface="Arial"/>
              </a:rPr>
              <a:t> </a:t>
            </a:r>
            <a:r>
              <a:rPr lang="en-US" sz="1800" dirty="0" err="1">
                <a:latin typeface="Arial"/>
                <a:ea typeface="Arial"/>
                <a:cs typeface="Arial"/>
                <a:sym typeface="Arial"/>
              </a:rPr>
              <a:t>drzew</a:t>
            </a:r>
            <a:r>
              <a:rPr lang="en-US" sz="1800" dirty="0">
                <a:latin typeface="Arial"/>
                <a:ea typeface="Arial"/>
                <a:cs typeface="Arial"/>
                <a:sym typeface="Arial"/>
              </a:rPr>
              <a:t> (</a:t>
            </a:r>
            <a:r>
              <a:rPr lang="en-US" sz="1800" dirty="0" err="1">
                <a:latin typeface="Arial"/>
                <a:ea typeface="Arial"/>
                <a:cs typeface="Arial"/>
                <a:sym typeface="Arial"/>
              </a:rPr>
              <a:t>liściastych</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iglastych</a:t>
            </a:r>
            <a:r>
              <a:rPr lang="en-US" sz="1800" dirty="0">
                <a:latin typeface="Arial"/>
                <a:ea typeface="Arial"/>
                <a:cs typeface="Arial"/>
                <a:sym typeface="Arial"/>
              </a:rPr>
              <a:t> -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odpowiednie</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zwrócą</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drzewa</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a:t>
            </a:r>
            <a:r>
              <a:rPr lang="en-US" sz="1800" dirty="0" err="1">
                <a:latin typeface="Arial"/>
                <a:ea typeface="Arial"/>
                <a:cs typeface="Arial"/>
                <a:sym typeface="Arial"/>
              </a:rPr>
              <a:t>liściaste</a:t>
            </a:r>
            <a:r>
              <a:rPr lang="en-US" sz="1800" dirty="0">
                <a:latin typeface="Arial"/>
                <a:ea typeface="Arial"/>
                <a:cs typeface="Arial"/>
                <a:sym typeface="Arial"/>
              </a:rPr>
              <a:t> </a:t>
            </a:r>
            <a:r>
              <a:rPr lang="en-US" sz="1800" dirty="0" err="1">
                <a:latin typeface="Arial"/>
                <a:ea typeface="Arial"/>
                <a:cs typeface="Arial"/>
                <a:sym typeface="Arial"/>
              </a:rPr>
              <a:t>albo</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a:t>
            </a:r>
            <a:r>
              <a:rPr lang="en-US" sz="1800" dirty="0" err="1">
                <a:latin typeface="Arial"/>
                <a:ea typeface="Arial"/>
                <a:cs typeface="Arial"/>
                <a:sym typeface="Arial"/>
              </a:rPr>
              <a:t>iglaste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drzewa</a:t>
            </a:r>
            <a:r>
              <a:rPr lang="en-US" sz="1800" dirty="0">
                <a:latin typeface="Arial"/>
                <a:ea typeface="Arial"/>
                <a:cs typeface="Arial"/>
                <a:sym typeface="Arial"/>
              </a:rPr>
              <a:t> </a:t>
            </a:r>
            <a:r>
              <a:rPr lang="en-US" sz="1800" dirty="0" err="1">
                <a:latin typeface="Arial"/>
                <a:ea typeface="Arial"/>
                <a:cs typeface="Arial"/>
                <a:sym typeface="Arial"/>
              </a:rPr>
              <a:t>starsze</a:t>
            </a:r>
            <a:r>
              <a:rPr lang="en-US" sz="1800" dirty="0">
                <a:latin typeface="Arial"/>
                <a:ea typeface="Arial"/>
                <a:cs typeface="Arial"/>
                <a:sym typeface="Arial"/>
              </a:rPr>
              <a:t> </a:t>
            </a:r>
            <a:r>
              <a:rPr lang="en-US" sz="1800" dirty="0" err="1">
                <a:latin typeface="Arial"/>
                <a:ea typeface="Arial"/>
                <a:cs typeface="Arial"/>
                <a:sym typeface="Arial"/>
              </a:rPr>
              <a:t>niż</a:t>
            </a:r>
            <a:r>
              <a:rPr lang="en-US" sz="1800" dirty="0">
                <a:latin typeface="Arial"/>
                <a:ea typeface="Arial"/>
                <a:cs typeface="Arial"/>
                <a:sym typeface="Arial"/>
              </a:rPr>
              <a:t> </a:t>
            </a:r>
            <a:r>
              <a:rPr lang="en-US" sz="1800" dirty="0" err="1">
                <a:latin typeface="Arial"/>
                <a:ea typeface="Arial"/>
                <a:cs typeface="Arial"/>
                <a:sym typeface="Arial"/>
              </a:rPr>
              <a:t>podany</a:t>
            </a:r>
            <a:r>
              <a:rPr lang="en-US" sz="1800" dirty="0">
                <a:latin typeface="Arial"/>
                <a:ea typeface="Arial"/>
                <a:cs typeface="Arial"/>
                <a:sym typeface="Arial"/>
              </a:rPr>
              <a:t> </a:t>
            </a:r>
            <a:r>
              <a:rPr lang="en-US" sz="1800" dirty="0" err="1">
                <a:latin typeface="Arial"/>
                <a:ea typeface="Arial"/>
                <a:cs typeface="Arial"/>
                <a:sym typeface="Arial"/>
              </a:rPr>
              <a:t>parametr</a:t>
            </a:r>
            <a:r>
              <a:rPr lang="en-US" sz="1800" dirty="0">
                <a:latin typeface="Arial"/>
                <a:ea typeface="Arial"/>
                <a:cs typeface="Arial"/>
                <a:sym typeface="Arial"/>
              </a:rPr>
              <a:t>.</a:t>
            </a:r>
            <a:endParaRPr sz="1800" dirty="0">
              <a:latin typeface="Arial"/>
              <a:ea typeface="Arial"/>
              <a:cs typeface="Arial"/>
              <a:sym typeface="Arial"/>
            </a:endParaRPr>
          </a:p>
        </p:txBody>
      </p:sp>
      <p:sp>
        <p:nvSpPr>
          <p:cNvPr id="2097" name="Google Shape;2097;p224"/>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Dane </a:t>
            </a:r>
            <a:r>
              <a:rPr lang="en-US" dirty="0" err="1">
                <a:latin typeface="Arial"/>
                <a:ea typeface="Arial"/>
                <a:cs typeface="Arial"/>
                <a:sym typeface="Arial"/>
              </a:rPr>
              <a:t>i</a:t>
            </a:r>
            <a:r>
              <a:rPr lang="en-US" dirty="0">
                <a:latin typeface="Arial"/>
                <a:ea typeface="Arial"/>
                <a:cs typeface="Arial"/>
                <a:sym typeface="Arial"/>
              </a:rPr>
              <a:t> ich </a:t>
            </a:r>
            <a:r>
              <a:rPr lang="en-US" dirty="0" err="1">
                <a:latin typeface="Arial"/>
                <a:ea typeface="Arial"/>
                <a:cs typeface="Arial"/>
                <a:sym typeface="Arial"/>
              </a:rPr>
              <a:t>typy</a:t>
            </a:r>
            <a:endParaRPr dirty="0">
              <a:latin typeface="Arial"/>
              <a:ea typeface="Arial"/>
              <a:cs typeface="Arial"/>
              <a:sym typeface="Arial"/>
            </a:endParaRPr>
          </a:p>
        </p:txBody>
      </p:sp>
      <p:sp>
        <p:nvSpPr>
          <p:cNvPr id="383" name="Google Shape;383;p36"/>
          <p:cNvSpPr txBox="1">
            <a:spLocks noGrp="1"/>
          </p:cNvSpPr>
          <p:nvPr>
            <p:ph type="ctrTitle" idx="4294967295"/>
          </p:nvPr>
        </p:nvSpPr>
        <p:spPr>
          <a:xfrm>
            <a:off x="965775" y="1229175"/>
            <a:ext cx="10047900" cy="2643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US" sz="2000" b="1" u="sng">
                <a:solidFill>
                  <a:schemeClr val="accent6"/>
                </a:solidFill>
                <a:latin typeface="Arial"/>
                <a:ea typeface="Arial"/>
                <a:cs typeface="Arial"/>
                <a:sym typeface="Arial"/>
              </a:rPr>
              <a:t>Dane</a:t>
            </a:r>
            <a:endParaRPr sz="2000" b="1" u="sng">
              <a:solidFill>
                <a:schemeClr val="accent6"/>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to wartości (liczby, znaki, napisy itp.) zapisywane w pamięci komputera</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programowanie to głównie przetwarzanie danych</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mają swoje typy</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sposoby przedstawienia w kodzie:</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Font typeface="Arial"/>
              <a:buChar char="○"/>
            </a:pPr>
            <a:r>
              <a:rPr lang="en-US" sz="2000"/>
              <a:t>literały - napis oznaczający wartość danej, np.: 12, 30.1, 'a', "Ala ma kota"</a:t>
            </a:r>
            <a:endParaRPr sz="2000"/>
          </a:p>
          <a:p>
            <a:pPr marL="914400" lvl="1" indent="-355600" algn="l" rtl="0">
              <a:spcBef>
                <a:spcPts val="0"/>
              </a:spcBef>
              <a:spcAft>
                <a:spcPts val="0"/>
              </a:spcAft>
              <a:buClr>
                <a:srgbClr val="000000"/>
              </a:buClr>
              <a:buSzPts val="2000"/>
              <a:buFont typeface="Arial"/>
              <a:buChar char="○"/>
            </a:pPr>
            <a:r>
              <a:rPr lang="en-US" sz="2000"/>
              <a:t>zmienne - symbol w programie oznaczający dane zapisane w pamięci</a:t>
            </a:r>
            <a:endParaRPr sz="2000"/>
          </a:p>
          <a:p>
            <a:pPr marL="914400" lvl="1" indent="-355600" algn="l" rtl="0">
              <a:spcBef>
                <a:spcPts val="0"/>
              </a:spcBef>
              <a:spcAft>
                <a:spcPts val="0"/>
              </a:spcAft>
              <a:buSzPts val="2000"/>
              <a:buChar char="○"/>
            </a:pPr>
            <a:r>
              <a:rPr lang="en-US" sz="2000"/>
              <a:t>stałe - zmienne które nie mogą zmienić wartości</a:t>
            </a:r>
            <a:endParaRPr sz="2000"/>
          </a:p>
        </p:txBody>
      </p:sp>
      <p:sp>
        <p:nvSpPr>
          <p:cNvPr id="384" name="Google Shape;384;p36"/>
          <p:cNvSpPr txBox="1">
            <a:spLocks noGrp="1"/>
          </p:cNvSpPr>
          <p:nvPr>
            <p:ph type="ctrTitle" idx="4294967295"/>
          </p:nvPr>
        </p:nvSpPr>
        <p:spPr>
          <a:xfrm>
            <a:off x="965775" y="4024750"/>
            <a:ext cx="10047900" cy="2056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Typy danych</a:t>
            </a:r>
            <a:endParaRPr sz="2000" b="1" u="sng">
              <a:solidFill>
                <a:schemeClr val="accent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zbiór możliwych wartości, np. typ </a:t>
            </a:r>
            <a:r>
              <a:rPr lang="en-US" sz="2000" b="1">
                <a:latin typeface="Arial"/>
                <a:ea typeface="Arial"/>
                <a:cs typeface="Arial"/>
                <a:sym typeface="Arial"/>
              </a:rPr>
              <a:t>byte</a:t>
            </a:r>
            <a:r>
              <a:rPr lang="en-US" sz="2000">
                <a:latin typeface="Arial"/>
                <a:ea typeface="Arial"/>
                <a:cs typeface="Arial"/>
                <a:sym typeface="Arial"/>
              </a:rPr>
              <a:t> ma zakres od -128 do 127</a:t>
            </a:r>
            <a:endParaRPr sz="2000">
              <a:solidFill>
                <a:srgbClr val="000000"/>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zestaw operacji dozwolonych, np. typy liczbowe</a:t>
            </a:r>
            <a:r>
              <a:rPr lang="en-US" sz="2000">
                <a:solidFill>
                  <a:srgbClr val="000000"/>
                </a:solidFill>
                <a:latin typeface="Arial"/>
                <a:ea typeface="Arial"/>
                <a:cs typeface="Arial"/>
                <a:sym typeface="Arial"/>
              </a:rPr>
              <a:t> można dodawać, odejmować itp.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rozmiar pamięci do zapisu danej</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Java posiada ścisłą kontrolę typów - każda dana w programie musi mieć typ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klasy są również typami danych dla obiektów!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22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I/O, new I/O</a:t>
            </a:r>
            <a:endParaRPr sz="4800">
              <a:solidFill>
                <a:srgbClr val="000000"/>
              </a:solidFill>
            </a:endParaRPr>
          </a:p>
        </p:txBody>
      </p:sp>
      <p:sp>
        <p:nvSpPr>
          <p:cNvPr id="2103" name="Google Shape;2103;p22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sp>
        <p:nvSpPr>
          <p:cNvPr id="2108" name="Google Shape;2108;p2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I/O = Input/Output</a:t>
            </a:r>
            <a:endParaRPr sz="2400">
              <a:solidFill>
                <a:schemeClr val="accent6"/>
              </a:solidFill>
              <a:latin typeface="Arial"/>
              <a:ea typeface="Arial"/>
              <a:cs typeface="Arial"/>
              <a:sym typeface="Arial"/>
            </a:endParaRPr>
          </a:p>
        </p:txBody>
      </p:sp>
      <p:sp>
        <p:nvSpPr>
          <p:cNvPr id="2109" name="Google Shape;2109;p226"/>
          <p:cNvSpPr txBox="1">
            <a:spLocks noGrp="1"/>
          </p:cNvSpPr>
          <p:nvPr>
            <p:ph type="ctrTitle" idx="4294967295"/>
          </p:nvPr>
        </p:nvSpPr>
        <p:spPr>
          <a:xfrm>
            <a:off x="87800" y="1035475"/>
            <a:ext cx="120381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I/O Input/Output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programowanie operacji </a:t>
            </a:r>
            <a:r>
              <a:rPr lang="en-US" sz="2000" u="sng">
                <a:latin typeface="Arial"/>
                <a:ea typeface="Arial"/>
                <a:cs typeface="Arial"/>
                <a:sym typeface="Arial"/>
              </a:rPr>
              <a:t>wejścia-wyjścia</a:t>
            </a:r>
            <a:r>
              <a:rPr lang="en-US" sz="2000">
                <a:latin typeface="Arial"/>
                <a:ea typeface="Arial"/>
                <a:cs typeface="Arial"/>
                <a:sym typeface="Arial"/>
              </a:rPr>
              <a:t>.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b="1" u="sng">
                <a:latin typeface="Arial"/>
                <a:ea typeface="Arial"/>
                <a:cs typeface="Arial"/>
                <a:sym typeface="Arial"/>
              </a:rPr>
              <a:t>Wejście</a:t>
            </a:r>
            <a:r>
              <a:rPr lang="en-US" sz="2000" b="1" u="sng">
                <a:solidFill>
                  <a:srgbClr val="000000"/>
                </a:solidFill>
                <a:latin typeface="Arial"/>
                <a:ea typeface="Arial"/>
                <a:cs typeface="Arial"/>
                <a:sym typeface="Arial"/>
              </a:rPr>
              <a:t>(ang. input)</a:t>
            </a:r>
            <a:r>
              <a:rPr lang="en-US" sz="2000" b="1">
                <a:latin typeface="Arial"/>
                <a:ea typeface="Arial"/>
                <a:cs typeface="Arial"/>
                <a:sym typeface="Arial"/>
              </a:rPr>
              <a:t> </a:t>
            </a:r>
            <a:r>
              <a:rPr lang="en-US" sz="2000">
                <a:latin typeface="Arial"/>
                <a:ea typeface="Arial"/>
                <a:cs typeface="Arial"/>
                <a:sym typeface="Arial"/>
              </a:rPr>
              <a:t>oznacza zasoby (pliki, zasoby internetowe, bazy danych itp) które dostarczają danych do programu, a </a:t>
            </a:r>
            <a:r>
              <a:rPr lang="en-US" sz="2000" b="1" u="sng">
                <a:latin typeface="Arial"/>
                <a:ea typeface="Arial"/>
                <a:cs typeface="Arial"/>
                <a:sym typeface="Arial"/>
              </a:rPr>
              <a:t>wyjście(ang. output)</a:t>
            </a:r>
            <a:r>
              <a:rPr lang="en-US" sz="2000" b="1">
                <a:latin typeface="Arial"/>
                <a:ea typeface="Arial"/>
                <a:cs typeface="Arial"/>
                <a:sym typeface="Arial"/>
              </a:rPr>
              <a:t> </a:t>
            </a:r>
            <a:r>
              <a:rPr lang="en-US" sz="2000">
                <a:latin typeface="Arial"/>
                <a:ea typeface="Arial"/>
                <a:cs typeface="Arial"/>
                <a:sym typeface="Arial"/>
              </a:rPr>
              <a:t>oznacza zasoby do których program zapisuje dane.</a:t>
            </a:r>
            <a:endParaRPr sz="2000">
              <a:latin typeface="Arial"/>
              <a:ea typeface="Arial"/>
              <a:cs typeface="Arial"/>
              <a:sym typeface="Arial"/>
            </a:endParaRPr>
          </a:p>
        </p:txBody>
      </p:sp>
      <p:pic>
        <p:nvPicPr>
          <p:cNvPr id="2110" name="Google Shape;2110;p226"/>
          <p:cNvPicPr preferRelativeResize="0"/>
          <p:nvPr/>
        </p:nvPicPr>
        <p:blipFill rotWithShape="1">
          <a:blip r:embed="rId3">
            <a:alphaModFix/>
          </a:blip>
          <a:srcRect/>
          <a:stretch/>
        </p:blipFill>
        <p:spPr>
          <a:xfrm>
            <a:off x="5274947" y="3444321"/>
            <a:ext cx="1532248" cy="1520012"/>
          </a:xfrm>
          <a:prstGeom prst="rect">
            <a:avLst/>
          </a:prstGeom>
          <a:noFill/>
          <a:ln>
            <a:noFill/>
          </a:ln>
        </p:spPr>
      </p:pic>
      <p:sp>
        <p:nvSpPr>
          <p:cNvPr id="2111" name="Google Shape;2111;p226"/>
          <p:cNvSpPr/>
          <p:nvPr/>
        </p:nvSpPr>
        <p:spPr>
          <a:xfrm>
            <a:off x="2243475" y="2936350"/>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2" name="Google Shape;2112;p226"/>
          <p:cNvSpPr/>
          <p:nvPr/>
        </p:nvSpPr>
        <p:spPr>
          <a:xfrm>
            <a:off x="2077625" y="3931425"/>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3" name="Google Shape;2113;p226"/>
          <p:cNvSpPr/>
          <p:nvPr/>
        </p:nvSpPr>
        <p:spPr>
          <a:xfrm>
            <a:off x="2028838" y="5414200"/>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14" name="Google Shape;2114;p226"/>
          <p:cNvSpPr/>
          <p:nvPr/>
        </p:nvSpPr>
        <p:spPr>
          <a:xfrm rot="840640">
            <a:off x="3632440" y="3331802"/>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6"/>
          <p:cNvSpPr/>
          <p:nvPr/>
        </p:nvSpPr>
        <p:spPr>
          <a:xfrm rot="-1205548">
            <a:off x="3755495" y="5238459"/>
            <a:ext cx="1141364" cy="46827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6"/>
          <p:cNvSpPr/>
          <p:nvPr/>
        </p:nvSpPr>
        <p:spPr>
          <a:xfrm>
            <a:off x="3632440" y="4259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6"/>
          <p:cNvSpPr/>
          <p:nvPr/>
        </p:nvSpPr>
        <p:spPr>
          <a:xfrm>
            <a:off x="8727075" y="2903863"/>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8" name="Google Shape;2118;p226"/>
          <p:cNvSpPr/>
          <p:nvPr/>
        </p:nvSpPr>
        <p:spPr>
          <a:xfrm>
            <a:off x="8561225" y="3898938"/>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9" name="Google Shape;2119;p226"/>
          <p:cNvSpPr/>
          <p:nvPr/>
        </p:nvSpPr>
        <p:spPr>
          <a:xfrm>
            <a:off x="8512438" y="5381713"/>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20" name="Google Shape;2120;p226"/>
          <p:cNvSpPr/>
          <p:nvPr/>
        </p:nvSpPr>
        <p:spPr>
          <a:xfrm>
            <a:off x="7113615" y="4148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6"/>
          <p:cNvSpPr/>
          <p:nvPr/>
        </p:nvSpPr>
        <p:spPr>
          <a:xfrm rot="-900484">
            <a:off x="7074543" y="3292277"/>
            <a:ext cx="1141124" cy="46835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6"/>
          <p:cNvSpPr/>
          <p:nvPr/>
        </p:nvSpPr>
        <p:spPr>
          <a:xfrm rot="840640">
            <a:off x="7089190" y="4996677"/>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6"/>
          <p:cNvSpPr txBox="1"/>
          <p:nvPr/>
        </p:nvSpPr>
        <p:spPr>
          <a:xfrm>
            <a:off x="3709838" y="2704500"/>
            <a:ext cx="11037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INPUT</a:t>
            </a:r>
            <a:endParaRPr sz="2400" b="1"/>
          </a:p>
        </p:txBody>
      </p:sp>
      <p:sp>
        <p:nvSpPr>
          <p:cNvPr id="2124" name="Google Shape;2124;p226"/>
          <p:cNvSpPr txBox="1"/>
          <p:nvPr/>
        </p:nvSpPr>
        <p:spPr>
          <a:xfrm>
            <a:off x="6919863" y="2704488"/>
            <a:ext cx="14799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OUTPUT</a:t>
            </a:r>
            <a:endParaRPr sz="2400" b="1"/>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2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a:t>
            </a:r>
            <a:endParaRPr sz="2400">
              <a:solidFill>
                <a:schemeClr val="accent6"/>
              </a:solidFill>
              <a:latin typeface="Arial"/>
              <a:ea typeface="Arial"/>
              <a:cs typeface="Arial"/>
              <a:sym typeface="Arial"/>
            </a:endParaRPr>
          </a:p>
        </p:txBody>
      </p:sp>
      <p:graphicFrame>
        <p:nvGraphicFramePr>
          <p:cNvPr id="2130" name="Google Shape;2130;p227"/>
          <p:cNvGraphicFramePr/>
          <p:nvPr/>
        </p:nvGraphicFramePr>
        <p:xfrm>
          <a:off x="434775" y="1730750"/>
          <a:ext cx="11098100" cy="3915875"/>
        </p:xfrm>
        <a:graphic>
          <a:graphicData uri="http://schemas.openxmlformats.org/drawingml/2006/table">
            <a:tbl>
              <a:tblPr>
                <a:noFill/>
                <a:tableStyleId>{4C032799-2A59-4F14-8A94-B4731EB151D0}</a:tableStyleId>
              </a:tblPr>
              <a:tblGrid>
                <a:gridCol w="5495400">
                  <a:extLst>
                    <a:ext uri="{9D8B030D-6E8A-4147-A177-3AD203B41FA5}">
                      <a16:colId xmlns:a16="http://schemas.microsoft.com/office/drawing/2014/main" val="20000"/>
                    </a:ext>
                  </a:extLst>
                </a:gridCol>
                <a:gridCol w="560270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7</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r>
                        <a:rPr lang="en-US" sz="2400">
                          <a:solidFill>
                            <a:schemeClr val="dk1"/>
                          </a:solidFill>
                        </a:rPr>
                        <a:t>Java IO API</a:t>
                      </a:r>
                      <a:endParaRPr sz="3000">
                        <a:solidFill>
                          <a:srgbClr val="666666"/>
                        </a:solidFill>
                      </a:endParaRPr>
                    </a:p>
                    <a:p>
                      <a:pPr marL="0" lvl="0" indent="0" algn="l" rtl="0">
                        <a:lnSpc>
                          <a:spcPct val="90000"/>
                        </a:lnSpc>
                        <a:spcBef>
                          <a:spcPts val="0"/>
                        </a:spcBef>
                        <a:spcAft>
                          <a:spcPts val="0"/>
                        </a:spcAft>
                        <a:buClr>
                          <a:schemeClr val="dk1"/>
                        </a:buClr>
                        <a:buSzPts val="1100"/>
                        <a:buFont typeface="Arial"/>
                        <a:buNone/>
                      </a:pPr>
                      <a:endParaRPr sz="2400">
                        <a:solidFill>
                          <a:srgbClr val="66666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java.io.</a:t>
                      </a:r>
                      <a:r>
                        <a:rPr lang="en-US" sz="3000">
                          <a:solidFill>
                            <a:srgbClr val="42719B"/>
                          </a:solidFill>
                        </a:rPr>
                        <a:t>File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NIO2 API</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Paths</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Files</a:t>
                      </a:r>
                      <a:endParaRPr sz="3000">
                        <a:solidFill>
                          <a:srgbClr val="42719B"/>
                        </a:solidFill>
                      </a:endParaRPr>
                    </a:p>
                    <a:p>
                      <a:pPr marL="0" lvl="0" indent="0" algn="l" rtl="0">
                        <a:lnSpc>
                          <a:spcPct val="90000"/>
                        </a:lnSpc>
                        <a:spcBef>
                          <a:spcPts val="0"/>
                        </a:spcBef>
                        <a:spcAft>
                          <a:spcPts val="0"/>
                        </a:spcAft>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2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java.io.File</a:t>
            </a:r>
            <a:endParaRPr sz="2400">
              <a:solidFill>
                <a:schemeClr val="accent6"/>
              </a:solidFill>
              <a:latin typeface="Arial"/>
              <a:ea typeface="Arial"/>
              <a:cs typeface="Arial"/>
              <a:sym typeface="Arial"/>
            </a:endParaRPr>
          </a:p>
        </p:txBody>
      </p:sp>
      <p:sp>
        <p:nvSpPr>
          <p:cNvPr id="2136" name="Google Shape;2136;p228"/>
          <p:cNvSpPr txBox="1"/>
          <p:nvPr/>
        </p:nvSpPr>
        <p:spPr>
          <a:xfrm>
            <a:off x="260675" y="1297525"/>
            <a:ext cx="81750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File </a:t>
            </a:r>
            <a:r>
              <a:rPr lang="en-US" sz="2400" b="1"/>
              <a:t>folder </a:t>
            </a:r>
            <a:r>
              <a:rPr lang="en-US" sz="2400"/>
              <a:t>= new</a:t>
            </a:r>
            <a:r>
              <a:rPr lang="en-US" sz="2400">
                <a:solidFill>
                  <a:schemeClr val="accent5"/>
                </a:solidFill>
              </a:rPr>
              <a:t> File</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File </a:t>
            </a:r>
            <a:r>
              <a:rPr lang="en-US" sz="2400" b="1">
                <a:solidFill>
                  <a:schemeClr val="dk1"/>
                </a:solidFill>
              </a:rPr>
              <a:t>file </a:t>
            </a:r>
            <a:r>
              <a:rPr lang="en-US" sz="2400">
                <a:solidFill>
                  <a:schemeClr val="dk1"/>
                </a:solidFill>
              </a:rPr>
              <a:t>= new</a:t>
            </a:r>
            <a:r>
              <a:rPr lang="en-US" sz="2400">
                <a:solidFill>
                  <a:schemeClr val="accent5"/>
                </a:solidFill>
              </a:rPr>
              <a:t> File</a:t>
            </a:r>
            <a:r>
              <a:rPr lang="en-US" sz="2400">
                <a:solidFill>
                  <a:schemeClr val="dk1"/>
                </a:solidFill>
              </a:rPr>
              <a:t>(</a:t>
            </a:r>
            <a:r>
              <a:rPr lang="en-US" sz="2400" b="1">
                <a:solidFill>
                  <a:schemeClr val="dk1"/>
                </a:solidFill>
              </a:rPr>
              <a:t>folder</a:t>
            </a:r>
            <a:r>
              <a:rPr lang="en-US" sz="2400"/>
              <a:t>,</a:t>
            </a:r>
            <a:r>
              <a:rPr lang="en-US" sz="2400">
                <a:solidFill>
                  <a:schemeClr val="accent6"/>
                </a:solidFill>
              </a:rPr>
              <a:t> "hello.txt"</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"file.exists() = "</a:t>
            </a:r>
            <a:r>
              <a:rPr lang="en-US" sz="2400"/>
              <a:t> + </a:t>
            </a:r>
            <a:r>
              <a:rPr lang="en-US" sz="2400" b="1"/>
              <a: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File </a:t>
            </a:r>
            <a:r>
              <a:rPr lang="en-US" sz="2400" b="1"/>
              <a:t>parentFile </a:t>
            </a:r>
            <a:r>
              <a:rPr lang="en-US" sz="2400"/>
              <a:t>= </a:t>
            </a:r>
            <a:r>
              <a:rPr lang="en-US" sz="2400" b="1"/>
              <a:t>file</a:t>
            </a:r>
            <a:r>
              <a:rPr lang="en-US" sz="2400"/>
              <a:t>.</a:t>
            </a:r>
            <a:r>
              <a:rPr lang="en-US" sz="2400">
                <a:solidFill>
                  <a:schemeClr val="accent2"/>
                </a:solidFill>
              </a:rPr>
              <a:t>getParentFile()</a:t>
            </a:r>
            <a:r>
              <a:rPr lang="en-US" sz="2400"/>
              <a:t>;</a:t>
            </a:r>
            <a:endParaRPr sz="2400"/>
          </a:p>
          <a:p>
            <a:pPr marL="0" lvl="0" indent="0" algn="l" rtl="0">
              <a:spcBef>
                <a:spcPts val="0"/>
              </a:spcBef>
              <a:spcAft>
                <a:spcPts val="0"/>
              </a:spcAft>
              <a:buClr>
                <a:schemeClr val="dk1"/>
              </a:buClr>
              <a:buSzPts val="1100"/>
              <a:buFont typeface="Arial"/>
              <a:buNone/>
            </a:pPr>
            <a:r>
              <a:rPr lang="en-US" sz="2400">
                <a:solidFill>
                  <a:schemeClr val="dk1"/>
                </a:solidFill>
              </a:rPr>
              <a:t>boolean </a:t>
            </a:r>
            <a:r>
              <a:rPr lang="en-US" sz="2400" b="1">
                <a:solidFill>
                  <a:schemeClr val="dk1"/>
                </a:solidFill>
              </a:rPr>
              <a:t>success </a:t>
            </a:r>
            <a:r>
              <a:rPr lang="en-US" sz="2400">
                <a:solidFill>
                  <a:schemeClr val="dk1"/>
                </a:solidFill>
              </a:rPr>
              <a:t>=</a:t>
            </a:r>
            <a:r>
              <a:rPr lang="en-US" sz="2400" b="1">
                <a:solidFill>
                  <a:schemeClr val="dk1"/>
                </a:solidFill>
              </a:rPr>
              <a:t> parentFile</a:t>
            </a:r>
            <a:r>
              <a:rPr lang="en-US" sz="2400">
                <a:solidFill>
                  <a:schemeClr val="dk1"/>
                </a:solidFill>
              </a:rPr>
              <a:t>.</a:t>
            </a:r>
            <a:r>
              <a:rPr lang="en-US" sz="2400">
                <a:solidFill>
                  <a:schemeClr val="accent2"/>
                </a:solidFill>
              </a:rPr>
              <a:t>mkdirs()</a:t>
            </a:r>
            <a:r>
              <a:rPr lang="en-US" sz="2400">
                <a:solidFill>
                  <a:schemeClr val="dk1"/>
                </a:solidFill>
              </a:rPr>
              <a:t>;</a:t>
            </a:r>
            <a:endParaRPr sz="2400"/>
          </a:p>
          <a:p>
            <a:pPr marL="0" lvl="0" indent="0" algn="l" rtl="0">
              <a:spcBef>
                <a:spcPts val="0"/>
              </a:spcBef>
              <a:spcAft>
                <a:spcPts val="0"/>
              </a:spcAft>
              <a:buNone/>
            </a:pPr>
            <a:r>
              <a:rPr lang="en-US" sz="2400"/>
              <a:t>System.out.println(</a:t>
            </a:r>
            <a:r>
              <a:rPr lang="en-US" sz="2400">
                <a:solidFill>
                  <a:schemeClr val="accent6"/>
                </a:solidFill>
              </a:rPr>
              <a:t>"pFile.exists() = "</a:t>
            </a:r>
            <a:r>
              <a:rPr lang="en-US" sz="2400"/>
              <a:t> + </a:t>
            </a:r>
            <a:r>
              <a:rPr lang="en-US" sz="2400" b="1"/>
              <a:t>parentFile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try {</a:t>
            </a:r>
            <a:endParaRPr sz="2400"/>
          </a:p>
          <a:p>
            <a:pPr marL="0" lvl="0" indent="0" algn="l" rtl="0">
              <a:spcBef>
                <a:spcPts val="0"/>
              </a:spcBef>
              <a:spcAft>
                <a:spcPts val="0"/>
              </a:spcAft>
              <a:buNone/>
            </a:pPr>
            <a:r>
              <a:rPr lang="en-US" sz="2400"/>
              <a:t>    boolean success = </a:t>
            </a:r>
            <a:r>
              <a:rPr lang="en-US" sz="2400" b="1"/>
              <a:t>file</a:t>
            </a:r>
            <a:r>
              <a:rPr lang="en-US" sz="2400"/>
              <a:t>.</a:t>
            </a:r>
            <a:r>
              <a:rPr lang="en-US" sz="2400">
                <a:solidFill>
                  <a:schemeClr val="accent2"/>
                </a:solidFill>
              </a:rPr>
              <a:t>createNewFile()</a:t>
            </a:r>
            <a:r>
              <a:rPr lang="en-US" sz="2400"/>
              <a:t>;</a:t>
            </a:r>
            <a:endParaRPr sz="2400"/>
          </a:p>
          <a:p>
            <a:pPr marL="0" lvl="0" indent="0" algn="l" rtl="0">
              <a:spcBef>
                <a:spcPts val="0"/>
              </a:spcBef>
              <a:spcAft>
                <a:spcPts val="0"/>
              </a:spcAft>
              <a:buNone/>
            </a:pPr>
            <a:r>
              <a:rPr lang="en-US" sz="2400"/>
              <a:t>} catch (IOException e) {...}</a:t>
            </a:r>
            <a:endParaRPr sz="2400"/>
          </a:p>
        </p:txBody>
      </p:sp>
      <p:cxnSp>
        <p:nvCxnSpPr>
          <p:cNvPr id="2137" name="Google Shape;2137;p228"/>
          <p:cNvCxnSpPr/>
          <p:nvPr/>
        </p:nvCxnSpPr>
        <p:spPr>
          <a:xfrm rot="10800000">
            <a:off x="6129055" y="20040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38" name="Google Shape;2138;p228"/>
          <p:cNvSpPr txBox="1"/>
          <p:nvPr/>
        </p:nvSpPr>
        <p:spPr>
          <a:xfrm>
            <a:off x="6812535" y="1732775"/>
            <a:ext cx="28164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samo co wyżej ale z podaniem dwóch parametrów: katalog i plik</a:t>
            </a:r>
            <a:endParaRPr/>
          </a:p>
        </p:txBody>
      </p:sp>
      <p:cxnSp>
        <p:nvCxnSpPr>
          <p:cNvPr id="2139" name="Google Shape;2139;p228"/>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0" name="Google Shape;2140;p228"/>
          <p:cNvSpPr txBox="1"/>
          <p:nvPr/>
        </p:nvSpPr>
        <p:spPr>
          <a:xfrm>
            <a:off x="6802775" y="1124450"/>
            <a:ext cx="52548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obiekt klasy </a:t>
            </a:r>
            <a:r>
              <a:rPr lang="en-US">
                <a:solidFill>
                  <a:schemeClr val="accent5"/>
                </a:solidFill>
              </a:rPr>
              <a:t>File </a:t>
            </a:r>
            <a:r>
              <a:rPr lang="en-US"/>
              <a:t>reprezentuje abstrakcyjną ścieżkę do pliku lub katalogu - nawet gdy plik/katalog jeszcze nie istnieje!</a:t>
            </a:r>
            <a:endParaRPr/>
          </a:p>
        </p:txBody>
      </p:sp>
      <p:cxnSp>
        <p:nvCxnSpPr>
          <p:cNvPr id="2141" name="Google Shape;2141;p228"/>
          <p:cNvCxnSpPr/>
          <p:nvPr/>
        </p:nvCxnSpPr>
        <p:spPr>
          <a:xfrm rot="10800000">
            <a:off x="6564355" y="5190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2" name="Google Shape;2142;p228"/>
          <p:cNvSpPr txBox="1"/>
          <p:nvPr/>
        </p:nvSpPr>
        <p:spPr>
          <a:xfrm>
            <a:off x="7247825" y="4919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43" name="Google Shape;2143;p228"/>
          <p:cNvCxnSpPr/>
          <p:nvPr/>
        </p:nvCxnSpPr>
        <p:spPr>
          <a:xfrm rot="10800000">
            <a:off x="6505180" y="3751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4" name="Google Shape;2144;p228"/>
          <p:cNvSpPr txBox="1"/>
          <p:nvPr/>
        </p:nvSpPr>
        <p:spPr>
          <a:xfrm>
            <a:off x="7188650" y="3403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45" name="Google Shape;2145;p228"/>
          <p:cNvCxnSpPr/>
          <p:nvPr/>
        </p:nvCxnSpPr>
        <p:spPr>
          <a:xfrm rot="10800000">
            <a:off x="70568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6" name="Google Shape;2146;p228"/>
          <p:cNvSpPr txBox="1"/>
          <p:nvPr/>
        </p:nvSpPr>
        <p:spPr>
          <a:xfrm>
            <a:off x="7740345" y="2431475"/>
            <a:ext cx="41709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a:t>
            </a:r>
            <a:r>
              <a:rPr lang="en-US">
                <a:solidFill>
                  <a:schemeClr val="accent2"/>
                </a:solidFill>
              </a:rPr>
              <a:t>exists()</a:t>
            </a:r>
            <a:r>
              <a:rPr lang="en-US"/>
              <a:t> sprawdza czy ścieżka zapisana w obiekcie klasy </a:t>
            </a:r>
            <a:r>
              <a:rPr lang="en-US">
                <a:solidFill>
                  <a:schemeClr val="accent5"/>
                </a:solidFill>
              </a:rPr>
              <a:t>File </a:t>
            </a:r>
            <a:r>
              <a:rPr lang="en-US"/>
              <a:t>wskazuje na istniejący plik</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2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java.io.File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52" name="Google Shape;2152;p229"/>
          <p:cNvSpPr txBox="1">
            <a:spLocks noGrp="1"/>
          </p:cNvSpPr>
          <p:nvPr>
            <p:ph type="ctrTitle" idx="4294967295"/>
          </p:nvPr>
        </p:nvSpPr>
        <p:spPr>
          <a:xfrm>
            <a:off x="585325" y="1039200"/>
            <a:ext cx="11228400" cy="503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exists()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File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createNewFile()</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renameTo()</a:t>
            </a:r>
            <a:r>
              <a:rPr lang="en-US" sz="2200">
                <a:latin typeface="Arial"/>
                <a:ea typeface="Arial"/>
                <a:cs typeface="Arial"/>
                <a:sym typeface="Arial"/>
              </a:rPr>
              <a:t>: boolean; </a:t>
            </a:r>
            <a:r>
              <a:rPr lang="en-US" sz="2200">
                <a:solidFill>
                  <a:srgbClr val="999999"/>
                </a:solidFill>
                <a:latin typeface="Arial"/>
                <a:ea typeface="Arial"/>
                <a:cs typeface="Arial"/>
                <a:sym typeface="Arial"/>
              </a:rPr>
              <a:t>zmienia nazwę lub przenosi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delete()</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isFile()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getPath()</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podaną w konstruktorze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getCanonicalPath()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listFiles()</a:t>
            </a:r>
            <a:r>
              <a:rPr lang="en-US" sz="2200">
                <a:solidFill>
                  <a:srgbClr val="000000"/>
                </a:solidFill>
                <a:latin typeface="Arial"/>
                <a:ea typeface="Arial"/>
                <a:cs typeface="Arial"/>
                <a:sym typeface="Arial"/>
              </a:rPr>
              <a:t>: File[]; </a:t>
            </a:r>
            <a:r>
              <a:rPr lang="en-US" sz="2200">
                <a:solidFill>
                  <a:srgbClr val="999999"/>
                </a:solidFill>
                <a:latin typeface="Arial"/>
                <a:ea typeface="Arial"/>
                <a:cs typeface="Arial"/>
                <a:sym typeface="Arial"/>
              </a:rPr>
              <a:t>zwraca listę plików lub katalogów zapisanych w katalogu </a:t>
            </a: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p:txBody>
      </p:sp>
      <p:sp>
        <p:nvSpPr>
          <p:cNvPr id="2153" name="Google Shape;2153;p229"/>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pl.sda.io.OldFilesSamples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sp>
        <p:nvSpPr>
          <p:cNvPr id="2158" name="Google Shape;2158;p2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 NIO 2</a:t>
            </a:r>
            <a:endParaRPr sz="2400">
              <a:solidFill>
                <a:schemeClr val="accent6"/>
              </a:solidFill>
              <a:latin typeface="Arial"/>
              <a:ea typeface="Arial"/>
              <a:cs typeface="Arial"/>
              <a:sym typeface="Arial"/>
            </a:endParaRPr>
          </a:p>
        </p:txBody>
      </p:sp>
      <p:sp>
        <p:nvSpPr>
          <p:cNvPr id="2159" name="Google Shape;2159;p230"/>
          <p:cNvSpPr txBox="1"/>
          <p:nvPr/>
        </p:nvSpPr>
        <p:spPr>
          <a:xfrm>
            <a:off x="260675" y="1297525"/>
            <a:ext cx="89094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Path </a:t>
            </a:r>
            <a:r>
              <a:rPr lang="en-US" sz="2400" b="1"/>
              <a:t>folder </a:t>
            </a:r>
            <a:r>
              <a:rPr lang="en-US" sz="2400"/>
              <a:t>= </a:t>
            </a:r>
            <a:r>
              <a:rPr lang="en-US" sz="2400">
                <a:solidFill>
                  <a:schemeClr val="accent5"/>
                </a:solidFill>
              </a:rPr>
              <a:t>Paths.</a:t>
            </a:r>
            <a:r>
              <a:rPr lang="en-US" sz="2400">
                <a:solidFill>
                  <a:schemeClr val="accent2"/>
                </a:solidFill>
              </a:rPr>
              <a:t>get</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Path </a:t>
            </a:r>
            <a:r>
              <a:rPr lang="en-US" sz="2400" b="1"/>
              <a:t>file </a:t>
            </a:r>
            <a:r>
              <a:rPr lang="en-US" sz="2400"/>
              <a:t>= </a:t>
            </a:r>
            <a:r>
              <a:rPr lang="en-US" sz="2400" b="1">
                <a:solidFill>
                  <a:schemeClr val="dk1"/>
                </a:solidFill>
              </a:rPr>
              <a:t>folder</a:t>
            </a:r>
            <a:r>
              <a:rPr lang="en-US" sz="2400"/>
              <a:t>.</a:t>
            </a:r>
            <a:r>
              <a:rPr lang="en-US" sz="2400">
                <a:solidFill>
                  <a:schemeClr val="accent2"/>
                </a:solidFill>
              </a:rPr>
              <a:t>resolve</a:t>
            </a:r>
            <a:r>
              <a:rPr lang="en-US" sz="2400"/>
              <a:t>(</a:t>
            </a:r>
            <a:r>
              <a:rPr lang="en-US" sz="2400">
                <a:solidFill>
                  <a:schemeClr val="accent6"/>
                </a:solidFill>
              </a:rPr>
              <a:t>"hello.txt"</a:t>
            </a:r>
            <a:r>
              <a:rPr lang="en-US" sz="2400"/>
              <a:t>);</a:t>
            </a:r>
            <a:endParaRPr sz="2400"/>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"exists = "</a:t>
            </a:r>
            <a:r>
              <a:rPr lang="en-US" sz="2400"/>
              <a:t> + </a:t>
            </a:r>
            <a:r>
              <a:rPr lang="en-US" sz="2400">
                <a:solidFill>
                  <a:schemeClr val="accent5"/>
                </a:solidFill>
              </a:rPr>
              <a:t>Files</a:t>
            </a:r>
            <a:r>
              <a:rPr lang="en-US" sz="2400"/>
              <a:t>.</a:t>
            </a:r>
            <a:r>
              <a:rPr lang="en-US" sz="2400">
                <a:solidFill>
                  <a:schemeClr val="accent2"/>
                </a:solidFill>
              </a:rPr>
              <a:t>exists</a:t>
            </a:r>
            <a:r>
              <a:rPr lang="en-US" sz="2400"/>
              <a:t>(</a:t>
            </a:r>
            <a:r>
              <a:rPr lang="en-US" sz="2400" b="1"/>
              <a:t>file</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Path </a:t>
            </a:r>
            <a:r>
              <a:rPr lang="en-US" sz="2400" b="1"/>
              <a:t>parentFile </a:t>
            </a:r>
            <a:r>
              <a:rPr lang="en-US" sz="2400"/>
              <a:t>= </a:t>
            </a:r>
            <a:r>
              <a:rPr lang="en-US" sz="2400" b="1"/>
              <a:t>file</a:t>
            </a:r>
            <a:r>
              <a:rPr lang="en-US" sz="2400"/>
              <a:t>.</a:t>
            </a:r>
            <a:r>
              <a:rPr lang="en-US" sz="2400">
                <a:solidFill>
                  <a:schemeClr val="accent2"/>
                </a:solidFill>
              </a:rPr>
              <a:t>getParent</a:t>
            </a:r>
            <a:r>
              <a:rPr lang="en-US" sz="2400"/>
              <a:t>();</a:t>
            </a:r>
            <a:endParaRPr sz="2400"/>
          </a:p>
          <a:p>
            <a:pPr marL="0" lvl="0" indent="0" algn="l" rtl="0">
              <a:spcBef>
                <a:spcPts val="0"/>
              </a:spcBef>
              <a:spcAft>
                <a:spcPts val="0"/>
              </a:spcAft>
              <a:buNone/>
            </a:pPr>
            <a:r>
              <a:rPr lang="en-US" sz="2400">
                <a:solidFill>
                  <a:schemeClr val="dk1"/>
                </a:solidFill>
              </a:rPr>
              <a:t>try {</a:t>
            </a: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createDirectories</a:t>
            </a:r>
            <a:r>
              <a:rPr lang="en-US" sz="2400">
                <a:solidFill>
                  <a:schemeClr val="dk1"/>
                </a:solidFill>
              </a:rPr>
              <a:t>(</a:t>
            </a:r>
            <a:r>
              <a:rPr lang="en-US" sz="2400" b="1">
                <a:solidFill>
                  <a:schemeClr val="dk1"/>
                </a:solidFill>
              </a:rPr>
              <a:t>parentFile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createFile</a:t>
            </a:r>
            <a:r>
              <a:rPr lang="en-US" sz="2400">
                <a:solidFill>
                  <a:schemeClr val="dk1"/>
                </a:solidFill>
              </a:rPr>
              <a:t>(</a:t>
            </a:r>
            <a:r>
              <a:rPr lang="en-US" sz="2400" b="1">
                <a:solidFill>
                  <a:schemeClr val="dk1"/>
                </a:solidFill>
              </a:rPr>
              <a: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catch (IOException e) {...}</a:t>
            </a:r>
            <a:endParaRPr sz="2400">
              <a:solidFill>
                <a:schemeClr val="dk1"/>
              </a:solidFill>
            </a:endParaRPr>
          </a:p>
          <a:p>
            <a:pPr marL="0" lvl="0" indent="0" algn="l" rtl="0">
              <a:spcBef>
                <a:spcPts val="0"/>
              </a:spcBef>
              <a:spcAft>
                <a:spcPts val="0"/>
              </a:spcAft>
              <a:buNone/>
            </a:pPr>
            <a:endParaRPr sz="2400"/>
          </a:p>
        </p:txBody>
      </p:sp>
      <p:cxnSp>
        <p:nvCxnSpPr>
          <p:cNvPr id="2160" name="Google Shape;2160;p230"/>
          <p:cNvCxnSpPr/>
          <p:nvPr/>
        </p:nvCxnSpPr>
        <p:spPr>
          <a:xfrm rot="10800000">
            <a:off x="6129050" y="2004200"/>
            <a:ext cx="543600" cy="5400"/>
          </a:xfrm>
          <a:prstGeom prst="straightConnector1">
            <a:avLst/>
          </a:prstGeom>
          <a:noFill/>
          <a:ln w="28575" cap="flat" cmpd="sng">
            <a:solidFill>
              <a:srgbClr val="E06666"/>
            </a:solidFill>
            <a:prstDash val="solid"/>
            <a:round/>
            <a:headEnd type="none" w="med" len="med"/>
            <a:tailEnd type="stealth" w="med" len="med"/>
          </a:ln>
        </p:spPr>
      </p:cxnSp>
      <p:sp>
        <p:nvSpPr>
          <p:cNvPr id="2161" name="Google Shape;2161;p230"/>
          <p:cNvSpPr txBox="1"/>
          <p:nvPr/>
        </p:nvSpPr>
        <p:spPr>
          <a:xfrm>
            <a:off x="6842125" y="1732775"/>
            <a:ext cx="52203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nową ścieżkę na bazie obiektu </a:t>
            </a:r>
            <a:r>
              <a:rPr lang="en-US" b="1"/>
              <a:t>baseFolder</a:t>
            </a:r>
            <a:r>
              <a:rPr lang="en-US"/>
              <a:t>, dodając nazwę pliku</a:t>
            </a:r>
            <a:endParaRPr/>
          </a:p>
          <a:p>
            <a:pPr marL="0" lvl="0" indent="0" algn="l" rtl="0">
              <a:spcBef>
                <a:spcPts val="0"/>
              </a:spcBef>
              <a:spcAft>
                <a:spcPts val="0"/>
              </a:spcAft>
              <a:buNone/>
            </a:pPr>
            <a:r>
              <a:rPr lang="en-US"/>
              <a:t> </a:t>
            </a:r>
            <a:endParaRPr/>
          </a:p>
        </p:txBody>
      </p:sp>
      <p:cxnSp>
        <p:nvCxnSpPr>
          <p:cNvPr id="2162" name="Google Shape;2162;p230"/>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3" name="Google Shape;2163;p230"/>
          <p:cNvSpPr txBox="1"/>
          <p:nvPr/>
        </p:nvSpPr>
        <p:spPr>
          <a:xfrm>
            <a:off x="6802775" y="1200650"/>
            <a:ext cx="53427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Path </a:t>
            </a:r>
            <a:r>
              <a:rPr lang="en-US"/>
              <a:t>reprezentuje abstrakcyjną ścieżkę do pliku lub katalogu,  </a:t>
            </a:r>
            <a:r>
              <a:rPr lang="en-US">
                <a:solidFill>
                  <a:schemeClr val="accent5"/>
                </a:solidFill>
              </a:rPr>
              <a:t>Paths </a:t>
            </a:r>
            <a:r>
              <a:rPr lang="en-US"/>
              <a:t>to klasa-fabryka służąca do tworzenia obiektów klasy </a:t>
            </a:r>
            <a:r>
              <a:rPr lang="en-US">
                <a:solidFill>
                  <a:schemeClr val="accent5"/>
                </a:solidFill>
              </a:rPr>
              <a:t>Path  </a:t>
            </a:r>
            <a:r>
              <a:rPr lang="en-US"/>
              <a:t> </a:t>
            </a:r>
            <a:endParaRPr/>
          </a:p>
        </p:txBody>
      </p:sp>
      <p:cxnSp>
        <p:nvCxnSpPr>
          <p:cNvPr id="2164" name="Google Shape;2164;p230"/>
          <p:cNvCxnSpPr/>
          <p:nvPr/>
        </p:nvCxnSpPr>
        <p:spPr>
          <a:xfrm rot="10800000">
            <a:off x="6640555" y="4809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5" name="Google Shape;2165;p230"/>
          <p:cNvSpPr txBox="1"/>
          <p:nvPr/>
        </p:nvSpPr>
        <p:spPr>
          <a:xfrm>
            <a:off x="7324025" y="4538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66" name="Google Shape;2166;p230"/>
          <p:cNvCxnSpPr/>
          <p:nvPr/>
        </p:nvCxnSpPr>
        <p:spPr>
          <a:xfrm rot="10800000">
            <a:off x="6657580" y="4132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7" name="Google Shape;2167;p230"/>
          <p:cNvSpPr txBox="1"/>
          <p:nvPr/>
        </p:nvSpPr>
        <p:spPr>
          <a:xfrm>
            <a:off x="7341050" y="3784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68" name="Google Shape;2168;p230"/>
          <p:cNvCxnSpPr/>
          <p:nvPr/>
        </p:nvCxnSpPr>
        <p:spPr>
          <a:xfrm rot="10800000">
            <a:off x="72092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9" name="Google Shape;2169;p230"/>
          <p:cNvSpPr txBox="1"/>
          <p:nvPr/>
        </p:nvSpPr>
        <p:spPr>
          <a:xfrm>
            <a:off x="7740350" y="24314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a:solidFill>
                  <a:schemeClr val="accent5"/>
                </a:solidFill>
              </a:rPr>
              <a:t>Files </a:t>
            </a:r>
            <a:r>
              <a:rPr lang="en-US"/>
              <a:t>składa się z zestawu metod statycznych do operacji na plikach i katalogach</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Google Shape;2174;p231"/>
          <p:cNvSpPr txBox="1">
            <a:spLocks noGrp="1"/>
          </p:cNvSpPr>
          <p:nvPr>
            <p:ph type="title"/>
          </p:nvPr>
        </p:nvSpPr>
        <p:spPr>
          <a:xfrm>
            <a:off x="0" y="0"/>
            <a:ext cx="110625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Path, Paths, Files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75" name="Google Shape;2175;p231"/>
          <p:cNvSpPr txBox="1">
            <a:spLocks noGrp="1"/>
          </p:cNvSpPr>
          <p:nvPr>
            <p:ph type="ctrTitle" idx="4294967295"/>
          </p:nvPr>
        </p:nvSpPr>
        <p:spPr>
          <a:xfrm>
            <a:off x="481800" y="834600"/>
            <a:ext cx="11228400" cy="5439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Paths.get()</a:t>
            </a:r>
            <a:r>
              <a:rPr lang="en-US" sz="2200">
                <a:solidFill>
                  <a:srgbClr val="000000"/>
                </a:solidFill>
                <a:latin typeface="Arial"/>
                <a:ea typeface="Arial"/>
                <a:cs typeface="Arial"/>
                <a:sym typeface="Arial"/>
              </a:rPr>
              <a:t>: </a:t>
            </a:r>
            <a:r>
              <a:rPr lang="en-US" sz="2200">
                <a:latin typeface="Arial"/>
                <a:ea typeface="Arial"/>
                <a:cs typeface="Arial"/>
                <a:sym typeface="Arial"/>
              </a:rPr>
              <a:t>Paths</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nową ścieżkę do pliku lub katalogu</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Files.createDirectory()</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Path</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Files.createDirectories()</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Files.createFile()</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Files.move()</a:t>
            </a:r>
            <a:r>
              <a:rPr lang="en-US" sz="2200">
                <a:latin typeface="Arial"/>
                <a:ea typeface="Arial"/>
                <a:cs typeface="Arial"/>
                <a:sym typeface="Arial"/>
              </a:rPr>
              <a:t>: Path; </a:t>
            </a:r>
            <a:r>
              <a:rPr lang="en-US" sz="2200">
                <a:solidFill>
                  <a:srgbClr val="999999"/>
                </a:solidFill>
                <a:latin typeface="Arial"/>
                <a:ea typeface="Arial"/>
                <a:cs typeface="Arial"/>
                <a:sym typeface="Arial"/>
              </a:rPr>
              <a:t>zmienia nazwę lub przenosi plik/katalog w inne miejsce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Files.copy()</a:t>
            </a:r>
            <a:r>
              <a:rPr lang="en-US" sz="2200">
                <a:latin typeface="Arial"/>
                <a:ea typeface="Arial"/>
                <a:cs typeface="Arial"/>
                <a:sym typeface="Arial"/>
              </a:rPr>
              <a:t>: Path; </a:t>
            </a:r>
            <a:r>
              <a:rPr lang="en-US" sz="2200">
                <a:solidFill>
                  <a:srgbClr val="999999"/>
                </a:solidFill>
                <a:latin typeface="Arial"/>
                <a:ea typeface="Arial"/>
                <a:cs typeface="Arial"/>
                <a:sym typeface="Arial"/>
              </a:rPr>
              <a:t>kopiuje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Files.deleteIfExists()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Files.isRegularFile()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jaka została podana przy tworzeniu obiektu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Path.toRealPath()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Files.newDirectoryStream()</a:t>
            </a:r>
            <a:r>
              <a:rPr lang="en-US" sz="2200">
                <a:solidFill>
                  <a:srgbClr val="000000"/>
                </a:solidFill>
                <a:latin typeface="Arial"/>
                <a:ea typeface="Arial"/>
                <a:cs typeface="Arial"/>
                <a:sym typeface="Arial"/>
              </a:rPr>
              <a:t>: DirectoryStream&lt;Path&gt;; </a:t>
            </a:r>
            <a:r>
              <a:rPr lang="en-US" sz="2200">
                <a:solidFill>
                  <a:srgbClr val="999999"/>
                </a:solidFill>
                <a:latin typeface="Arial"/>
                <a:ea typeface="Arial"/>
                <a:cs typeface="Arial"/>
                <a:sym typeface="Arial"/>
              </a:rPr>
              <a:t>zwraca listę plików/katalgów</a:t>
            </a:r>
            <a:endParaRPr sz="2200">
              <a:solidFill>
                <a:srgbClr val="999999"/>
              </a:solidFill>
              <a:latin typeface="Arial"/>
              <a:ea typeface="Arial"/>
              <a:cs typeface="Arial"/>
              <a:sym typeface="Arial"/>
            </a:endParaRPr>
          </a:p>
        </p:txBody>
      </p:sp>
      <p:sp>
        <p:nvSpPr>
          <p:cNvPr id="2176" name="Google Shape;2176;p23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pl.sda.io.FilesExamples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2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Strumienie</a:t>
            </a:r>
            <a:endParaRPr sz="2400">
              <a:solidFill>
                <a:schemeClr val="accent6"/>
              </a:solidFill>
              <a:latin typeface="Arial"/>
              <a:ea typeface="Arial"/>
              <a:cs typeface="Arial"/>
              <a:sym typeface="Arial"/>
            </a:endParaRPr>
          </a:p>
        </p:txBody>
      </p:sp>
      <p:sp>
        <p:nvSpPr>
          <p:cNvPr id="2182" name="Google Shape;2182;p232"/>
          <p:cNvSpPr txBox="1">
            <a:spLocks noGrp="1"/>
          </p:cNvSpPr>
          <p:nvPr>
            <p:ph type="ctrTitle" idx="4294967295"/>
          </p:nvPr>
        </p:nvSpPr>
        <p:spPr>
          <a:xfrm>
            <a:off x="87800" y="1035475"/>
            <a:ext cx="12038100" cy="118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Strumień danych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ciąg danych (“strumień”), do którego dane mogą być dodawane (</a:t>
            </a:r>
            <a:r>
              <a:rPr lang="en-US" sz="2000" u="sng">
                <a:latin typeface="Arial"/>
                <a:ea typeface="Arial"/>
                <a:cs typeface="Arial"/>
                <a:sym typeface="Arial"/>
              </a:rPr>
              <a:t>OutputStream</a:t>
            </a:r>
            <a:r>
              <a:rPr lang="en-US" sz="2000">
                <a:latin typeface="Arial"/>
                <a:ea typeface="Arial"/>
                <a:cs typeface="Arial"/>
                <a:sym typeface="Arial"/>
              </a:rPr>
              <a:t>) i z którego dane mogą być pobierane (</a:t>
            </a:r>
            <a:r>
              <a:rPr lang="en-US" sz="2000" u="sng">
                <a:latin typeface="Arial"/>
                <a:ea typeface="Arial"/>
                <a:cs typeface="Arial"/>
                <a:sym typeface="Arial"/>
              </a:rPr>
              <a:t>InputStream</a:t>
            </a:r>
            <a:r>
              <a:rPr lang="en-US" sz="2000">
                <a:latin typeface="Arial"/>
                <a:ea typeface="Arial"/>
                <a:cs typeface="Arial"/>
                <a:sym typeface="Arial"/>
              </a:rPr>
              <a:t>).</a:t>
            </a:r>
            <a:endParaRPr sz="2000">
              <a:latin typeface="Arial"/>
              <a:ea typeface="Arial"/>
              <a:cs typeface="Arial"/>
              <a:sym typeface="Arial"/>
            </a:endParaRPr>
          </a:p>
        </p:txBody>
      </p:sp>
      <p:sp>
        <p:nvSpPr>
          <p:cNvPr id="2183" name="Google Shape;2183;p232"/>
          <p:cNvSpPr txBox="1"/>
          <p:nvPr/>
        </p:nvSpPr>
        <p:spPr>
          <a:xfrm>
            <a:off x="87800" y="2362625"/>
            <a:ext cx="12038100" cy="3746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Strumień związany jest ze źródłem lub odbiornikiem danych (np. plik, pamięć, URL, gniazdo 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sz="1800"/>
              <a:t>Strumień służy do zapisywania-odczytywania informacji (dowolnych danych), dlatego mówimy o dwóch typach:</a:t>
            </a:r>
            <a:endParaRPr sz="1800"/>
          </a:p>
          <a:p>
            <a:pPr marL="914400" lvl="1" indent="-342900" algn="l" rtl="0">
              <a:spcBef>
                <a:spcPts val="0"/>
              </a:spcBef>
              <a:spcAft>
                <a:spcPts val="0"/>
              </a:spcAft>
              <a:buSzPts val="1800"/>
              <a:buChar char="○"/>
            </a:pPr>
            <a:r>
              <a:rPr lang="en-US" sz="1800"/>
              <a:t>strumieniach wejściowych (input)</a:t>
            </a:r>
            <a:endParaRPr sz="1800"/>
          </a:p>
          <a:p>
            <a:pPr marL="914400" lvl="1" indent="-342900" algn="l" rtl="0">
              <a:spcBef>
                <a:spcPts val="0"/>
              </a:spcBef>
              <a:spcAft>
                <a:spcPts val="0"/>
              </a:spcAft>
              <a:buSzPts val="1800"/>
              <a:buChar char="○"/>
            </a:pPr>
            <a:r>
              <a:rPr lang="en-US" sz="1800"/>
              <a:t>strumieniach wyjściowych (output)</a:t>
            </a:r>
            <a:endParaRPr sz="1800"/>
          </a:p>
          <a:p>
            <a:pPr marL="914400" lvl="0" indent="0" algn="l" rtl="0">
              <a:spcBef>
                <a:spcPts val="0"/>
              </a:spcBef>
              <a:spcAft>
                <a:spcPts val="0"/>
              </a:spcAft>
              <a:buNone/>
            </a:pPr>
            <a:endParaRPr/>
          </a:p>
          <a:p>
            <a:pPr marL="457200" lvl="0" indent="-342900" algn="l" rtl="0">
              <a:spcBef>
                <a:spcPts val="0"/>
              </a:spcBef>
              <a:spcAft>
                <a:spcPts val="0"/>
              </a:spcAft>
              <a:buClr>
                <a:schemeClr val="dk1"/>
              </a:buClr>
              <a:buSzPts val="1800"/>
              <a:buChar char="●"/>
            </a:pPr>
            <a:r>
              <a:rPr lang="en-US" sz="1800">
                <a:solidFill>
                  <a:schemeClr val="dk1"/>
                </a:solidFill>
              </a:rPr>
              <a:t>Strumienie dodatkowo dzielą się na dwa rozłączne typy:</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bajtowe - gdzie “atomem” (podstawową porcją danych) jest bajt (</a:t>
            </a:r>
            <a:r>
              <a:rPr lang="en-US" sz="1800" b="1" u="sng">
                <a:solidFill>
                  <a:schemeClr val="dk1"/>
                </a:solidFill>
              </a:rPr>
              <a:t>InputStream</a:t>
            </a:r>
            <a:r>
              <a:rPr lang="en-US" sz="1800">
                <a:solidFill>
                  <a:schemeClr val="dk1"/>
                </a:solidFill>
              </a:rPr>
              <a:t> i </a:t>
            </a:r>
            <a:r>
              <a:rPr lang="en-US" sz="1800" b="1" u="sng">
                <a:solidFill>
                  <a:schemeClr val="dk1"/>
                </a:solidFill>
              </a:rPr>
              <a:t>OutputStream</a:t>
            </a:r>
            <a:r>
              <a:rPr lang="en-US" sz="1800">
                <a:solidFill>
                  <a:schemeClr val="dk1"/>
                </a:solidFill>
              </a:rPr>
              <a:t>)</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znakowe - gdzie “atomem” są znaki unikodu, po dwa bajty każdy(</a:t>
            </a:r>
            <a:r>
              <a:rPr lang="en-US" sz="1800" b="1" u="sng">
                <a:solidFill>
                  <a:schemeClr val="dk1"/>
                </a:solidFill>
              </a:rPr>
              <a:t>Reader</a:t>
            </a:r>
            <a:r>
              <a:rPr lang="en-US" sz="1800">
                <a:solidFill>
                  <a:schemeClr val="dk1"/>
                </a:solidFill>
              </a:rPr>
              <a:t> i </a:t>
            </a:r>
            <a:r>
              <a:rPr lang="en-US" sz="1800" b="1" u="sng">
                <a:solidFill>
                  <a:schemeClr val="dk1"/>
                </a:solidFill>
              </a:rPr>
              <a:t>Writer</a:t>
            </a:r>
            <a:r>
              <a:rPr lang="en-US" sz="1800">
                <a:solidFill>
                  <a:schemeClr val="dk1"/>
                </a:solidFill>
              </a:rPr>
              <a:t>)</a:t>
            </a:r>
            <a:endParaRPr sz="1800">
              <a:solidFill>
                <a:schemeClr val="dk1"/>
              </a:solidFill>
            </a:endParaRPr>
          </a:p>
          <a:p>
            <a:pPr marL="914400" lvl="0" indent="0" algn="l" rtl="0">
              <a:spcBef>
                <a:spcPts val="0"/>
              </a:spcBef>
              <a:spcAft>
                <a:spcPts val="0"/>
              </a:spcAft>
              <a:buNone/>
            </a:pPr>
            <a:endParaRPr>
              <a:solidFill>
                <a:schemeClr val="dk1"/>
              </a:solidFill>
            </a:endParaRPr>
          </a:p>
          <a:p>
            <a:pPr marL="457200" lvl="0" indent="-342900" algn="l" rtl="0">
              <a:lnSpc>
                <a:spcPct val="90000"/>
              </a:lnSpc>
              <a:spcBef>
                <a:spcPts val="0"/>
              </a:spcBef>
              <a:spcAft>
                <a:spcPts val="0"/>
              </a:spcAft>
              <a:buClr>
                <a:schemeClr val="dk1"/>
              </a:buClr>
              <a:buSzPts val="1800"/>
              <a:buFont typeface="Calibri"/>
              <a:buChar char="●"/>
            </a:pPr>
            <a:r>
              <a:rPr lang="en-US" sz="1800">
                <a:solidFill>
                  <a:schemeClr val="dk1"/>
                </a:solidFill>
              </a:rPr>
              <a:t>Java tworzy domyślnie 3 strumienie:</a:t>
            </a:r>
            <a:endParaRPr sz="1800">
              <a:solidFill>
                <a:schemeClr val="dk1"/>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System.in</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System.out</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System.err</a:t>
            </a:r>
            <a:endParaRPr sz="1800">
              <a:solidFill>
                <a:srgbClr val="20999D"/>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188" name="Google Shape;2188;p2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try-with-resources</a:t>
            </a:r>
            <a:endParaRPr sz="2400">
              <a:solidFill>
                <a:schemeClr val="accent6"/>
              </a:solidFill>
              <a:latin typeface="Arial"/>
              <a:ea typeface="Arial"/>
              <a:cs typeface="Arial"/>
              <a:sym typeface="Arial"/>
            </a:endParaRPr>
          </a:p>
        </p:txBody>
      </p:sp>
      <p:sp>
        <p:nvSpPr>
          <p:cNvPr id="2189" name="Google Shape;2189;p233"/>
          <p:cNvSpPr txBox="1"/>
          <p:nvPr/>
        </p:nvSpPr>
        <p:spPr>
          <a:xfrm>
            <a:off x="165850" y="1476750"/>
            <a:ext cx="54045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t>    	</a:t>
            </a:r>
            <a:r>
              <a:rPr lang="en-US" sz="2000">
                <a:solidFill>
                  <a:schemeClr val="accent5"/>
                </a:solidFill>
              </a:rPr>
              <a:t>FileReader </a:t>
            </a:r>
            <a:r>
              <a:rPr lang="en-US" sz="2000" b="1"/>
              <a:t>reader </a:t>
            </a:r>
            <a:r>
              <a:rPr lang="en-US" sz="2000"/>
              <a:t>= null;</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0" lvl="0" indent="0" algn="l" rtl="0">
              <a:spcBef>
                <a:spcPts val="0"/>
              </a:spcBef>
              <a:spcAft>
                <a:spcPts val="0"/>
              </a:spcAft>
              <a:buNone/>
            </a:pPr>
            <a:r>
              <a:rPr lang="en-US" sz="2000"/>
              <a:t>        	</a:t>
            </a:r>
            <a:r>
              <a:rPr lang="en-US" sz="2000" b="1"/>
              <a:t>reader </a:t>
            </a:r>
            <a:r>
              <a:rPr lang="en-US" sz="2000"/>
              <a:t>= new </a:t>
            </a:r>
            <a:r>
              <a:rPr lang="en-US" sz="2000">
                <a:solidFill>
                  <a:schemeClr val="accent5"/>
                </a:solidFill>
              </a:rPr>
              <a:t>FileReader</a:t>
            </a:r>
            <a:r>
              <a:rPr lang="en-US" sz="2000"/>
              <a:t>(</a:t>
            </a:r>
            <a:r>
              <a:rPr lang="en-US" sz="2000">
                <a:solidFill>
                  <a:schemeClr val="accent6"/>
                </a:solidFill>
              </a:rPr>
              <a:t>"test.txt"</a:t>
            </a:r>
            <a:r>
              <a:rPr lang="en-US" sz="2000"/>
              <a:t>);</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finally </a:t>
            </a:r>
            <a:r>
              <a:rPr lang="en-US" sz="2000"/>
              <a:t>{</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457200" lvl="0" indent="0" algn="l" rtl="0">
              <a:spcBef>
                <a:spcPts val="0"/>
              </a:spcBef>
              <a:spcAft>
                <a:spcPts val="0"/>
              </a:spcAft>
              <a:buClr>
                <a:schemeClr val="dk1"/>
              </a:buClr>
              <a:buSzPts val="1100"/>
              <a:buFont typeface="Arial"/>
              <a:buNone/>
            </a:pPr>
            <a:r>
              <a:rPr lang="en-US" sz="2000"/>
              <a:t>            	if (</a:t>
            </a:r>
            <a:r>
              <a:rPr lang="en-US" sz="2000" b="1"/>
              <a:t>reader</a:t>
            </a:r>
            <a:r>
              <a:rPr lang="en-US" sz="2000"/>
              <a:t> != null) {</a:t>
            </a:r>
            <a:endParaRPr sz="2000"/>
          </a:p>
          <a:p>
            <a:pPr marL="457200" lvl="0" indent="0" algn="l" rtl="0">
              <a:spcBef>
                <a:spcPts val="0"/>
              </a:spcBef>
              <a:spcAft>
                <a:spcPts val="0"/>
              </a:spcAft>
              <a:buClr>
                <a:schemeClr val="dk1"/>
              </a:buClr>
              <a:buSzPts val="1100"/>
              <a:buFont typeface="Arial"/>
              <a:buNone/>
            </a:pPr>
            <a:r>
              <a:rPr lang="en-US" sz="2000"/>
              <a:t>                	</a:t>
            </a:r>
            <a:r>
              <a:rPr lang="en-US" sz="2000" b="1"/>
              <a:t>reader</a:t>
            </a:r>
            <a:r>
              <a:rPr lang="en-US" sz="2000"/>
              <a:t>.close();</a:t>
            </a:r>
            <a:endParaRPr sz="2000"/>
          </a:p>
          <a:p>
            <a:pPr marL="45720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2190" name="Google Shape;2190;p233"/>
          <p:cNvSpPr txBox="1"/>
          <p:nvPr/>
        </p:nvSpPr>
        <p:spPr>
          <a:xfrm>
            <a:off x="6733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Zamiast:</a:t>
            </a:r>
            <a:endParaRPr sz="2400" b="1"/>
          </a:p>
        </p:txBody>
      </p:sp>
      <p:sp>
        <p:nvSpPr>
          <p:cNvPr id="2191" name="Google Shape;2191;p233"/>
          <p:cNvSpPr txBox="1"/>
          <p:nvPr/>
        </p:nvSpPr>
        <p:spPr>
          <a:xfrm>
            <a:off x="5199575" y="1476750"/>
            <a:ext cx="67293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    	</a:t>
            </a:r>
            <a:r>
              <a:rPr lang="en-US" sz="2000">
                <a:solidFill>
                  <a:schemeClr val="accent2"/>
                </a:solidFill>
              </a:rPr>
              <a:t>try</a:t>
            </a:r>
            <a:r>
              <a:rPr lang="en-US" sz="2000"/>
              <a:t>(</a:t>
            </a:r>
            <a:r>
              <a:rPr lang="en-US" sz="2000">
                <a:solidFill>
                  <a:schemeClr val="accent5"/>
                </a:solidFill>
              </a:rPr>
              <a:t>FileReader</a:t>
            </a:r>
            <a:r>
              <a:rPr lang="en-US" sz="2000"/>
              <a:t> </a:t>
            </a:r>
            <a:r>
              <a:rPr lang="en-US" sz="2000" b="1">
                <a:solidFill>
                  <a:schemeClr val="dk1"/>
                </a:solidFill>
              </a:rPr>
              <a:t>reader </a:t>
            </a:r>
            <a:r>
              <a:rPr lang="en-US" sz="2000">
                <a:solidFill>
                  <a:schemeClr val="dk1"/>
                </a:solidFill>
              </a:rPr>
              <a:t>= new </a:t>
            </a:r>
            <a:r>
              <a:rPr lang="en-US" sz="2000">
                <a:solidFill>
                  <a:schemeClr val="accent5"/>
                </a:solidFill>
              </a:rPr>
              <a:t>FileReader</a:t>
            </a:r>
            <a:r>
              <a:rPr lang="en-US" sz="2000">
                <a:solidFill>
                  <a:schemeClr val="dk1"/>
                </a:solidFill>
              </a:rPr>
              <a:t>(</a:t>
            </a:r>
            <a:r>
              <a:rPr lang="en-US" sz="2000">
                <a:solidFill>
                  <a:schemeClr val="accent6"/>
                </a:solidFill>
              </a:rPr>
              <a:t>"test.txt"</a:t>
            </a:r>
            <a:r>
              <a:rPr lang="en-US" sz="2000">
                <a:solidFill>
                  <a:schemeClr val="dk1"/>
                </a:solidFill>
              </a:rPr>
              <a:t>))</a:t>
            </a:r>
            <a:r>
              <a:rPr lang="en-US" sz="2000" b="1">
                <a:solidFill>
                  <a:schemeClr val="dk1"/>
                </a:solidFill>
              </a:rPr>
              <a:t> </a:t>
            </a:r>
            <a:r>
              <a:rPr lang="en-US" sz="2000"/>
              <a:t>{</a:t>
            </a:r>
            <a:endParaRPr sz="2000"/>
          </a:p>
          <a:p>
            <a:pPr marL="0" lvl="0" indent="0" algn="l" rtl="0">
              <a:spcBef>
                <a:spcPts val="0"/>
              </a:spcBef>
              <a:spcAft>
                <a:spcPts val="0"/>
              </a:spcAft>
              <a:buNone/>
            </a:pPr>
            <a:r>
              <a:rPr lang="en-US" sz="2000"/>
              <a:t>        	</a:t>
            </a:r>
            <a:r>
              <a:rPr lang="en-US" sz="2000" b="1"/>
              <a:t>reader</a:t>
            </a:r>
            <a:r>
              <a:rPr lang="en-US" sz="2000"/>
              <a:t>.read();</a:t>
            </a:r>
            <a:endParaRPr sz="2000"/>
          </a:p>
          <a:p>
            <a:pPr marL="457200" lvl="0" indent="457200" algn="l" rtl="0">
              <a:spcBef>
                <a:spcPts val="0"/>
              </a:spcBef>
              <a:spcAft>
                <a:spcPts val="0"/>
              </a:spcAft>
              <a:buNone/>
            </a:pPr>
            <a:r>
              <a:rPr lang="en-US" sz="2000"/>
              <a:t>...</a:t>
            </a:r>
            <a:endParaRPr sz="2000"/>
          </a:p>
          <a:p>
            <a:pPr marL="0" lvl="0" indent="0" algn="l" rtl="0">
              <a:spcBef>
                <a:spcPts val="0"/>
              </a:spcBef>
              <a:spcAft>
                <a:spcPts val="0"/>
              </a:spcAft>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None/>
            </a:pPr>
            <a:r>
              <a:rPr lang="en-US" sz="2000"/>
              <a:t>        	</a:t>
            </a:r>
            <a:r>
              <a:rPr lang="en-US" sz="2000" b="1"/>
              <a:t>e</a:t>
            </a:r>
            <a:r>
              <a:rPr lang="en-US" sz="2000"/>
              <a:t>.printStackTrace();</a:t>
            </a:r>
            <a:endParaRPr sz="2000"/>
          </a:p>
          <a:p>
            <a:pPr marL="0" lvl="0" indent="0" algn="l" rtl="0">
              <a:spcBef>
                <a:spcPts val="0"/>
              </a:spcBef>
              <a:spcAft>
                <a:spcPts val="0"/>
              </a:spcAft>
              <a:buNone/>
            </a:pPr>
            <a:r>
              <a:rPr lang="en-US" sz="2000"/>
              <a:t>    	} </a:t>
            </a:r>
            <a:endParaRPr sz="2000"/>
          </a:p>
          <a:p>
            <a:pPr marL="0" lvl="0" indent="0" algn="l" rtl="0">
              <a:spcBef>
                <a:spcPts val="0"/>
              </a:spcBef>
              <a:spcAft>
                <a:spcPts val="0"/>
              </a:spcAft>
              <a:buNone/>
            </a:pPr>
            <a:endParaRPr sz="2000"/>
          </a:p>
        </p:txBody>
      </p:sp>
      <p:sp>
        <p:nvSpPr>
          <p:cNvPr id="2192" name="Google Shape;2192;p233"/>
          <p:cNvSpPr txBox="1"/>
          <p:nvPr/>
        </p:nvSpPr>
        <p:spPr>
          <a:xfrm>
            <a:off x="56406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Można:</a:t>
            </a:r>
            <a:endParaRPr sz="2400" b="1"/>
          </a:p>
        </p:txBody>
      </p:sp>
      <p:sp>
        <p:nvSpPr>
          <p:cNvPr id="2193" name="Google Shape;2193;p233"/>
          <p:cNvSpPr txBox="1"/>
          <p:nvPr/>
        </p:nvSpPr>
        <p:spPr>
          <a:xfrm>
            <a:off x="4440250" y="3570450"/>
            <a:ext cx="3949200" cy="12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dzięki </a:t>
            </a:r>
            <a:r>
              <a:rPr lang="en-US" b="1"/>
              <a:t>try-with-resource</a:t>
            </a:r>
            <a:r>
              <a:rPr lang="en-US"/>
              <a:t> nie musimy zamykać sami strumienia danych w bloku </a:t>
            </a:r>
            <a:r>
              <a:rPr lang="en-US">
                <a:solidFill>
                  <a:schemeClr val="accent2"/>
                </a:solidFill>
              </a:rPr>
              <a:t>finally </a:t>
            </a:r>
            <a:r>
              <a:rPr lang="en-US"/>
              <a:t>- oszczędzamy parę linijek kodu + mamy pewność że zasób będzie zawsze zamknięty tuż po wykonaniu całego kodu z bloku </a:t>
            </a:r>
            <a:r>
              <a:rPr lang="en-US">
                <a:solidFill>
                  <a:schemeClr val="accent2"/>
                </a:solidFill>
              </a:rPr>
              <a:t>try</a:t>
            </a:r>
            <a:endParaRPr/>
          </a:p>
        </p:txBody>
      </p:sp>
      <p:cxnSp>
        <p:nvCxnSpPr>
          <p:cNvPr id="2194" name="Google Shape;2194;p233"/>
          <p:cNvCxnSpPr/>
          <p:nvPr/>
        </p:nvCxnSpPr>
        <p:spPr>
          <a:xfrm flipH="1">
            <a:off x="3950800" y="4134174"/>
            <a:ext cx="582600" cy="333900"/>
          </a:xfrm>
          <a:prstGeom prst="straightConnector1">
            <a:avLst/>
          </a:prstGeom>
          <a:noFill/>
          <a:ln w="28575" cap="flat" cmpd="sng">
            <a:solidFill>
              <a:srgbClr val="E06666"/>
            </a:solidFill>
            <a:prstDash val="solid"/>
            <a:round/>
            <a:headEnd type="none" w="med" len="med"/>
            <a:tailEnd type="stealth" w="med" len="med"/>
          </a:ln>
        </p:spPr>
      </p:cxnSp>
      <p:cxnSp>
        <p:nvCxnSpPr>
          <p:cNvPr id="2195" name="Google Shape;2195;p233"/>
          <p:cNvCxnSpPr/>
          <p:nvPr/>
        </p:nvCxnSpPr>
        <p:spPr>
          <a:xfrm rot="10800000" flipH="1">
            <a:off x="5150825" y="2868150"/>
            <a:ext cx="653700" cy="7023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2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01" name="Google Shape;2201;p234"/>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02" name="Google Shape;2202;p234"/>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a:t>
            </a:r>
            <a:endParaRPr sz="2300">
              <a:solidFill>
                <a:schemeClr val="lt1"/>
              </a:solidFill>
            </a:endParaRPr>
          </a:p>
        </p:txBody>
      </p:sp>
      <p:sp>
        <p:nvSpPr>
          <p:cNvPr id="2203" name="Google Shape;2203;p234"/>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a:t>
            </a:r>
            <a:endParaRPr sz="2300">
              <a:solidFill>
                <a:schemeClr val="lt1"/>
              </a:solidFill>
            </a:endParaRPr>
          </a:p>
        </p:txBody>
      </p:sp>
      <p:cxnSp>
        <p:nvCxnSpPr>
          <p:cNvPr id="2204" name="Google Shape;2204;p234"/>
          <p:cNvCxnSpPr>
            <a:stCxn id="2201" idx="3"/>
            <a:endCxn id="2203"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05" name="Google Shape;2205;p234"/>
          <p:cNvCxnSpPr>
            <a:stCxn id="2201" idx="3"/>
            <a:endCxn id="2202"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06" name="Google Shape;2206;p234"/>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FileInputStream</a:t>
            </a:r>
            <a:endParaRPr sz="2300">
              <a:solidFill>
                <a:schemeClr val="lt1"/>
              </a:solidFill>
            </a:endParaRPr>
          </a:p>
        </p:txBody>
      </p:sp>
      <p:sp>
        <p:nvSpPr>
          <p:cNvPr id="2207" name="Google Shape;2207;p234"/>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ByteArrayInputStream</a:t>
            </a:r>
            <a:endParaRPr sz="2300">
              <a:solidFill>
                <a:schemeClr val="lt1"/>
              </a:solidFill>
            </a:endParaRPr>
          </a:p>
        </p:txBody>
      </p:sp>
      <p:sp>
        <p:nvSpPr>
          <p:cNvPr id="2208" name="Google Shape;2208;p234"/>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FilterInputStream</a:t>
            </a:r>
            <a:endParaRPr sz="2300">
              <a:solidFill>
                <a:schemeClr val="lt1"/>
              </a:solidFill>
            </a:endParaRPr>
          </a:p>
        </p:txBody>
      </p:sp>
      <p:sp>
        <p:nvSpPr>
          <p:cNvPr id="2209" name="Google Shape;2209;p234"/>
          <p:cNvSpPr txBox="1"/>
          <p:nvPr/>
        </p:nvSpPr>
        <p:spPr>
          <a:xfrm>
            <a:off x="4783975" y="37623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FileOutputStream</a:t>
            </a:r>
            <a:endParaRPr sz="2300">
              <a:solidFill>
                <a:schemeClr val="lt1"/>
              </a:solidFill>
            </a:endParaRPr>
          </a:p>
        </p:txBody>
      </p:sp>
      <p:sp>
        <p:nvSpPr>
          <p:cNvPr id="2210" name="Google Shape;2210;p234"/>
          <p:cNvSpPr txBox="1"/>
          <p:nvPr/>
        </p:nvSpPr>
        <p:spPr>
          <a:xfrm>
            <a:off x="4783975" y="44022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ByteArrayOutputStream</a:t>
            </a:r>
            <a:endParaRPr sz="2300">
              <a:solidFill>
                <a:schemeClr val="lt1"/>
              </a:solidFill>
            </a:endParaRPr>
          </a:p>
        </p:txBody>
      </p:sp>
      <p:sp>
        <p:nvSpPr>
          <p:cNvPr id="2211" name="Google Shape;2211;p234"/>
          <p:cNvSpPr txBox="1"/>
          <p:nvPr/>
        </p:nvSpPr>
        <p:spPr>
          <a:xfrm>
            <a:off x="4783975" y="50421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FilterOutputStream</a:t>
            </a:r>
            <a:endParaRPr sz="2300">
              <a:solidFill>
                <a:schemeClr val="lt1"/>
              </a:solidFill>
            </a:endParaRPr>
          </a:p>
        </p:txBody>
      </p:sp>
      <p:sp>
        <p:nvSpPr>
          <p:cNvPr id="2212" name="Google Shape;2212;p234"/>
          <p:cNvSpPr txBox="1"/>
          <p:nvPr/>
        </p:nvSpPr>
        <p:spPr>
          <a:xfrm>
            <a:off x="4783975" y="55161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13" name="Google Shape;2213;p234"/>
          <p:cNvSpPr txBox="1"/>
          <p:nvPr/>
        </p:nvSpPr>
        <p:spPr>
          <a:xfrm>
            <a:off x="8692300" y="1814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BufferedInputStream</a:t>
            </a:r>
            <a:endParaRPr sz="2300">
              <a:solidFill>
                <a:schemeClr val="lt1"/>
              </a:solidFill>
            </a:endParaRPr>
          </a:p>
        </p:txBody>
      </p:sp>
      <p:sp>
        <p:nvSpPr>
          <p:cNvPr id="2214" name="Google Shape;2214;p234"/>
          <p:cNvSpPr txBox="1"/>
          <p:nvPr/>
        </p:nvSpPr>
        <p:spPr>
          <a:xfrm>
            <a:off x="8692300" y="2503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DataInputStream</a:t>
            </a:r>
            <a:endParaRPr sz="2300">
              <a:solidFill>
                <a:schemeClr val="lt1"/>
              </a:solidFill>
            </a:endParaRPr>
          </a:p>
        </p:txBody>
      </p:sp>
      <p:sp>
        <p:nvSpPr>
          <p:cNvPr id="2215" name="Google Shape;2215;p234"/>
          <p:cNvSpPr txBox="1"/>
          <p:nvPr/>
        </p:nvSpPr>
        <p:spPr>
          <a:xfrm>
            <a:off x="8692300" y="4517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BufferedOutputStream</a:t>
            </a:r>
            <a:endParaRPr sz="2300">
              <a:solidFill>
                <a:schemeClr val="lt1"/>
              </a:solidFill>
            </a:endParaRPr>
          </a:p>
        </p:txBody>
      </p:sp>
      <p:sp>
        <p:nvSpPr>
          <p:cNvPr id="2216" name="Google Shape;2216;p234"/>
          <p:cNvSpPr txBox="1"/>
          <p:nvPr/>
        </p:nvSpPr>
        <p:spPr>
          <a:xfrm>
            <a:off x="8692300" y="5206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DataOutputStream</a:t>
            </a:r>
            <a:endParaRPr sz="2300">
              <a:solidFill>
                <a:schemeClr val="lt1"/>
              </a:solidFill>
            </a:endParaRPr>
          </a:p>
        </p:txBody>
      </p:sp>
      <p:cxnSp>
        <p:nvCxnSpPr>
          <p:cNvPr id="2217" name="Google Shape;2217;p234"/>
          <p:cNvCxnSpPr>
            <a:stCxn id="2203" idx="3"/>
            <a:endCxn id="2206"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18" name="Google Shape;2218;p234"/>
          <p:cNvCxnSpPr>
            <a:stCxn id="2203" idx="3"/>
            <a:endCxn id="2207"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19" name="Google Shape;2219;p234"/>
          <p:cNvCxnSpPr>
            <a:stCxn id="2203" idx="3"/>
            <a:endCxn id="2208"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0" name="Google Shape;2220;p234"/>
          <p:cNvCxnSpPr>
            <a:endCxn id="2209" idx="1"/>
          </p:cNvCxnSpPr>
          <p:nvPr/>
        </p:nvCxnSpPr>
        <p:spPr>
          <a:xfrm rot="10800000" flipH="1">
            <a:off x="4233475" y="3999300"/>
            <a:ext cx="550500" cy="807000"/>
          </a:xfrm>
          <a:prstGeom prst="straightConnector1">
            <a:avLst/>
          </a:prstGeom>
          <a:noFill/>
          <a:ln w="9525" cap="flat" cmpd="sng">
            <a:solidFill>
              <a:schemeClr val="dk2"/>
            </a:solidFill>
            <a:prstDash val="solid"/>
            <a:round/>
            <a:headEnd type="none" w="med" len="med"/>
            <a:tailEnd type="triangle" w="med" len="med"/>
          </a:ln>
        </p:spPr>
      </p:cxnSp>
      <p:cxnSp>
        <p:nvCxnSpPr>
          <p:cNvPr id="2221" name="Google Shape;2221;p234"/>
          <p:cNvCxnSpPr>
            <a:stCxn id="2202" idx="3"/>
            <a:endCxn id="2210" idx="1"/>
          </p:cNvCxnSpPr>
          <p:nvPr/>
        </p:nvCxnSpPr>
        <p:spPr>
          <a:xfrm rot="10800000" flipH="1">
            <a:off x="4233550" y="4639200"/>
            <a:ext cx="550500" cy="167100"/>
          </a:xfrm>
          <a:prstGeom prst="straightConnector1">
            <a:avLst/>
          </a:prstGeom>
          <a:noFill/>
          <a:ln w="9525" cap="flat" cmpd="sng">
            <a:solidFill>
              <a:schemeClr val="dk2"/>
            </a:solidFill>
            <a:prstDash val="solid"/>
            <a:round/>
            <a:headEnd type="none" w="med" len="med"/>
            <a:tailEnd type="triangle" w="med" len="med"/>
          </a:ln>
        </p:spPr>
      </p:cxnSp>
      <p:cxnSp>
        <p:nvCxnSpPr>
          <p:cNvPr id="2222" name="Google Shape;2222;p234"/>
          <p:cNvCxnSpPr>
            <a:stCxn id="2202" idx="3"/>
            <a:endCxn id="2211" idx="1"/>
          </p:cNvCxnSpPr>
          <p:nvPr/>
        </p:nvCxnSpPr>
        <p:spPr>
          <a:xfrm>
            <a:off x="4233550" y="4806300"/>
            <a:ext cx="550500" cy="472800"/>
          </a:xfrm>
          <a:prstGeom prst="straightConnector1">
            <a:avLst/>
          </a:prstGeom>
          <a:noFill/>
          <a:ln w="9525" cap="flat" cmpd="sng">
            <a:solidFill>
              <a:schemeClr val="dk2"/>
            </a:solidFill>
            <a:prstDash val="solid"/>
            <a:round/>
            <a:headEnd type="none" w="med" len="med"/>
            <a:tailEnd type="triangle" w="med" len="med"/>
          </a:ln>
        </p:spPr>
      </p:cxnSp>
      <p:cxnSp>
        <p:nvCxnSpPr>
          <p:cNvPr id="2223" name="Google Shape;2223;p234"/>
          <p:cNvCxnSpPr>
            <a:stCxn id="2208" idx="3"/>
            <a:endCxn id="2213" idx="1"/>
          </p:cNvCxnSpPr>
          <p:nvPr/>
        </p:nvCxnSpPr>
        <p:spPr>
          <a:xfrm rot="10800000" flipH="1">
            <a:off x="8141875"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4" name="Google Shape;2224;p234"/>
          <p:cNvCxnSpPr>
            <a:stCxn id="2208" idx="3"/>
            <a:endCxn id="2214" idx="1"/>
          </p:cNvCxnSpPr>
          <p:nvPr/>
        </p:nvCxnSpPr>
        <p:spPr>
          <a:xfrm>
            <a:off x="8141875" y="2542800"/>
            <a:ext cx="550500" cy="197700"/>
          </a:xfrm>
          <a:prstGeom prst="straightConnector1">
            <a:avLst/>
          </a:prstGeom>
          <a:noFill/>
          <a:ln w="9525" cap="flat" cmpd="sng">
            <a:solidFill>
              <a:schemeClr val="dk2"/>
            </a:solidFill>
            <a:prstDash val="solid"/>
            <a:round/>
            <a:headEnd type="none" w="med" len="med"/>
            <a:tailEnd type="triangle" w="med" len="med"/>
          </a:ln>
        </p:spPr>
      </p:cxnSp>
      <p:cxnSp>
        <p:nvCxnSpPr>
          <p:cNvPr id="2225" name="Google Shape;2225;p234"/>
          <p:cNvCxnSpPr>
            <a:stCxn id="2211" idx="3"/>
            <a:endCxn id="2215" idx="1"/>
          </p:cNvCxnSpPr>
          <p:nvPr/>
        </p:nvCxnSpPr>
        <p:spPr>
          <a:xfrm rot="10800000" flipH="1">
            <a:off x="8141875" y="4754750"/>
            <a:ext cx="550500" cy="524400"/>
          </a:xfrm>
          <a:prstGeom prst="straightConnector1">
            <a:avLst/>
          </a:prstGeom>
          <a:noFill/>
          <a:ln w="9525" cap="flat" cmpd="sng">
            <a:solidFill>
              <a:schemeClr val="dk2"/>
            </a:solidFill>
            <a:prstDash val="solid"/>
            <a:round/>
            <a:headEnd type="none" w="med" len="med"/>
            <a:tailEnd type="triangle" w="med" len="med"/>
          </a:ln>
        </p:spPr>
      </p:cxnSp>
      <p:cxnSp>
        <p:nvCxnSpPr>
          <p:cNvPr id="2226" name="Google Shape;2226;p234"/>
          <p:cNvCxnSpPr>
            <a:stCxn id="2211" idx="3"/>
            <a:endCxn id="2216" idx="1"/>
          </p:cNvCxnSpPr>
          <p:nvPr/>
        </p:nvCxnSpPr>
        <p:spPr>
          <a:xfrm>
            <a:off x="8141875" y="5279150"/>
            <a:ext cx="550500" cy="164100"/>
          </a:xfrm>
          <a:prstGeom prst="straightConnector1">
            <a:avLst/>
          </a:prstGeom>
          <a:noFill/>
          <a:ln w="9525" cap="flat" cmpd="sng">
            <a:solidFill>
              <a:schemeClr val="dk2"/>
            </a:solidFill>
            <a:prstDash val="solid"/>
            <a:round/>
            <a:headEnd type="none" w="med" len="med"/>
            <a:tailEnd type="triangle" w="med" len="med"/>
          </a:ln>
        </p:spPr>
      </p:cxnSp>
      <p:sp>
        <p:nvSpPr>
          <p:cNvPr id="2227" name="Google Shape;2227;p234"/>
          <p:cNvSpPr txBox="1"/>
          <p:nvPr/>
        </p:nvSpPr>
        <p:spPr>
          <a:xfrm>
            <a:off x="4783975" y="27961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prymitywne</a:t>
            </a:r>
            <a:endParaRPr>
              <a:latin typeface="Arial"/>
              <a:ea typeface="Arial"/>
              <a:cs typeface="Arial"/>
              <a:sym typeface="Arial"/>
            </a:endParaRPr>
          </a:p>
        </p:txBody>
      </p:sp>
      <p:graphicFrame>
        <p:nvGraphicFramePr>
          <p:cNvPr id="390" name="Google Shape;390;p37"/>
          <p:cNvGraphicFramePr/>
          <p:nvPr/>
        </p:nvGraphicFramePr>
        <p:xfrm>
          <a:off x="682825" y="963000"/>
          <a:ext cx="10159000" cy="5268525"/>
        </p:xfrm>
        <a:graphic>
          <a:graphicData uri="http://schemas.openxmlformats.org/drawingml/2006/table">
            <a:tbl>
              <a:tblPr>
                <a:noFill/>
                <a:tableStyleId>{4C032799-2A59-4F14-8A94-B4731EB151D0}</a:tableStyleId>
              </a:tblPr>
              <a:tblGrid>
                <a:gridCol w="1700775">
                  <a:extLst>
                    <a:ext uri="{9D8B030D-6E8A-4147-A177-3AD203B41FA5}">
                      <a16:colId xmlns:a16="http://schemas.microsoft.com/office/drawing/2014/main" val="20000"/>
                    </a:ext>
                  </a:extLst>
                </a:gridCol>
                <a:gridCol w="2315375">
                  <a:extLst>
                    <a:ext uri="{9D8B030D-6E8A-4147-A177-3AD203B41FA5}">
                      <a16:colId xmlns:a16="http://schemas.microsoft.com/office/drawing/2014/main" val="20001"/>
                    </a:ext>
                  </a:extLst>
                </a:gridCol>
                <a:gridCol w="3876250">
                  <a:extLst>
                    <a:ext uri="{9D8B030D-6E8A-4147-A177-3AD203B41FA5}">
                      <a16:colId xmlns:a16="http://schemas.microsoft.com/office/drawing/2014/main" val="20002"/>
                    </a:ext>
                  </a:extLst>
                </a:gridCol>
                <a:gridCol w="2266600">
                  <a:extLst>
                    <a:ext uri="{9D8B030D-6E8A-4147-A177-3AD203B41FA5}">
                      <a16:colId xmlns:a16="http://schemas.microsoft.com/office/drawing/2014/main" val="20003"/>
                    </a:ext>
                  </a:extLst>
                </a:gridCol>
              </a:tblGrid>
              <a:tr h="724775">
                <a:tc>
                  <a:txBody>
                    <a:bodyPr/>
                    <a:lstStyle/>
                    <a:p>
                      <a:pPr marL="0" lvl="0" indent="0" algn="ctr" rtl="0">
                        <a:spcBef>
                          <a:spcPts val="0"/>
                        </a:spcBef>
                        <a:spcAft>
                          <a:spcPts val="0"/>
                        </a:spcAft>
                        <a:buNone/>
                      </a:pPr>
                      <a:r>
                        <a:rPr lang="en-US" sz="1800" b="1">
                          <a:solidFill>
                            <a:schemeClr val="accent6"/>
                          </a:solidFill>
                        </a:rPr>
                        <a:t>nazwa</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rozmiar w pamięci </a:t>
                      </a:r>
                      <a:endParaRPr sz="1800" b="1">
                        <a:solidFill>
                          <a:schemeClr val="accent6"/>
                        </a:solidFill>
                      </a:endParaRPr>
                    </a:p>
                    <a:p>
                      <a:pPr marL="0" lvl="0" indent="0" algn="ctr" rtl="0">
                        <a:spcBef>
                          <a:spcPts val="0"/>
                        </a:spcBef>
                        <a:spcAft>
                          <a:spcPts val="0"/>
                        </a:spcAft>
                        <a:buNone/>
                      </a:pPr>
                      <a:r>
                        <a:rPr lang="en-US" sz="1800" b="1">
                          <a:solidFill>
                            <a:schemeClr val="accent6"/>
                          </a:solidFill>
                        </a:rPr>
                        <a:t>(ilość bajtów)</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zakres</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znaczenie</a:t>
                      </a:r>
                      <a:endParaRPr sz="1800" b="1">
                        <a:solidFill>
                          <a:schemeClr val="accent6"/>
                        </a:solidFill>
                      </a:endParaRPr>
                    </a:p>
                  </a:txBody>
                  <a:tcPr marL="91425" marR="91425" marT="91425" marB="91425" anchor="ctr"/>
                </a:tc>
                <a:extLst>
                  <a:ext uri="{0D108BD9-81ED-4DB2-BD59-A6C34878D82A}">
                    <a16:rowId xmlns:a16="http://schemas.microsoft.com/office/drawing/2014/main" val="10000"/>
                  </a:ext>
                </a:extLst>
              </a:tr>
              <a:tr h="452500">
                <a:tc>
                  <a:txBody>
                    <a:bodyPr/>
                    <a:lstStyle/>
                    <a:p>
                      <a:pPr marL="0" lvl="0" indent="0" algn="ctr" rtl="0">
                        <a:spcBef>
                          <a:spcPts val="0"/>
                        </a:spcBef>
                        <a:spcAft>
                          <a:spcPts val="0"/>
                        </a:spcAft>
                        <a:buNone/>
                      </a:pPr>
                      <a:r>
                        <a:rPr lang="en-US" sz="1800" b="1"/>
                        <a:t>byte</a:t>
                      </a:r>
                      <a:endParaRPr sz="1800" b="1"/>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a:t>od -128 do 127</a:t>
                      </a:r>
                      <a:endParaRPr sz="1800"/>
                    </a:p>
                  </a:txBody>
                  <a:tcPr marL="91425" marR="91425" marT="91425" marB="91425" anchor="ctr"/>
                </a:tc>
                <a:tc rowSpan="4">
                  <a:txBody>
                    <a:bodyPr/>
                    <a:lstStyle/>
                    <a:p>
                      <a:pPr marL="0" lvl="0" indent="0" algn="ctr" rtl="0">
                        <a:spcBef>
                          <a:spcPts val="0"/>
                        </a:spcBef>
                        <a:spcAft>
                          <a:spcPts val="0"/>
                        </a:spcAft>
                        <a:buNone/>
                      </a:pPr>
                      <a:r>
                        <a:rPr lang="en-US" sz="1800"/>
                        <a:t>liczby całkowite</a:t>
                      </a:r>
                      <a:endParaRPr sz="1800"/>
                    </a:p>
                  </a:txBody>
                  <a:tcPr marL="91425" marR="91425" marT="91425" marB="91425" anchor="ctr"/>
                </a:tc>
                <a:extLst>
                  <a:ext uri="{0D108BD9-81ED-4DB2-BD59-A6C34878D82A}">
                    <a16:rowId xmlns:a16="http://schemas.microsoft.com/office/drawing/2014/main" val="10001"/>
                  </a:ext>
                </a:extLst>
              </a:tr>
              <a:tr h="452500">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short</a:t>
                      </a:r>
                      <a:endParaRPr sz="1800"/>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-32768 do 32767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2"/>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int</a:t>
                      </a:r>
                      <a:endParaRPr sz="1800"/>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od -2 147 483 648</a:t>
                      </a:r>
                      <a:endParaRPr sz="1800"/>
                    </a:p>
                    <a:p>
                      <a:pPr marL="0" lvl="0" indent="0" algn="ctr" rtl="0">
                        <a:spcBef>
                          <a:spcPts val="0"/>
                        </a:spcBef>
                        <a:spcAft>
                          <a:spcPts val="0"/>
                        </a:spcAft>
                        <a:buNone/>
                      </a:pPr>
                      <a:r>
                        <a:rPr lang="en-US" sz="1800"/>
                        <a:t>do 2 147 483 647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3"/>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long</a:t>
                      </a:r>
                      <a:endParaRPr sz="1800"/>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od -9 223 372 036 854 775 808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do  9 223 372 036 854 775 807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4"/>
                  </a:ext>
                </a:extLst>
              </a:tr>
              <a:tr h="476075">
                <a:tc>
                  <a:txBody>
                    <a:bodyPr/>
                    <a:lstStyle/>
                    <a:p>
                      <a:pPr marL="0" lvl="0" indent="0" algn="ctr" rtl="0">
                        <a:spcBef>
                          <a:spcPts val="0"/>
                        </a:spcBef>
                        <a:spcAft>
                          <a:spcPts val="0"/>
                        </a:spcAft>
                        <a:buNone/>
                      </a:pPr>
                      <a:r>
                        <a:rPr lang="en-US" sz="1800" b="1">
                          <a:solidFill>
                            <a:schemeClr val="dk1"/>
                          </a:solidFill>
                        </a:rPr>
                        <a:t>float</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max około 7 liczb po przecinku</a:t>
                      </a:r>
                      <a:endParaRPr sz="1800"/>
                    </a:p>
                  </a:txBody>
                  <a:tcPr marL="91425" marR="91425" marT="91425" marB="91425" anchor="ctr"/>
                </a:tc>
                <a:tc rowSpan="2">
                  <a:txBody>
                    <a:bodyPr/>
                    <a:lstStyle/>
                    <a:p>
                      <a:pPr marL="0" lvl="0" indent="0" algn="ctr" rtl="0">
                        <a:spcBef>
                          <a:spcPts val="0"/>
                        </a:spcBef>
                        <a:spcAft>
                          <a:spcPts val="0"/>
                        </a:spcAft>
                        <a:buNone/>
                      </a:pPr>
                      <a:r>
                        <a:rPr lang="en-US" sz="1800"/>
                        <a:t>liczby rzeczywiste</a:t>
                      </a:r>
                      <a:endParaRPr sz="1800"/>
                    </a:p>
                  </a:txBody>
                  <a:tcPr marL="91425" marR="91425" marT="91425" marB="91425" anchor="ctr"/>
                </a:tc>
                <a:extLst>
                  <a:ext uri="{0D108BD9-81ED-4DB2-BD59-A6C34878D82A}">
                    <a16:rowId xmlns:a16="http://schemas.microsoft.com/office/drawing/2014/main" val="10005"/>
                  </a:ext>
                </a:extLst>
              </a:tr>
              <a:tr h="476075">
                <a:tc>
                  <a:txBody>
                    <a:bodyPr/>
                    <a:lstStyle/>
                    <a:p>
                      <a:pPr marL="0" lvl="0" indent="0" algn="ctr" rtl="0">
                        <a:spcBef>
                          <a:spcPts val="0"/>
                        </a:spcBef>
                        <a:spcAft>
                          <a:spcPts val="0"/>
                        </a:spcAft>
                        <a:buNone/>
                      </a:pPr>
                      <a:r>
                        <a:rPr lang="en-US" sz="1800" b="1">
                          <a:solidFill>
                            <a:schemeClr val="dk1"/>
                          </a:solidFill>
                        </a:rPr>
                        <a:t>double</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max około 15 liczb po przecinku</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6"/>
                  </a:ext>
                </a:extLst>
              </a:tr>
              <a:tr h="724775">
                <a:tc>
                  <a:txBody>
                    <a:bodyPr/>
                    <a:lstStyle/>
                    <a:p>
                      <a:pPr marL="0" lvl="0" indent="0" algn="ctr" rtl="0">
                        <a:spcBef>
                          <a:spcPts val="0"/>
                        </a:spcBef>
                        <a:spcAft>
                          <a:spcPts val="0"/>
                        </a:spcAft>
                        <a:buNone/>
                      </a:pPr>
                      <a:r>
                        <a:rPr lang="en-US" sz="1800" b="1">
                          <a:solidFill>
                            <a:schemeClr val="dk1"/>
                          </a:solidFill>
                        </a:rPr>
                        <a:t>char</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0 do 65556</a:t>
                      </a:r>
                      <a:endParaRPr sz="1800"/>
                    </a:p>
                  </a:txBody>
                  <a:tcPr marL="91425" marR="91425" marT="91425" marB="91425" anchor="ctr"/>
                </a:tc>
                <a:tc>
                  <a:txBody>
                    <a:bodyPr/>
                    <a:lstStyle/>
                    <a:p>
                      <a:pPr marL="0" lvl="0" indent="0" algn="ctr" rtl="0">
                        <a:spcBef>
                          <a:spcPts val="0"/>
                        </a:spcBef>
                        <a:spcAft>
                          <a:spcPts val="0"/>
                        </a:spcAft>
                        <a:buNone/>
                      </a:pPr>
                      <a:r>
                        <a:rPr lang="en-US" sz="1800"/>
                        <a:t>liczbowe kody dla znaków Unicode</a:t>
                      </a:r>
                      <a:endParaRPr sz="1800"/>
                    </a:p>
                  </a:txBody>
                  <a:tcPr marL="91425" marR="91425" marT="91425" marB="91425" anchor="ctr"/>
                </a:tc>
                <a:extLst>
                  <a:ext uri="{0D108BD9-81ED-4DB2-BD59-A6C34878D82A}">
                    <a16:rowId xmlns:a16="http://schemas.microsoft.com/office/drawing/2014/main" val="10007"/>
                  </a:ext>
                </a:extLst>
              </a:tr>
              <a:tr h="476075">
                <a:tc>
                  <a:txBody>
                    <a:bodyPr/>
                    <a:lstStyle/>
                    <a:p>
                      <a:pPr marL="0" lvl="0" indent="0" algn="ctr" rtl="0">
                        <a:spcBef>
                          <a:spcPts val="0"/>
                        </a:spcBef>
                        <a:spcAft>
                          <a:spcPts val="0"/>
                        </a:spcAft>
                        <a:buNone/>
                      </a:pPr>
                      <a:r>
                        <a:rPr lang="en-US" sz="1800" b="1">
                          <a:solidFill>
                            <a:schemeClr val="dk1"/>
                          </a:solidFill>
                        </a:rPr>
                        <a:t>boolean</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i="1"/>
                        <a:t>true</a:t>
                      </a:r>
                      <a:r>
                        <a:rPr lang="en-US" sz="1800"/>
                        <a:t>, </a:t>
                      </a:r>
                      <a:r>
                        <a:rPr lang="en-US" sz="1800" i="1"/>
                        <a:t>false</a:t>
                      </a:r>
                      <a:endParaRPr sz="1800" i="1"/>
                    </a:p>
                  </a:txBody>
                  <a:tcPr marL="91425" marR="91425" marT="91425" marB="91425" anchor="ctr"/>
                </a:tc>
                <a:tc>
                  <a:txBody>
                    <a:bodyPr/>
                    <a:lstStyle/>
                    <a:p>
                      <a:pPr marL="0" lvl="0" indent="0" algn="ctr" rtl="0">
                        <a:spcBef>
                          <a:spcPts val="0"/>
                        </a:spcBef>
                        <a:spcAft>
                          <a:spcPts val="0"/>
                        </a:spcAft>
                        <a:buNone/>
                      </a:pPr>
                      <a:r>
                        <a:rPr lang="en-US" sz="1800"/>
                        <a:t>wartości logiczne</a:t>
                      </a:r>
                      <a:endParaRPr sz="1800"/>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2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33" name="Google Shape;2233;p235"/>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34" name="Google Shape;2234;p235"/>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Reader</a:t>
            </a:r>
            <a:endParaRPr sz="2300">
              <a:solidFill>
                <a:schemeClr val="lt1"/>
              </a:solidFill>
            </a:endParaRPr>
          </a:p>
        </p:txBody>
      </p:sp>
      <p:sp>
        <p:nvSpPr>
          <p:cNvPr id="2235" name="Google Shape;2235;p235"/>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Writer</a:t>
            </a:r>
            <a:endParaRPr sz="2300">
              <a:solidFill>
                <a:schemeClr val="lt1"/>
              </a:solidFill>
            </a:endParaRPr>
          </a:p>
        </p:txBody>
      </p:sp>
      <p:cxnSp>
        <p:nvCxnSpPr>
          <p:cNvPr id="2236" name="Google Shape;2236;p235"/>
          <p:cNvCxnSpPr>
            <a:stCxn id="2233" idx="3"/>
            <a:endCxn id="2235"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37" name="Google Shape;2237;p235"/>
          <p:cNvCxnSpPr>
            <a:stCxn id="2233" idx="3"/>
            <a:endCxn id="2234"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38" name="Google Shape;2238;p235"/>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BufferedWriter</a:t>
            </a:r>
            <a:endParaRPr sz="2300">
              <a:solidFill>
                <a:schemeClr val="lt1"/>
              </a:solidFill>
            </a:endParaRPr>
          </a:p>
        </p:txBody>
      </p:sp>
      <p:sp>
        <p:nvSpPr>
          <p:cNvPr id="2239" name="Google Shape;2239;p235"/>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StringWriter</a:t>
            </a:r>
            <a:endParaRPr sz="2300">
              <a:solidFill>
                <a:schemeClr val="lt1"/>
              </a:solidFill>
            </a:endParaRPr>
          </a:p>
        </p:txBody>
      </p:sp>
      <p:sp>
        <p:nvSpPr>
          <p:cNvPr id="2240" name="Google Shape;2240;p235"/>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OutputStreamWriter</a:t>
            </a:r>
            <a:endParaRPr sz="2300">
              <a:solidFill>
                <a:schemeClr val="lt1"/>
              </a:solidFill>
            </a:endParaRPr>
          </a:p>
        </p:txBody>
      </p:sp>
      <p:sp>
        <p:nvSpPr>
          <p:cNvPr id="2241" name="Google Shape;2241;p235"/>
          <p:cNvSpPr txBox="1"/>
          <p:nvPr/>
        </p:nvSpPr>
        <p:spPr>
          <a:xfrm>
            <a:off x="4783975" y="39909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BufferedReader</a:t>
            </a:r>
            <a:endParaRPr sz="2300">
              <a:solidFill>
                <a:schemeClr val="lt1"/>
              </a:solidFill>
            </a:endParaRPr>
          </a:p>
        </p:txBody>
      </p:sp>
      <p:sp>
        <p:nvSpPr>
          <p:cNvPr id="2242" name="Google Shape;2242;p235"/>
          <p:cNvSpPr txBox="1"/>
          <p:nvPr/>
        </p:nvSpPr>
        <p:spPr>
          <a:xfrm>
            <a:off x="4783975" y="46308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StringReader</a:t>
            </a:r>
            <a:endParaRPr sz="2300">
              <a:solidFill>
                <a:schemeClr val="lt1"/>
              </a:solidFill>
            </a:endParaRPr>
          </a:p>
        </p:txBody>
      </p:sp>
      <p:sp>
        <p:nvSpPr>
          <p:cNvPr id="2243" name="Google Shape;2243;p235"/>
          <p:cNvSpPr txBox="1"/>
          <p:nvPr/>
        </p:nvSpPr>
        <p:spPr>
          <a:xfrm>
            <a:off x="4783975"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InputStreamReader</a:t>
            </a:r>
            <a:endParaRPr sz="2300">
              <a:solidFill>
                <a:schemeClr val="lt1"/>
              </a:solidFill>
            </a:endParaRPr>
          </a:p>
        </p:txBody>
      </p:sp>
      <p:sp>
        <p:nvSpPr>
          <p:cNvPr id="2244" name="Google Shape;2244;p235"/>
          <p:cNvSpPr txBox="1"/>
          <p:nvPr/>
        </p:nvSpPr>
        <p:spPr>
          <a:xfrm>
            <a:off x="4783975" y="57447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45" name="Google Shape;2245;p235"/>
          <p:cNvSpPr txBox="1"/>
          <p:nvPr/>
        </p:nvSpPr>
        <p:spPr>
          <a:xfrm>
            <a:off x="8692300"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FileWriter</a:t>
            </a:r>
            <a:endParaRPr sz="2300">
              <a:solidFill>
                <a:schemeClr val="lt1"/>
              </a:solidFill>
            </a:endParaRPr>
          </a:p>
        </p:txBody>
      </p:sp>
      <p:sp>
        <p:nvSpPr>
          <p:cNvPr id="2246" name="Google Shape;2246;p235"/>
          <p:cNvSpPr txBox="1"/>
          <p:nvPr/>
        </p:nvSpPr>
        <p:spPr>
          <a:xfrm>
            <a:off x="8692300"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FileReader</a:t>
            </a:r>
            <a:endParaRPr sz="2300">
              <a:solidFill>
                <a:schemeClr val="lt1"/>
              </a:solidFill>
            </a:endParaRPr>
          </a:p>
        </p:txBody>
      </p:sp>
      <p:cxnSp>
        <p:nvCxnSpPr>
          <p:cNvPr id="2247" name="Google Shape;2247;p235"/>
          <p:cNvCxnSpPr>
            <a:stCxn id="2235" idx="3"/>
            <a:endCxn id="2238"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48" name="Google Shape;2248;p235"/>
          <p:cNvCxnSpPr>
            <a:stCxn id="2235" idx="3"/>
            <a:endCxn id="2239"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49" name="Google Shape;2249;p235"/>
          <p:cNvCxnSpPr>
            <a:stCxn id="2235" idx="3"/>
            <a:endCxn id="2240"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50" name="Google Shape;2250;p235"/>
          <p:cNvCxnSpPr>
            <a:stCxn id="2234" idx="3"/>
            <a:endCxn id="2241" idx="1"/>
          </p:cNvCxnSpPr>
          <p:nvPr/>
        </p:nvCxnSpPr>
        <p:spPr>
          <a:xfrm rot="10800000" flipH="1">
            <a:off x="4233550" y="4227900"/>
            <a:ext cx="550500" cy="578400"/>
          </a:xfrm>
          <a:prstGeom prst="straightConnector1">
            <a:avLst/>
          </a:prstGeom>
          <a:noFill/>
          <a:ln w="9525" cap="flat" cmpd="sng">
            <a:solidFill>
              <a:schemeClr val="dk2"/>
            </a:solidFill>
            <a:prstDash val="solid"/>
            <a:round/>
            <a:headEnd type="none" w="med" len="med"/>
            <a:tailEnd type="triangle" w="med" len="med"/>
          </a:ln>
        </p:spPr>
      </p:cxnSp>
      <p:cxnSp>
        <p:nvCxnSpPr>
          <p:cNvPr id="2251" name="Google Shape;2251;p235"/>
          <p:cNvCxnSpPr>
            <a:stCxn id="2234" idx="3"/>
            <a:endCxn id="2242" idx="1"/>
          </p:cNvCxnSpPr>
          <p:nvPr/>
        </p:nvCxnSpPr>
        <p:spPr>
          <a:xfrm>
            <a:off x="4233550" y="4806300"/>
            <a:ext cx="550500" cy="61500"/>
          </a:xfrm>
          <a:prstGeom prst="straightConnector1">
            <a:avLst/>
          </a:prstGeom>
          <a:noFill/>
          <a:ln w="9525" cap="flat" cmpd="sng">
            <a:solidFill>
              <a:schemeClr val="dk2"/>
            </a:solidFill>
            <a:prstDash val="solid"/>
            <a:round/>
            <a:headEnd type="none" w="med" len="med"/>
            <a:tailEnd type="triangle" w="med" len="med"/>
          </a:ln>
        </p:spPr>
      </p:cxnSp>
      <p:cxnSp>
        <p:nvCxnSpPr>
          <p:cNvPr id="2252" name="Google Shape;2252;p235"/>
          <p:cNvCxnSpPr>
            <a:stCxn id="2234" idx="3"/>
            <a:endCxn id="2243" idx="1"/>
          </p:cNvCxnSpPr>
          <p:nvPr/>
        </p:nvCxnSpPr>
        <p:spPr>
          <a:xfrm>
            <a:off x="4233550" y="4806300"/>
            <a:ext cx="550500" cy="701400"/>
          </a:xfrm>
          <a:prstGeom prst="straightConnector1">
            <a:avLst/>
          </a:prstGeom>
          <a:noFill/>
          <a:ln w="9525" cap="flat" cmpd="sng">
            <a:solidFill>
              <a:schemeClr val="dk2"/>
            </a:solidFill>
            <a:prstDash val="solid"/>
            <a:round/>
            <a:headEnd type="none" w="med" len="med"/>
            <a:tailEnd type="triangle" w="med" len="med"/>
          </a:ln>
        </p:spPr>
      </p:cxnSp>
      <p:cxnSp>
        <p:nvCxnSpPr>
          <p:cNvPr id="2253" name="Google Shape;2253;p235"/>
          <p:cNvCxnSpPr>
            <a:stCxn id="2240" idx="3"/>
            <a:endCxn id="2245" idx="1"/>
          </p:cNvCxnSpPr>
          <p:nvPr/>
        </p:nvCxnSpPr>
        <p:spPr>
          <a:xfrm>
            <a:off x="8141875" y="2542800"/>
            <a:ext cx="550500" cy="0"/>
          </a:xfrm>
          <a:prstGeom prst="straightConnector1">
            <a:avLst/>
          </a:prstGeom>
          <a:noFill/>
          <a:ln w="9525" cap="flat" cmpd="sng">
            <a:solidFill>
              <a:schemeClr val="dk2"/>
            </a:solidFill>
            <a:prstDash val="solid"/>
            <a:round/>
            <a:headEnd type="none" w="med" len="med"/>
            <a:tailEnd type="triangle" w="med" len="med"/>
          </a:ln>
        </p:spPr>
      </p:cxnSp>
      <p:cxnSp>
        <p:nvCxnSpPr>
          <p:cNvPr id="2254" name="Google Shape;2254;p235"/>
          <p:cNvCxnSpPr>
            <a:stCxn id="2243" idx="3"/>
            <a:endCxn id="2246" idx="1"/>
          </p:cNvCxnSpPr>
          <p:nvPr/>
        </p:nvCxnSpPr>
        <p:spPr>
          <a:xfrm>
            <a:off x="8141875" y="5507750"/>
            <a:ext cx="550500" cy="0"/>
          </a:xfrm>
          <a:prstGeom prst="straightConnector1">
            <a:avLst/>
          </a:prstGeom>
          <a:noFill/>
          <a:ln w="9525" cap="flat" cmpd="sng">
            <a:solidFill>
              <a:schemeClr val="dk2"/>
            </a:solidFill>
            <a:prstDash val="solid"/>
            <a:round/>
            <a:headEnd type="none" w="med" len="med"/>
            <a:tailEnd type="triangle" w="med" len="med"/>
          </a:ln>
        </p:spPr>
      </p:cxnSp>
      <p:sp>
        <p:nvSpPr>
          <p:cNvPr id="2255" name="Google Shape;2255;p235"/>
          <p:cNvSpPr txBox="1"/>
          <p:nvPr/>
        </p:nvSpPr>
        <p:spPr>
          <a:xfrm>
            <a:off x="4783975" y="33295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56" name="Google Shape;2256;p235"/>
          <p:cNvSpPr txBox="1"/>
          <p:nvPr/>
        </p:nvSpPr>
        <p:spPr>
          <a:xfrm>
            <a:off x="4806200" y="2917338"/>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PrintWriter</a:t>
            </a:r>
            <a:endParaRPr sz="2300">
              <a:solidFill>
                <a:schemeClr val="lt1"/>
              </a:solidFill>
            </a:endParaRPr>
          </a:p>
        </p:txBody>
      </p:sp>
      <p:cxnSp>
        <p:nvCxnSpPr>
          <p:cNvPr id="2257" name="Google Shape;2257;p235"/>
          <p:cNvCxnSpPr>
            <a:stCxn id="2235" idx="3"/>
            <a:endCxn id="2256" idx="1"/>
          </p:cNvCxnSpPr>
          <p:nvPr/>
        </p:nvCxnSpPr>
        <p:spPr>
          <a:xfrm>
            <a:off x="4233550" y="2051700"/>
            <a:ext cx="572700" cy="1102500"/>
          </a:xfrm>
          <a:prstGeom prst="straightConnector1">
            <a:avLst/>
          </a:prstGeom>
          <a:noFill/>
          <a:ln w="9525" cap="flat" cmpd="sng">
            <a:solidFill>
              <a:schemeClr val="dk2"/>
            </a:solidFill>
            <a:prstDash val="solid"/>
            <a:round/>
            <a:headEnd type="none" w="med" len="med"/>
            <a:tailEnd type="triangle" w="med" len="med"/>
          </a:ln>
        </p:spPr>
      </p:cxnSp>
      <p:sp>
        <p:nvSpPr>
          <p:cNvPr id="2258" name="Google Shape;2258;p2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pl.sda.io.IoExamples</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3" name="Google Shape;2263;p2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64" name="Google Shape;2264;p2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#io</a:t>
            </a:r>
            <a:endParaRPr sz="3000" b="1">
              <a:solidFill>
                <a:schemeClr val="accent6"/>
              </a:solidFill>
              <a:latin typeface="Arial"/>
              <a:ea typeface="Arial"/>
              <a:cs typeface="Arial"/>
              <a:sym typeface="Aria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2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#io</a:t>
            </a:r>
            <a:endParaRPr sz="2400">
              <a:solidFill>
                <a:schemeClr val="accent6"/>
              </a:solidFill>
              <a:latin typeface="Arial"/>
              <a:ea typeface="Arial"/>
              <a:cs typeface="Arial"/>
              <a:sym typeface="Arial"/>
            </a:endParaRPr>
          </a:p>
        </p:txBody>
      </p:sp>
      <p:sp>
        <p:nvSpPr>
          <p:cNvPr id="2270" name="Google Shape;2270;p23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W dowolnym wybranym przez Ciebie katalogu stwórz za pomocą klasy java.io.File dwa podkatalogi i dwa pliki. W każdym z podkatalogów stwórz kolejne dwa podkatalogi i dwa kolejne pliki. Poćwicz operacje na plikach: przenoszenie, usuwanie, wyświetlanie, kopiowanie.</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Wykonaj zadanie z pkt 1 za pomocą Java NIO2 API.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Twoje imię i nazwisko.</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odczyta plik tekstowy i wyświetli jego zawartość na konsoli.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skopiuje zawartość dowolnego pliku (tekstowego lub binarnego) do drugiego pliku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kolekcję obiektów typu Student. Zadbaj o własny format zapisu danych w postaci tekstowej. Każdy obiekt powinien być zapisany w nowej linii.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wczyta dane z pliku utworzonego w punkcie 6 oraz utwórzy z nich kolekcję obiektów typu Student.</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przeanalizuje podany plik tekstowy oraz utworzy statystykę występowania poszczególnych słów w odczytanym tekście. Zadbaj o odpowiednią obsługę wyjątków. Daj możliwość podania separatora poszczególnych słów.</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stworzy:</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latin typeface="Arial"/>
                <a:ea typeface="Arial"/>
                <a:cs typeface="Arial"/>
                <a:sym typeface="Arial"/>
              </a:rPr>
              <a:t>10 katalogów o nazwach 0, 100, 200, …, 900. </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t>w</a:t>
            </a:r>
            <a:r>
              <a:rPr lang="en-US" sz="1700">
                <a:latin typeface="Arial"/>
                <a:ea typeface="Arial"/>
                <a:cs typeface="Arial"/>
                <a:sym typeface="Arial"/>
              </a:rPr>
              <a:t> każdym z katalogów stwórz 10 plików z nazwami odpowiadającymi poszczególnym dziesiątkom liczb - czyli np. w katalogu 0 będą się znajdować pliki: </a:t>
            </a:r>
            <a:r>
              <a:rPr lang="en-US" sz="1700"/>
              <a:t>1</a:t>
            </a:r>
            <a:r>
              <a:rPr lang="en-US" sz="1700">
                <a:latin typeface="Arial"/>
                <a:ea typeface="Arial"/>
                <a:cs typeface="Arial"/>
                <a:sym typeface="Arial"/>
              </a:rPr>
              <a:t>-10.txt, 11-20.txt, … a w katalogu 200: 200-210.txt, 211-220.txt. </a:t>
            </a:r>
            <a:endParaRPr sz="1700">
              <a:latin typeface="Arial"/>
              <a:ea typeface="Arial"/>
              <a:cs typeface="Arial"/>
              <a:sym typeface="Arial"/>
            </a:endParaRPr>
          </a:p>
          <a:p>
            <a:pPr marL="914400" lvl="1" indent="-336550" algn="l" rtl="0">
              <a:spcBef>
                <a:spcPts val="0"/>
              </a:spcBef>
              <a:spcAft>
                <a:spcPts val="0"/>
              </a:spcAft>
              <a:buSzPts val="1700"/>
              <a:buAutoNum type="alphaLcPeriod"/>
            </a:pPr>
            <a:r>
              <a:rPr lang="en-US" sz="1700"/>
              <a:t>w każdym pliku zapisz sumę liczb z zakresu który wskazuje nazwa pliku, np. w pliku 0-10.txt powinna się pojawić liczba: 55.</a:t>
            </a:r>
            <a:endParaRPr sz="1700"/>
          </a:p>
        </p:txBody>
      </p:sp>
      <p:sp>
        <p:nvSpPr>
          <p:cNvPr id="2271" name="Google Shape;2271;p2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Google Shape;2276;p2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77" name="Google Shape;2277;p2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#functional</a:t>
            </a:r>
            <a:endParaRPr sz="3000" b="1">
              <a:solidFill>
                <a:schemeClr val="accent6"/>
              </a:solidFill>
              <a:latin typeface="Arial"/>
              <a:ea typeface="Arial"/>
              <a:cs typeface="Arial"/>
              <a:sym typeface="Aria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2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#functional</a:t>
            </a:r>
            <a:endParaRPr sz="2400" dirty="0">
              <a:solidFill>
                <a:schemeClr val="accent6"/>
              </a:solidFill>
              <a:latin typeface="Arial"/>
              <a:ea typeface="Arial"/>
              <a:cs typeface="Arial"/>
              <a:sym typeface="Arial"/>
            </a:endParaRPr>
          </a:p>
        </p:txBody>
      </p:sp>
      <p:sp>
        <p:nvSpPr>
          <p:cNvPr id="2283" name="Google Shape;2283;p239"/>
          <p:cNvSpPr txBox="1">
            <a:spLocks noGrp="1"/>
          </p:cNvSpPr>
          <p:nvPr>
            <p:ph type="ctrTitle" idx="4294967295"/>
          </p:nvPr>
        </p:nvSpPr>
        <p:spPr>
          <a:xfrm>
            <a:off x="170425" y="1115400"/>
            <a:ext cx="11841300" cy="508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dirty="0" err="1">
                <a:latin typeface="Arial"/>
                <a:ea typeface="Arial"/>
                <a:cs typeface="Arial"/>
                <a:sym typeface="Arial"/>
              </a:rPr>
              <a:t>Zapoznaj</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z </a:t>
            </a:r>
            <a:r>
              <a:rPr lang="en-US" sz="2000" dirty="0" err="1">
                <a:latin typeface="Arial"/>
                <a:ea typeface="Arial"/>
                <a:cs typeface="Arial"/>
                <a:sym typeface="Arial"/>
              </a:rPr>
              <a:t>dostępnymi</a:t>
            </a:r>
            <a:r>
              <a:rPr lang="en-US" sz="2000" dirty="0">
                <a:latin typeface="Arial"/>
                <a:ea typeface="Arial"/>
                <a:cs typeface="Arial"/>
                <a:sym typeface="Arial"/>
              </a:rPr>
              <a:t> </a:t>
            </a:r>
            <a:r>
              <a:rPr lang="en-US" sz="2000" dirty="0" err="1">
                <a:latin typeface="Arial"/>
                <a:ea typeface="Arial"/>
                <a:cs typeface="Arial"/>
                <a:sym typeface="Arial"/>
              </a:rPr>
              <a:t>metodami</a:t>
            </a:r>
            <a:r>
              <a:rPr lang="en-US" sz="2000" dirty="0">
                <a:latin typeface="Arial"/>
                <a:ea typeface="Arial"/>
                <a:cs typeface="Arial"/>
                <a:sym typeface="Arial"/>
              </a:rPr>
              <a:t> w </a:t>
            </a:r>
            <a:r>
              <a:rPr lang="en-US" sz="2000" dirty="0" err="1">
                <a:latin typeface="Arial"/>
                <a:ea typeface="Arial"/>
                <a:cs typeface="Arial"/>
                <a:sym typeface="Arial"/>
              </a:rPr>
              <a:t>interfejsie</a:t>
            </a:r>
            <a:r>
              <a:rPr lang="en-US" sz="2000" dirty="0">
                <a:latin typeface="Arial"/>
                <a:ea typeface="Arial"/>
                <a:cs typeface="Arial"/>
                <a:sym typeface="Arial"/>
              </a:rPr>
              <a:t> </a:t>
            </a:r>
            <a:r>
              <a:rPr lang="en-US" sz="2000" b="1" dirty="0">
                <a:latin typeface="Arial"/>
                <a:ea typeface="Arial"/>
                <a:cs typeface="Arial"/>
                <a:sym typeface="Arial"/>
              </a:rPr>
              <a:t>Stream</a:t>
            </a:r>
            <a:r>
              <a:rPr lang="en-US" sz="2000" dirty="0">
                <a:latin typeface="Arial"/>
                <a:ea typeface="Arial"/>
                <a:cs typeface="Arial"/>
                <a:sym typeface="Arial"/>
              </a:rPr>
              <a:t>.</a:t>
            </a:r>
            <a:endParaRPr sz="20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err="1">
                <a:latin typeface="Arial"/>
                <a:ea typeface="Arial"/>
                <a:cs typeface="Arial"/>
                <a:sym typeface="Arial"/>
              </a:rPr>
              <a:t>Utwórz</a:t>
            </a:r>
            <a:r>
              <a:rPr lang="en-US" sz="2000" dirty="0">
                <a:latin typeface="Arial"/>
                <a:ea typeface="Arial"/>
                <a:cs typeface="Arial"/>
                <a:sym typeface="Arial"/>
              </a:rPr>
              <a:t> </a:t>
            </a:r>
            <a:r>
              <a:rPr lang="en-US" sz="2000" dirty="0" err="1">
                <a:latin typeface="Arial"/>
                <a:ea typeface="Arial"/>
                <a:cs typeface="Arial"/>
                <a:sym typeface="Arial"/>
              </a:rPr>
              <a:t>kolekcję</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wypełnij</a:t>
            </a:r>
            <a:r>
              <a:rPr lang="en-US" sz="2000" dirty="0">
                <a:latin typeface="Arial"/>
                <a:ea typeface="Arial"/>
                <a:cs typeface="Arial"/>
                <a:sym typeface="Arial"/>
              </a:rPr>
              <a:t> </a:t>
            </a:r>
            <a:r>
              <a:rPr lang="en-US" sz="2000" dirty="0" err="1">
                <a:latin typeface="Arial"/>
                <a:ea typeface="Arial"/>
                <a:cs typeface="Arial"/>
                <a:sym typeface="Arial"/>
              </a:rPr>
              <a:t>ją</a:t>
            </a:r>
            <a:r>
              <a:rPr lang="en-US" sz="2000" dirty="0">
                <a:latin typeface="Arial"/>
                <a:ea typeface="Arial"/>
                <a:cs typeface="Arial"/>
                <a:sym typeface="Arial"/>
              </a:rPr>
              <a:t> </a:t>
            </a:r>
            <a:r>
              <a:rPr lang="en-US" sz="2000" dirty="0" err="1">
                <a:latin typeface="Arial"/>
                <a:ea typeface="Arial"/>
                <a:cs typeface="Arial"/>
                <a:sym typeface="Arial"/>
              </a:rPr>
              <a:t>losowymi</a:t>
            </a:r>
            <a:r>
              <a:rPr lang="en-US" sz="2000" dirty="0">
                <a:latin typeface="Arial"/>
                <a:ea typeface="Arial"/>
                <a:cs typeface="Arial"/>
                <a:sym typeface="Arial"/>
              </a:rPr>
              <a:t> </a:t>
            </a:r>
            <a:r>
              <a:rPr lang="en-US" sz="2000" dirty="0" err="1">
                <a:latin typeface="Arial"/>
                <a:ea typeface="Arial"/>
                <a:cs typeface="Arial"/>
                <a:sym typeface="Arial"/>
              </a:rPr>
              <a:t>liczbami</a:t>
            </a:r>
            <a:r>
              <a:rPr lang="en-US" sz="2000" dirty="0">
                <a:latin typeface="Arial"/>
                <a:ea typeface="Arial"/>
                <a:cs typeface="Arial"/>
                <a:sym typeface="Arial"/>
              </a:rPr>
              <a:t> </a:t>
            </a:r>
            <a:r>
              <a:rPr lang="en-US" sz="2000" dirty="0" err="1">
                <a:latin typeface="Arial"/>
                <a:ea typeface="Arial"/>
                <a:cs typeface="Arial"/>
                <a:sym typeface="Arial"/>
              </a:rPr>
              <a:t>całkowitymi</a:t>
            </a:r>
            <a:r>
              <a:rPr lang="en-US" sz="2000" dirty="0">
                <a:latin typeface="Arial"/>
                <a:ea typeface="Arial"/>
                <a:cs typeface="Arial"/>
                <a:sym typeface="Arial"/>
              </a:rPr>
              <a:t>. </a:t>
            </a:r>
            <a:r>
              <a:rPr lang="en-US" sz="2000" dirty="0" err="1">
                <a:latin typeface="Arial"/>
                <a:ea typeface="Arial"/>
                <a:cs typeface="Arial"/>
                <a:sym typeface="Arial"/>
              </a:rPr>
              <a:t>Zsumuj</a:t>
            </a:r>
            <a:r>
              <a:rPr lang="en-US" sz="2000" dirty="0">
                <a:latin typeface="Arial"/>
                <a:ea typeface="Arial"/>
                <a:cs typeface="Arial"/>
                <a:sym typeface="Arial"/>
              </a:rPr>
              <a:t> </a:t>
            </a:r>
            <a:r>
              <a:rPr lang="en-US" sz="2000" dirty="0" err="1">
                <a:latin typeface="Arial"/>
                <a:ea typeface="Arial"/>
                <a:cs typeface="Arial"/>
                <a:sym typeface="Arial"/>
              </a:rPr>
              <a:t>wszystkie</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a:t>
            </a:r>
            <a:r>
              <a:rPr lang="en-US" sz="2000" dirty="0" err="1">
                <a:latin typeface="Arial"/>
                <a:ea typeface="Arial"/>
                <a:cs typeface="Arial"/>
                <a:sym typeface="Arial"/>
              </a:rPr>
              <a:t>znajdujące</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w </a:t>
            </a:r>
            <a:r>
              <a:rPr lang="en-US" sz="2000" dirty="0" err="1">
                <a:latin typeface="Arial"/>
                <a:ea typeface="Arial"/>
                <a:cs typeface="Arial"/>
                <a:sym typeface="Arial"/>
              </a:rPr>
              <a:t>kolekcji</a:t>
            </a:r>
            <a:r>
              <a:rPr lang="en-US" sz="2000" dirty="0">
                <a:latin typeface="Arial"/>
                <a:ea typeface="Arial"/>
                <a:cs typeface="Arial"/>
                <a:sym typeface="Arial"/>
              </a:rPr>
              <a:t> za </a:t>
            </a:r>
            <a:r>
              <a:rPr lang="en-US" sz="2000" dirty="0" err="1">
                <a:latin typeface="Arial"/>
                <a:ea typeface="Arial"/>
                <a:cs typeface="Arial"/>
                <a:sym typeface="Arial"/>
              </a:rPr>
              <a:t>pomocą</a:t>
            </a:r>
            <a:r>
              <a:rPr lang="en-US" sz="2000" dirty="0">
                <a:latin typeface="Arial"/>
                <a:ea typeface="Arial"/>
                <a:cs typeface="Arial"/>
                <a:sym typeface="Arial"/>
              </a:rPr>
              <a:t> </a:t>
            </a:r>
            <a:r>
              <a:rPr lang="en-US" sz="2000" dirty="0" err="1">
                <a:latin typeface="Arial"/>
                <a:ea typeface="Arial"/>
                <a:cs typeface="Arial"/>
                <a:sym typeface="Arial"/>
              </a:rPr>
              <a:t>użycia</a:t>
            </a:r>
            <a:r>
              <a:rPr lang="en-US" sz="2000" dirty="0">
                <a:latin typeface="Arial"/>
                <a:ea typeface="Arial"/>
                <a:cs typeface="Arial"/>
                <a:sym typeface="Arial"/>
              </a:rPr>
              <a:t> </a:t>
            </a:r>
            <a:r>
              <a:rPr lang="en-US" sz="2000" dirty="0" err="1">
                <a:latin typeface="Arial"/>
                <a:ea typeface="Arial"/>
                <a:cs typeface="Arial"/>
                <a:sym typeface="Arial"/>
              </a:rPr>
              <a:t>interfejsu</a:t>
            </a:r>
            <a:r>
              <a:rPr lang="en-US" sz="2000" dirty="0">
                <a:latin typeface="Arial"/>
                <a:ea typeface="Arial"/>
                <a:cs typeface="Arial"/>
                <a:sym typeface="Arial"/>
              </a:rPr>
              <a:t> stream(). </a:t>
            </a:r>
            <a:r>
              <a:rPr lang="en-US" sz="2000" dirty="0">
                <a:solidFill>
                  <a:srgbClr val="FF0000"/>
                </a:solidFill>
                <a:latin typeface="Arial"/>
                <a:ea typeface="Arial"/>
                <a:cs typeface="Arial"/>
                <a:sym typeface="Arial"/>
              </a:rPr>
              <a:t>*</a:t>
            </a:r>
            <a:r>
              <a:rPr lang="en-US" sz="2000" dirty="0">
                <a:latin typeface="Arial"/>
                <a:ea typeface="Arial"/>
                <a:cs typeface="Arial"/>
                <a:sym typeface="Arial"/>
              </a:rPr>
              <a:t> </a:t>
            </a:r>
            <a:r>
              <a:rPr lang="en-US" sz="2000" dirty="0" err="1">
                <a:latin typeface="Arial"/>
                <a:ea typeface="Arial"/>
                <a:cs typeface="Arial"/>
                <a:sym typeface="Arial"/>
              </a:rPr>
              <a:t>Znajdź</a:t>
            </a:r>
            <a:r>
              <a:rPr lang="en-US" sz="2000" dirty="0">
                <a:latin typeface="Arial"/>
                <a:ea typeface="Arial"/>
                <a:cs typeface="Arial"/>
                <a:sym typeface="Arial"/>
              </a:rPr>
              <a:t> co </a:t>
            </a:r>
            <a:r>
              <a:rPr lang="en-US" sz="2000" dirty="0" err="1">
                <a:latin typeface="Arial"/>
                <a:ea typeface="Arial"/>
                <a:cs typeface="Arial"/>
                <a:sym typeface="Arial"/>
              </a:rPr>
              <a:t>najmniej</a:t>
            </a:r>
            <a:r>
              <a:rPr lang="en-US" sz="2000" dirty="0">
                <a:latin typeface="Arial"/>
                <a:ea typeface="Arial"/>
                <a:cs typeface="Arial"/>
                <a:sym typeface="Arial"/>
              </a:rPr>
              <a:t> </a:t>
            </a:r>
            <a:r>
              <a:rPr lang="en-US" sz="2000" dirty="0" err="1">
                <a:latin typeface="Arial"/>
                <a:ea typeface="Arial"/>
                <a:cs typeface="Arial"/>
                <a:sym typeface="Arial"/>
              </a:rPr>
              <a:t>dwa</a:t>
            </a:r>
            <a:r>
              <a:rPr lang="en-US" sz="2000" dirty="0">
                <a:latin typeface="Arial"/>
                <a:ea typeface="Arial"/>
                <a:cs typeface="Arial"/>
                <a:sym typeface="Arial"/>
              </a:rPr>
              <a:t> </a:t>
            </a:r>
            <a:r>
              <a:rPr lang="en-US" sz="2000" dirty="0" err="1">
                <a:latin typeface="Arial"/>
                <a:ea typeface="Arial"/>
                <a:cs typeface="Arial"/>
                <a:sym typeface="Arial"/>
              </a:rPr>
              <a:t>sposoby</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realizację</a:t>
            </a:r>
            <a:r>
              <a:rPr lang="en-US" sz="2000" dirty="0">
                <a:latin typeface="Arial"/>
                <a:ea typeface="Arial"/>
                <a:cs typeface="Arial"/>
                <a:sym typeface="Arial"/>
              </a:rPr>
              <a:t> </a:t>
            </a:r>
            <a:r>
              <a:rPr lang="en-US" sz="2000" dirty="0" err="1">
                <a:latin typeface="Arial"/>
                <a:ea typeface="Arial"/>
                <a:cs typeface="Arial"/>
                <a:sym typeface="Arial"/>
              </a:rPr>
              <a:t>tego</a:t>
            </a:r>
            <a:r>
              <a:rPr lang="en-US" sz="2000" dirty="0">
                <a:latin typeface="Arial"/>
                <a:ea typeface="Arial"/>
                <a:cs typeface="Arial"/>
                <a:sym typeface="Arial"/>
              </a:rPr>
              <a:t> </a:t>
            </a:r>
            <a:r>
              <a:rPr lang="en-US" sz="2000" dirty="0" err="1">
                <a:latin typeface="Arial"/>
                <a:ea typeface="Arial"/>
                <a:cs typeface="Arial"/>
                <a:sym typeface="Arial"/>
              </a:rPr>
              <a:t>zadania</a:t>
            </a:r>
            <a:r>
              <a:rPr lang="en-US" sz="2000" dirty="0">
                <a:latin typeface="Arial"/>
                <a:ea typeface="Arial"/>
                <a:cs typeface="Arial"/>
                <a:sym typeface="Arial"/>
              </a:rPr>
              <a:t>.</a:t>
            </a:r>
            <a:endParaRPr sz="20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a:latin typeface="Arial"/>
                <a:ea typeface="Arial"/>
                <a:cs typeface="Arial"/>
                <a:sym typeface="Arial"/>
              </a:rPr>
              <a:t>Na </a:t>
            </a:r>
            <a:r>
              <a:rPr lang="en-US" sz="2000" dirty="0" err="1">
                <a:latin typeface="Arial"/>
                <a:ea typeface="Arial"/>
                <a:cs typeface="Arial"/>
                <a:sym typeface="Arial"/>
              </a:rPr>
              <a:t>podstawie</a:t>
            </a:r>
            <a:r>
              <a:rPr lang="en-US" sz="2000" dirty="0">
                <a:latin typeface="Arial"/>
                <a:ea typeface="Arial"/>
                <a:cs typeface="Arial"/>
                <a:sym typeface="Arial"/>
              </a:rPr>
              <a:t> </a:t>
            </a:r>
            <a:r>
              <a:rPr lang="en-US" sz="2000" dirty="0" err="1">
                <a:latin typeface="Arial"/>
                <a:ea typeface="Arial"/>
                <a:cs typeface="Arial"/>
                <a:sym typeface="Arial"/>
              </a:rPr>
              <a:t>kolekcji</a:t>
            </a:r>
            <a:r>
              <a:rPr lang="en-US" sz="2000" dirty="0">
                <a:latin typeface="Arial"/>
                <a:ea typeface="Arial"/>
                <a:cs typeface="Arial"/>
                <a:sym typeface="Arial"/>
              </a:rPr>
              <a:t> z </a:t>
            </a:r>
            <a:r>
              <a:rPr lang="en-US" sz="2000" dirty="0" err="1">
                <a:latin typeface="Arial"/>
                <a:ea typeface="Arial"/>
                <a:cs typeface="Arial"/>
                <a:sym typeface="Arial"/>
              </a:rPr>
              <a:t>liczbami</a:t>
            </a:r>
            <a:r>
              <a:rPr lang="en-US" sz="2000" dirty="0">
                <a:latin typeface="Arial"/>
                <a:ea typeface="Arial"/>
                <a:cs typeface="Arial"/>
                <a:sym typeface="Arial"/>
              </a:rPr>
              <a:t> </a:t>
            </a:r>
            <a:r>
              <a:rPr lang="en-US" sz="2000" dirty="0" err="1">
                <a:latin typeface="Arial"/>
                <a:ea typeface="Arial"/>
                <a:cs typeface="Arial"/>
                <a:sym typeface="Arial"/>
              </a:rPr>
              <a:t>całkowitymi</a:t>
            </a:r>
            <a:r>
              <a:rPr lang="en-US" sz="2000" dirty="0">
                <a:latin typeface="Arial"/>
                <a:ea typeface="Arial"/>
                <a:cs typeface="Arial"/>
                <a:sym typeface="Arial"/>
              </a:rPr>
              <a:t> </a:t>
            </a:r>
            <a:r>
              <a:rPr lang="en-US" sz="2000" dirty="0" err="1">
                <a:latin typeface="Arial"/>
                <a:ea typeface="Arial"/>
                <a:cs typeface="Arial"/>
                <a:sym typeface="Arial"/>
              </a:rPr>
              <a:t>napisz</a:t>
            </a:r>
            <a:r>
              <a:rPr lang="en-US" sz="2000" dirty="0">
                <a:latin typeface="Arial"/>
                <a:ea typeface="Arial"/>
                <a:cs typeface="Arial"/>
                <a:sym typeface="Arial"/>
              </a:rPr>
              <a:t> </a:t>
            </a:r>
            <a:r>
              <a:rPr lang="en-US" sz="2000" dirty="0" err="1">
                <a:latin typeface="Arial"/>
                <a:ea typeface="Arial"/>
                <a:cs typeface="Arial"/>
                <a:sym typeface="Arial"/>
              </a:rPr>
              <a:t>kod</a:t>
            </a:r>
            <a:r>
              <a:rPr lang="en-US" sz="2000" dirty="0">
                <a:latin typeface="Arial"/>
                <a:ea typeface="Arial"/>
                <a:cs typeface="Arial"/>
                <a:sym typeface="Arial"/>
              </a:rPr>
              <a:t> z </a:t>
            </a:r>
            <a:r>
              <a:rPr lang="en-US" sz="2000" dirty="0" err="1">
                <a:latin typeface="Arial"/>
                <a:ea typeface="Arial"/>
                <a:cs typeface="Arial"/>
                <a:sym typeface="Arial"/>
              </a:rPr>
              <a:t>wykorzystaniem</a:t>
            </a:r>
            <a:r>
              <a:rPr lang="en-US" sz="2000" dirty="0">
                <a:latin typeface="Arial"/>
                <a:ea typeface="Arial"/>
                <a:cs typeface="Arial"/>
                <a:sym typeface="Arial"/>
              </a:rPr>
              <a:t> </a:t>
            </a:r>
            <a:r>
              <a:rPr lang="en-US" sz="2000" dirty="0" err="1">
                <a:latin typeface="Arial"/>
                <a:ea typeface="Arial"/>
                <a:cs typeface="Arial"/>
                <a:sym typeface="Arial"/>
              </a:rPr>
              <a:t>interfejsu</a:t>
            </a:r>
            <a:r>
              <a:rPr lang="en-US" sz="2000" dirty="0">
                <a:latin typeface="Arial"/>
                <a:ea typeface="Arial"/>
                <a:cs typeface="Arial"/>
                <a:sym typeface="Arial"/>
              </a:rPr>
              <a:t> .stream(), </a:t>
            </a:r>
            <a:r>
              <a:rPr lang="en-US" sz="2000" dirty="0" err="1">
                <a:latin typeface="Arial"/>
                <a:ea typeface="Arial"/>
                <a:cs typeface="Arial"/>
                <a:sym typeface="Arial"/>
              </a:rPr>
              <a:t>który</a:t>
            </a:r>
            <a:r>
              <a:rPr lang="en-US" sz="2000" dirty="0">
                <a:latin typeface="Arial"/>
                <a:ea typeface="Arial"/>
                <a:cs typeface="Arial"/>
                <a:sym typeface="Arial"/>
              </a:rPr>
              <a:t> po </a:t>
            </a:r>
            <a:r>
              <a:rPr lang="en-US" sz="2000" dirty="0" err="1">
                <a:latin typeface="Arial"/>
                <a:ea typeface="Arial"/>
                <a:cs typeface="Arial"/>
                <a:sym typeface="Arial"/>
              </a:rPr>
              <a:t>wykonaniu</a:t>
            </a:r>
            <a:r>
              <a:rPr lang="en-US" sz="2000" dirty="0">
                <a:latin typeface="Arial"/>
                <a:ea typeface="Arial"/>
                <a:cs typeface="Arial"/>
                <a:sym typeface="Arial"/>
              </a:rPr>
              <a:t> </a:t>
            </a:r>
            <a:r>
              <a:rPr lang="en-US" sz="2000" dirty="0" err="1">
                <a:latin typeface="Arial"/>
                <a:ea typeface="Arial"/>
                <a:cs typeface="Arial"/>
                <a:sym typeface="Arial"/>
              </a:rPr>
              <a:t>zwróci</a:t>
            </a:r>
            <a:r>
              <a:rPr lang="en-US" sz="2000" dirty="0">
                <a:latin typeface="Arial"/>
                <a:ea typeface="Arial"/>
                <a:cs typeface="Arial"/>
                <a:sym typeface="Arial"/>
              </a:rPr>
              <a:t> </a:t>
            </a:r>
            <a:r>
              <a:rPr lang="en-US" sz="2000" dirty="0" err="1">
                <a:latin typeface="Arial"/>
                <a:ea typeface="Arial"/>
                <a:cs typeface="Arial"/>
                <a:sym typeface="Arial"/>
              </a:rPr>
              <a:t>nam</a:t>
            </a:r>
            <a:r>
              <a:rPr lang="en-US" sz="2000" dirty="0">
                <a:latin typeface="Arial"/>
                <a:ea typeface="Arial"/>
                <a:cs typeface="Arial"/>
                <a:sym typeface="Arial"/>
              </a:rPr>
              <a:t> </a:t>
            </a:r>
            <a:r>
              <a:rPr lang="en-US" sz="2000" dirty="0" err="1">
                <a:latin typeface="Arial"/>
                <a:ea typeface="Arial"/>
                <a:cs typeface="Arial"/>
                <a:sym typeface="Arial"/>
              </a:rPr>
              <a:t>kolekcję</a:t>
            </a:r>
            <a:r>
              <a:rPr lang="en-US" sz="2000" dirty="0">
                <a:latin typeface="Arial"/>
                <a:ea typeface="Arial"/>
                <a:cs typeface="Arial"/>
                <a:sym typeface="Arial"/>
              </a:rPr>
              <a:t> z </a:t>
            </a:r>
            <a:r>
              <a:rPr lang="en-US" sz="2000" dirty="0" err="1">
                <a:latin typeface="Arial"/>
                <a:ea typeface="Arial"/>
                <a:cs typeface="Arial"/>
                <a:sym typeface="Arial"/>
              </a:rPr>
              <a:t>liczbami</a:t>
            </a:r>
            <a:r>
              <a:rPr lang="en-US" sz="2000" dirty="0">
                <a:latin typeface="Arial"/>
                <a:ea typeface="Arial"/>
                <a:cs typeface="Arial"/>
                <a:sym typeface="Arial"/>
              </a:rPr>
              <a:t> </a:t>
            </a:r>
            <a:r>
              <a:rPr lang="en-US" sz="2000" dirty="0" err="1">
                <a:latin typeface="Arial"/>
                <a:ea typeface="Arial"/>
                <a:cs typeface="Arial"/>
                <a:sym typeface="Arial"/>
              </a:rPr>
              <a:t>pomnożonymi</a:t>
            </a:r>
            <a:r>
              <a:rPr lang="en-US" sz="2000" dirty="0">
                <a:latin typeface="Arial"/>
                <a:ea typeface="Arial"/>
                <a:cs typeface="Arial"/>
                <a:sym typeface="Arial"/>
              </a:rPr>
              <a:t> </a:t>
            </a:r>
            <a:r>
              <a:rPr lang="en-US" sz="2000" dirty="0" err="1">
                <a:latin typeface="Arial"/>
                <a:ea typeface="Arial"/>
                <a:cs typeface="Arial"/>
                <a:sym typeface="Arial"/>
              </a:rPr>
              <a:t>przez</a:t>
            </a:r>
            <a:r>
              <a:rPr lang="en-US" sz="2000" dirty="0">
                <a:latin typeface="Arial"/>
                <a:ea typeface="Arial"/>
                <a:cs typeface="Arial"/>
                <a:sym typeface="Arial"/>
              </a:rPr>
              <a:t> 2.</a:t>
            </a:r>
            <a:endParaRPr sz="20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err="1">
                <a:latin typeface="Arial"/>
                <a:ea typeface="Arial"/>
                <a:cs typeface="Arial"/>
                <a:sym typeface="Arial"/>
              </a:rPr>
              <a:t>Utwórz</a:t>
            </a:r>
            <a:r>
              <a:rPr lang="en-US" sz="2000" dirty="0">
                <a:latin typeface="Arial"/>
                <a:ea typeface="Arial"/>
                <a:cs typeface="Arial"/>
                <a:sym typeface="Arial"/>
              </a:rPr>
              <a:t> </a:t>
            </a:r>
            <a:r>
              <a:rPr lang="en-US" sz="2000" dirty="0" err="1">
                <a:latin typeface="Arial"/>
                <a:ea typeface="Arial"/>
                <a:cs typeface="Arial"/>
                <a:sym typeface="Arial"/>
              </a:rPr>
              <a:t>kolekcję</a:t>
            </a:r>
            <a:r>
              <a:rPr lang="en-US" sz="2000" dirty="0">
                <a:latin typeface="Arial"/>
                <a:ea typeface="Arial"/>
                <a:cs typeface="Arial"/>
                <a:sym typeface="Arial"/>
              </a:rPr>
              <a:t> </a:t>
            </a:r>
            <a:r>
              <a:rPr lang="en-US" sz="2000" dirty="0" err="1">
                <a:latin typeface="Arial"/>
                <a:ea typeface="Arial"/>
                <a:cs typeface="Arial"/>
                <a:sym typeface="Arial"/>
              </a:rPr>
              <a:t>zawierającą</a:t>
            </a:r>
            <a:r>
              <a:rPr lang="en-US" sz="2000" dirty="0">
                <a:latin typeface="Arial"/>
                <a:ea typeface="Arial"/>
                <a:cs typeface="Arial"/>
                <a:sym typeface="Arial"/>
              </a:rPr>
              <a:t> </a:t>
            </a:r>
            <a:r>
              <a:rPr lang="en-US" sz="2000" dirty="0" err="1">
                <a:latin typeface="Arial"/>
                <a:ea typeface="Arial"/>
                <a:cs typeface="Arial"/>
                <a:sym typeface="Arial"/>
              </a:rPr>
              <a:t>obiekty</a:t>
            </a:r>
            <a:r>
              <a:rPr lang="en-US" sz="2000" dirty="0">
                <a:latin typeface="Arial"/>
                <a:ea typeface="Arial"/>
                <a:cs typeface="Arial"/>
                <a:sym typeface="Arial"/>
              </a:rPr>
              <a:t> </a:t>
            </a:r>
            <a:r>
              <a:rPr lang="en-US" sz="2000" dirty="0" err="1">
                <a:latin typeface="Arial"/>
                <a:ea typeface="Arial"/>
                <a:cs typeface="Arial"/>
                <a:sym typeface="Arial"/>
              </a:rPr>
              <a:t>typu</a:t>
            </a:r>
            <a:r>
              <a:rPr lang="en-US" sz="2000" dirty="0">
                <a:latin typeface="Arial"/>
                <a:ea typeface="Arial"/>
                <a:cs typeface="Arial"/>
                <a:sym typeface="Arial"/>
              </a:rPr>
              <a:t> </a:t>
            </a:r>
            <a:r>
              <a:rPr lang="en-US" sz="2000" b="1" dirty="0">
                <a:latin typeface="Arial"/>
                <a:ea typeface="Arial"/>
                <a:cs typeface="Arial"/>
                <a:sym typeface="Arial"/>
              </a:rPr>
              <a:t>Person</a:t>
            </a:r>
            <a:r>
              <a:rPr lang="en-US" sz="2000" dirty="0">
                <a:latin typeface="Arial"/>
                <a:ea typeface="Arial"/>
                <a:cs typeface="Arial"/>
                <a:sym typeface="Arial"/>
              </a:rPr>
              <a:t>. </a:t>
            </a:r>
            <a:r>
              <a:rPr lang="en-US" sz="2000" dirty="0" err="1">
                <a:latin typeface="Arial"/>
                <a:ea typeface="Arial"/>
                <a:cs typeface="Arial"/>
                <a:sym typeface="Arial"/>
              </a:rPr>
              <a:t>Napisz</a:t>
            </a:r>
            <a:r>
              <a:rPr lang="en-US" sz="2000" dirty="0">
                <a:latin typeface="Arial"/>
                <a:ea typeface="Arial"/>
                <a:cs typeface="Arial"/>
                <a:sym typeface="Arial"/>
              </a:rPr>
              <a:t> </a:t>
            </a:r>
            <a:r>
              <a:rPr lang="en-US" sz="2000" dirty="0" err="1">
                <a:latin typeface="Arial"/>
                <a:ea typeface="Arial"/>
                <a:cs typeface="Arial"/>
                <a:sym typeface="Arial"/>
              </a:rPr>
              <a:t>metodę</a:t>
            </a:r>
            <a:r>
              <a:rPr lang="en-US" sz="2000" dirty="0">
                <a:latin typeface="Arial"/>
                <a:ea typeface="Arial"/>
                <a:cs typeface="Arial"/>
                <a:sym typeface="Arial"/>
              </a:rPr>
              <a:t> do </a:t>
            </a:r>
            <a:r>
              <a:rPr lang="en-US" sz="2000" dirty="0" err="1">
                <a:latin typeface="Arial"/>
                <a:ea typeface="Arial"/>
                <a:cs typeface="Arial"/>
                <a:sym typeface="Arial"/>
              </a:rPr>
              <a:t>przeszukiwania</a:t>
            </a:r>
            <a:r>
              <a:rPr lang="en-US" sz="2000" dirty="0">
                <a:latin typeface="Arial"/>
                <a:ea typeface="Arial"/>
                <a:cs typeface="Arial"/>
                <a:sym typeface="Arial"/>
              </a:rPr>
              <a:t> </a:t>
            </a:r>
            <a:r>
              <a:rPr lang="en-US" sz="2000" dirty="0" err="1">
                <a:latin typeface="Arial"/>
                <a:ea typeface="Arial"/>
                <a:cs typeface="Arial"/>
                <a:sym typeface="Arial"/>
              </a:rPr>
              <a:t>kolekcji</a:t>
            </a:r>
            <a:r>
              <a:rPr lang="en-US" sz="2000" dirty="0">
                <a:latin typeface="Arial"/>
                <a:ea typeface="Arial"/>
                <a:cs typeface="Arial"/>
                <a:sym typeface="Arial"/>
              </a:rPr>
              <a:t> (po </a:t>
            </a:r>
            <a:r>
              <a:rPr lang="en-US" sz="2000" dirty="0" err="1">
                <a:latin typeface="Arial"/>
                <a:ea typeface="Arial"/>
                <a:cs typeface="Arial"/>
                <a:sym typeface="Arial"/>
              </a:rPr>
              <a:t>nazwie</a:t>
            </a:r>
            <a:r>
              <a:rPr lang="en-US" sz="2000" dirty="0">
                <a:latin typeface="Arial"/>
                <a:ea typeface="Arial"/>
                <a:cs typeface="Arial"/>
                <a:sym typeface="Arial"/>
              </a:rPr>
              <a:t>) z </a:t>
            </a:r>
            <a:r>
              <a:rPr lang="en-US" sz="2000" dirty="0" err="1">
                <a:latin typeface="Arial"/>
                <a:ea typeface="Arial"/>
                <a:cs typeface="Arial"/>
                <a:sym typeface="Arial"/>
              </a:rPr>
              <a:t>wykorzystaniem</a:t>
            </a:r>
            <a:r>
              <a:rPr lang="en-US" sz="2000" dirty="0">
                <a:latin typeface="Arial"/>
                <a:ea typeface="Arial"/>
                <a:cs typeface="Arial"/>
                <a:sym typeface="Arial"/>
              </a:rPr>
              <a:t> </a:t>
            </a:r>
            <a:r>
              <a:rPr lang="en-US" sz="2000" dirty="0" err="1">
                <a:latin typeface="Arial"/>
                <a:ea typeface="Arial"/>
                <a:cs typeface="Arial"/>
                <a:sym typeface="Arial"/>
              </a:rPr>
              <a:t>interfejsu</a:t>
            </a:r>
            <a:r>
              <a:rPr lang="en-US" sz="2000" dirty="0">
                <a:latin typeface="Arial"/>
                <a:ea typeface="Arial"/>
                <a:cs typeface="Arial"/>
                <a:sym typeface="Arial"/>
              </a:rPr>
              <a:t> stream(). </a:t>
            </a:r>
            <a:endParaRPr sz="2000" dirty="0">
              <a:latin typeface="Arial"/>
              <a:ea typeface="Arial"/>
              <a:cs typeface="Arial"/>
              <a:sym typeface="Arial"/>
            </a:endParaRPr>
          </a:p>
          <a:p>
            <a:pPr marL="457200" lvl="0" algn="l" rtl="0">
              <a:spcBef>
                <a:spcPts val="0"/>
              </a:spcBef>
              <a:spcAft>
                <a:spcPts val="0"/>
              </a:spcAft>
            </a:pPr>
            <a:r>
              <a:rPr lang="en-US" sz="2000" dirty="0">
                <a:solidFill>
                  <a:srgbClr val="FF0000"/>
                </a:solidFill>
                <a:latin typeface="Arial"/>
                <a:ea typeface="Arial"/>
                <a:cs typeface="Arial"/>
                <a:sym typeface="Arial"/>
              </a:rPr>
              <a:t>* </a:t>
            </a:r>
            <a:r>
              <a:rPr lang="en-US" sz="2000" dirty="0" err="1">
                <a:latin typeface="Arial"/>
                <a:ea typeface="Arial"/>
                <a:cs typeface="Arial"/>
                <a:sym typeface="Arial"/>
              </a:rPr>
              <a:t>Napisz</a:t>
            </a:r>
            <a:r>
              <a:rPr lang="en-US" sz="2000" dirty="0">
                <a:latin typeface="Arial"/>
                <a:ea typeface="Arial"/>
                <a:cs typeface="Arial"/>
                <a:sym typeface="Arial"/>
              </a:rPr>
              <a:t> </a:t>
            </a:r>
            <a:r>
              <a:rPr lang="en-US" sz="2000" dirty="0" err="1">
                <a:latin typeface="Arial"/>
                <a:ea typeface="Arial"/>
                <a:cs typeface="Arial"/>
                <a:sym typeface="Arial"/>
              </a:rPr>
              <a:t>kod</a:t>
            </a:r>
            <a:r>
              <a:rPr lang="en-US" sz="2000" dirty="0">
                <a:latin typeface="Arial"/>
                <a:ea typeface="Arial"/>
                <a:cs typeface="Arial"/>
                <a:sym typeface="Arial"/>
              </a:rPr>
              <a:t> </a:t>
            </a:r>
            <a:r>
              <a:rPr lang="en-US" sz="2000" dirty="0" err="1">
                <a:latin typeface="Arial"/>
                <a:ea typeface="Arial"/>
                <a:cs typeface="Arial"/>
                <a:sym typeface="Arial"/>
              </a:rPr>
              <a:t>umożliwiający</a:t>
            </a:r>
            <a:r>
              <a:rPr lang="en-US" sz="2000" dirty="0">
                <a:latin typeface="Arial"/>
                <a:ea typeface="Arial"/>
                <a:cs typeface="Arial"/>
                <a:sym typeface="Arial"/>
              </a:rPr>
              <a:t> </a:t>
            </a:r>
            <a:r>
              <a:rPr lang="en-US" sz="2000" dirty="0" err="1">
                <a:latin typeface="Arial"/>
                <a:ea typeface="Arial"/>
                <a:cs typeface="Arial"/>
                <a:sym typeface="Arial"/>
              </a:rPr>
              <a:t>wprowadzanie</a:t>
            </a:r>
            <a:r>
              <a:rPr lang="en-US" sz="2000" dirty="0">
                <a:latin typeface="Arial"/>
                <a:ea typeface="Arial"/>
                <a:cs typeface="Arial"/>
                <a:sym typeface="Arial"/>
              </a:rPr>
              <a:t> </a:t>
            </a:r>
            <a:r>
              <a:rPr lang="en-US" sz="2000" dirty="0" err="1">
                <a:latin typeface="Arial"/>
                <a:ea typeface="Arial"/>
                <a:cs typeface="Arial"/>
                <a:sym typeface="Arial"/>
              </a:rPr>
              <a:t>danych</a:t>
            </a:r>
            <a:r>
              <a:rPr lang="en-US" sz="2000" dirty="0">
                <a:latin typeface="Arial"/>
                <a:ea typeface="Arial"/>
                <a:cs typeface="Arial"/>
                <a:sym typeface="Arial"/>
              </a:rPr>
              <a:t> do </a:t>
            </a:r>
            <a:r>
              <a:rPr lang="en-US" sz="2000" dirty="0" err="1">
                <a:latin typeface="Arial"/>
                <a:ea typeface="Arial"/>
                <a:cs typeface="Arial"/>
                <a:sym typeface="Arial"/>
              </a:rPr>
              <a:t>przeszukiwania</a:t>
            </a:r>
            <a:r>
              <a:rPr lang="en-US" sz="2000" dirty="0">
                <a:latin typeface="Arial"/>
                <a:ea typeface="Arial"/>
                <a:cs typeface="Arial"/>
                <a:sym typeface="Arial"/>
              </a:rPr>
              <a:t> </a:t>
            </a:r>
            <a:r>
              <a:rPr lang="en-US" sz="2000" dirty="0" err="1">
                <a:latin typeface="Arial"/>
                <a:ea typeface="Arial"/>
                <a:cs typeface="Arial"/>
                <a:sym typeface="Arial"/>
              </a:rPr>
              <a:t>kolekcji</a:t>
            </a:r>
            <a:r>
              <a:rPr lang="en-US" sz="2000" dirty="0">
                <a:latin typeface="Arial"/>
                <a:ea typeface="Arial"/>
                <a:cs typeface="Arial"/>
                <a:sym typeface="Arial"/>
              </a:rPr>
              <a:t> z </a:t>
            </a:r>
            <a:r>
              <a:rPr lang="en-US" sz="2000" dirty="0" err="1">
                <a:latin typeface="Arial"/>
                <a:ea typeface="Arial"/>
                <a:cs typeface="Arial"/>
                <a:sym typeface="Arial"/>
              </a:rPr>
              <a:t>poziomu</a:t>
            </a:r>
            <a:r>
              <a:rPr lang="en-US" sz="2000" dirty="0">
                <a:latin typeface="Arial"/>
                <a:ea typeface="Arial"/>
                <a:cs typeface="Arial"/>
                <a:sym typeface="Arial"/>
              </a:rPr>
              <a:t> </a:t>
            </a:r>
            <a:r>
              <a:rPr lang="en-US" sz="2000" dirty="0" err="1">
                <a:latin typeface="Arial"/>
                <a:ea typeface="Arial"/>
                <a:cs typeface="Arial"/>
                <a:sym typeface="Arial"/>
              </a:rPr>
              <a:t>konsoli</a:t>
            </a:r>
            <a:r>
              <a:rPr lang="en-US" sz="2000" dirty="0">
                <a:latin typeface="Arial"/>
                <a:ea typeface="Arial"/>
                <a:cs typeface="Arial"/>
                <a:sym typeface="Arial"/>
              </a:rPr>
              <a:t>. </a:t>
            </a:r>
            <a:r>
              <a:rPr lang="en-US" sz="2000" dirty="0" err="1">
                <a:latin typeface="Arial"/>
                <a:ea typeface="Arial"/>
                <a:cs typeface="Arial"/>
                <a:sym typeface="Arial"/>
              </a:rPr>
              <a:t>Obsłuż</a:t>
            </a:r>
            <a:r>
              <a:rPr lang="en-US" sz="2000" dirty="0">
                <a:latin typeface="Arial"/>
                <a:ea typeface="Arial"/>
                <a:cs typeface="Arial"/>
                <a:sym typeface="Arial"/>
              </a:rPr>
              <a:t> </a:t>
            </a:r>
            <a:r>
              <a:rPr lang="en-US" sz="2000" dirty="0" err="1">
                <a:latin typeface="Arial"/>
                <a:ea typeface="Arial"/>
                <a:cs typeface="Arial"/>
                <a:sym typeface="Arial"/>
              </a:rPr>
              <a:t>możliwe</a:t>
            </a:r>
            <a:r>
              <a:rPr lang="en-US" sz="2000" dirty="0">
                <a:latin typeface="Arial"/>
                <a:ea typeface="Arial"/>
                <a:cs typeface="Arial"/>
                <a:sym typeface="Arial"/>
              </a:rPr>
              <a:t> do </a:t>
            </a:r>
            <a:r>
              <a:rPr lang="en-US" sz="2000" dirty="0" err="1">
                <a:latin typeface="Arial"/>
                <a:ea typeface="Arial"/>
                <a:cs typeface="Arial"/>
                <a:sym typeface="Arial"/>
              </a:rPr>
              <a:t>wystąpienia</a:t>
            </a:r>
            <a:r>
              <a:rPr lang="en-US" sz="2000" dirty="0">
                <a:latin typeface="Arial"/>
                <a:ea typeface="Arial"/>
                <a:cs typeface="Arial"/>
                <a:sym typeface="Arial"/>
              </a:rPr>
              <a:t> </a:t>
            </a:r>
            <a:r>
              <a:rPr lang="en-US" sz="2000" dirty="0" err="1">
                <a:latin typeface="Arial"/>
                <a:ea typeface="Arial"/>
                <a:cs typeface="Arial"/>
                <a:sym typeface="Arial"/>
              </a:rPr>
              <a:t>wyjątki</a:t>
            </a:r>
            <a:r>
              <a:rPr lang="en-US" sz="2000" dirty="0">
                <a:latin typeface="Arial"/>
                <a:ea typeface="Arial"/>
                <a:cs typeface="Arial"/>
                <a:sym typeface="Arial"/>
              </a:rPr>
              <a:t> </a:t>
            </a:r>
            <a:r>
              <a:rPr lang="en-US" sz="2000" dirty="0" err="1">
                <a:latin typeface="Arial"/>
                <a:ea typeface="Arial"/>
                <a:cs typeface="Arial"/>
                <a:sym typeface="Arial"/>
              </a:rPr>
              <a:t>oraz</a:t>
            </a:r>
            <a:r>
              <a:rPr lang="en-US" sz="2000" dirty="0">
                <a:latin typeface="Arial"/>
                <a:ea typeface="Arial"/>
                <a:cs typeface="Arial"/>
                <a:sym typeface="Arial"/>
              </a:rPr>
              <a:t> </a:t>
            </a:r>
            <a:r>
              <a:rPr lang="en-US" sz="2000" dirty="0" err="1">
                <a:latin typeface="Arial"/>
                <a:ea typeface="Arial"/>
                <a:cs typeface="Arial"/>
                <a:sym typeface="Arial"/>
              </a:rPr>
              <a:t>zadbaj</a:t>
            </a:r>
            <a:r>
              <a:rPr lang="en-US" sz="2000" dirty="0">
                <a:latin typeface="Arial"/>
                <a:ea typeface="Arial"/>
                <a:cs typeface="Arial"/>
                <a:sym typeface="Arial"/>
              </a:rPr>
              <a:t> by </a:t>
            </a:r>
            <a:r>
              <a:rPr lang="en-US" sz="2000" dirty="0" err="1">
                <a:latin typeface="Arial"/>
                <a:ea typeface="Arial"/>
                <a:cs typeface="Arial"/>
                <a:sym typeface="Arial"/>
              </a:rPr>
              <a:t>Twój</a:t>
            </a:r>
            <a:r>
              <a:rPr lang="en-US" sz="2000" dirty="0">
                <a:latin typeface="Arial"/>
                <a:ea typeface="Arial"/>
                <a:cs typeface="Arial"/>
                <a:sym typeface="Arial"/>
              </a:rPr>
              <a:t> program </a:t>
            </a:r>
            <a:r>
              <a:rPr lang="en-US" sz="2000" dirty="0" err="1">
                <a:latin typeface="Arial"/>
                <a:ea typeface="Arial"/>
                <a:cs typeface="Arial"/>
                <a:sym typeface="Arial"/>
              </a:rPr>
              <a:t>zawsze</a:t>
            </a:r>
            <a:r>
              <a:rPr lang="en-US" sz="2000" dirty="0">
                <a:latin typeface="Arial"/>
                <a:ea typeface="Arial"/>
                <a:cs typeface="Arial"/>
                <a:sym typeface="Arial"/>
              </a:rPr>
              <a:t> </a:t>
            </a:r>
            <a:r>
              <a:rPr lang="en-US" sz="2000" dirty="0" err="1">
                <a:latin typeface="Arial"/>
                <a:ea typeface="Arial"/>
                <a:cs typeface="Arial"/>
                <a:sym typeface="Arial"/>
              </a:rPr>
              <a:t>wyświetlał</a:t>
            </a:r>
            <a:r>
              <a:rPr lang="en-US" sz="2000" dirty="0">
                <a:latin typeface="Arial"/>
                <a:ea typeface="Arial"/>
                <a:cs typeface="Arial"/>
                <a:sym typeface="Arial"/>
              </a:rPr>
              <a:t> </a:t>
            </a:r>
            <a:r>
              <a:rPr lang="en-US" sz="2000" dirty="0" err="1">
                <a:latin typeface="Arial"/>
                <a:ea typeface="Arial"/>
                <a:cs typeface="Arial"/>
                <a:sym typeface="Arial"/>
              </a:rPr>
              <a:t>odpowiednie</a:t>
            </a:r>
            <a:r>
              <a:rPr lang="en-US" sz="2000" dirty="0">
                <a:latin typeface="Arial"/>
                <a:ea typeface="Arial"/>
                <a:cs typeface="Arial"/>
                <a:sym typeface="Arial"/>
              </a:rPr>
              <a:t> </a:t>
            </a:r>
            <a:r>
              <a:rPr lang="en-US" sz="2000" dirty="0" err="1">
                <a:latin typeface="Arial"/>
                <a:ea typeface="Arial"/>
                <a:cs typeface="Arial"/>
                <a:sym typeface="Arial"/>
              </a:rPr>
              <a:t>komunikaty</a:t>
            </a:r>
            <a:r>
              <a:rPr lang="en-US" sz="2000" dirty="0">
                <a:latin typeface="Arial"/>
                <a:ea typeface="Arial"/>
                <a:cs typeface="Arial"/>
                <a:sym typeface="Arial"/>
              </a:rPr>
              <a:t> </a:t>
            </a:r>
            <a:r>
              <a:rPr lang="en-US" sz="2000" dirty="0" err="1">
                <a:latin typeface="Arial"/>
                <a:ea typeface="Arial"/>
                <a:cs typeface="Arial"/>
                <a:sym typeface="Arial"/>
              </a:rPr>
              <a:t>dla</a:t>
            </a:r>
            <a:r>
              <a:rPr lang="en-US" sz="2000" dirty="0">
                <a:latin typeface="Arial"/>
                <a:ea typeface="Arial"/>
                <a:cs typeface="Arial"/>
                <a:sym typeface="Arial"/>
              </a:rPr>
              <a:t> </a:t>
            </a:r>
            <a:r>
              <a:rPr lang="en-US" sz="2000" dirty="0" err="1">
                <a:latin typeface="Arial"/>
                <a:ea typeface="Arial"/>
                <a:cs typeface="Arial"/>
                <a:sym typeface="Arial"/>
              </a:rPr>
              <a:t>użytkownika</a:t>
            </a:r>
            <a:r>
              <a:rPr lang="en-US" sz="2000" dirty="0">
                <a:latin typeface="Arial"/>
                <a:ea typeface="Arial"/>
                <a:cs typeface="Arial"/>
                <a:sym typeface="Arial"/>
              </a:rPr>
              <a:t>.</a:t>
            </a:r>
            <a:endParaRPr sz="20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558800" lvl="0" indent="-457200" algn="l" rtl="0">
              <a:spcBef>
                <a:spcPts val="0"/>
              </a:spcBef>
              <a:spcAft>
                <a:spcPts val="0"/>
              </a:spcAft>
              <a:buSzPts val="2000"/>
              <a:buFont typeface="+mj-lt"/>
              <a:buAutoNum type="arabicPeriod" startAt="5"/>
            </a:pPr>
            <a:r>
              <a:rPr lang="en-US" sz="2000" dirty="0" err="1">
                <a:latin typeface="Arial"/>
                <a:ea typeface="Arial"/>
                <a:cs typeface="Arial"/>
                <a:sym typeface="Arial"/>
              </a:rPr>
              <a:t>Wykorzystaj</a:t>
            </a:r>
            <a:r>
              <a:rPr lang="en-US" sz="2000" dirty="0">
                <a:latin typeface="Arial"/>
                <a:ea typeface="Arial"/>
                <a:cs typeface="Arial"/>
                <a:sym typeface="Arial"/>
              </a:rPr>
              <a:t> </a:t>
            </a:r>
            <a:r>
              <a:rPr lang="en-US" sz="2000" dirty="0" err="1">
                <a:latin typeface="Arial"/>
                <a:ea typeface="Arial"/>
                <a:cs typeface="Arial"/>
                <a:sym typeface="Arial"/>
              </a:rPr>
              <a:t>kolekcję</a:t>
            </a:r>
            <a:r>
              <a:rPr lang="en-US" sz="2000" dirty="0">
                <a:latin typeface="Arial"/>
                <a:ea typeface="Arial"/>
                <a:cs typeface="Arial"/>
                <a:sym typeface="Arial"/>
              </a:rPr>
              <a:t> z </a:t>
            </a:r>
            <a:r>
              <a:rPr lang="en-US" sz="2000" dirty="0" err="1">
                <a:latin typeface="Arial"/>
                <a:ea typeface="Arial"/>
                <a:cs typeface="Arial"/>
                <a:sym typeface="Arial"/>
              </a:rPr>
              <a:t>obiektami</a:t>
            </a:r>
            <a:r>
              <a:rPr lang="en-US" sz="2000" dirty="0">
                <a:latin typeface="Arial"/>
                <a:ea typeface="Arial"/>
                <a:cs typeface="Arial"/>
                <a:sym typeface="Arial"/>
              </a:rPr>
              <a:t> </a:t>
            </a:r>
            <a:r>
              <a:rPr lang="en-US" sz="2000" dirty="0" err="1">
                <a:latin typeface="Arial"/>
                <a:ea typeface="Arial"/>
                <a:cs typeface="Arial"/>
                <a:sym typeface="Arial"/>
              </a:rPr>
              <a:t>typu</a:t>
            </a:r>
            <a:r>
              <a:rPr lang="en-US" sz="2000" dirty="0">
                <a:latin typeface="Arial"/>
                <a:ea typeface="Arial"/>
                <a:cs typeface="Arial"/>
                <a:sym typeface="Arial"/>
              </a:rPr>
              <a:t> </a:t>
            </a:r>
            <a:r>
              <a:rPr lang="en-US" sz="2000" b="1" dirty="0">
                <a:latin typeface="Arial"/>
                <a:ea typeface="Arial"/>
                <a:cs typeface="Arial"/>
                <a:sym typeface="Arial"/>
              </a:rPr>
              <a:t>Person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używając</a:t>
            </a:r>
            <a:r>
              <a:rPr lang="en-US" sz="2000" dirty="0">
                <a:latin typeface="Arial"/>
                <a:ea typeface="Arial"/>
                <a:cs typeface="Arial"/>
                <a:sym typeface="Arial"/>
              </a:rPr>
              <a:t> </a:t>
            </a:r>
            <a:r>
              <a:rPr lang="en-US" sz="2000" dirty="0" err="1">
                <a:latin typeface="Arial"/>
                <a:ea typeface="Arial"/>
                <a:cs typeface="Arial"/>
                <a:sym typeface="Arial"/>
              </a:rPr>
              <a:t>interfejsu</a:t>
            </a:r>
            <a:r>
              <a:rPr lang="en-US" sz="2000" dirty="0">
                <a:latin typeface="Arial"/>
                <a:ea typeface="Arial"/>
                <a:cs typeface="Arial"/>
                <a:sym typeface="Arial"/>
              </a:rPr>
              <a:t> stream(), </a:t>
            </a:r>
            <a:r>
              <a:rPr lang="en-US" sz="2000" dirty="0" err="1">
                <a:latin typeface="Arial"/>
                <a:ea typeface="Arial"/>
                <a:cs typeface="Arial"/>
                <a:sym typeface="Arial"/>
              </a:rPr>
              <a:t>wyciągnij</a:t>
            </a:r>
            <a:r>
              <a:rPr lang="en-US" sz="2000" dirty="0">
                <a:latin typeface="Arial"/>
                <a:ea typeface="Arial"/>
                <a:cs typeface="Arial"/>
                <a:sym typeface="Arial"/>
              </a:rPr>
              <a:t> </a:t>
            </a:r>
            <a:r>
              <a:rPr lang="en-US" sz="2000" dirty="0" err="1">
                <a:latin typeface="Arial"/>
                <a:ea typeface="Arial"/>
                <a:cs typeface="Arial"/>
                <a:sym typeface="Arial"/>
              </a:rPr>
              <a:t>wszystkie</a:t>
            </a:r>
            <a:r>
              <a:rPr lang="en-US" sz="2000" dirty="0">
                <a:latin typeface="Arial"/>
                <a:ea typeface="Arial"/>
                <a:cs typeface="Arial"/>
                <a:sym typeface="Arial"/>
              </a:rPr>
              <a:t> </a:t>
            </a:r>
            <a:r>
              <a:rPr lang="en-US" sz="2000" dirty="0" err="1">
                <a:latin typeface="Arial"/>
                <a:ea typeface="Arial"/>
                <a:cs typeface="Arial"/>
                <a:sym typeface="Arial"/>
              </a:rPr>
              <a:t>nazwy</a:t>
            </a:r>
            <a:r>
              <a:rPr lang="en-US" sz="2000" dirty="0">
                <a:latin typeface="Arial"/>
                <a:ea typeface="Arial"/>
                <a:cs typeface="Arial"/>
                <a:sym typeface="Arial"/>
              </a:rPr>
              <a:t>, </a:t>
            </a:r>
            <a:r>
              <a:rPr lang="en-US" sz="2000" dirty="0" err="1">
                <a:latin typeface="Arial"/>
                <a:ea typeface="Arial"/>
                <a:cs typeface="Arial"/>
                <a:sym typeface="Arial"/>
              </a:rPr>
              <a:t>posortuj</a:t>
            </a:r>
            <a:r>
              <a:rPr lang="en-US" sz="2000" dirty="0">
                <a:latin typeface="Arial"/>
                <a:ea typeface="Arial"/>
                <a:cs typeface="Arial"/>
                <a:sym typeface="Arial"/>
              </a:rPr>
              <a:t>, </a:t>
            </a:r>
            <a:r>
              <a:rPr lang="en-US" sz="2000" dirty="0" err="1">
                <a:latin typeface="Arial"/>
                <a:ea typeface="Arial"/>
                <a:cs typeface="Arial"/>
                <a:sym typeface="Arial"/>
              </a:rPr>
              <a:t>zmień</a:t>
            </a:r>
            <a:r>
              <a:rPr lang="en-US" sz="2000" dirty="0">
                <a:latin typeface="Arial"/>
                <a:ea typeface="Arial"/>
                <a:cs typeface="Arial"/>
                <a:sym typeface="Arial"/>
              </a:rPr>
              <a:t> </a:t>
            </a:r>
            <a:r>
              <a:rPr lang="en-US" sz="2000" dirty="0" err="1">
                <a:latin typeface="Arial"/>
                <a:ea typeface="Arial"/>
                <a:cs typeface="Arial"/>
                <a:sym typeface="Arial"/>
              </a:rPr>
              <a:t>wszystkie</a:t>
            </a:r>
            <a:r>
              <a:rPr lang="en-US" sz="2000" dirty="0">
                <a:latin typeface="Arial"/>
                <a:ea typeface="Arial"/>
                <a:cs typeface="Arial"/>
                <a:sym typeface="Arial"/>
              </a:rPr>
              <a:t> </a:t>
            </a:r>
            <a:r>
              <a:rPr lang="en-US" sz="2000" dirty="0" err="1">
                <a:latin typeface="Arial"/>
                <a:ea typeface="Arial"/>
                <a:cs typeface="Arial"/>
                <a:sym typeface="Arial"/>
              </a:rPr>
              <a:t>litery</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wielkie</a:t>
            </a:r>
            <a:r>
              <a:rPr lang="en-US" sz="2000" dirty="0">
                <a:latin typeface="Arial"/>
                <a:ea typeface="Arial"/>
                <a:cs typeface="Arial"/>
                <a:sym typeface="Arial"/>
              </a:rPr>
              <a:t>, </a:t>
            </a:r>
            <a:r>
              <a:rPr lang="en-US" sz="2000" dirty="0" err="1">
                <a:latin typeface="Arial"/>
                <a:ea typeface="Arial"/>
                <a:cs typeface="Arial"/>
                <a:sym typeface="Arial"/>
              </a:rPr>
              <a:t>ogranicz</a:t>
            </a:r>
            <a:r>
              <a:rPr lang="en-US" sz="2000" dirty="0">
                <a:latin typeface="Arial"/>
                <a:ea typeface="Arial"/>
                <a:cs typeface="Arial"/>
                <a:sym typeface="Arial"/>
              </a:rPr>
              <a:t> do 5 </a:t>
            </a:r>
            <a:r>
              <a:rPr lang="en-US" sz="2000" dirty="0" err="1">
                <a:latin typeface="Arial"/>
                <a:ea typeface="Arial"/>
                <a:cs typeface="Arial"/>
                <a:sym typeface="Arial"/>
              </a:rPr>
              <a:t>elementów</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koniec</a:t>
            </a:r>
            <a:r>
              <a:rPr lang="en-US" sz="2000" dirty="0">
                <a:latin typeface="Arial"/>
                <a:ea typeface="Arial"/>
                <a:cs typeface="Arial"/>
                <a:sym typeface="Arial"/>
              </a:rPr>
              <a:t> </a:t>
            </a:r>
            <a:r>
              <a:rPr lang="en-US" sz="2000" dirty="0" err="1">
                <a:latin typeface="Arial"/>
                <a:ea typeface="Arial"/>
                <a:cs typeface="Arial"/>
                <a:sym typeface="Arial"/>
              </a:rPr>
              <a:t>stwórz</a:t>
            </a:r>
            <a:r>
              <a:rPr lang="en-US" sz="2000" dirty="0">
                <a:latin typeface="Arial"/>
                <a:ea typeface="Arial"/>
                <a:cs typeface="Arial"/>
                <a:sym typeface="Arial"/>
              </a:rPr>
              <a:t> </a:t>
            </a:r>
            <a:r>
              <a:rPr lang="en-US" sz="2000" dirty="0" err="1">
                <a:latin typeface="Arial"/>
                <a:ea typeface="Arial"/>
                <a:cs typeface="Arial"/>
                <a:sym typeface="Arial"/>
              </a:rPr>
              <a:t>jeden</a:t>
            </a:r>
            <a:r>
              <a:rPr lang="en-US" sz="2000" dirty="0">
                <a:latin typeface="Arial"/>
                <a:ea typeface="Arial"/>
                <a:cs typeface="Arial"/>
                <a:sym typeface="Arial"/>
              </a:rPr>
              <a:t> String </a:t>
            </a:r>
            <a:r>
              <a:rPr lang="en-US" sz="2000" dirty="0" err="1">
                <a:latin typeface="Arial"/>
                <a:ea typeface="Arial"/>
                <a:cs typeface="Arial"/>
                <a:sym typeface="Arial"/>
              </a:rPr>
              <a:t>zawierający</a:t>
            </a:r>
            <a:r>
              <a:rPr lang="en-US" sz="2000" dirty="0">
                <a:latin typeface="Arial"/>
                <a:ea typeface="Arial"/>
                <a:cs typeface="Arial"/>
                <a:sym typeface="Arial"/>
              </a:rPr>
              <a:t> </a:t>
            </a:r>
            <a:r>
              <a:rPr lang="en-US" sz="2000" dirty="0" err="1">
                <a:latin typeface="Arial"/>
                <a:ea typeface="Arial"/>
                <a:cs typeface="Arial"/>
                <a:sym typeface="Arial"/>
              </a:rPr>
              <a:t>przetworzone</a:t>
            </a:r>
            <a:r>
              <a:rPr lang="en-US" sz="2000" dirty="0">
                <a:latin typeface="Arial"/>
                <a:ea typeface="Arial"/>
                <a:cs typeface="Arial"/>
                <a:sym typeface="Arial"/>
              </a:rPr>
              <a:t> </a:t>
            </a:r>
            <a:r>
              <a:rPr lang="en-US" sz="2000" dirty="0" err="1">
                <a:latin typeface="Arial"/>
                <a:ea typeface="Arial"/>
                <a:cs typeface="Arial"/>
                <a:sym typeface="Arial"/>
              </a:rPr>
              <a:t>nazwy</a:t>
            </a:r>
            <a:r>
              <a:rPr lang="en-US" sz="2000" dirty="0">
                <a:latin typeface="Arial"/>
                <a:ea typeface="Arial"/>
                <a:cs typeface="Arial"/>
                <a:sym typeface="Arial"/>
              </a:rPr>
              <a:t> </a:t>
            </a:r>
            <a:r>
              <a:rPr lang="en-US" sz="2000" dirty="0" err="1">
                <a:latin typeface="Arial"/>
                <a:ea typeface="Arial"/>
                <a:cs typeface="Arial"/>
                <a:sym typeface="Arial"/>
              </a:rPr>
              <a:t>scalone</a:t>
            </a:r>
            <a:r>
              <a:rPr lang="en-US" sz="2000" dirty="0">
                <a:latin typeface="Arial"/>
                <a:ea typeface="Arial"/>
                <a:cs typeface="Arial"/>
                <a:sym typeface="Arial"/>
              </a:rPr>
              <a:t> ze </a:t>
            </a:r>
            <a:r>
              <a:rPr lang="en-US" sz="2000" dirty="0" err="1">
                <a:latin typeface="Arial"/>
                <a:ea typeface="Arial"/>
                <a:cs typeface="Arial"/>
                <a:sym typeface="Arial"/>
              </a:rPr>
              <a:t>sobą</a:t>
            </a:r>
            <a:r>
              <a:rPr lang="en-US" sz="2000" dirty="0">
                <a:latin typeface="Arial"/>
                <a:ea typeface="Arial"/>
                <a:cs typeface="Arial"/>
                <a:sym typeface="Arial"/>
              </a:rPr>
              <a:t> (za </a:t>
            </a:r>
            <a:r>
              <a:rPr lang="en-US" sz="2000" dirty="0" err="1">
                <a:latin typeface="Arial"/>
                <a:ea typeface="Arial"/>
                <a:cs typeface="Arial"/>
                <a:sym typeface="Arial"/>
              </a:rPr>
              <a:t>pomocą</a:t>
            </a:r>
            <a:r>
              <a:rPr lang="en-US" sz="2000" dirty="0">
                <a:latin typeface="Arial"/>
                <a:ea typeface="Arial"/>
                <a:cs typeface="Arial"/>
                <a:sym typeface="Arial"/>
              </a:rPr>
              <a:t> </a:t>
            </a:r>
            <a:r>
              <a:rPr lang="en-US" sz="2000" dirty="0" err="1">
                <a:latin typeface="Arial"/>
                <a:ea typeface="Arial"/>
                <a:cs typeface="Arial"/>
                <a:sym typeface="Arial"/>
              </a:rPr>
              <a:t>przecinka</a:t>
            </a:r>
            <a:r>
              <a:rPr lang="en-US" sz="2000" dirty="0">
                <a:latin typeface="Arial"/>
                <a:ea typeface="Arial"/>
                <a:cs typeface="Arial"/>
                <a:sym typeface="Arial"/>
              </a:rPr>
              <a:t>).</a:t>
            </a:r>
            <a:endParaRPr sz="2000" dirty="0">
              <a:latin typeface="Arial"/>
              <a:ea typeface="Arial"/>
              <a:cs typeface="Arial"/>
              <a:sym typeface="Arial"/>
            </a:endParaRPr>
          </a:p>
        </p:txBody>
      </p:sp>
      <p:sp>
        <p:nvSpPr>
          <p:cNvPr id="2284" name="Google Shape;2284;p23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24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#8</a:t>
            </a:r>
            <a:endParaRPr>
              <a:latin typeface="Arial"/>
              <a:ea typeface="Arial"/>
              <a:cs typeface="Arial"/>
              <a:sym typeface="Arial"/>
            </a:endParaRPr>
          </a:p>
        </p:txBody>
      </p:sp>
      <p:sp>
        <p:nvSpPr>
          <p:cNvPr id="2290" name="Google Shape;2290;p24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24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296" name="Google Shape;2296;p241"/>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typy generyczne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I/O, new I/O</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programowanie funkcyjne: Optional, Lambda Expression, Streams</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2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302" name="Google Shape;2302;p242"/>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funkcyjne: Optional, Lambda Expression, Streams</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elementy biblioteki Swing</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JavaFX</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współbieżne i równoległe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adnotacje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2303" name="Google Shape;2303;p242"/>
          <p:cNvSpPr txBox="1"/>
          <p:nvPr/>
        </p:nvSpPr>
        <p:spPr>
          <a:xfrm>
            <a:off x="401750" y="5504575"/>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2304" name="Google Shape;2304;p24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24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współbieżne i równoległe</a:t>
            </a:r>
            <a:endParaRPr sz="4800">
              <a:solidFill>
                <a:srgbClr val="000000"/>
              </a:solidFill>
            </a:endParaRPr>
          </a:p>
        </p:txBody>
      </p:sp>
      <p:sp>
        <p:nvSpPr>
          <p:cNvPr id="2310" name="Google Shape;2310;p24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2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16" name="Google Shape;2316;p24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Arial"/>
                <a:ea typeface="Arial"/>
                <a:cs typeface="Arial"/>
                <a:sym typeface="Arial"/>
              </a:rPr>
              <a:t>Programowanie </a:t>
            </a:r>
            <a:r>
              <a:rPr lang="en-US" sz="3000" b="1">
                <a:latin typeface="Arial"/>
                <a:ea typeface="Arial"/>
                <a:cs typeface="Arial"/>
                <a:sym typeface="Arial"/>
              </a:rPr>
              <a:t>współbieżne (</a:t>
            </a:r>
            <a:r>
              <a:rPr lang="en-US" sz="3000" b="1" u="sng">
                <a:latin typeface="Arial"/>
                <a:ea typeface="Arial"/>
                <a:cs typeface="Arial"/>
                <a:sym typeface="Arial"/>
              </a:rPr>
              <a:t>concurrent</a:t>
            </a:r>
            <a:r>
              <a:rPr lang="en-US" sz="3000" b="1">
                <a:latin typeface="Arial"/>
                <a:ea typeface="Arial"/>
                <a:cs typeface="Arial"/>
                <a:sym typeface="Arial"/>
              </a:rPr>
              <a:t>)</a:t>
            </a:r>
            <a:r>
              <a:rPr lang="en-US" sz="3000">
                <a:latin typeface="Arial"/>
                <a:ea typeface="Arial"/>
                <a:cs typeface="Arial"/>
                <a:sym typeface="Arial"/>
              </a:rPr>
              <a:t> – </a:t>
            </a:r>
            <a:br>
              <a:rPr lang="en-US" sz="3000">
                <a:latin typeface="Arial"/>
                <a:ea typeface="Arial"/>
                <a:cs typeface="Arial"/>
                <a:sym typeface="Arial"/>
              </a:rPr>
            </a:br>
            <a:r>
              <a:rPr lang="en-US" sz="3000">
                <a:latin typeface="Arial"/>
                <a:ea typeface="Arial"/>
                <a:cs typeface="Arial"/>
                <a:sym typeface="Arial"/>
              </a:rPr>
              <a:t>jeden proces rozpoczyna się przed zakończeniem drugiego, co oznacza wykonywanie kilku zadań przez procesor w tym samym czasie poprzez przeplatanie wątków.</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Programowanie </a:t>
            </a:r>
            <a:r>
              <a:rPr lang="en-US" sz="3000" b="1">
                <a:latin typeface="Arial"/>
                <a:ea typeface="Arial"/>
                <a:cs typeface="Arial"/>
                <a:sym typeface="Arial"/>
              </a:rPr>
              <a:t>równoległe (</a:t>
            </a:r>
            <a:r>
              <a:rPr lang="en-US" sz="3000" b="1" u="sng">
                <a:latin typeface="Arial"/>
                <a:ea typeface="Arial"/>
                <a:cs typeface="Arial"/>
                <a:sym typeface="Arial"/>
              </a:rPr>
              <a:t>parallel</a:t>
            </a:r>
            <a:r>
              <a:rPr lang="en-US" sz="3000" b="1">
                <a:latin typeface="Arial"/>
                <a:ea typeface="Arial"/>
                <a:cs typeface="Arial"/>
                <a:sym typeface="Arial"/>
              </a:rPr>
              <a:t>)</a:t>
            </a:r>
            <a:r>
              <a:rPr lang="en-US" sz="3000">
                <a:latin typeface="Arial"/>
                <a:ea typeface="Arial"/>
                <a:cs typeface="Arial"/>
                <a:sym typeface="Arial"/>
              </a:rPr>
              <a:t> – jednoczesne wykonywanie wielu operacji w trakcie rozwiązywania jednego problemu.</a:t>
            </a:r>
            <a:endParaRPr sz="3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Literały</a:t>
            </a:r>
            <a:endParaRPr>
              <a:latin typeface="Arial"/>
              <a:ea typeface="Arial"/>
              <a:cs typeface="Arial"/>
              <a:sym typeface="Arial"/>
            </a:endParaRPr>
          </a:p>
        </p:txBody>
      </p:sp>
      <p:sp>
        <p:nvSpPr>
          <p:cNvPr id="396" name="Google Shape;396;p38"/>
          <p:cNvSpPr txBox="1">
            <a:spLocks noGrp="1"/>
          </p:cNvSpPr>
          <p:nvPr>
            <p:ph type="ctrTitle" idx="4294967295"/>
          </p:nvPr>
        </p:nvSpPr>
        <p:spPr>
          <a:xfrm>
            <a:off x="1072050" y="1066075"/>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Literał</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napis reprezentujący w sposób bezpośredni wartość danej</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397" name="Google Shape;397;p38"/>
          <p:cNvSpPr txBox="1"/>
          <p:nvPr/>
        </p:nvSpPr>
        <p:spPr>
          <a:xfrm>
            <a:off x="25" y="1882675"/>
            <a:ext cx="12192000" cy="43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Rodzaje literałów:</a:t>
            </a:r>
            <a:endParaRPr sz="1800"/>
          </a:p>
          <a:p>
            <a:pPr marL="457200" lvl="0" indent="-342900" algn="l" rtl="0">
              <a:spcBef>
                <a:spcPts val="0"/>
              </a:spcBef>
              <a:spcAft>
                <a:spcPts val="0"/>
              </a:spcAft>
              <a:buSzPts val="1800"/>
              <a:buChar char="●"/>
            </a:pPr>
            <a:r>
              <a:rPr lang="en-US" sz="1800"/>
              <a:t>liczbowe</a:t>
            </a:r>
            <a:endParaRPr sz="1800"/>
          </a:p>
          <a:p>
            <a:pPr marL="914400" lvl="1" indent="-342900" algn="l" rtl="0">
              <a:spcBef>
                <a:spcPts val="0"/>
              </a:spcBef>
              <a:spcAft>
                <a:spcPts val="0"/>
              </a:spcAft>
              <a:buSzPts val="1800"/>
              <a:buChar char="○"/>
            </a:pPr>
            <a:r>
              <a:rPr lang="en-US" sz="1800"/>
              <a:t>całkowite np.: 100, 3, 100_990 (znak '_' jest ignorowany, poprawia czytelność) - typ takiego literału to </a:t>
            </a:r>
            <a:r>
              <a:rPr lang="en-US" sz="1800">
                <a:solidFill>
                  <a:schemeClr val="dk1"/>
                </a:solidFill>
              </a:rPr>
              <a:t>domyślnie </a:t>
            </a:r>
            <a:r>
              <a:rPr lang="en-US" sz="1800" b="1"/>
              <a:t>int</a:t>
            </a:r>
            <a:r>
              <a:rPr lang="en-US" sz="1800"/>
              <a:t>, można zmienić na typ </a:t>
            </a:r>
            <a:r>
              <a:rPr lang="en-US" sz="1800" b="1"/>
              <a:t>long </a:t>
            </a:r>
            <a:r>
              <a:rPr lang="en-US" sz="1800"/>
              <a:t>dodając literę: l lub L np.: 100L, 10056l </a:t>
            </a:r>
            <a:endParaRPr sz="1800"/>
          </a:p>
          <a:p>
            <a:pPr marL="914400" lvl="1" indent="-342900" algn="l" rtl="0">
              <a:spcBef>
                <a:spcPts val="0"/>
              </a:spcBef>
              <a:spcAft>
                <a:spcPts val="0"/>
              </a:spcAft>
              <a:buSzPts val="1800"/>
              <a:buChar char="○"/>
            </a:pPr>
            <a:r>
              <a:rPr lang="en-US" sz="1800"/>
              <a:t>rzeczywiste np.: 1.2, 45_100.9, .15, 5. - typ takiego literału to domyślnie </a:t>
            </a:r>
            <a:r>
              <a:rPr lang="en-US" sz="1800" b="1"/>
              <a:t>double, </a:t>
            </a:r>
            <a:r>
              <a:rPr lang="en-US" sz="1800">
                <a:solidFill>
                  <a:schemeClr val="dk1"/>
                </a:solidFill>
              </a:rPr>
              <a:t>można zmienić do typu </a:t>
            </a:r>
            <a:r>
              <a:rPr lang="en-US" sz="1800" b="1">
                <a:solidFill>
                  <a:schemeClr val="dk1"/>
                </a:solidFill>
              </a:rPr>
              <a:t>float </a:t>
            </a:r>
            <a:r>
              <a:rPr lang="en-US" sz="1800">
                <a:solidFill>
                  <a:schemeClr val="dk1"/>
                </a:solidFill>
              </a:rPr>
              <a:t>dodając literę: f lub F np.: 100.10f, .156F </a:t>
            </a:r>
            <a:endParaRPr sz="1800">
              <a:solidFill>
                <a:schemeClr val="dk1"/>
              </a:solidFill>
            </a:endParaRPr>
          </a:p>
          <a:p>
            <a:pPr marL="9144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znakowe (typu</a:t>
            </a:r>
            <a:r>
              <a:rPr lang="en-US" sz="1800" b="1"/>
              <a:t> char</a:t>
            </a:r>
            <a:r>
              <a:rPr lang="en-US" sz="1800"/>
              <a:t>) zapisujemy jako pojedyncze znaki w apostrofach, np.: 'a', '+' itp. Są to kody (liczby całkowite nieujemne) znaków. Każdy kod oznacza jakiś znak w Unicode:</a:t>
            </a:r>
            <a:endParaRPr sz="1800"/>
          </a:p>
          <a:p>
            <a:pPr marL="457200" lvl="0" indent="0" algn="l" rtl="0">
              <a:spcBef>
                <a:spcPts val="0"/>
              </a:spcBef>
              <a:spcAft>
                <a:spcPts val="0"/>
              </a:spcAft>
              <a:buNone/>
            </a:pPr>
            <a:r>
              <a:rPr lang="en-US" sz="1800" u="sng">
                <a:solidFill>
                  <a:schemeClr val="hlink"/>
                </a:solidFill>
                <a:hlinkClick r:id="rId3"/>
              </a:rPr>
              <a:t>https://pl.wikisource.org/wiki/Unicode/0</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łańcuchowe - napisy, czyli ciągi znaków zapisanych w cudzysłowie, np.: "to jest kurs Java", "dzisiaj świeci słońce". Literały łańcuchowe oznaczają obiekty klasy </a:t>
            </a:r>
            <a:r>
              <a:rPr lang="en-US" sz="1800" b="1"/>
              <a:t>String</a:t>
            </a:r>
            <a:endParaRPr sz="1800"/>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logiczne (typu</a:t>
            </a:r>
            <a:r>
              <a:rPr lang="en-US" sz="1800" b="1">
                <a:solidFill>
                  <a:schemeClr val="dk1"/>
                </a:solidFill>
              </a:rPr>
              <a:t> boolean</a:t>
            </a:r>
            <a:r>
              <a:rPr lang="en-US" sz="1800">
                <a:solidFill>
                  <a:schemeClr val="dk1"/>
                </a:solidFill>
              </a:rPr>
              <a:t>): </a:t>
            </a:r>
            <a:r>
              <a:rPr lang="en-US" sz="1800" b="1">
                <a:solidFill>
                  <a:schemeClr val="dk1"/>
                </a:solidFill>
              </a:rPr>
              <a:t>true </a:t>
            </a:r>
            <a:r>
              <a:rPr lang="en-US" sz="1800">
                <a:solidFill>
                  <a:schemeClr val="dk1"/>
                </a:solidFill>
              </a:rPr>
              <a:t>i </a:t>
            </a:r>
            <a:r>
              <a:rPr lang="en-US" sz="1800" b="1">
                <a:solidFill>
                  <a:schemeClr val="dk1"/>
                </a:solidFill>
              </a:rPr>
              <a:t>false</a:t>
            </a:r>
            <a:endParaRPr sz="1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2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2" name="Google Shape;2322;p24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Proces</a:t>
            </a:r>
            <a:r>
              <a:rPr lang="en-US" sz="3000">
                <a:latin typeface="Arial"/>
                <a:ea typeface="Arial"/>
                <a:cs typeface="Arial"/>
                <a:sym typeface="Arial"/>
              </a:rPr>
              <a:t> - wykonujący się program wraz z zasobami dynamicznie przydzielanymi mu przez system (np. pamięcią operacyjną, zasobami plikowymi). Każdy proces ma własną przestrzeń adresową.</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Wątek</a:t>
            </a:r>
            <a:r>
              <a:rPr lang="en-US" sz="3000">
                <a:latin typeface="Arial"/>
                <a:ea typeface="Arial"/>
                <a:cs typeface="Arial"/>
                <a:sym typeface="Arial"/>
              </a:rPr>
              <a:t> - sekwencja działań, która wykonuje się w kontekście danego procesu (programu).</a:t>
            </a:r>
            <a:endParaRPr sz="3000">
              <a:latin typeface="Arial"/>
              <a:ea typeface="Arial"/>
              <a:cs typeface="Arial"/>
              <a:sym typeface="Arial"/>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246"/>
          <p:cNvSpPr/>
          <p:nvPr/>
        </p:nvSpPr>
        <p:spPr>
          <a:xfrm>
            <a:off x="2575900" y="1250500"/>
            <a:ext cx="5631000" cy="4696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9" name="Google Shape;2329;p246"/>
          <p:cNvSpPr txBox="1"/>
          <p:nvPr/>
        </p:nvSpPr>
        <p:spPr>
          <a:xfrm rot="5400000">
            <a:off x="1510974" y="3233850"/>
            <a:ext cx="38919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Main thread</a:t>
            </a:r>
            <a:endParaRPr sz="1800">
              <a:solidFill>
                <a:srgbClr val="FFFFFF"/>
              </a:solidFill>
            </a:endParaRPr>
          </a:p>
        </p:txBody>
      </p:sp>
      <p:sp>
        <p:nvSpPr>
          <p:cNvPr id="2330" name="Google Shape;2330;p246"/>
          <p:cNvSpPr txBox="1"/>
          <p:nvPr/>
        </p:nvSpPr>
        <p:spPr>
          <a:xfrm rot="5400000">
            <a:off x="3485190" y="2453002"/>
            <a:ext cx="1934100" cy="390300"/>
          </a:xfrm>
          <a:prstGeom prst="rect">
            <a:avLst/>
          </a:prstGeom>
          <a:solidFill>
            <a:srgbClr val="660E7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31" name="Google Shape;2331;p246"/>
          <p:cNvSpPr txBox="1"/>
          <p:nvPr/>
        </p:nvSpPr>
        <p:spPr>
          <a:xfrm rot="5400000">
            <a:off x="4822813" y="2523674"/>
            <a:ext cx="1249500" cy="390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32" name="Google Shape;2332;p246"/>
          <p:cNvSpPr txBox="1"/>
          <p:nvPr/>
        </p:nvSpPr>
        <p:spPr>
          <a:xfrm rot="5400000">
            <a:off x="5074872" y="3403608"/>
            <a:ext cx="2736000" cy="39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33" name="Google Shape;2333;p246"/>
          <p:cNvSpPr txBox="1"/>
          <p:nvPr/>
        </p:nvSpPr>
        <p:spPr>
          <a:xfrm rot="5400000">
            <a:off x="5734200" y="3397925"/>
            <a:ext cx="3408000" cy="39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4</a:t>
            </a:r>
            <a:endParaRPr sz="1800">
              <a:solidFill>
                <a:srgbClr val="FFFFFF"/>
              </a:solidFill>
            </a:endParaRPr>
          </a:p>
        </p:txBody>
      </p:sp>
      <p:sp>
        <p:nvSpPr>
          <p:cNvPr id="2334" name="Google Shape;2334;p246"/>
          <p:cNvSpPr txBox="1"/>
          <p:nvPr/>
        </p:nvSpPr>
        <p:spPr>
          <a:xfrm>
            <a:off x="4354650" y="5456225"/>
            <a:ext cx="2185800" cy="39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Java process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2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40" name="Google Shape;2340;p247"/>
          <p:cNvSpPr txBox="1"/>
          <p:nvPr/>
        </p:nvSpPr>
        <p:spPr>
          <a:xfrm>
            <a:off x="21007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41" name="Google Shape;2341;p247"/>
          <p:cNvSpPr txBox="1"/>
          <p:nvPr/>
        </p:nvSpPr>
        <p:spPr>
          <a:xfrm>
            <a:off x="39026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42" name="Google Shape;2342;p247"/>
          <p:cNvSpPr txBox="1"/>
          <p:nvPr/>
        </p:nvSpPr>
        <p:spPr>
          <a:xfrm>
            <a:off x="57045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43" name="Google Shape;2343;p247"/>
          <p:cNvSpPr txBox="1"/>
          <p:nvPr/>
        </p:nvSpPr>
        <p:spPr>
          <a:xfrm>
            <a:off x="8741535" y="1610550"/>
            <a:ext cx="1349700" cy="390300"/>
          </a:xfrm>
          <a:prstGeom prst="rect">
            <a:avLst/>
          </a:prstGeom>
          <a:solidFill>
            <a:srgbClr val="000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Processor</a:t>
            </a:r>
            <a:endParaRPr sz="1800">
              <a:solidFill>
                <a:srgbClr val="FFFFFF"/>
              </a:solidFill>
            </a:endParaRPr>
          </a:p>
        </p:txBody>
      </p:sp>
      <p:cxnSp>
        <p:nvCxnSpPr>
          <p:cNvPr id="2344" name="Google Shape;2344;p247"/>
          <p:cNvCxnSpPr/>
          <p:nvPr/>
        </p:nvCxnSpPr>
        <p:spPr>
          <a:xfrm>
            <a:off x="27756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5" name="Google Shape;2345;p247"/>
          <p:cNvCxnSpPr/>
          <p:nvPr/>
        </p:nvCxnSpPr>
        <p:spPr>
          <a:xfrm>
            <a:off x="45775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6" name="Google Shape;2346;p247"/>
          <p:cNvCxnSpPr/>
          <p:nvPr/>
        </p:nvCxnSpPr>
        <p:spPr>
          <a:xfrm>
            <a:off x="63794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7" name="Google Shape;2347;p247"/>
          <p:cNvCxnSpPr/>
          <p:nvPr/>
        </p:nvCxnSpPr>
        <p:spPr>
          <a:xfrm>
            <a:off x="9416385"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8" name="Google Shape;2348;p247"/>
          <p:cNvCxnSpPr/>
          <p:nvPr/>
        </p:nvCxnSpPr>
        <p:spPr>
          <a:xfrm>
            <a:off x="2784063" y="229797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49" name="Google Shape;2349;p247"/>
          <p:cNvCxnSpPr/>
          <p:nvPr/>
        </p:nvCxnSpPr>
        <p:spPr>
          <a:xfrm rot="10800000">
            <a:off x="9292763" y="21598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0" name="Google Shape;2350;p247"/>
          <p:cNvCxnSpPr/>
          <p:nvPr/>
        </p:nvCxnSpPr>
        <p:spPr>
          <a:xfrm>
            <a:off x="9292663" y="21679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1" name="Google Shape;2351;p247"/>
          <p:cNvCxnSpPr/>
          <p:nvPr/>
        </p:nvCxnSpPr>
        <p:spPr>
          <a:xfrm>
            <a:off x="9292663" y="2419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2" name="Google Shape;2352;p247"/>
          <p:cNvCxnSpPr/>
          <p:nvPr/>
        </p:nvCxnSpPr>
        <p:spPr>
          <a:xfrm>
            <a:off x="2776700" y="286662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53" name="Google Shape;2353;p247"/>
          <p:cNvCxnSpPr/>
          <p:nvPr/>
        </p:nvCxnSpPr>
        <p:spPr>
          <a:xfrm rot="10800000">
            <a:off x="9285400" y="272850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4" name="Google Shape;2354;p247"/>
          <p:cNvCxnSpPr/>
          <p:nvPr/>
        </p:nvCxnSpPr>
        <p:spPr>
          <a:xfrm>
            <a:off x="9285300" y="273662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5" name="Google Shape;2355;p247"/>
          <p:cNvCxnSpPr/>
          <p:nvPr/>
        </p:nvCxnSpPr>
        <p:spPr>
          <a:xfrm>
            <a:off x="9285300" y="29885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6" name="Google Shape;2356;p247"/>
          <p:cNvCxnSpPr/>
          <p:nvPr/>
        </p:nvCxnSpPr>
        <p:spPr>
          <a:xfrm rot="10800000" flipH="1">
            <a:off x="4587938" y="2586300"/>
            <a:ext cx="4688400" cy="4200"/>
          </a:xfrm>
          <a:prstGeom prst="straightConnector1">
            <a:avLst/>
          </a:prstGeom>
          <a:noFill/>
          <a:ln w="9525" cap="flat" cmpd="sng">
            <a:solidFill>
              <a:schemeClr val="dk2"/>
            </a:solidFill>
            <a:prstDash val="solid"/>
            <a:round/>
            <a:headEnd type="none" w="med" len="med"/>
            <a:tailEnd type="triangle" w="med" len="med"/>
          </a:ln>
        </p:spPr>
      </p:cxnSp>
      <p:cxnSp>
        <p:nvCxnSpPr>
          <p:cNvPr id="2357" name="Google Shape;2357;p247"/>
          <p:cNvCxnSpPr/>
          <p:nvPr/>
        </p:nvCxnSpPr>
        <p:spPr>
          <a:xfrm rot="10800000">
            <a:off x="9292763" y="2448238"/>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8" name="Google Shape;2358;p247"/>
          <p:cNvCxnSpPr/>
          <p:nvPr/>
        </p:nvCxnSpPr>
        <p:spPr>
          <a:xfrm>
            <a:off x="9292663" y="2456363"/>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9" name="Google Shape;2359;p247"/>
          <p:cNvCxnSpPr/>
          <p:nvPr/>
        </p:nvCxnSpPr>
        <p:spPr>
          <a:xfrm>
            <a:off x="9292663" y="2708263"/>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0" name="Google Shape;2360;p247"/>
          <p:cNvCxnSpPr/>
          <p:nvPr/>
        </p:nvCxnSpPr>
        <p:spPr>
          <a:xfrm rot="10800000" flipH="1">
            <a:off x="6383688" y="3142750"/>
            <a:ext cx="2884200" cy="300"/>
          </a:xfrm>
          <a:prstGeom prst="straightConnector1">
            <a:avLst/>
          </a:prstGeom>
          <a:noFill/>
          <a:ln w="9525" cap="flat" cmpd="sng">
            <a:solidFill>
              <a:schemeClr val="dk2"/>
            </a:solidFill>
            <a:prstDash val="solid"/>
            <a:round/>
            <a:headEnd type="none" w="med" len="med"/>
            <a:tailEnd type="triangle" w="med" len="med"/>
          </a:ln>
        </p:spPr>
      </p:cxnSp>
      <p:cxnSp>
        <p:nvCxnSpPr>
          <p:cNvPr id="2361" name="Google Shape;2361;p247"/>
          <p:cNvCxnSpPr/>
          <p:nvPr/>
        </p:nvCxnSpPr>
        <p:spPr>
          <a:xfrm rot="10800000">
            <a:off x="9284313" y="30046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2" name="Google Shape;2362;p247"/>
          <p:cNvCxnSpPr/>
          <p:nvPr/>
        </p:nvCxnSpPr>
        <p:spPr>
          <a:xfrm>
            <a:off x="9284213" y="301275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3" name="Google Shape;2363;p247"/>
          <p:cNvCxnSpPr/>
          <p:nvPr/>
        </p:nvCxnSpPr>
        <p:spPr>
          <a:xfrm>
            <a:off x="9284213" y="32646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4" name="Google Shape;2364;p247"/>
          <p:cNvCxnSpPr/>
          <p:nvPr/>
        </p:nvCxnSpPr>
        <p:spPr>
          <a:xfrm rot="10800000" flipH="1">
            <a:off x="4596063" y="3418750"/>
            <a:ext cx="4680300" cy="8700"/>
          </a:xfrm>
          <a:prstGeom prst="straightConnector1">
            <a:avLst/>
          </a:prstGeom>
          <a:noFill/>
          <a:ln w="9525" cap="flat" cmpd="sng">
            <a:solidFill>
              <a:schemeClr val="dk2"/>
            </a:solidFill>
            <a:prstDash val="solid"/>
            <a:round/>
            <a:headEnd type="none" w="med" len="med"/>
            <a:tailEnd type="triangle" w="med" len="med"/>
          </a:ln>
        </p:spPr>
      </p:cxnSp>
      <p:cxnSp>
        <p:nvCxnSpPr>
          <p:cNvPr id="2365" name="Google Shape;2365;p247"/>
          <p:cNvCxnSpPr/>
          <p:nvPr/>
        </p:nvCxnSpPr>
        <p:spPr>
          <a:xfrm rot="10800000">
            <a:off x="9292763" y="32807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6" name="Google Shape;2366;p247"/>
          <p:cNvCxnSpPr/>
          <p:nvPr/>
        </p:nvCxnSpPr>
        <p:spPr>
          <a:xfrm>
            <a:off x="9292663" y="32888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7" name="Google Shape;2367;p247"/>
          <p:cNvCxnSpPr/>
          <p:nvPr/>
        </p:nvCxnSpPr>
        <p:spPr>
          <a:xfrm>
            <a:off x="9292663" y="35407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8" name="Google Shape;2368;p247"/>
          <p:cNvCxnSpPr/>
          <p:nvPr/>
        </p:nvCxnSpPr>
        <p:spPr>
          <a:xfrm rot="10800000" flipH="1">
            <a:off x="6399938" y="3695025"/>
            <a:ext cx="2868000" cy="8700"/>
          </a:xfrm>
          <a:prstGeom prst="straightConnector1">
            <a:avLst/>
          </a:prstGeom>
          <a:noFill/>
          <a:ln w="9525" cap="flat" cmpd="sng">
            <a:solidFill>
              <a:schemeClr val="dk2"/>
            </a:solidFill>
            <a:prstDash val="solid"/>
            <a:round/>
            <a:headEnd type="none" w="med" len="med"/>
            <a:tailEnd type="triangle" w="med" len="med"/>
          </a:ln>
        </p:spPr>
      </p:cxnSp>
      <p:cxnSp>
        <p:nvCxnSpPr>
          <p:cNvPr id="2369" name="Google Shape;2369;p247"/>
          <p:cNvCxnSpPr/>
          <p:nvPr/>
        </p:nvCxnSpPr>
        <p:spPr>
          <a:xfrm rot="10800000">
            <a:off x="9284313" y="3556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70" name="Google Shape;2370;p247"/>
          <p:cNvCxnSpPr/>
          <p:nvPr/>
        </p:nvCxnSpPr>
        <p:spPr>
          <a:xfrm>
            <a:off x="9284213" y="356500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71" name="Google Shape;2371;p247"/>
          <p:cNvCxnSpPr/>
          <p:nvPr/>
        </p:nvCxnSpPr>
        <p:spPr>
          <a:xfrm>
            <a:off x="9284213" y="3816900"/>
            <a:ext cx="12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2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77" name="Google Shape;2377;p248"/>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Równoległość działania wątków osiągana jest przez mechanizm przydzielania czasu procesora poszczególnym wykonującym się wątkom. Każdy wątek uzyskuje dostęp do procesora na krótki czas (kwant czasu), po czym „oddaje procesor" innemu wątkowi. </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Zmiana wątku wykonywanego przez procesor może dokonywać się na zasadzie:</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współpracy</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cooperative multitasking</a:t>
            </a:r>
            <a:r>
              <a:rPr lang="en-US" sz="2400">
                <a:solidFill>
                  <a:srgbClr val="515151"/>
                </a:solidFill>
                <a:latin typeface="Arial"/>
                <a:ea typeface="Arial"/>
                <a:cs typeface="Arial"/>
                <a:sym typeface="Arial"/>
              </a:rPr>
              <a:t>) - wątek sam decyduje, kiedy oddać czas procesora innym wątkom</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wywłaszczania</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pre-emptive multitasking</a:t>
            </a:r>
            <a:r>
              <a:rPr lang="en-US" sz="2400">
                <a:solidFill>
                  <a:srgbClr val="515151"/>
                </a:solidFill>
                <a:latin typeface="Arial"/>
                <a:ea typeface="Arial"/>
                <a:cs typeface="Arial"/>
                <a:sym typeface="Arial"/>
              </a:rPr>
              <a:t>) - o dostępie wątków do procesora decyduje systemowy zarządca wątków, który przydziela wątkowi kwant czasu, po upływie którego odsuwa wątek i przydziela kolejny kwant czasu innemu wątkowi</a:t>
            </a:r>
            <a:endParaRPr sz="2400">
              <a:solidFill>
                <a:srgbClr val="20999D"/>
              </a:solidFill>
              <a:latin typeface="Arial"/>
              <a:ea typeface="Arial"/>
              <a:cs typeface="Arial"/>
              <a:sym typeface="Arial"/>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2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3" name="Google Shape;2383;p249"/>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Thread</a:t>
            </a:r>
            <a:r>
              <a:rPr lang="en-US" sz="2400">
                <a:solidFill>
                  <a:srgbClr val="515151"/>
                </a:solidFill>
                <a:latin typeface="Arial"/>
                <a:ea typeface="Arial"/>
                <a:cs typeface="Arial"/>
                <a:sym typeface="Arial"/>
              </a:rPr>
              <a:t> - klasa odpowiedzialna za uruchamianie i zarządzanie wątkami</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Runnable</a:t>
            </a:r>
            <a:r>
              <a:rPr lang="en-US" sz="2400">
                <a:solidFill>
                  <a:srgbClr val="515151"/>
                </a:solidFill>
                <a:latin typeface="Arial"/>
                <a:ea typeface="Arial"/>
                <a:cs typeface="Arial"/>
                <a:sym typeface="Arial"/>
              </a:rPr>
              <a:t> - interfejs zawierający metodę </a:t>
            </a:r>
            <a:r>
              <a:rPr lang="en-US" sz="2400" b="1">
                <a:solidFill>
                  <a:srgbClr val="515151"/>
                </a:solidFill>
                <a:latin typeface="Arial"/>
                <a:ea typeface="Arial"/>
                <a:cs typeface="Arial"/>
                <a:sym typeface="Arial"/>
              </a:rPr>
              <a:t>run()</a:t>
            </a:r>
            <a:r>
              <a:rPr lang="en-US" sz="2400">
                <a:solidFill>
                  <a:srgbClr val="515151"/>
                </a:solidFill>
                <a:latin typeface="Arial"/>
                <a:ea typeface="Arial"/>
                <a:cs typeface="Arial"/>
                <a:sym typeface="Arial"/>
              </a:rPr>
              <a:t>, która definiuje co powinien wykonać dany wątek implementujący</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Najbardziej popularne metody tworzenia nowego wątku:</a:t>
            </a:r>
            <a:endParaRPr sz="2400">
              <a:solidFill>
                <a:srgbClr val="515151"/>
              </a:solidFill>
              <a:latin typeface="Arial"/>
              <a:ea typeface="Arial"/>
              <a:cs typeface="Arial"/>
              <a:sym typeface="Arial"/>
            </a:endParaRPr>
          </a:p>
          <a:p>
            <a:pPr marL="457200" lvl="0" indent="-381000" algn="l" rtl="0">
              <a:spcBef>
                <a:spcPts val="100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dziedziczenie klasy Thread</a:t>
            </a:r>
            <a:r>
              <a:rPr lang="en-US" sz="2400">
                <a:solidFill>
                  <a:srgbClr val="515151"/>
                </a:solidFill>
                <a:latin typeface="Arial"/>
                <a:ea typeface="Arial"/>
                <a:cs typeface="Arial"/>
                <a:sym typeface="Arial"/>
              </a:rPr>
              <a:t> (implementuje Runnable)</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implementację interfejsu Runnable</a:t>
            </a:r>
            <a:r>
              <a:rPr lang="en-US" sz="2400">
                <a:solidFill>
                  <a:srgbClr val="515151"/>
                </a:solidFill>
                <a:latin typeface="Arial"/>
                <a:ea typeface="Arial"/>
                <a:cs typeface="Arial"/>
                <a:sym typeface="Arial"/>
              </a:rPr>
              <a:t> (lepsze rozwiązanie niż dziedziczenie klasy Thread) oraz uruchomienie za pomocą klasy Thread</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Runnable / Callable + </a:t>
            </a:r>
            <a:r>
              <a:rPr lang="en-US" sz="2400" b="1">
                <a:solidFill>
                  <a:srgbClr val="515151"/>
                </a:solidFill>
                <a:latin typeface="Arial"/>
                <a:ea typeface="Arial"/>
                <a:cs typeface="Arial"/>
                <a:sym typeface="Arial"/>
              </a:rPr>
              <a:t>ExecutorService</a:t>
            </a:r>
            <a:endParaRPr sz="2400" b="1">
              <a:solidFill>
                <a:srgbClr val="515151"/>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2387"/>
        <p:cNvGrpSpPr/>
        <p:nvPr/>
      </p:nvGrpSpPr>
      <p:grpSpPr>
        <a:xfrm>
          <a:off x="0" y="0"/>
          <a:ext cx="0" cy="0"/>
          <a:chOff x="0" y="0"/>
          <a:chExt cx="0" cy="0"/>
        </a:xfrm>
      </p:grpSpPr>
      <p:sp>
        <p:nvSpPr>
          <p:cNvPr id="2388" name="Google Shape;2388;p25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9" name="Google Shape;2389;p250"/>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3000">
                <a:solidFill>
                  <a:srgbClr val="515151"/>
                </a:solidFill>
                <a:latin typeface="Arial"/>
                <a:ea typeface="Arial"/>
                <a:cs typeface="Arial"/>
                <a:sym typeface="Arial"/>
              </a:rPr>
              <a:t>java.util.concurrent.</a:t>
            </a:r>
            <a:r>
              <a:rPr lang="en-US" sz="3000">
                <a:solidFill>
                  <a:srgbClr val="20999D"/>
                </a:solidFill>
                <a:latin typeface="Arial"/>
                <a:ea typeface="Arial"/>
                <a:cs typeface="Arial"/>
                <a:sym typeface="Arial"/>
              </a:rPr>
              <a:t>ExecutorService</a:t>
            </a:r>
            <a:endParaRPr sz="3000">
              <a:solidFill>
                <a:srgbClr val="20999D"/>
              </a:solidFill>
              <a:latin typeface="Arial"/>
              <a:ea typeface="Arial"/>
              <a:cs typeface="Arial"/>
              <a:sym typeface="Arial"/>
            </a:endParaRPr>
          </a:p>
          <a:p>
            <a:pPr marL="0" lvl="0" indent="0" algn="l" rtl="0">
              <a:spcBef>
                <a:spcPts val="1000"/>
              </a:spcBef>
              <a:spcAft>
                <a:spcPts val="0"/>
              </a:spcAft>
              <a:buNone/>
            </a:pPr>
            <a:endParaRPr sz="2400">
              <a:solidFill>
                <a:srgbClr val="20999D"/>
              </a:solidFill>
              <a:latin typeface="Arial"/>
              <a:ea typeface="Arial"/>
              <a:cs typeface="Arial"/>
              <a:sym typeface="Arial"/>
            </a:endParaRPr>
          </a:p>
          <a:p>
            <a:pPr marL="0" lvl="0" indent="0" algn="l" rtl="0">
              <a:spcBef>
                <a:spcPts val="1000"/>
              </a:spcBef>
              <a:spcAft>
                <a:spcPts val="0"/>
              </a:spcAft>
              <a:buNone/>
            </a:pPr>
            <a:r>
              <a:rPr lang="en-US" sz="2400">
                <a:solidFill>
                  <a:srgbClr val="000000"/>
                </a:solidFill>
                <a:latin typeface="Arial"/>
                <a:ea typeface="Arial"/>
                <a:cs typeface="Arial"/>
                <a:sym typeface="Arial"/>
              </a:rPr>
              <a:t>Interfejs ten (a właściwie jego implementacje) pozwala nam tworzyć pule wątków, delegować im zadania, tworzyć zadania cykliczne, kończyć pracę wątków w kontrolowany sposób i wiele więcej.</a:t>
            </a:r>
            <a:endParaRPr sz="2400">
              <a:solidFill>
                <a:srgbClr val="000000"/>
              </a:solidFill>
              <a:latin typeface="Arial"/>
              <a:ea typeface="Arial"/>
              <a:cs typeface="Arial"/>
              <a:sym typeface="Arial"/>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2393"/>
        <p:cNvGrpSpPr/>
        <p:nvPr/>
      </p:nvGrpSpPr>
      <p:grpSpPr>
        <a:xfrm>
          <a:off x="0" y="0"/>
          <a:ext cx="0" cy="0"/>
          <a:chOff x="0" y="0"/>
          <a:chExt cx="0" cy="0"/>
        </a:xfrm>
      </p:grpSpPr>
      <p:sp>
        <p:nvSpPr>
          <p:cNvPr id="2394" name="Google Shape;2394;p25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395" name="Google Shape;2395;p25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#concurrent</a:t>
            </a:r>
            <a:endParaRPr sz="3000" b="1">
              <a:solidFill>
                <a:schemeClr val="accent6"/>
              </a:solidFill>
              <a:latin typeface="Arial"/>
              <a:ea typeface="Arial"/>
              <a:cs typeface="Arial"/>
              <a:sym typeface="Arial"/>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2399"/>
        <p:cNvGrpSpPr/>
        <p:nvPr/>
      </p:nvGrpSpPr>
      <p:grpSpPr>
        <a:xfrm>
          <a:off x="0" y="0"/>
          <a:ext cx="0" cy="0"/>
          <a:chOff x="0" y="0"/>
          <a:chExt cx="0" cy="0"/>
        </a:xfrm>
      </p:grpSpPr>
      <p:sp>
        <p:nvSpPr>
          <p:cNvPr id="2400" name="Google Shape;2400;p2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#concurrent</a:t>
            </a:r>
            <a:endParaRPr sz="2400">
              <a:solidFill>
                <a:schemeClr val="accent6"/>
              </a:solidFill>
              <a:latin typeface="Arial"/>
              <a:ea typeface="Arial"/>
              <a:cs typeface="Arial"/>
              <a:sym typeface="Arial"/>
            </a:endParaRPr>
          </a:p>
        </p:txBody>
      </p:sp>
      <p:sp>
        <p:nvSpPr>
          <p:cNvPr id="2401" name="Google Shape;2401;p252"/>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Zapoznaj się z metodami klas Thread oraz ExecutorService. Co możemy dzięki nim osiągnąć?</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własne implementacje klas CustomThread oraz CustomRunnable. Następnie przetestuj ich działanie.</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klasę implementującą interfejs Runnable. Klasa powinna wykonywać w metodzie run() kod, którego wynikiem będzie lista wszystkich całkowitych dzielników podanej liczby naturalnej. Uruchom klasę z wykorzystaniem ExecutorService i przetestuj jej działanie. Sprawdź czas wykonania swojego kodu.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t>
            </a:r>
            <a:r>
              <a:rPr lang="en-US" sz="2200" b="1">
                <a:latin typeface="Arial"/>
                <a:ea typeface="Arial"/>
                <a:cs typeface="Arial"/>
                <a:sym typeface="Arial"/>
              </a:rPr>
              <a:t>Counter</a:t>
            </a:r>
            <a:r>
              <a:rPr lang="en-US" sz="2200">
                <a:latin typeface="Arial"/>
                <a:ea typeface="Arial"/>
                <a:cs typeface="Arial"/>
                <a:sym typeface="Arial"/>
              </a:rPr>
              <a:t>, która zwiększać będzie swój licznik przy każdym wykonaniu metody </a:t>
            </a:r>
            <a:r>
              <a:rPr lang="en-US" sz="2200" b="1">
                <a:latin typeface="Arial"/>
                <a:ea typeface="Arial"/>
                <a:cs typeface="Arial"/>
                <a:sym typeface="Arial"/>
              </a:rPr>
              <a:t>increase()</a:t>
            </a:r>
            <a:r>
              <a:rPr lang="en-US" sz="2200">
                <a:latin typeface="Arial"/>
                <a:ea typeface="Arial"/>
                <a:cs typeface="Arial"/>
                <a:sym typeface="Arial"/>
              </a:rPr>
              <a:t>. Do klasy dodaj również metodę </a:t>
            </a:r>
            <a:r>
              <a:rPr lang="en-US" sz="2200" b="1">
                <a:latin typeface="Arial"/>
                <a:ea typeface="Arial"/>
                <a:cs typeface="Arial"/>
                <a:sym typeface="Arial"/>
              </a:rPr>
              <a:t>get()</a:t>
            </a:r>
            <a:r>
              <a:rPr lang="en-US" sz="2200">
                <a:latin typeface="Arial"/>
                <a:ea typeface="Arial"/>
                <a:cs typeface="Arial"/>
                <a:sym typeface="Arial"/>
              </a:rPr>
              <a:t>, która zwróci aktualny stan licznika. Napisz klasę </a:t>
            </a:r>
            <a:r>
              <a:rPr lang="en-US" sz="2200" b="1">
                <a:latin typeface="Arial"/>
                <a:ea typeface="Arial"/>
                <a:cs typeface="Arial"/>
                <a:sym typeface="Arial"/>
              </a:rPr>
              <a:t>CounterRunnable</a:t>
            </a:r>
            <a:r>
              <a:rPr lang="en-US" sz="2200">
                <a:latin typeface="Arial"/>
                <a:ea typeface="Arial"/>
                <a:cs typeface="Arial"/>
                <a:sym typeface="Arial"/>
              </a:rPr>
              <a:t> implementującą interfejs Runnable, dla której konstruktor jako argument przyjmować będzie instancję klasy </a:t>
            </a:r>
            <a:r>
              <a:rPr lang="en-US" sz="2200" b="1">
                <a:latin typeface="Arial"/>
                <a:ea typeface="Arial"/>
                <a:cs typeface="Arial"/>
                <a:sym typeface="Arial"/>
              </a:rPr>
              <a:t>Counter</a:t>
            </a:r>
            <a:r>
              <a:rPr lang="en-US" sz="2200">
                <a:latin typeface="Arial"/>
                <a:ea typeface="Arial"/>
                <a:cs typeface="Arial"/>
                <a:sym typeface="Arial"/>
              </a:rPr>
              <a:t>, a metoda </a:t>
            </a:r>
            <a:r>
              <a:rPr lang="en-US" sz="2200" b="1">
                <a:latin typeface="Arial"/>
                <a:ea typeface="Arial"/>
                <a:cs typeface="Arial"/>
                <a:sym typeface="Arial"/>
              </a:rPr>
              <a:t>run()</a:t>
            </a:r>
            <a:r>
              <a:rPr lang="en-US" sz="2200">
                <a:latin typeface="Arial"/>
                <a:ea typeface="Arial"/>
                <a:cs typeface="Arial"/>
                <a:sym typeface="Arial"/>
              </a:rPr>
              <a:t> wywoła metody increase() oraz get() i wyświetli na konsoli rezultat. Uruchom pulę wątków i obserwuj jakie otrzymujesz wartości. Przetestuj działanie dla różnej puli wątków. Czy rezultaty są takie jak oczekiwane przez Ciebie?</a:t>
            </a:r>
            <a:endParaRPr sz="2200">
              <a:latin typeface="Arial"/>
              <a:ea typeface="Arial"/>
              <a:cs typeface="Arial"/>
              <a:sym typeface="Arial"/>
            </a:endParaRPr>
          </a:p>
        </p:txBody>
      </p:sp>
      <p:sp>
        <p:nvSpPr>
          <p:cNvPr id="2402" name="Google Shape;2402;p25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25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Elementy biblioteki Swing</a:t>
            </a:r>
            <a:endParaRPr sz="4800">
              <a:solidFill>
                <a:srgbClr val="000000"/>
              </a:solidFill>
            </a:endParaRPr>
          </a:p>
        </p:txBody>
      </p:sp>
      <p:sp>
        <p:nvSpPr>
          <p:cNvPr id="2408" name="Google Shape;2408;p2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2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14" name="Google Shape;2414;p25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Swing to zestaw klas umożliwiający tworzenie aplikacji posiadających </a:t>
            </a:r>
            <a:r>
              <a:rPr lang="en-US" sz="2400" b="1">
                <a:latin typeface="Arial"/>
                <a:ea typeface="Arial"/>
                <a:cs typeface="Arial"/>
                <a:sym typeface="Arial"/>
              </a:rPr>
              <a:t>graficzny interfejs użytkownika</a:t>
            </a:r>
            <a:r>
              <a:rPr lang="en-US" sz="2400">
                <a:latin typeface="Arial"/>
                <a:ea typeface="Arial"/>
                <a:cs typeface="Arial"/>
                <a:sym typeface="Arial"/>
              </a:rPr>
              <a:t> (</a:t>
            </a:r>
            <a:r>
              <a:rPr lang="en-US" sz="2400">
                <a:solidFill>
                  <a:srgbClr val="20999D"/>
                </a:solidFill>
                <a:latin typeface="Arial"/>
                <a:ea typeface="Arial"/>
                <a:cs typeface="Arial"/>
                <a:sym typeface="Arial"/>
              </a:rPr>
              <a:t>GUI</a:t>
            </a:r>
            <a:r>
              <a:rPr lang="en-US" sz="2400">
                <a:latin typeface="Arial"/>
                <a:ea typeface="Arial"/>
                <a:cs typeface="Arial"/>
                <a:sym typeface="Arial"/>
              </a:rPr>
              <a:t>).</a:t>
            </a:r>
            <a:br>
              <a:rPr lang="en-US" sz="2400">
                <a:latin typeface="Arial"/>
                <a:ea typeface="Arial"/>
                <a:cs typeface="Arial"/>
                <a:sym typeface="Arial"/>
              </a:rPr>
            </a:b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Swing bazuje na architekturze </a:t>
            </a:r>
            <a:r>
              <a:rPr lang="en-US" sz="2400" b="1">
                <a:latin typeface="Arial"/>
                <a:ea typeface="Arial"/>
                <a:cs typeface="Arial"/>
                <a:sym typeface="Arial"/>
              </a:rPr>
              <a:t>Model-View-Controller</a:t>
            </a:r>
            <a:r>
              <a:rPr lang="en-US" sz="2400">
                <a:latin typeface="Arial"/>
                <a:ea typeface="Arial"/>
                <a:cs typeface="Arial"/>
                <a:sym typeface="Arial"/>
              </a:rPr>
              <a:t> (</a:t>
            </a:r>
            <a:r>
              <a:rPr lang="en-US" sz="2400">
                <a:solidFill>
                  <a:srgbClr val="20999D"/>
                </a:solidFill>
                <a:latin typeface="Arial"/>
                <a:ea typeface="Arial"/>
                <a:cs typeface="Arial"/>
                <a:sym typeface="Arial"/>
              </a:rPr>
              <a:t>MVC</a:t>
            </a:r>
            <a:r>
              <a:rPr lang="en-US" sz="2400">
                <a:latin typeface="Arial"/>
                <a:ea typeface="Arial"/>
                <a:cs typeface="Arial"/>
                <a:sym typeface="Arial"/>
              </a:rPr>
              <a:t>), gdzie:</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model</a:t>
            </a:r>
            <a:r>
              <a:rPr lang="en-US" sz="2400">
                <a:latin typeface="Arial"/>
                <a:ea typeface="Arial"/>
                <a:cs typeface="Arial"/>
                <a:sym typeface="Arial"/>
              </a:rPr>
              <a:t> - określa dane związane z komponentem lub stany komponentu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widok</a:t>
            </a:r>
            <a:r>
              <a:rPr lang="en-US" sz="2400">
                <a:latin typeface="Arial"/>
                <a:ea typeface="Arial"/>
                <a:cs typeface="Arial"/>
                <a:sym typeface="Arial"/>
              </a:rPr>
              <a:t> (view) - określa wizualną reprezentację danych lub stanów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sterownik</a:t>
            </a:r>
            <a:r>
              <a:rPr lang="en-US" sz="2400">
                <a:latin typeface="Arial"/>
                <a:ea typeface="Arial"/>
                <a:cs typeface="Arial"/>
                <a:sym typeface="Arial"/>
              </a:rPr>
              <a:t> (controller) - zapewnia interakcję użytkownika z widokiem i wynikające stąd modyfikacje modelu</a:t>
            </a:r>
            <a:endParaRPr sz="2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Unicode - </a:t>
            </a:r>
            <a:r>
              <a:rPr lang="en-US" u="sng">
                <a:solidFill>
                  <a:schemeClr val="hlink"/>
                </a:solidFill>
                <a:latin typeface="Arial"/>
                <a:ea typeface="Arial"/>
                <a:cs typeface="Arial"/>
                <a:sym typeface="Arial"/>
                <a:hlinkClick r:id="rId3"/>
              </a:rPr>
              <a:t>https://pl.wikisource.org/wiki/Unicode/0</a:t>
            </a:r>
            <a:endParaRPr>
              <a:latin typeface="Arial"/>
              <a:ea typeface="Arial"/>
              <a:cs typeface="Arial"/>
              <a:sym typeface="Arial"/>
            </a:endParaRPr>
          </a:p>
        </p:txBody>
      </p:sp>
      <p:graphicFrame>
        <p:nvGraphicFramePr>
          <p:cNvPr id="403" name="Google Shape;403;p39"/>
          <p:cNvGraphicFramePr/>
          <p:nvPr/>
        </p:nvGraphicFramePr>
        <p:xfrm>
          <a:off x="1232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1 - 32</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t>&lt;control&gt;</a:t>
                      </a:r>
                      <a:endParaRPr sz="18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9625">
                <a:tc>
                  <a:txBody>
                    <a:bodyPr/>
                    <a:lstStyle/>
                    <a:p>
                      <a:pPr marL="0" lvl="0" indent="0" algn="ctr" rtl="0">
                        <a:spcBef>
                          <a:spcPts val="0"/>
                        </a:spcBef>
                        <a:spcAft>
                          <a:spcPts val="0"/>
                        </a:spcAft>
                        <a:buNone/>
                      </a:pPr>
                      <a:r>
                        <a:rPr lang="en-US" sz="1800"/>
                        <a:t>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8925">
                <a:tc>
                  <a:txBody>
                    <a:bodyPr/>
                    <a:lstStyle/>
                    <a:p>
                      <a:pPr marL="0" lvl="0" indent="0" algn="ctr" rtl="0">
                        <a:spcBef>
                          <a:spcPts val="0"/>
                        </a:spcBef>
                        <a:spcAft>
                          <a:spcPts val="0"/>
                        </a:spcAft>
                        <a:buNone/>
                      </a:pPr>
                      <a:r>
                        <a:rPr lang="en-US" sz="1800"/>
                        <a:t>34</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9625">
                <a:tc>
                  <a:txBody>
                    <a:bodyPr/>
                    <a:lstStyle/>
                    <a:p>
                      <a:pPr marL="0" lvl="0" indent="0" algn="ctr" rtl="0">
                        <a:spcBef>
                          <a:spcPts val="0"/>
                        </a:spcBef>
                        <a:spcAft>
                          <a:spcPts val="0"/>
                        </a:spcAft>
                        <a:buNone/>
                      </a:pPr>
                      <a:r>
                        <a:rPr lang="en-US" sz="1800"/>
                        <a:t>48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0</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9625">
                <a:tc>
                  <a:txBody>
                    <a:bodyPr/>
                    <a:lstStyle/>
                    <a:p>
                      <a:pPr marL="0" lvl="0" indent="0" algn="ctr" rtl="0">
                        <a:spcBef>
                          <a:spcPts val="0"/>
                        </a:spcBef>
                        <a:spcAft>
                          <a:spcPts val="0"/>
                        </a:spcAft>
                        <a:buNone/>
                      </a:pPr>
                      <a:r>
                        <a:rPr lang="en-US" sz="1800"/>
                        <a:t>49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8925">
                <a:tc>
                  <a:txBody>
                    <a:bodyPr/>
                    <a:lstStyle/>
                    <a:p>
                      <a:pPr marL="0" lvl="0" indent="0" algn="ctr" rtl="0">
                        <a:spcBef>
                          <a:spcPts val="0"/>
                        </a:spcBef>
                        <a:spcAft>
                          <a:spcPts val="0"/>
                        </a:spcAft>
                        <a:buNone/>
                      </a:pPr>
                      <a:r>
                        <a:rPr lang="en-US" sz="1800"/>
                        <a:t>50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64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4" name="Google Shape;404;p39"/>
          <p:cNvGraphicFramePr/>
          <p:nvPr/>
        </p:nvGraphicFramePr>
        <p:xfrm>
          <a:off x="25153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65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66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t>67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t>68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t>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99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100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5" name="Google Shape;405;p39"/>
          <p:cNvGraphicFramePr/>
          <p:nvPr/>
        </p:nvGraphicFramePr>
        <p:xfrm>
          <a:off x="491812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260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261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377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380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6" name="Google Shape;406;p39"/>
          <p:cNvGraphicFramePr/>
          <p:nvPr/>
        </p:nvGraphicFramePr>
        <p:xfrm>
          <a:off x="732375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1044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Д</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1045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Е</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1046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Ж</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1047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З</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1096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ш</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щ</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ъ</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1099</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ы</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7" name="Google Shape;407;p39"/>
          <p:cNvGraphicFramePr/>
          <p:nvPr/>
        </p:nvGraphicFramePr>
        <p:xfrm>
          <a:off x="975100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8721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solidFill>
                            <a:schemeClr val="dk1"/>
                          </a:solidFill>
                        </a:rPr>
                        <a:t>8723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8730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8734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8747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10226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10227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solidFill>
                            <a:schemeClr val="dk1"/>
                          </a:solidFill>
                        </a:rPr>
                        <a:t>10232</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10233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2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0" name="Google Shape;2420;p25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javax.swing.*</a:t>
            </a:r>
            <a:endParaRPr sz="3000">
              <a:solidFill>
                <a:srgbClr val="20999D"/>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JFrame</a:t>
            </a:r>
            <a:r>
              <a:rPr lang="en-US" sz="2400">
                <a:latin typeface="Arial"/>
                <a:ea typeface="Arial"/>
                <a:cs typeface="Arial"/>
                <a:sym typeface="Arial"/>
              </a:rPr>
              <a:t> (służy do tworzenia okien)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JMenuBar</a:t>
            </a:r>
            <a:r>
              <a:rPr lang="en-US" sz="2400">
                <a:latin typeface="Arial"/>
                <a:ea typeface="Arial"/>
                <a:cs typeface="Arial"/>
                <a:sym typeface="Arial"/>
              </a:rPr>
              <a:t> (służy do tworzenia menu w oknach)</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JMenuItem</a:t>
            </a:r>
            <a:r>
              <a:rPr lang="en-US" sz="2400">
                <a:latin typeface="Arial"/>
                <a:ea typeface="Arial"/>
                <a:cs typeface="Arial"/>
                <a:sym typeface="Arial"/>
              </a:rPr>
              <a:t> (tworzy element menu)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JTextField</a:t>
            </a:r>
            <a:r>
              <a:rPr lang="en-US" sz="2400">
                <a:latin typeface="Arial"/>
                <a:ea typeface="Arial"/>
                <a:cs typeface="Arial"/>
                <a:sym typeface="Arial"/>
              </a:rPr>
              <a:t> (pole do wpisywania tekstu)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JList</a:t>
            </a:r>
            <a:r>
              <a:rPr lang="en-US" sz="2400">
                <a:latin typeface="Arial"/>
                <a:ea typeface="Arial"/>
                <a:cs typeface="Arial"/>
                <a:sym typeface="Arial"/>
              </a:rPr>
              <a:t> (tabelka z listą elementów)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WindowConstant</a:t>
            </a:r>
            <a:r>
              <a:rPr lang="en-US" sz="2400">
                <a:latin typeface="Arial"/>
                <a:ea typeface="Arial"/>
                <a:cs typeface="Arial"/>
                <a:sym typeface="Arial"/>
              </a:rPr>
              <a:t> (zbiór pewnych stałych potrzebnych do ustawienia właściwości tworzonych obiektów)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2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6" name="Google Shape;2426;p25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Małe demo - </a:t>
            </a:r>
            <a:r>
              <a:rPr lang="en-US" sz="2400">
                <a:solidFill>
                  <a:schemeClr val="accent6"/>
                </a:solidFill>
                <a:latin typeface="Arial"/>
                <a:ea typeface="Arial"/>
                <a:cs typeface="Arial"/>
                <a:sym typeface="Arial"/>
              </a:rPr>
              <a:t>#swing</a:t>
            </a:r>
            <a:endParaRPr sz="2400">
              <a:solidFill>
                <a:schemeClr val="accent6"/>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3"/>
              </a:rPr>
              <a:t>https://beginnersbook.com/2015/07/java-swing-tutorial/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4"/>
              </a:rPr>
              <a:t>http://zetcode.com/tutorials/javaswingtutorial/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5"/>
              </a:rPr>
              <a:t>https://www.javatpoint.com/java-swing</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6"/>
              </a:rPr>
              <a:t>https://www.udemy.com/java-swing-complete/</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7"/>
              </a:rPr>
              <a:t>https://www.jetbrains.com/help/idea/swing-designing-gui.html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257"/>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JavaFX</a:t>
            </a:r>
            <a:endParaRPr sz="4800">
              <a:solidFill>
                <a:srgbClr val="000000"/>
              </a:solidFill>
            </a:endParaRPr>
          </a:p>
        </p:txBody>
      </p:sp>
      <p:sp>
        <p:nvSpPr>
          <p:cNvPr id="2432" name="Google Shape;2432;p25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2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Java (7?) 8++</a:t>
            </a:r>
            <a:endParaRPr sz="2400">
              <a:solidFill>
                <a:schemeClr val="accent6"/>
              </a:solidFill>
              <a:latin typeface="Arial"/>
              <a:ea typeface="Arial"/>
              <a:cs typeface="Arial"/>
              <a:sym typeface="Arial"/>
            </a:endParaRPr>
          </a:p>
        </p:txBody>
      </p:sp>
      <p:sp>
        <p:nvSpPr>
          <p:cNvPr id="2438" name="Google Shape;2438;p25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(F)XML</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CSS</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MVC (Model - View - Controller)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Scene Builder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wsparcie multimediów</a:t>
            </a:r>
            <a:endParaRPr sz="2400">
              <a:solidFill>
                <a:schemeClr val="dk2"/>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solidFill>
                  <a:srgbClr val="42719B"/>
                </a:solidFill>
                <a:latin typeface="Arial"/>
                <a:ea typeface="Arial"/>
                <a:cs typeface="Arial"/>
                <a:sym typeface="Arial"/>
              </a:rPr>
              <a:t>JavaFX - od Java8</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3"/>
              </a:rPr>
              <a:t>http://code.makery.ch/library/javafx-8-tutorial/</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4"/>
              </a:rPr>
              <a:t>http://www.tutorialspoint.com/javafx/</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5"/>
              </a:rPr>
              <a:t>https://www.oracle.com/technetwork/java/javase/overview/javafx-samples-2158687.html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6"/>
              </a:rPr>
              <a:t>https://www.youtube.com/watch?v=FLkOX4Eez6o&amp;list=PL6gx4Cwl9DGBzfXLWLSYVy8EbTdpGbUIG</a:t>
            </a:r>
            <a:endParaRPr sz="2400">
              <a:solidFill>
                <a:srgbClr val="42719B"/>
              </a:solidFill>
              <a:latin typeface="Arial"/>
              <a:ea typeface="Arial"/>
              <a:cs typeface="Arial"/>
              <a:sym typeface="Arial"/>
            </a:endParaRPr>
          </a:p>
          <a:p>
            <a:pPr marL="45720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25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FXML</a:t>
            </a:r>
            <a:endParaRPr sz="2400">
              <a:solidFill>
                <a:schemeClr val="accent6"/>
              </a:solidFill>
              <a:latin typeface="Arial"/>
              <a:ea typeface="Arial"/>
              <a:cs typeface="Arial"/>
              <a:sym typeface="Arial"/>
            </a:endParaRPr>
          </a:p>
        </p:txBody>
      </p:sp>
      <p:sp>
        <p:nvSpPr>
          <p:cNvPr id="2444" name="Google Shape;2444;p25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2"/>
                </a:solidFill>
                <a:latin typeface="Arial"/>
                <a:ea typeface="Arial"/>
                <a:cs typeface="Arial"/>
                <a:sym typeface="Arial"/>
              </a:rPr>
              <a:t>&lt;?</a:t>
            </a:r>
            <a:r>
              <a:rPr lang="en-US" sz="2400">
                <a:solidFill>
                  <a:schemeClr val="accent4"/>
                </a:solidFill>
                <a:latin typeface="Arial"/>
                <a:ea typeface="Arial"/>
                <a:cs typeface="Arial"/>
                <a:sym typeface="Arial"/>
              </a:rPr>
              <a:t>xml</a:t>
            </a:r>
            <a:r>
              <a:rPr lang="en-US" sz="2400">
                <a:solidFill>
                  <a:schemeClr val="dk2"/>
                </a:solidFill>
                <a:latin typeface="Arial"/>
                <a:ea typeface="Arial"/>
                <a:cs typeface="Arial"/>
                <a:sym typeface="Arial"/>
              </a:rPr>
              <a:t> version="1.0" encoding="UTF-8"?&gt;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javafx.scene.layout.GridPane?&gt;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javafx.scene.control.Button?&gt;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    &lt;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r>
              <a:rPr lang="en-US" sz="2400">
                <a:solidFill>
                  <a:schemeClr val="accent2"/>
                </a:solidFill>
                <a:latin typeface="Arial"/>
                <a:ea typeface="Arial"/>
                <a:cs typeface="Arial"/>
                <a:sym typeface="Arial"/>
              </a:rPr>
              <a:t>Click me!</a:t>
            </a: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endParaRPr sz="2400">
              <a:latin typeface="Arial"/>
              <a:ea typeface="Arial"/>
              <a:cs typeface="Arial"/>
              <a:sym typeface="Arial"/>
            </a:endParaRPr>
          </a:p>
        </p:txBody>
      </p:sp>
      <p:pic>
        <p:nvPicPr>
          <p:cNvPr id="2445" name="Google Shape;2445;p259"/>
          <p:cNvPicPr preferRelativeResize="0"/>
          <p:nvPr/>
        </p:nvPicPr>
        <p:blipFill>
          <a:blip r:embed="rId3">
            <a:alphaModFix/>
          </a:blip>
          <a:stretch>
            <a:fillRect/>
          </a:stretch>
        </p:blipFill>
        <p:spPr>
          <a:xfrm>
            <a:off x="8018550" y="3081438"/>
            <a:ext cx="2876550" cy="2924175"/>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2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MVC -&gt; Model &amp; View &amp; Controller</a:t>
            </a:r>
            <a:endParaRPr sz="2400">
              <a:solidFill>
                <a:schemeClr val="accent6"/>
              </a:solidFill>
              <a:latin typeface="Arial"/>
              <a:ea typeface="Arial"/>
              <a:cs typeface="Arial"/>
              <a:sym typeface="Arial"/>
            </a:endParaRPr>
          </a:p>
        </p:txBody>
      </p:sp>
      <p:sp>
        <p:nvSpPr>
          <p:cNvPr id="2451" name="Google Shape;2451;p260"/>
          <p:cNvSpPr txBox="1"/>
          <p:nvPr/>
        </p:nvSpPr>
        <p:spPr>
          <a:xfrm>
            <a:off x="4496550" y="1101200"/>
            <a:ext cx="3198900" cy="17136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model</a:t>
            </a:r>
            <a:endParaRPr sz="3000">
              <a:solidFill>
                <a:schemeClr val="lt1"/>
              </a:solidFill>
            </a:endParaRPr>
          </a:p>
        </p:txBody>
      </p:sp>
      <p:sp>
        <p:nvSpPr>
          <p:cNvPr id="2452" name="Google Shape;2452;p260"/>
          <p:cNvSpPr txBox="1"/>
          <p:nvPr/>
        </p:nvSpPr>
        <p:spPr>
          <a:xfrm>
            <a:off x="2487125" y="3115750"/>
            <a:ext cx="3198900" cy="17136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view</a:t>
            </a:r>
            <a:endParaRPr sz="3000">
              <a:solidFill>
                <a:schemeClr val="lt1"/>
              </a:solidFill>
            </a:endParaRPr>
          </a:p>
        </p:txBody>
      </p:sp>
      <p:sp>
        <p:nvSpPr>
          <p:cNvPr id="2453" name="Google Shape;2453;p260"/>
          <p:cNvSpPr txBox="1"/>
          <p:nvPr/>
        </p:nvSpPr>
        <p:spPr>
          <a:xfrm>
            <a:off x="6485825" y="3115750"/>
            <a:ext cx="3198900" cy="1713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controller</a:t>
            </a:r>
            <a:endParaRPr sz="3000">
              <a:solidFill>
                <a:schemeClr val="lt1"/>
              </a:solidFill>
            </a:endParaRPr>
          </a:p>
        </p:txBody>
      </p:sp>
      <p:sp>
        <p:nvSpPr>
          <p:cNvPr id="2454" name="Google Shape;2454;p260"/>
          <p:cNvSpPr txBox="1"/>
          <p:nvPr/>
        </p:nvSpPr>
        <p:spPr>
          <a:xfrm>
            <a:off x="8143275" y="2423000"/>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manipulates</a:t>
            </a:r>
            <a:endParaRPr>
              <a:solidFill>
                <a:schemeClr val="accent6"/>
              </a:solidFill>
            </a:endParaRPr>
          </a:p>
        </p:txBody>
      </p:sp>
      <p:sp>
        <p:nvSpPr>
          <p:cNvPr id="2455" name="Google Shape;2455;p260"/>
          <p:cNvSpPr/>
          <p:nvPr/>
        </p:nvSpPr>
        <p:spPr>
          <a:xfrm>
            <a:off x="5705550" y="5401800"/>
            <a:ext cx="780900" cy="780900"/>
          </a:xfrm>
          <a:prstGeom prst="smileyFace">
            <a:avLst>
              <a:gd name="adj" fmla="val 4653"/>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6" name="Google Shape;2456;p260"/>
          <p:cNvCxnSpPr>
            <a:stCxn id="2455" idx="2"/>
            <a:endCxn id="2452" idx="2"/>
          </p:cNvCxnSpPr>
          <p:nvPr/>
        </p:nvCxnSpPr>
        <p:spPr>
          <a:xfrm rot="10800000">
            <a:off x="4086450" y="4829250"/>
            <a:ext cx="1619100" cy="963000"/>
          </a:xfrm>
          <a:prstGeom prst="bentConnector2">
            <a:avLst/>
          </a:prstGeom>
          <a:noFill/>
          <a:ln w="9525" cap="flat" cmpd="sng">
            <a:solidFill>
              <a:schemeClr val="dk2"/>
            </a:solidFill>
            <a:prstDash val="solid"/>
            <a:round/>
            <a:headEnd type="triangle" w="med" len="med"/>
            <a:tailEnd type="diamond" w="med" len="med"/>
          </a:ln>
        </p:spPr>
      </p:cxnSp>
      <p:cxnSp>
        <p:nvCxnSpPr>
          <p:cNvPr id="2457" name="Google Shape;2457;p260"/>
          <p:cNvCxnSpPr>
            <a:stCxn id="2455" idx="6"/>
            <a:endCxn id="2453" idx="2"/>
          </p:cNvCxnSpPr>
          <p:nvPr/>
        </p:nvCxnSpPr>
        <p:spPr>
          <a:xfrm rot="10800000" flipH="1">
            <a:off x="6486450" y="4829250"/>
            <a:ext cx="1598700" cy="963000"/>
          </a:xfrm>
          <a:prstGeom prst="bentConnector2">
            <a:avLst/>
          </a:prstGeom>
          <a:noFill/>
          <a:ln w="9525" cap="flat" cmpd="sng">
            <a:solidFill>
              <a:schemeClr val="dk2"/>
            </a:solidFill>
            <a:prstDash val="solid"/>
            <a:round/>
            <a:headEnd type="diamond" w="med" len="med"/>
            <a:tailEnd type="triangle" w="med" len="med"/>
          </a:ln>
        </p:spPr>
      </p:cxnSp>
      <p:sp>
        <p:nvSpPr>
          <p:cNvPr id="2458" name="Google Shape;2458;p260"/>
          <p:cNvSpPr txBox="1"/>
          <p:nvPr/>
        </p:nvSpPr>
        <p:spPr>
          <a:xfrm>
            <a:off x="44476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sees</a:t>
            </a:r>
            <a:endParaRPr>
              <a:solidFill>
                <a:schemeClr val="accent6"/>
              </a:solidFill>
            </a:endParaRPr>
          </a:p>
        </p:txBody>
      </p:sp>
      <p:sp>
        <p:nvSpPr>
          <p:cNvPr id="2459" name="Google Shape;2459;p260"/>
          <p:cNvSpPr txBox="1"/>
          <p:nvPr/>
        </p:nvSpPr>
        <p:spPr>
          <a:xfrm>
            <a:off x="70250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uses</a:t>
            </a:r>
            <a:endParaRPr>
              <a:solidFill>
                <a:schemeClr val="accent6"/>
              </a:solidFill>
            </a:endParaRPr>
          </a:p>
        </p:txBody>
      </p:sp>
      <p:sp>
        <p:nvSpPr>
          <p:cNvPr id="2460" name="Google Shape;2460;p260"/>
          <p:cNvSpPr txBox="1"/>
          <p:nvPr/>
        </p:nvSpPr>
        <p:spPr>
          <a:xfrm>
            <a:off x="3212625" y="2423000"/>
            <a:ext cx="836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updates</a:t>
            </a:r>
            <a:endParaRPr>
              <a:solidFill>
                <a:schemeClr val="accent6"/>
              </a:solidFill>
            </a:endParaRPr>
          </a:p>
        </p:txBody>
      </p:sp>
      <p:cxnSp>
        <p:nvCxnSpPr>
          <p:cNvPr id="2461" name="Google Shape;2461;p260"/>
          <p:cNvCxnSpPr>
            <a:stCxn id="2451" idx="3"/>
            <a:endCxn id="2453" idx="0"/>
          </p:cNvCxnSpPr>
          <p:nvPr/>
        </p:nvCxnSpPr>
        <p:spPr>
          <a:xfrm>
            <a:off x="7695450" y="1958000"/>
            <a:ext cx="389700" cy="1157700"/>
          </a:xfrm>
          <a:prstGeom prst="bentConnector2">
            <a:avLst/>
          </a:prstGeom>
          <a:noFill/>
          <a:ln w="9525" cap="flat" cmpd="sng">
            <a:solidFill>
              <a:schemeClr val="dk2"/>
            </a:solidFill>
            <a:prstDash val="solid"/>
            <a:round/>
            <a:headEnd type="triangle" w="med" len="med"/>
            <a:tailEnd type="diamond" w="med" len="med"/>
          </a:ln>
        </p:spPr>
      </p:cxnSp>
      <p:cxnSp>
        <p:nvCxnSpPr>
          <p:cNvPr id="2462" name="Google Shape;2462;p260"/>
          <p:cNvCxnSpPr>
            <a:stCxn id="2451" idx="1"/>
            <a:endCxn id="2452" idx="0"/>
          </p:cNvCxnSpPr>
          <p:nvPr/>
        </p:nvCxnSpPr>
        <p:spPr>
          <a:xfrm flipH="1">
            <a:off x="4086450" y="1958000"/>
            <a:ext cx="410100" cy="1157700"/>
          </a:xfrm>
          <a:prstGeom prst="bentConnector2">
            <a:avLst/>
          </a:prstGeom>
          <a:noFill/>
          <a:ln w="9525" cap="flat" cmpd="sng">
            <a:solidFill>
              <a:schemeClr val="dk2"/>
            </a:solidFill>
            <a:prstDash val="solid"/>
            <a:round/>
            <a:headEnd type="diamond" w="med" len="med"/>
            <a:tailEnd type="triangle" w="med" len="med"/>
          </a:ln>
        </p:spPr>
      </p:cxn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sp>
        <p:nvSpPr>
          <p:cNvPr id="2467" name="Google Shape;2467;p2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Scene Builder</a:t>
            </a:r>
            <a:endParaRPr sz="2400">
              <a:solidFill>
                <a:schemeClr val="accent6"/>
              </a:solidFill>
              <a:latin typeface="Arial"/>
              <a:ea typeface="Arial"/>
              <a:cs typeface="Arial"/>
              <a:sym typeface="Arial"/>
            </a:endParaRPr>
          </a:p>
        </p:txBody>
      </p:sp>
      <p:pic>
        <p:nvPicPr>
          <p:cNvPr id="2468" name="Google Shape;2468;p261"/>
          <p:cNvPicPr preferRelativeResize="0"/>
          <p:nvPr/>
        </p:nvPicPr>
        <p:blipFill>
          <a:blip r:embed="rId3">
            <a:alphaModFix/>
          </a:blip>
          <a:stretch>
            <a:fillRect/>
          </a:stretch>
        </p:blipFill>
        <p:spPr>
          <a:xfrm>
            <a:off x="152400" y="1115399"/>
            <a:ext cx="11887200" cy="546298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26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474" name="Google Shape;2474;p26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#javafx</a:t>
            </a:r>
            <a:endParaRPr sz="3000" b="1">
              <a:solidFill>
                <a:schemeClr val="accent6"/>
              </a:solidFill>
              <a:latin typeface="Arial"/>
              <a:ea typeface="Arial"/>
              <a:cs typeface="Arial"/>
              <a:sym typeface="Aria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2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#javafx</a:t>
            </a:r>
            <a:endParaRPr sz="2400">
              <a:solidFill>
                <a:schemeClr val="accent6"/>
              </a:solidFill>
              <a:latin typeface="Arial"/>
              <a:ea typeface="Arial"/>
              <a:cs typeface="Arial"/>
              <a:sym typeface="Arial"/>
            </a:endParaRPr>
          </a:p>
        </p:txBody>
      </p:sp>
      <p:sp>
        <p:nvSpPr>
          <p:cNvPr id="2480" name="Google Shape;2480;p26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dirty="0" err="1">
                <a:latin typeface="Arial"/>
                <a:ea typeface="Arial"/>
                <a:cs typeface="Arial"/>
                <a:sym typeface="Arial"/>
              </a:rPr>
              <a:t>Utwórz</a:t>
            </a:r>
            <a:r>
              <a:rPr lang="en-US" sz="2200" dirty="0">
                <a:latin typeface="Arial"/>
                <a:ea typeface="Arial"/>
                <a:cs typeface="Arial"/>
                <a:sym typeface="Arial"/>
              </a:rPr>
              <a:t> </a:t>
            </a:r>
            <a:r>
              <a:rPr lang="en-US" sz="2200" dirty="0" err="1">
                <a:latin typeface="Arial"/>
                <a:ea typeface="Arial"/>
                <a:cs typeface="Arial"/>
                <a:sym typeface="Arial"/>
              </a:rPr>
              <a:t>aplikację</a:t>
            </a:r>
            <a:r>
              <a:rPr lang="en-US" sz="2200" dirty="0">
                <a:latin typeface="Arial"/>
                <a:ea typeface="Arial"/>
                <a:cs typeface="Arial"/>
                <a:sym typeface="Arial"/>
              </a:rPr>
              <a:t>, </a:t>
            </a:r>
            <a:r>
              <a:rPr lang="en-US" sz="2200" dirty="0" err="1">
                <a:latin typeface="Arial"/>
                <a:ea typeface="Arial"/>
                <a:cs typeface="Arial"/>
                <a:sym typeface="Arial"/>
              </a:rPr>
              <a:t>która</a:t>
            </a:r>
            <a:r>
              <a:rPr lang="en-US" sz="2200" dirty="0">
                <a:latin typeface="Arial"/>
                <a:ea typeface="Arial"/>
                <a:cs typeface="Arial"/>
                <a:sym typeface="Arial"/>
              </a:rPr>
              <a:t> </a:t>
            </a:r>
            <a:r>
              <a:rPr lang="en-US" sz="2200" dirty="0" err="1">
                <a:latin typeface="Arial"/>
                <a:ea typeface="Arial"/>
                <a:cs typeface="Arial"/>
                <a:sym typeface="Arial"/>
              </a:rPr>
              <a:t>zaszyfruje</a:t>
            </a:r>
            <a:r>
              <a:rPr lang="en-US" sz="2200" dirty="0">
                <a:latin typeface="Arial"/>
                <a:ea typeface="Arial"/>
                <a:cs typeface="Arial"/>
                <a:sym typeface="Arial"/>
              </a:rPr>
              <a:t> </a:t>
            </a:r>
            <a:r>
              <a:rPr lang="en-US" sz="2200" dirty="0" err="1">
                <a:latin typeface="Arial"/>
                <a:ea typeface="Arial"/>
                <a:cs typeface="Arial"/>
                <a:sym typeface="Arial"/>
              </a:rPr>
              <a:t>podany</a:t>
            </a:r>
            <a:r>
              <a:rPr lang="en-US" sz="2200" dirty="0">
                <a:latin typeface="Arial"/>
                <a:ea typeface="Arial"/>
                <a:cs typeface="Arial"/>
                <a:sym typeface="Arial"/>
              </a:rPr>
              <a:t> </a:t>
            </a:r>
            <a:r>
              <a:rPr lang="en-US" sz="2200" dirty="0" err="1">
                <a:latin typeface="Arial"/>
                <a:ea typeface="Arial"/>
                <a:cs typeface="Arial"/>
                <a:sym typeface="Arial"/>
              </a:rPr>
              <a:t>ciąg</a:t>
            </a:r>
            <a:r>
              <a:rPr lang="en-US" sz="2200" dirty="0">
                <a:latin typeface="Arial"/>
                <a:ea typeface="Arial"/>
                <a:cs typeface="Arial"/>
                <a:sym typeface="Arial"/>
              </a:rPr>
              <a:t> </a:t>
            </a:r>
            <a:r>
              <a:rPr lang="en-US" sz="2200" dirty="0" err="1">
                <a:latin typeface="Arial"/>
                <a:ea typeface="Arial"/>
                <a:cs typeface="Arial"/>
                <a:sym typeface="Arial"/>
              </a:rPr>
              <a:t>znaków</a:t>
            </a:r>
            <a:r>
              <a:rPr lang="en-US" sz="2200" dirty="0">
                <a:latin typeface="Arial"/>
                <a:ea typeface="Arial"/>
                <a:cs typeface="Arial"/>
                <a:sym typeface="Arial"/>
              </a:rPr>
              <a:t> </a:t>
            </a:r>
            <a:r>
              <a:rPr lang="en-US" sz="2200" dirty="0" err="1">
                <a:latin typeface="Arial"/>
                <a:ea typeface="Arial"/>
                <a:cs typeface="Arial"/>
                <a:sym typeface="Arial"/>
              </a:rPr>
              <a:t>algorytmem</a:t>
            </a:r>
            <a:r>
              <a:rPr lang="en-US" sz="2200" dirty="0">
                <a:latin typeface="Arial"/>
                <a:ea typeface="Arial"/>
                <a:cs typeface="Arial"/>
                <a:sym typeface="Arial"/>
              </a:rPr>
              <a:t> base64 </a:t>
            </a:r>
            <a:r>
              <a:rPr lang="en-US" sz="2200" dirty="0" err="1">
                <a:latin typeface="Arial"/>
                <a:ea typeface="Arial"/>
                <a:cs typeface="Arial"/>
                <a:sym typeface="Arial"/>
              </a:rPr>
              <a:t>oraz</a:t>
            </a:r>
            <a:r>
              <a:rPr lang="en-US" sz="2200" dirty="0">
                <a:latin typeface="Arial"/>
                <a:ea typeface="Arial"/>
                <a:cs typeface="Arial"/>
                <a:sym typeface="Arial"/>
              </a:rPr>
              <a:t> </a:t>
            </a:r>
            <a:r>
              <a:rPr lang="en-US" sz="2200" dirty="0" err="1">
                <a:latin typeface="Arial"/>
                <a:ea typeface="Arial"/>
                <a:cs typeface="Arial"/>
                <a:sym typeface="Arial"/>
              </a:rPr>
              <a:t>wyświetli</a:t>
            </a:r>
            <a:r>
              <a:rPr lang="en-US" sz="2200" dirty="0">
                <a:latin typeface="Arial"/>
                <a:ea typeface="Arial"/>
                <a:cs typeface="Arial"/>
                <a:sym typeface="Arial"/>
              </a:rPr>
              <a:t> </a:t>
            </a:r>
            <a:r>
              <a:rPr lang="en-US" sz="2200" dirty="0" err="1">
                <a:latin typeface="Arial"/>
                <a:ea typeface="Arial"/>
                <a:cs typeface="Arial"/>
                <a:sym typeface="Arial"/>
              </a:rPr>
              <a:t>wynik</a:t>
            </a:r>
            <a:r>
              <a:rPr lang="en-US" sz="2200" dirty="0">
                <a:latin typeface="Arial"/>
                <a:ea typeface="Arial"/>
                <a:cs typeface="Arial"/>
                <a:sym typeface="Arial"/>
              </a:rPr>
              <a:t> w </a:t>
            </a:r>
            <a:r>
              <a:rPr lang="en-US" sz="2200" dirty="0" err="1">
                <a:latin typeface="Arial"/>
                <a:ea typeface="Arial"/>
                <a:cs typeface="Arial"/>
                <a:sym typeface="Arial"/>
              </a:rPr>
              <a:t>postaci</a:t>
            </a:r>
            <a:r>
              <a:rPr lang="en-US" sz="2200" dirty="0">
                <a:latin typeface="Arial"/>
                <a:ea typeface="Arial"/>
                <a:cs typeface="Arial"/>
                <a:sym typeface="Arial"/>
              </a:rPr>
              <a:t> </a:t>
            </a:r>
            <a:r>
              <a:rPr lang="en-US" sz="2200" dirty="0" err="1">
                <a:latin typeface="Arial"/>
                <a:ea typeface="Arial"/>
                <a:cs typeface="Arial"/>
                <a:sym typeface="Arial"/>
              </a:rPr>
              <a:t>łatwej</a:t>
            </a:r>
            <a:r>
              <a:rPr lang="en-US" sz="2200" dirty="0">
                <a:latin typeface="Arial"/>
                <a:ea typeface="Arial"/>
                <a:cs typeface="Arial"/>
                <a:sym typeface="Arial"/>
              </a:rPr>
              <a:t> do </a:t>
            </a:r>
            <a:r>
              <a:rPr lang="en-US" sz="2200" dirty="0" err="1">
                <a:latin typeface="Arial"/>
                <a:ea typeface="Arial"/>
                <a:cs typeface="Arial"/>
                <a:sym typeface="Arial"/>
              </a:rPr>
              <a:t>skopiowania</a:t>
            </a:r>
            <a:r>
              <a:rPr lang="en-US" sz="2200" dirty="0">
                <a:latin typeface="Arial"/>
                <a:ea typeface="Arial"/>
                <a:cs typeface="Arial"/>
                <a:sym typeface="Arial"/>
              </a:rPr>
              <a:t>. </a:t>
            </a:r>
            <a:r>
              <a:rPr lang="en-US" sz="2200" dirty="0" err="1">
                <a:latin typeface="Arial"/>
                <a:ea typeface="Arial"/>
                <a:cs typeface="Arial"/>
                <a:sym typeface="Arial"/>
              </a:rPr>
              <a:t>Wykorzystaj</a:t>
            </a:r>
            <a:r>
              <a:rPr lang="en-US" sz="2200" dirty="0">
                <a:latin typeface="Arial"/>
                <a:ea typeface="Arial"/>
                <a:cs typeface="Arial"/>
                <a:sym typeface="Arial"/>
              </a:rPr>
              <a:t> </a:t>
            </a:r>
            <a:r>
              <a:rPr lang="en-US" sz="2200" dirty="0" err="1">
                <a:latin typeface="Arial"/>
                <a:ea typeface="Arial"/>
                <a:cs typeface="Arial"/>
                <a:sym typeface="Arial"/>
              </a:rPr>
              <a:t>klasę</a:t>
            </a:r>
            <a:r>
              <a:rPr lang="en-US" sz="2200" dirty="0">
                <a:latin typeface="Arial"/>
                <a:ea typeface="Arial"/>
                <a:cs typeface="Arial"/>
                <a:sym typeface="Arial"/>
              </a:rPr>
              <a:t> Base64 do </a:t>
            </a:r>
            <a:r>
              <a:rPr lang="en-US" sz="2200" dirty="0" err="1">
                <a:latin typeface="Arial"/>
                <a:ea typeface="Arial"/>
                <a:cs typeface="Arial"/>
                <a:sym typeface="Arial"/>
              </a:rPr>
              <a:t>zakodowania</a:t>
            </a:r>
            <a:r>
              <a:rPr lang="en-US" sz="2200" dirty="0">
                <a:latin typeface="Arial"/>
                <a:ea typeface="Arial"/>
                <a:cs typeface="Arial"/>
                <a:sym typeface="Arial"/>
              </a:rPr>
              <a:t> </a:t>
            </a:r>
            <a:r>
              <a:rPr lang="en-US" sz="2200" dirty="0" err="1">
                <a:latin typeface="Arial"/>
                <a:ea typeface="Arial"/>
                <a:cs typeface="Arial"/>
                <a:sym typeface="Arial"/>
              </a:rPr>
              <a:t>tekstu</a:t>
            </a:r>
            <a:r>
              <a:rPr lang="en-US" sz="2200" dirty="0">
                <a:latin typeface="Arial"/>
                <a:ea typeface="Arial"/>
                <a:cs typeface="Arial"/>
                <a:sym typeface="Arial"/>
              </a:rPr>
              <a:t>.</a:t>
            </a:r>
            <a:endParaRPr sz="2200" dirty="0">
              <a:latin typeface="Arial"/>
              <a:ea typeface="Arial"/>
              <a:cs typeface="Arial"/>
              <a:sym typeface="Arial"/>
            </a:endParaRPr>
          </a:p>
          <a:p>
            <a:pPr marL="457200" lvl="0" indent="-457200" algn="l" rtl="0">
              <a:spcBef>
                <a:spcPts val="0"/>
              </a:spcBef>
              <a:spcAft>
                <a:spcPts val="0"/>
              </a:spcAft>
              <a:buFont typeface="+mj-lt"/>
              <a:buAutoNum type="arabicPeriod"/>
            </a:pP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err="1">
                <a:latin typeface="Arial"/>
                <a:ea typeface="Arial"/>
                <a:cs typeface="Arial"/>
                <a:sym typeface="Arial"/>
              </a:rPr>
              <a:t>Utwórz</a:t>
            </a:r>
            <a:r>
              <a:rPr lang="en-US" sz="2200" dirty="0">
                <a:latin typeface="Arial"/>
                <a:ea typeface="Arial"/>
                <a:cs typeface="Arial"/>
                <a:sym typeface="Arial"/>
              </a:rPr>
              <a:t> w </a:t>
            </a:r>
            <a:r>
              <a:rPr lang="en-US" sz="2200" dirty="0" err="1">
                <a:latin typeface="Arial"/>
                <a:ea typeface="Arial"/>
                <a:cs typeface="Arial"/>
                <a:sym typeface="Arial"/>
              </a:rPr>
              <a:t>pełni</a:t>
            </a:r>
            <a:r>
              <a:rPr lang="en-US" sz="2200" dirty="0">
                <a:latin typeface="Arial"/>
                <a:ea typeface="Arial"/>
                <a:cs typeface="Arial"/>
                <a:sym typeface="Arial"/>
              </a:rPr>
              <a:t> </a:t>
            </a:r>
            <a:r>
              <a:rPr lang="en-US" sz="2200" dirty="0" err="1">
                <a:latin typeface="Arial"/>
                <a:ea typeface="Arial"/>
                <a:cs typeface="Arial"/>
                <a:sym typeface="Arial"/>
              </a:rPr>
              <a:t>działający</a:t>
            </a:r>
            <a:r>
              <a:rPr lang="en-US" sz="2200" dirty="0">
                <a:latin typeface="Arial"/>
                <a:ea typeface="Arial"/>
                <a:cs typeface="Arial"/>
                <a:sym typeface="Arial"/>
              </a:rPr>
              <a:t> </a:t>
            </a:r>
            <a:r>
              <a:rPr lang="en-US" sz="2200" dirty="0" err="1">
                <a:latin typeface="Arial"/>
                <a:ea typeface="Arial"/>
                <a:cs typeface="Arial"/>
                <a:sym typeface="Arial"/>
              </a:rPr>
              <a:t>kalkulator</a:t>
            </a:r>
            <a:r>
              <a:rPr lang="en-US" sz="2200" dirty="0">
                <a:latin typeface="Arial"/>
                <a:ea typeface="Arial"/>
                <a:cs typeface="Arial"/>
                <a:sym typeface="Arial"/>
              </a:rPr>
              <a:t> </a:t>
            </a:r>
            <a:r>
              <a:rPr lang="en-US" sz="2200" dirty="0" err="1">
                <a:latin typeface="Arial"/>
                <a:ea typeface="Arial"/>
                <a:cs typeface="Arial"/>
                <a:sym typeface="Arial"/>
              </a:rPr>
              <a:t>dla</a:t>
            </a:r>
            <a:r>
              <a:rPr lang="en-US" sz="2200" dirty="0">
                <a:latin typeface="Arial"/>
                <a:ea typeface="Arial"/>
                <a:cs typeface="Arial"/>
                <a:sym typeface="Arial"/>
              </a:rPr>
              <a:t> </a:t>
            </a:r>
            <a:r>
              <a:rPr lang="en-US" sz="2200" dirty="0" err="1">
                <a:latin typeface="Arial"/>
                <a:ea typeface="Arial"/>
                <a:cs typeface="Arial"/>
                <a:sym typeface="Arial"/>
              </a:rPr>
              <a:t>działań</a:t>
            </a:r>
            <a:r>
              <a:rPr lang="en-US" sz="2200" dirty="0">
                <a:latin typeface="Arial"/>
                <a:ea typeface="Arial"/>
                <a:cs typeface="Arial"/>
                <a:sym typeface="Arial"/>
              </a:rPr>
              <a:t>: +, -, * </a:t>
            </a:r>
            <a:r>
              <a:rPr lang="en-US" sz="2200" dirty="0" err="1">
                <a:latin typeface="Arial"/>
                <a:ea typeface="Arial"/>
                <a:cs typeface="Arial"/>
                <a:sym typeface="Arial"/>
              </a:rPr>
              <a:t>oraz</a:t>
            </a:r>
            <a:r>
              <a:rPr lang="en-US" sz="2200" dirty="0">
                <a:latin typeface="Arial"/>
                <a:ea typeface="Arial"/>
                <a:cs typeface="Arial"/>
                <a:sym typeface="Arial"/>
              </a:rPr>
              <a:t> /.</a:t>
            </a:r>
            <a:endParaRPr sz="2200" dirty="0">
              <a:latin typeface="Arial"/>
              <a:ea typeface="Arial"/>
              <a:cs typeface="Arial"/>
              <a:sym typeface="Arial"/>
            </a:endParaRPr>
          </a:p>
          <a:p>
            <a:pPr marL="457200" lvl="0" indent="-457200" algn="l" rtl="0">
              <a:spcBef>
                <a:spcPts val="0"/>
              </a:spcBef>
              <a:spcAft>
                <a:spcPts val="0"/>
              </a:spcAft>
              <a:buFont typeface="+mj-lt"/>
              <a:buAutoNum type="arabicPeriod"/>
            </a:pP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err="1">
                <a:latin typeface="Arial"/>
                <a:ea typeface="Arial"/>
                <a:cs typeface="Arial"/>
                <a:sym typeface="Arial"/>
              </a:rPr>
              <a:t>Utwórz</a:t>
            </a:r>
            <a:r>
              <a:rPr lang="en-US" sz="2200" dirty="0">
                <a:latin typeface="Arial"/>
                <a:ea typeface="Arial"/>
                <a:cs typeface="Arial"/>
                <a:sym typeface="Arial"/>
              </a:rPr>
              <a:t> program, </a:t>
            </a:r>
            <a:r>
              <a:rPr lang="en-US" sz="2200" dirty="0" err="1">
                <a:latin typeface="Arial"/>
                <a:ea typeface="Arial"/>
                <a:cs typeface="Arial"/>
                <a:sym typeface="Arial"/>
              </a:rPr>
              <a:t>który</a:t>
            </a:r>
            <a:r>
              <a:rPr lang="en-US" sz="2200" dirty="0">
                <a:latin typeface="Arial"/>
                <a:ea typeface="Arial"/>
                <a:cs typeface="Arial"/>
                <a:sym typeface="Arial"/>
              </a:rPr>
              <a:t> </a:t>
            </a:r>
            <a:r>
              <a:rPr lang="en-US" sz="2200" dirty="0" err="1">
                <a:latin typeface="Arial"/>
                <a:ea typeface="Arial"/>
                <a:cs typeface="Arial"/>
                <a:sym typeface="Arial"/>
              </a:rPr>
              <a:t>wymaga</a:t>
            </a:r>
            <a:r>
              <a:rPr lang="en-US" sz="2200" dirty="0">
                <a:latin typeface="Arial"/>
                <a:ea typeface="Arial"/>
                <a:cs typeface="Arial"/>
                <a:sym typeface="Arial"/>
              </a:rPr>
              <a:t> </a:t>
            </a:r>
            <a:r>
              <a:rPr lang="en-US" sz="2200" dirty="0" err="1">
                <a:latin typeface="Arial"/>
                <a:ea typeface="Arial"/>
                <a:cs typeface="Arial"/>
                <a:sym typeface="Arial"/>
              </a:rPr>
              <a:t>zalogowania</a:t>
            </a:r>
            <a:r>
              <a:rPr lang="en-US" sz="2200" dirty="0">
                <a:latin typeface="Arial"/>
                <a:ea typeface="Arial"/>
                <a:cs typeface="Arial"/>
                <a:sym typeface="Arial"/>
              </a:rPr>
              <a:t> </a:t>
            </a:r>
            <a:r>
              <a:rPr lang="en-US" sz="2200" dirty="0" err="1">
                <a:latin typeface="Arial"/>
                <a:ea typeface="Arial"/>
                <a:cs typeface="Arial"/>
                <a:sym typeface="Arial"/>
              </a:rPr>
              <a:t>się</a:t>
            </a:r>
            <a:r>
              <a:rPr lang="en-US" sz="2200" dirty="0">
                <a:latin typeface="Arial"/>
                <a:ea typeface="Arial"/>
                <a:cs typeface="Arial"/>
                <a:sym typeface="Arial"/>
              </a:rPr>
              <a:t> po </a:t>
            </a:r>
            <a:r>
              <a:rPr lang="en-US" sz="2200" dirty="0" err="1">
                <a:latin typeface="Arial"/>
                <a:ea typeface="Arial"/>
                <a:cs typeface="Arial"/>
                <a:sym typeface="Arial"/>
              </a:rPr>
              <a:t>starcie</a:t>
            </a:r>
            <a:r>
              <a:rPr lang="en-US" sz="2200" dirty="0">
                <a:latin typeface="Arial"/>
                <a:ea typeface="Arial"/>
                <a:cs typeface="Arial"/>
                <a:sym typeface="Arial"/>
              </a:rPr>
              <a:t> za </a:t>
            </a:r>
            <a:r>
              <a:rPr lang="en-US" sz="2200" dirty="0" err="1">
                <a:latin typeface="Arial"/>
                <a:ea typeface="Arial"/>
                <a:cs typeface="Arial"/>
                <a:sym typeface="Arial"/>
              </a:rPr>
              <a:t>pomocą</a:t>
            </a:r>
            <a:r>
              <a:rPr lang="en-US" sz="2200" dirty="0">
                <a:latin typeface="Arial"/>
                <a:ea typeface="Arial"/>
                <a:cs typeface="Arial"/>
                <a:sym typeface="Arial"/>
              </a:rPr>
              <a:t> </a:t>
            </a:r>
            <a:r>
              <a:rPr lang="en-US" sz="2200" dirty="0" err="1">
                <a:latin typeface="Arial"/>
                <a:ea typeface="Arial"/>
                <a:cs typeface="Arial"/>
                <a:sym typeface="Arial"/>
              </a:rPr>
              <a:t>nazwy</a:t>
            </a:r>
            <a:r>
              <a:rPr lang="en-US" sz="2200" dirty="0">
                <a:latin typeface="Arial"/>
                <a:ea typeface="Arial"/>
                <a:cs typeface="Arial"/>
                <a:sym typeface="Arial"/>
              </a:rPr>
              <a:t> </a:t>
            </a:r>
            <a:r>
              <a:rPr lang="en-US" sz="2200" dirty="0" err="1">
                <a:latin typeface="Arial"/>
                <a:ea typeface="Arial"/>
                <a:cs typeface="Arial"/>
                <a:sym typeface="Arial"/>
              </a:rPr>
              <a:t>użytkownika</a:t>
            </a:r>
            <a:r>
              <a:rPr lang="en-US" sz="2200" dirty="0">
                <a:latin typeface="Arial"/>
                <a:ea typeface="Arial"/>
                <a:cs typeface="Arial"/>
                <a:sym typeface="Arial"/>
              </a:rPr>
              <a:t> </a:t>
            </a:r>
            <a:r>
              <a:rPr lang="en-US" sz="2200" dirty="0" err="1">
                <a:latin typeface="Arial"/>
                <a:ea typeface="Arial"/>
                <a:cs typeface="Arial"/>
                <a:sym typeface="Arial"/>
              </a:rPr>
              <a:t>i</a:t>
            </a:r>
            <a:r>
              <a:rPr lang="en-US" sz="2200" dirty="0">
                <a:latin typeface="Arial"/>
                <a:ea typeface="Arial"/>
                <a:cs typeface="Arial"/>
                <a:sym typeface="Arial"/>
              </a:rPr>
              <a:t> </a:t>
            </a:r>
            <a:r>
              <a:rPr lang="en-US" sz="2200" dirty="0" err="1">
                <a:latin typeface="Arial"/>
                <a:ea typeface="Arial"/>
                <a:cs typeface="Arial"/>
                <a:sym typeface="Arial"/>
              </a:rPr>
              <a:t>hasła</a:t>
            </a:r>
            <a:r>
              <a:rPr lang="en-US" sz="2200" dirty="0">
                <a:latin typeface="Arial"/>
                <a:ea typeface="Arial"/>
                <a:cs typeface="Arial"/>
                <a:sym typeface="Arial"/>
              </a:rPr>
              <a:t> </a:t>
            </a:r>
            <a:r>
              <a:rPr lang="en-US" sz="2200" dirty="0" err="1">
                <a:latin typeface="Arial"/>
                <a:ea typeface="Arial"/>
                <a:cs typeface="Arial"/>
                <a:sym typeface="Arial"/>
              </a:rPr>
              <a:t>zdefiniowanych</a:t>
            </a:r>
            <a:r>
              <a:rPr lang="en-US" sz="2200" dirty="0">
                <a:latin typeface="Arial"/>
                <a:ea typeface="Arial"/>
                <a:cs typeface="Arial"/>
                <a:sym typeface="Arial"/>
              </a:rPr>
              <a:t> po </a:t>
            </a:r>
            <a:r>
              <a:rPr lang="en-US" sz="2200" dirty="0" err="1">
                <a:latin typeface="Arial"/>
                <a:ea typeface="Arial"/>
                <a:cs typeface="Arial"/>
                <a:sym typeface="Arial"/>
              </a:rPr>
              <a:t>stronie</a:t>
            </a:r>
            <a:r>
              <a:rPr lang="en-US" sz="2200" dirty="0">
                <a:latin typeface="Arial"/>
                <a:ea typeface="Arial"/>
                <a:cs typeface="Arial"/>
                <a:sym typeface="Arial"/>
              </a:rPr>
              <a:t> </a:t>
            </a:r>
            <a:r>
              <a:rPr lang="en-US" sz="2200" dirty="0" err="1">
                <a:latin typeface="Arial"/>
                <a:ea typeface="Arial"/>
                <a:cs typeface="Arial"/>
                <a:sym typeface="Arial"/>
              </a:rPr>
              <a:t>aplikacji</a:t>
            </a:r>
            <a:r>
              <a:rPr lang="en-US" sz="2200" dirty="0">
                <a:latin typeface="Arial"/>
                <a:ea typeface="Arial"/>
                <a:cs typeface="Arial"/>
                <a:sym typeface="Arial"/>
              </a:rPr>
              <a:t>. Po </a:t>
            </a:r>
            <a:r>
              <a:rPr lang="en-US" sz="2200" dirty="0" err="1">
                <a:latin typeface="Arial"/>
                <a:ea typeface="Arial"/>
                <a:cs typeface="Arial"/>
                <a:sym typeface="Arial"/>
              </a:rPr>
              <a:t>pomyślnym</a:t>
            </a:r>
            <a:r>
              <a:rPr lang="en-US" sz="2200" dirty="0">
                <a:latin typeface="Arial"/>
                <a:ea typeface="Arial"/>
                <a:cs typeface="Arial"/>
                <a:sym typeface="Arial"/>
              </a:rPr>
              <a:t> </a:t>
            </a:r>
            <a:r>
              <a:rPr lang="en-US" sz="2200" dirty="0" err="1">
                <a:latin typeface="Arial"/>
                <a:ea typeface="Arial"/>
                <a:cs typeface="Arial"/>
                <a:sym typeface="Arial"/>
              </a:rPr>
              <a:t>zalogowaniu</a:t>
            </a:r>
            <a:r>
              <a:rPr lang="en-US" sz="2200" dirty="0">
                <a:latin typeface="Arial"/>
                <a:ea typeface="Arial"/>
                <a:cs typeface="Arial"/>
                <a:sym typeface="Arial"/>
              </a:rPr>
              <a:t> </a:t>
            </a:r>
            <a:r>
              <a:rPr lang="en-US" sz="2200" dirty="0" err="1">
                <a:latin typeface="Arial"/>
                <a:ea typeface="Arial"/>
                <a:cs typeface="Arial"/>
                <a:sym typeface="Arial"/>
              </a:rPr>
              <a:t>aplikacja</a:t>
            </a:r>
            <a:r>
              <a:rPr lang="en-US" sz="2200" dirty="0">
                <a:latin typeface="Arial"/>
                <a:ea typeface="Arial"/>
                <a:cs typeface="Arial"/>
                <a:sym typeface="Arial"/>
              </a:rPr>
              <a:t> </a:t>
            </a:r>
            <a:r>
              <a:rPr lang="en-US" sz="2200" dirty="0" err="1">
                <a:latin typeface="Arial"/>
                <a:ea typeface="Arial"/>
                <a:cs typeface="Arial"/>
                <a:sym typeface="Arial"/>
              </a:rPr>
              <a:t>wyświetli</a:t>
            </a:r>
            <a:r>
              <a:rPr lang="en-US" sz="2200" dirty="0">
                <a:latin typeface="Arial"/>
                <a:ea typeface="Arial"/>
                <a:cs typeface="Arial"/>
                <a:sym typeface="Arial"/>
              </a:rPr>
              <a:t> </a:t>
            </a:r>
            <a:r>
              <a:rPr lang="en-US" sz="2200" dirty="0" err="1">
                <a:latin typeface="Arial"/>
                <a:ea typeface="Arial"/>
                <a:cs typeface="Arial"/>
                <a:sym typeface="Arial"/>
              </a:rPr>
              <a:t>komunikat</a:t>
            </a:r>
            <a:r>
              <a:rPr lang="en-US" sz="2200" dirty="0">
                <a:latin typeface="Arial"/>
                <a:ea typeface="Arial"/>
                <a:cs typeface="Arial"/>
                <a:sym typeface="Arial"/>
              </a:rPr>
              <a:t>.</a:t>
            </a:r>
            <a:endParaRPr sz="2200" dirty="0">
              <a:latin typeface="Arial"/>
              <a:ea typeface="Arial"/>
              <a:cs typeface="Arial"/>
              <a:sym typeface="Arial"/>
            </a:endParaRPr>
          </a:p>
          <a:p>
            <a:pPr marL="457200" lvl="0" indent="-457200" algn="l" rtl="0">
              <a:spcBef>
                <a:spcPts val="0"/>
              </a:spcBef>
              <a:spcAft>
                <a:spcPts val="0"/>
              </a:spcAft>
              <a:buFont typeface="+mj-lt"/>
              <a:buAutoNum type="arabicPeriod"/>
            </a:pP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a:solidFill>
                  <a:srgbClr val="FF0000"/>
                </a:solidFill>
                <a:latin typeface="Arial"/>
                <a:ea typeface="Arial"/>
                <a:cs typeface="Arial"/>
                <a:sym typeface="Arial"/>
              </a:rPr>
              <a:t>*</a:t>
            </a:r>
            <a:r>
              <a:rPr lang="en-US" sz="2200" dirty="0">
                <a:latin typeface="Arial"/>
                <a:ea typeface="Arial"/>
                <a:cs typeface="Arial"/>
                <a:sym typeface="Arial"/>
              </a:rPr>
              <a:t> </a:t>
            </a:r>
            <a:r>
              <a:rPr lang="en-US" sz="2200" dirty="0" err="1">
                <a:latin typeface="Arial"/>
                <a:ea typeface="Arial"/>
                <a:cs typeface="Arial"/>
                <a:sym typeface="Arial"/>
              </a:rPr>
              <a:t>Spójrz</a:t>
            </a:r>
            <a:r>
              <a:rPr lang="en-US" sz="2200" dirty="0">
                <a:latin typeface="Arial"/>
                <a:ea typeface="Arial"/>
                <a:cs typeface="Arial"/>
                <a:sym typeface="Arial"/>
              </a:rPr>
              <a:t> </a:t>
            </a:r>
            <a:r>
              <a:rPr lang="en-US" sz="2200" dirty="0" err="1">
                <a:latin typeface="Arial"/>
                <a:ea typeface="Arial"/>
                <a:cs typeface="Arial"/>
                <a:sym typeface="Arial"/>
              </a:rPr>
              <a:t>na</a:t>
            </a:r>
            <a:r>
              <a:rPr lang="en-US" sz="2200" dirty="0">
                <a:latin typeface="Arial"/>
                <a:ea typeface="Arial"/>
                <a:cs typeface="Arial"/>
                <a:sym typeface="Arial"/>
              </a:rPr>
              <a:t> </a:t>
            </a:r>
            <a:r>
              <a:rPr lang="en-US" sz="2200" dirty="0" err="1">
                <a:latin typeface="Arial"/>
                <a:ea typeface="Arial"/>
                <a:cs typeface="Arial"/>
                <a:sym typeface="Arial"/>
              </a:rPr>
              <a:t>Aleksandrię</a:t>
            </a:r>
            <a:r>
              <a:rPr lang="en-US" sz="2200" dirty="0">
                <a:latin typeface="Arial"/>
                <a:ea typeface="Arial"/>
                <a:cs typeface="Arial"/>
                <a:sym typeface="Arial"/>
              </a:rPr>
              <a:t> ;)</a:t>
            </a:r>
            <a:endParaRPr sz="2200" dirty="0">
              <a:latin typeface="Arial"/>
              <a:ea typeface="Arial"/>
              <a:cs typeface="Arial"/>
              <a:sym typeface="Arial"/>
            </a:endParaRPr>
          </a:p>
        </p:txBody>
      </p:sp>
      <p:sp>
        <p:nvSpPr>
          <p:cNvPr id="2481" name="Google Shape;2481;p26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26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 Optional, Lambda Expression, Streams</a:t>
            </a:r>
            <a:endParaRPr sz="4800">
              <a:solidFill>
                <a:srgbClr val="000000"/>
              </a:solidFill>
            </a:endParaRPr>
          </a:p>
        </p:txBody>
      </p:sp>
      <p:sp>
        <p:nvSpPr>
          <p:cNvPr id="2487" name="Google Shape;2487;p2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Zmienne</a:t>
            </a:r>
            <a:endParaRPr>
              <a:latin typeface="Arial"/>
              <a:ea typeface="Arial"/>
              <a:cs typeface="Arial"/>
              <a:sym typeface="Arial"/>
            </a:endParaRPr>
          </a:p>
        </p:txBody>
      </p:sp>
      <p:sp>
        <p:nvSpPr>
          <p:cNvPr id="413" name="Google Shape;413;p40"/>
          <p:cNvSpPr txBox="1">
            <a:spLocks noGrp="1"/>
          </p:cNvSpPr>
          <p:nvPr>
            <p:ph type="ctrTitle" idx="4294967295"/>
          </p:nvPr>
        </p:nvSpPr>
        <p:spPr>
          <a:xfrm>
            <a:off x="1072050" y="1066075"/>
            <a:ext cx="10047900" cy="1148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Zmienna</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symbol w programie oznaczający obszar w pamięci komputera, w którym mogą być zapisywane różne dane</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14" name="Google Shape;414;p40"/>
          <p:cNvSpPr txBox="1"/>
          <p:nvPr/>
        </p:nvSpPr>
        <p:spPr>
          <a:xfrm>
            <a:off x="299225" y="2514425"/>
            <a:ext cx="3671100" cy="40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int x;</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x = 10;</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int x = 10;</a:t>
            </a:r>
            <a:endParaRPr sz="3000"/>
          </a:p>
          <a:p>
            <a:pPr marL="0" lvl="0" indent="0" algn="l" rtl="0">
              <a:spcBef>
                <a:spcPts val="0"/>
              </a:spcBef>
              <a:spcAft>
                <a:spcPts val="0"/>
              </a:spcAft>
              <a:buNone/>
            </a:pPr>
            <a:endParaRPr sz="3000"/>
          </a:p>
          <a:p>
            <a:pPr marL="0" lvl="0" indent="0" algn="l" rtl="0">
              <a:spcBef>
                <a:spcPts val="0"/>
              </a:spcBef>
              <a:spcAft>
                <a:spcPts val="0"/>
              </a:spcAft>
              <a:buClr>
                <a:schemeClr val="dk1"/>
              </a:buClr>
              <a:buSzPts val="1100"/>
              <a:buFont typeface="Arial"/>
              <a:buNone/>
            </a:pPr>
            <a:r>
              <a:rPr lang="en-US" sz="3000">
                <a:solidFill>
                  <a:schemeClr val="dk1"/>
                </a:solidFill>
              </a:rPr>
              <a:t>final int MAX = 10;</a:t>
            </a:r>
            <a:endParaRPr sz="3000"/>
          </a:p>
        </p:txBody>
      </p:sp>
      <p:sp>
        <p:nvSpPr>
          <p:cNvPr id="415" name="Google Shape;415;p40"/>
          <p:cNvSpPr txBox="1"/>
          <p:nvPr/>
        </p:nvSpPr>
        <p:spPr>
          <a:xfrm>
            <a:off x="2562475" y="2702225"/>
            <a:ext cx="1551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16" name="Google Shape;416;p40"/>
          <p:cNvGrpSpPr/>
          <p:nvPr/>
        </p:nvGrpSpPr>
        <p:grpSpPr>
          <a:xfrm>
            <a:off x="1703875" y="2599775"/>
            <a:ext cx="3053575" cy="390300"/>
            <a:chOff x="2321750" y="2687450"/>
            <a:chExt cx="3053575" cy="390300"/>
          </a:xfrm>
        </p:grpSpPr>
        <p:cxnSp>
          <p:nvCxnSpPr>
            <p:cNvPr id="417" name="Google Shape;417;p40"/>
            <p:cNvCxnSpPr/>
            <p:nvPr/>
          </p:nvCxnSpPr>
          <p:spPr>
            <a:xfrm rot="10800000" flipH="1">
              <a:off x="2321750"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18" name="Google Shape;418;p40"/>
            <p:cNvSpPr txBox="1"/>
            <p:nvPr/>
          </p:nvSpPr>
          <p:spPr>
            <a:xfrm>
              <a:off x="3160725" y="2687450"/>
              <a:ext cx="2214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a:t>
              </a:r>
              <a:endParaRPr sz="1800"/>
            </a:p>
          </p:txBody>
        </p:sp>
      </p:grpSp>
      <p:grpSp>
        <p:nvGrpSpPr>
          <p:cNvPr id="419" name="Google Shape;419;p40"/>
          <p:cNvGrpSpPr/>
          <p:nvPr/>
        </p:nvGrpSpPr>
        <p:grpSpPr>
          <a:xfrm>
            <a:off x="1953950" y="3502225"/>
            <a:ext cx="4910575" cy="390300"/>
            <a:chOff x="2321750" y="2736225"/>
            <a:chExt cx="4910575" cy="390300"/>
          </a:xfrm>
        </p:grpSpPr>
        <p:cxnSp>
          <p:nvCxnSpPr>
            <p:cNvPr id="420" name="Google Shape;420;p40"/>
            <p:cNvCxnSpPr/>
            <p:nvPr/>
          </p:nvCxnSpPr>
          <p:spPr>
            <a:xfrm rot="10800000" flipH="1">
              <a:off x="2321750" y="29752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1" name="Google Shape;421;p40"/>
            <p:cNvSpPr txBox="1"/>
            <p:nvPr/>
          </p:nvSpPr>
          <p:spPr>
            <a:xfrm>
              <a:off x="3160725" y="273622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 zmiana wartości zmiennej</a:t>
              </a:r>
              <a:endParaRPr sz="1800"/>
            </a:p>
          </p:txBody>
        </p:sp>
      </p:grpSp>
      <p:grpSp>
        <p:nvGrpSpPr>
          <p:cNvPr id="422" name="Google Shape;422;p40"/>
          <p:cNvGrpSpPr/>
          <p:nvPr/>
        </p:nvGrpSpPr>
        <p:grpSpPr>
          <a:xfrm>
            <a:off x="2386488" y="4404675"/>
            <a:ext cx="4842300" cy="390300"/>
            <a:chOff x="2321750" y="2470275"/>
            <a:chExt cx="4842300" cy="390300"/>
          </a:xfrm>
        </p:grpSpPr>
        <p:cxnSp>
          <p:nvCxnSpPr>
            <p:cNvPr id="423" name="Google Shape;423;p40"/>
            <p:cNvCxnSpPr/>
            <p:nvPr/>
          </p:nvCxnSpPr>
          <p:spPr>
            <a:xfrm rot="10800000" flipH="1">
              <a:off x="2321750" y="2709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4" name="Google Shape;424;p40"/>
            <p:cNvSpPr txBox="1"/>
            <p:nvPr/>
          </p:nvSpPr>
          <p:spPr>
            <a:xfrm>
              <a:off x="3092450" y="247027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to samo co wyżej tylko w jednej linijce</a:t>
              </a:r>
              <a:endParaRPr sz="1800"/>
            </a:p>
          </p:txBody>
        </p:sp>
      </p:grpSp>
      <p:sp>
        <p:nvSpPr>
          <p:cNvPr id="425" name="Google Shape;425;p40"/>
          <p:cNvSpPr txBox="1"/>
          <p:nvPr/>
        </p:nvSpPr>
        <p:spPr>
          <a:xfrm>
            <a:off x="7228800" y="2317550"/>
            <a:ext cx="4963200" cy="3857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mają typ (zawsze!)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nazwę (reguły!)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wartość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wartość może być wielokrotnie zmieniana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dodając przed deklaracją słowo </a:t>
            </a:r>
            <a:r>
              <a:rPr lang="en-US" sz="1800" b="1"/>
              <a:t>final </a:t>
            </a:r>
            <a:r>
              <a:rPr lang="en-US" sz="1800"/>
              <a:t>tworzymy stałą</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stała może być zainicjalizowana i nie może być zmieniana</a:t>
            </a:r>
            <a:endParaRPr sz="1800"/>
          </a:p>
        </p:txBody>
      </p:sp>
      <p:grpSp>
        <p:nvGrpSpPr>
          <p:cNvPr id="426" name="Google Shape;426;p40"/>
          <p:cNvGrpSpPr/>
          <p:nvPr/>
        </p:nvGrpSpPr>
        <p:grpSpPr>
          <a:xfrm>
            <a:off x="3740725" y="5223800"/>
            <a:ext cx="3667288" cy="658800"/>
            <a:chOff x="3111925" y="2560200"/>
            <a:chExt cx="3667288" cy="658800"/>
          </a:xfrm>
        </p:grpSpPr>
        <p:cxnSp>
          <p:nvCxnSpPr>
            <p:cNvPr id="427" name="Google Shape;427;p40"/>
            <p:cNvCxnSpPr/>
            <p:nvPr/>
          </p:nvCxnSpPr>
          <p:spPr>
            <a:xfrm rot="10800000" flipH="1">
              <a:off x="3111925"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8" name="Google Shape;428;p40"/>
            <p:cNvSpPr txBox="1"/>
            <p:nvPr/>
          </p:nvSpPr>
          <p:spPr>
            <a:xfrm>
              <a:off x="3882713" y="2560200"/>
              <a:ext cx="2896500" cy="6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i inicjalizacja  stałej</a:t>
              </a:r>
              <a:endParaRPr sz="1800"/>
            </a:p>
          </p:txBody>
        </p:sp>
      </p:gr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26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a:t>
            </a:r>
            <a:endParaRPr sz="4800">
              <a:solidFill>
                <a:srgbClr val="000000"/>
              </a:solidFill>
            </a:endParaRPr>
          </a:p>
        </p:txBody>
      </p:sp>
      <p:sp>
        <p:nvSpPr>
          <p:cNvPr id="2493" name="Google Shape;2493;p2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266"/>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a:solidFill>
                  <a:srgbClr val="666666"/>
                </a:solidFill>
                <a:latin typeface="Arial"/>
                <a:ea typeface="Arial"/>
                <a:cs typeface="Arial"/>
                <a:sym typeface="Arial"/>
              </a:rPr>
              <a:t>Programowanie funkcyjne?</a:t>
            </a:r>
            <a:endParaRPr b="1">
              <a:solidFill>
                <a:srgbClr val="666666"/>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Zamiast operować na stanach obiektów, definiujemy co faktycznie chcemy zrobić</a:t>
            </a:r>
            <a:endParaRPr sz="3000" b="1">
              <a:solidFill>
                <a:srgbClr val="20999D"/>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 co ma być osiągnięte.</a:t>
            </a:r>
            <a:endParaRPr sz="3000" b="1">
              <a:solidFill>
                <a:srgbClr val="20999D"/>
              </a:solidFill>
              <a:latin typeface="Arial"/>
              <a:ea typeface="Arial"/>
              <a:cs typeface="Arial"/>
              <a:sym typeface="Arial"/>
            </a:endParaRPr>
          </a:p>
        </p:txBody>
      </p:sp>
      <p:sp>
        <p:nvSpPr>
          <p:cNvPr id="2499" name="Google Shape;2499;p2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2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05" name="Google Shape;2505;p26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Lambda</a:t>
            </a:r>
            <a:r>
              <a:rPr lang="en-US" sz="3000">
                <a:latin typeface="Arial"/>
                <a:ea typeface="Arial"/>
                <a:cs typeface="Arial"/>
                <a:sym typeface="Arial"/>
              </a:rPr>
              <a:t> Expression (</a:t>
            </a:r>
            <a:r>
              <a:rPr lang="en-US" sz="3000">
                <a:solidFill>
                  <a:srgbClr val="20999D"/>
                </a:solidFill>
                <a:latin typeface="Arial"/>
                <a:ea typeface="Arial"/>
                <a:cs typeface="Arial"/>
                <a:sym typeface="Arial"/>
              </a:rPr>
              <a:t>-&gt;</a:t>
            </a:r>
            <a:r>
              <a:rPr lang="en-US" sz="3000">
                <a:latin typeface="Arial"/>
                <a:ea typeface="Arial"/>
                <a:cs typeface="Arial"/>
                <a:sym typeface="Arial"/>
              </a:rPr>
              <a:t>) - obiekty, które zawierają fragment kodu (</a:t>
            </a:r>
            <a:r>
              <a:rPr lang="en-US" sz="3000" b="1">
                <a:latin typeface="Arial"/>
                <a:ea typeface="Arial"/>
                <a:cs typeface="Arial"/>
                <a:sym typeface="Arial"/>
              </a:rPr>
              <a:t>funkcję bez nazwy</a:t>
            </a:r>
            <a:r>
              <a:rPr lang="en-US" sz="3000">
                <a:latin typeface="Arial"/>
                <a:ea typeface="Arial"/>
                <a:cs typeface="Arial"/>
                <a:sym typeface="Arial"/>
              </a:rPr>
              <a:t>), a także atrybuty i parametry pozwalające na operowanie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Poszczególne fragmenty kodu (funkcje = </a:t>
            </a:r>
            <a:r>
              <a:rPr lang="en-US" sz="3000">
                <a:solidFill>
                  <a:srgbClr val="20999D"/>
                </a:solidFill>
                <a:latin typeface="Arial"/>
                <a:ea typeface="Arial"/>
                <a:cs typeface="Arial"/>
                <a:sym typeface="Arial"/>
              </a:rPr>
              <a:t>lambdy</a:t>
            </a:r>
            <a:r>
              <a:rPr lang="en-US" sz="3000">
                <a:latin typeface="Arial"/>
                <a:ea typeface="Arial"/>
                <a:cs typeface="Arial"/>
                <a:sym typeface="Arial"/>
              </a:rPr>
              <a:t>) możemy traktować jak pełnoprawne obiekty, które mogą być przekazywane innym funkcjom i zwracane z innych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2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1" name="Google Shape;2511;p26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for </a:t>
            </a:r>
            <a:r>
              <a:rPr lang="en-US" sz="3000">
                <a:latin typeface="Arial"/>
                <a:ea typeface="Arial"/>
                <a:cs typeface="Arial"/>
                <a:sym typeface="Arial"/>
              </a:rPr>
              <a:t>(String name : </a:t>
            </a:r>
            <a:r>
              <a:rPr lang="en-US" sz="3000">
                <a:solidFill>
                  <a:srgbClr val="660E7A"/>
                </a:solidFill>
                <a:latin typeface="Arial"/>
                <a:ea typeface="Arial"/>
                <a:cs typeface="Arial"/>
                <a:sym typeface="Arial"/>
              </a:rPr>
              <a:t>NAMES</a:t>
            </a:r>
            <a:r>
              <a:rPr lang="en-US" sz="3000">
                <a:latin typeface="Arial"/>
                <a:ea typeface="Arial"/>
                <a:cs typeface="Arial"/>
                <a:sym typeface="Arial"/>
              </a:rPr>
              <a:t>) {</a:t>
            </a:r>
            <a:br>
              <a:rPr lang="en-US" sz="3000">
                <a:latin typeface="Arial"/>
                <a:ea typeface="Arial"/>
                <a:cs typeface="Arial"/>
                <a:sym typeface="Arial"/>
              </a:rPr>
            </a:br>
            <a:r>
              <a:rPr lang="en-US" sz="3000">
                <a:latin typeface="Arial"/>
                <a:ea typeface="Arial"/>
                <a:cs typeface="Arial"/>
                <a:sym typeface="Arial"/>
              </a:rPr>
              <a:t>  System.out.println(name);</a:t>
            </a:r>
            <a:br>
              <a:rPr lang="en-US" sz="3000">
                <a:latin typeface="Arial"/>
                <a:ea typeface="Arial"/>
                <a:cs typeface="Arial"/>
                <a:sym typeface="Arial"/>
              </a:rPr>
            </a:b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vs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b="1">
                <a:solidFill>
                  <a:srgbClr val="660E7A"/>
                </a:solidFill>
                <a:latin typeface="Arial"/>
                <a:ea typeface="Arial"/>
                <a:cs typeface="Arial"/>
                <a:sym typeface="Arial"/>
              </a:rPr>
              <a:t>NAMES</a:t>
            </a:r>
            <a:r>
              <a:rPr lang="en-US" sz="3000" b="1">
                <a:latin typeface="Arial"/>
                <a:ea typeface="Arial"/>
                <a:cs typeface="Arial"/>
                <a:sym typeface="Arial"/>
              </a:rPr>
              <a:t>.</a:t>
            </a:r>
            <a:r>
              <a:rPr lang="en-US" sz="3000" b="1">
                <a:solidFill>
                  <a:srgbClr val="666666"/>
                </a:solidFill>
                <a:latin typeface="Arial"/>
                <a:ea typeface="Arial"/>
                <a:cs typeface="Arial"/>
                <a:sym typeface="Arial"/>
              </a:rPr>
              <a:t>stream</a:t>
            </a:r>
            <a:r>
              <a:rPr lang="en-US" sz="3000" b="1">
                <a:latin typeface="Arial"/>
                <a:ea typeface="Arial"/>
                <a:cs typeface="Arial"/>
                <a:sym typeface="Arial"/>
              </a:rPr>
              <a:t>()</a:t>
            </a:r>
            <a:br>
              <a:rPr lang="en-US" sz="3000" b="1">
                <a:latin typeface="Arial"/>
                <a:ea typeface="Arial"/>
                <a:cs typeface="Arial"/>
                <a:sym typeface="Arial"/>
              </a:rPr>
            </a:br>
            <a:r>
              <a:rPr lang="en-US" sz="3000" b="1">
                <a:latin typeface="Arial"/>
                <a:ea typeface="Arial"/>
                <a:cs typeface="Arial"/>
                <a:sym typeface="Arial"/>
              </a:rPr>
              <a:t>  .</a:t>
            </a:r>
            <a:r>
              <a:rPr lang="en-US" sz="3000" b="1">
                <a:solidFill>
                  <a:srgbClr val="666666"/>
                </a:solidFill>
                <a:latin typeface="Arial"/>
                <a:ea typeface="Arial"/>
                <a:cs typeface="Arial"/>
                <a:sym typeface="Arial"/>
              </a:rPr>
              <a:t>forEach</a:t>
            </a:r>
            <a:r>
              <a:rPr lang="en-US" sz="3000" b="1">
                <a:latin typeface="Arial"/>
                <a:ea typeface="Arial"/>
                <a:cs typeface="Arial"/>
                <a:sym typeface="Arial"/>
              </a:rPr>
              <a:t>(name </a:t>
            </a:r>
            <a:r>
              <a:rPr lang="en-US" sz="3000" b="1">
                <a:solidFill>
                  <a:srgbClr val="20999D"/>
                </a:solidFill>
                <a:latin typeface="Arial"/>
                <a:ea typeface="Arial"/>
                <a:cs typeface="Arial"/>
                <a:sym typeface="Arial"/>
              </a:rPr>
              <a:t>-&gt;</a:t>
            </a:r>
            <a:r>
              <a:rPr lang="en-US" sz="3000" b="1">
                <a:latin typeface="Arial"/>
                <a:ea typeface="Arial"/>
                <a:cs typeface="Arial"/>
                <a:sym typeface="Arial"/>
              </a:rPr>
              <a:t> System.out.println(name));</a:t>
            </a:r>
            <a:endParaRPr sz="3000" b="1">
              <a:latin typeface="Arial"/>
              <a:ea typeface="Arial"/>
              <a:cs typeface="Arial"/>
              <a:sym typeface="Arial"/>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2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7" name="Google Shape;2517;p26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java.util.stream.</a:t>
            </a:r>
            <a:r>
              <a:rPr lang="en-US" sz="3000">
                <a:solidFill>
                  <a:srgbClr val="20999D"/>
                </a:solidFill>
                <a:latin typeface="Arial"/>
                <a:ea typeface="Arial"/>
                <a:cs typeface="Arial"/>
                <a:sym typeface="Arial"/>
              </a:rPr>
              <a:t>Stream</a:t>
            </a:r>
            <a:r>
              <a:rPr lang="en-US" sz="3000">
                <a:latin typeface="Arial"/>
                <a:ea typeface="Arial"/>
                <a:cs typeface="Arial"/>
                <a:sym typeface="Arial"/>
              </a:rPr>
              <a:t> - strumień reprezentuje sekwencję elementów i pozwala wykonywać na nich różne operacje. Operacje te mogą być pośrednie (możemy je układać w łańcuchy metod) oraz końcowe (zwracające wynik lub nie).</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collection</a:t>
            </a:r>
            <a:r>
              <a:rPr lang="en-US" sz="3000">
                <a:latin typeface="Arial"/>
                <a:ea typeface="Arial"/>
                <a:cs typeface="Arial"/>
                <a:sym typeface="Arial"/>
              </a:rPr>
              <a:t>.</a:t>
            </a:r>
            <a:r>
              <a:rPr lang="en-US" sz="3000">
                <a:solidFill>
                  <a:srgbClr val="20999D"/>
                </a:solidFill>
                <a:latin typeface="Arial"/>
                <a:ea typeface="Arial"/>
                <a:cs typeface="Arial"/>
                <a:sym typeface="Arial"/>
              </a:rPr>
              <a:t>stream()</a:t>
            </a:r>
            <a:endParaRPr sz="3000">
              <a:solidFill>
                <a:srgbClr val="20999D"/>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filter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map</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sorted</a:t>
            </a:r>
            <a:r>
              <a:rPr lang="en-US" sz="3000">
                <a:latin typeface="Arial"/>
                <a:ea typeface="Arial"/>
                <a:cs typeface="Arial"/>
                <a:sym typeface="Arial"/>
              </a:rPr>
              <a:t>()</a:t>
            </a:r>
            <a:endParaRPr sz="3000">
              <a:latin typeface="Arial"/>
              <a:ea typeface="Arial"/>
              <a:cs typeface="Arial"/>
              <a:sym typeface="Arial"/>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2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3" name="Google Shape;2523;p27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a:latin typeface="Arial"/>
                <a:ea typeface="Arial"/>
                <a:cs typeface="Arial"/>
                <a:sym typeface="Arial"/>
              </a:rPr>
              <a:t>Niektóre operacje (np. .filter, .map) na strumieniach mogą przyjmować wyrażenia lambda.</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a:p>
            <a:pPr marL="0" lvl="0" indent="0" algn="l" rtl="0">
              <a:spcBef>
                <a:spcPts val="0"/>
              </a:spcBef>
              <a:spcAft>
                <a:spcPts val="0"/>
              </a:spcAft>
              <a:buNone/>
            </a:pPr>
            <a:r>
              <a:rPr lang="en-US" sz="2600">
                <a:latin typeface="Arial"/>
                <a:ea typeface="Arial"/>
                <a:cs typeface="Arial"/>
                <a:sym typeface="Arial"/>
              </a:rPr>
              <a:t>Funkcje muszą być jednak:</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nieinterferujce</a:t>
            </a:r>
            <a:r>
              <a:rPr lang="en-US" sz="2600">
                <a:latin typeface="Arial"/>
                <a:ea typeface="Arial"/>
                <a:cs typeface="Arial"/>
                <a:sym typeface="Arial"/>
              </a:rPr>
              <a:t> (</a:t>
            </a:r>
            <a:r>
              <a:rPr lang="en-US" sz="2600" b="1">
                <a:latin typeface="Arial"/>
                <a:ea typeface="Arial"/>
                <a:cs typeface="Arial"/>
                <a:sym typeface="Arial"/>
              </a:rPr>
              <a:t>non-interfering</a:t>
            </a:r>
            <a:r>
              <a:rPr lang="en-US" sz="2600">
                <a:latin typeface="Arial"/>
                <a:ea typeface="Arial"/>
                <a:cs typeface="Arial"/>
                <a:sym typeface="Arial"/>
              </a:rPr>
              <a:t>) - funkcja nie modyfikuje podstawowego źródła danych do strumienia (nie usuwa, nie edytuje i nie zmienia elementów ze strumieniowanej kolekcji)</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bezstanowe</a:t>
            </a:r>
            <a:r>
              <a:rPr lang="en-US" sz="2600">
                <a:latin typeface="Arial"/>
                <a:ea typeface="Arial"/>
                <a:cs typeface="Arial"/>
                <a:sym typeface="Arial"/>
              </a:rPr>
              <a:t> (</a:t>
            </a:r>
            <a:r>
              <a:rPr lang="en-US" sz="2600" b="1">
                <a:latin typeface="Arial"/>
                <a:ea typeface="Arial"/>
                <a:cs typeface="Arial"/>
                <a:sym typeface="Arial"/>
              </a:rPr>
              <a:t>stateless</a:t>
            </a:r>
            <a:r>
              <a:rPr lang="en-US" sz="2600">
                <a:latin typeface="Arial"/>
                <a:ea typeface="Arial"/>
                <a:cs typeface="Arial"/>
                <a:sym typeface="Arial"/>
              </a:rPr>
              <a:t>) - wynik funkcji jest deterministyczny = nie zależy od żadnej zmiennej, którą można zmieniać (mutable) albo stanu z zewnętrznego źródła, który może się zmieniać w trakcie jej wykonywania</a:t>
            </a:r>
            <a:endParaRPr sz="2600">
              <a:latin typeface="Arial"/>
              <a:ea typeface="Arial"/>
              <a:cs typeface="Arial"/>
              <a:sym typeface="Arial"/>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2527"/>
        <p:cNvGrpSpPr/>
        <p:nvPr/>
      </p:nvGrpSpPr>
      <p:grpSpPr>
        <a:xfrm>
          <a:off x="0" y="0"/>
          <a:ext cx="0" cy="0"/>
          <a:chOff x="0" y="0"/>
          <a:chExt cx="0" cy="0"/>
        </a:xfrm>
      </p:grpSpPr>
      <p:sp>
        <p:nvSpPr>
          <p:cNvPr id="2528" name="Google Shape;2528;p2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9" name="Google Shape;2529;p27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Optional</a:t>
            </a:r>
            <a:r>
              <a:rPr lang="en-US" sz="3000">
                <a:solidFill>
                  <a:srgbClr val="000000"/>
                </a:solidFill>
                <a:latin typeface="Arial"/>
                <a:ea typeface="Arial"/>
                <a:cs typeface="Arial"/>
                <a:sym typeface="Arial"/>
              </a:rPr>
              <a:t>&lt;String&gt; jan = NAMES.stream()</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filter</a:t>
            </a:r>
            <a:r>
              <a:rPr lang="en-US" sz="3000">
                <a:solidFill>
                  <a:srgbClr val="000000"/>
                </a:solidFill>
                <a:latin typeface="Arial"/>
                <a:ea typeface="Arial"/>
                <a:cs typeface="Arial"/>
                <a:sym typeface="Arial"/>
              </a:rPr>
              <a:t>(name -&gt; "Jan".equals(name))</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findAny</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System.out.println(jan.</a:t>
            </a:r>
            <a:r>
              <a:rPr lang="en-US" sz="3000" b="1">
                <a:solidFill>
                  <a:srgbClr val="000000"/>
                </a:solidFill>
                <a:latin typeface="Arial"/>
                <a:ea typeface="Arial"/>
                <a:cs typeface="Arial"/>
                <a:sym typeface="Arial"/>
              </a:rPr>
              <a:t>isPresent()</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27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a:solidFill>
                <a:srgbClr val="000000"/>
              </a:solidFill>
            </a:endParaRPr>
          </a:p>
        </p:txBody>
      </p:sp>
      <p:sp>
        <p:nvSpPr>
          <p:cNvPr id="2535" name="Google Shape;2535;p27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27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latin typeface="Arial"/>
                <a:ea typeface="Arial"/>
                <a:cs typeface="Arial"/>
                <a:sym typeface="Arial"/>
              </a:rPr>
              <a:t>Jakie poznaliście?</a:t>
            </a:r>
            <a:endParaRPr sz="3000" b="1">
              <a:latin typeface="Arial"/>
              <a:ea typeface="Arial"/>
              <a:cs typeface="Arial"/>
              <a:sym typeface="Arial"/>
            </a:endParaRPr>
          </a:p>
        </p:txBody>
      </p:sp>
      <p:sp>
        <p:nvSpPr>
          <p:cNvPr id="2541" name="Google Shape;2541;p27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2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 5+</a:t>
            </a:r>
            <a:endParaRPr sz="2400">
              <a:solidFill>
                <a:schemeClr val="accent6"/>
              </a:solidFill>
              <a:latin typeface="Arial"/>
              <a:ea typeface="Arial"/>
              <a:cs typeface="Arial"/>
              <a:sym typeface="Arial"/>
            </a:endParaRPr>
          </a:p>
        </p:txBody>
      </p:sp>
      <p:sp>
        <p:nvSpPr>
          <p:cNvPr id="2547" name="Google Shape;2547;p27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Arial"/>
                <a:ea typeface="Arial"/>
                <a:cs typeface="Arial"/>
                <a:sym typeface="Arial"/>
              </a:rPr>
              <a:t>Dodatkowe dane (</a:t>
            </a:r>
            <a:r>
              <a:rPr lang="en-US" sz="2800" b="1">
                <a:latin typeface="Arial"/>
                <a:ea typeface="Arial"/>
                <a:cs typeface="Arial"/>
                <a:sym typeface="Arial"/>
              </a:rPr>
              <a:t>metadane</a:t>
            </a:r>
            <a:r>
              <a:rPr lang="en-US" sz="2800">
                <a:latin typeface="Arial"/>
                <a:ea typeface="Arial"/>
                <a:cs typeface="Arial"/>
                <a:sym typeface="Arial"/>
              </a:rPr>
              <a:t> - dane do danych) w kodzie, które służą kompilatorowi lub dodatkowym narzędziom (np. IDE) do analizy naszego kodu.</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ctr" rtl="0">
              <a:spcBef>
                <a:spcPts val="0"/>
              </a:spcBef>
              <a:spcAft>
                <a:spcPts val="0"/>
              </a:spcAft>
              <a:buNone/>
            </a:pPr>
            <a:r>
              <a:rPr lang="en-US" sz="7200">
                <a:solidFill>
                  <a:srgbClr val="20999D"/>
                </a:solidFill>
                <a:latin typeface="Arial"/>
                <a:ea typeface="Arial"/>
                <a:cs typeface="Arial"/>
                <a:sym typeface="Arial"/>
              </a:rPr>
              <a:t>@</a:t>
            </a:r>
            <a:endParaRPr sz="7200">
              <a:solidFill>
                <a:srgbClr val="20999D"/>
              </a:solidFill>
              <a:latin typeface="Arial"/>
              <a:ea typeface="Arial"/>
              <a:cs typeface="Arial"/>
              <a:sym typeface="Arial"/>
            </a:endParaRPr>
          </a:p>
          <a:p>
            <a:pPr marL="0" lvl="0" indent="0" algn="l" rtl="0">
              <a:spcBef>
                <a:spcPts val="0"/>
              </a:spcBef>
              <a:spcAft>
                <a:spcPts val="0"/>
              </a:spcAft>
              <a:buNone/>
            </a:pPr>
            <a:endParaRPr sz="7200">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r>
              <a:rPr lang="en-US" sz="2800">
                <a:solidFill>
                  <a:srgbClr val="42719B"/>
                </a:solidFill>
                <a:latin typeface="Arial"/>
                <a:ea typeface="Arial"/>
                <a:cs typeface="Arial"/>
                <a:sym typeface="Arial"/>
              </a:rPr>
              <a:t>Adnotacje nie wpływają na wykonanie naszego kodu!</a:t>
            </a:r>
            <a:endParaRPr sz="7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Słowa</a:t>
            </a:r>
            <a:r>
              <a:rPr lang="en-US" dirty="0">
                <a:latin typeface="Arial"/>
                <a:ea typeface="Arial"/>
                <a:cs typeface="Arial"/>
                <a:sym typeface="Arial"/>
              </a:rPr>
              <a:t> </a:t>
            </a:r>
            <a:r>
              <a:rPr lang="en-US" dirty="0" err="1">
                <a:latin typeface="Arial"/>
                <a:ea typeface="Arial"/>
                <a:cs typeface="Arial"/>
                <a:sym typeface="Arial"/>
              </a:rPr>
              <a:t>kluczowe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zarezerwowane</a:t>
            </a:r>
            <a:endParaRPr dirty="0">
              <a:latin typeface="Arial"/>
              <a:ea typeface="Arial"/>
              <a:cs typeface="Arial"/>
              <a:sym typeface="Arial"/>
            </a:endParaRPr>
          </a:p>
        </p:txBody>
      </p:sp>
      <p:sp>
        <p:nvSpPr>
          <p:cNvPr id="434" name="Google Shape;434;p41"/>
          <p:cNvSpPr txBox="1">
            <a:spLocks noGrp="1"/>
          </p:cNvSpPr>
          <p:nvPr>
            <p:ph type="ctrTitle" idx="4294967295"/>
          </p:nvPr>
        </p:nvSpPr>
        <p:spPr>
          <a:xfrm>
            <a:off x="1072050" y="1066075"/>
            <a:ext cx="10047900" cy="1192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Słowa kluczowe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mają one specjalne znaczenie (np. oznaczają instrukcje sterujące) i nie mogą być używane w innych kontekstach poza znaczeniem opisanym przez składnię języka</a:t>
            </a:r>
            <a:endParaRPr sz="2000">
              <a:latin typeface="Arial"/>
              <a:ea typeface="Arial"/>
              <a:cs typeface="Arial"/>
              <a:sym typeface="Arial"/>
            </a:endParaRPr>
          </a:p>
        </p:txBody>
      </p:sp>
      <p:sp>
        <p:nvSpPr>
          <p:cNvPr id="435" name="Google Shape;435;p41"/>
          <p:cNvSpPr txBox="1"/>
          <p:nvPr/>
        </p:nvSpPr>
        <p:spPr>
          <a:xfrm>
            <a:off x="25" y="2516875"/>
            <a:ext cx="12192000" cy="3716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można</a:t>
            </a:r>
            <a:r>
              <a:rPr lang="en-US" sz="1800" dirty="0">
                <a:solidFill>
                  <a:schemeClr val="dk1"/>
                </a:solidFill>
              </a:rPr>
              <a:t> </a:t>
            </a:r>
            <a:r>
              <a:rPr lang="en-US" sz="1800" dirty="0" err="1">
                <a:solidFill>
                  <a:schemeClr val="dk1"/>
                </a:solidFill>
              </a:rPr>
              <a:t>używać</a:t>
            </a:r>
            <a:r>
              <a:rPr lang="en-US" sz="1800" dirty="0">
                <a:solidFill>
                  <a:schemeClr val="dk1"/>
                </a:solidFill>
              </a:rPr>
              <a:t> m.in.: </a:t>
            </a:r>
            <a:r>
              <a:rPr lang="en-US" sz="1800" dirty="0" err="1">
                <a:solidFill>
                  <a:schemeClr val="dk1"/>
                </a:solidFill>
              </a:rPr>
              <a:t>jako</a:t>
            </a:r>
            <a:r>
              <a:rPr lang="en-US" sz="1800" dirty="0">
                <a:solidFill>
                  <a:schemeClr val="dk1"/>
                </a:solidFill>
              </a:rPr>
              <a:t> </a:t>
            </a:r>
            <a:r>
              <a:rPr lang="en-US" sz="1800" dirty="0" err="1">
                <a:solidFill>
                  <a:schemeClr val="dk1"/>
                </a:solidFill>
              </a:rPr>
              <a:t>literałów</a:t>
            </a:r>
            <a:r>
              <a:rPr lang="en-US" sz="1800" dirty="0">
                <a:solidFill>
                  <a:schemeClr val="dk1"/>
                </a:solidFill>
              </a:rPr>
              <a:t> ani </a:t>
            </a:r>
            <a:r>
              <a:rPr lang="en-US" sz="1800" dirty="0" err="1">
                <a:solidFill>
                  <a:schemeClr val="dk1"/>
                </a:solidFill>
              </a:rPr>
              <a:t>nazw</a:t>
            </a:r>
            <a:r>
              <a:rPr lang="en-US" sz="1800" dirty="0">
                <a:solidFill>
                  <a:schemeClr val="dk1"/>
                </a:solidFill>
              </a:rPr>
              <a:t> </a:t>
            </a:r>
            <a:r>
              <a:rPr lang="en-US" sz="1800" dirty="0" err="1">
                <a:solidFill>
                  <a:schemeClr val="dk1"/>
                </a:solidFill>
              </a:rPr>
              <a:t>zmiennych</a:t>
            </a: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r>
              <a:rPr lang="en-US" sz="1800" dirty="0" err="1">
                <a:solidFill>
                  <a:schemeClr val="dk1"/>
                </a:solidFill>
              </a:rPr>
              <a:t>Przykłady</a:t>
            </a:r>
            <a:r>
              <a:rPr lang="en-US" sz="1800" dirty="0">
                <a:solidFill>
                  <a:schemeClr val="dk1"/>
                </a:solidFill>
              </a:rPr>
              <a:t> </a:t>
            </a: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a:t>
            </a:r>
            <a:endParaRPr sz="1800" dirty="0">
              <a:solidFill>
                <a:schemeClr val="dk1"/>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class</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return</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byte, int, char, ..</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new</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final</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a:t>
            </a:r>
            <a:endParaRPr sz="1800" dirty="0">
              <a:solidFill>
                <a:srgbClr val="E06666"/>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US" sz="1800" u="sng" dirty="0">
                <a:solidFill>
                  <a:schemeClr val="hlink"/>
                </a:solidFill>
                <a:hlinkClick r:id="rId3"/>
              </a:rPr>
              <a:t>https://docs.oracle.com/javase/tutorial/java/nutsandbolts/_keywords.html</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2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zastosowania</a:t>
            </a:r>
            <a:endParaRPr sz="2400">
              <a:solidFill>
                <a:schemeClr val="accent6"/>
              </a:solidFill>
              <a:latin typeface="Arial"/>
              <a:ea typeface="Arial"/>
              <a:cs typeface="Arial"/>
              <a:sym typeface="Arial"/>
            </a:endParaRPr>
          </a:p>
        </p:txBody>
      </p:sp>
      <p:sp>
        <p:nvSpPr>
          <p:cNvPr id="2553" name="Google Shape;2553;p27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poprawa niezawodności programowania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generacja dodatkowych składowych programu</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określenie sposobu funkcjonowania programu w fazie wykonania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cele konfiguracyjne</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generowanie plików pomocniczych</a:t>
            </a:r>
            <a:endParaRPr sz="2800">
              <a:latin typeface="Arial"/>
              <a:ea typeface="Arial"/>
              <a:cs typeface="Arial"/>
              <a:sym typeface="Arial"/>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2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2559" name="Google Shape;2559;p276"/>
          <p:cNvSpPr txBox="1">
            <a:spLocks noGrp="1"/>
          </p:cNvSpPr>
          <p:nvPr>
            <p:ph type="ctrTitle" idx="4294967295"/>
          </p:nvPr>
        </p:nvSpPr>
        <p:spPr>
          <a:xfrm>
            <a:off x="25" y="1751400"/>
            <a:ext cx="5952300" cy="43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Arial"/>
                <a:ea typeface="Arial"/>
                <a:cs typeface="Arial"/>
                <a:sym typeface="Arial"/>
              </a:rPr>
              <a:t>@Deprecated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@Override</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@SuppressWarnings</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@Target</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@Retention</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@Inherited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@Documented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a:t>
            </a:r>
            <a:endParaRPr sz="2800">
              <a:latin typeface="Arial"/>
              <a:ea typeface="Arial"/>
              <a:cs typeface="Arial"/>
              <a:sym typeface="Arial"/>
            </a:endParaRPr>
          </a:p>
        </p:txBody>
      </p:sp>
      <p:sp>
        <p:nvSpPr>
          <p:cNvPr id="2560" name="Google Shape;2560;p276"/>
          <p:cNvSpPr txBox="1">
            <a:spLocks noGrp="1"/>
          </p:cNvSpPr>
          <p:nvPr>
            <p:ph type="ctrTitle" idx="4294967295"/>
          </p:nvPr>
        </p:nvSpPr>
        <p:spPr>
          <a:xfrm>
            <a:off x="6239725" y="1751400"/>
            <a:ext cx="56133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na etapie kompilacji (przetwarzane przez narzędzia)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w fazie wykonania (za pomocą mechanizmów refleksji)</a:t>
            </a:r>
            <a:endParaRPr sz="2800">
              <a:latin typeface="Arial"/>
              <a:ea typeface="Arial"/>
              <a:cs typeface="Arial"/>
              <a:sym typeface="Arial"/>
            </a:endParaRPr>
          </a:p>
        </p:txBody>
      </p:sp>
      <p:sp>
        <p:nvSpPr>
          <p:cNvPr id="2561" name="Google Shape;2561;p276"/>
          <p:cNvSpPr txBox="1"/>
          <p:nvPr/>
        </p:nvSpPr>
        <p:spPr>
          <a:xfrm>
            <a:off x="8125" y="971075"/>
            <a:ext cx="5936100" cy="6510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predefiniowane</a:t>
            </a:r>
            <a:endParaRPr sz="3000">
              <a:solidFill>
                <a:schemeClr val="lt1"/>
              </a:solidFill>
            </a:endParaRPr>
          </a:p>
        </p:txBody>
      </p:sp>
      <p:sp>
        <p:nvSpPr>
          <p:cNvPr id="2562" name="Google Shape;2562;p276"/>
          <p:cNvSpPr txBox="1"/>
          <p:nvPr/>
        </p:nvSpPr>
        <p:spPr>
          <a:xfrm>
            <a:off x="6247825" y="971075"/>
            <a:ext cx="5936100" cy="65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użytkownika</a:t>
            </a:r>
            <a:endParaRPr sz="3000">
              <a:solidFill>
                <a:schemeClr val="lt1"/>
              </a:solidFill>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2566"/>
        <p:cNvGrpSpPr/>
        <p:nvPr/>
      </p:nvGrpSpPr>
      <p:grpSpPr>
        <a:xfrm>
          <a:off x="0" y="0"/>
          <a:ext cx="0" cy="0"/>
          <a:chOff x="0" y="0"/>
          <a:chExt cx="0" cy="0"/>
        </a:xfrm>
      </p:grpSpPr>
      <p:sp>
        <p:nvSpPr>
          <p:cNvPr id="2567" name="Google Shape;2567;p27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@Target</a:t>
            </a:r>
            <a:endParaRPr sz="2400">
              <a:solidFill>
                <a:schemeClr val="accent6"/>
              </a:solidFill>
              <a:latin typeface="Arial"/>
              <a:ea typeface="Arial"/>
              <a:cs typeface="Arial"/>
              <a:sym typeface="Arial"/>
            </a:endParaRPr>
          </a:p>
        </p:txBody>
      </p:sp>
      <p:sp>
        <p:nvSpPr>
          <p:cNvPr id="2568" name="Google Shape;2568;p277"/>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ANNOTATION_TYPE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CONSTRUCTOR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FIELD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LOCAL_VARIABLE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METHOD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PACKAGE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PARAMETER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TYPE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solidFill>
                  <a:srgbClr val="42719B"/>
                </a:solidFill>
                <a:latin typeface="Arial"/>
                <a:ea typeface="Arial"/>
                <a:cs typeface="Arial"/>
                <a:sym typeface="Arial"/>
              </a:rPr>
              <a:t>Adnotacje bez @Target mają zastosowanie wszędzie!</a:t>
            </a:r>
            <a:endParaRPr sz="2800">
              <a:solidFill>
                <a:srgbClr val="42719B"/>
              </a:solidFill>
              <a:latin typeface="Arial"/>
              <a:ea typeface="Arial"/>
              <a:cs typeface="Arial"/>
              <a:sym typeface="Arial"/>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2572"/>
        <p:cNvGrpSpPr/>
        <p:nvPr/>
      </p:nvGrpSpPr>
      <p:grpSpPr>
        <a:xfrm>
          <a:off x="0" y="0"/>
          <a:ext cx="0" cy="0"/>
          <a:chOff x="0" y="0"/>
          <a:chExt cx="0" cy="0"/>
        </a:xfrm>
      </p:grpSpPr>
      <p:sp>
        <p:nvSpPr>
          <p:cNvPr id="2573" name="Google Shape;2573;p2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@Retention</a:t>
            </a:r>
            <a:endParaRPr sz="2400">
              <a:solidFill>
                <a:schemeClr val="accent6"/>
              </a:solidFill>
              <a:latin typeface="Arial"/>
              <a:ea typeface="Arial"/>
              <a:cs typeface="Arial"/>
              <a:sym typeface="Arial"/>
            </a:endParaRPr>
          </a:p>
        </p:txBody>
      </p:sp>
      <p:sp>
        <p:nvSpPr>
          <p:cNvPr id="2574" name="Google Shape;2574;p278"/>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SOURCE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CLASS</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RUNTIME</a:t>
            </a:r>
            <a:endParaRPr sz="2800">
              <a:solidFill>
                <a:srgbClr val="20999D"/>
              </a:solidFill>
              <a:latin typeface="Arial"/>
              <a:ea typeface="Arial"/>
              <a:cs typeface="Arial"/>
              <a:sym typeface="Arial"/>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27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0" name="Google Shape;2580;p279"/>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a:latin typeface="Arial"/>
                <a:ea typeface="Arial"/>
                <a:cs typeface="Arial"/>
                <a:sym typeface="Arial"/>
              </a:rPr>
              <a:t>@Documented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dokumentacja działania adnotacji ma być włączona do dokumentacji wszystkich oznaczanych przez nią elementów</a:t>
            </a:r>
            <a:endParaRPr sz="2400">
              <a:solidFill>
                <a:srgbClr val="42719B"/>
              </a:solidFill>
              <a:latin typeface="Arial"/>
              <a:ea typeface="Arial"/>
              <a:cs typeface="Arial"/>
              <a:sym typeface="Arial"/>
            </a:endParaRPr>
          </a:p>
          <a:p>
            <a:pPr marL="0" lvl="0" indent="0" algn="l" rtl="0">
              <a:spcBef>
                <a:spcPts val="0"/>
              </a:spcBef>
              <a:spcAft>
                <a:spcPts val="0"/>
              </a:spcAft>
              <a:buNone/>
            </a:pPr>
            <a:r>
              <a:rPr lang="en-US" sz="4800">
                <a:latin typeface="Arial"/>
                <a:ea typeface="Arial"/>
                <a:cs typeface="Arial"/>
                <a:sym typeface="Arial"/>
              </a:rPr>
              <a:t>@Inherited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oznaczana przez nią adnotacja ma być dziedziczona przez podklasy</a:t>
            </a:r>
            <a:endParaRPr sz="2400">
              <a:solidFill>
                <a:srgbClr val="42719B"/>
              </a:solidFill>
              <a:latin typeface="Arial"/>
              <a:ea typeface="Arial"/>
              <a:cs typeface="Arial"/>
              <a:sym typeface="Aria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2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6" name="Google Shape;2586;p280"/>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public</a:t>
            </a:r>
            <a:r>
              <a:rPr lang="en-US" sz="3600">
                <a:latin typeface="Arial"/>
                <a:ea typeface="Arial"/>
                <a:cs typeface="Arial"/>
                <a:sym typeface="Arial"/>
              </a:rPr>
              <a:t> </a:t>
            </a:r>
            <a:r>
              <a:rPr lang="en-US" sz="3600">
                <a:solidFill>
                  <a:schemeClr val="accent2"/>
                </a:solidFill>
                <a:latin typeface="Arial"/>
                <a:ea typeface="Arial"/>
                <a:cs typeface="Arial"/>
                <a:sym typeface="Arial"/>
              </a:rPr>
              <a:t>@interface</a:t>
            </a:r>
            <a:r>
              <a:rPr lang="en-US" sz="3600">
                <a:latin typeface="Arial"/>
                <a:ea typeface="Arial"/>
                <a:cs typeface="Arial"/>
                <a:sym typeface="Arial"/>
              </a:rPr>
              <a:t> </a:t>
            </a:r>
            <a:r>
              <a:rPr lang="en-US" sz="3600">
                <a:solidFill>
                  <a:schemeClr val="accent6"/>
                </a:solidFill>
                <a:latin typeface="Arial"/>
                <a:ea typeface="Arial"/>
                <a:cs typeface="Arial"/>
                <a:sym typeface="Arial"/>
              </a:rPr>
              <a:t>Annotation</a:t>
            </a:r>
            <a:r>
              <a:rPr lang="en-US" sz="3600">
                <a:latin typeface="Arial"/>
                <a:ea typeface="Arial"/>
                <a:cs typeface="Arial"/>
                <a:sym typeface="Arial"/>
              </a:rPr>
              <a:t>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String name();</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Type type() default Type.Custom;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a:t>
            </a:r>
            <a:endParaRPr sz="3600">
              <a:latin typeface="Arial"/>
              <a:ea typeface="Arial"/>
              <a:cs typeface="Arial"/>
              <a:sym typeface="Arial"/>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2" name="Google Shape;2592;p28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Proces, który pozwala m.in. na zdobywanie informacji o klasach w trakcie wykonania programu.</a:t>
            </a:r>
            <a:endParaRPr sz="3000" b="1">
              <a:solidFill>
                <a:srgbClr val="20999D"/>
              </a:solidFill>
              <a:latin typeface="Arial"/>
              <a:ea typeface="Arial"/>
              <a:cs typeface="Arial"/>
              <a:sym typeface="Arial"/>
            </a:endParaRPr>
          </a:p>
        </p:txBody>
      </p:sp>
      <p:sp>
        <p:nvSpPr>
          <p:cNvPr id="2593" name="Google Shape;2593;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Java Reflection (refleksja)</a:t>
            </a:r>
            <a:endParaRPr>
              <a:latin typeface="Arial"/>
              <a:ea typeface="Arial"/>
              <a:cs typeface="Arial"/>
              <a:sym typeface="Arial"/>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598" name="Google Shape;2598;p28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9" name="Google Shape;2599;p28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#annotations</a:t>
            </a:r>
            <a:endParaRPr sz="3000" b="1">
              <a:solidFill>
                <a:schemeClr val="accent6"/>
              </a:solidFill>
              <a:latin typeface="Arial"/>
              <a:ea typeface="Arial"/>
              <a:cs typeface="Arial"/>
              <a:sym typeface="Arial"/>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#annotations</a:t>
            </a:r>
            <a:endParaRPr sz="2400">
              <a:solidFill>
                <a:schemeClr val="accent6"/>
              </a:solidFill>
              <a:latin typeface="Arial"/>
              <a:ea typeface="Arial"/>
              <a:cs typeface="Arial"/>
              <a:sym typeface="Arial"/>
            </a:endParaRPr>
          </a:p>
        </p:txBody>
      </p:sp>
      <p:sp>
        <p:nvSpPr>
          <p:cNvPr id="2605" name="Google Shape;2605;p28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własną adnotację o nazwie </a:t>
            </a:r>
            <a:r>
              <a:rPr lang="en-US" sz="2200" b="1">
                <a:latin typeface="Arial"/>
                <a:ea typeface="Arial"/>
                <a:cs typeface="Arial"/>
                <a:sym typeface="Arial"/>
              </a:rPr>
              <a:t>@Info</a:t>
            </a:r>
            <a:r>
              <a:rPr lang="en-US" sz="2200">
                <a:latin typeface="Arial"/>
                <a:ea typeface="Arial"/>
                <a:cs typeface="Arial"/>
                <a:sym typeface="Arial"/>
              </a:rPr>
              <a:t>, która:</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t>będzie mogła być dodawana nad klasą i metodą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działać razem z aplikacją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przyjmować dodatkowe dane opisujące klasę / metodę - autor, data, opis</a:t>
            </a:r>
            <a:endParaRPr sz="2200"/>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klasy </a:t>
            </a:r>
            <a:r>
              <a:rPr lang="en-US" sz="2200" b="1">
                <a:latin typeface="Arial"/>
                <a:ea typeface="Arial"/>
                <a:cs typeface="Arial"/>
                <a:sym typeface="Arial"/>
              </a:rPr>
              <a:t>School</a:t>
            </a:r>
            <a:r>
              <a:rPr lang="en-US" sz="2200">
                <a:latin typeface="Arial"/>
                <a:ea typeface="Arial"/>
                <a:cs typeface="Arial"/>
                <a:sym typeface="Arial"/>
              </a:rPr>
              <a:t> oraz </a:t>
            </a:r>
            <a:r>
              <a:rPr lang="en-US" sz="2200" b="1">
                <a:latin typeface="Arial"/>
                <a:ea typeface="Arial"/>
                <a:cs typeface="Arial"/>
                <a:sym typeface="Arial"/>
              </a:rPr>
              <a:t>Student</a:t>
            </a:r>
            <a:r>
              <a:rPr lang="en-US" sz="2200">
                <a:latin typeface="Arial"/>
                <a:ea typeface="Arial"/>
                <a:cs typeface="Arial"/>
                <a:sym typeface="Arial"/>
              </a:rPr>
              <a:t> i dodaj do nich kilka pól oraz metod.</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Utworzoną adnotację dodaj do klas School i Student - wykorzystaj pola adnotacji.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kod, który wyświetli na ekranie wszystkie informacje o klasach School i Student oraz ich metodach.</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Rozszerz działanie adnotacji na pola klas School i Student oraz dopisz kod wyświetlający informacje o dodanych adnotacjach dla pól.</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nową adnotację </a:t>
            </a:r>
            <a:r>
              <a:rPr lang="en-US" sz="2200" b="1">
                <a:latin typeface="Arial"/>
                <a:ea typeface="Arial"/>
                <a:cs typeface="Arial"/>
                <a:sym typeface="Arial"/>
              </a:rPr>
              <a:t>@DefaultParams</a:t>
            </a:r>
            <a:r>
              <a:rPr lang="en-US" sz="2200">
                <a:latin typeface="Arial"/>
                <a:ea typeface="Arial"/>
                <a:cs typeface="Arial"/>
                <a:sym typeface="Arial"/>
              </a:rPr>
              <a:t>, która będzie przyjmować domyślne parametry wywołania metod. Następnie użyj adnotacji w klasach School i Student oraz napisz kod wywołujący metody z daną adnotacją i przekazujący im podane parametry.</a:t>
            </a:r>
            <a:endParaRPr sz="2200">
              <a:latin typeface="Arial"/>
              <a:ea typeface="Arial"/>
              <a:cs typeface="Arial"/>
              <a:sym typeface="Arial"/>
            </a:endParaRPr>
          </a:p>
        </p:txBody>
      </p:sp>
      <p:sp>
        <p:nvSpPr>
          <p:cNvPr id="2606" name="Google Shape;2606;p28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28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612" name="Google Shape;2612;p284"/>
          <p:cNvSpPr txBox="1">
            <a:spLocks noGrp="1"/>
          </p:cNvSpPr>
          <p:nvPr>
            <p:ph type="body" idx="1"/>
          </p:nvPr>
        </p:nvSpPr>
        <p:spPr>
          <a:xfrm>
            <a:off x="156612" y="2258969"/>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Aleksandria</a:t>
            </a:r>
            <a:endParaRPr sz="4800">
              <a:solidFill>
                <a:srgbClr val="000000"/>
              </a:solidFill>
            </a:endParaRPr>
          </a:p>
        </p:txBody>
      </p:sp>
      <p:pic>
        <p:nvPicPr>
          <p:cNvPr id="2613" name="Google Shape;2613;p284"/>
          <p:cNvPicPr preferRelativeResize="0"/>
          <p:nvPr/>
        </p:nvPicPr>
        <p:blipFill>
          <a:blip r:embed="rId3">
            <a:alphaModFix/>
          </a:blip>
          <a:stretch>
            <a:fillRect/>
          </a:stretch>
        </p:blipFill>
        <p:spPr>
          <a:xfrm>
            <a:off x="6701300" y="2455169"/>
            <a:ext cx="3101832" cy="20295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Konwencje</a:t>
            </a:r>
            <a:r>
              <a:rPr lang="en-US" dirty="0">
                <a:latin typeface="Arial"/>
                <a:ea typeface="Arial"/>
                <a:cs typeface="Arial"/>
                <a:sym typeface="Arial"/>
              </a:rPr>
              <a:t> </a:t>
            </a:r>
            <a:r>
              <a:rPr lang="en-US" dirty="0" err="1">
                <a:latin typeface="Arial"/>
                <a:ea typeface="Arial"/>
                <a:cs typeface="Arial"/>
                <a:sym typeface="Arial"/>
              </a:rPr>
              <a:t>nazewnicze</a:t>
            </a:r>
            <a:endParaRPr dirty="0">
              <a:latin typeface="Arial"/>
              <a:ea typeface="Arial"/>
              <a:cs typeface="Arial"/>
              <a:sym typeface="Arial"/>
            </a:endParaRPr>
          </a:p>
        </p:txBody>
      </p:sp>
      <p:sp>
        <p:nvSpPr>
          <p:cNvPr id="441" name="Google Shape;441;p42"/>
          <p:cNvSpPr txBox="1">
            <a:spLocks noGrp="1"/>
          </p:cNvSpPr>
          <p:nvPr>
            <p:ph type="ctrTitle" idx="4294967295"/>
          </p:nvPr>
        </p:nvSpPr>
        <p:spPr>
          <a:xfrm>
            <a:off x="1072050" y="1056438"/>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Identyfikator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nazwa zmiennej, stałej, metody lub klasy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42" name="Google Shape;442;p42"/>
          <p:cNvSpPr txBox="1"/>
          <p:nvPr/>
        </p:nvSpPr>
        <p:spPr>
          <a:xfrm>
            <a:off x="34200" y="1834025"/>
            <a:ext cx="12123600" cy="45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Zasady i konwencje tworzenia identyfikatorów:</a:t>
            </a:r>
            <a:endParaRPr sz="1800"/>
          </a:p>
          <a:p>
            <a:pPr marL="457200" lvl="0" indent="-342900" algn="l" rtl="0">
              <a:spcBef>
                <a:spcPts val="0"/>
              </a:spcBef>
              <a:spcAft>
                <a:spcPts val="0"/>
              </a:spcAft>
              <a:buSzPts val="1800"/>
              <a:buAutoNum type="arabicPeriod"/>
            </a:pPr>
            <a:r>
              <a:rPr lang="en-US" sz="1800"/>
              <a:t>zaczynają się od litery lub podkreślenia ('_') i mogą zawierać dowolny ciąg znaków alfanumerycznych (liter i cyfr) i / lub znaków podkreślenia, np:</a:t>
            </a:r>
            <a:endParaRPr sz="1800"/>
          </a:p>
          <a:p>
            <a:pPr marL="914400" lvl="1" indent="-342900" algn="l" rtl="0">
              <a:spcBef>
                <a:spcPts val="0"/>
              </a:spcBef>
              <a:spcAft>
                <a:spcPts val="0"/>
              </a:spcAft>
              <a:buSzPts val="1800"/>
              <a:buAutoNum type="alphaLcPeriod"/>
            </a:pPr>
            <a:r>
              <a:rPr lang="en-US" sz="1800"/>
              <a:t>prawidłowe nazwy: </a:t>
            </a:r>
            <a:r>
              <a:rPr lang="en-US" sz="1800" b="1"/>
              <a:t>count</a:t>
            </a:r>
            <a:r>
              <a:rPr lang="en-US" sz="1800"/>
              <a:t>, </a:t>
            </a:r>
            <a:r>
              <a:rPr lang="en-US" sz="1800" b="1"/>
              <a:t>size</a:t>
            </a:r>
            <a:r>
              <a:rPr lang="en-US" sz="1800"/>
              <a:t>, </a:t>
            </a:r>
            <a:r>
              <a:rPr lang="en-US" sz="1800" b="1"/>
              <a:t>_element1, car123, objectWidth</a:t>
            </a:r>
            <a:endParaRPr sz="1800"/>
          </a:p>
          <a:p>
            <a:pPr marL="914400" lvl="1" indent="-342900" algn="l" rtl="0">
              <a:spcBef>
                <a:spcPts val="0"/>
              </a:spcBef>
              <a:spcAft>
                <a:spcPts val="0"/>
              </a:spcAft>
              <a:buSzPts val="1800"/>
              <a:buAutoNum type="alphaLcPeriod"/>
            </a:pPr>
            <a:r>
              <a:rPr lang="en-US" sz="1800"/>
              <a:t>nieprawidłowe nazwy: </a:t>
            </a:r>
            <a:r>
              <a:rPr lang="en-US" sz="1800" b="1">
                <a:solidFill>
                  <a:srgbClr val="E06666"/>
                </a:solidFill>
              </a:rPr>
              <a:t>1element</a:t>
            </a:r>
            <a:r>
              <a:rPr lang="en-US" sz="1800">
                <a:solidFill>
                  <a:srgbClr val="E06666"/>
                </a:solidFill>
              </a:rPr>
              <a:t>, </a:t>
            </a:r>
            <a:r>
              <a:rPr lang="en-US" sz="1800" b="1">
                <a:solidFill>
                  <a:srgbClr val="E06666"/>
                </a:solidFill>
              </a:rPr>
              <a:t>object-height</a:t>
            </a:r>
            <a:r>
              <a:rPr lang="en-US" sz="1800">
                <a:solidFill>
                  <a:srgbClr val="E06666"/>
                </a:solidFill>
              </a:rPr>
              <a:t>, </a:t>
            </a:r>
            <a:r>
              <a:rPr lang="en-US" sz="1800" b="1">
                <a:solidFill>
                  <a:srgbClr val="E06666"/>
                </a:solidFill>
              </a:rPr>
              <a:t>document!size</a:t>
            </a:r>
            <a:endParaRPr sz="1800"/>
          </a:p>
          <a:p>
            <a:pPr marL="914400" lvl="1" indent="-342900" algn="l" rtl="0">
              <a:spcBef>
                <a:spcPts val="0"/>
              </a:spcBef>
              <a:spcAft>
                <a:spcPts val="0"/>
              </a:spcAft>
              <a:buSzPts val="1800"/>
              <a:buAutoNum type="alphaLcPeriod"/>
            </a:pPr>
            <a:r>
              <a:rPr lang="en-US" sz="1800">
                <a:solidFill>
                  <a:schemeClr val="dk1"/>
                </a:solidFill>
              </a:rPr>
              <a:t>wielkość liter ma znaczenie, nazwa </a:t>
            </a:r>
            <a:r>
              <a:rPr lang="en-US" sz="1800" b="1">
                <a:solidFill>
                  <a:schemeClr val="dk1"/>
                </a:solidFill>
              </a:rPr>
              <a:t>count </a:t>
            </a:r>
            <a:r>
              <a:rPr lang="en-US" sz="1800">
                <a:solidFill>
                  <a:schemeClr val="dk1"/>
                </a:solidFill>
              </a:rPr>
              <a:t>i </a:t>
            </a:r>
            <a:r>
              <a:rPr lang="en-US" sz="1800" b="1">
                <a:solidFill>
                  <a:schemeClr val="dk1"/>
                </a:solidFill>
              </a:rPr>
              <a:t>Count </a:t>
            </a:r>
            <a:r>
              <a:rPr lang="en-US" sz="1800">
                <a:solidFill>
                  <a:schemeClr val="dk1"/>
                </a:solidFill>
              </a:rPr>
              <a:t>to dwie różne nazwy</a:t>
            </a:r>
            <a:endParaRPr sz="1800"/>
          </a:p>
          <a:p>
            <a:pPr marL="914400" lvl="0" indent="0" algn="l" rtl="0">
              <a:spcBef>
                <a:spcPts val="0"/>
              </a:spcBef>
              <a:spcAft>
                <a:spcPts val="0"/>
              </a:spcAft>
              <a:buNone/>
            </a:pPr>
            <a:endParaRPr b="1">
              <a:solidFill>
                <a:srgbClr val="FF0000"/>
              </a:solidFill>
            </a:endParaRPr>
          </a:p>
          <a:p>
            <a:pPr marL="457200" lvl="0" indent="-342900" algn="l" rtl="0">
              <a:spcBef>
                <a:spcPts val="0"/>
              </a:spcBef>
              <a:spcAft>
                <a:spcPts val="0"/>
              </a:spcAft>
              <a:buSzPts val="1800"/>
              <a:buAutoNum type="arabicPeriod"/>
            </a:pPr>
            <a:r>
              <a:rPr lang="en-US" sz="1800"/>
              <a:t>nie można używać słów zarezerwowanych, np.: </a:t>
            </a:r>
            <a:r>
              <a:rPr lang="en-US" sz="1800" b="1">
                <a:solidFill>
                  <a:srgbClr val="E06666"/>
                </a:solidFill>
              </a:rPr>
              <a:t>class</a:t>
            </a:r>
            <a:r>
              <a:rPr lang="en-US" sz="1800">
                <a:solidFill>
                  <a:srgbClr val="E06666"/>
                </a:solidFill>
              </a:rPr>
              <a:t>, </a:t>
            </a:r>
            <a:r>
              <a:rPr lang="en-US" sz="1800" b="1">
                <a:solidFill>
                  <a:srgbClr val="E06666"/>
                </a:solidFill>
              </a:rPr>
              <a:t>int</a:t>
            </a:r>
            <a:r>
              <a:rPr lang="en-US" sz="1800">
                <a:solidFill>
                  <a:srgbClr val="E06666"/>
                </a:solidFill>
              </a:rPr>
              <a:t>, </a:t>
            </a:r>
            <a:r>
              <a:rPr lang="en-US" sz="1800" b="1">
                <a:solidFill>
                  <a:srgbClr val="E06666"/>
                </a:solidFill>
              </a:rPr>
              <a:t>final</a:t>
            </a:r>
            <a:r>
              <a:rPr lang="en-US" sz="1800" b="1">
                <a:solidFill>
                  <a:srgbClr val="FF0000"/>
                </a:solidFill>
              </a:rPr>
              <a:t> </a:t>
            </a:r>
            <a:r>
              <a:rPr lang="en-US" sz="1800"/>
              <a:t>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US" sz="1800"/>
              <a:t>nazwy zmiennych i metod zaczynamy małą literą, każdy składnik wyróżniamy, rozpoczynając go wielka literą, np.: </a:t>
            </a:r>
            <a:r>
              <a:rPr lang="en-US" sz="1800" b="1"/>
              <a:t>x, price, numOfAllOccurs, getBackground()</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stałych piszemy wielkimi literami, składniki rozróżniając za pomocą podkreślenia, np.: </a:t>
            </a:r>
            <a:r>
              <a:rPr lang="en-US" sz="1800" b="1"/>
              <a:t>MAX_SIZE, VAT</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klas zaczynamy wielką literą i dalej wyróżniamy poszczególne składniki także wielką literą, np.: </a:t>
            </a:r>
            <a:r>
              <a:rPr lang="en-US" sz="1800" b="1"/>
              <a:t>Car, CarManager, ArrayList </a:t>
            </a:r>
            <a:r>
              <a:rPr lang="en-US" sz="1800"/>
              <a:t>- tzw. </a:t>
            </a:r>
            <a:r>
              <a:rPr lang="en-US" sz="1800" b="1"/>
              <a:t>CamelCase</a:t>
            </a:r>
            <a:endParaRPr sz="1800" b="1"/>
          </a:p>
        </p:txBody>
      </p:sp>
      <p:sp>
        <p:nvSpPr>
          <p:cNvPr id="443" name="Google Shape;443;p42"/>
          <p:cNvSpPr txBox="1"/>
          <p:nvPr/>
        </p:nvSpPr>
        <p:spPr>
          <a:xfrm>
            <a:off x="5199600" y="985300"/>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sp>
        <p:nvSpPr>
          <p:cNvPr id="2618" name="Google Shape;2618;p28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a:t>
            </a:r>
            <a:endParaRPr sz="2400">
              <a:solidFill>
                <a:schemeClr val="accent6"/>
              </a:solidFill>
              <a:latin typeface="Arial"/>
              <a:ea typeface="Arial"/>
              <a:cs typeface="Arial"/>
              <a:sym typeface="Arial"/>
            </a:endParaRPr>
          </a:p>
        </p:txBody>
      </p:sp>
      <p:sp>
        <p:nvSpPr>
          <p:cNvPr id="2619" name="Google Shape;2619;p285"/>
          <p:cNvSpPr txBox="1">
            <a:spLocks noGrp="1"/>
          </p:cNvSpPr>
          <p:nvPr>
            <p:ph type="ctrTitle" idx="4294967295"/>
          </p:nvPr>
        </p:nvSpPr>
        <p:spPr>
          <a:xfrm>
            <a:off x="17042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20999D"/>
                </a:solidFill>
                <a:latin typeface="Arial"/>
                <a:ea typeface="Arial"/>
                <a:cs typeface="Arial"/>
                <a:sym typeface="Arial"/>
              </a:rPr>
              <a:t>Aplikacja do zarządzania biblioteką posiadającą w swoich zasobach:</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książki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czasopisma</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audiobooki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filmy</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płyty winylowe</a:t>
            </a:r>
            <a:br>
              <a:rPr lang="en-US" sz="2400">
                <a:solidFill>
                  <a:srgbClr val="20999D"/>
                </a:solidFill>
                <a:latin typeface="Arial"/>
                <a:ea typeface="Arial"/>
                <a:cs typeface="Arial"/>
                <a:sym typeface="Arial"/>
              </a:rPr>
            </a:b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rgbClr val="000080"/>
                </a:solidFill>
                <a:latin typeface="Arial"/>
                <a:ea typeface="Arial"/>
                <a:cs typeface="Arial"/>
                <a:sym typeface="Arial"/>
              </a:rPr>
              <a:t>Dwa rodzaje użytkowników:</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administrator</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zwykły user - czytelnik</a:t>
            </a:r>
            <a:endParaRPr sz="2400">
              <a:solidFill>
                <a:srgbClr val="000080"/>
              </a:solidFill>
              <a:latin typeface="Arial"/>
              <a:ea typeface="Arial"/>
              <a:cs typeface="Arial"/>
              <a:sym typeface="Arial"/>
            </a:endParaRPr>
          </a:p>
        </p:txBody>
      </p:sp>
      <p:sp>
        <p:nvSpPr>
          <p:cNvPr id="2620" name="Google Shape;2620;p285"/>
          <p:cNvSpPr txBox="1">
            <a:spLocks noGrp="1"/>
          </p:cNvSpPr>
          <p:nvPr>
            <p:ph type="ctrTitle" idx="4294967295"/>
          </p:nvPr>
        </p:nvSpPr>
        <p:spPr>
          <a:xfrm>
            <a:off x="622087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660E7A"/>
                </a:solidFill>
                <a:latin typeface="Arial"/>
                <a:ea typeface="Arial"/>
                <a:cs typeface="Arial"/>
                <a:sym typeface="Arial"/>
              </a:rPr>
              <a:t>Możliwości (czytelnik):</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wypożyczenia zasobu (limity miesięczne!)</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wyszukania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zwroty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historia wypożyczeń</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rezerwacja jak zasób już wypożyczony przez kogoś innego</a:t>
            </a:r>
            <a:endParaRPr sz="2400">
              <a:solidFill>
                <a:srgbClr val="660E7A"/>
              </a:solidFill>
              <a:latin typeface="Arial"/>
              <a:ea typeface="Arial"/>
              <a:cs typeface="Arial"/>
              <a:sym typeface="Arial"/>
            </a:endParaRPr>
          </a:p>
          <a:p>
            <a:pPr marL="0" lvl="0" indent="0" algn="l" rtl="0">
              <a:spcBef>
                <a:spcPts val="0"/>
              </a:spcBef>
              <a:spcAft>
                <a:spcPts val="0"/>
              </a:spcAft>
              <a:buNone/>
            </a:pP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Możliwości (administrator):</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zasobami</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czytelnikami</a:t>
            </a:r>
            <a:endParaRPr sz="2400">
              <a:solidFill>
                <a:schemeClr val="accent6"/>
              </a:solidFill>
              <a:latin typeface="Arial"/>
              <a:ea typeface="Arial"/>
              <a:cs typeface="Arial"/>
              <a:sym typeface="Arial"/>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2624"/>
        <p:cNvGrpSpPr/>
        <p:nvPr/>
      </p:nvGrpSpPr>
      <p:grpSpPr>
        <a:xfrm>
          <a:off x="0" y="0"/>
          <a:ext cx="0" cy="0"/>
          <a:chOff x="0" y="0"/>
          <a:chExt cx="0" cy="0"/>
        </a:xfrm>
      </p:grpSpPr>
      <p:sp>
        <p:nvSpPr>
          <p:cNvPr id="2625" name="Google Shape;2625;p2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#1</a:t>
            </a:r>
            <a:endParaRPr sz="2400">
              <a:solidFill>
                <a:schemeClr val="accent6"/>
              </a:solidFill>
              <a:latin typeface="Arial"/>
              <a:ea typeface="Arial"/>
              <a:cs typeface="Arial"/>
              <a:sym typeface="Arial"/>
            </a:endParaRPr>
          </a:p>
        </p:txBody>
      </p:sp>
      <p:sp>
        <p:nvSpPr>
          <p:cNvPr id="2626" name="Google Shape;2626;p286"/>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Przed rozpoczęciem - utwórz i zaimportuj w Intellij nowe repozytorium kodu (GitHub) o nazwie utworzonej według wzoru: </a:t>
            </a:r>
            <a:r>
              <a:rPr lang="en-US" sz="1900" b="1">
                <a:solidFill>
                  <a:srgbClr val="2B2B2B"/>
                </a:solidFill>
                <a:latin typeface="Arial"/>
                <a:ea typeface="Arial"/>
                <a:cs typeface="Arial"/>
                <a:sym typeface="Arial"/>
              </a:rPr>
              <a:t>javagda24_alexandria_{3 litery imienia}_{3 litery nazwiska} (bez PL znaków)</a:t>
            </a:r>
            <a:endParaRPr sz="1900" b="1">
              <a:solidFill>
                <a:srgbClr val="2B2B2B"/>
              </a:solidFill>
              <a:latin typeface="Arial"/>
              <a:ea typeface="Arial"/>
              <a:cs typeface="Arial"/>
              <a:sym typeface="Arial"/>
            </a:endParaRPr>
          </a:p>
          <a:p>
            <a:pPr marL="0" lvl="0" indent="0" algn="l" rtl="0">
              <a:spcBef>
                <a:spcPts val="0"/>
              </a:spcBef>
              <a:spcAft>
                <a:spcPts val="0"/>
              </a:spcAft>
              <a:buNone/>
            </a:pPr>
            <a:endParaRPr sz="1900" b="1">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Twoim pierwszym zadaniem będzie przygotowanie klas:</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User</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użytkownik ma imię i nazwisko</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przy rejestracji użytkownik podaje również adres e-mail i nr telefonu</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istnieje podział na typy: administrator / czytelnik</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Book</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książka ma swój tytuł, opis, autora, liczbę stron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Vinyl</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Font typeface="Arial"/>
              <a:buChar char="○"/>
            </a:pPr>
            <a:r>
              <a:rPr lang="en-US" sz="1900">
                <a:solidFill>
                  <a:srgbClr val="2B2B2B"/>
                </a:solidFill>
              </a:rPr>
              <a:t>każda płyta ma swój tytuł, wykonawcę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AlexandriaLibrary</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klasa zarządzająca biblioteką</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nowych użytkowników</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nowe pozycje</a:t>
            </a:r>
            <a:endParaRPr sz="1900">
              <a:solidFill>
                <a:srgbClr val="2B2B2B"/>
              </a:solidFill>
            </a:endParaRPr>
          </a:p>
        </p:txBody>
      </p:sp>
      <p:sp>
        <p:nvSpPr>
          <p:cNvPr id="2627" name="Google Shape;2627;p2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Dodaj link do repozytorium na Slack!</a:t>
            </a:r>
            <a:endParaRPr sz="2400">
              <a:solidFill>
                <a:srgbClr val="FF0000"/>
              </a:solidFill>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2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#2</a:t>
            </a:r>
            <a:endParaRPr sz="2400">
              <a:solidFill>
                <a:schemeClr val="accent6"/>
              </a:solidFill>
              <a:latin typeface="Arial"/>
              <a:ea typeface="Arial"/>
              <a:cs typeface="Arial"/>
              <a:sym typeface="Arial"/>
            </a:endParaRPr>
          </a:p>
        </p:txBody>
      </p:sp>
      <p:sp>
        <p:nvSpPr>
          <p:cNvPr id="2633" name="Google Shape;2633;p287"/>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Przykładowe 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pakiety i uporządkuj klasy. Możesz podzielić klasy względem rodzaju: osobno przedmioty do wypożyczenia, osobno osoby, osobno zarządzanie biblioteką.</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klas odpowiednie modyfikatory dostępu na poziomie pól, konstruktorów i metod</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 klasach reprezentujących rzeczy do wypożyczenia (książki, płyty itp) dodaj metodę do wyszukiwania po tytule. Metoda zwróci </a:t>
            </a:r>
            <a:r>
              <a:rPr lang="en-US" sz="1900" b="1">
                <a:solidFill>
                  <a:srgbClr val="2B2B2B"/>
                </a:solidFill>
                <a:latin typeface="Arial"/>
                <a:ea typeface="Arial"/>
                <a:cs typeface="Arial"/>
                <a:sym typeface="Arial"/>
              </a:rPr>
              <a:t>true </a:t>
            </a:r>
            <a:r>
              <a:rPr lang="en-US" sz="1900">
                <a:solidFill>
                  <a:srgbClr val="2B2B2B"/>
                </a:solidFill>
                <a:latin typeface="Arial"/>
                <a:ea typeface="Arial"/>
                <a:cs typeface="Arial"/>
                <a:sym typeface="Arial"/>
              </a:rPr>
              <a:t>jeżeli szukana fraza znajdzie się w tytule przedmiotu.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klas przedmiotów dodaj pole </a:t>
            </a:r>
            <a:r>
              <a:rPr lang="en-US" sz="1900" b="1">
                <a:solidFill>
                  <a:srgbClr val="2B2B2B"/>
                </a:solidFill>
                <a:latin typeface="Arial"/>
                <a:ea typeface="Arial"/>
                <a:cs typeface="Arial"/>
                <a:sym typeface="Arial"/>
              </a:rPr>
              <a:t>description</a:t>
            </a:r>
            <a:r>
              <a:rPr lang="en-US" sz="1900">
                <a:solidFill>
                  <a:srgbClr val="2B2B2B"/>
                </a:solidFill>
                <a:latin typeface="Arial"/>
                <a:ea typeface="Arial"/>
                <a:cs typeface="Arial"/>
                <a:sym typeface="Arial"/>
              </a:rPr>
              <a:t>, które zawierać będzie długi opis przedmiotu. Dodaj metodę która zwróci krótką wersję (np.: 50 pierwszych znaków zaokrąglając do pełnego wyrazu)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enum dla typu każdego z rodzajów przedmiotów, np.: dla płyt oznaczających rodzaj muzyki, dla książek rodzaj literatury</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własne pomysły na podstawie tego co się dzisiaj nauczyłeś do rozbudowy projektu Aleksandria</a:t>
            </a:r>
            <a:endParaRPr sz="1900" b="1">
              <a:solidFill>
                <a:schemeClr val="accent2"/>
              </a:solidFill>
              <a:latin typeface="Arial"/>
              <a:ea typeface="Arial"/>
              <a:cs typeface="Arial"/>
              <a:sym typeface="Arial"/>
            </a:endParaRPr>
          </a:p>
        </p:txBody>
      </p:sp>
      <p:sp>
        <p:nvSpPr>
          <p:cNvPr id="2634" name="Google Shape;2634;p28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35" name="Google Shape;2635;p287"/>
          <p:cNvPicPr preferRelativeResize="0"/>
          <p:nvPr/>
        </p:nvPicPr>
        <p:blipFill>
          <a:blip r:embed="rId3">
            <a:alphaModFix/>
          </a:blip>
          <a:stretch>
            <a:fillRect/>
          </a:stretch>
        </p:blipFill>
        <p:spPr>
          <a:xfrm>
            <a:off x="5360364" y="4927950"/>
            <a:ext cx="1522324" cy="1232425"/>
          </a:xfrm>
          <a:prstGeom prst="rect">
            <a:avLst/>
          </a:prstGeom>
          <a:noFill/>
          <a:ln>
            <a:noFill/>
          </a:ln>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2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#3</a:t>
            </a:r>
            <a:endParaRPr sz="2400">
              <a:solidFill>
                <a:schemeClr val="accent6"/>
              </a:solidFill>
              <a:latin typeface="Arial"/>
              <a:ea typeface="Arial"/>
              <a:cs typeface="Arial"/>
              <a:sym typeface="Arial"/>
            </a:endParaRPr>
          </a:p>
        </p:txBody>
      </p:sp>
      <p:sp>
        <p:nvSpPr>
          <p:cNvPr id="2641" name="Google Shape;2641;p288"/>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to, by książki i winyle dodawane były do tablicy o maksymalnym rozmiarze 100</a:t>
            </a:r>
            <a:endParaRPr sz="1900">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2400">
                <a:solidFill>
                  <a:srgbClr val="FF0000"/>
                </a:solidFill>
              </a:rPr>
              <a:t>*</a:t>
            </a:r>
            <a:r>
              <a:rPr lang="en-US" sz="1900">
                <a:solidFill>
                  <a:srgbClr val="2B2B2B"/>
                </a:solidFill>
              </a:rPr>
              <a:t> rozszerz działanie o możliwość dodawania elementów do tablicy o nieograniczonym rozmiarze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utworzenie metod zarządzających kolekcją dostępnych pozycji w Twojej bibliotece: dodanie, usunięcie, wypożyczenie, edycja, wypisanie wszystkich pozycji, wszystkich dostępnych itd.</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utwórz klasę bazową dla klas: </a:t>
            </a:r>
            <a:r>
              <a:rPr lang="en-US" sz="1900" b="1">
                <a:solidFill>
                  <a:srgbClr val="2B2B2B"/>
                </a:solidFill>
                <a:latin typeface="Arial"/>
                <a:ea typeface="Arial"/>
                <a:cs typeface="Arial"/>
                <a:sym typeface="Arial"/>
              </a:rPr>
              <a:t>Book</a:t>
            </a:r>
            <a:r>
              <a:rPr lang="en-US" sz="1900">
                <a:solidFill>
                  <a:srgbClr val="2B2B2B"/>
                </a:solidFill>
                <a:latin typeface="Arial"/>
                <a:ea typeface="Arial"/>
                <a:cs typeface="Arial"/>
                <a:sym typeface="Arial"/>
              </a:rPr>
              <a:t> oraz </a:t>
            </a:r>
            <a:r>
              <a:rPr lang="en-US" sz="1900" b="1">
                <a:solidFill>
                  <a:srgbClr val="2B2B2B"/>
                </a:solidFill>
                <a:latin typeface="Arial"/>
                <a:ea typeface="Arial"/>
                <a:cs typeface="Arial"/>
                <a:sym typeface="Arial"/>
              </a:rPr>
              <a:t>Vinyl </a:t>
            </a:r>
            <a:r>
              <a:rPr lang="en-US" sz="1900">
                <a:solidFill>
                  <a:srgbClr val="2B2B2B"/>
                </a:solidFill>
                <a:latin typeface="Arial"/>
                <a:ea typeface="Arial"/>
                <a:cs typeface="Arial"/>
                <a:sym typeface="Arial"/>
              </a:rPr>
              <a:t>- </a:t>
            </a:r>
            <a:r>
              <a:rPr lang="en-US" sz="1900" b="1">
                <a:solidFill>
                  <a:srgbClr val="2B2B2B"/>
                </a:solidFill>
                <a:latin typeface="Arial"/>
                <a:ea typeface="Arial"/>
                <a:cs typeface="Arial"/>
                <a:sym typeface="Arial"/>
              </a:rPr>
              <a:t>Item</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mechanizm dziedziczenia w przypadku klas </a:t>
            </a:r>
            <a:r>
              <a:rPr lang="en-US" sz="1900" b="1">
                <a:solidFill>
                  <a:srgbClr val="2B2B2B"/>
                </a:solidFill>
                <a:latin typeface="Arial"/>
                <a:ea typeface="Arial"/>
                <a:cs typeface="Arial"/>
                <a:sym typeface="Arial"/>
              </a:rPr>
              <a:t>Book </a:t>
            </a:r>
            <a:r>
              <a:rPr lang="en-US" sz="1900">
                <a:solidFill>
                  <a:srgbClr val="2B2B2B"/>
                </a:solidFill>
                <a:latin typeface="Arial"/>
                <a:ea typeface="Arial"/>
                <a:cs typeface="Arial"/>
                <a:sym typeface="Arial"/>
              </a:rPr>
              <a:t>i </a:t>
            </a:r>
            <a:r>
              <a:rPr lang="en-US" sz="1900" b="1">
                <a:solidFill>
                  <a:srgbClr val="2B2B2B"/>
                </a:solidFill>
                <a:latin typeface="Arial"/>
                <a:ea typeface="Arial"/>
                <a:cs typeface="Arial"/>
                <a:sym typeface="Arial"/>
              </a:rPr>
              <a:t>Vinyl</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kolejne klasy: </a:t>
            </a:r>
            <a:r>
              <a:rPr lang="en-US" sz="1900" b="1">
                <a:solidFill>
                  <a:srgbClr val="2B2B2B"/>
                </a:solidFill>
                <a:latin typeface="Arial"/>
                <a:ea typeface="Arial"/>
                <a:cs typeface="Arial"/>
                <a:sym typeface="Arial"/>
              </a:rPr>
              <a:t>Movie, Newspaper</a:t>
            </a:r>
            <a:r>
              <a:rPr lang="en-US" sz="1900">
                <a:solidFill>
                  <a:srgbClr val="2B2B2B"/>
                </a:solidFill>
                <a:latin typeface="Arial"/>
                <a:ea typeface="Arial"/>
                <a:cs typeface="Arial"/>
                <a:sym typeface="Arial"/>
              </a:rPr>
              <a:t> itp., które będą stanowiły zbiór Twojej biblioteki</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42" name="Google Shape;2642;p28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43" name="Google Shape;2643;p288"/>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2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#4</a:t>
            </a:r>
            <a:endParaRPr sz="2400">
              <a:solidFill>
                <a:schemeClr val="accent6"/>
              </a:solidFill>
              <a:latin typeface="Arial"/>
              <a:ea typeface="Arial"/>
              <a:cs typeface="Arial"/>
              <a:sym typeface="Arial"/>
            </a:endParaRPr>
          </a:p>
        </p:txBody>
      </p:sp>
      <p:sp>
        <p:nvSpPr>
          <p:cNvPr id="2649" name="Google Shape;2649;p289"/>
          <p:cNvSpPr txBox="1">
            <a:spLocks noGrp="1"/>
          </p:cNvSpPr>
          <p:nvPr>
            <p:ph type="ctrTitle" idx="4294967295"/>
          </p:nvPr>
        </p:nvSpPr>
        <p:spPr>
          <a:xfrm>
            <a:off x="0" y="963000"/>
            <a:ext cx="120726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Zrób z klas bazowych (np. Item, Person) klasy abstrakcyjne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interfejsy - np. oddzielny interfejs z metodami do wypożyczenia przedmiotu (książki, płyty CD) oraz oddzielny interfejs do przedmiotów które można użyć tylko na miejscu (vinyle, czasopisma, gry...)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przedmiotów, które można wypożyczyć dodaj daty (z godzinami): wypożyczenia i zwrotu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kodu zarządzania biblioteką dodaj metodę która sprawdzi czy któryś z wypożyczonych przedmiotów nie ma przekroczonego okresu wypożyczenia (np. 1 miesiąca).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określenia maksymalnego okresu przedmiotu zastosuj pole statyczne - może być różne dla różnych przedmiotów. </a:t>
            </a:r>
            <a:endParaRPr sz="1900">
              <a:solidFill>
                <a:srgbClr val="2B2B2B"/>
              </a:solidFill>
              <a:latin typeface="Arial"/>
              <a:ea typeface="Arial"/>
              <a:cs typeface="Arial"/>
              <a:sym typeface="Arial"/>
            </a:endParaRPr>
          </a:p>
        </p:txBody>
      </p:sp>
      <p:sp>
        <p:nvSpPr>
          <p:cNvPr id="2650" name="Google Shape;2650;p28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1" name="Google Shape;2651;p289"/>
          <p:cNvPicPr preferRelativeResize="0"/>
          <p:nvPr/>
        </p:nvPicPr>
        <p:blipFill>
          <a:blip r:embed="rId3">
            <a:alphaModFix/>
          </a:blip>
          <a:stretch>
            <a:fillRect/>
          </a:stretch>
        </p:blipFill>
        <p:spPr>
          <a:xfrm>
            <a:off x="5221758" y="4754775"/>
            <a:ext cx="1748475" cy="1415526"/>
          </a:xfrm>
          <a:prstGeom prst="rect">
            <a:avLst/>
          </a:prstGeom>
          <a:noFill/>
          <a:ln>
            <a:noFill/>
          </a:ln>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2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#5</a:t>
            </a:r>
            <a:endParaRPr sz="2400">
              <a:solidFill>
                <a:schemeClr val="accent6"/>
              </a:solidFill>
              <a:latin typeface="Arial"/>
              <a:ea typeface="Arial"/>
              <a:cs typeface="Arial"/>
              <a:sym typeface="Arial"/>
            </a:endParaRPr>
          </a:p>
        </p:txBody>
      </p:sp>
      <p:sp>
        <p:nvSpPr>
          <p:cNvPr id="2657" name="Google Shape;2657;p290"/>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odpowiednią obsługę sytuacji wyjątkowych w aplikacji - zarówno przy wprowadzaniu danych, jak i w odpowiedzi na niewłaściwe polecenia</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wykorzystując wiedzę o kolekcjach rozszerz swój kod o możliwość przechowywania danych w odpowiednich strukturach, które przetrzymywać będą dane w sposób uporządkowany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58" name="Google Shape;2658;p29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9" name="Google Shape;2659;p290"/>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2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#6</a:t>
            </a:r>
            <a:endParaRPr sz="2400">
              <a:solidFill>
                <a:schemeClr val="accent6"/>
              </a:solidFill>
              <a:latin typeface="Arial"/>
              <a:ea typeface="Arial"/>
              <a:cs typeface="Arial"/>
              <a:sym typeface="Arial"/>
            </a:endParaRPr>
          </a:p>
        </p:txBody>
      </p:sp>
      <p:sp>
        <p:nvSpPr>
          <p:cNvPr id="2665" name="Google Shape;2665;p291"/>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typy generyczne do refaktoryzacji swojego kodu, by był on bardziej uniwersalny i gotowy na kolejne typy danych</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możliwość zapisania danych (obiektów) do pliku, a także odczytu danych z pliku</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 pomocą klasy Scanner dodaj prosty interfejs do komunikacji z użytkownikiem (poprzez konsolę)</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spróbuj wykorzystać Stream API do przetwarzania danych w projekcie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p:txBody>
      </p:sp>
      <p:sp>
        <p:nvSpPr>
          <p:cNvPr id="2666" name="Google Shape;2666;p29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67" name="Google Shape;2667;p291"/>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2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#7</a:t>
            </a:r>
            <a:endParaRPr sz="2400">
              <a:solidFill>
                <a:schemeClr val="accent6"/>
              </a:solidFill>
              <a:latin typeface="Arial"/>
              <a:ea typeface="Arial"/>
              <a:cs typeface="Arial"/>
              <a:sym typeface="Arial"/>
            </a:endParaRPr>
          </a:p>
        </p:txBody>
      </p:sp>
      <p:sp>
        <p:nvSpPr>
          <p:cNvPr id="2673" name="Google Shape;2673;p292"/>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przeprojektuj interfejs użytkownika tekstowy na graficzny przy użyciu JavaFX</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pokuś się o wykonywanie niektórych zadań biblioteki w osobnych wątkach - pomyśl, które operacje mogą być dzięki temu bardziej wydajne i niezależne</a:t>
            </a:r>
            <a:endParaRPr sz="1900">
              <a:solidFill>
                <a:srgbClr val="2B2B2B"/>
              </a:solidFill>
              <a:latin typeface="Arial"/>
              <a:ea typeface="Arial"/>
              <a:cs typeface="Arial"/>
              <a:sym typeface="Arial"/>
            </a:endParaRPr>
          </a:p>
        </p:txBody>
      </p:sp>
      <p:sp>
        <p:nvSpPr>
          <p:cNvPr id="2674" name="Google Shape;2674;p29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75" name="Google Shape;2675;p292"/>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Operacje</a:t>
            </a:r>
            <a:r>
              <a:rPr lang="en-US" dirty="0">
                <a:latin typeface="Arial"/>
                <a:ea typeface="Arial"/>
                <a:cs typeface="Arial"/>
                <a:sym typeface="Arial"/>
              </a:rPr>
              <a:t> </a:t>
            </a:r>
            <a:r>
              <a:rPr lang="en-US" dirty="0" err="1">
                <a:latin typeface="Arial"/>
                <a:ea typeface="Arial"/>
                <a:cs typeface="Arial"/>
                <a:sym typeface="Arial"/>
              </a:rPr>
              <a:t>na</a:t>
            </a:r>
            <a:r>
              <a:rPr lang="en-US" dirty="0">
                <a:latin typeface="Arial"/>
                <a:ea typeface="Arial"/>
                <a:cs typeface="Arial"/>
                <a:sym typeface="Arial"/>
              </a:rPr>
              <a:t> </a:t>
            </a:r>
            <a:r>
              <a:rPr lang="en-US" dirty="0" err="1">
                <a:latin typeface="Arial"/>
                <a:ea typeface="Arial"/>
                <a:cs typeface="Arial"/>
                <a:sym typeface="Arial"/>
              </a:rPr>
              <a:t>danych</a:t>
            </a:r>
            <a:endParaRPr dirty="0">
              <a:latin typeface="Arial"/>
              <a:ea typeface="Arial"/>
              <a:cs typeface="Arial"/>
              <a:sym typeface="Arial"/>
            </a:endParaRPr>
          </a:p>
        </p:txBody>
      </p:sp>
      <p:sp>
        <p:nvSpPr>
          <p:cNvPr id="449" name="Google Shape;449;p43"/>
          <p:cNvSpPr txBox="1">
            <a:spLocks noGrp="1"/>
          </p:cNvSpPr>
          <p:nvPr>
            <p:ph type="ctrTitle" idx="4294967295"/>
          </p:nvPr>
        </p:nvSpPr>
        <p:spPr>
          <a:xfrm>
            <a:off x="285725" y="3719125"/>
            <a:ext cx="5578800" cy="10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a:t>
            </a:r>
            <a:endParaRPr sz="3600">
              <a:latin typeface="Arial"/>
              <a:ea typeface="Arial"/>
              <a:cs typeface="Arial"/>
              <a:sym typeface="Arial"/>
            </a:endParaRPr>
          </a:p>
        </p:txBody>
      </p:sp>
      <p:cxnSp>
        <p:nvCxnSpPr>
          <p:cNvPr id="450" name="Google Shape;450;p43"/>
          <p:cNvCxnSpPr/>
          <p:nvPr/>
        </p:nvCxnSpPr>
        <p:spPr>
          <a:xfrm>
            <a:off x="3400625" y="4446875"/>
            <a:ext cx="9600" cy="900900"/>
          </a:xfrm>
          <a:prstGeom prst="straightConnector1">
            <a:avLst/>
          </a:prstGeom>
          <a:noFill/>
          <a:ln w="28575" cap="flat" cmpd="sng">
            <a:solidFill>
              <a:srgbClr val="E06666"/>
            </a:solidFill>
            <a:prstDash val="solid"/>
            <a:round/>
            <a:headEnd type="stealth" w="med" len="med"/>
            <a:tailEnd type="none" w="med" len="med"/>
          </a:ln>
        </p:spPr>
      </p:cxnSp>
      <p:sp>
        <p:nvSpPr>
          <p:cNvPr id="451" name="Google Shape;451;p43"/>
          <p:cNvSpPr txBox="1"/>
          <p:nvPr/>
        </p:nvSpPr>
        <p:spPr>
          <a:xfrm>
            <a:off x="2776250"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52" name="Google Shape;452;p43"/>
          <p:cNvCxnSpPr/>
          <p:nvPr/>
        </p:nvCxnSpPr>
        <p:spPr>
          <a:xfrm>
            <a:off x="5486100" y="4446875"/>
            <a:ext cx="9900" cy="891300"/>
          </a:xfrm>
          <a:prstGeom prst="straightConnector1">
            <a:avLst/>
          </a:prstGeom>
          <a:noFill/>
          <a:ln w="28575" cap="flat" cmpd="sng">
            <a:solidFill>
              <a:srgbClr val="E06666"/>
            </a:solidFill>
            <a:prstDash val="solid"/>
            <a:round/>
            <a:headEnd type="stealth" w="med" len="med"/>
            <a:tailEnd type="none" w="med" len="med"/>
          </a:ln>
        </p:spPr>
      </p:cxnSp>
      <p:sp>
        <p:nvSpPr>
          <p:cNvPr id="453" name="Google Shape;453;p43"/>
          <p:cNvSpPr txBox="1"/>
          <p:nvPr/>
        </p:nvSpPr>
        <p:spPr>
          <a:xfrm>
            <a:off x="4861725"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2 </a:t>
            </a:r>
            <a:endParaRPr sz="1800"/>
          </a:p>
          <a:p>
            <a:pPr marL="0" lvl="0" indent="0" algn="ctr" rtl="0">
              <a:spcBef>
                <a:spcPts val="0"/>
              </a:spcBef>
              <a:spcAft>
                <a:spcPts val="0"/>
              </a:spcAft>
              <a:buNone/>
            </a:pPr>
            <a:r>
              <a:rPr lang="en-US" sz="1800"/>
              <a:t>(operand)</a:t>
            </a:r>
            <a:endParaRPr sz="1800"/>
          </a:p>
        </p:txBody>
      </p:sp>
      <p:sp>
        <p:nvSpPr>
          <p:cNvPr id="454" name="Google Shape;454;p43"/>
          <p:cNvSpPr/>
          <p:nvPr/>
        </p:nvSpPr>
        <p:spPr>
          <a:xfrm rot="-5400000">
            <a:off x="4399925" y="2381100"/>
            <a:ext cx="94500" cy="2321700"/>
          </a:xfrm>
          <a:prstGeom prst="rightBracket">
            <a:avLst>
              <a:gd name="adj" fmla="val 8333"/>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txBox="1">
            <a:spLocks noGrp="1"/>
          </p:cNvSpPr>
          <p:nvPr>
            <p:ph type="ctrTitle" idx="4294967295"/>
          </p:nvPr>
        </p:nvSpPr>
        <p:spPr>
          <a:xfrm>
            <a:off x="80375" y="1056450"/>
            <a:ext cx="120165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Operacje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działania na danych, które generują nową wartość</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56" name="Google Shape;456;p43"/>
          <p:cNvSpPr txBox="1"/>
          <p:nvPr/>
        </p:nvSpPr>
        <p:spPr>
          <a:xfrm>
            <a:off x="3719813" y="4791150"/>
            <a:ext cx="1459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(dodawanie)</a:t>
            </a:r>
            <a:endParaRPr sz="1800"/>
          </a:p>
        </p:txBody>
      </p:sp>
      <p:cxnSp>
        <p:nvCxnSpPr>
          <p:cNvPr id="457" name="Google Shape;457;p43"/>
          <p:cNvCxnSpPr>
            <a:endCxn id="456" idx="0"/>
          </p:cNvCxnSpPr>
          <p:nvPr/>
        </p:nvCxnSpPr>
        <p:spPr>
          <a:xfrm>
            <a:off x="4444763" y="4282650"/>
            <a:ext cx="4800" cy="508500"/>
          </a:xfrm>
          <a:prstGeom prst="straightConnector1">
            <a:avLst/>
          </a:prstGeom>
          <a:noFill/>
          <a:ln w="28575" cap="flat" cmpd="sng">
            <a:solidFill>
              <a:srgbClr val="E06666"/>
            </a:solidFill>
            <a:prstDash val="solid"/>
            <a:round/>
            <a:headEnd type="stealth" w="med" len="med"/>
            <a:tailEnd type="none" w="med" len="med"/>
          </a:ln>
        </p:spPr>
      </p:cxnSp>
      <p:cxnSp>
        <p:nvCxnSpPr>
          <p:cNvPr id="458" name="Google Shape;458;p43"/>
          <p:cNvCxnSpPr/>
          <p:nvPr/>
        </p:nvCxnSpPr>
        <p:spPr>
          <a:xfrm rot="10800000">
            <a:off x="4448475" y="2858375"/>
            <a:ext cx="9000" cy="506400"/>
          </a:xfrm>
          <a:prstGeom prst="straightConnector1">
            <a:avLst/>
          </a:prstGeom>
          <a:noFill/>
          <a:ln w="28575" cap="flat" cmpd="sng">
            <a:solidFill>
              <a:srgbClr val="E06666"/>
            </a:solidFill>
            <a:prstDash val="solid"/>
            <a:round/>
            <a:headEnd type="stealth" w="med" len="med"/>
            <a:tailEnd type="none" w="med" len="med"/>
          </a:ln>
        </p:spPr>
      </p:cxnSp>
      <p:sp>
        <p:nvSpPr>
          <p:cNvPr id="459" name="Google Shape;459;p43"/>
          <p:cNvSpPr txBox="1"/>
          <p:nvPr/>
        </p:nvSpPr>
        <p:spPr>
          <a:xfrm>
            <a:off x="1521475" y="2072850"/>
            <a:ext cx="1657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(przypisanie)</a:t>
            </a:r>
            <a:endParaRPr sz="1800"/>
          </a:p>
        </p:txBody>
      </p:sp>
      <p:cxnSp>
        <p:nvCxnSpPr>
          <p:cNvPr id="460" name="Google Shape;460;p43"/>
          <p:cNvCxnSpPr/>
          <p:nvPr/>
        </p:nvCxnSpPr>
        <p:spPr>
          <a:xfrm>
            <a:off x="839000" y="2897250"/>
            <a:ext cx="9600" cy="900900"/>
          </a:xfrm>
          <a:prstGeom prst="straightConnector1">
            <a:avLst/>
          </a:prstGeom>
          <a:noFill/>
          <a:ln w="28575" cap="flat" cmpd="sng">
            <a:solidFill>
              <a:srgbClr val="E06666"/>
            </a:solidFill>
            <a:prstDash val="solid"/>
            <a:round/>
            <a:headEnd type="none" w="med" len="med"/>
            <a:tailEnd type="stealth" w="med" len="med"/>
          </a:ln>
        </p:spPr>
      </p:cxnSp>
      <p:sp>
        <p:nvSpPr>
          <p:cNvPr id="461" name="Google Shape;461;p43"/>
          <p:cNvSpPr txBox="1"/>
          <p:nvPr/>
        </p:nvSpPr>
        <p:spPr>
          <a:xfrm>
            <a:off x="243900" y="2072850"/>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62" name="Google Shape;462;p43"/>
          <p:cNvCxnSpPr/>
          <p:nvPr/>
        </p:nvCxnSpPr>
        <p:spPr>
          <a:xfrm>
            <a:off x="2277150" y="2872763"/>
            <a:ext cx="5700" cy="922200"/>
          </a:xfrm>
          <a:prstGeom prst="straightConnector1">
            <a:avLst/>
          </a:prstGeom>
          <a:noFill/>
          <a:ln w="28575" cap="flat" cmpd="sng">
            <a:solidFill>
              <a:srgbClr val="E06666"/>
            </a:solidFill>
            <a:prstDash val="solid"/>
            <a:round/>
            <a:headEnd type="none" w="med" len="med"/>
            <a:tailEnd type="stealth" w="med" len="med"/>
          </a:ln>
        </p:spPr>
      </p:cxnSp>
      <p:sp>
        <p:nvSpPr>
          <p:cNvPr id="463" name="Google Shape;463;p43"/>
          <p:cNvSpPr txBox="1">
            <a:spLocks noGrp="1"/>
          </p:cNvSpPr>
          <p:nvPr>
            <p:ph type="ctrTitle" idx="4294967295"/>
          </p:nvPr>
        </p:nvSpPr>
        <p:spPr>
          <a:xfrm>
            <a:off x="5960500" y="2241325"/>
            <a:ext cx="6135900" cy="231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przypisaniach,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64" name="Google Shape;464;p43"/>
          <p:cNvSpPr txBox="1"/>
          <p:nvPr/>
        </p:nvSpPr>
        <p:spPr>
          <a:xfrm>
            <a:off x="6532525" y="4555825"/>
            <a:ext cx="5297100" cy="14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Przykłady wyrażeń i ich wartość (gdy y = 10):</a:t>
            </a:r>
            <a:endParaRPr sz="1800"/>
          </a:p>
          <a:p>
            <a:pPr marL="0" lvl="0" indent="0" algn="l" rtl="0">
              <a:spcBef>
                <a:spcPts val="0"/>
              </a:spcBef>
              <a:spcAft>
                <a:spcPts val="0"/>
              </a:spcAft>
              <a:buNone/>
            </a:pPr>
            <a:r>
              <a:rPr lang="en-US" sz="1800" b="1"/>
              <a:t>y </a:t>
            </a:r>
            <a:r>
              <a:rPr lang="en-US" sz="1800"/>
              <a:t>- wartość zmiennej y, czyli 10</a:t>
            </a:r>
            <a:endParaRPr sz="1800"/>
          </a:p>
          <a:p>
            <a:pPr marL="0" lvl="0" indent="0" algn="l" rtl="0">
              <a:spcBef>
                <a:spcPts val="0"/>
              </a:spcBef>
              <a:spcAft>
                <a:spcPts val="0"/>
              </a:spcAft>
              <a:buNone/>
            </a:pPr>
            <a:r>
              <a:rPr lang="en-US" sz="1800" b="1"/>
              <a:t>1 </a:t>
            </a:r>
            <a:r>
              <a:rPr lang="en-US" sz="1800"/>
              <a:t>- wartość literału, czyli 1</a:t>
            </a:r>
            <a:endParaRPr sz="1800"/>
          </a:p>
          <a:p>
            <a:pPr marL="0" lvl="0" indent="0" algn="l" rtl="0">
              <a:spcBef>
                <a:spcPts val="0"/>
              </a:spcBef>
              <a:spcAft>
                <a:spcPts val="0"/>
              </a:spcAft>
              <a:buNone/>
            </a:pPr>
            <a:r>
              <a:rPr lang="en-US" sz="1800" b="1"/>
              <a:t>y + 1</a:t>
            </a:r>
            <a:r>
              <a:rPr lang="en-US" sz="1800"/>
              <a:t> - wartość operacji dodawania, czyli 11</a:t>
            </a:r>
            <a:endParaRPr sz="1800"/>
          </a:p>
          <a:p>
            <a:pPr marL="0" lvl="0" indent="0" algn="l" rtl="0">
              <a:spcBef>
                <a:spcPts val="0"/>
              </a:spcBef>
              <a:spcAft>
                <a:spcPts val="0"/>
              </a:spcAft>
              <a:buNone/>
            </a:pPr>
            <a:r>
              <a:rPr lang="en-US" sz="1800" b="1"/>
              <a:t>x = y + 1</a:t>
            </a:r>
            <a:r>
              <a:rPr lang="en-US" sz="1800"/>
              <a:t> - wartość operacji przypisania, czyli 11</a:t>
            </a:r>
            <a:endParaRPr sz="1800"/>
          </a:p>
          <a:p>
            <a:pPr marL="0" lvl="0" indent="0" algn="l" rtl="0">
              <a:spcBef>
                <a:spcPts val="0"/>
              </a:spcBef>
              <a:spcAft>
                <a:spcPts val="0"/>
              </a:spcAft>
              <a:buNone/>
            </a:pPr>
            <a:endParaRPr sz="1800"/>
          </a:p>
        </p:txBody>
      </p:sp>
      <p:sp>
        <p:nvSpPr>
          <p:cNvPr id="465" name="Google Shape;465;p43"/>
          <p:cNvSpPr txBox="1"/>
          <p:nvPr/>
        </p:nvSpPr>
        <p:spPr>
          <a:xfrm>
            <a:off x="3178975" y="2039550"/>
            <a:ext cx="24918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argument 2</a:t>
            </a:r>
            <a:endParaRPr sz="1800"/>
          </a:p>
          <a:p>
            <a:pPr marL="0" lvl="0" indent="0" algn="ctr" rtl="0">
              <a:spcBef>
                <a:spcPts val="0"/>
              </a:spcBef>
              <a:spcAft>
                <a:spcPts val="0"/>
              </a:spcAft>
              <a:buNone/>
            </a:pPr>
            <a:r>
              <a:rPr lang="en-US" sz="1800"/>
              <a:t>(wyrażenie - operacja)</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Operatory</a:t>
            </a:r>
            <a:endParaRPr>
              <a:latin typeface="Arial"/>
              <a:ea typeface="Arial"/>
              <a:cs typeface="Arial"/>
              <a:sym typeface="Arial"/>
            </a:endParaRPr>
          </a:p>
        </p:txBody>
      </p:sp>
      <p:sp>
        <p:nvSpPr>
          <p:cNvPr id="471" name="Google Shape;471;p44"/>
          <p:cNvSpPr txBox="1"/>
          <p:nvPr/>
        </p:nvSpPr>
        <p:spPr>
          <a:xfrm>
            <a:off x="68275" y="1190150"/>
            <a:ext cx="41850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arytmetyczne (numeryczne)</a:t>
            </a:r>
            <a:endParaRPr sz="1800" b="1"/>
          </a:p>
          <a:p>
            <a:pPr marL="0" lvl="0" indent="0" algn="ctr" rtl="0">
              <a:spcBef>
                <a:spcPts val="0"/>
              </a:spcBef>
              <a:spcAft>
                <a:spcPts val="0"/>
              </a:spcAft>
              <a:buNone/>
            </a:pPr>
            <a:r>
              <a:rPr lang="en-US" sz="1800" b="1">
                <a:solidFill>
                  <a:schemeClr val="dk1"/>
                </a:solidFill>
              </a:rPr>
              <a:t>[wynik to zawsze większy z typów!]</a:t>
            </a:r>
            <a:endParaRPr sz="1800"/>
          </a:p>
          <a:p>
            <a:pPr marL="457200" lvl="0" indent="-342900" algn="l" rtl="0">
              <a:spcBef>
                <a:spcPts val="0"/>
              </a:spcBef>
              <a:spcAft>
                <a:spcPts val="0"/>
              </a:spcAft>
              <a:buSzPts val="1800"/>
              <a:buChar char="●"/>
            </a:pPr>
            <a:r>
              <a:rPr lang="en-US" sz="1800"/>
              <a:t>dodawanie (+)</a:t>
            </a:r>
            <a:endParaRPr sz="1800"/>
          </a:p>
          <a:p>
            <a:pPr marL="457200" lvl="0" indent="-342900" algn="l" rtl="0">
              <a:spcBef>
                <a:spcPts val="0"/>
              </a:spcBef>
              <a:spcAft>
                <a:spcPts val="0"/>
              </a:spcAft>
              <a:buSzPts val="1800"/>
              <a:buChar char="●"/>
            </a:pPr>
            <a:r>
              <a:rPr lang="en-US" sz="1800"/>
              <a:t>odejmowanie (-)</a:t>
            </a:r>
            <a:endParaRPr sz="1800"/>
          </a:p>
          <a:p>
            <a:pPr marL="457200" lvl="0" indent="-342900" algn="l" rtl="0">
              <a:spcBef>
                <a:spcPts val="0"/>
              </a:spcBef>
              <a:spcAft>
                <a:spcPts val="0"/>
              </a:spcAft>
              <a:buSzPts val="1800"/>
              <a:buChar char="●"/>
            </a:pPr>
            <a:r>
              <a:rPr lang="en-US" sz="1800"/>
              <a:t>dzielenie (/)</a:t>
            </a:r>
            <a:endParaRPr sz="1800"/>
          </a:p>
          <a:p>
            <a:pPr marL="457200" lvl="0" indent="-342900" algn="l" rtl="0">
              <a:spcBef>
                <a:spcPts val="0"/>
              </a:spcBef>
              <a:spcAft>
                <a:spcPts val="0"/>
              </a:spcAft>
              <a:buSzPts val="1800"/>
              <a:buChar char="●"/>
            </a:pPr>
            <a:r>
              <a:rPr lang="en-US" sz="1800"/>
              <a:t>reszta z dzielenia (%)</a:t>
            </a:r>
            <a:endParaRPr sz="1800"/>
          </a:p>
          <a:p>
            <a:pPr marL="457200" lvl="0" indent="-342900" algn="l" rtl="0">
              <a:spcBef>
                <a:spcPts val="0"/>
              </a:spcBef>
              <a:spcAft>
                <a:spcPts val="0"/>
              </a:spcAft>
              <a:buSzPts val="1800"/>
              <a:buChar char="●"/>
            </a:pPr>
            <a:r>
              <a:rPr lang="en-US" sz="1800"/>
              <a:t>mnożenie (*)</a:t>
            </a:r>
            <a:endParaRPr sz="1800"/>
          </a:p>
          <a:p>
            <a:pPr marL="457200" lvl="0" indent="-342900" algn="l" rtl="0">
              <a:spcBef>
                <a:spcPts val="0"/>
              </a:spcBef>
              <a:spcAft>
                <a:spcPts val="0"/>
              </a:spcAft>
              <a:buSzPts val="1800"/>
              <a:buChar char="●"/>
            </a:pPr>
            <a:r>
              <a:rPr lang="en-US" sz="1800"/>
              <a:t>zwiększanie o 1 (++)</a:t>
            </a:r>
            <a:endParaRPr sz="1800"/>
          </a:p>
          <a:p>
            <a:pPr marL="457200" lvl="0" indent="-342900" algn="l" rtl="0">
              <a:spcBef>
                <a:spcPts val="0"/>
              </a:spcBef>
              <a:spcAft>
                <a:spcPts val="0"/>
              </a:spcAft>
              <a:buSzPts val="1800"/>
              <a:buChar char="●"/>
            </a:pPr>
            <a:r>
              <a:rPr lang="en-US" sz="1800"/>
              <a:t>zmniejszanie o 1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+1, a - b, i++, x + 6.9</a:t>
            </a:r>
            <a:endParaRPr sz="1800"/>
          </a:p>
          <a:p>
            <a:pPr marL="0" lvl="0" indent="0" algn="l" rtl="0">
              <a:spcBef>
                <a:spcPts val="0"/>
              </a:spcBef>
              <a:spcAft>
                <a:spcPts val="0"/>
              </a:spcAft>
              <a:buNone/>
            </a:pPr>
            <a:r>
              <a:rPr lang="en-US" sz="1800"/>
              <a:t>x / 5 - dzielenie całkowitoliczbowe</a:t>
            </a:r>
            <a:endParaRPr sz="1800"/>
          </a:p>
          <a:p>
            <a:pPr marL="0" lvl="0" indent="0" algn="l" rtl="0">
              <a:spcBef>
                <a:spcPts val="0"/>
              </a:spcBef>
              <a:spcAft>
                <a:spcPts val="0"/>
              </a:spcAft>
              <a:buNone/>
            </a:pPr>
            <a:r>
              <a:rPr lang="en-US" sz="1800"/>
              <a:t>x / 5.0 - dzielenie pełne</a:t>
            </a:r>
            <a:endParaRPr sz="1800"/>
          </a:p>
          <a:p>
            <a:pPr marL="0" lvl="0" indent="0" algn="l" rtl="0">
              <a:spcBef>
                <a:spcPts val="0"/>
              </a:spcBef>
              <a:spcAft>
                <a:spcPts val="0"/>
              </a:spcAft>
              <a:buNone/>
            </a:pPr>
            <a:r>
              <a:rPr lang="en-US" sz="1800"/>
              <a:t>x % 3 - tylko dla liczb całkowitych</a:t>
            </a:r>
            <a:endParaRPr sz="1800"/>
          </a:p>
        </p:txBody>
      </p:sp>
      <p:sp>
        <p:nvSpPr>
          <p:cNvPr id="472" name="Google Shape;472;p44"/>
          <p:cNvSpPr txBox="1"/>
          <p:nvPr/>
        </p:nvSpPr>
        <p:spPr>
          <a:xfrm>
            <a:off x="4386200" y="1190150"/>
            <a:ext cx="39801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relacyjne (numeryczne)</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czy równe (==)</a:t>
            </a:r>
            <a:endParaRPr sz="1800"/>
          </a:p>
          <a:p>
            <a:pPr marL="457200" lvl="0" indent="-342900" algn="l" rtl="0">
              <a:spcBef>
                <a:spcPts val="0"/>
              </a:spcBef>
              <a:spcAft>
                <a:spcPts val="0"/>
              </a:spcAft>
              <a:buSzPts val="1800"/>
              <a:buChar char="●"/>
            </a:pPr>
            <a:r>
              <a:rPr lang="en-US" sz="1800"/>
              <a:t>czy nierówne (!=)</a:t>
            </a:r>
            <a:endParaRPr sz="1800"/>
          </a:p>
          <a:p>
            <a:pPr marL="457200" lvl="0" indent="-342900" algn="l" rtl="0">
              <a:spcBef>
                <a:spcPts val="0"/>
              </a:spcBef>
              <a:spcAft>
                <a:spcPts val="0"/>
              </a:spcAft>
              <a:buSzPts val="1800"/>
              <a:buChar char="●"/>
            </a:pPr>
            <a:r>
              <a:rPr lang="en-US" sz="1800"/>
              <a:t>czy większe(&gt;)</a:t>
            </a:r>
            <a:endParaRPr sz="1800"/>
          </a:p>
          <a:p>
            <a:pPr marL="457200" lvl="0" indent="-342900" algn="l" rtl="0">
              <a:spcBef>
                <a:spcPts val="0"/>
              </a:spcBef>
              <a:spcAft>
                <a:spcPts val="0"/>
              </a:spcAft>
              <a:buClr>
                <a:schemeClr val="dk1"/>
              </a:buClr>
              <a:buSzPts val="1800"/>
              <a:buChar char="●"/>
            </a:pPr>
            <a:r>
              <a:rPr lang="en-US" sz="1800">
                <a:solidFill>
                  <a:schemeClr val="dk1"/>
                </a:solidFill>
              </a:rPr>
              <a:t>czy większe lub równe(&gt;=)</a:t>
            </a:r>
            <a:endParaRPr sz="1800">
              <a:solidFill>
                <a:schemeClr val="dk1"/>
              </a:solidFill>
            </a:endParaRPr>
          </a:p>
          <a:p>
            <a:pPr marL="457200" lvl="0" indent="-342900" algn="l" rtl="0">
              <a:spcBef>
                <a:spcPts val="0"/>
              </a:spcBef>
              <a:spcAft>
                <a:spcPts val="0"/>
              </a:spcAft>
              <a:buSzPts val="1800"/>
              <a:buChar char="●"/>
            </a:pPr>
            <a:r>
              <a:rPr lang="en-US" sz="1800"/>
              <a:t>czy mniejsze (&lt;)</a:t>
            </a:r>
            <a:endParaRPr sz="1800"/>
          </a:p>
          <a:p>
            <a:pPr marL="457200" lvl="0" indent="-342900" algn="l" rtl="0">
              <a:spcBef>
                <a:spcPts val="0"/>
              </a:spcBef>
              <a:spcAft>
                <a:spcPts val="0"/>
              </a:spcAft>
              <a:buSzPts val="1800"/>
              <a:buChar char="●"/>
            </a:pPr>
            <a:r>
              <a:rPr lang="en-US" sz="1800">
                <a:solidFill>
                  <a:schemeClr val="dk1"/>
                </a:solidFill>
              </a:rPr>
              <a:t>czy mniejsze lub równe (=&lt;)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&gt; 10, a != b, count =&lt; 100</a:t>
            </a:r>
            <a:endParaRPr sz="1800"/>
          </a:p>
          <a:p>
            <a:pPr marL="0" lvl="0" indent="0" algn="l" rtl="0">
              <a:spcBef>
                <a:spcPts val="0"/>
              </a:spcBef>
              <a:spcAft>
                <a:spcPts val="0"/>
              </a:spcAft>
              <a:buNone/>
            </a:pPr>
            <a:endParaRPr sz="1800"/>
          </a:p>
        </p:txBody>
      </p:sp>
      <p:sp>
        <p:nvSpPr>
          <p:cNvPr id="473" name="Google Shape;473;p44"/>
          <p:cNvSpPr txBox="1"/>
          <p:nvPr/>
        </p:nvSpPr>
        <p:spPr>
          <a:xfrm>
            <a:off x="8499275" y="1190150"/>
            <a:ext cx="36363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logiczne (boolean)</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logiczna koniunkcja (&amp;&amp;)</a:t>
            </a:r>
            <a:endParaRPr sz="1800"/>
          </a:p>
          <a:p>
            <a:pPr marL="457200" lvl="0" indent="-342900" algn="l" rtl="0">
              <a:spcBef>
                <a:spcPts val="0"/>
              </a:spcBef>
              <a:spcAft>
                <a:spcPts val="0"/>
              </a:spcAft>
              <a:buSzPts val="1800"/>
              <a:buChar char="●"/>
            </a:pPr>
            <a:r>
              <a:rPr lang="en-US" sz="1800">
                <a:solidFill>
                  <a:schemeClr val="dk1"/>
                </a:solidFill>
              </a:rPr>
              <a:t>logiczna alternatywa</a:t>
            </a:r>
            <a:r>
              <a:rPr lang="en-US" sz="1800"/>
              <a:t> (||)</a:t>
            </a:r>
            <a:endParaRPr sz="1800"/>
          </a:p>
          <a:p>
            <a:pPr marL="457200" lvl="0" indent="-342900" algn="l" rtl="0">
              <a:spcBef>
                <a:spcPts val="0"/>
              </a:spcBef>
              <a:spcAft>
                <a:spcPts val="0"/>
              </a:spcAft>
              <a:buSzPts val="1800"/>
              <a:buChar char="●"/>
            </a:pPr>
            <a:r>
              <a:rPr lang="en-US" sz="1800"/>
              <a:t>logiczne zaprzeczenie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boolean x = a &amp;&amp; b;</a:t>
            </a:r>
            <a:endParaRPr sz="1800"/>
          </a:p>
          <a:p>
            <a:pPr marL="0" lvl="0" indent="0" algn="l" rtl="0">
              <a:spcBef>
                <a:spcPts val="0"/>
              </a:spcBef>
              <a:spcAft>
                <a:spcPts val="0"/>
              </a:spcAft>
              <a:buNone/>
            </a:pPr>
            <a:r>
              <a:rPr lang="en-US" sz="1800"/>
              <a:t>hasSize || canMove</a:t>
            </a:r>
            <a:endParaRPr sz="1800"/>
          </a:p>
          <a:p>
            <a:pPr marL="0" lvl="0" indent="0" algn="l" rtl="0">
              <a:spcBef>
                <a:spcPts val="0"/>
              </a:spcBef>
              <a:spcAft>
                <a:spcPts val="0"/>
              </a:spcAft>
              <a:buNone/>
            </a:pPr>
            <a:r>
              <a:rPr lang="en-US" sz="1800"/>
              <a:t>!notAMember</a:t>
            </a:r>
            <a:endParaRPr sz="1800"/>
          </a:p>
          <a:p>
            <a:pPr marL="0" lvl="0" indent="0" algn="l" rtl="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166" name="Google Shape;166;p1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Jarosław Skarżyński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chemeClr val="dk1"/>
                </a:solidFill>
                <a:latin typeface="Arial"/>
                <a:ea typeface="Arial"/>
                <a:cs typeface="Arial"/>
                <a:sym typeface="Arial"/>
              </a:rPr>
              <a:t>j.p.skarzynski</a:t>
            </a:r>
            <a:r>
              <a:rPr lang="en-US">
                <a:solidFill>
                  <a:schemeClr val="dk1"/>
                </a:solidFill>
                <a:latin typeface="Arial"/>
                <a:ea typeface="Arial"/>
                <a:cs typeface="Arial"/>
                <a:sym typeface="Arial"/>
              </a:rPr>
              <a:t>@gmail.com</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Slack: @</a:t>
            </a:r>
            <a:r>
              <a:rPr lang="en-US" b="1">
                <a:solidFill>
                  <a:schemeClr val="dk1"/>
                </a:solidFill>
                <a:latin typeface="Arial"/>
                <a:ea typeface="Arial"/>
                <a:cs typeface="Arial"/>
                <a:sym typeface="Arial"/>
              </a:rPr>
              <a:t>Jarek Skarżyński</a:t>
            </a:r>
            <a:endParaRPr b="1">
              <a:solidFill>
                <a:schemeClr val="dk1"/>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LinkedIn: </a:t>
            </a:r>
            <a:r>
              <a:rPr lang="en-US" u="sng">
                <a:solidFill>
                  <a:schemeClr val="hlink"/>
                </a:solidFill>
                <a:latin typeface="Arial"/>
                <a:ea typeface="Arial"/>
                <a:cs typeface="Arial"/>
                <a:sym typeface="Arial"/>
                <a:hlinkClick r:id="rId3"/>
              </a:rPr>
              <a:t>https://linkedin.com/in/jarosław-skarzynski</a:t>
            </a:r>
            <a:endParaRPr u="sng">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Operatory cd</a:t>
            </a:r>
            <a:endParaRPr>
              <a:latin typeface="Arial"/>
              <a:ea typeface="Arial"/>
              <a:cs typeface="Arial"/>
              <a:sym typeface="Arial"/>
            </a:endParaRPr>
          </a:p>
        </p:txBody>
      </p:sp>
      <p:sp>
        <p:nvSpPr>
          <p:cNvPr id="479" name="Google Shape;479;p45"/>
          <p:cNvSpPr txBox="1"/>
          <p:nvPr/>
        </p:nvSpPr>
        <p:spPr>
          <a:xfrm>
            <a:off x="68275" y="1190150"/>
            <a:ext cx="12038100" cy="4721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chemeClr val="accent6"/>
                </a:solidFill>
              </a:rPr>
              <a:t>Operacje przypisania</a:t>
            </a:r>
            <a:r>
              <a:rPr lang="en-US" sz="2000" b="1"/>
              <a:t>:</a:t>
            </a:r>
            <a:endParaRPr sz="2000" b="1"/>
          </a:p>
          <a:p>
            <a:pPr marL="0" lvl="0" indent="0" algn="ctr" rtl="0">
              <a:spcBef>
                <a:spcPts val="0"/>
              </a:spcBef>
              <a:spcAft>
                <a:spcPts val="0"/>
              </a:spcAft>
              <a:buNone/>
            </a:pPr>
            <a:r>
              <a:rPr lang="en-US" sz="1800" b="1">
                <a:solidFill>
                  <a:schemeClr val="dk1"/>
                </a:solidFill>
              </a:rPr>
              <a:t>[wynik to zawsze wynik wyrażenia po prawej stronie]</a:t>
            </a:r>
            <a:endParaRPr sz="1800"/>
          </a:p>
          <a:p>
            <a:pPr marL="457200" lvl="0" indent="-342900" algn="l" rtl="0">
              <a:spcBef>
                <a:spcPts val="0"/>
              </a:spcBef>
              <a:spcAft>
                <a:spcPts val="0"/>
              </a:spcAft>
              <a:buSzPts val="1800"/>
              <a:buChar char="●"/>
            </a:pPr>
            <a:r>
              <a:rPr lang="en-US" sz="1800"/>
              <a:t>przypisanie proste (=)</a:t>
            </a:r>
            <a:endParaRPr sz="1800"/>
          </a:p>
          <a:p>
            <a:pPr marL="457200" lvl="0" indent="-342900" algn="l" rtl="0">
              <a:spcBef>
                <a:spcPts val="0"/>
              </a:spcBef>
              <a:spcAft>
                <a:spcPts val="0"/>
              </a:spcAft>
              <a:buSzPts val="1800"/>
              <a:buChar char="●"/>
            </a:pPr>
            <a:r>
              <a:rPr lang="en-US" sz="1800"/>
              <a:t>przypisanie złożone (zmiana wartości i przypisanie)  (op=)</a:t>
            </a:r>
            <a:endParaRPr sz="1800"/>
          </a:p>
          <a:p>
            <a:pPr marL="457200" lvl="0" indent="0" algn="l" rtl="0">
              <a:spcBef>
                <a:spcPts val="0"/>
              </a:spcBef>
              <a:spcAft>
                <a:spcPts val="0"/>
              </a:spcAft>
              <a:buNone/>
            </a:pPr>
            <a:r>
              <a:rPr lang="en-US" sz="1800"/>
              <a:t>	zamiast: </a:t>
            </a:r>
            <a:r>
              <a:rPr lang="en-US" sz="1800" b="1"/>
              <a:t>x = x op y;</a:t>
            </a:r>
            <a:r>
              <a:rPr lang="en-US" sz="1800"/>
              <a:t> </a:t>
            </a:r>
            <a:endParaRPr sz="1800"/>
          </a:p>
          <a:p>
            <a:pPr marL="457200" lvl="0" indent="457200" algn="l" rtl="0">
              <a:spcBef>
                <a:spcPts val="0"/>
              </a:spcBef>
              <a:spcAft>
                <a:spcPts val="0"/>
              </a:spcAft>
              <a:buNone/>
            </a:pPr>
            <a:r>
              <a:rPr lang="en-US" sz="1800"/>
              <a:t>możemy napisać krócej: </a:t>
            </a:r>
            <a:r>
              <a:rPr lang="en-US" sz="1800" b="1"/>
              <a:t>x op= y;</a:t>
            </a:r>
            <a:endParaRPr sz="1800" b="1"/>
          </a:p>
          <a:p>
            <a:pPr marL="457200" lvl="0" indent="457200" algn="l" rtl="0">
              <a:spcBef>
                <a:spcPts val="0"/>
              </a:spcBef>
              <a:spcAft>
                <a:spcPts val="0"/>
              </a:spcAft>
              <a:buNone/>
            </a:pPr>
            <a:r>
              <a:rPr lang="en-US" sz="1800">
                <a:solidFill>
                  <a:schemeClr val="dk1"/>
                </a:solidFill>
              </a:rPr>
              <a:t>gdzie </a:t>
            </a:r>
            <a:r>
              <a:rPr lang="en-US" sz="1800" b="1">
                <a:solidFill>
                  <a:schemeClr val="dk1"/>
                </a:solidFill>
              </a:rPr>
              <a:t>op </a:t>
            </a:r>
            <a:r>
              <a:rPr lang="en-US" sz="1800">
                <a:solidFill>
                  <a:schemeClr val="dk1"/>
                </a:solidFill>
              </a:rPr>
              <a:t>- to operator typu: +, -, *, /, %, a </a:t>
            </a:r>
            <a:r>
              <a:rPr lang="en-US" sz="1800" b="1">
                <a:solidFill>
                  <a:schemeClr val="dk1"/>
                </a:solidFill>
              </a:rPr>
              <a:t>y </a:t>
            </a:r>
            <a:r>
              <a:rPr lang="en-US" sz="1800">
                <a:solidFill>
                  <a:schemeClr val="dk1"/>
                </a:solidFill>
              </a:rPr>
              <a:t>to dowolne wyrażenie</a:t>
            </a:r>
            <a:endParaRPr sz="1800">
              <a:solidFill>
                <a:schemeClr val="dk1"/>
              </a:solidFill>
            </a:endParaRPr>
          </a:p>
          <a:p>
            <a:pPr marL="457200" lvl="0" indent="457200" algn="l" rtl="0">
              <a:spcBef>
                <a:spcPts val="0"/>
              </a:spcBef>
              <a:spcAft>
                <a:spcPts val="0"/>
              </a:spcAft>
              <a:buNone/>
            </a:pPr>
            <a:endParaRPr sz="1800"/>
          </a:p>
          <a:p>
            <a:pPr marL="457200" lvl="0" indent="45720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457200" lvl="0" indent="-342900" algn="l" rtl="0">
              <a:spcBef>
                <a:spcPts val="0"/>
              </a:spcBef>
              <a:spcAft>
                <a:spcPts val="0"/>
              </a:spcAft>
              <a:buSzPts val="1800"/>
              <a:buChar char="●"/>
            </a:pPr>
            <a:r>
              <a:rPr lang="en-US" sz="1800"/>
              <a:t>przypisanie proste: x = 1, a = b, x = y = z</a:t>
            </a:r>
            <a:endParaRPr sz="1800"/>
          </a:p>
          <a:p>
            <a:pPr marL="457200" lvl="0" indent="-342900" algn="l" rtl="0">
              <a:spcBef>
                <a:spcPts val="0"/>
              </a:spcBef>
              <a:spcAft>
                <a:spcPts val="0"/>
              </a:spcAft>
              <a:buSzPts val="1800"/>
              <a:buChar char="●"/>
            </a:pPr>
            <a:r>
              <a:rPr lang="en-US" sz="1800"/>
              <a:t>przypisanie złożone:</a:t>
            </a:r>
            <a:endParaRPr sz="1800"/>
          </a:p>
          <a:p>
            <a:pPr marL="914400" lvl="1" indent="-342900" algn="l" rtl="0">
              <a:spcBef>
                <a:spcPts val="0"/>
              </a:spcBef>
              <a:spcAft>
                <a:spcPts val="0"/>
              </a:spcAft>
              <a:buSzPts val="1800"/>
              <a:buChar char="○"/>
            </a:pPr>
            <a:r>
              <a:rPr lang="en-US" sz="1800"/>
              <a:t>zamiast: x = x +1, a = a * 10, z = z /10</a:t>
            </a:r>
            <a:endParaRPr sz="1800"/>
          </a:p>
          <a:p>
            <a:pPr marL="914400" lvl="1" indent="-342900" algn="l" rtl="0">
              <a:spcBef>
                <a:spcPts val="0"/>
              </a:spcBef>
              <a:spcAft>
                <a:spcPts val="0"/>
              </a:spcAft>
              <a:buSzPts val="1800"/>
              <a:buChar char="○"/>
            </a:pPr>
            <a:r>
              <a:rPr lang="en-US" sz="1800"/>
              <a:t>możemy: x += 1, a *= 10, </a:t>
            </a:r>
            <a:r>
              <a:rPr lang="en-US" sz="1800">
                <a:solidFill>
                  <a:schemeClr val="dk1"/>
                </a:solidFill>
              </a:rPr>
              <a:t>z /= 10</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Właściwości operatorów</a:t>
            </a:r>
            <a:endParaRPr>
              <a:latin typeface="Arial"/>
              <a:ea typeface="Arial"/>
              <a:cs typeface="Arial"/>
              <a:sym typeface="Arial"/>
            </a:endParaRPr>
          </a:p>
        </p:txBody>
      </p:sp>
      <p:sp>
        <p:nvSpPr>
          <p:cNvPr id="485" name="Google Shape;485;p46"/>
          <p:cNvSpPr txBox="1">
            <a:spLocks noGrp="1"/>
          </p:cNvSpPr>
          <p:nvPr>
            <p:ph type="ctrTitle" idx="4294967295"/>
          </p:nvPr>
        </p:nvSpPr>
        <p:spPr>
          <a:xfrm>
            <a:off x="0" y="1141375"/>
            <a:ext cx="6341100" cy="50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kolejność wykonania (dla z=5 i y=14):</a:t>
            </a:r>
            <a:endParaRPr sz="18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y  -  1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13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63;</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to samo tylko z nawiasami (czytelniejsze!):</a:t>
            </a:r>
            <a:endParaRPr sz="3000">
              <a:latin typeface="Arial"/>
              <a:ea typeface="Arial"/>
              <a:cs typeface="Arial"/>
              <a:sym typeface="Arial"/>
            </a:endParaRPr>
          </a:p>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p:txBody>
      </p:sp>
      <p:sp>
        <p:nvSpPr>
          <p:cNvPr id="486" name="Google Shape;486;p46"/>
          <p:cNvSpPr txBox="1"/>
          <p:nvPr/>
        </p:nvSpPr>
        <p:spPr>
          <a:xfrm>
            <a:off x="7357750" y="1180475"/>
            <a:ext cx="4653300" cy="47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Priorytety </a:t>
            </a:r>
            <a:r>
              <a:rPr lang="en-US" sz="1800"/>
              <a:t>operatorów:</a:t>
            </a:r>
            <a:endParaRPr sz="1800"/>
          </a:p>
          <a:p>
            <a:pPr marL="457200" lvl="0" indent="-342900" algn="l" rtl="0">
              <a:spcBef>
                <a:spcPts val="0"/>
              </a:spcBef>
              <a:spcAft>
                <a:spcPts val="0"/>
              </a:spcAft>
              <a:buSzPts val="1800"/>
              <a:buAutoNum type="arabicPeriod"/>
            </a:pPr>
            <a:r>
              <a:rPr lang="en-US" sz="1800"/>
              <a:t>jednoargumentowe: !, +, -, --, ++, (typ)</a:t>
            </a:r>
            <a:endParaRPr sz="1800"/>
          </a:p>
          <a:p>
            <a:pPr marL="457200" lvl="0" indent="-342900" algn="l" rtl="0">
              <a:spcBef>
                <a:spcPts val="0"/>
              </a:spcBef>
              <a:spcAft>
                <a:spcPts val="0"/>
              </a:spcAft>
              <a:buSzPts val="1800"/>
              <a:buAutoNum type="arabicPeriod"/>
            </a:pPr>
            <a:r>
              <a:rPr lang="en-US" sz="1800"/>
              <a:t>arytmetyczne: *, /, %</a:t>
            </a:r>
            <a:endParaRPr sz="1800"/>
          </a:p>
          <a:p>
            <a:pPr marL="457200" lvl="0" indent="-342900" algn="l" rtl="0">
              <a:spcBef>
                <a:spcPts val="0"/>
              </a:spcBef>
              <a:spcAft>
                <a:spcPts val="0"/>
              </a:spcAft>
              <a:buSzPts val="1800"/>
              <a:buAutoNum type="arabicPeriod"/>
            </a:pPr>
            <a:r>
              <a:rPr lang="en-US" sz="1800"/>
              <a:t>arytmetyczne: +, -</a:t>
            </a:r>
            <a:endParaRPr sz="1800"/>
          </a:p>
          <a:p>
            <a:pPr marL="457200" lvl="0" indent="-342900" algn="l" rtl="0">
              <a:spcBef>
                <a:spcPts val="0"/>
              </a:spcBef>
              <a:spcAft>
                <a:spcPts val="0"/>
              </a:spcAft>
              <a:buSzPts val="1800"/>
              <a:buAutoNum type="arabicPeriod"/>
            </a:pPr>
            <a:r>
              <a:rPr lang="en-US" sz="1800"/>
              <a:t>relacyjne: &lt;, &lt;=, &gt;, &gt;=</a:t>
            </a:r>
            <a:endParaRPr sz="1800"/>
          </a:p>
          <a:p>
            <a:pPr marL="457200" lvl="0" indent="-342900" algn="l" rtl="0">
              <a:spcBef>
                <a:spcPts val="0"/>
              </a:spcBef>
              <a:spcAft>
                <a:spcPts val="0"/>
              </a:spcAft>
              <a:buSzPts val="1800"/>
              <a:buAutoNum type="arabicPeriod"/>
            </a:pPr>
            <a:r>
              <a:rPr lang="en-US" sz="1800"/>
              <a:t>relacyjne: ==, !=</a:t>
            </a:r>
            <a:endParaRPr sz="1800"/>
          </a:p>
          <a:p>
            <a:pPr marL="457200" lvl="0" indent="-342900" algn="l" rtl="0">
              <a:spcBef>
                <a:spcPts val="0"/>
              </a:spcBef>
              <a:spcAft>
                <a:spcPts val="0"/>
              </a:spcAft>
              <a:buSzPts val="1800"/>
              <a:buAutoNum type="arabicPeriod"/>
            </a:pPr>
            <a:r>
              <a:rPr lang="en-US" sz="1800"/>
              <a:t>logiczne: &amp;&amp;</a:t>
            </a:r>
            <a:endParaRPr sz="1800"/>
          </a:p>
          <a:p>
            <a:pPr marL="457200" lvl="0" indent="-342900" algn="l" rtl="0">
              <a:spcBef>
                <a:spcPts val="0"/>
              </a:spcBef>
              <a:spcAft>
                <a:spcPts val="0"/>
              </a:spcAft>
              <a:buSzPts val="1800"/>
              <a:buAutoNum type="arabicPeriod"/>
            </a:pPr>
            <a:r>
              <a:rPr lang="en-US" sz="1800"/>
              <a:t>logiczne: ||</a:t>
            </a:r>
            <a:endParaRPr sz="1800"/>
          </a:p>
          <a:p>
            <a:pPr marL="457200" lvl="0" indent="-342900" algn="l" rtl="0">
              <a:spcBef>
                <a:spcPts val="0"/>
              </a:spcBef>
              <a:spcAft>
                <a:spcPts val="0"/>
              </a:spcAft>
              <a:buSzPts val="1800"/>
              <a:buAutoNum type="arabicPeriod"/>
            </a:pPr>
            <a:r>
              <a:rPr lang="en-US" sz="1800"/>
              <a:t>przypisania: = , op=</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Wiązania </a:t>
            </a:r>
            <a:r>
              <a:rPr lang="en-US" sz="1800">
                <a:solidFill>
                  <a:schemeClr val="dk1"/>
                </a:solidFill>
              </a:rPr>
              <a:t>operatorów </a:t>
            </a:r>
            <a:endParaRPr sz="1800">
              <a:solidFill>
                <a:schemeClr val="dk1"/>
              </a:solidFill>
            </a:endParaRPr>
          </a:p>
          <a:p>
            <a:pPr marL="0" lvl="0" indent="0" algn="l" rtl="0">
              <a:spcBef>
                <a:spcPts val="0"/>
              </a:spcBef>
              <a:spcAft>
                <a:spcPts val="0"/>
              </a:spcAft>
              <a:buNone/>
            </a:pPr>
            <a:r>
              <a:rPr lang="en-US" sz="1800"/>
              <a:t>(kolejność wykonania gdy priorytet taki sam):</a:t>
            </a:r>
            <a:endParaRPr sz="1800"/>
          </a:p>
          <a:p>
            <a:pPr marL="457200" lvl="0" indent="-342900" algn="l" rtl="0">
              <a:spcBef>
                <a:spcPts val="0"/>
              </a:spcBef>
              <a:spcAft>
                <a:spcPts val="0"/>
              </a:spcAft>
              <a:buSzPts val="1800"/>
              <a:buAutoNum type="arabicPeriod"/>
            </a:pPr>
            <a:r>
              <a:rPr lang="en-US" sz="1800" b="1"/>
              <a:t>prawe </a:t>
            </a:r>
            <a:r>
              <a:rPr lang="en-US" sz="1800"/>
              <a:t>- przypisania: =, op=</a:t>
            </a:r>
            <a:endParaRPr sz="1800"/>
          </a:p>
          <a:p>
            <a:pPr marL="457200" lvl="0" indent="-342900" algn="l" rtl="0">
              <a:spcBef>
                <a:spcPts val="0"/>
              </a:spcBef>
              <a:spcAft>
                <a:spcPts val="0"/>
              </a:spcAft>
              <a:buSzPts val="1800"/>
              <a:buAutoNum type="arabicPeriod"/>
            </a:pPr>
            <a:r>
              <a:rPr lang="en-US" sz="1800" b="1"/>
              <a:t>lewe </a:t>
            </a:r>
            <a:r>
              <a:rPr lang="en-US" sz="1800"/>
              <a:t>- pozostałe</a:t>
            </a:r>
            <a:endParaRPr sz="1800"/>
          </a:p>
        </p:txBody>
      </p:sp>
      <p:cxnSp>
        <p:nvCxnSpPr>
          <p:cNvPr id="487" name="Google Shape;487;p46"/>
          <p:cNvCxnSpPr/>
          <p:nvPr/>
        </p:nvCxnSpPr>
        <p:spPr>
          <a:xfrm rot="10800000">
            <a:off x="1089450" y="2277250"/>
            <a:ext cx="35700" cy="21876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Konwersje arytmetyczne</a:t>
            </a:r>
            <a:endParaRPr>
              <a:latin typeface="Arial"/>
              <a:ea typeface="Arial"/>
              <a:cs typeface="Arial"/>
              <a:sym typeface="Arial"/>
            </a:endParaRPr>
          </a:p>
        </p:txBody>
      </p:sp>
      <p:sp>
        <p:nvSpPr>
          <p:cNvPr id="493" name="Google Shape;493;p47"/>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pl.sda.datatypes.Operators</a:t>
            </a:r>
            <a:endParaRPr dirty="0"/>
          </a:p>
        </p:txBody>
      </p:sp>
      <p:sp>
        <p:nvSpPr>
          <p:cNvPr id="494" name="Google Shape;494;p47"/>
          <p:cNvSpPr txBox="1">
            <a:spLocks noGrp="1"/>
          </p:cNvSpPr>
          <p:nvPr>
            <p:ph type="ctrTitle" idx="4294967295"/>
          </p:nvPr>
        </p:nvSpPr>
        <p:spPr>
          <a:xfrm>
            <a:off x="95050" y="1002875"/>
            <a:ext cx="11996700" cy="114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Konwersja (ang. cast)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zmiana typu wyrażenia, np. int </a:t>
            </a:r>
            <a:r>
              <a:rPr lang="en-US" sz="1800" b="1" i="1">
                <a:latin typeface="Arial"/>
                <a:ea typeface="Arial"/>
                <a:cs typeface="Arial"/>
                <a:sym typeface="Arial"/>
              </a:rPr>
              <a:t>→</a:t>
            </a:r>
            <a:r>
              <a:rPr lang="en-US" sz="2000">
                <a:latin typeface="Arial"/>
                <a:ea typeface="Arial"/>
                <a:cs typeface="Arial"/>
                <a:sym typeface="Arial"/>
              </a:rPr>
              <a:t> double.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Operator konwersji ma postać: (</a:t>
            </a:r>
            <a:r>
              <a:rPr lang="en-US" sz="2000" b="1">
                <a:latin typeface="Arial"/>
                <a:ea typeface="Arial"/>
                <a:cs typeface="Arial"/>
                <a:sym typeface="Arial"/>
              </a:rPr>
              <a:t>typ</a:t>
            </a:r>
            <a:r>
              <a:rPr lang="en-US" sz="2000">
                <a:latin typeface="Arial"/>
                <a:ea typeface="Arial"/>
                <a:cs typeface="Arial"/>
                <a:sym typeface="Arial"/>
              </a:rPr>
              <a:t>) </a:t>
            </a:r>
            <a:r>
              <a:rPr lang="en-US" sz="2000" b="1">
                <a:latin typeface="Arial"/>
                <a:ea typeface="Arial"/>
                <a:cs typeface="Arial"/>
                <a:sym typeface="Arial"/>
              </a:rPr>
              <a:t>wyrażenie</a:t>
            </a:r>
            <a:r>
              <a:rPr lang="en-US" sz="2000">
                <a:latin typeface="Arial"/>
                <a:ea typeface="Arial"/>
                <a:cs typeface="Arial"/>
                <a:sym typeface="Arial"/>
              </a:rPr>
              <a:t>, np.: (int) (width * 0.2)</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95" name="Google Shape;495;p47"/>
          <p:cNvSpPr txBox="1"/>
          <p:nvPr/>
        </p:nvSpPr>
        <p:spPr>
          <a:xfrm>
            <a:off x="95050" y="2333700"/>
            <a:ext cx="41913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a:solidFill>
                  <a:schemeClr val="accent6"/>
                </a:solidFill>
              </a:rPr>
              <a:t>Konwersje automatyczne</a:t>
            </a:r>
            <a:endParaRPr sz="1800" b="1"/>
          </a:p>
          <a:p>
            <a:pPr marL="0" lvl="0" indent="0" algn="ctr" rtl="0">
              <a:spcBef>
                <a:spcPts val="0"/>
              </a:spcBef>
              <a:spcAft>
                <a:spcPts val="0"/>
              </a:spcAft>
              <a:buNone/>
            </a:pPr>
            <a:r>
              <a:rPr lang="en-US" sz="1800" b="1">
                <a:solidFill>
                  <a:schemeClr val="dk1"/>
                </a:solidFill>
              </a:rPr>
              <a:t>[arytmetyczne, rozszerzające]</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byte </a:t>
            </a:r>
            <a:r>
              <a:rPr lang="en-US" sz="1800" b="1" i="1">
                <a:solidFill>
                  <a:schemeClr val="dk1"/>
                </a:solidFill>
              </a:rPr>
              <a:t>→</a:t>
            </a:r>
            <a:r>
              <a:rPr lang="en-US" sz="1800">
                <a:solidFill>
                  <a:schemeClr val="dk1"/>
                </a:solidFill>
              </a:rPr>
              <a:t> short → int → long → float → double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char → int → long → float → double</a:t>
            </a:r>
            <a:endParaRPr sz="1800">
              <a:solidFill>
                <a:schemeClr val="dk1"/>
              </a:solidFill>
            </a:endParaRPr>
          </a:p>
          <a:p>
            <a:pPr marL="0" lvl="0" indent="0" algn="ctr"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Przykłady:</a:t>
            </a:r>
            <a:endParaRPr sz="1800" b="1">
              <a:solidFill>
                <a:schemeClr val="dk1"/>
              </a:solidFill>
            </a:endParaRPr>
          </a:p>
          <a:p>
            <a:pPr marL="457200" lvl="0" indent="0" algn="l" rtl="0">
              <a:spcBef>
                <a:spcPts val="0"/>
              </a:spcBef>
              <a:spcAft>
                <a:spcPts val="0"/>
              </a:spcAft>
              <a:buNone/>
            </a:pPr>
            <a:r>
              <a:rPr lang="en-US" sz="1800"/>
              <a:t>int a = 10;</a:t>
            </a:r>
            <a:endParaRPr sz="1800"/>
          </a:p>
          <a:p>
            <a:pPr marL="457200" lvl="0" indent="0" algn="l" rtl="0">
              <a:spcBef>
                <a:spcPts val="0"/>
              </a:spcBef>
              <a:spcAft>
                <a:spcPts val="0"/>
              </a:spcAft>
              <a:buNone/>
            </a:pPr>
            <a:r>
              <a:rPr lang="en-US" sz="1800"/>
              <a:t>double d = a;</a:t>
            </a:r>
            <a:endParaRPr sz="1800"/>
          </a:p>
          <a:p>
            <a:pPr marL="457200" lvl="0" indent="0" algn="l" rtl="0">
              <a:spcBef>
                <a:spcPts val="0"/>
              </a:spcBef>
              <a:spcAft>
                <a:spcPts val="0"/>
              </a:spcAft>
              <a:buNone/>
            </a:pPr>
            <a:r>
              <a:rPr lang="en-US" sz="1800"/>
              <a:t>char c = 'a';</a:t>
            </a:r>
            <a:endParaRPr sz="1800"/>
          </a:p>
          <a:p>
            <a:pPr marL="457200" lvl="0" indent="0" algn="l" rtl="0">
              <a:spcBef>
                <a:spcPts val="0"/>
              </a:spcBef>
              <a:spcAft>
                <a:spcPts val="0"/>
              </a:spcAft>
              <a:buNone/>
            </a:pPr>
            <a:r>
              <a:rPr lang="en-US" sz="1800"/>
              <a:t>int code = c;</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6" name="Google Shape;496;p47"/>
          <p:cNvSpPr txBox="1"/>
          <p:nvPr/>
        </p:nvSpPr>
        <p:spPr>
          <a:xfrm>
            <a:off x="4408675" y="2333700"/>
            <a:ext cx="35928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Konwersje zawężające</a:t>
            </a:r>
            <a:endParaRPr sz="1800" b="1"/>
          </a:p>
          <a:p>
            <a:pPr marL="0" lvl="0" indent="0" algn="ctr" rtl="0">
              <a:spcBef>
                <a:spcPts val="0"/>
              </a:spcBef>
              <a:spcAft>
                <a:spcPts val="0"/>
              </a:spcAft>
              <a:buNone/>
            </a:pPr>
            <a:r>
              <a:rPr lang="en-US" sz="1800" b="1">
                <a:solidFill>
                  <a:schemeClr val="dk1"/>
                </a:solidFill>
              </a:rPr>
              <a:t>[strata informacji!]</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double </a:t>
            </a:r>
            <a:r>
              <a:rPr lang="en-US" sz="1800" b="1" i="1">
                <a:solidFill>
                  <a:schemeClr val="dk1"/>
                </a:solidFill>
              </a:rPr>
              <a:t>→</a:t>
            </a:r>
            <a:r>
              <a:rPr lang="en-US" sz="1800">
                <a:solidFill>
                  <a:schemeClr val="dk1"/>
                </a:solidFill>
              </a:rPr>
              <a:t> float → long → int→ short → byte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Przykład:</a:t>
            </a:r>
            <a:endParaRPr sz="1800" b="1">
              <a:solidFill>
                <a:schemeClr val="dk1"/>
              </a:solidFill>
            </a:endParaRPr>
          </a:p>
          <a:p>
            <a:pPr marL="457200" lvl="0" indent="0" algn="l" rtl="0">
              <a:spcBef>
                <a:spcPts val="0"/>
              </a:spcBef>
              <a:spcAft>
                <a:spcPts val="0"/>
              </a:spcAft>
              <a:buNone/>
            </a:pPr>
            <a:r>
              <a:rPr lang="en-US" sz="1800"/>
              <a:t>double d = 10.6;</a:t>
            </a:r>
            <a:endParaRPr sz="1800"/>
          </a:p>
          <a:p>
            <a:pPr marL="457200" lvl="0" indent="0" algn="l" rtl="0">
              <a:spcBef>
                <a:spcPts val="0"/>
              </a:spcBef>
              <a:spcAft>
                <a:spcPts val="0"/>
              </a:spcAft>
              <a:buNone/>
            </a:pPr>
            <a:r>
              <a:rPr lang="en-US" sz="1800"/>
              <a:t>int a = (int) d; // a = 10</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7" name="Google Shape;497;p47"/>
          <p:cNvSpPr txBox="1"/>
          <p:nvPr/>
        </p:nvSpPr>
        <p:spPr>
          <a:xfrm>
            <a:off x="8123800" y="2333700"/>
            <a:ext cx="39681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Promocja numeryczna</a:t>
            </a:r>
            <a:endParaRPr sz="1800" b="1"/>
          </a:p>
          <a:p>
            <a:pPr marL="0" lvl="0" indent="0" algn="ctr" rtl="0">
              <a:spcBef>
                <a:spcPts val="0"/>
              </a:spcBef>
              <a:spcAft>
                <a:spcPts val="0"/>
              </a:spcAft>
              <a:buNone/>
            </a:pPr>
            <a:r>
              <a:rPr lang="en-US" sz="1800" b="1">
                <a:solidFill>
                  <a:schemeClr val="dk1"/>
                </a:solidFill>
              </a:rPr>
              <a:t>[konwersja automatyczna wartości wyrażeń]</a:t>
            </a:r>
            <a:endParaRPr sz="1800" b="1">
              <a:solidFill>
                <a:schemeClr val="dk1"/>
              </a:solidFill>
            </a:endParaRPr>
          </a:p>
          <a:p>
            <a:pPr marL="0" lvl="0" indent="0" algn="l" rtl="0">
              <a:spcBef>
                <a:spcPts val="0"/>
              </a:spcBef>
              <a:spcAft>
                <a:spcPts val="0"/>
              </a:spcAft>
              <a:buNone/>
            </a:pPr>
            <a:r>
              <a:rPr lang="en-US">
                <a:solidFill>
                  <a:schemeClr val="dk1"/>
                </a:solidFill>
              </a:rPr>
              <a:t>Zasady konwersji dla operatorów dwuargumentowych:</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double </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double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float</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float</a:t>
            </a:r>
            <a:r>
              <a:rPr lang="en-US">
                <a:solidFill>
                  <a:schemeClr val="dk1"/>
                </a:solidFill>
              </a:rPr>
              <a:t>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long</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long</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w przeciwnym razie oba argumenty zmieniane są do typu </a:t>
            </a:r>
            <a:r>
              <a:rPr lang="en-US" b="1">
                <a:solidFill>
                  <a:schemeClr val="dk1"/>
                </a:solidFill>
              </a:rPr>
              <a:t>int</a:t>
            </a:r>
            <a:endParaRPr b="1">
              <a:solidFill>
                <a:schemeClr val="dk1"/>
              </a:solidFill>
            </a:endParaRPr>
          </a:p>
          <a:p>
            <a:pPr marL="0" lvl="0" indent="0" algn="l" rtl="0">
              <a:spcBef>
                <a:spcPts val="0"/>
              </a:spcBef>
              <a:spcAft>
                <a:spcPts val="0"/>
              </a:spcAft>
              <a:buNone/>
            </a:pPr>
            <a:r>
              <a:rPr lang="en-US" sz="1800">
                <a:solidFill>
                  <a:schemeClr val="dk1"/>
                </a:solidFill>
              </a:rPr>
              <a:t>Przykład:</a:t>
            </a:r>
            <a:endParaRPr b="1">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int a = 10;</a:t>
            </a:r>
            <a:endParaRPr sz="1800">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double d = a + 5.5;</a:t>
            </a:r>
            <a:endParaRPr sz="1800"/>
          </a:p>
          <a:p>
            <a:pPr marL="0" lvl="0" indent="0" algn="l" rtl="0">
              <a:spcBef>
                <a:spcPts val="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03" name="Google Shape;503;p4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datatypes</a:t>
            </a:r>
            <a:endParaRPr sz="3000" b="1">
              <a:solidFill>
                <a:schemeClr val="accent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#datatypes</a:t>
            </a:r>
            <a:endParaRPr sz="2400">
              <a:solidFill>
                <a:schemeClr val="accent6"/>
              </a:solidFill>
              <a:latin typeface="Arial"/>
              <a:ea typeface="Arial"/>
              <a:cs typeface="Arial"/>
              <a:sym typeface="Arial"/>
            </a:endParaRPr>
          </a:p>
        </p:txBody>
      </p:sp>
      <p:sp>
        <p:nvSpPr>
          <p:cNvPr id="509" name="Google Shape;509;p49"/>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dwie</a:t>
            </a:r>
            <a:r>
              <a:rPr lang="en-US" sz="1700" dirty="0">
                <a:latin typeface="Arial"/>
                <a:ea typeface="Arial"/>
                <a:cs typeface="Arial"/>
                <a:sym typeface="Arial"/>
              </a:rPr>
              <a:t> </a:t>
            </a:r>
            <a:r>
              <a:rPr lang="en-US" sz="1700" dirty="0" err="1">
                <a:latin typeface="Arial"/>
                <a:ea typeface="Arial"/>
                <a:cs typeface="Arial"/>
                <a:sym typeface="Arial"/>
              </a:rPr>
              <a:t>zmienne</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ich </a:t>
            </a:r>
            <a:r>
              <a:rPr lang="en-US" sz="1700" dirty="0" err="1">
                <a:latin typeface="Arial"/>
                <a:ea typeface="Arial"/>
                <a:cs typeface="Arial"/>
                <a:sym typeface="Arial"/>
              </a:rPr>
              <a:t>sumę</a:t>
            </a:r>
            <a:r>
              <a:rPr lang="en-US" sz="1700" dirty="0">
                <a:latin typeface="Arial"/>
                <a:ea typeface="Arial"/>
                <a:cs typeface="Arial"/>
                <a:sym typeface="Arial"/>
              </a:rPr>
              <a:t>, </a:t>
            </a:r>
            <a:r>
              <a:rPr lang="en-US" sz="1700" dirty="0" err="1">
                <a:latin typeface="Arial"/>
                <a:ea typeface="Arial"/>
                <a:cs typeface="Arial"/>
                <a:sym typeface="Arial"/>
              </a:rPr>
              <a:t>różnicę</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iloczyn</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jej</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podniesioną</a:t>
            </a:r>
            <a:r>
              <a:rPr lang="en-US" sz="1700" dirty="0">
                <a:latin typeface="Arial"/>
                <a:ea typeface="Arial"/>
                <a:cs typeface="Arial"/>
                <a:sym typeface="Arial"/>
              </a:rPr>
              <a:t> do 3 </a:t>
            </a:r>
            <a:r>
              <a:rPr lang="en-US" sz="1700" dirty="0" err="1">
                <a:latin typeface="Arial"/>
                <a:ea typeface="Arial"/>
                <a:cs typeface="Arial"/>
                <a:sym typeface="Arial"/>
              </a:rPr>
              <a:t>potęgi</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liczbą</a:t>
            </a:r>
            <a:r>
              <a:rPr lang="en-US" sz="1700" dirty="0">
                <a:latin typeface="Arial"/>
                <a:ea typeface="Arial"/>
                <a:cs typeface="Arial"/>
                <a:sym typeface="Arial"/>
              </a:rPr>
              <a:t> </a:t>
            </a:r>
            <a:r>
              <a:rPr lang="en-US" sz="1700" dirty="0" err="1">
                <a:latin typeface="Arial"/>
                <a:ea typeface="Arial"/>
                <a:cs typeface="Arial"/>
                <a:sym typeface="Arial"/>
              </a:rPr>
              <a:t>parzystą</a:t>
            </a:r>
            <a:r>
              <a:rPr lang="en-US" sz="1700" dirty="0">
                <a:latin typeface="Arial"/>
                <a:ea typeface="Arial"/>
                <a:cs typeface="Arial"/>
                <a:sym typeface="Arial"/>
              </a:rPr>
              <a:t>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podzielna</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3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jednocześnie</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5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a:t>
            </a:r>
            <a:r>
              <a:rPr lang="en-US" sz="1700" dirty="0" err="1">
                <a:latin typeface="Arial"/>
                <a:ea typeface="Arial"/>
                <a:cs typeface="Arial"/>
                <a:sym typeface="Arial"/>
              </a:rPr>
              <a:t>pięć</a:t>
            </a:r>
            <a:r>
              <a:rPr lang="en-US" sz="1700" dirty="0">
                <a:latin typeface="Arial"/>
                <a:ea typeface="Arial"/>
                <a:cs typeface="Arial"/>
                <a:sym typeface="Arial"/>
              </a:rPr>
              <a:t> </a:t>
            </a:r>
            <a:r>
              <a:rPr lang="en-US" sz="1700" dirty="0" err="1">
                <a:latin typeface="Arial"/>
                <a:ea typeface="Arial"/>
                <a:cs typeface="Arial"/>
                <a:sym typeface="Arial"/>
              </a:rPr>
              <a:t>pierwszych</a:t>
            </a:r>
            <a:r>
              <a:rPr lang="en-US" sz="1700" dirty="0">
                <a:latin typeface="Arial"/>
                <a:ea typeface="Arial"/>
                <a:cs typeface="Arial"/>
                <a:sym typeface="Arial"/>
              </a:rPr>
              <a:t> liter </a:t>
            </a:r>
            <a:r>
              <a:rPr lang="en-US" sz="1700" dirty="0" err="1">
                <a:latin typeface="Arial"/>
                <a:ea typeface="Arial"/>
                <a:cs typeface="Arial"/>
                <a:sym typeface="Arial"/>
              </a:rPr>
              <a:t>alfabetu</a:t>
            </a:r>
            <a:r>
              <a:rPr lang="en-US" sz="1700" dirty="0">
                <a:latin typeface="Arial"/>
                <a:ea typeface="Arial"/>
                <a:cs typeface="Arial"/>
                <a:sym typeface="Arial"/>
              </a:rPr>
              <a:t>: </a:t>
            </a:r>
            <a:r>
              <a:rPr lang="en-US" sz="1700" dirty="0" err="1">
                <a:latin typeface="Arial"/>
                <a:ea typeface="Arial"/>
                <a:cs typeface="Arial"/>
                <a:sym typeface="Arial"/>
              </a:rPr>
              <a:t>łacińskiego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a:t>
            </a:r>
            <a:r>
              <a:rPr lang="en-US" sz="1700" dirty="0" err="1">
                <a:latin typeface="Arial"/>
                <a:ea typeface="Arial"/>
                <a:cs typeface="Arial"/>
                <a:sym typeface="Arial"/>
              </a:rPr>
              <a:t>kodu</a:t>
            </a:r>
            <a:r>
              <a:rPr lang="en-US" sz="1700" dirty="0">
                <a:latin typeface="Arial"/>
                <a:ea typeface="Arial"/>
                <a:cs typeface="Arial"/>
                <a:sym typeface="Arial"/>
              </a:rPr>
              <a:t>: 65), </a:t>
            </a:r>
            <a:r>
              <a:rPr lang="en-US" sz="1700" dirty="0" err="1">
                <a:latin typeface="Arial"/>
                <a:ea typeface="Arial"/>
                <a:cs typeface="Arial"/>
                <a:sym typeface="Arial"/>
              </a:rPr>
              <a:t>hebrajskiego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1488)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tybetańskiego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3840)</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w </a:t>
            </a:r>
            <a:r>
              <a:rPr lang="en-US" sz="1700" dirty="0" err="1">
                <a:latin typeface="Arial"/>
                <a:ea typeface="Arial"/>
                <a:cs typeface="Arial"/>
                <a:sym typeface="Arial"/>
              </a:rPr>
              <a:t>jednej</a:t>
            </a:r>
            <a:r>
              <a:rPr lang="en-US" sz="1700" dirty="0">
                <a:latin typeface="Arial"/>
                <a:ea typeface="Arial"/>
                <a:cs typeface="Arial"/>
                <a:sym typeface="Arial"/>
              </a:rPr>
              <a:t> </a:t>
            </a:r>
            <a:r>
              <a:rPr lang="en-US" sz="1700" dirty="0" err="1">
                <a:latin typeface="Arial"/>
                <a:ea typeface="Arial"/>
                <a:cs typeface="Arial"/>
                <a:sym typeface="Arial"/>
              </a:rPr>
              <a:t>linijce</a:t>
            </a:r>
            <a:r>
              <a:rPr lang="en-US" sz="1700" dirty="0">
                <a:latin typeface="Arial"/>
                <a:ea typeface="Arial"/>
                <a:cs typeface="Arial"/>
                <a:sym typeface="Arial"/>
              </a:rPr>
              <a:t> </a:t>
            </a:r>
            <a:r>
              <a:rPr lang="en-US" sz="1700" dirty="0" err="1">
                <a:latin typeface="Arial"/>
                <a:ea typeface="Arial"/>
                <a:cs typeface="Arial"/>
                <a:sym typeface="Arial"/>
              </a:rPr>
              <a:t>znaki</a:t>
            </a:r>
            <a:r>
              <a:rPr lang="en-US" sz="1700" dirty="0">
                <a:latin typeface="Arial"/>
                <a:ea typeface="Arial"/>
                <a:cs typeface="Arial"/>
                <a:sym typeface="Arial"/>
              </a:rPr>
              <a:t> (</a:t>
            </a:r>
            <a:r>
              <a:rPr lang="en-US" sz="1700" b="1" dirty="0">
                <a:latin typeface="Arial"/>
                <a:ea typeface="Arial"/>
                <a:cs typeface="Arial"/>
                <a:sym typeface="Arial"/>
              </a:rPr>
              <a:t>char</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kodów</a:t>
            </a:r>
            <a:r>
              <a:rPr lang="en-US" sz="1700" dirty="0">
                <a:latin typeface="Arial"/>
                <a:ea typeface="Arial"/>
                <a:cs typeface="Arial"/>
                <a:sym typeface="Arial"/>
              </a:rPr>
              <a:t>: 74, 65, 86, 65, 32, 8658, 32, 9786</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FahrenheitConverter</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przekształcający</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 </a:t>
            </a:r>
            <a:r>
              <a:rPr lang="en-US" sz="1700" dirty="0" err="1">
                <a:latin typeface="Arial"/>
                <a:ea typeface="Arial"/>
                <a:cs typeface="Arial"/>
                <a:sym typeface="Arial"/>
              </a:rPr>
              <a:t>temperaturze</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do </a:t>
            </a:r>
            <a:r>
              <a:rPr lang="en-US" sz="1700" dirty="0" err="1">
                <a:latin typeface="Arial"/>
                <a:ea typeface="Arial"/>
                <a:cs typeface="Arial"/>
                <a:sym typeface="Arial"/>
              </a:rPr>
              <a:t>skali</a:t>
            </a:r>
            <a:r>
              <a:rPr lang="en-US" sz="1700" dirty="0">
                <a:latin typeface="Arial"/>
                <a:ea typeface="Arial"/>
                <a:cs typeface="Arial"/>
                <a:sym typeface="Arial"/>
              </a:rPr>
              <a:t> </a:t>
            </a:r>
            <a:r>
              <a:rPr lang="en-US" sz="1700" dirty="0" err="1">
                <a:latin typeface="Arial"/>
                <a:ea typeface="Arial"/>
                <a:cs typeface="Arial"/>
                <a:sym typeface="Arial"/>
              </a:rPr>
              <a:t>Celsjusza</a:t>
            </a:r>
            <a:r>
              <a:rPr lang="en-US" sz="1700" dirty="0">
                <a:latin typeface="Arial"/>
                <a:ea typeface="Arial"/>
                <a:cs typeface="Arial"/>
                <a:sym typeface="Arial"/>
              </a:rPr>
              <a:t>. Dane </a:t>
            </a:r>
            <a:r>
              <a:rPr lang="en-US" sz="1700" dirty="0" err="1">
                <a:latin typeface="Arial"/>
                <a:ea typeface="Arial"/>
                <a:cs typeface="Arial"/>
                <a:sym typeface="Arial"/>
              </a:rPr>
              <a:t>wejściowe</a:t>
            </a:r>
            <a:r>
              <a:rPr lang="en-US" sz="1700" dirty="0">
                <a:latin typeface="Arial"/>
                <a:ea typeface="Arial"/>
                <a:cs typeface="Arial"/>
                <a:sym typeface="Arial"/>
              </a:rPr>
              <a:t> (</a:t>
            </a:r>
            <a:r>
              <a:rPr lang="en-US" sz="1700" dirty="0" err="1">
                <a:latin typeface="Arial"/>
                <a:ea typeface="Arial"/>
                <a:cs typeface="Arial"/>
                <a:sym typeface="Arial"/>
              </a:rPr>
              <a:t>temperatura</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a:t>
            </a:r>
            <a:r>
              <a:rPr lang="en-US" sz="1700" dirty="0" err="1">
                <a:latin typeface="Arial"/>
                <a:ea typeface="Arial"/>
                <a:cs typeface="Arial"/>
                <a:sym typeface="Arial"/>
              </a:rPr>
              <a:t>podać</a:t>
            </a:r>
            <a:r>
              <a:rPr lang="en-US" sz="1700" dirty="0">
                <a:latin typeface="Arial"/>
                <a:ea typeface="Arial"/>
                <a:cs typeface="Arial"/>
                <a:sym typeface="Arial"/>
              </a:rPr>
              <a:t> w </a:t>
            </a:r>
            <a:r>
              <a:rPr lang="en-US" sz="1700" dirty="0" err="1">
                <a:latin typeface="Arial"/>
                <a:ea typeface="Arial"/>
                <a:cs typeface="Arial"/>
                <a:sym typeface="Arial"/>
              </a:rPr>
              <a:t>inicjacji</a:t>
            </a:r>
            <a:r>
              <a:rPr lang="en-US" sz="1700" dirty="0">
                <a:latin typeface="Arial"/>
                <a:ea typeface="Arial"/>
                <a:cs typeface="Arial"/>
                <a:sym typeface="Arial"/>
              </a:rPr>
              <a:t> </a:t>
            </a:r>
            <a:r>
              <a:rPr lang="en-US" sz="1700" dirty="0" err="1">
                <a:latin typeface="Arial"/>
                <a:ea typeface="Arial"/>
                <a:cs typeface="Arial"/>
                <a:sym typeface="Arial"/>
              </a:rPr>
              <a:t>odpowiedniej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w </a:t>
            </a:r>
            <a:r>
              <a:rPr lang="en-US" sz="1700" dirty="0" err="1">
                <a:latin typeface="Arial"/>
                <a:ea typeface="Arial"/>
                <a:cs typeface="Arial"/>
                <a:sym typeface="Arial"/>
              </a:rPr>
              <a:t>programie</a:t>
            </a:r>
            <a:r>
              <a:rPr lang="en-US" sz="1700" dirty="0">
                <a:latin typeface="Arial"/>
                <a:ea typeface="Arial"/>
                <a:cs typeface="Arial"/>
                <a:sym typeface="Arial"/>
              </a:rPr>
              <a:t>. </a:t>
            </a:r>
            <a:r>
              <a:rPr lang="en-US" sz="1700" dirty="0" err="1">
                <a:latin typeface="Arial"/>
                <a:ea typeface="Arial"/>
                <a:cs typeface="Arial"/>
                <a:sym typeface="Arial"/>
              </a:rPr>
              <a:t>Sprawdź</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program </a:t>
            </a:r>
            <a:r>
              <a:rPr lang="en-US" sz="1700" dirty="0" err="1">
                <a:latin typeface="Arial"/>
                <a:ea typeface="Arial"/>
                <a:cs typeface="Arial"/>
                <a:sym typeface="Arial"/>
              </a:rPr>
              <a:t>poprawnie</a:t>
            </a:r>
            <a:r>
              <a:rPr lang="en-US" sz="1700" dirty="0">
                <a:latin typeface="Arial"/>
                <a:ea typeface="Arial"/>
                <a:cs typeface="Arial"/>
                <a:sym typeface="Arial"/>
              </a:rPr>
              <a:t> </a:t>
            </a:r>
            <a:r>
              <a:rPr lang="en-US" sz="1700" dirty="0" err="1">
                <a:latin typeface="Arial"/>
                <a:ea typeface="Arial"/>
                <a:cs typeface="Arial"/>
                <a:sym typeface="Arial"/>
              </a:rPr>
              <a:t>oblicza</a:t>
            </a:r>
            <a:r>
              <a:rPr lang="en-US" sz="1700" dirty="0">
                <a:latin typeface="Arial"/>
                <a:ea typeface="Arial"/>
                <a:cs typeface="Arial"/>
                <a:sym typeface="Arial"/>
              </a:rPr>
              <a:t> </a:t>
            </a:r>
            <a:r>
              <a:rPr lang="en-US" sz="1700" dirty="0" err="1">
                <a:latin typeface="Arial"/>
                <a:ea typeface="Arial"/>
                <a:cs typeface="Arial"/>
                <a:sym typeface="Arial"/>
              </a:rPr>
              <a:t>temperatury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danych</a:t>
            </a:r>
            <a:r>
              <a:rPr lang="en-US" sz="1700" dirty="0">
                <a:latin typeface="Arial"/>
                <a:ea typeface="Arial"/>
                <a:cs typeface="Arial"/>
                <a:sym typeface="Arial"/>
              </a:rPr>
              <a:t>: </a:t>
            </a:r>
            <a:endParaRPr sz="1700" dirty="0">
              <a:latin typeface="Arial"/>
              <a:ea typeface="Arial"/>
              <a:cs typeface="Arial"/>
              <a:sym typeface="Arial"/>
            </a:endParaRPr>
          </a:p>
          <a:p>
            <a:pPr marL="457200" lvl="0" algn="l" rtl="0">
              <a:spcBef>
                <a:spcPts val="0"/>
              </a:spcBef>
              <a:spcAft>
                <a:spcPts val="0"/>
              </a:spcAft>
            </a:pPr>
            <a:r>
              <a:rPr lang="pl-PL" sz="1700" b="1" dirty="0">
                <a:latin typeface="Arial"/>
                <a:ea typeface="Arial"/>
                <a:cs typeface="Arial"/>
                <a:sym typeface="Arial"/>
              </a:rPr>
              <a:t>		</a:t>
            </a:r>
            <a:r>
              <a:rPr lang="en-US" sz="1700" b="1" dirty="0">
                <a:latin typeface="Arial"/>
                <a:ea typeface="Arial"/>
                <a:cs typeface="Arial"/>
                <a:sym typeface="Arial"/>
              </a:rPr>
              <a:t>32 °F = 0 °C</a:t>
            </a:r>
            <a:r>
              <a:rPr lang="en-US" sz="1700" dirty="0">
                <a:latin typeface="Arial"/>
                <a:ea typeface="Arial"/>
                <a:cs typeface="Arial"/>
                <a:sym typeface="Arial"/>
              </a:rPr>
              <a:t>; </a:t>
            </a:r>
            <a:r>
              <a:rPr lang="en-US" sz="1700" b="1" dirty="0">
                <a:latin typeface="Arial"/>
                <a:ea typeface="Arial"/>
                <a:cs typeface="Arial"/>
                <a:sym typeface="Arial"/>
              </a:rPr>
              <a:t>212 °F = 100 °C</a:t>
            </a:r>
            <a:endParaRPr sz="1700" b="1"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63550" lvl="0" indent="-342900" algn="l" rtl="0">
              <a:spcBef>
                <a:spcPts val="0"/>
              </a:spcBef>
              <a:spcAft>
                <a:spcPts val="0"/>
              </a:spcAft>
              <a:buSzPts val="1700"/>
              <a:buFont typeface="+mj-lt"/>
              <a:buAutoNum type="arabicPeriod" startAt="8"/>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ComputerPrice</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obliczający</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podstawie</a:t>
            </a:r>
            <a:r>
              <a:rPr lang="en-US" sz="1700" dirty="0">
                <a:latin typeface="Arial"/>
                <a:ea typeface="Arial"/>
                <a:cs typeface="Arial"/>
                <a:sym typeface="Arial"/>
              </a:rPr>
              <a:t> </a:t>
            </a:r>
            <a:r>
              <a:rPr lang="en-US" sz="1700" dirty="0" err="1">
                <a:latin typeface="Arial"/>
                <a:ea typeface="Arial"/>
                <a:cs typeface="Arial"/>
                <a:sym typeface="Arial"/>
              </a:rPr>
              <a:t>jego</a:t>
            </a:r>
            <a:r>
              <a:rPr lang="en-US" sz="1700" dirty="0">
                <a:latin typeface="Arial"/>
                <a:ea typeface="Arial"/>
                <a:cs typeface="Arial"/>
                <a:sym typeface="Arial"/>
              </a:rPr>
              <a:t> </a:t>
            </a:r>
            <a:r>
              <a:rPr lang="en-US" sz="1700" dirty="0" err="1">
                <a:latin typeface="Arial"/>
                <a:ea typeface="Arial"/>
                <a:cs typeface="Arial"/>
                <a:sym typeface="Arial"/>
              </a:rPr>
              <a:t>części</a:t>
            </a:r>
            <a:r>
              <a:rPr lang="en-US" sz="1700" dirty="0">
                <a:latin typeface="Arial"/>
                <a:ea typeface="Arial"/>
                <a:cs typeface="Arial"/>
                <a:sym typeface="Arial"/>
              </a:rPr>
              <a:t>. Program ma </a:t>
            </a:r>
            <a:r>
              <a:rPr lang="en-US" sz="1700" dirty="0" err="1">
                <a:latin typeface="Arial"/>
                <a:ea typeface="Arial"/>
                <a:cs typeface="Arial"/>
                <a:sym typeface="Arial"/>
              </a:rPr>
              <a:t>wypisać</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konsolę</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samego</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płyta</a:t>
            </a:r>
            <a:r>
              <a:rPr lang="en-US" sz="1700" dirty="0">
                <a:latin typeface="Arial"/>
                <a:ea typeface="Arial"/>
                <a:cs typeface="Arial"/>
                <a:sym typeface="Arial"/>
              </a:rPr>
              <a:t> </a:t>
            </a:r>
            <a:r>
              <a:rPr lang="en-US" sz="1700" dirty="0" err="1">
                <a:latin typeface="Arial"/>
                <a:ea typeface="Arial"/>
                <a:cs typeface="Arial"/>
                <a:sym typeface="Arial"/>
              </a:rPr>
              <a:t>główna</a:t>
            </a:r>
            <a:r>
              <a:rPr lang="en-US" sz="1700" dirty="0">
                <a:latin typeface="Arial"/>
                <a:ea typeface="Arial"/>
                <a:cs typeface="Arial"/>
                <a:sym typeface="Arial"/>
              </a:rPr>
              <a:t>, </a:t>
            </a:r>
            <a:r>
              <a:rPr lang="en-US" sz="1700" dirty="0" err="1">
                <a:latin typeface="Arial"/>
                <a:ea typeface="Arial"/>
                <a:cs typeface="Arial"/>
                <a:sym typeface="Arial"/>
              </a:rPr>
              <a:t>procesor</a:t>
            </a:r>
            <a:r>
              <a:rPr lang="en-US" sz="1700" dirty="0">
                <a:latin typeface="Arial"/>
                <a:ea typeface="Arial"/>
                <a:cs typeface="Arial"/>
                <a:sym typeface="Arial"/>
              </a:rPr>
              <a:t>, </a:t>
            </a:r>
            <a:r>
              <a:rPr lang="en-US" sz="1700" dirty="0" err="1">
                <a:latin typeface="Arial"/>
                <a:ea typeface="Arial"/>
                <a:cs typeface="Arial"/>
                <a:sym typeface="Arial"/>
              </a:rPr>
              <a:t>pamięć</a:t>
            </a:r>
            <a:r>
              <a:rPr lang="en-US" sz="1700" dirty="0">
                <a:latin typeface="Arial"/>
                <a:ea typeface="Arial"/>
                <a:cs typeface="Arial"/>
                <a:sym typeface="Arial"/>
              </a:rPr>
              <a:t> RAM, </a:t>
            </a:r>
            <a:r>
              <a:rPr lang="en-US" sz="1700" dirty="0" err="1">
                <a:latin typeface="Arial"/>
                <a:ea typeface="Arial"/>
                <a:cs typeface="Arial"/>
                <a:sym typeface="Arial"/>
              </a:rPr>
              <a:t>dysk</a:t>
            </a:r>
            <a:r>
              <a:rPr lang="en-US" sz="1700" dirty="0">
                <a:latin typeface="Arial"/>
                <a:ea typeface="Arial"/>
                <a:cs typeface="Arial"/>
                <a:sym typeface="Arial"/>
              </a:rPr>
              <a:t> </a:t>
            </a:r>
            <a:r>
              <a:rPr lang="en-US" sz="1700" dirty="0" err="1">
                <a:latin typeface="Arial"/>
                <a:ea typeface="Arial"/>
                <a:cs typeface="Arial"/>
                <a:sym typeface="Arial"/>
              </a:rPr>
              <a:t>twardy</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monitora</a:t>
            </a:r>
            <a:r>
              <a:rPr lang="en-US" sz="1700" dirty="0">
                <a:latin typeface="Arial"/>
                <a:ea typeface="Arial"/>
                <a:cs typeface="Arial"/>
                <a:sym typeface="Arial"/>
              </a:rPr>
              <a:t>. W </a:t>
            </a:r>
            <a:r>
              <a:rPr lang="en-US" sz="1700" dirty="0" err="1">
                <a:latin typeface="Arial"/>
                <a:ea typeface="Arial"/>
                <a:cs typeface="Arial"/>
                <a:sym typeface="Arial"/>
              </a:rPr>
              <a:t>cenie</a:t>
            </a:r>
            <a:r>
              <a:rPr lang="en-US" sz="1700" dirty="0">
                <a:latin typeface="Arial"/>
                <a:ea typeface="Arial"/>
                <a:cs typeface="Arial"/>
                <a:sym typeface="Arial"/>
              </a:rPr>
              <a:t> </a:t>
            </a:r>
            <a:r>
              <a:rPr lang="en-US" sz="1700" dirty="0" err="1">
                <a:latin typeface="Arial"/>
                <a:ea typeface="Arial"/>
                <a:cs typeface="Arial"/>
                <a:sym typeface="Arial"/>
              </a:rPr>
              <a:t>należy</a:t>
            </a:r>
            <a:r>
              <a:rPr lang="en-US" sz="1700" dirty="0">
                <a:latin typeface="Arial"/>
                <a:ea typeface="Arial"/>
                <a:cs typeface="Arial"/>
                <a:sym typeface="Arial"/>
              </a:rPr>
              <a:t> </a:t>
            </a:r>
            <a:r>
              <a:rPr lang="en-US" sz="1700" dirty="0" err="1">
                <a:latin typeface="Arial"/>
                <a:ea typeface="Arial"/>
                <a:cs typeface="Arial"/>
                <a:sym typeface="Arial"/>
              </a:rPr>
              <a:t>uwzględnić</a:t>
            </a:r>
            <a:r>
              <a:rPr lang="en-US" sz="1700" dirty="0">
                <a:latin typeface="Arial"/>
                <a:ea typeface="Arial"/>
                <a:cs typeface="Arial"/>
                <a:sym typeface="Arial"/>
              </a:rPr>
              <a:t> </a:t>
            </a:r>
            <a:r>
              <a:rPr lang="en-US" sz="1700" dirty="0" err="1">
                <a:latin typeface="Arial"/>
                <a:ea typeface="Arial"/>
                <a:cs typeface="Arial"/>
                <a:sym typeface="Arial"/>
              </a:rPr>
              <a:t>podatek</a:t>
            </a:r>
            <a:r>
              <a:rPr lang="en-US" sz="1700" dirty="0">
                <a:latin typeface="Arial"/>
                <a:ea typeface="Arial"/>
                <a:cs typeface="Arial"/>
                <a:sym typeface="Arial"/>
              </a:rPr>
              <a:t> VAT = 23%.</a:t>
            </a:r>
            <a:endParaRPr sz="1700" dirty="0">
              <a:latin typeface="Arial"/>
              <a:ea typeface="Arial"/>
              <a:cs typeface="Arial"/>
              <a:sym typeface="Arial"/>
            </a:endParaRPr>
          </a:p>
        </p:txBody>
      </p:sp>
      <p:sp>
        <p:nvSpPr>
          <p:cNvPr id="510" name="Google Shape;510;p4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219900" y="2264350"/>
            <a:ext cx="5752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err="1">
                <a:solidFill>
                  <a:schemeClr val="dk1"/>
                </a:solidFill>
                <a:latin typeface="Arial"/>
                <a:ea typeface="Arial"/>
                <a:cs typeface="Arial"/>
                <a:sym typeface="Arial"/>
              </a:rPr>
              <a:t>Elementy</a:t>
            </a:r>
            <a:r>
              <a:rPr lang="en-US" sz="4800" b="1" dirty="0">
                <a:solidFill>
                  <a:schemeClr val="dk1"/>
                </a:solidFill>
                <a:latin typeface="Arial"/>
                <a:ea typeface="Arial"/>
                <a:cs typeface="Arial"/>
                <a:sym typeface="Arial"/>
              </a:rPr>
              <a:t> </a:t>
            </a:r>
            <a:r>
              <a:rPr lang="en-US" sz="4800" b="1" dirty="0" err="1">
                <a:solidFill>
                  <a:schemeClr val="dk1"/>
                </a:solidFill>
                <a:latin typeface="Arial"/>
                <a:ea typeface="Arial"/>
                <a:cs typeface="Arial"/>
                <a:sym typeface="Arial"/>
              </a:rPr>
              <a:t>języka</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instrukcje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bloki</a:t>
            </a:r>
            <a:endParaRPr sz="4800" b="1" dirty="0">
              <a:solidFill>
                <a:srgbClr val="000000"/>
              </a:solidFill>
              <a:latin typeface="Arial"/>
              <a:ea typeface="Arial"/>
              <a:cs typeface="Arial"/>
              <a:sym typeface="Arial"/>
            </a:endParaRPr>
          </a:p>
        </p:txBody>
      </p:sp>
      <p:sp>
        <p:nvSpPr>
          <p:cNvPr id="516" name="Google Shape;516;p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Wyrażenia</a:t>
            </a:r>
            <a:r>
              <a:rPr lang="en-US" dirty="0">
                <a:latin typeface="Arial"/>
                <a:ea typeface="Arial"/>
                <a:cs typeface="Arial"/>
                <a:sym typeface="Arial"/>
              </a:rPr>
              <a:t>, </a:t>
            </a:r>
            <a:r>
              <a:rPr lang="en-US" dirty="0" err="1">
                <a:latin typeface="Arial"/>
                <a:ea typeface="Arial"/>
                <a:cs typeface="Arial"/>
                <a:sym typeface="Arial"/>
              </a:rPr>
              <a:t>instrukcje</a:t>
            </a:r>
            <a:r>
              <a:rPr lang="en-US" dirty="0">
                <a:latin typeface="Arial"/>
                <a:ea typeface="Arial"/>
                <a:cs typeface="Arial"/>
                <a:sym typeface="Arial"/>
              </a:rPr>
              <a:t>, </a:t>
            </a:r>
            <a:r>
              <a:rPr lang="en-US" dirty="0" err="1">
                <a:latin typeface="Arial"/>
                <a:ea typeface="Arial"/>
                <a:cs typeface="Arial"/>
                <a:sym typeface="Arial"/>
              </a:rPr>
              <a:t>bloki</a:t>
            </a:r>
            <a:endParaRPr dirty="0">
              <a:latin typeface="Arial"/>
              <a:ea typeface="Arial"/>
              <a:cs typeface="Arial"/>
              <a:sym typeface="Arial"/>
            </a:endParaRPr>
          </a:p>
        </p:txBody>
      </p:sp>
      <p:sp>
        <p:nvSpPr>
          <p:cNvPr id="522" name="Google Shape;522;p51"/>
          <p:cNvSpPr txBox="1">
            <a:spLocks noGrp="1"/>
          </p:cNvSpPr>
          <p:nvPr>
            <p:ph type="ctrTitle" idx="4294967295"/>
          </p:nvPr>
        </p:nvSpPr>
        <p:spPr>
          <a:xfrm>
            <a:off x="0" y="962995"/>
            <a:ext cx="12192000" cy="52317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p:txBody>
      </p:sp>
      <p:sp>
        <p:nvSpPr>
          <p:cNvPr id="523" name="Google Shape;523;p51"/>
          <p:cNvSpPr txBox="1">
            <a:spLocks noGrp="1"/>
          </p:cNvSpPr>
          <p:nvPr>
            <p:ph type="ctrTitle" idx="4294967295"/>
          </p:nvPr>
        </p:nvSpPr>
        <p:spPr>
          <a:xfrm>
            <a:off x="71450" y="1026875"/>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posługując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instrukcjach przypisania,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4" name="Google Shape;524;p51"/>
          <p:cNvSpPr txBox="1">
            <a:spLocks noGrp="1"/>
          </p:cNvSpPr>
          <p:nvPr>
            <p:ph type="ctrTitle" idx="4294967295"/>
          </p:nvPr>
        </p:nvSpPr>
        <p:spPr>
          <a:xfrm>
            <a:off x="64050" y="2840200"/>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(ang. statement)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podstawowy element języka który może być "wykonany". Jest to "motor" działania programu. Instrukcje kończymy znakiem średnika: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instrukcji: </a:t>
            </a:r>
            <a:r>
              <a:rPr lang="en-US" sz="2000" b="1">
                <a:latin typeface="Arial"/>
                <a:ea typeface="Arial"/>
                <a:cs typeface="Arial"/>
                <a:sym typeface="Arial"/>
              </a:rPr>
              <a:t>x = 10;</a:t>
            </a:r>
            <a:r>
              <a:rPr lang="en-US" sz="2000">
                <a:latin typeface="Arial"/>
                <a:ea typeface="Arial"/>
                <a:cs typeface="Arial"/>
                <a:sym typeface="Arial"/>
              </a:rPr>
              <a:t>    </a:t>
            </a:r>
            <a:r>
              <a:rPr lang="en-US" sz="2000" b="1">
                <a:latin typeface="Arial"/>
                <a:ea typeface="Arial"/>
                <a:cs typeface="Arial"/>
                <a:sym typeface="Arial"/>
              </a:rPr>
              <a:t>b++;</a:t>
            </a:r>
            <a:r>
              <a:rPr lang="en-US" sz="2000">
                <a:latin typeface="Arial"/>
                <a:ea typeface="Arial"/>
                <a:cs typeface="Arial"/>
                <a:sym typeface="Arial"/>
              </a:rPr>
              <a:t>    </a:t>
            </a:r>
            <a:r>
              <a:rPr lang="en-US" sz="2000" b="1">
                <a:latin typeface="Arial"/>
                <a:ea typeface="Arial"/>
                <a:cs typeface="Arial"/>
                <a:sym typeface="Arial"/>
              </a:rPr>
              <a:t>new String();</a:t>
            </a:r>
            <a:r>
              <a:rPr lang="en-US" sz="2000">
                <a:latin typeface="Arial"/>
                <a:ea typeface="Arial"/>
                <a:cs typeface="Arial"/>
                <a:sym typeface="Arial"/>
              </a:rPr>
              <a:t>    </a:t>
            </a:r>
            <a:r>
              <a:rPr lang="en-US" sz="2000" b="1">
                <a:latin typeface="Arial"/>
                <a:ea typeface="Arial"/>
                <a:cs typeface="Arial"/>
                <a:sym typeface="Arial"/>
              </a:rPr>
              <a:t>double d = 10.56;</a:t>
            </a:r>
            <a:endParaRPr sz="2000" b="1">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nie są instrukcje: </a:t>
            </a:r>
            <a:r>
              <a:rPr lang="en-US" sz="2000" b="1">
                <a:solidFill>
                  <a:srgbClr val="E06666"/>
                </a:solidFill>
                <a:latin typeface="Arial"/>
                <a:ea typeface="Arial"/>
                <a:cs typeface="Arial"/>
                <a:sym typeface="Arial"/>
              </a:rPr>
              <a:t>a + b; // - błąd: Not a statement  </a:t>
            </a:r>
            <a:r>
              <a:rPr lang="en-US" sz="2000">
                <a:latin typeface="Arial"/>
                <a:ea typeface="Arial"/>
                <a:cs typeface="Arial"/>
                <a:sym typeface="Arial"/>
              </a:rPr>
              <a:t>   </a:t>
            </a:r>
            <a:r>
              <a:rPr lang="en-US" sz="2000" b="1">
                <a:latin typeface="Arial"/>
                <a:ea typeface="Arial"/>
                <a:cs typeface="Arial"/>
                <a:sym typeface="Arial"/>
              </a:rPr>
              <a:t> </a:t>
            </a:r>
            <a:r>
              <a:rPr lang="en-US" sz="2000" b="1">
                <a:solidFill>
                  <a:srgbClr val="E06666"/>
                </a:solidFill>
                <a:latin typeface="Arial"/>
                <a:ea typeface="Arial"/>
                <a:cs typeface="Arial"/>
                <a:sym typeface="Arial"/>
              </a:rPr>
              <a:t>double d;</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5" name="Google Shape;525;p51"/>
          <p:cNvSpPr txBox="1">
            <a:spLocks noGrp="1"/>
          </p:cNvSpPr>
          <p:nvPr>
            <p:ph type="ctrTitle" idx="4294967295"/>
          </p:nvPr>
        </p:nvSpPr>
        <p:spPr>
          <a:xfrm>
            <a:off x="71450" y="4653525"/>
            <a:ext cx="12063900" cy="149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Bloki (ang. blocks)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zestaw instrukcji (zero lub więcej), które są zapisane wewnątrz nawiasów klamrowych i które mogą być użyte tam gdzie pojedyncze instrukcje są dozwolone.</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na następnej stronie.</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if</a:t>
            </a:r>
            <a:endParaRPr dirty="0">
              <a:latin typeface="Arial"/>
              <a:ea typeface="Arial"/>
              <a:cs typeface="Arial"/>
              <a:sym typeface="Arial"/>
            </a:endParaRPr>
          </a:p>
        </p:txBody>
      </p:sp>
      <p:sp>
        <p:nvSpPr>
          <p:cNvPr id="531" name="Google Shape;531;p52"/>
          <p:cNvSpPr txBox="1">
            <a:spLocks noGrp="1"/>
          </p:cNvSpPr>
          <p:nvPr>
            <p:ph type="ctrTitle" idx="4294967295"/>
          </p:nvPr>
        </p:nvSpPr>
        <p:spPr>
          <a:xfrm>
            <a:off x="64050" y="1006200"/>
            <a:ext cx="12063900" cy="857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sterująca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instrukcje które umożliwiają zmianę sekwencji (kolejności) wykonywania instrukcji programu.</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32" name="Google Shape;532;p52"/>
          <p:cNvSpPr txBox="1"/>
          <p:nvPr/>
        </p:nvSpPr>
        <p:spPr>
          <a:xfrm>
            <a:off x="312175" y="1970575"/>
            <a:ext cx="3863100" cy="4302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ins1</a:t>
            </a: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else </a:t>
            </a: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3000" b="1">
                <a:solidFill>
                  <a:schemeClr val="dk1"/>
                </a:solidFill>
              </a:rPr>
              <a:t>if </a:t>
            </a:r>
            <a:r>
              <a:rPr lang="en-US" sz="3000">
                <a:solidFill>
                  <a:schemeClr val="dk1"/>
                </a:solidFill>
              </a:rPr>
              <a:t>(</a:t>
            </a:r>
            <a:r>
              <a:rPr lang="en-US" sz="3000">
                <a:solidFill>
                  <a:schemeClr val="accent5"/>
                </a:solidFill>
              </a:rPr>
              <a:t>x &gt; 1000</a:t>
            </a:r>
            <a:r>
              <a:rPr lang="en-US" sz="3000">
                <a:solidFill>
                  <a:schemeClr val="dk1"/>
                </a:solidFill>
              </a:rPr>
              <a:t>)</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print("Duża")</a:t>
            </a:r>
            <a:endParaRPr sz="3000">
              <a:solidFill>
                <a:schemeClr val="dk1"/>
              </a:solidFill>
            </a:endParaRPr>
          </a:p>
          <a:p>
            <a:pPr marL="0" lvl="0" indent="0" algn="l" rtl="0">
              <a:lnSpc>
                <a:spcPct val="90000"/>
              </a:lnSpc>
              <a:spcBef>
                <a:spcPts val="0"/>
              </a:spcBef>
              <a:spcAft>
                <a:spcPts val="0"/>
              </a:spcAft>
              <a:buNone/>
            </a:pPr>
            <a:r>
              <a:rPr lang="en-US" sz="3000" b="1">
                <a:solidFill>
                  <a:schemeClr val="dk1"/>
                </a:solidFill>
              </a:rPr>
              <a:t>else</a:t>
            </a:r>
            <a:endParaRPr sz="3000" b="1">
              <a:solidFill>
                <a:schemeClr val="dk1"/>
              </a:solidFill>
            </a:endParaRPr>
          </a:p>
          <a:p>
            <a:pPr marL="0" lvl="0" indent="0" algn="l" rtl="0">
              <a:lnSpc>
                <a:spcPct val="90000"/>
              </a:lnSpc>
              <a:spcBef>
                <a:spcPts val="0"/>
              </a:spcBef>
              <a:spcAft>
                <a:spcPts val="0"/>
              </a:spcAft>
              <a:buNone/>
            </a:pPr>
            <a:r>
              <a:rPr lang="en-US" sz="3000">
                <a:solidFill>
                  <a:schemeClr val="dk1"/>
                </a:solidFill>
              </a:rPr>
              <a:t>	print("Mała")</a:t>
            </a:r>
            <a:endParaRPr sz="3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1800">
                <a:solidFill>
                  <a:schemeClr val="dk1"/>
                </a:solidFill>
              </a:rPr>
              <a:t>[print = System.out.println] !</a:t>
            </a:r>
            <a:endParaRPr sz="1800">
              <a:solidFill>
                <a:schemeClr val="dk1"/>
              </a:solidFill>
            </a:endParaRPr>
          </a:p>
        </p:txBody>
      </p:sp>
      <p:sp>
        <p:nvSpPr>
          <p:cNvPr id="533" name="Google Shape;533;p52"/>
          <p:cNvSpPr txBox="1"/>
          <p:nvPr/>
        </p:nvSpPr>
        <p:spPr>
          <a:xfrm>
            <a:off x="3872850" y="1906500"/>
            <a:ext cx="8428500" cy="4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i="1">
                <a:solidFill>
                  <a:schemeClr val="accent5"/>
                </a:solidFill>
              </a:rPr>
              <a:t>exp </a:t>
            </a:r>
            <a:r>
              <a:rPr lang="en-US" sz="1700" i="1"/>
              <a:t>-</a:t>
            </a:r>
            <a:r>
              <a:rPr lang="en-US" sz="1700"/>
              <a:t> to wyrażenie, którego wynik to zawsze boolean, składniki:</a:t>
            </a:r>
            <a:endParaRPr sz="1700"/>
          </a:p>
          <a:p>
            <a:pPr marL="457200" lvl="0" indent="-336550" algn="l" rtl="0">
              <a:spcBef>
                <a:spcPts val="0"/>
              </a:spcBef>
              <a:spcAft>
                <a:spcPts val="0"/>
              </a:spcAft>
              <a:buSzPts val="1700"/>
              <a:buChar char="●"/>
            </a:pPr>
            <a:r>
              <a:rPr lang="en-US" sz="1700"/>
              <a:t>operatory relacyjne: &lt;, &lt;=, &gt;, &gt;= </a:t>
            </a:r>
            <a:endParaRPr sz="1700"/>
          </a:p>
          <a:p>
            <a:pPr marL="914400" lvl="1" indent="-336550" algn="l" rtl="0">
              <a:spcBef>
                <a:spcPts val="0"/>
              </a:spcBef>
              <a:spcAft>
                <a:spcPts val="0"/>
              </a:spcAft>
              <a:buSzPts val="1700"/>
              <a:buChar char="○"/>
            </a:pPr>
            <a:r>
              <a:rPr lang="en-US" sz="1700"/>
              <a:t>dwa argumenty</a:t>
            </a:r>
            <a:endParaRPr sz="1700"/>
          </a:p>
          <a:p>
            <a:pPr marL="914400" lvl="1" indent="-336550" algn="l" rtl="0">
              <a:spcBef>
                <a:spcPts val="0"/>
              </a:spcBef>
              <a:spcAft>
                <a:spcPts val="0"/>
              </a:spcAft>
              <a:buSzPts val="1700"/>
              <a:buChar char="○"/>
            </a:pPr>
            <a:r>
              <a:rPr lang="en-US" sz="1700"/>
              <a:t>wyłącznie typy numeryczne (od </a:t>
            </a:r>
            <a:r>
              <a:rPr lang="en-US" sz="1700" b="1"/>
              <a:t>byte </a:t>
            </a:r>
            <a:r>
              <a:rPr lang="en-US" sz="1700"/>
              <a:t>do </a:t>
            </a:r>
            <a:r>
              <a:rPr lang="en-US" sz="1700" b="1"/>
              <a:t>double, </a:t>
            </a:r>
            <a:r>
              <a:rPr lang="en-US" sz="1700"/>
              <a:t>również </a:t>
            </a:r>
            <a:r>
              <a:rPr lang="en-US" sz="1700" b="1"/>
              <a:t>char</a:t>
            </a:r>
            <a:r>
              <a:rPr lang="en-US" sz="1700"/>
              <a:t>)!</a:t>
            </a:r>
            <a:endParaRPr sz="1700"/>
          </a:p>
          <a:p>
            <a:pPr marL="914400" lvl="1" indent="-336550" algn="l" rtl="0">
              <a:spcBef>
                <a:spcPts val="0"/>
              </a:spcBef>
              <a:spcAft>
                <a:spcPts val="0"/>
              </a:spcAft>
              <a:buSzPts val="1700"/>
              <a:buChar char="○"/>
            </a:pPr>
            <a:r>
              <a:rPr lang="en-US" sz="1700"/>
              <a:t>wynik to: </a:t>
            </a:r>
            <a:r>
              <a:rPr lang="en-US" sz="1700" b="1"/>
              <a:t>true </a:t>
            </a:r>
            <a:r>
              <a:rPr lang="en-US" sz="1700"/>
              <a:t>albo </a:t>
            </a:r>
            <a:r>
              <a:rPr lang="en-US" sz="1700" b="1"/>
              <a:t>false</a:t>
            </a:r>
            <a:endParaRPr sz="1700" b="1"/>
          </a:p>
          <a:p>
            <a:pPr marL="914400" lvl="1" indent="-336550" algn="l" rtl="0">
              <a:spcBef>
                <a:spcPts val="0"/>
              </a:spcBef>
              <a:spcAft>
                <a:spcPts val="0"/>
              </a:spcAft>
              <a:buSzPts val="1700"/>
              <a:buChar char="○"/>
            </a:pPr>
            <a:r>
              <a:rPr lang="en-US" sz="1700"/>
              <a:t>operator przypisania &lt; </a:t>
            </a:r>
            <a:r>
              <a:rPr lang="en-US" sz="1700" b="1"/>
              <a:t>priorytet </a:t>
            </a:r>
            <a:r>
              <a:rPr lang="en-US" sz="1700"/>
              <a:t>&lt; operatory arytmetyczne</a:t>
            </a:r>
            <a:endParaRPr sz="1700"/>
          </a:p>
          <a:p>
            <a:pPr marL="457200" lvl="0" indent="-336550" algn="l" rtl="0">
              <a:spcBef>
                <a:spcPts val="0"/>
              </a:spcBef>
              <a:spcAft>
                <a:spcPts val="0"/>
              </a:spcAft>
              <a:buClr>
                <a:schemeClr val="dk1"/>
              </a:buClr>
              <a:buSzPts val="1700"/>
              <a:buChar char="●"/>
            </a:pPr>
            <a:r>
              <a:rPr lang="en-US" sz="1700">
                <a:solidFill>
                  <a:schemeClr val="dk1"/>
                </a:solidFill>
              </a:rPr>
              <a:t>operatory równości / nierówności: ==,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dwa argumenty</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typu numeryczne, logiczne lub referencyjne (po obu stronach ten sam typ!)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operator przypisania &lt; </a:t>
            </a:r>
            <a:r>
              <a:rPr lang="en-US" sz="1700" b="1">
                <a:solidFill>
                  <a:schemeClr val="dk1"/>
                </a:solidFill>
              </a:rPr>
              <a:t>priorytet </a:t>
            </a:r>
            <a:r>
              <a:rPr lang="en-US" sz="1700">
                <a:solidFill>
                  <a:schemeClr val="dk1"/>
                </a:solidFill>
              </a:rPr>
              <a:t>&lt; operatory relacyjne</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uwaga: '==' to nie to samo co '='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 operatory logiczne (niższy priorytet!): </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t>
            </a:r>
            <a:r>
              <a:rPr lang="en-US" sz="1700">
                <a:solidFill>
                  <a:schemeClr val="dk1"/>
                </a:solidFill>
              </a:rPr>
              <a:t> - ("nie", jednoargumentowy) logiczne zaprzeczenie, np.: if(!(x&gt;10))...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&amp;&amp; </a:t>
            </a:r>
            <a:r>
              <a:rPr lang="en-US" sz="1700">
                <a:solidFill>
                  <a:schemeClr val="dk1"/>
                </a:solidFill>
              </a:rPr>
              <a:t>- ("i")równe true jeśli oba argument jest prawdziwy,np.: if(x&gt;1 &amp;&amp; x&lt;10)...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II </a:t>
            </a:r>
            <a:r>
              <a:rPr lang="en-US" sz="1700">
                <a:solidFill>
                  <a:schemeClr val="dk1"/>
                </a:solidFill>
              </a:rPr>
              <a:t>- ("lub") równe true jeśli przynajmniej jeden argument  jest prawdziwy,        </a:t>
            </a:r>
            <a:endParaRPr sz="1700">
              <a:solidFill>
                <a:schemeClr val="dk1"/>
              </a:solidFill>
            </a:endParaRPr>
          </a:p>
          <a:p>
            <a:pPr marL="457200" lvl="0" indent="457200" algn="l" rtl="0">
              <a:spcBef>
                <a:spcPts val="0"/>
              </a:spcBef>
              <a:spcAft>
                <a:spcPts val="0"/>
              </a:spcAft>
              <a:buNone/>
            </a:pPr>
            <a:r>
              <a:rPr lang="en-US" sz="1700">
                <a:solidFill>
                  <a:schemeClr val="dk1"/>
                </a:solidFill>
              </a:rPr>
              <a:t>np.: if(x&lt;1 || x&gt;10) ...</a:t>
            </a:r>
            <a:endParaRPr sz="1700"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9" name="Google Shape;539;p53"/>
          <p:cNvSpPr txBox="1"/>
          <p:nvPr/>
        </p:nvSpPr>
        <p:spPr>
          <a:xfrm>
            <a:off x="5423900" y="1238950"/>
            <a:ext cx="2409600" cy="452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endParaRPr sz="3600">
              <a:solidFill>
                <a:schemeClr val="dk1"/>
              </a:solidFill>
            </a:endParaRPr>
          </a:p>
          <a:p>
            <a:pPr marL="0" lvl="0" indent="457200" algn="l" rtl="0">
              <a:lnSpc>
                <a:spcPct val="90000"/>
              </a:lnSpc>
              <a:spcBef>
                <a:spcPts val="0"/>
              </a:spcBef>
              <a:spcAft>
                <a:spcPts val="0"/>
              </a:spcAft>
              <a:buNone/>
            </a:pPr>
            <a:r>
              <a:rPr lang="en-US" sz="3600" i="1">
                <a:solidFill>
                  <a:schemeClr val="accent6"/>
                </a:solidFill>
              </a:rPr>
              <a:t>ins1;</a:t>
            </a:r>
            <a:endParaRPr sz="3600" i="1">
              <a:solidFill>
                <a:schemeClr val="accent6"/>
              </a:solidFill>
            </a:endParaRPr>
          </a:p>
          <a:p>
            <a:pPr marL="0" lvl="0" indent="457200" algn="l" rtl="0">
              <a:lnSpc>
                <a:spcPct val="90000"/>
              </a:lnSpc>
              <a:spcBef>
                <a:spcPts val="0"/>
              </a:spcBef>
              <a:spcAft>
                <a:spcPts val="0"/>
              </a:spcAft>
              <a:buNone/>
            </a:pP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r>
              <a:rPr lang="en-US" sz="3600">
                <a:solidFill>
                  <a:schemeClr val="dk1"/>
                </a:solidFill>
              </a:rPr>
              <a:t>} </a:t>
            </a:r>
            <a:r>
              <a:rPr lang="en-US" sz="3600" b="1">
                <a:solidFill>
                  <a:schemeClr val="dk1"/>
                </a:solidFill>
              </a:rPr>
              <a:t>else </a:t>
            </a:r>
            <a:r>
              <a:rPr lang="en-US" sz="3600">
                <a:solidFill>
                  <a:schemeClr val="dk1"/>
                </a:solidFill>
              </a:rPr>
              <a:t>{</a:t>
            </a:r>
            <a:endParaRPr sz="3600">
              <a:solidFill>
                <a:schemeClr val="dk1"/>
              </a:solidFill>
            </a:endParaRPr>
          </a:p>
          <a:p>
            <a:pPr marL="0" lvl="0" indent="0" algn="l" rtl="0">
              <a:lnSpc>
                <a:spcPct val="90000"/>
              </a:lnSpc>
              <a:spcBef>
                <a:spcPts val="0"/>
              </a:spcBef>
              <a:spcAft>
                <a:spcPts val="0"/>
              </a:spcAft>
              <a:buNone/>
            </a:pPr>
            <a:r>
              <a:rPr lang="en-US" sz="3600" b="1">
                <a:solidFill>
                  <a:schemeClr val="dk1"/>
                </a:solidFill>
              </a:rPr>
              <a:t>  </a:t>
            </a:r>
            <a:r>
              <a:rPr lang="en-US" sz="3600" b="1">
                <a:solidFill>
                  <a:schemeClr val="accent6"/>
                </a:solidFill>
              </a:rPr>
              <a:t> </a:t>
            </a:r>
            <a:r>
              <a:rPr lang="en-US" sz="3600" i="1">
                <a:solidFill>
                  <a:schemeClr val="accent6"/>
                </a:solidFill>
              </a:rPr>
              <a:t>ins3;</a:t>
            </a:r>
            <a:endParaRPr sz="3600">
              <a:solidFill>
                <a:schemeClr val="accent6"/>
              </a:solidFill>
            </a:endParaRPr>
          </a:p>
          <a:p>
            <a:pPr marL="0" lvl="0" indent="0" algn="l" rtl="0">
              <a:lnSpc>
                <a:spcPct val="90000"/>
              </a:lnSpc>
              <a:spcBef>
                <a:spcPts val="0"/>
              </a:spcBef>
              <a:spcAft>
                <a:spcPts val="0"/>
              </a:spcAft>
              <a:buNone/>
            </a:pPr>
            <a:r>
              <a:rPr lang="en-US" sz="3600">
                <a:solidFill>
                  <a:schemeClr val="accent6"/>
                </a:solidFill>
              </a:rPr>
              <a:t>   </a:t>
            </a:r>
            <a:r>
              <a:rPr lang="en-US" sz="3600" i="1">
                <a:solidFill>
                  <a:schemeClr val="accent6"/>
                </a:solidFill>
              </a:rPr>
              <a:t>ins4;</a:t>
            </a:r>
            <a:endParaRPr sz="3600">
              <a:solidFill>
                <a:schemeClr val="accent6"/>
              </a:solidFill>
            </a:endParaRPr>
          </a:p>
          <a:p>
            <a:pPr marL="0" lvl="0" indent="0" algn="l" rtl="0">
              <a:lnSpc>
                <a:spcPct val="90000"/>
              </a:lnSpc>
              <a:spcBef>
                <a:spcPts val="0"/>
              </a:spcBef>
              <a:spcAft>
                <a:spcPts val="0"/>
              </a:spcAft>
              <a:buNone/>
            </a:pPr>
            <a:r>
              <a:rPr lang="en-US" sz="3600" i="1">
                <a:solidFill>
                  <a:schemeClr val="accent6"/>
                </a:solidFill>
              </a:rPr>
              <a:t>   ins5;</a:t>
            </a:r>
            <a:endParaRPr sz="3600">
              <a:solidFill>
                <a:schemeClr val="accent6"/>
              </a:solidFill>
            </a:endParaRPr>
          </a:p>
          <a:p>
            <a:pPr marL="0" lvl="0" indent="0" algn="l" rtl="0">
              <a:lnSpc>
                <a:spcPct val="90000"/>
              </a:lnSpc>
              <a:spcBef>
                <a:spcPts val="0"/>
              </a:spcBef>
              <a:spcAft>
                <a:spcPts val="0"/>
              </a:spcAft>
              <a:buNone/>
            </a:pPr>
            <a:r>
              <a:rPr lang="en-US" sz="3600">
                <a:solidFill>
                  <a:schemeClr val="dk1"/>
                </a:solidFill>
              </a:rPr>
              <a:t>}</a:t>
            </a:r>
            <a:endParaRPr sz="3600">
              <a:solidFill>
                <a:schemeClr val="dk1"/>
              </a:solidFill>
            </a:endParaRPr>
          </a:p>
        </p:txBody>
      </p:sp>
      <p:grpSp>
        <p:nvGrpSpPr>
          <p:cNvPr id="540" name="Google Shape;540;p53"/>
          <p:cNvGrpSpPr/>
          <p:nvPr/>
        </p:nvGrpSpPr>
        <p:grpSpPr>
          <a:xfrm>
            <a:off x="273100" y="1307225"/>
            <a:ext cx="5102025" cy="792992"/>
            <a:chOff x="-1258425" y="1329251"/>
            <a:chExt cx="5102025" cy="526800"/>
          </a:xfrm>
        </p:grpSpPr>
        <p:sp>
          <p:nvSpPr>
            <p:cNvPr id="541" name="Google Shape;541;p53"/>
            <p:cNvSpPr txBox="1"/>
            <p:nvPr/>
          </p:nvSpPr>
          <p:spPr>
            <a:xfrm>
              <a:off x="-1258425" y="1329251"/>
              <a:ext cx="39900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ins1 i ins2</a:t>
              </a:r>
              <a:endParaRPr sz="1800"/>
            </a:p>
          </p:txBody>
        </p:sp>
        <p:cxnSp>
          <p:nvCxnSpPr>
            <p:cNvPr id="542" name="Google Shape;542;p53"/>
            <p:cNvCxnSpPr/>
            <p:nvPr/>
          </p:nvCxnSpPr>
          <p:spPr>
            <a:xfrm rot="10800000">
              <a:off x="3121800" y="1566722"/>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43" name="Google Shape;543;p53"/>
          <p:cNvGrpSpPr/>
          <p:nvPr/>
        </p:nvGrpSpPr>
        <p:grpSpPr>
          <a:xfrm>
            <a:off x="70125" y="2806675"/>
            <a:ext cx="5305000" cy="728354"/>
            <a:chOff x="4528400" y="1349882"/>
            <a:chExt cx="5305000" cy="526800"/>
          </a:xfrm>
        </p:grpSpPr>
        <p:sp>
          <p:nvSpPr>
            <p:cNvPr id="544" name="Google Shape;544;p53"/>
            <p:cNvSpPr txBox="1"/>
            <p:nvPr/>
          </p:nvSpPr>
          <p:spPr>
            <a:xfrm>
              <a:off x="4528400" y="1349882"/>
              <a:ext cx="45948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ins3, ins4 i ins5</a:t>
              </a:r>
              <a:endParaRPr sz="1800"/>
            </a:p>
          </p:txBody>
        </p:sp>
        <p:cxnSp>
          <p:nvCxnSpPr>
            <p:cNvPr id="545" name="Google Shape;545;p53"/>
            <p:cNvCxnSpPr/>
            <p:nvPr/>
          </p:nvCxnSpPr>
          <p:spPr>
            <a:xfrm rot="10800000">
              <a:off x="9111600" y="1613277"/>
              <a:ext cx="721800" cy="0"/>
            </a:xfrm>
            <a:prstGeom prst="straightConnector1">
              <a:avLst/>
            </a:prstGeom>
            <a:noFill/>
            <a:ln w="28575" cap="flat" cmpd="sng">
              <a:solidFill>
                <a:srgbClr val="E06666"/>
              </a:solidFill>
              <a:prstDash val="solid"/>
              <a:round/>
              <a:headEnd type="stealth" w="med" len="med"/>
              <a:tailEnd type="none" w="med" len="med"/>
            </a:ln>
          </p:spPr>
        </p:cxnSp>
      </p:grpSp>
      <p:sp>
        <p:nvSpPr>
          <p:cNvPr id="546" name="Google Shape;546;p53"/>
          <p:cNvSpPr txBox="1"/>
          <p:nvPr/>
        </p:nvSpPr>
        <p:spPr>
          <a:xfrm>
            <a:off x="8288300" y="137022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1</a:t>
            </a:r>
            <a:endParaRPr sz="1800"/>
          </a:p>
          <a:p>
            <a:pPr marL="0" lvl="0" indent="0" algn="ctr" rtl="0">
              <a:spcBef>
                <a:spcPts val="0"/>
              </a:spcBef>
              <a:spcAft>
                <a:spcPts val="0"/>
              </a:spcAft>
              <a:buNone/>
            </a:pPr>
            <a:r>
              <a:rPr lang="en-US" sz="1800"/>
              <a:t>(instrukcja grupująca)</a:t>
            </a:r>
            <a:endParaRPr sz="1800"/>
          </a:p>
        </p:txBody>
      </p:sp>
      <p:cxnSp>
        <p:nvCxnSpPr>
          <p:cNvPr id="547" name="Google Shape;547;p53"/>
          <p:cNvCxnSpPr/>
          <p:nvPr/>
        </p:nvCxnSpPr>
        <p:spPr>
          <a:xfrm rot="10800000">
            <a:off x="7566500" y="1606166"/>
            <a:ext cx="721800" cy="0"/>
          </a:xfrm>
          <a:prstGeom prst="straightConnector1">
            <a:avLst/>
          </a:prstGeom>
          <a:noFill/>
          <a:ln w="28575" cap="flat" cmpd="sng">
            <a:solidFill>
              <a:srgbClr val="E06666"/>
            </a:solidFill>
            <a:prstDash val="solid"/>
            <a:round/>
            <a:headEnd type="none" w="med" len="med"/>
            <a:tailEnd type="stealth" w="med" len="med"/>
          </a:ln>
        </p:spPr>
      </p:cxnSp>
      <p:sp>
        <p:nvSpPr>
          <p:cNvPr id="548" name="Google Shape;548;p53"/>
          <p:cNvSpPr txBox="1"/>
          <p:nvPr/>
        </p:nvSpPr>
        <p:spPr>
          <a:xfrm>
            <a:off x="2493625" y="4291725"/>
            <a:ext cx="2179200" cy="7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koniec bloku 1</a:t>
            </a:r>
            <a:endParaRPr sz="1800"/>
          </a:p>
          <a:p>
            <a:pPr marL="0" lvl="0" indent="0" algn="ctr" rtl="0">
              <a:spcBef>
                <a:spcPts val="0"/>
              </a:spcBef>
              <a:spcAft>
                <a:spcPts val="0"/>
              </a:spcAft>
              <a:buNone/>
            </a:pPr>
            <a:r>
              <a:rPr lang="en-US" sz="1800"/>
              <a:t>(brak średnika!)</a:t>
            </a:r>
            <a:endParaRPr sz="1800"/>
          </a:p>
        </p:txBody>
      </p:sp>
      <p:cxnSp>
        <p:nvCxnSpPr>
          <p:cNvPr id="549" name="Google Shape;549;p53"/>
          <p:cNvCxnSpPr/>
          <p:nvPr/>
        </p:nvCxnSpPr>
        <p:spPr>
          <a:xfrm rot="10800000" flipH="1">
            <a:off x="4253325" y="3697375"/>
            <a:ext cx="1014600" cy="477900"/>
          </a:xfrm>
          <a:prstGeom prst="straightConnector1">
            <a:avLst/>
          </a:prstGeom>
          <a:noFill/>
          <a:ln w="28575" cap="flat" cmpd="sng">
            <a:solidFill>
              <a:srgbClr val="E06666"/>
            </a:solidFill>
            <a:prstDash val="solid"/>
            <a:round/>
            <a:headEnd type="none" w="med" len="med"/>
            <a:tailEnd type="stealth" w="med" len="med"/>
          </a:ln>
        </p:spPr>
      </p:cxnSp>
      <p:sp>
        <p:nvSpPr>
          <p:cNvPr id="550" name="Google Shape;550;p53"/>
          <p:cNvSpPr txBox="1"/>
          <p:nvPr/>
        </p:nvSpPr>
        <p:spPr>
          <a:xfrm>
            <a:off x="8148050" y="362977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else </a:t>
            </a:r>
            <a:r>
              <a:rPr lang="en-US" sz="1800"/>
              <a:t>- jest opcjonalne!</a:t>
            </a:r>
            <a:endParaRPr sz="1800"/>
          </a:p>
        </p:txBody>
      </p:sp>
      <p:cxnSp>
        <p:nvCxnSpPr>
          <p:cNvPr id="551" name="Google Shape;551;p53"/>
          <p:cNvCxnSpPr>
            <a:stCxn id="550" idx="1"/>
          </p:cNvCxnSpPr>
          <p:nvPr/>
        </p:nvCxnSpPr>
        <p:spPr>
          <a:xfrm rot="10800000">
            <a:off x="7104050" y="3535125"/>
            <a:ext cx="1044000" cy="330600"/>
          </a:xfrm>
          <a:prstGeom prst="straightConnector1">
            <a:avLst/>
          </a:prstGeom>
          <a:noFill/>
          <a:ln w="28575" cap="flat" cmpd="sng">
            <a:solidFill>
              <a:srgbClr val="E06666"/>
            </a:solidFill>
            <a:prstDash val="solid"/>
            <a:round/>
            <a:headEnd type="none" w="med" len="med"/>
            <a:tailEnd type="stealth" w="med" len="med"/>
          </a:ln>
        </p:spPr>
      </p:cxnSp>
      <p:sp>
        <p:nvSpPr>
          <p:cNvPr id="552" name="Google Shape;552;p53"/>
          <p:cNvSpPr txBox="1"/>
          <p:nvPr/>
        </p:nvSpPr>
        <p:spPr>
          <a:xfrm>
            <a:off x="8288300" y="2934900"/>
            <a:ext cx="21792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2</a:t>
            </a:r>
            <a:endParaRPr sz="1800"/>
          </a:p>
        </p:txBody>
      </p:sp>
      <p:cxnSp>
        <p:nvCxnSpPr>
          <p:cNvPr id="553" name="Google Shape;553;p53"/>
          <p:cNvCxnSpPr/>
          <p:nvPr/>
        </p:nvCxnSpPr>
        <p:spPr>
          <a:xfrm rot="10800000">
            <a:off x="7566500" y="317084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4" name="Google Shape;554;p53"/>
          <p:cNvSpPr txBox="1"/>
          <p:nvPr/>
        </p:nvSpPr>
        <p:spPr>
          <a:xfrm>
            <a:off x="8288300" y="5064850"/>
            <a:ext cx="2179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rPr>
              <a:t>koniec bloku 2</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(brak średnika!)</a:t>
            </a:r>
            <a:endParaRPr sz="1800">
              <a:solidFill>
                <a:schemeClr val="dk1"/>
              </a:solidFill>
            </a:endParaRPr>
          </a:p>
          <a:p>
            <a:pPr marL="0" lvl="0" indent="0" algn="ctr" rtl="0">
              <a:spcBef>
                <a:spcPts val="0"/>
              </a:spcBef>
              <a:spcAft>
                <a:spcPts val="0"/>
              </a:spcAft>
              <a:buNone/>
            </a:pPr>
            <a:endParaRPr sz="1800"/>
          </a:p>
        </p:txBody>
      </p:sp>
      <p:cxnSp>
        <p:nvCxnSpPr>
          <p:cNvPr id="555" name="Google Shape;555;p53"/>
          <p:cNvCxnSpPr/>
          <p:nvPr/>
        </p:nvCxnSpPr>
        <p:spPr>
          <a:xfrm rot="10800000">
            <a:off x="7566500" y="530079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6" name="Google Shape;556;p5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pl.sda.statements.IfStatements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switch</a:t>
            </a:r>
            <a:endParaRPr dirty="0">
              <a:latin typeface="Arial"/>
              <a:ea typeface="Arial"/>
              <a:cs typeface="Arial"/>
              <a:sym typeface="Arial"/>
            </a:endParaRPr>
          </a:p>
        </p:txBody>
      </p:sp>
      <p:sp>
        <p:nvSpPr>
          <p:cNvPr id="562" name="Google Shape;562;p54"/>
          <p:cNvSpPr txBox="1">
            <a:spLocks noGrp="1"/>
          </p:cNvSpPr>
          <p:nvPr>
            <p:ph type="ctrTitle" idx="4294967295"/>
          </p:nvPr>
        </p:nvSpPr>
        <p:spPr>
          <a:xfrm>
            <a:off x="4867950" y="2124000"/>
            <a:ext cx="6027300" cy="40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switch </a:t>
            </a:r>
            <a:r>
              <a:rPr lang="en-US" sz="3600">
                <a:latin typeface="Arial"/>
                <a:ea typeface="Arial"/>
                <a:cs typeface="Arial"/>
                <a:sym typeface="Arial"/>
              </a:rPr>
              <a:t>(</a:t>
            </a:r>
            <a:r>
              <a:rPr lang="en-US" sz="3600" i="1">
                <a:solidFill>
                  <a:schemeClr val="accent5"/>
                </a:solidFill>
                <a:latin typeface="Arial"/>
                <a:ea typeface="Arial"/>
                <a:cs typeface="Arial"/>
                <a:sym typeface="Arial"/>
              </a:rPr>
              <a:t>exp</a:t>
            </a:r>
            <a:r>
              <a:rPr lang="en-US" sz="3600">
                <a:latin typeface="Arial"/>
                <a:ea typeface="Arial"/>
                <a:cs typeface="Arial"/>
                <a:sym typeface="Arial"/>
              </a:rPr>
              <a:t>) {</a:t>
            </a:r>
            <a:endParaRPr sz="3600" i="1">
              <a:solidFill>
                <a:schemeClr val="accent6"/>
              </a:solidFill>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fexp1</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ins1; </a:t>
            </a:r>
            <a:r>
              <a:rPr lang="en-US" sz="3600" b="1">
                <a:latin typeface="Arial"/>
                <a:ea typeface="Arial"/>
                <a:cs typeface="Arial"/>
                <a:sym typeface="Arial"/>
              </a:rPr>
              <a:t>break;</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fexp2</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ins2; </a:t>
            </a:r>
            <a:r>
              <a:rPr lang="en-US" sz="3600" b="1">
                <a:latin typeface="Arial"/>
                <a:ea typeface="Arial"/>
                <a:cs typeface="Arial"/>
                <a:sym typeface="Arial"/>
              </a:rPr>
              <a:t>break;    </a:t>
            </a:r>
            <a:endParaRPr sz="36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default: </a:t>
            </a:r>
            <a:r>
              <a:rPr lang="en-US" sz="3600" i="1">
                <a:solidFill>
                  <a:schemeClr val="accent6"/>
                </a:solidFill>
                <a:latin typeface="Arial"/>
                <a:ea typeface="Arial"/>
                <a:cs typeface="Arial"/>
                <a:sym typeface="Arial"/>
              </a:rPr>
              <a:t>ins4</a:t>
            </a:r>
            <a:endParaRPr sz="3600" i="1">
              <a:solidFill>
                <a:schemeClr val="accent6"/>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a:t>
            </a:r>
            <a:endParaRPr/>
          </a:p>
        </p:txBody>
      </p:sp>
      <p:sp>
        <p:nvSpPr>
          <p:cNvPr id="563" name="Google Shape;563;p54"/>
          <p:cNvSpPr txBox="1">
            <a:spLocks noGrp="1"/>
          </p:cNvSpPr>
          <p:nvPr>
            <p:ph type="ctrTitle" idx="4294967295"/>
          </p:nvPr>
        </p:nvSpPr>
        <p:spPr>
          <a:xfrm>
            <a:off x="64050" y="1006200"/>
            <a:ext cx="12063900" cy="1117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Switch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instrukcja wyboru wielowariantowego, w niektórych przypadkach może zastąpić wielokrotnie zagnieżdżone instrukcje if - else if</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grpSp>
        <p:nvGrpSpPr>
          <p:cNvPr id="564" name="Google Shape;564;p54"/>
          <p:cNvGrpSpPr/>
          <p:nvPr/>
        </p:nvGrpSpPr>
        <p:grpSpPr>
          <a:xfrm>
            <a:off x="0" y="2124000"/>
            <a:ext cx="4833100" cy="1004788"/>
            <a:chOff x="-1258425" y="1269147"/>
            <a:chExt cx="4833100" cy="667500"/>
          </a:xfrm>
        </p:grpSpPr>
        <p:sp>
          <p:nvSpPr>
            <p:cNvPr id="565" name="Google Shape;565;p54"/>
            <p:cNvSpPr txBox="1"/>
            <p:nvPr/>
          </p:nvSpPr>
          <p:spPr>
            <a:xfrm>
              <a:off x="-1258425" y="126914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wyrażenie </a:t>
              </a:r>
              <a:r>
                <a:rPr lang="en-US" sz="1800" b="1" i="1">
                  <a:solidFill>
                    <a:schemeClr val="accent5"/>
                  </a:solidFill>
                </a:rPr>
                <a:t>exp </a:t>
              </a:r>
              <a:r>
                <a:rPr lang="en-US" sz="1800"/>
                <a:t>jest wyliczane i porównywane z wartościami wyrażeń stałych (</a:t>
              </a:r>
              <a:r>
                <a:rPr lang="en-US" sz="1800">
                  <a:solidFill>
                    <a:schemeClr val="accent5"/>
                  </a:solidFill>
                </a:rPr>
                <a:t>fexp1</a:t>
              </a:r>
              <a:r>
                <a:rPr lang="en-US" sz="1800"/>
                <a:t>, </a:t>
              </a:r>
              <a:r>
                <a:rPr lang="en-US" sz="1800">
                  <a:solidFill>
                    <a:schemeClr val="accent5"/>
                  </a:solidFill>
                </a:rPr>
                <a:t>fexp2 </a:t>
              </a:r>
              <a:r>
                <a:rPr lang="en-US" sz="1800"/>
                <a:t>itp) </a:t>
              </a:r>
              <a:endParaRPr sz="1800"/>
            </a:p>
          </p:txBody>
        </p:sp>
        <p:cxnSp>
          <p:nvCxnSpPr>
            <p:cNvPr id="566" name="Google Shape;566;p54"/>
            <p:cNvCxnSpPr/>
            <p:nvPr/>
          </p:nvCxnSpPr>
          <p:spPr>
            <a:xfrm rot="10800000">
              <a:off x="2852875" y="1560229"/>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67" name="Google Shape;567;p54"/>
          <p:cNvGrpSpPr/>
          <p:nvPr/>
        </p:nvGrpSpPr>
        <p:grpSpPr>
          <a:xfrm>
            <a:off x="-9775" y="3558028"/>
            <a:ext cx="4833100" cy="1248195"/>
            <a:chOff x="-1410825" y="1490716"/>
            <a:chExt cx="4833100" cy="829200"/>
          </a:xfrm>
        </p:grpSpPr>
        <p:sp>
          <p:nvSpPr>
            <p:cNvPr id="568" name="Google Shape;568;p54"/>
            <p:cNvSpPr txBox="1"/>
            <p:nvPr/>
          </p:nvSpPr>
          <p:spPr>
            <a:xfrm>
              <a:off x="-1410825" y="1490716"/>
              <a:ext cx="3990000" cy="8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 </a:t>
              </a:r>
              <a:r>
                <a:rPr lang="en-US" sz="1800" b="1"/>
                <a:t>case </a:t>
              </a:r>
              <a:r>
                <a:rPr lang="en-US" sz="1800"/>
                <a:t>z wyrażeniami stałymi może być wiele, gdy wartości się zgadzają instrukcje po etykiecie są wykonywane </a:t>
              </a:r>
              <a:endParaRPr sz="1800"/>
            </a:p>
          </p:txBody>
        </p:sp>
        <p:cxnSp>
          <p:nvCxnSpPr>
            <p:cNvPr id="569" name="Google Shape;569;p54"/>
            <p:cNvCxnSpPr/>
            <p:nvPr/>
          </p:nvCxnSpPr>
          <p:spPr>
            <a:xfrm rot="10800000">
              <a:off x="2700475" y="1813334"/>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70" name="Google Shape;570;p54"/>
          <p:cNvGrpSpPr/>
          <p:nvPr/>
        </p:nvGrpSpPr>
        <p:grpSpPr>
          <a:xfrm>
            <a:off x="8282275" y="4349575"/>
            <a:ext cx="3787200" cy="2058240"/>
            <a:chOff x="-1563200" y="904336"/>
            <a:chExt cx="3787200" cy="1367329"/>
          </a:xfrm>
        </p:grpSpPr>
        <p:sp>
          <p:nvSpPr>
            <p:cNvPr id="571" name="Google Shape;571;p54"/>
            <p:cNvSpPr txBox="1"/>
            <p:nvPr/>
          </p:nvSpPr>
          <p:spPr>
            <a:xfrm>
              <a:off x="-1563200" y="1339564"/>
              <a:ext cx="3787200" cy="9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instrukcja </a:t>
              </a:r>
              <a:r>
                <a:rPr lang="en-US" sz="1800" b="1"/>
                <a:t>break </a:t>
              </a:r>
              <a:r>
                <a:rPr lang="en-US" sz="1800">
                  <a:solidFill>
                    <a:schemeClr val="dk1"/>
                  </a:solidFill>
                </a:rPr>
                <a:t>(opcjonalna!)</a:t>
              </a:r>
              <a:r>
                <a:rPr lang="en-US" sz="1800" b="1">
                  <a:solidFill>
                    <a:schemeClr val="dk1"/>
                  </a:solidFill>
                </a:rPr>
                <a:t> </a:t>
              </a:r>
              <a:r>
                <a:rPr lang="en-US" sz="1800" b="1"/>
                <a:t> </a:t>
              </a:r>
              <a:r>
                <a:rPr lang="en-US" sz="1800"/>
                <a:t>przerywa sekwencję wykonywania instrukcji i przekazuje sterowanie poza </a:t>
              </a:r>
              <a:r>
                <a:rPr lang="en-US" sz="1800" b="1"/>
                <a:t>switch</a:t>
              </a:r>
              <a:endParaRPr sz="1800"/>
            </a:p>
          </p:txBody>
        </p:sp>
        <p:cxnSp>
          <p:nvCxnSpPr>
            <p:cNvPr id="572" name="Google Shape;572;p54"/>
            <p:cNvCxnSpPr/>
            <p:nvPr/>
          </p:nvCxnSpPr>
          <p:spPr>
            <a:xfrm>
              <a:off x="-171875" y="904336"/>
              <a:ext cx="9900" cy="440700"/>
            </a:xfrm>
            <a:prstGeom prst="straightConnector1">
              <a:avLst/>
            </a:prstGeom>
            <a:noFill/>
            <a:ln w="28575" cap="flat" cmpd="sng">
              <a:solidFill>
                <a:srgbClr val="E06666"/>
              </a:solidFill>
              <a:prstDash val="solid"/>
              <a:round/>
              <a:headEnd type="stealth" w="med" len="med"/>
              <a:tailEnd type="none" w="med" len="med"/>
            </a:ln>
          </p:spPr>
        </p:cxnSp>
      </p:grpSp>
      <p:grpSp>
        <p:nvGrpSpPr>
          <p:cNvPr id="573" name="Google Shape;573;p54"/>
          <p:cNvGrpSpPr/>
          <p:nvPr/>
        </p:nvGrpSpPr>
        <p:grpSpPr>
          <a:xfrm>
            <a:off x="191425" y="4823600"/>
            <a:ext cx="4833100" cy="1004788"/>
            <a:chOff x="-1410825" y="1724737"/>
            <a:chExt cx="4833100" cy="667500"/>
          </a:xfrm>
        </p:grpSpPr>
        <p:sp>
          <p:nvSpPr>
            <p:cNvPr id="574" name="Google Shape;574;p54"/>
            <p:cNvSpPr txBox="1"/>
            <p:nvPr/>
          </p:nvSpPr>
          <p:spPr>
            <a:xfrm>
              <a:off x="-1410825" y="172473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etykieta </a:t>
              </a:r>
              <a:r>
                <a:rPr lang="en-US" sz="1800" b="1"/>
                <a:t>default </a:t>
              </a:r>
              <a:r>
                <a:rPr lang="en-US" sz="1800"/>
                <a:t>(opcjonalna!)</a:t>
              </a:r>
              <a:r>
                <a:rPr lang="en-US" sz="1800" b="1"/>
                <a:t> </a:t>
              </a:r>
              <a:r>
                <a:rPr lang="en-US" sz="1800"/>
                <a:t>oznacza instrukcje wykonywane gdy żadna z etykiet </a:t>
              </a:r>
              <a:r>
                <a:rPr lang="en-US" sz="1800" b="1"/>
                <a:t>case </a:t>
              </a:r>
              <a:r>
                <a:rPr lang="en-US" sz="1800"/>
                <a:t>nie pasowała </a:t>
              </a:r>
              <a:endParaRPr sz="1800"/>
            </a:p>
          </p:txBody>
        </p:sp>
        <p:cxnSp>
          <p:nvCxnSpPr>
            <p:cNvPr id="575" name="Google Shape;575;p54"/>
            <p:cNvCxnSpPr/>
            <p:nvPr/>
          </p:nvCxnSpPr>
          <p:spPr>
            <a:xfrm rot="10800000">
              <a:off x="2700475" y="1863956"/>
              <a:ext cx="721800" cy="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172" name="Google Shape;172;p19"/>
          <p:cNvSpPr txBox="1">
            <a:spLocks noGrp="1"/>
          </p:cNvSpPr>
          <p:nvPr>
            <p:ph type="body" idx="1"/>
          </p:nvPr>
        </p:nvSpPr>
        <p:spPr>
          <a:xfrm>
            <a:off x="1558350" y="2218050"/>
            <a:ext cx="9075300" cy="24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AutoNum type="arabicPeriod"/>
            </a:pPr>
            <a:r>
              <a:rPr lang="en-US" sz="3000" b="1">
                <a:solidFill>
                  <a:srgbClr val="000000"/>
                </a:solidFill>
                <a:latin typeface="Arial"/>
                <a:ea typeface="Arial"/>
                <a:cs typeface="Arial"/>
                <a:sym typeface="Arial"/>
              </a:rPr>
              <a:t>Jak się nazywasz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Dlaczego Java, dlaczego ten kurs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Jakie masz doświadczenie w IT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AutoNum type="arabicPeriod"/>
            </a:pPr>
            <a:r>
              <a:rPr lang="en-US" sz="3000" b="1">
                <a:solidFill>
                  <a:srgbClr val="000000"/>
                </a:solidFill>
                <a:latin typeface="Arial"/>
                <a:ea typeface="Arial"/>
                <a:cs typeface="Arial"/>
                <a:sym typeface="Arial"/>
              </a:rPr>
              <a:t>Jak wyobrażasz sobie ten kurs ?</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81" name="Google Shape;581;p55"/>
          <p:cNvSpPr txBox="1">
            <a:spLocks noGrp="1"/>
          </p:cNvSpPr>
          <p:nvPr>
            <p:ph type="ctrTitle" idx="4294967295"/>
          </p:nvPr>
        </p:nvSpPr>
        <p:spPr>
          <a:xfrm>
            <a:off x="146375" y="1265525"/>
            <a:ext cx="46338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Przykład:</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int a = 3, b = 4, result = 0;</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char op =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b="1">
                <a:latin typeface="Arial"/>
                <a:ea typeface="Arial"/>
                <a:cs typeface="Arial"/>
                <a:sym typeface="Arial"/>
              </a:rPr>
              <a:t>switch</a:t>
            </a:r>
            <a:r>
              <a:rPr lang="en-US" sz="2400">
                <a:latin typeface="Arial"/>
                <a:ea typeface="Arial"/>
                <a:cs typeface="Arial"/>
                <a:sym typeface="Arial"/>
              </a:rPr>
              <a:t>(</a:t>
            </a:r>
            <a:r>
              <a:rPr lang="en-US" sz="2400" i="1">
                <a:solidFill>
                  <a:schemeClr val="accent5"/>
                </a:solidFill>
                <a:latin typeface="Arial"/>
                <a:ea typeface="Arial"/>
                <a:cs typeface="Arial"/>
                <a:sym typeface="Arial"/>
              </a:rPr>
              <a:t>exp</a:t>
            </a:r>
            <a:r>
              <a:rPr lang="en-US" sz="2400">
                <a:latin typeface="Arial"/>
                <a:ea typeface="Arial"/>
                <a:cs typeface="Arial"/>
                <a:sym typeface="Arial"/>
              </a:rPr>
              <a:t>) {</a:t>
            </a:r>
            <a:endParaRPr sz="2400" i="1">
              <a:solidFill>
                <a:schemeClr val="accent6"/>
              </a:solidFill>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default</a:t>
            </a:r>
            <a:r>
              <a:rPr lang="en-US" sz="2400">
                <a:latin typeface="Arial"/>
                <a:ea typeface="Arial"/>
                <a:cs typeface="Arial"/>
                <a:sym typeface="Arial"/>
              </a:rPr>
              <a:t>: print("Uknown type!");</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p>
        </p:txBody>
      </p:sp>
      <p:sp>
        <p:nvSpPr>
          <p:cNvPr id="582" name="Google Shape;582;p55"/>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pl.sda.statements.SwitchStatements</a:t>
            </a:r>
            <a:endParaRPr dirty="0"/>
          </a:p>
        </p:txBody>
      </p:sp>
      <p:sp>
        <p:nvSpPr>
          <p:cNvPr id="583" name="Google Shape;583;p55"/>
          <p:cNvSpPr txBox="1">
            <a:spLocks noGrp="1"/>
          </p:cNvSpPr>
          <p:nvPr>
            <p:ph type="ctrTitle" idx="4294967295"/>
          </p:nvPr>
        </p:nvSpPr>
        <p:spPr>
          <a:xfrm>
            <a:off x="5400900" y="974250"/>
            <a:ext cx="67911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W instrukcji </a:t>
            </a:r>
            <a:r>
              <a:rPr lang="en-US" sz="2400" b="1">
                <a:latin typeface="Arial"/>
                <a:ea typeface="Arial"/>
                <a:cs typeface="Arial"/>
                <a:sym typeface="Arial"/>
              </a:rPr>
              <a:t>switch </a:t>
            </a:r>
            <a:r>
              <a:rPr lang="en-US" sz="2400">
                <a:latin typeface="Arial"/>
                <a:ea typeface="Arial"/>
                <a:cs typeface="Arial"/>
                <a:sym typeface="Arial"/>
              </a:rPr>
              <a:t>jako wyrażenie wyliczane (</a:t>
            </a:r>
            <a:r>
              <a:rPr lang="en-US" sz="2400" i="1">
                <a:solidFill>
                  <a:schemeClr val="accent5"/>
                </a:solidFill>
                <a:latin typeface="Arial"/>
                <a:ea typeface="Arial"/>
                <a:cs typeface="Arial"/>
                <a:sym typeface="Arial"/>
              </a:rPr>
              <a:t>exp</a:t>
            </a:r>
            <a:r>
              <a:rPr lang="en-US" sz="2400">
                <a:latin typeface="Arial"/>
                <a:ea typeface="Arial"/>
                <a:cs typeface="Arial"/>
                <a:sym typeface="Arial"/>
              </a:rPr>
              <a:t>) można użyć: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numerycznych: </a:t>
            </a:r>
            <a:r>
              <a:rPr lang="en-US" sz="2400" b="1">
                <a:latin typeface="Arial"/>
                <a:ea typeface="Arial"/>
                <a:cs typeface="Arial"/>
                <a:sym typeface="Arial"/>
              </a:rPr>
              <a:t>char</a:t>
            </a:r>
            <a:r>
              <a:rPr lang="en-US" sz="2400">
                <a:latin typeface="Arial"/>
                <a:ea typeface="Arial"/>
                <a:cs typeface="Arial"/>
                <a:sym typeface="Arial"/>
              </a:rPr>
              <a:t>, </a:t>
            </a:r>
            <a:r>
              <a:rPr lang="en-US" sz="2400" b="1">
                <a:latin typeface="Arial"/>
                <a:ea typeface="Arial"/>
                <a:cs typeface="Arial"/>
                <a:sym typeface="Arial"/>
              </a:rPr>
              <a:t>byte</a:t>
            </a:r>
            <a:r>
              <a:rPr lang="en-US" sz="2400">
                <a:latin typeface="Arial"/>
                <a:ea typeface="Arial"/>
                <a:cs typeface="Arial"/>
                <a:sym typeface="Arial"/>
              </a:rPr>
              <a:t>, </a:t>
            </a:r>
            <a:r>
              <a:rPr lang="en-US" sz="2400" b="1">
                <a:latin typeface="Arial"/>
                <a:ea typeface="Arial"/>
                <a:cs typeface="Arial"/>
                <a:sym typeface="Arial"/>
              </a:rPr>
              <a:t>short</a:t>
            </a:r>
            <a:r>
              <a:rPr lang="en-US" sz="2400">
                <a:latin typeface="Arial"/>
                <a:ea typeface="Arial"/>
                <a:cs typeface="Arial"/>
                <a:sym typeface="Arial"/>
              </a:rPr>
              <a:t>, </a:t>
            </a:r>
            <a:r>
              <a:rPr lang="en-US" sz="2400" b="1">
                <a:latin typeface="Arial"/>
                <a:ea typeface="Arial"/>
                <a:cs typeface="Arial"/>
                <a:sym typeface="Arial"/>
              </a:rPr>
              <a:t>int</a:t>
            </a:r>
            <a:endParaRPr sz="2400" b="1">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wyliczeniowych (</a:t>
            </a:r>
            <a:r>
              <a:rPr lang="en-US" sz="2400" b="1">
                <a:latin typeface="Arial"/>
                <a:ea typeface="Arial"/>
                <a:cs typeface="Arial"/>
                <a:sym typeface="Arial"/>
              </a:rPr>
              <a:t>enum</a:t>
            </a:r>
            <a:r>
              <a:rPr lang="en-US" sz="2400">
                <a:latin typeface="Arial"/>
                <a:ea typeface="Arial"/>
                <a:cs typeface="Arial"/>
                <a:sym typeface="Arial"/>
              </a:rPr>
              <a:t>, o tym później)</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łańcuchów znaków - obiekty klasy </a:t>
            </a:r>
            <a:r>
              <a:rPr lang="en-US" sz="2400" b="1">
                <a:latin typeface="Arial"/>
                <a:ea typeface="Arial"/>
                <a:cs typeface="Arial"/>
                <a:sym typeface="Arial"/>
              </a:rPr>
              <a:t>String</a:t>
            </a:r>
            <a:endParaRPr sz="2400" b="1">
              <a:latin typeface="Arial"/>
              <a:ea typeface="Arial"/>
              <a:cs typeface="Arial"/>
              <a:sym typeface="Arial"/>
            </a:endParaRPr>
          </a:p>
          <a:p>
            <a:pPr marL="0" lvl="0" indent="0" algn="l" rtl="0">
              <a:spcBef>
                <a:spcPts val="0"/>
              </a:spcBef>
              <a:spcAft>
                <a:spcPts val="0"/>
              </a:spcAft>
              <a:buNone/>
            </a:pPr>
            <a:endParaRPr sz="2400" b="1">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Etykiety </a:t>
            </a:r>
            <a:r>
              <a:rPr lang="en-US" sz="2400" b="1">
                <a:latin typeface="Arial"/>
                <a:ea typeface="Arial"/>
                <a:cs typeface="Arial"/>
                <a:sym typeface="Arial"/>
              </a:rPr>
              <a:t>case </a:t>
            </a:r>
            <a:r>
              <a:rPr lang="en-US" sz="2400">
                <a:latin typeface="Arial"/>
                <a:ea typeface="Arial"/>
                <a:cs typeface="Arial"/>
                <a:sym typeface="Arial"/>
              </a:rPr>
              <a:t>są tworzone przez wyrażenia stałe (znane w fazie kompilacji), czyli mogą to być: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literały, np.: '+', 1, "MAY"</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nazwy stałej (czyli zmienna dozwolonego typu + </a:t>
            </a:r>
            <a:r>
              <a:rPr lang="en-US" sz="2400" b="1">
                <a:latin typeface="Arial"/>
                <a:ea typeface="Arial"/>
                <a:cs typeface="Arial"/>
                <a:sym typeface="Arial"/>
              </a:rPr>
              <a:t>final</a:t>
            </a:r>
            <a:r>
              <a:rPr lang="en-US" sz="2400">
                <a:latin typeface="Arial"/>
                <a:ea typeface="Arial"/>
                <a:cs typeface="Arial"/>
                <a:sym typeface="Arial"/>
              </a:rPr>
              <a:t>), np.: LMAX, LMIN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złożenia powyższych: literały + stałe + operatory, np.: LMAX + 3 / LMIN</a:t>
            </a:r>
            <a:endParaRPr sz="24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89" name="Google Shape;589;p5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statements</a:t>
            </a:r>
            <a:endParaRPr sz="3000" b="1">
              <a:solidFill>
                <a:schemeClr val="accent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#statements</a:t>
            </a:r>
            <a:endParaRPr sz="2400">
              <a:solidFill>
                <a:schemeClr val="accent6"/>
              </a:solidFill>
              <a:latin typeface="Arial"/>
              <a:ea typeface="Arial"/>
              <a:cs typeface="Arial"/>
              <a:sym typeface="Arial"/>
            </a:endParaRPr>
          </a:p>
        </p:txBody>
      </p:sp>
      <p:sp>
        <p:nvSpPr>
          <p:cNvPr id="595" name="Google Shape;595;p57"/>
          <p:cNvSpPr txBox="1">
            <a:spLocks noGrp="1"/>
          </p:cNvSpPr>
          <p:nvPr>
            <p:ph type="ctrTitle" idx="4294967295"/>
          </p:nvPr>
        </p:nvSpPr>
        <p:spPr>
          <a:xfrm>
            <a:off x="0" y="1050800"/>
            <a:ext cx="12192000" cy="511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dana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całkowita</a:t>
            </a:r>
            <a:r>
              <a:rPr lang="en-US" sz="1700" dirty="0">
                <a:latin typeface="Arial"/>
                <a:ea typeface="Arial"/>
                <a:cs typeface="Arial"/>
                <a:sym typeface="Arial"/>
              </a:rPr>
              <a:t> </a:t>
            </a:r>
            <a:r>
              <a:rPr lang="en-US" sz="1700" dirty="0" err="1">
                <a:latin typeface="Arial"/>
                <a:ea typeface="Arial"/>
                <a:cs typeface="Arial"/>
                <a:sym typeface="Arial"/>
              </a:rPr>
              <a:t>znajduje</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przedziale</a:t>
            </a:r>
            <a:r>
              <a:rPr lang="en-US" sz="1700" dirty="0">
                <a:latin typeface="Arial"/>
                <a:ea typeface="Arial"/>
                <a:cs typeface="Arial"/>
                <a:sym typeface="Arial"/>
              </a:rPr>
              <a:t> 1-10, 11-100, 101-1000, 1001-10000,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może</a:t>
            </a:r>
            <a:r>
              <a:rPr lang="en-US" sz="1700" dirty="0">
                <a:latin typeface="Arial"/>
                <a:ea typeface="Arial"/>
                <a:cs typeface="Arial"/>
                <a:sym typeface="Arial"/>
              </a:rPr>
              <a:t> jest </a:t>
            </a:r>
            <a:r>
              <a:rPr lang="en-US" sz="1700" dirty="0" err="1">
                <a:latin typeface="Arial"/>
                <a:ea typeface="Arial"/>
                <a:cs typeface="Arial"/>
                <a:sym typeface="Arial"/>
              </a:rPr>
              <a:t>mniejsza</a:t>
            </a:r>
            <a:r>
              <a:rPr lang="en-US" sz="1700" dirty="0">
                <a:latin typeface="Arial"/>
                <a:ea typeface="Arial"/>
                <a:cs typeface="Arial"/>
                <a:sym typeface="Arial"/>
              </a:rPr>
              <a:t> od 0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dirty="0" err="1">
                <a:latin typeface="Arial"/>
                <a:ea typeface="Arial"/>
                <a:cs typeface="Arial"/>
                <a:sym typeface="Arial"/>
              </a:rPr>
              <a:t>większa</a:t>
            </a:r>
            <a:r>
              <a:rPr lang="en-US" sz="1700" dirty="0">
                <a:latin typeface="Arial"/>
                <a:ea typeface="Arial"/>
                <a:cs typeface="Arial"/>
                <a:sym typeface="Arial"/>
              </a:rPr>
              <a:t> od 10000. </a:t>
            </a:r>
            <a:r>
              <a:rPr lang="en-US" sz="1700" dirty="0" err="1">
                <a:latin typeface="Arial"/>
                <a:ea typeface="Arial"/>
                <a:cs typeface="Arial"/>
                <a:sym typeface="Arial"/>
              </a:rPr>
              <a:t>Parametrem</a:t>
            </a:r>
            <a:r>
              <a:rPr lang="en-US" sz="1700" dirty="0">
                <a:latin typeface="Arial"/>
                <a:ea typeface="Arial"/>
                <a:cs typeface="Arial"/>
                <a:sym typeface="Arial"/>
              </a:rPr>
              <a:t> </a:t>
            </a:r>
            <a:r>
              <a:rPr lang="en-US" sz="1700" dirty="0" err="1">
                <a:latin typeface="Arial"/>
                <a:ea typeface="Arial"/>
                <a:cs typeface="Arial"/>
                <a:sym typeface="Arial"/>
              </a:rPr>
              <a:t>wejściowym</a:t>
            </a:r>
            <a:r>
              <a:rPr lang="en-US" sz="1700" dirty="0">
                <a:latin typeface="Arial"/>
                <a:ea typeface="Arial"/>
                <a:cs typeface="Arial"/>
                <a:sym typeface="Arial"/>
              </a:rPr>
              <a:t> </a:t>
            </a:r>
            <a:r>
              <a:rPr lang="en-US" sz="1700" dirty="0" err="1">
                <a:latin typeface="Arial"/>
                <a:ea typeface="Arial"/>
                <a:cs typeface="Arial"/>
                <a:sym typeface="Arial"/>
              </a:rPr>
              <a:t>niech</a:t>
            </a:r>
            <a:r>
              <a:rPr lang="en-US" sz="1700" dirty="0">
                <a:latin typeface="Arial"/>
                <a:ea typeface="Arial"/>
                <a:cs typeface="Arial"/>
                <a:sym typeface="Arial"/>
              </a:rPr>
              <a:t> </a:t>
            </a:r>
            <a:r>
              <a:rPr lang="en-US" sz="1700" dirty="0" err="1">
                <a:latin typeface="Arial"/>
                <a:ea typeface="Arial"/>
                <a:cs typeface="Arial"/>
                <a:sym typeface="Arial"/>
              </a:rPr>
              <a:t>będzie</a:t>
            </a:r>
            <a:r>
              <a:rPr lang="en-US" sz="1700" dirty="0">
                <a:latin typeface="Arial"/>
                <a:ea typeface="Arial"/>
                <a:cs typeface="Arial"/>
                <a:sym typeface="Arial"/>
              </a:rPr>
              <a:t> </a:t>
            </a:r>
            <a:r>
              <a:rPr lang="en-US" sz="1700" dirty="0" err="1">
                <a:latin typeface="Arial"/>
                <a:ea typeface="Arial"/>
                <a:cs typeface="Arial"/>
                <a:sym typeface="Arial"/>
              </a:rPr>
              <a:t>zmienna</a:t>
            </a:r>
            <a:r>
              <a:rPr lang="en-US" sz="1700" dirty="0">
                <a:latin typeface="Arial"/>
                <a:ea typeface="Arial"/>
                <a:cs typeface="Arial"/>
                <a:sym typeface="Arial"/>
              </a:rPr>
              <a:t> </a:t>
            </a:r>
            <a:r>
              <a:rPr lang="en-US" sz="1700" dirty="0" err="1">
                <a:latin typeface="Arial"/>
                <a:ea typeface="Arial"/>
                <a:cs typeface="Arial"/>
                <a:sym typeface="Arial"/>
              </a:rPr>
              <a:t>zainicjowana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początku</a:t>
            </a:r>
            <a:r>
              <a:rPr lang="en-US" sz="1700" dirty="0">
                <a:latin typeface="Arial"/>
                <a:ea typeface="Arial"/>
                <a:cs typeface="Arial"/>
                <a:sym typeface="Arial"/>
              </a:rPr>
              <a:t> </a:t>
            </a:r>
            <a:r>
              <a:rPr lang="en-US" sz="1700" dirty="0" err="1">
                <a:latin typeface="Arial"/>
                <a:ea typeface="Arial"/>
                <a:cs typeface="Arial"/>
                <a:sym typeface="Arial"/>
              </a:rPr>
              <a:t>programu</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słowo</a:t>
            </a:r>
            <a:r>
              <a:rPr lang="en-US" sz="1700" dirty="0">
                <a:latin typeface="Arial"/>
                <a:ea typeface="Arial"/>
                <a:cs typeface="Arial"/>
                <a:sym typeface="Arial"/>
              </a:rPr>
              <a:t> </a:t>
            </a:r>
            <a:r>
              <a:rPr lang="en-US" sz="1700" dirty="0" err="1">
                <a:latin typeface="Arial"/>
                <a:ea typeface="Arial"/>
                <a:cs typeface="Arial"/>
                <a:sym typeface="Arial"/>
              </a:rPr>
              <a:t>oznaczające</a:t>
            </a:r>
            <a:r>
              <a:rPr lang="en-US" sz="1700" dirty="0">
                <a:latin typeface="Arial"/>
                <a:ea typeface="Arial"/>
                <a:cs typeface="Arial"/>
                <a:sym typeface="Arial"/>
              </a:rPr>
              <a:t> </a:t>
            </a:r>
            <a:r>
              <a:rPr lang="en-US" sz="1700" dirty="0" err="1">
                <a:latin typeface="Arial"/>
                <a:ea typeface="Arial"/>
                <a:cs typeface="Arial"/>
                <a:sym typeface="Arial"/>
              </a:rPr>
              <a:t>ocenę</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cyfry</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niedostateczny</a:t>
            </a:r>
            <a:r>
              <a:rPr lang="en-US" sz="1700" dirty="0">
                <a:latin typeface="Arial"/>
                <a:ea typeface="Arial"/>
                <a:cs typeface="Arial"/>
                <a:sym typeface="Arial"/>
              </a:rPr>
              <a:t>", 2 - "</a:t>
            </a:r>
            <a:r>
              <a:rPr lang="en-US" sz="1700" dirty="0" err="1">
                <a:latin typeface="Arial"/>
                <a:ea typeface="Arial"/>
                <a:cs typeface="Arial"/>
                <a:sym typeface="Arial"/>
              </a:rPr>
              <a:t>mierny</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cyfra</a:t>
            </a:r>
            <a:r>
              <a:rPr lang="en-US" sz="1700" dirty="0">
                <a:latin typeface="Arial"/>
                <a:ea typeface="Arial"/>
                <a:cs typeface="Arial"/>
                <a:sym typeface="Arial"/>
              </a:rPr>
              <a:t> jest </a:t>
            </a:r>
            <a:r>
              <a:rPr lang="en-US" sz="1700" dirty="0" err="1">
                <a:latin typeface="Arial"/>
                <a:ea typeface="Arial"/>
                <a:cs typeface="Arial"/>
                <a:sym typeface="Arial"/>
              </a:rPr>
              <a:t>poza</a:t>
            </a:r>
            <a:r>
              <a:rPr lang="en-US" sz="1700" dirty="0">
                <a:latin typeface="Arial"/>
                <a:ea typeface="Arial"/>
                <a:cs typeface="Arial"/>
                <a:sym typeface="Arial"/>
              </a:rPr>
              <a:t> </a:t>
            </a:r>
            <a:r>
              <a:rPr lang="en-US" sz="1700" dirty="0" err="1">
                <a:latin typeface="Arial"/>
                <a:ea typeface="Arial"/>
                <a:cs typeface="Arial"/>
                <a:sym typeface="Arial"/>
              </a:rPr>
              <a:t>skalą</a:t>
            </a:r>
            <a:r>
              <a:rPr lang="en-US" sz="1700" dirty="0">
                <a:latin typeface="Arial"/>
                <a:ea typeface="Arial"/>
                <a:cs typeface="Arial"/>
                <a:sym typeface="Arial"/>
              </a:rPr>
              <a:t> </a:t>
            </a:r>
            <a:r>
              <a:rPr lang="en-US" sz="1700" dirty="0" err="1">
                <a:latin typeface="Arial"/>
                <a:ea typeface="Arial"/>
                <a:cs typeface="Arial"/>
                <a:sym typeface="Arial"/>
              </a:rPr>
              <a:t>ocen</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cyfrę</a:t>
            </a:r>
            <a:r>
              <a:rPr lang="en-US" sz="1700" dirty="0">
                <a:latin typeface="Arial"/>
                <a:ea typeface="Arial"/>
                <a:cs typeface="Arial"/>
                <a:sym typeface="Arial"/>
              </a:rPr>
              <a:t> </a:t>
            </a:r>
            <a:r>
              <a:rPr lang="en-US" sz="1700" dirty="0" err="1">
                <a:latin typeface="Arial"/>
                <a:ea typeface="Arial"/>
                <a:cs typeface="Arial"/>
                <a:sym typeface="Arial"/>
              </a:rPr>
              <a:t>arabską</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rzymskiej</a:t>
            </a:r>
            <a:r>
              <a:rPr lang="en-US" sz="1700" dirty="0">
                <a:latin typeface="Arial"/>
                <a:ea typeface="Arial"/>
                <a:cs typeface="Arial"/>
                <a:sym typeface="Arial"/>
              </a:rPr>
              <a:t> (od 1 do 9). </a:t>
            </a:r>
            <a:r>
              <a:rPr lang="en-US" sz="1700" dirty="0" err="1">
                <a:latin typeface="Arial"/>
                <a:ea typeface="Arial"/>
                <a:cs typeface="Arial"/>
                <a:sym typeface="Arial"/>
              </a:rPr>
              <a:t>Czyli</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'I' </a:t>
            </a:r>
            <a:r>
              <a:rPr lang="en-US" sz="1700" dirty="0" err="1">
                <a:latin typeface="Arial"/>
                <a:ea typeface="Arial"/>
                <a:cs typeface="Arial"/>
                <a:sym typeface="Arial"/>
              </a:rPr>
              <a:t>wypisze</a:t>
            </a:r>
            <a:r>
              <a:rPr lang="en-US" sz="1700" dirty="0">
                <a:latin typeface="Arial"/>
                <a:ea typeface="Arial"/>
                <a:cs typeface="Arial"/>
                <a:sym typeface="Arial"/>
              </a:rPr>
              <a:t> 1, </a:t>
            </a:r>
            <a:r>
              <a:rPr lang="en-US" sz="1700" dirty="0" err="1">
                <a:latin typeface="Arial"/>
                <a:ea typeface="Arial"/>
                <a:cs typeface="Arial"/>
                <a:sym typeface="Arial"/>
              </a:rPr>
              <a:t>dla</a:t>
            </a:r>
            <a:r>
              <a:rPr lang="en-US" sz="1700" dirty="0">
                <a:latin typeface="Arial"/>
                <a:ea typeface="Arial"/>
                <a:cs typeface="Arial"/>
                <a:sym typeface="Arial"/>
              </a:rPr>
              <a:t> 'V' 5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podana</a:t>
            </a:r>
            <a:r>
              <a:rPr lang="en-US" sz="1700" dirty="0">
                <a:latin typeface="Arial"/>
                <a:ea typeface="Arial"/>
                <a:cs typeface="Arial"/>
                <a:sym typeface="Arial"/>
              </a:rPr>
              <a:t>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rzymska</a:t>
            </a:r>
            <a:r>
              <a:rPr lang="en-US" sz="1700" dirty="0">
                <a:latin typeface="Arial"/>
                <a:ea typeface="Arial"/>
                <a:cs typeface="Arial"/>
                <a:sym typeface="Arial"/>
              </a:rPr>
              <a:t> jest </a:t>
            </a:r>
            <a:r>
              <a:rPr lang="en-US" sz="1700" dirty="0" err="1">
                <a:latin typeface="Arial"/>
                <a:ea typeface="Arial"/>
                <a:cs typeface="Arial"/>
                <a:sym typeface="Arial"/>
              </a:rPr>
              <a:t>nieprawidłowa</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Unicode jest </a:t>
            </a:r>
            <a:r>
              <a:rPr lang="en-US" sz="1700" dirty="0" err="1">
                <a:latin typeface="Arial"/>
                <a:ea typeface="Arial"/>
                <a:cs typeface="Arial"/>
                <a:sym typeface="Arial"/>
              </a:rPr>
              <a:t>liczbą</a:t>
            </a:r>
            <a:r>
              <a:rPr lang="en-US" sz="1700" dirty="0">
                <a:latin typeface="Arial"/>
                <a:ea typeface="Arial"/>
                <a:cs typeface="Arial"/>
                <a:sym typeface="Arial"/>
              </a:rPr>
              <a:t> (0-9), </a:t>
            </a:r>
            <a:r>
              <a:rPr lang="en-US" sz="1700" dirty="0" err="1">
                <a:latin typeface="Arial"/>
                <a:ea typeface="Arial"/>
                <a:cs typeface="Arial"/>
                <a:sym typeface="Arial"/>
              </a:rPr>
              <a:t>małą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dużą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Kody </a:t>
            </a:r>
            <a:r>
              <a:rPr lang="en-US" sz="1700" dirty="0" err="1">
                <a:latin typeface="Arial"/>
                <a:ea typeface="Arial"/>
                <a:cs typeface="Arial"/>
                <a:sym typeface="Arial"/>
              </a:rPr>
              <a:t>każdej</a:t>
            </a:r>
            <a:r>
              <a:rPr lang="en-US" sz="1700" dirty="0">
                <a:latin typeface="Arial"/>
                <a:ea typeface="Arial"/>
                <a:cs typeface="Arial"/>
                <a:sym typeface="Arial"/>
              </a:rPr>
              <a:t> z </a:t>
            </a:r>
            <a:r>
              <a:rPr lang="en-US" sz="1700" dirty="0" err="1">
                <a:latin typeface="Arial"/>
                <a:ea typeface="Arial"/>
                <a:cs typeface="Arial"/>
                <a:sym typeface="Arial"/>
              </a:rPr>
              <a:t>grup</a:t>
            </a:r>
            <a:r>
              <a:rPr lang="en-US" sz="1700" dirty="0">
                <a:latin typeface="Arial"/>
                <a:ea typeface="Arial"/>
                <a:cs typeface="Arial"/>
                <a:sym typeface="Arial"/>
              </a:rPr>
              <a:t> </a:t>
            </a:r>
            <a:r>
              <a:rPr lang="en-US" sz="1700" dirty="0" err="1">
                <a:latin typeface="Arial"/>
                <a:ea typeface="Arial"/>
                <a:cs typeface="Arial"/>
                <a:sym typeface="Arial"/>
              </a:rPr>
              <a:t>znaków</a:t>
            </a:r>
            <a:r>
              <a:rPr lang="en-US" sz="1700" dirty="0">
                <a:latin typeface="Arial"/>
                <a:ea typeface="Arial"/>
                <a:cs typeface="Arial"/>
                <a:sym typeface="Arial"/>
              </a:rPr>
              <a:t> </a:t>
            </a:r>
            <a:r>
              <a:rPr lang="en-US" sz="1700" dirty="0" err="1">
                <a:latin typeface="Arial"/>
                <a:ea typeface="Arial"/>
                <a:cs typeface="Arial"/>
                <a:sym typeface="Arial"/>
              </a:rPr>
              <a:t>następują</a:t>
            </a:r>
            <a:r>
              <a:rPr lang="en-US" sz="1700" dirty="0">
                <a:latin typeface="Arial"/>
                <a:ea typeface="Arial"/>
                <a:cs typeface="Arial"/>
                <a:sym typeface="Arial"/>
              </a:rPr>
              <a:t> po </a:t>
            </a:r>
            <a:r>
              <a:rPr lang="en-US" sz="1700" dirty="0" err="1">
                <a:latin typeface="Arial"/>
                <a:ea typeface="Arial"/>
                <a:cs typeface="Arial"/>
                <a:sym typeface="Arial"/>
              </a:rPr>
              <a:t>sobie</a:t>
            </a:r>
            <a:r>
              <a:rPr lang="en-US" sz="1700" dirty="0">
                <a:latin typeface="Arial"/>
                <a:ea typeface="Arial"/>
                <a:cs typeface="Arial"/>
                <a:sym typeface="Arial"/>
              </a:rPr>
              <a:t> </a:t>
            </a:r>
            <a:r>
              <a:rPr lang="en-US" sz="1700" dirty="0" err="1">
                <a:latin typeface="Arial"/>
                <a:ea typeface="Arial"/>
                <a:cs typeface="Arial"/>
                <a:sym typeface="Arial"/>
              </a:rPr>
              <a:t>więc</a:t>
            </a:r>
            <a:r>
              <a:rPr lang="en-US" sz="1700" dirty="0">
                <a:latin typeface="Arial"/>
                <a:ea typeface="Arial"/>
                <a:cs typeface="Arial"/>
                <a:sym typeface="Arial"/>
              </a:rPr>
              <a:t> </a:t>
            </a:r>
            <a:r>
              <a:rPr lang="en-US" sz="1700" dirty="0" err="1">
                <a:latin typeface="Arial"/>
                <a:ea typeface="Arial"/>
                <a:cs typeface="Arial"/>
                <a:sym typeface="Arial"/>
              </a:rPr>
              <a:t>wystarczy</a:t>
            </a:r>
            <a:r>
              <a:rPr lang="en-US" sz="1700" dirty="0">
                <a:latin typeface="Arial"/>
                <a:ea typeface="Arial"/>
                <a:cs typeface="Arial"/>
                <a:sym typeface="Arial"/>
              </a:rPr>
              <a:t> </a:t>
            </a:r>
            <a:r>
              <a:rPr lang="en-US" sz="1700" dirty="0" err="1">
                <a:latin typeface="Arial"/>
                <a:ea typeface="Arial"/>
                <a:cs typeface="Arial"/>
                <a:sym typeface="Arial"/>
              </a:rPr>
              <a:t>znaleźć</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litery</a:t>
            </a:r>
            <a:r>
              <a:rPr lang="en-US" sz="1700" dirty="0">
                <a:latin typeface="Arial"/>
                <a:ea typeface="Arial"/>
                <a:cs typeface="Arial"/>
                <a:sym typeface="Arial"/>
              </a:rPr>
              <a:t> 'a' </a:t>
            </a:r>
            <a:r>
              <a:rPr lang="en-US" sz="1700" dirty="0" err="1">
                <a:latin typeface="Arial"/>
                <a:ea typeface="Arial"/>
                <a:cs typeface="Arial"/>
                <a:sym typeface="Arial"/>
              </a:rPr>
              <a:t>i</a:t>
            </a:r>
            <a:r>
              <a:rPr lang="en-US" sz="1700" dirty="0">
                <a:latin typeface="Arial"/>
                <a:ea typeface="Arial"/>
                <a:cs typeface="Arial"/>
                <a:sym typeface="Arial"/>
              </a:rPr>
              <a:t> 'z'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sprawdzić</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a:t>
            </a:r>
            <a:r>
              <a:rPr lang="en-US" sz="1700" dirty="0" err="1">
                <a:latin typeface="Arial"/>
                <a:ea typeface="Arial"/>
                <a:cs typeface="Arial"/>
                <a:sym typeface="Arial"/>
              </a:rPr>
              <a:t>zawiera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tym</a:t>
            </a:r>
            <a:r>
              <a:rPr lang="en-US" sz="1700" dirty="0">
                <a:latin typeface="Arial"/>
                <a:ea typeface="Arial"/>
                <a:cs typeface="Arial"/>
                <a:sym typeface="Arial"/>
              </a:rPr>
              <a:t> </a:t>
            </a:r>
            <a:r>
              <a:rPr lang="en-US" sz="1700" dirty="0" err="1">
                <a:latin typeface="Arial"/>
                <a:ea typeface="Arial"/>
                <a:cs typeface="Arial"/>
                <a:sym typeface="Arial"/>
              </a:rPr>
              <a:t>przedziale</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dzień</a:t>
            </a:r>
            <a:r>
              <a:rPr lang="en-US" sz="1700" dirty="0">
                <a:latin typeface="Arial"/>
                <a:ea typeface="Arial"/>
                <a:cs typeface="Arial"/>
                <a:sym typeface="Arial"/>
              </a:rPr>
              <a:t> </a:t>
            </a:r>
            <a:r>
              <a:rPr lang="en-US" sz="1700" dirty="0" err="1">
                <a:latin typeface="Arial"/>
                <a:ea typeface="Arial"/>
                <a:cs typeface="Arial"/>
                <a:sym typeface="Arial"/>
              </a:rPr>
              <a:t>tygodnia</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poniedziałek</a:t>
            </a:r>
            <a:r>
              <a:rPr lang="en-US" sz="1700" dirty="0">
                <a:latin typeface="Arial"/>
                <a:ea typeface="Arial"/>
                <a:cs typeface="Arial"/>
                <a:sym typeface="Arial"/>
              </a:rPr>
              <a:t>", 2 - "</a:t>
            </a:r>
            <a:r>
              <a:rPr lang="en-US" sz="1700" dirty="0" err="1">
                <a:latin typeface="Arial"/>
                <a:ea typeface="Arial"/>
                <a:cs typeface="Arial"/>
                <a:sym typeface="Arial"/>
              </a:rPr>
              <a:t>wtorek</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Dodatkowo</a:t>
            </a:r>
            <a:r>
              <a:rPr lang="en-US" sz="1700" dirty="0">
                <a:latin typeface="Arial"/>
                <a:ea typeface="Arial"/>
                <a:cs typeface="Arial"/>
                <a:sym typeface="Arial"/>
              </a:rPr>
              <a:t> </a:t>
            </a: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ile</a:t>
            </a:r>
            <a:r>
              <a:rPr lang="en-US" sz="1700" dirty="0">
                <a:latin typeface="Arial"/>
                <a:ea typeface="Arial"/>
                <a:cs typeface="Arial"/>
                <a:sym typeface="Arial"/>
              </a:rPr>
              <a:t>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zostało</a:t>
            </a:r>
            <a:r>
              <a:rPr lang="en-US" sz="1700" dirty="0">
                <a:latin typeface="Arial"/>
                <a:ea typeface="Arial"/>
                <a:cs typeface="Arial"/>
                <a:sym typeface="Arial"/>
              </a:rPr>
              <a:t> do </a:t>
            </a:r>
            <a:r>
              <a:rPr lang="en-US" sz="1700" dirty="0" err="1">
                <a:latin typeface="Arial"/>
                <a:ea typeface="Arial"/>
                <a:cs typeface="Arial"/>
                <a:sym typeface="Arial"/>
              </a:rPr>
              <a:t>weekendu</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poniedziałku</a:t>
            </a:r>
            <a:r>
              <a:rPr lang="en-US" sz="1700" dirty="0">
                <a:latin typeface="Arial"/>
                <a:ea typeface="Arial"/>
                <a:cs typeface="Arial"/>
                <a:sym typeface="Arial"/>
              </a:rPr>
              <a:t> - 5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wtorku</a:t>
            </a:r>
            <a:r>
              <a:rPr lang="en-US" sz="1700" dirty="0">
                <a:latin typeface="Arial"/>
                <a:ea typeface="Arial"/>
                <a:cs typeface="Arial"/>
                <a:sym typeface="Arial"/>
              </a:rPr>
              <a:t> - 4 </a:t>
            </a:r>
            <a:r>
              <a:rPr lang="en-US" sz="1700" dirty="0" err="1">
                <a:latin typeface="Arial"/>
                <a:ea typeface="Arial"/>
                <a:cs typeface="Arial"/>
                <a:sym typeface="Arial"/>
              </a:rPr>
              <a:t>itp</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a:solidFill>
                  <a:srgbClr val="FF0000"/>
                </a:solidFill>
                <a:latin typeface="Arial"/>
                <a:ea typeface="Arial"/>
                <a:cs typeface="Arial"/>
                <a:sym typeface="Arial"/>
              </a:rPr>
              <a:t>* </a:t>
            </a:r>
            <a:r>
              <a:rPr lang="en-US" sz="1700" dirty="0" err="1">
                <a:latin typeface="Arial"/>
                <a:ea typeface="Arial"/>
                <a:cs typeface="Arial"/>
                <a:sym typeface="Arial"/>
              </a:rPr>
              <a:t>Zobacz</a:t>
            </a:r>
            <a:r>
              <a:rPr lang="en-US" sz="1700" dirty="0">
                <a:latin typeface="Arial"/>
                <a:ea typeface="Arial"/>
                <a:cs typeface="Arial"/>
                <a:sym typeface="Arial"/>
              </a:rPr>
              <a:t> w </a:t>
            </a:r>
            <a:r>
              <a:rPr lang="en-US" sz="1700" dirty="0" err="1">
                <a:latin typeface="Arial"/>
                <a:ea typeface="Arial"/>
                <a:cs typeface="Arial"/>
                <a:sym typeface="Arial"/>
              </a:rPr>
              <a:t>jaki</a:t>
            </a:r>
            <a:r>
              <a:rPr lang="en-US" sz="1700" dirty="0">
                <a:latin typeface="Arial"/>
                <a:ea typeface="Arial"/>
                <a:cs typeface="Arial"/>
                <a:sym typeface="Arial"/>
              </a:rPr>
              <a:t> </a:t>
            </a:r>
            <a:r>
              <a:rPr lang="en-US" sz="1700" dirty="0" err="1">
                <a:latin typeface="Arial"/>
                <a:ea typeface="Arial"/>
                <a:cs typeface="Arial"/>
                <a:sym typeface="Arial"/>
              </a:rPr>
              <a:t>sposób</a:t>
            </a:r>
            <a:r>
              <a:rPr lang="en-US" sz="1700" dirty="0">
                <a:latin typeface="Arial"/>
                <a:ea typeface="Arial"/>
                <a:cs typeface="Arial"/>
                <a:sym typeface="Arial"/>
              </a:rPr>
              <a:t> </a:t>
            </a:r>
            <a:r>
              <a:rPr lang="en-US" sz="1700" dirty="0" err="1">
                <a:latin typeface="Arial"/>
                <a:ea typeface="Arial"/>
                <a:cs typeface="Arial"/>
                <a:sym typeface="Arial"/>
              </a:rPr>
              <a:t>można</a:t>
            </a:r>
            <a:r>
              <a:rPr lang="en-US" sz="1700" dirty="0">
                <a:latin typeface="Arial"/>
                <a:ea typeface="Arial"/>
                <a:cs typeface="Arial"/>
                <a:sym typeface="Arial"/>
              </a:rPr>
              <a:t> </a:t>
            </a:r>
            <a:r>
              <a:rPr lang="en-US" sz="1700" dirty="0" err="1">
                <a:latin typeface="Arial"/>
                <a:ea typeface="Arial"/>
                <a:cs typeface="Arial"/>
                <a:sym typeface="Arial"/>
              </a:rPr>
              <a:t>pobrać</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od </a:t>
            </a:r>
            <a:r>
              <a:rPr lang="en-US" sz="1700" dirty="0" err="1">
                <a:latin typeface="Arial"/>
                <a:ea typeface="Arial"/>
                <a:cs typeface="Arial"/>
                <a:sym typeface="Arial"/>
              </a:rPr>
              <a:t>użytkownika</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analizując</a:t>
            </a:r>
            <a:r>
              <a:rPr lang="en-US" sz="1700" dirty="0">
                <a:latin typeface="Arial"/>
                <a:ea typeface="Arial"/>
                <a:cs typeface="Arial"/>
                <a:sym typeface="Arial"/>
              </a:rPr>
              <a:t> </a:t>
            </a:r>
            <a:r>
              <a:rPr lang="en-US" sz="1700" dirty="0" err="1">
                <a:latin typeface="Arial"/>
                <a:ea typeface="Arial"/>
                <a:cs typeface="Arial"/>
                <a:sym typeface="Arial"/>
              </a:rPr>
              <a:t>klasę</a:t>
            </a:r>
            <a:r>
              <a:rPr lang="en-US" sz="1700" dirty="0">
                <a:latin typeface="Arial"/>
                <a:ea typeface="Arial"/>
                <a:cs typeface="Arial"/>
                <a:sym typeface="Arial"/>
              </a:rPr>
              <a:t>: </a:t>
            </a:r>
            <a:r>
              <a:rPr lang="en-US" sz="1700" dirty="0" err="1">
                <a:latin typeface="Arial"/>
                <a:ea typeface="Arial"/>
                <a:cs typeface="Arial"/>
                <a:sym typeface="Arial"/>
              </a:rPr>
              <a:t>pl.sda.statements.ScannerApp</a:t>
            </a:r>
            <a:r>
              <a:rPr lang="en-US" sz="1700" dirty="0">
                <a:latin typeface="Arial"/>
                <a:ea typeface="Arial"/>
                <a:cs typeface="Arial"/>
                <a:sym typeface="Arial"/>
              </a:rPr>
              <a:t>. </a:t>
            </a:r>
            <a:r>
              <a:rPr lang="en-US" sz="1700" dirty="0" err="1">
                <a:latin typeface="Arial"/>
                <a:ea typeface="Arial"/>
                <a:cs typeface="Arial"/>
                <a:sym typeface="Arial"/>
              </a:rPr>
              <a:t>Spróbuj</a:t>
            </a:r>
            <a:r>
              <a:rPr lang="en-US" sz="1700" dirty="0">
                <a:latin typeface="Arial"/>
                <a:ea typeface="Arial"/>
                <a:cs typeface="Arial"/>
                <a:sym typeface="Arial"/>
              </a:rPr>
              <a:t> </a:t>
            </a:r>
            <a:r>
              <a:rPr lang="en-US" sz="1700" dirty="0" err="1">
                <a:latin typeface="Arial"/>
                <a:ea typeface="Arial"/>
                <a:cs typeface="Arial"/>
                <a:sym typeface="Arial"/>
              </a:rPr>
              <a:t>dodać</a:t>
            </a:r>
            <a:r>
              <a:rPr lang="en-US" sz="1700" dirty="0">
                <a:latin typeface="Arial"/>
                <a:ea typeface="Arial"/>
                <a:cs typeface="Arial"/>
                <a:sym typeface="Arial"/>
              </a:rPr>
              <a:t> </a:t>
            </a:r>
            <a:r>
              <a:rPr lang="en-US" sz="1700" dirty="0" err="1">
                <a:latin typeface="Arial"/>
                <a:ea typeface="Arial"/>
                <a:cs typeface="Arial"/>
                <a:sym typeface="Arial"/>
              </a:rPr>
              <a:t>wczytywanie</a:t>
            </a:r>
            <a:r>
              <a:rPr lang="en-US" sz="1700" dirty="0">
                <a:latin typeface="Arial"/>
                <a:ea typeface="Arial"/>
                <a:cs typeface="Arial"/>
                <a:sym typeface="Arial"/>
              </a:rPr>
              <a:t> </a:t>
            </a:r>
            <a:r>
              <a:rPr lang="en-US" sz="1700" dirty="0" err="1">
                <a:latin typeface="Arial"/>
                <a:ea typeface="Arial"/>
                <a:cs typeface="Arial"/>
                <a:sym typeface="Arial"/>
              </a:rPr>
              <a:t>liczb</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do </a:t>
            </a:r>
            <a:r>
              <a:rPr lang="en-US" sz="1700" dirty="0" err="1">
                <a:latin typeface="Arial"/>
                <a:ea typeface="Arial"/>
                <a:cs typeface="Arial"/>
                <a:sym typeface="Arial"/>
              </a:rPr>
              <a:t>każdego</a:t>
            </a:r>
            <a:r>
              <a:rPr lang="en-US" sz="1700" dirty="0">
                <a:latin typeface="Arial"/>
                <a:ea typeface="Arial"/>
                <a:cs typeface="Arial"/>
                <a:sym typeface="Arial"/>
              </a:rPr>
              <a:t> z </a:t>
            </a:r>
            <a:r>
              <a:rPr lang="en-US" sz="1700" dirty="0" err="1">
                <a:latin typeface="Arial"/>
                <a:ea typeface="Arial"/>
                <a:cs typeface="Arial"/>
                <a:sym typeface="Arial"/>
              </a:rPr>
              <a:t>zadań</a:t>
            </a:r>
            <a:r>
              <a:rPr lang="en-US" sz="1700" dirty="0">
                <a:latin typeface="Arial"/>
                <a:ea typeface="Arial"/>
                <a:cs typeface="Arial"/>
                <a:sym typeface="Arial"/>
              </a:rPr>
              <a:t> </a:t>
            </a:r>
            <a:r>
              <a:rPr lang="en-US" sz="1700" dirty="0" err="1">
                <a:latin typeface="Arial"/>
                <a:ea typeface="Arial"/>
                <a:cs typeface="Arial"/>
                <a:sym typeface="Arial"/>
              </a:rPr>
              <a:t>powyżej</a:t>
            </a:r>
            <a:r>
              <a:rPr lang="en-US" sz="1700" dirty="0">
                <a:latin typeface="Arial"/>
                <a:ea typeface="Arial"/>
                <a:cs typeface="Arial"/>
                <a:sym typeface="Arial"/>
              </a:rPr>
              <a:t>.</a:t>
            </a:r>
            <a:endParaRPr sz="1700" dirty="0">
              <a:latin typeface="Arial"/>
              <a:ea typeface="Arial"/>
              <a:cs typeface="Arial"/>
              <a:sym typeface="Arial"/>
            </a:endParaRPr>
          </a:p>
        </p:txBody>
      </p:sp>
      <p:sp>
        <p:nvSpPr>
          <p:cNvPr id="596" name="Google Shape;596;p5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#2</a:t>
            </a:r>
            <a:endParaRPr>
              <a:latin typeface="Arial"/>
              <a:ea typeface="Arial"/>
              <a:cs typeface="Arial"/>
              <a:sym typeface="Arial"/>
            </a:endParaRPr>
          </a:p>
        </p:txBody>
      </p:sp>
      <p:sp>
        <p:nvSpPr>
          <p:cNvPr id="602" name="Google Shape;602;p5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608" name="Google Shape;608;p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Maciej Rzepiński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rgbClr val="000000"/>
                </a:solidFill>
                <a:latin typeface="Arial"/>
                <a:ea typeface="Arial"/>
                <a:cs typeface="Arial"/>
                <a:sym typeface="Arial"/>
              </a:rPr>
              <a:t>maciej.rzepinski</a:t>
            </a:r>
            <a:r>
              <a:rPr lang="en-US">
                <a:solidFill>
                  <a:srgbClr val="000000"/>
                </a:solidFill>
                <a:latin typeface="Arial"/>
                <a:ea typeface="Arial"/>
                <a:cs typeface="Arial"/>
                <a:sym typeface="Arial"/>
              </a:rPr>
              <a:t>@gmail.com</a:t>
            </a:r>
            <a:endParaRPr>
              <a:solidFill>
                <a:srgbClr val="000000"/>
              </a:solidFill>
              <a:latin typeface="Arial"/>
              <a:ea typeface="Arial"/>
              <a:cs typeface="Arial"/>
              <a:sym typeface="Arial"/>
            </a:endParaRPr>
          </a:p>
          <a:p>
            <a:pPr marL="0" lvl="0" indent="0" algn="ctr" rtl="0">
              <a:spcBef>
                <a:spcPts val="0"/>
              </a:spcBef>
              <a:spcAft>
                <a:spcPts val="0"/>
              </a:spcAft>
              <a:buNone/>
            </a:pPr>
            <a:r>
              <a:rPr lang="en-US" u="sng">
                <a:solidFill>
                  <a:srgbClr val="42719B"/>
                </a:solidFill>
                <a:latin typeface="Arial"/>
                <a:ea typeface="Arial"/>
                <a:cs typeface="Arial"/>
                <a:sym typeface="Arial"/>
                <a:hlinkClick r:id="rId3"/>
              </a:rPr>
              <a:t>http://mrzepinski.pl</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Slack: @</a:t>
            </a:r>
            <a:r>
              <a:rPr lang="en-US" b="1">
                <a:solidFill>
                  <a:srgbClr val="000000"/>
                </a:solidFill>
                <a:latin typeface="Arial"/>
                <a:ea typeface="Arial"/>
                <a:cs typeface="Arial"/>
                <a:sym typeface="Arial"/>
              </a:rPr>
              <a:t>maciej.rzepinski</a:t>
            </a:r>
            <a:endParaRPr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LinkedIn: </a:t>
            </a:r>
            <a:r>
              <a:rPr lang="en-US" u="sng">
                <a:solidFill>
                  <a:srgbClr val="42719B"/>
                </a:solidFill>
                <a:latin typeface="Arial"/>
                <a:ea typeface="Arial"/>
                <a:cs typeface="Arial"/>
                <a:sym typeface="Arial"/>
                <a:hlinkClick r:id="rId4"/>
              </a:rPr>
              <a:t>https://www.linkedin.com/in/maciejrzepinski/</a:t>
            </a:r>
            <a:endParaRPr>
              <a:solidFill>
                <a:srgbClr val="42719B"/>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614" name="Google Shape;614;p6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Imię i nazwisko?</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Twoje doświadczenie z IT?</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Dlaczego IT i dlaczego JAVA?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Czego oczekujesz od kursu?</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Co chcesz robić po kursie?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chemeClr val="dk1"/>
                </a:solidFill>
                <a:latin typeface="Arial"/>
                <a:ea typeface="Arial"/>
                <a:cs typeface="Arial"/>
                <a:sym typeface="Arial"/>
              </a:rPr>
              <a:t> Jak wyobrażasz sobie pracę programisty?</a:t>
            </a:r>
            <a:endParaRPr b="1">
              <a:solidFill>
                <a:srgbClr val="000000"/>
              </a:solidFill>
              <a:latin typeface="Arial"/>
              <a:ea typeface="Arial"/>
              <a:cs typeface="Arial"/>
              <a:sym typeface="Arial"/>
            </a:endParaRPr>
          </a:p>
          <a:p>
            <a:pPr marL="0" lvl="0" indent="0" algn="ctr" rtl="0">
              <a:spcBef>
                <a:spcPts val="1000"/>
              </a:spcBef>
              <a:spcAft>
                <a:spcPts val="0"/>
              </a:spcAft>
              <a:buNone/>
            </a:pPr>
            <a:endParaRPr>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620" name="Google Shape;620;p61"/>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animEffect transition="in" filter="fade">
                                      <p:cBhvr>
                                        <p:cTn id="7" dur="1000"/>
                                        <p:tgtEl>
                                          <p:spTgt spid="6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0">
                                            <p:txEl>
                                              <p:pRg st="1" end="1"/>
                                            </p:txEl>
                                          </p:spTgt>
                                        </p:tgtEl>
                                        <p:attrNameLst>
                                          <p:attrName>style.visibility</p:attrName>
                                        </p:attrNameLst>
                                      </p:cBhvr>
                                      <p:to>
                                        <p:strVal val="visible"/>
                                      </p:to>
                                    </p:set>
                                    <p:animEffect transition="in" filter="fade">
                                      <p:cBhvr>
                                        <p:cTn id="12" dur="1000"/>
                                        <p:tgtEl>
                                          <p:spTgt spid="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0">
                                            <p:txEl>
                                              <p:pRg st="2" end="2"/>
                                            </p:txEl>
                                          </p:spTgt>
                                        </p:tgtEl>
                                        <p:attrNameLst>
                                          <p:attrName>style.visibility</p:attrName>
                                        </p:attrNameLst>
                                      </p:cBhvr>
                                      <p:to>
                                        <p:strVal val="visible"/>
                                      </p:to>
                                    </p:set>
                                    <p:animEffect transition="in" filter="fade">
                                      <p:cBhvr>
                                        <p:cTn id="17" dur="1000"/>
                                        <p:tgtEl>
                                          <p:spTgt spid="6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0">
                                            <p:txEl>
                                              <p:pRg st="3" end="3"/>
                                            </p:txEl>
                                          </p:spTgt>
                                        </p:tgtEl>
                                        <p:attrNameLst>
                                          <p:attrName>style.visibility</p:attrName>
                                        </p:attrNameLst>
                                      </p:cBhvr>
                                      <p:to>
                                        <p:strVal val="visible"/>
                                      </p:to>
                                    </p:set>
                                    <p:animEffect transition="in" filter="fade">
                                      <p:cBhvr>
                                        <p:cTn id="22" dur="1000"/>
                                        <p:tgtEl>
                                          <p:spTgt spid="6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0">
                                            <p:txEl>
                                              <p:pRg st="4" end="4"/>
                                            </p:txEl>
                                          </p:spTgt>
                                        </p:tgtEl>
                                        <p:attrNameLst>
                                          <p:attrName>style.visibility</p:attrName>
                                        </p:attrNameLst>
                                      </p:cBhvr>
                                      <p:to>
                                        <p:strVal val="visible"/>
                                      </p:to>
                                    </p:set>
                                    <p:animEffect transition="in" filter="fade">
                                      <p:cBhvr>
                                        <p:cTn id="27" dur="1000"/>
                                        <p:tgtEl>
                                          <p:spTgt spid="6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0">
                                            <p:txEl>
                                              <p:pRg st="5" end="5"/>
                                            </p:txEl>
                                          </p:spTgt>
                                        </p:tgtEl>
                                        <p:attrNameLst>
                                          <p:attrName>style.visibility</p:attrName>
                                        </p:attrNameLst>
                                      </p:cBhvr>
                                      <p:to>
                                        <p:strVal val="visible"/>
                                      </p:to>
                                    </p:set>
                                    <p:animEffect transition="in" filter="fade">
                                      <p:cBhvr>
                                        <p:cTn id="32" dur="1000"/>
                                        <p:tgtEl>
                                          <p:spTgt spid="6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0">
                                            <p:txEl>
                                              <p:pRg st="6" end="6"/>
                                            </p:txEl>
                                          </p:spTgt>
                                        </p:tgtEl>
                                        <p:attrNameLst>
                                          <p:attrName>style.visibility</p:attrName>
                                        </p:attrNameLst>
                                      </p:cBhvr>
                                      <p:to>
                                        <p:strVal val="visible"/>
                                      </p:to>
                                    </p:set>
                                    <p:animEffect transition="in" filter="fade">
                                      <p:cBhvr>
                                        <p:cTn id="37" dur="1000"/>
                                        <p:tgtEl>
                                          <p:spTgt spid="6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0">
                                            <p:txEl>
                                              <p:pRg st="7" end="7"/>
                                            </p:txEl>
                                          </p:spTgt>
                                        </p:tgtEl>
                                        <p:attrNameLst>
                                          <p:attrName>style.visibility</p:attrName>
                                        </p:attrNameLst>
                                      </p:cBhvr>
                                      <p:to>
                                        <p:strVal val="visible"/>
                                      </p:to>
                                    </p:set>
                                    <p:animEffect transition="in" filter="fade">
                                      <p:cBhvr>
                                        <p:cTn id="42" dur="1000"/>
                                        <p:tgtEl>
                                          <p:spTgt spid="6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0">
                                            <p:txEl>
                                              <p:pRg st="8" end="8"/>
                                            </p:txEl>
                                          </p:spTgt>
                                        </p:tgtEl>
                                        <p:attrNameLst>
                                          <p:attrName>style.visibility</p:attrName>
                                        </p:attrNameLst>
                                      </p:cBhvr>
                                      <p:to>
                                        <p:strVal val="visible"/>
                                      </p:to>
                                    </p:set>
                                    <p:animEffect transition="in" filter="fade">
                                      <p:cBhvr>
                                        <p:cTn id="47" dur="1000"/>
                                        <p:tgtEl>
                                          <p:spTgt spid="6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0">
                                            <p:txEl>
                                              <p:pRg st="9" end="9"/>
                                            </p:txEl>
                                          </p:spTgt>
                                        </p:tgtEl>
                                        <p:attrNameLst>
                                          <p:attrName>style.visibility</p:attrName>
                                        </p:attrNameLst>
                                      </p:cBhvr>
                                      <p:to>
                                        <p:strVal val="visible"/>
                                      </p:to>
                                    </p:set>
                                    <p:animEffect transition="in" filter="fade">
                                      <p:cBhvr>
                                        <p:cTn id="52" dur="1000"/>
                                        <p:tgtEl>
                                          <p:spTgt spid="6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0">
                                            <p:txEl>
                                              <p:pRg st="10" end="10"/>
                                            </p:txEl>
                                          </p:spTgt>
                                        </p:tgtEl>
                                        <p:attrNameLst>
                                          <p:attrName>style.visibility</p:attrName>
                                        </p:attrNameLst>
                                      </p:cBhvr>
                                      <p:to>
                                        <p:strVal val="visible"/>
                                      </p:to>
                                    </p:set>
                                    <p:animEffect transition="in" filter="fade">
                                      <p:cBhvr>
                                        <p:cTn id="57" dur="1000"/>
                                        <p:tgtEl>
                                          <p:spTgt spid="62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0">
                                            <p:txEl>
                                              <p:pRg st="11" end="11"/>
                                            </p:txEl>
                                          </p:spTgt>
                                        </p:tgtEl>
                                        <p:attrNameLst>
                                          <p:attrName>style.visibility</p:attrName>
                                        </p:attrNameLst>
                                      </p:cBhvr>
                                      <p:to>
                                        <p:strVal val="visible"/>
                                      </p:to>
                                    </p:set>
                                    <p:animEffect transition="in" filter="fade">
                                      <p:cBhvr>
                                        <p:cTn id="62" dur="1000"/>
                                        <p:tgtEl>
                                          <p:spTgt spid="6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626" name="Google Shape;626;p62"/>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teoria + live-coding</a:t>
            </a:r>
            <a:endParaRPr sz="2400">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przykłady i zadania w kodzie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 rozwiązania 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domowe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ankiety i testy</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animEffect transition="in" filter="fade">
                                      <p:cBhvr>
                                        <p:cTn id="7" dur="1000"/>
                                        <p:tgtEl>
                                          <p:spTgt spid="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6">
                                            <p:txEl>
                                              <p:pRg st="1" end="1"/>
                                            </p:txEl>
                                          </p:spTgt>
                                        </p:tgtEl>
                                        <p:attrNameLst>
                                          <p:attrName>style.visibility</p:attrName>
                                        </p:attrNameLst>
                                      </p:cBhvr>
                                      <p:to>
                                        <p:strVal val="visible"/>
                                      </p:to>
                                    </p:set>
                                    <p:animEffect transition="in" filter="fade">
                                      <p:cBhvr>
                                        <p:cTn id="12" dur="1000"/>
                                        <p:tgtEl>
                                          <p:spTgt spid="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6">
                                            <p:txEl>
                                              <p:pRg st="2" end="2"/>
                                            </p:txEl>
                                          </p:spTgt>
                                        </p:tgtEl>
                                        <p:attrNameLst>
                                          <p:attrName>style.visibility</p:attrName>
                                        </p:attrNameLst>
                                      </p:cBhvr>
                                      <p:to>
                                        <p:strVal val="visible"/>
                                      </p:to>
                                    </p:set>
                                    <p:animEffect transition="in" filter="fade">
                                      <p:cBhvr>
                                        <p:cTn id="17" dur="1000"/>
                                        <p:tgtEl>
                                          <p:spTgt spid="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6">
                                            <p:txEl>
                                              <p:pRg st="3" end="3"/>
                                            </p:txEl>
                                          </p:spTgt>
                                        </p:tgtEl>
                                        <p:attrNameLst>
                                          <p:attrName>style.visibility</p:attrName>
                                        </p:attrNameLst>
                                      </p:cBhvr>
                                      <p:to>
                                        <p:strVal val="visible"/>
                                      </p:to>
                                    </p:set>
                                    <p:animEffect transition="in" filter="fade">
                                      <p:cBhvr>
                                        <p:cTn id="22" dur="1000"/>
                                        <p:tgtEl>
                                          <p:spTgt spid="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6">
                                            <p:txEl>
                                              <p:pRg st="4" end="4"/>
                                            </p:txEl>
                                          </p:spTgt>
                                        </p:tgtEl>
                                        <p:attrNameLst>
                                          <p:attrName>style.visibility</p:attrName>
                                        </p:attrNameLst>
                                      </p:cBhvr>
                                      <p:to>
                                        <p:strVal val="visible"/>
                                      </p:to>
                                    </p:set>
                                    <p:animEffect transition="in" filter="fade">
                                      <p:cBhvr>
                                        <p:cTn id="27" dur="1000"/>
                                        <p:tgtEl>
                                          <p:spTgt spid="6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6">
                                            <p:txEl>
                                              <p:pRg st="5" end="5"/>
                                            </p:txEl>
                                          </p:spTgt>
                                        </p:tgtEl>
                                        <p:attrNameLst>
                                          <p:attrName>style.visibility</p:attrName>
                                        </p:attrNameLst>
                                      </p:cBhvr>
                                      <p:to>
                                        <p:strVal val="visible"/>
                                      </p:to>
                                    </p:set>
                                    <p:animEffect transition="in" filter="fade">
                                      <p:cBhvr>
                                        <p:cTn id="32" dur="1000"/>
                                        <p:tgtEl>
                                          <p:spTgt spid="6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6">
                                            <p:txEl>
                                              <p:pRg st="6" end="6"/>
                                            </p:txEl>
                                          </p:spTgt>
                                        </p:tgtEl>
                                        <p:attrNameLst>
                                          <p:attrName>style.visibility</p:attrName>
                                        </p:attrNameLst>
                                      </p:cBhvr>
                                      <p:to>
                                        <p:strVal val="visible"/>
                                      </p:to>
                                    </p:set>
                                    <p:animEffect transition="in" filter="fade">
                                      <p:cBhvr>
                                        <p:cTn id="37" dur="1000"/>
                                        <p:tgtEl>
                                          <p:spTgt spid="6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6">
                                            <p:txEl>
                                              <p:pRg st="7" end="7"/>
                                            </p:txEl>
                                          </p:spTgt>
                                        </p:tgtEl>
                                        <p:attrNameLst>
                                          <p:attrName>style.visibility</p:attrName>
                                        </p:attrNameLst>
                                      </p:cBhvr>
                                      <p:to>
                                        <p:strVal val="visible"/>
                                      </p:to>
                                    </p:set>
                                    <p:animEffect transition="in" filter="fade">
                                      <p:cBhvr>
                                        <p:cTn id="42" dur="1000"/>
                                        <p:tgtEl>
                                          <p:spTgt spid="6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6">
                                            <p:txEl>
                                              <p:pRg st="8" end="8"/>
                                            </p:txEl>
                                          </p:spTgt>
                                        </p:tgtEl>
                                        <p:attrNameLst>
                                          <p:attrName>style.visibility</p:attrName>
                                        </p:attrNameLst>
                                      </p:cBhvr>
                                      <p:to>
                                        <p:strVal val="visible"/>
                                      </p:to>
                                    </p:set>
                                    <p:animEffect transition="in" filter="fade">
                                      <p:cBhvr>
                                        <p:cTn id="47" dur="1000"/>
                                        <p:tgtEl>
                                          <p:spTgt spid="6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6">
                                            <p:txEl>
                                              <p:pRg st="9" end="9"/>
                                            </p:txEl>
                                          </p:spTgt>
                                        </p:tgtEl>
                                        <p:attrNameLst>
                                          <p:attrName>style.visibility</p:attrName>
                                        </p:attrNameLst>
                                      </p:cBhvr>
                                      <p:to>
                                        <p:strVal val="visible"/>
                                      </p:to>
                                    </p:set>
                                    <p:animEffect transition="in" filter="fade">
                                      <p:cBhvr>
                                        <p:cTn id="52" dur="1000"/>
                                        <p:tgtEl>
                                          <p:spTgt spid="6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6">
                                            <p:txEl>
                                              <p:pRg st="10" end="10"/>
                                            </p:txEl>
                                          </p:spTgt>
                                        </p:tgtEl>
                                        <p:attrNameLst>
                                          <p:attrName>style.visibility</p:attrName>
                                        </p:attrNameLst>
                                      </p:cBhvr>
                                      <p:to>
                                        <p:strVal val="visible"/>
                                      </p:to>
                                    </p:set>
                                    <p:animEffect transition="in" filter="fade">
                                      <p:cBhvr>
                                        <p:cTn id="57" dur="1000"/>
                                        <p:tgtEl>
                                          <p:spTgt spid="6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6">
                                            <p:txEl>
                                              <p:pRg st="11" end="11"/>
                                            </p:txEl>
                                          </p:spTgt>
                                        </p:tgtEl>
                                        <p:attrNameLst>
                                          <p:attrName>style.visibility</p:attrName>
                                        </p:attrNameLst>
                                      </p:cBhvr>
                                      <p:to>
                                        <p:strVal val="visible"/>
                                      </p:to>
                                    </p:set>
                                    <p:animEffect transition="in" filter="fade">
                                      <p:cBhvr>
                                        <p:cTn id="62" dur="1000"/>
                                        <p:tgtEl>
                                          <p:spTgt spid="6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6">
                                            <p:txEl>
                                              <p:pRg st="12" end="12"/>
                                            </p:txEl>
                                          </p:spTgt>
                                        </p:tgtEl>
                                        <p:attrNameLst>
                                          <p:attrName>style.visibility</p:attrName>
                                        </p:attrNameLst>
                                      </p:cBhvr>
                                      <p:to>
                                        <p:strVal val="visible"/>
                                      </p:to>
                                    </p:set>
                                    <p:animEffect transition="in" filter="fade">
                                      <p:cBhvr>
                                        <p:cTn id="67" dur="1000"/>
                                        <p:tgtEl>
                                          <p:spTgt spid="62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26">
                                            <p:txEl>
                                              <p:pRg st="13" end="13"/>
                                            </p:txEl>
                                          </p:spTgt>
                                        </p:tgtEl>
                                        <p:attrNameLst>
                                          <p:attrName>style.visibility</p:attrName>
                                        </p:attrNameLst>
                                      </p:cBhvr>
                                      <p:to>
                                        <p:strVal val="visible"/>
                                      </p:to>
                                    </p:set>
                                    <p:animEffect transition="in" filter="fade">
                                      <p:cBhvr>
                                        <p:cTn id="72" dur="1000"/>
                                        <p:tgtEl>
                                          <p:spTgt spid="62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2" name="Google Shape;632;p63"/>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Java. Podstawy. Wydanie X</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Autorzy: Cay S. Horstmann, Gary Cornell</a:t>
            </a:r>
            <a:endParaRPr sz="1800" b="1">
              <a:solidFill>
                <a:srgbClr val="775973"/>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Czysty kod. Podręcznik dobrego programisty</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Robert C. Martin</a:t>
            </a:r>
            <a:endParaRPr sz="1800" b="1">
              <a:solidFill>
                <a:srgbClr val="20999D"/>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Thinking in Java. Edycja polska. Wydanie IV</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Bruce Eckel</a:t>
            </a:r>
            <a:endParaRPr sz="1800" b="1">
              <a:solidFill>
                <a:srgbClr val="775973"/>
              </a:solidFill>
              <a:latin typeface="Arial"/>
              <a:ea typeface="Arial"/>
              <a:cs typeface="Arial"/>
              <a:sym typeface="Arial"/>
            </a:endParaRPr>
          </a:p>
        </p:txBody>
      </p:sp>
      <p:sp>
        <p:nvSpPr>
          <p:cNvPr id="633" name="Google Shape;633;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Polecana literatura</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9" name="Google Shape;639;p6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SPOJ - </a:t>
            </a:r>
            <a:r>
              <a:rPr lang="en-US" b="1" u="sng">
                <a:solidFill>
                  <a:srgbClr val="20999D"/>
                </a:solidFill>
                <a:latin typeface="Arial"/>
                <a:ea typeface="Arial"/>
                <a:cs typeface="Arial"/>
                <a:sym typeface="Arial"/>
                <a:hlinkClick r:id="rId3"/>
              </a:rPr>
              <a:t>http://pl.spoj.com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Codility - </a:t>
            </a:r>
            <a:r>
              <a:rPr lang="en-US" b="1" u="sng">
                <a:solidFill>
                  <a:srgbClr val="20999D"/>
                </a:solidFill>
                <a:latin typeface="Arial"/>
                <a:ea typeface="Arial"/>
                <a:cs typeface="Arial"/>
                <a:sym typeface="Arial"/>
                <a:hlinkClick r:id="rId4"/>
              </a:rPr>
              <a:t>https://codility.com/programmers</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HackerRank - </a:t>
            </a:r>
            <a:r>
              <a:rPr lang="en-US" b="1" u="sng">
                <a:solidFill>
                  <a:srgbClr val="20999D"/>
                </a:solidFill>
                <a:latin typeface="Arial"/>
                <a:ea typeface="Arial"/>
                <a:cs typeface="Arial"/>
                <a:sym typeface="Arial"/>
                <a:hlinkClick r:id="rId5"/>
              </a:rPr>
              <a:t>https://www.hackerrank.com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Project Euler - </a:t>
            </a:r>
            <a:r>
              <a:rPr lang="en-US" b="1" u="sng">
                <a:solidFill>
                  <a:srgbClr val="20999D"/>
                </a:solidFill>
                <a:latin typeface="Arial"/>
                <a:ea typeface="Arial"/>
                <a:cs typeface="Arial"/>
                <a:sym typeface="Arial"/>
                <a:hlinkClick r:id="rId6"/>
              </a:rPr>
              <a:t>https://projecteuler.net</a:t>
            </a:r>
            <a:endParaRPr b="1">
              <a:solidFill>
                <a:srgbClr val="20999D"/>
              </a:solidFill>
              <a:latin typeface="Arial"/>
              <a:ea typeface="Arial"/>
              <a:cs typeface="Arial"/>
              <a:sym typeface="Arial"/>
            </a:endParaRPr>
          </a:p>
        </p:txBody>
      </p:sp>
      <p:sp>
        <p:nvSpPr>
          <p:cNvPr id="640" name="Google Shape;640;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ćwiczenia</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178" name="Google Shape;178;p20"/>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10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xEl>
                                              <p:pRg st="7" end="7"/>
                                            </p:txEl>
                                          </p:spTgt>
                                        </p:tgtEl>
                                        <p:attrNameLst>
                                          <p:attrName>style.visibility</p:attrName>
                                        </p:attrNameLst>
                                      </p:cBhvr>
                                      <p:to>
                                        <p:strVal val="visible"/>
                                      </p:to>
                                    </p:set>
                                    <p:animEffect transition="in" filter="fade">
                                      <p:cBhvr>
                                        <p:cTn id="42" dur="1000"/>
                                        <p:tgtEl>
                                          <p:spTgt spid="1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8">
                                            <p:txEl>
                                              <p:pRg st="8" end="8"/>
                                            </p:txEl>
                                          </p:spTgt>
                                        </p:tgtEl>
                                        <p:attrNameLst>
                                          <p:attrName>style.visibility</p:attrName>
                                        </p:attrNameLst>
                                      </p:cBhvr>
                                      <p:to>
                                        <p:strVal val="visible"/>
                                      </p:to>
                                    </p:set>
                                    <p:animEffect transition="in" filter="fade">
                                      <p:cBhvr>
                                        <p:cTn id="47" dur="1000"/>
                                        <p:tgtEl>
                                          <p:spTgt spid="1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8">
                                            <p:txEl>
                                              <p:pRg st="9" end="9"/>
                                            </p:txEl>
                                          </p:spTgt>
                                        </p:tgtEl>
                                        <p:attrNameLst>
                                          <p:attrName>style.visibility</p:attrName>
                                        </p:attrNameLst>
                                      </p:cBhvr>
                                      <p:to>
                                        <p:strVal val="visible"/>
                                      </p:to>
                                    </p:set>
                                    <p:animEffect transition="in" filter="fade">
                                      <p:cBhvr>
                                        <p:cTn id="52" dur="1000"/>
                                        <p:tgtEl>
                                          <p:spTgt spid="1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8">
                                            <p:txEl>
                                              <p:pRg st="10" end="10"/>
                                            </p:txEl>
                                          </p:spTgt>
                                        </p:tgtEl>
                                        <p:attrNameLst>
                                          <p:attrName>style.visibility</p:attrName>
                                        </p:attrNameLst>
                                      </p:cBhvr>
                                      <p:to>
                                        <p:strVal val="visible"/>
                                      </p:to>
                                    </p:set>
                                    <p:animEffect transition="in" filter="fade">
                                      <p:cBhvr>
                                        <p:cTn id="57" dur="1000"/>
                                        <p:tgtEl>
                                          <p:spTgt spid="17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8">
                                            <p:txEl>
                                              <p:pRg st="11" end="11"/>
                                            </p:txEl>
                                          </p:spTgt>
                                        </p:tgtEl>
                                        <p:attrNameLst>
                                          <p:attrName>style.visibility</p:attrName>
                                        </p:attrNameLst>
                                      </p:cBhvr>
                                      <p:to>
                                        <p:strVal val="visible"/>
                                      </p:to>
                                    </p:set>
                                    <p:animEffect transition="in" filter="fade">
                                      <p:cBhvr>
                                        <p:cTn id="62" dur="1000"/>
                                        <p:tgtEl>
                                          <p:spTgt spid="17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46" name="Google Shape;646;p65"/>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3"/>
              </a:rPr>
              <a:t>https://goo.gl/1Gvb6f</a:t>
            </a:r>
            <a:r>
              <a:rPr lang="en-US" sz="1800" b="1">
                <a:solidFill>
                  <a:srgbClr val="20999D"/>
                </a:solidFill>
                <a:latin typeface="Arial"/>
                <a:ea typeface="Arial"/>
                <a:cs typeface="Arial"/>
                <a:sym typeface="Arial"/>
              </a:rPr>
              <a:t> - darmowy, polski kurs</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4"/>
              </a:rPr>
              <a:t>https://www.coursera.org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5"/>
              </a:rPr>
              <a:t>https://www.edx.org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6"/>
              </a:rPr>
              <a:t>https://www.khanacademy.org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7"/>
              </a:rPr>
              <a:t>https://www.udemy.com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8"/>
              </a:rPr>
              <a:t>https://eu.udacity.com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9"/>
              </a:rPr>
              <a:t>https://www.codecademy.com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0"/>
              </a:rPr>
              <a:t>https://www.lynda.com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1"/>
              </a:rPr>
              <a:t>https://teamtreehouse.com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2"/>
              </a:rPr>
              <a:t>https://www.youtube.com</a:t>
            </a:r>
            <a:r>
              <a:rPr lang="en-US" sz="1800" b="1">
                <a:solidFill>
                  <a:srgbClr val="20999D"/>
                </a:solidFill>
                <a:latin typeface="Arial"/>
                <a:ea typeface="Arial"/>
                <a:cs typeface="Arial"/>
                <a:sym typeface="Arial"/>
              </a:rPr>
              <a:t> (!)</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47" name="Google Shape;647;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kursy</a:t>
            </a:r>
            <a:endParaRPr>
              <a:latin typeface="Arial"/>
              <a:ea typeface="Arial"/>
              <a:cs typeface="Arial"/>
              <a:sym typeface="Arial"/>
            </a:endParaRPr>
          </a:p>
        </p:txBody>
      </p:sp>
      <p:pic>
        <p:nvPicPr>
          <p:cNvPr id="648" name="Google Shape;648;p65">
            <a:hlinkClick r:id="rId13"/>
          </p:cNvPr>
          <p:cNvPicPr preferRelativeResize="0"/>
          <p:nvPr/>
        </p:nvPicPr>
        <p:blipFill>
          <a:blip r:embed="rId14">
            <a:alphaModFix/>
          </a:blip>
          <a:stretch>
            <a:fillRect/>
          </a:stretch>
        </p:blipFill>
        <p:spPr>
          <a:xfrm>
            <a:off x="8129300" y="2814506"/>
            <a:ext cx="1905000" cy="1905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54" name="Google Shape;654;p66"/>
          <p:cNvSpPr txBox="1">
            <a:spLocks noGrp="1"/>
          </p:cNvSpPr>
          <p:nvPr>
            <p:ph type="body" idx="1"/>
          </p:nvPr>
        </p:nvSpPr>
        <p:spPr>
          <a:xfrm>
            <a:off x="1962600" y="1955349"/>
            <a:ext cx="8266800" cy="290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typy danych</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literał, zmienna, stała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operacje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instrukcje sterujące</a:t>
            </a:r>
            <a:endParaRPr b="1">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55" name="Google Shape;655;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7"/>
          <p:cNvSpPr txBox="1">
            <a:spLocks noGrp="1"/>
          </p:cNvSpPr>
          <p:nvPr>
            <p:ph type="body" idx="1"/>
          </p:nvPr>
        </p:nvSpPr>
        <p:spPr>
          <a:xfrm>
            <a:off x="2689200" y="2128575"/>
            <a:ext cx="6784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rgbClr val="000000"/>
                </a:solidFill>
                <a:latin typeface="Arial"/>
                <a:ea typeface="Arial"/>
                <a:cs typeface="Arial"/>
                <a:sym typeface="Arial"/>
              </a:rPr>
              <a:t>OOP</a:t>
            </a:r>
            <a:endParaRPr sz="4800" b="1"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a:solidFill>
                  <a:schemeClr val="dk1"/>
                </a:solidFill>
                <a:latin typeface="Arial"/>
                <a:ea typeface="Arial"/>
                <a:cs typeface="Arial"/>
                <a:sym typeface="Arial"/>
              </a:rPr>
              <a:t>Object Oriented Programming</a:t>
            </a:r>
            <a:endParaRPr sz="30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klasa</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obiekt</a:t>
            </a:r>
            <a:r>
              <a:rPr lang="en-US" sz="3000" b="1" dirty="0">
                <a:solidFill>
                  <a:schemeClr val="dk1"/>
                </a:solidFill>
                <a:latin typeface="Arial"/>
                <a:ea typeface="Arial"/>
                <a:cs typeface="Arial"/>
                <a:sym typeface="Arial"/>
              </a:rPr>
              <a:t>, stan, </a:t>
            </a:r>
            <a:r>
              <a:rPr lang="en-US" sz="3000" b="1" dirty="0" err="1">
                <a:solidFill>
                  <a:schemeClr val="dk1"/>
                </a:solidFill>
                <a:latin typeface="Arial"/>
                <a:ea typeface="Arial"/>
                <a:cs typeface="Arial"/>
                <a:sym typeface="Arial"/>
              </a:rPr>
              <a:t>zachowanie</a:t>
            </a:r>
            <a:endParaRPr sz="4800" b="1" dirty="0">
              <a:solidFill>
                <a:srgbClr val="000000"/>
              </a:solidFill>
              <a:latin typeface="Arial"/>
              <a:ea typeface="Arial"/>
              <a:cs typeface="Arial"/>
              <a:sym typeface="Arial"/>
            </a:endParaRPr>
          </a:p>
        </p:txBody>
      </p:sp>
      <p:sp>
        <p:nvSpPr>
          <p:cNvPr id="661" name="Google Shape;661;p6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obiektowy</a:t>
            </a:r>
            <a:endParaRPr>
              <a:latin typeface="Arial"/>
              <a:ea typeface="Arial"/>
              <a:cs typeface="Arial"/>
              <a:sym typeface="Arial"/>
            </a:endParaRPr>
          </a:p>
        </p:txBody>
      </p:sp>
      <p:sp>
        <p:nvSpPr>
          <p:cNvPr id="667" name="Google Shape;667;p68"/>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solidFill>
                  <a:schemeClr val="dk1"/>
                </a:solidFill>
              </a:rPr>
              <a:t>Co to jest obiekt?</a:t>
            </a:r>
            <a:endParaRPr sz="3600" b="1">
              <a:solidFill>
                <a:schemeClr val="dk1"/>
              </a:solidFill>
            </a:endParaRPr>
          </a:p>
          <a:p>
            <a:pPr marL="0" lvl="0" indent="0" algn="ctr" rtl="0">
              <a:spcBef>
                <a:spcPts val="0"/>
              </a:spcBef>
              <a:spcAft>
                <a:spcPts val="0"/>
              </a:spcAft>
              <a:buNone/>
            </a:pPr>
            <a:endParaRPr sz="2800" b="1">
              <a:solidFill>
                <a:schemeClr val="dk1"/>
              </a:solidFill>
            </a:endParaRPr>
          </a:p>
          <a:p>
            <a:pPr marL="0" lvl="0" indent="0" algn="ctr" rtl="0">
              <a:spcBef>
                <a:spcPts val="0"/>
              </a:spcBef>
              <a:spcAft>
                <a:spcPts val="0"/>
              </a:spcAft>
              <a:buNone/>
            </a:pPr>
            <a:r>
              <a:rPr lang="en-US" sz="3000" b="1" u="sng">
                <a:solidFill>
                  <a:schemeClr val="accent6"/>
                </a:solidFill>
              </a:rPr>
              <a:t>Wszystko jest obiektem!</a:t>
            </a:r>
            <a:endParaRPr sz="3000" b="1" u="sng">
              <a:solidFill>
                <a:schemeClr val="accent6"/>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Programowanie obiektowe zakłada, że cały otaczający</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nas świat można przedstawić w postaci obiektów,</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które będą reprezentować </a:t>
            </a:r>
            <a:r>
              <a:rPr lang="en-US" sz="3000" b="1" u="sng">
                <a:solidFill>
                  <a:schemeClr val="dk1"/>
                </a:solidFill>
              </a:rPr>
              <a:t>uproszczony model świata</a:t>
            </a:r>
            <a:endParaRPr sz="3000" b="1" u="sng">
              <a:solidFill>
                <a:schemeClr val="dk1"/>
              </a:solidFill>
            </a:endParaRPr>
          </a:p>
          <a:p>
            <a:pPr marL="0" lvl="0" indent="0" algn="ctr" rtl="0">
              <a:spcBef>
                <a:spcPts val="0"/>
              </a:spcBef>
              <a:spcAft>
                <a:spcPts val="0"/>
              </a:spcAft>
              <a:buNone/>
            </a:pPr>
            <a:r>
              <a:rPr lang="en-US" sz="3000" b="1">
                <a:solidFill>
                  <a:schemeClr val="dk1"/>
                </a:solidFill>
              </a:rPr>
              <a:t>rzeczywistego</a:t>
            </a:r>
            <a:endParaRPr sz="3000" b="1">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przykłady obiektów</a:t>
            </a:r>
            <a:endParaRPr>
              <a:latin typeface="Arial"/>
              <a:ea typeface="Arial"/>
              <a:cs typeface="Arial"/>
              <a:sym typeface="Arial"/>
            </a:endParaRPr>
          </a:p>
        </p:txBody>
      </p:sp>
      <p:graphicFrame>
        <p:nvGraphicFramePr>
          <p:cNvPr id="673" name="Google Shape;673;p69"/>
          <p:cNvGraphicFramePr/>
          <p:nvPr/>
        </p:nvGraphicFramePr>
        <p:xfrm>
          <a:off x="9525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4" name="Google Shape;674;p69"/>
          <p:cNvGraphicFramePr/>
          <p:nvPr/>
        </p:nvGraphicFramePr>
        <p:xfrm>
          <a:off x="292915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Book</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title</a:t>
                      </a:r>
                      <a:endParaRPr b="1">
                        <a:solidFill>
                          <a:srgbClr val="4A86E8"/>
                        </a:solidFill>
                      </a:endParaRPr>
                    </a:p>
                    <a:p>
                      <a:pPr marL="0" lvl="0" indent="0" algn="l" rtl="0">
                        <a:spcBef>
                          <a:spcPts val="0"/>
                        </a:spcBef>
                        <a:spcAft>
                          <a:spcPts val="0"/>
                        </a:spcAft>
                        <a:buNone/>
                      </a:pPr>
                      <a:r>
                        <a:rPr lang="en-US" b="1">
                          <a:solidFill>
                            <a:srgbClr val="4A86E8"/>
                          </a:solidFill>
                        </a:rPr>
                        <a:t>author</a:t>
                      </a:r>
                      <a:endParaRPr b="1">
                        <a:solidFill>
                          <a:srgbClr val="4A86E8"/>
                        </a:solidFill>
                      </a:endParaRPr>
                    </a:p>
                    <a:p>
                      <a:pPr marL="0" lvl="0" indent="0" algn="l" rtl="0">
                        <a:spcBef>
                          <a:spcPts val="0"/>
                        </a:spcBef>
                        <a:spcAft>
                          <a:spcPts val="0"/>
                        </a:spcAft>
                        <a:buNone/>
                      </a:pPr>
                      <a:r>
                        <a:rPr lang="en-US" b="1">
                          <a:solidFill>
                            <a:srgbClr val="4A86E8"/>
                          </a:solidFill>
                        </a:rPr>
                        <a:t>isbn</a:t>
                      </a:r>
                      <a:endParaRPr b="1">
                        <a:solidFill>
                          <a:srgbClr val="4A86E8"/>
                        </a:solidFill>
                      </a:endParaRPr>
                    </a:p>
                    <a:p>
                      <a:pPr marL="0" lvl="0" indent="0" algn="l" rtl="0">
                        <a:spcBef>
                          <a:spcPts val="0"/>
                        </a:spcBef>
                        <a:spcAft>
                          <a:spcPts val="0"/>
                        </a:spcAft>
                        <a:buNone/>
                      </a:pPr>
                      <a:r>
                        <a:rPr lang="en-US" b="1">
                          <a:solidFill>
                            <a:srgbClr val="4A86E8"/>
                          </a:solidFill>
                        </a:rPr>
                        <a:t>numberOfPages</a:t>
                      </a:r>
                      <a:endParaRPr b="1">
                        <a:solidFill>
                          <a:srgbClr val="4A86E8"/>
                        </a:solidFill>
                      </a:endParaRPr>
                    </a:p>
                    <a:p>
                      <a:pPr marL="0" lvl="0" indent="0" algn="l" rtl="0">
                        <a:spcBef>
                          <a:spcPts val="0"/>
                        </a:spcBef>
                        <a:spcAft>
                          <a:spcPts val="0"/>
                        </a:spcAft>
                        <a:buNone/>
                      </a:pPr>
                      <a:r>
                        <a:rPr lang="en-US" b="1">
                          <a:solidFill>
                            <a:srgbClr val="4A86E8"/>
                          </a:solidFill>
                        </a:rPr>
                        <a:t>type</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sell()</a:t>
                      </a:r>
                      <a:endParaRPr b="1">
                        <a:solidFill>
                          <a:srgbClr val="38761D"/>
                        </a:solidFill>
                      </a:endParaRPr>
                    </a:p>
                    <a:p>
                      <a:pPr marL="0" lvl="0" indent="0" algn="l" rtl="0">
                        <a:spcBef>
                          <a:spcPts val="0"/>
                        </a:spcBef>
                        <a:spcAft>
                          <a:spcPts val="0"/>
                        </a:spcAft>
                        <a:buNone/>
                      </a:pPr>
                      <a:r>
                        <a:rPr lang="en-US" b="1">
                          <a:solidFill>
                            <a:srgbClr val="38761D"/>
                          </a:solidFill>
                        </a:rPr>
                        <a:t>borrow()</a:t>
                      </a:r>
                      <a:endParaRPr b="1">
                        <a:solidFill>
                          <a:srgbClr val="38761D"/>
                        </a:solidFill>
                      </a:endParaRPr>
                    </a:p>
                    <a:p>
                      <a:pPr marL="0" lvl="0" indent="0" algn="l" rtl="0">
                        <a:spcBef>
                          <a:spcPts val="0"/>
                        </a:spcBef>
                        <a:spcAft>
                          <a:spcPts val="0"/>
                        </a:spcAft>
                        <a:buNone/>
                      </a:pPr>
                      <a:r>
                        <a:rPr lang="en-US" b="1">
                          <a:solidFill>
                            <a:srgbClr val="38761D"/>
                          </a:solidFill>
                        </a:rPr>
                        <a:t>isAvailable()</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5" name="Google Shape;675;p69"/>
          <p:cNvGraphicFramePr/>
          <p:nvPr/>
        </p:nvGraphicFramePr>
        <p:xfrm>
          <a:off x="48570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Student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id</a:t>
                      </a:r>
                      <a:endParaRPr b="1">
                        <a:solidFill>
                          <a:srgbClr val="4A86E8"/>
                        </a:solidFill>
                      </a:endParaRPr>
                    </a:p>
                    <a:p>
                      <a:pPr marL="0" lvl="0" indent="0" algn="l" rtl="0">
                        <a:spcBef>
                          <a:spcPts val="0"/>
                        </a:spcBef>
                        <a:spcAft>
                          <a:spcPts val="0"/>
                        </a:spcAft>
                        <a:buNone/>
                      </a:pPr>
                      <a:r>
                        <a:rPr lang="en-US" b="1">
                          <a:solidFill>
                            <a:srgbClr val="4A86E8"/>
                          </a:solidFill>
                        </a:rPr>
                        <a:t>name</a:t>
                      </a:r>
                      <a:endParaRPr b="1">
                        <a:solidFill>
                          <a:srgbClr val="4A86E8"/>
                        </a:solidFill>
                      </a:endParaRPr>
                    </a:p>
                    <a:p>
                      <a:pPr marL="0" lvl="0" indent="0" algn="l" rtl="0">
                        <a:spcBef>
                          <a:spcPts val="0"/>
                        </a:spcBef>
                        <a:spcAft>
                          <a:spcPts val="0"/>
                        </a:spcAft>
                        <a:buNone/>
                      </a:pPr>
                      <a:r>
                        <a:rPr lang="en-US" b="1">
                          <a:solidFill>
                            <a:srgbClr val="4A86E8"/>
                          </a:solidFill>
                        </a:rPr>
                        <a:t>age</a:t>
                      </a:r>
                      <a:endParaRPr b="1">
                        <a:solidFill>
                          <a:srgbClr val="4A86E8"/>
                        </a:solidFill>
                      </a:endParaRPr>
                    </a:p>
                    <a:p>
                      <a:pPr marL="0" lvl="0" indent="0" algn="l" rtl="0">
                        <a:spcBef>
                          <a:spcPts val="0"/>
                        </a:spcBef>
                        <a:spcAft>
                          <a:spcPts val="0"/>
                        </a:spcAft>
                        <a:buNone/>
                      </a:pPr>
                      <a:r>
                        <a:rPr lang="en-US" b="1">
                          <a:solidFill>
                            <a:srgbClr val="4A86E8"/>
                          </a:solidFill>
                        </a:rPr>
                        <a:t>college</a:t>
                      </a:r>
                      <a:endParaRPr b="1">
                        <a:solidFill>
                          <a:srgbClr val="4A86E8"/>
                        </a:solidFill>
                      </a:endParaRPr>
                    </a:p>
                    <a:p>
                      <a:pPr marL="0" lvl="0" indent="0" algn="l" rtl="0">
                        <a:spcBef>
                          <a:spcPts val="0"/>
                        </a:spcBef>
                        <a:spcAft>
                          <a:spcPts val="0"/>
                        </a:spcAft>
                        <a:buNone/>
                      </a:pPr>
                      <a:r>
                        <a:rPr lang="en-US" b="1">
                          <a:solidFill>
                            <a:srgbClr val="4A86E8"/>
                          </a:solidFill>
                        </a:rPr>
                        <a:t>averageRating</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goToClass()</a:t>
                      </a:r>
                      <a:endParaRPr b="1">
                        <a:solidFill>
                          <a:srgbClr val="38761D"/>
                        </a:solidFill>
                      </a:endParaRPr>
                    </a:p>
                    <a:p>
                      <a:pPr marL="0" lvl="0" indent="0" algn="l" rtl="0">
                        <a:spcBef>
                          <a:spcPts val="0"/>
                        </a:spcBef>
                        <a:spcAft>
                          <a:spcPts val="0"/>
                        </a:spcAft>
                        <a:buNone/>
                      </a:pPr>
                      <a:r>
                        <a:rPr lang="en-US" b="1">
                          <a:solidFill>
                            <a:srgbClr val="38761D"/>
                          </a:solidFill>
                        </a:rPr>
                        <a:t>learn()</a:t>
                      </a:r>
                      <a:endParaRPr b="1">
                        <a:solidFill>
                          <a:srgbClr val="38761D"/>
                        </a:solidFill>
                      </a:endParaRPr>
                    </a:p>
                    <a:p>
                      <a:pPr marL="0" lvl="0" indent="0" algn="l" rtl="0">
                        <a:spcBef>
                          <a:spcPts val="0"/>
                        </a:spcBef>
                        <a:spcAft>
                          <a:spcPts val="0"/>
                        </a:spcAft>
                        <a:buNone/>
                      </a:pPr>
                      <a:r>
                        <a:rPr lang="en-US" b="1">
                          <a:solidFill>
                            <a:srgbClr val="38761D"/>
                          </a:solidFill>
                        </a:rPr>
                        <a:t>goToParty()</a:t>
                      </a:r>
                      <a:endParaRPr b="1">
                        <a:solidFill>
                          <a:srgbClr val="38761D"/>
                        </a:solidFill>
                      </a:endParaRPr>
                    </a:p>
                    <a:p>
                      <a:pPr marL="0" lvl="0" indent="0" algn="l" rtl="0">
                        <a:spcBef>
                          <a:spcPts val="0"/>
                        </a:spcBef>
                        <a:spcAft>
                          <a:spcPts val="0"/>
                        </a:spcAft>
                        <a:buNone/>
                      </a:pPr>
                      <a:r>
                        <a:rPr lang="en-US" b="1">
                          <a:solidFill>
                            <a:srgbClr val="38761D"/>
                          </a:solidFill>
                        </a:rPr>
                        <a:t>takeExam()</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6" name="Google Shape;676;p69"/>
          <p:cNvGraphicFramePr/>
          <p:nvPr/>
        </p:nvGraphicFramePr>
        <p:xfrm>
          <a:off x="6784850" y="1321050"/>
          <a:ext cx="1712075" cy="3171925"/>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Point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x</a:t>
                      </a:r>
                      <a:endParaRPr b="1">
                        <a:solidFill>
                          <a:srgbClr val="4A86E8"/>
                        </a:solidFill>
                      </a:endParaRPr>
                    </a:p>
                    <a:p>
                      <a:pPr marL="0" lvl="0" indent="0" algn="l" rtl="0">
                        <a:spcBef>
                          <a:spcPts val="0"/>
                        </a:spcBef>
                        <a:spcAft>
                          <a:spcPts val="0"/>
                        </a:spcAft>
                        <a:buNone/>
                      </a:pPr>
                      <a:r>
                        <a:rPr lang="en-US" b="1">
                          <a:solidFill>
                            <a:srgbClr val="4A86E8"/>
                          </a:solidFill>
                        </a:rPr>
                        <a:t>y</a:t>
                      </a:r>
                      <a:endParaRPr b="1">
                        <a:solidFill>
                          <a:srgbClr val="4A86E8"/>
                        </a:solidFill>
                      </a:endParaRPr>
                    </a:p>
                    <a:p>
                      <a:pPr marL="0" lvl="0" indent="0" algn="l" rtl="0">
                        <a:spcBef>
                          <a:spcPts val="0"/>
                        </a:spcBef>
                        <a:spcAft>
                          <a:spcPts val="0"/>
                        </a:spcAft>
                        <a:buNone/>
                      </a:pPr>
                      <a:endParaRPr>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set()</a:t>
                      </a:r>
                      <a:endParaRPr b="1">
                        <a:solidFill>
                          <a:srgbClr val="38761D"/>
                        </a:solidFill>
                      </a:endParaRPr>
                    </a:p>
                    <a:p>
                      <a:pPr marL="0" lvl="0" indent="0" algn="l" rtl="0">
                        <a:spcBef>
                          <a:spcPts val="0"/>
                        </a:spcBef>
                        <a:spcAft>
                          <a:spcPts val="0"/>
                        </a:spcAft>
                        <a:buNone/>
                      </a:pPr>
                      <a:r>
                        <a:rPr lang="en-US" b="1">
                          <a:solidFill>
                            <a:srgbClr val="38761D"/>
                          </a:solidFill>
                        </a:rPr>
                        <a:t>show()</a:t>
                      </a:r>
                      <a:endParaRPr b="1">
                        <a:solidFill>
                          <a:srgbClr val="38761D"/>
                        </a:solidFill>
                      </a:endParaRPr>
                    </a:p>
                    <a:p>
                      <a:pPr marL="0" lvl="0" indent="0" algn="l" rtl="0">
                        <a:spcBef>
                          <a:spcPts val="0"/>
                        </a:spcBef>
                        <a:spcAft>
                          <a:spcPts val="0"/>
                        </a:spcAft>
                        <a:buNone/>
                      </a:pPr>
                      <a:r>
                        <a:rPr lang="en-US" b="1">
                          <a:solidFill>
                            <a:srgbClr val="38761D"/>
                          </a:solidFill>
                        </a:rPr>
                        <a:t>move()</a:t>
                      </a:r>
                      <a:endParaRPr b="1">
                        <a:solidFill>
                          <a:srgbClr val="38761D"/>
                        </a:solidFill>
                      </a:endParaRPr>
                    </a:p>
                    <a:p>
                      <a:pPr marL="0" lvl="0" indent="0" algn="l" rtl="0">
                        <a:spcBef>
                          <a:spcPts val="0"/>
                        </a:spcBef>
                        <a:spcAft>
                          <a:spcPts val="0"/>
                        </a:spcAft>
                        <a:buNone/>
                      </a:pPr>
                      <a:r>
                        <a:rPr lang="en-US" b="1">
                          <a:solidFill>
                            <a:srgbClr val="38761D"/>
                          </a:solidFill>
                        </a:rPr>
                        <a:t>copy()</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677" name="Google Shape;677;p69"/>
          <p:cNvCxnSpPr/>
          <p:nvPr/>
        </p:nvCxnSpPr>
        <p:spPr>
          <a:xfrm rot="10800000" flipH="1">
            <a:off x="8750525" y="16387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78" name="Google Shape;678;p69"/>
          <p:cNvSpPr txBox="1"/>
          <p:nvPr/>
        </p:nvSpPr>
        <p:spPr>
          <a:xfrm>
            <a:off x="9452925" y="14290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obiektu</a:t>
            </a:r>
            <a:endParaRPr/>
          </a:p>
        </p:txBody>
      </p:sp>
      <p:grpSp>
        <p:nvGrpSpPr>
          <p:cNvPr id="679" name="Google Shape;679;p69"/>
          <p:cNvGrpSpPr/>
          <p:nvPr/>
        </p:nvGrpSpPr>
        <p:grpSpPr>
          <a:xfrm>
            <a:off x="8712700" y="2168300"/>
            <a:ext cx="2740225" cy="283200"/>
            <a:chOff x="8712700" y="2168300"/>
            <a:chExt cx="2740225" cy="283200"/>
          </a:xfrm>
        </p:grpSpPr>
        <p:sp>
          <p:nvSpPr>
            <p:cNvPr id="680" name="Google Shape;680;p69"/>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681" name="Google Shape;681;p69"/>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682" name="Google Shape;682;p69"/>
          <p:cNvGrpSpPr/>
          <p:nvPr/>
        </p:nvGrpSpPr>
        <p:grpSpPr>
          <a:xfrm>
            <a:off x="8712700" y="3359200"/>
            <a:ext cx="2827925" cy="294000"/>
            <a:chOff x="8560300" y="3206800"/>
            <a:chExt cx="2827925" cy="294000"/>
          </a:xfrm>
        </p:grpSpPr>
        <p:sp>
          <p:nvSpPr>
            <p:cNvPr id="683" name="Google Shape;683;p69"/>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684" name="Google Shape;684;p69"/>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klasy i obiekty</a:t>
            </a:r>
            <a:endParaRPr>
              <a:latin typeface="Arial"/>
              <a:ea typeface="Arial"/>
              <a:cs typeface="Arial"/>
              <a:sym typeface="Arial"/>
            </a:endParaRPr>
          </a:p>
        </p:txBody>
      </p:sp>
      <p:graphicFrame>
        <p:nvGraphicFramePr>
          <p:cNvPr id="690" name="Google Shape;690;p70"/>
          <p:cNvGraphicFramePr/>
          <p:nvPr/>
        </p:nvGraphicFramePr>
        <p:xfrm>
          <a:off x="581800"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(obiekt 1)</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Audi</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White</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3</a:t>
                      </a:r>
                      <a:endParaRPr b="1"/>
                    </a:p>
                    <a:p>
                      <a:pPr marL="0" lvl="0" indent="0" algn="l" rtl="0">
                        <a:spcBef>
                          <a:spcPts val="0"/>
                        </a:spcBef>
                        <a:spcAft>
                          <a:spcPts val="0"/>
                        </a:spcAft>
                        <a:buNone/>
                      </a:pPr>
                      <a:r>
                        <a:rPr lang="en-US" b="1">
                          <a:solidFill>
                            <a:srgbClr val="4A86E8"/>
                          </a:solidFill>
                        </a:rPr>
                        <a:t>maxSpeed </a:t>
                      </a:r>
                      <a:r>
                        <a:rPr lang="en-US" b="1"/>
                        <a:t>= 240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1" name="Google Shape;691;p70"/>
          <p:cNvGraphicFramePr/>
          <p:nvPr/>
        </p:nvGraphicFramePr>
        <p:xfrm>
          <a:off x="2675525"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2)</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Toyota</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Black</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220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2" name="Google Shape;692;p70"/>
          <p:cNvGraphicFramePr/>
          <p:nvPr/>
        </p:nvGraphicFramePr>
        <p:xfrm>
          <a:off x="4769250" y="2423400"/>
          <a:ext cx="1999850" cy="3235850"/>
        </p:xfrm>
        <a:graphic>
          <a:graphicData uri="http://schemas.openxmlformats.org/drawingml/2006/table">
            <a:tbl>
              <a:tblPr>
                <a:noFill/>
                <a:tableStyleId>{4C032799-2A59-4F14-8A94-B4731EB151D0}</a:tableStyleId>
              </a:tblPr>
              <a:tblGrid>
                <a:gridCol w="19998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3)</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Ford</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Green</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Petrol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210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3" name="Google Shape;693;p70"/>
          <p:cNvGraphicFramePr/>
          <p:nvPr/>
        </p:nvGraphicFramePr>
        <p:xfrm>
          <a:off x="8473850" y="242340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94" name="Google Shape;694;p70"/>
          <p:cNvSpPr txBox="1"/>
          <p:nvPr/>
        </p:nvSpPr>
        <p:spPr>
          <a:xfrm>
            <a:off x="439000" y="875200"/>
            <a:ext cx="105456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t>Klasa </a:t>
            </a:r>
            <a:r>
              <a:rPr lang="en-US" sz="1800"/>
              <a:t>to wzorzec, szablon zawierający zestaw atrybutów (stan) i metod (komunikacja) opisujących grupę podobnych obiektów.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u="sng"/>
              <a:t>Obiekt </a:t>
            </a:r>
            <a:r>
              <a:rPr lang="en-US" sz="1800"/>
              <a:t>to egzemplarz utwórzony z wzorca jakim jest klasa, ograniczony do zestawu atrybutów i metod opisanych w klasie, ale posiadający własne wartości dla atrybutów.</a:t>
            </a:r>
            <a:endParaRPr sz="1800"/>
          </a:p>
        </p:txBody>
      </p:sp>
      <p:sp>
        <p:nvSpPr>
          <p:cNvPr id="695" name="Google Shape;695;p70"/>
          <p:cNvSpPr txBox="1"/>
          <p:nvPr/>
        </p:nvSpPr>
        <p:spPr>
          <a:xfrm>
            <a:off x="617663" y="5716600"/>
            <a:ext cx="59595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Obiektów jest wiele … </a:t>
            </a:r>
            <a:endParaRPr sz="1800"/>
          </a:p>
        </p:txBody>
      </p:sp>
      <p:sp>
        <p:nvSpPr>
          <p:cNvPr id="696" name="Google Shape;696;p70"/>
          <p:cNvSpPr txBox="1"/>
          <p:nvPr/>
        </p:nvSpPr>
        <p:spPr>
          <a:xfrm>
            <a:off x="8126200" y="5716600"/>
            <a:ext cx="2419200" cy="2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Klasa jest jedna!</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ćwiczenie</a:t>
            </a:r>
            <a:endParaRPr>
              <a:latin typeface="Arial"/>
              <a:ea typeface="Arial"/>
              <a:cs typeface="Arial"/>
              <a:sym typeface="Arial"/>
            </a:endParaRPr>
          </a:p>
        </p:txBody>
      </p:sp>
      <p:sp>
        <p:nvSpPr>
          <p:cNvPr id="702" name="Google Shape;702;p71"/>
          <p:cNvSpPr txBox="1"/>
          <p:nvPr/>
        </p:nvSpPr>
        <p:spPr>
          <a:xfrm>
            <a:off x="823200" y="963000"/>
            <a:ext cx="10545600" cy="52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err="1">
                <a:solidFill>
                  <a:srgbClr val="20999D"/>
                </a:solidFill>
              </a:rPr>
              <a:t>Pomyśl</a:t>
            </a:r>
            <a:r>
              <a:rPr lang="en-US" sz="3000" dirty="0">
                <a:solidFill>
                  <a:srgbClr val="20999D"/>
                </a:solidFill>
              </a:rPr>
              <a:t> o </a:t>
            </a:r>
            <a:r>
              <a:rPr lang="en-US" sz="3000" dirty="0" err="1">
                <a:solidFill>
                  <a:srgbClr val="20999D"/>
                </a:solidFill>
              </a:rPr>
              <a:t>wzorcu</a:t>
            </a:r>
            <a:r>
              <a:rPr lang="en-US" sz="3000" dirty="0">
                <a:solidFill>
                  <a:srgbClr val="20999D"/>
                </a:solidFill>
              </a:rPr>
              <a:t>, </a:t>
            </a:r>
            <a:r>
              <a:rPr lang="en-US" sz="3000" dirty="0" err="1">
                <a:solidFill>
                  <a:srgbClr val="20999D"/>
                </a:solidFill>
              </a:rPr>
              <a:t>który</a:t>
            </a:r>
            <a:r>
              <a:rPr lang="en-US" sz="3000" dirty="0">
                <a:solidFill>
                  <a:srgbClr val="20999D"/>
                </a:solidFill>
              </a:rPr>
              <a:t> </a:t>
            </a:r>
            <a:r>
              <a:rPr lang="en-US" sz="3000" dirty="0" err="1">
                <a:solidFill>
                  <a:srgbClr val="20999D"/>
                </a:solidFill>
              </a:rPr>
              <a:t>mógłby</a:t>
            </a:r>
            <a:r>
              <a:rPr lang="en-US" sz="3000" dirty="0">
                <a:solidFill>
                  <a:srgbClr val="20999D"/>
                </a:solidFill>
              </a:rPr>
              <a:t> </a:t>
            </a:r>
            <a:r>
              <a:rPr lang="en-US" sz="3000" dirty="0" err="1">
                <a:solidFill>
                  <a:srgbClr val="20999D"/>
                </a:solidFill>
              </a:rPr>
              <a:t>opisywać</a:t>
            </a:r>
            <a:r>
              <a:rPr lang="en-US" sz="3000" dirty="0">
                <a:solidFill>
                  <a:srgbClr val="20999D"/>
                </a:solidFill>
              </a:rPr>
              <a:t> </a:t>
            </a:r>
            <a:r>
              <a:rPr lang="en-US" sz="3000" dirty="0" err="1">
                <a:solidFill>
                  <a:srgbClr val="20999D"/>
                </a:solidFill>
              </a:rPr>
              <a:t>zwierzę</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utwórz</a:t>
            </a:r>
            <a:r>
              <a:rPr lang="en-US" sz="3000" dirty="0">
                <a:solidFill>
                  <a:srgbClr val="20999D"/>
                </a:solidFill>
              </a:rPr>
              <a:t> </a:t>
            </a:r>
            <a:r>
              <a:rPr lang="en-US" sz="3000" dirty="0" err="1">
                <a:solidFill>
                  <a:srgbClr val="20999D"/>
                </a:solidFill>
              </a:rPr>
              <a:t>klasę</a:t>
            </a:r>
            <a:r>
              <a:rPr lang="en-US" sz="3000" dirty="0">
                <a:solidFill>
                  <a:srgbClr val="20999D"/>
                </a:solidFill>
              </a:rPr>
              <a:t> Animal (</a:t>
            </a:r>
            <a:r>
              <a:rPr lang="en-US" sz="3000" dirty="0" err="1">
                <a:solidFill>
                  <a:srgbClr val="20999D"/>
                </a:solidFill>
              </a:rPr>
              <a:t>na</a:t>
            </a:r>
            <a:r>
              <a:rPr lang="en-US" sz="3000" dirty="0">
                <a:solidFill>
                  <a:srgbClr val="20999D"/>
                </a:solidFill>
              </a:rPr>
              <a:t> </a:t>
            </a:r>
            <a:r>
              <a:rPr lang="en-US" sz="3000" dirty="0" err="1">
                <a:solidFill>
                  <a:srgbClr val="20999D"/>
                </a:solidFill>
              </a:rPr>
              <a:t>kartce</a:t>
            </a:r>
            <a:r>
              <a:rPr lang="en-US" sz="3000" dirty="0">
                <a:solidFill>
                  <a:srgbClr val="20999D"/>
                </a:solidFill>
              </a:rPr>
              <a:t> / w </a:t>
            </a:r>
            <a:r>
              <a:rPr lang="en-US" sz="3000" dirty="0" err="1">
                <a:solidFill>
                  <a:srgbClr val="20999D"/>
                </a:solidFill>
              </a:rPr>
              <a:t>notatniku</a:t>
            </a:r>
            <a:r>
              <a:rPr lang="en-US" sz="3000" dirty="0">
                <a:solidFill>
                  <a:srgbClr val="20999D"/>
                </a:solidFill>
              </a:rPr>
              <a:t>) </a:t>
            </a:r>
            <a:r>
              <a:rPr lang="en-US" sz="3000" dirty="0" err="1">
                <a:solidFill>
                  <a:srgbClr val="20999D"/>
                </a:solidFill>
              </a:rPr>
              <a:t>wraz</a:t>
            </a:r>
            <a:r>
              <a:rPr lang="en-US" sz="3000" dirty="0">
                <a:solidFill>
                  <a:srgbClr val="20999D"/>
                </a:solidFill>
              </a:rPr>
              <a:t> z </a:t>
            </a:r>
            <a:r>
              <a:rPr lang="en-US" sz="3000" dirty="0" err="1">
                <a:solidFill>
                  <a:srgbClr val="20999D"/>
                </a:solidFill>
              </a:rPr>
              <a:t>odpowiednimi</a:t>
            </a:r>
            <a:r>
              <a:rPr lang="en-US" sz="3000" dirty="0">
                <a:solidFill>
                  <a:srgbClr val="20999D"/>
                </a:solidFill>
              </a:rPr>
              <a:t> </a:t>
            </a:r>
            <a:r>
              <a:rPr lang="en-US" sz="3000" dirty="0" err="1">
                <a:solidFill>
                  <a:srgbClr val="20999D"/>
                </a:solidFill>
              </a:rPr>
              <a:t>polami</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metodami</a:t>
            </a:r>
            <a:r>
              <a:rPr lang="en-US" sz="3000" dirty="0">
                <a:solidFill>
                  <a:srgbClr val="20999D"/>
                </a:solidFill>
              </a:rPr>
              <a:t>, a </a:t>
            </a:r>
            <a:r>
              <a:rPr lang="en-US" sz="3000" dirty="0" err="1">
                <a:solidFill>
                  <a:srgbClr val="20999D"/>
                </a:solidFill>
              </a:rPr>
              <a:t>następnie</a:t>
            </a:r>
            <a:r>
              <a:rPr lang="en-US" sz="3000" dirty="0">
                <a:solidFill>
                  <a:srgbClr val="20999D"/>
                </a:solidFill>
              </a:rPr>
              <a:t> </a:t>
            </a:r>
            <a:r>
              <a:rPr lang="en-US" sz="3000" dirty="0" err="1">
                <a:solidFill>
                  <a:srgbClr val="20999D"/>
                </a:solidFill>
              </a:rPr>
              <a:t>podaj</a:t>
            </a:r>
            <a:r>
              <a:rPr lang="en-US" sz="3000" dirty="0">
                <a:solidFill>
                  <a:srgbClr val="20999D"/>
                </a:solidFill>
              </a:rPr>
              <a:t> </a:t>
            </a:r>
            <a:r>
              <a:rPr lang="en-US" sz="3000" dirty="0" err="1">
                <a:solidFill>
                  <a:srgbClr val="20999D"/>
                </a:solidFill>
              </a:rPr>
              <a:t>przykłady</a:t>
            </a:r>
            <a:r>
              <a:rPr lang="en-US" sz="3000" dirty="0">
                <a:solidFill>
                  <a:srgbClr val="20999D"/>
                </a:solidFill>
              </a:rPr>
              <a:t> </a:t>
            </a:r>
            <a:r>
              <a:rPr lang="en-US" sz="3000" dirty="0" err="1">
                <a:solidFill>
                  <a:srgbClr val="20999D"/>
                </a:solidFill>
              </a:rPr>
              <a:t>obiektów</a:t>
            </a:r>
            <a:r>
              <a:rPr lang="en-US" sz="3000" dirty="0">
                <a:solidFill>
                  <a:srgbClr val="20999D"/>
                </a:solidFill>
              </a:rPr>
              <a:t> </a:t>
            </a:r>
            <a:r>
              <a:rPr lang="en-US" sz="3000" dirty="0" err="1">
                <a:solidFill>
                  <a:srgbClr val="20999D"/>
                </a:solidFill>
              </a:rPr>
              <a:t>utworzonych</a:t>
            </a:r>
            <a:r>
              <a:rPr lang="en-US" sz="3000" dirty="0">
                <a:solidFill>
                  <a:srgbClr val="20999D"/>
                </a:solidFill>
              </a:rPr>
              <a:t> </a:t>
            </a:r>
            <a:r>
              <a:rPr lang="en-US" sz="3000" dirty="0" err="1">
                <a:solidFill>
                  <a:srgbClr val="20999D"/>
                </a:solidFill>
              </a:rPr>
              <a:t>na</a:t>
            </a:r>
            <a:r>
              <a:rPr lang="en-US" sz="3000" dirty="0">
                <a:solidFill>
                  <a:srgbClr val="20999D"/>
                </a:solidFill>
              </a:rPr>
              <a:t> </a:t>
            </a:r>
            <a:r>
              <a:rPr lang="en-US" sz="3000" dirty="0" err="1">
                <a:solidFill>
                  <a:srgbClr val="20999D"/>
                </a:solidFill>
              </a:rPr>
              <a:t>bazie</a:t>
            </a:r>
            <a:r>
              <a:rPr lang="en-US" sz="3000" dirty="0">
                <a:solidFill>
                  <a:srgbClr val="20999D"/>
                </a:solidFill>
              </a:rPr>
              <a:t> </a:t>
            </a:r>
            <a:r>
              <a:rPr lang="en-US" sz="3000" dirty="0" err="1">
                <a:solidFill>
                  <a:srgbClr val="20999D"/>
                </a:solidFill>
              </a:rPr>
              <a:t>klasy</a:t>
            </a:r>
            <a:r>
              <a:rPr lang="en-US" sz="3000" dirty="0">
                <a:solidFill>
                  <a:srgbClr val="20999D"/>
                </a:solidFill>
              </a:rPr>
              <a:t> Animal.</a:t>
            </a:r>
            <a:endParaRPr sz="3000" dirty="0">
              <a:solidFill>
                <a:srgbClr val="20999D"/>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Stan</a:t>
            </a:r>
            <a:endParaRPr>
              <a:latin typeface="Arial"/>
              <a:ea typeface="Arial"/>
              <a:cs typeface="Arial"/>
              <a:sym typeface="Arial"/>
            </a:endParaRPr>
          </a:p>
        </p:txBody>
      </p:sp>
      <p:sp>
        <p:nvSpPr>
          <p:cNvPr id="708" name="Google Shape;708;p72"/>
          <p:cNvSpPr txBox="1">
            <a:spLocks noGrp="1"/>
          </p:cNvSpPr>
          <p:nvPr>
            <p:ph type="ctrTitle" idx="4294967295"/>
          </p:nvPr>
        </p:nvSpPr>
        <p:spPr>
          <a:xfrm>
            <a:off x="64050" y="1006200"/>
            <a:ext cx="12063900" cy="1393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Stan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atrybutów / cech, które są wspólne dla wszystkich obiektów danej klasy. W Javie atrybuty klasy nazywamy </a:t>
            </a:r>
            <a:r>
              <a:rPr lang="en-US" sz="2000" b="1">
                <a:latin typeface="Arial"/>
                <a:ea typeface="Arial"/>
                <a:cs typeface="Arial"/>
                <a:sym typeface="Arial"/>
              </a:rPr>
              <a:t>polami </a:t>
            </a:r>
            <a:r>
              <a:rPr lang="en-US" sz="2000">
                <a:latin typeface="Arial"/>
                <a:ea typeface="Arial"/>
                <a:cs typeface="Arial"/>
                <a:sym typeface="Arial"/>
              </a:rPr>
              <a:t>klasy. Wartości pól są zawarte w obiektach (każdy obiekt ma swoje niezależne wartości!)</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09" name="Google Shape;709;p72"/>
          <p:cNvSpPr txBox="1"/>
          <p:nvPr/>
        </p:nvSpPr>
        <p:spPr>
          <a:xfrm>
            <a:off x="126825" y="2575400"/>
            <a:ext cx="7345800" cy="3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a:t>
            </a:r>
            <a:r>
              <a:rPr lang="en-US" sz="2600" b="1"/>
              <a:t> </a:t>
            </a:r>
            <a:r>
              <a:rPr lang="en-US" sz="2600" b="1">
                <a:solidFill>
                  <a:schemeClr val="accent5"/>
                </a:solidFill>
              </a:rPr>
              <a:t>nazwa_pola </a:t>
            </a:r>
            <a:r>
              <a:rPr lang="en-US" sz="2600">
                <a:solidFill>
                  <a:srgbClr val="660E7A"/>
                </a:solidFill>
              </a:rPr>
              <a:t>[= inicjator]</a:t>
            </a:r>
            <a:endParaRPr sz="2600">
              <a:solidFill>
                <a:srgbClr val="660E7A"/>
              </a:solidFill>
            </a:endParaRPr>
          </a:p>
          <a:p>
            <a:pPr marL="0" lvl="0" indent="0" algn="l" rtl="0">
              <a:spcBef>
                <a:spcPts val="0"/>
              </a:spcBef>
              <a:spcAft>
                <a:spcPts val="0"/>
              </a:spcAft>
              <a:buNone/>
            </a:pPr>
            <a:endParaRPr sz="3000"/>
          </a:p>
          <a:p>
            <a:pPr marL="0" lvl="0" indent="0" algn="l" rtl="0">
              <a:spcBef>
                <a:spcPts val="0"/>
              </a:spcBef>
              <a:spcAft>
                <a:spcPts val="0"/>
              </a:spcAft>
              <a:buNone/>
            </a:pPr>
            <a:r>
              <a:rPr lang="en-US" sz="2400"/>
              <a:t>Przykłady definicji pól:</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double</a:t>
            </a:r>
            <a:r>
              <a:rPr lang="en-US" sz="2400"/>
              <a:t> </a:t>
            </a:r>
            <a:r>
              <a:rPr lang="en-US" sz="2400">
                <a:solidFill>
                  <a:schemeClr val="accent5"/>
                </a:solidFill>
              </a:rPr>
              <a:t>meanValue</a:t>
            </a:r>
            <a:r>
              <a:rPr lang="en-US" sz="2400"/>
              <a:t>; </a:t>
            </a:r>
            <a:r>
              <a:rPr lang="en-US" sz="1800">
                <a:solidFill>
                  <a:schemeClr val="accent3"/>
                </a:solidFill>
              </a:rPr>
              <a:t>// definicja bez inicjacji</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5"/>
                </a:solidFill>
              </a:rPr>
              <a:t>name</a:t>
            </a:r>
            <a:r>
              <a:rPr lang="en-US" sz="2400"/>
              <a:t>; </a:t>
            </a:r>
            <a:r>
              <a:rPr lang="en-US" sz="1800">
                <a:solidFill>
                  <a:schemeClr val="accent3"/>
                </a:solidFill>
              </a:rPr>
              <a:t>// definicja bez inicjacji z dostępem: private</a:t>
            </a:r>
            <a:endParaRPr sz="1800">
              <a:solidFill>
                <a:schemeClr val="accent3"/>
              </a:solidFill>
            </a:endParaRPr>
          </a:p>
          <a:p>
            <a:pPr marL="0" lvl="0" indent="0" algn="l" rtl="0">
              <a:spcBef>
                <a:spcPts val="0"/>
              </a:spcBef>
              <a:spcAft>
                <a:spcPts val="0"/>
              </a:spcAft>
              <a:buNone/>
            </a:pPr>
            <a:r>
              <a:rPr lang="en-US" sz="2400"/>
              <a:t>public </a:t>
            </a:r>
            <a:r>
              <a:rPr lang="en-US" sz="2400">
                <a:solidFill>
                  <a:srgbClr val="20999D"/>
                </a:solidFill>
              </a:rPr>
              <a:t>int</a:t>
            </a:r>
            <a:r>
              <a:rPr lang="en-US" sz="2400"/>
              <a:t> </a:t>
            </a:r>
            <a:r>
              <a:rPr lang="en-US" sz="2400">
                <a:solidFill>
                  <a:schemeClr val="accent5"/>
                </a:solidFill>
              </a:rPr>
              <a:t>count </a:t>
            </a:r>
            <a:r>
              <a:rPr lang="en-US" sz="2400">
                <a:solidFill>
                  <a:srgbClr val="660E7A"/>
                </a:solidFill>
              </a:rPr>
              <a:t>= 10</a:t>
            </a:r>
            <a:r>
              <a:rPr lang="en-US" sz="2400"/>
              <a:t>; </a:t>
            </a:r>
            <a:r>
              <a:rPr lang="en-US" sz="1800">
                <a:solidFill>
                  <a:schemeClr val="accent3"/>
                </a:solidFill>
              </a:rPr>
              <a:t>// definicja z inicjacją z dostępem: public</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rgbClr val="20999D"/>
                </a:solidFill>
              </a:rPr>
              <a:t>Date</a:t>
            </a:r>
            <a:r>
              <a:rPr lang="en-US" sz="2400">
                <a:solidFill>
                  <a:schemeClr val="dk1"/>
                </a:solidFill>
              </a:rPr>
              <a:t> </a:t>
            </a:r>
            <a:r>
              <a:rPr lang="en-US" sz="2400">
                <a:solidFill>
                  <a:schemeClr val="accent5"/>
                </a:solidFill>
              </a:rPr>
              <a:t>today </a:t>
            </a:r>
            <a:r>
              <a:rPr lang="en-US" sz="2400">
                <a:solidFill>
                  <a:srgbClr val="660E7A"/>
                </a:solidFill>
              </a:rPr>
              <a:t>= new Date();</a:t>
            </a:r>
            <a:r>
              <a:rPr lang="en-US" sz="2400">
                <a:solidFill>
                  <a:schemeClr val="dk1"/>
                </a:solidFill>
              </a:rPr>
              <a:t> </a:t>
            </a:r>
            <a:r>
              <a:rPr lang="en-US" sz="1800">
                <a:solidFill>
                  <a:schemeClr val="accent3"/>
                </a:solidFill>
              </a:rPr>
              <a:t>// definicja pola o typie obiektowym</a:t>
            </a: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0" name="Google Shape;710;p72"/>
          <p:cNvSpPr txBox="1"/>
          <p:nvPr/>
        </p:nvSpPr>
        <p:spPr>
          <a:xfrm>
            <a:off x="7472625" y="25191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solidFill>
                  <a:schemeClr val="dk1"/>
                </a:solidFill>
              </a:rPr>
              <a:t>[mod_dost]</a:t>
            </a:r>
            <a:r>
              <a:rPr lang="en-US" sz="1500">
                <a:solidFill>
                  <a:schemeClr val="dk1"/>
                </a:solidFill>
              </a:rPr>
              <a:t> - modyfikator dostępu (opcjonalny)   określa "widoczność" pola (o tym później)</a:t>
            </a: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r>
              <a:rPr lang="en-US" sz="1500" b="1">
                <a:solidFill>
                  <a:srgbClr val="20999D"/>
                </a:solidFill>
              </a:rPr>
              <a:t>typ</a:t>
            </a:r>
            <a:r>
              <a:rPr lang="en-US" sz="1500" b="1">
                <a:solidFill>
                  <a:schemeClr val="accent6"/>
                </a:solidFill>
              </a:rPr>
              <a:t> </a:t>
            </a:r>
            <a:r>
              <a:rPr lang="en-US" sz="1500"/>
              <a:t>- określenie typu pola (typ prymitywny lub referencyjny / obiektowy)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chemeClr val="accent5"/>
                </a:solidFill>
              </a:rPr>
              <a:t>nazwa_pola </a:t>
            </a:r>
            <a:r>
              <a:rPr lang="en-US" sz="1500"/>
              <a:t>- nazwa pola (patrz reguły tworzenia </a:t>
            </a:r>
            <a:r>
              <a:rPr lang="en-US" sz="1500" u="sng">
                <a:solidFill>
                  <a:schemeClr val="hlink"/>
                </a:solidFill>
                <a:hlinkClick r:id="rId3" action="ppaction://hlinksldjump"/>
              </a:rPr>
              <a:t>identyfikatorów</a:t>
            </a:r>
            <a:r>
              <a:rPr lang="en-US" sz="1500"/>
              <a: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rgbClr val="660E7A"/>
                </a:solidFill>
              </a:rPr>
              <a:t>[ = inicjator]</a:t>
            </a:r>
            <a:r>
              <a:rPr lang="en-US" sz="1500" b="1"/>
              <a:t> </a:t>
            </a:r>
            <a:r>
              <a:rPr lang="en-US" sz="1500"/>
              <a:t>- operator przypisania (opcjonalny), który nadaje wartość domyślną. Jeżeli brak, to domyślnie pola (ale nie zmienne lokalne!) będą miały wartość:</a:t>
            </a:r>
            <a:endParaRPr sz="1500"/>
          </a:p>
          <a:p>
            <a:pPr marL="457200" lvl="0" indent="-323850" algn="l" rtl="0">
              <a:spcBef>
                <a:spcPts val="0"/>
              </a:spcBef>
              <a:spcAft>
                <a:spcPts val="0"/>
              </a:spcAft>
              <a:buSzPts val="1500"/>
              <a:buChar char="-"/>
            </a:pPr>
            <a:r>
              <a:rPr lang="en-US" sz="1500"/>
              <a:t>0 lub 0.0 dla typów numerycznych</a:t>
            </a:r>
            <a:endParaRPr sz="1500"/>
          </a:p>
          <a:p>
            <a:pPr marL="457200" lvl="0" indent="-323850" algn="l" rtl="0">
              <a:spcBef>
                <a:spcPts val="0"/>
              </a:spcBef>
              <a:spcAft>
                <a:spcPts val="0"/>
              </a:spcAft>
              <a:buSzPts val="1500"/>
              <a:buChar char="-"/>
            </a:pPr>
            <a:r>
              <a:rPr lang="en-US" sz="1500"/>
              <a:t>false dla typów logicznych</a:t>
            </a:r>
            <a:endParaRPr sz="1500"/>
          </a:p>
          <a:p>
            <a:pPr marL="457200" lvl="0" indent="-323850" algn="l" rtl="0">
              <a:spcBef>
                <a:spcPts val="0"/>
              </a:spcBef>
              <a:spcAft>
                <a:spcPts val="0"/>
              </a:spcAft>
              <a:buSzPts val="1500"/>
              <a:buChar char="-"/>
            </a:pPr>
            <a:r>
              <a:rPr lang="en-US" sz="1500"/>
              <a:t>null dla typów referencyjnych</a:t>
            </a:r>
            <a:endParaRPr sz="1500"/>
          </a:p>
          <a:p>
            <a:pPr marL="0" lvl="0" indent="0" algn="l" rtl="0">
              <a:spcBef>
                <a:spcPts val="0"/>
              </a:spcBef>
              <a:spcAft>
                <a:spcPts val="0"/>
              </a:spcAft>
              <a:buNone/>
            </a:pPr>
            <a:endParaRPr sz="1500"/>
          </a:p>
          <a:p>
            <a:pPr marL="0" lvl="0" indent="0" algn="l" rtl="0">
              <a:spcBef>
                <a:spcPts val="0"/>
              </a:spcBef>
              <a:spcAft>
                <a:spcPts val="0"/>
              </a:spcAft>
              <a:buClr>
                <a:schemeClr val="dk1"/>
              </a:buClr>
              <a:buSzPts val="1100"/>
              <a:buFont typeface="Arial"/>
              <a:buNone/>
            </a:pPr>
            <a:endParaRPr sz="15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Zachowanie</a:t>
            </a:r>
            <a:endParaRPr>
              <a:latin typeface="Arial"/>
              <a:ea typeface="Arial"/>
              <a:cs typeface="Arial"/>
              <a:sym typeface="Arial"/>
            </a:endParaRPr>
          </a:p>
        </p:txBody>
      </p:sp>
      <p:sp>
        <p:nvSpPr>
          <p:cNvPr id="716" name="Google Shape;716;p73"/>
          <p:cNvSpPr txBox="1">
            <a:spLocks noGrp="1"/>
          </p:cNvSpPr>
          <p:nvPr>
            <p:ph type="ctrTitle" idx="4294967295"/>
          </p:nvPr>
        </p:nvSpPr>
        <p:spPr>
          <a:xfrm>
            <a:off x="64050" y="1006200"/>
            <a:ext cx="12063900" cy="12279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Zachowanie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operacji, które można wykonywać na obiektach klasy. W Javie operacje klasy nazywamy </a:t>
            </a:r>
            <a:r>
              <a:rPr lang="en-US" sz="2000" b="1">
                <a:latin typeface="Arial"/>
                <a:ea typeface="Arial"/>
                <a:cs typeface="Arial"/>
                <a:sym typeface="Arial"/>
              </a:rPr>
              <a:t>metodami </a:t>
            </a:r>
            <a:r>
              <a:rPr lang="en-US" sz="2000">
                <a:latin typeface="Arial"/>
                <a:ea typeface="Arial"/>
                <a:cs typeface="Arial"/>
                <a:sym typeface="Arial"/>
              </a:rPr>
              <a:t>klasy. Są one wspólne dla wszystkich obiektów danej klasy.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17" name="Google Shape;717;p73"/>
          <p:cNvSpPr txBox="1"/>
          <p:nvPr/>
        </p:nvSpPr>
        <p:spPr>
          <a:xfrm>
            <a:off x="126825" y="2341275"/>
            <a:ext cx="7082400" cy="39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typ_wyniku</a:t>
            </a:r>
            <a:r>
              <a:rPr lang="en-US" sz="2600" b="1"/>
              <a:t> </a:t>
            </a:r>
            <a:r>
              <a:rPr lang="en-US" sz="2600" b="1">
                <a:solidFill>
                  <a:schemeClr val="accent6"/>
                </a:solidFill>
              </a:rPr>
              <a:t>nazwa</a:t>
            </a:r>
            <a:r>
              <a:rPr lang="en-US" sz="2600"/>
              <a:t>(</a:t>
            </a:r>
            <a:r>
              <a:rPr lang="en-US" sz="2600">
                <a:solidFill>
                  <a:srgbClr val="660E7A"/>
                </a:solidFill>
              </a:rPr>
              <a:t>[parametry]</a:t>
            </a:r>
            <a:r>
              <a:rPr lang="en-US" sz="2600"/>
              <a:t>)</a:t>
            </a:r>
            <a:r>
              <a:rPr lang="en-US" sz="2600" b="1">
                <a:solidFill>
                  <a:schemeClr val="accent5"/>
                </a:solidFill>
              </a:rPr>
              <a:t> </a:t>
            </a:r>
            <a:r>
              <a:rPr lang="en-US" sz="2600"/>
              <a:t>{</a:t>
            </a:r>
            <a:endParaRPr sz="2600"/>
          </a:p>
          <a:p>
            <a:pPr marL="0" lvl="0" indent="0" algn="l" rtl="0">
              <a:spcBef>
                <a:spcPts val="0"/>
              </a:spcBef>
              <a:spcAft>
                <a:spcPts val="0"/>
              </a:spcAft>
              <a:buNone/>
            </a:pPr>
            <a:r>
              <a:rPr lang="en-US" sz="2600"/>
              <a:t>	</a:t>
            </a:r>
            <a:r>
              <a:rPr lang="en-US" sz="2600" u="sng"/>
              <a:t>[kod - ciało metody]</a:t>
            </a:r>
            <a:endParaRPr sz="2600" u="sng"/>
          </a:p>
          <a:p>
            <a:pPr marL="0" lvl="0" indent="0" algn="l" rtl="0">
              <a:spcBef>
                <a:spcPts val="0"/>
              </a:spcBef>
              <a:spcAft>
                <a:spcPts val="0"/>
              </a:spcAft>
              <a:buNone/>
            </a:pPr>
            <a:r>
              <a:rPr lang="en-US" sz="2600"/>
              <a:t>}</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400"/>
              <a:t>Przykłady definicji (sygnatur) metod:</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count</a:t>
            </a:r>
            <a:r>
              <a:rPr lang="en-US" sz="2400"/>
              <a:t>() </a:t>
            </a:r>
            <a:r>
              <a:rPr lang="en-US" sz="1800">
                <a:solidFill>
                  <a:schemeClr val="accent3"/>
                </a:solidFill>
              </a:rPr>
              <a:t>// bez parametrów, zwracamy int</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6"/>
                </a:solidFill>
              </a:rPr>
              <a:t>show</a:t>
            </a:r>
            <a:r>
              <a:rPr lang="en-US" sz="2400"/>
              <a:t>() </a:t>
            </a:r>
            <a:r>
              <a:rPr lang="en-US" sz="1800">
                <a:solidFill>
                  <a:schemeClr val="accent3"/>
                </a:solidFill>
              </a:rPr>
              <a:t>// bez parametrów z dostępem: private</a:t>
            </a:r>
            <a:endParaRPr sz="1800">
              <a:solidFill>
                <a:schemeClr val="accent3"/>
              </a:solidFill>
            </a:endParaRPr>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add</a:t>
            </a:r>
            <a:r>
              <a:rPr lang="en-US" sz="2400"/>
              <a:t>(int x, int y) </a:t>
            </a:r>
            <a:r>
              <a:rPr lang="en-US" sz="1800">
                <a:solidFill>
                  <a:schemeClr val="accent3"/>
                </a:solidFill>
              </a:rPr>
              <a:t>// 2 parametry wejściowe</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chemeClr val="dk1"/>
                </a:solidFill>
              </a:rPr>
              <a:t>public </a:t>
            </a:r>
            <a:r>
              <a:rPr lang="en-US" sz="2400">
                <a:solidFill>
                  <a:srgbClr val="660E7A"/>
                </a:solidFill>
              </a:rPr>
              <a:t>void</a:t>
            </a:r>
            <a:r>
              <a:rPr lang="en-US" sz="2400">
                <a:solidFill>
                  <a:schemeClr val="dk1"/>
                </a:solidFill>
              </a:rPr>
              <a:t> </a:t>
            </a:r>
            <a:r>
              <a:rPr lang="en-US" sz="2400">
                <a:solidFill>
                  <a:schemeClr val="accent6"/>
                </a:solidFill>
              </a:rPr>
              <a:t>display</a:t>
            </a:r>
            <a:r>
              <a:rPr lang="en-US" sz="2400">
                <a:solidFill>
                  <a:schemeClr val="dk1"/>
                </a:solidFill>
              </a:rPr>
              <a:t>(</a:t>
            </a:r>
            <a:r>
              <a:rPr lang="en-US" sz="2400">
                <a:solidFill>
                  <a:srgbClr val="660E7A"/>
                </a:solidFill>
              </a:rPr>
              <a:t>String name</a:t>
            </a:r>
            <a:r>
              <a:rPr lang="en-US" sz="2400">
                <a:solidFill>
                  <a:schemeClr val="dk1"/>
                </a:solidFill>
              </a:rPr>
              <a:t>) </a:t>
            </a:r>
            <a:r>
              <a:rPr lang="en-US" sz="1800">
                <a:solidFill>
                  <a:schemeClr val="accent3"/>
                </a:solidFill>
              </a:rPr>
              <a:t>// brak wyniku</a:t>
            </a:r>
            <a:endParaRPr sz="1800">
              <a:solidFill>
                <a:schemeClr val="accent3"/>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8" name="Google Shape;718;p73"/>
          <p:cNvSpPr txBox="1"/>
          <p:nvPr/>
        </p:nvSpPr>
        <p:spPr>
          <a:xfrm>
            <a:off x="7320225" y="24429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metody (o tym później)</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US" sz="1700" b="1">
                <a:solidFill>
                  <a:srgbClr val="20999D"/>
                </a:solidFill>
              </a:rPr>
              <a:t>typ_wyniku</a:t>
            </a:r>
            <a:r>
              <a:rPr lang="en-US" sz="1700" b="1"/>
              <a:t> </a:t>
            </a:r>
            <a:r>
              <a:rPr lang="en-US" sz="1700"/>
              <a:t>- określenie typu wyniku zwracanego przez metodę. Jeżeli metoda nie zwraca wyników piszemy: </a:t>
            </a:r>
            <a:r>
              <a:rPr lang="en-US" sz="1700" b="1"/>
              <a:t>void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US" sz="1700" b="1">
                <a:solidFill>
                  <a:schemeClr val="accent6"/>
                </a:solidFill>
              </a:rPr>
              <a:t>nazwa </a:t>
            </a:r>
            <a:r>
              <a:rPr lang="en-US" sz="1700"/>
              <a:t>- nazwa metody(patrz reguły tworzenia </a:t>
            </a:r>
            <a:r>
              <a:rPr lang="en-US" sz="1700" u="sng">
                <a:solidFill>
                  <a:schemeClr val="hlink"/>
                </a:solidFill>
                <a:hlinkClick r:id="rId3" action="ppaction://hlinksldjump"/>
              </a:rPr>
              <a:t>identyfikatorów</a:t>
            </a:r>
            <a:r>
              <a:rPr lang="en-US" sz="1700"/>
              <a:t>)</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czyli danych wejściowych, które "przekazujemy" metodzie. </a:t>
            </a:r>
            <a:endParaRPr sz="1700"/>
          </a:p>
          <a:p>
            <a:pPr marL="0" lvl="0" indent="0" algn="l" rtl="0">
              <a:spcBef>
                <a:spcPts val="0"/>
              </a:spcBef>
              <a:spcAft>
                <a:spcPts val="0"/>
              </a:spcAft>
              <a:buNone/>
            </a:pPr>
            <a:endParaRPr sz="1700"/>
          </a:p>
          <a:p>
            <a:pPr marL="0" lvl="0" indent="0" algn="l" rtl="0">
              <a:spcBef>
                <a:spcPts val="0"/>
              </a:spcBef>
              <a:spcAft>
                <a:spcPts val="0"/>
              </a:spcAft>
              <a:buClr>
                <a:schemeClr val="dk1"/>
              </a:buClr>
              <a:buSzPts val="1100"/>
              <a:buFont typeface="Arial"/>
              <a:buNone/>
            </a:pPr>
            <a:endParaRPr sz="17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Metoda</a:t>
            </a:r>
            <a:r>
              <a:rPr lang="en-US" dirty="0">
                <a:latin typeface="Arial"/>
                <a:ea typeface="Arial"/>
                <a:cs typeface="Arial"/>
                <a:sym typeface="Arial"/>
              </a:rPr>
              <a:t> - </a:t>
            </a: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ciało</a:t>
            </a:r>
            <a:r>
              <a:rPr lang="en-US" dirty="0">
                <a:latin typeface="Arial"/>
                <a:ea typeface="Arial"/>
                <a:cs typeface="Arial"/>
                <a:sym typeface="Arial"/>
              </a:rPr>
              <a:t> </a:t>
            </a:r>
            <a:r>
              <a:rPr lang="en-US" dirty="0" err="1">
                <a:latin typeface="Arial"/>
                <a:ea typeface="Arial"/>
                <a:cs typeface="Arial"/>
                <a:sym typeface="Arial"/>
              </a:rPr>
              <a:t>metody</a:t>
            </a:r>
            <a:r>
              <a:rPr lang="en-US" dirty="0">
                <a:latin typeface="Arial"/>
                <a:ea typeface="Arial"/>
                <a:cs typeface="Arial"/>
                <a:sym typeface="Arial"/>
              </a:rPr>
              <a:t>)</a:t>
            </a:r>
            <a:endParaRPr dirty="0">
              <a:latin typeface="Arial"/>
              <a:ea typeface="Arial"/>
              <a:cs typeface="Arial"/>
              <a:sym typeface="Arial"/>
            </a:endParaRPr>
          </a:p>
        </p:txBody>
      </p:sp>
      <p:sp>
        <p:nvSpPr>
          <p:cNvPr id="724" name="Google Shape;724;p74"/>
          <p:cNvSpPr txBox="1"/>
          <p:nvPr/>
        </p:nvSpPr>
        <p:spPr>
          <a:xfrm>
            <a:off x="126825" y="1082850"/>
            <a:ext cx="4399500" cy="50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rgbClr val="20999D"/>
                </a:solidFill>
              </a:rPr>
              <a:t>int</a:t>
            </a:r>
            <a:r>
              <a:rPr lang="en-US" sz="2600" b="1"/>
              <a:t> </a:t>
            </a:r>
            <a:r>
              <a:rPr lang="en-US" sz="2600" b="1">
                <a:solidFill>
                  <a:schemeClr val="accent6"/>
                </a:solidFill>
              </a:rPr>
              <a:t>sum</a:t>
            </a:r>
            <a:r>
              <a:rPr lang="en-US" sz="2600"/>
              <a:t>(int x, int y) {</a:t>
            </a:r>
            <a:endParaRPr sz="2600"/>
          </a:p>
          <a:p>
            <a:pPr marL="0" lvl="0" indent="0" algn="l" rtl="0">
              <a:spcBef>
                <a:spcPts val="0"/>
              </a:spcBef>
              <a:spcAft>
                <a:spcPts val="0"/>
              </a:spcAft>
              <a:buNone/>
            </a:pPr>
            <a:r>
              <a:rPr lang="en-US" sz="2600" b="1">
                <a:solidFill>
                  <a:schemeClr val="accent5"/>
                </a:solidFill>
              </a:rPr>
              <a:t>   </a:t>
            </a:r>
            <a:r>
              <a:rPr lang="en-US" sz="2600"/>
              <a:t> </a:t>
            </a:r>
            <a:r>
              <a:rPr lang="en-US" sz="2600">
                <a:solidFill>
                  <a:srgbClr val="20999D"/>
                </a:solidFill>
              </a:rPr>
              <a:t>int</a:t>
            </a:r>
            <a:r>
              <a:rPr lang="en-US" sz="2600"/>
              <a:t> z = x + y;</a:t>
            </a:r>
            <a:endParaRPr sz="2600"/>
          </a:p>
          <a:p>
            <a:pPr marL="0" lvl="0" indent="0" algn="l" rtl="0">
              <a:spcBef>
                <a:spcPts val="0"/>
              </a:spcBef>
              <a:spcAft>
                <a:spcPts val="0"/>
              </a:spcAft>
              <a:buNone/>
            </a:pPr>
            <a:r>
              <a:rPr lang="en-US" sz="2600"/>
              <a:t>    return z;</a:t>
            </a:r>
            <a:endParaRPr sz="2600"/>
          </a:p>
          <a:p>
            <a:pPr marL="0" lvl="0" indent="0" algn="l" rtl="0">
              <a:spcBef>
                <a:spcPts val="0"/>
              </a:spcBef>
              <a:spcAft>
                <a:spcPts val="0"/>
              </a:spcAft>
              <a:buNone/>
            </a:pPr>
            <a:r>
              <a:rPr lang="en-US" sz="2600"/>
              <a:t>}</a:t>
            </a:r>
            <a:r>
              <a:rPr lang="en-US" sz="2600" b="1">
                <a:solidFill>
                  <a:schemeClr val="accent5"/>
                </a:solidFill>
              </a:rPr>
              <a:t> </a:t>
            </a:r>
            <a:endParaRPr sz="2600" b="1">
              <a:solidFill>
                <a:schemeClr val="accent5"/>
              </a:solidFill>
            </a:endParaRPr>
          </a:p>
          <a:p>
            <a:pPr marL="0" lvl="0" indent="0" algn="l" rtl="0">
              <a:spcBef>
                <a:spcPts val="0"/>
              </a:spcBef>
              <a:spcAft>
                <a:spcPts val="0"/>
              </a:spcAft>
              <a:buNone/>
            </a:pPr>
            <a:endParaRPr sz="2600" b="1">
              <a:solidFill>
                <a:schemeClr val="accent5"/>
              </a:solidFill>
            </a:endParaRPr>
          </a:p>
          <a:p>
            <a:pPr marL="0" lvl="0" indent="0" algn="l" rtl="0">
              <a:spcBef>
                <a:spcPts val="0"/>
              </a:spcBef>
              <a:spcAft>
                <a:spcPts val="0"/>
              </a:spcAft>
              <a:buNone/>
            </a:pPr>
            <a:r>
              <a:rPr lang="en-US" sz="2600" b="1"/>
              <a:t>void </a:t>
            </a:r>
            <a:r>
              <a:rPr lang="en-US" sz="2600" b="1">
                <a:solidFill>
                  <a:schemeClr val="accent6"/>
                </a:solidFill>
              </a:rPr>
              <a:t>show</a:t>
            </a:r>
            <a:r>
              <a:rPr lang="en-US" sz="2600">
                <a:solidFill>
                  <a:schemeClr val="dk1"/>
                </a:solidFill>
              </a:rPr>
              <a:t>(String name) {</a:t>
            </a:r>
            <a:endParaRPr sz="2600">
              <a:solidFill>
                <a:schemeClr val="dk1"/>
              </a:solidFill>
            </a:endParaRPr>
          </a:p>
          <a:p>
            <a:pPr marL="0" lvl="0" indent="0" algn="l" rtl="0">
              <a:spcBef>
                <a:spcPts val="0"/>
              </a:spcBef>
              <a:spcAft>
                <a:spcPts val="0"/>
              </a:spcAft>
              <a:buNone/>
            </a:pPr>
            <a:r>
              <a:rPr lang="en-US" sz="2600">
                <a:solidFill>
                  <a:schemeClr val="dk1"/>
                </a:solidFill>
              </a:rPr>
              <a:t>    </a:t>
            </a:r>
            <a:r>
              <a:rPr lang="en-US" sz="2600" b="1">
                <a:solidFill>
                  <a:schemeClr val="dk1"/>
                </a:solidFill>
              </a:rPr>
              <a:t>if </a:t>
            </a:r>
            <a:r>
              <a:rPr lang="en-US" sz="2600">
                <a:solidFill>
                  <a:schemeClr val="dk1"/>
                </a:solidFill>
              </a:rPr>
              <a:t>(name == null) {</a:t>
            </a:r>
            <a:br>
              <a:rPr lang="en-US" sz="2600">
                <a:solidFill>
                  <a:schemeClr val="dk1"/>
                </a:solidFill>
              </a:rPr>
            </a:br>
            <a:r>
              <a:rPr lang="en-US" sz="2600">
                <a:solidFill>
                  <a:schemeClr val="dk1"/>
                </a:solidFill>
              </a:rPr>
              <a:t>       return;</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b="1">
                <a:solidFill>
                  <a:schemeClr val="accent5"/>
                </a:solidFill>
              </a:rPr>
              <a:t>   </a:t>
            </a:r>
            <a:r>
              <a:rPr lang="en-US" sz="2600">
                <a:solidFill>
                  <a:schemeClr val="dk1"/>
                </a:solidFill>
              </a:rPr>
              <a:t> System.out.println(name);</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r>
              <a:rPr lang="en-US" sz="2600" b="1">
                <a:solidFill>
                  <a:schemeClr val="accent5"/>
                </a:solidFill>
              </a:rPr>
              <a:t> </a:t>
            </a:r>
            <a:endParaRPr sz="2600" b="1">
              <a:solidFill>
                <a:schemeClr val="accent5"/>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25" name="Google Shape;725;p74"/>
          <p:cNvSpPr txBox="1"/>
          <p:nvPr/>
        </p:nvSpPr>
        <p:spPr>
          <a:xfrm>
            <a:off x="6565350" y="1170650"/>
            <a:ext cx="5610600" cy="5053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US" sz="1700" b="1">
                <a:solidFill>
                  <a:schemeClr val="dk1"/>
                </a:solidFill>
              </a:rPr>
              <a:t>kod metody (ciało metody)</a:t>
            </a:r>
            <a:r>
              <a:rPr lang="en-US" sz="1700">
                <a:solidFill>
                  <a:schemeClr val="dk1"/>
                </a:solidFill>
              </a:rPr>
              <a:t> - zapisujemy w nawiasach klamrowych (tak jak zwykły blok kodu)</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między nawiasami umieszczamy zero lub więcej instrukcji tworzących ciało metody</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metoda kończy swoje działania gdy przepływ programu dojdzie do nawiasu zamykającego albo natrafi na instrukcję </a:t>
            </a:r>
            <a:r>
              <a:rPr lang="en-US" sz="1700" b="1">
                <a:solidFill>
                  <a:schemeClr val="dk1"/>
                </a:solidFill>
              </a:rPr>
              <a:t>return</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b="1">
                <a:solidFill>
                  <a:schemeClr val="dk1"/>
                </a:solidFill>
              </a:rPr>
              <a:t>return </a:t>
            </a:r>
            <a:r>
              <a:rPr lang="en-US" sz="1700">
                <a:solidFill>
                  <a:schemeClr val="dk1"/>
                </a:solidFill>
              </a:rPr>
              <a:t>- służy do zwracania wartości z metody</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w metodzie mamy dostęp do </a:t>
            </a:r>
            <a:r>
              <a:rPr lang="en-US" sz="1700" b="1">
                <a:solidFill>
                  <a:schemeClr val="dk1"/>
                </a:solidFill>
              </a:rPr>
              <a:t>3</a:t>
            </a:r>
            <a:r>
              <a:rPr lang="en-US" sz="1700">
                <a:solidFill>
                  <a:schemeClr val="dk1"/>
                </a:solidFill>
              </a:rPr>
              <a:t> rodzajów danych:</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parametry przekazane w wywołaniu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zmienne lokalne utwórzone w kodzie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pola obiektu, w ramach którego wykonywana jest metoda</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0" lvl="0" indent="0" algn="l" rtl="0">
              <a:spcBef>
                <a:spcPts val="0"/>
              </a:spcBef>
              <a:spcAft>
                <a:spcPts val="0"/>
              </a:spcAft>
              <a:buClr>
                <a:schemeClr val="dk1"/>
              </a:buClr>
              <a:buSzPts val="1100"/>
              <a:buFont typeface="Arial"/>
              <a:buNone/>
            </a:pPr>
            <a:endParaRPr sz="1700"/>
          </a:p>
        </p:txBody>
      </p:sp>
      <p:cxnSp>
        <p:nvCxnSpPr>
          <p:cNvPr id="726" name="Google Shape;726;p74"/>
          <p:cNvCxnSpPr/>
          <p:nvPr/>
        </p:nvCxnSpPr>
        <p:spPr>
          <a:xfrm rot="10800000" flipH="1">
            <a:off x="2185175" y="2165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7" name="Google Shape;727;p74"/>
          <p:cNvSpPr txBox="1"/>
          <p:nvPr/>
        </p:nvSpPr>
        <p:spPr>
          <a:xfrm>
            <a:off x="2994875" y="1874925"/>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zwraca daną zgodną z typem w deklaracji</a:t>
            </a:r>
            <a:endParaRPr/>
          </a:p>
        </p:txBody>
      </p:sp>
      <p:cxnSp>
        <p:nvCxnSpPr>
          <p:cNvPr id="728" name="Google Shape;728;p74"/>
          <p:cNvCxnSpPr/>
          <p:nvPr/>
        </p:nvCxnSpPr>
        <p:spPr>
          <a:xfrm rot="10800000" flipH="1">
            <a:off x="3326550" y="14122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9" name="Google Shape;729;p74"/>
          <p:cNvSpPr txBox="1"/>
          <p:nvPr/>
        </p:nvSpPr>
        <p:spPr>
          <a:xfrm>
            <a:off x="4136250" y="1121500"/>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"otrzymuje" dwa parametry: x i y </a:t>
            </a:r>
            <a:endParaRPr/>
          </a:p>
        </p:txBody>
      </p:sp>
      <p:cxnSp>
        <p:nvCxnSpPr>
          <p:cNvPr id="730" name="Google Shape;730;p74"/>
          <p:cNvCxnSpPr/>
          <p:nvPr/>
        </p:nvCxnSpPr>
        <p:spPr>
          <a:xfrm rot="10800000" flipH="1">
            <a:off x="2185175" y="41911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1" name="Google Shape;731;p74"/>
          <p:cNvSpPr txBox="1"/>
          <p:nvPr/>
        </p:nvSpPr>
        <p:spPr>
          <a:xfrm>
            <a:off x="2994875" y="3900350"/>
            <a:ext cx="22242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bez widocznego efektu</a:t>
            </a:r>
            <a:endParaRPr/>
          </a:p>
        </p:txBody>
      </p:sp>
      <p:cxnSp>
        <p:nvCxnSpPr>
          <p:cNvPr id="732" name="Google Shape;732;p74"/>
          <p:cNvCxnSpPr/>
          <p:nvPr/>
        </p:nvCxnSpPr>
        <p:spPr>
          <a:xfrm rot="10800000" flipH="1">
            <a:off x="620625" y="540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3" name="Google Shape;733;p74"/>
          <p:cNvSpPr txBox="1"/>
          <p:nvPr/>
        </p:nvSpPr>
        <p:spPr>
          <a:xfrm>
            <a:off x="1430325" y="5194625"/>
            <a:ext cx="36717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gdy przetwarzanie dojdzie do nawiasu zamykającego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184" name="Google Shape;184;p21"/>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teoria + live-coding</a:t>
            </a:r>
            <a:endParaRPr sz="2400" b="1">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przykłady i zadania w kodzie</a:t>
            </a:r>
            <a:r>
              <a:rPr lang="en-US" sz="2400">
                <a:latin typeface="Arial"/>
                <a:ea typeface="Arial"/>
                <a:cs typeface="Arial"/>
                <a:sym typeface="Arial"/>
              </a:rPr>
              <a:t>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 rozwiązania </a:t>
            </a:r>
            <a:r>
              <a:rPr lang="en-US" sz="2400">
                <a:latin typeface="Arial"/>
                <a:ea typeface="Arial"/>
                <a:cs typeface="Arial"/>
                <a:sym typeface="Arial"/>
              </a:rPr>
              <a:t>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domowe</a:t>
            </a:r>
            <a:endParaRPr sz="2400" b="1">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ankiety i testy</a:t>
            </a:r>
            <a:endParaRPr sz="2400" b="1">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1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1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1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1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1000"/>
                                        <p:tgtEl>
                                          <p:spTgt spid="1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7" end="7"/>
                                            </p:txEl>
                                          </p:spTgt>
                                        </p:tgtEl>
                                        <p:attrNameLst>
                                          <p:attrName>style.visibility</p:attrName>
                                        </p:attrNameLst>
                                      </p:cBhvr>
                                      <p:to>
                                        <p:strVal val="visible"/>
                                      </p:to>
                                    </p:set>
                                    <p:animEffect transition="in" filter="fade">
                                      <p:cBhvr>
                                        <p:cTn id="42" dur="1000"/>
                                        <p:tgtEl>
                                          <p:spTgt spid="1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8" end="8"/>
                                            </p:txEl>
                                          </p:spTgt>
                                        </p:tgtEl>
                                        <p:attrNameLst>
                                          <p:attrName>style.visibility</p:attrName>
                                        </p:attrNameLst>
                                      </p:cBhvr>
                                      <p:to>
                                        <p:strVal val="visible"/>
                                      </p:to>
                                    </p:set>
                                    <p:animEffect transition="in" filter="fade">
                                      <p:cBhvr>
                                        <p:cTn id="47" dur="1000"/>
                                        <p:tgtEl>
                                          <p:spTgt spid="1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
                                            <p:txEl>
                                              <p:pRg st="9" end="9"/>
                                            </p:txEl>
                                          </p:spTgt>
                                        </p:tgtEl>
                                        <p:attrNameLst>
                                          <p:attrName>style.visibility</p:attrName>
                                        </p:attrNameLst>
                                      </p:cBhvr>
                                      <p:to>
                                        <p:strVal val="visible"/>
                                      </p:to>
                                    </p:set>
                                    <p:animEffect transition="in" filter="fade">
                                      <p:cBhvr>
                                        <p:cTn id="52" dur="1000"/>
                                        <p:tgtEl>
                                          <p:spTgt spid="18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
                                            <p:txEl>
                                              <p:pRg st="10" end="10"/>
                                            </p:txEl>
                                          </p:spTgt>
                                        </p:tgtEl>
                                        <p:attrNameLst>
                                          <p:attrName>style.visibility</p:attrName>
                                        </p:attrNameLst>
                                      </p:cBhvr>
                                      <p:to>
                                        <p:strVal val="visible"/>
                                      </p:to>
                                    </p:set>
                                    <p:animEffect transition="in" filter="fade">
                                      <p:cBhvr>
                                        <p:cTn id="57" dur="1000"/>
                                        <p:tgtEl>
                                          <p:spTgt spid="18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4">
                                            <p:txEl>
                                              <p:pRg st="11" end="11"/>
                                            </p:txEl>
                                          </p:spTgt>
                                        </p:tgtEl>
                                        <p:attrNameLst>
                                          <p:attrName>style.visibility</p:attrName>
                                        </p:attrNameLst>
                                      </p:cBhvr>
                                      <p:to>
                                        <p:strVal val="visible"/>
                                      </p:to>
                                    </p:set>
                                    <p:animEffect transition="in" filter="fade">
                                      <p:cBhvr>
                                        <p:cTn id="62" dur="1000"/>
                                        <p:tgtEl>
                                          <p:spTgt spid="18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4">
                                            <p:txEl>
                                              <p:pRg st="12" end="12"/>
                                            </p:txEl>
                                          </p:spTgt>
                                        </p:tgtEl>
                                        <p:attrNameLst>
                                          <p:attrName>style.visibility</p:attrName>
                                        </p:attrNameLst>
                                      </p:cBhvr>
                                      <p:to>
                                        <p:strVal val="visible"/>
                                      </p:to>
                                    </p:set>
                                    <p:animEffect transition="in" filter="fade">
                                      <p:cBhvr>
                                        <p:cTn id="67" dur="1000"/>
                                        <p:tgtEl>
                                          <p:spTgt spid="18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4">
                                            <p:txEl>
                                              <p:pRg st="13" end="13"/>
                                            </p:txEl>
                                          </p:spTgt>
                                        </p:tgtEl>
                                        <p:attrNameLst>
                                          <p:attrName>style.visibility</p:attrName>
                                        </p:attrNameLst>
                                      </p:cBhvr>
                                      <p:to>
                                        <p:strVal val="visible"/>
                                      </p:to>
                                    </p:set>
                                    <p:animEffect transition="in" filter="fade">
                                      <p:cBhvr>
                                        <p:cTn id="72" dur="1000"/>
                                        <p:tgtEl>
                                          <p:spTgt spid="18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75"/>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dostępowe</a:t>
            </a:r>
            <a:endParaRPr>
              <a:latin typeface="Arial"/>
              <a:ea typeface="Arial"/>
              <a:cs typeface="Arial"/>
              <a:sym typeface="Arial"/>
            </a:endParaRPr>
          </a:p>
        </p:txBody>
      </p:sp>
      <p:sp>
        <p:nvSpPr>
          <p:cNvPr id="739" name="Google Shape;739;p75"/>
          <p:cNvSpPr txBox="1"/>
          <p:nvPr/>
        </p:nvSpPr>
        <p:spPr>
          <a:xfrm>
            <a:off x="190875" y="2438225"/>
            <a:ext cx="4130700" cy="39576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6"/>
                </a:solidFill>
              </a:rPr>
              <a:t>getBrand</a:t>
            </a:r>
            <a:r>
              <a:rPr lang="en-US" sz="1800">
                <a:solidFill>
                  <a:schemeClr val="accent5"/>
                </a:solidFill>
              </a:rPr>
              <a: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void </a:t>
            </a:r>
            <a:r>
              <a:rPr lang="en-US" sz="1800">
                <a:solidFill>
                  <a:schemeClr val="accent6"/>
                </a:solidFill>
              </a:rPr>
              <a:t>setBrand</a:t>
            </a:r>
            <a:r>
              <a:rPr lang="en-US" sz="1800">
                <a:solidFill>
                  <a:schemeClr val="dk1"/>
                </a:solidFill>
              </a:rPr>
              <a:t>(String brand) {</a:t>
            </a:r>
            <a:endParaRPr sz="1800">
              <a:solidFill>
                <a:schemeClr val="dk1"/>
              </a:solidFill>
            </a:endParaRPr>
          </a:p>
          <a:p>
            <a:pPr marL="0" lvl="0" indent="0" algn="l" rtl="0">
              <a:spcBef>
                <a:spcPts val="0"/>
              </a:spcBef>
              <a:spcAft>
                <a:spcPts val="0"/>
              </a:spcAft>
              <a:buNone/>
            </a:pPr>
            <a:r>
              <a:rPr lang="en-US" sz="1800"/>
              <a:t>       </a:t>
            </a:r>
            <a:r>
              <a:rPr lang="en-US" sz="1800" b="1"/>
              <a:t>this</a:t>
            </a:r>
            <a:r>
              <a:rPr lang="en-US" sz="1800"/>
              <a:t>.</a:t>
            </a:r>
            <a:r>
              <a:rPr lang="en-US" sz="1800">
                <a:solidFill>
                  <a:schemeClr val="accent5"/>
                </a:solidFill>
              </a:rPr>
              <a:t>brand</a:t>
            </a:r>
            <a:r>
              <a:rPr lang="en-US" sz="1800"/>
              <a:t> = brand;</a:t>
            </a:r>
            <a:endParaRPr sz="1800"/>
          </a:p>
          <a:p>
            <a:pPr marL="0" lvl="0" indent="0" algn="l" rtl="0">
              <a:spcBef>
                <a:spcPts val="0"/>
              </a:spcBef>
              <a:spcAft>
                <a:spcPts val="0"/>
              </a:spcAft>
              <a:buNone/>
            </a:pPr>
            <a:r>
              <a:rPr lang="en-US" sz="1800"/>
              <a:t>    }</a:t>
            </a:r>
            <a:endParaRPr sz="1800"/>
          </a:p>
          <a:p>
            <a:pPr marL="0" lvl="0" indent="0" algn="l" rtl="0">
              <a:spcBef>
                <a:spcPts val="0"/>
              </a:spcBef>
              <a:spcAft>
                <a:spcPts val="0"/>
              </a:spcAft>
              <a:buNone/>
            </a:pPr>
            <a:r>
              <a:rPr lang="en-US" sz="1800"/>
              <a:t>}</a:t>
            </a:r>
            <a:endParaRPr sz="1800"/>
          </a:p>
        </p:txBody>
      </p:sp>
      <p:sp>
        <p:nvSpPr>
          <p:cNvPr id="740" name="Google Shape;740;p75"/>
          <p:cNvSpPr txBox="1"/>
          <p:nvPr/>
        </p:nvSpPr>
        <p:spPr>
          <a:xfrm>
            <a:off x="4063900" y="358627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getter dla pola </a:t>
            </a:r>
            <a:r>
              <a:rPr lang="en-US">
                <a:solidFill>
                  <a:schemeClr val="accent5"/>
                </a:solidFill>
              </a:rPr>
              <a:t>brand</a:t>
            </a:r>
            <a:endParaRPr>
              <a:solidFill>
                <a:schemeClr val="accent5"/>
              </a:solidFill>
            </a:endParaRPr>
          </a:p>
        </p:txBody>
      </p:sp>
      <p:sp>
        <p:nvSpPr>
          <p:cNvPr id="741" name="Google Shape;741;p75"/>
          <p:cNvSpPr txBox="1">
            <a:spLocks noGrp="1"/>
          </p:cNvSpPr>
          <p:nvPr>
            <p:ph type="ctrTitle" idx="4294967295"/>
          </p:nvPr>
        </p:nvSpPr>
        <p:spPr>
          <a:xfrm>
            <a:off x="64050" y="1006200"/>
            <a:ext cx="12063900" cy="135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Metody</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dostępowe</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gettery</a:t>
            </a:r>
            <a:r>
              <a:rPr lang="en-US" sz="2000" b="1" u="sng" dirty="0">
                <a:solidFill>
                  <a:schemeClr val="accent6"/>
                </a:solidFill>
                <a:latin typeface="Arial"/>
                <a:ea typeface="Arial"/>
                <a:cs typeface="Arial"/>
                <a:sym typeface="Arial"/>
              </a:rPr>
              <a:t> / </a:t>
            </a:r>
            <a:r>
              <a:rPr lang="en-US" sz="2000" b="1" u="sng" dirty="0" err="1">
                <a:solidFill>
                  <a:schemeClr val="accent6"/>
                </a:solidFill>
                <a:latin typeface="Arial"/>
                <a:ea typeface="Arial"/>
                <a:cs typeface="Arial"/>
                <a:sym typeface="Arial"/>
              </a:rPr>
              <a:t>settery</a:t>
            </a:r>
            <a:r>
              <a:rPr lang="en-US" sz="2000" b="1" u="sng" dirty="0">
                <a:solidFill>
                  <a:schemeClr val="accent6"/>
                </a:solidFill>
                <a:latin typeface="Arial"/>
                <a:ea typeface="Arial"/>
                <a:cs typeface="Arial"/>
                <a:sym typeface="Arial"/>
              </a:rPr>
              <a:t>)</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służące</a:t>
            </a:r>
            <a:r>
              <a:rPr lang="en-US" sz="2000" dirty="0">
                <a:latin typeface="Arial"/>
                <a:ea typeface="Arial"/>
                <a:cs typeface="Arial"/>
                <a:sym typeface="Arial"/>
              </a:rPr>
              <a:t> do </a:t>
            </a:r>
            <a:r>
              <a:rPr lang="en-US" sz="2000" dirty="0" err="1">
                <a:latin typeface="Arial"/>
                <a:ea typeface="Arial"/>
                <a:cs typeface="Arial"/>
                <a:sym typeface="Arial"/>
              </a:rPr>
              <a:t>ustawiania</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pobierania</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z </a:t>
            </a:r>
            <a:r>
              <a:rPr lang="en-US" sz="2000" dirty="0" err="1">
                <a:latin typeface="Arial"/>
                <a:ea typeface="Arial"/>
                <a:cs typeface="Arial"/>
                <a:sym typeface="Arial"/>
              </a:rPr>
              <a:t>pól</a:t>
            </a:r>
            <a:r>
              <a:rPr lang="en-US" sz="2000" dirty="0">
                <a:latin typeface="Arial"/>
                <a:ea typeface="Arial"/>
                <a:cs typeface="Arial"/>
                <a:sym typeface="Arial"/>
              </a:rPr>
              <a:t> </a:t>
            </a:r>
            <a:r>
              <a:rPr lang="en-US" sz="2000" dirty="0" err="1">
                <a:latin typeface="Arial"/>
                <a:ea typeface="Arial"/>
                <a:cs typeface="Arial"/>
                <a:sym typeface="Arial"/>
              </a:rPr>
              <a:t>obiektu</a:t>
            </a:r>
            <a:r>
              <a:rPr lang="en-US" sz="2000" dirty="0">
                <a:latin typeface="Arial"/>
                <a:ea typeface="Arial"/>
                <a:cs typeface="Arial"/>
                <a:sym typeface="Arial"/>
              </a:rPr>
              <a:t>. Pola </a:t>
            </a:r>
            <a:r>
              <a:rPr lang="en-US" sz="2000" dirty="0" err="1">
                <a:latin typeface="Arial"/>
                <a:ea typeface="Arial"/>
                <a:cs typeface="Arial"/>
                <a:sym typeface="Arial"/>
              </a:rPr>
              <a:t>są</a:t>
            </a:r>
            <a:r>
              <a:rPr lang="en-US" sz="2000" dirty="0">
                <a:latin typeface="Arial"/>
                <a:ea typeface="Arial"/>
                <a:cs typeface="Arial"/>
                <a:sym typeface="Arial"/>
              </a:rPr>
              <a:t> "</a:t>
            </a:r>
            <a:r>
              <a:rPr lang="en-US" sz="2000" dirty="0" err="1">
                <a:latin typeface="Arial"/>
                <a:ea typeface="Arial"/>
                <a:cs typeface="Arial"/>
                <a:sym typeface="Arial"/>
              </a:rPr>
              <a:t>ukrywane</a:t>
            </a:r>
            <a:r>
              <a:rPr lang="en-US" sz="2000" dirty="0">
                <a:latin typeface="Arial"/>
                <a:ea typeface="Arial"/>
                <a:cs typeface="Arial"/>
                <a:sym typeface="Arial"/>
              </a:rPr>
              <a:t>" </a:t>
            </a:r>
            <a:r>
              <a:rPr lang="en-US" sz="2000" dirty="0" err="1">
                <a:latin typeface="Arial"/>
                <a:ea typeface="Arial"/>
                <a:cs typeface="Arial"/>
                <a:sym typeface="Arial"/>
              </a:rPr>
              <a:t>przed</a:t>
            </a:r>
            <a:r>
              <a:rPr lang="en-US" sz="2000" dirty="0">
                <a:latin typeface="Arial"/>
                <a:ea typeface="Arial"/>
                <a:cs typeface="Arial"/>
                <a:sym typeface="Arial"/>
              </a:rPr>
              <a:t> </a:t>
            </a:r>
            <a:r>
              <a:rPr lang="en-US" sz="2000" dirty="0" err="1">
                <a:latin typeface="Arial"/>
                <a:ea typeface="Arial"/>
                <a:cs typeface="Arial"/>
                <a:sym typeface="Arial"/>
              </a:rPr>
              <a:t>innymi</a:t>
            </a:r>
            <a:r>
              <a:rPr lang="en-US" sz="2000" dirty="0">
                <a:latin typeface="Arial"/>
                <a:ea typeface="Arial"/>
                <a:cs typeface="Arial"/>
                <a:sym typeface="Arial"/>
              </a:rPr>
              <a:t> </a:t>
            </a:r>
            <a:r>
              <a:rPr lang="en-US" sz="2000" dirty="0" err="1">
                <a:latin typeface="Arial"/>
                <a:ea typeface="Arial"/>
                <a:cs typeface="Arial"/>
                <a:sym typeface="Arial"/>
              </a:rPr>
              <a:t>klasami</a:t>
            </a:r>
            <a:r>
              <a:rPr lang="en-US" sz="2000" dirty="0">
                <a:latin typeface="Arial"/>
                <a:ea typeface="Arial"/>
                <a:cs typeface="Arial"/>
                <a:sym typeface="Arial"/>
              </a:rPr>
              <a:t>, a </a:t>
            </a:r>
            <a:r>
              <a:rPr lang="en-US" sz="2000" dirty="0" err="1">
                <a:latin typeface="Arial"/>
                <a:ea typeface="Arial"/>
                <a:cs typeface="Arial"/>
                <a:sym typeface="Arial"/>
              </a:rPr>
              <a:t>dostęp</a:t>
            </a:r>
            <a:r>
              <a:rPr lang="en-US" sz="2000" dirty="0">
                <a:latin typeface="Arial"/>
                <a:ea typeface="Arial"/>
                <a:cs typeface="Arial"/>
                <a:sym typeface="Arial"/>
              </a:rPr>
              <a:t> do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odbywa</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a:t>
            </a:r>
            <a:r>
              <a:rPr lang="en-US" sz="2000" dirty="0" err="1">
                <a:latin typeface="Arial"/>
                <a:ea typeface="Arial"/>
                <a:cs typeface="Arial"/>
                <a:sym typeface="Arial"/>
              </a:rPr>
              <a:t>przez</a:t>
            </a:r>
            <a:r>
              <a:rPr lang="en-US" sz="2000" dirty="0">
                <a:latin typeface="Arial"/>
                <a:ea typeface="Arial"/>
                <a:cs typeface="Arial"/>
                <a:sym typeface="Arial"/>
              </a:rPr>
              <a:t> </a:t>
            </a: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dostępowe</a:t>
            </a:r>
            <a:r>
              <a:rPr lang="en-US" sz="2000" dirty="0">
                <a:latin typeface="Arial"/>
                <a:ea typeface="Arial"/>
                <a:cs typeface="Arial"/>
                <a:sym typeface="Arial"/>
              </a:rPr>
              <a:t>. </a:t>
            </a:r>
            <a:r>
              <a:rPr lang="en-US" sz="2000" dirty="0" err="1">
                <a:latin typeface="Arial"/>
                <a:ea typeface="Arial"/>
                <a:cs typeface="Arial"/>
                <a:sym typeface="Arial"/>
              </a:rPr>
              <a:t>Nie</a:t>
            </a:r>
            <a:r>
              <a:rPr lang="en-US" sz="2000" dirty="0">
                <a:latin typeface="Arial"/>
                <a:ea typeface="Arial"/>
                <a:cs typeface="Arial"/>
                <a:sym typeface="Arial"/>
              </a:rPr>
              <a:t> jest to </a:t>
            </a:r>
            <a:r>
              <a:rPr lang="en-US" sz="2000" dirty="0" err="1">
                <a:latin typeface="Arial"/>
                <a:ea typeface="Arial"/>
                <a:cs typeface="Arial"/>
                <a:sym typeface="Arial"/>
              </a:rPr>
              <a:t>wymóg</a:t>
            </a:r>
            <a:r>
              <a:rPr lang="en-US" sz="2000" dirty="0">
                <a:latin typeface="Arial"/>
                <a:ea typeface="Arial"/>
                <a:cs typeface="Arial"/>
                <a:sym typeface="Arial"/>
              </a:rPr>
              <a:t> </a:t>
            </a:r>
            <a:r>
              <a:rPr lang="en-US" sz="2000" dirty="0" err="1">
                <a:latin typeface="Arial"/>
                <a:ea typeface="Arial"/>
                <a:cs typeface="Arial"/>
                <a:sym typeface="Arial"/>
              </a:rPr>
              <a:t>języka</a:t>
            </a:r>
            <a:r>
              <a:rPr lang="en-US" sz="2000" dirty="0">
                <a:latin typeface="Arial"/>
                <a:ea typeface="Arial"/>
                <a:cs typeface="Arial"/>
                <a:sym typeface="Arial"/>
              </a:rPr>
              <a:t> </a:t>
            </a:r>
            <a:r>
              <a:rPr lang="en-US" sz="2000" dirty="0" err="1">
                <a:latin typeface="Arial"/>
                <a:ea typeface="Arial"/>
                <a:cs typeface="Arial"/>
                <a:sym typeface="Arial"/>
              </a:rPr>
              <a:t>tylko</a:t>
            </a:r>
            <a:r>
              <a:rPr lang="en-US" sz="2000" dirty="0">
                <a:latin typeface="Arial"/>
                <a:ea typeface="Arial"/>
                <a:cs typeface="Arial"/>
                <a:sym typeface="Arial"/>
              </a:rPr>
              <a:t> dobra </a:t>
            </a:r>
            <a:r>
              <a:rPr lang="en-US" sz="2000" dirty="0" err="1">
                <a:latin typeface="Arial"/>
                <a:ea typeface="Arial"/>
                <a:cs typeface="Arial"/>
                <a:sym typeface="Arial"/>
              </a:rPr>
              <a:t>praktyka</a:t>
            </a:r>
            <a:r>
              <a:rPr lang="en-US" sz="2000" dirty="0">
                <a:latin typeface="Arial"/>
                <a:ea typeface="Arial"/>
                <a:cs typeface="Arial"/>
                <a:sym typeface="Arial"/>
              </a:rPr>
              <a:t> </a:t>
            </a:r>
            <a:r>
              <a:rPr lang="en-US" sz="2000" dirty="0" err="1">
                <a:latin typeface="Arial"/>
                <a:ea typeface="Arial"/>
                <a:cs typeface="Arial"/>
                <a:sym typeface="Arial"/>
              </a:rPr>
              <a:t>tworzenia</a:t>
            </a:r>
            <a:r>
              <a:rPr lang="en-US" sz="2000" dirty="0">
                <a:latin typeface="Arial"/>
                <a:ea typeface="Arial"/>
                <a:cs typeface="Arial"/>
                <a:sym typeface="Arial"/>
              </a:rPr>
              <a:t> </a:t>
            </a:r>
            <a:r>
              <a:rPr lang="en-US" sz="2000" dirty="0" err="1">
                <a:latin typeface="Arial"/>
                <a:ea typeface="Arial"/>
                <a:cs typeface="Arial"/>
                <a:sym typeface="Arial"/>
              </a:rPr>
              <a:t>oprogramowania</a:t>
            </a:r>
            <a:r>
              <a:rPr lang="en-US" sz="2000" dirty="0">
                <a:latin typeface="Arial"/>
                <a:ea typeface="Arial"/>
                <a:cs typeface="Arial"/>
                <a:sym typeface="Arial"/>
              </a:rPr>
              <a:t> </a:t>
            </a:r>
            <a:r>
              <a:rPr lang="en-US" sz="2000" dirty="0" err="1">
                <a:latin typeface="Arial"/>
                <a:ea typeface="Arial"/>
                <a:cs typeface="Arial"/>
                <a:sym typeface="Arial"/>
              </a:rPr>
              <a:t>obiektowego</a:t>
            </a: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cxnSp>
        <p:nvCxnSpPr>
          <p:cNvPr id="742" name="Google Shape;742;p75"/>
          <p:cNvCxnSpPr/>
          <p:nvPr/>
        </p:nvCxnSpPr>
        <p:spPr>
          <a:xfrm rot="10800000" flipH="1">
            <a:off x="3326550" y="3774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3" name="Google Shape;743;p75"/>
          <p:cNvSpPr txBox="1"/>
          <p:nvPr/>
        </p:nvSpPr>
        <p:spPr>
          <a:xfrm>
            <a:off x="3566375" y="2614550"/>
            <a:ext cx="34575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pole </a:t>
            </a:r>
            <a:r>
              <a:rPr lang="en-US">
                <a:solidFill>
                  <a:schemeClr val="accent5"/>
                </a:solidFill>
              </a:rPr>
              <a:t>brand </a:t>
            </a:r>
            <a:r>
              <a:rPr lang="en-US"/>
              <a:t>ma dostęp: prywatny, czyli jest ukryte przez kodem spoza klasy </a:t>
            </a:r>
            <a:r>
              <a:rPr lang="en-US">
                <a:solidFill>
                  <a:schemeClr val="accent5"/>
                </a:solidFill>
              </a:rPr>
              <a:t>Car</a:t>
            </a:r>
            <a:endParaRPr>
              <a:solidFill>
                <a:schemeClr val="accent5"/>
              </a:solidFill>
            </a:endParaRPr>
          </a:p>
        </p:txBody>
      </p:sp>
      <p:cxnSp>
        <p:nvCxnSpPr>
          <p:cNvPr id="744" name="Google Shape;744;p75"/>
          <p:cNvCxnSpPr/>
          <p:nvPr/>
        </p:nvCxnSpPr>
        <p:spPr>
          <a:xfrm rot="10800000" flipH="1">
            <a:off x="2829025" y="29551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5" name="Google Shape;745;p75"/>
          <p:cNvSpPr txBox="1"/>
          <p:nvPr/>
        </p:nvSpPr>
        <p:spPr>
          <a:xfrm>
            <a:off x="5004650" y="500502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setter dla pola </a:t>
            </a:r>
            <a:r>
              <a:rPr lang="en-US">
                <a:solidFill>
                  <a:schemeClr val="accent5"/>
                </a:solidFill>
              </a:rPr>
              <a:t>brand</a:t>
            </a:r>
            <a:endParaRPr>
              <a:solidFill>
                <a:schemeClr val="accent5"/>
              </a:solidFill>
            </a:endParaRPr>
          </a:p>
        </p:txBody>
      </p:sp>
      <p:cxnSp>
        <p:nvCxnSpPr>
          <p:cNvPr id="746" name="Google Shape;746;p75"/>
          <p:cNvCxnSpPr/>
          <p:nvPr/>
        </p:nvCxnSpPr>
        <p:spPr>
          <a:xfrm rot="10800000" flipH="1">
            <a:off x="4267300" y="5193200"/>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747" name="Google Shape;747;p75"/>
          <p:cNvCxnSpPr/>
          <p:nvPr/>
        </p:nvCxnSpPr>
        <p:spPr>
          <a:xfrm>
            <a:off x="3814400" y="5424075"/>
            <a:ext cx="868200" cy="341400"/>
          </a:xfrm>
          <a:prstGeom prst="straightConnector1">
            <a:avLst/>
          </a:prstGeom>
          <a:noFill/>
          <a:ln w="28575" cap="flat" cmpd="sng">
            <a:solidFill>
              <a:srgbClr val="E06666"/>
            </a:solidFill>
            <a:prstDash val="solid"/>
            <a:round/>
            <a:headEnd type="stealth" w="med" len="med"/>
            <a:tailEnd type="none" w="med" len="med"/>
          </a:ln>
        </p:spPr>
      </p:cxnSp>
      <p:sp>
        <p:nvSpPr>
          <p:cNvPr id="748" name="Google Shape;748;p75"/>
          <p:cNvSpPr txBox="1"/>
          <p:nvPr/>
        </p:nvSpPr>
        <p:spPr>
          <a:xfrm>
            <a:off x="4831000" y="5512300"/>
            <a:ext cx="2774400" cy="6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brand "przysłania" pole obiektu o tej samej nazwie</a:t>
            </a:r>
            <a:endParaRPr>
              <a:solidFill>
                <a:schemeClr val="accent5"/>
              </a:solidFill>
            </a:endParaRPr>
          </a:p>
        </p:txBody>
      </p:sp>
      <p:sp>
        <p:nvSpPr>
          <p:cNvPr id="749" name="Google Shape;749;p75"/>
          <p:cNvSpPr txBox="1"/>
          <p:nvPr/>
        </p:nvSpPr>
        <p:spPr>
          <a:xfrm>
            <a:off x="1830500" y="5676825"/>
            <a:ext cx="30006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żeby odwołać się do pola musimy użyć słowa kluczowego: </a:t>
            </a:r>
            <a:r>
              <a:rPr lang="en-US" b="1"/>
              <a:t>this</a:t>
            </a:r>
            <a:endParaRPr b="1">
              <a:solidFill>
                <a:schemeClr val="accent5"/>
              </a:solidFill>
            </a:endParaRPr>
          </a:p>
        </p:txBody>
      </p:sp>
      <p:cxnSp>
        <p:nvCxnSpPr>
          <p:cNvPr id="750" name="Google Shape;750;p75"/>
          <p:cNvCxnSpPr/>
          <p:nvPr/>
        </p:nvCxnSpPr>
        <p:spPr>
          <a:xfrm>
            <a:off x="1088900" y="5588500"/>
            <a:ext cx="741600" cy="352800"/>
          </a:xfrm>
          <a:prstGeom prst="straightConnector1">
            <a:avLst/>
          </a:prstGeom>
          <a:noFill/>
          <a:ln w="28575" cap="flat" cmpd="sng">
            <a:solidFill>
              <a:srgbClr val="E06666"/>
            </a:solidFill>
            <a:prstDash val="solid"/>
            <a:round/>
            <a:headEnd type="stealth" w="med" len="med"/>
            <a:tailEnd type="none" w="med" len="med"/>
          </a:ln>
        </p:spPr>
      </p:cxnSp>
      <p:sp>
        <p:nvSpPr>
          <p:cNvPr id="751" name="Google Shape;751;p75"/>
          <p:cNvSpPr txBox="1"/>
          <p:nvPr/>
        </p:nvSpPr>
        <p:spPr>
          <a:xfrm>
            <a:off x="7324425" y="3053950"/>
            <a:ext cx="4682400" cy="21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Automatyczne tworzenie getterów / setterów w IntelliJ:</a:t>
            </a:r>
            <a:endParaRPr/>
          </a:p>
          <a:p>
            <a:pPr marL="0" lvl="0" indent="0" algn="ctr" rtl="0">
              <a:spcBef>
                <a:spcPts val="0"/>
              </a:spcBef>
              <a:spcAft>
                <a:spcPts val="0"/>
              </a:spcAft>
              <a:buNone/>
            </a:pPr>
            <a:endParaRPr/>
          </a:p>
          <a:p>
            <a:pPr marL="0" lvl="0" indent="0" algn="ctr" rtl="0">
              <a:spcBef>
                <a:spcPts val="0"/>
              </a:spcBef>
              <a:spcAft>
                <a:spcPts val="0"/>
              </a:spcAft>
              <a:buNone/>
            </a:pPr>
            <a:r>
              <a:rPr lang="en-US" sz="1800" i="1">
                <a:solidFill>
                  <a:schemeClr val="dk1"/>
                </a:solidFill>
              </a:rPr>
              <a:t>{w klasie}</a:t>
            </a:r>
            <a:endParaRPr sz="1800" i="1">
              <a:solidFill>
                <a:schemeClr val="dk1"/>
              </a:solidFill>
            </a:endParaRPr>
          </a:p>
          <a:p>
            <a:pPr marL="0" lvl="0" indent="0" algn="ctr" rtl="0">
              <a:spcBef>
                <a:spcPts val="0"/>
              </a:spcBef>
              <a:spcAft>
                <a:spcPts val="0"/>
              </a:spcAft>
              <a:buNone/>
            </a:pPr>
            <a:r>
              <a:rPr lang="en-US" sz="1800" i="1">
                <a:solidFill>
                  <a:schemeClr val="dk1"/>
                </a:solidFill>
              </a:rPr>
              <a:t>(</a:t>
            </a:r>
            <a:r>
              <a:rPr lang="en-US" sz="1800" b="1" i="1">
                <a:solidFill>
                  <a:schemeClr val="dk1"/>
                </a:solidFill>
              </a:rPr>
              <a:t>Alt + Insert → Getter and Setter)</a:t>
            </a:r>
            <a:endParaRPr sz="1800" i="1">
              <a:solidFill>
                <a:schemeClr val="dk1"/>
              </a:solidFill>
            </a:endParaRPr>
          </a:p>
          <a:p>
            <a:pPr marL="457200" lvl="0" indent="0" algn="ctr" rtl="0">
              <a:spcBef>
                <a:spcPts val="0"/>
              </a:spcBef>
              <a:spcAft>
                <a:spcPts val="0"/>
              </a:spcAft>
              <a:buNone/>
            </a:pPr>
            <a:r>
              <a:rPr lang="en-US" sz="1800">
                <a:solidFill>
                  <a:schemeClr val="dk1"/>
                </a:solidFill>
              </a:rPr>
              <a:t>lub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b="1" i="1">
                <a:solidFill>
                  <a:schemeClr val="dk1"/>
                </a:solidFill>
              </a:rPr>
              <a:t>(PPM → Generate →  Getter and Setter</a:t>
            </a:r>
            <a:r>
              <a:rPr lang="en-US" sz="1800" i="1">
                <a:solidFill>
                  <a:schemeClr val="dk1"/>
                </a:solidFill>
              </a:rPr>
              <a:t>)</a:t>
            </a:r>
            <a:endParaRPr sz="1800" i="1">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76"/>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Konstruktor</a:t>
            </a:r>
            <a:endParaRPr dirty="0">
              <a:latin typeface="Arial"/>
              <a:ea typeface="Arial"/>
              <a:cs typeface="Arial"/>
              <a:sym typeface="Arial"/>
            </a:endParaRPr>
          </a:p>
        </p:txBody>
      </p:sp>
      <p:sp>
        <p:nvSpPr>
          <p:cNvPr id="757" name="Google Shape;757;p76"/>
          <p:cNvSpPr txBox="1"/>
          <p:nvPr/>
        </p:nvSpPr>
        <p:spPr>
          <a:xfrm>
            <a:off x="151850" y="3014500"/>
            <a:ext cx="4589100" cy="32289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6"/>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String </a:t>
            </a:r>
            <a:r>
              <a:rPr lang="en-US" sz="1800">
                <a:solidFill>
                  <a:schemeClr val="accent5"/>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(String brand, String color)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brand</a:t>
            </a:r>
            <a:r>
              <a:rPr lang="en-US" sz="1800">
                <a:solidFill>
                  <a:schemeClr val="dk1"/>
                </a:solidFill>
              </a:rPr>
              <a:t> = brand;</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color</a:t>
            </a:r>
            <a:r>
              <a:rPr lang="en-US" sz="1800">
                <a:solidFill>
                  <a:schemeClr val="dk1"/>
                </a:solidFill>
              </a:rPr>
              <a:t> = color;</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758" name="Google Shape;758;p76"/>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Konstruktor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metoda w klasie która służy (głównie) do inicjowania pól obiektu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59" name="Google Shape;759;p76"/>
          <p:cNvSpPr txBox="1"/>
          <p:nvPr/>
        </p:nvSpPr>
        <p:spPr>
          <a:xfrm>
            <a:off x="3490175" y="3986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musi mieć taką samą nazwę jak klasa; może nie posiadać parametrów</a:t>
            </a:r>
            <a:endParaRPr>
              <a:solidFill>
                <a:schemeClr val="accent5"/>
              </a:solidFill>
            </a:endParaRPr>
          </a:p>
        </p:txBody>
      </p:sp>
      <p:cxnSp>
        <p:nvCxnSpPr>
          <p:cNvPr id="760" name="Google Shape;760;p76"/>
          <p:cNvCxnSpPr/>
          <p:nvPr/>
        </p:nvCxnSpPr>
        <p:spPr>
          <a:xfrm rot="10800000" flipH="1">
            <a:off x="2752825" y="43267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61" name="Google Shape;761;p76"/>
          <p:cNvSpPr txBox="1"/>
          <p:nvPr/>
        </p:nvSpPr>
        <p:spPr>
          <a:xfrm>
            <a:off x="3691375" y="5457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konstruktorów może być wiele (albo żadnego); muszą się różnić parametrami</a:t>
            </a:r>
            <a:endParaRPr>
              <a:solidFill>
                <a:schemeClr val="accent5"/>
              </a:solidFill>
            </a:endParaRPr>
          </a:p>
        </p:txBody>
      </p:sp>
      <p:cxnSp>
        <p:nvCxnSpPr>
          <p:cNvPr id="762" name="Google Shape;762;p76"/>
          <p:cNvCxnSpPr/>
          <p:nvPr/>
        </p:nvCxnSpPr>
        <p:spPr>
          <a:xfrm>
            <a:off x="3219250" y="5199600"/>
            <a:ext cx="838800" cy="263400"/>
          </a:xfrm>
          <a:prstGeom prst="straightConnector1">
            <a:avLst/>
          </a:prstGeom>
          <a:noFill/>
          <a:ln w="28575" cap="flat" cmpd="sng">
            <a:solidFill>
              <a:srgbClr val="E06666"/>
            </a:solidFill>
            <a:prstDash val="solid"/>
            <a:round/>
            <a:headEnd type="stealth" w="med" len="med"/>
            <a:tailEnd type="none" w="med" len="med"/>
          </a:ln>
        </p:spPr>
      </p:cxnSp>
      <p:sp>
        <p:nvSpPr>
          <p:cNvPr id="763" name="Google Shape;763;p76"/>
          <p:cNvSpPr txBox="1"/>
          <p:nvPr/>
        </p:nvSpPr>
        <p:spPr>
          <a:xfrm>
            <a:off x="3478575" y="34696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nie zwraca żadnej wartości (nawet </a:t>
            </a:r>
            <a:r>
              <a:rPr lang="en-US" b="1"/>
              <a:t>void</a:t>
            </a:r>
            <a:r>
              <a:rPr lang="en-US"/>
              <a:t>!)</a:t>
            </a:r>
            <a:endParaRPr/>
          </a:p>
        </p:txBody>
      </p:sp>
      <p:cxnSp>
        <p:nvCxnSpPr>
          <p:cNvPr id="764" name="Google Shape;764;p76"/>
          <p:cNvCxnSpPr/>
          <p:nvPr/>
        </p:nvCxnSpPr>
        <p:spPr>
          <a:xfrm rot="10800000" flipH="1">
            <a:off x="1307225" y="3823975"/>
            <a:ext cx="2146200" cy="331800"/>
          </a:xfrm>
          <a:prstGeom prst="straightConnector1">
            <a:avLst/>
          </a:prstGeom>
          <a:noFill/>
          <a:ln w="28575" cap="flat" cmpd="sng">
            <a:solidFill>
              <a:srgbClr val="E06666"/>
            </a:solidFill>
            <a:prstDash val="solid"/>
            <a:round/>
            <a:headEnd type="stealth" w="med" len="med"/>
            <a:tailEnd type="none" w="med" len="med"/>
          </a:ln>
        </p:spPr>
      </p:cxnSp>
      <p:sp>
        <p:nvSpPr>
          <p:cNvPr id="765" name="Google Shape;765;p76"/>
          <p:cNvSpPr txBox="1"/>
          <p:nvPr/>
        </p:nvSpPr>
        <p:spPr>
          <a:xfrm>
            <a:off x="118900" y="1771250"/>
            <a:ext cx="70806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a:solidFill>
                  <a:schemeClr val="dk1"/>
                </a:solidFill>
              </a:rPr>
              <a:t>[mod_dost] </a:t>
            </a:r>
            <a:r>
              <a:rPr lang="en-US" sz="2600" b="1">
                <a:solidFill>
                  <a:schemeClr val="accent6"/>
                </a:solidFill>
              </a:rPr>
              <a:t>nazwaKlasy</a:t>
            </a:r>
            <a:r>
              <a:rPr lang="en-US" sz="2600">
                <a:solidFill>
                  <a:schemeClr val="dk1"/>
                </a:solidFill>
              </a:rPr>
              <a:t>(</a:t>
            </a:r>
            <a:r>
              <a:rPr lang="en-US" sz="2600">
                <a:solidFill>
                  <a:srgbClr val="660E7A"/>
                </a:solidFill>
              </a:rPr>
              <a:t>[parametry]</a:t>
            </a:r>
            <a:r>
              <a:rPr lang="en-US" sz="2600">
                <a:solidFill>
                  <a:schemeClr val="dk1"/>
                </a:solidFill>
              </a:rPr>
              <a:t>)</a:t>
            </a:r>
            <a:r>
              <a:rPr lang="en-US" sz="2600" b="1">
                <a:solidFill>
                  <a:schemeClr val="accent5"/>
                </a:solidFill>
              </a:rPr>
              <a:t> </a:t>
            </a:r>
            <a:r>
              <a:rPr lang="en-US" sz="2600">
                <a:solidFill>
                  <a:schemeClr val="dk1"/>
                </a:solidFill>
              </a:rPr>
              <a:t>{</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r>
              <a:rPr lang="en-US" sz="2600">
                <a:solidFill>
                  <a:srgbClr val="20999D"/>
                </a:solidFill>
              </a:rPr>
              <a:t>[ciało konstruktora]</a:t>
            </a:r>
            <a:endParaRPr sz="2600">
              <a:solidFill>
                <a:srgbClr val="20999D"/>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endParaRPr/>
          </a:p>
        </p:txBody>
      </p:sp>
      <p:sp>
        <p:nvSpPr>
          <p:cNvPr id="766" name="Google Shape;766;p76"/>
          <p:cNvSpPr txBox="1"/>
          <p:nvPr/>
        </p:nvSpPr>
        <p:spPr>
          <a:xfrm>
            <a:off x="7052825" y="1867350"/>
            <a:ext cx="5063100" cy="43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konstruktora (o tym później)</a:t>
            </a:r>
            <a:endParaRPr sz="1700">
              <a:solidFill>
                <a:schemeClr val="dk1"/>
              </a:solidFill>
            </a:endParaRPr>
          </a:p>
          <a:p>
            <a:pPr marL="0" lvl="0" indent="0" algn="l" rtl="0">
              <a:spcBef>
                <a:spcPts val="0"/>
              </a:spcBef>
              <a:spcAft>
                <a:spcPts val="0"/>
              </a:spcAft>
              <a:buNone/>
            </a:pPr>
            <a:endParaRPr sz="1000" b="1"/>
          </a:p>
          <a:p>
            <a:pPr marL="0" lvl="0" indent="0" algn="l" rtl="0">
              <a:spcBef>
                <a:spcPts val="0"/>
              </a:spcBef>
              <a:spcAft>
                <a:spcPts val="0"/>
              </a:spcAft>
              <a:buNone/>
            </a:pPr>
            <a:r>
              <a:rPr lang="en-US" sz="1700" b="1">
                <a:solidFill>
                  <a:schemeClr val="accent6"/>
                </a:solidFill>
              </a:rPr>
              <a:t>nazwaKlasy </a:t>
            </a:r>
            <a:r>
              <a:rPr lang="en-US" sz="1700"/>
              <a:t>- konstruktor musi mieć taką samą nazwę jak klasa do której należy</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20999D"/>
                </a:solidFill>
              </a:rPr>
              <a:t>[ciało konstruktora]</a:t>
            </a:r>
            <a:r>
              <a:rPr lang="en-US" sz="1700" b="1">
                <a:solidFill>
                  <a:schemeClr val="dk1"/>
                </a:solidFill>
              </a:rPr>
              <a:t> </a:t>
            </a:r>
            <a:r>
              <a:rPr lang="en-US" sz="1700">
                <a:solidFill>
                  <a:schemeClr val="dk1"/>
                </a:solidFill>
              </a:rPr>
              <a:t>- zestaw instrukcji, które inicjują pola obiektów i wykonują inne operacje potrzebne do utwórzenia nowego obiektu tej klasy</a:t>
            </a:r>
            <a:endParaRPr sz="1700">
              <a:solidFill>
                <a:schemeClr val="dk1"/>
              </a:solidFill>
            </a:endParaRPr>
          </a:p>
          <a:p>
            <a:pPr marL="0" lvl="0" indent="0" algn="l" rtl="0">
              <a:spcBef>
                <a:spcPts val="0"/>
              </a:spcBef>
              <a:spcAft>
                <a:spcPts val="0"/>
              </a:spcAft>
              <a:buNone/>
            </a:pPr>
            <a:endParaRPr sz="1000"/>
          </a:p>
          <a:p>
            <a:pPr marL="0" lvl="0" indent="0" algn="l" rtl="0">
              <a:spcBef>
                <a:spcPts val="0"/>
              </a:spcBef>
              <a:spcAft>
                <a:spcPts val="0"/>
              </a:spcAft>
              <a:buNone/>
            </a:pPr>
            <a:r>
              <a:rPr lang="en-US" sz="1700" b="1"/>
              <a:t>liczebność </a:t>
            </a:r>
            <a:r>
              <a:rPr lang="en-US" sz="1700"/>
              <a:t>- klasa może mieć od zera do wielu jawnie utwórzonych konstruktorów</a:t>
            </a:r>
            <a:endParaRPr sz="1700"/>
          </a:p>
          <a:p>
            <a:pPr marL="0" lvl="0" indent="0" algn="l" rtl="0">
              <a:spcBef>
                <a:spcPts val="0"/>
              </a:spcBef>
              <a:spcAft>
                <a:spcPts val="0"/>
              </a:spcAft>
              <a:buClr>
                <a:schemeClr val="dk1"/>
              </a:buClr>
              <a:buSzPts val="1100"/>
              <a:buFont typeface="Arial"/>
              <a:buNone/>
            </a:pPr>
            <a:endParaRPr sz="1700"/>
          </a:p>
        </p:txBody>
      </p:sp>
      <p:sp>
        <p:nvSpPr>
          <p:cNvPr id="767" name="Google Shape;767;p7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0000"/>
                </a:solidFill>
              </a:rPr>
              <a:t>Istnieje konstruktor domyślny!</a:t>
            </a:r>
            <a:endParaRPr sz="240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7"/>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klasy</a:t>
            </a:r>
            <a:endParaRPr dirty="0">
              <a:latin typeface="Arial"/>
              <a:ea typeface="Arial"/>
              <a:cs typeface="Arial"/>
              <a:sym typeface="Arial"/>
            </a:endParaRPr>
          </a:p>
        </p:txBody>
      </p:sp>
      <p:graphicFrame>
        <p:nvGraphicFramePr>
          <p:cNvPr id="773" name="Google Shape;773;p77"/>
          <p:cNvGraphicFramePr/>
          <p:nvPr/>
        </p:nvGraphicFramePr>
        <p:xfrm>
          <a:off x="226425" y="15062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chemeClr val="accent5"/>
                          </a:solidFill>
                        </a:rPr>
                        <a:t>brand</a:t>
                      </a:r>
                      <a:endParaRPr b="1">
                        <a:solidFill>
                          <a:schemeClr val="accent5"/>
                        </a:solidFill>
                      </a:endParaRPr>
                    </a:p>
                    <a:p>
                      <a:pPr marL="0" lvl="0" indent="0" algn="l" rtl="0">
                        <a:spcBef>
                          <a:spcPts val="0"/>
                        </a:spcBef>
                        <a:spcAft>
                          <a:spcPts val="0"/>
                        </a:spcAft>
                        <a:buNone/>
                      </a:pPr>
                      <a:r>
                        <a:rPr lang="en-US" b="1">
                          <a:solidFill>
                            <a:schemeClr val="accent5"/>
                          </a:solidFill>
                        </a:rPr>
                        <a:t>color</a:t>
                      </a:r>
                      <a:endParaRPr b="1">
                        <a:solidFill>
                          <a:schemeClr val="accent5"/>
                        </a:solidFill>
                      </a:endParaRPr>
                    </a:p>
                    <a:p>
                      <a:pPr marL="0" lvl="0" indent="0" algn="l" rtl="0">
                        <a:spcBef>
                          <a:spcPts val="0"/>
                        </a:spcBef>
                        <a:spcAft>
                          <a:spcPts val="0"/>
                        </a:spcAft>
                        <a:buNone/>
                      </a:pPr>
                      <a:r>
                        <a:rPr lang="en-US" b="1">
                          <a:solidFill>
                            <a:schemeClr val="accent5"/>
                          </a:solidFill>
                        </a:rPr>
                        <a:t>engineType</a:t>
                      </a:r>
                      <a:endParaRPr b="1">
                        <a:solidFill>
                          <a:schemeClr val="accent5"/>
                        </a:solidFill>
                      </a:endParaRPr>
                    </a:p>
                    <a:p>
                      <a:pPr marL="0" lvl="0" indent="0" algn="l" rtl="0">
                        <a:spcBef>
                          <a:spcPts val="0"/>
                        </a:spcBef>
                        <a:spcAft>
                          <a:spcPts val="0"/>
                        </a:spcAft>
                        <a:buNone/>
                      </a:pPr>
                      <a:r>
                        <a:rPr lang="en-US" b="1">
                          <a:solidFill>
                            <a:schemeClr val="accent5"/>
                          </a:solidFill>
                        </a:rPr>
                        <a:t>numberOfDoors</a:t>
                      </a:r>
                      <a:endParaRPr b="1">
                        <a:solidFill>
                          <a:schemeClr val="accent5"/>
                        </a:solidFill>
                      </a:endParaRPr>
                    </a:p>
                    <a:p>
                      <a:pPr marL="0" lvl="0" indent="0" algn="l" rtl="0">
                        <a:spcBef>
                          <a:spcPts val="0"/>
                        </a:spcBef>
                        <a:spcAft>
                          <a:spcPts val="0"/>
                        </a:spcAft>
                        <a:buNone/>
                      </a:pPr>
                      <a:r>
                        <a:rPr lang="en-US" b="1">
                          <a:solidFill>
                            <a:schemeClr val="accent5"/>
                          </a:solidFill>
                        </a:rPr>
                        <a:t>maxSpeed</a:t>
                      </a:r>
                      <a:endParaRPr b="1">
                        <a:solidFill>
                          <a:schemeClr val="accent5"/>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chemeClr val="accent6"/>
                          </a:solidFill>
                        </a:rPr>
                        <a:t>start()</a:t>
                      </a:r>
                      <a:endParaRPr b="1">
                        <a:solidFill>
                          <a:schemeClr val="accent6"/>
                        </a:solidFill>
                      </a:endParaRPr>
                    </a:p>
                    <a:p>
                      <a:pPr marL="0" lvl="0" indent="0" algn="l" rtl="0">
                        <a:spcBef>
                          <a:spcPts val="0"/>
                        </a:spcBef>
                        <a:spcAft>
                          <a:spcPts val="0"/>
                        </a:spcAft>
                        <a:buNone/>
                      </a:pPr>
                      <a:r>
                        <a:rPr lang="en-US" b="1">
                          <a:solidFill>
                            <a:schemeClr val="accent6"/>
                          </a:solidFill>
                        </a:rPr>
                        <a:t>stop()</a:t>
                      </a:r>
                      <a:endParaRPr b="1">
                        <a:solidFill>
                          <a:schemeClr val="accent6"/>
                        </a:solidFill>
                      </a:endParaRPr>
                    </a:p>
                    <a:p>
                      <a:pPr marL="0" lvl="0" indent="0" algn="l" rtl="0">
                        <a:spcBef>
                          <a:spcPts val="0"/>
                        </a:spcBef>
                        <a:spcAft>
                          <a:spcPts val="0"/>
                        </a:spcAft>
                        <a:buNone/>
                      </a:pPr>
                      <a:r>
                        <a:rPr lang="en-US" b="1">
                          <a:solidFill>
                            <a:schemeClr val="accent6"/>
                          </a:solidFill>
                        </a:rPr>
                        <a:t>openDoor()</a:t>
                      </a:r>
                      <a:endParaRPr b="1">
                        <a:solidFill>
                          <a:schemeClr val="accent6"/>
                        </a:solidFill>
                      </a:endParaRPr>
                    </a:p>
                    <a:p>
                      <a:pPr marL="0" lvl="0" indent="0" algn="l" rtl="0">
                        <a:spcBef>
                          <a:spcPts val="0"/>
                        </a:spcBef>
                        <a:spcAft>
                          <a:spcPts val="0"/>
                        </a:spcAft>
                        <a:buNone/>
                      </a:pPr>
                      <a:r>
                        <a:rPr lang="en-US" b="1">
                          <a:solidFill>
                            <a:schemeClr val="accent6"/>
                          </a:solidFill>
                        </a:rPr>
                        <a:t>checkFuel()</a:t>
                      </a:r>
                      <a:endParaRPr b="1">
                        <a:solidFill>
                          <a:schemeClr val="accent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74" name="Google Shape;774;p77"/>
          <p:cNvSpPr txBox="1"/>
          <p:nvPr/>
        </p:nvSpPr>
        <p:spPr>
          <a:xfrm>
            <a:off x="4990500" y="1612688"/>
            <a:ext cx="3980100" cy="4173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p>
          <a:p>
            <a:pPr marL="0" lvl="0" indent="0" algn="l" rtl="0">
              <a:spcBef>
                <a:spcPts val="0"/>
              </a:spcBef>
              <a:spcAft>
                <a:spcPts val="0"/>
              </a:spcAft>
              <a:buNone/>
            </a:pPr>
            <a:r>
              <a:rPr lang="en-US" sz="1800">
                <a:solidFill>
                  <a:srgbClr val="4A86E8"/>
                </a:solidFill>
              </a:rPr>
              <a:t>    </a:t>
            </a:r>
            <a:r>
              <a:rPr lang="en-US" sz="1800"/>
              <a:t>private String </a:t>
            </a:r>
            <a:r>
              <a:rPr lang="en-US" sz="1800">
                <a:solidFill>
                  <a:schemeClr val="accent5"/>
                </a:solidFill>
              </a:rPr>
              <a:t>engineType</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a:t>
            </a:r>
            <a:r>
              <a:rPr lang="en-US" sz="1800">
                <a:solidFill>
                  <a:srgbClr val="4A86E8"/>
                </a:solidFill>
              </a:rPr>
              <a:t> </a:t>
            </a:r>
            <a:r>
              <a:rPr lang="en-US" sz="1800">
                <a:solidFill>
                  <a:schemeClr val="accent5"/>
                </a:solidFill>
              </a:rPr>
              <a:t>numberOfDoors</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 </a:t>
            </a:r>
            <a:r>
              <a:rPr lang="en-US" sz="1800">
                <a:solidFill>
                  <a:schemeClr val="accent5"/>
                </a:solidFill>
              </a:rPr>
              <a:t>maxSpeed</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a:t>
            </a:r>
            <a:r>
              <a:rPr lang="en-US" sz="1800">
                <a:solidFill>
                  <a:schemeClr val="accent5"/>
                </a:solidFill>
              </a:rPr>
              <a:t>Car</a:t>
            </a:r>
            <a:r>
              <a:rPr lang="en-US" sz="1800">
                <a:solidFill>
                  <a:schemeClr val="dk1"/>
                </a:solidFill>
              </a:rPr>
              <a:t>(</a:t>
            </a:r>
            <a:r>
              <a:rPr lang="en-US" sz="1800"/>
              <a:t>String</a:t>
            </a:r>
            <a:r>
              <a:rPr lang="en-US" sz="1800">
                <a:solidFill>
                  <a:schemeClr val="dk1"/>
                </a:solidFill>
              </a:rPr>
              <a:t> </a:t>
            </a:r>
            <a:r>
              <a:rPr lang="en-US" sz="1800">
                <a:solidFill>
                  <a:schemeClr val="accent5"/>
                </a:solidFill>
              </a:rPr>
              <a: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this</a:t>
            </a:r>
            <a:r>
              <a:rPr lang="en-US" sz="1800">
                <a:solidFill>
                  <a:schemeClr val="dk1"/>
                </a:solidFill>
              </a:rPr>
              <a:t>.</a:t>
            </a:r>
            <a:r>
              <a:rPr lang="en-US" sz="1800">
                <a:solidFill>
                  <a:schemeClr val="accent5"/>
                </a:solidFill>
              </a:rPr>
              <a:t>brand</a:t>
            </a:r>
            <a:r>
              <a:rPr lang="en-US" sz="1800">
                <a:solidFill>
                  <a:schemeClr val="dk1"/>
                </a:solidFill>
              </a:rPr>
              <a:t> =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openDoor()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int</a:t>
            </a:r>
            <a:r>
              <a:rPr lang="en-US" sz="1800">
                <a:solidFill>
                  <a:srgbClr val="4A86E8"/>
                </a:solidFill>
              </a:rPr>
              <a:t> </a:t>
            </a:r>
            <a:r>
              <a:rPr lang="en-US" sz="1800">
                <a:solidFill>
                  <a:schemeClr val="accent5"/>
                </a:solidFill>
              </a:rPr>
              <a:t>checkFuel()</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cxnSp>
        <p:nvCxnSpPr>
          <p:cNvPr id="775" name="Google Shape;775;p77"/>
          <p:cNvCxnSpPr/>
          <p:nvPr/>
        </p:nvCxnSpPr>
        <p:spPr>
          <a:xfrm rot="10800000" flipH="1">
            <a:off x="2181000" y="1848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76" name="Google Shape;776;p77"/>
          <p:cNvSpPr txBox="1"/>
          <p:nvPr/>
        </p:nvSpPr>
        <p:spPr>
          <a:xfrm>
            <a:off x="2883400" y="1638575"/>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a:t>
            </a:r>
            <a:endParaRPr/>
          </a:p>
        </p:txBody>
      </p:sp>
      <p:grpSp>
        <p:nvGrpSpPr>
          <p:cNvPr id="777" name="Google Shape;777;p77"/>
          <p:cNvGrpSpPr/>
          <p:nvPr/>
        </p:nvGrpSpPr>
        <p:grpSpPr>
          <a:xfrm>
            <a:off x="2143175" y="2377875"/>
            <a:ext cx="2740225" cy="283200"/>
            <a:chOff x="8712700" y="2168300"/>
            <a:chExt cx="2740225" cy="283200"/>
          </a:xfrm>
        </p:grpSpPr>
        <p:sp>
          <p:nvSpPr>
            <p:cNvPr id="778" name="Google Shape;778;p77"/>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779" name="Google Shape;779;p77"/>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780" name="Google Shape;780;p77"/>
          <p:cNvGrpSpPr/>
          <p:nvPr/>
        </p:nvGrpSpPr>
        <p:grpSpPr>
          <a:xfrm>
            <a:off x="2143175" y="3568775"/>
            <a:ext cx="2827925" cy="294000"/>
            <a:chOff x="8560300" y="3206800"/>
            <a:chExt cx="2827925" cy="294000"/>
          </a:xfrm>
        </p:grpSpPr>
        <p:sp>
          <p:nvSpPr>
            <p:cNvPr id="781" name="Google Shape;781;p77"/>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782" name="Google Shape;782;p77"/>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cxnSp>
        <p:nvCxnSpPr>
          <p:cNvPr id="783" name="Google Shape;783;p77"/>
          <p:cNvCxnSpPr/>
          <p:nvPr/>
        </p:nvCxnSpPr>
        <p:spPr>
          <a:xfrm rot="10800000" flipH="1">
            <a:off x="6590400" y="1555950"/>
            <a:ext cx="1092600" cy="165900"/>
          </a:xfrm>
          <a:prstGeom prst="straightConnector1">
            <a:avLst/>
          </a:prstGeom>
          <a:noFill/>
          <a:ln w="28575" cap="flat" cmpd="sng">
            <a:solidFill>
              <a:srgbClr val="E06666"/>
            </a:solidFill>
            <a:prstDash val="solid"/>
            <a:round/>
            <a:headEnd type="stealth" w="med" len="med"/>
            <a:tailEnd type="none" w="med" len="med"/>
          </a:ln>
        </p:spPr>
      </p:cxnSp>
      <p:sp>
        <p:nvSpPr>
          <p:cNvPr id="784" name="Google Shape;784;p77"/>
          <p:cNvSpPr txBox="1"/>
          <p:nvPr/>
        </p:nvSpPr>
        <p:spPr>
          <a:xfrm>
            <a:off x="7683125" y="1316050"/>
            <a:ext cx="4374600" cy="7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klasy (patrz reguły tworzenia </a:t>
            </a:r>
            <a:r>
              <a:rPr lang="en-US" u="sng">
                <a:solidFill>
                  <a:schemeClr val="hlink"/>
                </a:solidFill>
                <a:hlinkClick r:id="rId3" action="ppaction://hlinksldjump"/>
              </a:rPr>
              <a:t>identyfikatorów</a:t>
            </a:r>
            <a:r>
              <a:rPr lang="en-US"/>
              <a:t>)</a:t>
            </a:r>
            <a:endParaRPr/>
          </a:p>
          <a:p>
            <a:pPr marL="0" lvl="0" indent="0" algn="l" rtl="0">
              <a:spcBef>
                <a:spcPts val="0"/>
              </a:spcBef>
              <a:spcAft>
                <a:spcPts val="0"/>
              </a:spcAft>
              <a:buNone/>
            </a:pPr>
            <a:r>
              <a:rPr lang="en-US"/>
              <a:t>musi być taka sama jak nazwa pliku w którym jest zapisana</a:t>
            </a:r>
            <a:endParaRPr/>
          </a:p>
        </p:txBody>
      </p:sp>
      <p:cxnSp>
        <p:nvCxnSpPr>
          <p:cNvPr id="785" name="Google Shape;785;p77"/>
          <p:cNvCxnSpPr>
            <a:endCxn id="786" idx="1"/>
          </p:cNvCxnSpPr>
          <p:nvPr/>
        </p:nvCxnSpPr>
        <p:spPr>
          <a:xfrm>
            <a:off x="7615800" y="2142900"/>
            <a:ext cx="1151100" cy="263400"/>
          </a:xfrm>
          <a:prstGeom prst="straightConnector1">
            <a:avLst/>
          </a:prstGeom>
          <a:noFill/>
          <a:ln w="28575" cap="flat" cmpd="sng">
            <a:solidFill>
              <a:srgbClr val="E06666"/>
            </a:solidFill>
            <a:prstDash val="solid"/>
            <a:round/>
            <a:headEnd type="stealth" w="med" len="med"/>
            <a:tailEnd type="none" w="med" len="med"/>
          </a:ln>
        </p:spPr>
      </p:cxnSp>
      <p:sp>
        <p:nvSpPr>
          <p:cNvPr id="786" name="Google Shape;786;p77"/>
          <p:cNvSpPr txBox="1"/>
          <p:nvPr/>
        </p:nvSpPr>
        <p:spPr>
          <a:xfrm>
            <a:off x="8766900" y="2269650"/>
            <a:ext cx="2321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pola klasy</a:t>
            </a:r>
            <a:endParaRPr/>
          </a:p>
        </p:txBody>
      </p:sp>
      <p:cxnSp>
        <p:nvCxnSpPr>
          <p:cNvPr id="787" name="Google Shape;787;p77"/>
          <p:cNvCxnSpPr/>
          <p:nvPr/>
        </p:nvCxnSpPr>
        <p:spPr>
          <a:xfrm rot="10800000" flipH="1">
            <a:off x="8181475" y="2482300"/>
            <a:ext cx="585300" cy="138600"/>
          </a:xfrm>
          <a:prstGeom prst="straightConnector1">
            <a:avLst/>
          </a:prstGeom>
          <a:noFill/>
          <a:ln w="28575" cap="flat" cmpd="sng">
            <a:solidFill>
              <a:srgbClr val="E06666"/>
            </a:solidFill>
            <a:prstDash val="solid"/>
            <a:round/>
            <a:headEnd type="stealth" w="med" len="med"/>
            <a:tailEnd type="none" w="med" len="med"/>
          </a:ln>
        </p:spPr>
      </p:cxnSp>
      <p:cxnSp>
        <p:nvCxnSpPr>
          <p:cNvPr id="788" name="Google Shape;788;p77"/>
          <p:cNvCxnSpPr/>
          <p:nvPr/>
        </p:nvCxnSpPr>
        <p:spPr>
          <a:xfrm rot="10800000" flipH="1">
            <a:off x="8113200" y="2630775"/>
            <a:ext cx="653700" cy="477900"/>
          </a:xfrm>
          <a:prstGeom prst="straightConnector1">
            <a:avLst/>
          </a:prstGeom>
          <a:noFill/>
          <a:ln w="28575" cap="flat" cmpd="sng">
            <a:solidFill>
              <a:srgbClr val="E06666"/>
            </a:solidFill>
            <a:prstDash val="solid"/>
            <a:round/>
            <a:headEnd type="stealth" w="med" len="med"/>
            <a:tailEnd type="none" w="med" len="med"/>
          </a:ln>
        </p:spPr>
      </p:cxnSp>
      <p:cxnSp>
        <p:nvCxnSpPr>
          <p:cNvPr id="789" name="Google Shape;789;p77"/>
          <p:cNvCxnSpPr/>
          <p:nvPr/>
        </p:nvCxnSpPr>
        <p:spPr>
          <a:xfrm rot="10800000" flipH="1">
            <a:off x="6409250" y="3482575"/>
            <a:ext cx="1248600" cy="146400"/>
          </a:xfrm>
          <a:prstGeom prst="straightConnector1">
            <a:avLst/>
          </a:prstGeom>
          <a:noFill/>
          <a:ln w="28575" cap="flat" cmpd="sng">
            <a:solidFill>
              <a:srgbClr val="E06666"/>
            </a:solidFill>
            <a:prstDash val="solid"/>
            <a:round/>
            <a:headEnd type="stealth" w="med" len="med"/>
            <a:tailEnd type="none" w="med" len="med"/>
          </a:ln>
        </p:spPr>
      </p:cxnSp>
      <p:sp>
        <p:nvSpPr>
          <p:cNvPr id="790" name="Google Shape;790;p77"/>
          <p:cNvSpPr txBox="1"/>
          <p:nvPr/>
        </p:nvSpPr>
        <p:spPr>
          <a:xfrm>
            <a:off x="7657850" y="3288350"/>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klasy</a:t>
            </a:r>
            <a:endParaRPr/>
          </a:p>
        </p:txBody>
      </p:sp>
      <p:cxnSp>
        <p:nvCxnSpPr>
          <p:cNvPr id="791" name="Google Shape;791;p77"/>
          <p:cNvCxnSpPr>
            <a:endCxn id="792" idx="1"/>
          </p:cNvCxnSpPr>
          <p:nvPr/>
        </p:nvCxnSpPr>
        <p:spPr>
          <a:xfrm>
            <a:off x="8087050" y="4682525"/>
            <a:ext cx="1077900" cy="131700"/>
          </a:xfrm>
          <a:prstGeom prst="straightConnector1">
            <a:avLst/>
          </a:prstGeom>
          <a:noFill/>
          <a:ln w="28575" cap="flat" cmpd="sng">
            <a:solidFill>
              <a:srgbClr val="E06666"/>
            </a:solidFill>
            <a:prstDash val="solid"/>
            <a:round/>
            <a:headEnd type="stealth" w="med" len="med"/>
            <a:tailEnd type="none" w="med" len="med"/>
          </a:ln>
        </p:spPr>
      </p:cxnSp>
      <p:sp>
        <p:nvSpPr>
          <p:cNvPr id="792" name="Google Shape;792;p77"/>
          <p:cNvSpPr txBox="1"/>
          <p:nvPr/>
        </p:nvSpPr>
        <p:spPr>
          <a:xfrm>
            <a:off x="9164950" y="4677575"/>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klasy</a:t>
            </a:r>
            <a:endParaRPr/>
          </a:p>
        </p:txBody>
      </p:sp>
      <p:cxnSp>
        <p:nvCxnSpPr>
          <p:cNvPr id="793" name="Google Shape;793;p77"/>
          <p:cNvCxnSpPr/>
          <p:nvPr/>
        </p:nvCxnSpPr>
        <p:spPr>
          <a:xfrm rot="10800000" flipH="1">
            <a:off x="8248800" y="4940975"/>
            <a:ext cx="887700" cy="9900"/>
          </a:xfrm>
          <a:prstGeom prst="straightConnector1">
            <a:avLst/>
          </a:prstGeom>
          <a:noFill/>
          <a:ln w="28575" cap="flat" cmpd="sng">
            <a:solidFill>
              <a:srgbClr val="E06666"/>
            </a:solidFill>
            <a:prstDash val="solid"/>
            <a:round/>
            <a:headEnd type="stealth" w="med" len="med"/>
            <a:tailEnd type="none" w="med" len="med"/>
          </a:ln>
        </p:spPr>
      </p:cxnSp>
      <p:cxnSp>
        <p:nvCxnSpPr>
          <p:cNvPr id="794" name="Google Shape;794;p77"/>
          <p:cNvCxnSpPr/>
          <p:nvPr/>
        </p:nvCxnSpPr>
        <p:spPr>
          <a:xfrm rot="10800000" flipH="1">
            <a:off x="8365875" y="5048475"/>
            <a:ext cx="790200" cy="360900"/>
          </a:xfrm>
          <a:prstGeom prst="straightConnector1">
            <a:avLst/>
          </a:prstGeom>
          <a:noFill/>
          <a:ln w="28575" cap="flat" cmpd="sng">
            <a:solidFill>
              <a:srgbClr val="E06666"/>
            </a:solidFill>
            <a:prstDash val="solid"/>
            <a:round/>
            <a:headEnd type="stealth" w="med" len="med"/>
            <a:tailEnd type="none" w="med" len="med"/>
          </a:ln>
        </p:spPr>
      </p:cxnSp>
      <p:sp>
        <p:nvSpPr>
          <p:cNvPr id="795" name="Google Shape;795;p77"/>
          <p:cNvSpPr/>
          <p:nvPr/>
        </p:nvSpPr>
        <p:spPr>
          <a:xfrm>
            <a:off x="10697475" y="2661063"/>
            <a:ext cx="1268100" cy="11121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Car.java</a:t>
            </a:r>
            <a:endParaRPr/>
          </a:p>
        </p:txBody>
      </p:sp>
      <p:sp>
        <p:nvSpPr>
          <p:cNvPr id="796" name="Google Shape;796;p77"/>
          <p:cNvSpPr/>
          <p:nvPr/>
        </p:nvSpPr>
        <p:spPr>
          <a:xfrm>
            <a:off x="9253650"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7"/>
          <p:cNvSpPr/>
          <p:nvPr/>
        </p:nvSpPr>
        <p:spPr>
          <a:xfrm>
            <a:off x="3513825"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8" name="Google Shape;798;p77"/>
          <p:cNvCxnSpPr/>
          <p:nvPr/>
        </p:nvCxnSpPr>
        <p:spPr>
          <a:xfrm rot="10800000">
            <a:off x="9550225" y="1996600"/>
            <a:ext cx="1098300" cy="4857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8"/>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Obiekty</a:t>
            </a:r>
            <a:r>
              <a:rPr lang="en-US" dirty="0">
                <a:latin typeface="Arial"/>
                <a:ea typeface="Arial"/>
                <a:cs typeface="Arial"/>
                <a:sym typeface="Arial"/>
              </a:rPr>
              <a:t> - </a:t>
            </a:r>
            <a:r>
              <a:rPr lang="en-US" dirty="0" err="1">
                <a:latin typeface="Arial"/>
                <a:ea typeface="Arial"/>
                <a:cs typeface="Arial"/>
                <a:sym typeface="Arial"/>
              </a:rPr>
              <a:t>tworzenie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używanie</a:t>
            </a:r>
            <a:endParaRPr dirty="0">
              <a:latin typeface="Arial"/>
              <a:ea typeface="Arial"/>
              <a:cs typeface="Arial"/>
              <a:sym typeface="Arial"/>
            </a:endParaRPr>
          </a:p>
        </p:txBody>
      </p:sp>
      <p:sp>
        <p:nvSpPr>
          <p:cNvPr id="804" name="Google Shape;804;p78"/>
          <p:cNvSpPr txBox="1"/>
          <p:nvPr/>
        </p:nvSpPr>
        <p:spPr>
          <a:xfrm>
            <a:off x="4647625" y="1622450"/>
            <a:ext cx="5014500" cy="43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Car </a:t>
            </a:r>
            <a:r>
              <a:rPr lang="en-US" sz="1800">
                <a:solidFill>
                  <a:schemeClr val="accent5"/>
                </a:solidFill>
              </a:rPr>
              <a:t>myCar </a:t>
            </a:r>
            <a:r>
              <a:rPr lang="en-US" sz="1800"/>
              <a:t>= </a:t>
            </a:r>
            <a:r>
              <a:rPr lang="en-US" sz="1800" b="1"/>
              <a:t>new </a:t>
            </a:r>
            <a:r>
              <a:rPr lang="en-US" sz="1800"/>
              <a:t>Car("Ford", "Black");</a:t>
            </a:r>
            <a:endParaRPr sz="1800"/>
          </a:p>
          <a:p>
            <a:pPr marL="0" lvl="0" indent="0" algn="l" rtl="0">
              <a:spcBef>
                <a:spcPts val="0"/>
              </a:spcBef>
              <a:spcAft>
                <a:spcPts val="0"/>
              </a:spcAft>
              <a:buNone/>
            </a:pPr>
            <a:r>
              <a:rPr lang="en-US" sz="1800">
                <a:solidFill>
                  <a:schemeClr val="dk1"/>
                </a:solidFill>
              </a:rPr>
              <a:t>Car </a:t>
            </a:r>
            <a:r>
              <a:rPr lang="en-US" sz="1800">
                <a:solidFill>
                  <a:schemeClr val="accent5"/>
                </a:solidFill>
              </a:rPr>
              <a:t>neighborsCar </a:t>
            </a:r>
            <a:r>
              <a:rPr lang="en-US" sz="1800">
                <a:solidFill>
                  <a:schemeClr val="dk1"/>
                </a:solidFill>
              </a:rPr>
              <a:t>= </a:t>
            </a:r>
            <a:r>
              <a:rPr lang="en-US" sz="1800" b="1">
                <a:solidFill>
                  <a:schemeClr val="dk1"/>
                </a:solidFill>
              </a:rPr>
              <a:t>new </a:t>
            </a:r>
            <a:r>
              <a:rPr lang="en-US" sz="1800">
                <a:solidFill>
                  <a:schemeClr val="dk1"/>
                </a:solidFill>
              </a:rPr>
              <a:t>Car("Skoda", "Red");</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setSpeed(50);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.setSpeed(55);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setSpeed(70);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.setSpeed(75);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setSpeed(180);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accent5"/>
                </a:solidFill>
              </a:rPr>
              <a:t>neighborsCar</a:t>
            </a:r>
            <a:r>
              <a:rPr lang="en-US" sz="1800">
                <a:solidFill>
                  <a:schemeClr val="dk1"/>
                </a:solidFill>
              </a:rPr>
              <a:t>.stop();</a:t>
            </a:r>
            <a:endParaRPr sz="1800">
              <a:solidFill>
                <a:schemeClr val="dk1"/>
              </a:solidFill>
            </a:endParaRPr>
          </a:p>
        </p:txBody>
      </p:sp>
      <p:sp>
        <p:nvSpPr>
          <p:cNvPr id="805" name="Google Shape;805;p78"/>
          <p:cNvSpPr txBox="1"/>
          <p:nvPr/>
        </p:nvSpPr>
        <p:spPr>
          <a:xfrm>
            <a:off x="181100" y="1242000"/>
            <a:ext cx="4345500" cy="4956900"/>
          </a:xfrm>
          <a:prstGeom prst="rect">
            <a:avLst/>
          </a:prstGeom>
          <a:noFill/>
          <a:ln w="28575" cap="flat" cmpd="sng">
            <a:solidFill>
              <a:srgbClr val="000000"/>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int </a:t>
            </a:r>
            <a:r>
              <a:rPr lang="en-US" sz="1800">
                <a:solidFill>
                  <a:schemeClr val="accent5"/>
                </a:solidFill>
              </a:rPr>
              <a:t>speed</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rgbClr val="4A86E8"/>
                </a:solidFill>
              </a:rPr>
              <a:t>    </a:t>
            </a:r>
            <a:endParaRPr sz="1800"/>
          </a:p>
          <a:p>
            <a:pPr marL="0" lvl="0" indent="0" algn="l" rtl="0">
              <a:spcBef>
                <a:spcPts val="0"/>
              </a:spcBef>
              <a:spcAft>
                <a:spcPts val="0"/>
              </a:spcAft>
              <a:buNone/>
            </a:pPr>
            <a:r>
              <a:rPr lang="en-US" sz="1800"/>
              <a:t>    </a:t>
            </a:r>
            <a:r>
              <a:rPr lang="en-US" sz="1800">
                <a:solidFill>
                  <a:schemeClr val="dk1"/>
                </a:solidFill>
              </a:rPr>
              <a:t>public </a:t>
            </a:r>
            <a:r>
              <a:rPr lang="en-US" sz="1800">
                <a:solidFill>
                  <a:schemeClr val="accent5"/>
                </a:solidFill>
              </a:rPr>
              <a:t>Car</a:t>
            </a:r>
            <a:r>
              <a:rPr lang="en-US" sz="1800">
                <a:solidFill>
                  <a:schemeClr val="dk1"/>
                </a:solidFill>
              </a:rPr>
              <a:t>(String </a:t>
            </a:r>
            <a:r>
              <a:rPr lang="en-US" sz="1800">
                <a:solidFill>
                  <a:srgbClr val="20999D"/>
                </a:solidFill>
              </a:rPr>
              <a:t>brand</a:t>
            </a:r>
            <a:r>
              <a:rPr lang="en-US" sz="1800">
                <a:solidFill>
                  <a:schemeClr val="accent5"/>
                </a:solidFill>
              </a:rPr>
              <a:t>, </a:t>
            </a:r>
            <a:r>
              <a:rPr lang="en-US" sz="1800">
                <a:solidFill>
                  <a:schemeClr val="dk1"/>
                </a:solidFill>
              </a:rPr>
              <a:t>String </a:t>
            </a:r>
            <a:r>
              <a:rPr lang="en-US" sz="1800">
                <a:solidFill>
                  <a:srgbClr val="20999D"/>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brand</a:t>
            </a:r>
            <a:r>
              <a:rPr lang="en-US" sz="1800">
                <a:solidFill>
                  <a:schemeClr val="dk1"/>
                </a:solidFill>
              </a:rPr>
              <a:t> = </a:t>
            </a:r>
            <a:r>
              <a:rPr lang="en-US" sz="1800">
                <a:solidFill>
                  <a:srgbClr val="20999D"/>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color</a:t>
            </a:r>
            <a:r>
              <a:rPr lang="en-US" sz="1800">
                <a:solidFill>
                  <a:schemeClr val="dk1"/>
                </a:solidFill>
              </a:rPr>
              <a:t> = </a:t>
            </a:r>
            <a:r>
              <a:rPr lang="en-US" sz="1800">
                <a:solidFill>
                  <a:srgbClr val="20999D"/>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 </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getColor()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void </a:t>
            </a:r>
            <a:r>
              <a:rPr lang="en-US" sz="1800">
                <a:solidFill>
                  <a:schemeClr val="accent5"/>
                </a:solidFill>
              </a:rPr>
              <a:t>setSpeed(int speed)</a:t>
            </a:r>
            <a:r>
              <a:rPr lang="en-US" sz="1800">
                <a:solidFill>
                  <a:schemeClr val="dk1"/>
                </a:solidFill>
              </a:rPr>
              <a:t> {...}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int </a:t>
            </a:r>
            <a:r>
              <a:rPr lang="en-US" sz="1800">
                <a:solidFill>
                  <a:schemeClr val="accent5"/>
                </a:solidFill>
              </a:rPr>
              <a:t>getSpeed()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806" name="Google Shape;806;p78"/>
          <p:cNvSpPr txBox="1"/>
          <p:nvPr/>
        </p:nvSpPr>
        <p:spPr>
          <a:xfrm>
            <a:off x="6856100" y="1011675"/>
            <a:ext cx="51702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nowe obiekty tworzymy przez użycie słowa kluczowego new i podanie konstruktora z parametrami</a:t>
            </a:r>
            <a:endParaRPr/>
          </a:p>
        </p:txBody>
      </p:sp>
      <p:cxnSp>
        <p:nvCxnSpPr>
          <p:cNvPr id="807" name="Google Shape;807;p78"/>
          <p:cNvCxnSpPr/>
          <p:nvPr/>
        </p:nvCxnSpPr>
        <p:spPr>
          <a:xfrm rot="10800000" flipH="1">
            <a:off x="6417175" y="1312075"/>
            <a:ext cx="438900" cy="395100"/>
          </a:xfrm>
          <a:prstGeom prst="straightConnector1">
            <a:avLst/>
          </a:prstGeom>
          <a:noFill/>
          <a:ln w="28575" cap="flat" cmpd="sng">
            <a:solidFill>
              <a:srgbClr val="E06666"/>
            </a:solidFill>
            <a:prstDash val="solid"/>
            <a:round/>
            <a:headEnd type="stealth" w="med" len="med"/>
            <a:tailEnd type="none" w="med" len="med"/>
          </a:ln>
        </p:spPr>
      </p:cxnSp>
      <p:sp>
        <p:nvSpPr>
          <p:cNvPr id="808" name="Google Shape;808;p78"/>
          <p:cNvSpPr txBox="1"/>
          <p:nvPr/>
        </p:nvSpPr>
        <p:spPr>
          <a:xfrm>
            <a:off x="5849450" y="2522425"/>
            <a:ext cx="60246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dostęp do metod i pól obiektu (o ile pozwala na to modyfikator dostępu) uzyskujemy przez znak kropki, tzw.: </a:t>
            </a:r>
            <a:r>
              <a:rPr lang="en-US" u="sng"/>
              <a:t>selektor</a:t>
            </a:r>
            <a:endParaRPr u="sng"/>
          </a:p>
        </p:txBody>
      </p:sp>
      <p:cxnSp>
        <p:nvCxnSpPr>
          <p:cNvPr id="809" name="Google Shape;809;p78"/>
          <p:cNvCxnSpPr/>
          <p:nvPr/>
        </p:nvCxnSpPr>
        <p:spPr>
          <a:xfrm rot="10800000" flipH="1">
            <a:off x="5466675" y="282287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0" name="Google Shape;810;p78"/>
          <p:cNvSpPr txBox="1"/>
          <p:nvPr/>
        </p:nvSpPr>
        <p:spPr>
          <a:xfrm>
            <a:off x="9641800" y="1565075"/>
            <a:ext cx="2533200" cy="10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2 obiekty tej samej klasy, z różnymi parametrami, przypisane do zmiennych </a:t>
            </a:r>
            <a:r>
              <a:rPr lang="en-US" u="sng"/>
              <a:t>myCar</a:t>
            </a:r>
            <a:r>
              <a:rPr lang="en-US"/>
              <a:t> i </a:t>
            </a:r>
            <a:r>
              <a:rPr lang="en-US" u="sng"/>
              <a:t>neighborsCar</a:t>
            </a:r>
            <a:endParaRPr u="sng"/>
          </a:p>
          <a:p>
            <a:pPr marL="0" lvl="0" indent="0" algn="l" rtl="0">
              <a:spcBef>
                <a:spcPts val="0"/>
              </a:spcBef>
              <a:spcAft>
                <a:spcPts val="0"/>
              </a:spcAft>
              <a:buNone/>
            </a:pPr>
            <a:endParaRPr/>
          </a:p>
        </p:txBody>
      </p:sp>
      <p:cxnSp>
        <p:nvCxnSpPr>
          <p:cNvPr id="811" name="Google Shape;811;p78"/>
          <p:cNvCxnSpPr/>
          <p:nvPr/>
        </p:nvCxnSpPr>
        <p:spPr>
          <a:xfrm rot="10800000" flipH="1">
            <a:off x="9257800" y="1950275"/>
            <a:ext cx="384000" cy="8700"/>
          </a:xfrm>
          <a:prstGeom prst="straightConnector1">
            <a:avLst/>
          </a:prstGeom>
          <a:noFill/>
          <a:ln w="28575" cap="flat" cmpd="sng">
            <a:solidFill>
              <a:srgbClr val="E06666"/>
            </a:solidFill>
            <a:prstDash val="solid"/>
            <a:round/>
            <a:headEnd type="stealth" w="med" len="med"/>
            <a:tailEnd type="none" w="med" len="med"/>
          </a:ln>
        </p:spPr>
      </p:cxnSp>
      <p:sp>
        <p:nvSpPr>
          <p:cNvPr id="812" name="Google Shape;812;p78"/>
          <p:cNvSpPr txBox="1"/>
          <p:nvPr/>
        </p:nvSpPr>
        <p:spPr>
          <a:xfrm>
            <a:off x="6382325" y="3622475"/>
            <a:ext cx="58098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na obiektach możemy wywoływać wielokrotnie, zmieniają one tylko stan obiektu na rzecz którego są wywołane (poprzez selektor)</a:t>
            </a:r>
            <a:endParaRPr/>
          </a:p>
        </p:txBody>
      </p:sp>
      <p:cxnSp>
        <p:nvCxnSpPr>
          <p:cNvPr id="813" name="Google Shape;813;p78"/>
          <p:cNvCxnSpPr/>
          <p:nvPr/>
        </p:nvCxnSpPr>
        <p:spPr>
          <a:xfrm rot="10800000" flipH="1">
            <a:off x="5999550" y="392292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4" name="Google Shape;814;p78"/>
          <p:cNvSpPr txBox="1"/>
          <p:nvPr/>
        </p:nvSpPr>
        <p:spPr>
          <a:xfrm>
            <a:off x="7025425" y="2999125"/>
            <a:ext cx="50145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wysyłamy polecenie 'start()' do obiektu oznaczonego przez zmienną myCar</a:t>
            </a:r>
            <a:endParaRPr/>
          </a:p>
        </p:txBody>
      </p:sp>
      <p:cxnSp>
        <p:nvCxnSpPr>
          <p:cNvPr id="815" name="Google Shape;815;p78"/>
          <p:cNvCxnSpPr/>
          <p:nvPr/>
        </p:nvCxnSpPr>
        <p:spPr>
          <a:xfrm rot="10800000" flipH="1">
            <a:off x="6536100" y="3219575"/>
            <a:ext cx="392700" cy="19200"/>
          </a:xfrm>
          <a:prstGeom prst="straightConnector1">
            <a:avLst/>
          </a:prstGeom>
          <a:noFill/>
          <a:ln w="28575" cap="flat" cmpd="sng">
            <a:solidFill>
              <a:srgbClr val="E06666"/>
            </a:solidFill>
            <a:prstDash val="solid"/>
            <a:round/>
            <a:headEnd type="stealth" w="med" len="med"/>
            <a:tailEnd type="none" w="med" len="med"/>
          </a:ln>
        </p:spPr>
      </p:cxnSp>
      <p:sp>
        <p:nvSpPr>
          <p:cNvPr id="816" name="Google Shape;816;p78"/>
          <p:cNvSpPr txBox="1"/>
          <p:nvPr/>
        </p:nvSpPr>
        <p:spPr>
          <a:xfrm>
            <a:off x="8053080" y="4314250"/>
            <a:ext cx="39867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nawiasach okrągłych podajemy parametry, które będę przekazane do metody</a:t>
            </a:r>
            <a:endParaRPr/>
          </a:p>
        </p:txBody>
      </p:sp>
      <p:cxnSp>
        <p:nvCxnSpPr>
          <p:cNvPr id="817" name="Google Shape;817;p78"/>
          <p:cNvCxnSpPr/>
          <p:nvPr/>
        </p:nvCxnSpPr>
        <p:spPr>
          <a:xfrm rot="10800000" flipH="1">
            <a:off x="7664050" y="4610900"/>
            <a:ext cx="312300" cy="192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823" name="Google Shape;823;p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0"/>
          <p:cNvSpPr txBox="1"/>
          <p:nvPr/>
        </p:nvSpPr>
        <p:spPr>
          <a:xfrm>
            <a:off x="301000" y="1011675"/>
            <a:ext cx="11766300" cy="5144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2000" dirty="0" err="1"/>
              <a:t>Utwórz</a:t>
            </a:r>
            <a:r>
              <a:rPr lang="en-US" sz="2000" dirty="0"/>
              <a:t> </a:t>
            </a:r>
            <a:r>
              <a:rPr lang="en-US" sz="2000" dirty="0" err="1"/>
              <a:t>klasę</a:t>
            </a:r>
            <a:r>
              <a:rPr lang="en-US" sz="2000" dirty="0"/>
              <a:t> Car z </a:t>
            </a:r>
            <a:r>
              <a:rPr lang="en-US" sz="2000" dirty="0" err="1"/>
              <a:t>polami</a:t>
            </a:r>
            <a:r>
              <a:rPr lang="en-US" sz="2000" dirty="0"/>
              <a:t>: </a:t>
            </a:r>
            <a:r>
              <a:rPr lang="en-US" sz="2000" dirty="0">
                <a:solidFill>
                  <a:srgbClr val="20999D"/>
                </a:solidFill>
              </a:rPr>
              <a:t>brand</a:t>
            </a:r>
            <a:r>
              <a:rPr lang="en-US" sz="2000" dirty="0"/>
              <a:t> </a:t>
            </a:r>
            <a:r>
              <a:rPr lang="en-US" sz="2000" dirty="0" err="1"/>
              <a:t>i</a:t>
            </a:r>
            <a:r>
              <a:rPr lang="en-US" sz="2000" dirty="0"/>
              <a:t> </a:t>
            </a:r>
            <a:r>
              <a:rPr lang="en-US" sz="2000" dirty="0">
                <a:solidFill>
                  <a:srgbClr val="20999D"/>
                </a:solidFill>
              </a:rPr>
              <a:t>color</a:t>
            </a:r>
            <a:r>
              <a:rPr lang="en-US" sz="1800" dirty="0"/>
              <a:t> </a:t>
            </a:r>
            <a:endParaRPr sz="1800" dirty="0"/>
          </a:p>
          <a:p>
            <a:pPr marL="457200" lvl="0" indent="0" algn="l" rtl="0">
              <a:spcBef>
                <a:spcPts val="0"/>
              </a:spcBef>
              <a:spcAft>
                <a:spcPts val="0"/>
              </a:spcAft>
              <a:buNone/>
            </a:pPr>
            <a:r>
              <a:rPr lang="en-US" sz="1800" i="1" dirty="0"/>
              <a:t>{</a:t>
            </a:r>
            <a:r>
              <a:rPr lang="en-US" sz="1800" i="1" dirty="0" err="1">
                <a:solidFill>
                  <a:schemeClr val="dk1"/>
                </a:solidFill>
              </a:rPr>
              <a:t>na</a:t>
            </a:r>
            <a:r>
              <a:rPr lang="en-US" sz="1800" i="1" dirty="0">
                <a:solidFill>
                  <a:schemeClr val="dk1"/>
                </a:solidFill>
              </a:rPr>
              <a:t> </a:t>
            </a:r>
            <a:r>
              <a:rPr lang="en-US" sz="1800" i="1" dirty="0" err="1">
                <a:solidFill>
                  <a:schemeClr val="dk1"/>
                </a:solidFill>
              </a:rPr>
              <a:t>katalogu</a:t>
            </a:r>
            <a:r>
              <a:rPr lang="en-US" sz="1800" i="1" dirty="0"/>
              <a:t>}(</a:t>
            </a:r>
            <a:r>
              <a:rPr lang="en-US" sz="1800" b="1" i="1" dirty="0"/>
              <a:t>Alt + Insert </a:t>
            </a:r>
            <a:r>
              <a:rPr lang="en-US" sz="1800" b="1" i="1" dirty="0">
                <a:solidFill>
                  <a:schemeClr val="dk1"/>
                </a:solidFill>
              </a:rPr>
              <a:t>→ Java Class</a:t>
            </a:r>
            <a:r>
              <a:rPr lang="en-US" sz="1800" i="1" dirty="0">
                <a:solidFill>
                  <a:schemeClr val="dk1"/>
                </a:solidFill>
              </a:rPr>
              <a:t> </a:t>
            </a:r>
            <a:r>
              <a:rPr lang="en-US" sz="1800" dirty="0" err="1"/>
              <a:t>lub</a:t>
            </a:r>
            <a:r>
              <a:rPr lang="en-US" sz="1800" dirty="0"/>
              <a:t> </a:t>
            </a:r>
            <a:r>
              <a:rPr lang="en-US" sz="1800" b="1" i="1" dirty="0"/>
              <a:t>PPM → New </a:t>
            </a:r>
            <a:r>
              <a:rPr lang="en-US" sz="1800" b="1" i="1" dirty="0">
                <a:solidFill>
                  <a:schemeClr val="dk1"/>
                </a:solidFill>
              </a:rPr>
              <a:t>→ </a:t>
            </a:r>
            <a:r>
              <a:rPr lang="en-US" sz="1800" b="1" i="1" dirty="0"/>
              <a:t> Java Class</a:t>
            </a:r>
            <a:r>
              <a:rPr lang="en-US" sz="1800" i="1" dirty="0"/>
              <a:t>)</a:t>
            </a:r>
            <a:endParaRPr sz="1800" i="1" dirty="0"/>
          </a:p>
          <a:p>
            <a:pPr marL="457200" lvl="0" indent="0" algn="l" rtl="0">
              <a:spcBef>
                <a:spcPts val="0"/>
              </a:spcBef>
              <a:spcAft>
                <a:spcPts val="0"/>
              </a:spcAft>
              <a:buNone/>
            </a:pPr>
            <a:r>
              <a:rPr lang="en-US" sz="1800" dirty="0"/>
              <a:t> </a:t>
            </a:r>
            <a:endParaRPr sz="1800" dirty="0"/>
          </a:p>
          <a:p>
            <a:pPr marL="558800" lvl="0" indent="-457200" algn="l" rtl="0">
              <a:spcBef>
                <a:spcPts val="0"/>
              </a:spcBef>
              <a:spcAft>
                <a:spcPts val="0"/>
              </a:spcAft>
              <a:buSzPts val="2000"/>
              <a:buFont typeface="+mj-lt"/>
              <a:buAutoNum type="arabicPeriod" startAt="2"/>
            </a:pPr>
            <a:r>
              <a:rPr lang="en-US" sz="2000" dirty="0" err="1"/>
              <a:t>Dodaj</a:t>
            </a:r>
            <a:r>
              <a:rPr lang="en-US" sz="2000" dirty="0"/>
              <a:t> </a:t>
            </a:r>
            <a:r>
              <a:rPr lang="en-US" sz="2000" dirty="0" err="1"/>
              <a:t>konstruktor</a:t>
            </a:r>
            <a:r>
              <a:rPr lang="en-US" sz="2000" dirty="0"/>
              <a:t> </a:t>
            </a:r>
            <a:r>
              <a:rPr lang="en-US" sz="2000" dirty="0" err="1"/>
              <a:t>i</a:t>
            </a:r>
            <a:r>
              <a:rPr lang="en-US" sz="2000" dirty="0"/>
              <a:t> </a:t>
            </a:r>
            <a:r>
              <a:rPr lang="en-US" sz="2000" dirty="0" err="1"/>
              <a:t>oba</a:t>
            </a:r>
            <a:r>
              <a:rPr lang="en-US" sz="2000" dirty="0"/>
              <a:t> </a:t>
            </a:r>
            <a:r>
              <a:rPr lang="en-US" sz="2000" dirty="0" err="1"/>
              <a:t>pola</a:t>
            </a:r>
            <a:r>
              <a:rPr lang="en-US" sz="2000" dirty="0"/>
              <a:t> </a:t>
            </a:r>
            <a:r>
              <a:rPr lang="en-US" sz="2000" dirty="0" err="1"/>
              <a:t>jako</a:t>
            </a:r>
            <a:r>
              <a:rPr lang="en-US" sz="2000" dirty="0"/>
              <a:t> </a:t>
            </a:r>
            <a:r>
              <a:rPr lang="en-US" sz="2000" dirty="0" err="1"/>
              <a:t>argumenty</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Constructor</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Constructor</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3"/>
            </a:pPr>
            <a:r>
              <a:rPr lang="en-US" sz="2000" dirty="0" err="1"/>
              <a:t>Dodaj</a:t>
            </a:r>
            <a:r>
              <a:rPr lang="en-US" sz="2000" dirty="0"/>
              <a:t> </a:t>
            </a:r>
            <a:r>
              <a:rPr lang="en-US" sz="2000" dirty="0" err="1"/>
              <a:t>metodę</a:t>
            </a:r>
            <a:r>
              <a:rPr lang="en-US" sz="2000" dirty="0"/>
              <a:t> </a:t>
            </a:r>
            <a:r>
              <a:rPr lang="en-US" sz="2000" dirty="0" err="1"/>
              <a:t>toString</a:t>
            </a:r>
            <a:r>
              <a:rPr lang="en-US" sz="2000" dirty="0"/>
              <a:t>() </a:t>
            </a:r>
            <a:r>
              <a:rPr lang="en-US" sz="2000" dirty="0" err="1"/>
              <a:t>i</a:t>
            </a:r>
            <a:r>
              <a:rPr lang="en-US" sz="2000" dirty="0"/>
              <a:t> </a:t>
            </a:r>
            <a:r>
              <a:rPr lang="en-US" sz="2000" dirty="0" err="1"/>
              <a:t>dodaj</a:t>
            </a:r>
            <a:r>
              <a:rPr lang="en-US" sz="2000" dirty="0"/>
              <a:t> </a:t>
            </a:r>
            <a:r>
              <a:rPr lang="en-US" sz="2000" dirty="0" err="1"/>
              <a:t>oba</a:t>
            </a:r>
            <a:r>
              <a:rPr lang="en-US" sz="2000" dirty="0"/>
              <a:t> </a:t>
            </a:r>
            <a:r>
              <a:rPr lang="en-US" sz="2000" dirty="0" err="1"/>
              <a:t>pola</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a:t>
            </a:r>
            <a:r>
              <a:rPr lang="en-US" sz="1800" b="1" i="1" dirty="0" err="1">
                <a:solidFill>
                  <a:schemeClr val="dk1"/>
                </a:solidFill>
              </a:rPr>
              <a:t>toString</a:t>
            </a:r>
            <a:r>
              <a:rPr lang="en-US" sz="1800" b="1"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a:t>
            </a:r>
            <a:r>
              <a:rPr lang="en-US" sz="1800" b="1" i="1" dirty="0" err="1">
                <a:solidFill>
                  <a:schemeClr val="dk1"/>
                </a:solidFill>
              </a:rPr>
              <a:t>toString</a:t>
            </a:r>
            <a:r>
              <a:rPr lang="en-US" sz="1800" b="1" i="1" dirty="0">
                <a:solidFill>
                  <a:schemeClr val="dk1"/>
                </a:solidFill>
              </a:rPr>
              <a:t>()</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4"/>
            </a:pPr>
            <a:r>
              <a:rPr lang="en-US" sz="2000" dirty="0"/>
              <a:t>W </a:t>
            </a:r>
            <a:r>
              <a:rPr lang="en-US" sz="2000" dirty="0" err="1"/>
              <a:t>klasie</a:t>
            </a:r>
            <a:r>
              <a:rPr lang="en-US" sz="2000" dirty="0"/>
              <a:t> </a:t>
            </a:r>
            <a:r>
              <a:rPr lang="en-US" sz="2000" dirty="0" err="1">
                <a:solidFill>
                  <a:srgbClr val="20999D"/>
                </a:solidFill>
              </a:rPr>
              <a:t>HelloWorldApp</a:t>
            </a:r>
            <a:r>
              <a:rPr lang="en-US" sz="2000" dirty="0"/>
              <a:t> </a:t>
            </a:r>
            <a:r>
              <a:rPr lang="en-US" sz="2000" dirty="0" err="1"/>
              <a:t>utwórz</a:t>
            </a:r>
            <a:r>
              <a:rPr lang="en-US" sz="2000" dirty="0"/>
              <a:t> </a:t>
            </a:r>
            <a:r>
              <a:rPr lang="en-US" sz="2000" dirty="0" err="1"/>
              <a:t>nowy</a:t>
            </a:r>
            <a:r>
              <a:rPr lang="en-US" sz="2000" dirty="0"/>
              <a:t> </a:t>
            </a:r>
            <a:r>
              <a:rPr lang="en-US" sz="2000" dirty="0" err="1"/>
              <a:t>obiekt</a:t>
            </a:r>
            <a:r>
              <a:rPr lang="en-US" sz="2000" dirty="0"/>
              <a:t> </a:t>
            </a:r>
            <a:r>
              <a:rPr lang="en-US" sz="2000" dirty="0" err="1"/>
              <a:t>na</a:t>
            </a:r>
            <a:r>
              <a:rPr lang="en-US" sz="2000" dirty="0"/>
              <a:t> </a:t>
            </a:r>
            <a:r>
              <a:rPr lang="en-US" sz="2000" dirty="0" err="1"/>
              <a:t>podstawie</a:t>
            </a:r>
            <a:r>
              <a:rPr lang="en-US" sz="2000" dirty="0"/>
              <a:t> </a:t>
            </a:r>
            <a:r>
              <a:rPr lang="en-US" sz="2000" dirty="0" err="1"/>
              <a:t>klasy</a:t>
            </a:r>
            <a:r>
              <a:rPr lang="en-US" sz="2000" dirty="0"/>
              <a:t> Car, np.</a:t>
            </a:r>
            <a:endParaRPr sz="2000" dirty="0"/>
          </a:p>
          <a:p>
            <a:pPr marL="457200" lvl="0" indent="0" algn="ctr" rtl="0">
              <a:spcBef>
                <a:spcPts val="0"/>
              </a:spcBef>
              <a:spcAft>
                <a:spcPts val="0"/>
              </a:spcAft>
              <a:buNone/>
            </a:pPr>
            <a:r>
              <a:rPr lang="en-US" sz="2200" dirty="0">
                <a:solidFill>
                  <a:schemeClr val="accent5"/>
                </a:solidFill>
              </a:rPr>
              <a:t> Car </a:t>
            </a:r>
            <a:r>
              <a:rPr lang="en-US" sz="2200" dirty="0" err="1">
                <a:solidFill>
                  <a:schemeClr val="dk1"/>
                </a:solidFill>
              </a:rPr>
              <a:t>toyota</a:t>
            </a:r>
            <a:r>
              <a:rPr lang="en-US" sz="2200" dirty="0">
                <a:solidFill>
                  <a:schemeClr val="dk1"/>
                </a:solidFill>
              </a:rPr>
              <a:t> = new </a:t>
            </a:r>
            <a:r>
              <a:rPr lang="en-US" sz="2200" dirty="0">
                <a:solidFill>
                  <a:schemeClr val="accent5"/>
                </a:solidFill>
              </a:rPr>
              <a:t>Car</a:t>
            </a:r>
            <a:r>
              <a:rPr lang="en-US" sz="2200" dirty="0">
                <a:solidFill>
                  <a:schemeClr val="dk1"/>
                </a:solidFill>
              </a:rPr>
              <a:t>(</a:t>
            </a:r>
            <a:r>
              <a:rPr lang="en-US" sz="2200" dirty="0">
                <a:solidFill>
                  <a:schemeClr val="accent6"/>
                </a:solidFill>
              </a:rPr>
              <a:t>"Toyota", "black"</a:t>
            </a:r>
            <a:r>
              <a:rPr lang="en-US" sz="2200" dirty="0">
                <a:solidFill>
                  <a:schemeClr val="dk1"/>
                </a:solidFill>
              </a:rPr>
              <a:t>);</a:t>
            </a:r>
            <a:endParaRPr sz="2200" dirty="0">
              <a:solidFill>
                <a:schemeClr val="dk1"/>
              </a:solidFill>
            </a:endParaRPr>
          </a:p>
          <a:p>
            <a:pPr marL="457200" lvl="0" indent="0" algn="ctr" rtl="0">
              <a:spcBef>
                <a:spcPts val="0"/>
              </a:spcBef>
              <a:spcAft>
                <a:spcPts val="0"/>
              </a:spcAft>
              <a:buNone/>
            </a:pPr>
            <a:endParaRPr sz="1800" dirty="0">
              <a:solidFill>
                <a:schemeClr val="dk1"/>
              </a:solidFill>
            </a:endParaRPr>
          </a:p>
          <a:p>
            <a:pPr marL="558800" lvl="0" indent="-457200" algn="l" rtl="0">
              <a:spcBef>
                <a:spcPts val="0"/>
              </a:spcBef>
              <a:spcAft>
                <a:spcPts val="0"/>
              </a:spcAft>
              <a:buSzPts val="2000"/>
              <a:buFont typeface="+mj-lt"/>
              <a:buAutoNum type="arabicPeriod" startAt="5"/>
            </a:pPr>
            <a:r>
              <a:rPr lang="en-US" sz="2000" dirty="0" err="1"/>
              <a:t>Wypisz</a:t>
            </a:r>
            <a:r>
              <a:rPr lang="en-US" sz="2000" dirty="0"/>
              <a:t> </a:t>
            </a:r>
            <a:r>
              <a:rPr lang="en-US" sz="2000" dirty="0" err="1"/>
              <a:t>na</a:t>
            </a:r>
            <a:r>
              <a:rPr lang="en-US" sz="2000" dirty="0"/>
              <a:t> </a:t>
            </a:r>
            <a:r>
              <a:rPr lang="en-US" sz="2000" dirty="0" err="1"/>
              <a:t>konsoli</a:t>
            </a:r>
            <a:r>
              <a:rPr lang="en-US" sz="2000" dirty="0"/>
              <a:t> </a:t>
            </a:r>
            <a:r>
              <a:rPr lang="en-US" sz="2000" dirty="0" err="1"/>
              <a:t>informację</a:t>
            </a:r>
            <a:r>
              <a:rPr lang="en-US" sz="2000" dirty="0"/>
              <a:t> o </a:t>
            </a:r>
            <a:r>
              <a:rPr lang="en-US" sz="2000" dirty="0" err="1"/>
              <a:t>samochodzie</a:t>
            </a:r>
            <a:endParaRPr sz="2000" dirty="0"/>
          </a:p>
          <a:p>
            <a:pPr marL="0" lvl="0" indent="0" algn="ctr" rtl="0">
              <a:spcBef>
                <a:spcPts val="0"/>
              </a:spcBef>
              <a:spcAft>
                <a:spcPts val="0"/>
              </a:spcAft>
              <a:buNone/>
            </a:pPr>
            <a:r>
              <a:rPr lang="en-US" sz="1800" dirty="0">
                <a:solidFill>
                  <a:schemeClr val="dk1"/>
                </a:solidFill>
              </a:rPr>
              <a:t> </a:t>
            </a:r>
            <a:r>
              <a:rPr lang="en-US" sz="2200" dirty="0" err="1">
                <a:solidFill>
                  <a:schemeClr val="dk1"/>
                </a:solidFill>
              </a:rPr>
              <a:t>System.out.println</a:t>
            </a:r>
            <a:r>
              <a:rPr lang="en-US" sz="2200" dirty="0">
                <a:solidFill>
                  <a:schemeClr val="dk1"/>
                </a:solidFill>
              </a:rPr>
              <a:t>(</a:t>
            </a:r>
            <a:r>
              <a:rPr lang="en-US" sz="2200" dirty="0">
                <a:solidFill>
                  <a:schemeClr val="accent6"/>
                </a:solidFill>
              </a:rPr>
              <a:t>"My car is: "</a:t>
            </a:r>
            <a:r>
              <a:rPr lang="en-US" sz="2200" dirty="0">
                <a:solidFill>
                  <a:schemeClr val="dk1"/>
                </a:solidFill>
              </a:rPr>
              <a:t> + </a:t>
            </a:r>
            <a:r>
              <a:rPr lang="en-US" sz="2200" dirty="0" err="1">
                <a:solidFill>
                  <a:schemeClr val="accent5"/>
                </a:solidFill>
              </a:rPr>
              <a:t>toyota</a:t>
            </a:r>
            <a:r>
              <a:rPr lang="en-US" sz="2200" dirty="0">
                <a:solidFill>
                  <a:schemeClr val="dk1"/>
                </a:solidFill>
              </a:rPr>
              <a:t>);</a:t>
            </a:r>
            <a:endParaRPr sz="2200" dirty="0"/>
          </a:p>
          <a:p>
            <a:pPr marL="558800" lvl="0" indent="-457200" algn="l" rtl="0">
              <a:spcBef>
                <a:spcPts val="0"/>
              </a:spcBef>
              <a:spcAft>
                <a:spcPts val="0"/>
              </a:spcAft>
              <a:buSzPts val="2000"/>
              <a:buFont typeface="+mj-lt"/>
              <a:buAutoNum type="arabicPeriod" startAt="6"/>
            </a:pPr>
            <a:r>
              <a:rPr lang="en-US" sz="2000" dirty="0" err="1"/>
              <a:t>Uruchom</a:t>
            </a:r>
            <a:r>
              <a:rPr lang="en-US" sz="2000" dirty="0"/>
              <a:t> program</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Car.main</a:t>
            </a:r>
            <a:r>
              <a:rPr lang="en-US" sz="1800" b="1" i="1" dirty="0">
                <a:solidFill>
                  <a:schemeClr val="dk1"/>
                </a:solidFill>
              </a:rPr>
              <a:t>()</a:t>
            </a:r>
            <a:r>
              <a:rPr lang="en-US" sz="1800" i="1" dirty="0">
                <a:solidFill>
                  <a:schemeClr val="dk1"/>
                </a:solidFill>
              </a:rPr>
              <a:t>)</a:t>
            </a:r>
            <a:endParaRPr sz="1800" dirty="0">
              <a:solidFill>
                <a:schemeClr val="dk1"/>
              </a:solidFill>
            </a:endParaRPr>
          </a:p>
        </p:txBody>
      </p:sp>
      <p:sp>
        <p:nvSpPr>
          <p:cNvPr id="829" name="Google Shape;829;p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oop</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1"/>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35" name="Google Shape;835;p81"/>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Referencja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wartość, która oznacza lokalizację (adres) obiektu w pamięci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836" name="Google Shape;836;p81"/>
          <p:cNvSpPr txBox="1"/>
          <p:nvPr/>
        </p:nvSpPr>
        <p:spPr>
          <a:xfrm>
            <a:off x="33085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prymitywny (numeryczny lub logiczny)</a:t>
            </a:r>
            <a:endParaRPr b="1"/>
          </a:p>
          <a:p>
            <a:pPr marL="0" lvl="0" indent="0" algn="ctr" rtl="0">
              <a:spcBef>
                <a:spcPts val="0"/>
              </a:spcBef>
              <a:spcAft>
                <a:spcPts val="0"/>
              </a:spcAft>
              <a:buNone/>
            </a:pPr>
            <a:endParaRPr sz="2400"/>
          </a:p>
        </p:txBody>
      </p:sp>
      <p:grpSp>
        <p:nvGrpSpPr>
          <p:cNvPr id="837" name="Google Shape;837;p81"/>
          <p:cNvGrpSpPr/>
          <p:nvPr/>
        </p:nvGrpSpPr>
        <p:grpSpPr>
          <a:xfrm>
            <a:off x="1661575" y="2664000"/>
            <a:ext cx="1698900" cy="1528625"/>
            <a:chOff x="1661575" y="2664000"/>
            <a:chExt cx="1698900" cy="1528625"/>
          </a:xfrm>
        </p:grpSpPr>
        <p:grpSp>
          <p:nvGrpSpPr>
            <p:cNvPr id="838" name="Google Shape;838;p81"/>
            <p:cNvGrpSpPr/>
            <p:nvPr/>
          </p:nvGrpSpPr>
          <p:grpSpPr>
            <a:xfrm>
              <a:off x="1661575" y="2664000"/>
              <a:ext cx="1698900" cy="932400"/>
              <a:chOff x="1661575" y="3654600"/>
              <a:chExt cx="1698900" cy="932400"/>
            </a:xfrm>
          </p:grpSpPr>
          <p:sp>
            <p:nvSpPr>
              <p:cNvPr id="839" name="Google Shape;839;p81"/>
              <p:cNvSpPr txBox="1"/>
              <p:nvPr/>
            </p:nvSpPr>
            <p:spPr>
              <a:xfrm>
                <a:off x="1661575" y="36546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dk1"/>
                    </a:solidFill>
                  </a:rPr>
                  <a:t>byte x;</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0" name="Google Shape;840;p81"/>
              <p:cNvCxnSpPr/>
              <p:nvPr/>
            </p:nvCxnSpPr>
            <p:spPr>
              <a:xfrm rot="10800000">
                <a:off x="2510575" y="41966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1" name="Google Shape;841;p81"/>
            <p:cNvSpPr txBox="1"/>
            <p:nvPr/>
          </p:nvSpPr>
          <p:spPr>
            <a:xfrm>
              <a:off x="1661575" y="36919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0000 0000</a:t>
              </a:r>
              <a:endParaRPr sz="2400"/>
            </a:p>
          </p:txBody>
        </p:sp>
      </p:grpSp>
      <p:grpSp>
        <p:nvGrpSpPr>
          <p:cNvPr id="842" name="Google Shape;842;p81"/>
          <p:cNvGrpSpPr/>
          <p:nvPr/>
        </p:nvGrpSpPr>
        <p:grpSpPr>
          <a:xfrm>
            <a:off x="1698850" y="4632300"/>
            <a:ext cx="1698900" cy="1528625"/>
            <a:chOff x="1661575" y="2968800"/>
            <a:chExt cx="1698900" cy="1528625"/>
          </a:xfrm>
        </p:grpSpPr>
        <p:grpSp>
          <p:nvGrpSpPr>
            <p:cNvPr id="843" name="Google Shape;843;p81"/>
            <p:cNvGrpSpPr/>
            <p:nvPr/>
          </p:nvGrpSpPr>
          <p:grpSpPr>
            <a:xfrm>
              <a:off x="1661575" y="2968800"/>
              <a:ext cx="1698900" cy="932400"/>
              <a:chOff x="1661575" y="3959400"/>
              <a:chExt cx="1698900" cy="932400"/>
            </a:xfrm>
          </p:grpSpPr>
          <p:sp>
            <p:nvSpPr>
              <p:cNvPr id="844" name="Google Shape;844;p81"/>
              <p:cNvSpPr txBox="1"/>
              <p:nvPr/>
            </p:nvSpPr>
            <p:spPr>
              <a:xfrm>
                <a:off x="1661575" y="39594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x = 4;</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5" name="Google Shape;845;p81"/>
              <p:cNvCxnSpPr/>
              <p:nvPr/>
            </p:nvCxnSpPr>
            <p:spPr>
              <a:xfrm rot="10800000">
                <a:off x="2510575" y="45014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6" name="Google Shape;846;p81"/>
            <p:cNvSpPr txBox="1"/>
            <p:nvPr/>
          </p:nvSpPr>
          <p:spPr>
            <a:xfrm>
              <a:off x="1661575" y="39967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0000 0100</a:t>
              </a:r>
              <a:endParaRPr sz="2400"/>
            </a:p>
          </p:txBody>
        </p:sp>
      </p:grpSp>
      <p:sp>
        <p:nvSpPr>
          <p:cNvPr id="847" name="Google Shape;847;p81"/>
          <p:cNvSpPr txBox="1"/>
          <p:nvPr/>
        </p:nvSpPr>
        <p:spPr>
          <a:xfrm>
            <a:off x="402350"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Deklaracja zmiennej </a:t>
            </a:r>
            <a:r>
              <a:rPr lang="en-US" b="1">
                <a:solidFill>
                  <a:schemeClr val="dk1"/>
                </a:solidFill>
              </a:rPr>
              <a:t>x </a:t>
            </a:r>
            <a:r>
              <a:rPr lang="en-US">
                <a:solidFill>
                  <a:schemeClr val="dk1"/>
                </a:solidFill>
              </a:rPr>
              <a:t>wydziela pamięć (1 bajt) do przechowywania liczby</a:t>
            </a:r>
            <a:endParaRPr/>
          </a:p>
        </p:txBody>
      </p:sp>
      <p:sp>
        <p:nvSpPr>
          <p:cNvPr id="848" name="Google Shape;848;p81"/>
          <p:cNvSpPr txBox="1"/>
          <p:nvPr/>
        </p:nvSpPr>
        <p:spPr>
          <a:xfrm>
            <a:off x="402350" y="422965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Przypisanie wartości zmiennej </a:t>
            </a:r>
            <a:r>
              <a:rPr lang="en-US" b="1">
                <a:solidFill>
                  <a:schemeClr val="dk1"/>
                </a:solidFill>
              </a:rPr>
              <a:t>x </a:t>
            </a:r>
            <a:r>
              <a:rPr lang="en-US">
                <a:solidFill>
                  <a:schemeClr val="dk1"/>
                </a:solidFill>
              </a:rPr>
              <a:t>zmienia obszar pamięci do niej przydzielonej</a:t>
            </a:r>
            <a:endParaRPr/>
          </a:p>
        </p:txBody>
      </p:sp>
      <p:sp>
        <p:nvSpPr>
          <p:cNvPr id="849" name="Google Shape;849;p81"/>
          <p:cNvSpPr txBox="1"/>
          <p:nvPr/>
        </p:nvSpPr>
        <p:spPr>
          <a:xfrm>
            <a:off x="492710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referencyjny</a:t>
            </a:r>
            <a:endParaRPr sz="2400"/>
          </a:p>
        </p:txBody>
      </p:sp>
      <p:sp>
        <p:nvSpPr>
          <p:cNvPr id="850" name="Google Shape;850;p81"/>
          <p:cNvSpPr txBox="1"/>
          <p:nvPr/>
        </p:nvSpPr>
        <p:spPr>
          <a:xfrm>
            <a:off x="5038625"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Deklaracja zmiennej </a:t>
            </a:r>
            <a:r>
              <a:rPr lang="en-US" b="1">
                <a:solidFill>
                  <a:schemeClr val="dk1"/>
                </a:solidFill>
              </a:rPr>
              <a:t>myCar </a:t>
            </a:r>
            <a:r>
              <a:rPr lang="en-US">
                <a:solidFill>
                  <a:schemeClr val="dk1"/>
                </a:solidFill>
              </a:rPr>
              <a:t>nie tworzy obiektu, tylko referencję (wydziela pamięć do jej przechowywania)</a:t>
            </a:r>
            <a:endParaRPr/>
          </a:p>
        </p:txBody>
      </p:sp>
      <p:grpSp>
        <p:nvGrpSpPr>
          <p:cNvPr id="851" name="Google Shape;851;p81"/>
          <p:cNvGrpSpPr/>
          <p:nvPr/>
        </p:nvGrpSpPr>
        <p:grpSpPr>
          <a:xfrm>
            <a:off x="6071175" y="2614775"/>
            <a:ext cx="2047500" cy="1452425"/>
            <a:chOff x="1437650" y="2435400"/>
            <a:chExt cx="2047500" cy="1452425"/>
          </a:xfrm>
        </p:grpSpPr>
        <p:grpSp>
          <p:nvGrpSpPr>
            <p:cNvPr id="852" name="Google Shape;852;p81"/>
            <p:cNvGrpSpPr/>
            <p:nvPr/>
          </p:nvGrpSpPr>
          <p:grpSpPr>
            <a:xfrm>
              <a:off x="1437650" y="2435400"/>
              <a:ext cx="2047500" cy="932400"/>
              <a:chOff x="1437650" y="3426000"/>
              <a:chExt cx="2047500" cy="932400"/>
            </a:xfrm>
          </p:grpSpPr>
          <p:sp>
            <p:nvSpPr>
              <p:cNvPr id="853" name="Google Shape;853;p81"/>
              <p:cNvSpPr txBox="1"/>
              <p:nvPr/>
            </p:nvSpPr>
            <p:spPr>
              <a:xfrm>
                <a:off x="1437650" y="3426000"/>
                <a:ext cx="20475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Car myCar;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54" name="Google Shape;854;p81"/>
              <p:cNvCxnSpPr/>
              <p:nvPr/>
            </p:nvCxnSpPr>
            <p:spPr>
              <a:xfrm rot="10800000">
                <a:off x="2510575" y="3891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55" name="Google Shape;855;p81"/>
            <p:cNvSpPr txBox="1"/>
            <p:nvPr/>
          </p:nvSpPr>
          <p:spPr>
            <a:xfrm>
              <a:off x="1661575" y="3387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null</a:t>
              </a:r>
              <a:endParaRPr sz="2400" b="1"/>
            </a:p>
          </p:txBody>
        </p:sp>
      </p:grpSp>
      <p:sp>
        <p:nvSpPr>
          <p:cNvPr id="856" name="Google Shape;856;p81"/>
          <p:cNvSpPr txBox="1"/>
          <p:nvPr/>
        </p:nvSpPr>
        <p:spPr>
          <a:xfrm>
            <a:off x="5038625" y="419590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Dopiero zastosowanie wyrażenia </a:t>
            </a:r>
            <a:r>
              <a:rPr lang="en-US" b="1">
                <a:solidFill>
                  <a:schemeClr val="dk1"/>
                </a:solidFill>
              </a:rPr>
              <a:t>new </a:t>
            </a:r>
            <a:r>
              <a:rPr lang="en-US">
                <a:solidFill>
                  <a:schemeClr val="dk1"/>
                </a:solidFill>
              </a:rPr>
              <a:t>tworzy nowy obiekt w pamięci i przydziela adres do obiektu</a:t>
            </a:r>
            <a:endParaRPr/>
          </a:p>
        </p:txBody>
      </p:sp>
      <p:grpSp>
        <p:nvGrpSpPr>
          <p:cNvPr id="857" name="Google Shape;857;p81"/>
          <p:cNvGrpSpPr/>
          <p:nvPr/>
        </p:nvGrpSpPr>
        <p:grpSpPr>
          <a:xfrm>
            <a:off x="5336485" y="4668075"/>
            <a:ext cx="3846125" cy="1528625"/>
            <a:chOff x="1046202" y="2740200"/>
            <a:chExt cx="2823673" cy="1528625"/>
          </a:xfrm>
        </p:grpSpPr>
        <p:grpSp>
          <p:nvGrpSpPr>
            <p:cNvPr id="858" name="Google Shape;858;p81"/>
            <p:cNvGrpSpPr/>
            <p:nvPr/>
          </p:nvGrpSpPr>
          <p:grpSpPr>
            <a:xfrm>
              <a:off x="1178575" y="2740200"/>
              <a:ext cx="2691300" cy="932400"/>
              <a:chOff x="1178575" y="3730800"/>
              <a:chExt cx="2691300" cy="932400"/>
            </a:xfrm>
          </p:grpSpPr>
          <p:sp>
            <p:nvSpPr>
              <p:cNvPr id="859" name="Google Shape;859;p81"/>
              <p:cNvSpPr txBox="1"/>
              <p:nvPr/>
            </p:nvSpPr>
            <p:spPr>
              <a:xfrm>
                <a:off x="1178575" y="3730800"/>
                <a:ext cx="26913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myCar = new 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60" name="Google Shape;860;p81"/>
              <p:cNvCxnSpPr/>
              <p:nvPr/>
            </p:nvCxnSpPr>
            <p:spPr>
              <a:xfrm rot="10800000">
                <a:off x="1895202" y="4272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61" name="Google Shape;861;p81"/>
            <p:cNvSpPr txBox="1"/>
            <p:nvPr/>
          </p:nvSpPr>
          <p:spPr>
            <a:xfrm>
              <a:off x="1046202" y="3768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1304</a:t>
              </a:r>
              <a:endParaRPr sz="2400"/>
            </a:p>
          </p:txBody>
        </p:sp>
      </p:grpSp>
      <p:graphicFrame>
        <p:nvGraphicFramePr>
          <p:cNvPr id="862" name="Google Shape;862;p81"/>
          <p:cNvGraphicFramePr/>
          <p:nvPr/>
        </p:nvGraphicFramePr>
        <p:xfrm>
          <a:off x="9817450" y="3173125"/>
          <a:ext cx="1858400" cy="277347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1296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1300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1304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"Ford"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1308</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"Black"</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1312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1316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63" name="Google Shape;863;p81"/>
          <p:cNvSpPr txBox="1"/>
          <p:nvPr/>
        </p:nvSpPr>
        <p:spPr>
          <a:xfrm>
            <a:off x="9523350" y="2292500"/>
            <a:ext cx="2668500" cy="6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Obszar pamięci przechowujący obiekty nazywa się: </a:t>
            </a:r>
            <a:r>
              <a:rPr lang="en-US" b="1"/>
              <a:t>sterta </a:t>
            </a:r>
            <a:r>
              <a:rPr lang="en-US"/>
              <a:t>(ang. </a:t>
            </a:r>
            <a:r>
              <a:rPr lang="en-US" b="1"/>
              <a:t>heap</a:t>
            </a:r>
            <a:r>
              <a:rPr lang="en-US"/>
              <a:t>)</a:t>
            </a:r>
            <a:endParaRPr/>
          </a:p>
        </p:txBody>
      </p:sp>
      <p:cxnSp>
        <p:nvCxnSpPr>
          <p:cNvPr id="864" name="Google Shape;864;p81"/>
          <p:cNvCxnSpPr>
            <a:stCxn id="861" idx="3"/>
          </p:cNvCxnSpPr>
          <p:nvPr/>
        </p:nvCxnSpPr>
        <p:spPr>
          <a:xfrm rot="10800000" flipH="1">
            <a:off x="7591714" y="4565450"/>
            <a:ext cx="2241600" cy="1380900"/>
          </a:xfrm>
          <a:prstGeom prst="bentConnector3">
            <a:avLst>
              <a:gd name="adj1" fmla="val 79984"/>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82"/>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70" name="Google Shape;870;p82"/>
          <p:cNvSpPr txBox="1"/>
          <p:nvPr/>
        </p:nvSpPr>
        <p:spPr>
          <a:xfrm>
            <a:off x="48775" y="1004800"/>
            <a:ext cx="12087000" cy="519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każda zmienna deklarowana z nazwą klasy w miejscu nazwy typu, to zmienna </a:t>
            </a:r>
            <a:r>
              <a:rPr lang="en-US" sz="1800" b="1"/>
              <a:t>typu referencyjnego</a:t>
            </a:r>
            <a:r>
              <a:rPr lang="en-US" sz="1800"/>
              <a:t>, np:</a:t>
            </a:r>
            <a:endParaRPr sz="1800"/>
          </a:p>
          <a:p>
            <a:pPr marL="457200" lvl="0" indent="0" algn="ctr" rtl="0">
              <a:spcBef>
                <a:spcPts val="0"/>
              </a:spcBef>
              <a:spcAft>
                <a:spcPts val="0"/>
              </a:spcAft>
              <a:buNone/>
            </a:pPr>
            <a:r>
              <a:rPr lang="en-US" sz="1800" u="sng"/>
              <a:t>String</a:t>
            </a:r>
            <a:r>
              <a:rPr lang="en-US" sz="1800"/>
              <a:t> </a:t>
            </a:r>
            <a:r>
              <a:rPr lang="en-US" sz="1800">
                <a:solidFill>
                  <a:schemeClr val="accent5"/>
                </a:solidFill>
              </a:rPr>
              <a:t>message</a:t>
            </a:r>
            <a:r>
              <a:rPr lang="en-US" sz="1800"/>
              <a:t>;      </a:t>
            </a:r>
            <a:r>
              <a:rPr lang="en-US" sz="1800" u="sng"/>
              <a:t>Car</a:t>
            </a:r>
            <a:r>
              <a:rPr lang="en-US" sz="1800"/>
              <a:t> </a:t>
            </a:r>
            <a:r>
              <a:rPr lang="en-US" sz="1800">
                <a:solidFill>
                  <a:schemeClr val="accent5"/>
                </a:solidFill>
              </a:rPr>
              <a:t>newCar</a:t>
            </a:r>
            <a:r>
              <a:rPr lang="en-US" sz="1800"/>
              <a:t>;     </a:t>
            </a:r>
            <a:r>
              <a:rPr lang="en-US" sz="1800" u="sng"/>
              <a:t>Date</a:t>
            </a:r>
            <a:r>
              <a:rPr lang="en-US" sz="1800"/>
              <a:t> </a:t>
            </a:r>
            <a:r>
              <a:rPr lang="en-US" sz="1800">
                <a:solidFill>
                  <a:schemeClr val="accent5"/>
                </a:solidFill>
              </a:rPr>
              <a:t>today</a:t>
            </a:r>
            <a:r>
              <a:rPr lang="en-US" sz="1800"/>
              <a:t>;</a:t>
            </a:r>
            <a:endParaRPr sz="1800"/>
          </a:p>
          <a:p>
            <a:pPr marL="914400" lvl="1" indent="-342900" algn="l" rtl="0">
              <a:spcBef>
                <a:spcPts val="0"/>
              </a:spcBef>
              <a:spcAft>
                <a:spcPts val="0"/>
              </a:spcAft>
              <a:buSzPts val="1800"/>
              <a:buChar char="○"/>
            </a:pPr>
            <a:r>
              <a:rPr lang="en-US" sz="1800"/>
              <a:t>mogą one:</a:t>
            </a:r>
            <a:endParaRPr sz="1800"/>
          </a:p>
          <a:p>
            <a:pPr marL="1371600" lvl="2" indent="-342900" algn="l" rtl="0">
              <a:spcBef>
                <a:spcPts val="0"/>
              </a:spcBef>
              <a:spcAft>
                <a:spcPts val="0"/>
              </a:spcAft>
              <a:buSzPts val="1800"/>
              <a:buChar char="■"/>
            </a:pPr>
            <a:r>
              <a:rPr lang="en-US" sz="1800"/>
              <a:t>zawierać referencje (adres / odnośnik) do obiektów (</a:t>
            </a:r>
            <a:r>
              <a:rPr lang="en-US" sz="1800" u="sng"/>
              <a:t>referencja to nie to samo co obiekt!</a:t>
            </a:r>
            <a:r>
              <a:rPr lang="en-US" sz="1800"/>
              <a:t>)</a:t>
            </a:r>
            <a:endParaRPr sz="1800"/>
          </a:p>
          <a:p>
            <a:pPr marL="1371600" lvl="2" indent="-342900" algn="l" rtl="0">
              <a:spcBef>
                <a:spcPts val="0"/>
              </a:spcBef>
              <a:spcAft>
                <a:spcPts val="0"/>
              </a:spcAft>
              <a:buSzPts val="1800"/>
              <a:buChar char="■"/>
            </a:pPr>
            <a:r>
              <a:rPr lang="en-US" sz="1800"/>
              <a:t>nie zawierać żadnej referencji (nie wskazywać na żaden obiekt) - wartość jest równa </a:t>
            </a:r>
            <a:r>
              <a:rPr lang="en-US" sz="1800" b="1"/>
              <a:t>null</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wartości typów referencyjnych to liczby (adresy to liczby) lub wartość </a:t>
            </a:r>
            <a:r>
              <a:rPr lang="en-US" sz="1800" b="1"/>
              <a:t>null </a:t>
            </a:r>
            <a:endParaRPr sz="1800" b="1"/>
          </a:p>
          <a:p>
            <a:pPr marL="457200" lvl="0" indent="0" algn="l" rtl="0">
              <a:spcBef>
                <a:spcPts val="0"/>
              </a:spcBef>
              <a:spcAft>
                <a:spcPts val="0"/>
              </a:spcAft>
              <a:buNone/>
            </a:pPr>
            <a:r>
              <a:rPr lang="en-US" sz="1800"/>
              <a:t>(</a:t>
            </a:r>
            <a:r>
              <a:rPr lang="en-US" sz="1800" b="1"/>
              <a:t>null</a:t>
            </a:r>
            <a:r>
              <a:rPr lang="en-US" sz="1800"/>
              <a:t> to literał typu referencyjnego, tak jak 1 jest literałem typu </a:t>
            </a:r>
            <a:r>
              <a:rPr lang="en-US" sz="1800" b="1"/>
              <a:t>int</a:t>
            </a:r>
            <a:r>
              <a:rPr lang="en-US" sz="1800"/>
              <a:t>)</a:t>
            </a:r>
            <a:endParaRPr sz="1800"/>
          </a:p>
          <a:p>
            <a:pPr marL="457200" lvl="0" indent="0" algn="l" rtl="0">
              <a:spcBef>
                <a:spcPts val="0"/>
              </a:spcBef>
              <a:spcAft>
                <a:spcPts val="0"/>
              </a:spcAft>
              <a:buNone/>
            </a:pPr>
            <a:endParaRPr sz="1800"/>
          </a:p>
          <a:p>
            <a:pPr marL="457200" lvl="0" indent="-342900" algn="l" rtl="0">
              <a:spcBef>
                <a:spcPts val="0"/>
              </a:spcBef>
              <a:spcAft>
                <a:spcPts val="0"/>
              </a:spcAft>
              <a:buClr>
                <a:schemeClr val="dk1"/>
              </a:buClr>
              <a:buSzPts val="1800"/>
              <a:buChar char="●"/>
            </a:pPr>
            <a:r>
              <a:rPr lang="en-US" sz="1800">
                <a:solidFill>
                  <a:schemeClr val="dk1"/>
                </a:solidFill>
              </a:rPr>
              <a:t>dla wartości typów referencyjnych (mimo że są liczbami) niedopuszczalne są operacje arytmetyczne</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dopuszczalne są natomiast operacje:</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porównanie referencji (</a:t>
            </a:r>
            <a:r>
              <a:rPr lang="en-US" sz="1800" b="1">
                <a:solidFill>
                  <a:schemeClr val="dk1"/>
                </a:solidFill>
              </a:rPr>
              <a:t>==</a:t>
            </a:r>
            <a:r>
              <a:rPr lang="en-US" sz="1800">
                <a:solidFill>
                  <a:schemeClr val="dk1"/>
                </a:solidFill>
              </a:rPr>
              <a:t>) / (</a:t>
            </a:r>
            <a:r>
              <a:rPr lang="en-US" sz="1800" b="1">
                <a:solidFill>
                  <a:schemeClr val="dk1"/>
                </a:solidFill>
              </a:rPr>
              <a:t>!=</a:t>
            </a:r>
            <a:r>
              <a:rPr lang="en-US" sz="1800">
                <a:solidFill>
                  <a:schemeClr val="dk1"/>
                </a:solidFill>
              </a:rPr>
              <a:t>), np.: </a:t>
            </a:r>
            <a:r>
              <a:rPr lang="en-US" sz="1800">
                <a:solidFill>
                  <a:schemeClr val="accent5"/>
                </a:solidFill>
              </a:rPr>
              <a:t>myCar </a:t>
            </a:r>
            <a:r>
              <a:rPr lang="en-US" sz="1800" b="1">
                <a:solidFill>
                  <a:schemeClr val="dk1"/>
                </a:solidFill>
              </a:rPr>
              <a:t>== </a:t>
            </a:r>
            <a:r>
              <a:rPr lang="en-US" sz="1800">
                <a:solidFill>
                  <a:schemeClr val="accent5"/>
                </a:solidFill>
              </a:rPr>
              <a:t>yourCar</a:t>
            </a:r>
            <a:r>
              <a:rPr lang="en-US" sz="1800">
                <a:solidFill>
                  <a:schemeClr val="dk1"/>
                </a:solidFill>
              </a:rPr>
              <a:t>; </a:t>
            </a:r>
            <a:r>
              <a:rPr lang="en-US" sz="1800">
                <a:solidFill>
                  <a:schemeClr val="accent5"/>
                </a:solidFill>
              </a:rPr>
              <a:t>message1 </a:t>
            </a:r>
            <a:r>
              <a:rPr lang="en-US" sz="1800" b="1">
                <a:solidFill>
                  <a:schemeClr val="dk1"/>
                </a:solidFill>
              </a:rPr>
              <a:t>!= </a:t>
            </a:r>
            <a:r>
              <a:rPr lang="en-US" sz="1800">
                <a:solidFill>
                  <a:schemeClr val="accent5"/>
                </a:solidFill>
              </a:rPr>
              <a:t>message2</a:t>
            </a:r>
            <a:endParaRPr sz="1800">
              <a:solidFill>
                <a:schemeClr val="accent5"/>
              </a:solidFill>
            </a:endParaRPr>
          </a:p>
          <a:p>
            <a:pPr marL="914400" lvl="1" indent="-342900" algn="l" rtl="0">
              <a:spcBef>
                <a:spcPts val="0"/>
              </a:spcBef>
              <a:spcAft>
                <a:spcPts val="0"/>
              </a:spcAft>
              <a:buClr>
                <a:schemeClr val="dk1"/>
              </a:buClr>
              <a:buSzPts val="1800"/>
              <a:buChar char="○"/>
            </a:pPr>
            <a:r>
              <a:rPr lang="en-US" sz="1800">
                <a:solidFill>
                  <a:schemeClr val="dk1"/>
                </a:solidFill>
              </a:rPr>
              <a:t>przypisanie wartości innej referencji lub "resetowanie" przez ustawienie wartości </a:t>
            </a:r>
            <a:r>
              <a:rPr lang="en-US" sz="1800" b="1">
                <a:solidFill>
                  <a:schemeClr val="dk1"/>
                </a:solidFill>
              </a:rPr>
              <a:t>null</a:t>
            </a:r>
            <a:r>
              <a:rPr lang="en-US" sz="1800">
                <a:solidFill>
                  <a:schemeClr val="dk1"/>
                </a:solidFill>
              </a:rPr>
              <a:t>, np.:</a:t>
            </a:r>
            <a:r>
              <a:rPr lang="en-US" sz="1800" b="1">
                <a:solidFill>
                  <a:schemeClr val="dk1"/>
                </a:solidFill>
              </a:rPr>
              <a:t> </a:t>
            </a:r>
            <a:r>
              <a:rPr lang="en-US" sz="1800">
                <a:solidFill>
                  <a:schemeClr val="accent5"/>
                </a:solidFill>
              </a:rPr>
              <a:t>myCar </a:t>
            </a:r>
            <a:r>
              <a:rPr lang="en-US" sz="1800"/>
              <a:t>= </a:t>
            </a:r>
            <a:r>
              <a:rPr lang="en-US" sz="1800" b="1"/>
              <a:t>null</a:t>
            </a:r>
            <a:endParaRPr sz="1800" b="1"/>
          </a:p>
          <a:p>
            <a:pPr marL="914400" lvl="0" indent="0" algn="l" rtl="0">
              <a:spcBef>
                <a:spcPts val="0"/>
              </a:spcBef>
              <a:spcAft>
                <a:spcPts val="0"/>
              </a:spcAft>
              <a:buNone/>
            </a:pPr>
            <a:endParaRPr sz="1800" b="1"/>
          </a:p>
          <a:p>
            <a:pPr marL="457200" lvl="0" indent="-342900" algn="l" rtl="0">
              <a:spcBef>
                <a:spcPts val="0"/>
              </a:spcBef>
              <a:spcAft>
                <a:spcPts val="0"/>
              </a:spcAft>
              <a:buClr>
                <a:schemeClr val="dk1"/>
              </a:buClr>
              <a:buSzPts val="1800"/>
              <a:buChar char="●"/>
            </a:pPr>
            <a:r>
              <a:rPr lang="en-US" sz="1800">
                <a:solidFill>
                  <a:schemeClr val="dk1"/>
                </a:solidFill>
              </a:rPr>
              <a:t>do przeprowadzenia operacji na obiekcie na który wskazuje referencja służy selektor (znak kropki), np.: </a:t>
            </a:r>
            <a:r>
              <a:rPr lang="en-US" sz="1800">
                <a:solidFill>
                  <a:schemeClr val="accent5"/>
                </a:solidFill>
              </a:rPr>
              <a:t>myCar.</a:t>
            </a:r>
            <a:r>
              <a:rPr lang="en-US" sz="1800"/>
              <a:t>start() - uwaga jeżeli referencja ma wartość </a:t>
            </a:r>
            <a:r>
              <a:rPr lang="en-US" sz="1800" b="1"/>
              <a:t>null</a:t>
            </a:r>
            <a:r>
              <a:rPr lang="en-US" sz="1800"/>
              <a:t>, to w czasie wykonania programu </a:t>
            </a:r>
            <a:r>
              <a:rPr lang="en-US" sz="1800">
                <a:solidFill>
                  <a:schemeClr val="dk1"/>
                </a:solidFill>
              </a:rPr>
              <a:t>wystąpi błąd</a:t>
            </a:r>
            <a:r>
              <a:rPr lang="en-US" sz="1800"/>
              <a:t>, a konkretnie wyjątek: </a:t>
            </a:r>
            <a:r>
              <a:rPr lang="en-US" sz="1800" b="1"/>
              <a:t>NullPointerException</a:t>
            </a:r>
            <a:endParaRPr sz="1800" b="1"/>
          </a:p>
        </p:txBody>
      </p:sp>
      <p:sp>
        <p:nvSpPr>
          <p:cNvPr id="871" name="Google Shape;871;p82"/>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pl.sda.oop.PrimitivesVsReferences</a:t>
            </a:r>
            <a:endParaRPr dirty="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83"/>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Metody</a:t>
            </a:r>
            <a:r>
              <a:rPr lang="en-US" dirty="0">
                <a:latin typeface="Arial"/>
                <a:ea typeface="Arial"/>
                <a:cs typeface="Arial"/>
                <a:sym typeface="Arial"/>
              </a:rPr>
              <a:t> - </a:t>
            </a:r>
            <a:r>
              <a:rPr lang="en-US" dirty="0" err="1">
                <a:latin typeface="Arial"/>
                <a:ea typeface="Arial"/>
                <a:cs typeface="Arial"/>
                <a:sym typeface="Arial"/>
              </a:rPr>
              <a:t>przekazywanie</a:t>
            </a:r>
            <a:r>
              <a:rPr lang="en-US" dirty="0">
                <a:latin typeface="Arial"/>
                <a:ea typeface="Arial"/>
                <a:cs typeface="Arial"/>
                <a:sym typeface="Arial"/>
              </a:rPr>
              <a:t> </a:t>
            </a:r>
            <a:r>
              <a:rPr lang="en-US" dirty="0" err="1">
                <a:latin typeface="Arial"/>
                <a:ea typeface="Arial"/>
                <a:cs typeface="Arial"/>
                <a:sym typeface="Arial"/>
              </a:rPr>
              <a:t>przez</a:t>
            </a:r>
            <a:r>
              <a:rPr lang="en-US" dirty="0">
                <a:latin typeface="Arial"/>
                <a:ea typeface="Arial"/>
                <a:cs typeface="Arial"/>
                <a:sym typeface="Arial"/>
              </a:rPr>
              <a:t> </a:t>
            </a:r>
            <a:r>
              <a:rPr lang="en-US" dirty="0" err="1">
                <a:latin typeface="Arial"/>
                <a:ea typeface="Arial"/>
                <a:cs typeface="Arial"/>
                <a:sym typeface="Arial"/>
              </a:rPr>
              <a:t>wartość</a:t>
            </a:r>
            <a:endParaRPr dirty="0">
              <a:latin typeface="Arial"/>
              <a:ea typeface="Arial"/>
              <a:cs typeface="Arial"/>
              <a:sym typeface="Arial"/>
            </a:endParaRPr>
          </a:p>
        </p:txBody>
      </p:sp>
      <p:sp>
        <p:nvSpPr>
          <p:cNvPr id="877" name="Google Shape;877;p83"/>
          <p:cNvSpPr txBox="1">
            <a:spLocks noGrp="1"/>
          </p:cNvSpPr>
          <p:nvPr>
            <p:ph type="ctrTitle" idx="4294967295"/>
          </p:nvPr>
        </p:nvSpPr>
        <p:spPr>
          <a:xfrm>
            <a:off x="60325" y="1036225"/>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W Javie argumenty przekazywane są metodom wyłącznie przez wartość. Czyli w samej metodzie odwołujemy się do kopii a nie do faktycznego argumentu.</a:t>
            </a:r>
            <a:endParaRPr sz="1800">
              <a:latin typeface="Arial"/>
              <a:ea typeface="Arial"/>
              <a:cs typeface="Arial"/>
              <a:sym typeface="Arial"/>
            </a:endParaRPr>
          </a:p>
          <a:p>
            <a:pPr marL="0" lvl="0" indent="0" algn="l" rtl="0">
              <a:spcBef>
                <a:spcPts val="0"/>
              </a:spcBef>
              <a:spcAft>
                <a:spcPts val="0"/>
              </a:spcAft>
              <a:buNone/>
            </a:pPr>
            <a:endParaRPr sz="2000" b="1" u="sng">
              <a:solidFill>
                <a:schemeClr val="accent6"/>
              </a:solidFill>
              <a:latin typeface="Arial"/>
              <a:ea typeface="Arial"/>
              <a:cs typeface="Arial"/>
              <a:sym typeface="Arial"/>
            </a:endParaRPr>
          </a:p>
        </p:txBody>
      </p:sp>
      <p:sp>
        <p:nvSpPr>
          <p:cNvPr id="878" name="Google Shape;878;p83"/>
          <p:cNvSpPr txBox="1"/>
          <p:nvPr/>
        </p:nvSpPr>
        <p:spPr>
          <a:xfrm>
            <a:off x="585325" y="2155925"/>
            <a:ext cx="2634000" cy="3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int x = 10;</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accent6"/>
                </a:solidFill>
              </a:rPr>
              <a:t>increment</a:t>
            </a:r>
            <a:r>
              <a:rPr lang="en-US" sz="1800"/>
              <a:t>(x);</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System.out.println(x);</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t>void </a:t>
            </a:r>
            <a:r>
              <a:rPr lang="en-US" sz="1800">
                <a:solidFill>
                  <a:schemeClr val="accent6"/>
                </a:solidFill>
              </a:rPr>
              <a:t>increment</a:t>
            </a:r>
            <a:r>
              <a:rPr lang="en-US" sz="1800"/>
              <a:t>(int y)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879" name="Google Shape;879;p83"/>
          <p:cNvCxnSpPr/>
          <p:nvPr/>
        </p:nvCxnSpPr>
        <p:spPr>
          <a:xfrm rot="10800000" flipH="1">
            <a:off x="2102950" y="2374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0" name="Google Shape;880;p83"/>
          <p:cNvSpPr txBox="1"/>
          <p:nvPr/>
        </p:nvSpPr>
        <p:spPr>
          <a:xfrm>
            <a:off x="2805350" y="208862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i inicjalizacja zmiennej </a:t>
            </a:r>
            <a:r>
              <a:rPr lang="en-US" b="1"/>
              <a:t>x</a:t>
            </a:r>
            <a:r>
              <a:rPr lang="en-US"/>
              <a:t>, </a:t>
            </a:r>
            <a:r>
              <a:rPr lang="en-US" b="1"/>
              <a:t>x </a:t>
            </a:r>
            <a:r>
              <a:rPr lang="en-US"/>
              <a:t>ma wartość 10</a:t>
            </a:r>
            <a:endParaRPr/>
          </a:p>
        </p:txBody>
      </p:sp>
      <p:cxnSp>
        <p:nvCxnSpPr>
          <p:cNvPr id="881" name="Google Shape;881;p83"/>
          <p:cNvCxnSpPr/>
          <p:nvPr/>
        </p:nvCxnSpPr>
        <p:spPr>
          <a:xfrm rot="10800000" flipH="1">
            <a:off x="2343150" y="29604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2" name="Google Shape;882;p83"/>
          <p:cNvSpPr txBox="1"/>
          <p:nvPr/>
        </p:nvSpPr>
        <p:spPr>
          <a:xfrm>
            <a:off x="3045550" y="261627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przekazujemy zmienną x jako argument do metody</a:t>
            </a:r>
            <a:endParaRPr/>
          </a:p>
        </p:txBody>
      </p:sp>
      <p:sp>
        <p:nvSpPr>
          <p:cNvPr id="883" name="Google Shape;883;p83"/>
          <p:cNvSpPr/>
          <p:nvPr/>
        </p:nvSpPr>
        <p:spPr>
          <a:xfrm>
            <a:off x="243875" y="2936350"/>
            <a:ext cx="390225" cy="195107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84" name="Google Shape;884;p83"/>
          <p:cNvCxnSpPr/>
          <p:nvPr/>
        </p:nvCxnSpPr>
        <p:spPr>
          <a:xfrm rot="10800000" flipH="1">
            <a:off x="2876550" y="34612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5" name="Google Shape;885;p83"/>
          <p:cNvSpPr txBox="1"/>
          <p:nvPr/>
        </p:nvSpPr>
        <p:spPr>
          <a:xfrm>
            <a:off x="3598450" y="3232750"/>
            <a:ext cx="2049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x </a:t>
            </a:r>
            <a:r>
              <a:rPr lang="en-US"/>
              <a:t>ma nadal wartość 10!</a:t>
            </a:r>
            <a:endParaRPr/>
          </a:p>
        </p:txBody>
      </p:sp>
      <p:cxnSp>
        <p:nvCxnSpPr>
          <p:cNvPr id="886" name="Google Shape;886;p83"/>
          <p:cNvCxnSpPr/>
          <p:nvPr/>
        </p:nvCxnSpPr>
        <p:spPr>
          <a:xfrm rot="10800000" flipH="1">
            <a:off x="3017350" y="488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7" name="Google Shape;887;p83"/>
          <p:cNvSpPr txBox="1"/>
          <p:nvPr/>
        </p:nvSpPr>
        <p:spPr>
          <a:xfrm>
            <a:off x="3719750" y="4603225"/>
            <a:ext cx="2521200" cy="5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metody </a:t>
            </a:r>
            <a:r>
              <a:rPr lang="en-US" b="1"/>
              <a:t>y </a:t>
            </a:r>
            <a:r>
              <a:rPr lang="en-US"/>
              <a:t>jest kopią zmiennej </a:t>
            </a:r>
            <a:r>
              <a:rPr lang="en-US" b="1"/>
              <a:t>x </a:t>
            </a:r>
            <a:r>
              <a:rPr lang="en-US"/>
              <a:t>i ma wartość 10</a:t>
            </a:r>
            <a:endParaRPr/>
          </a:p>
        </p:txBody>
      </p:sp>
      <p:cxnSp>
        <p:nvCxnSpPr>
          <p:cNvPr id="888" name="Google Shape;888;p83"/>
          <p:cNvCxnSpPr/>
          <p:nvPr/>
        </p:nvCxnSpPr>
        <p:spPr>
          <a:xfrm rot="10800000" flipH="1">
            <a:off x="3017350" y="5422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9" name="Google Shape;889;p83"/>
          <p:cNvSpPr txBox="1"/>
          <p:nvPr/>
        </p:nvSpPr>
        <p:spPr>
          <a:xfrm>
            <a:off x="3719750" y="5136625"/>
            <a:ext cx="2521200" cy="7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 tej operacji zmieni się wartość </a:t>
            </a:r>
            <a:r>
              <a:rPr lang="en-US" b="1"/>
              <a:t>y</a:t>
            </a:r>
            <a:r>
              <a:rPr lang="en-US"/>
              <a:t>, teraz </a:t>
            </a:r>
            <a:r>
              <a:rPr lang="en-US" b="1"/>
              <a:t>y </a:t>
            </a:r>
            <a:r>
              <a:rPr lang="en-US"/>
              <a:t>= 11.</a:t>
            </a:r>
            <a:endParaRPr/>
          </a:p>
          <a:p>
            <a:pPr marL="0" lvl="0" indent="0" algn="l" rtl="0">
              <a:spcBef>
                <a:spcPts val="0"/>
              </a:spcBef>
              <a:spcAft>
                <a:spcPts val="0"/>
              </a:spcAft>
              <a:buNone/>
            </a:pPr>
            <a:r>
              <a:rPr lang="en-US" b="1"/>
              <a:t>x </a:t>
            </a:r>
            <a:r>
              <a:rPr lang="en-US"/>
              <a:t>pozostaje niezmieniony</a:t>
            </a:r>
            <a:endParaRPr/>
          </a:p>
        </p:txBody>
      </p:sp>
      <p:sp>
        <p:nvSpPr>
          <p:cNvPr id="890" name="Google Shape;890;p83"/>
          <p:cNvSpPr txBox="1"/>
          <p:nvPr/>
        </p:nvSpPr>
        <p:spPr>
          <a:xfrm>
            <a:off x="6350725" y="2194950"/>
            <a:ext cx="5841300" cy="3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Car car1 = new Car("Audi", "Black");</a:t>
            </a:r>
            <a:endParaRPr sz="1800">
              <a:solidFill>
                <a:schemeClr val="dk1"/>
              </a:solidFill>
            </a:endParaRPr>
          </a:p>
          <a:p>
            <a:pPr marL="0" lvl="0" indent="0" algn="l" rtl="0">
              <a:spcBef>
                <a:spcPts val="0"/>
              </a:spcBef>
              <a:spcAft>
                <a:spcPts val="0"/>
              </a:spcAft>
              <a:buNone/>
            </a:pPr>
            <a:r>
              <a:rPr lang="en-US" sz="1800">
                <a:solidFill>
                  <a:schemeClr val="dk1"/>
                </a:solidFill>
              </a:rPr>
              <a:t>Car car2 = new Car("Toyota", "White");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6"/>
                </a:solidFill>
              </a:rPr>
              <a:t>switchCars</a:t>
            </a:r>
            <a:r>
              <a:rPr lang="en-US" sz="1800">
                <a:solidFill>
                  <a:schemeClr val="dk1"/>
                </a:solidFill>
              </a:rPr>
              <a:t>(car1, car2);</a:t>
            </a:r>
            <a:endParaRPr sz="1800">
              <a:solidFill>
                <a:schemeClr val="dk1"/>
              </a:solidFill>
            </a:endParaRPr>
          </a:p>
          <a:p>
            <a:pPr marL="0" lvl="0" indent="0" algn="l" rtl="0">
              <a:spcBef>
                <a:spcPts val="0"/>
              </a:spcBef>
              <a:spcAft>
                <a:spcPts val="0"/>
              </a:spcAft>
              <a:buNone/>
            </a:pPr>
            <a:r>
              <a:rPr lang="en-US" sz="1800">
                <a:solidFill>
                  <a:schemeClr val="dk1"/>
                </a:solidFill>
              </a:rPr>
              <a:t>System.out.println(car1.getBrand()); </a:t>
            </a:r>
            <a:r>
              <a:rPr lang="en-US" sz="1800">
                <a:solidFill>
                  <a:schemeClr val="accent3"/>
                </a:solidFill>
              </a:rPr>
              <a:t>// Audi</a:t>
            </a:r>
            <a:endParaRPr sz="1800">
              <a:solidFill>
                <a:schemeClr val="accent3"/>
              </a:solidFill>
            </a:endParaRPr>
          </a:p>
          <a:p>
            <a:pPr marL="0" lvl="0" indent="0" algn="l" rtl="0">
              <a:spcBef>
                <a:spcPts val="0"/>
              </a:spcBef>
              <a:spcAft>
                <a:spcPts val="0"/>
              </a:spcAft>
              <a:buNone/>
            </a:pPr>
            <a:r>
              <a:rPr lang="en-US" sz="1800">
                <a:solidFill>
                  <a:schemeClr val="dk1"/>
                </a:solidFill>
              </a:rPr>
              <a:t>System.out.println(car2.getBrand()); </a:t>
            </a:r>
            <a:r>
              <a:rPr lang="en-US" sz="1800">
                <a:solidFill>
                  <a:schemeClr val="accent3"/>
                </a:solidFill>
              </a:rPr>
              <a:t>// Ford</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void </a:t>
            </a:r>
            <a:r>
              <a:rPr lang="en-US" sz="1800">
                <a:solidFill>
                  <a:schemeClr val="accent6"/>
                </a:solidFill>
              </a:rPr>
              <a:t>switchCars</a:t>
            </a:r>
            <a:r>
              <a:rPr lang="en-US" sz="1800">
                <a:solidFill>
                  <a:schemeClr val="dk1"/>
                </a:solidFill>
              </a:rPr>
              <a:t>(Car car1, Car car2) {</a:t>
            </a:r>
            <a:endParaRPr sz="1800">
              <a:solidFill>
                <a:schemeClr val="dk1"/>
              </a:solidFill>
            </a:endParaRPr>
          </a:p>
          <a:p>
            <a:pPr marL="0" lvl="0" indent="0" algn="l" rtl="0">
              <a:spcBef>
                <a:spcPts val="0"/>
              </a:spcBef>
              <a:spcAft>
                <a:spcPts val="0"/>
              </a:spcAft>
              <a:buNone/>
            </a:pPr>
            <a:r>
              <a:rPr lang="en-US" sz="1800">
                <a:solidFill>
                  <a:schemeClr val="dk1"/>
                </a:solidFill>
              </a:rPr>
              <a:t>	Car tmp = car1;</a:t>
            </a:r>
            <a:endParaRPr sz="1800">
              <a:solidFill>
                <a:schemeClr val="dk1"/>
              </a:solidFill>
            </a:endParaRPr>
          </a:p>
          <a:p>
            <a:pPr marL="0" lvl="0" indent="0" algn="l" rtl="0">
              <a:spcBef>
                <a:spcPts val="0"/>
              </a:spcBef>
              <a:spcAft>
                <a:spcPts val="0"/>
              </a:spcAft>
              <a:buNone/>
            </a:pPr>
            <a:r>
              <a:rPr lang="en-US" sz="1800">
                <a:solidFill>
                  <a:schemeClr val="dk1"/>
                </a:solidFill>
              </a:rPr>
              <a:t>	car1 = car2;</a:t>
            </a:r>
            <a:endParaRPr sz="1800">
              <a:solidFill>
                <a:schemeClr val="dk1"/>
              </a:solidFill>
            </a:endParaRPr>
          </a:p>
          <a:p>
            <a:pPr marL="0" lvl="0" indent="0" algn="l" rtl="0">
              <a:spcBef>
                <a:spcPts val="0"/>
              </a:spcBef>
              <a:spcAft>
                <a:spcPts val="0"/>
              </a:spcAft>
              <a:buNone/>
            </a:pPr>
            <a:r>
              <a:rPr lang="en-US" sz="1800">
                <a:solidFill>
                  <a:schemeClr val="dk1"/>
                </a:solidFill>
              </a:rPr>
              <a:t>	car2 = tmp;</a:t>
            </a:r>
            <a:endParaRPr sz="1800">
              <a:solidFill>
                <a:schemeClr val="dk1"/>
              </a:solidFill>
            </a:endParaRPr>
          </a:p>
          <a:p>
            <a:pPr marL="0" lvl="0" indent="0" algn="l" rtl="0">
              <a:spcBef>
                <a:spcPts val="0"/>
              </a:spcBef>
              <a:spcAft>
                <a:spcPts val="0"/>
              </a:spcAft>
              <a:buNone/>
            </a:pPr>
            <a:r>
              <a:rPr lang="en-US" sz="1800">
                <a:solidFill>
                  <a:schemeClr val="dk1"/>
                </a:solidFill>
              </a:rPr>
              <a:t>	car1.setBrand("Ford");</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p:txBody>
      </p:sp>
      <p:sp>
        <p:nvSpPr>
          <p:cNvPr id="891" name="Google Shape;891;p83"/>
          <p:cNvSpPr/>
          <p:nvPr/>
        </p:nvSpPr>
        <p:spPr>
          <a:xfrm>
            <a:off x="6027475" y="3283875"/>
            <a:ext cx="390225" cy="137921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92" name="Google Shape;892;p83"/>
          <p:cNvCxnSpPr>
            <a:endCxn id="890" idx="2"/>
          </p:cNvCxnSpPr>
          <p:nvPr/>
        </p:nvCxnSpPr>
        <p:spPr>
          <a:xfrm>
            <a:off x="9082075" y="4975350"/>
            <a:ext cx="189300" cy="594900"/>
          </a:xfrm>
          <a:prstGeom prst="straightConnector1">
            <a:avLst/>
          </a:prstGeom>
          <a:noFill/>
          <a:ln w="28575" cap="flat" cmpd="sng">
            <a:solidFill>
              <a:srgbClr val="E06666"/>
            </a:solidFill>
            <a:prstDash val="solid"/>
            <a:round/>
            <a:headEnd type="stealth" w="med" len="med"/>
            <a:tailEnd type="none" w="med" len="med"/>
          </a:ln>
        </p:spPr>
      </p:cxnSp>
      <p:sp>
        <p:nvSpPr>
          <p:cNvPr id="893" name="Google Shape;893;p83"/>
          <p:cNvSpPr txBox="1"/>
          <p:nvPr/>
        </p:nvSpPr>
        <p:spPr>
          <a:xfrm>
            <a:off x="9394375" y="4674650"/>
            <a:ext cx="2842800" cy="15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 są tworzone nowe referencje do których kopiowane są adresy obiektów przekazanych w wywołaniu metody. Obiekty na które wskazują parametry są te same więc można je (obiekty) zmienić, np.:  przez settery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Klasy</a:t>
            </a:r>
            <a:r>
              <a:rPr lang="en-US" dirty="0">
                <a:latin typeface="Arial"/>
                <a:ea typeface="Arial"/>
                <a:cs typeface="Arial"/>
                <a:sym typeface="Arial"/>
              </a:rPr>
              <a:t> </a:t>
            </a:r>
            <a:r>
              <a:rPr lang="en-US" dirty="0" err="1">
                <a:latin typeface="Arial"/>
                <a:ea typeface="Arial"/>
                <a:cs typeface="Arial"/>
                <a:sym typeface="Arial"/>
              </a:rPr>
              <a:t>opakowujące</a:t>
            </a:r>
            <a:r>
              <a:rPr lang="en-US" dirty="0">
                <a:latin typeface="Arial"/>
                <a:ea typeface="Arial"/>
                <a:cs typeface="Arial"/>
                <a:sym typeface="Arial"/>
              </a:rPr>
              <a:t> </a:t>
            </a:r>
            <a:endParaRPr dirty="0">
              <a:latin typeface="Arial"/>
              <a:ea typeface="Arial"/>
              <a:cs typeface="Arial"/>
              <a:sym typeface="Arial"/>
            </a:endParaRPr>
          </a:p>
        </p:txBody>
      </p:sp>
      <p:sp>
        <p:nvSpPr>
          <p:cNvPr id="899" name="Google Shape;899;p84"/>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pl.sda.datatypes.Wrappers</a:t>
            </a:r>
            <a:endParaRPr dirty="0"/>
          </a:p>
        </p:txBody>
      </p:sp>
      <p:sp>
        <p:nvSpPr>
          <p:cNvPr id="900" name="Google Shape;900;p84"/>
          <p:cNvSpPr txBox="1">
            <a:spLocks noGrp="1"/>
          </p:cNvSpPr>
          <p:nvPr>
            <p:ph type="ctrTitle" idx="4294967295"/>
          </p:nvPr>
        </p:nvSpPr>
        <p:spPr>
          <a:xfrm>
            <a:off x="95050" y="1002875"/>
            <a:ext cx="11996700" cy="811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Klasa</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opakowująca</a:t>
            </a:r>
            <a:r>
              <a:rPr lang="en-US" sz="2000" b="1" u="sng" dirty="0">
                <a:solidFill>
                  <a:schemeClr val="accent6"/>
                </a:solidFill>
                <a:latin typeface="Arial"/>
                <a:ea typeface="Arial"/>
                <a:cs typeface="Arial"/>
                <a:sym typeface="Arial"/>
              </a:rPr>
              <a:t> (ang. wrapper)</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None/>
            </a:pPr>
            <a:r>
              <a:rPr lang="en-US" sz="2000" dirty="0" err="1">
                <a:latin typeface="Arial"/>
                <a:ea typeface="Arial"/>
                <a:cs typeface="Arial"/>
                <a:sym typeface="Arial"/>
              </a:rPr>
              <a:t>klasa</a:t>
            </a:r>
            <a:r>
              <a:rPr lang="en-US" sz="2000" dirty="0">
                <a:latin typeface="Arial"/>
                <a:ea typeface="Arial"/>
                <a:cs typeface="Arial"/>
                <a:sym typeface="Arial"/>
              </a:rPr>
              <a:t>, </a:t>
            </a:r>
            <a:r>
              <a:rPr lang="en-US" sz="2000" dirty="0" err="1">
                <a:latin typeface="Arial"/>
                <a:ea typeface="Arial"/>
                <a:cs typeface="Arial"/>
                <a:sym typeface="Arial"/>
              </a:rPr>
              <a:t>która</a:t>
            </a:r>
            <a:r>
              <a:rPr lang="en-US" sz="2000" dirty="0">
                <a:latin typeface="Arial"/>
                <a:ea typeface="Arial"/>
                <a:cs typeface="Arial"/>
                <a:sym typeface="Arial"/>
              </a:rPr>
              <a:t> </a:t>
            </a:r>
            <a:r>
              <a:rPr lang="en-US" sz="2000" dirty="0" err="1">
                <a:latin typeface="Arial"/>
                <a:ea typeface="Arial"/>
                <a:cs typeface="Arial"/>
                <a:sym typeface="Arial"/>
              </a:rPr>
              <a:t>opakowuje</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a:t>
            </a:r>
            <a:r>
              <a:rPr lang="en-US" sz="2000" dirty="0" err="1">
                <a:latin typeface="Arial"/>
                <a:ea typeface="Arial"/>
                <a:cs typeface="Arial"/>
                <a:sym typeface="Arial"/>
              </a:rPr>
              <a:t>typów</a:t>
            </a:r>
            <a:r>
              <a:rPr lang="en-US" sz="2000" dirty="0">
                <a:latin typeface="Arial"/>
                <a:ea typeface="Arial"/>
                <a:cs typeface="Arial"/>
                <a:sym typeface="Arial"/>
              </a:rPr>
              <a:t> </a:t>
            </a:r>
            <a:r>
              <a:rPr lang="en-US" sz="2000" dirty="0" err="1">
                <a:latin typeface="Arial"/>
                <a:ea typeface="Arial"/>
                <a:cs typeface="Arial"/>
                <a:sym typeface="Arial"/>
              </a:rPr>
              <a:t>pierwotnych</a:t>
            </a:r>
            <a:r>
              <a:rPr lang="en-US" sz="2000" dirty="0">
                <a:latin typeface="Arial"/>
                <a:ea typeface="Arial"/>
                <a:cs typeface="Arial"/>
                <a:sym typeface="Arial"/>
              </a:rPr>
              <a:t> (int, char, double) </a:t>
            </a:r>
            <a:r>
              <a:rPr lang="en-US" sz="2000" dirty="0" err="1">
                <a:latin typeface="Arial"/>
                <a:ea typeface="Arial"/>
                <a:cs typeface="Arial"/>
                <a:sym typeface="Arial"/>
              </a:rPr>
              <a:t>czyniąc</a:t>
            </a:r>
            <a:r>
              <a:rPr lang="en-US" sz="2000" dirty="0">
                <a:latin typeface="Arial"/>
                <a:ea typeface="Arial"/>
                <a:cs typeface="Arial"/>
                <a:sym typeface="Arial"/>
              </a:rPr>
              <a:t> z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zwykłe</a:t>
            </a:r>
            <a:r>
              <a:rPr lang="en-US" sz="2000" dirty="0">
                <a:latin typeface="Arial"/>
                <a:ea typeface="Arial"/>
                <a:cs typeface="Arial"/>
                <a:sym typeface="Arial"/>
              </a:rPr>
              <a:t> </a:t>
            </a:r>
            <a:r>
              <a:rPr lang="en-US" sz="2000" dirty="0" err="1">
                <a:latin typeface="Arial"/>
                <a:ea typeface="Arial"/>
                <a:cs typeface="Arial"/>
                <a:sym typeface="Arial"/>
              </a:rPr>
              <a:t>obiekty</a:t>
            </a:r>
            <a:r>
              <a:rPr lang="en-US" sz="2000" dirty="0">
                <a:latin typeface="Arial"/>
                <a:ea typeface="Arial"/>
                <a:cs typeface="Arial"/>
                <a:sym typeface="Arial"/>
              </a:rPr>
              <a:t>.</a:t>
            </a:r>
            <a:endParaRPr sz="2000" dirty="0">
              <a:solidFill>
                <a:srgbClr val="000000"/>
              </a:solidFill>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sp>
        <p:nvSpPr>
          <p:cNvPr id="901" name="Google Shape;901;p84"/>
          <p:cNvSpPr txBox="1"/>
          <p:nvPr/>
        </p:nvSpPr>
        <p:spPr>
          <a:xfrm>
            <a:off x="95050" y="1930750"/>
            <a:ext cx="2673600" cy="43299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int 	</a:t>
            </a:r>
            <a:r>
              <a:rPr lang="en-US" sz="1800" b="1" dirty="0">
                <a:solidFill>
                  <a:schemeClr val="dk1"/>
                </a:solidFill>
              </a:rPr>
              <a:t>→ </a:t>
            </a:r>
            <a:r>
              <a:rPr lang="pl-PL" sz="1800" b="1" dirty="0">
                <a:solidFill>
                  <a:schemeClr val="dk1"/>
                </a:solidFill>
              </a:rPr>
              <a:t>     </a:t>
            </a:r>
            <a:r>
              <a:rPr lang="en-US" sz="1800" b="1" dirty="0">
                <a:solidFill>
                  <a:schemeClr val="dk1"/>
                </a:solidFill>
              </a:rPr>
              <a:t>Integer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short 	→</a:t>
            </a:r>
            <a:r>
              <a:rPr lang="pl-PL" sz="1800" b="1" dirty="0">
                <a:solidFill>
                  <a:schemeClr val="dk1"/>
                </a:solidFill>
              </a:rPr>
              <a:t>      </a:t>
            </a:r>
            <a:r>
              <a:rPr lang="en-US" sz="1800" b="1" dirty="0">
                <a:solidFill>
                  <a:schemeClr val="dk1"/>
                </a:solidFill>
              </a:rPr>
              <a:t>Short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byte	→ </a:t>
            </a:r>
            <a:r>
              <a:rPr lang="pl-PL" sz="1800" b="1" dirty="0">
                <a:solidFill>
                  <a:schemeClr val="dk1"/>
                </a:solidFill>
              </a:rPr>
              <a:t>    </a:t>
            </a:r>
            <a:r>
              <a:rPr lang="en-US" sz="1800" b="1" dirty="0">
                <a:solidFill>
                  <a:schemeClr val="dk1"/>
                </a:solidFill>
              </a:rPr>
              <a:t>Byte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long	→ </a:t>
            </a:r>
            <a:r>
              <a:rPr lang="pl-PL" sz="1800" b="1" dirty="0">
                <a:solidFill>
                  <a:schemeClr val="dk1"/>
                </a:solidFill>
              </a:rPr>
              <a:t>    </a:t>
            </a:r>
            <a:r>
              <a:rPr lang="en-US" sz="1800" b="1" dirty="0">
                <a:solidFill>
                  <a:schemeClr val="dk1"/>
                </a:solidFill>
              </a:rPr>
              <a:t>Long</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float 	→ </a:t>
            </a:r>
            <a:r>
              <a:rPr lang="pl-PL" sz="1800" b="1" dirty="0">
                <a:solidFill>
                  <a:schemeClr val="dk1"/>
                </a:solidFill>
              </a:rPr>
              <a:t>    </a:t>
            </a:r>
            <a:r>
              <a:rPr lang="en-US" sz="1800" b="1" dirty="0">
                <a:solidFill>
                  <a:schemeClr val="dk1"/>
                </a:solidFill>
              </a:rPr>
              <a:t>Float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double  	→ </a:t>
            </a:r>
            <a:r>
              <a:rPr lang="pl-PL" sz="1800" b="1" dirty="0">
                <a:solidFill>
                  <a:schemeClr val="dk1"/>
                </a:solidFill>
              </a:rPr>
              <a:t>    </a:t>
            </a:r>
            <a:r>
              <a:rPr lang="en-US" sz="1800" b="1" dirty="0">
                <a:solidFill>
                  <a:schemeClr val="dk1"/>
                </a:solidFill>
              </a:rPr>
              <a:t>Double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None/>
            </a:pPr>
            <a:r>
              <a:rPr lang="en-US" sz="1800" b="1" dirty="0">
                <a:solidFill>
                  <a:schemeClr val="dk1"/>
                </a:solidFill>
              </a:rPr>
              <a:t>char 	→ </a:t>
            </a:r>
            <a:r>
              <a:rPr lang="pl-PL" sz="1800" b="1" dirty="0">
                <a:solidFill>
                  <a:schemeClr val="dk1"/>
                </a:solidFill>
              </a:rPr>
              <a:t>   </a:t>
            </a:r>
            <a:r>
              <a:rPr lang="en-US" sz="1800" b="1" dirty="0">
                <a:solidFill>
                  <a:schemeClr val="dk1"/>
                </a:solidFill>
              </a:rPr>
              <a:t>Character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err="1">
                <a:solidFill>
                  <a:schemeClr val="dk1"/>
                </a:solidFill>
              </a:rPr>
              <a:t>boolean</a:t>
            </a:r>
            <a:r>
              <a:rPr lang="en-US" sz="1800" b="1" dirty="0">
                <a:solidFill>
                  <a:schemeClr val="dk1"/>
                </a:solidFill>
              </a:rPr>
              <a:t>	→ </a:t>
            </a:r>
            <a:r>
              <a:rPr lang="pl-PL" sz="1800" b="1" dirty="0">
                <a:solidFill>
                  <a:schemeClr val="dk1"/>
                </a:solidFill>
              </a:rPr>
              <a:t>   </a:t>
            </a:r>
            <a:r>
              <a:rPr lang="en-US" sz="1800" b="1" dirty="0">
                <a:solidFill>
                  <a:schemeClr val="dk1"/>
                </a:solidFill>
              </a:rPr>
              <a:t>Boolean</a:t>
            </a:r>
            <a:endParaRPr sz="1800" b="1" dirty="0">
              <a:solidFill>
                <a:schemeClr val="dk1"/>
              </a:solidFill>
            </a:endParaRPr>
          </a:p>
        </p:txBody>
      </p:sp>
      <p:sp>
        <p:nvSpPr>
          <p:cNvPr id="902" name="Google Shape;902;p84"/>
          <p:cNvSpPr txBox="1"/>
          <p:nvPr/>
        </p:nvSpPr>
        <p:spPr>
          <a:xfrm>
            <a:off x="2932650" y="1940275"/>
            <a:ext cx="4068000" cy="37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Integer </a:t>
            </a:r>
            <a:r>
              <a:rPr lang="en-US" sz="2400"/>
              <a:t>a = new </a:t>
            </a:r>
            <a:r>
              <a:rPr lang="en-US" sz="2400" b="1"/>
              <a:t>Integer</a:t>
            </a:r>
            <a:r>
              <a:rPr lang="en-US" sz="2400"/>
              <a:t>(5);</a:t>
            </a:r>
            <a:endParaRPr sz="2400"/>
          </a:p>
          <a:p>
            <a:pPr marL="0" lvl="0" indent="0" algn="l" rtl="0">
              <a:spcBef>
                <a:spcPts val="0"/>
              </a:spcBef>
              <a:spcAft>
                <a:spcPts val="0"/>
              </a:spcAft>
              <a:buNone/>
            </a:pPr>
            <a:r>
              <a:rPr lang="en-US" sz="2400" b="1"/>
              <a:t>int </a:t>
            </a:r>
            <a:r>
              <a:rPr lang="en-US" sz="2400"/>
              <a:t>b = a.</a:t>
            </a:r>
            <a:r>
              <a:rPr lang="en-US" sz="2400">
                <a:solidFill>
                  <a:schemeClr val="accent5"/>
                </a:solidFill>
              </a:rPr>
              <a:t>intValue()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int </a:t>
            </a:r>
            <a:r>
              <a:rPr lang="en-US" sz="2400"/>
              <a:t>c = a;</a:t>
            </a:r>
            <a:endParaRPr sz="2400"/>
          </a:p>
          <a:p>
            <a:pPr marL="0" lvl="0" indent="0" algn="l" rtl="0">
              <a:spcBef>
                <a:spcPts val="0"/>
              </a:spcBef>
              <a:spcAft>
                <a:spcPts val="0"/>
              </a:spcAft>
              <a:buNone/>
            </a:pPr>
            <a:r>
              <a:rPr lang="en-US" sz="2400"/>
              <a:t>Integer d = 10;</a:t>
            </a:r>
            <a:endParaRPr sz="2400"/>
          </a:p>
        </p:txBody>
      </p:sp>
      <p:sp>
        <p:nvSpPr>
          <p:cNvPr id="903" name="Google Shape;903;p84"/>
          <p:cNvSpPr txBox="1"/>
          <p:nvPr/>
        </p:nvSpPr>
        <p:spPr>
          <a:xfrm>
            <a:off x="6584850" y="3746050"/>
            <a:ext cx="5597400" cy="20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Double </a:t>
            </a:r>
            <a:r>
              <a:rPr lang="en-US" sz="2400"/>
              <a:t>d = </a:t>
            </a:r>
            <a:r>
              <a:rPr lang="en-US" sz="2400" b="1"/>
              <a:t>Double</a:t>
            </a:r>
            <a:r>
              <a:rPr lang="en-US" sz="2400"/>
              <a:t>.</a:t>
            </a:r>
            <a:r>
              <a:rPr lang="en-US" sz="2400">
                <a:solidFill>
                  <a:schemeClr val="accent5"/>
                </a:solidFill>
              </a:rPr>
              <a:t>parseDouble(</a:t>
            </a:r>
            <a:r>
              <a:rPr lang="en-US" sz="2400"/>
              <a:t>“2.5”</a:t>
            </a:r>
            <a:r>
              <a:rPr lang="en-US" sz="2400">
                <a:solidFill>
                  <a:schemeClr val="accent5"/>
                </a:solidFill>
              </a:rPr>
              <a:t>)</a:t>
            </a:r>
            <a:r>
              <a:rPr lang="en-US" sz="2400"/>
              <a:t>;</a:t>
            </a:r>
            <a:endParaRPr sz="2400"/>
          </a:p>
          <a:p>
            <a:pPr marL="0" lvl="0" indent="0" algn="l" rtl="0">
              <a:spcBef>
                <a:spcPts val="0"/>
              </a:spcBef>
              <a:spcAft>
                <a:spcPts val="0"/>
              </a:spcAft>
              <a:buNone/>
            </a:pPr>
            <a:r>
              <a:rPr lang="en-US" sz="2400" b="1"/>
              <a:t>double </a:t>
            </a:r>
            <a:r>
              <a:rPr lang="en-US" sz="2400"/>
              <a:t>e = d.</a:t>
            </a:r>
            <a:r>
              <a:rPr lang="en-US" sz="2400">
                <a:solidFill>
                  <a:schemeClr val="accent5"/>
                </a:solidFill>
              </a:rPr>
              <a:t>doubleValue()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solidFill>
                  <a:schemeClr val="dk1"/>
                </a:solidFill>
              </a:rPr>
              <a:t>double </a:t>
            </a:r>
            <a:r>
              <a:rPr lang="en-US" sz="2400"/>
              <a:t>f = </a:t>
            </a:r>
            <a:r>
              <a:rPr lang="en-US" sz="2400">
                <a:solidFill>
                  <a:schemeClr val="dk1"/>
                </a:solidFill>
              </a:rPr>
              <a:t>d</a:t>
            </a:r>
            <a:r>
              <a:rPr lang="en-US" sz="2400"/>
              <a:t>;</a:t>
            </a:r>
            <a:endParaRPr sz="2400"/>
          </a:p>
          <a:p>
            <a:pPr marL="0" lvl="0" indent="0" algn="l" rtl="0">
              <a:spcBef>
                <a:spcPts val="0"/>
              </a:spcBef>
              <a:spcAft>
                <a:spcPts val="0"/>
              </a:spcAft>
              <a:buNone/>
            </a:pPr>
            <a:r>
              <a:rPr lang="en-US" sz="2400"/>
              <a:t>d = 10.1;</a:t>
            </a:r>
            <a:endParaRPr sz="2400"/>
          </a:p>
        </p:txBody>
      </p:sp>
      <p:grpSp>
        <p:nvGrpSpPr>
          <p:cNvPr id="904" name="Google Shape;904;p84"/>
          <p:cNvGrpSpPr/>
          <p:nvPr/>
        </p:nvGrpSpPr>
        <p:grpSpPr>
          <a:xfrm>
            <a:off x="6971384" y="1857175"/>
            <a:ext cx="5120491" cy="575400"/>
            <a:chOff x="6971384" y="1857175"/>
            <a:chExt cx="5120491" cy="575400"/>
          </a:xfrm>
        </p:grpSpPr>
        <p:cxnSp>
          <p:nvCxnSpPr>
            <p:cNvPr id="905" name="Google Shape;905;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6" name="Google Shape;906;p84"/>
            <p:cNvSpPr txBox="1"/>
            <p:nvPr/>
          </p:nvSpPr>
          <p:spPr>
            <a:xfrm>
              <a:off x="7595175" y="1857175"/>
              <a:ext cx="44967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wartość 5 jest opakowana w obiekt </a:t>
              </a:r>
              <a:r>
                <a:rPr lang="en-US" sz="1600" b="1"/>
                <a:t>Integer</a:t>
              </a:r>
              <a:r>
                <a:rPr lang="en-US" sz="1600"/>
                <a:t>. Instrukcja </a:t>
              </a:r>
              <a:r>
                <a:rPr lang="en-US" sz="1600" i="1"/>
                <a:t>new </a:t>
              </a:r>
              <a:r>
                <a:rPr lang="en-US" sz="1600"/>
                <a:t>tworzy nowy obiekt.</a:t>
              </a:r>
              <a:endParaRPr sz="1600"/>
            </a:p>
          </p:txBody>
        </p:sp>
      </p:grpSp>
      <p:grpSp>
        <p:nvGrpSpPr>
          <p:cNvPr id="907" name="Google Shape;907;p84"/>
          <p:cNvGrpSpPr/>
          <p:nvPr/>
        </p:nvGrpSpPr>
        <p:grpSpPr>
          <a:xfrm>
            <a:off x="5894609" y="2386350"/>
            <a:ext cx="4329091" cy="575400"/>
            <a:chOff x="6971384" y="2009575"/>
            <a:chExt cx="4329091" cy="575400"/>
          </a:xfrm>
        </p:grpSpPr>
        <p:cxnSp>
          <p:nvCxnSpPr>
            <p:cNvPr id="908" name="Google Shape;908;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9" name="Google Shape;909;p84"/>
            <p:cNvSpPr txBox="1"/>
            <p:nvPr/>
          </p:nvSpPr>
          <p:spPr>
            <a:xfrm>
              <a:off x="7671375" y="2009575"/>
              <a:ext cx="36291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z obiektu o typie </a:t>
              </a:r>
              <a:r>
                <a:rPr lang="en-US" sz="1600" b="1"/>
                <a:t>Integer </a:t>
              </a:r>
              <a:r>
                <a:rPr lang="en-US" sz="1600"/>
                <a:t>wyciągamy wartość jak typ prymitywny </a:t>
              </a:r>
              <a:r>
                <a:rPr lang="en-US" sz="1600" b="1"/>
                <a:t>int</a:t>
              </a:r>
              <a:endParaRPr sz="1600" b="1"/>
            </a:p>
          </p:txBody>
        </p:sp>
      </p:grpSp>
      <p:grpSp>
        <p:nvGrpSpPr>
          <p:cNvPr id="910" name="Google Shape;910;p84"/>
          <p:cNvGrpSpPr/>
          <p:nvPr/>
        </p:nvGrpSpPr>
        <p:grpSpPr>
          <a:xfrm>
            <a:off x="4372755" y="3024175"/>
            <a:ext cx="2446296" cy="400018"/>
            <a:chOff x="6971384" y="1857163"/>
            <a:chExt cx="2446296" cy="575400"/>
          </a:xfrm>
        </p:grpSpPr>
        <p:cxnSp>
          <p:nvCxnSpPr>
            <p:cNvPr id="911" name="Google Shape;911;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2" name="Google Shape;912;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13" name="Google Shape;913;p84"/>
          <p:cNvGrpSpPr/>
          <p:nvPr/>
        </p:nvGrpSpPr>
        <p:grpSpPr>
          <a:xfrm>
            <a:off x="5214979" y="3398646"/>
            <a:ext cx="2446296" cy="306746"/>
            <a:chOff x="7961984" y="1714225"/>
            <a:chExt cx="2446296" cy="575400"/>
          </a:xfrm>
        </p:grpSpPr>
        <p:cxnSp>
          <p:nvCxnSpPr>
            <p:cNvPr id="914" name="Google Shape;914;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5" name="Google Shape;915;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cxnSp>
        <p:nvCxnSpPr>
          <p:cNvPr id="916" name="Google Shape;916;p84"/>
          <p:cNvCxnSpPr/>
          <p:nvPr/>
        </p:nvCxnSpPr>
        <p:spPr>
          <a:xfrm rot="10800000" flipH="1">
            <a:off x="6116600" y="4097375"/>
            <a:ext cx="448800" cy="253500"/>
          </a:xfrm>
          <a:prstGeom prst="straightConnector1">
            <a:avLst/>
          </a:prstGeom>
          <a:noFill/>
          <a:ln w="28575" cap="flat" cmpd="sng">
            <a:solidFill>
              <a:srgbClr val="E06666"/>
            </a:solidFill>
            <a:prstDash val="solid"/>
            <a:round/>
            <a:headEnd type="none" w="med" len="med"/>
            <a:tailEnd type="stealth" w="med" len="med"/>
          </a:ln>
        </p:spPr>
      </p:cxnSp>
      <p:sp>
        <p:nvSpPr>
          <p:cNvPr id="917" name="Google Shape;917;p84"/>
          <p:cNvSpPr txBox="1"/>
          <p:nvPr/>
        </p:nvSpPr>
        <p:spPr>
          <a:xfrm>
            <a:off x="3127150" y="4100300"/>
            <a:ext cx="30462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metody </a:t>
            </a:r>
            <a:r>
              <a:rPr lang="en-US" sz="1600" i="1"/>
              <a:t>parseXXX</a:t>
            </a:r>
            <a:r>
              <a:rPr lang="en-US" sz="1600"/>
              <a:t>() konwertują napisy do odpowiednich wartości liczbowych</a:t>
            </a:r>
            <a:endParaRPr sz="1600"/>
          </a:p>
        </p:txBody>
      </p:sp>
      <p:grpSp>
        <p:nvGrpSpPr>
          <p:cNvPr id="918" name="Google Shape;918;p84"/>
          <p:cNvGrpSpPr/>
          <p:nvPr/>
        </p:nvGrpSpPr>
        <p:grpSpPr>
          <a:xfrm>
            <a:off x="8777980" y="4835000"/>
            <a:ext cx="2446296" cy="400018"/>
            <a:chOff x="6971384" y="1857163"/>
            <a:chExt cx="2446296" cy="575400"/>
          </a:xfrm>
        </p:grpSpPr>
        <p:cxnSp>
          <p:nvCxnSpPr>
            <p:cNvPr id="919" name="Google Shape;919;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0" name="Google Shape;920;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21" name="Google Shape;921;p84"/>
          <p:cNvGrpSpPr/>
          <p:nvPr/>
        </p:nvGrpSpPr>
        <p:grpSpPr>
          <a:xfrm>
            <a:off x="8777979" y="5158821"/>
            <a:ext cx="2446296" cy="306746"/>
            <a:chOff x="7961984" y="1714225"/>
            <a:chExt cx="2446296" cy="575400"/>
          </a:xfrm>
        </p:grpSpPr>
        <p:cxnSp>
          <p:nvCxnSpPr>
            <p:cNvPr id="922" name="Google Shape;922;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3" name="Google Shape;923;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90" name="Google Shape;190;p22"/>
          <p:cNvSpPr txBox="1">
            <a:spLocks noGrp="1"/>
          </p:cNvSpPr>
          <p:nvPr>
            <p:ph type="ctrTitle" idx="4294967295"/>
          </p:nvPr>
        </p:nvSpPr>
        <p:spPr>
          <a:xfrm>
            <a:off x="928150" y="1177575"/>
            <a:ext cx="10952100" cy="49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accent5"/>
                </a:solidFill>
                <a:latin typeface="Arial"/>
                <a:ea typeface="Arial"/>
                <a:cs typeface="Arial"/>
                <a:sym typeface="Arial"/>
              </a:rPr>
              <a:t>09:00</a:t>
            </a:r>
            <a:r>
              <a:rPr lang="en-US" sz="3000">
                <a:latin typeface="Arial"/>
                <a:ea typeface="Arial"/>
                <a:cs typeface="Arial"/>
                <a:sym typeface="Arial"/>
              </a:rPr>
              <a:t> - powitanie</a:t>
            </a:r>
            <a:endParaRPr sz="3000">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10:00</a:t>
            </a:r>
            <a:r>
              <a:rPr lang="en-US" sz="3000">
                <a:latin typeface="Arial"/>
                <a:ea typeface="Arial"/>
                <a:cs typeface="Arial"/>
                <a:sym typeface="Arial"/>
              </a:rPr>
              <a:t> - rys historyczny, założenia języka, pierwszy program</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10:30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10:40</a:t>
            </a:r>
            <a:r>
              <a:rPr lang="en-US" sz="3000">
                <a:latin typeface="Arial"/>
                <a:ea typeface="Arial"/>
                <a:cs typeface="Arial"/>
                <a:sym typeface="Arial"/>
              </a:rPr>
              <a:t> - konto na GitHub</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11:20</a:t>
            </a:r>
            <a:r>
              <a:rPr lang="en-US" sz="3000">
                <a:latin typeface="Arial"/>
                <a:ea typeface="Arial"/>
                <a:cs typeface="Arial"/>
                <a:sym typeface="Arial"/>
              </a:rPr>
              <a:t> - typy danych, operatory, instrukcje</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12:40 </a:t>
            </a:r>
            <a:r>
              <a:rPr lang="en-US" sz="3000">
                <a:latin typeface="Arial"/>
                <a:ea typeface="Arial"/>
                <a:cs typeface="Arial"/>
                <a:sym typeface="Arial"/>
              </a:rPr>
              <a:t>- </a:t>
            </a:r>
            <a:r>
              <a:rPr lang="en-US" sz="3000" u="sng">
                <a:latin typeface="Arial"/>
                <a:ea typeface="Arial"/>
                <a:cs typeface="Arial"/>
                <a:sym typeface="Arial"/>
              </a:rPr>
              <a:t>przerwa długa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13:00</a:t>
            </a:r>
            <a:r>
              <a:rPr lang="en-US" sz="3000">
                <a:latin typeface="Arial"/>
                <a:ea typeface="Arial"/>
                <a:cs typeface="Arial"/>
                <a:sym typeface="Arial"/>
              </a:rPr>
              <a:t> - typy danych, operatory, instrukcje cd.</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14:00</a:t>
            </a:r>
            <a:r>
              <a:rPr lang="en-US" sz="3000">
                <a:latin typeface="Arial"/>
                <a:ea typeface="Arial"/>
                <a:cs typeface="Arial"/>
                <a:sym typeface="Arial"/>
              </a:rPr>
              <a:t> - elementy języka, instrukcje, bloki</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14:30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14:40</a:t>
            </a:r>
            <a:r>
              <a:rPr lang="en-US" sz="3000">
                <a:latin typeface="Arial"/>
                <a:ea typeface="Arial"/>
                <a:cs typeface="Arial"/>
                <a:sym typeface="Arial"/>
              </a:rPr>
              <a:t> - elementy języka, instrukcje, bloki cd.</a:t>
            </a:r>
            <a:endParaRPr sz="3000" u="sng">
              <a:latin typeface="Arial"/>
              <a:ea typeface="Arial"/>
              <a:cs typeface="Arial"/>
              <a:sym typeface="Arial"/>
            </a:endParaRPr>
          </a:p>
          <a:p>
            <a:pPr marL="0" lvl="0" indent="0" algn="l" rtl="0">
              <a:spcBef>
                <a:spcPts val="0"/>
              </a:spcBef>
              <a:spcAft>
                <a:spcPts val="0"/>
              </a:spcAft>
              <a:buNone/>
            </a:pPr>
            <a:endParaRPr sz="3000" u="sng">
              <a:latin typeface="Arial"/>
              <a:ea typeface="Arial"/>
              <a:cs typeface="Arial"/>
              <a:sym typeface="Arial"/>
            </a:endParaRPr>
          </a:p>
        </p:txBody>
      </p:sp>
      <p:sp>
        <p:nvSpPr>
          <p:cNvPr id="191" name="Google Shape;191;p2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b="1" u="sng">
              <a:solidFill>
                <a:srgbClr val="20999D"/>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929" name="Google Shape;929;p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#oop</a:t>
            </a:r>
            <a:endParaRPr sz="2400">
              <a:solidFill>
                <a:schemeClr val="accent6"/>
              </a:solidFill>
              <a:latin typeface="Arial"/>
              <a:ea typeface="Arial"/>
              <a:cs typeface="Arial"/>
              <a:sym typeface="Arial"/>
            </a:endParaRPr>
          </a:p>
        </p:txBody>
      </p:sp>
      <p:sp>
        <p:nvSpPr>
          <p:cNvPr id="935" name="Google Shape;935;p86"/>
          <p:cNvSpPr txBox="1">
            <a:spLocks noGrp="1"/>
          </p:cNvSpPr>
          <p:nvPr>
            <p:ph type="ctrTitle" idx="4294967295"/>
          </p:nvPr>
        </p:nvSpPr>
        <p:spPr>
          <a:xfrm>
            <a:off x="0" y="8868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Triangle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solidFill>
                  <a:srgbClr val="20999D"/>
                </a:solidFill>
                <a:latin typeface="Arial"/>
                <a:ea typeface="Arial"/>
                <a:cs typeface="Arial"/>
                <a:sym typeface="Arial"/>
              </a:rPr>
              <a:t>isRectangular</a:t>
            </a:r>
            <a:r>
              <a:rPr lang="en-US" sz="1800" dirty="0">
                <a:solidFill>
                  <a:srgbClr val="20999D"/>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a:t>
            </a:r>
            <a:r>
              <a:rPr lang="en-US" sz="1800" dirty="0" err="1">
                <a:latin typeface="Arial"/>
                <a:ea typeface="Arial"/>
                <a:cs typeface="Arial"/>
                <a:sym typeface="Arial"/>
              </a:rPr>
              <a:t>argumenty</a:t>
            </a:r>
            <a:r>
              <a:rPr lang="en-US" sz="1800" dirty="0">
                <a:latin typeface="Arial"/>
                <a:ea typeface="Arial"/>
                <a:cs typeface="Arial"/>
                <a:sym typeface="Arial"/>
              </a:rPr>
              <a:t> </a:t>
            </a:r>
            <a:r>
              <a:rPr lang="en-US" sz="1800" dirty="0" err="1">
                <a:latin typeface="Arial"/>
                <a:ea typeface="Arial"/>
                <a:cs typeface="Arial"/>
                <a:sym typeface="Arial"/>
              </a:rPr>
              <a:t>przyjmować</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liczby</a:t>
            </a:r>
            <a:r>
              <a:rPr lang="en-US" sz="1800" dirty="0">
                <a:latin typeface="Arial"/>
                <a:ea typeface="Arial"/>
                <a:cs typeface="Arial"/>
                <a:sym typeface="Arial"/>
              </a:rPr>
              <a:t> </a:t>
            </a:r>
            <a:r>
              <a:rPr lang="en-US" sz="1800" dirty="0" err="1">
                <a:latin typeface="Arial"/>
                <a:ea typeface="Arial"/>
                <a:cs typeface="Arial"/>
                <a:sym typeface="Arial"/>
              </a:rPr>
              <a:t>całkowite</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zwrócić</a:t>
            </a:r>
            <a:r>
              <a:rPr lang="en-US" sz="1800" dirty="0">
                <a:latin typeface="Arial"/>
                <a:ea typeface="Arial"/>
                <a:cs typeface="Arial"/>
                <a:sym typeface="Arial"/>
              </a:rPr>
              <a:t> </a:t>
            </a:r>
            <a:r>
              <a:rPr lang="en-US" sz="1800" u="sng" dirty="0">
                <a:latin typeface="Arial"/>
                <a:ea typeface="Arial"/>
                <a:cs typeface="Arial"/>
                <a:sym typeface="Arial"/>
              </a:rPr>
              <a:t>true</a:t>
            </a:r>
            <a:r>
              <a:rPr lang="en-US" sz="1800" dirty="0">
                <a:latin typeface="Arial"/>
                <a:ea typeface="Arial"/>
                <a:cs typeface="Arial"/>
                <a:sym typeface="Arial"/>
              </a:rPr>
              <a:t> </a:t>
            </a:r>
            <a:r>
              <a:rPr lang="en-US" sz="1800" dirty="0" err="1">
                <a:latin typeface="Arial"/>
                <a:ea typeface="Arial"/>
                <a:cs typeface="Arial"/>
                <a:sym typeface="Arial"/>
              </a:rPr>
              <a:t>jeśli</a:t>
            </a:r>
            <a:r>
              <a:rPr lang="en-US" sz="1800" dirty="0">
                <a:latin typeface="Arial"/>
                <a:ea typeface="Arial"/>
                <a:cs typeface="Arial"/>
                <a:sym typeface="Arial"/>
              </a:rPr>
              <a:t> z </a:t>
            </a:r>
            <a:r>
              <a:rPr lang="en-US" sz="1800" dirty="0" err="1">
                <a:latin typeface="Arial"/>
                <a:ea typeface="Arial"/>
                <a:cs typeface="Arial"/>
                <a:sym typeface="Arial"/>
              </a:rPr>
              <a:t>odcinków</a:t>
            </a:r>
            <a:r>
              <a:rPr lang="en-US" sz="1800" dirty="0">
                <a:latin typeface="Arial"/>
                <a:ea typeface="Arial"/>
                <a:cs typeface="Arial"/>
                <a:sym typeface="Arial"/>
              </a:rPr>
              <a:t> o </a:t>
            </a:r>
            <a:r>
              <a:rPr lang="en-US" sz="1800" dirty="0" err="1">
                <a:latin typeface="Arial"/>
                <a:ea typeface="Arial"/>
                <a:cs typeface="Arial"/>
                <a:sym typeface="Arial"/>
              </a:rPr>
              <a:t>długości</a:t>
            </a:r>
            <a:r>
              <a:rPr lang="en-US" sz="1800" dirty="0">
                <a:latin typeface="Arial"/>
                <a:ea typeface="Arial"/>
                <a:cs typeface="Arial"/>
                <a:sym typeface="Arial"/>
              </a:rPr>
              <a:t> </a:t>
            </a:r>
            <a:r>
              <a:rPr lang="en-US" sz="1800" dirty="0" err="1">
                <a:latin typeface="Arial"/>
                <a:ea typeface="Arial"/>
                <a:cs typeface="Arial"/>
                <a:sym typeface="Arial"/>
              </a:rPr>
              <a:t>przekazanych</a:t>
            </a:r>
            <a:r>
              <a:rPr lang="en-US" sz="1800" dirty="0">
                <a:latin typeface="Arial"/>
                <a:ea typeface="Arial"/>
                <a:cs typeface="Arial"/>
                <a:sym typeface="Arial"/>
              </a:rPr>
              <a:t> w </a:t>
            </a:r>
            <a:r>
              <a:rPr lang="en-US" sz="1800" dirty="0" err="1">
                <a:latin typeface="Arial"/>
                <a:ea typeface="Arial"/>
                <a:cs typeface="Arial"/>
                <a:sym typeface="Arial"/>
              </a:rPr>
              <a:t>argumentach</a:t>
            </a:r>
            <a:r>
              <a:rPr lang="en-US" sz="1800" dirty="0">
                <a:latin typeface="Arial"/>
                <a:ea typeface="Arial"/>
                <a:cs typeface="Arial"/>
                <a:sym typeface="Arial"/>
              </a:rPr>
              <a:t> </a:t>
            </a:r>
            <a:r>
              <a:rPr lang="en-US" sz="1800" dirty="0" err="1">
                <a:latin typeface="Arial"/>
                <a:ea typeface="Arial"/>
                <a:cs typeface="Arial"/>
                <a:sym typeface="Arial"/>
              </a:rPr>
              <a:t>można</a:t>
            </a:r>
            <a:r>
              <a:rPr lang="en-US" sz="1800" dirty="0">
                <a:latin typeface="Arial"/>
                <a:ea typeface="Arial"/>
                <a:cs typeface="Arial"/>
                <a:sym typeface="Arial"/>
              </a:rPr>
              <a:t> </a:t>
            </a:r>
            <a:r>
              <a:rPr lang="en-US" sz="1800" dirty="0" err="1">
                <a:latin typeface="Arial"/>
                <a:ea typeface="Arial"/>
                <a:cs typeface="Arial"/>
                <a:sym typeface="Arial"/>
              </a:rPr>
              <a:t>zbudować</a:t>
            </a:r>
            <a:r>
              <a:rPr lang="en-US" sz="1800" dirty="0">
                <a:latin typeface="Arial"/>
                <a:ea typeface="Arial"/>
                <a:cs typeface="Arial"/>
                <a:sym typeface="Arial"/>
              </a:rPr>
              <a:t> </a:t>
            </a:r>
            <a:r>
              <a:rPr lang="en-US" sz="1800" dirty="0" err="1">
                <a:latin typeface="Arial"/>
                <a:ea typeface="Arial"/>
                <a:cs typeface="Arial"/>
                <a:sym typeface="Arial"/>
              </a:rPr>
              <a:t>trójkąt</a:t>
            </a:r>
            <a:r>
              <a:rPr lang="en-US" sz="1800" dirty="0">
                <a:latin typeface="Arial"/>
                <a:ea typeface="Arial"/>
                <a:cs typeface="Arial"/>
                <a:sym typeface="Arial"/>
              </a:rPr>
              <a:t> </a:t>
            </a:r>
            <a:r>
              <a:rPr lang="en-US" sz="1800" dirty="0" err="1">
                <a:latin typeface="Arial"/>
                <a:ea typeface="Arial"/>
                <a:cs typeface="Arial"/>
                <a:sym typeface="Arial"/>
              </a:rPr>
              <a:t>prostokątny</a:t>
            </a:r>
            <a:r>
              <a:rPr lang="en-US" sz="1800" dirty="0">
                <a:latin typeface="Arial"/>
                <a:ea typeface="Arial"/>
                <a:cs typeface="Arial"/>
                <a:sym typeface="Arial"/>
              </a:rPr>
              <a:t>. </a:t>
            </a:r>
            <a:r>
              <a:rPr lang="en-US" sz="1800" dirty="0" err="1">
                <a:latin typeface="Arial"/>
                <a:ea typeface="Arial"/>
                <a:cs typeface="Arial"/>
                <a:sym typeface="Arial"/>
              </a:rPr>
              <a:t>Wzór</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może</a:t>
            </a:r>
            <a:r>
              <a:rPr lang="en-US" sz="1800" dirty="0">
                <a:latin typeface="Arial"/>
                <a:ea typeface="Arial"/>
                <a:cs typeface="Arial"/>
                <a:sym typeface="Arial"/>
              </a:rPr>
              <a:t> </a:t>
            </a:r>
            <a:r>
              <a:rPr lang="en-US" sz="1800" dirty="0" err="1">
                <a:latin typeface="Arial"/>
                <a:ea typeface="Arial"/>
                <a:cs typeface="Arial"/>
                <a:sym typeface="Arial"/>
              </a:rPr>
              <a:t>pomóc</a:t>
            </a:r>
            <a:r>
              <a:rPr lang="en-US" sz="1800" dirty="0">
                <a:latin typeface="Arial"/>
                <a:ea typeface="Arial"/>
                <a:cs typeface="Arial"/>
                <a:sym typeface="Arial"/>
              </a:rPr>
              <a:t>: </a:t>
            </a:r>
            <a:r>
              <a:rPr lang="en-US" sz="1800" dirty="0">
                <a:solidFill>
                  <a:srgbClr val="20999D"/>
                </a:solidFill>
                <a:latin typeface="Arial"/>
                <a:ea typeface="Arial"/>
                <a:cs typeface="Arial"/>
                <a:sym typeface="Arial"/>
              </a:rPr>
              <a:t>c</a:t>
            </a:r>
            <a:r>
              <a:rPr lang="en-US" sz="1800" baseline="30000" dirty="0">
                <a:solidFill>
                  <a:srgbClr val="20999D"/>
                </a:solidFill>
                <a:latin typeface="Arial"/>
                <a:ea typeface="Arial"/>
                <a:cs typeface="Arial"/>
                <a:sym typeface="Arial"/>
              </a:rPr>
              <a:t>2 </a:t>
            </a:r>
            <a:r>
              <a:rPr lang="en-US" sz="1800" dirty="0">
                <a:solidFill>
                  <a:srgbClr val="20999D"/>
                </a:solidFill>
                <a:latin typeface="Arial"/>
                <a:ea typeface="Arial"/>
                <a:cs typeface="Arial"/>
                <a:sym typeface="Arial"/>
              </a:rPr>
              <a:t>=</a:t>
            </a:r>
            <a:r>
              <a:rPr lang="en-US" sz="1800" baseline="30000" dirty="0">
                <a:solidFill>
                  <a:srgbClr val="20999D"/>
                </a:solidFill>
                <a:latin typeface="Arial"/>
                <a:ea typeface="Arial"/>
                <a:cs typeface="Arial"/>
                <a:sym typeface="Arial"/>
              </a:rPr>
              <a:t> </a:t>
            </a:r>
            <a:r>
              <a:rPr lang="en-US" sz="1800" dirty="0">
                <a:solidFill>
                  <a:srgbClr val="20999D"/>
                </a:solidFill>
                <a:latin typeface="Arial"/>
                <a:ea typeface="Arial"/>
                <a:cs typeface="Arial"/>
                <a:sym typeface="Arial"/>
              </a:rPr>
              <a:t>a</a:t>
            </a:r>
            <a:r>
              <a:rPr lang="en-US" sz="1800" baseline="30000" dirty="0">
                <a:solidFill>
                  <a:srgbClr val="20999D"/>
                </a:solidFill>
                <a:latin typeface="Arial"/>
                <a:ea typeface="Arial"/>
                <a:cs typeface="Arial"/>
                <a:sym typeface="Arial"/>
              </a:rPr>
              <a:t>2</a:t>
            </a:r>
            <a:r>
              <a:rPr lang="en-US" sz="1800" dirty="0">
                <a:solidFill>
                  <a:srgbClr val="20999D"/>
                </a:solidFill>
                <a:latin typeface="Arial"/>
                <a:ea typeface="Arial"/>
                <a:cs typeface="Arial"/>
                <a:sym typeface="Arial"/>
              </a:rPr>
              <a:t> + b</a:t>
            </a:r>
            <a:r>
              <a:rPr lang="en-US" sz="1800" baseline="30000" dirty="0">
                <a:solidFill>
                  <a:srgbClr val="20999D"/>
                </a:solidFill>
                <a:latin typeface="Arial"/>
                <a:ea typeface="Arial"/>
                <a:cs typeface="Arial"/>
                <a:sym typeface="Arial"/>
              </a:rPr>
              <a:t>2</a:t>
            </a:r>
            <a:endParaRPr sz="1800" dirty="0">
              <a:solidFill>
                <a:srgbClr val="20999D"/>
              </a:solidFill>
              <a:latin typeface="Arial"/>
              <a:ea typeface="Arial"/>
              <a:cs typeface="Arial"/>
              <a:sym typeface="Arial"/>
            </a:endParaRPr>
          </a:p>
          <a:p>
            <a:pPr marL="342900" lvl="0" indent="-342900" algn="l" rtl="0">
              <a:spcBef>
                <a:spcPts val="0"/>
              </a:spcBef>
              <a:spcAft>
                <a:spcPts val="0"/>
              </a:spcAft>
              <a:buClr>
                <a:srgbClr val="000000"/>
              </a:buClr>
              <a:buSzPts val="1100"/>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Przenieś</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zapisany</a:t>
            </a:r>
            <a:r>
              <a:rPr lang="en-US" sz="1800" dirty="0">
                <a:latin typeface="Arial"/>
                <a:ea typeface="Arial"/>
                <a:cs typeface="Arial"/>
                <a:sym typeface="Arial"/>
              </a:rPr>
              <a:t> w </a:t>
            </a:r>
            <a:r>
              <a:rPr lang="en-US" sz="1800" dirty="0" err="1">
                <a:latin typeface="Arial"/>
                <a:ea typeface="Arial"/>
                <a:cs typeface="Arial"/>
                <a:sym typeface="Arial"/>
              </a:rPr>
              <a:t>metodach</a:t>
            </a:r>
            <a:r>
              <a:rPr lang="en-US" sz="1800" dirty="0">
                <a:latin typeface="Arial"/>
                <a:ea typeface="Arial"/>
                <a:cs typeface="Arial"/>
                <a:sym typeface="Arial"/>
              </a:rPr>
              <a:t> main()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a:latin typeface="Arial"/>
                <a:ea typeface="Arial"/>
                <a:cs typeface="Arial"/>
                <a:sym typeface="Arial"/>
              </a:rPr>
              <a:t>do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 np.: </a:t>
            </a:r>
            <a:r>
              <a:rPr lang="en-US" sz="1800" dirty="0" err="1">
                <a:latin typeface="Arial"/>
                <a:ea typeface="Arial"/>
                <a:cs typeface="Arial"/>
                <a:sym typeface="Arial"/>
              </a:rPr>
              <a:t>convertToCelsius</a:t>
            </a:r>
            <a:r>
              <a:rPr lang="en-US" sz="1800" dirty="0">
                <a:latin typeface="Arial"/>
                <a:ea typeface="Arial"/>
                <a:cs typeface="Arial"/>
                <a:sym typeface="Arial"/>
              </a:rPr>
              <a:t>(double </a:t>
            </a:r>
            <a:r>
              <a:rPr lang="en-US" sz="1800" dirty="0" err="1">
                <a:latin typeface="Arial"/>
                <a:ea typeface="Arial"/>
                <a:cs typeface="Arial"/>
                <a:sym typeface="Arial"/>
              </a:rPr>
              <a:t>temperatureInFahrenheit</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konwertuje</a:t>
            </a:r>
            <a:r>
              <a:rPr lang="en-US" sz="1800" dirty="0">
                <a:latin typeface="Arial"/>
                <a:ea typeface="Arial"/>
                <a:cs typeface="Arial"/>
                <a:sym typeface="Arial"/>
              </a:rPr>
              <a:t> </a:t>
            </a:r>
            <a:r>
              <a:rPr lang="en-US" sz="1800" dirty="0" err="1">
                <a:latin typeface="Arial"/>
                <a:ea typeface="Arial"/>
                <a:cs typeface="Arial"/>
                <a:sym typeface="Arial"/>
              </a:rPr>
              <a:t>temperatury</a:t>
            </a:r>
            <a:r>
              <a:rPr lang="en-US" sz="1800" dirty="0">
                <a:latin typeface="Arial"/>
                <a:ea typeface="Arial"/>
                <a:cs typeface="Arial"/>
                <a:sym typeface="Arial"/>
              </a:rPr>
              <a:t> w </a:t>
            </a:r>
            <a:r>
              <a:rPr lang="en-US" sz="1800" dirty="0" err="1">
                <a:latin typeface="Arial"/>
                <a:ea typeface="Arial"/>
                <a:cs typeface="Arial"/>
                <a:sym typeface="Arial"/>
              </a:rPr>
              <a:t>drugą</a:t>
            </a:r>
            <a:r>
              <a:rPr lang="en-US" sz="1800" dirty="0">
                <a:latin typeface="Arial"/>
                <a:ea typeface="Arial"/>
                <a:cs typeface="Arial"/>
                <a:sym typeface="Arial"/>
              </a:rPr>
              <a:t> </a:t>
            </a:r>
            <a:r>
              <a:rPr lang="en-US" sz="1800" dirty="0" err="1">
                <a:latin typeface="Arial"/>
                <a:ea typeface="Arial"/>
                <a:cs typeface="Arial"/>
                <a:sym typeface="Arial"/>
              </a:rPr>
              <a:t>stronę</a:t>
            </a:r>
            <a:r>
              <a:rPr lang="en-US" sz="1800" dirty="0">
                <a:latin typeface="Arial"/>
                <a:ea typeface="Arial"/>
                <a:cs typeface="Arial"/>
                <a:sym typeface="Arial"/>
              </a:rPr>
              <a:t> (</a:t>
            </a:r>
            <a:r>
              <a:rPr lang="en-US" sz="1800" dirty="0" err="1">
                <a:latin typeface="Arial"/>
                <a:ea typeface="Arial"/>
                <a:cs typeface="Arial"/>
                <a:sym typeface="Arial"/>
              </a:rPr>
              <a:t>Celsjusz</a:t>
            </a:r>
            <a:r>
              <a:rPr lang="en-US" sz="1800" dirty="0">
                <a:latin typeface="Arial"/>
                <a:ea typeface="Arial"/>
                <a:cs typeface="Arial"/>
                <a:sym typeface="Arial"/>
              </a:rPr>
              <a:t> → Fahrenheit)</a:t>
            </a:r>
            <a:endParaRPr sz="1800" dirty="0">
              <a:latin typeface="Arial"/>
              <a:ea typeface="Arial"/>
              <a:cs typeface="Arial"/>
              <a:sym typeface="Arial"/>
            </a:endParaRPr>
          </a:p>
          <a:p>
            <a:pPr marL="8001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err="1">
                <a:latin typeface="Arial"/>
                <a:ea typeface="Arial"/>
                <a:cs typeface="Arial"/>
                <a:sym typeface="Arial"/>
              </a:rPr>
              <a:t>wydziel</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 </a:t>
            </a:r>
            <a:r>
              <a:rPr lang="en-US" sz="1800" dirty="0" err="1">
                <a:latin typeface="Arial"/>
                <a:ea typeface="Arial"/>
                <a:cs typeface="Arial"/>
                <a:sym typeface="Arial"/>
              </a:rPr>
              <a:t>getMonitorPrice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getComputerAndMonitorPrice</a:t>
            </a:r>
            <a:r>
              <a:rPr lang="en-US" sz="1800" dirty="0">
                <a:latin typeface="Arial"/>
                <a:ea typeface="Arial"/>
                <a:cs typeface="Arial"/>
                <a:sym typeface="Arial"/>
              </a:rPr>
              <a:t>(), </a:t>
            </a:r>
            <a:r>
              <a:rPr lang="en-US" sz="1800" dirty="0" err="1">
                <a:latin typeface="Arial"/>
                <a:ea typeface="Arial"/>
                <a:cs typeface="Arial"/>
                <a:sym typeface="Arial"/>
              </a:rPr>
              <a:t>ostatnia</a:t>
            </a:r>
            <a:r>
              <a:rPr lang="en-US" sz="1800" dirty="0">
                <a:latin typeface="Arial"/>
                <a:ea typeface="Arial"/>
                <a:cs typeface="Arial"/>
                <a:sym typeface="Arial"/>
              </a:rPr>
              <a:t> z </a:t>
            </a:r>
            <a:r>
              <a:rPr lang="en-US" sz="1800" dirty="0" err="1">
                <a:latin typeface="Arial"/>
                <a:ea typeface="Arial"/>
                <a:cs typeface="Arial"/>
                <a:sym typeface="Arial"/>
              </a:rPr>
              <a:t>metod</a:t>
            </a:r>
            <a:r>
              <a:rPr lang="en-US" sz="1800" dirty="0">
                <a:latin typeface="Arial"/>
                <a:ea typeface="Arial"/>
                <a:cs typeface="Arial"/>
                <a:sym typeface="Arial"/>
              </a:rPr>
              <a:t> ma </a:t>
            </a:r>
            <a:r>
              <a:rPr lang="en-US" sz="1800" dirty="0" err="1">
                <a:latin typeface="Arial"/>
                <a:ea typeface="Arial"/>
                <a:cs typeface="Arial"/>
                <a:sym typeface="Arial"/>
              </a:rPr>
              <a:t>korzystać</a:t>
            </a:r>
            <a:r>
              <a:rPr lang="en-US" sz="1800" dirty="0">
                <a:latin typeface="Arial"/>
                <a:ea typeface="Arial"/>
                <a:cs typeface="Arial"/>
                <a:sym typeface="Arial"/>
              </a:rPr>
              <a:t> z </a:t>
            </a:r>
            <a:r>
              <a:rPr lang="en-US" sz="1800" dirty="0" err="1">
                <a:latin typeface="Arial"/>
                <a:ea typeface="Arial"/>
                <a:cs typeface="Arial"/>
                <a:sym typeface="Arial"/>
              </a:rPr>
              <a:t>dwóch</a:t>
            </a:r>
            <a:r>
              <a:rPr lang="en-US" sz="1800" dirty="0">
                <a:latin typeface="Arial"/>
                <a:ea typeface="Arial"/>
                <a:cs typeface="Arial"/>
                <a:sym typeface="Arial"/>
              </a:rPr>
              <a:t> </a:t>
            </a:r>
            <a:r>
              <a:rPr lang="en-US" sz="1800" dirty="0" err="1">
                <a:latin typeface="Arial"/>
                <a:ea typeface="Arial"/>
                <a:cs typeface="Arial"/>
                <a:sym typeface="Arial"/>
              </a:rPr>
              <a:t>pierwszych</a:t>
            </a:r>
            <a:r>
              <a:rPr lang="en-US" sz="1800" dirty="0">
                <a:latin typeface="Arial"/>
                <a:ea typeface="Arial"/>
                <a:cs typeface="Arial"/>
                <a:sym typeface="Arial"/>
              </a:rPr>
              <a:t>. </a:t>
            </a:r>
            <a:r>
              <a:rPr lang="en-US" sz="1800" dirty="0" err="1">
                <a:latin typeface="Arial"/>
                <a:ea typeface="Arial"/>
                <a:cs typeface="Arial"/>
                <a:sym typeface="Arial"/>
              </a:rPr>
              <a:t>Zmienną</a:t>
            </a:r>
            <a:r>
              <a:rPr lang="en-US" sz="1800" dirty="0">
                <a:latin typeface="Arial"/>
                <a:ea typeface="Arial"/>
                <a:cs typeface="Arial"/>
                <a:sym typeface="Arial"/>
              </a:rPr>
              <a:t> VAT </a:t>
            </a:r>
            <a:r>
              <a:rPr lang="en-US" sz="1800" dirty="0" err="1">
                <a:latin typeface="Arial"/>
                <a:ea typeface="Arial"/>
                <a:cs typeface="Arial"/>
                <a:sym typeface="Arial"/>
              </a:rPr>
              <a:t>ustaw</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pole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nową</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Temperature</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posiadała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u="sng" dirty="0">
                <a:latin typeface="Arial"/>
                <a:ea typeface="Arial"/>
                <a:cs typeface="Arial"/>
                <a:sym typeface="Arial"/>
              </a:rPr>
              <a:t>double temperature</a:t>
            </a:r>
            <a:r>
              <a:rPr lang="en-US" sz="1800" dirty="0">
                <a:latin typeface="Arial"/>
                <a:ea typeface="Arial"/>
                <a:cs typeface="Arial"/>
                <a:sym typeface="Arial"/>
              </a:rPr>
              <a:t>, </a:t>
            </a:r>
            <a:r>
              <a:rPr lang="en-US" sz="1800" u="sng" dirty="0">
                <a:latin typeface="Arial"/>
                <a:ea typeface="Arial"/>
                <a:cs typeface="Arial"/>
                <a:sym typeface="Arial"/>
              </a:rPr>
              <a:t>String date</a:t>
            </a:r>
            <a:r>
              <a:rPr lang="en-US" sz="1800" dirty="0">
                <a:latin typeface="Arial"/>
                <a:ea typeface="Arial"/>
                <a:cs typeface="Arial"/>
                <a:sym typeface="Arial"/>
              </a:rPr>
              <a:t>, </a:t>
            </a:r>
            <a:r>
              <a:rPr lang="en-US" sz="1800" u="sng" dirty="0">
                <a:latin typeface="Arial"/>
                <a:ea typeface="Arial"/>
                <a:cs typeface="Arial"/>
                <a:sym typeface="Arial"/>
              </a:rPr>
              <a:t>String hour</a:t>
            </a:r>
            <a:r>
              <a:rPr lang="en-US" sz="1800" dirty="0">
                <a:latin typeface="Arial"/>
                <a:ea typeface="Arial"/>
                <a:cs typeface="Arial"/>
                <a:sym typeface="Arial"/>
              </a:rPr>
              <a:t>. </a:t>
            </a:r>
            <a:r>
              <a:rPr lang="en-US" sz="1800" dirty="0" err="1">
                <a:latin typeface="Arial"/>
                <a:ea typeface="Arial"/>
                <a:cs typeface="Arial"/>
                <a:sym typeface="Arial"/>
              </a:rPr>
              <a:t>Klasa</a:t>
            </a:r>
            <a:r>
              <a:rPr lang="en-US" sz="1800" dirty="0">
                <a:latin typeface="Arial"/>
                <a:ea typeface="Arial"/>
                <a:cs typeface="Arial"/>
                <a:sym typeface="Arial"/>
              </a:rPr>
              <a:t> </a:t>
            </a:r>
            <a:r>
              <a:rPr lang="en-US" sz="1800" dirty="0" err="1">
                <a:latin typeface="Arial"/>
                <a:ea typeface="Arial"/>
                <a:cs typeface="Arial"/>
                <a:sym typeface="Arial"/>
              </a:rPr>
              <a:t>określa</a:t>
            </a:r>
            <a:r>
              <a:rPr lang="en-US" sz="1800" dirty="0">
                <a:latin typeface="Arial"/>
                <a:ea typeface="Arial"/>
                <a:cs typeface="Arial"/>
                <a:sym typeface="Arial"/>
              </a:rPr>
              <a:t> </a:t>
            </a:r>
            <a:r>
              <a:rPr lang="en-US" sz="1800" dirty="0" err="1">
                <a:latin typeface="Arial"/>
                <a:ea typeface="Arial"/>
                <a:cs typeface="Arial"/>
                <a:sym typeface="Arial"/>
              </a:rPr>
              <a:t>temperaturę</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a:t>
            </a:r>
            <a:r>
              <a:rPr lang="en-US" sz="1800" dirty="0" err="1">
                <a:latin typeface="Arial"/>
                <a:ea typeface="Arial"/>
                <a:cs typeface="Arial"/>
                <a:sym typeface="Arial"/>
              </a:rPr>
              <a:t>Celsjusza</a:t>
            </a:r>
            <a:r>
              <a:rPr lang="en-US" sz="1800" dirty="0">
                <a:latin typeface="Arial"/>
                <a:ea typeface="Arial"/>
                <a:cs typeface="Arial"/>
                <a:sym typeface="Arial"/>
              </a:rPr>
              <a:t> w </a:t>
            </a:r>
            <a:r>
              <a:rPr lang="en-US" sz="1800" dirty="0" err="1">
                <a:latin typeface="Arial"/>
                <a:ea typeface="Arial"/>
                <a:cs typeface="Arial"/>
                <a:sym typeface="Arial"/>
              </a:rPr>
              <a:t>konkretnym</a:t>
            </a:r>
            <a:r>
              <a:rPr lang="en-US" sz="1800" dirty="0">
                <a:latin typeface="Arial"/>
                <a:ea typeface="Arial"/>
                <a:cs typeface="Arial"/>
                <a:sym typeface="Arial"/>
              </a:rPr>
              <a:t> </a:t>
            </a:r>
            <a:r>
              <a:rPr lang="en-US" sz="1800" dirty="0" err="1">
                <a:latin typeface="Arial"/>
                <a:ea typeface="Arial"/>
                <a:cs typeface="Arial"/>
                <a:sym typeface="Arial"/>
              </a:rPr>
              <a:t>dniu</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o </a:t>
            </a:r>
            <a:r>
              <a:rPr lang="en-US" sz="1800" dirty="0" err="1">
                <a:latin typeface="Arial"/>
                <a:ea typeface="Arial"/>
                <a:cs typeface="Arial"/>
                <a:sym typeface="Arial"/>
              </a:rPr>
              <a:t>konkretnej</a:t>
            </a:r>
            <a:r>
              <a:rPr lang="en-US" sz="1800" dirty="0">
                <a:latin typeface="Arial"/>
                <a:ea typeface="Arial"/>
                <a:cs typeface="Arial"/>
                <a:sym typeface="Arial"/>
              </a:rPr>
              <a:t> </a:t>
            </a:r>
            <a:r>
              <a:rPr lang="en-US" sz="1800" dirty="0" err="1">
                <a:latin typeface="Arial"/>
                <a:ea typeface="Arial"/>
                <a:cs typeface="Arial"/>
                <a:sym typeface="Arial"/>
              </a:rPr>
              <a:t>godzinie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inicjalizujący</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dirty="0" err="1">
                <a:latin typeface="Arial"/>
                <a:ea typeface="Arial"/>
                <a:cs typeface="Arial"/>
                <a:sym typeface="Arial"/>
              </a:rPr>
              <a:t>metody-gettery</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każdego</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show()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zwracała</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w </a:t>
            </a:r>
            <a:r>
              <a:rPr lang="en-US" sz="1800" dirty="0" err="1">
                <a:latin typeface="Arial"/>
                <a:ea typeface="Arial"/>
                <a:cs typeface="Arial"/>
                <a:sym typeface="Arial"/>
              </a:rPr>
              <a:t>postaci</a:t>
            </a:r>
            <a:r>
              <a:rPr lang="en-US" sz="1800" dirty="0">
                <a:latin typeface="Arial"/>
                <a:ea typeface="Arial"/>
                <a:cs typeface="Arial"/>
                <a:sym typeface="Arial"/>
              </a:rPr>
              <a:t>: {date} {hour} - {temperature} °C, np: 2018-10-01 10:45 - 13 °C</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571500" lvl="0" indent="-457200" algn="l" rtl="0">
              <a:spcBef>
                <a:spcPts val="0"/>
              </a:spcBef>
              <a:spcAft>
                <a:spcPts val="0"/>
              </a:spcAft>
              <a:buSzPts val="1800"/>
              <a:buFont typeface="+mj-lt"/>
              <a:buAutoNum type="arabicPeriod"/>
            </a:pPr>
            <a:r>
              <a:rPr lang="en-US" sz="2400" dirty="0">
                <a:solidFill>
                  <a:srgbClr val="FF0000"/>
                </a:solidFill>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Temperature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showInFahrenheit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taki</a:t>
            </a:r>
            <a:r>
              <a:rPr lang="en-US" sz="1800" dirty="0">
                <a:latin typeface="Arial"/>
                <a:ea typeface="Arial"/>
                <a:cs typeface="Arial"/>
                <a:sym typeface="Arial"/>
              </a:rPr>
              <a:t> </a:t>
            </a:r>
            <a:r>
              <a:rPr lang="en-US" sz="1800" dirty="0" err="1">
                <a:latin typeface="Arial"/>
                <a:ea typeface="Arial"/>
                <a:cs typeface="Arial"/>
                <a:sym typeface="Arial"/>
              </a:rPr>
              <a:t>sam</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a:t>
            </a:r>
            <a:r>
              <a:rPr lang="en-US" sz="1800" dirty="0" err="1">
                <a:latin typeface="Arial"/>
                <a:ea typeface="Arial"/>
                <a:cs typeface="Arial"/>
                <a:sym typeface="Arial"/>
              </a:rPr>
              <a:t>jak</a:t>
            </a:r>
            <a:r>
              <a:rPr lang="en-US" sz="1800" dirty="0">
                <a:latin typeface="Arial"/>
                <a:ea typeface="Arial"/>
                <a:cs typeface="Arial"/>
                <a:sym typeface="Arial"/>
              </a:rPr>
              <a:t> </a:t>
            </a:r>
            <a:r>
              <a:rPr lang="en-US" sz="1800" dirty="0" err="1">
                <a:latin typeface="Arial"/>
                <a:ea typeface="Arial"/>
                <a:cs typeface="Arial"/>
                <a:sym typeface="Arial"/>
              </a:rPr>
              <a:t>wyżej</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Fahrenheit. Do </a:t>
            </a:r>
            <a:r>
              <a:rPr lang="en-US" sz="1800" dirty="0" err="1">
                <a:latin typeface="Arial"/>
                <a:ea typeface="Arial"/>
                <a:cs typeface="Arial"/>
                <a:sym typeface="Arial"/>
              </a:rPr>
              <a:t>konwersji</a:t>
            </a:r>
            <a:r>
              <a:rPr lang="en-US" sz="1800" dirty="0">
                <a:latin typeface="Arial"/>
                <a:ea typeface="Arial"/>
                <a:cs typeface="Arial"/>
                <a:sym typeface="Arial"/>
              </a:rPr>
              <a:t> </a:t>
            </a:r>
            <a:r>
              <a:rPr lang="en-US" sz="1800" dirty="0" err="1">
                <a:latin typeface="Arial"/>
                <a:ea typeface="Arial"/>
                <a:cs typeface="Arial"/>
                <a:sym typeface="Arial"/>
              </a:rPr>
              <a:t>temperatur</a:t>
            </a:r>
            <a:r>
              <a:rPr lang="en-US" sz="1800" dirty="0">
                <a:latin typeface="Arial"/>
                <a:ea typeface="Arial"/>
                <a:cs typeface="Arial"/>
                <a:sym typeface="Arial"/>
              </a:rPr>
              <a:t> </a:t>
            </a:r>
            <a:r>
              <a:rPr lang="en-US" sz="1800" dirty="0" err="1">
                <a:latin typeface="Arial"/>
                <a:ea typeface="Arial"/>
                <a:cs typeface="Arial"/>
                <a:sym typeface="Arial"/>
              </a:rPr>
              <a:t>użyj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a:t>
            </a:r>
            <a:endParaRPr sz="1800" dirty="0">
              <a:latin typeface="Arial"/>
              <a:ea typeface="Arial"/>
              <a:cs typeface="Arial"/>
              <a:sym typeface="Arial"/>
            </a:endParaRPr>
          </a:p>
          <a:p>
            <a:pPr marL="0" lvl="0" indent="0" algn="l" rtl="0">
              <a:spcBef>
                <a:spcPts val="0"/>
              </a:spcBef>
              <a:spcAft>
                <a:spcPts val="0"/>
              </a:spcAft>
              <a:buNone/>
            </a:pPr>
            <a:endParaRPr sz="1800" dirty="0">
              <a:latin typeface="Arial"/>
              <a:ea typeface="Arial"/>
              <a:cs typeface="Arial"/>
              <a:sym typeface="Arial"/>
            </a:endParaRPr>
          </a:p>
        </p:txBody>
      </p:sp>
      <p:sp>
        <p:nvSpPr>
          <p:cNvPr id="936" name="Google Shape;936;p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JavaFx</a:t>
            </a:r>
            <a:r>
              <a:rPr lang="en-US" dirty="0">
                <a:latin typeface="Arial"/>
                <a:ea typeface="Arial"/>
                <a:cs typeface="Arial"/>
                <a:sym typeface="Arial"/>
              </a:rPr>
              <a:t> - Hello World!</a:t>
            </a:r>
            <a:endParaRPr dirty="0">
              <a:latin typeface="Arial"/>
              <a:ea typeface="Arial"/>
              <a:cs typeface="Arial"/>
              <a:sym typeface="Arial"/>
            </a:endParaRPr>
          </a:p>
        </p:txBody>
      </p:sp>
      <p:sp>
        <p:nvSpPr>
          <p:cNvPr id="942" name="Google Shape;942;p87"/>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800" dirty="0"/>
              <a:t>public void </a:t>
            </a:r>
            <a:r>
              <a:rPr lang="en-US" sz="1800" dirty="0">
                <a:solidFill>
                  <a:schemeClr val="accent4"/>
                </a:solidFill>
              </a:rPr>
              <a:t>start</a:t>
            </a:r>
            <a:r>
              <a:rPr lang="en-US" sz="1800" dirty="0"/>
              <a:t>(</a:t>
            </a:r>
            <a:r>
              <a:rPr lang="en-US" sz="1800" dirty="0">
                <a:solidFill>
                  <a:srgbClr val="660E7A"/>
                </a:solidFill>
              </a:rPr>
              <a:t>Stage </a:t>
            </a:r>
            <a:r>
              <a:rPr lang="en-US" sz="1800" dirty="0" err="1">
                <a:solidFill>
                  <a:srgbClr val="660E7A"/>
                </a:solidFill>
              </a:rPr>
              <a:t>primaryStage</a:t>
            </a:r>
            <a:r>
              <a:rPr lang="en-US" sz="1800" dirty="0"/>
              <a:t>) {</a:t>
            </a:r>
            <a:br>
              <a:rPr lang="en-US" sz="1800" dirty="0"/>
            </a:br>
            <a:r>
              <a:rPr lang="en-US" sz="1800" dirty="0"/>
              <a:t>        </a:t>
            </a:r>
            <a:r>
              <a:rPr lang="en-US" sz="1800" dirty="0">
                <a:solidFill>
                  <a:srgbClr val="20999D"/>
                </a:solidFill>
              </a:rPr>
              <a:t>Label</a:t>
            </a:r>
            <a:r>
              <a:rPr lang="en-US" sz="1800" dirty="0"/>
              <a:t> </a:t>
            </a:r>
            <a:r>
              <a:rPr lang="en-US" sz="1800" dirty="0" err="1"/>
              <a:t>label</a:t>
            </a:r>
            <a:r>
              <a:rPr lang="en-US" sz="1800" dirty="0"/>
              <a:t> = new </a:t>
            </a:r>
            <a:r>
              <a:rPr lang="en-US" sz="1800" dirty="0">
                <a:solidFill>
                  <a:srgbClr val="20999D"/>
                </a:solidFill>
              </a:rPr>
              <a:t>Label</a:t>
            </a:r>
            <a:r>
              <a:rPr lang="en-US" sz="1800" dirty="0"/>
              <a:t>(</a:t>
            </a:r>
            <a:r>
              <a:rPr lang="en-US" sz="1800" dirty="0">
                <a:solidFill>
                  <a:schemeClr val="accent2"/>
                </a:solidFill>
              </a:rPr>
              <a:t>"Hello World from JavaFX!"</a:t>
            </a:r>
            <a:r>
              <a:rPr lang="en-US" sz="1800" dirty="0"/>
              <a:t>);</a:t>
            </a:r>
            <a:br>
              <a:rPr lang="en-US" sz="1800" dirty="0"/>
            </a:br>
            <a:br>
              <a:rPr lang="en-US" sz="1800" dirty="0"/>
            </a:br>
            <a:r>
              <a:rPr lang="en-US" sz="1800" dirty="0"/>
              <a:t>        </a:t>
            </a:r>
            <a:r>
              <a:rPr lang="en-US" sz="1800" dirty="0">
                <a:solidFill>
                  <a:srgbClr val="20999D"/>
                </a:solidFill>
              </a:rPr>
              <a:t>Button</a:t>
            </a:r>
            <a:r>
              <a:rPr lang="en-US" sz="1800" dirty="0"/>
              <a:t> </a:t>
            </a:r>
            <a:r>
              <a:rPr lang="en-US" sz="1800" dirty="0" err="1"/>
              <a:t>button</a:t>
            </a:r>
            <a:r>
              <a:rPr lang="en-US" sz="1800" dirty="0"/>
              <a:t> = new </a:t>
            </a:r>
            <a:r>
              <a:rPr lang="en-US" sz="1800" dirty="0">
                <a:solidFill>
                  <a:srgbClr val="20999D"/>
                </a:solidFill>
              </a:rPr>
              <a:t>Button</a:t>
            </a:r>
            <a:r>
              <a:rPr lang="en-US" sz="1800" dirty="0"/>
              <a:t>(</a:t>
            </a:r>
            <a:r>
              <a:rPr lang="en-US" sz="1800" dirty="0">
                <a:solidFill>
                  <a:schemeClr val="accent2"/>
                </a:solidFill>
              </a:rPr>
              <a:t>"Click me!"</a:t>
            </a:r>
            <a:r>
              <a:rPr lang="en-US" sz="1800" dirty="0"/>
              <a:t>);</a:t>
            </a:r>
            <a:br>
              <a:rPr lang="en-US" sz="1800" dirty="0"/>
            </a:br>
            <a:r>
              <a:rPr lang="en-US" sz="1800" dirty="0"/>
              <a:t>        </a:t>
            </a:r>
            <a:r>
              <a:rPr lang="en-US" sz="1800" dirty="0" err="1"/>
              <a:t>button.</a:t>
            </a:r>
            <a:r>
              <a:rPr lang="en-US" sz="1800" dirty="0" err="1">
                <a:solidFill>
                  <a:schemeClr val="accent6"/>
                </a:solidFill>
              </a:rPr>
              <a:t>setOnAction</a:t>
            </a:r>
            <a:r>
              <a:rPr lang="en-US" sz="1800" dirty="0"/>
              <a:t>(e -&gt; </a:t>
            </a:r>
            <a:r>
              <a:rPr lang="en-US" sz="1800" dirty="0" err="1"/>
              <a:t>System.out.println</a:t>
            </a:r>
            <a:r>
              <a:rPr lang="en-US" sz="1800" dirty="0"/>
              <a:t>(</a:t>
            </a:r>
            <a:r>
              <a:rPr lang="en-US" sz="1800" dirty="0">
                <a:solidFill>
                  <a:schemeClr val="accent2"/>
                </a:solidFill>
              </a:rPr>
              <a:t>"Button was clicked!"</a:t>
            </a:r>
            <a:r>
              <a:rPr lang="en-US" sz="1800" dirty="0"/>
              <a:t>));</a:t>
            </a:r>
            <a:br>
              <a:rPr lang="en-US" sz="1800" dirty="0"/>
            </a:br>
            <a:br>
              <a:rPr lang="en-US" sz="1800" dirty="0"/>
            </a:br>
            <a:r>
              <a:rPr lang="en-US" sz="1800" dirty="0"/>
              <a:t>        </a:t>
            </a:r>
            <a:r>
              <a:rPr lang="en-US" sz="1800" dirty="0" err="1">
                <a:solidFill>
                  <a:srgbClr val="20999D"/>
                </a:solidFill>
              </a:rPr>
              <a:t>VBox</a:t>
            </a:r>
            <a:r>
              <a:rPr lang="en-US" sz="1800" dirty="0"/>
              <a:t> box = new </a:t>
            </a:r>
            <a:r>
              <a:rPr lang="en-US" sz="1800" dirty="0" err="1">
                <a:solidFill>
                  <a:srgbClr val="20999D"/>
                </a:solidFill>
              </a:rPr>
              <a:t>VBox</a:t>
            </a:r>
            <a:r>
              <a:rPr lang="en-US" sz="1800" dirty="0"/>
              <a:t>();</a:t>
            </a:r>
            <a:br>
              <a:rPr lang="en-US" sz="1800" dirty="0"/>
            </a:br>
            <a:r>
              <a:rPr lang="en-US" sz="1800" dirty="0"/>
              <a:t>        </a:t>
            </a:r>
            <a:r>
              <a:rPr lang="en-US" sz="1800" dirty="0" err="1"/>
              <a:t>box.</a:t>
            </a:r>
            <a:r>
              <a:rPr lang="en-US" sz="1800" dirty="0" err="1">
                <a:solidFill>
                  <a:schemeClr val="accent6"/>
                </a:solidFill>
              </a:rPr>
              <a:t>setAlignment</a:t>
            </a:r>
            <a:r>
              <a:rPr lang="en-US" sz="1800" dirty="0"/>
              <a:t>(</a:t>
            </a:r>
            <a:r>
              <a:rPr lang="en-US" sz="1800" dirty="0" err="1">
                <a:solidFill>
                  <a:srgbClr val="42719B"/>
                </a:solidFill>
              </a:rPr>
              <a:t>Pos.CENTER</a:t>
            </a:r>
            <a:r>
              <a:rPr lang="en-US" sz="1800" dirty="0"/>
              <a:t>);</a:t>
            </a:r>
            <a:br>
              <a:rPr lang="en-US" sz="1800" dirty="0"/>
            </a:br>
            <a:r>
              <a:rPr lang="en-US" sz="1800" dirty="0"/>
              <a:t>        </a:t>
            </a:r>
            <a:r>
              <a:rPr lang="en-US" sz="1800" dirty="0" err="1"/>
              <a:t>box.</a:t>
            </a:r>
            <a:r>
              <a:rPr lang="en-US" sz="1800" dirty="0" err="1">
                <a:solidFill>
                  <a:schemeClr val="accent6"/>
                </a:solidFill>
              </a:rPr>
              <a:t>getChildren</a:t>
            </a:r>
            <a:r>
              <a:rPr lang="en-US" sz="1800" dirty="0">
                <a:solidFill>
                  <a:schemeClr val="accent6"/>
                </a:solidFill>
              </a:rPr>
              <a:t>()</a:t>
            </a:r>
            <a:r>
              <a:rPr lang="en-US" sz="1800" dirty="0"/>
              <a:t>.</a:t>
            </a:r>
            <a:r>
              <a:rPr lang="en-US" sz="1800" dirty="0" err="1">
                <a:solidFill>
                  <a:schemeClr val="accent6"/>
                </a:solidFill>
              </a:rPr>
              <a:t>addAll</a:t>
            </a:r>
            <a:r>
              <a:rPr lang="en-US" sz="1800" dirty="0"/>
              <a:t>(label, button);</a:t>
            </a:r>
            <a:br>
              <a:rPr lang="en-US" sz="1800" dirty="0"/>
            </a:br>
            <a:br>
              <a:rPr lang="en-US" sz="1800" dirty="0"/>
            </a:br>
            <a:r>
              <a:rPr lang="en-US" sz="1800" dirty="0"/>
              <a:t>        </a:t>
            </a:r>
            <a:r>
              <a:rPr lang="en-US" sz="1800" dirty="0" err="1"/>
              <a:t>primaryStage.</a:t>
            </a:r>
            <a:r>
              <a:rPr lang="en-US" sz="1800" dirty="0" err="1">
                <a:solidFill>
                  <a:schemeClr val="accent6"/>
                </a:solidFill>
              </a:rPr>
              <a:t>setTitle</a:t>
            </a:r>
            <a:r>
              <a:rPr lang="en-US" sz="1800" dirty="0"/>
              <a:t>(</a:t>
            </a:r>
            <a:r>
              <a:rPr lang="en-US" sz="1800" dirty="0">
                <a:solidFill>
                  <a:schemeClr val="accent2"/>
                </a:solidFill>
              </a:rPr>
              <a:t>"Hello World - JavaFX"</a:t>
            </a:r>
            <a:r>
              <a:rPr lang="en-US" sz="1800" dirty="0"/>
              <a:t>);</a:t>
            </a:r>
            <a:br>
              <a:rPr lang="en-US" sz="1800" dirty="0"/>
            </a:br>
            <a:r>
              <a:rPr lang="en-US" sz="1800" dirty="0"/>
              <a:t>        </a:t>
            </a:r>
            <a:r>
              <a:rPr lang="en-US" sz="1800" dirty="0" err="1"/>
              <a:t>primaryStage.</a:t>
            </a:r>
            <a:r>
              <a:rPr lang="en-US" sz="1800" dirty="0" err="1">
                <a:solidFill>
                  <a:schemeClr val="accent6"/>
                </a:solidFill>
              </a:rPr>
              <a:t>setScene</a:t>
            </a:r>
            <a:r>
              <a:rPr lang="en-US" sz="1800" dirty="0"/>
              <a:t>(new </a:t>
            </a:r>
            <a:r>
              <a:rPr lang="en-US" sz="1800" dirty="0">
                <a:solidFill>
                  <a:srgbClr val="20999D"/>
                </a:solidFill>
              </a:rPr>
              <a:t>Scene</a:t>
            </a:r>
            <a:r>
              <a:rPr lang="en-US" sz="1800" dirty="0"/>
              <a:t>(</a:t>
            </a:r>
            <a:r>
              <a:rPr lang="en-US" sz="1800" dirty="0">
                <a:solidFill>
                  <a:srgbClr val="660E7A"/>
                </a:solidFill>
              </a:rPr>
              <a:t>box</a:t>
            </a:r>
            <a:r>
              <a:rPr lang="en-US" sz="1800" dirty="0"/>
              <a:t>, </a:t>
            </a:r>
            <a:r>
              <a:rPr lang="en-US" sz="1800" dirty="0">
                <a:solidFill>
                  <a:srgbClr val="660E7A"/>
                </a:solidFill>
              </a:rPr>
              <a:t>300</a:t>
            </a:r>
            <a:r>
              <a:rPr lang="en-US" sz="1800" dirty="0"/>
              <a:t>, </a:t>
            </a:r>
            <a:r>
              <a:rPr lang="en-US" sz="1800" dirty="0">
                <a:solidFill>
                  <a:srgbClr val="660E7A"/>
                </a:solidFill>
              </a:rPr>
              <a:t>200</a:t>
            </a:r>
            <a:r>
              <a:rPr lang="en-US" sz="1800" dirty="0"/>
              <a:t>));</a:t>
            </a:r>
            <a:br>
              <a:rPr lang="en-US" sz="1800" dirty="0"/>
            </a:br>
            <a:r>
              <a:rPr lang="en-US" sz="1800" dirty="0"/>
              <a:t>        </a:t>
            </a:r>
            <a:r>
              <a:rPr lang="en-US" sz="1800" dirty="0" err="1"/>
              <a:t>primaryStage.</a:t>
            </a:r>
            <a:r>
              <a:rPr lang="en-US" sz="1800" dirty="0" err="1">
                <a:solidFill>
                  <a:schemeClr val="accent6"/>
                </a:solidFill>
              </a:rPr>
              <a:t>show</a:t>
            </a:r>
            <a:r>
              <a:rPr lang="en-US" sz="1800" dirty="0"/>
              <a:t>();</a:t>
            </a:r>
            <a:br>
              <a:rPr lang="en-US" sz="1800" dirty="0"/>
            </a:br>
            <a:r>
              <a:rPr lang="en-US" sz="1800" dirty="0"/>
              <a:t>}</a:t>
            </a:r>
            <a:endParaRPr sz="1800" dirty="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helloworld</a:t>
            </a:r>
            <a:endParaRPr dirty="0"/>
          </a:p>
        </p:txBody>
      </p:sp>
      <p:sp>
        <p:nvSpPr>
          <p:cNvPr id="948" name="Google Shape;948;p88"/>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HelloWorldFx.main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t>klasę</a:t>
            </a:r>
            <a:r>
              <a:rPr lang="en-US" sz="2400" dirty="0"/>
              <a:t> </a:t>
            </a:r>
            <a:r>
              <a:rPr lang="en-US" sz="2400" dirty="0" err="1">
                <a:solidFill>
                  <a:srgbClr val="20999D"/>
                </a:solidFill>
              </a:rPr>
              <a:t>HelloWorldFx</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przycisku</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dla</a:t>
            </a:r>
            <a:r>
              <a:rPr lang="en-US" sz="2400" dirty="0"/>
              <a:t> </a:t>
            </a:r>
            <a:r>
              <a:rPr lang="en-US" sz="2400" dirty="0" err="1"/>
              <a:t>obiektu</a:t>
            </a:r>
            <a:r>
              <a:rPr lang="en-US" sz="2400" dirty="0"/>
              <a:t> </a:t>
            </a:r>
            <a:r>
              <a:rPr lang="en-US" sz="2400" dirty="0" err="1"/>
              <a:t>typu</a:t>
            </a:r>
            <a:r>
              <a:rPr lang="en-US" sz="2400" dirty="0"/>
              <a:t> Label</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2"/>
            </a:pPr>
            <a:r>
              <a:rPr lang="en-US" sz="2400" dirty="0" err="1"/>
              <a:t>Dodaj</a:t>
            </a:r>
            <a:r>
              <a:rPr lang="en-US" sz="2400" dirty="0"/>
              <a:t> do </a:t>
            </a:r>
            <a:r>
              <a:rPr lang="en-US" sz="2400" dirty="0" err="1"/>
              <a:t>klasy</a:t>
            </a:r>
            <a:r>
              <a:rPr lang="en-US" sz="2400" dirty="0"/>
              <a:t> </a:t>
            </a:r>
            <a:r>
              <a:rPr lang="en-US" sz="2400" dirty="0" err="1">
                <a:solidFill>
                  <a:srgbClr val="20999D"/>
                </a:solidFill>
              </a:rPr>
              <a:t>HelloWorldFx</a:t>
            </a:r>
            <a:r>
              <a:rPr lang="en-US" sz="2400" dirty="0">
                <a:solidFill>
                  <a:srgbClr val="20999D"/>
                </a:solidFill>
              </a:rPr>
              <a:t> </a:t>
            </a:r>
            <a:r>
              <a:rPr lang="en-US" sz="2400" dirty="0" err="1"/>
              <a:t>kontrolki</a:t>
            </a:r>
            <a:r>
              <a:rPr lang="en-US" sz="2400" dirty="0"/>
              <a:t> </a:t>
            </a:r>
            <a:r>
              <a:rPr lang="en-US" sz="2400" dirty="0" err="1"/>
              <a:t>typu</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TextField</a:t>
            </a:r>
            <a:endParaRPr sz="2400" dirty="0"/>
          </a:p>
          <a:p>
            <a:pPr marL="914400" lvl="1" indent="-381000" algn="l" rtl="0">
              <a:lnSpc>
                <a:spcPct val="90000"/>
              </a:lnSpc>
              <a:spcBef>
                <a:spcPts val="0"/>
              </a:spcBef>
              <a:spcAft>
                <a:spcPts val="0"/>
              </a:spcAft>
              <a:buSzPts val="2400"/>
              <a:buAutoNum type="alphaLcPeriod"/>
            </a:pPr>
            <a:r>
              <a:rPr lang="en-US" sz="2400" dirty="0"/>
              <a:t>Button</a:t>
            </a:r>
            <a:endParaRPr sz="2400" dirty="0"/>
          </a:p>
          <a:p>
            <a:pPr marL="914400" lvl="1" indent="-381000" algn="l" rtl="0">
              <a:lnSpc>
                <a:spcPct val="90000"/>
              </a:lnSpc>
              <a:spcBef>
                <a:spcPts val="0"/>
              </a:spcBef>
              <a:spcAft>
                <a:spcPts val="0"/>
              </a:spcAft>
              <a:buSzPts val="2400"/>
              <a:buAutoNum type="alphaLcPeriod"/>
            </a:pPr>
            <a:r>
              <a:rPr lang="en-US" sz="2400" dirty="0"/>
              <a:t>Label</a:t>
            </a:r>
            <a:endParaRPr sz="2400" dirty="0"/>
          </a:p>
          <a:p>
            <a:pPr marL="0" lvl="0" indent="0" algn="l" rtl="0">
              <a:lnSpc>
                <a:spcPct val="90000"/>
              </a:lnSpc>
              <a:spcBef>
                <a:spcPts val="0"/>
              </a:spcBef>
              <a:spcAft>
                <a:spcPts val="0"/>
              </a:spcAft>
              <a:buNone/>
            </a:pPr>
            <a:endParaRPr sz="2400" dirty="0"/>
          </a:p>
          <a:p>
            <a:pPr marL="0" lvl="0" indent="0" algn="l" rtl="0">
              <a:lnSpc>
                <a:spcPct val="90000"/>
              </a:lnSpc>
              <a:spcBef>
                <a:spcPts val="0"/>
              </a:spcBef>
              <a:spcAft>
                <a:spcPts val="0"/>
              </a:spcAft>
              <a:buNone/>
            </a:pPr>
            <a:r>
              <a:rPr lang="en-US" sz="2400" dirty="0"/>
              <a:t>3. </a:t>
            </a:r>
            <a:r>
              <a:rPr lang="en-US" sz="2400" dirty="0">
                <a:solidFill>
                  <a:srgbClr val="FF0000"/>
                </a:solidFill>
              </a:rPr>
              <a:t>*</a:t>
            </a:r>
            <a:r>
              <a:rPr lang="en-US" sz="2400" dirty="0"/>
              <a:t> </a:t>
            </a:r>
            <a:r>
              <a:rPr lang="en-US" sz="2400" dirty="0" err="1"/>
              <a:t>Spraw</a:t>
            </a:r>
            <a:r>
              <a:rPr lang="en-US" sz="2400" dirty="0"/>
              <a:t> by po </a:t>
            </a:r>
            <a:r>
              <a:rPr lang="en-US" sz="2400" dirty="0" err="1"/>
              <a:t>kliknięciu</a:t>
            </a:r>
            <a:r>
              <a:rPr lang="en-US" sz="2400" dirty="0"/>
              <a:t> </a:t>
            </a:r>
            <a:r>
              <a:rPr lang="en-US" sz="2400" dirty="0" err="1"/>
              <a:t>przycisku</a:t>
            </a:r>
            <a:r>
              <a:rPr lang="en-US" sz="2400" dirty="0"/>
              <a:t> </a:t>
            </a:r>
            <a:r>
              <a:rPr lang="en-US" sz="2400" dirty="0" err="1"/>
              <a:t>dodanego</a:t>
            </a:r>
            <a:r>
              <a:rPr lang="en-US" sz="2400" dirty="0"/>
              <a:t> w pkt. 2 </a:t>
            </a:r>
            <a:r>
              <a:rPr lang="en-US" sz="2400" dirty="0" err="1"/>
              <a:t>tekst</a:t>
            </a:r>
            <a:r>
              <a:rPr lang="en-US" sz="2400" dirty="0"/>
              <a:t> </a:t>
            </a:r>
            <a:r>
              <a:rPr lang="en-US" sz="2400" dirty="0" err="1"/>
              <a:t>wpisany</a:t>
            </a:r>
            <a:r>
              <a:rPr lang="en-US" sz="2400" dirty="0"/>
              <a:t> do </a:t>
            </a:r>
            <a:r>
              <a:rPr lang="en-US" sz="2400" dirty="0" err="1"/>
              <a:t>kontrolki</a:t>
            </a:r>
            <a:r>
              <a:rPr lang="en-US" sz="2400" dirty="0"/>
              <a:t> </a:t>
            </a:r>
            <a:r>
              <a:rPr lang="en-US" sz="2400" dirty="0" err="1"/>
              <a:t>typu</a:t>
            </a:r>
            <a:r>
              <a:rPr lang="en-US" sz="2400" dirty="0"/>
              <a:t> </a:t>
            </a:r>
            <a:r>
              <a:rPr lang="en-US" sz="2400" dirty="0" err="1"/>
              <a:t>TextField</a:t>
            </a:r>
            <a:r>
              <a:rPr lang="en-US" sz="2400" dirty="0"/>
              <a:t> </a:t>
            </a:r>
            <a:r>
              <a:rPr lang="en-US" sz="2400" dirty="0" err="1"/>
              <a:t>został</a:t>
            </a:r>
            <a:r>
              <a:rPr lang="en-US" sz="2400" dirty="0"/>
              <a:t> </a:t>
            </a:r>
            <a:r>
              <a:rPr lang="en-US" sz="2400" dirty="0" err="1"/>
              <a:t>skopiowany</a:t>
            </a:r>
            <a:r>
              <a:rPr lang="en-US" sz="2400" dirty="0"/>
              <a:t> do </a:t>
            </a:r>
            <a:r>
              <a:rPr lang="en-US" sz="2400" dirty="0" err="1"/>
              <a:t>kontrolki</a:t>
            </a:r>
            <a:r>
              <a:rPr lang="en-US" sz="2400" dirty="0"/>
              <a:t> </a:t>
            </a:r>
            <a:r>
              <a:rPr lang="en-US" sz="2400" dirty="0" err="1"/>
              <a:t>typu</a:t>
            </a:r>
            <a:r>
              <a:rPr lang="en-US" sz="2400" dirty="0"/>
              <a:t> Label.</a:t>
            </a:r>
            <a:endParaRPr sz="2400" dirty="0"/>
          </a:p>
        </p:txBody>
      </p:sp>
      <p:sp>
        <p:nvSpPr>
          <p:cNvPr id="949" name="Google Shape;949;p88"/>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8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#3</a:t>
            </a:r>
            <a:endParaRPr>
              <a:latin typeface="Arial"/>
              <a:ea typeface="Arial"/>
              <a:cs typeface="Arial"/>
              <a:sym typeface="Arial"/>
            </a:endParaRPr>
          </a:p>
        </p:txBody>
      </p:sp>
      <p:sp>
        <p:nvSpPr>
          <p:cNvPr id="955" name="Google Shape;955;p8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Krótka powtórka</a:t>
            </a:r>
            <a:endParaRPr>
              <a:latin typeface="Arial"/>
              <a:ea typeface="Arial"/>
              <a:cs typeface="Arial"/>
              <a:sym typeface="Arial"/>
            </a:endParaRPr>
          </a:p>
        </p:txBody>
      </p:sp>
      <p:sp>
        <p:nvSpPr>
          <p:cNvPr id="961" name="Google Shape;961;p90"/>
          <p:cNvSpPr txBox="1">
            <a:spLocks noGrp="1"/>
          </p:cNvSpPr>
          <p:nvPr>
            <p:ph type="ctrTitle" idx="4294967295"/>
          </p:nvPr>
        </p:nvSpPr>
        <p:spPr>
          <a:xfrm>
            <a:off x="204850" y="1115400"/>
            <a:ext cx="11987100" cy="50988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AutoNum type="arabicPeriod"/>
            </a:pPr>
            <a:r>
              <a:rPr lang="en-US" sz="2800" dirty="0" err="1">
                <a:solidFill>
                  <a:srgbClr val="000000"/>
                </a:solidFill>
                <a:latin typeface="Arial"/>
                <a:ea typeface="Arial"/>
                <a:cs typeface="Arial"/>
                <a:sym typeface="Arial"/>
              </a:rPr>
              <a:t>programowanie</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posługiwaniu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przed</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użyciem</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muszą</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być</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tworzone</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do </a:t>
            </a:r>
            <a:r>
              <a:rPr lang="en-US" sz="2800" dirty="0" err="1">
                <a:solidFill>
                  <a:srgbClr val="000000"/>
                </a:solidFill>
                <a:latin typeface="Arial"/>
                <a:ea typeface="Arial"/>
                <a:cs typeface="Arial"/>
                <a:sym typeface="Arial"/>
              </a:rPr>
              <a:t>tworzenia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obiektów</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służy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a:t>
            </a:r>
            <a:endParaRPr sz="2800" b="1"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b="1"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po </a:t>
            </a:r>
            <a:r>
              <a:rPr lang="en-US" sz="2800" dirty="0" err="1">
                <a:solidFill>
                  <a:srgbClr val="000000"/>
                </a:solidFill>
                <a:latin typeface="Arial"/>
                <a:ea typeface="Arial"/>
                <a:cs typeface="Arial"/>
                <a:sym typeface="Arial"/>
              </a:rPr>
              <a:t>słowie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podajemy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odwołanie</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konstruktora</a:t>
            </a:r>
            <a:r>
              <a:rPr lang="en-US" sz="2800" dirty="0">
                <a:solidFill>
                  <a:srgbClr val="000000"/>
                </a:solidFill>
                <a:latin typeface="Arial"/>
                <a:ea typeface="Arial"/>
                <a:cs typeface="Arial"/>
                <a:sym typeface="Arial"/>
              </a:rPr>
              <a:t> z </a:t>
            </a:r>
            <a:r>
              <a:rPr lang="en-US" sz="2800" dirty="0" err="1">
                <a:solidFill>
                  <a:srgbClr val="000000"/>
                </a:solidFill>
                <a:latin typeface="Arial"/>
                <a:ea typeface="Arial"/>
                <a:cs typeface="Arial"/>
                <a:sym typeface="Arial"/>
              </a:rPr>
              <a:t>odpowiednimi</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argumentami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zwraca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odniesienie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swoisty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adres</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nowo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utworzonego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obiektu</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posługiwanie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wyłącznie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operowaniu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referencjach</a:t>
            </a:r>
            <a:endParaRPr sz="2800" dirty="0">
              <a:solidFill>
                <a:srgbClr val="000000"/>
              </a:solidFill>
              <a:latin typeface="Arial"/>
              <a:ea typeface="Arial"/>
              <a:cs typeface="Arial"/>
              <a:sym typeface="Arial"/>
            </a:endParaRPr>
          </a:p>
        </p:txBody>
      </p:sp>
      <p:sp>
        <p:nvSpPr>
          <p:cNvPr id="962" name="Google Shape;962;p90"/>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nowej</a:t>
            </a:r>
            <a:r>
              <a:rPr lang="en-US" sz="1800" dirty="0"/>
              <a:t> </a:t>
            </a:r>
            <a:r>
              <a:rPr lang="en-US" sz="1800" dirty="0" err="1"/>
              <a:t>klasy</a:t>
            </a:r>
            <a:r>
              <a:rPr lang="en-US" sz="1800" dirty="0"/>
              <a:t>: </a:t>
            </a:r>
            <a:r>
              <a:rPr lang="en-US" sz="1800" u="sng" dirty="0">
                <a:solidFill>
                  <a:schemeClr val="hlink"/>
                </a:solidFill>
                <a:hlinkClick r:id="rId3"/>
              </a:rPr>
              <a:t>https://goo.gl/NSmFTP</a:t>
            </a:r>
            <a:endParaRPr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Zadanie na rozgrzewkę</a:t>
            </a:r>
            <a:endParaRPr>
              <a:latin typeface="Arial"/>
              <a:ea typeface="Arial"/>
              <a:cs typeface="Arial"/>
              <a:sym typeface="Arial"/>
            </a:endParaRPr>
          </a:p>
        </p:txBody>
      </p:sp>
      <p:sp>
        <p:nvSpPr>
          <p:cNvPr id="968" name="Google Shape;968;p91"/>
          <p:cNvSpPr txBox="1">
            <a:spLocks noGrp="1"/>
          </p:cNvSpPr>
          <p:nvPr>
            <p:ph type="ctrTitle" idx="4294967295"/>
          </p:nvPr>
        </p:nvSpPr>
        <p:spPr>
          <a:xfrm>
            <a:off x="243875" y="963000"/>
            <a:ext cx="11948100" cy="53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dirty="0" err="1">
                <a:solidFill>
                  <a:srgbClr val="000000"/>
                </a:solidFill>
                <a:latin typeface="Arial"/>
                <a:ea typeface="Arial"/>
                <a:cs typeface="Arial"/>
                <a:sym typeface="Arial"/>
              </a:rPr>
              <a:t>Tworzymy</a:t>
            </a:r>
            <a:r>
              <a:rPr lang="en-US" sz="2000" dirty="0">
                <a:solidFill>
                  <a:srgbClr val="000000"/>
                </a:solidFill>
                <a:latin typeface="Arial"/>
                <a:ea typeface="Arial"/>
                <a:cs typeface="Arial"/>
                <a:sym typeface="Arial"/>
              </a:rPr>
              <a:t> model </a:t>
            </a:r>
            <a:r>
              <a:rPr lang="en-US" sz="2000" dirty="0" err="1">
                <a:solidFill>
                  <a:srgbClr val="000000"/>
                </a:solidFill>
                <a:latin typeface="Arial"/>
                <a:ea typeface="Arial"/>
                <a:cs typeface="Arial"/>
                <a:sym typeface="Arial"/>
              </a:rPr>
              <a:t>danych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drzewa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genealogicznego</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Przyjmujemy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prosty</a:t>
            </a:r>
            <a:r>
              <a:rPr lang="en-US" sz="2000" dirty="0">
                <a:solidFill>
                  <a:srgbClr val="000000"/>
                </a:solidFill>
                <a:latin typeface="Arial"/>
                <a:ea typeface="Arial"/>
                <a:cs typeface="Arial"/>
                <a:sym typeface="Arial"/>
              </a:rPr>
              <a:t> model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2 </a:t>
            </a:r>
            <a:r>
              <a:rPr lang="en-US" sz="2000" dirty="0" err="1">
                <a:solidFill>
                  <a:srgbClr val="000000"/>
                </a:solidFill>
                <a:latin typeface="Arial"/>
                <a:ea typeface="Arial"/>
                <a:cs typeface="Arial"/>
                <a:sym typeface="Arial"/>
              </a:rPr>
              <a:t>rodziców</a:t>
            </a:r>
            <a:r>
              <a:rPr lang="en-US" sz="2000" dirty="0">
                <a:solidFill>
                  <a:srgbClr val="000000"/>
                </a:solidFill>
                <a:latin typeface="Arial"/>
                <a:ea typeface="Arial"/>
                <a:cs typeface="Arial"/>
                <a:sym typeface="Arial"/>
              </a:rPr>
              <a:t> + 2 </a:t>
            </a:r>
            <a:r>
              <a:rPr lang="en-US" sz="2000" dirty="0" err="1">
                <a:solidFill>
                  <a:srgbClr val="000000"/>
                </a:solidFill>
                <a:latin typeface="Arial"/>
                <a:ea typeface="Arial"/>
                <a:cs typeface="Arial"/>
                <a:sym typeface="Arial"/>
              </a:rPr>
              <a:t>dzieci</a:t>
            </a:r>
            <a:r>
              <a:rPr lang="en-US" sz="2000" dirty="0">
                <a:solidFill>
                  <a:srgbClr val="000000"/>
                </a:solidFill>
                <a:latin typeface="Arial"/>
                <a:ea typeface="Arial"/>
                <a:cs typeface="Arial"/>
                <a:sym typeface="Arial"/>
              </a:rPr>
              <a:t> (syn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córka</a:t>
            </a:r>
            <a:r>
              <a:rPr lang="en-US" sz="2000" dirty="0">
                <a:solidFill>
                  <a:srgbClr val="000000"/>
                </a:solidFill>
                <a:latin typeface="Arial"/>
                <a:ea typeface="Arial"/>
                <a:cs typeface="Arial"/>
                <a:sym typeface="Arial"/>
              </a:rPr>
              <a:t>) + 2 </a:t>
            </a:r>
            <a:r>
              <a:rPr lang="en-US" sz="2000" dirty="0" err="1">
                <a:solidFill>
                  <a:srgbClr val="000000"/>
                </a:solidFill>
                <a:latin typeface="Arial"/>
                <a:ea typeface="Arial"/>
                <a:cs typeface="Arial"/>
                <a:sym typeface="Arial"/>
              </a:rPr>
              <a:t>dziadków</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babcia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dziadek</a:t>
            </a:r>
            <a:r>
              <a:rPr lang="en-US" sz="2000" dirty="0">
                <a:solidFill>
                  <a:srgbClr val="000000"/>
                </a:solidFill>
                <a:latin typeface="Arial"/>
                <a:ea typeface="Arial"/>
                <a:cs typeface="Arial"/>
                <a:sym typeface="Arial"/>
              </a:rPr>
              <a:t>) z </a:t>
            </a:r>
            <a:r>
              <a:rPr lang="en-US" sz="2000" dirty="0" err="1">
                <a:solidFill>
                  <a:srgbClr val="000000"/>
                </a:solidFill>
                <a:latin typeface="Arial"/>
                <a:ea typeface="Arial"/>
                <a:cs typeface="Arial"/>
                <a:sym typeface="Arial"/>
              </a:rPr>
              <a:t>obu</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stron</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czyli</a:t>
            </a:r>
            <a:r>
              <a:rPr lang="en-US" sz="2000" dirty="0">
                <a:solidFill>
                  <a:srgbClr val="000000"/>
                </a:solidFill>
                <a:latin typeface="Arial"/>
                <a:ea typeface="Arial"/>
                <a:cs typeface="Arial"/>
                <a:sym typeface="Arial"/>
              </a:rPr>
              <a:t> w </a:t>
            </a:r>
            <a:r>
              <a:rPr lang="en-US" sz="2000" dirty="0" err="1">
                <a:solidFill>
                  <a:srgbClr val="000000"/>
                </a:solidFill>
                <a:latin typeface="Arial"/>
                <a:ea typeface="Arial"/>
                <a:cs typeface="Arial"/>
                <a:sym typeface="Arial"/>
              </a:rPr>
              <a:t>sumie</a:t>
            </a:r>
            <a:r>
              <a:rPr lang="en-US" sz="2000" dirty="0">
                <a:solidFill>
                  <a:srgbClr val="000000"/>
                </a:solidFill>
                <a:latin typeface="Arial"/>
                <a:ea typeface="Arial"/>
                <a:cs typeface="Arial"/>
                <a:sym typeface="Arial"/>
              </a:rPr>
              <a:t> 4 </a:t>
            </a:r>
            <a:r>
              <a:rPr lang="en-US" sz="2000" dirty="0" err="1">
                <a:solidFill>
                  <a:srgbClr val="000000"/>
                </a:solidFill>
                <a:latin typeface="Arial"/>
                <a:ea typeface="Arial"/>
                <a:cs typeface="Arial"/>
                <a:sym typeface="Arial"/>
              </a:rPr>
              <a:t>osoby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dziadków</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Pojedyncza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osoba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mieć</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dane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imię</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nazwisko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wiek</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Pojedyncza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zawierać</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wszystkich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członków</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jako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osobne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każdej</a:t>
            </a:r>
            <a:r>
              <a:rPr lang="en-US" sz="2000" dirty="0">
                <a:solidFill>
                  <a:srgbClr val="000000"/>
                </a:solidFill>
                <a:latin typeface="Arial"/>
                <a:ea typeface="Arial"/>
                <a:cs typeface="Arial"/>
                <a:sym typeface="Arial"/>
              </a:rPr>
              <a:t> z </a:t>
            </a:r>
            <a:r>
              <a:rPr lang="en-US" sz="2000" dirty="0" err="1">
                <a:solidFill>
                  <a:srgbClr val="000000"/>
                </a:solidFill>
                <a:latin typeface="Arial"/>
                <a:ea typeface="Arial"/>
                <a:cs typeface="Arial"/>
                <a:sym typeface="Arial"/>
              </a:rPr>
              <a:t>osób</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mąż</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żona</a:t>
            </a:r>
            <a:r>
              <a:rPr lang="en-US" sz="2000" dirty="0">
                <a:solidFill>
                  <a:srgbClr val="000000"/>
                </a:solidFill>
                <a:latin typeface="Arial"/>
                <a:ea typeface="Arial"/>
                <a:cs typeface="Arial"/>
                <a:sym typeface="Arial"/>
              </a:rPr>
              <a:t>, syn, </a:t>
            </a:r>
            <a:r>
              <a:rPr lang="en-US" sz="2000" dirty="0" err="1">
                <a:solidFill>
                  <a:srgbClr val="000000"/>
                </a:solidFill>
                <a:latin typeface="Arial"/>
                <a:ea typeface="Arial"/>
                <a:cs typeface="Arial"/>
                <a:sym typeface="Arial"/>
              </a:rPr>
              <a:t>córka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itp</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Dodatkowo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obiekt</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powinien</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mieć</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1016000" lvl="1" indent="-457200" algn="l" rtl="0">
              <a:spcBef>
                <a:spcPts val="0"/>
              </a:spcBef>
              <a:spcAft>
                <a:spcPts val="0"/>
              </a:spcAft>
              <a:buClr>
                <a:srgbClr val="000000"/>
              </a:buClr>
              <a:buSzPts val="2000"/>
              <a:buFont typeface="+mj-lt"/>
              <a:buAutoNum type="arabicParenR"/>
            </a:pPr>
            <a:r>
              <a:rPr lang="en-US" sz="2000" dirty="0" err="1">
                <a:solidFill>
                  <a:srgbClr val="000000"/>
                </a:solidFill>
              </a:rPr>
              <a:t>metodę</a:t>
            </a:r>
            <a:r>
              <a:rPr lang="en-US" sz="2000" dirty="0">
                <a:solidFill>
                  <a:srgbClr val="000000"/>
                </a:solidFill>
              </a:rPr>
              <a:t>, </a:t>
            </a:r>
            <a:r>
              <a:rPr lang="en-US" sz="2000" dirty="0" err="1">
                <a:solidFill>
                  <a:srgbClr val="000000"/>
                </a:solidFill>
              </a:rPr>
              <a:t>która</a:t>
            </a:r>
            <a:r>
              <a:rPr lang="en-US" sz="2000" dirty="0">
                <a:solidFill>
                  <a:srgbClr val="000000"/>
                </a:solidFill>
              </a:rPr>
              <a:t> </a:t>
            </a:r>
            <a:r>
              <a:rPr lang="en-US" sz="2000" dirty="0" err="1">
                <a:solidFill>
                  <a:srgbClr val="000000"/>
                </a:solidFill>
              </a:rPr>
              <a:t>zwróci</a:t>
            </a:r>
            <a:r>
              <a:rPr lang="en-US" sz="2000" dirty="0">
                <a:solidFill>
                  <a:srgbClr val="000000"/>
                </a:solidFill>
              </a:rPr>
              <a:t> </a:t>
            </a:r>
            <a:r>
              <a:rPr lang="en-US" sz="2000" dirty="0" err="1">
                <a:solidFill>
                  <a:srgbClr val="000000"/>
                </a:solidFill>
              </a:rPr>
              <a:t>opis</a:t>
            </a:r>
            <a:r>
              <a:rPr lang="en-US" sz="2000" dirty="0">
                <a:solidFill>
                  <a:srgbClr val="000000"/>
                </a:solidFill>
              </a:rPr>
              <a:t> </a:t>
            </a:r>
            <a:r>
              <a:rPr lang="en-US" sz="2000" dirty="0" err="1">
                <a:solidFill>
                  <a:srgbClr val="000000"/>
                </a:solidFill>
              </a:rPr>
              <a:t>całej</a:t>
            </a:r>
            <a:r>
              <a:rPr lang="en-US" sz="2000" dirty="0">
                <a:solidFill>
                  <a:srgbClr val="000000"/>
                </a:solidFill>
              </a:rPr>
              <a:t> </a:t>
            </a:r>
            <a:r>
              <a:rPr lang="en-US" sz="2000" dirty="0" err="1">
                <a:solidFill>
                  <a:srgbClr val="000000"/>
                </a:solidFill>
              </a:rPr>
              <a:t>rodziny</a:t>
            </a:r>
            <a:r>
              <a:rPr lang="en-US" sz="2000" dirty="0">
                <a:solidFill>
                  <a:srgbClr val="000000"/>
                </a:solidFill>
              </a:rPr>
              <a:t> </a:t>
            </a:r>
            <a:r>
              <a:rPr lang="en-US" sz="2000" dirty="0" err="1">
                <a:solidFill>
                  <a:srgbClr val="000000"/>
                </a:solidFill>
              </a:rPr>
              <a:t>jako</a:t>
            </a:r>
            <a:r>
              <a:rPr lang="en-US" sz="2000" dirty="0">
                <a:solidFill>
                  <a:srgbClr val="000000"/>
                </a:solidFill>
              </a:rPr>
              <a:t> String </a:t>
            </a:r>
            <a:endParaRPr sz="2000" dirty="0">
              <a:solidFill>
                <a:srgbClr val="000000"/>
              </a:solidFill>
            </a:endParaRPr>
          </a:p>
          <a:p>
            <a:pPr marL="1016000" lvl="1" indent="-457200" algn="l" rtl="0">
              <a:spcBef>
                <a:spcPts val="0"/>
              </a:spcBef>
              <a:spcAft>
                <a:spcPts val="0"/>
              </a:spcAft>
              <a:buClr>
                <a:srgbClr val="000000"/>
              </a:buClr>
              <a:buSzPts val="2000"/>
              <a:buFont typeface="+mj-lt"/>
              <a:buAutoNum type="arabicParenR"/>
            </a:pPr>
            <a:r>
              <a:rPr lang="en-US" sz="2000" dirty="0" err="1">
                <a:solidFill>
                  <a:srgbClr val="000000"/>
                </a:solidFill>
              </a:rPr>
              <a:t>metod</a:t>
            </a:r>
            <a:r>
              <a:rPr lang="en-US" sz="2000" dirty="0" err="1"/>
              <a:t>ę</a:t>
            </a:r>
            <a:r>
              <a:rPr lang="en-US" sz="2000" dirty="0"/>
              <a:t>,</a:t>
            </a:r>
            <a:r>
              <a:rPr lang="en-US" sz="2000" dirty="0">
                <a:solidFill>
                  <a:srgbClr val="000000"/>
                </a:solidFill>
              </a:rPr>
              <a:t> </a:t>
            </a:r>
            <a:r>
              <a:rPr lang="en-US" sz="2000" dirty="0" err="1">
                <a:solidFill>
                  <a:srgbClr val="000000"/>
                </a:solidFill>
              </a:rPr>
              <a:t>która</a:t>
            </a:r>
            <a:r>
              <a:rPr lang="en-US" sz="2000" dirty="0">
                <a:solidFill>
                  <a:srgbClr val="000000"/>
                </a:solidFill>
              </a:rPr>
              <a:t> </a:t>
            </a:r>
            <a:r>
              <a:rPr lang="en-US" sz="2000" dirty="0" err="1">
                <a:solidFill>
                  <a:srgbClr val="000000"/>
                </a:solidFill>
              </a:rPr>
              <a:t>zwróci</a:t>
            </a:r>
            <a:r>
              <a:rPr lang="en-US" sz="2000" dirty="0">
                <a:solidFill>
                  <a:srgbClr val="000000"/>
                </a:solidFill>
              </a:rPr>
              <a:t> </a:t>
            </a:r>
            <a:r>
              <a:rPr lang="en-US" sz="2000" dirty="0" err="1">
                <a:solidFill>
                  <a:srgbClr val="000000"/>
                </a:solidFill>
              </a:rPr>
              <a:t>sumę</a:t>
            </a:r>
            <a:r>
              <a:rPr lang="en-US" sz="2000" dirty="0">
                <a:solidFill>
                  <a:srgbClr val="000000"/>
                </a:solidFill>
              </a:rPr>
              <a:t> </a:t>
            </a:r>
            <a:r>
              <a:rPr lang="en-US" sz="2000" dirty="0" err="1">
                <a:solidFill>
                  <a:srgbClr val="000000"/>
                </a:solidFill>
              </a:rPr>
              <a:t>lat</a:t>
            </a:r>
            <a:r>
              <a:rPr lang="en-US" sz="2000" dirty="0">
                <a:solidFill>
                  <a:srgbClr val="000000"/>
                </a:solidFill>
              </a:rPr>
              <a:t> </a:t>
            </a:r>
            <a:r>
              <a:rPr lang="en-US" sz="2000" dirty="0" err="1">
                <a:solidFill>
                  <a:srgbClr val="000000"/>
                </a:solidFill>
              </a:rPr>
              <a:t>wszystkich</a:t>
            </a:r>
            <a:r>
              <a:rPr lang="en-US" sz="2000" dirty="0">
                <a:solidFill>
                  <a:srgbClr val="000000"/>
                </a:solidFill>
              </a:rPr>
              <a:t> </a:t>
            </a:r>
            <a:r>
              <a:rPr lang="en-US" sz="2000" dirty="0" err="1">
                <a:solidFill>
                  <a:srgbClr val="000000"/>
                </a:solidFill>
              </a:rPr>
              <a:t>członków</a:t>
            </a:r>
            <a:r>
              <a:rPr lang="en-US" sz="2000" dirty="0">
                <a:solidFill>
                  <a:srgbClr val="000000"/>
                </a:solidFill>
              </a:rPr>
              <a:t> </a:t>
            </a:r>
            <a:r>
              <a:rPr lang="en-US" sz="2000" dirty="0" err="1">
                <a:solidFill>
                  <a:srgbClr val="000000"/>
                </a:solidFill>
              </a:rPr>
              <a:t>rodziny</a:t>
            </a:r>
            <a:r>
              <a:rPr lang="en-US" sz="2000" dirty="0">
                <a:solidFill>
                  <a:srgbClr val="000000"/>
                </a:solidFill>
              </a:rPr>
              <a:t> </a:t>
            </a:r>
            <a:endParaRPr sz="2000" dirty="0">
              <a:solidFill>
                <a:srgbClr val="000000"/>
              </a:solidFill>
            </a:endParaRPr>
          </a:p>
          <a:p>
            <a:pPr marL="1016000" lvl="1" indent="-457200" algn="l" rtl="0">
              <a:spcBef>
                <a:spcPts val="0"/>
              </a:spcBef>
              <a:spcAft>
                <a:spcPts val="0"/>
              </a:spcAft>
              <a:buClr>
                <a:srgbClr val="000000"/>
              </a:buClr>
              <a:buSzPts val="2000"/>
              <a:buFont typeface="+mj-lt"/>
              <a:buAutoNum type="arabicParenR"/>
            </a:pPr>
            <a:r>
              <a:rPr lang="en-US" sz="2000" dirty="0" err="1">
                <a:solidFill>
                  <a:schemeClr val="dk1"/>
                </a:solidFill>
              </a:rPr>
              <a:t>metodę</a:t>
            </a:r>
            <a:r>
              <a:rPr lang="en-US" sz="2000" dirty="0">
                <a:solidFill>
                  <a:schemeClr val="dk1"/>
                </a:solidFill>
              </a:rPr>
              <a:t>, </a:t>
            </a:r>
            <a:r>
              <a:rPr lang="en-US" sz="2000" dirty="0" err="1">
                <a:solidFill>
                  <a:schemeClr val="dk1"/>
                </a:solidFill>
              </a:rPr>
              <a:t>która</a:t>
            </a:r>
            <a:r>
              <a:rPr lang="en-US" sz="2000" dirty="0">
                <a:solidFill>
                  <a:schemeClr val="dk1"/>
                </a:solidFill>
              </a:rPr>
              <a:t> </a:t>
            </a:r>
            <a:r>
              <a:rPr lang="en-US" sz="2000" dirty="0" err="1">
                <a:solidFill>
                  <a:schemeClr val="dk1"/>
                </a:solidFill>
              </a:rPr>
              <a:t>zwróci</a:t>
            </a:r>
            <a:r>
              <a:rPr lang="en-US" sz="2000" dirty="0">
                <a:solidFill>
                  <a:srgbClr val="000000"/>
                </a:solidFill>
              </a:rPr>
              <a:t> </a:t>
            </a:r>
            <a:r>
              <a:rPr lang="en-US" sz="2000" dirty="0" err="1">
                <a:solidFill>
                  <a:srgbClr val="000000"/>
                </a:solidFill>
              </a:rPr>
              <a:t>średnią</a:t>
            </a:r>
            <a:r>
              <a:rPr lang="en-US" sz="2000" dirty="0">
                <a:solidFill>
                  <a:srgbClr val="000000"/>
                </a:solidFill>
              </a:rPr>
              <a:t> </a:t>
            </a:r>
            <a:r>
              <a:rPr lang="en-US" sz="2000" dirty="0" err="1">
                <a:solidFill>
                  <a:srgbClr val="000000"/>
                </a:solidFill>
              </a:rPr>
              <a:t>arytmetyczną</a:t>
            </a:r>
            <a:r>
              <a:rPr lang="en-US" sz="2000" dirty="0">
                <a:solidFill>
                  <a:srgbClr val="000000"/>
                </a:solidFill>
              </a:rPr>
              <a:t> </a:t>
            </a:r>
            <a:r>
              <a:rPr lang="en-US" sz="2000" dirty="0" err="1">
                <a:solidFill>
                  <a:srgbClr val="000000"/>
                </a:solidFill>
              </a:rPr>
              <a:t>wieku</a:t>
            </a:r>
            <a:r>
              <a:rPr lang="en-US" sz="2000" dirty="0">
                <a:solidFill>
                  <a:srgbClr val="000000"/>
                </a:solidFill>
              </a:rPr>
              <a:t> </a:t>
            </a:r>
            <a:r>
              <a:rPr lang="en-US" sz="2000" dirty="0" err="1">
                <a:solidFill>
                  <a:srgbClr val="000000"/>
                </a:solidFill>
              </a:rPr>
              <a:t>członków</a:t>
            </a:r>
            <a:r>
              <a:rPr lang="en-US" sz="2000" dirty="0">
                <a:solidFill>
                  <a:srgbClr val="000000"/>
                </a:solidFill>
              </a:rPr>
              <a:t> </a:t>
            </a:r>
            <a:r>
              <a:rPr lang="en-US" sz="2000" dirty="0" err="1">
                <a:solidFill>
                  <a:srgbClr val="000000"/>
                </a:solidFill>
              </a:rPr>
              <a:t>rodziny</a:t>
            </a:r>
            <a:endParaRPr sz="2000" dirty="0">
              <a:solidFill>
                <a:srgbClr val="000000"/>
              </a:solidFill>
            </a:endParaRPr>
          </a:p>
          <a:p>
            <a:pPr marL="457200" lvl="0" indent="-457200" algn="l" rtl="0">
              <a:spcBef>
                <a:spcPts val="0"/>
              </a:spcBef>
              <a:spcAft>
                <a:spcPts val="0"/>
              </a:spcAft>
              <a:buFont typeface="+mj-lt"/>
              <a:buAutoNum type="arabicPeriod"/>
            </a:pPr>
            <a:endParaRPr sz="2000" dirty="0">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a:solidFill>
                  <a:srgbClr val="000000"/>
                </a:solidFill>
                <a:latin typeface="Arial"/>
                <a:ea typeface="Arial"/>
                <a:cs typeface="Arial"/>
                <a:sym typeface="Arial"/>
              </a:rPr>
              <a:t>W </a:t>
            </a:r>
            <a:r>
              <a:rPr lang="en-US" sz="2000" dirty="0" err="1">
                <a:solidFill>
                  <a:srgbClr val="000000"/>
                </a:solidFill>
                <a:latin typeface="Arial"/>
                <a:ea typeface="Arial"/>
                <a:cs typeface="Arial"/>
                <a:sym typeface="Arial"/>
              </a:rPr>
              <a:t>osobnej</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klasie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FamilyTest</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tworzymy</a:t>
            </a:r>
            <a:r>
              <a:rPr lang="en-US" sz="2000" dirty="0">
                <a:solidFill>
                  <a:srgbClr val="000000"/>
                </a:solidFill>
                <a:latin typeface="Arial"/>
                <a:ea typeface="Arial"/>
                <a:cs typeface="Arial"/>
                <a:sym typeface="Arial"/>
              </a:rPr>
              <a:t> 2-3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wypisujemy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informacje</a:t>
            </a:r>
            <a:r>
              <a:rPr lang="en-US" sz="2000" dirty="0">
                <a:solidFill>
                  <a:srgbClr val="000000"/>
                </a:solidFill>
                <a:latin typeface="Arial"/>
                <a:ea typeface="Arial"/>
                <a:cs typeface="Arial"/>
                <a:sym typeface="Arial"/>
              </a:rPr>
              <a:t> o </a:t>
            </a:r>
            <a:r>
              <a:rPr lang="en-US" sz="2000" dirty="0" err="1">
                <a:solidFill>
                  <a:srgbClr val="000000"/>
                </a:solidFill>
                <a:latin typeface="Arial"/>
                <a:ea typeface="Arial"/>
                <a:cs typeface="Arial"/>
                <a:sym typeface="Arial"/>
              </a:rPr>
              <a:t>nich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ekran</a:t>
            </a:r>
            <a:endParaRPr sz="2000" dirty="0">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974" name="Google Shape;974;p92"/>
          <p:cNvSpPr txBox="1">
            <a:spLocks noGrp="1"/>
          </p:cNvSpPr>
          <p:nvPr>
            <p:ph type="ctrTitle" idx="4294967295"/>
          </p:nvPr>
        </p:nvSpPr>
        <p:spPr>
          <a:xfrm>
            <a:off x="1387425" y="963002"/>
            <a:ext cx="9144000" cy="518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hermetyzacja, modyfikatory dostępu, pakiety</a:t>
            </a:r>
            <a:endParaRPr sz="2800">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klasa String</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pętle</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975" name="Google Shape;975;p92"/>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976" name="Google Shape;976;p9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aktualizacji</a:t>
            </a:r>
            <a:r>
              <a:rPr lang="en-US" sz="1800" dirty="0"/>
              <a:t> </a:t>
            </a:r>
            <a:r>
              <a:rPr lang="en-US" sz="1800" dirty="0" err="1"/>
              <a:t>projektu</a:t>
            </a:r>
            <a:r>
              <a:rPr lang="en-US" sz="1800" dirty="0"/>
              <a:t> z GitHub: </a:t>
            </a:r>
            <a:r>
              <a:rPr lang="en-US" sz="1800" u="sng" dirty="0">
                <a:solidFill>
                  <a:schemeClr val="hlink"/>
                </a:solidFill>
                <a:hlinkClick r:id="rId3"/>
              </a:rPr>
              <a:t>https://goo.gl/m3BHMr</a:t>
            </a:r>
            <a:endParaRPr sz="1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Pakiety, modyfikatory dostępu, </a:t>
            </a:r>
            <a:r>
              <a:rPr lang="en-US" sz="3600" b="1">
                <a:solidFill>
                  <a:schemeClr val="dk1"/>
                </a:solidFill>
                <a:latin typeface="Arial"/>
                <a:ea typeface="Arial"/>
                <a:cs typeface="Arial"/>
                <a:sym typeface="Arial"/>
              </a:rPr>
              <a:t>hermetyzacja</a:t>
            </a:r>
            <a:endParaRPr sz="3600" b="1">
              <a:solidFill>
                <a:srgbClr val="000000"/>
              </a:solidFill>
              <a:latin typeface="Arial"/>
              <a:ea typeface="Arial"/>
              <a:cs typeface="Arial"/>
              <a:sym typeface="Arial"/>
            </a:endParaRPr>
          </a:p>
        </p:txBody>
      </p:sp>
      <p:sp>
        <p:nvSpPr>
          <p:cNvPr id="982" name="Google Shape;982;p9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dirty="0" err="1">
                <a:latin typeface="Arial"/>
                <a:ea typeface="Arial"/>
                <a:cs typeface="Arial"/>
                <a:sym typeface="Arial"/>
              </a:rPr>
              <a:t>Pakiety</a:t>
            </a:r>
            <a:endParaRPr dirty="0">
              <a:latin typeface="Arial"/>
              <a:ea typeface="Arial"/>
              <a:cs typeface="Arial"/>
              <a:sym typeface="Arial"/>
            </a:endParaRPr>
          </a:p>
        </p:txBody>
      </p:sp>
      <p:sp>
        <p:nvSpPr>
          <p:cNvPr id="988" name="Google Shape;988;p94"/>
          <p:cNvSpPr txBox="1">
            <a:spLocks noGrp="1"/>
          </p:cNvSpPr>
          <p:nvPr>
            <p:ph type="ctrTitle" idx="4294967295"/>
          </p:nvPr>
        </p:nvSpPr>
        <p:spPr>
          <a:xfrm>
            <a:off x="64050" y="947375"/>
            <a:ext cx="12063900" cy="1102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Pakiety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swoiste biblioteki klas, które grupują klasy posiadające wspólne cechy. Dodatkowo pakiety zapewniają unikalne nazwy dla klas zapobiegając konfliktom nazw </a:t>
            </a:r>
            <a:endParaRPr sz="2000">
              <a:latin typeface="Arial"/>
              <a:ea typeface="Arial"/>
              <a:cs typeface="Arial"/>
              <a:sym typeface="Arial"/>
            </a:endParaRPr>
          </a:p>
        </p:txBody>
      </p:sp>
      <p:sp>
        <p:nvSpPr>
          <p:cNvPr id="989" name="Google Shape;989;p94"/>
          <p:cNvSpPr txBox="1"/>
          <p:nvPr/>
        </p:nvSpPr>
        <p:spPr>
          <a:xfrm>
            <a:off x="3613975" y="2953250"/>
            <a:ext cx="4526400" cy="5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package     </a:t>
            </a:r>
            <a:r>
              <a:rPr lang="en-US" sz="2400" b="1">
                <a:solidFill>
                  <a:schemeClr val="accent5"/>
                </a:solidFill>
              </a:rPr>
              <a:t>pl.sda.carstore</a:t>
            </a:r>
            <a:r>
              <a:rPr lang="en-US" sz="2400"/>
              <a:t>;</a:t>
            </a:r>
            <a:endParaRPr sz="2400"/>
          </a:p>
        </p:txBody>
      </p:sp>
      <p:sp>
        <p:nvSpPr>
          <p:cNvPr id="990" name="Google Shape;990;p94"/>
          <p:cNvSpPr txBox="1">
            <a:spLocks noGrp="1"/>
          </p:cNvSpPr>
          <p:nvPr>
            <p:ph type="ctrTitle" idx="4294967295"/>
          </p:nvPr>
        </p:nvSpPr>
        <p:spPr>
          <a:xfrm>
            <a:off x="64050" y="4528325"/>
            <a:ext cx="12063900" cy="1765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Nazwa kwalifikowana</a:t>
            </a:r>
            <a:endParaRPr sz="2000" b="1" u="sng">
              <a:solidFill>
                <a:schemeClr val="accent6"/>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US" sz="2400">
                <a:solidFill>
                  <a:srgbClr val="000000"/>
                </a:solidFill>
                <a:latin typeface="Arial"/>
                <a:ea typeface="Arial"/>
                <a:cs typeface="Arial"/>
                <a:sym typeface="Arial"/>
              </a:rPr>
              <a:t>(pakiet + nazwa klasy) - np.: </a:t>
            </a:r>
            <a:r>
              <a:rPr lang="en-US" sz="2400" b="1">
                <a:solidFill>
                  <a:schemeClr val="accent5"/>
                </a:solidFill>
                <a:latin typeface="Arial"/>
                <a:ea typeface="Arial"/>
                <a:cs typeface="Arial"/>
                <a:sym typeface="Arial"/>
              </a:rPr>
              <a:t>pl.sda.carstore.Car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"pełna" nazwa klasy, która identyfikuje ją w sposób unikalny (swoisty "adres" klasy). Dzięki niej JVM "potrafi" odnaleźć naszą klasę (zamiast na przykład klasy </a:t>
            </a:r>
            <a:r>
              <a:rPr lang="en-US" sz="2000" b="1">
                <a:latin typeface="Arial"/>
                <a:ea typeface="Arial"/>
                <a:cs typeface="Arial"/>
                <a:sym typeface="Arial"/>
              </a:rPr>
              <a:t>com.ford.Car</a:t>
            </a:r>
            <a:r>
              <a:rPr lang="en-US" sz="2000">
                <a:latin typeface="Arial"/>
                <a:ea typeface="Arial"/>
                <a:cs typeface="Arial"/>
                <a:sym typeface="Arial"/>
              </a:rPr>
              <a:t>) - dwie klasy o nazwie </a:t>
            </a:r>
            <a:r>
              <a:rPr lang="en-US" sz="2000" b="1">
                <a:latin typeface="Arial"/>
                <a:ea typeface="Arial"/>
                <a:cs typeface="Arial"/>
                <a:sym typeface="Arial"/>
              </a:rPr>
              <a:t>Car</a:t>
            </a:r>
            <a:r>
              <a:rPr lang="en-US" sz="2000">
                <a:latin typeface="Arial"/>
                <a:ea typeface="Arial"/>
                <a:cs typeface="Arial"/>
                <a:sym typeface="Arial"/>
              </a:rPr>
              <a:t>,</a:t>
            </a:r>
            <a:r>
              <a:rPr lang="en-US" sz="2000" b="1">
                <a:latin typeface="Arial"/>
                <a:ea typeface="Arial"/>
                <a:cs typeface="Arial"/>
                <a:sym typeface="Arial"/>
              </a:rPr>
              <a:t> </a:t>
            </a:r>
            <a:r>
              <a:rPr lang="en-US" sz="2000">
                <a:latin typeface="Arial"/>
                <a:ea typeface="Arial"/>
                <a:cs typeface="Arial"/>
                <a:sym typeface="Arial"/>
              </a:rPr>
              <a:t>ale innym pakiecie mogą istnieć w tym samym programie bez konfliktu</a:t>
            </a:r>
            <a:endParaRPr sz="2000">
              <a:latin typeface="Arial"/>
              <a:ea typeface="Arial"/>
              <a:cs typeface="Arial"/>
              <a:sym typeface="Arial"/>
            </a:endParaRPr>
          </a:p>
        </p:txBody>
      </p:sp>
      <p:sp>
        <p:nvSpPr>
          <p:cNvPr id="991" name="Google Shape;991;p94"/>
          <p:cNvSpPr txBox="1"/>
          <p:nvPr/>
        </p:nvSpPr>
        <p:spPr>
          <a:xfrm>
            <a:off x="-88350" y="2240313"/>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pierwsza linia w pliku z klasą powinna zaczynać się od deklaracji pakietu. </a:t>
            </a:r>
            <a:endParaRPr/>
          </a:p>
          <a:p>
            <a:pPr marL="0" lvl="0" indent="0" algn="r" rtl="0">
              <a:spcBef>
                <a:spcPts val="0"/>
              </a:spcBef>
              <a:spcAft>
                <a:spcPts val="0"/>
              </a:spcAft>
              <a:buNone/>
            </a:pPr>
            <a:r>
              <a:rPr lang="en-US"/>
              <a:t>Brak deklaracji == domyślny pakiet</a:t>
            </a:r>
            <a:endParaRPr/>
          </a:p>
        </p:txBody>
      </p:sp>
      <p:cxnSp>
        <p:nvCxnSpPr>
          <p:cNvPr id="992" name="Google Shape;992;p94"/>
          <p:cNvCxnSpPr>
            <a:endCxn id="989" idx="1"/>
          </p:cNvCxnSpPr>
          <p:nvPr/>
        </p:nvCxnSpPr>
        <p:spPr>
          <a:xfrm>
            <a:off x="2364475" y="3033800"/>
            <a:ext cx="1249500" cy="212100"/>
          </a:xfrm>
          <a:prstGeom prst="bentConnector3">
            <a:avLst>
              <a:gd name="adj1" fmla="val 0"/>
            </a:avLst>
          </a:prstGeom>
          <a:noFill/>
          <a:ln w="28575" cap="flat" cmpd="sng">
            <a:solidFill>
              <a:srgbClr val="E06666"/>
            </a:solidFill>
            <a:prstDash val="solid"/>
            <a:round/>
            <a:headEnd type="none" w="med" len="med"/>
            <a:tailEnd type="stealth" w="med" len="med"/>
          </a:ln>
        </p:spPr>
      </p:cxnSp>
      <p:sp>
        <p:nvSpPr>
          <p:cNvPr id="993" name="Google Shape;993;p94"/>
          <p:cNvSpPr txBox="1"/>
          <p:nvPr/>
        </p:nvSpPr>
        <p:spPr>
          <a:xfrm>
            <a:off x="-88350" y="3538538"/>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t>package </a:t>
            </a:r>
            <a:r>
              <a:rPr lang="en-US"/>
              <a:t>to słowo kluczowe które można wykorzystać tylko w jednym miejscu</a:t>
            </a:r>
            <a:endParaRPr/>
          </a:p>
        </p:txBody>
      </p:sp>
      <p:cxnSp>
        <p:nvCxnSpPr>
          <p:cNvPr id="994" name="Google Shape;994;p94"/>
          <p:cNvCxnSpPr/>
          <p:nvPr/>
        </p:nvCxnSpPr>
        <p:spPr>
          <a:xfrm rot="10800000" flipH="1">
            <a:off x="4020450" y="3512038"/>
            <a:ext cx="480600" cy="354600"/>
          </a:xfrm>
          <a:prstGeom prst="bentConnector3">
            <a:avLst>
              <a:gd name="adj1" fmla="val 101998"/>
            </a:avLst>
          </a:prstGeom>
          <a:noFill/>
          <a:ln w="28575" cap="flat" cmpd="sng">
            <a:solidFill>
              <a:srgbClr val="E06666"/>
            </a:solidFill>
            <a:prstDash val="solid"/>
            <a:round/>
            <a:headEnd type="none" w="med" len="med"/>
            <a:tailEnd type="stealth" w="med" len="med"/>
          </a:ln>
        </p:spPr>
      </p:cxnSp>
      <p:sp>
        <p:nvSpPr>
          <p:cNvPr id="995" name="Google Shape;995;p94"/>
          <p:cNvSpPr txBox="1"/>
          <p:nvPr/>
        </p:nvSpPr>
        <p:spPr>
          <a:xfrm>
            <a:off x="8344675" y="1991150"/>
            <a:ext cx="3847200" cy="23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Pakiety mają strukturę hierarchiczną:</a:t>
            </a:r>
            <a:endParaRPr/>
          </a:p>
          <a:p>
            <a:pPr marL="457200" lvl="0" indent="-317500" algn="l" rtl="0">
              <a:spcBef>
                <a:spcPts val="0"/>
              </a:spcBef>
              <a:spcAft>
                <a:spcPts val="0"/>
              </a:spcAft>
              <a:buSzPts val="1400"/>
              <a:buChar char="●"/>
            </a:pPr>
            <a:r>
              <a:rPr lang="en-US"/>
              <a:t>kropki służą do oddzielania poziomów</a:t>
            </a:r>
            <a:endParaRPr/>
          </a:p>
          <a:p>
            <a:pPr marL="457200" lvl="0" indent="-317500" algn="l" rtl="0">
              <a:spcBef>
                <a:spcPts val="0"/>
              </a:spcBef>
              <a:spcAft>
                <a:spcPts val="0"/>
              </a:spcAft>
              <a:buSzPts val="1400"/>
              <a:buChar char="●"/>
            </a:pPr>
            <a:r>
              <a:rPr lang="en-US"/>
              <a:t>struktura powinna być odzwierciedlona w strukturze katalogów na dysku</a:t>
            </a:r>
            <a:endParaRPr/>
          </a:p>
          <a:p>
            <a:pPr marL="0" lvl="0" indent="0" algn="l" rtl="0">
              <a:spcBef>
                <a:spcPts val="0"/>
              </a:spcBef>
              <a:spcAft>
                <a:spcPts val="0"/>
              </a:spcAft>
              <a:buNone/>
            </a:pPr>
            <a:r>
              <a:rPr lang="en-US"/>
              <a:t>Konwencje nazewnicze:</a:t>
            </a:r>
            <a:endParaRPr/>
          </a:p>
          <a:p>
            <a:pPr marL="457200" lvl="0" indent="-317500" algn="l" rtl="0">
              <a:spcBef>
                <a:spcPts val="0"/>
              </a:spcBef>
              <a:spcAft>
                <a:spcPts val="0"/>
              </a:spcAft>
              <a:buSzPts val="1400"/>
              <a:buChar char="●"/>
            </a:pPr>
            <a:r>
              <a:rPr lang="en-US"/>
              <a:t>używamy małych liter, cyfr, kropek, znaków podkreślenia</a:t>
            </a:r>
            <a:endParaRPr/>
          </a:p>
          <a:p>
            <a:pPr marL="457200" lvl="0" indent="-317500" algn="l" rtl="0">
              <a:spcBef>
                <a:spcPts val="0"/>
              </a:spcBef>
              <a:spcAft>
                <a:spcPts val="0"/>
              </a:spcAft>
              <a:buSzPts val="1400"/>
              <a:buChar char="●"/>
            </a:pPr>
            <a:r>
              <a:rPr lang="en-US"/>
              <a:t>o ile to możliwe stosujemy odwrócony adres internetowy jako prefix</a:t>
            </a:r>
            <a:endParaRPr/>
          </a:p>
          <a:p>
            <a:pPr marL="457200" lvl="0" indent="-317500" algn="l" rtl="0">
              <a:spcBef>
                <a:spcPts val="0"/>
              </a:spcBef>
              <a:spcAft>
                <a:spcPts val="0"/>
              </a:spcAft>
              <a:buSzPts val="1400"/>
              <a:buChar char="●"/>
            </a:pPr>
            <a:r>
              <a:rPr lang="en-US"/>
              <a:t>pakiet o nazwie: </a:t>
            </a:r>
            <a:r>
              <a:rPr lang="en-US" b="1"/>
              <a:t>java </a:t>
            </a:r>
            <a:r>
              <a:rPr lang="en-US"/>
              <a:t>jest zastrzeżony dla bibliotek Javy</a:t>
            </a:r>
            <a:endParaRPr/>
          </a:p>
        </p:txBody>
      </p:sp>
      <p:cxnSp>
        <p:nvCxnSpPr>
          <p:cNvPr id="996" name="Google Shape;996;p94"/>
          <p:cNvCxnSpPr>
            <a:endCxn id="989" idx="0"/>
          </p:cNvCxnSpPr>
          <p:nvPr/>
        </p:nvCxnSpPr>
        <p:spPr>
          <a:xfrm flipH="1">
            <a:off x="5877175" y="2600150"/>
            <a:ext cx="2467500" cy="353100"/>
          </a:xfrm>
          <a:prstGeom prst="bentConnector2">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4812900" y="227410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trochę historii, </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podstawowe założenia</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endParaRPr sz="4800" b="1">
              <a:solidFill>
                <a:srgbClr val="000000"/>
              </a:solidFill>
              <a:latin typeface="Arial"/>
              <a:ea typeface="Arial"/>
              <a:cs typeface="Arial"/>
              <a:sym typeface="Arial"/>
            </a:endParaRPr>
          </a:p>
        </p:txBody>
      </p:sp>
      <p:sp>
        <p:nvSpPr>
          <p:cNvPr id="197" name="Google Shape;197;p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pic>
        <p:nvPicPr>
          <p:cNvPr id="198" name="Google Shape;198;p23" descr="170px-Duke_(Java_mascot)_waving.svg.png"/>
          <p:cNvPicPr preferRelativeResize="0"/>
          <p:nvPr/>
        </p:nvPicPr>
        <p:blipFill>
          <a:blip r:embed="rId3">
            <a:alphaModFix/>
          </a:blip>
          <a:stretch>
            <a:fillRect/>
          </a:stretch>
        </p:blipFill>
        <p:spPr>
          <a:xfrm>
            <a:off x="3193638" y="1971675"/>
            <a:ext cx="1619250" cy="2914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 - przykład</a:t>
            </a:r>
            <a:endParaRPr>
              <a:latin typeface="Arial"/>
              <a:ea typeface="Arial"/>
              <a:cs typeface="Arial"/>
              <a:sym typeface="Arial"/>
            </a:endParaRPr>
          </a:p>
        </p:txBody>
      </p:sp>
      <p:sp>
        <p:nvSpPr>
          <p:cNvPr id="1002" name="Google Shape;1002;p95"/>
          <p:cNvSpPr txBox="1"/>
          <p:nvPr/>
        </p:nvSpPr>
        <p:spPr>
          <a:xfrm>
            <a:off x="1456138" y="1251750"/>
            <a:ext cx="4480200" cy="4962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b="1"/>
              <a:t>package</a:t>
            </a:r>
            <a:r>
              <a:rPr lang="en-US" sz="1800" b="1">
                <a:solidFill>
                  <a:schemeClr val="accent5"/>
                </a:solidFill>
              </a:rPr>
              <a:t> pl.sda.carstore;</a:t>
            </a:r>
            <a:endParaRPr sz="1800" b="1">
              <a:solidFill>
                <a:schemeClr val="accent5"/>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import </a:t>
            </a:r>
            <a:r>
              <a:rPr lang="en-US" sz="1800" b="1">
                <a:solidFill>
                  <a:schemeClr val="accent5"/>
                </a:solidFill>
              </a:rPr>
              <a:t>pl.sda.carstore.details.CarType;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a:t>public class </a:t>
            </a:r>
            <a:r>
              <a:rPr lang="en-US" sz="1800" b="1">
                <a:solidFill>
                  <a:schemeClr val="accent6"/>
                </a:solidFill>
              </a:rPr>
              <a:t>Car </a:t>
            </a:r>
            <a:r>
              <a:rPr lang="en-US" sz="1800"/>
              <a:t>{</a:t>
            </a:r>
            <a:endParaRPr sz="1800"/>
          </a:p>
          <a:p>
            <a:pPr marL="0" lvl="0" indent="0" algn="l" rtl="0">
              <a:spcBef>
                <a:spcPts val="0"/>
              </a:spcBef>
              <a:spcAft>
                <a:spcPts val="0"/>
              </a:spcAft>
              <a:buNone/>
            </a:pPr>
            <a:r>
              <a:rPr lang="en-US" sz="1800"/>
              <a:t>    private </a:t>
            </a:r>
            <a:r>
              <a:rPr lang="en-US" sz="1800" b="1"/>
              <a:t>String </a:t>
            </a:r>
            <a:r>
              <a:rPr lang="en-US" sz="1800">
                <a:solidFill>
                  <a:schemeClr val="accent5"/>
                </a:solidFill>
              </a:rPr>
              <a:t>brand</a:t>
            </a:r>
            <a:r>
              <a:rPr lang="en-US" sz="1800"/>
              <a: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a:t>
            </a:r>
            <a:r>
              <a:rPr lang="en-US" sz="1800" b="1"/>
              <a:t>Person </a:t>
            </a:r>
            <a:r>
              <a:rPr lang="en-US" sz="1800">
                <a:solidFill>
                  <a:schemeClr val="accent5"/>
                </a:solidFill>
              </a:rPr>
              <a:t>owner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CarType </a:t>
            </a:r>
            <a:r>
              <a:rPr lang="en-US" sz="1800">
                <a:solidFill>
                  <a:schemeClr val="accent5"/>
                </a:solidFill>
              </a:rPr>
              <a:t>type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pl.sda.utils.Color</a:t>
            </a:r>
            <a:r>
              <a:rPr lang="en-US" sz="1800">
                <a:solidFill>
                  <a:schemeClr val="dk1"/>
                </a:solidFill>
              </a:rPr>
              <a:t> </a:t>
            </a:r>
            <a:r>
              <a:rPr lang="en-US" sz="1800">
                <a:solidFill>
                  <a:schemeClr val="accent5"/>
                </a:solidFill>
              </a:rPr>
              <a:t>color</a:t>
            </a:r>
            <a:r>
              <a:rPr lang="en-US" sz="1800">
                <a:solidFill>
                  <a:schemeClr val="dk1"/>
                </a:solidFill>
              </a:rPr>
              <a:t>; </a:t>
            </a:r>
            <a:r>
              <a:rPr lang="en-US" sz="1800">
                <a:solidFill>
                  <a:srgbClr val="4A86E8"/>
                </a:solidFill>
              </a:rPr>
              <a:t>  </a:t>
            </a:r>
            <a:endParaRPr sz="1800">
              <a:solidFill>
                <a:srgbClr val="4A86E8"/>
              </a:solidFill>
            </a:endParaRPr>
          </a:p>
          <a:p>
            <a:pPr marL="0" lvl="0" indent="0" algn="l" rtl="0">
              <a:spcBef>
                <a:spcPts val="0"/>
              </a:spcBef>
              <a:spcAft>
                <a:spcPts val="0"/>
              </a:spcAft>
              <a:buClr>
                <a:schemeClr val="dk1"/>
              </a:buClr>
              <a:buSzPts val="1100"/>
              <a:buFont typeface="Arial"/>
              <a:buNone/>
            </a:pPr>
            <a:r>
              <a:rPr lang="en-US" sz="1800"/>
              <a:t>}</a:t>
            </a:r>
            <a:endParaRPr sz="1800"/>
          </a:p>
        </p:txBody>
      </p:sp>
      <p:cxnSp>
        <p:nvCxnSpPr>
          <p:cNvPr id="1003" name="Google Shape;1003;p95"/>
          <p:cNvCxnSpPr/>
          <p:nvPr/>
        </p:nvCxnSpPr>
        <p:spPr>
          <a:xfrm rot="10800000" flipH="1">
            <a:off x="4419963" y="146150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4" name="Google Shape;1004;p95"/>
          <p:cNvSpPr txBox="1"/>
          <p:nvPr/>
        </p:nvSpPr>
        <p:spPr>
          <a:xfrm>
            <a:off x="5266861" y="1251750"/>
            <a:ext cx="33618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pakietu w pierwszej linii kodu</a:t>
            </a:r>
            <a:endParaRPr/>
          </a:p>
        </p:txBody>
      </p:sp>
      <p:cxnSp>
        <p:nvCxnSpPr>
          <p:cNvPr id="1005" name="Google Shape;1005;p95"/>
          <p:cNvCxnSpPr/>
          <p:nvPr/>
        </p:nvCxnSpPr>
        <p:spPr>
          <a:xfrm rot="10800000" flipH="1">
            <a:off x="5936338" y="20431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6" name="Google Shape;1006;p95"/>
          <p:cNvSpPr txBox="1"/>
          <p:nvPr/>
        </p:nvSpPr>
        <p:spPr>
          <a:xfrm>
            <a:off x="6783238" y="1757175"/>
            <a:ext cx="37770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import klasy pozwala używać w kodzie samej "krótkiej" nazwy, </a:t>
            </a:r>
            <a:r>
              <a:rPr lang="en-US" b="1"/>
              <a:t>import </a:t>
            </a:r>
            <a:r>
              <a:rPr lang="en-US"/>
              <a:t>to słowo kluczowe!</a:t>
            </a:r>
            <a:endParaRPr/>
          </a:p>
        </p:txBody>
      </p:sp>
      <p:cxnSp>
        <p:nvCxnSpPr>
          <p:cNvPr id="1007" name="Google Shape;1007;p95"/>
          <p:cNvCxnSpPr/>
          <p:nvPr/>
        </p:nvCxnSpPr>
        <p:spPr>
          <a:xfrm rot="10800000" flipH="1">
            <a:off x="5161263" y="452705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8" name="Google Shape;1008;p95"/>
          <p:cNvSpPr txBox="1"/>
          <p:nvPr/>
        </p:nvSpPr>
        <p:spPr>
          <a:xfrm>
            <a:off x="6008163" y="4241100"/>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dzięki temu że klas CarType został "zaimportowana" wcześnie nie musimy używać kwalifikowanej nazwy</a:t>
            </a:r>
            <a:endParaRPr/>
          </a:p>
        </p:txBody>
      </p:sp>
      <p:cxnSp>
        <p:nvCxnSpPr>
          <p:cNvPr id="1009" name="Google Shape;1009;p95"/>
          <p:cNvCxnSpPr/>
          <p:nvPr/>
        </p:nvCxnSpPr>
        <p:spPr>
          <a:xfrm rot="10800000" flipH="1">
            <a:off x="5190663" y="53623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0" name="Google Shape;1010;p95"/>
          <p:cNvSpPr txBox="1"/>
          <p:nvPr/>
        </p:nvSpPr>
        <p:spPr>
          <a:xfrm>
            <a:off x="6037563" y="5076375"/>
            <a:ext cx="42123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tutaj import nie został użyty więc podajemy pełną nazwę klasy razem z pakietem</a:t>
            </a:r>
            <a:endParaRPr/>
          </a:p>
        </p:txBody>
      </p:sp>
      <p:cxnSp>
        <p:nvCxnSpPr>
          <p:cNvPr id="1011" name="Google Shape;1011;p95"/>
          <p:cNvCxnSpPr/>
          <p:nvPr/>
        </p:nvCxnSpPr>
        <p:spPr>
          <a:xfrm rot="10800000" flipH="1">
            <a:off x="5161263" y="28064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2" name="Google Shape;1012;p95"/>
          <p:cNvSpPr txBox="1"/>
          <p:nvPr/>
        </p:nvSpPr>
        <p:spPr>
          <a:xfrm>
            <a:off x="6008163" y="2520475"/>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String </a:t>
            </a:r>
            <a:r>
              <a:rPr lang="en-US"/>
              <a:t>znajduje się w pakiecie </a:t>
            </a:r>
            <a:r>
              <a:rPr lang="en-US" b="1"/>
              <a:t>java.lang</a:t>
            </a:r>
            <a:r>
              <a:rPr lang="en-US"/>
              <a:t>, który jest domyślnie importowany do każdej klasy</a:t>
            </a:r>
            <a:endParaRPr/>
          </a:p>
        </p:txBody>
      </p:sp>
      <p:cxnSp>
        <p:nvCxnSpPr>
          <p:cNvPr id="1013" name="Google Shape;1013;p95"/>
          <p:cNvCxnSpPr/>
          <p:nvPr/>
        </p:nvCxnSpPr>
        <p:spPr>
          <a:xfrm rot="10800000" flipH="1">
            <a:off x="5161263" y="3666738"/>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4" name="Google Shape;1014;p95"/>
          <p:cNvSpPr txBox="1"/>
          <p:nvPr/>
        </p:nvSpPr>
        <p:spPr>
          <a:xfrm>
            <a:off x="6008163" y="3304600"/>
            <a:ext cx="4727700" cy="7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pl.sda.carstore.Person </a:t>
            </a:r>
            <a:r>
              <a:rPr lang="en-US"/>
              <a:t>znajduje się w tym samym pakiecie co </a:t>
            </a:r>
            <a:r>
              <a:rPr lang="en-US" b="1"/>
              <a:t>Car </a:t>
            </a:r>
            <a:r>
              <a:rPr lang="en-US"/>
              <a:t>- nie musimy jej importować żeby użyć krótkiej nazwy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9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dirty="0" err="1">
                <a:latin typeface="Arial"/>
                <a:ea typeface="Arial"/>
                <a:cs typeface="Arial"/>
                <a:sym typeface="Arial"/>
              </a:rPr>
              <a:t>Modyfikatory</a:t>
            </a:r>
            <a:r>
              <a:rPr lang="en-US" dirty="0">
                <a:latin typeface="Arial"/>
                <a:ea typeface="Arial"/>
                <a:cs typeface="Arial"/>
                <a:sym typeface="Arial"/>
              </a:rPr>
              <a:t> </a:t>
            </a:r>
            <a:r>
              <a:rPr lang="en-US" dirty="0" err="1">
                <a:latin typeface="Arial"/>
                <a:ea typeface="Arial"/>
                <a:cs typeface="Arial"/>
                <a:sym typeface="Arial"/>
              </a:rPr>
              <a:t>dostępu</a:t>
            </a:r>
            <a:endParaRPr dirty="0">
              <a:latin typeface="Arial"/>
              <a:ea typeface="Arial"/>
              <a:cs typeface="Arial"/>
              <a:sym typeface="Arial"/>
            </a:endParaRPr>
          </a:p>
        </p:txBody>
      </p:sp>
      <p:sp>
        <p:nvSpPr>
          <p:cNvPr id="1020" name="Google Shape;1020;p96"/>
          <p:cNvSpPr txBox="1">
            <a:spLocks noGrp="1"/>
          </p:cNvSpPr>
          <p:nvPr>
            <p:ph type="ctrTitle" idx="4294967295"/>
          </p:nvPr>
        </p:nvSpPr>
        <p:spPr>
          <a:xfrm>
            <a:off x="64050" y="1035475"/>
            <a:ext cx="12063900" cy="915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Modyfikatory dostępu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regulują dostęp do klas głównych oraz składowych klasy (pól, metod) oraz klas wewnętrznych.</a:t>
            </a:r>
            <a:endParaRPr sz="2000">
              <a:latin typeface="Arial"/>
              <a:ea typeface="Arial"/>
              <a:cs typeface="Arial"/>
              <a:sym typeface="Arial"/>
            </a:endParaRPr>
          </a:p>
        </p:txBody>
      </p:sp>
      <p:sp>
        <p:nvSpPr>
          <p:cNvPr id="1021" name="Google Shape;1021;p96"/>
          <p:cNvSpPr txBox="1"/>
          <p:nvPr/>
        </p:nvSpPr>
        <p:spPr>
          <a:xfrm>
            <a:off x="1775800" y="2549825"/>
            <a:ext cx="58005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prywatny, dostępny tylko w danej klasie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przyjazny (pakietowy), dostępny tylko dla klas w danym pakiecie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chroniony, dostęp z danej klasy, wszystkich klas dziedziczących oraz klas z danego pakietu</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publiczna, dostęp z każdego miejsca</a:t>
            </a:r>
            <a:endParaRPr sz="1800"/>
          </a:p>
        </p:txBody>
      </p:sp>
      <p:sp>
        <p:nvSpPr>
          <p:cNvPr id="1022" name="Google Shape;1022;p96"/>
          <p:cNvSpPr txBox="1"/>
          <p:nvPr/>
        </p:nvSpPr>
        <p:spPr>
          <a:xfrm>
            <a:off x="255475" y="2549825"/>
            <a:ext cx="15651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t>[brak]</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a:t>
            </a:r>
            <a:endParaRPr sz="1800" b="1"/>
          </a:p>
        </p:txBody>
      </p:sp>
      <p:sp>
        <p:nvSpPr>
          <p:cNvPr id="1023" name="Google Shape;1023;p96"/>
          <p:cNvSpPr txBox="1"/>
          <p:nvPr/>
        </p:nvSpPr>
        <p:spPr>
          <a:xfrm>
            <a:off x="7646875" y="2549825"/>
            <a:ext cx="38448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 </a:t>
            </a:r>
            <a:r>
              <a:rPr lang="en-US" sz="1800" b="1">
                <a:solidFill>
                  <a:srgbClr val="660E7A"/>
                </a:solidFill>
              </a:rPr>
              <a:t>int </a:t>
            </a:r>
            <a:r>
              <a:rPr lang="en-US" sz="1800" b="1">
                <a:solidFill>
                  <a:schemeClr val="accent5"/>
                </a:solidFill>
              </a:rPr>
              <a:t>width </a:t>
            </a:r>
            <a:r>
              <a:rPr lang="en-US" sz="1800" b="1"/>
              <a:t>= 10;</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solidFill>
                  <a:srgbClr val="660E7A"/>
                </a:solidFill>
              </a:rPr>
              <a:t>String </a:t>
            </a:r>
            <a:r>
              <a:rPr lang="en-US" sz="1800" b="1">
                <a:solidFill>
                  <a:schemeClr val="accent5"/>
                </a:solidFill>
              </a:rPr>
              <a:t>message </a:t>
            </a:r>
            <a:r>
              <a:rPr lang="en-US" sz="1800" b="1"/>
              <a:t>= </a:t>
            </a:r>
            <a:r>
              <a:rPr lang="en-US" sz="1800" b="1">
                <a:solidFill>
                  <a:schemeClr val="accent6"/>
                </a:solidFill>
              </a:rPr>
              <a:t>"Hello"</a:t>
            </a:r>
            <a:r>
              <a:rPr lang="en-US" sz="1800" b="1"/>
              <a:t>;</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 </a:t>
            </a:r>
            <a:r>
              <a:rPr lang="en-US" sz="1800" b="1">
                <a:solidFill>
                  <a:srgbClr val="660E7A"/>
                </a:solidFill>
              </a:rPr>
              <a:t>double </a:t>
            </a:r>
            <a:r>
              <a:rPr lang="en-US" sz="1800" b="1">
                <a:solidFill>
                  <a:schemeClr val="accent5"/>
                </a:solidFill>
              </a:rPr>
              <a:t>mean </a:t>
            </a:r>
            <a:r>
              <a:rPr lang="en-US" sz="1800" b="1"/>
              <a:t>= 2.5;</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 </a:t>
            </a:r>
            <a:r>
              <a:rPr lang="en-US" sz="1800" b="1">
                <a:solidFill>
                  <a:srgbClr val="660E7A"/>
                </a:solidFill>
              </a:rPr>
              <a:t>char </a:t>
            </a:r>
            <a:r>
              <a:rPr lang="en-US" sz="1800" b="1">
                <a:solidFill>
                  <a:schemeClr val="accent5"/>
                </a:solidFill>
              </a:rPr>
              <a:t>firstLetter </a:t>
            </a:r>
            <a:r>
              <a:rPr lang="en-US" sz="1800" b="1"/>
              <a:t>= 'a';</a:t>
            </a:r>
            <a:endParaRPr sz="1800" b="1"/>
          </a:p>
        </p:txBody>
      </p:sp>
      <p:sp>
        <p:nvSpPr>
          <p:cNvPr id="1024" name="Google Shape;1024;p96"/>
          <p:cNvSpPr txBox="1"/>
          <p:nvPr/>
        </p:nvSpPr>
        <p:spPr>
          <a:xfrm>
            <a:off x="409725" y="546297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2000">
                <a:solidFill>
                  <a:schemeClr val="dk1"/>
                </a:solidFill>
              </a:rPr>
              <a:t>Na poziomie klas głównych można użyć tylko </a:t>
            </a:r>
            <a:r>
              <a:rPr lang="en-US" sz="2000" u="sng">
                <a:solidFill>
                  <a:schemeClr val="dk1"/>
                </a:solidFill>
              </a:rPr>
              <a:t>dwóch modyfikatorów</a:t>
            </a:r>
            <a:r>
              <a:rPr lang="en-US" sz="2000">
                <a:solidFill>
                  <a:schemeClr val="dk1"/>
                </a:solidFill>
              </a:rPr>
              <a:t>: </a:t>
            </a:r>
            <a:r>
              <a:rPr lang="en-US" sz="2000" b="1">
                <a:solidFill>
                  <a:schemeClr val="dk1"/>
                </a:solidFill>
              </a:rPr>
              <a:t>public </a:t>
            </a:r>
            <a:r>
              <a:rPr lang="en-US" sz="2000">
                <a:solidFill>
                  <a:schemeClr val="dk1"/>
                </a:solidFill>
              </a:rPr>
              <a:t>albo </a:t>
            </a:r>
            <a:r>
              <a:rPr lang="en-US" sz="2000" b="1">
                <a:solidFill>
                  <a:schemeClr val="dk1"/>
                </a:solidFill>
              </a:rPr>
              <a:t>pakietowego</a:t>
            </a:r>
            <a:endParaRPr b="1"/>
          </a:p>
        </p:txBody>
      </p:sp>
      <p:sp>
        <p:nvSpPr>
          <p:cNvPr id="1025" name="Google Shape;1025;p96"/>
          <p:cNvSpPr txBox="1"/>
          <p:nvPr/>
        </p:nvSpPr>
        <p:spPr>
          <a:xfrm>
            <a:off x="345300" y="209262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000">
                <a:solidFill>
                  <a:schemeClr val="dk1"/>
                </a:solidFill>
              </a:rPr>
              <a:t>Na poziomie składowych klasy wyróżniamy </a:t>
            </a:r>
            <a:r>
              <a:rPr lang="en-US" sz="2000" u="sng">
                <a:solidFill>
                  <a:schemeClr val="dk1"/>
                </a:solidFill>
              </a:rPr>
              <a:t>cztery modyfikatory</a:t>
            </a:r>
            <a:r>
              <a:rPr lang="en-US" sz="2000">
                <a:solidFill>
                  <a:schemeClr val="dk1"/>
                </a:solidFill>
              </a:rPr>
              <a:t>:</a:t>
            </a:r>
            <a:endParaRPr sz="2000">
              <a:solidFill>
                <a:schemeClr val="dk1"/>
              </a:solidFill>
            </a:endParaRPr>
          </a:p>
          <a:p>
            <a:pPr marL="0" lvl="0" indent="0" algn="ctr" rtl="0">
              <a:lnSpc>
                <a:spcPct val="90000"/>
              </a:lnSpc>
              <a:spcBef>
                <a:spcPts val="0"/>
              </a:spcBef>
              <a:spcAft>
                <a:spcPts val="0"/>
              </a:spcAft>
              <a:buNone/>
            </a:pPr>
            <a:endParaRPr sz="20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Hermetyzacja</a:t>
            </a:r>
            <a:endParaRPr>
              <a:latin typeface="Arial"/>
              <a:ea typeface="Arial"/>
              <a:cs typeface="Arial"/>
              <a:sym typeface="Arial"/>
            </a:endParaRPr>
          </a:p>
        </p:txBody>
      </p:sp>
      <p:sp>
        <p:nvSpPr>
          <p:cNvPr id="1031" name="Google Shape;1031;p97"/>
          <p:cNvSpPr txBox="1">
            <a:spLocks noGrp="1"/>
          </p:cNvSpPr>
          <p:nvPr>
            <p:ph type="ctrTitle" idx="4294967295"/>
          </p:nvPr>
        </p:nvSpPr>
        <p:spPr>
          <a:xfrm>
            <a:off x="64050" y="1006200"/>
            <a:ext cx="12063900" cy="1149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Hermetyzacja</a:t>
            </a:r>
            <a:r>
              <a:rPr lang="en-US" sz="2000" b="1" u="sng" dirty="0">
                <a:solidFill>
                  <a:schemeClr val="accent6"/>
                </a:solidFill>
                <a:latin typeface="Arial"/>
                <a:ea typeface="Arial"/>
                <a:cs typeface="Arial"/>
                <a:sym typeface="Arial"/>
              </a:rPr>
              <a:t> / </a:t>
            </a:r>
            <a:r>
              <a:rPr lang="en-US" sz="2000" b="1" u="sng" dirty="0" err="1">
                <a:solidFill>
                  <a:schemeClr val="accent6"/>
                </a:solidFill>
                <a:latin typeface="Arial"/>
                <a:ea typeface="Arial"/>
                <a:cs typeface="Arial"/>
                <a:sym typeface="Arial"/>
              </a:rPr>
              <a:t>Enkapsulacja</a:t>
            </a:r>
            <a:r>
              <a:rPr lang="en-US" sz="2000" b="1" u="sng" dirty="0">
                <a:solidFill>
                  <a:schemeClr val="accent6"/>
                </a:solidFill>
                <a:latin typeface="Arial"/>
                <a:ea typeface="Arial"/>
                <a:cs typeface="Arial"/>
                <a:sym typeface="Arial"/>
              </a:rPr>
              <a:t> (ang. encapsulation)</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a:latin typeface="Arial"/>
                <a:ea typeface="Arial"/>
                <a:cs typeface="Arial"/>
                <a:sym typeface="Arial"/>
              </a:rPr>
              <a:t>to </a:t>
            </a:r>
            <a:r>
              <a:rPr lang="en-US" sz="2000" dirty="0" err="1">
                <a:latin typeface="Arial"/>
                <a:ea typeface="Arial"/>
                <a:cs typeface="Arial"/>
                <a:sym typeface="Arial"/>
              </a:rPr>
              <a:t>ukrywanie</a:t>
            </a:r>
            <a:r>
              <a:rPr lang="en-US" sz="2000" dirty="0">
                <a:latin typeface="Arial"/>
                <a:ea typeface="Arial"/>
                <a:cs typeface="Arial"/>
                <a:sym typeface="Arial"/>
              </a:rPr>
              <a:t> </a:t>
            </a:r>
            <a:r>
              <a:rPr lang="en-US" sz="2000" dirty="0" err="1">
                <a:latin typeface="Arial"/>
                <a:ea typeface="Arial"/>
                <a:cs typeface="Arial"/>
                <a:sym typeface="Arial"/>
              </a:rPr>
              <a:t>szczegółów</a:t>
            </a:r>
            <a:r>
              <a:rPr lang="en-US" sz="2000" dirty="0">
                <a:latin typeface="Arial"/>
                <a:ea typeface="Arial"/>
                <a:cs typeface="Arial"/>
                <a:sym typeface="Arial"/>
              </a:rPr>
              <a:t> </a:t>
            </a:r>
            <a:r>
              <a:rPr lang="en-US" sz="2000" dirty="0" err="1">
                <a:latin typeface="Arial"/>
                <a:ea typeface="Arial"/>
                <a:cs typeface="Arial"/>
                <a:sym typeface="Arial"/>
              </a:rPr>
              <a:t>implementacji</a:t>
            </a:r>
            <a:r>
              <a:rPr lang="en-US" sz="2000" dirty="0">
                <a:latin typeface="Arial"/>
                <a:ea typeface="Arial"/>
                <a:cs typeface="Arial"/>
                <a:sym typeface="Arial"/>
              </a:rPr>
              <a:t> (</a:t>
            </a:r>
            <a:r>
              <a:rPr lang="en-US" sz="2000" dirty="0" err="1">
                <a:latin typeface="Arial"/>
                <a:ea typeface="Arial"/>
                <a:cs typeface="Arial"/>
                <a:sym typeface="Arial"/>
              </a:rPr>
              <a:t>danych</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metod</a:t>
            </a:r>
            <a:r>
              <a:rPr lang="en-US" sz="2000" dirty="0">
                <a:latin typeface="Arial"/>
                <a:ea typeface="Arial"/>
                <a:cs typeface="Arial"/>
                <a:sym typeface="Arial"/>
              </a:rPr>
              <a:t>) </a:t>
            </a:r>
            <a:r>
              <a:rPr lang="en-US" sz="2000" dirty="0" err="1">
                <a:latin typeface="Arial"/>
                <a:ea typeface="Arial"/>
                <a:cs typeface="Arial"/>
                <a:sym typeface="Arial"/>
              </a:rPr>
              <a:t>wewnątrz</a:t>
            </a:r>
            <a:r>
              <a:rPr lang="en-US" sz="2000" dirty="0">
                <a:latin typeface="Arial"/>
                <a:ea typeface="Arial"/>
                <a:cs typeface="Arial"/>
                <a:sym typeface="Arial"/>
              </a:rPr>
              <a:t> </a:t>
            </a:r>
            <a:r>
              <a:rPr lang="en-US" sz="2000" dirty="0" err="1">
                <a:latin typeface="Arial"/>
                <a:ea typeface="Arial"/>
                <a:cs typeface="Arial"/>
                <a:sym typeface="Arial"/>
              </a:rPr>
              <a:t>klasy</a:t>
            </a:r>
            <a:r>
              <a:rPr lang="en-US" sz="2000" dirty="0">
                <a:latin typeface="Arial"/>
                <a:ea typeface="Arial"/>
                <a:cs typeface="Arial"/>
                <a:sym typeface="Arial"/>
              </a:rPr>
              <a:t>, </a:t>
            </a:r>
            <a:r>
              <a:rPr lang="en-US" sz="2000" dirty="0" err="1">
                <a:latin typeface="Arial"/>
                <a:ea typeface="Arial"/>
                <a:cs typeface="Arial"/>
                <a:sym typeface="Arial"/>
              </a:rPr>
              <a:t>tak</a:t>
            </a:r>
            <a:r>
              <a:rPr lang="en-US" sz="2000" dirty="0">
                <a:latin typeface="Arial"/>
                <a:ea typeface="Arial"/>
                <a:cs typeface="Arial"/>
                <a:sym typeface="Arial"/>
              </a:rPr>
              <a:t> aby z </a:t>
            </a:r>
            <a:r>
              <a:rPr lang="en-US" sz="2000" dirty="0" err="1">
                <a:latin typeface="Arial"/>
                <a:ea typeface="Arial"/>
                <a:cs typeface="Arial"/>
                <a:sym typeface="Arial"/>
              </a:rPr>
              <a:t>zewnątrz</a:t>
            </a:r>
            <a:r>
              <a:rPr lang="en-US" sz="2000" dirty="0">
                <a:latin typeface="Arial"/>
                <a:ea typeface="Arial"/>
                <a:cs typeface="Arial"/>
                <a:sym typeface="Arial"/>
              </a:rPr>
              <a:t> </a:t>
            </a:r>
            <a:r>
              <a:rPr lang="en-US" sz="2000" dirty="0" err="1">
                <a:latin typeface="Arial"/>
                <a:ea typeface="Arial"/>
                <a:cs typeface="Arial"/>
                <a:sym typeface="Arial"/>
              </a:rPr>
              <a:t>klasy</a:t>
            </a:r>
            <a:r>
              <a:rPr lang="en-US" sz="2000" dirty="0">
                <a:latin typeface="Arial"/>
                <a:ea typeface="Arial"/>
                <a:cs typeface="Arial"/>
                <a:sym typeface="Arial"/>
              </a:rPr>
              <a:t> </a:t>
            </a:r>
            <a:r>
              <a:rPr lang="en-US" sz="2000" dirty="0" err="1">
                <a:latin typeface="Arial"/>
                <a:ea typeface="Arial"/>
                <a:cs typeface="Arial"/>
                <a:sym typeface="Arial"/>
              </a:rPr>
              <a:t>było</a:t>
            </a:r>
            <a:r>
              <a:rPr lang="en-US" sz="2000" dirty="0">
                <a:latin typeface="Arial"/>
                <a:ea typeface="Arial"/>
                <a:cs typeface="Arial"/>
                <a:sym typeface="Arial"/>
              </a:rPr>
              <a:t> </a:t>
            </a:r>
            <a:r>
              <a:rPr lang="en-US" sz="2000" dirty="0" err="1">
                <a:latin typeface="Arial"/>
                <a:ea typeface="Arial"/>
                <a:cs typeface="Arial"/>
                <a:sym typeface="Arial"/>
              </a:rPr>
              <a:t>dostępne</a:t>
            </a:r>
            <a:r>
              <a:rPr lang="en-US" sz="2000" dirty="0">
                <a:latin typeface="Arial"/>
                <a:ea typeface="Arial"/>
                <a:cs typeface="Arial"/>
                <a:sym typeface="Arial"/>
              </a:rPr>
              <a:t> </a:t>
            </a:r>
            <a:r>
              <a:rPr lang="en-US" sz="2000" dirty="0" err="1">
                <a:latin typeface="Arial"/>
                <a:ea typeface="Arial"/>
                <a:cs typeface="Arial"/>
                <a:sym typeface="Arial"/>
              </a:rPr>
              <a:t>tylko</a:t>
            </a:r>
            <a:r>
              <a:rPr lang="en-US" sz="2000" dirty="0">
                <a:latin typeface="Arial"/>
                <a:ea typeface="Arial"/>
                <a:cs typeface="Arial"/>
                <a:sym typeface="Arial"/>
              </a:rPr>
              <a:t> to, co </a:t>
            </a:r>
            <a:r>
              <a:rPr lang="en-US" sz="2000" dirty="0" err="1">
                <a:latin typeface="Arial"/>
                <a:ea typeface="Arial"/>
                <a:cs typeface="Arial"/>
                <a:sym typeface="Arial"/>
              </a:rPr>
              <a:t>użytkownikowi</a:t>
            </a:r>
            <a:r>
              <a:rPr lang="en-US" sz="2000" dirty="0">
                <a:latin typeface="Arial"/>
                <a:ea typeface="Arial"/>
                <a:cs typeface="Arial"/>
                <a:sym typeface="Arial"/>
              </a:rPr>
              <a:t> </a:t>
            </a:r>
            <a:r>
              <a:rPr lang="en-US" sz="2000" dirty="0" err="1">
                <a:latin typeface="Arial"/>
                <a:ea typeface="Arial"/>
                <a:cs typeface="Arial"/>
                <a:sym typeface="Arial"/>
              </a:rPr>
              <a:t>będzie</a:t>
            </a:r>
            <a:r>
              <a:rPr lang="en-US" sz="2000" dirty="0">
                <a:latin typeface="Arial"/>
                <a:ea typeface="Arial"/>
                <a:cs typeface="Arial"/>
                <a:sym typeface="Arial"/>
              </a:rPr>
              <a:t> </a:t>
            </a:r>
            <a:r>
              <a:rPr lang="en-US" sz="2000" dirty="0" err="1">
                <a:latin typeface="Arial"/>
                <a:ea typeface="Arial"/>
                <a:cs typeface="Arial"/>
                <a:sym typeface="Arial"/>
              </a:rPr>
              <a:t>potrzebne</a:t>
            </a:r>
            <a:r>
              <a:rPr lang="en-US" sz="2000" dirty="0">
                <a:latin typeface="Arial"/>
                <a:ea typeface="Arial"/>
                <a:cs typeface="Arial"/>
                <a:sym typeface="Arial"/>
              </a:rPr>
              <a:t> do </a:t>
            </a:r>
            <a:r>
              <a:rPr lang="en-US" sz="2000" dirty="0" err="1">
                <a:latin typeface="Arial"/>
                <a:ea typeface="Arial"/>
                <a:cs typeface="Arial"/>
                <a:sym typeface="Arial"/>
              </a:rPr>
              <a:t>pracy</a:t>
            </a:r>
            <a:r>
              <a:rPr lang="en-US" sz="2000" dirty="0">
                <a:latin typeface="Arial"/>
                <a:ea typeface="Arial"/>
                <a:cs typeface="Arial"/>
                <a:sym typeface="Arial"/>
              </a:rPr>
              <a:t> z </a:t>
            </a:r>
            <a:r>
              <a:rPr lang="en-US" sz="2000" dirty="0" err="1">
                <a:latin typeface="Arial"/>
                <a:ea typeface="Arial"/>
                <a:cs typeface="Arial"/>
                <a:sym typeface="Arial"/>
              </a:rPr>
              <a:t>obiektem</a:t>
            </a:r>
            <a:r>
              <a:rPr lang="en-US" sz="2000" dirty="0">
                <a:latin typeface="Arial"/>
                <a:ea typeface="Arial"/>
                <a:cs typeface="Arial"/>
                <a:sym typeface="Arial"/>
              </a:rPr>
              <a:t> (</a:t>
            </a:r>
            <a:r>
              <a:rPr lang="en-US" sz="2000" dirty="0" err="1">
                <a:latin typeface="Arial"/>
                <a:ea typeface="Arial"/>
                <a:cs typeface="Arial"/>
                <a:sym typeface="Arial"/>
              </a:rPr>
              <a:t>publiczne</a:t>
            </a:r>
            <a:r>
              <a:rPr lang="en-US" sz="2000" dirty="0">
                <a:latin typeface="Arial"/>
                <a:ea typeface="Arial"/>
                <a:cs typeface="Arial"/>
                <a:sym typeface="Arial"/>
              </a:rPr>
              <a:t> API)</a:t>
            </a:r>
            <a:endParaRPr sz="2000" dirty="0">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sp>
        <p:nvSpPr>
          <p:cNvPr id="1032" name="Google Shape;1032;p97"/>
          <p:cNvSpPr txBox="1"/>
          <p:nvPr/>
        </p:nvSpPr>
        <p:spPr>
          <a:xfrm>
            <a:off x="165850" y="2497375"/>
            <a:ext cx="3677700" cy="3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p97"/>
          <p:cNvSpPr txBox="1"/>
          <p:nvPr/>
        </p:nvSpPr>
        <p:spPr>
          <a:xfrm>
            <a:off x="107300"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Środki do osiągnięcia takiego celu:</a:t>
            </a:r>
            <a:endParaRPr sz="1800"/>
          </a:p>
          <a:p>
            <a:pPr marL="457200" lvl="0" indent="-342900" algn="l" rtl="0">
              <a:spcBef>
                <a:spcPts val="0"/>
              </a:spcBef>
              <a:spcAft>
                <a:spcPts val="0"/>
              </a:spcAft>
              <a:buSzPts val="1800"/>
              <a:buChar char="●"/>
            </a:pPr>
            <a:r>
              <a:rPr lang="en-US" sz="1800"/>
              <a:t>dobry projekt klasy, który oddziela metody służące do komunikacji ze "światem zewnętrznym" od metod "roboczych" potrzebnych do prawidłowego działania programu. Tutaj dobra zasada to: im mniej - tym lepiej</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ukrywanie stanu obiektu (pól obiektu) przed dostępem z zewnątrz. Taki dostęp powinien być możliwe przez publiczne metody. Wtedy mamy kontrolę nad zmianami w obiekcie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zastosowanie modyfikatorów dostępu do ukrywania albo wystawiania składowych klasy</a:t>
            </a:r>
            <a:endParaRPr sz="1800"/>
          </a:p>
        </p:txBody>
      </p:sp>
      <p:sp>
        <p:nvSpPr>
          <p:cNvPr id="1034" name="Google Shape;1034;p97"/>
          <p:cNvSpPr txBox="1"/>
          <p:nvPr/>
        </p:nvSpPr>
        <p:spPr>
          <a:xfrm>
            <a:off x="6090825"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Zalety takiego podejścia:</a:t>
            </a:r>
            <a:endParaRPr sz="1800"/>
          </a:p>
          <a:p>
            <a:pPr marL="457200" lvl="0" indent="-342900" algn="l" rtl="0">
              <a:spcBef>
                <a:spcPts val="0"/>
              </a:spcBef>
              <a:spcAft>
                <a:spcPts val="0"/>
              </a:spcAft>
              <a:buSzPts val="1800"/>
              <a:buChar char="●"/>
            </a:pPr>
            <a:r>
              <a:rPr lang="en-US" sz="1800"/>
              <a:t>większa odporność programu na błędy, zwiększenie bezpieczeństwa programu poprzez kontrolę nad stanem obiektu (np. poprzez sprawdzanie czy wartości które nadajemy polom obiektu spełniają wymagania utwórzone przez twórcę klasy)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łatwiejsze zmiany definicji klas w miarę rozwoju programu (refactoring) - zmiana implementacji bez zmiany interfejsu publicznego</a:t>
            </a:r>
            <a:endParaRPr sz="1800"/>
          </a:p>
          <a:p>
            <a:pPr marL="457200" lvl="0" indent="0" algn="l" rtl="0">
              <a:spcBef>
                <a:spcPts val="0"/>
              </a:spcBef>
              <a:spcAft>
                <a:spcPts val="0"/>
              </a:spcAft>
              <a:buNone/>
            </a:pP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9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40" name="Google Shape;1040;p98"/>
          <p:cNvSpPr txBox="1"/>
          <p:nvPr/>
        </p:nvSpPr>
        <p:spPr>
          <a:xfrm>
            <a:off x="517025" y="944425"/>
            <a:ext cx="5833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public class </a:t>
            </a:r>
            <a:r>
              <a:rPr lang="en-US" sz="1800">
                <a:solidFill>
                  <a:schemeClr val="accent6"/>
                </a:solidFill>
              </a:rPr>
              <a:t>Product </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NO_DISCOUNT = 1.0;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SATURDAY_DISCOUNT = 0.8;</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String </a:t>
            </a:r>
            <a:r>
              <a:rPr lang="en-US" sz="1800">
                <a:solidFill>
                  <a:schemeClr val="accent5"/>
                </a:solidFill>
              </a:rPr>
              <a:t>name</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int </a:t>
            </a:r>
            <a:r>
              <a:rPr lang="en-US" sz="1800">
                <a:solidFill>
                  <a:schemeClr val="accent5"/>
                </a:solidFill>
              </a:rPr>
              <a:t>price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accent6"/>
                </a:solidFill>
              </a:rPr>
              <a:t>Product </a:t>
            </a:r>
            <a:r>
              <a:rPr lang="en-US" sz="1800">
                <a:solidFill>
                  <a:schemeClr val="dk1"/>
                </a:solidFill>
              </a:rPr>
              <a:t>(String name, int price) {</a:t>
            </a:r>
            <a:endParaRPr sz="1800">
              <a:solidFill>
                <a:schemeClr val="dk1"/>
              </a:solidFill>
            </a:endParaRPr>
          </a:p>
          <a:p>
            <a:pPr marL="0" lvl="0" indent="0" algn="l" rtl="0">
              <a:spcBef>
                <a:spcPts val="0"/>
              </a:spcBef>
              <a:spcAft>
                <a:spcPts val="0"/>
              </a:spcAft>
              <a:buNone/>
            </a:pPr>
            <a:r>
              <a:rPr lang="en-US" sz="1800">
                <a:solidFill>
                  <a:schemeClr val="dk1"/>
                </a:solidFill>
              </a:rPr>
              <a:t>	if (name == null)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if (price =&lt; 0)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name</a:t>
            </a:r>
            <a:r>
              <a:rPr lang="en-US" sz="1800">
                <a:solidFill>
                  <a:schemeClr val="dk1"/>
                </a:solidFill>
              </a:rPr>
              <a:t> = name;</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price</a:t>
            </a:r>
            <a:r>
              <a:rPr lang="en-US" sz="1800">
                <a:solidFill>
                  <a:schemeClr val="dk1"/>
                </a:solidFill>
              </a:rPr>
              <a:t> = price;</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p>
        </p:txBody>
      </p:sp>
      <p:grpSp>
        <p:nvGrpSpPr>
          <p:cNvPr id="1041" name="Google Shape;1041;p98"/>
          <p:cNvGrpSpPr/>
          <p:nvPr/>
        </p:nvGrpSpPr>
        <p:grpSpPr>
          <a:xfrm>
            <a:off x="6385375" y="1115400"/>
            <a:ext cx="4719700" cy="963000"/>
            <a:chOff x="4902550" y="1096825"/>
            <a:chExt cx="4719700" cy="963000"/>
          </a:xfrm>
        </p:grpSpPr>
        <p:cxnSp>
          <p:nvCxnSpPr>
            <p:cNvPr id="1042" name="Google Shape;1042;p98"/>
            <p:cNvCxnSpPr/>
            <p:nvPr/>
          </p:nvCxnSpPr>
          <p:spPr>
            <a:xfrm rot="10800000" flipH="1">
              <a:off x="4902550" y="1502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3" name="Google Shape;1043;p98"/>
            <p:cNvSpPr txBox="1"/>
            <p:nvPr/>
          </p:nvSpPr>
          <p:spPr>
            <a:xfrm>
              <a:off x="5604950" y="1096825"/>
              <a:ext cx="40173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wszystkie pola (zmienne i stałe) są "ukryte" przed dostępem z zewnątrz. Nikt poza twórcą klasy nie może zmienić, np. sobotniej zniżki.</a:t>
              </a:r>
              <a:endParaRPr/>
            </a:p>
            <a:p>
              <a:pPr marL="0" lvl="0" indent="0" algn="l" rtl="0">
                <a:spcBef>
                  <a:spcPts val="0"/>
                </a:spcBef>
                <a:spcAft>
                  <a:spcPts val="0"/>
                </a:spcAft>
                <a:buNone/>
              </a:pPr>
              <a:r>
                <a:rPr lang="en-US"/>
                <a:t>Dlatego używamy tutaj modyfikatora: </a:t>
              </a:r>
              <a:r>
                <a:rPr lang="en-US" b="1"/>
                <a:t>private</a:t>
              </a:r>
              <a:endParaRPr b="1"/>
            </a:p>
          </p:txBody>
        </p:sp>
      </p:grpSp>
      <p:grpSp>
        <p:nvGrpSpPr>
          <p:cNvPr id="1044" name="Google Shape;1044;p98"/>
          <p:cNvGrpSpPr/>
          <p:nvPr/>
        </p:nvGrpSpPr>
        <p:grpSpPr>
          <a:xfrm>
            <a:off x="6431000" y="2918925"/>
            <a:ext cx="4719700" cy="681900"/>
            <a:chOff x="5283550" y="1673925"/>
            <a:chExt cx="4719700" cy="681900"/>
          </a:xfrm>
        </p:grpSpPr>
        <p:cxnSp>
          <p:nvCxnSpPr>
            <p:cNvPr id="1045" name="Google Shape;1045;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6" name="Google Shape;1046;p98"/>
            <p:cNvSpPr txBox="1"/>
            <p:nvPr/>
          </p:nvSpPr>
          <p:spPr>
            <a:xfrm>
              <a:off x="5985950" y="16739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jedyna możliwość ustawienia nazwy i ceny produktu to konstruktor. Tutaj też następuje kontrola danych. Złe dane nie przejdą :)!</a:t>
              </a:r>
              <a:endParaRPr/>
            </a:p>
          </p:txBody>
        </p:sp>
      </p:grpSp>
      <p:grpSp>
        <p:nvGrpSpPr>
          <p:cNvPr id="1047" name="Google Shape;1047;p98"/>
          <p:cNvGrpSpPr/>
          <p:nvPr/>
        </p:nvGrpSpPr>
        <p:grpSpPr>
          <a:xfrm>
            <a:off x="6507200" y="4595325"/>
            <a:ext cx="4719700" cy="681900"/>
            <a:chOff x="5283550" y="1826325"/>
            <a:chExt cx="4719700" cy="681900"/>
          </a:xfrm>
        </p:grpSpPr>
        <p:cxnSp>
          <p:nvCxnSpPr>
            <p:cNvPr id="1048" name="Google Shape;1048;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9" name="Google Shape;1049;p98"/>
            <p:cNvSpPr txBox="1"/>
            <p:nvPr/>
          </p:nvSpPr>
          <p:spPr>
            <a:xfrm>
              <a:off x="5985950" y="18263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po sprawdzeniu poprawności danych wejściowych przypisujemy je do pól obiektu</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9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55" name="Google Shape;1055;p99"/>
          <p:cNvSpPr txBox="1"/>
          <p:nvPr/>
        </p:nvSpPr>
        <p:spPr>
          <a:xfrm>
            <a:off x="1218900" y="944425"/>
            <a:ext cx="4750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String getName()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name</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int getPrice() {</a:t>
            </a:r>
            <a:endParaRPr sz="1800">
              <a:solidFill>
                <a:schemeClr val="dk1"/>
              </a:solidFill>
            </a:endParaRPr>
          </a:p>
          <a:p>
            <a:pPr marL="0" lvl="0" indent="0" algn="l" rtl="0">
              <a:spcBef>
                <a:spcPts val="0"/>
              </a:spcBef>
              <a:spcAft>
                <a:spcPts val="0"/>
              </a:spcAft>
              <a:buNone/>
            </a:pPr>
            <a:r>
              <a:rPr lang="en-US" sz="1800">
                <a:solidFill>
                  <a:schemeClr val="dk1"/>
                </a:solidFill>
              </a:rPr>
              <a:t>	double discount = getDiscount();</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price * </a:t>
            </a:r>
            <a:r>
              <a:rPr lang="en-US" sz="1800">
                <a:solidFill>
                  <a:schemeClr val="dk1"/>
                </a:solidFill>
              </a:rPr>
              <a:t>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double getDiscount() {</a:t>
            </a:r>
            <a:endParaRPr sz="1800">
              <a:solidFill>
                <a:schemeClr val="dk1"/>
              </a:solidFill>
            </a:endParaRPr>
          </a:p>
          <a:p>
            <a:pPr marL="0" lvl="0" indent="0" algn="l" rtl="0">
              <a:spcBef>
                <a:spcPts val="0"/>
              </a:spcBef>
              <a:spcAft>
                <a:spcPts val="0"/>
              </a:spcAft>
              <a:buNone/>
            </a:pPr>
            <a:r>
              <a:rPr lang="en-US" sz="1800">
                <a:solidFill>
                  <a:schemeClr val="dk1"/>
                </a:solidFill>
              </a:rPr>
              <a:t>           if (todayIsSaturday()) {</a:t>
            </a:r>
            <a:endParaRPr sz="1800">
              <a:solidFill>
                <a:schemeClr val="dk1"/>
              </a:solidFill>
            </a:endParaRPr>
          </a:p>
          <a:p>
            <a:pPr marL="0" lvl="0" indent="0" algn="l" rtl="0">
              <a:spcBef>
                <a:spcPts val="0"/>
              </a:spcBef>
              <a:spcAft>
                <a:spcPts val="0"/>
              </a:spcAft>
              <a:buNone/>
            </a:pPr>
            <a:r>
              <a:rPr lang="en-US" sz="1800">
                <a:solidFill>
                  <a:schemeClr val="dk1"/>
                </a:solidFill>
              </a:rPr>
              <a:t>               return SATURDAY_DISCOUNT;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return NO_DISCOUNT;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boolean todayIsSaturday()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chemeClr val="accent3"/>
                </a:solidFill>
              </a:rPr>
              <a:t>// kod sprawdzający datę</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p>
        </p:txBody>
      </p:sp>
      <p:grpSp>
        <p:nvGrpSpPr>
          <p:cNvPr id="1056" name="Google Shape;1056;p99"/>
          <p:cNvGrpSpPr/>
          <p:nvPr/>
        </p:nvGrpSpPr>
        <p:grpSpPr>
          <a:xfrm>
            <a:off x="5577525" y="1685950"/>
            <a:ext cx="4811200" cy="681900"/>
            <a:chOff x="4521550" y="-1145475"/>
            <a:chExt cx="4811200" cy="681900"/>
          </a:xfrm>
        </p:grpSpPr>
        <p:cxnSp>
          <p:nvCxnSpPr>
            <p:cNvPr id="1057" name="Google Shape;1057;p99"/>
            <p:cNvCxnSpPr/>
            <p:nvPr/>
          </p:nvCxnSpPr>
          <p:spPr>
            <a:xfrm rot="10800000" flipH="1">
              <a:off x="4521550" y="-783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58" name="Google Shape;1058;p99"/>
            <p:cNvSpPr txBox="1"/>
            <p:nvPr/>
          </p:nvSpPr>
          <p:spPr>
            <a:xfrm>
              <a:off x="5223950" y="-1145475"/>
              <a:ext cx="41088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publiczne API stanowią dwie metody: </a:t>
              </a:r>
              <a:r>
                <a:rPr lang="en-US" i="1"/>
                <a:t>getName()</a:t>
              </a:r>
              <a:r>
                <a:rPr lang="en-US"/>
                <a:t> i </a:t>
              </a:r>
              <a:r>
                <a:rPr lang="en-US" i="1"/>
                <a:t>getPrice()</a:t>
              </a:r>
              <a:r>
                <a:rPr lang="en-US"/>
                <a:t>. </a:t>
              </a:r>
              <a:r>
                <a:rPr lang="en-US">
                  <a:solidFill>
                    <a:schemeClr val="dk1"/>
                  </a:solidFill>
                </a:rPr>
                <a:t>Dlatego używamy tutaj modyfikatora: </a:t>
              </a:r>
              <a:r>
                <a:rPr lang="en-US" b="1">
                  <a:solidFill>
                    <a:schemeClr val="dk1"/>
                  </a:solidFill>
                </a:rPr>
                <a:t>public</a:t>
              </a:r>
              <a:endParaRPr/>
            </a:p>
          </p:txBody>
        </p:sp>
      </p:grpSp>
      <p:grpSp>
        <p:nvGrpSpPr>
          <p:cNvPr id="1059" name="Google Shape;1059;p99"/>
          <p:cNvGrpSpPr/>
          <p:nvPr/>
        </p:nvGrpSpPr>
        <p:grpSpPr>
          <a:xfrm>
            <a:off x="5623250" y="3042475"/>
            <a:ext cx="5422000" cy="2020500"/>
            <a:chOff x="4597750" y="-840675"/>
            <a:chExt cx="5422000" cy="2020500"/>
          </a:xfrm>
        </p:grpSpPr>
        <p:cxnSp>
          <p:nvCxnSpPr>
            <p:cNvPr id="1060" name="Google Shape;1060;p99"/>
            <p:cNvCxnSpPr/>
            <p:nvPr/>
          </p:nvCxnSpPr>
          <p:spPr>
            <a:xfrm rot="10800000" flipH="1">
              <a:off x="4597750" y="85846"/>
              <a:ext cx="614700" cy="14400"/>
            </a:xfrm>
            <a:prstGeom prst="straightConnector1">
              <a:avLst/>
            </a:prstGeom>
            <a:noFill/>
            <a:ln w="28575" cap="flat" cmpd="sng">
              <a:solidFill>
                <a:srgbClr val="E06666"/>
              </a:solidFill>
              <a:prstDash val="solid"/>
              <a:round/>
              <a:headEnd type="stealth" w="med" len="med"/>
              <a:tailEnd type="none" w="med" len="med"/>
            </a:ln>
          </p:spPr>
        </p:cxnSp>
        <p:sp>
          <p:nvSpPr>
            <p:cNvPr id="1061" name="Google Shape;1061;p99"/>
            <p:cNvSpPr txBox="1"/>
            <p:nvPr/>
          </p:nvSpPr>
          <p:spPr>
            <a:xfrm>
              <a:off x="5300150" y="-840675"/>
              <a:ext cx="4719600" cy="20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a:t>
              </a:r>
              <a:r>
                <a:rPr lang="en-US" i="1"/>
                <a:t>getDiscount()</a:t>
              </a:r>
              <a:r>
                <a:rPr lang="en-US"/>
                <a:t> i</a:t>
              </a:r>
              <a:r>
                <a:rPr lang="en-US" i="1"/>
                <a:t> </a:t>
              </a:r>
              <a:r>
                <a:rPr lang="en-US" i="1">
                  <a:solidFill>
                    <a:schemeClr val="dk1"/>
                  </a:solidFill>
                </a:rPr>
                <a:t>todayIsSaturday()</a:t>
              </a:r>
              <a:r>
                <a:rPr lang="en-US">
                  <a:solidFill>
                    <a:schemeClr val="dk1"/>
                  </a:solidFill>
                </a:rPr>
                <a:t> </a:t>
              </a:r>
              <a:r>
                <a:rPr lang="en-US"/>
                <a:t>to "robocze" metody, stanowiące szczegóły implementacyjne. </a:t>
              </a:r>
              <a:r>
                <a:rPr lang="en-US">
                  <a:solidFill>
                    <a:schemeClr val="dk1"/>
                  </a:solidFill>
                </a:rPr>
                <a:t>Dlatego używamy tutaj modyfikatora: </a:t>
              </a:r>
              <a:r>
                <a:rPr lang="en-US" b="1">
                  <a:solidFill>
                    <a:schemeClr val="dk1"/>
                  </a:solidFill>
                </a:rPr>
                <a:t>private. </a:t>
              </a:r>
              <a:r>
                <a:rPr lang="en-US">
                  <a:solidFill>
                    <a:schemeClr val="dk1"/>
                  </a:solidFill>
                </a:rPr>
                <a:t>Dzięki temu że są ukryte wraz z polami stałymi jeżeli będziemy chcieli zmienić sposób wyliczania zniżek (np. skorzystać z zewnętrznego serwisu) bez problemu możemy to zrobić, nie martwiąc się tym że popsujemy komuś kod który korzysta z klasy </a:t>
              </a:r>
              <a:r>
                <a:rPr lang="en-US" b="1">
                  <a:solidFill>
                    <a:schemeClr val="accent6"/>
                  </a:solidFill>
                </a:rPr>
                <a:t>Product</a:t>
              </a:r>
              <a:endParaRPr b="1">
                <a:solidFill>
                  <a:schemeClr val="accent6"/>
                </a:solidFill>
              </a:endParaRPr>
            </a:p>
            <a:p>
              <a:pPr marL="0" lvl="0" indent="0" algn="l" rtl="0">
                <a:spcBef>
                  <a:spcPts val="0"/>
                </a:spcBef>
                <a:spcAft>
                  <a:spcPts val="0"/>
                </a:spcAft>
                <a:buNone/>
              </a:pPr>
              <a:endParaRPr/>
            </a:p>
          </p:txBody>
        </p:sp>
      </p:grpSp>
      <p:sp>
        <p:nvSpPr>
          <p:cNvPr id="1062" name="Google Shape;1062;p99"/>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pl.sda.encapsulation.Vehicle</a:t>
            </a:r>
            <a:endParaRPr dirty="0">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068" name="Google Shape;1068;p10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#encapsulation</a:t>
            </a:r>
            <a:endParaRPr sz="3000" b="1">
              <a:solidFill>
                <a:schemeClr val="accent6"/>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#encapsulation</a:t>
            </a:r>
            <a:endParaRPr sz="2400">
              <a:solidFill>
                <a:schemeClr val="accent6"/>
              </a:solidFill>
              <a:latin typeface="Arial"/>
              <a:ea typeface="Arial"/>
              <a:cs typeface="Arial"/>
              <a:sym typeface="Arial"/>
            </a:endParaRPr>
          </a:p>
        </p:txBody>
      </p:sp>
      <p:sp>
        <p:nvSpPr>
          <p:cNvPr id="1074" name="Google Shape;1074;p101"/>
          <p:cNvSpPr txBox="1">
            <a:spLocks noGrp="1"/>
          </p:cNvSpPr>
          <p:nvPr>
            <p:ph type="ctrTitle" idx="4294967295"/>
          </p:nvPr>
        </p:nvSpPr>
        <p:spPr>
          <a:xfrm>
            <a:off x="0" y="963000"/>
            <a:ext cx="12011700" cy="523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Umieść</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utworzyłeś</a:t>
            </a:r>
            <a:r>
              <a:rPr lang="en-US" sz="1800" dirty="0">
                <a:latin typeface="Arial"/>
                <a:ea typeface="Arial"/>
                <a:cs typeface="Arial"/>
                <a:sym typeface="Arial"/>
              </a:rPr>
              <a:t> do </a:t>
            </a:r>
            <a:r>
              <a:rPr lang="en-US" sz="1800" dirty="0" err="1">
                <a:latin typeface="Arial"/>
                <a:ea typeface="Arial"/>
                <a:cs typeface="Arial"/>
                <a:sym typeface="Arial"/>
              </a:rPr>
              <a:t>tej</a:t>
            </a:r>
            <a:r>
              <a:rPr lang="en-US" sz="1800" dirty="0">
                <a:latin typeface="Arial"/>
                <a:ea typeface="Arial"/>
                <a:cs typeface="Arial"/>
                <a:sym typeface="Arial"/>
              </a:rPr>
              <a:t> </a:t>
            </a:r>
            <a:r>
              <a:rPr lang="en-US" sz="1800" dirty="0" err="1">
                <a:latin typeface="Arial"/>
                <a:ea typeface="Arial"/>
                <a:cs typeface="Arial"/>
                <a:sym typeface="Arial"/>
              </a:rPr>
              <a:t>pory</a:t>
            </a:r>
            <a:r>
              <a:rPr lang="en-US" sz="1800" dirty="0">
                <a:latin typeface="Arial"/>
                <a:ea typeface="Arial"/>
                <a:cs typeface="Arial"/>
                <a:sym typeface="Arial"/>
              </a:rPr>
              <a:t> w </a:t>
            </a:r>
            <a:r>
              <a:rPr lang="en-US" sz="1800" dirty="0" err="1">
                <a:latin typeface="Arial"/>
                <a:ea typeface="Arial"/>
                <a:cs typeface="Arial"/>
                <a:sym typeface="Arial"/>
              </a:rPr>
              <a:t>swoim</a:t>
            </a:r>
            <a:r>
              <a:rPr lang="en-US" sz="1800" dirty="0">
                <a:latin typeface="Arial"/>
                <a:ea typeface="Arial"/>
                <a:cs typeface="Arial"/>
                <a:sym typeface="Arial"/>
              </a:rPr>
              <a:t> </a:t>
            </a:r>
            <a:r>
              <a:rPr lang="en-US" sz="1800" dirty="0" err="1">
                <a:latin typeface="Arial"/>
                <a:ea typeface="Arial"/>
                <a:cs typeface="Arial"/>
                <a:sym typeface="Arial"/>
              </a:rPr>
              <a:t>projekcie</a:t>
            </a:r>
            <a:r>
              <a:rPr lang="en-US" sz="1800" dirty="0">
                <a:latin typeface="Arial"/>
                <a:ea typeface="Arial"/>
                <a:cs typeface="Arial"/>
                <a:sym typeface="Arial"/>
              </a:rPr>
              <a:t> w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pakietach</a:t>
            </a:r>
            <a:r>
              <a:rPr lang="en-US" sz="1800" dirty="0">
                <a:latin typeface="Arial"/>
                <a:ea typeface="Arial"/>
                <a:cs typeface="Arial"/>
                <a:sym typeface="Arial"/>
              </a:rPr>
              <a:t> </a:t>
            </a:r>
            <a:r>
              <a:rPr lang="en-US" sz="1800" dirty="0" err="1">
                <a:latin typeface="Arial"/>
                <a:ea typeface="Arial"/>
                <a:cs typeface="Arial"/>
                <a:sym typeface="Arial"/>
              </a:rPr>
              <a:t>tak</a:t>
            </a:r>
            <a:r>
              <a:rPr lang="en-US" sz="1800" dirty="0">
                <a:latin typeface="Arial"/>
                <a:ea typeface="Arial"/>
                <a:cs typeface="Arial"/>
                <a:sym typeface="Arial"/>
              </a:rPr>
              <a:t> </a:t>
            </a:r>
            <a:r>
              <a:rPr lang="en-US" sz="1800" dirty="0" err="1">
                <a:latin typeface="Arial"/>
                <a:ea typeface="Arial"/>
                <a:cs typeface="Arial"/>
                <a:sym typeface="Arial"/>
              </a:rPr>
              <a:t>żeby</a:t>
            </a:r>
            <a:r>
              <a:rPr lang="en-US" sz="1800" dirty="0">
                <a:latin typeface="Arial"/>
                <a:ea typeface="Arial"/>
                <a:cs typeface="Arial"/>
                <a:sym typeface="Arial"/>
              </a:rPr>
              <a:t> </a:t>
            </a:r>
            <a:r>
              <a:rPr lang="en-US" sz="1800" dirty="0" err="1">
                <a:latin typeface="Arial"/>
                <a:ea typeface="Arial"/>
                <a:cs typeface="Arial"/>
                <a:sym typeface="Arial"/>
              </a:rPr>
              <a:t>rozgraniczyć</a:t>
            </a:r>
            <a:r>
              <a:rPr lang="en-US" sz="1800" dirty="0">
                <a:latin typeface="Arial"/>
                <a:ea typeface="Arial"/>
                <a:cs typeface="Arial"/>
                <a:sym typeface="Arial"/>
              </a:rPr>
              <a:t> </a:t>
            </a:r>
            <a:r>
              <a:rPr lang="en-US" sz="1800" dirty="0" err="1">
                <a:latin typeface="Arial"/>
                <a:ea typeface="Arial"/>
                <a:cs typeface="Arial"/>
                <a:sym typeface="Arial"/>
              </a:rPr>
              <a:t>poszczególne</a:t>
            </a:r>
            <a:r>
              <a:rPr lang="en-US" sz="1800" dirty="0">
                <a:latin typeface="Arial"/>
                <a:ea typeface="Arial"/>
                <a:cs typeface="Arial"/>
                <a:sym typeface="Arial"/>
              </a:rPr>
              <a:t> </a:t>
            </a:r>
            <a:r>
              <a:rPr lang="en-US" sz="1800" dirty="0" err="1">
                <a:latin typeface="Arial"/>
                <a:ea typeface="Arial"/>
                <a:cs typeface="Arial"/>
                <a:sym typeface="Arial"/>
              </a:rPr>
              <a:t>bloki</a:t>
            </a:r>
            <a:r>
              <a:rPr lang="en-US" sz="1800" dirty="0">
                <a:latin typeface="Arial"/>
                <a:ea typeface="Arial"/>
                <a:cs typeface="Arial"/>
                <a:sym typeface="Arial"/>
              </a:rPr>
              <a:t> / </a:t>
            </a:r>
            <a:r>
              <a:rPr lang="en-US" sz="1800" dirty="0" err="1">
                <a:latin typeface="Arial"/>
                <a:ea typeface="Arial"/>
                <a:cs typeface="Arial"/>
                <a:sym typeface="Arial"/>
              </a:rPr>
              <a:t>zagadnienia</a:t>
            </a:r>
            <a:r>
              <a:rPr lang="en-US" sz="1800" dirty="0">
                <a:latin typeface="Arial"/>
                <a:ea typeface="Arial"/>
                <a:cs typeface="Arial"/>
                <a:sym typeface="Arial"/>
              </a:rPr>
              <a:t> </a:t>
            </a:r>
            <a:r>
              <a:rPr lang="en-US" sz="1800" dirty="0" err="1">
                <a:latin typeface="Arial"/>
                <a:ea typeface="Arial"/>
                <a:cs typeface="Arial"/>
                <a:sym typeface="Arial"/>
              </a:rPr>
              <a:t>nauki</a:t>
            </a:r>
            <a:r>
              <a:rPr lang="en-US" sz="1800" dirty="0">
                <a:latin typeface="Arial"/>
                <a:ea typeface="Arial"/>
                <a:cs typeface="Arial"/>
                <a:sym typeface="Arial"/>
              </a:rPr>
              <a:t> </a:t>
            </a:r>
            <a:r>
              <a:rPr lang="en-US" sz="1800" dirty="0" err="1">
                <a:latin typeface="Arial"/>
                <a:ea typeface="Arial"/>
                <a:cs typeface="Arial"/>
                <a:sym typeface="Arial"/>
              </a:rPr>
              <a:t>programowania</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dirty="0" err="1">
                <a:latin typeface="Arial"/>
                <a:ea typeface="Arial"/>
                <a:cs typeface="Arial"/>
                <a:sym typeface="Arial"/>
              </a:rPr>
              <a:t>utworzonych</a:t>
            </a:r>
            <a:r>
              <a:rPr lang="en-US" sz="1800" dirty="0">
                <a:latin typeface="Arial"/>
                <a:ea typeface="Arial"/>
                <a:cs typeface="Arial"/>
                <a:sym typeface="Arial"/>
              </a:rPr>
              <a:t> w </a:t>
            </a:r>
            <a:r>
              <a:rPr lang="en-US" sz="1800" dirty="0" err="1">
                <a:latin typeface="Arial"/>
                <a:ea typeface="Arial"/>
                <a:cs typeface="Arial"/>
                <a:sym typeface="Arial"/>
              </a:rPr>
              <a:t>zadaniu</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początku</a:t>
            </a:r>
            <a:r>
              <a:rPr lang="en-US" sz="1800" dirty="0">
                <a:latin typeface="Arial"/>
                <a:ea typeface="Arial"/>
                <a:cs typeface="Arial"/>
                <a:sym typeface="Arial"/>
              </a:rPr>
              <a:t> </a:t>
            </a:r>
            <a:r>
              <a:rPr lang="en-US" sz="1800" dirty="0" err="1">
                <a:latin typeface="Arial"/>
                <a:ea typeface="Arial"/>
                <a:cs typeface="Arial"/>
                <a:sym typeface="Arial"/>
              </a:rPr>
              <a:t>zajęć</a:t>
            </a:r>
            <a:r>
              <a:rPr lang="en-US" sz="1800" dirty="0">
                <a:latin typeface="Arial"/>
                <a:ea typeface="Arial"/>
                <a:cs typeface="Arial"/>
                <a:sym typeface="Arial"/>
              </a:rPr>
              <a:t> (</a:t>
            </a:r>
            <a:r>
              <a:rPr lang="en-US" sz="1800" dirty="0" err="1">
                <a:latin typeface="Arial"/>
                <a:ea typeface="Arial"/>
                <a:cs typeface="Arial"/>
                <a:sym typeface="Arial"/>
              </a:rPr>
              <a:t>drzewo</a:t>
            </a:r>
            <a:r>
              <a:rPr lang="en-US" sz="1800" dirty="0">
                <a:latin typeface="Arial"/>
                <a:ea typeface="Arial"/>
                <a:cs typeface="Arial"/>
                <a:sym typeface="Arial"/>
              </a:rPr>
              <a:t> </a:t>
            </a:r>
            <a:r>
              <a:rPr lang="en-US" sz="1800" dirty="0" err="1">
                <a:latin typeface="Arial"/>
                <a:ea typeface="Arial"/>
                <a:cs typeface="Arial"/>
                <a:sym typeface="Arial"/>
              </a:rPr>
              <a:t>genealogiczne</a:t>
            </a:r>
            <a:r>
              <a:rPr lang="en-US" sz="1800" dirty="0">
                <a:latin typeface="Arial"/>
                <a:ea typeface="Arial"/>
                <a:cs typeface="Arial"/>
                <a:sym typeface="Arial"/>
              </a:rPr>
              <a:t>) </a:t>
            </a:r>
            <a:r>
              <a:rPr lang="en-US" sz="1800" dirty="0" err="1">
                <a:latin typeface="Arial"/>
                <a:ea typeface="Arial"/>
                <a:cs typeface="Arial"/>
                <a:sym typeface="Arial"/>
              </a:rPr>
              <a:t>odpowiednie</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poziomie</a:t>
            </a:r>
            <a:r>
              <a:rPr lang="en-US" sz="1800" dirty="0">
                <a:latin typeface="Arial"/>
                <a:ea typeface="Arial"/>
                <a:cs typeface="Arial"/>
                <a:sym typeface="Arial"/>
              </a:rPr>
              <a:t> </a:t>
            </a:r>
            <a:r>
              <a:rPr lang="en-US" sz="1800" dirty="0" err="1">
                <a:latin typeface="Arial"/>
                <a:ea typeface="Arial"/>
                <a:cs typeface="Arial"/>
                <a:sym typeface="Arial"/>
              </a:rPr>
              <a:t>pól</a:t>
            </a:r>
            <a:r>
              <a:rPr lang="en-US" sz="1800" dirty="0">
                <a:latin typeface="Arial"/>
                <a:ea typeface="Arial"/>
                <a:cs typeface="Arial"/>
                <a:sym typeface="Arial"/>
              </a:rPr>
              <a:t>, </a:t>
            </a:r>
            <a:r>
              <a:rPr lang="en-US" sz="1800" dirty="0" err="1">
                <a:latin typeface="Arial"/>
                <a:ea typeface="Arial"/>
                <a:cs typeface="Arial"/>
                <a:sym typeface="Arial"/>
              </a:rPr>
              <a:t>konstruktorów</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latin typeface="Arial"/>
                <a:ea typeface="Arial"/>
                <a:cs typeface="Arial"/>
                <a:sym typeface="Arial"/>
              </a:rPr>
              <a:t>W </a:t>
            </a:r>
            <a:r>
              <a:rPr lang="en-US" sz="1800" dirty="0" err="1">
                <a:latin typeface="Arial"/>
                <a:ea typeface="Arial"/>
                <a:cs typeface="Arial"/>
                <a:sym typeface="Arial"/>
              </a:rPr>
              <a:t>repozytorium</a:t>
            </a:r>
            <a:r>
              <a:rPr lang="en-US" sz="1800" dirty="0">
                <a:latin typeface="Arial"/>
                <a:ea typeface="Arial"/>
                <a:cs typeface="Arial"/>
                <a:sym typeface="Arial"/>
              </a:rPr>
              <a:t> </a:t>
            </a:r>
            <a:r>
              <a:rPr lang="en-US" sz="1800" dirty="0" err="1">
                <a:latin typeface="Arial"/>
                <a:ea typeface="Arial"/>
                <a:cs typeface="Arial"/>
                <a:sym typeface="Arial"/>
              </a:rPr>
              <a:t>kodu</a:t>
            </a:r>
            <a:r>
              <a:rPr lang="en-US" sz="1800" dirty="0">
                <a:latin typeface="Arial"/>
                <a:ea typeface="Arial"/>
                <a:cs typeface="Arial"/>
                <a:sym typeface="Arial"/>
              </a:rPr>
              <a:t>, w </a:t>
            </a:r>
            <a:r>
              <a:rPr lang="en-US" sz="1800" dirty="0" err="1">
                <a:latin typeface="Arial"/>
                <a:ea typeface="Arial"/>
                <a:cs typeface="Arial"/>
                <a:sym typeface="Arial"/>
              </a:rPr>
              <a:t>pakiecie</a:t>
            </a:r>
            <a:r>
              <a:rPr lang="en-US" sz="1800" dirty="0">
                <a:latin typeface="Arial"/>
                <a:ea typeface="Arial"/>
                <a:cs typeface="Arial"/>
                <a:sym typeface="Arial"/>
              </a:rPr>
              <a:t> </a:t>
            </a:r>
            <a:r>
              <a:rPr lang="en-US" sz="1800" b="1" dirty="0">
                <a:latin typeface="Arial"/>
                <a:ea typeface="Arial"/>
                <a:cs typeface="Arial"/>
                <a:sym typeface="Arial"/>
              </a:rPr>
              <a:t>encapsulation</a:t>
            </a:r>
            <a:r>
              <a:rPr lang="en-US" sz="1800" dirty="0">
                <a:latin typeface="Arial"/>
                <a:ea typeface="Arial"/>
                <a:cs typeface="Arial"/>
                <a:sym typeface="Arial"/>
              </a:rPr>
              <a:t> </a:t>
            </a:r>
            <a:r>
              <a:rPr lang="en-US" sz="1800" dirty="0" err="1">
                <a:latin typeface="Arial"/>
                <a:ea typeface="Arial"/>
                <a:cs typeface="Arial"/>
                <a:sym typeface="Arial"/>
              </a:rPr>
              <a:t>znajduje</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a:t>
            </a:r>
            <a:r>
              <a:rPr lang="en-US" sz="1800" dirty="0" err="1">
                <a:latin typeface="Arial"/>
                <a:ea typeface="Arial"/>
                <a:cs typeface="Arial"/>
                <a:sym typeface="Arial"/>
              </a:rPr>
              <a:t>kolejny</a:t>
            </a:r>
            <a:r>
              <a:rPr lang="en-US" sz="1800" dirty="0">
                <a:latin typeface="Arial"/>
                <a:ea typeface="Arial"/>
                <a:cs typeface="Arial"/>
                <a:sym typeface="Arial"/>
              </a:rPr>
              <a:t> </a:t>
            </a:r>
            <a:r>
              <a:rPr lang="en-US" sz="1800" dirty="0" err="1">
                <a:latin typeface="Arial"/>
                <a:ea typeface="Arial"/>
                <a:cs typeface="Arial"/>
                <a:sym typeface="Arial"/>
              </a:rPr>
              <a:t>pakiet</a:t>
            </a:r>
            <a:r>
              <a:rPr lang="en-US" sz="1800" dirty="0">
                <a:latin typeface="Arial"/>
                <a:ea typeface="Arial"/>
                <a:cs typeface="Arial"/>
                <a:sym typeface="Arial"/>
              </a:rPr>
              <a:t> </a:t>
            </a:r>
            <a:r>
              <a:rPr lang="en-US" sz="1800" dirty="0" err="1">
                <a:latin typeface="Arial"/>
                <a:ea typeface="Arial"/>
                <a:cs typeface="Arial"/>
                <a:sym typeface="Arial"/>
              </a:rPr>
              <a:t>nazwany</a:t>
            </a:r>
            <a:r>
              <a:rPr lang="en-US" sz="1800" dirty="0">
                <a:latin typeface="Arial"/>
                <a:ea typeface="Arial"/>
                <a:cs typeface="Arial"/>
                <a:sym typeface="Arial"/>
              </a:rPr>
              <a:t> </a:t>
            </a:r>
            <a:r>
              <a:rPr lang="en-US" sz="1800" b="1" dirty="0">
                <a:latin typeface="Arial"/>
                <a:ea typeface="Arial"/>
                <a:cs typeface="Arial"/>
                <a:sym typeface="Arial"/>
              </a:rPr>
              <a:t>task</a:t>
            </a:r>
            <a:r>
              <a:rPr lang="en-US" sz="1800" dirty="0">
                <a:latin typeface="Arial"/>
                <a:ea typeface="Arial"/>
                <a:cs typeface="Arial"/>
                <a:sym typeface="Arial"/>
              </a:rPr>
              <a:t>, </a:t>
            </a:r>
            <a:r>
              <a:rPr lang="en-US" sz="1800" dirty="0" err="1">
                <a:latin typeface="Arial"/>
                <a:ea typeface="Arial"/>
                <a:cs typeface="Arial"/>
                <a:sym typeface="Arial"/>
              </a:rPr>
              <a:t>gdzie</a:t>
            </a:r>
            <a:r>
              <a:rPr lang="en-US" sz="1800" dirty="0">
                <a:latin typeface="Arial"/>
                <a:ea typeface="Arial"/>
                <a:cs typeface="Arial"/>
                <a:sym typeface="Arial"/>
              </a:rPr>
              <a:t> jest </a:t>
            </a:r>
            <a:r>
              <a:rPr lang="en-US" sz="1800" dirty="0" err="1">
                <a:latin typeface="Arial"/>
                <a:ea typeface="Arial"/>
                <a:cs typeface="Arial"/>
                <a:sym typeface="Arial"/>
              </a:rPr>
              <a:t>kilka</a:t>
            </a:r>
            <a:r>
              <a:rPr lang="en-US" sz="1800" dirty="0">
                <a:latin typeface="Arial"/>
                <a:ea typeface="Arial"/>
                <a:cs typeface="Arial"/>
                <a:sym typeface="Arial"/>
              </a:rPr>
              <a:t>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należy</a:t>
            </a:r>
            <a:r>
              <a:rPr lang="en-US" sz="1800" dirty="0">
                <a:latin typeface="Arial"/>
                <a:ea typeface="Arial"/>
                <a:cs typeface="Arial"/>
                <a:sym typeface="Arial"/>
              </a:rPr>
              <a:t> </a:t>
            </a:r>
            <a:r>
              <a:rPr lang="en-US" sz="1800" dirty="0" err="1">
                <a:latin typeface="Arial"/>
                <a:ea typeface="Arial"/>
                <a:cs typeface="Arial"/>
                <a:sym typeface="Arial"/>
              </a:rPr>
              <a:t>uporządkować</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utworzyć</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nich</a:t>
            </a:r>
            <a:r>
              <a:rPr lang="en-US" sz="1800" dirty="0">
                <a:latin typeface="Arial"/>
                <a:ea typeface="Arial"/>
                <a:cs typeface="Arial"/>
                <a:sym typeface="Arial"/>
              </a:rPr>
              <a:t> </a:t>
            </a:r>
            <a:r>
              <a:rPr lang="en-US" sz="1800" dirty="0" err="1">
                <a:latin typeface="Arial"/>
                <a:ea typeface="Arial"/>
                <a:cs typeface="Arial"/>
                <a:sym typeface="Arial"/>
              </a:rPr>
              <a:t>odpowiednie</a:t>
            </a:r>
            <a:r>
              <a:rPr lang="en-US" sz="1800" dirty="0">
                <a:latin typeface="Arial"/>
                <a:ea typeface="Arial"/>
                <a:cs typeface="Arial"/>
                <a:sym typeface="Arial"/>
              </a:rPr>
              <a:t> </a:t>
            </a:r>
            <a:r>
              <a:rPr lang="en-US" sz="1800" dirty="0" err="1">
                <a:latin typeface="Arial"/>
                <a:ea typeface="Arial"/>
                <a:cs typeface="Arial"/>
                <a:sym typeface="Arial"/>
              </a:rPr>
              <a:t>pakiety</a:t>
            </a:r>
            <a:r>
              <a:rPr lang="en-US" sz="1800" dirty="0">
                <a:latin typeface="Arial"/>
                <a:ea typeface="Arial"/>
                <a:cs typeface="Arial"/>
                <a:sym typeface="Arial"/>
              </a:rPr>
              <a:t>. To </a:t>
            </a:r>
            <a:r>
              <a:rPr lang="en-US" sz="1800" dirty="0" err="1">
                <a:latin typeface="Arial"/>
                <a:ea typeface="Arial"/>
                <a:cs typeface="Arial"/>
                <a:sym typeface="Arial"/>
              </a:rPr>
              <a:t>Twoje</a:t>
            </a:r>
            <a:r>
              <a:rPr lang="en-US" sz="1800" dirty="0">
                <a:latin typeface="Arial"/>
                <a:ea typeface="Arial"/>
                <a:cs typeface="Arial"/>
                <a:sym typeface="Arial"/>
              </a:rPr>
              <a:t> </a:t>
            </a:r>
            <a:r>
              <a:rPr lang="en-US" sz="1800" dirty="0" err="1">
                <a:latin typeface="Arial"/>
                <a:ea typeface="Arial"/>
                <a:cs typeface="Arial"/>
                <a:sym typeface="Arial"/>
              </a:rPr>
              <a:t>zadanie</a:t>
            </a:r>
            <a:r>
              <a:rPr lang="en-US" sz="1800" dirty="0">
                <a:latin typeface="Arial"/>
                <a:ea typeface="Arial"/>
                <a:cs typeface="Arial"/>
                <a:sym typeface="Arial"/>
              </a:rPr>
              <a:t>. </a:t>
            </a:r>
            <a:r>
              <a:rPr lang="en-US" sz="1800" dirty="0" err="1">
                <a:latin typeface="Arial"/>
                <a:ea typeface="Arial"/>
                <a:cs typeface="Arial"/>
                <a:sym typeface="Arial"/>
              </a:rPr>
              <a:t>Działaj</a:t>
            </a:r>
            <a:r>
              <a:rPr lang="en-US" sz="1800" dirty="0">
                <a:latin typeface="Arial"/>
                <a:ea typeface="Arial"/>
                <a:cs typeface="Arial"/>
                <a:sym typeface="Arial"/>
              </a:rPr>
              <a:t> </a:t>
            </a:r>
            <a:r>
              <a:rPr lang="en-US" sz="1800" dirty="0" err="1">
                <a:latin typeface="Arial"/>
                <a:ea typeface="Arial"/>
                <a:cs typeface="Arial"/>
                <a:sym typeface="Arial"/>
              </a:rPr>
              <a:t>wyłącznie</a:t>
            </a:r>
            <a:r>
              <a:rPr lang="en-US" sz="1800" dirty="0">
                <a:latin typeface="Arial"/>
                <a:ea typeface="Arial"/>
                <a:cs typeface="Arial"/>
                <a:sym typeface="Arial"/>
              </a:rPr>
              <a:t> w </a:t>
            </a:r>
            <a:r>
              <a:rPr lang="en-US" sz="1800" dirty="0" err="1">
                <a:latin typeface="Arial"/>
                <a:ea typeface="Arial"/>
                <a:cs typeface="Arial"/>
                <a:sym typeface="Arial"/>
              </a:rPr>
              <a:t>obrębie</a:t>
            </a:r>
            <a:r>
              <a:rPr lang="en-US" sz="1800" dirty="0">
                <a:latin typeface="Arial"/>
                <a:ea typeface="Arial"/>
                <a:cs typeface="Arial"/>
                <a:sym typeface="Arial"/>
              </a:rPr>
              <a:t> </a:t>
            </a:r>
            <a:r>
              <a:rPr lang="en-US" sz="1800" dirty="0" err="1">
                <a:latin typeface="Arial"/>
                <a:ea typeface="Arial"/>
                <a:cs typeface="Arial"/>
                <a:sym typeface="Arial"/>
              </a:rPr>
              <a:t>pakietu</a:t>
            </a:r>
            <a:r>
              <a:rPr lang="en-US" sz="1800" dirty="0">
                <a:latin typeface="Arial"/>
                <a:ea typeface="Arial"/>
                <a:cs typeface="Arial"/>
                <a:sym typeface="Arial"/>
              </a:rPr>
              <a:t> </a:t>
            </a:r>
            <a:r>
              <a:rPr lang="en-US" sz="1800" b="1" dirty="0">
                <a:latin typeface="Arial"/>
                <a:ea typeface="Arial"/>
                <a:cs typeface="Arial"/>
                <a:sym typeface="Arial"/>
              </a:rPr>
              <a:t>task</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W </a:t>
            </a:r>
            <a:r>
              <a:rPr lang="en-US" sz="1800" dirty="0" err="1">
                <a:latin typeface="Arial"/>
                <a:ea typeface="Arial"/>
                <a:cs typeface="Arial"/>
                <a:sym typeface="Arial"/>
              </a:rPr>
              <a:t>klasach</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właśnie</a:t>
            </a:r>
            <a:r>
              <a:rPr lang="en-US" sz="1800" dirty="0">
                <a:latin typeface="Arial"/>
                <a:ea typeface="Arial"/>
                <a:cs typeface="Arial"/>
                <a:sym typeface="Arial"/>
              </a:rPr>
              <a:t> </a:t>
            </a:r>
            <a:r>
              <a:rPr lang="en-US" sz="1800" dirty="0" err="1">
                <a:latin typeface="Arial"/>
                <a:ea typeface="Arial"/>
                <a:cs typeface="Arial"/>
                <a:sym typeface="Arial"/>
              </a:rPr>
              <a:t>zostały</a:t>
            </a:r>
            <a:r>
              <a:rPr lang="en-US" sz="1800" dirty="0">
                <a:latin typeface="Arial"/>
                <a:ea typeface="Arial"/>
                <a:cs typeface="Arial"/>
                <a:sym typeface="Arial"/>
              </a:rPr>
              <a:t> </a:t>
            </a:r>
            <a:r>
              <a:rPr lang="en-US" sz="1800" dirty="0" err="1">
                <a:latin typeface="Arial"/>
                <a:ea typeface="Arial"/>
                <a:cs typeface="Arial"/>
                <a:sym typeface="Arial"/>
              </a:rPr>
              <a:t>uporządkowane</a:t>
            </a:r>
            <a:r>
              <a:rPr lang="en-US" sz="1800" dirty="0">
                <a:latin typeface="Arial"/>
                <a:ea typeface="Arial"/>
                <a:cs typeface="Arial"/>
                <a:sym typeface="Arial"/>
              </a:rPr>
              <a:t> </a:t>
            </a:r>
            <a:r>
              <a:rPr lang="en-US" sz="1800" dirty="0" err="1">
                <a:latin typeface="Arial"/>
                <a:ea typeface="Arial"/>
                <a:cs typeface="Arial"/>
                <a:sym typeface="Arial"/>
              </a:rPr>
              <a:t>ktoś</a:t>
            </a:r>
            <a:r>
              <a:rPr lang="en-US" sz="1800" dirty="0">
                <a:latin typeface="Arial"/>
                <a:ea typeface="Arial"/>
                <a:cs typeface="Arial"/>
                <a:sym typeface="Arial"/>
              </a:rPr>
              <a:t> </a:t>
            </a:r>
            <a:r>
              <a:rPr lang="en-US" sz="1800" dirty="0" err="1">
                <a:latin typeface="Arial"/>
                <a:ea typeface="Arial"/>
                <a:cs typeface="Arial"/>
                <a:sym typeface="Arial"/>
              </a:rPr>
              <a:t>popełnił</a:t>
            </a:r>
            <a:r>
              <a:rPr lang="en-US" sz="1800" dirty="0">
                <a:latin typeface="Arial"/>
                <a:ea typeface="Arial"/>
                <a:cs typeface="Arial"/>
                <a:sym typeface="Arial"/>
              </a:rPr>
              <a:t> </a:t>
            </a:r>
            <a:r>
              <a:rPr lang="en-US" sz="1800" dirty="0" err="1">
                <a:latin typeface="Arial"/>
                <a:ea typeface="Arial"/>
                <a:cs typeface="Arial"/>
                <a:sym typeface="Arial"/>
              </a:rPr>
              <a:t>błędy</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nie</a:t>
            </a:r>
            <a:r>
              <a:rPr lang="en-US" sz="1800" dirty="0">
                <a:latin typeface="Arial"/>
                <a:ea typeface="Arial"/>
                <a:cs typeface="Arial"/>
                <a:sym typeface="Arial"/>
              </a:rPr>
              <a:t> </a:t>
            </a:r>
            <a:r>
              <a:rPr lang="en-US" sz="1800" dirty="0" err="1">
                <a:latin typeface="Arial"/>
                <a:ea typeface="Arial"/>
                <a:cs typeface="Arial"/>
                <a:sym typeface="Arial"/>
              </a:rPr>
              <a:t>zadbał</a:t>
            </a:r>
            <a:r>
              <a:rPr lang="en-US" sz="1800" dirty="0">
                <a:latin typeface="Arial"/>
                <a:ea typeface="Arial"/>
                <a:cs typeface="Arial"/>
                <a:sym typeface="Arial"/>
              </a:rPr>
              <a:t> o </a:t>
            </a:r>
            <a:r>
              <a:rPr lang="en-US" sz="1800" dirty="0" err="1">
                <a:latin typeface="Arial"/>
                <a:ea typeface="Arial"/>
                <a:cs typeface="Arial"/>
                <a:sym typeface="Arial"/>
              </a:rPr>
              <a:t>prawidłową</a:t>
            </a:r>
            <a:r>
              <a:rPr lang="en-US" sz="1800" dirty="0">
                <a:latin typeface="Arial"/>
                <a:ea typeface="Arial"/>
                <a:cs typeface="Arial"/>
                <a:sym typeface="Arial"/>
              </a:rPr>
              <a:t> </a:t>
            </a:r>
            <a:r>
              <a:rPr lang="en-US" sz="1800" dirty="0" err="1">
                <a:latin typeface="Arial"/>
                <a:ea typeface="Arial"/>
                <a:cs typeface="Arial"/>
                <a:sym typeface="Arial"/>
              </a:rPr>
              <a:t>hermetyzację</a:t>
            </a:r>
            <a:r>
              <a:rPr lang="en-US" sz="1800" dirty="0">
                <a:latin typeface="Arial"/>
                <a:ea typeface="Arial"/>
                <a:cs typeface="Arial"/>
                <a:sym typeface="Arial"/>
              </a:rPr>
              <a:t> </a:t>
            </a:r>
            <a:r>
              <a:rPr lang="en-US" sz="1800" dirty="0" err="1">
                <a:latin typeface="Arial"/>
                <a:ea typeface="Arial"/>
                <a:cs typeface="Arial"/>
                <a:sym typeface="Arial"/>
              </a:rPr>
              <a:t>danych</a:t>
            </a:r>
            <a:r>
              <a:rPr lang="en-US" sz="1800" dirty="0">
                <a:latin typeface="Arial"/>
                <a:ea typeface="Arial"/>
                <a:cs typeface="Arial"/>
                <a:sym typeface="Arial"/>
              </a:rPr>
              <a:t>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 </a:t>
            </a:r>
            <a:r>
              <a:rPr lang="en-US" sz="1800" dirty="0" err="1">
                <a:latin typeface="Arial"/>
                <a:ea typeface="Arial"/>
                <a:cs typeface="Arial"/>
                <a:sym typeface="Arial"/>
              </a:rPr>
              <a:t>Przejrzyj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postaraj</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by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był</a:t>
            </a:r>
            <a:r>
              <a:rPr lang="en-US" sz="1800" dirty="0">
                <a:latin typeface="Arial"/>
                <a:ea typeface="Arial"/>
                <a:cs typeface="Arial"/>
                <a:sym typeface="Arial"/>
              </a:rPr>
              <a:t> </a:t>
            </a:r>
            <a:r>
              <a:rPr lang="en-US" sz="1800" dirty="0" err="1">
                <a:latin typeface="Arial"/>
                <a:ea typeface="Arial"/>
                <a:cs typeface="Arial"/>
                <a:sym typeface="Arial"/>
              </a:rPr>
              <a:t>zgodny</a:t>
            </a:r>
            <a:r>
              <a:rPr lang="en-US" sz="1800" dirty="0">
                <a:latin typeface="Arial"/>
                <a:ea typeface="Arial"/>
                <a:cs typeface="Arial"/>
                <a:sym typeface="Arial"/>
              </a:rPr>
              <a:t> z </a:t>
            </a:r>
            <a:r>
              <a:rPr lang="en-US" sz="1800" dirty="0" err="1">
                <a:latin typeface="Arial"/>
                <a:ea typeface="Arial"/>
                <a:cs typeface="Arial"/>
                <a:sym typeface="Arial"/>
              </a:rPr>
              <a:t>tym</a:t>
            </a:r>
            <a:r>
              <a:rPr lang="en-US" sz="1800" dirty="0">
                <a:latin typeface="Arial"/>
                <a:ea typeface="Arial"/>
                <a:cs typeface="Arial"/>
                <a:sym typeface="Arial"/>
              </a:rPr>
              <a:t> co </a:t>
            </a:r>
            <a:r>
              <a:rPr lang="en-US" sz="1800" dirty="0" err="1">
                <a:latin typeface="Arial"/>
                <a:ea typeface="Arial"/>
                <a:cs typeface="Arial"/>
                <a:sym typeface="Arial"/>
              </a:rPr>
              <a:t>było</a:t>
            </a:r>
            <a:r>
              <a:rPr lang="en-US" sz="1800" dirty="0">
                <a:latin typeface="Arial"/>
                <a:ea typeface="Arial"/>
                <a:cs typeface="Arial"/>
                <a:sym typeface="Arial"/>
              </a:rPr>
              <a:t> </a:t>
            </a:r>
            <a:r>
              <a:rPr lang="en-US" sz="1800" dirty="0" err="1">
                <a:latin typeface="Arial"/>
                <a:ea typeface="Arial"/>
                <a:cs typeface="Arial"/>
                <a:sym typeface="Arial"/>
              </a:rPr>
              <a:t>powiedziane</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zajęciach</a:t>
            </a:r>
            <a:r>
              <a:rPr lang="en-US" sz="1800" dirty="0">
                <a:latin typeface="Arial"/>
                <a:ea typeface="Arial"/>
                <a:cs typeface="Arial"/>
                <a:sym typeface="Arial"/>
              </a:rPr>
              <a:t> - </a:t>
            </a:r>
            <a:r>
              <a:rPr lang="en-US" sz="1800" dirty="0" err="1">
                <a:latin typeface="Arial"/>
                <a:ea typeface="Arial"/>
                <a:cs typeface="Arial"/>
                <a:sym typeface="Arial"/>
              </a:rPr>
              <a:t>przeprojektuj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by </a:t>
            </a:r>
            <a:r>
              <a:rPr lang="en-US" sz="1800" dirty="0" err="1">
                <a:latin typeface="Arial"/>
                <a:ea typeface="Arial"/>
                <a:cs typeface="Arial"/>
                <a:sym typeface="Arial"/>
              </a:rPr>
              <a:t>spełniały</a:t>
            </a:r>
            <a:r>
              <a:rPr lang="en-US" sz="1800" dirty="0">
                <a:latin typeface="Arial"/>
                <a:ea typeface="Arial"/>
                <a:cs typeface="Arial"/>
                <a:sym typeface="Arial"/>
              </a:rPr>
              <a:t> </a:t>
            </a:r>
            <a:r>
              <a:rPr lang="en-US" sz="1800" dirty="0" err="1">
                <a:latin typeface="Arial"/>
                <a:ea typeface="Arial"/>
                <a:cs typeface="Arial"/>
                <a:sym typeface="Arial"/>
              </a:rPr>
              <a:t>zasady</a:t>
            </a:r>
            <a:r>
              <a:rPr lang="en-US" sz="1800" dirty="0">
                <a:latin typeface="Arial"/>
                <a:ea typeface="Arial"/>
                <a:cs typeface="Arial"/>
                <a:sym typeface="Arial"/>
              </a:rPr>
              <a:t> </a:t>
            </a:r>
            <a:r>
              <a:rPr lang="en-US" sz="1800" dirty="0" err="1">
                <a:latin typeface="Arial"/>
                <a:ea typeface="Arial"/>
                <a:cs typeface="Arial"/>
                <a:sym typeface="Arial"/>
              </a:rPr>
              <a:t>hermetyzacji</a:t>
            </a:r>
            <a:r>
              <a:rPr lang="en-US" sz="1800" dirty="0">
                <a:latin typeface="Arial"/>
                <a:ea typeface="Arial"/>
                <a:cs typeface="Arial"/>
                <a:sym typeface="Arial"/>
              </a:rPr>
              <a:t>, a </a:t>
            </a:r>
            <a:r>
              <a:rPr lang="en-US" sz="1800" dirty="0" err="1">
                <a:latin typeface="Arial"/>
                <a:ea typeface="Arial"/>
                <a:cs typeface="Arial"/>
                <a:sym typeface="Arial"/>
              </a:rPr>
              <a:t>przy</a:t>
            </a:r>
            <a:r>
              <a:rPr lang="en-US" sz="1800" dirty="0">
                <a:latin typeface="Arial"/>
                <a:ea typeface="Arial"/>
                <a:cs typeface="Arial"/>
                <a:sym typeface="Arial"/>
              </a:rPr>
              <a:t> </a:t>
            </a:r>
            <a:r>
              <a:rPr lang="en-US" sz="1800" dirty="0" err="1">
                <a:latin typeface="Arial"/>
                <a:ea typeface="Arial"/>
                <a:cs typeface="Arial"/>
                <a:sym typeface="Arial"/>
              </a:rPr>
              <a:t>tym</a:t>
            </a:r>
            <a:r>
              <a:rPr lang="en-US" sz="1800" dirty="0">
                <a:latin typeface="Arial"/>
                <a:ea typeface="Arial"/>
                <a:cs typeface="Arial"/>
                <a:sym typeface="Arial"/>
              </a:rPr>
              <a:t> </a:t>
            </a:r>
            <a:r>
              <a:rPr lang="en-US" sz="1800" dirty="0" err="1">
                <a:latin typeface="Arial"/>
                <a:ea typeface="Arial"/>
                <a:cs typeface="Arial"/>
                <a:sym typeface="Arial"/>
              </a:rPr>
              <a:t>udostępniały</a:t>
            </a:r>
            <a:r>
              <a:rPr lang="en-US" sz="1800" dirty="0">
                <a:latin typeface="Arial"/>
                <a:ea typeface="Arial"/>
                <a:cs typeface="Arial"/>
                <a:sym typeface="Arial"/>
              </a:rPr>
              <a:t> do "</a:t>
            </a:r>
            <a:r>
              <a:rPr lang="en-US" sz="1800" dirty="0" err="1">
                <a:latin typeface="Arial"/>
                <a:ea typeface="Arial"/>
                <a:cs typeface="Arial"/>
                <a:sym typeface="Arial"/>
              </a:rPr>
              <a:t>świata</a:t>
            </a:r>
            <a:r>
              <a:rPr lang="en-US" sz="1800" dirty="0">
                <a:latin typeface="Arial"/>
                <a:ea typeface="Arial"/>
                <a:cs typeface="Arial"/>
                <a:sym typeface="Arial"/>
              </a:rPr>
              <a:t> </a:t>
            </a:r>
            <a:r>
              <a:rPr lang="en-US" sz="1800" dirty="0" err="1">
                <a:latin typeface="Arial"/>
                <a:ea typeface="Arial"/>
                <a:cs typeface="Arial"/>
                <a:sym typeface="Arial"/>
              </a:rPr>
              <a:t>zewnętrznego</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a:t>
            </a:r>
            <a:r>
              <a:rPr lang="en-US" sz="1800" dirty="0" err="1">
                <a:latin typeface="Arial"/>
                <a:ea typeface="Arial"/>
                <a:cs typeface="Arial"/>
                <a:sym typeface="Arial"/>
              </a:rPr>
              <a:t>potrzebne</a:t>
            </a:r>
            <a:r>
              <a:rPr lang="en-US" sz="1800" dirty="0">
                <a:latin typeface="Arial"/>
                <a:ea typeface="Arial"/>
                <a:cs typeface="Arial"/>
                <a:sym typeface="Arial"/>
              </a:rPr>
              <a:t> API.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prawidłowe</a:t>
            </a:r>
            <a:r>
              <a:rPr lang="en-US" sz="1800" dirty="0">
                <a:latin typeface="Arial"/>
                <a:ea typeface="Arial"/>
                <a:cs typeface="Arial"/>
                <a:sym typeface="Arial"/>
              </a:rPr>
              <a:t> </a:t>
            </a:r>
            <a:r>
              <a:rPr lang="en-US" sz="1800" dirty="0" err="1">
                <a:latin typeface="Arial"/>
                <a:ea typeface="Arial"/>
                <a:cs typeface="Arial"/>
                <a:sym typeface="Arial"/>
              </a:rPr>
              <a:t>użycie</a:t>
            </a:r>
            <a:r>
              <a:rPr lang="en-US" sz="1800" dirty="0">
                <a:latin typeface="Arial"/>
                <a:ea typeface="Arial"/>
                <a:cs typeface="Arial"/>
                <a:sym typeface="Arial"/>
              </a:rPr>
              <a:t> </a:t>
            </a:r>
            <a:r>
              <a:rPr lang="en-US" sz="1800" dirty="0" err="1">
                <a:latin typeface="Arial"/>
                <a:ea typeface="Arial"/>
                <a:cs typeface="Arial"/>
                <a:sym typeface="Arial"/>
              </a:rPr>
              <a:t>danych</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przykłady</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 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OnlineShop</a:t>
            </a:r>
            <a:r>
              <a:rPr lang="en-US" sz="1800" dirty="0">
                <a:latin typeface="Arial"/>
                <a:ea typeface="Arial"/>
                <a:cs typeface="Arial"/>
                <a:sym typeface="Arial"/>
              </a:rPr>
              <a:t>. </a:t>
            </a:r>
            <a:r>
              <a:rPr lang="en-US" sz="1800" dirty="0" err="1">
                <a:latin typeface="Arial"/>
                <a:ea typeface="Arial"/>
                <a:cs typeface="Arial"/>
                <a:sym typeface="Arial"/>
              </a:rPr>
              <a:t>Sprawdź</a:t>
            </a:r>
            <a:r>
              <a:rPr lang="en-US" sz="1800" dirty="0">
                <a:latin typeface="Arial"/>
                <a:ea typeface="Arial"/>
                <a:cs typeface="Arial"/>
                <a:sym typeface="Arial"/>
              </a:rPr>
              <a:t>, </a:t>
            </a:r>
            <a:r>
              <a:rPr lang="en-US" sz="1800" dirty="0" err="1">
                <a:latin typeface="Arial"/>
                <a:ea typeface="Arial"/>
                <a:cs typeface="Arial"/>
                <a:sym typeface="Arial"/>
              </a:rPr>
              <a:t>czy</a:t>
            </a:r>
            <a:r>
              <a:rPr lang="en-US" sz="1800" dirty="0">
                <a:latin typeface="Arial"/>
                <a:ea typeface="Arial"/>
                <a:cs typeface="Arial"/>
                <a:sym typeface="Arial"/>
              </a:rPr>
              <a:t> </a:t>
            </a:r>
            <a:r>
              <a:rPr lang="en-US" sz="1800" dirty="0" err="1">
                <a:latin typeface="Arial"/>
                <a:ea typeface="Arial"/>
                <a:cs typeface="Arial"/>
                <a:sym typeface="Arial"/>
              </a:rPr>
              <a:t>Twój</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jest </a:t>
            </a:r>
            <a:r>
              <a:rPr lang="en-US" sz="1800" dirty="0" err="1">
                <a:latin typeface="Arial"/>
                <a:ea typeface="Arial"/>
                <a:cs typeface="Arial"/>
                <a:sym typeface="Arial"/>
              </a:rPr>
              <a:t>odporny</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błędy</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zapewniać</a:t>
            </a:r>
            <a:r>
              <a:rPr lang="en-US" sz="1800" dirty="0">
                <a:latin typeface="Arial"/>
                <a:ea typeface="Arial"/>
                <a:cs typeface="Arial"/>
                <a:sym typeface="Arial"/>
              </a:rPr>
              <a:t> API do </a:t>
            </a:r>
            <a:r>
              <a:rPr lang="en-US" sz="1800" dirty="0" err="1">
                <a:latin typeface="Arial"/>
                <a:ea typeface="Arial"/>
                <a:cs typeface="Arial"/>
                <a:sym typeface="Arial"/>
              </a:rPr>
              <a:t>zarządzania</a:t>
            </a:r>
            <a:r>
              <a:rPr lang="en-US" sz="1800" dirty="0">
                <a:latin typeface="Arial"/>
                <a:ea typeface="Arial"/>
                <a:cs typeface="Arial"/>
                <a:sym typeface="Arial"/>
              </a:rPr>
              <a:t> </a:t>
            </a:r>
            <a:r>
              <a:rPr lang="en-US" sz="1800" dirty="0" err="1">
                <a:latin typeface="Arial"/>
                <a:ea typeface="Arial"/>
                <a:cs typeface="Arial"/>
                <a:sym typeface="Arial"/>
              </a:rPr>
              <a:t>sklepem</a:t>
            </a:r>
            <a:r>
              <a:rPr lang="en-US" sz="1800" dirty="0">
                <a:latin typeface="Arial"/>
                <a:ea typeface="Arial"/>
                <a:cs typeface="Arial"/>
                <a:sym typeface="Arial"/>
              </a:rPr>
              <a:t>: </a:t>
            </a:r>
            <a:r>
              <a:rPr lang="en-US" sz="1800" dirty="0" err="1">
                <a:latin typeface="Arial"/>
                <a:ea typeface="Arial"/>
                <a:cs typeface="Arial"/>
                <a:sym typeface="Arial"/>
              </a:rPr>
              <a:t>użytkownik</a:t>
            </a:r>
            <a:r>
              <a:rPr lang="en-US" sz="1800" dirty="0">
                <a:latin typeface="Arial"/>
                <a:ea typeface="Arial"/>
                <a:cs typeface="Arial"/>
                <a:sym typeface="Arial"/>
              </a:rPr>
              <a:t> </a:t>
            </a:r>
            <a:r>
              <a:rPr lang="en-US" sz="1800" dirty="0" err="1">
                <a:latin typeface="Arial"/>
                <a:ea typeface="Arial"/>
                <a:cs typeface="Arial"/>
                <a:sym typeface="Arial"/>
              </a:rPr>
              <a:t>dodaje</a:t>
            </a:r>
            <a:r>
              <a:rPr lang="en-US" sz="1800" dirty="0">
                <a:latin typeface="Arial"/>
                <a:ea typeface="Arial"/>
                <a:cs typeface="Arial"/>
                <a:sym typeface="Arial"/>
              </a:rPr>
              <a:t> </a:t>
            </a:r>
            <a:r>
              <a:rPr lang="en-US" sz="1800" dirty="0" err="1">
                <a:latin typeface="Arial"/>
                <a:ea typeface="Arial"/>
                <a:cs typeface="Arial"/>
                <a:sym typeface="Arial"/>
              </a:rPr>
              <a:t>wybrane</a:t>
            </a:r>
            <a:r>
              <a:rPr lang="en-US" sz="1800" dirty="0">
                <a:latin typeface="Arial"/>
                <a:ea typeface="Arial"/>
                <a:cs typeface="Arial"/>
                <a:sym typeface="Arial"/>
              </a:rPr>
              <a:t> </a:t>
            </a:r>
            <a:r>
              <a:rPr lang="en-US" sz="1800" dirty="0" err="1">
                <a:latin typeface="Arial"/>
                <a:ea typeface="Arial"/>
                <a:cs typeface="Arial"/>
                <a:sym typeface="Arial"/>
              </a:rPr>
              <a:t>przedmioty</a:t>
            </a:r>
            <a:r>
              <a:rPr lang="en-US" sz="1800" dirty="0">
                <a:latin typeface="Arial"/>
                <a:ea typeface="Arial"/>
                <a:cs typeface="Arial"/>
                <a:sym typeface="Arial"/>
              </a:rPr>
              <a:t> w </a:t>
            </a:r>
            <a:r>
              <a:rPr lang="en-US" sz="1800" dirty="0" err="1">
                <a:latin typeface="Arial"/>
                <a:ea typeface="Arial"/>
                <a:cs typeface="Arial"/>
                <a:sym typeface="Arial"/>
              </a:rPr>
              <a:t>zadanej</a:t>
            </a:r>
            <a:r>
              <a:rPr lang="en-US" sz="1800" dirty="0">
                <a:latin typeface="Arial"/>
                <a:ea typeface="Arial"/>
                <a:cs typeface="Arial"/>
                <a:sym typeface="Arial"/>
              </a:rPr>
              <a:t> </a:t>
            </a:r>
            <a:r>
              <a:rPr lang="en-US" sz="1800" dirty="0" err="1">
                <a:latin typeface="Arial"/>
                <a:ea typeface="Arial"/>
                <a:cs typeface="Arial"/>
                <a:sym typeface="Arial"/>
              </a:rPr>
              <a:t>ilości</a:t>
            </a:r>
            <a:r>
              <a:rPr lang="en-US" sz="1800" dirty="0">
                <a:latin typeface="Arial"/>
                <a:ea typeface="Arial"/>
                <a:cs typeface="Arial"/>
                <a:sym typeface="Arial"/>
              </a:rPr>
              <a:t> do </a:t>
            </a:r>
            <a:r>
              <a:rPr lang="en-US" sz="1800" dirty="0" err="1">
                <a:latin typeface="Arial"/>
                <a:ea typeface="Arial"/>
                <a:cs typeface="Arial"/>
                <a:sym typeface="Arial"/>
              </a:rPr>
              <a:t>swojego</a:t>
            </a:r>
            <a:r>
              <a:rPr lang="en-US" sz="1800" dirty="0">
                <a:latin typeface="Arial"/>
                <a:ea typeface="Arial"/>
                <a:cs typeface="Arial"/>
                <a:sym typeface="Arial"/>
              </a:rPr>
              <a:t> </a:t>
            </a:r>
            <a:r>
              <a:rPr lang="en-US" sz="1800" dirty="0" err="1">
                <a:latin typeface="Arial"/>
                <a:ea typeface="Arial"/>
                <a:cs typeface="Arial"/>
                <a:sym typeface="Arial"/>
              </a:rPr>
              <a:t>koszyka</a:t>
            </a:r>
            <a:r>
              <a:rPr lang="en-US" sz="1800" dirty="0">
                <a:latin typeface="Arial"/>
                <a:ea typeface="Arial"/>
                <a:cs typeface="Arial"/>
                <a:sym typeface="Arial"/>
              </a:rPr>
              <a:t>, a </a:t>
            </a:r>
            <a:r>
              <a:rPr lang="en-US" sz="1800" dirty="0" err="1">
                <a:latin typeface="Arial"/>
                <a:ea typeface="Arial"/>
                <a:cs typeface="Arial"/>
                <a:sym typeface="Arial"/>
              </a:rPr>
              <a:t>następnie</a:t>
            </a:r>
            <a:r>
              <a:rPr lang="en-US" sz="1800" dirty="0">
                <a:latin typeface="Arial"/>
                <a:ea typeface="Arial"/>
                <a:cs typeface="Arial"/>
                <a:sym typeface="Arial"/>
              </a:rPr>
              <a:t> </a:t>
            </a:r>
            <a:r>
              <a:rPr lang="en-US" sz="1800" dirty="0" err="1">
                <a:latin typeface="Arial"/>
                <a:ea typeface="Arial"/>
                <a:cs typeface="Arial"/>
                <a:sym typeface="Arial"/>
              </a:rPr>
              <a:t>dokonuje</a:t>
            </a:r>
            <a:r>
              <a:rPr lang="en-US" sz="1800" dirty="0">
                <a:latin typeface="Arial"/>
                <a:ea typeface="Arial"/>
                <a:cs typeface="Arial"/>
                <a:sym typeface="Arial"/>
              </a:rPr>
              <a:t> </a:t>
            </a:r>
            <a:r>
              <a:rPr lang="en-US" sz="1800" dirty="0" err="1">
                <a:latin typeface="Arial"/>
                <a:ea typeface="Arial"/>
                <a:cs typeface="Arial"/>
                <a:sym typeface="Arial"/>
              </a:rPr>
              <a:t>zakupu</a:t>
            </a:r>
            <a:r>
              <a:rPr lang="en-US" sz="1800" dirty="0">
                <a:latin typeface="Arial"/>
                <a:ea typeface="Arial"/>
                <a:cs typeface="Arial"/>
                <a:sym typeface="Arial"/>
              </a:rPr>
              <a:t>. </a:t>
            </a:r>
            <a:r>
              <a:rPr lang="en-US" sz="1800" dirty="0" err="1">
                <a:latin typeface="Arial"/>
                <a:ea typeface="Arial"/>
                <a:cs typeface="Arial"/>
                <a:sym typeface="Arial"/>
              </a:rPr>
              <a:t>Wykonywane</a:t>
            </a:r>
            <a:r>
              <a:rPr lang="en-US" sz="1800" dirty="0">
                <a:latin typeface="Arial"/>
                <a:ea typeface="Arial"/>
                <a:cs typeface="Arial"/>
                <a:sym typeface="Arial"/>
              </a:rPr>
              <a:t> </a:t>
            </a:r>
            <a:r>
              <a:rPr lang="en-US" sz="1800" dirty="0" err="1">
                <a:latin typeface="Arial"/>
                <a:ea typeface="Arial"/>
                <a:cs typeface="Arial"/>
                <a:sym typeface="Arial"/>
              </a:rPr>
              <a:t>operacje</a:t>
            </a:r>
            <a:r>
              <a:rPr lang="en-US" sz="1800" dirty="0">
                <a:latin typeface="Arial"/>
                <a:ea typeface="Arial"/>
                <a:cs typeface="Arial"/>
                <a:sym typeface="Arial"/>
              </a:rPr>
              <a:t> </a:t>
            </a:r>
            <a:r>
              <a:rPr lang="en-US" sz="1800" dirty="0" err="1">
                <a:latin typeface="Arial"/>
                <a:ea typeface="Arial"/>
                <a:cs typeface="Arial"/>
                <a:sym typeface="Arial"/>
              </a:rPr>
              <a:t>powinny</a:t>
            </a:r>
            <a:r>
              <a:rPr lang="en-US" sz="1800" dirty="0">
                <a:latin typeface="Arial"/>
                <a:ea typeface="Arial"/>
                <a:cs typeface="Arial"/>
                <a:sym typeface="Arial"/>
              </a:rPr>
              <a:t> </a:t>
            </a:r>
            <a:r>
              <a:rPr lang="en-US" sz="1800" dirty="0" err="1">
                <a:latin typeface="Arial"/>
                <a:ea typeface="Arial"/>
                <a:cs typeface="Arial"/>
                <a:sym typeface="Arial"/>
              </a:rPr>
              <a:t>być</a:t>
            </a:r>
            <a:r>
              <a:rPr lang="en-US" sz="1800" dirty="0">
                <a:latin typeface="Arial"/>
                <a:ea typeface="Arial"/>
                <a:cs typeface="Arial"/>
                <a:sym typeface="Arial"/>
              </a:rPr>
              <a:t> </a:t>
            </a:r>
            <a:r>
              <a:rPr lang="en-US" sz="1800" dirty="0" err="1">
                <a:latin typeface="Arial"/>
                <a:ea typeface="Arial"/>
                <a:cs typeface="Arial"/>
                <a:sym typeface="Arial"/>
              </a:rPr>
              <a:t>wyświetlane</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konsoli</a:t>
            </a:r>
            <a:r>
              <a:rPr lang="en-US" sz="1800" dirty="0">
                <a:latin typeface="Arial"/>
                <a:ea typeface="Arial"/>
                <a:cs typeface="Arial"/>
                <a:sym typeface="Arial"/>
              </a:rPr>
              <a:t>.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odpowiednią</a:t>
            </a:r>
            <a:r>
              <a:rPr lang="en-US" sz="1800" dirty="0">
                <a:latin typeface="Arial"/>
                <a:ea typeface="Arial"/>
                <a:cs typeface="Arial"/>
                <a:sym typeface="Arial"/>
              </a:rPr>
              <a:t> </a:t>
            </a:r>
            <a:r>
              <a:rPr lang="en-US" sz="1800" dirty="0" err="1">
                <a:latin typeface="Arial"/>
                <a:ea typeface="Arial"/>
                <a:cs typeface="Arial"/>
                <a:sym typeface="Arial"/>
              </a:rPr>
              <a:t>hermetyzację</a:t>
            </a:r>
            <a:r>
              <a:rPr lang="en-US" sz="1800" dirty="0">
                <a:latin typeface="Arial"/>
                <a:ea typeface="Arial"/>
                <a:cs typeface="Arial"/>
                <a:sym typeface="Arial"/>
              </a:rPr>
              <a:t> </a:t>
            </a:r>
            <a:r>
              <a:rPr lang="en-US" sz="1800" dirty="0" err="1">
                <a:latin typeface="Arial"/>
                <a:ea typeface="Arial"/>
                <a:cs typeface="Arial"/>
                <a:sym typeface="Arial"/>
              </a:rPr>
              <a:t>swojego</a:t>
            </a:r>
            <a:r>
              <a:rPr lang="en-US" sz="1800" dirty="0">
                <a:latin typeface="Arial"/>
                <a:ea typeface="Arial"/>
                <a:cs typeface="Arial"/>
                <a:sym typeface="Arial"/>
              </a:rPr>
              <a:t> API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właściwe</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a:t>
            </a:r>
            <a:endParaRPr sz="1800" dirty="0">
              <a:latin typeface="Arial"/>
              <a:ea typeface="Arial"/>
              <a:cs typeface="Arial"/>
              <a:sym typeface="Arial"/>
            </a:endParaRPr>
          </a:p>
        </p:txBody>
      </p:sp>
      <p:sp>
        <p:nvSpPr>
          <p:cNvPr id="1075" name="Google Shape;1075;p10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02"/>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klasa String</a:t>
            </a:r>
            <a:endParaRPr sz="4800">
              <a:solidFill>
                <a:srgbClr val="000000"/>
              </a:solidFill>
            </a:endParaRPr>
          </a:p>
        </p:txBody>
      </p:sp>
      <p:sp>
        <p:nvSpPr>
          <p:cNvPr id="1081" name="Google Shape;1081;p10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1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sz="2400">
              <a:solidFill>
                <a:schemeClr val="accent6"/>
              </a:solidFill>
              <a:latin typeface="Arial"/>
              <a:ea typeface="Arial"/>
              <a:cs typeface="Arial"/>
              <a:sym typeface="Arial"/>
            </a:endParaRPr>
          </a:p>
        </p:txBody>
      </p:sp>
      <p:sp>
        <p:nvSpPr>
          <p:cNvPr id="1087" name="Google Shape;1087;p103"/>
          <p:cNvSpPr txBox="1">
            <a:spLocks noGrp="1"/>
          </p:cNvSpPr>
          <p:nvPr>
            <p:ph type="ctrTitle" idx="4294967295"/>
          </p:nvPr>
        </p:nvSpPr>
        <p:spPr>
          <a:xfrm>
            <a:off x="1447800" y="2448601"/>
            <a:ext cx="9144000" cy="37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r>
              <a:rPr lang="en-US" sz="3600">
                <a:solidFill>
                  <a:srgbClr val="B7B7B7"/>
                </a:solidFill>
                <a:latin typeface="Arial"/>
                <a:ea typeface="Arial"/>
                <a:cs typeface="Arial"/>
                <a:sym typeface="Arial"/>
              </a:rPr>
              <a:t> // literal</a:t>
            </a:r>
            <a:endParaRPr sz="3600">
              <a:solidFill>
                <a:srgbClr val="B7B7B7"/>
              </a:solidFill>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
        <p:nvSpPr>
          <p:cNvPr id="1088" name="Google Shape;1088;p103"/>
          <p:cNvSpPr txBox="1">
            <a:spLocks noGrp="1"/>
          </p:cNvSpPr>
          <p:nvPr>
            <p:ph type="ctrTitle" idx="4294967295"/>
          </p:nvPr>
        </p:nvSpPr>
        <p:spPr>
          <a:xfrm>
            <a:off x="64050" y="1099775"/>
            <a:ext cx="12063900" cy="15012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obiekt klasy java.lang.String reprezentujący łańcuch znaków (tablicę znaków). Obiekt jest niezmienny, raz utworzony nie może zmienić stanu. String jest jedną z najczęściej używanych obiektów w Javie dlatego posiada kilka wyjątkowych właściwości: własny literał, rozszerzony operator ‘+’, string pool</a:t>
            </a:r>
            <a:endParaRPr sz="20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094" name="Google Shape;1094;p10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występują tylko liczby, to mamy do czynienia z </a:t>
            </a:r>
            <a:r>
              <a:rPr lang="en-US" sz="2800" b="1">
                <a:solidFill>
                  <a:srgbClr val="000000"/>
                </a:solidFill>
                <a:latin typeface="Arial"/>
                <a:ea typeface="Arial"/>
                <a:cs typeface="Arial"/>
                <a:sym typeface="Arial"/>
              </a:rPr>
              <a:t>działaniem matematycznym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6 (int)</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jednym z czynników jest String, to mamy do czynienia z </a:t>
            </a:r>
            <a:r>
              <a:rPr lang="en-US" sz="2800">
                <a:solidFill>
                  <a:srgbClr val="20999D"/>
                </a:solidFill>
                <a:latin typeface="Arial"/>
                <a:ea typeface="Arial"/>
                <a:cs typeface="Arial"/>
                <a:sym typeface="Arial"/>
              </a:rPr>
              <a:t>konkatenacją</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Wyrażenie jest wykonywane </a:t>
            </a:r>
            <a:r>
              <a:rPr lang="en-US" sz="2800" b="1">
                <a:solidFill>
                  <a:srgbClr val="000000"/>
                </a:solidFill>
                <a:latin typeface="Arial"/>
                <a:ea typeface="Arial"/>
                <a:cs typeface="Arial"/>
                <a:sym typeface="Arial"/>
              </a:rPr>
              <a:t>od lewej do prawej</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33 (String)</a:t>
            </a:r>
            <a:endParaRPr sz="2800">
              <a:solidFill>
                <a:srgbClr val="99999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Rys historyczny</a:t>
            </a:r>
            <a:endParaRPr>
              <a:latin typeface="Arial"/>
              <a:ea typeface="Arial"/>
              <a:cs typeface="Arial"/>
              <a:sym typeface="Arial"/>
            </a:endParaRPr>
          </a:p>
        </p:txBody>
      </p:sp>
      <p:sp>
        <p:nvSpPr>
          <p:cNvPr id="204" name="Google Shape;204;p2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a:latin typeface="Arial"/>
                <a:ea typeface="Arial"/>
                <a:cs typeface="Arial"/>
                <a:sym typeface="Arial"/>
              </a:rPr>
              <a:t> </a:t>
            </a:r>
            <a:endParaRPr/>
          </a:p>
        </p:txBody>
      </p:sp>
      <p:sp>
        <p:nvSpPr>
          <p:cNvPr id="205" name="Google Shape;205;p24"/>
          <p:cNvSpPr/>
          <p:nvPr/>
        </p:nvSpPr>
        <p:spPr>
          <a:xfrm>
            <a:off x="587400" y="2799775"/>
            <a:ext cx="1129500" cy="468300"/>
          </a:xfrm>
          <a:prstGeom prst="chevron">
            <a:avLst>
              <a:gd name="adj" fmla="val 50000"/>
            </a:avLst>
          </a:prstGeom>
          <a:solidFill>
            <a:srgbClr val="A64D7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1991</a:t>
            </a:r>
            <a:endParaRPr>
              <a:solidFill>
                <a:srgbClr val="FFFFFF"/>
              </a:solidFill>
            </a:endParaRPr>
          </a:p>
        </p:txBody>
      </p:sp>
      <p:sp>
        <p:nvSpPr>
          <p:cNvPr id="206" name="Google Shape;206;p24"/>
          <p:cNvSpPr/>
          <p:nvPr/>
        </p:nvSpPr>
        <p:spPr>
          <a:xfrm>
            <a:off x="1716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1996</a:t>
            </a:r>
            <a:endParaRPr>
              <a:solidFill>
                <a:srgbClr val="FFFFFF"/>
              </a:solidFill>
            </a:endParaRPr>
          </a:p>
        </p:txBody>
      </p:sp>
      <p:grpSp>
        <p:nvGrpSpPr>
          <p:cNvPr id="207" name="Google Shape;207;p24"/>
          <p:cNvGrpSpPr/>
          <p:nvPr/>
        </p:nvGrpSpPr>
        <p:grpSpPr>
          <a:xfrm>
            <a:off x="118050" y="1081513"/>
            <a:ext cx="2068200" cy="1718263"/>
            <a:chOff x="-4400" y="1081513"/>
            <a:chExt cx="2068200" cy="1718263"/>
          </a:xfrm>
        </p:grpSpPr>
        <p:sp>
          <p:nvSpPr>
            <p:cNvPr id="208" name="Google Shape;208;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nowy język programowania:</a:t>
              </a:r>
              <a:endParaRPr sz="1200"/>
            </a:p>
            <a:p>
              <a:pPr marL="0" lvl="0" indent="0" algn="ctr" rtl="0">
                <a:spcBef>
                  <a:spcPts val="0"/>
                </a:spcBef>
                <a:spcAft>
                  <a:spcPts val="0"/>
                </a:spcAft>
                <a:buNone/>
              </a:pPr>
              <a:r>
                <a:rPr lang="en-US" sz="1200"/>
                <a:t>Oak ➝ Green </a:t>
              </a:r>
              <a:r>
                <a:rPr lang="en-US" sz="1200">
                  <a:solidFill>
                    <a:schemeClr val="dk1"/>
                  </a:solidFill>
                </a:rPr>
                <a:t>➝ Java</a:t>
              </a:r>
              <a:endParaRPr sz="1200"/>
            </a:p>
          </p:txBody>
        </p:sp>
        <p:cxnSp>
          <p:nvCxnSpPr>
            <p:cNvPr id="209" name="Google Shape;209;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pic>
        <p:nvPicPr>
          <p:cNvPr id="210" name="Google Shape;210;p24"/>
          <p:cNvPicPr preferRelativeResize="0"/>
          <p:nvPr/>
        </p:nvPicPr>
        <p:blipFill>
          <a:blip r:embed="rId3">
            <a:alphaModFix/>
          </a:blip>
          <a:stretch>
            <a:fillRect/>
          </a:stretch>
        </p:blipFill>
        <p:spPr>
          <a:xfrm>
            <a:off x="3582325" y="3708463"/>
            <a:ext cx="3512250" cy="1747950"/>
          </a:xfrm>
          <a:prstGeom prst="rect">
            <a:avLst/>
          </a:prstGeom>
          <a:noFill/>
          <a:ln>
            <a:noFill/>
          </a:ln>
        </p:spPr>
      </p:pic>
      <p:pic>
        <p:nvPicPr>
          <p:cNvPr id="211" name="Google Shape;211;p24"/>
          <p:cNvPicPr preferRelativeResize="0"/>
          <p:nvPr/>
        </p:nvPicPr>
        <p:blipFill>
          <a:blip r:embed="rId4">
            <a:alphaModFix/>
          </a:blip>
          <a:stretch>
            <a:fillRect/>
          </a:stretch>
        </p:blipFill>
        <p:spPr>
          <a:xfrm>
            <a:off x="7416499" y="4264799"/>
            <a:ext cx="4492701" cy="635300"/>
          </a:xfrm>
          <a:prstGeom prst="rect">
            <a:avLst/>
          </a:prstGeom>
          <a:noFill/>
          <a:ln>
            <a:noFill/>
          </a:ln>
        </p:spPr>
      </p:pic>
      <p:sp>
        <p:nvSpPr>
          <p:cNvPr id="212" name="Google Shape;212;p24"/>
          <p:cNvSpPr/>
          <p:nvPr/>
        </p:nvSpPr>
        <p:spPr>
          <a:xfrm>
            <a:off x="28464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2004</a:t>
            </a:r>
            <a:endParaRPr>
              <a:solidFill>
                <a:srgbClr val="FFFFFF"/>
              </a:solidFill>
            </a:endParaRPr>
          </a:p>
        </p:txBody>
      </p:sp>
      <p:grpSp>
        <p:nvGrpSpPr>
          <p:cNvPr id="213" name="Google Shape;213;p24"/>
          <p:cNvGrpSpPr/>
          <p:nvPr/>
        </p:nvGrpSpPr>
        <p:grpSpPr>
          <a:xfrm>
            <a:off x="1653450" y="1647238"/>
            <a:ext cx="1256400" cy="1152600"/>
            <a:chOff x="401500" y="1647238"/>
            <a:chExt cx="1256400" cy="1152600"/>
          </a:xfrm>
        </p:grpSpPr>
        <p:sp>
          <p:nvSpPr>
            <p:cNvPr id="214" name="Google Shape;214;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1.0</a:t>
              </a:r>
              <a:endParaRPr sz="1200"/>
            </a:p>
            <a:p>
              <a:pPr marL="0" lvl="0" indent="0" algn="ctr" rtl="0">
                <a:spcBef>
                  <a:spcPts val="0"/>
                </a:spcBef>
                <a:spcAft>
                  <a:spcPts val="0"/>
                </a:spcAft>
                <a:buNone/>
              </a:pPr>
              <a:endParaRPr sz="1200"/>
            </a:p>
          </p:txBody>
        </p:sp>
        <p:cxnSp>
          <p:nvCxnSpPr>
            <p:cNvPr id="215" name="Google Shape;215;p24"/>
            <p:cNvCxnSpPr>
              <a:stCxn id="214"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nvGrpSpPr>
          <p:cNvPr id="216" name="Google Shape;216;p24"/>
          <p:cNvGrpSpPr/>
          <p:nvPr/>
        </p:nvGrpSpPr>
        <p:grpSpPr>
          <a:xfrm>
            <a:off x="2377050" y="1297450"/>
            <a:ext cx="2068200" cy="1502325"/>
            <a:chOff x="-4400" y="1297450"/>
            <a:chExt cx="2068200" cy="1502325"/>
          </a:xfrm>
        </p:grpSpPr>
        <p:sp>
          <p:nvSpPr>
            <p:cNvPr id="217" name="Google Shape;217;p24"/>
            <p:cNvSpPr txBox="1"/>
            <p:nvPr/>
          </p:nvSpPr>
          <p:spPr>
            <a:xfrm>
              <a:off x="-4400" y="1297450"/>
              <a:ext cx="2068200" cy="58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a:solidFill>
                    <a:schemeClr val="dk1"/>
                  </a:solidFill>
                </a:rPr>
                <a:t>J2SE 5.0</a:t>
              </a:r>
              <a:endParaRPr sz="1200"/>
            </a:p>
          </p:txBody>
        </p:sp>
        <p:cxnSp>
          <p:nvCxnSpPr>
            <p:cNvPr id="218" name="Google Shape;218;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19" name="Google Shape;219;p24"/>
          <p:cNvGrpSpPr/>
          <p:nvPr/>
        </p:nvGrpSpPr>
        <p:grpSpPr>
          <a:xfrm>
            <a:off x="3912450" y="1647238"/>
            <a:ext cx="1256400" cy="1620838"/>
            <a:chOff x="3912450" y="1647238"/>
            <a:chExt cx="1256400" cy="1620838"/>
          </a:xfrm>
        </p:grpSpPr>
        <p:sp>
          <p:nvSpPr>
            <p:cNvPr id="220" name="Google Shape;220;p24"/>
            <p:cNvSpPr/>
            <p:nvPr/>
          </p:nvSpPr>
          <p:spPr>
            <a:xfrm>
              <a:off x="3975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2006</a:t>
              </a:r>
              <a:endParaRPr>
                <a:solidFill>
                  <a:srgbClr val="FFFFFF"/>
                </a:solidFill>
              </a:endParaRPr>
            </a:p>
          </p:txBody>
        </p:sp>
        <p:grpSp>
          <p:nvGrpSpPr>
            <p:cNvPr id="221" name="Google Shape;221;p24"/>
            <p:cNvGrpSpPr/>
            <p:nvPr/>
          </p:nvGrpSpPr>
          <p:grpSpPr>
            <a:xfrm>
              <a:off x="3912450" y="1647238"/>
              <a:ext cx="1256400" cy="1152600"/>
              <a:chOff x="401500" y="1647238"/>
              <a:chExt cx="1256400" cy="1152600"/>
            </a:xfrm>
          </p:grpSpPr>
          <p:sp>
            <p:nvSpPr>
              <p:cNvPr id="222" name="Google Shape;222;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6</a:t>
                </a:r>
                <a:endParaRPr sz="1200"/>
              </a:p>
              <a:p>
                <a:pPr marL="0" lvl="0" indent="0" algn="ctr" rtl="0">
                  <a:spcBef>
                    <a:spcPts val="0"/>
                  </a:spcBef>
                  <a:spcAft>
                    <a:spcPts val="0"/>
                  </a:spcAft>
                  <a:buNone/>
                </a:pPr>
                <a:endParaRPr sz="1200"/>
              </a:p>
            </p:txBody>
          </p:sp>
          <p:cxnSp>
            <p:nvCxnSpPr>
              <p:cNvPr id="223" name="Google Shape;223;p24"/>
              <p:cNvCxnSpPr>
                <a:stCxn id="222"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24" name="Google Shape;224;p24"/>
          <p:cNvSpPr/>
          <p:nvPr/>
        </p:nvSpPr>
        <p:spPr>
          <a:xfrm>
            <a:off x="516885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2009</a:t>
            </a:r>
            <a:endParaRPr>
              <a:solidFill>
                <a:srgbClr val="FFFFFF"/>
              </a:solidFill>
            </a:endParaRPr>
          </a:p>
        </p:txBody>
      </p:sp>
      <p:grpSp>
        <p:nvGrpSpPr>
          <p:cNvPr id="225" name="Google Shape;225;p24"/>
          <p:cNvGrpSpPr/>
          <p:nvPr/>
        </p:nvGrpSpPr>
        <p:grpSpPr>
          <a:xfrm>
            <a:off x="4699500" y="1081513"/>
            <a:ext cx="2068200" cy="1718263"/>
            <a:chOff x="-4400" y="1081513"/>
            <a:chExt cx="2068200" cy="1718263"/>
          </a:xfrm>
        </p:grpSpPr>
        <p:sp>
          <p:nvSpPr>
            <p:cNvPr id="226" name="Google Shape;226;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Sun </a:t>
              </a:r>
              <a:r>
                <a:rPr lang="en-US" sz="1200">
                  <a:solidFill>
                    <a:schemeClr val="dk1"/>
                  </a:solidFill>
                </a:rPr>
                <a:t>➝ Oracle</a:t>
              </a:r>
              <a:endParaRPr sz="1200"/>
            </a:p>
          </p:txBody>
        </p:sp>
        <p:cxnSp>
          <p:nvCxnSpPr>
            <p:cNvPr id="227" name="Google Shape;227;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28" name="Google Shape;228;p24"/>
          <p:cNvGrpSpPr/>
          <p:nvPr/>
        </p:nvGrpSpPr>
        <p:grpSpPr>
          <a:xfrm>
            <a:off x="6176175" y="1578950"/>
            <a:ext cx="1437300" cy="1689150"/>
            <a:chOff x="3790275" y="1578950"/>
            <a:chExt cx="1437300" cy="1689150"/>
          </a:xfrm>
        </p:grpSpPr>
        <p:sp>
          <p:nvSpPr>
            <p:cNvPr id="229" name="Google Shape;229;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2010</a:t>
              </a:r>
              <a:endParaRPr>
                <a:solidFill>
                  <a:srgbClr val="FFFFFF"/>
                </a:solidFill>
              </a:endParaRPr>
            </a:p>
          </p:txBody>
        </p:sp>
        <p:grpSp>
          <p:nvGrpSpPr>
            <p:cNvPr id="230" name="Google Shape;230;p24"/>
            <p:cNvGrpSpPr/>
            <p:nvPr/>
          </p:nvGrpSpPr>
          <p:grpSpPr>
            <a:xfrm>
              <a:off x="3790275" y="1578950"/>
              <a:ext cx="1437300" cy="1220850"/>
              <a:chOff x="279325" y="1578950"/>
              <a:chExt cx="1437300" cy="1220850"/>
            </a:xfrm>
          </p:grpSpPr>
          <p:sp>
            <p:nvSpPr>
              <p:cNvPr id="231" name="Google Shape;231;p24"/>
              <p:cNvSpPr txBox="1"/>
              <p:nvPr/>
            </p:nvSpPr>
            <p:spPr>
              <a:xfrm>
                <a:off x="279325" y="1578950"/>
                <a:ext cx="14373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Gosling opuszcza Sun Microsystems</a:t>
                </a:r>
                <a:endParaRPr sz="1200"/>
              </a:p>
              <a:p>
                <a:pPr marL="0" lvl="0" indent="0" algn="ctr" rtl="0">
                  <a:spcBef>
                    <a:spcPts val="0"/>
                  </a:spcBef>
                  <a:spcAft>
                    <a:spcPts val="0"/>
                  </a:spcAft>
                  <a:buNone/>
                </a:pPr>
                <a:endParaRPr sz="1200"/>
              </a:p>
            </p:txBody>
          </p:sp>
          <p:cxnSp>
            <p:nvCxnSpPr>
              <p:cNvPr id="232" name="Google Shape;232;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33" name="Google Shape;233;p24"/>
          <p:cNvSpPr/>
          <p:nvPr/>
        </p:nvSpPr>
        <p:spPr>
          <a:xfrm>
            <a:off x="74913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2014</a:t>
            </a:r>
            <a:endParaRPr>
              <a:solidFill>
                <a:srgbClr val="FFFFFF"/>
              </a:solidFill>
            </a:endParaRPr>
          </a:p>
        </p:txBody>
      </p:sp>
      <p:grpSp>
        <p:nvGrpSpPr>
          <p:cNvPr id="234" name="Google Shape;234;p24"/>
          <p:cNvGrpSpPr/>
          <p:nvPr/>
        </p:nvGrpSpPr>
        <p:grpSpPr>
          <a:xfrm>
            <a:off x="7021950" y="1081513"/>
            <a:ext cx="2068200" cy="1718263"/>
            <a:chOff x="-4400" y="1081513"/>
            <a:chExt cx="2068200" cy="1718263"/>
          </a:xfrm>
        </p:grpSpPr>
        <p:sp>
          <p:nvSpPr>
            <p:cNvPr id="235" name="Google Shape;235;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Clr>
                  <a:schemeClr val="dk1"/>
                </a:buClr>
                <a:buSzPts val="1100"/>
                <a:buFont typeface="Arial"/>
                <a:buNone/>
              </a:pPr>
              <a:r>
                <a:rPr lang="en-US" sz="1200">
                  <a:solidFill>
                    <a:schemeClr val="dk1"/>
                  </a:solidFill>
                </a:rPr>
                <a:t>Java SE 8</a:t>
              </a:r>
              <a:endParaRPr sz="1200">
                <a:solidFill>
                  <a:schemeClr val="dk1"/>
                </a:solidFill>
              </a:endParaRPr>
            </a:p>
            <a:p>
              <a:pPr marL="0" lvl="0" indent="0" algn="ctr" rtl="0">
                <a:spcBef>
                  <a:spcPts val="0"/>
                </a:spcBef>
                <a:spcAft>
                  <a:spcPts val="0"/>
                </a:spcAft>
                <a:buClr>
                  <a:schemeClr val="dk1"/>
                </a:buClr>
                <a:buSzPts val="1100"/>
                <a:buFont typeface="Arial"/>
                <a:buNone/>
              </a:pPr>
              <a:endParaRPr sz="1200">
                <a:solidFill>
                  <a:schemeClr val="dk1"/>
                </a:solidFill>
              </a:endParaRPr>
            </a:p>
            <a:p>
              <a:pPr marL="0" lvl="0" indent="0" algn="ctr" rtl="0">
                <a:spcBef>
                  <a:spcPts val="0"/>
                </a:spcBef>
                <a:spcAft>
                  <a:spcPts val="0"/>
                </a:spcAft>
                <a:buNone/>
              </a:pPr>
              <a:endParaRPr sz="1200"/>
            </a:p>
          </p:txBody>
        </p:sp>
        <p:cxnSp>
          <p:nvCxnSpPr>
            <p:cNvPr id="236" name="Google Shape;236;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37" name="Google Shape;237;p24"/>
          <p:cNvGrpSpPr/>
          <p:nvPr/>
        </p:nvGrpSpPr>
        <p:grpSpPr>
          <a:xfrm>
            <a:off x="8620800" y="1647250"/>
            <a:ext cx="1256400" cy="1620863"/>
            <a:chOff x="3849000" y="1647238"/>
            <a:chExt cx="1256400" cy="1620863"/>
          </a:xfrm>
        </p:grpSpPr>
        <p:sp>
          <p:nvSpPr>
            <p:cNvPr id="238" name="Google Shape;238;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2018</a:t>
              </a:r>
              <a:endParaRPr>
                <a:solidFill>
                  <a:srgbClr val="FFFFFF"/>
                </a:solidFill>
              </a:endParaRPr>
            </a:p>
          </p:txBody>
        </p:sp>
        <p:grpSp>
          <p:nvGrpSpPr>
            <p:cNvPr id="239" name="Google Shape;239;p24"/>
            <p:cNvGrpSpPr/>
            <p:nvPr/>
          </p:nvGrpSpPr>
          <p:grpSpPr>
            <a:xfrm>
              <a:off x="3849000" y="1647238"/>
              <a:ext cx="1256400" cy="1152563"/>
              <a:chOff x="338050" y="1647238"/>
              <a:chExt cx="1256400" cy="1152563"/>
            </a:xfrm>
          </p:grpSpPr>
          <p:sp>
            <p:nvSpPr>
              <p:cNvPr id="240" name="Google Shape;240;p24"/>
              <p:cNvSpPr txBox="1"/>
              <p:nvPr/>
            </p:nvSpPr>
            <p:spPr>
              <a:xfrm>
                <a:off x="33805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11</a:t>
                </a:r>
                <a:endParaRPr sz="1200"/>
              </a:p>
            </p:txBody>
          </p:sp>
          <p:cxnSp>
            <p:nvCxnSpPr>
              <p:cNvPr id="241" name="Google Shape;241;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42" name="Google Shape;242;p24"/>
          <p:cNvSpPr/>
          <p:nvPr/>
        </p:nvSpPr>
        <p:spPr>
          <a:xfrm>
            <a:off x="9877200" y="2799788"/>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2019</a:t>
            </a:r>
            <a:endParaRPr>
              <a:solidFill>
                <a:srgbClr val="FFFFFF"/>
              </a:solidFill>
            </a:endParaRPr>
          </a:p>
        </p:txBody>
      </p:sp>
      <p:grpSp>
        <p:nvGrpSpPr>
          <p:cNvPr id="243" name="Google Shape;243;p24"/>
          <p:cNvGrpSpPr/>
          <p:nvPr/>
        </p:nvGrpSpPr>
        <p:grpSpPr>
          <a:xfrm>
            <a:off x="9402875" y="963000"/>
            <a:ext cx="2068200" cy="1836788"/>
            <a:chOff x="-9375" y="962988"/>
            <a:chExt cx="2068200" cy="1836788"/>
          </a:xfrm>
        </p:grpSpPr>
        <p:sp>
          <p:nvSpPr>
            <p:cNvPr id="244" name="Google Shape;244;p24"/>
            <p:cNvSpPr txBox="1"/>
            <p:nvPr/>
          </p:nvSpPr>
          <p:spPr>
            <a:xfrm>
              <a:off x="-9375" y="962988"/>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15 miliardów urządzeń</a:t>
              </a:r>
              <a:endParaRPr sz="1200"/>
            </a:p>
            <a:p>
              <a:pPr marL="0" lvl="0" indent="0" algn="ctr" rtl="0">
                <a:spcBef>
                  <a:spcPts val="0"/>
                </a:spcBef>
                <a:spcAft>
                  <a:spcPts val="0"/>
                </a:spcAft>
                <a:buNone/>
              </a:pPr>
              <a:r>
                <a:rPr lang="en-US" sz="1200"/>
                <a:t>https://go.java</a:t>
              </a:r>
              <a:endParaRPr sz="1200"/>
            </a:p>
          </p:txBody>
        </p:sp>
        <p:cxnSp>
          <p:nvCxnSpPr>
            <p:cNvPr id="245" name="Google Shape;245;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sp>
        <p:nvSpPr>
          <p:cNvPr id="246" name="Google Shape;246;p24"/>
          <p:cNvSpPr/>
          <p:nvPr/>
        </p:nvSpPr>
        <p:spPr>
          <a:xfrm>
            <a:off x="11151700" y="2556775"/>
            <a:ext cx="954300" cy="9543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24"/>
          <p:cNvGrpSpPr/>
          <p:nvPr/>
        </p:nvGrpSpPr>
        <p:grpSpPr>
          <a:xfrm>
            <a:off x="536563" y="3381800"/>
            <a:ext cx="2458500" cy="2498775"/>
            <a:chOff x="536563" y="3381800"/>
            <a:chExt cx="2458500" cy="2498775"/>
          </a:xfrm>
        </p:grpSpPr>
        <p:pic>
          <p:nvPicPr>
            <p:cNvPr id="248" name="Google Shape;248;p24"/>
            <p:cNvPicPr preferRelativeResize="0"/>
            <p:nvPr/>
          </p:nvPicPr>
          <p:blipFill>
            <a:blip r:embed="rId5">
              <a:alphaModFix/>
            </a:blip>
            <a:stretch>
              <a:fillRect/>
            </a:stretch>
          </p:blipFill>
          <p:spPr>
            <a:xfrm>
              <a:off x="610937" y="3381800"/>
              <a:ext cx="2309775" cy="2323304"/>
            </a:xfrm>
            <a:prstGeom prst="rect">
              <a:avLst/>
            </a:prstGeom>
            <a:noFill/>
            <a:ln>
              <a:noFill/>
            </a:ln>
          </p:spPr>
        </p:pic>
        <p:sp>
          <p:nvSpPr>
            <p:cNvPr id="249" name="Google Shape;249;p24"/>
            <p:cNvSpPr txBox="1"/>
            <p:nvPr/>
          </p:nvSpPr>
          <p:spPr>
            <a:xfrm>
              <a:off x="536563" y="5646575"/>
              <a:ext cx="2458500" cy="2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James Gosling</a:t>
              </a:r>
              <a:endParaRPr/>
            </a:p>
            <a:p>
              <a:pPr marL="0" lvl="0" indent="0" algn="ctr" rtl="0">
                <a:spcBef>
                  <a:spcPts val="0"/>
                </a:spcBef>
                <a:spcAft>
                  <a:spcPts val="0"/>
                </a:spcAft>
                <a:buNone/>
              </a:pPr>
              <a:r>
                <a:rPr lang="en-US"/>
                <a:t>Father of Java</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konkatenacja</a:t>
            </a:r>
            <a:r>
              <a:rPr lang="en-US" sz="2400" dirty="0">
                <a:solidFill>
                  <a:schemeClr val="accent6"/>
                </a:solidFill>
                <a:latin typeface="Arial"/>
                <a:ea typeface="Arial"/>
                <a:cs typeface="Arial"/>
                <a:sym typeface="Arial"/>
              </a:rPr>
              <a:t> (concatenation)</a:t>
            </a:r>
            <a:endParaRPr sz="2400" dirty="0">
              <a:solidFill>
                <a:schemeClr val="accent6"/>
              </a:solidFill>
              <a:latin typeface="Arial"/>
              <a:ea typeface="Arial"/>
              <a:cs typeface="Arial"/>
              <a:sym typeface="Arial"/>
            </a:endParaRPr>
          </a:p>
        </p:txBody>
      </p:sp>
      <p:sp>
        <p:nvSpPr>
          <p:cNvPr id="1100" name="Google Shape;1100;p105"/>
          <p:cNvSpPr txBox="1">
            <a:spLocks noGrp="1"/>
          </p:cNvSpPr>
          <p:nvPr>
            <p:ph type="ctrTitle" idx="4294967295"/>
          </p:nvPr>
        </p:nvSpPr>
        <p:spPr>
          <a:xfrm>
            <a:off x="772325" y="963000"/>
            <a:ext cx="10895100" cy="5268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każdy obiekt może być argumentem operatora konkatenacji - jest to duże ułatwienie przy wyświetlaniu danych </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dzieje się tak dzięki metodzie toString()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Date </a:t>
            </a:r>
            <a:r>
              <a:rPr lang="en-US" sz="2800" b="1">
                <a:solidFill>
                  <a:srgbClr val="000000"/>
                </a:solidFill>
                <a:latin typeface="Arial"/>
                <a:ea typeface="Arial"/>
                <a:cs typeface="Arial"/>
                <a:sym typeface="Arial"/>
              </a:rPr>
              <a:t>today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Date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Person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Person</a:t>
            </a:r>
            <a:r>
              <a:rPr lang="en-US" sz="2800">
                <a:solidFill>
                  <a:srgbClr val="000000"/>
                </a:solidFill>
                <a:latin typeface="Arial"/>
                <a:ea typeface="Arial"/>
                <a:cs typeface="Arial"/>
                <a:sym typeface="Arial"/>
              </a:rPr>
              <a:t>("Jan", "Kowalski");</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("Witaj: " +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 dzisiaj jest: " + </a:t>
            </a:r>
            <a:r>
              <a:rPr lang="en-US" sz="2800" b="1">
                <a:solidFill>
                  <a:srgbClr val="000000"/>
                </a:solidFill>
                <a:latin typeface="Arial"/>
                <a:ea typeface="Arial"/>
                <a:cs typeface="Arial"/>
                <a:sym typeface="Arial"/>
              </a:rPr>
              <a:t>today</a:t>
            </a:r>
            <a:r>
              <a:rPr lang="en-US" sz="2800">
                <a:solidFill>
                  <a:srgbClr val="000000"/>
                </a:solidFill>
                <a:latin typeface="Arial"/>
                <a:ea typeface="Arial"/>
                <a:cs typeface="Arial"/>
                <a:sym typeface="Arial"/>
              </a:rPr>
              <a:t>);</a:t>
            </a:r>
            <a:endParaRPr sz="2800">
              <a:solidFill>
                <a:srgbClr val="999999"/>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 vs equal</a:t>
            </a:r>
            <a:endParaRPr sz="2400">
              <a:solidFill>
                <a:schemeClr val="accent6"/>
              </a:solidFill>
              <a:latin typeface="Arial"/>
              <a:ea typeface="Arial"/>
              <a:cs typeface="Arial"/>
              <a:sym typeface="Arial"/>
            </a:endParaRPr>
          </a:p>
        </p:txBody>
      </p:sp>
      <p:sp>
        <p:nvSpPr>
          <p:cNvPr id="1106" name="Google Shape;1106;p10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solidFill>
                  <a:srgbClr val="000000"/>
                </a:solidFill>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 == 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false</a:t>
            </a:r>
            <a:endParaRPr sz="3600">
              <a:solidFill>
                <a:srgbClr val="999999"/>
              </a:solidFill>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(s1.equals(s2));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true</a:t>
            </a:r>
            <a:endParaRPr sz="3600">
              <a:solidFill>
                <a:srgbClr val="999999"/>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1112" name="Google Shape;1112;p10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length()</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długość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charAt()</a:t>
            </a:r>
            <a:r>
              <a:rPr lang="en-US" sz="2200">
                <a:solidFill>
                  <a:srgbClr val="000000"/>
                </a:solidFill>
                <a:latin typeface="Arial"/>
                <a:ea typeface="Arial"/>
                <a:cs typeface="Arial"/>
                <a:sym typeface="Arial"/>
              </a:rPr>
              <a:t>: char; </a:t>
            </a:r>
            <a:r>
              <a:rPr lang="en-US" sz="2200">
                <a:solidFill>
                  <a:srgbClr val="999999"/>
                </a:solidFill>
                <a:latin typeface="Arial"/>
                <a:ea typeface="Arial"/>
                <a:cs typeface="Arial"/>
                <a:sym typeface="Arial"/>
              </a:rPr>
              <a:t>zwraca znak na danej pozycji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indexOf()</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pierwsze wystąpienie znaku</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substring()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podciąg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toLowerCase()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małe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toUpperCase()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wielkie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equalsIgnoreCase()</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 bez względu na wielkość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startsWith()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zaczyna się od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endsWith()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kończy się na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concat()</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dodaje podany String na koniec aktualnego</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contains()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String zawiera podany tekst </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replace()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podciągu na inny</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trim()</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obcięcie białych znaków z obu stron łańcucha</a:t>
            </a:r>
            <a:endParaRPr sz="2200">
              <a:solidFill>
                <a:srgbClr val="999999"/>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niezmienność</a:t>
            </a:r>
            <a:r>
              <a:rPr lang="en-US" sz="2400" dirty="0">
                <a:solidFill>
                  <a:schemeClr val="accent6"/>
                </a:solidFill>
                <a:latin typeface="Arial"/>
                <a:ea typeface="Arial"/>
                <a:cs typeface="Arial"/>
                <a:sym typeface="Arial"/>
              </a:rPr>
              <a:t> (immutability)</a:t>
            </a:r>
            <a:endParaRPr sz="2400" dirty="0">
              <a:solidFill>
                <a:schemeClr val="accent6"/>
              </a:solidFill>
              <a:latin typeface="Arial"/>
              <a:ea typeface="Arial"/>
              <a:cs typeface="Arial"/>
              <a:sym typeface="Arial"/>
            </a:endParaRPr>
          </a:p>
        </p:txBody>
      </p:sp>
      <p:sp>
        <p:nvSpPr>
          <p:cNvPr id="1118" name="Google Shape;1118;p10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Klasa String jest </a:t>
            </a:r>
            <a:r>
              <a:rPr lang="en-US" sz="2800" b="1">
                <a:solidFill>
                  <a:srgbClr val="000000"/>
                </a:solidFill>
                <a:latin typeface="Arial"/>
                <a:ea typeface="Arial"/>
                <a:cs typeface="Arial"/>
                <a:sym typeface="Arial"/>
              </a:rPr>
              <a:t>final</a:t>
            </a:r>
            <a:r>
              <a:rPr lang="en-US" sz="2800">
                <a:solidFill>
                  <a:srgbClr val="000000"/>
                </a:solidFill>
                <a:latin typeface="Arial"/>
                <a:ea typeface="Arial"/>
                <a:cs typeface="Arial"/>
                <a:sym typeface="Arial"/>
              </a:rPr>
              <a:t> i nie posiada </a:t>
            </a:r>
            <a:r>
              <a:rPr lang="en-US" sz="2800" b="1">
                <a:solidFill>
                  <a:srgbClr val="000000"/>
                </a:solidFill>
                <a:latin typeface="Arial"/>
                <a:ea typeface="Arial"/>
                <a:cs typeface="Arial"/>
                <a:sym typeface="Arial"/>
              </a:rPr>
              <a:t>settera</a:t>
            </a:r>
            <a:r>
              <a:rPr lang="en-US" sz="2800">
                <a:solidFill>
                  <a:srgbClr val="000000"/>
                </a:solidFill>
                <a:latin typeface="Arial"/>
                <a:ea typeface="Arial"/>
                <a:cs typeface="Arial"/>
                <a:sym typeface="Arial"/>
              </a:rPr>
              <a:t>, co oznacza, że nie da się zmienić raz utworzonego obiektu typu 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u="sng">
                <a:solidFill>
                  <a:srgbClr val="000000"/>
                </a:solidFill>
                <a:latin typeface="Arial"/>
                <a:ea typeface="Arial"/>
                <a:cs typeface="Arial"/>
                <a:sym typeface="Arial"/>
              </a:rPr>
              <a:t>Wszystkie operacje wykonywane na klasie String powodują utworzenie nowego obiektu typu String.</a:t>
            </a:r>
            <a:endParaRPr sz="2800" u="sng">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s4 = "Hello";</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System.out.println(s4.concat(" World!"));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 World!</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a:t>
            </a:r>
            <a:endParaRPr sz="2800">
              <a:solidFill>
                <a:srgbClr val="999999"/>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0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łączenie metod</a:t>
            </a:r>
            <a:endParaRPr sz="2400">
              <a:solidFill>
                <a:schemeClr val="accent6"/>
              </a:solidFill>
              <a:latin typeface="Arial"/>
              <a:ea typeface="Arial"/>
              <a:cs typeface="Arial"/>
              <a:sym typeface="Arial"/>
            </a:endParaRPr>
          </a:p>
        </p:txBody>
      </p:sp>
      <p:sp>
        <p:nvSpPr>
          <p:cNvPr id="1124" name="Google Shape;1124;p10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Metody możemy wykonywać jedna po drugiej, co nazywa się łączeniem metod (method chaining).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 A long time ago in a galaxy far, far away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trim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latin typeface="Arial"/>
                <a:ea typeface="Arial"/>
                <a:cs typeface="Arial"/>
                <a:sym typeface="Arial"/>
              </a:rPr>
              <a:t>.</a:t>
            </a:r>
            <a:r>
              <a:rPr lang="en-US" sz="2800">
                <a:solidFill>
                  <a:srgbClr val="42719B"/>
                </a:solidFill>
                <a:latin typeface="Arial"/>
                <a:ea typeface="Arial"/>
                <a:cs typeface="Arial"/>
                <a:sym typeface="Arial"/>
              </a:rPr>
              <a:t>replace</a:t>
            </a:r>
            <a:r>
              <a:rPr lang="en-US" sz="2800">
                <a:latin typeface="Arial"/>
                <a:ea typeface="Arial"/>
                <a:cs typeface="Arial"/>
                <a:sym typeface="Arial"/>
              </a:rPr>
              <a:t>("galaxy", "Poland")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toUpperCase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A LONG TIME AGO IN A POLAND FAR, FAR AWAY</a:t>
            </a:r>
            <a:endParaRPr sz="2800">
              <a:solidFill>
                <a:srgbClr val="999999"/>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StringBuilder</a:t>
            </a:r>
            <a:endParaRPr sz="2400" dirty="0">
              <a:solidFill>
                <a:schemeClr val="accent6"/>
              </a:solidFill>
              <a:latin typeface="Arial"/>
              <a:ea typeface="Arial"/>
              <a:cs typeface="Arial"/>
              <a:sym typeface="Arial"/>
            </a:endParaRPr>
          </a:p>
        </p:txBody>
      </p:sp>
      <p:sp>
        <p:nvSpPr>
          <p:cNvPr id="1130" name="Google Shape;1130;p11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"1";</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 = s + "2";</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0" lvl="0" indent="0" algn="l" rtl="0">
              <a:spcBef>
                <a:spcPts val="0"/>
              </a:spcBef>
              <a:spcAft>
                <a:spcPts val="0"/>
              </a:spcAft>
              <a:buNone/>
            </a:pPr>
            <a:r>
              <a:rPr lang="en-US" sz="2800">
                <a:solidFill>
                  <a:schemeClr val="accent6"/>
                </a:solidFill>
                <a:latin typeface="Arial"/>
                <a:ea typeface="Arial"/>
                <a:cs typeface="Arial"/>
                <a:sym typeface="Arial"/>
              </a:rPr>
              <a:t>=</a:t>
            </a:r>
            <a:endParaRPr sz="2800">
              <a:solidFill>
                <a:schemeClr val="accent6"/>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latin typeface="Arial"/>
                <a:ea typeface="Arial"/>
                <a:cs typeface="Arial"/>
                <a:sym typeface="Arial"/>
              </a:rPr>
              <a:t>String s = new </a:t>
            </a:r>
            <a:r>
              <a:rPr lang="en-US" sz="2800">
                <a:solidFill>
                  <a:srgbClr val="42719B"/>
                </a:solidFill>
                <a:latin typeface="Arial"/>
                <a:ea typeface="Arial"/>
                <a:cs typeface="Arial"/>
                <a:sym typeface="Arial"/>
              </a:rPr>
              <a:t>StringBuilder</a:t>
            </a:r>
            <a:r>
              <a:rPr lang="en-US" sz="2800">
                <a:latin typeface="Arial"/>
                <a:ea typeface="Arial"/>
                <a:cs typeface="Arial"/>
                <a:sym typeface="Arial"/>
              </a:rPr>
              <a:t>("1").</a:t>
            </a:r>
            <a:r>
              <a:rPr lang="en-US" sz="2800">
                <a:solidFill>
                  <a:srgbClr val="42719B"/>
                </a:solidFill>
                <a:latin typeface="Arial"/>
                <a:ea typeface="Arial"/>
                <a:cs typeface="Arial"/>
                <a:sym typeface="Arial"/>
              </a:rPr>
              <a:t>append</a:t>
            </a:r>
            <a:r>
              <a:rPr lang="en-US" sz="2800">
                <a:latin typeface="Arial"/>
                <a:ea typeface="Arial"/>
                <a:cs typeface="Arial"/>
                <a:sym typeface="Arial"/>
              </a:rPr>
              <a:t>("2").</a:t>
            </a:r>
            <a:r>
              <a:rPr lang="en-US" sz="2800">
                <a:solidFill>
                  <a:srgbClr val="42719B"/>
                </a:solidFill>
                <a:latin typeface="Arial"/>
                <a:ea typeface="Arial"/>
                <a:cs typeface="Arial"/>
                <a:sym typeface="Arial"/>
              </a:rPr>
              <a:t>toString</a:t>
            </a:r>
            <a:r>
              <a:rPr lang="en-US" sz="2800">
                <a:latin typeface="Arial"/>
                <a:ea typeface="Arial"/>
                <a:cs typeface="Arial"/>
                <a:sym typeface="Arial"/>
              </a:rPr>
              <a:t>();</a:t>
            </a:r>
            <a:endParaRPr sz="2800">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a:t>
            </a:r>
            <a:endParaRPr sz="2800">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StringBuffer</a:t>
            </a:r>
            <a:r>
              <a:rPr lang="en-US" sz="2400" dirty="0">
                <a:solidFill>
                  <a:schemeClr val="accent6"/>
                </a:solidFill>
                <a:latin typeface="Arial"/>
                <a:ea typeface="Arial"/>
                <a:cs typeface="Arial"/>
                <a:sym typeface="Arial"/>
              </a:rPr>
              <a:t>, StringBuilder</a:t>
            </a:r>
            <a:endParaRPr sz="2400" dirty="0">
              <a:solidFill>
                <a:schemeClr val="accent6"/>
              </a:solidFill>
              <a:latin typeface="Arial"/>
              <a:ea typeface="Arial"/>
              <a:cs typeface="Arial"/>
              <a:sym typeface="Arial"/>
            </a:endParaRPr>
          </a:p>
        </p:txBody>
      </p:sp>
      <p:sp>
        <p:nvSpPr>
          <p:cNvPr id="1136" name="Google Shape;1136;p111"/>
          <p:cNvSpPr txBox="1">
            <a:spLocks noGrp="1"/>
          </p:cNvSpPr>
          <p:nvPr>
            <p:ph type="ctrTitle" idx="4294967295"/>
          </p:nvPr>
        </p:nvSpPr>
        <p:spPr>
          <a:xfrm>
            <a:off x="1524000" y="3736826"/>
            <a:ext cx="9144000" cy="19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a:latin typeface="Arial"/>
                <a:ea typeface="Arial"/>
                <a:cs typeface="Arial"/>
                <a:sym typeface="Arial"/>
              </a:rPr>
              <a:t>StringBuilder s12 = new StringBuilder("123");</a:t>
            </a:r>
            <a:br>
              <a:rPr lang="en-US" sz="2800">
                <a:latin typeface="Arial"/>
                <a:ea typeface="Arial"/>
                <a:cs typeface="Arial"/>
                <a:sym typeface="Arial"/>
              </a:rPr>
            </a:b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(s12.</a:t>
            </a:r>
            <a:r>
              <a:rPr lang="en-US" sz="2800">
                <a:solidFill>
                  <a:srgbClr val="42719B"/>
                </a:solidFill>
                <a:latin typeface="Arial"/>
                <a:ea typeface="Arial"/>
                <a:cs typeface="Arial"/>
                <a:sym typeface="Arial"/>
              </a:rPr>
              <a:t>reverse</a:t>
            </a:r>
            <a:r>
              <a:rPr lang="en-US" sz="2800">
                <a:latin typeface="Arial"/>
                <a:ea typeface="Arial"/>
                <a:cs typeface="Arial"/>
                <a:sym typeface="Arial"/>
              </a:rPr>
              <a:t>().toString());</a:t>
            </a:r>
            <a:endParaRPr sz="28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800">
                <a:solidFill>
                  <a:srgbClr val="999999"/>
                </a:solidFill>
                <a:latin typeface="Arial"/>
                <a:ea typeface="Arial"/>
                <a:cs typeface="Arial"/>
                <a:sym typeface="Arial"/>
              </a:rPr>
              <a:t>// 321</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p:txBody>
      </p:sp>
      <p:sp>
        <p:nvSpPr>
          <p:cNvPr id="1137" name="Google Shape;1137;p111"/>
          <p:cNvSpPr txBox="1">
            <a:spLocks noGrp="1"/>
          </p:cNvSpPr>
          <p:nvPr>
            <p:ph type="ctrTitle" idx="4294967295"/>
          </p:nvPr>
        </p:nvSpPr>
        <p:spPr>
          <a:xfrm>
            <a:off x="64050" y="10997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StringBuffer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stara klasa (poprzednik StringBuilder), która napisana została z myślą o wielowątkowości (metody są synchronizowane).</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8" name="Google Shape;1138;p111"/>
          <p:cNvSpPr txBox="1">
            <a:spLocks noGrp="1"/>
          </p:cNvSpPr>
          <p:nvPr>
            <p:ph type="ctrTitle" idx="4294967295"/>
          </p:nvPr>
        </p:nvSpPr>
        <p:spPr>
          <a:xfrm>
            <a:off x="64050" y="23189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StringBuilder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 nowa klasa (wprowadzona w Java 5), która miała zastąpić klasę StringBuffer. Jest szybsza niż StringBuffer, ale nie zapewnia odpowiedniej obsługi w aplikacjach wielowątkowych.</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9" name="Google Shape;1139;p111"/>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2"/>
                </a:solidFill>
              </a:rPr>
              <a:t>pl.sda.strings.StringExamples</a:t>
            </a:r>
            <a:endParaRPr dirty="0">
              <a:solidFill>
                <a:schemeClr val="accent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1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45" name="Google Shape;1145;p11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#strings</a:t>
            </a:r>
            <a:endParaRPr sz="3000" b="1">
              <a:solidFill>
                <a:schemeClr val="accent6"/>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1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#strings</a:t>
            </a:r>
            <a:endParaRPr sz="2400">
              <a:solidFill>
                <a:schemeClr val="accent6"/>
              </a:solidFill>
              <a:latin typeface="Arial"/>
              <a:ea typeface="Arial"/>
              <a:cs typeface="Arial"/>
              <a:sym typeface="Arial"/>
            </a:endParaRPr>
          </a:p>
        </p:txBody>
      </p:sp>
      <p:sp>
        <p:nvSpPr>
          <p:cNvPr id="1151" name="Google Shape;1151;p113"/>
          <p:cNvSpPr txBox="1">
            <a:spLocks noGrp="1"/>
          </p:cNvSpPr>
          <p:nvPr>
            <p:ph type="ctrTitle" idx="4294967295"/>
          </p:nvPr>
        </p:nvSpPr>
        <p:spPr>
          <a:xfrm>
            <a:off x="170425" y="886800"/>
            <a:ext cx="11841300" cy="53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klasę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wykorzysta</a:t>
            </a:r>
            <a:r>
              <a:rPr lang="en-US" sz="2100" dirty="0">
                <a:latin typeface="Arial"/>
                <a:ea typeface="Arial"/>
                <a:cs typeface="Arial"/>
                <a:sym typeface="Arial"/>
              </a:rPr>
              <a:t> </a:t>
            </a:r>
            <a:r>
              <a:rPr lang="en-US" sz="2100" dirty="0" err="1">
                <a:latin typeface="Arial"/>
                <a:ea typeface="Arial"/>
                <a:cs typeface="Arial"/>
                <a:sym typeface="Arial"/>
              </a:rPr>
              <a:t>większość</a:t>
            </a:r>
            <a:r>
              <a:rPr lang="en-US" sz="2100" dirty="0">
                <a:latin typeface="Arial"/>
                <a:ea typeface="Arial"/>
                <a:cs typeface="Arial"/>
                <a:sym typeface="Arial"/>
              </a:rPr>
              <a:t> z </a:t>
            </a:r>
            <a:r>
              <a:rPr lang="en-US" sz="2100" dirty="0" err="1">
                <a:latin typeface="Arial"/>
                <a:ea typeface="Arial"/>
                <a:cs typeface="Arial"/>
                <a:sym typeface="Arial"/>
              </a:rPr>
              <a:t>metod</a:t>
            </a:r>
            <a:r>
              <a:rPr lang="en-US" sz="2100" dirty="0">
                <a:latin typeface="Arial"/>
                <a:ea typeface="Arial"/>
                <a:cs typeface="Arial"/>
                <a:sym typeface="Arial"/>
              </a:rPr>
              <a:t> </a:t>
            </a:r>
            <a:r>
              <a:rPr lang="en-US" sz="2100" dirty="0" err="1">
                <a:latin typeface="Arial"/>
                <a:ea typeface="Arial"/>
                <a:cs typeface="Arial"/>
                <a:sym typeface="Arial"/>
              </a:rPr>
              <a:t>dostępnych</a:t>
            </a:r>
            <a:r>
              <a:rPr lang="en-US" sz="2100" dirty="0">
                <a:latin typeface="Arial"/>
                <a:ea typeface="Arial"/>
                <a:cs typeface="Arial"/>
                <a:sym typeface="Arial"/>
              </a:rPr>
              <a:t> w </a:t>
            </a:r>
            <a:r>
              <a:rPr lang="en-US" sz="2100" dirty="0" err="1">
                <a:latin typeface="Arial"/>
                <a:ea typeface="Arial"/>
                <a:cs typeface="Arial"/>
                <a:sym typeface="Arial"/>
              </a:rPr>
              <a:t>klasie</a:t>
            </a:r>
            <a:r>
              <a:rPr lang="en-US" sz="2100" dirty="0">
                <a:latin typeface="Arial"/>
                <a:ea typeface="Arial"/>
                <a:cs typeface="Arial"/>
                <a:sym typeface="Arial"/>
              </a:rPr>
              <a:t> String.</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a:t>
            </a:r>
            <a:r>
              <a:rPr lang="en-US" sz="2100" dirty="0" err="1">
                <a:latin typeface="Arial"/>
                <a:ea typeface="Arial"/>
                <a:cs typeface="Arial"/>
                <a:sym typeface="Arial"/>
              </a:rPr>
              <a:t>tekst</a:t>
            </a:r>
            <a:r>
              <a:rPr lang="en-US" sz="2100" dirty="0">
                <a:latin typeface="Arial"/>
                <a:ea typeface="Arial"/>
                <a:cs typeface="Arial"/>
                <a:sym typeface="Arial"/>
              </a:rPr>
              <a:t>: “Simon says: [</a:t>
            </a:r>
            <a:r>
              <a:rPr lang="en-US" sz="2100" i="1" dirty="0">
                <a:latin typeface="Arial"/>
                <a:ea typeface="Arial"/>
                <a:cs typeface="Arial"/>
                <a:sym typeface="Arial"/>
              </a:rPr>
              <a:t>{text}</a:t>
            </a:r>
            <a:r>
              <a:rPr lang="en-US" sz="2100" dirty="0">
                <a:latin typeface="Arial"/>
                <a:ea typeface="Arial"/>
                <a:cs typeface="Arial"/>
                <a:sym typeface="Arial"/>
              </a:rPr>
              <a:t>]”, </a:t>
            </a:r>
            <a:r>
              <a:rPr lang="en-US" sz="2100" dirty="0" err="1">
                <a:latin typeface="Arial"/>
                <a:ea typeface="Arial"/>
                <a:cs typeface="Arial"/>
                <a:sym typeface="Arial"/>
              </a:rPr>
              <a:t>gdzie</a:t>
            </a:r>
            <a:r>
              <a:rPr lang="en-US" sz="2100" dirty="0">
                <a:latin typeface="Arial"/>
                <a:ea typeface="Arial"/>
                <a:cs typeface="Arial"/>
                <a:sym typeface="Arial"/>
              </a:rPr>
              <a:t> </a:t>
            </a:r>
            <a:r>
              <a:rPr lang="en-US" sz="2100" i="1" dirty="0">
                <a:latin typeface="Arial"/>
                <a:ea typeface="Arial"/>
                <a:cs typeface="Arial"/>
                <a:sym typeface="Arial"/>
              </a:rPr>
              <a:t>{text}</a:t>
            </a:r>
            <a:r>
              <a:rPr lang="en-US" sz="2100" dirty="0">
                <a:latin typeface="Arial"/>
                <a:ea typeface="Arial"/>
                <a:cs typeface="Arial"/>
                <a:sym typeface="Arial"/>
              </a:rPr>
              <a:t> - to argument </a:t>
            </a:r>
            <a:r>
              <a:rPr lang="en-US" sz="2100" dirty="0" err="1">
                <a:latin typeface="Arial"/>
                <a:ea typeface="Arial"/>
                <a:cs typeface="Arial"/>
                <a:sym typeface="Arial"/>
              </a:rPr>
              <a:t>metody</a:t>
            </a:r>
            <a:r>
              <a:rPr lang="en-US" sz="2100" dirty="0">
                <a:latin typeface="Arial"/>
                <a:ea typeface="Arial"/>
                <a:cs typeface="Arial"/>
                <a:sym typeface="Arial"/>
              </a:rPr>
              <a:t>. </a:t>
            </a:r>
            <a:r>
              <a:rPr lang="en-US" sz="2100" dirty="0" err="1">
                <a:latin typeface="Arial"/>
                <a:ea typeface="Arial"/>
                <a:cs typeface="Arial"/>
                <a:sym typeface="Arial"/>
              </a:rPr>
              <a:t>Użyj</a:t>
            </a:r>
            <a:r>
              <a:rPr lang="en-US" sz="2100" dirty="0">
                <a:latin typeface="Arial"/>
                <a:ea typeface="Arial"/>
                <a:cs typeface="Arial"/>
                <a:sym typeface="Arial"/>
              </a:rPr>
              <a:t> </a:t>
            </a:r>
            <a:r>
              <a:rPr lang="en-US" sz="2100" dirty="0" err="1">
                <a:latin typeface="Arial"/>
                <a:ea typeface="Arial"/>
                <a:cs typeface="Arial"/>
                <a:sym typeface="Arial"/>
              </a:rPr>
              <a:t>konkatenacji</a:t>
            </a:r>
            <a:r>
              <a:rPr lang="en-US" sz="2100" dirty="0">
                <a:latin typeface="Arial"/>
                <a:ea typeface="Arial"/>
                <a:cs typeface="Arial"/>
                <a:sym typeface="Arial"/>
              </a:rPr>
              <a:t> </a:t>
            </a:r>
            <a:r>
              <a:rPr lang="en-US" sz="2100" dirty="0" err="1">
                <a:latin typeface="Arial"/>
                <a:ea typeface="Arial"/>
                <a:cs typeface="Arial"/>
                <a:sym typeface="Arial"/>
              </a:rPr>
              <a:t>lub</a:t>
            </a:r>
            <a:r>
              <a:rPr lang="en-US" sz="2100" dirty="0">
                <a:latin typeface="Arial"/>
                <a:ea typeface="Arial"/>
                <a:cs typeface="Arial"/>
                <a:sym typeface="Arial"/>
              </a:rPr>
              <a:t> </a:t>
            </a:r>
            <a:r>
              <a:rPr lang="en-US" sz="2100" dirty="0" err="1">
                <a:latin typeface="Arial"/>
                <a:ea typeface="Arial"/>
                <a:cs typeface="Arial"/>
                <a:sym typeface="Arial"/>
              </a:rPr>
              <a:t>StringBuildera</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argument </a:t>
            </a:r>
            <a:r>
              <a:rPr lang="en-US" sz="2100" dirty="0" err="1">
                <a:latin typeface="Arial"/>
                <a:ea typeface="Arial"/>
                <a:cs typeface="Arial"/>
                <a:sym typeface="Arial"/>
              </a:rPr>
              <a:t>otrzyma</a:t>
            </a:r>
            <a:r>
              <a:rPr lang="en-US" sz="2100" dirty="0">
                <a:latin typeface="Arial"/>
                <a:ea typeface="Arial"/>
                <a:cs typeface="Arial"/>
                <a:sym typeface="Arial"/>
              </a:rPr>
              <a:t> </a:t>
            </a:r>
            <a:r>
              <a:rPr lang="en-US" sz="2100" dirty="0" err="1">
                <a:latin typeface="Arial"/>
                <a:ea typeface="Arial"/>
                <a:cs typeface="Arial"/>
                <a:sym typeface="Arial"/>
              </a:rPr>
              <a:t>jedną</a:t>
            </a:r>
            <a:r>
              <a:rPr lang="en-US" sz="2100" dirty="0">
                <a:latin typeface="Arial"/>
                <a:ea typeface="Arial"/>
                <a:cs typeface="Arial"/>
                <a:sym typeface="Arial"/>
              </a:rPr>
              <a:t> </a:t>
            </a:r>
            <a:r>
              <a:rPr lang="en-US" sz="2100" dirty="0" err="1">
                <a:latin typeface="Arial"/>
                <a:ea typeface="Arial"/>
                <a:cs typeface="Arial"/>
                <a:sym typeface="Arial"/>
              </a:rPr>
              <a:t>zmienną</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usunie</a:t>
            </a:r>
            <a:r>
              <a:rPr lang="en-US" sz="2100" dirty="0">
                <a:latin typeface="Arial"/>
                <a:ea typeface="Arial"/>
                <a:cs typeface="Arial"/>
                <a:sym typeface="Arial"/>
              </a:rPr>
              <a:t> z </a:t>
            </a:r>
            <a:r>
              <a:rPr lang="en-US" sz="2100" dirty="0" err="1">
                <a:latin typeface="Arial"/>
                <a:ea typeface="Arial"/>
                <a:cs typeface="Arial"/>
                <a:sym typeface="Arial"/>
              </a:rPr>
              <a:t>niej</a:t>
            </a:r>
            <a:r>
              <a:rPr lang="en-US" sz="2100" dirty="0">
                <a:latin typeface="Arial"/>
                <a:ea typeface="Arial"/>
                <a:cs typeface="Arial"/>
                <a:sym typeface="Arial"/>
              </a:rPr>
              <a:t> </a:t>
            </a:r>
            <a:r>
              <a:rPr lang="en-US" sz="2100" dirty="0" err="1">
                <a:latin typeface="Arial"/>
                <a:ea typeface="Arial"/>
                <a:cs typeface="Arial"/>
                <a:sym typeface="Arial"/>
              </a:rPr>
              <a:t>białe</a:t>
            </a:r>
            <a:r>
              <a:rPr lang="en-US" sz="2100" dirty="0">
                <a:latin typeface="Arial"/>
                <a:ea typeface="Arial"/>
                <a:cs typeface="Arial"/>
                <a:sym typeface="Arial"/>
              </a:rPr>
              <a:t> </a:t>
            </a:r>
            <a:r>
              <a:rPr lang="en-US" sz="2100" dirty="0" err="1">
                <a:latin typeface="Arial"/>
                <a:ea typeface="Arial"/>
                <a:cs typeface="Arial"/>
                <a:sym typeface="Arial"/>
              </a:rPr>
              <a:t>znaki</a:t>
            </a:r>
            <a:r>
              <a:rPr lang="en-US" sz="2100" dirty="0">
                <a:latin typeface="Arial"/>
                <a:ea typeface="Arial"/>
                <a:cs typeface="Arial"/>
                <a:sym typeface="Arial"/>
              </a:rPr>
              <a:t> z </a:t>
            </a:r>
            <a:r>
              <a:rPr lang="en-US" sz="2100" dirty="0" err="1">
                <a:latin typeface="Arial"/>
                <a:ea typeface="Arial"/>
                <a:cs typeface="Arial"/>
                <a:sym typeface="Arial"/>
              </a:rPr>
              <a:t>początku</a:t>
            </a:r>
            <a:r>
              <a:rPr lang="en-US" sz="2100" dirty="0">
                <a:latin typeface="Arial"/>
                <a:ea typeface="Arial"/>
                <a:cs typeface="Arial"/>
                <a:sym typeface="Arial"/>
              </a:rPr>
              <a:t>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końca</a:t>
            </a:r>
            <a:r>
              <a:rPr lang="en-US" sz="2100" dirty="0">
                <a:latin typeface="Arial"/>
                <a:ea typeface="Arial"/>
                <a:cs typeface="Arial"/>
                <a:sym typeface="Arial"/>
              </a:rPr>
              <a:t> </a:t>
            </a:r>
            <a:r>
              <a:rPr lang="en-US" sz="2100" dirty="0" err="1">
                <a:latin typeface="Arial"/>
                <a:ea typeface="Arial"/>
                <a:cs typeface="Arial"/>
                <a:sym typeface="Arial"/>
              </a:rPr>
              <a:t>tekstu</a:t>
            </a:r>
            <a:r>
              <a:rPr lang="en-US" sz="2100" dirty="0">
                <a:latin typeface="Arial"/>
                <a:ea typeface="Arial"/>
                <a:cs typeface="Arial"/>
                <a:sym typeface="Arial"/>
              </a:rPr>
              <a:t> </a:t>
            </a:r>
            <a:r>
              <a:rPr lang="en-US" sz="2100" dirty="0" err="1">
                <a:latin typeface="Arial"/>
                <a:ea typeface="Arial"/>
                <a:cs typeface="Arial"/>
                <a:sym typeface="Arial"/>
              </a:rPr>
              <a:t>oraz</a:t>
            </a:r>
            <a:r>
              <a:rPr lang="en-US" sz="2100" dirty="0">
                <a:latin typeface="Arial"/>
                <a:ea typeface="Arial"/>
                <a:cs typeface="Arial"/>
                <a:sym typeface="Arial"/>
              </a:rPr>
              <a:t> </a:t>
            </a:r>
            <a:r>
              <a:rPr lang="en-US" sz="2100" dirty="0" err="1">
                <a:latin typeface="Arial"/>
                <a:ea typeface="Arial"/>
                <a:cs typeface="Arial"/>
                <a:sym typeface="Arial"/>
              </a:rPr>
              <a:t>zamieni</a:t>
            </a:r>
            <a:r>
              <a:rPr lang="en-US" sz="2100" dirty="0">
                <a:latin typeface="Arial"/>
                <a:ea typeface="Arial"/>
                <a:cs typeface="Arial"/>
                <a:sym typeface="Arial"/>
              </a:rPr>
              <a:t> </a:t>
            </a:r>
            <a:r>
              <a:rPr lang="en-US" sz="2100" dirty="0" err="1">
                <a:latin typeface="Arial"/>
                <a:ea typeface="Arial"/>
                <a:cs typeface="Arial"/>
                <a:sym typeface="Arial"/>
              </a:rPr>
              <a:t>wszystkie</a:t>
            </a:r>
            <a:r>
              <a:rPr lang="en-US" sz="2100" dirty="0">
                <a:latin typeface="Arial"/>
                <a:ea typeface="Arial"/>
                <a:cs typeface="Arial"/>
                <a:sym typeface="Arial"/>
              </a:rPr>
              <a:t> </a:t>
            </a:r>
            <a:r>
              <a:rPr lang="en-US" sz="2100" dirty="0" err="1">
                <a:latin typeface="Arial"/>
                <a:ea typeface="Arial"/>
                <a:cs typeface="Arial"/>
                <a:sym typeface="Arial"/>
              </a:rPr>
              <a:t>litery</a:t>
            </a:r>
            <a:r>
              <a:rPr lang="en-US" sz="2100" dirty="0">
                <a:latin typeface="Arial"/>
                <a:ea typeface="Arial"/>
                <a:cs typeface="Arial"/>
                <a:sym typeface="Arial"/>
              </a:rPr>
              <a:t> </a:t>
            </a:r>
            <a:r>
              <a:rPr lang="en-US" sz="2100" dirty="0" err="1">
                <a:latin typeface="Arial"/>
                <a:ea typeface="Arial"/>
                <a:cs typeface="Arial"/>
                <a:sym typeface="Arial"/>
              </a:rPr>
              <a:t>na</a:t>
            </a:r>
            <a:r>
              <a:rPr lang="en-US" sz="2100" dirty="0">
                <a:latin typeface="Arial"/>
                <a:ea typeface="Arial"/>
                <a:cs typeface="Arial"/>
                <a:sym typeface="Arial"/>
              </a:rPr>
              <a:t> </a:t>
            </a:r>
            <a:r>
              <a:rPr lang="en-US" sz="2100" dirty="0" err="1">
                <a:latin typeface="Arial"/>
                <a:ea typeface="Arial"/>
                <a:cs typeface="Arial"/>
                <a:sym typeface="Arial"/>
              </a:rPr>
              <a:t>małe</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Dodaj</a:t>
            </a:r>
            <a:r>
              <a:rPr lang="en-US" sz="2100" dirty="0">
                <a:latin typeface="Arial"/>
                <a:ea typeface="Arial"/>
                <a:cs typeface="Arial"/>
                <a:sym typeface="Arial"/>
              </a:rPr>
              <a:t> do </a:t>
            </a:r>
            <a:r>
              <a:rPr lang="en-US" sz="2100" dirty="0" err="1">
                <a:latin typeface="Arial"/>
                <a:ea typeface="Arial"/>
                <a:cs typeface="Arial"/>
                <a:sym typeface="Arial"/>
              </a:rPr>
              <a:t>klas</a:t>
            </a:r>
            <a:r>
              <a:rPr lang="en-US" sz="2100" dirty="0">
                <a:latin typeface="Arial"/>
                <a:ea typeface="Arial"/>
                <a:cs typeface="Arial"/>
                <a:sym typeface="Arial"/>
              </a:rPr>
              <a:t> </a:t>
            </a:r>
            <a:r>
              <a:rPr lang="en-US" sz="2100" dirty="0" err="1">
                <a:latin typeface="Arial"/>
                <a:ea typeface="Arial"/>
                <a:cs typeface="Arial"/>
                <a:sym typeface="Arial"/>
              </a:rPr>
              <a:t>reprezentujących</a:t>
            </a:r>
            <a:r>
              <a:rPr lang="en-US" sz="2100" dirty="0">
                <a:latin typeface="Arial"/>
                <a:ea typeface="Arial"/>
                <a:cs typeface="Arial"/>
                <a:sym typeface="Arial"/>
              </a:rPr>
              <a:t> </a:t>
            </a:r>
            <a:r>
              <a:rPr lang="en-US" sz="2100" dirty="0" err="1">
                <a:latin typeface="Arial"/>
                <a:ea typeface="Arial"/>
                <a:cs typeface="Arial"/>
                <a:sym typeface="Arial"/>
              </a:rPr>
              <a:t>osobę</a:t>
            </a:r>
            <a:r>
              <a:rPr lang="en-US" sz="2100" dirty="0">
                <a:latin typeface="Arial"/>
                <a:ea typeface="Arial"/>
                <a:cs typeface="Arial"/>
                <a:sym typeface="Arial"/>
              </a:rPr>
              <a:t>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rodzinę</a:t>
            </a:r>
            <a:r>
              <a:rPr lang="en-US" sz="2100" dirty="0">
                <a:latin typeface="Arial"/>
                <a:ea typeface="Arial"/>
                <a:cs typeface="Arial"/>
                <a:sym typeface="Arial"/>
              </a:rPr>
              <a:t> </a:t>
            </a:r>
            <a:r>
              <a:rPr lang="en-US" sz="2100" dirty="0" err="1">
                <a:latin typeface="Arial"/>
                <a:ea typeface="Arial"/>
                <a:cs typeface="Arial"/>
                <a:sym typeface="Arial"/>
              </a:rPr>
              <a:t>utworzonych</a:t>
            </a:r>
            <a:r>
              <a:rPr lang="en-US" sz="2100" dirty="0">
                <a:latin typeface="Arial"/>
                <a:ea typeface="Arial"/>
                <a:cs typeface="Arial"/>
                <a:sym typeface="Arial"/>
              </a:rPr>
              <a:t> w </a:t>
            </a:r>
            <a:r>
              <a:rPr lang="en-US" sz="2100" dirty="0" err="1">
                <a:latin typeface="Arial"/>
                <a:ea typeface="Arial"/>
                <a:cs typeface="Arial"/>
                <a:sym typeface="Arial"/>
              </a:rPr>
              <a:t>zadaniu</a:t>
            </a:r>
            <a:r>
              <a:rPr lang="en-US" sz="2100" dirty="0">
                <a:latin typeface="Arial"/>
                <a:ea typeface="Arial"/>
                <a:cs typeface="Arial"/>
                <a:sym typeface="Arial"/>
              </a:rPr>
              <a:t> </a:t>
            </a:r>
            <a:r>
              <a:rPr lang="en-US" sz="2100" dirty="0" err="1">
                <a:latin typeface="Arial"/>
                <a:ea typeface="Arial"/>
                <a:cs typeface="Arial"/>
                <a:sym typeface="Arial"/>
              </a:rPr>
              <a:t>na</a:t>
            </a:r>
            <a:r>
              <a:rPr lang="en-US" sz="2100" dirty="0">
                <a:latin typeface="Arial"/>
                <a:ea typeface="Arial"/>
                <a:cs typeface="Arial"/>
                <a:sym typeface="Arial"/>
              </a:rPr>
              <a:t> </a:t>
            </a:r>
            <a:r>
              <a:rPr lang="en-US" sz="2100" dirty="0" err="1">
                <a:latin typeface="Arial"/>
                <a:ea typeface="Arial"/>
                <a:cs typeface="Arial"/>
                <a:sym typeface="Arial"/>
              </a:rPr>
              <a:t>początku</a:t>
            </a:r>
            <a:r>
              <a:rPr lang="en-US" sz="2100" dirty="0">
                <a:latin typeface="Arial"/>
                <a:ea typeface="Arial"/>
                <a:cs typeface="Arial"/>
                <a:sym typeface="Arial"/>
              </a:rPr>
              <a:t> </a:t>
            </a:r>
            <a:r>
              <a:rPr lang="en-US" sz="2100" dirty="0" err="1">
                <a:latin typeface="Arial"/>
                <a:ea typeface="Arial"/>
                <a:cs typeface="Arial"/>
                <a:sym typeface="Arial"/>
              </a:rPr>
              <a:t>zajęć</a:t>
            </a:r>
            <a:r>
              <a:rPr lang="en-US" sz="2100" dirty="0">
                <a:latin typeface="Arial"/>
                <a:ea typeface="Arial"/>
                <a:cs typeface="Arial"/>
                <a:sym typeface="Arial"/>
              </a:rPr>
              <a:t> </a:t>
            </a:r>
            <a:r>
              <a:rPr lang="en-US" sz="2100" dirty="0" err="1">
                <a:latin typeface="Arial"/>
                <a:ea typeface="Arial"/>
                <a:cs typeface="Arial"/>
                <a:sym typeface="Arial"/>
              </a:rPr>
              <a:t>metody</a:t>
            </a:r>
            <a:r>
              <a:rPr lang="en-US" sz="2100" dirty="0">
                <a:latin typeface="Arial"/>
                <a:ea typeface="Arial"/>
                <a:cs typeface="Arial"/>
                <a:sym typeface="Arial"/>
              </a:rPr>
              <a:t> </a:t>
            </a:r>
            <a:r>
              <a:rPr lang="en-US" sz="2100" i="1" dirty="0" err="1">
                <a:latin typeface="Arial"/>
                <a:ea typeface="Arial"/>
                <a:cs typeface="Arial"/>
                <a:sym typeface="Arial"/>
              </a:rPr>
              <a:t>toString</a:t>
            </a:r>
            <a:r>
              <a:rPr lang="en-US" sz="2100" i="1" dirty="0">
                <a:latin typeface="Arial"/>
                <a:ea typeface="Arial"/>
                <a:cs typeface="Arial"/>
                <a:sym typeface="Arial"/>
              </a:rPr>
              <a:t>(),</a:t>
            </a:r>
            <a:r>
              <a:rPr lang="en-US" sz="2100" dirty="0">
                <a:latin typeface="Arial"/>
                <a:ea typeface="Arial"/>
                <a:cs typeface="Arial"/>
                <a:sym typeface="Arial"/>
              </a:rPr>
              <a:t> </a:t>
            </a:r>
            <a:r>
              <a:rPr lang="en-US" sz="2100" dirty="0" err="1">
                <a:latin typeface="Arial"/>
                <a:ea typeface="Arial"/>
                <a:cs typeface="Arial"/>
                <a:sym typeface="Arial"/>
              </a:rPr>
              <a:t>które</a:t>
            </a:r>
            <a:r>
              <a:rPr lang="en-US" sz="2100" dirty="0">
                <a:latin typeface="Arial"/>
                <a:ea typeface="Arial"/>
                <a:cs typeface="Arial"/>
                <a:sym typeface="Arial"/>
              </a:rPr>
              <a:t> w </a:t>
            </a:r>
            <a:r>
              <a:rPr lang="en-US" sz="2100" dirty="0" err="1">
                <a:latin typeface="Arial"/>
                <a:ea typeface="Arial"/>
                <a:cs typeface="Arial"/>
                <a:sym typeface="Arial"/>
              </a:rPr>
              <a:t>czytelny</a:t>
            </a:r>
            <a:r>
              <a:rPr lang="en-US" sz="2100" dirty="0">
                <a:latin typeface="Arial"/>
                <a:ea typeface="Arial"/>
                <a:cs typeface="Arial"/>
                <a:sym typeface="Arial"/>
              </a:rPr>
              <a:t> </a:t>
            </a:r>
            <a:r>
              <a:rPr lang="en-US" sz="2100" dirty="0" err="1">
                <a:latin typeface="Arial"/>
                <a:ea typeface="Arial"/>
                <a:cs typeface="Arial"/>
                <a:sym typeface="Arial"/>
              </a:rPr>
              <a:t>sposób</a:t>
            </a:r>
            <a:r>
              <a:rPr lang="en-US" sz="2100" dirty="0">
                <a:latin typeface="Arial"/>
                <a:ea typeface="Arial"/>
                <a:cs typeface="Arial"/>
                <a:sym typeface="Arial"/>
              </a:rPr>
              <a:t> </a:t>
            </a:r>
            <a:r>
              <a:rPr lang="en-US" sz="2100" dirty="0" err="1">
                <a:latin typeface="Arial"/>
                <a:ea typeface="Arial"/>
                <a:cs typeface="Arial"/>
                <a:sym typeface="Arial"/>
              </a:rPr>
              <a:t>wyświetlą</a:t>
            </a:r>
            <a:r>
              <a:rPr lang="en-US" sz="2100" dirty="0">
                <a:latin typeface="Arial"/>
                <a:ea typeface="Arial"/>
                <a:cs typeface="Arial"/>
                <a:sym typeface="Arial"/>
              </a:rPr>
              <a:t> </a:t>
            </a:r>
            <a:r>
              <a:rPr lang="en-US" sz="2100" dirty="0" err="1">
                <a:latin typeface="Arial"/>
                <a:ea typeface="Arial"/>
                <a:cs typeface="Arial"/>
                <a:sym typeface="Arial"/>
              </a:rPr>
              <a:t>informacje</a:t>
            </a:r>
            <a:r>
              <a:rPr lang="en-US" sz="2100" dirty="0">
                <a:latin typeface="Arial"/>
                <a:ea typeface="Arial"/>
                <a:cs typeface="Arial"/>
                <a:sym typeface="Arial"/>
              </a:rPr>
              <a:t> o </a:t>
            </a:r>
            <a:r>
              <a:rPr lang="en-US" sz="2100" dirty="0" err="1">
                <a:latin typeface="Arial"/>
                <a:ea typeface="Arial"/>
                <a:cs typeface="Arial"/>
                <a:sym typeface="Arial"/>
              </a:rPr>
              <a:t>obiekcie</a:t>
            </a:r>
            <a:r>
              <a:rPr lang="en-US" sz="2100" dirty="0">
                <a:latin typeface="Arial"/>
                <a:ea typeface="Arial"/>
                <a:cs typeface="Arial"/>
                <a:sym typeface="Arial"/>
              </a:rPr>
              <a:t>. </a:t>
            </a:r>
            <a:endParaRPr sz="10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t>
            </a:r>
            <a:r>
              <a:rPr lang="en-US" sz="2100" dirty="0" err="1">
                <a:latin typeface="Arial"/>
                <a:ea typeface="Arial"/>
                <a:cs typeface="Arial"/>
                <a:sym typeface="Arial"/>
              </a:rPr>
              <a:t>argumenty</a:t>
            </a:r>
            <a:r>
              <a:rPr lang="en-US" sz="2100" dirty="0">
                <a:latin typeface="Arial"/>
                <a:ea typeface="Arial"/>
                <a:cs typeface="Arial"/>
                <a:sym typeface="Arial"/>
              </a:rPr>
              <a:t> </a:t>
            </a:r>
            <a:r>
              <a:rPr lang="en-US" sz="2100" dirty="0" err="1">
                <a:latin typeface="Arial"/>
                <a:ea typeface="Arial"/>
                <a:cs typeface="Arial"/>
                <a:sym typeface="Arial"/>
              </a:rPr>
              <a:t>będzie</a:t>
            </a:r>
            <a:r>
              <a:rPr lang="en-US" sz="2100" dirty="0">
                <a:latin typeface="Arial"/>
                <a:ea typeface="Arial"/>
                <a:cs typeface="Arial"/>
                <a:sym typeface="Arial"/>
              </a:rPr>
              <a:t> </a:t>
            </a:r>
            <a:r>
              <a:rPr lang="en-US" sz="2100" dirty="0" err="1">
                <a:latin typeface="Arial"/>
                <a:ea typeface="Arial"/>
                <a:cs typeface="Arial"/>
                <a:sym typeface="Arial"/>
              </a:rPr>
              <a:t>przyjmować</a:t>
            </a:r>
            <a:r>
              <a:rPr lang="en-US" sz="2100" dirty="0">
                <a:latin typeface="Arial"/>
                <a:ea typeface="Arial"/>
                <a:cs typeface="Arial"/>
                <a:sym typeface="Arial"/>
              </a:rPr>
              <a:t> </a:t>
            </a:r>
            <a:r>
              <a:rPr lang="en-US" sz="2100" dirty="0" err="1">
                <a:latin typeface="Arial"/>
                <a:ea typeface="Arial"/>
                <a:cs typeface="Arial"/>
                <a:sym typeface="Arial"/>
              </a:rPr>
              <a:t>dwie</a:t>
            </a:r>
            <a:r>
              <a:rPr lang="en-US" sz="2100" dirty="0">
                <a:latin typeface="Arial"/>
                <a:ea typeface="Arial"/>
                <a:cs typeface="Arial"/>
                <a:sym typeface="Arial"/>
              </a:rPr>
              <a:t> </a:t>
            </a:r>
            <a:r>
              <a:rPr lang="en-US" sz="2100" dirty="0" err="1">
                <a:latin typeface="Arial"/>
                <a:ea typeface="Arial"/>
                <a:cs typeface="Arial"/>
                <a:sym typeface="Arial"/>
              </a:rPr>
              <a:t>zmienne</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true </a:t>
            </a:r>
            <a:r>
              <a:rPr lang="en-US" sz="2100" dirty="0" err="1">
                <a:latin typeface="Arial"/>
                <a:ea typeface="Arial"/>
                <a:cs typeface="Arial"/>
                <a:sym typeface="Arial"/>
              </a:rPr>
              <a:t>jeżeli</a:t>
            </a:r>
            <a:r>
              <a:rPr lang="en-US" sz="2100" dirty="0">
                <a:latin typeface="Arial"/>
                <a:ea typeface="Arial"/>
                <a:cs typeface="Arial"/>
                <a:sym typeface="Arial"/>
              </a:rPr>
              <a:t> </a:t>
            </a:r>
            <a:r>
              <a:rPr lang="en-US" sz="2100" dirty="0" err="1">
                <a:latin typeface="Arial"/>
                <a:ea typeface="Arial"/>
                <a:cs typeface="Arial"/>
                <a:sym typeface="Arial"/>
              </a:rPr>
              <a:t>oba</a:t>
            </a:r>
            <a:r>
              <a:rPr lang="en-US" sz="2100" dirty="0">
                <a:latin typeface="Arial"/>
                <a:ea typeface="Arial"/>
                <a:cs typeface="Arial"/>
                <a:sym typeface="Arial"/>
              </a:rPr>
              <a:t> </a:t>
            </a:r>
            <a:r>
              <a:rPr lang="en-US" sz="2100" dirty="0" err="1">
                <a:latin typeface="Arial"/>
                <a:ea typeface="Arial"/>
                <a:cs typeface="Arial"/>
                <a:sym typeface="Arial"/>
              </a:rPr>
              <a:t>teksty</a:t>
            </a:r>
            <a:r>
              <a:rPr lang="en-US" sz="2100" dirty="0">
                <a:latin typeface="Arial"/>
                <a:ea typeface="Arial"/>
                <a:cs typeface="Arial"/>
                <a:sym typeface="Arial"/>
              </a:rPr>
              <a:t> </a:t>
            </a:r>
            <a:r>
              <a:rPr lang="en-US" sz="2100" dirty="0" err="1">
                <a:latin typeface="Arial"/>
                <a:ea typeface="Arial"/>
                <a:cs typeface="Arial"/>
                <a:sym typeface="Arial"/>
              </a:rPr>
              <a:t>zaczynają</a:t>
            </a:r>
            <a:r>
              <a:rPr lang="en-US" sz="2100" dirty="0">
                <a:latin typeface="Arial"/>
                <a:ea typeface="Arial"/>
                <a:cs typeface="Arial"/>
                <a:sym typeface="Arial"/>
              </a:rPr>
              <a:t> </a:t>
            </a:r>
            <a:r>
              <a:rPr lang="en-US" sz="2100" dirty="0" err="1">
                <a:latin typeface="Arial"/>
                <a:ea typeface="Arial"/>
                <a:cs typeface="Arial"/>
                <a:sym typeface="Arial"/>
              </a:rPr>
              <a:t>się</a:t>
            </a:r>
            <a:r>
              <a:rPr lang="en-US" sz="2100" dirty="0">
                <a:latin typeface="Arial"/>
                <a:ea typeface="Arial"/>
                <a:cs typeface="Arial"/>
                <a:sym typeface="Arial"/>
              </a:rPr>
              <a:t> od </a:t>
            </a:r>
            <a:r>
              <a:rPr lang="en-US" sz="2100" dirty="0" err="1">
                <a:latin typeface="Arial"/>
                <a:ea typeface="Arial"/>
                <a:cs typeface="Arial"/>
                <a:sym typeface="Arial"/>
              </a:rPr>
              <a:t>tego</a:t>
            </a:r>
            <a:r>
              <a:rPr lang="en-US" sz="2100" dirty="0">
                <a:latin typeface="Arial"/>
                <a:ea typeface="Arial"/>
                <a:cs typeface="Arial"/>
                <a:sym typeface="Arial"/>
              </a:rPr>
              <a:t> </a:t>
            </a:r>
            <a:r>
              <a:rPr lang="en-US" sz="2100" dirty="0" err="1">
                <a:latin typeface="Arial"/>
                <a:ea typeface="Arial"/>
                <a:cs typeface="Arial"/>
                <a:sym typeface="Arial"/>
              </a:rPr>
              <a:t>samego</a:t>
            </a:r>
            <a:r>
              <a:rPr lang="en-US" sz="2100" dirty="0">
                <a:latin typeface="Arial"/>
                <a:ea typeface="Arial"/>
                <a:cs typeface="Arial"/>
                <a:sym typeface="Arial"/>
              </a:rPr>
              <a:t> </a:t>
            </a:r>
            <a:r>
              <a:rPr lang="en-US" sz="2100" dirty="0" err="1">
                <a:latin typeface="Arial"/>
                <a:ea typeface="Arial"/>
                <a:cs typeface="Arial"/>
                <a:sym typeface="Arial"/>
              </a:rPr>
              <a:t>znaku</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t>
            </a:r>
            <a:r>
              <a:rPr lang="en-US" sz="2100" dirty="0" err="1">
                <a:latin typeface="Arial"/>
                <a:ea typeface="Arial"/>
                <a:cs typeface="Arial"/>
                <a:sym typeface="Arial"/>
              </a:rPr>
              <a:t>argumenty</a:t>
            </a:r>
            <a:r>
              <a:rPr lang="en-US" sz="2100" dirty="0">
                <a:latin typeface="Arial"/>
                <a:ea typeface="Arial"/>
                <a:cs typeface="Arial"/>
                <a:sym typeface="Arial"/>
              </a:rPr>
              <a:t> </a:t>
            </a:r>
            <a:r>
              <a:rPr lang="en-US" sz="2100" dirty="0" err="1">
                <a:latin typeface="Arial"/>
                <a:ea typeface="Arial"/>
                <a:cs typeface="Arial"/>
                <a:sym typeface="Arial"/>
              </a:rPr>
              <a:t>będzie</a:t>
            </a:r>
            <a:r>
              <a:rPr lang="en-US" sz="2100" dirty="0">
                <a:latin typeface="Arial"/>
                <a:ea typeface="Arial"/>
                <a:cs typeface="Arial"/>
                <a:sym typeface="Arial"/>
              </a:rPr>
              <a:t> </a:t>
            </a:r>
            <a:r>
              <a:rPr lang="en-US" sz="2100" dirty="0" err="1">
                <a:latin typeface="Arial"/>
                <a:ea typeface="Arial"/>
                <a:cs typeface="Arial"/>
                <a:sym typeface="Arial"/>
              </a:rPr>
              <a:t>przyjmować</a:t>
            </a:r>
            <a:r>
              <a:rPr lang="en-US" sz="2100" dirty="0">
                <a:latin typeface="Arial"/>
                <a:ea typeface="Arial"/>
                <a:cs typeface="Arial"/>
                <a:sym typeface="Arial"/>
              </a:rPr>
              <a:t> </a:t>
            </a:r>
            <a:r>
              <a:rPr lang="en-US" sz="2100" dirty="0" err="1">
                <a:latin typeface="Arial"/>
                <a:ea typeface="Arial"/>
                <a:cs typeface="Arial"/>
                <a:sym typeface="Arial"/>
              </a:rPr>
              <a:t>dwie</a:t>
            </a:r>
            <a:r>
              <a:rPr lang="en-US" sz="2100" dirty="0">
                <a:latin typeface="Arial"/>
                <a:ea typeface="Arial"/>
                <a:cs typeface="Arial"/>
                <a:sym typeface="Arial"/>
              </a:rPr>
              <a:t> </a:t>
            </a:r>
            <a:r>
              <a:rPr lang="en-US" sz="2100" dirty="0" err="1">
                <a:latin typeface="Arial"/>
                <a:ea typeface="Arial"/>
                <a:cs typeface="Arial"/>
                <a:sym typeface="Arial"/>
              </a:rPr>
              <a:t>zmienne</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true </a:t>
            </a:r>
            <a:r>
              <a:rPr lang="en-US" sz="2100" dirty="0" err="1">
                <a:latin typeface="Arial"/>
                <a:ea typeface="Arial"/>
                <a:cs typeface="Arial"/>
                <a:sym typeface="Arial"/>
              </a:rPr>
              <a:t>jeżeli</a:t>
            </a:r>
            <a:r>
              <a:rPr lang="en-US" sz="2100" dirty="0">
                <a:latin typeface="Arial"/>
                <a:ea typeface="Arial"/>
                <a:cs typeface="Arial"/>
                <a:sym typeface="Arial"/>
              </a:rPr>
              <a:t> 3 </a:t>
            </a:r>
            <a:r>
              <a:rPr lang="en-US" sz="2100" dirty="0" err="1">
                <a:latin typeface="Arial"/>
                <a:ea typeface="Arial"/>
                <a:cs typeface="Arial"/>
                <a:sym typeface="Arial"/>
              </a:rPr>
              <a:t>ostatnie</a:t>
            </a:r>
            <a:r>
              <a:rPr lang="en-US" sz="2100" dirty="0">
                <a:latin typeface="Arial"/>
                <a:ea typeface="Arial"/>
                <a:cs typeface="Arial"/>
                <a:sym typeface="Arial"/>
              </a:rPr>
              <a:t> </a:t>
            </a:r>
            <a:r>
              <a:rPr lang="en-US" sz="2100" dirty="0" err="1">
                <a:latin typeface="Arial"/>
                <a:ea typeface="Arial"/>
                <a:cs typeface="Arial"/>
                <a:sym typeface="Arial"/>
              </a:rPr>
              <a:t>znaki</a:t>
            </a:r>
            <a:r>
              <a:rPr lang="en-US" sz="2100" dirty="0">
                <a:latin typeface="Arial"/>
                <a:ea typeface="Arial"/>
                <a:cs typeface="Arial"/>
                <a:sym typeface="Arial"/>
              </a:rPr>
              <a:t> w </a:t>
            </a:r>
            <a:r>
              <a:rPr lang="en-US" sz="2100" dirty="0" err="1">
                <a:latin typeface="Arial"/>
                <a:ea typeface="Arial"/>
                <a:cs typeface="Arial"/>
                <a:sym typeface="Arial"/>
              </a:rPr>
              <a:t>obu</a:t>
            </a:r>
            <a:r>
              <a:rPr lang="en-US" sz="2100" dirty="0">
                <a:latin typeface="Arial"/>
                <a:ea typeface="Arial"/>
                <a:cs typeface="Arial"/>
                <a:sym typeface="Arial"/>
              </a:rPr>
              <a:t> </a:t>
            </a:r>
            <a:r>
              <a:rPr lang="en-US" sz="2100" dirty="0" err="1">
                <a:latin typeface="Arial"/>
                <a:ea typeface="Arial"/>
                <a:cs typeface="Arial"/>
                <a:sym typeface="Arial"/>
              </a:rPr>
              <a:t>tekstach</a:t>
            </a:r>
            <a:r>
              <a:rPr lang="en-US" sz="2100" dirty="0">
                <a:latin typeface="Arial"/>
                <a:ea typeface="Arial"/>
                <a:cs typeface="Arial"/>
                <a:sym typeface="Arial"/>
              </a:rPr>
              <a:t> </a:t>
            </a:r>
            <a:r>
              <a:rPr lang="en-US" sz="2100" dirty="0" err="1">
                <a:latin typeface="Arial"/>
                <a:ea typeface="Arial"/>
                <a:cs typeface="Arial"/>
                <a:sym typeface="Arial"/>
              </a:rPr>
              <a:t>są</a:t>
            </a:r>
            <a:r>
              <a:rPr lang="en-US" sz="2100" dirty="0">
                <a:latin typeface="Arial"/>
                <a:ea typeface="Arial"/>
                <a:cs typeface="Arial"/>
                <a:sym typeface="Arial"/>
              </a:rPr>
              <a:t> </a:t>
            </a:r>
            <a:r>
              <a:rPr lang="en-US" sz="2100" dirty="0" err="1">
                <a:latin typeface="Arial"/>
                <a:ea typeface="Arial"/>
                <a:cs typeface="Arial"/>
                <a:sym typeface="Arial"/>
              </a:rPr>
              <a:t>takie</a:t>
            </a:r>
            <a:r>
              <a:rPr lang="en-US" sz="2100" dirty="0">
                <a:latin typeface="Arial"/>
                <a:ea typeface="Arial"/>
                <a:cs typeface="Arial"/>
                <a:sym typeface="Arial"/>
              </a:rPr>
              <a:t> same.</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a:solidFill>
                  <a:srgbClr val="FF0000"/>
                </a:solidFill>
                <a:latin typeface="Arial"/>
                <a:ea typeface="Arial"/>
                <a:cs typeface="Arial"/>
                <a:sym typeface="Arial"/>
              </a:rPr>
              <a:t>*</a:t>
            </a:r>
            <a:r>
              <a:rPr lang="en-US" sz="2100" dirty="0">
                <a:latin typeface="Arial"/>
                <a:ea typeface="Arial"/>
                <a:cs typeface="Arial"/>
                <a:sym typeface="Arial"/>
              </a:rPr>
              <a:t> W </a:t>
            </a:r>
            <a:r>
              <a:rPr lang="en-US" sz="2100" dirty="0" err="1">
                <a:latin typeface="Arial"/>
                <a:ea typeface="Arial"/>
                <a:cs typeface="Arial"/>
                <a:sym typeface="Arial"/>
              </a:rPr>
              <a:t>ramach</a:t>
            </a:r>
            <a:r>
              <a:rPr lang="en-US" sz="2100" dirty="0">
                <a:latin typeface="Arial"/>
                <a:ea typeface="Arial"/>
                <a:cs typeface="Arial"/>
                <a:sym typeface="Arial"/>
              </a:rPr>
              <a:t> </a:t>
            </a:r>
            <a:r>
              <a:rPr lang="en-US" sz="2100" dirty="0" err="1">
                <a:latin typeface="Arial"/>
                <a:ea typeface="Arial"/>
                <a:cs typeface="Arial"/>
                <a:sym typeface="Arial"/>
              </a:rPr>
              <a:t>zadania</a:t>
            </a:r>
            <a:r>
              <a:rPr lang="en-US" sz="2100" dirty="0">
                <a:latin typeface="Arial"/>
                <a:ea typeface="Arial"/>
                <a:cs typeface="Arial"/>
                <a:sym typeface="Arial"/>
              </a:rPr>
              <a:t> nr 4 </a:t>
            </a:r>
            <a:r>
              <a:rPr lang="en-US" sz="2100" dirty="0" err="1">
                <a:latin typeface="Arial"/>
                <a:ea typeface="Arial"/>
                <a:cs typeface="Arial"/>
                <a:sym typeface="Arial"/>
              </a:rPr>
              <a:t>użyj</a:t>
            </a:r>
            <a:r>
              <a:rPr lang="en-US" sz="2100" dirty="0">
                <a:latin typeface="Arial"/>
                <a:ea typeface="Arial"/>
                <a:cs typeface="Arial"/>
                <a:sym typeface="Arial"/>
              </a:rPr>
              <a:t> </a:t>
            </a:r>
            <a:r>
              <a:rPr lang="en-US" sz="2100" dirty="0" err="1">
                <a:latin typeface="Arial"/>
                <a:ea typeface="Arial"/>
                <a:cs typeface="Arial"/>
                <a:sym typeface="Arial"/>
              </a:rPr>
              <a:t>StringBuildera</a:t>
            </a:r>
            <a:r>
              <a:rPr lang="en-US" sz="2100" dirty="0">
                <a:latin typeface="Arial"/>
                <a:ea typeface="Arial"/>
                <a:cs typeface="Arial"/>
                <a:sym typeface="Arial"/>
              </a:rPr>
              <a:t> do </a:t>
            </a:r>
            <a:r>
              <a:rPr lang="en-US" sz="2100" dirty="0" err="1">
                <a:latin typeface="Arial"/>
                <a:ea typeface="Arial"/>
                <a:cs typeface="Arial"/>
                <a:sym typeface="Arial"/>
              </a:rPr>
              <a:t>tworzenia</a:t>
            </a:r>
            <a:r>
              <a:rPr lang="en-US" sz="2100" dirty="0">
                <a:latin typeface="Arial"/>
                <a:ea typeface="Arial"/>
                <a:cs typeface="Arial"/>
                <a:sym typeface="Arial"/>
              </a:rPr>
              <a:t> </a:t>
            </a:r>
            <a:r>
              <a:rPr lang="en-US" sz="2100" dirty="0" err="1">
                <a:latin typeface="Arial"/>
                <a:ea typeface="Arial"/>
                <a:cs typeface="Arial"/>
                <a:sym typeface="Arial"/>
              </a:rPr>
              <a:t>wersji</a:t>
            </a:r>
            <a:r>
              <a:rPr lang="en-US" sz="2100" dirty="0">
                <a:latin typeface="Arial"/>
                <a:ea typeface="Arial"/>
                <a:cs typeface="Arial"/>
                <a:sym typeface="Arial"/>
              </a:rPr>
              <a:t> </a:t>
            </a:r>
            <a:r>
              <a:rPr lang="en-US" sz="2100" dirty="0" err="1">
                <a:latin typeface="Arial"/>
                <a:ea typeface="Arial"/>
                <a:cs typeface="Arial"/>
                <a:sym typeface="Arial"/>
              </a:rPr>
              <a:t>tekstowej</a:t>
            </a:r>
            <a:r>
              <a:rPr lang="en-US" sz="2100" dirty="0">
                <a:latin typeface="Arial"/>
                <a:ea typeface="Arial"/>
                <a:cs typeface="Arial"/>
                <a:sym typeface="Arial"/>
              </a:rPr>
              <a:t> </a:t>
            </a:r>
            <a:r>
              <a:rPr lang="en-US" sz="2100" dirty="0" err="1">
                <a:latin typeface="Arial"/>
                <a:ea typeface="Arial"/>
                <a:cs typeface="Arial"/>
                <a:sym typeface="Arial"/>
              </a:rPr>
              <a:t>obiektów</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a:solidFill>
                  <a:srgbClr val="FF0000"/>
                </a:solidFill>
                <a:latin typeface="Arial"/>
                <a:ea typeface="Arial"/>
                <a:cs typeface="Arial"/>
                <a:sym typeface="Arial"/>
              </a:rPr>
              <a:t>*</a:t>
            </a:r>
            <a:r>
              <a:rPr lang="en-US" sz="2100" dirty="0">
                <a:latin typeface="Arial"/>
                <a:ea typeface="Arial"/>
                <a:cs typeface="Arial"/>
                <a:sym typeface="Arial"/>
              </a:rPr>
              <a:t> </a:t>
            </a: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sprawdzającą</a:t>
            </a:r>
            <a:r>
              <a:rPr lang="en-US" sz="2100" dirty="0">
                <a:latin typeface="Arial"/>
                <a:ea typeface="Arial"/>
                <a:cs typeface="Arial"/>
                <a:sym typeface="Arial"/>
              </a:rPr>
              <a:t>, </a:t>
            </a:r>
            <a:r>
              <a:rPr lang="en-US" sz="2100" dirty="0" err="1">
                <a:latin typeface="Arial"/>
                <a:ea typeface="Arial"/>
                <a:cs typeface="Arial"/>
                <a:sym typeface="Arial"/>
              </a:rPr>
              <a:t>czy</a:t>
            </a:r>
            <a:r>
              <a:rPr lang="en-US" sz="2100" dirty="0">
                <a:latin typeface="Arial"/>
                <a:ea typeface="Arial"/>
                <a:cs typeface="Arial"/>
                <a:sym typeface="Arial"/>
              </a:rPr>
              <a:t> </a:t>
            </a:r>
            <a:r>
              <a:rPr lang="en-US" sz="2100" dirty="0" err="1">
                <a:latin typeface="Arial"/>
                <a:ea typeface="Arial"/>
                <a:cs typeface="Arial"/>
                <a:sym typeface="Arial"/>
              </a:rPr>
              <a:t>dany</a:t>
            </a:r>
            <a:r>
              <a:rPr lang="en-US" sz="2100" dirty="0">
                <a:latin typeface="Arial"/>
                <a:ea typeface="Arial"/>
                <a:cs typeface="Arial"/>
                <a:sym typeface="Arial"/>
              </a:rPr>
              <a:t> </a:t>
            </a:r>
            <a:r>
              <a:rPr lang="en-US" sz="2100" dirty="0" err="1">
                <a:latin typeface="Arial"/>
                <a:ea typeface="Arial"/>
                <a:cs typeface="Arial"/>
                <a:sym typeface="Arial"/>
              </a:rPr>
              <a:t>łańcuch</a:t>
            </a:r>
            <a:r>
              <a:rPr lang="en-US" sz="2100" dirty="0">
                <a:latin typeface="Arial"/>
                <a:ea typeface="Arial"/>
                <a:cs typeface="Arial"/>
                <a:sym typeface="Arial"/>
              </a:rPr>
              <a:t> </a:t>
            </a:r>
            <a:r>
              <a:rPr lang="en-US" sz="2100" dirty="0" err="1">
                <a:latin typeface="Arial"/>
                <a:ea typeface="Arial"/>
                <a:cs typeface="Arial"/>
                <a:sym typeface="Arial"/>
              </a:rPr>
              <a:t>zawiera</a:t>
            </a:r>
            <a:r>
              <a:rPr lang="en-US" sz="2100" dirty="0">
                <a:latin typeface="Arial"/>
                <a:ea typeface="Arial"/>
                <a:cs typeface="Arial"/>
                <a:sym typeface="Arial"/>
              </a:rPr>
              <a:t> co </a:t>
            </a:r>
            <a:r>
              <a:rPr lang="en-US" sz="2100" dirty="0" err="1">
                <a:latin typeface="Arial"/>
                <a:ea typeface="Arial"/>
                <a:cs typeface="Arial"/>
                <a:sym typeface="Arial"/>
              </a:rPr>
              <a:t>najmniej</a:t>
            </a:r>
            <a:r>
              <a:rPr lang="en-US" sz="2100" dirty="0">
                <a:latin typeface="Arial"/>
                <a:ea typeface="Arial"/>
                <a:cs typeface="Arial"/>
                <a:sym typeface="Arial"/>
              </a:rPr>
              <a:t> </a:t>
            </a:r>
            <a:r>
              <a:rPr lang="en-US" sz="2100" dirty="0" err="1">
                <a:latin typeface="Arial"/>
                <a:ea typeface="Arial"/>
                <a:cs typeface="Arial"/>
                <a:sym typeface="Arial"/>
              </a:rPr>
              <a:t>trzy</a:t>
            </a:r>
            <a:r>
              <a:rPr lang="en-US" sz="2100" dirty="0">
                <a:latin typeface="Arial"/>
                <a:ea typeface="Arial"/>
                <a:cs typeface="Arial"/>
                <a:sym typeface="Arial"/>
              </a:rPr>
              <a:t> </a:t>
            </a:r>
            <a:r>
              <a:rPr lang="en-US" sz="2100" dirty="0" err="1">
                <a:latin typeface="Arial"/>
                <a:ea typeface="Arial"/>
                <a:cs typeface="Arial"/>
                <a:sym typeface="Arial"/>
              </a:rPr>
              <a:t>razy</a:t>
            </a:r>
            <a:r>
              <a:rPr lang="en-US" sz="2100" dirty="0">
                <a:latin typeface="Arial"/>
                <a:ea typeface="Arial"/>
                <a:cs typeface="Arial"/>
                <a:sym typeface="Arial"/>
              </a:rPr>
              <a:t> </a:t>
            </a:r>
            <a:r>
              <a:rPr lang="en-US" sz="2100" dirty="0" err="1">
                <a:latin typeface="Arial"/>
                <a:ea typeface="Arial"/>
                <a:cs typeface="Arial"/>
                <a:sym typeface="Arial"/>
              </a:rPr>
              <a:t>słowo</a:t>
            </a:r>
            <a:r>
              <a:rPr lang="en-US" sz="2100" dirty="0">
                <a:latin typeface="Arial"/>
                <a:ea typeface="Arial"/>
                <a:cs typeface="Arial"/>
                <a:sym typeface="Arial"/>
              </a:rPr>
              <a:t> “</a:t>
            </a:r>
            <a:r>
              <a:rPr lang="en-US" sz="2100" dirty="0" err="1">
                <a:latin typeface="Arial"/>
                <a:ea typeface="Arial"/>
                <a:cs typeface="Arial"/>
                <a:sym typeface="Arial"/>
              </a:rPr>
              <a:t>nie</a:t>
            </a:r>
            <a:r>
              <a:rPr lang="en-US" sz="2100" dirty="0">
                <a:latin typeface="Arial"/>
                <a:ea typeface="Arial"/>
                <a:cs typeface="Arial"/>
                <a:sym typeface="Arial"/>
              </a:rPr>
              <a:t>”.</a:t>
            </a:r>
            <a:endParaRPr sz="2100" dirty="0">
              <a:solidFill>
                <a:srgbClr val="999999"/>
              </a:solidFill>
              <a:latin typeface="Arial"/>
              <a:ea typeface="Arial"/>
              <a:cs typeface="Arial"/>
              <a:sym typeface="Arial"/>
            </a:endParaRPr>
          </a:p>
          <a:p>
            <a:pPr marL="0" lvl="0" indent="0" algn="l" rtl="0">
              <a:spcBef>
                <a:spcPts val="0"/>
              </a:spcBef>
              <a:spcAft>
                <a:spcPts val="0"/>
              </a:spcAft>
              <a:buNone/>
            </a:pPr>
            <a:endParaRPr sz="2100" dirty="0">
              <a:solidFill>
                <a:srgbClr val="000000"/>
              </a:solidFill>
              <a:latin typeface="Arial"/>
              <a:ea typeface="Arial"/>
              <a:cs typeface="Arial"/>
              <a:sym typeface="Arial"/>
            </a:endParaRPr>
          </a:p>
        </p:txBody>
      </p:sp>
      <p:sp>
        <p:nvSpPr>
          <p:cNvPr id="1152" name="Google Shape;1152;p11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1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err="1">
                <a:solidFill>
                  <a:srgbClr val="000000"/>
                </a:solidFill>
                <a:latin typeface="Arial"/>
                <a:ea typeface="Arial"/>
                <a:cs typeface="Arial"/>
                <a:sym typeface="Arial"/>
              </a:rPr>
              <a:t>Pętle</a:t>
            </a:r>
            <a:endParaRPr sz="4800" b="1"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dirty="0">
                <a:solidFill>
                  <a:srgbClr val="000000"/>
                </a:solidFill>
                <a:latin typeface="Arial"/>
                <a:ea typeface="Arial"/>
                <a:cs typeface="Arial"/>
                <a:sym typeface="Arial"/>
              </a:rPr>
              <a:t>while, do .. while, for</a:t>
            </a:r>
            <a:endParaRPr sz="3600" b="1" dirty="0">
              <a:solidFill>
                <a:srgbClr val="000000"/>
              </a:solidFill>
              <a:latin typeface="Arial"/>
              <a:ea typeface="Arial"/>
              <a:cs typeface="Arial"/>
              <a:sym typeface="Arial"/>
            </a:endParaRPr>
          </a:p>
        </p:txBody>
      </p:sp>
      <p:sp>
        <p:nvSpPr>
          <p:cNvPr id="1158" name="Google Shape;1158;p1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22059</Words>
  <Application>Microsoft Office PowerPoint</Application>
  <PresentationFormat>Panoramiczny</PresentationFormat>
  <Paragraphs>3579</Paragraphs>
  <Slides>277</Slides>
  <Notes>277</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277</vt:i4>
      </vt:variant>
    </vt:vector>
  </HeadingPairs>
  <TitlesOfParts>
    <vt:vector size="281" baseType="lpstr">
      <vt:lpstr>Arial</vt:lpstr>
      <vt:lpstr>Geo</vt:lpstr>
      <vt:lpstr>Calibri</vt:lpstr>
      <vt:lpstr>Motyw sdacademy.pl</vt:lpstr>
      <vt:lpstr>JAVA24 Gdańsk</vt:lpstr>
      <vt:lpstr>Spotkanie #1</vt:lpstr>
      <vt:lpstr>O mnie</vt:lpstr>
      <vt:lpstr>O Tobie</vt:lpstr>
      <vt:lpstr>Kontrakt</vt:lpstr>
      <vt:lpstr>Sposób pracy</vt:lpstr>
      <vt:lpstr>Rozkład jazdy</vt:lpstr>
      <vt:lpstr> </vt:lpstr>
      <vt:lpstr>Rys historyczny</vt:lpstr>
      <vt:lpstr>Podstawowe założenia</vt:lpstr>
      <vt:lpstr> </vt:lpstr>
      <vt:lpstr>Java - język programowania wysokopoziomowego</vt:lpstr>
      <vt:lpstr>IntelliJ IDEA - wprowadzenie</vt:lpstr>
      <vt:lpstr>Hello World!</vt:lpstr>
      <vt:lpstr>Konwencje nazewnicze</vt:lpstr>
      <vt:lpstr>Komentarze w kodzie</vt:lpstr>
      <vt:lpstr> </vt:lpstr>
      <vt:lpstr>Zadania #helloworld</vt:lpstr>
      <vt:lpstr>Git + GitHub - wprowadzenie</vt:lpstr>
      <vt:lpstr> </vt:lpstr>
      <vt:lpstr>Dane i ich typy</vt:lpstr>
      <vt:lpstr>Typy prymitywne</vt:lpstr>
      <vt:lpstr>Literały</vt:lpstr>
      <vt:lpstr>Unicode - https://pl.wikisource.org/wiki/Unicode/0</vt:lpstr>
      <vt:lpstr>Zmienne</vt:lpstr>
      <vt:lpstr>Słowa kluczowe i zarezerwowane</vt:lpstr>
      <vt:lpstr>Konwencje nazewnicze</vt:lpstr>
      <vt:lpstr>Operacje na danych</vt:lpstr>
      <vt:lpstr>Operatory</vt:lpstr>
      <vt:lpstr>Operatory cd</vt:lpstr>
      <vt:lpstr>Właściwości operatorów</vt:lpstr>
      <vt:lpstr>Konwersje arytmetyczne</vt:lpstr>
      <vt:lpstr> </vt:lpstr>
      <vt:lpstr>Zadania #datatypes</vt:lpstr>
      <vt:lpstr> </vt:lpstr>
      <vt:lpstr>Wyrażenia, instrukcje, bloki</vt:lpstr>
      <vt:lpstr>Instrukcja sterująca - if</vt:lpstr>
      <vt:lpstr>Instrukcja sterująca - if</vt:lpstr>
      <vt:lpstr>Instrukcja sterująca - switch</vt:lpstr>
      <vt:lpstr>Instrukcja sterująca - switch</vt:lpstr>
      <vt:lpstr> </vt:lpstr>
      <vt:lpstr>Zadania #statements</vt:lpstr>
      <vt:lpstr>Spotkanie #2</vt:lpstr>
      <vt:lpstr>O mnie</vt:lpstr>
      <vt:lpstr>O Tobie</vt:lpstr>
      <vt:lpstr>Kontrakt</vt:lpstr>
      <vt:lpstr>Sposób pracy</vt:lpstr>
      <vt:lpstr> </vt:lpstr>
      <vt:lpstr> </vt:lpstr>
      <vt:lpstr> </vt:lpstr>
      <vt:lpstr> </vt:lpstr>
      <vt:lpstr> </vt:lpstr>
      <vt:lpstr>Java - język obiektowy</vt:lpstr>
      <vt:lpstr>Java - przykłady obiektów</vt:lpstr>
      <vt:lpstr>Java - klasy i obiekty</vt:lpstr>
      <vt:lpstr>Java - ćwiczenie</vt:lpstr>
      <vt:lpstr>Stan</vt:lpstr>
      <vt:lpstr>Zachowanie</vt:lpstr>
      <vt:lpstr>Metoda - kod (ciało metody)</vt:lpstr>
      <vt:lpstr>Metody dostępowe</vt:lpstr>
      <vt:lpstr>Konstruktor</vt:lpstr>
      <vt:lpstr>Kod klasy</vt:lpstr>
      <vt:lpstr>Obiekty - tworzenie i używanie</vt:lpstr>
      <vt:lpstr> </vt:lpstr>
      <vt:lpstr>Zadania #oop</vt:lpstr>
      <vt:lpstr>Typ referencyjny</vt:lpstr>
      <vt:lpstr>Typ referencyjny</vt:lpstr>
      <vt:lpstr>Metody - przekazywanie przez wartość</vt:lpstr>
      <vt:lpstr>Klasy opakowujące </vt:lpstr>
      <vt:lpstr> </vt:lpstr>
      <vt:lpstr>Zadania #oop</vt:lpstr>
      <vt:lpstr>JavaFx - Hello World!</vt:lpstr>
      <vt:lpstr>Zadania #helloworld</vt:lpstr>
      <vt:lpstr>Spotkanie #3</vt:lpstr>
      <vt:lpstr>Krótka powtórka</vt:lpstr>
      <vt:lpstr>Zadanie na rozgrzewkę</vt:lpstr>
      <vt:lpstr>Rozkład jazdy</vt:lpstr>
      <vt:lpstr> </vt:lpstr>
      <vt:lpstr>Pakiety</vt:lpstr>
      <vt:lpstr>Pakiety - przykład</vt:lpstr>
      <vt:lpstr>Modyfikatory dostępu</vt:lpstr>
      <vt:lpstr>Hermetyzacja</vt:lpstr>
      <vt:lpstr>Hermetyzacja - przykład</vt:lpstr>
      <vt:lpstr>Hermetyzacja - przykład</vt:lpstr>
      <vt:lpstr> </vt:lpstr>
      <vt:lpstr>Zadania #encapsulation</vt:lpstr>
      <vt:lpstr> </vt:lpstr>
      <vt:lpstr>Klasa String</vt:lpstr>
      <vt:lpstr>Klasa String konkatenacja (concatenation)</vt:lpstr>
      <vt:lpstr>Klasa String konkatenacja (concatenation)</vt:lpstr>
      <vt:lpstr>Klasa String == vs equal</vt:lpstr>
      <vt:lpstr>Klasa String ważne metody</vt:lpstr>
      <vt:lpstr>Klasa String niezmienność (immutability)</vt:lpstr>
      <vt:lpstr>Klasa String łączenie metod</vt:lpstr>
      <vt:lpstr>Klasa String StringBuilder</vt:lpstr>
      <vt:lpstr>Klasa String StringBuffer, StringBuilder</vt:lpstr>
      <vt:lpstr> </vt:lpstr>
      <vt:lpstr>Zadania #strings</vt:lpstr>
      <vt:lpstr> </vt:lpstr>
      <vt:lpstr>Pętle iteracyjne</vt:lpstr>
      <vt:lpstr>Pętla while</vt:lpstr>
      <vt:lpstr>Pętla do-while</vt:lpstr>
      <vt:lpstr>Pętla for</vt:lpstr>
      <vt:lpstr> </vt:lpstr>
      <vt:lpstr>Zadania #loops</vt:lpstr>
      <vt:lpstr>Spotkanie #4</vt:lpstr>
      <vt:lpstr>Szybka powtórka</vt:lpstr>
      <vt:lpstr>Rozkład jazdy</vt:lpstr>
      <vt:lpstr> </vt:lpstr>
      <vt:lpstr>Enum</vt:lpstr>
      <vt:lpstr>Enum</vt:lpstr>
      <vt:lpstr> </vt:lpstr>
      <vt:lpstr>Zadania #enums</vt:lpstr>
      <vt:lpstr> </vt:lpstr>
      <vt:lpstr>Tablica - definicja</vt:lpstr>
      <vt:lpstr>Tablica - deklaracja i inicjalizacja</vt:lpstr>
      <vt:lpstr>Tablica - przykład użycia</vt:lpstr>
      <vt:lpstr>Tablica - przykład użycia cd</vt:lpstr>
      <vt:lpstr>Pętla for each</vt:lpstr>
      <vt:lpstr>Metody o zmiennej liczbie argumentów (varargs)</vt:lpstr>
      <vt:lpstr> </vt:lpstr>
      <vt:lpstr>Zadania #arrays</vt:lpstr>
      <vt:lpstr> </vt:lpstr>
      <vt:lpstr>Ponowne użycie klas</vt:lpstr>
      <vt:lpstr>Kompozycja - przykład</vt:lpstr>
      <vt:lpstr>Dziedziczenie - przykład </vt:lpstr>
      <vt:lpstr>Dziedziczenie - inicjalizacja klasy pochodnej</vt:lpstr>
      <vt:lpstr>Dziedziczenie - nadpisywanie metod</vt:lpstr>
      <vt:lpstr>Przeciążanie metod</vt:lpstr>
      <vt:lpstr>Przeciążanie konstruktorów</vt:lpstr>
      <vt:lpstr>Hierarchia dziedziczenia</vt:lpstr>
      <vt:lpstr>Konwersja typów referencyjnych</vt:lpstr>
      <vt:lpstr>Krótka powtórka</vt:lpstr>
      <vt:lpstr>Polimorfizm</vt:lpstr>
      <vt:lpstr> </vt:lpstr>
      <vt:lpstr>Zadania #coinpo</vt:lpstr>
      <vt:lpstr>Spotkanie #5</vt:lpstr>
      <vt:lpstr>Szybka powtórka</vt:lpstr>
      <vt:lpstr>Rozkład jazdy</vt:lpstr>
      <vt:lpstr> </vt:lpstr>
      <vt:lpstr>Klasy i metody abstrakcyjne</vt:lpstr>
      <vt:lpstr>Klasy i metody abstrakcyjne - przykład użycia</vt:lpstr>
      <vt:lpstr>Klasy i metody abstrakcyjne - przykład użycia</vt:lpstr>
      <vt:lpstr> </vt:lpstr>
      <vt:lpstr>Zadania #abstra</vt:lpstr>
      <vt:lpstr> </vt:lpstr>
      <vt:lpstr>Interfejsy - definicje</vt:lpstr>
      <vt:lpstr>Interfejsy</vt:lpstr>
      <vt:lpstr>Interfejsy - przykład użycia</vt:lpstr>
      <vt:lpstr>Interfejsy - przykład użycia</vt:lpstr>
      <vt:lpstr> </vt:lpstr>
      <vt:lpstr>Zadania #interfaces</vt:lpstr>
      <vt:lpstr> </vt:lpstr>
      <vt:lpstr>Data i czas</vt:lpstr>
      <vt:lpstr>Data i czas - Date i Calendar</vt:lpstr>
      <vt:lpstr>Data i czas - formatowanie</vt:lpstr>
      <vt:lpstr>String - formatowanie</vt:lpstr>
      <vt:lpstr>Data i czas problemy z Date i Calendar</vt:lpstr>
      <vt:lpstr>Data i czas java.time.* - klasy bez określonej strefy czasowej</vt:lpstr>
      <vt:lpstr>Data i czas java.time.* - klasy z określoną strefą czasową</vt:lpstr>
      <vt:lpstr>Data i czas java.time.* - klasy pomocnicze, odstępy czasowe</vt:lpstr>
      <vt:lpstr> </vt:lpstr>
      <vt:lpstr>Zadania #datetime</vt:lpstr>
      <vt:lpstr> </vt:lpstr>
      <vt:lpstr>Pola i metody statyczne</vt:lpstr>
      <vt:lpstr>Inicjacja pól obiektu</vt:lpstr>
      <vt:lpstr>Bloki inicjacyjne</vt:lpstr>
      <vt:lpstr>Klasy wewnętrzne</vt:lpstr>
      <vt:lpstr>Argumenty metody main</vt:lpstr>
      <vt:lpstr> </vt:lpstr>
      <vt:lpstr>Zadania #stat</vt:lpstr>
      <vt:lpstr>Spotkanie #6</vt:lpstr>
      <vt:lpstr>Szybka powtórka</vt:lpstr>
      <vt:lpstr>Rozkład jazdy</vt:lpstr>
      <vt:lpstr> </vt:lpstr>
      <vt:lpstr>Wyjątek Exception</vt:lpstr>
      <vt:lpstr>Wyjątki</vt:lpstr>
      <vt:lpstr>Wyjątki hierarchia</vt:lpstr>
      <vt:lpstr>Wyjątki throw vs throws</vt:lpstr>
      <vt:lpstr>Wyjątki try .. catch .. finally</vt:lpstr>
      <vt:lpstr> </vt:lpstr>
      <vt:lpstr>Zadania #exceptions</vt:lpstr>
      <vt:lpstr> </vt:lpstr>
      <vt:lpstr> </vt:lpstr>
      <vt:lpstr>Kolekcje</vt:lpstr>
      <vt:lpstr>Kolekcje to</vt:lpstr>
      <vt:lpstr>Kolekcje diagram</vt:lpstr>
      <vt:lpstr>Kolekcje rodzaje</vt:lpstr>
      <vt:lpstr>Kolekcje rodzaje</vt:lpstr>
      <vt:lpstr>Kolekcje rodzaje</vt:lpstr>
      <vt:lpstr>Kolekcje rodzaje</vt:lpstr>
      <vt:lpstr>Kolekcje kontrakt hashCode i equals</vt:lpstr>
      <vt:lpstr>Kolekcje klasy narzędziowe</vt:lpstr>
      <vt:lpstr> </vt:lpstr>
      <vt:lpstr>Zadania #collections</vt:lpstr>
      <vt:lpstr>Spotkanie #7</vt:lpstr>
      <vt:lpstr>Rozkład jazdy</vt:lpstr>
      <vt:lpstr>Szybka powtórka</vt:lpstr>
      <vt:lpstr> </vt:lpstr>
      <vt:lpstr>Typy generyczne</vt:lpstr>
      <vt:lpstr>Typy generyczne</vt:lpstr>
      <vt:lpstr>Typy generyczne</vt:lpstr>
      <vt:lpstr>Typy generyczne</vt:lpstr>
      <vt:lpstr>Typy generyczne</vt:lpstr>
      <vt:lpstr>Typy generyczne</vt:lpstr>
      <vt:lpstr>Typy generyczne ograniczenia typów (bounded type parameters)</vt:lpstr>
      <vt:lpstr>Praca z zadaniami</vt:lpstr>
      <vt:lpstr> </vt:lpstr>
      <vt:lpstr>Zadania #generics</vt:lpstr>
      <vt:lpstr> </vt:lpstr>
      <vt:lpstr>I/O = Input/Output</vt:lpstr>
      <vt:lpstr>Obsługa plików</vt:lpstr>
      <vt:lpstr>Obsługa plików - java.io.File</vt:lpstr>
      <vt:lpstr>Klasa java.io.File ważne metody</vt:lpstr>
      <vt:lpstr>Obsługa plików - Java NIO 2</vt:lpstr>
      <vt:lpstr>Klasy Path, Paths, Files ważne metody</vt:lpstr>
      <vt:lpstr>Strumienie</vt:lpstr>
      <vt:lpstr>try-with-resources</vt:lpstr>
      <vt:lpstr>I/O, new I/O</vt:lpstr>
      <vt:lpstr>I/O, new I/O</vt:lpstr>
      <vt:lpstr> </vt:lpstr>
      <vt:lpstr>Zadania #io</vt:lpstr>
      <vt:lpstr> </vt:lpstr>
      <vt:lpstr>Zadania #functional</vt:lpstr>
      <vt:lpstr>Spotkanie #8</vt:lpstr>
      <vt:lpstr>Szybka powtórka</vt:lpstr>
      <vt:lpstr>Rozkład jazdy</vt:lpstr>
      <vt:lpstr> </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 </vt:lpstr>
      <vt:lpstr>Zadania #concurrent</vt:lpstr>
      <vt:lpstr> </vt:lpstr>
      <vt:lpstr>Elementy biblioteki Swing</vt:lpstr>
      <vt:lpstr>Elementy biblioteki Swing</vt:lpstr>
      <vt:lpstr>Elementy biblioteki Swing</vt:lpstr>
      <vt:lpstr> </vt:lpstr>
      <vt:lpstr>JavaFX - Java (7?) 8++</vt:lpstr>
      <vt:lpstr>JavaFX - FXML</vt:lpstr>
      <vt:lpstr>JavaFX - MVC -&gt; Model &amp; View &amp; Controller</vt:lpstr>
      <vt:lpstr>JavaFX - Scene Builder</vt:lpstr>
      <vt:lpstr> </vt:lpstr>
      <vt:lpstr>Zadania #javafx</vt:lpstr>
      <vt:lpstr> </vt:lpstr>
      <vt:lpstr> </vt:lpstr>
      <vt:lpstr> </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 </vt:lpstr>
      <vt:lpstr> </vt:lpstr>
      <vt:lpstr>Adnotacje Java 5+</vt:lpstr>
      <vt:lpstr>Adnotacje zastosowania</vt:lpstr>
      <vt:lpstr>Adnotacje rodzaje</vt:lpstr>
      <vt:lpstr>Adnotacje @Target</vt:lpstr>
      <vt:lpstr>Adnotacje @Retention</vt:lpstr>
      <vt:lpstr>Adnotacje</vt:lpstr>
      <vt:lpstr>Adnotacje</vt:lpstr>
      <vt:lpstr> </vt:lpstr>
      <vt:lpstr> </vt:lpstr>
      <vt:lpstr>Zadania #annotations</vt:lpstr>
      <vt:lpstr> </vt:lpstr>
      <vt:lpstr>Projekt Aleksandria</vt:lpstr>
      <vt:lpstr>Projekt Aleksandria - zadanie #1</vt:lpstr>
      <vt:lpstr>Projekt Aleksandria - zadanie #2</vt:lpstr>
      <vt:lpstr>Projekt Aleksandria - zadanie #3</vt:lpstr>
      <vt:lpstr>Projekt Aleksandria - zadanie #4</vt:lpstr>
      <vt:lpstr>Projekt Aleksandria - zadanie #5</vt:lpstr>
      <vt:lpstr>Projekt Aleksandria - zadanie #6</vt:lpstr>
      <vt:lpstr>Projekt Aleksandria - zadanie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JAVA24 Gdańsk</dc:title>
  <cp:lastModifiedBy>Dasz Berg</cp:lastModifiedBy>
  <cp:revision>36</cp:revision>
  <dcterms:modified xsi:type="dcterms:W3CDTF">2019-03-14T23:19:44Z</dcterms:modified>
</cp:coreProperties>
</file>