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Pętle iteracyjne</a:t>
            </a:r>
            <a:endParaRPr>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while</a:t>
            </a:r>
            <a:endParaRPr>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do-while</a:t>
            </a:r>
            <a:endParaRPr>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pl.sda.loops.WhileLoop</a:t>
            </a:r>
            <a:endParaRPr>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a:t>
            </a:r>
            <a:endParaRPr>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pl.sda.loops.ForLoop</a:t>
            </a:r>
            <a:endParaRPr>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#loops</a:t>
            </a:r>
            <a:endParaRPr sz="3000" b="1">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wyświetli na ekranie n-pierwszych liczb parzystych</a:t>
            </a:r>
            <a:r>
              <a:rPr lang="en-US" sz="1500" b="1">
                <a:latin typeface="Arial"/>
                <a:ea typeface="Arial"/>
                <a:cs typeface="Arial"/>
                <a:sym typeface="Arial"/>
              </a:rPr>
              <a:t>. </a:t>
            </a:r>
            <a:r>
              <a:rPr lang="en-US" sz="1500">
                <a:latin typeface="Arial"/>
                <a:ea typeface="Arial"/>
                <a:cs typeface="Arial"/>
                <a:sym typeface="Arial"/>
              </a:rPr>
              <a:t>Zmienna </a:t>
            </a:r>
            <a:r>
              <a:rPr lang="en-US" sz="1500" b="1">
                <a:latin typeface="Arial"/>
                <a:ea typeface="Arial"/>
                <a:cs typeface="Arial"/>
                <a:sym typeface="Arial"/>
              </a:rPr>
              <a:t>n </a:t>
            </a:r>
            <a:r>
              <a:rPr lang="en-US" sz="1500">
                <a:latin typeface="Arial"/>
                <a:ea typeface="Arial"/>
                <a:cs typeface="Arial"/>
                <a:sym typeface="Arial"/>
              </a:rPr>
              <a:t>to parametr metody. Czyli np. dla n = 4 program powinien wypisać: 2, 4, 6, 8</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policzy </a:t>
            </a:r>
            <a:r>
              <a:rPr lang="en-US" sz="1500" b="1">
                <a:latin typeface="Arial"/>
                <a:ea typeface="Arial"/>
                <a:cs typeface="Arial"/>
                <a:sym typeface="Arial"/>
              </a:rPr>
              <a:t>n</a:t>
            </a:r>
            <a:r>
              <a:rPr lang="en-US" sz="1500">
                <a:latin typeface="Arial"/>
                <a:ea typeface="Arial"/>
                <a:cs typeface="Arial"/>
                <a:sym typeface="Arial"/>
              </a:rPr>
              <a:t>-tą potęgę (</a:t>
            </a:r>
            <a:r>
              <a:rPr lang="en-US" sz="1500" b="1">
                <a:latin typeface="Arial"/>
                <a:ea typeface="Arial"/>
                <a:cs typeface="Arial"/>
                <a:sym typeface="Arial"/>
              </a:rPr>
              <a:t>n &gt;= 0</a:t>
            </a:r>
            <a:r>
              <a:rPr lang="en-US" sz="1500">
                <a:latin typeface="Arial"/>
                <a:ea typeface="Arial"/>
                <a:cs typeface="Arial"/>
                <a:sym typeface="Arial"/>
              </a:rPr>
              <a:t>) liczby całkowitej </a:t>
            </a:r>
            <a:r>
              <a:rPr lang="en-US" sz="1500" b="1">
                <a:latin typeface="Arial"/>
                <a:ea typeface="Arial"/>
                <a:cs typeface="Arial"/>
                <a:sym typeface="Arial"/>
              </a:rPr>
              <a:t>a. </a:t>
            </a:r>
            <a:r>
              <a:rPr lang="en-US" sz="1500">
                <a:latin typeface="Arial"/>
                <a:ea typeface="Arial"/>
                <a:cs typeface="Arial"/>
                <a:sym typeface="Arial"/>
              </a:rPr>
              <a:t>Parametry metody to: </a:t>
            </a:r>
            <a:r>
              <a:rPr lang="en-US" sz="1500" b="1">
                <a:latin typeface="Arial"/>
                <a:ea typeface="Arial"/>
                <a:cs typeface="Arial"/>
                <a:sym typeface="Arial"/>
              </a:rPr>
              <a:t>n </a:t>
            </a:r>
            <a:r>
              <a:rPr lang="en-US" sz="1500">
                <a:latin typeface="Arial"/>
                <a:ea typeface="Arial"/>
                <a:cs typeface="Arial"/>
                <a:sym typeface="Arial"/>
              </a:rPr>
              <a:t>i </a:t>
            </a:r>
            <a:r>
              <a:rPr lang="en-US" sz="1500" b="1">
                <a:latin typeface="Arial"/>
                <a:ea typeface="Arial"/>
                <a:cs typeface="Arial"/>
                <a:sym typeface="Arial"/>
              </a:rPr>
              <a:t>a</a:t>
            </a:r>
            <a:r>
              <a:rPr lang="en-US" sz="1500">
                <a:latin typeface="Arial"/>
                <a:ea typeface="Arial"/>
                <a:cs typeface="Arial"/>
                <a:sym typeface="Arial"/>
              </a:rPr>
              <a:t>.</a:t>
            </a:r>
            <a:endParaRPr sz="15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Wypisz na ekran co drugą, dużą literę alfabetu łacińskiego, zaczynając od 'A' i kończąc na 'Z'. Użyj pętli for, a potem spróbuj przerobić program używając pętli while.</a:t>
            </a:r>
            <a:endParaRPr sz="1500">
              <a:latin typeface="Arial"/>
              <a:ea typeface="Arial"/>
              <a:cs typeface="Arial"/>
              <a:sym typeface="Arial"/>
            </a:endParaRPr>
          </a:p>
          <a:p>
            <a:pPr marL="457200" lvl="0" indent="0" algn="l" rtl="0">
              <a:spcBef>
                <a:spcPts val="0"/>
              </a:spcBef>
              <a:spcAft>
                <a:spcPts val="0"/>
              </a:spcAft>
              <a:buNone/>
            </a:pPr>
            <a:endParaRPr sz="15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sprawdzi czy dwa podane Stringi (zmienne typu String) są takie same - bez użycia metody</a:t>
            </a:r>
            <a:r>
              <a:rPr lang="en-US" sz="1500" i="1">
                <a:latin typeface="Arial"/>
                <a:ea typeface="Arial"/>
                <a:cs typeface="Arial"/>
                <a:sym typeface="Arial"/>
              </a:rPr>
              <a:t> equals()</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możesz porównać oba teksty znak po znaku używając jednej z metod klasy String.</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sprawdzającą ilość wystąpień frazy: </a:t>
            </a:r>
            <a:r>
              <a:rPr lang="en-US" sz="1500" b="1">
                <a:latin typeface="Arial"/>
                <a:ea typeface="Arial"/>
                <a:cs typeface="Arial"/>
                <a:sym typeface="Arial"/>
              </a:rPr>
              <a:t>phrase </a:t>
            </a:r>
            <a:r>
              <a:rPr lang="en-US" sz="1500">
                <a:latin typeface="Arial"/>
                <a:ea typeface="Arial"/>
                <a:cs typeface="Arial"/>
                <a:sym typeface="Arial"/>
              </a:rPr>
              <a:t>w tekście: </a:t>
            </a:r>
            <a:r>
              <a:rPr lang="en-US" sz="1500" b="1">
                <a:latin typeface="Arial"/>
                <a:ea typeface="Arial"/>
                <a:cs typeface="Arial"/>
                <a:sym typeface="Arial"/>
              </a:rPr>
              <a:t>text</a:t>
            </a:r>
            <a:r>
              <a:rPr lang="en-US" sz="1500">
                <a:latin typeface="Arial"/>
                <a:ea typeface="Arial"/>
                <a:cs typeface="Arial"/>
                <a:sym typeface="Arial"/>
              </a:rPr>
              <a:t>. Parametry metody to: </a:t>
            </a:r>
            <a:r>
              <a:rPr lang="en-US" sz="1500" b="1">
                <a:latin typeface="Arial"/>
                <a:ea typeface="Arial"/>
                <a:cs typeface="Arial"/>
                <a:sym typeface="Arial"/>
              </a:rPr>
              <a:t>phrase </a:t>
            </a:r>
            <a:r>
              <a:rPr lang="en-US" sz="1500">
                <a:latin typeface="Arial"/>
                <a:ea typeface="Arial"/>
                <a:cs typeface="Arial"/>
                <a:sym typeface="Arial"/>
              </a:rPr>
              <a:t>i </a:t>
            </a:r>
            <a:r>
              <a:rPr lang="en-US" sz="1500" b="1">
                <a:latin typeface="Arial"/>
                <a:ea typeface="Arial"/>
                <a:cs typeface="Arial"/>
                <a:sym typeface="Arial"/>
              </a:rPr>
              <a:t>text</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użyj metody klasy String która sprawdza index dla podanej frazy</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Zmień metodę </a:t>
            </a:r>
            <a:r>
              <a:rPr lang="en-US" sz="1500" u="sng">
                <a:latin typeface="Arial"/>
                <a:ea typeface="Arial"/>
                <a:cs typeface="Arial"/>
                <a:sym typeface="Arial"/>
              </a:rPr>
              <a:t>pl.sda.loops.ForLoop.</a:t>
            </a:r>
            <a:r>
              <a:rPr lang="en-US" sz="1500" i="1" u="sng">
                <a:latin typeface="Arial"/>
                <a:ea typeface="Arial"/>
                <a:cs typeface="Arial"/>
                <a:sym typeface="Arial"/>
              </a:rPr>
              <a:t>sumNumbersFromUser</a:t>
            </a:r>
            <a:r>
              <a:rPr lang="en-US" sz="1500" u="sng">
                <a:latin typeface="Arial"/>
                <a:ea typeface="Arial"/>
                <a:cs typeface="Arial"/>
                <a:sym typeface="Arial"/>
              </a:rPr>
              <a:t>()</a:t>
            </a:r>
            <a:r>
              <a:rPr lang="en-US" sz="1500">
                <a:latin typeface="Arial"/>
                <a:ea typeface="Arial"/>
                <a:cs typeface="Arial"/>
                <a:sym typeface="Arial"/>
              </a:rPr>
              <a:t> tak by przyjmowała liczby typu float. W podsumowaniu oprócz sumy wypisz także średnią arytmetyczną podanych liczb.</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Napisz metodę która wyświetli na ekranie prostokąt o podanych rozmiarach: </a:t>
            </a:r>
            <a:r>
              <a:rPr lang="en-US" sz="1500" b="1">
                <a:latin typeface="Arial"/>
                <a:ea typeface="Arial"/>
                <a:cs typeface="Arial"/>
                <a:sym typeface="Arial"/>
              </a:rPr>
              <a:t>width </a:t>
            </a:r>
            <a:r>
              <a:rPr lang="en-US" sz="1500">
                <a:latin typeface="Arial"/>
                <a:ea typeface="Arial"/>
                <a:cs typeface="Arial"/>
                <a:sym typeface="Arial"/>
              </a:rPr>
              <a:t>i </a:t>
            </a:r>
            <a:r>
              <a:rPr lang="en-US" sz="1500" b="1">
                <a:latin typeface="Arial"/>
                <a:ea typeface="Arial"/>
                <a:cs typeface="Arial"/>
                <a:sym typeface="Arial"/>
              </a:rPr>
              <a:t>height </a:t>
            </a:r>
            <a:r>
              <a:rPr lang="en-US" sz="1500">
                <a:latin typeface="Arial"/>
                <a:ea typeface="Arial"/>
                <a:cs typeface="Arial"/>
                <a:sym typeface="Arial"/>
              </a:rPr>
              <a:t>(to są parametry metody). </a:t>
            </a:r>
            <a:endParaRPr sz="1500">
              <a:latin typeface="Arial"/>
              <a:ea typeface="Arial"/>
              <a:cs typeface="Arial"/>
              <a:sym typeface="Arial"/>
            </a:endParaRPr>
          </a:p>
          <a:p>
            <a:pPr marL="457200" lvl="0" indent="0" algn="l" rtl="0">
              <a:spcBef>
                <a:spcPts val="0"/>
              </a:spcBef>
              <a:spcAft>
                <a:spcPts val="0"/>
              </a:spcAft>
              <a:buNone/>
            </a:pPr>
            <a:r>
              <a:rPr lang="en-US" sz="1500">
                <a:solidFill>
                  <a:srgbClr val="999999"/>
                </a:solidFill>
                <a:latin typeface="Arial"/>
                <a:ea typeface="Arial"/>
                <a:cs typeface="Arial"/>
                <a:sym typeface="Arial"/>
              </a:rPr>
              <a:t>Podpowiedź: zobacz metodę: </a:t>
            </a:r>
            <a:r>
              <a:rPr lang="en-US" sz="1500" u="sng">
                <a:solidFill>
                  <a:srgbClr val="999999"/>
                </a:solidFill>
                <a:latin typeface="Arial"/>
                <a:ea typeface="Arial"/>
                <a:cs typeface="Arial"/>
                <a:sym typeface="Arial"/>
              </a:rPr>
              <a:t>pl.sda.loops.ForLoop.</a:t>
            </a:r>
            <a:r>
              <a:rPr lang="en-US" sz="1500" i="1" u="sng">
                <a:solidFill>
                  <a:srgbClr val="999999"/>
                </a:solidFill>
                <a:latin typeface="Arial"/>
                <a:ea typeface="Arial"/>
                <a:cs typeface="Arial"/>
                <a:sym typeface="Arial"/>
              </a:rPr>
              <a:t>leftTriangle</a:t>
            </a:r>
            <a:r>
              <a:rPr lang="en-US" sz="1500" u="sng">
                <a:solidFill>
                  <a:srgbClr val="999999"/>
                </a:solidFill>
                <a:latin typeface="Arial"/>
                <a:ea typeface="Arial"/>
                <a:cs typeface="Arial"/>
                <a:sym typeface="Arial"/>
              </a:rPr>
              <a:t>()</a:t>
            </a:r>
            <a:endParaRPr sz="1500" u="sng">
              <a:solidFill>
                <a:srgbClr val="999999"/>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Utwórz program który będzie pobierał od użytkownika liczby typu float aż do momentu osiągnięcia limitu podanego jako parametr metody. Na koniec wypisz ile było tych liczb, jaka była ich suma (z częścią ułamkową) i jaka jest ich średnia arytmetyczna.</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a:t>
            </a:r>
            <a:r>
              <a:rPr lang="en-US" sz="1500">
                <a:latin typeface="Arial"/>
                <a:ea typeface="Arial"/>
                <a:cs typeface="Arial"/>
                <a:sym typeface="Arial"/>
              </a:rPr>
              <a:t> Napisz metodę sprawdzającą, czy dany łańcuch znaków jest palindromem.</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#enums</a:t>
            </a:r>
            <a:endParaRPr sz="240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Currency</a:t>
            </a:r>
            <a:r>
              <a:rPr lang="en-US" sz="1800">
                <a:latin typeface="Arial"/>
                <a:ea typeface="Arial"/>
                <a:cs typeface="Arial"/>
                <a:sym typeface="Arial"/>
              </a:rPr>
              <a:t>, który ma reprezentować walutę. Ograniczmy się do 5 walut: polski złoty, dolar, euro, jen, funt brytyjski.</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Operation</a:t>
            </a:r>
            <a:r>
              <a:rPr lang="en-US" sz="1800">
                <a:latin typeface="Arial"/>
                <a:ea typeface="Arial"/>
                <a:cs typeface="Arial"/>
                <a:sym typeface="Arial"/>
              </a:rPr>
              <a:t>, dla którego występować będą wartości: </a:t>
            </a:r>
            <a:r>
              <a:rPr lang="en-US" sz="1800" b="1">
                <a:latin typeface="Arial"/>
                <a:ea typeface="Arial"/>
                <a:cs typeface="Arial"/>
                <a:sym typeface="Arial"/>
              </a:rPr>
              <a:t>PLUS</a:t>
            </a:r>
            <a:r>
              <a:rPr lang="en-US" sz="1800">
                <a:latin typeface="Arial"/>
                <a:ea typeface="Arial"/>
                <a:cs typeface="Arial"/>
                <a:sym typeface="Arial"/>
              </a:rPr>
              <a:t>, </a:t>
            </a:r>
            <a:r>
              <a:rPr lang="en-US" sz="1800" b="1">
                <a:latin typeface="Arial"/>
                <a:ea typeface="Arial"/>
                <a:cs typeface="Arial"/>
                <a:sym typeface="Arial"/>
              </a:rPr>
              <a:t>MINUS</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symbol waluty: "PLN", "USD" itp., a do </a:t>
            </a:r>
            <a:r>
              <a:rPr lang="en-US" sz="1800" b="1">
                <a:latin typeface="Arial"/>
                <a:ea typeface="Arial"/>
                <a:cs typeface="Arial"/>
                <a:sym typeface="Arial"/>
              </a:rPr>
              <a:t>Operation</a:t>
            </a:r>
            <a:r>
              <a:rPr lang="en-US" sz="1800">
                <a:latin typeface="Arial"/>
                <a:ea typeface="Arial"/>
                <a:cs typeface="Arial"/>
                <a:sym typeface="Arial"/>
              </a:rPr>
              <a:t> reprezentację tekstową: "+", "-" itp</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enum </a:t>
            </a:r>
            <a:r>
              <a:rPr lang="en-US" sz="1800" b="1">
                <a:latin typeface="Arial"/>
                <a:ea typeface="Arial"/>
                <a:cs typeface="Arial"/>
                <a:sym typeface="Arial"/>
              </a:rPr>
              <a:t>Operation</a:t>
            </a:r>
            <a:r>
              <a:rPr lang="en-US" sz="1800">
                <a:latin typeface="Arial"/>
                <a:ea typeface="Arial"/>
                <a:cs typeface="Arial"/>
                <a:sym typeface="Arial"/>
              </a:rPr>
              <a:t> metodę </a:t>
            </a:r>
            <a:r>
              <a:rPr lang="en-US" sz="1800" i="1">
                <a:latin typeface="Arial"/>
                <a:ea typeface="Arial"/>
                <a:cs typeface="Arial"/>
                <a:sym typeface="Arial"/>
              </a:rPr>
              <a:t>calculate(double a, double b)</a:t>
            </a:r>
            <a:r>
              <a:rPr lang="en-US" sz="1800">
                <a:latin typeface="Arial"/>
                <a:ea typeface="Arial"/>
                <a:cs typeface="Arial"/>
                <a:sym typeface="Arial"/>
              </a:rPr>
              <a:t>, która dla dwóch podanych liczb wykona odpowiednią operację matematyczną oraz wyświetli jej wywołanie w "ładny" sposób na konsoli. Zadbaj o przykład użycia i wykonanie kilku operacji matematycznych.</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kurs waluty (w stosunku do polskiego złotego) oraz metodę która wyliczy wartość podanej kwoty w obcej walucie (np.: 100 zł -&gt; 30 euro)</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Zadbaj by można było na bazie reprezentacji tekstowej ("PLN",  "+" itp)  znaleźć odpowiednią wartość enum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Operation.</a:t>
            </a:r>
            <a:endParaRPr sz="1800" b="1">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Stwórz klasę Money zawierającą dwa pola: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value</a:t>
            </a:r>
            <a:r>
              <a:rPr lang="en-US" sz="1800">
                <a:latin typeface="Arial"/>
                <a:ea typeface="Arial"/>
                <a:cs typeface="Arial"/>
                <a:sym typeface="Arial"/>
              </a:rPr>
              <a:t>. Nadpisz metodę do tworzenia wartości tekstowej (</a:t>
            </a:r>
            <a:r>
              <a:rPr lang="en-US" sz="1800" i="1">
                <a:latin typeface="Arial"/>
                <a:ea typeface="Arial"/>
                <a:cs typeface="Arial"/>
                <a:sym typeface="Arial"/>
              </a:rPr>
              <a:t>toString()</a:t>
            </a:r>
            <a:r>
              <a:rPr lang="en-US" sz="1800">
                <a:latin typeface="Arial"/>
                <a:ea typeface="Arial"/>
                <a:cs typeface="Arial"/>
                <a:sym typeface="Arial"/>
              </a:rPr>
              <a:t>) tak żeby wyświetlała wartość z symbolem waluty, np. 40 EURO. Dodaj metodę exchange(Currency currency), która zwróci nowy obiekt </a:t>
            </a:r>
            <a:r>
              <a:rPr lang="en-US" sz="1800" b="1">
                <a:latin typeface="Arial"/>
                <a:ea typeface="Arial"/>
                <a:cs typeface="Arial"/>
                <a:sym typeface="Arial"/>
              </a:rPr>
              <a:t>Money </a:t>
            </a:r>
            <a:r>
              <a:rPr lang="en-US" sz="1800">
                <a:latin typeface="Arial"/>
                <a:ea typeface="Arial"/>
                <a:cs typeface="Arial"/>
                <a:sym typeface="Arial"/>
              </a:rPr>
              <a:t>w nowej walucie dla aktualnej wartości.</a:t>
            </a:r>
            <a:endParaRPr sz="180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Varargs</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na tworzenie metod o zmiennej ilości argumentów, bez konieczności tworzenia tablic przechowujących te argumenty.</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Rozwiń przykład kompozycji w oparciu o klasę </a:t>
            </a:r>
            <a:r>
              <a:rPr lang="en-US" sz="1600" b="1">
                <a:latin typeface="Arial"/>
                <a:ea typeface="Arial"/>
                <a:cs typeface="Arial"/>
                <a:sym typeface="Arial"/>
              </a:rPr>
              <a:t>Car</a:t>
            </a:r>
            <a:r>
              <a:rPr lang="en-US" sz="1600">
                <a:latin typeface="Arial"/>
                <a:ea typeface="Arial"/>
                <a:cs typeface="Arial"/>
                <a:sym typeface="Arial"/>
              </a:rPr>
              <a:t> - dodaj klasę </a:t>
            </a:r>
            <a:r>
              <a:rPr lang="en-US" sz="1600" b="1" u="sng">
                <a:latin typeface="Arial"/>
                <a:ea typeface="Arial"/>
                <a:cs typeface="Arial"/>
                <a:sym typeface="Arial"/>
              </a:rPr>
              <a:t>Entertainment</a:t>
            </a:r>
            <a:r>
              <a:rPr lang="en-US" sz="1600">
                <a:latin typeface="Arial"/>
                <a:ea typeface="Arial"/>
                <a:cs typeface="Arial"/>
                <a:sym typeface="Arial"/>
              </a:rPr>
              <a:t>, która zarządzać będzie systemem rozrywki w Twoim samochodzie, a następnie zadbaj o to, by tworząc obiekt typu </a:t>
            </a:r>
            <a:r>
              <a:rPr lang="en-US" sz="1600" b="1">
                <a:latin typeface="Arial"/>
                <a:ea typeface="Arial"/>
                <a:cs typeface="Arial"/>
                <a:sym typeface="Arial"/>
              </a:rPr>
              <a:t>Car </a:t>
            </a:r>
            <a:r>
              <a:rPr lang="en-US" sz="1600">
                <a:latin typeface="Arial"/>
                <a:ea typeface="Arial"/>
                <a:cs typeface="Arial"/>
                <a:sym typeface="Arial"/>
              </a:rPr>
              <a:t>konieczne było podanie obiektu typu </a:t>
            </a:r>
            <a:r>
              <a:rPr lang="en-US" sz="1600" b="1">
                <a:latin typeface="Arial"/>
                <a:ea typeface="Arial"/>
                <a:cs typeface="Arial"/>
                <a:sym typeface="Arial"/>
              </a:rPr>
              <a:t>Entertainment</a:t>
            </a:r>
            <a:r>
              <a:rPr lang="en-US" sz="1600">
                <a:latin typeface="Arial"/>
                <a:ea typeface="Arial"/>
                <a:cs typeface="Arial"/>
                <a:sym typeface="Arial"/>
              </a:rPr>
              <a:t>. Klasa </a:t>
            </a:r>
            <a:r>
              <a:rPr lang="en-US" sz="1600" b="1">
                <a:latin typeface="Arial"/>
                <a:ea typeface="Arial"/>
                <a:cs typeface="Arial"/>
                <a:sym typeface="Arial"/>
              </a:rPr>
              <a:t>Car </a:t>
            </a:r>
            <a:r>
              <a:rPr lang="en-US" sz="1600">
                <a:latin typeface="Arial"/>
                <a:ea typeface="Arial"/>
                <a:cs typeface="Arial"/>
                <a:sym typeface="Arial"/>
              </a:rPr>
              <a:t>powinna wykorzystywać metody dostępne w klasie </a:t>
            </a:r>
            <a:r>
              <a:rPr lang="en-US" sz="1600" b="1">
                <a:latin typeface="Arial"/>
                <a:ea typeface="Arial"/>
                <a:cs typeface="Arial"/>
                <a:sym typeface="Arial"/>
              </a:rPr>
              <a:t>Entertainment</a:t>
            </a:r>
            <a:r>
              <a:rPr lang="en-US" sz="1600">
                <a:latin typeface="Arial"/>
                <a:ea typeface="Arial"/>
                <a:cs typeface="Arial"/>
                <a:sym typeface="Arial"/>
              </a:rPr>
              <a:t>.</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Tool</a:t>
            </a:r>
            <a:r>
              <a:rPr lang="en-US" sz="1600">
                <a:latin typeface="Arial"/>
                <a:ea typeface="Arial"/>
                <a:cs typeface="Arial"/>
                <a:sym typeface="Arial"/>
              </a:rPr>
              <a:t>, która będzie reprezentować narzędzia do kupienia w sklepie. Każde narzędzie powinno mieć swój model i cenę. Dodatkowo utwórz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a:t>
            </a:r>
            <a:r>
              <a:rPr lang="en-US" sz="1600">
                <a:latin typeface="Arial"/>
                <a:ea typeface="Arial"/>
                <a:cs typeface="Arial"/>
                <a:sym typeface="Arial"/>
              </a:rPr>
              <a:t>, które będą dziedziczyć po klasie </a:t>
            </a:r>
            <a:r>
              <a:rPr lang="en-US" sz="1600" b="1">
                <a:latin typeface="Arial"/>
                <a:ea typeface="Arial"/>
                <a:cs typeface="Arial"/>
                <a:sym typeface="Arial"/>
              </a:rPr>
              <a:t>Tool</a:t>
            </a:r>
            <a:r>
              <a:rPr lang="en-US" sz="1600">
                <a:latin typeface="Arial"/>
                <a:ea typeface="Arial"/>
                <a:cs typeface="Arial"/>
                <a:sym typeface="Arial"/>
              </a:rPr>
              <a:t>. Klasa </a:t>
            </a:r>
            <a:r>
              <a:rPr lang="en-US" sz="1600" b="1">
                <a:latin typeface="Arial"/>
                <a:ea typeface="Arial"/>
                <a:cs typeface="Arial"/>
                <a:sym typeface="Arial"/>
              </a:rPr>
              <a:t>Hammer </a:t>
            </a:r>
            <a:r>
              <a:rPr lang="en-US" sz="1600">
                <a:latin typeface="Arial"/>
                <a:ea typeface="Arial"/>
                <a:cs typeface="Arial"/>
                <a:sym typeface="Arial"/>
              </a:rPr>
              <a:t>powinna mieć dodatkowe pole z wagą młotka, a klas </a:t>
            </a:r>
            <a:r>
              <a:rPr lang="en-US" sz="1600" b="1">
                <a:latin typeface="Arial"/>
                <a:ea typeface="Arial"/>
                <a:cs typeface="Arial"/>
                <a:sym typeface="Arial"/>
              </a:rPr>
              <a:t>Saw </a:t>
            </a:r>
            <a:r>
              <a:rPr lang="en-US" sz="1600">
                <a:latin typeface="Arial"/>
                <a:ea typeface="Arial"/>
                <a:cs typeface="Arial"/>
                <a:sym typeface="Arial"/>
              </a:rPr>
              <a:t>z długością piły. Utwórz klasę </a:t>
            </a:r>
            <a:r>
              <a:rPr lang="en-US" sz="1600" b="1">
                <a:latin typeface="Arial"/>
                <a:ea typeface="Arial"/>
                <a:cs typeface="Arial"/>
                <a:sym typeface="Arial"/>
              </a:rPr>
              <a:t>ToolsShop </a:t>
            </a:r>
            <a:r>
              <a:rPr lang="en-US" sz="1600">
                <a:latin typeface="Arial"/>
                <a:ea typeface="Arial"/>
                <a:cs typeface="Arial"/>
                <a:sym typeface="Arial"/>
              </a:rPr>
              <a:t>w której utworzysz kilka narzędzi i wyświetlisz ich ceny.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Tool </a:t>
            </a:r>
            <a:r>
              <a:rPr lang="en-US" sz="1600">
                <a:latin typeface="Arial"/>
                <a:ea typeface="Arial"/>
                <a:cs typeface="Arial"/>
                <a:sym typeface="Arial"/>
              </a:rPr>
              <a:t>metodę która zwraca opis narzędzia (model + cena). Dodatkowo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 </a:t>
            </a:r>
            <a:r>
              <a:rPr lang="en-US" sz="1600">
                <a:latin typeface="Arial"/>
                <a:ea typeface="Arial"/>
                <a:cs typeface="Arial"/>
                <a:sym typeface="Arial"/>
              </a:rPr>
              <a:t>powinny rozszerzać opis o swoje unikatowe cechy.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ShoppingCart,</a:t>
            </a:r>
            <a:r>
              <a:rPr lang="en-US" sz="1600">
                <a:latin typeface="Arial"/>
                <a:ea typeface="Arial"/>
                <a:cs typeface="Arial"/>
                <a:sym typeface="Arial"/>
              </a:rPr>
              <a:t> która będzie reprezentować koszyk z zakupami. Wewnątrz klasy dodaj pole ze zmienną tablicową która będzie przechowywać wybrane produkty (powiedzmy, że maksymalnie można zakupić 10 narzędzi). Dodaj metody do dodawania narzędzi, do wyświetlania ich listy i metodę która zwróci łączną sumę zakupów.</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solidFill>
                  <a:srgbClr val="FF0000"/>
                </a:solidFill>
                <a:latin typeface="Arial"/>
                <a:ea typeface="Arial"/>
                <a:cs typeface="Arial"/>
                <a:sym typeface="Arial"/>
              </a:rPr>
              <a:t>*</a:t>
            </a:r>
            <a:r>
              <a:rPr lang="en-US" sz="1600">
                <a:latin typeface="Arial"/>
                <a:ea typeface="Arial"/>
                <a:cs typeface="Arial"/>
                <a:sym typeface="Arial"/>
              </a:rPr>
              <a:t> Zbuduj program, który wykorzysta całą zdobytą dotąd wiedzę, a który będzie pozwalał stworzyć linię produkcyjną samochodów. Zbuduj odpowiednią strukturę projektu oraz API, które w klasie budującej samochód pozwalać będzie komponować dowolny rodzaj pojazdu. Napisz także generator, który mógłby zostać użyty na stronie konfiguratora pojazdów dowolnej marki, a który po uruchomieniu programu tworzyć będzie zadaną ilość losowych konfiguracji samochodów i przetrzymywać będzie je w tablicy o zadanej wielkości. Zadbaj by końcowy użytkownik miał możliwość dowolnej personalizacji swojego wymarzonego pojazdu. Wykorzystaj enumy do skomponowania słowników pozwalających wybierać wiele różnych opcji. Zadbaj o ciekawy interfejs tekstowy swojego programu.</a:t>
            </a:r>
            <a:endParaRPr sz="1600" b="1">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abstrakcyjną o nazwie </a:t>
            </a:r>
            <a:r>
              <a:rPr lang="en-US" sz="1600" b="1">
                <a:latin typeface="Arial"/>
                <a:ea typeface="Arial"/>
                <a:cs typeface="Arial"/>
                <a:sym typeface="Arial"/>
              </a:rPr>
              <a:t>Food </a:t>
            </a:r>
            <a:r>
              <a:rPr lang="en-US" sz="1600">
                <a:latin typeface="Arial"/>
                <a:ea typeface="Arial"/>
                <a:cs typeface="Arial"/>
                <a:sym typeface="Arial"/>
              </a:rPr>
              <a:t>i dodaj do niej metodę abstrakcyjną </a:t>
            </a:r>
            <a:r>
              <a:rPr lang="en-US" sz="1600" b="1">
                <a:latin typeface="Arial"/>
                <a:ea typeface="Arial"/>
                <a:cs typeface="Arial"/>
                <a:sym typeface="Arial"/>
              </a:rPr>
              <a:t>getTaste()</a:t>
            </a:r>
            <a:r>
              <a:rPr lang="en-US" sz="1600">
                <a:latin typeface="Arial"/>
                <a:ea typeface="Arial"/>
                <a:cs typeface="Arial"/>
                <a:sym typeface="Arial"/>
              </a:rPr>
              <a:t>, która zwróci string z opisem smaku jedzenia Dodaj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rozszerzające klasę </a:t>
            </a:r>
            <a:r>
              <a:rPr lang="en-US" sz="1600" b="1">
                <a:latin typeface="Arial"/>
                <a:ea typeface="Arial"/>
                <a:cs typeface="Arial"/>
                <a:sym typeface="Arial"/>
              </a:rPr>
              <a:t>Food </a:t>
            </a:r>
            <a:r>
              <a:rPr lang="en-US" sz="1600">
                <a:latin typeface="Arial"/>
                <a:ea typeface="Arial"/>
                <a:cs typeface="Arial"/>
                <a:sym typeface="Arial"/>
              </a:rPr>
              <a:t>oraz zaimplementuj w każdej z nich wymaganą metodę. </a:t>
            </a:r>
            <a:endParaRPr sz="1600">
              <a:latin typeface="Arial"/>
              <a:ea typeface="Arial"/>
              <a:cs typeface="Arial"/>
              <a:sym typeface="Arial"/>
            </a:endParaRPr>
          </a:p>
          <a:p>
            <a:pPr marL="0" lvl="0" indent="45720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dwie nowe klasy abstrakcyjne: </a:t>
            </a:r>
            <a:r>
              <a:rPr lang="en-US" sz="1600" b="1">
                <a:latin typeface="Arial"/>
                <a:ea typeface="Arial"/>
                <a:cs typeface="Arial"/>
                <a:sym typeface="Arial"/>
              </a:rPr>
              <a:t>Meat </a:t>
            </a:r>
            <a:r>
              <a:rPr lang="en-US" sz="1600">
                <a:latin typeface="Arial"/>
                <a:ea typeface="Arial"/>
                <a:cs typeface="Arial"/>
                <a:sym typeface="Arial"/>
              </a:rPr>
              <a:t>i </a:t>
            </a:r>
            <a:r>
              <a:rPr lang="en-US" sz="1600" b="1">
                <a:latin typeface="Arial"/>
                <a:ea typeface="Arial"/>
                <a:cs typeface="Arial"/>
                <a:sym typeface="Arial"/>
              </a:rPr>
              <a:t>Vegetable </a:t>
            </a:r>
            <a:r>
              <a:rPr lang="en-US" sz="1600">
                <a:latin typeface="Arial"/>
                <a:ea typeface="Arial"/>
                <a:cs typeface="Arial"/>
                <a:sym typeface="Arial"/>
              </a:rPr>
              <a:t>rozszerzające klasę </a:t>
            </a:r>
            <a:r>
              <a:rPr lang="en-US" sz="1600" b="1">
                <a:latin typeface="Arial"/>
                <a:ea typeface="Arial"/>
                <a:cs typeface="Arial"/>
                <a:sym typeface="Arial"/>
              </a:rPr>
              <a:t>Food</a:t>
            </a:r>
            <a:r>
              <a:rPr lang="en-US" sz="1600">
                <a:latin typeface="Arial"/>
                <a:ea typeface="Arial"/>
                <a:cs typeface="Arial"/>
                <a:sym typeface="Arial"/>
              </a:rPr>
              <a:t>. Zmień klasy bazowe dla klas: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tak by dziedziczyły po jednej z klas: </a:t>
            </a:r>
            <a:r>
              <a:rPr lang="en-US" sz="1600" b="1">
                <a:latin typeface="Arial"/>
                <a:ea typeface="Arial"/>
                <a:cs typeface="Arial"/>
                <a:sym typeface="Arial"/>
              </a:rPr>
              <a:t>Meat </a:t>
            </a:r>
            <a:r>
              <a:rPr lang="en-US" sz="1600">
                <a:latin typeface="Arial"/>
                <a:ea typeface="Arial"/>
                <a:cs typeface="Arial"/>
                <a:sym typeface="Arial"/>
              </a:rPr>
              <a:t>lub </a:t>
            </a:r>
            <a:r>
              <a:rPr lang="en-US" sz="1600" b="1">
                <a:latin typeface="Arial"/>
                <a:ea typeface="Arial"/>
                <a:cs typeface="Arial"/>
                <a:sym typeface="Arial"/>
              </a:rPr>
              <a:t>Vegetable</a:t>
            </a:r>
            <a:endParaRPr sz="16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Food </a:t>
            </a:r>
            <a:r>
              <a:rPr lang="en-US" sz="1600">
                <a:latin typeface="Arial"/>
                <a:ea typeface="Arial"/>
                <a:cs typeface="Arial"/>
                <a:sym typeface="Arial"/>
              </a:rPr>
              <a:t>metodę abstrakcyjną </a:t>
            </a:r>
            <a:r>
              <a:rPr lang="en-US" sz="1600" b="1">
                <a:latin typeface="Arial"/>
                <a:ea typeface="Arial"/>
                <a:cs typeface="Arial"/>
                <a:sym typeface="Arial"/>
              </a:rPr>
              <a:t>getType()</a:t>
            </a:r>
            <a:r>
              <a:rPr lang="en-US" sz="1600">
                <a:latin typeface="Arial"/>
                <a:ea typeface="Arial"/>
                <a:cs typeface="Arial"/>
                <a:sym typeface="Arial"/>
              </a:rPr>
              <a:t>, która zwróci rodzaj jedzenia w postaci enuma (utwórz enum). W klasach </a:t>
            </a:r>
            <a:r>
              <a:rPr lang="en-US" sz="1600" b="1">
                <a:latin typeface="Arial"/>
                <a:ea typeface="Arial"/>
                <a:cs typeface="Arial"/>
                <a:sym typeface="Arial"/>
              </a:rPr>
              <a:t>Meat</a:t>
            </a:r>
            <a:r>
              <a:rPr lang="en-US" sz="1600">
                <a:latin typeface="Arial"/>
                <a:ea typeface="Arial"/>
                <a:cs typeface="Arial"/>
                <a:sym typeface="Arial"/>
              </a:rPr>
              <a:t> i </a:t>
            </a:r>
            <a:r>
              <a:rPr lang="en-US" sz="1600" b="1">
                <a:latin typeface="Arial"/>
                <a:ea typeface="Arial"/>
                <a:cs typeface="Arial"/>
                <a:sym typeface="Arial"/>
              </a:rPr>
              <a:t>Vegetable </a:t>
            </a:r>
            <a:r>
              <a:rPr lang="en-US" sz="1600">
                <a:latin typeface="Arial"/>
                <a:ea typeface="Arial"/>
                <a:cs typeface="Arial"/>
                <a:sym typeface="Arial"/>
              </a:rPr>
              <a:t>zaimplementuj nową metodę. </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pole </a:t>
            </a:r>
            <a:r>
              <a:rPr lang="en-US" sz="1600" b="1">
                <a:latin typeface="Arial"/>
                <a:ea typeface="Arial"/>
                <a:cs typeface="Arial"/>
                <a:sym typeface="Arial"/>
              </a:rPr>
              <a:t>name </a:t>
            </a:r>
            <a:r>
              <a:rPr lang="en-US" sz="1600">
                <a:latin typeface="Arial"/>
                <a:ea typeface="Arial"/>
                <a:cs typeface="Arial"/>
                <a:sym typeface="Arial"/>
              </a:rPr>
              <a:t>i zwykłą metodę (gettera) do pobierania nazwy. Stwórz konstruktor, który będzie ustawiał pole </a:t>
            </a:r>
            <a:r>
              <a:rPr lang="en-US" sz="1600" b="1">
                <a:latin typeface="Arial"/>
                <a:ea typeface="Arial"/>
                <a:cs typeface="Arial"/>
                <a:sym typeface="Arial"/>
              </a:rPr>
              <a:t>name</a:t>
            </a:r>
            <a:r>
              <a:rPr lang="en-US" sz="1600">
                <a:latin typeface="Arial"/>
                <a:ea typeface="Arial"/>
                <a:cs typeface="Arial"/>
                <a:sym typeface="Arial"/>
              </a:rPr>
              <a:t>. Stwórz odpowiednie konstruktory w klasach pochodnych.</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metodę </a:t>
            </a:r>
            <a:r>
              <a:rPr lang="en-US" sz="1600" b="1">
                <a:latin typeface="Arial"/>
                <a:ea typeface="Arial"/>
                <a:cs typeface="Arial"/>
                <a:sym typeface="Arial"/>
              </a:rPr>
              <a:t>describe()</a:t>
            </a:r>
            <a:r>
              <a:rPr lang="en-US" sz="1600">
                <a:latin typeface="Arial"/>
                <a:ea typeface="Arial"/>
                <a:cs typeface="Arial"/>
                <a:sym typeface="Arial"/>
              </a:rPr>
              <a:t>, która wypisze na ekran informacje o nazwie, typie i smaku jedzenia. Sprawdź swój kod, stwórz po jednym obiekcie z każdej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 </a:t>
            </a:r>
            <a:r>
              <a:rPr lang="en-US" sz="1600">
                <a:latin typeface="Arial"/>
                <a:ea typeface="Arial"/>
                <a:cs typeface="Arial"/>
                <a:sym typeface="Arial"/>
              </a:rPr>
              <a:t>i wyświetl na ekran ich opis.</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Stwórz klasę </a:t>
            </a:r>
            <a:r>
              <a:rPr lang="en-US" sz="1600" b="1">
                <a:solidFill>
                  <a:srgbClr val="000000"/>
                </a:solidFill>
                <a:latin typeface="Arial"/>
                <a:ea typeface="Arial"/>
                <a:cs typeface="Arial"/>
                <a:sym typeface="Arial"/>
              </a:rPr>
              <a:t>Recipe</a:t>
            </a:r>
            <a:r>
              <a:rPr lang="en-US" sz="1600">
                <a:solidFill>
                  <a:srgbClr val="000000"/>
                </a:solidFill>
                <a:latin typeface="Arial"/>
                <a:ea typeface="Arial"/>
                <a:cs typeface="Arial"/>
                <a:sym typeface="Arial"/>
              </a:rPr>
              <a:t>, która zawierać będzie nazwę i spis składników (obiektów klasy </a:t>
            </a:r>
            <a:r>
              <a:rPr lang="en-US" sz="1600" b="1">
                <a:solidFill>
                  <a:srgbClr val="000000"/>
                </a:solidFill>
                <a:latin typeface="Arial"/>
                <a:ea typeface="Arial"/>
                <a:cs typeface="Arial"/>
                <a:sym typeface="Arial"/>
              </a:rPr>
              <a:t>Food</a:t>
            </a:r>
            <a:r>
              <a:rPr lang="en-US" sz="1600">
                <a:solidFill>
                  <a:srgbClr val="000000"/>
                </a:solidFill>
                <a:latin typeface="Arial"/>
                <a:ea typeface="Arial"/>
                <a:cs typeface="Arial"/>
                <a:sym typeface="Arial"/>
              </a:rPr>
              <a:t>). Dodaj konstruktor który ustawi nazwę przepisu i wszystkie składniki(jako varargs) i drugi który ustawi nazwę przepisu i ilość składników (jako liczbę). Dodaj metodę do dodawania składników do listy.</a:t>
            </a:r>
            <a:endParaRPr sz="16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W klasie </a:t>
            </a:r>
            <a:r>
              <a:rPr lang="en-US" sz="1600" b="1">
                <a:latin typeface="Arial"/>
                <a:ea typeface="Arial"/>
                <a:cs typeface="Arial"/>
                <a:sym typeface="Arial"/>
              </a:rPr>
              <a:t>Recipe </a:t>
            </a:r>
            <a:r>
              <a:rPr lang="en-US" sz="1600">
                <a:latin typeface="Arial"/>
                <a:ea typeface="Arial"/>
                <a:cs typeface="Arial"/>
                <a:sym typeface="Arial"/>
              </a:rPr>
              <a:t>stwórz metody do wyświetlania wszystkich składników (same nazwy) oraz metodę do wyświetlania opisu potrawy składającego się z opisu poszczególnych składników.</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Dodaj własne klasy-składniki tak by stworzyć swój ulubiony przepis kulinarny :).</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interfejs </a:t>
            </a:r>
            <a:r>
              <a:rPr lang="en-US" sz="1400" b="1">
                <a:latin typeface="Arial"/>
                <a:ea typeface="Arial"/>
                <a:cs typeface="Arial"/>
                <a:sym typeface="Arial"/>
              </a:rPr>
              <a:t>Animal</a:t>
            </a:r>
            <a:r>
              <a:rPr lang="en-US" sz="1400">
                <a:latin typeface="Arial"/>
                <a:ea typeface="Arial"/>
                <a:cs typeface="Arial"/>
                <a:sym typeface="Arial"/>
              </a:rPr>
              <a:t> oraz dodaj do niego sygnatury metod: </a:t>
            </a:r>
            <a:r>
              <a:rPr lang="en-US" sz="1400" b="1">
                <a:latin typeface="Arial"/>
                <a:ea typeface="Arial"/>
                <a:cs typeface="Arial"/>
                <a:sym typeface="Arial"/>
              </a:rPr>
              <a:t>getName() </a:t>
            </a:r>
            <a:r>
              <a:rPr lang="en-US" sz="1400">
                <a:latin typeface="Arial"/>
                <a:ea typeface="Arial"/>
                <a:cs typeface="Arial"/>
                <a:sym typeface="Arial"/>
              </a:rPr>
              <a:t>i </a:t>
            </a:r>
            <a:r>
              <a:rPr lang="en-US" sz="1400" b="1">
                <a:latin typeface="Arial"/>
                <a:ea typeface="Arial"/>
                <a:cs typeface="Arial"/>
                <a:sym typeface="Arial"/>
              </a:rPr>
              <a:t>speak()</a:t>
            </a:r>
            <a:r>
              <a:rPr lang="en-US" sz="1400">
                <a:latin typeface="Arial"/>
                <a:ea typeface="Arial"/>
                <a:cs typeface="Arial"/>
                <a:sym typeface="Arial"/>
              </a:rPr>
              <a:t>.</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kilka różnych implementacji interfejsu </a:t>
            </a:r>
            <a:r>
              <a:rPr lang="en-US" sz="1400" b="1">
                <a:latin typeface="Arial"/>
                <a:ea typeface="Arial"/>
                <a:cs typeface="Arial"/>
                <a:sym typeface="Arial"/>
              </a:rPr>
              <a:t>Animal </a:t>
            </a:r>
            <a:r>
              <a:rPr lang="en-US" sz="1400">
                <a:latin typeface="Arial"/>
                <a:ea typeface="Arial"/>
                <a:cs typeface="Arial"/>
                <a:sym typeface="Arial"/>
              </a:rPr>
              <a:t>po jednym dla: ptaków, ssaków, ryb, gadów, owadów.</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kolejne interfejsy:</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latin typeface="Arial"/>
                <a:ea typeface="Arial"/>
                <a:cs typeface="Arial"/>
                <a:sym typeface="Arial"/>
              </a:rPr>
              <a:t>Flyable </a:t>
            </a:r>
            <a:r>
              <a:rPr lang="en-US" sz="1400">
                <a:latin typeface="Arial"/>
                <a:ea typeface="Arial"/>
                <a:cs typeface="Arial"/>
                <a:sym typeface="Arial"/>
              </a:rPr>
              <a:t>z sygnaturą metody </a:t>
            </a:r>
            <a:r>
              <a:rPr lang="en-US" sz="1400" b="1">
                <a:latin typeface="Arial"/>
                <a:ea typeface="Arial"/>
                <a:cs typeface="Arial"/>
                <a:sym typeface="Arial"/>
              </a:rPr>
              <a:t>fly()</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t>Swimmable </a:t>
            </a:r>
            <a:r>
              <a:rPr lang="en-US" sz="1400">
                <a:solidFill>
                  <a:schemeClr val="dk1"/>
                </a:solidFill>
              </a:rPr>
              <a:t>z sygnaturą metody </a:t>
            </a:r>
            <a:r>
              <a:rPr lang="en-US" sz="1400" b="1">
                <a:solidFill>
                  <a:schemeClr val="dk1"/>
                </a:solidFill>
              </a:rPr>
              <a:t>swim()</a:t>
            </a:r>
            <a:r>
              <a:rPr lang="en-US" sz="1400">
                <a:solidFill>
                  <a:schemeClr val="dk1"/>
                </a:solidFill>
              </a:rPr>
              <a:t> </a:t>
            </a:r>
            <a:endParaRPr sz="1400">
              <a:solidFill>
                <a:schemeClr val="dk1"/>
              </a:solidFill>
            </a:endParaRPr>
          </a:p>
          <a:p>
            <a:pPr marL="914400" lvl="0" indent="0" algn="l" rtl="0">
              <a:spcBef>
                <a:spcPts val="0"/>
              </a:spcBef>
              <a:spcAft>
                <a:spcPts val="0"/>
              </a:spcAft>
              <a:buNone/>
            </a:pPr>
            <a:endParaRPr sz="800">
              <a:solidFill>
                <a:schemeClr val="dk1"/>
              </a:solidFil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klas zwierząt implementacje odpowiednich interfejsów:</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ryb i gadów </a:t>
            </a:r>
            <a:r>
              <a:rPr lang="en-US" sz="1400" b="1">
                <a:latin typeface="Arial"/>
                <a:ea typeface="Arial"/>
                <a:cs typeface="Arial"/>
                <a:sym typeface="Arial"/>
              </a:rPr>
              <a:t>Swimmable</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ptaków i owadów: </a:t>
            </a:r>
            <a:r>
              <a:rPr lang="en-US" sz="1400" b="1">
                <a:latin typeface="Arial"/>
                <a:ea typeface="Arial"/>
                <a:cs typeface="Arial"/>
                <a:sym typeface="Arial"/>
              </a:rPr>
              <a:t>Flyable</a:t>
            </a:r>
            <a:endParaRPr sz="1400" b="1">
              <a:latin typeface="Arial"/>
              <a:ea typeface="Arial"/>
              <a:cs typeface="Arial"/>
              <a:sym typeface="Arial"/>
            </a:endParaRPr>
          </a:p>
          <a:p>
            <a:pPr marL="914400" lvl="0" indent="0" algn="l" rtl="0">
              <a:spcBef>
                <a:spcPts val="0"/>
              </a:spcBef>
              <a:spcAft>
                <a:spcPts val="0"/>
              </a:spcAft>
              <a:buNone/>
            </a:pPr>
            <a:endParaRPr sz="800" b="1"/>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nowy interfejs </a:t>
            </a:r>
            <a:r>
              <a:rPr lang="en-US" sz="1400" b="1">
                <a:latin typeface="Arial"/>
                <a:ea typeface="Arial"/>
                <a:cs typeface="Arial"/>
                <a:sym typeface="Arial"/>
              </a:rPr>
              <a:t>Being </a:t>
            </a:r>
            <a:r>
              <a:rPr lang="en-US" sz="1400">
                <a:latin typeface="Arial"/>
                <a:ea typeface="Arial"/>
                <a:cs typeface="Arial"/>
                <a:sym typeface="Arial"/>
              </a:rPr>
              <a:t>i dodaj do niego:</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t>sygnaturę metody </a:t>
            </a:r>
            <a:r>
              <a:rPr lang="en-US" sz="1400" b="1"/>
              <a:t>getAge()</a:t>
            </a:r>
            <a:endParaRPr sz="1400" b="1"/>
          </a:p>
          <a:p>
            <a:pPr marL="914400" lvl="1" indent="-317500" algn="l" rtl="0">
              <a:spcBef>
                <a:spcPts val="0"/>
              </a:spcBef>
              <a:spcAft>
                <a:spcPts val="0"/>
              </a:spcAft>
              <a:buSzPts val="1400"/>
              <a:buAutoNum type="alphaLcPeriod"/>
            </a:pPr>
            <a:r>
              <a:rPr lang="en-US" sz="1400"/>
              <a:t>pole </a:t>
            </a:r>
            <a:r>
              <a:rPr lang="en-US" sz="1400" b="1"/>
              <a:t>MAX_AGE </a:t>
            </a:r>
            <a:r>
              <a:rPr lang="en-US" sz="1400"/>
              <a:t>= 100</a:t>
            </a:r>
            <a:endParaRPr sz="1400"/>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metodę domyślną: </a:t>
            </a:r>
            <a:r>
              <a:rPr lang="en-US" sz="1400" b="1">
                <a:latin typeface="Arial"/>
                <a:ea typeface="Arial"/>
                <a:cs typeface="Arial"/>
                <a:sym typeface="Arial"/>
              </a:rPr>
              <a:t>isAlive()</a:t>
            </a:r>
            <a:r>
              <a:rPr lang="en-US" sz="1400">
                <a:latin typeface="Arial"/>
                <a:ea typeface="Arial"/>
                <a:cs typeface="Arial"/>
                <a:sym typeface="Arial"/>
              </a:rPr>
              <a:t> - która zwróci </a:t>
            </a:r>
            <a:r>
              <a:rPr lang="en-US" sz="1400" b="1">
                <a:latin typeface="Arial"/>
                <a:ea typeface="Arial"/>
                <a:cs typeface="Arial"/>
                <a:sym typeface="Arial"/>
              </a:rPr>
              <a:t>true </a:t>
            </a:r>
            <a:r>
              <a:rPr lang="en-US" sz="1400"/>
              <a:t>jeżeli wiek istoty jest większy od </a:t>
            </a:r>
            <a:r>
              <a:rPr lang="en-US" sz="1400" b="1">
                <a:solidFill>
                  <a:schemeClr val="dk1"/>
                </a:solidFill>
              </a:rPr>
              <a:t>MAX_AGE</a:t>
            </a:r>
            <a:r>
              <a:rPr lang="en-US" sz="1400">
                <a:latin typeface="Arial"/>
                <a:ea typeface="Arial"/>
                <a:cs typeface="Arial"/>
                <a:sym typeface="Arial"/>
              </a:rPr>
              <a:t>. </a:t>
            </a:r>
            <a:endParaRPr sz="1400">
              <a:latin typeface="Arial"/>
              <a:ea typeface="Arial"/>
              <a:cs typeface="Arial"/>
              <a:sym typeface="Arial"/>
            </a:endParaRPr>
          </a:p>
          <a:p>
            <a:pPr marL="0" lvl="0" indent="0" algn="l" rtl="0">
              <a:spcBef>
                <a:spcPts val="0"/>
              </a:spcBef>
              <a:spcAft>
                <a:spcPts val="0"/>
              </a:spcAft>
              <a:buNone/>
            </a:pPr>
            <a:endParaRPr sz="800"/>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interfejsu </a:t>
            </a:r>
            <a:r>
              <a:rPr lang="en-US" sz="1400" b="1">
                <a:latin typeface="Arial"/>
                <a:ea typeface="Arial"/>
                <a:cs typeface="Arial"/>
                <a:sym typeface="Arial"/>
              </a:rPr>
              <a:t>Animal</a:t>
            </a:r>
            <a:r>
              <a:rPr lang="en-US" sz="1400">
                <a:latin typeface="Arial"/>
                <a:ea typeface="Arial"/>
                <a:cs typeface="Arial"/>
                <a:sym typeface="Arial"/>
              </a:rPr>
              <a:t> dziedziczenie z interfejsu </a:t>
            </a:r>
            <a:r>
              <a:rPr lang="en-US" sz="1400" b="1">
                <a:latin typeface="Arial"/>
                <a:ea typeface="Arial"/>
                <a:cs typeface="Arial"/>
                <a:sym typeface="Arial"/>
              </a:rPr>
              <a:t>Being </a:t>
            </a:r>
            <a:endParaRPr sz="1400" b="1">
              <a:latin typeface="Arial"/>
              <a:ea typeface="Arial"/>
              <a:cs typeface="Arial"/>
              <a:sym typeface="Arial"/>
            </a:endParaRPr>
          </a:p>
          <a:p>
            <a:pPr marL="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Nadpisz w jednej z klas zwierząt metodę </a:t>
            </a:r>
            <a:r>
              <a:rPr lang="en-US" sz="1400" b="1">
                <a:latin typeface="Arial"/>
                <a:ea typeface="Arial"/>
                <a:cs typeface="Arial"/>
                <a:sym typeface="Arial"/>
              </a:rPr>
              <a:t>isAlive()</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Stwórz obiekty dla każdego zwierzęcia i wyświetl informacje o nich (nazwę, wiek, mowę, czy żyją?)</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solidFill>
                  <a:srgbClr val="FF0000"/>
                </a:solidFill>
                <a:latin typeface="Arial"/>
                <a:ea typeface="Arial"/>
                <a:cs typeface="Arial"/>
                <a:sym typeface="Arial"/>
              </a:rPr>
              <a:t>* </a:t>
            </a:r>
            <a:r>
              <a:rPr lang="en-US" sz="1400">
                <a:solidFill>
                  <a:srgbClr val="000000"/>
                </a:solidFill>
                <a:latin typeface="Arial"/>
                <a:ea typeface="Arial"/>
                <a:cs typeface="Arial"/>
                <a:sym typeface="Arial"/>
              </a:rPr>
              <a:t>Utwórz interfejs </a:t>
            </a:r>
            <a:r>
              <a:rPr lang="en-US" sz="1400" b="1">
                <a:solidFill>
                  <a:srgbClr val="000000"/>
                </a:solidFill>
                <a:latin typeface="Arial"/>
                <a:ea typeface="Arial"/>
                <a:cs typeface="Arial"/>
                <a:sym typeface="Arial"/>
              </a:rPr>
              <a:t>Plant</a:t>
            </a:r>
            <a:r>
              <a:rPr lang="en-US" sz="1400">
                <a:solidFill>
                  <a:srgbClr val="000000"/>
                </a:solidFill>
                <a:latin typeface="Arial"/>
                <a:ea typeface="Arial"/>
                <a:cs typeface="Arial"/>
                <a:sym typeface="Arial"/>
              </a:rPr>
              <a:t>, który będzie dziedziczył po </a:t>
            </a:r>
            <a:r>
              <a:rPr lang="en-US" sz="1400" b="1">
                <a:solidFill>
                  <a:srgbClr val="000000"/>
                </a:solidFill>
                <a:latin typeface="Arial"/>
                <a:ea typeface="Arial"/>
                <a:cs typeface="Arial"/>
                <a:sym typeface="Arial"/>
              </a:rPr>
              <a:t>Being</a:t>
            </a:r>
            <a:r>
              <a:rPr lang="en-US" sz="1400">
                <a:solidFill>
                  <a:srgbClr val="000000"/>
                </a:solidFill>
                <a:latin typeface="Arial"/>
                <a:ea typeface="Arial"/>
                <a:cs typeface="Arial"/>
                <a:sym typeface="Arial"/>
              </a:rPr>
              <a:t> i nadpisze metodę </a:t>
            </a:r>
            <a:r>
              <a:rPr lang="en-US" sz="1400" b="1">
                <a:latin typeface="Arial"/>
                <a:ea typeface="Arial"/>
                <a:cs typeface="Arial"/>
                <a:sym typeface="Arial"/>
              </a:rPr>
              <a:t>isAlive() </a:t>
            </a:r>
            <a:r>
              <a:rPr lang="en-US" sz="1400">
                <a:latin typeface="Arial"/>
                <a:ea typeface="Arial"/>
                <a:cs typeface="Arial"/>
                <a:sym typeface="Arial"/>
              </a:rPr>
              <a:t>tak żeby limit wieku był równy 1000 lat. Dodaj kilka klas implementujących interfejs </a:t>
            </a:r>
            <a:r>
              <a:rPr lang="en-US" sz="1400" b="1">
                <a:latin typeface="Arial"/>
                <a:ea typeface="Arial"/>
                <a:cs typeface="Arial"/>
                <a:sym typeface="Arial"/>
              </a:rPr>
              <a:t>Plant.</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chemeClr val="dk1"/>
              </a:buClr>
              <a:buSzPts val="1400"/>
              <a:buFont typeface="Arial"/>
              <a:buAutoNum type="arabicPeriod"/>
            </a:pPr>
            <a:r>
              <a:rPr lang="en-US" sz="1400">
                <a:solidFill>
                  <a:srgbClr val="FF0000"/>
                </a:solidFill>
                <a:latin typeface="Arial"/>
                <a:ea typeface="Arial"/>
                <a:cs typeface="Arial"/>
                <a:sym typeface="Arial"/>
              </a:rPr>
              <a:t>* </a:t>
            </a:r>
            <a:r>
              <a:rPr lang="en-US" sz="1400">
                <a:latin typeface="Arial"/>
                <a:ea typeface="Arial"/>
                <a:cs typeface="Arial"/>
                <a:sym typeface="Arial"/>
              </a:rPr>
              <a:t>Utwórz klasę </a:t>
            </a:r>
            <a:r>
              <a:rPr lang="en-US" sz="1400" b="1">
                <a:latin typeface="Arial"/>
                <a:ea typeface="Arial"/>
                <a:cs typeface="Arial"/>
                <a:sym typeface="Arial"/>
              </a:rPr>
              <a:t>Swimmingpool </a:t>
            </a:r>
            <a:r>
              <a:rPr lang="en-US" sz="1400">
                <a:latin typeface="Arial"/>
                <a:ea typeface="Arial"/>
                <a:cs typeface="Arial"/>
                <a:sym typeface="Arial"/>
              </a:rPr>
              <a:t>w konstruktorze pobierz listę obiektów typu </a:t>
            </a:r>
            <a:r>
              <a:rPr lang="en-US" sz="1400" b="1">
                <a:latin typeface="Arial"/>
                <a:ea typeface="Arial"/>
                <a:cs typeface="Arial"/>
                <a:sym typeface="Arial"/>
              </a:rPr>
              <a:t>Swimmable</a:t>
            </a:r>
            <a:r>
              <a:rPr lang="en-US" sz="1400">
                <a:latin typeface="Arial"/>
                <a:ea typeface="Arial"/>
                <a:cs typeface="Arial"/>
                <a:sym typeface="Arial"/>
              </a:rPr>
              <a:t> i dodaj metodę, która sprawi że wszystkie zwierzęta będą pływać.</a:t>
            </a:r>
            <a:endParaRPr sz="140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3000000" cy="3000000"/>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 pomocą klasy </a:t>
            </a:r>
            <a:r>
              <a:rPr lang="en-US" sz="1800" b="1">
                <a:latin typeface="Arial"/>
                <a:ea typeface="Arial"/>
                <a:cs typeface="Arial"/>
                <a:sym typeface="Arial"/>
              </a:rPr>
              <a:t>Calendar </a:t>
            </a:r>
            <a:r>
              <a:rPr lang="en-US" sz="1800">
                <a:latin typeface="Arial"/>
                <a:ea typeface="Arial"/>
                <a:cs typeface="Arial"/>
                <a:sym typeface="Arial"/>
              </a:rPr>
              <a:t>stwórz obiekt klasy </a:t>
            </a:r>
            <a:r>
              <a:rPr lang="en-US" sz="1800" b="1">
                <a:latin typeface="Arial"/>
                <a:ea typeface="Arial"/>
                <a:cs typeface="Arial"/>
                <a:sym typeface="Arial"/>
              </a:rPr>
              <a:t>Date</a:t>
            </a:r>
            <a:r>
              <a:rPr lang="en-US" sz="1800">
                <a:latin typeface="Arial"/>
                <a:ea typeface="Arial"/>
                <a:cs typeface="Arial"/>
                <a:sym typeface="Arial"/>
              </a:rPr>
              <a:t>, który reprezentuje datę i godzinę Twoich urodzin. Wyświetl ją na konsolę.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z nazwą miesiąca i nazwą dnia tygodnia.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ale uwzględniając strefę czasową: Tokio w Japonii i Hawaii w USA.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Powtórz zadanie 1, 2 i 3 używając klasy </a:t>
            </a:r>
            <a:r>
              <a:rPr lang="en-US" sz="1800" b="1">
                <a:latin typeface="Arial"/>
                <a:ea typeface="Arial"/>
                <a:cs typeface="Arial"/>
                <a:sym typeface="Arial"/>
              </a:rPr>
              <a:t>LocalDateTime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Powtórz zadanie 3 używając klasy </a:t>
            </a:r>
            <a:r>
              <a:rPr lang="en-US" sz="1800" b="1">
                <a:latin typeface="Arial"/>
                <a:ea typeface="Arial"/>
                <a:cs typeface="Arial"/>
                <a:sym typeface="Arial"/>
              </a:rPr>
              <a:t>LocalDateTime </a:t>
            </a:r>
            <a:r>
              <a:rPr lang="en-US" sz="1800">
                <a:latin typeface="Arial"/>
                <a:ea typeface="Arial"/>
                <a:cs typeface="Arial"/>
                <a:sym typeface="Arial"/>
              </a:rPr>
              <a:t>i</a:t>
            </a:r>
            <a:r>
              <a:rPr lang="en-US" sz="1800" b="1">
                <a:latin typeface="Arial"/>
                <a:ea typeface="Arial"/>
                <a:cs typeface="Arial"/>
                <a:sym typeface="Arial"/>
              </a:rPr>
              <a:t> ZonedDateTime </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Dla swojej daty urodzenia wyświetl ilość lat, miesięcy, dni i godzin, które miały miejsce do obecnego momentu. Następnie wypisz ile minut (całkowicie) i sekund (całkowicie) minęło od daty urodzenia.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program, który wyświetli dni tygodnia, w których obchodzić będziesz urodziny przez kolejne 10 lat.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a:t>
            </a:r>
            <a:r>
              <a:rPr lang="en-US" sz="1800" b="1">
                <a:latin typeface="Arial"/>
                <a:ea typeface="Arial"/>
                <a:cs typeface="Arial"/>
                <a:sym typeface="Arial"/>
              </a:rPr>
              <a:t>LocalDate</a:t>
            </a:r>
            <a:r>
              <a:rPr lang="en-US" sz="1800">
                <a:latin typeface="Arial"/>
                <a:ea typeface="Arial"/>
                <a:cs typeface="Arial"/>
                <a:sym typeface="Arial"/>
              </a:rPr>
              <a:t>) i zwróci najnowszą datę.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i godzin (</a:t>
            </a:r>
            <a:r>
              <a:rPr lang="en-US" sz="1800" b="1">
                <a:latin typeface="Arial"/>
                <a:ea typeface="Arial"/>
                <a:cs typeface="Arial"/>
                <a:sym typeface="Arial"/>
              </a:rPr>
              <a:t>LocalDateTime</a:t>
            </a:r>
            <a:r>
              <a:rPr lang="en-US" sz="1800">
                <a:latin typeface="Arial"/>
                <a:ea typeface="Arial"/>
                <a:cs typeface="Arial"/>
                <a:sym typeface="Arial"/>
              </a:rPr>
              <a:t>) i zwróci najstarszą datę.</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stary format Date na LocalDate i LocalDateTime.</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LocalDate i LocalDateTime na stary format Date.</a:t>
            </a:r>
            <a:endParaRPr sz="180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a:t>
            </a:r>
            <a:endParaRPr sz="240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własną klasę </a:t>
            </a:r>
            <a:r>
              <a:rPr lang="en-US" sz="1800" b="1">
                <a:latin typeface="Arial"/>
                <a:ea typeface="Arial"/>
                <a:cs typeface="Arial"/>
                <a:sym typeface="Arial"/>
              </a:rPr>
              <a:t>Math</a:t>
            </a:r>
            <a:r>
              <a:rPr lang="en-US" sz="1800">
                <a:latin typeface="Arial"/>
                <a:ea typeface="Arial"/>
                <a:cs typeface="Arial"/>
                <a:sym typeface="Arial"/>
              </a:rPr>
              <a:t>, która będzie posiadać metody statyczne: </a:t>
            </a:r>
            <a:r>
              <a:rPr lang="en-US" sz="1800" b="1">
                <a:latin typeface="Arial"/>
                <a:ea typeface="Arial"/>
                <a:cs typeface="Arial"/>
                <a:sym typeface="Arial"/>
              </a:rPr>
              <a:t>add</a:t>
            </a:r>
            <a:r>
              <a:rPr lang="en-US" sz="1800">
                <a:latin typeface="Arial"/>
                <a:ea typeface="Arial"/>
                <a:cs typeface="Arial"/>
                <a:sym typeface="Arial"/>
              </a:rPr>
              <a:t>, </a:t>
            </a:r>
            <a:r>
              <a:rPr lang="en-US" sz="1800" b="1">
                <a:latin typeface="Arial"/>
                <a:ea typeface="Arial"/>
                <a:cs typeface="Arial"/>
                <a:sym typeface="Arial"/>
              </a:rPr>
              <a:t>subtract</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 </a:t>
            </a:r>
            <a:r>
              <a:rPr lang="en-US" sz="1800" b="1">
                <a:latin typeface="Arial"/>
                <a:ea typeface="Arial"/>
                <a:cs typeface="Arial"/>
                <a:sym typeface="Arial"/>
              </a:rPr>
              <a:t>min</a:t>
            </a:r>
            <a:r>
              <a:rPr lang="en-US" sz="1800">
                <a:latin typeface="Arial"/>
                <a:ea typeface="Arial"/>
                <a:cs typeface="Arial"/>
                <a:sym typeface="Arial"/>
              </a:rPr>
              <a:t>, </a:t>
            </a:r>
            <a:r>
              <a:rPr lang="en-US" sz="1800" b="1">
                <a:latin typeface="Arial"/>
                <a:ea typeface="Arial"/>
                <a:cs typeface="Arial"/>
                <a:sym typeface="Arial"/>
              </a:rPr>
              <a:t>max</a:t>
            </a:r>
            <a:r>
              <a:rPr lang="en-US" sz="1800">
                <a:latin typeface="Arial"/>
                <a:ea typeface="Arial"/>
                <a:cs typeface="Arial"/>
                <a:sym typeface="Arial"/>
              </a:rPr>
              <a:t>, </a:t>
            </a:r>
            <a:r>
              <a:rPr lang="en-US" sz="1800" b="1">
                <a:latin typeface="Arial"/>
                <a:ea typeface="Arial"/>
                <a:cs typeface="Arial"/>
                <a:sym typeface="Arial"/>
              </a:rPr>
              <a:t>pow</a:t>
            </a:r>
            <a:r>
              <a:rPr lang="en-US" sz="1800">
                <a:latin typeface="Arial"/>
                <a:ea typeface="Arial"/>
                <a:cs typeface="Arial"/>
                <a:sym typeface="Arial"/>
              </a:rPr>
              <a:t> gdzie każda z nich będzie przyjmowała dwa parametry liczbowe. Dla każdej z metod utwórz przykład użycia.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klasy </a:t>
            </a:r>
            <a:r>
              <a:rPr lang="en-US" sz="1800" b="1">
                <a:latin typeface="Arial"/>
                <a:ea typeface="Arial"/>
                <a:cs typeface="Arial"/>
                <a:sym typeface="Arial"/>
              </a:rPr>
              <a:t>Math</a:t>
            </a:r>
            <a:r>
              <a:rPr lang="en-US" sz="1800">
                <a:latin typeface="Arial"/>
                <a:ea typeface="Arial"/>
                <a:cs typeface="Arial"/>
                <a:sym typeface="Arial"/>
              </a:rPr>
              <a:t> statyczną stałą </a:t>
            </a:r>
            <a:r>
              <a:rPr lang="en-US" sz="1800" b="1">
                <a:latin typeface="Arial"/>
                <a:ea typeface="Arial"/>
                <a:cs typeface="Arial"/>
                <a:sym typeface="Arial"/>
              </a:rPr>
              <a:t>PI = 3,14</a:t>
            </a:r>
            <a:r>
              <a:rPr lang="en-US" sz="1800">
                <a:latin typeface="Arial"/>
                <a:ea typeface="Arial"/>
                <a:cs typeface="Arial"/>
                <a:sym typeface="Arial"/>
              </a:rPr>
              <a:t>, a następnie dodaj metodę do wyliczania pola koła. W przykładzie użycia oblicz pole koła o promieniu: </a:t>
            </a:r>
            <a:r>
              <a:rPr lang="en-US" sz="1800" b="1">
                <a:latin typeface="Arial"/>
                <a:ea typeface="Arial"/>
                <a:cs typeface="Arial"/>
                <a:sym typeface="Arial"/>
              </a:rPr>
              <a:t>8</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swojej klasy konstruktor prywatny, który nie pozwoli utworzyć instancji klasy.</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Dodaj do klasy </a:t>
            </a:r>
            <a:r>
              <a:rPr lang="en-US" sz="1800" b="1">
                <a:latin typeface="Arial"/>
                <a:ea typeface="Arial"/>
                <a:cs typeface="Arial"/>
                <a:sym typeface="Arial"/>
              </a:rPr>
              <a:t>Math </a:t>
            </a:r>
            <a:r>
              <a:rPr lang="en-US" sz="1800">
                <a:latin typeface="Arial"/>
                <a:ea typeface="Arial"/>
                <a:cs typeface="Arial"/>
                <a:sym typeface="Arial"/>
              </a:rPr>
              <a:t>statyczne klasy wewnętrzne i zadbaj o odpowiedni podział metod. Przykład: </a:t>
            </a:r>
            <a:r>
              <a:rPr lang="en-US" sz="1800" u="sng">
                <a:latin typeface="Arial"/>
                <a:ea typeface="Arial"/>
                <a:cs typeface="Arial"/>
                <a:sym typeface="Arial"/>
              </a:rPr>
              <a:t>Operation [multiply, divide, add, minus], Compare [min, max]</a:t>
            </a:r>
            <a:endParaRPr sz="1800" u="sng">
              <a:latin typeface="Arial"/>
              <a:ea typeface="Arial"/>
              <a:cs typeface="Arial"/>
              <a:sym typeface="Arial"/>
            </a:endParaRPr>
          </a:p>
          <a:p>
            <a:pPr marL="457200" lvl="0" indent="0" algn="l" rtl="0">
              <a:spcBef>
                <a:spcPts val="0"/>
              </a:spcBef>
              <a:spcAft>
                <a:spcPts val="0"/>
              </a:spcAft>
              <a:buNone/>
            </a:pPr>
            <a:r>
              <a:rPr lang="en-US" sz="1800">
                <a:latin typeface="Arial"/>
                <a:ea typeface="Arial"/>
                <a:cs typeface="Arial"/>
                <a:sym typeface="Arial"/>
              </a:rPr>
              <a:t>Zmodyfikuj swoje przykłady użycia.</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a:t>
            </a:r>
            <a:r>
              <a:rPr lang="en-US" sz="1800" b="1">
                <a:latin typeface="Arial"/>
                <a:ea typeface="Arial"/>
                <a:cs typeface="Arial"/>
                <a:sym typeface="Arial"/>
              </a:rPr>
              <a:t>Product </a:t>
            </a:r>
            <a:r>
              <a:rPr lang="en-US" sz="1800">
                <a:latin typeface="Arial"/>
                <a:ea typeface="Arial"/>
                <a:cs typeface="Arial"/>
                <a:sym typeface="Arial"/>
              </a:rPr>
              <a:t>z polami: </a:t>
            </a:r>
            <a:r>
              <a:rPr lang="en-US" sz="1800" b="1">
                <a:latin typeface="Arial"/>
                <a:ea typeface="Arial"/>
                <a:cs typeface="Arial"/>
                <a:sym typeface="Arial"/>
              </a:rPr>
              <a:t>id</a:t>
            </a:r>
            <a:r>
              <a:rPr lang="en-US" sz="1800">
                <a:latin typeface="Arial"/>
                <a:ea typeface="Arial"/>
                <a:cs typeface="Arial"/>
                <a:sym typeface="Arial"/>
              </a:rPr>
              <a:t>, </a:t>
            </a:r>
            <a:r>
              <a:rPr lang="en-US" sz="1800" b="1">
                <a:latin typeface="Arial"/>
                <a:ea typeface="Arial"/>
                <a:cs typeface="Arial"/>
                <a:sym typeface="Arial"/>
              </a:rPr>
              <a:t>name</a:t>
            </a:r>
            <a:r>
              <a:rPr lang="en-US" sz="1800">
                <a:latin typeface="Arial"/>
                <a:ea typeface="Arial"/>
                <a:cs typeface="Arial"/>
                <a:sym typeface="Arial"/>
              </a:rPr>
              <a:t>, </a:t>
            </a:r>
            <a:r>
              <a:rPr lang="en-US" sz="1800" b="1">
                <a:latin typeface="Arial"/>
                <a:ea typeface="Arial"/>
                <a:cs typeface="Arial"/>
                <a:sym typeface="Arial"/>
              </a:rPr>
              <a:t>price</a:t>
            </a:r>
            <a:r>
              <a:rPr lang="en-US" sz="1800">
                <a:latin typeface="Arial"/>
                <a:ea typeface="Arial"/>
                <a:cs typeface="Arial"/>
                <a:sym typeface="Arial"/>
              </a:rPr>
              <a:t>. Dodaj konstruktor z polami </a:t>
            </a:r>
            <a:r>
              <a:rPr lang="en-US" sz="1800" b="1">
                <a:latin typeface="Arial"/>
                <a:ea typeface="Arial"/>
                <a:cs typeface="Arial"/>
                <a:sym typeface="Arial"/>
              </a:rPr>
              <a:t>name </a:t>
            </a:r>
            <a:r>
              <a:rPr lang="en-US" sz="1800">
                <a:latin typeface="Arial"/>
                <a:ea typeface="Arial"/>
                <a:cs typeface="Arial"/>
                <a:sym typeface="Arial"/>
              </a:rPr>
              <a:t>i </a:t>
            </a:r>
            <a:r>
              <a:rPr lang="en-US" sz="1800" b="1">
                <a:latin typeface="Arial"/>
                <a:ea typeface="Arial"/>
                <a:cs typeface="Arial"/>
                <a:sym typeface="Arial"/>
              </a:rPr>
              <a:t>price</a:t>
            </a:r>
            <a:r>
              <a:rPr lang="en-US" sz="1800">
                <a:latin typeface="Arial"/>
                <a:ea typeface="Arial"/>
                <a:cs typeface="Arial"/>
                <a:sym typeface="Arial"/>
              </a:rPr>
              <a:t>, gettery i metodę toString(). Pole </a:t>
            </a:r>
            <a:r>
              <a:rPr lang="en-US" sz="1800" b="1">
                <a:latin typeface="Arial"/>
                <a:ea typeface="Arial"/>
                <a:cs typeface="Arial"/>
                <a:sym typeface="Arial"/>
              </a:rPr>
              <a:t>id </a:t>
            </a:r>
            <a:r>
              <a:rPr lang="en-US" sz="1800">
                <a:latin typeface="Arial"/>
                <a:ea typeface="Arial"/>
                <a:cs typeface="Arial"/>
                <a:sym typeface="Arial"/>
              </a:rPr>
              <a:t>powinno być inicjalizowane w bloku incjacyjnym i powinno mieć wartość pobieraną ze statycznego pola </a:t>
            </a:r>
            <a:r>
              <a:rPr lang="en-US" sz="1800" b="1">
                <a:latin typeface="Arial"/>
                <a:ea typeface="Arial"/>
                <a:cs typeface="Arial"/>
                <a:sym typeface="Arial"/>
              </a:rPr>
              <a:t>counter,</a:t>
            </a:r>
            <a:r>
              <a:rPr lang="en-US" sz="1800">
                <a:latin typeface="Arial"/>
                <a:ea typeface="Arial"/>
                <a:cs typeface="Arial"/>
                <a:sym typeface="Arial"/>
              </a:rPr>
              <a:t> które zlicza wszystkie stworzone produkty - liczenie powinno się zaczynać od liczby 100.</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000000"/>
                </a:solidFill>
                <a:latin typeface="Arial"/>
                <a:ea typeface="Arial"/>
                <a:cs typeface="Arial"/>
                <a:sym typeface="Arial"/>
              </a:rPr>
              <a:t>Stwórz kilka produktów i wyświetl informacje o nich na konsoli.</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Product </a:t>
            </a:r>
            <a:r>
              <a:rPr lang="en-US" sz="1800">
                <a:latin typeface="Arial"/>
                <a:ea typeface="Arial"/>
                <a:cs typeface="Arial"/>
                <a:sym typeface="Arial"/>
              </a:rPr>
              <a:t>stałą </a:t>
            </a:r>
            <a:r>
              <a:rPr lang="en-US" sz="1800" b="1">
                <a:latin typeface="Arial"/>
                <a:ea typeface="Arial"/>
                <a:cs typeface="Arial"/>
                <a:sym typeface="Arial"/>
              </a:rPr>
              <a:t>DISCOUNT</a:t>
            </a:r>
            <a:r>
              <a:rPr lang="en-US" sz="1800">
                <a:latin typeface="Arial"/>
                <a:ea typeface="Arial"/>
                <a:cs typeface="Arial"/>
                <a:sym typeface="Arial"/>
              </a:rPr>
              <a:t>. W statycznym bloku incjacyjnym ustaw wartość pola </a:t>
            </a:r>
            <a:r>
              <a:rPr lang="en-US" sz="1800" b="1">
                <a:latin typeface="Arial"/>
                <a:ea typeface="Arial"/>
                <a:cs typeface="Arial"/>
                <a:sym typeface="Arial"/>
              </a:rPr>
              <a:t>DISCOUNT </a:t>
            </a:r>
            <a:r>
              <a:rPr lang="en-US" sz="1800">
                <a:latin typeface="Arial"/>
                <a:ea typeface="Arial"/>
                <a:cs typeface="Arial"/>
                <a:sym typeface="Arial"/>
              </a:rPr>
              <a:t>na 0.3 (30%) jeżeli dzisiaj jest poniedziałek i 0.0 w pozostałych przypadkach. Uwzględnij rabat przy wyliczaniu ceny.</a:t>
            </a:r>
            <a:endParaRPr sz="180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a:solidFill>
                  <a:schemeClr val="dk1"/>
                </a:solidFill>
              </a:rPr>
              <a:t>Po każdej zmianie programu należy program skompilować i uruchomić:</a:t>
            </a:r>
            <a:endParaRPr sz="2400" b="1">
              <a:solidFill>
                <a:schemeClr val="dk1"/>
              </a:solidFill>
            </a:endParaRPr>
          </a:p>
          <a:p>
            <a:pPr marL="457200" lvl="0" indent="0" algn="ctr"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HelloWorld.main()</a:t>
            </a:r>
            <a:r>
              <a:rPr lang="en-US" sz="1800" i="1">
                <a:solidFill>
                  <a:schemeClr val="dk1"/>
                </a:solidFill>
              </a:rPr>
              <a:t>)</a:t>
            </a:r>
            <a:endParaRPr>
              <a:solidFill>
                <a:schemeClr val="dk1"/>
              </a:solidFill>
            </a:endParaRPr>
          </a:p>
          <a:p>
            <a:pPr marL="457200" lvl="0" indent="0" algn="ctr" rtl="0">
              <a:spcBef>
                <a:spcPts val="0"/>
              </a:spcBef>
              <a:spcAft>
                <a:spcPts val="0"/>
              </a:spcAft>
              <a:buNone/>
            </a:pPr>
            <a:endParaRPr>
              <a:solidFill>
                <a:schemeClr val="dk1"/>
              </a:solidFill>
            </a:endParaRPr>
          </a:p>
          <a:p>
            <a:pPr marL="457200" lvl="0" indent="-381000" algn="l" rtl="0">
              <a:lnSpc>
                <a:spcPct val="90000"/>
              </a:lnSpc>
              <a:spcBef>
                <a:spcPts val="0"/>
              </a:spcBef>
              <a:spcAft>
                <a:spcPts val="0"/>
              </a:spcAft>
              <a:buSzPts val="2400"/>
              <a:buAutoNum type="arabicPeriod"/>
            </a:pPr>
            <a:r>
              <a:rPr lang="en-US" sz="2400"/>
              <a:t>Zmodyfikuj </a:t>
            </a:r>
            <a:r>
              <a:rPr lang="en-US" sz="2400">
                <a:solidFill>
                  <a:schemeClr val="dk1"/>
                </a:solidFill>
              </a:rPr>
              <a:t>klasę </a:t>
            </a:r>
            <a:r>
              <a:rPr lang="en-US" sz="2400" b="1" i="1"/>
              <a:t>HelloWorldApp</a:t>
            </a:r>
            <a:r>
              <a:rPr lang="en-US" sz="2400"/>
              <a:t>, tak by wyprowadzała na konsolę różne napisy, np.:</a:t>
            </a:r>
            <a:endParaRPr sz="2400"/>
          </a:p>
          <a:p>
            <a:pPr marL="914400" lvl="1" indent="-381000" algn="l" rtl="0">
              <a:lnSpc>
                <a:spcPct val="90000"/>
              </a:lnSpc>
              <a:spcBef>
                <a:spcPts val="0"/>
              </a:spcBef>
              <a:spcAft>
                <a:spcPts val="0"/>
              </a:spcAft>
              <a:buSzPts val="2400"/>
              <a:buAutoNum type="alphaLcPeriod"/>
            </a:pPr>
            <a:r>
              <a:rPr lang="en-US" sz="2400"/>
              <a:t>Twoje imię i nazwisko</a:t>
            </a:r>
            <a:endParaRPr sz="2400"/>
          </a:p>
          <a:p>
            <a:pPr marL="914400" lvl="1" indent="-381000" algn="l" rtl="0">
              <a:lnSpc>
                <a:spcPct val="90000"/>
              </a:lnSpc>
              <a:spcBef>
                <a:spcPts val="0"/>
              </a:spcBef>
              <a:spcAft>
                <a:spcPts val="0"/>
              </a:spcAft>
              <a:buSzPts val="2400"/>
              <a:buAutoNum type="alphaLcPeriod"/>
            </a:pPr>
            <a:r>
              <a:rPr lang="en-US" sz="2400"/>
              <a:t>W jednym wierszu napis "Witaj", w następnym imię, itp.</a:t>
            </a:r>
            <a:endParaRPr sz="2400"/>
          </a:p>
          <a:p>
            <a:pPr marL="9144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Clr>
                <a:schemeClr val="dk1"/>
              </a:buClr>
              <a:buSzPts val="2400"/>
              <a:buAutoNum type="arabicPeriod"/>
            </a:pPr>
            <a:r>
              <a:rPr lang="en-US" sz="2400">
                <a:solidFill>
                  <a:schemeClr val="dk1"/>
                </a:solidFill>
              </a:rPr>
              <a:t>Do</a:t>
            </a:r>
            <a:r>
              <a:rPr lang="en-US" sz="2400"/>
              <a:t>daj każdy rodzaj komentarza do swojego kodu</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AutoNum type="arabicPeriod"/>
            </a:pPr>
            <a:r>
              <a:rPr lang="en-US" sz="2400"/>
              <a:t>Zakomentuj pojedynczą linię kodu (</a:t>
            </a:r>
            <a:r>
              <a:rPr lang="en-US" sz="2400">
                <a:solidFill>
                  <a:schemeClr val="dk1"/>
                </a:solidFill>
              </a:rPr>
              <a:t>przy pomocy //</a:t>
            </a:r>
            <a:r>
              <a:rPr lang="en-US" sz="2400"/>
              <a:t>), potem zakomentuj kilka linii kodu (przy pomocy /*..*/)</a:t>
            </a:r>
            <a:endParaRPr sz="2400"/>
          </a:p>
          <a:p>
            <a:pPr marL="0" marR="0" lvl="0" indent="0" algn="l" rtl="0">
              <a:lnSpc>
                <a:spcPct val="90000"/>
              </a:lnSpc>
              <a:spcBef>
                <a:spcPts val="0"/>
              </a:spcBef>
              <a:spcAft>
                <a:spcPts val="0"/>
              </a:spcAft>
              <a:buNone/>
            </a:pPr>
            <a:endParaRPr sz="240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Dane</a:t>
            </a:r>
            <a:endParaRPr sz="48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typy, literały, zmienne, wyrażenia</a:t>
            </a:r>
            <a:endParaRPr sz="4800" b="1">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Kopiujemy z projektu Java Intro pakiet z klasami, który będziemy przerabiać aktualnie do własnego projektu (trener pokaże o który pakiet aktualnie chodzi).</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Instrukcja kopiowania:  </a:t>
            </a:r>
            <a:r>
              <a:rPr lang="en-US" sz="3000" u="sng">
                <a:solidFill>
                  <a:schemeClr val="hlink"/>
                </a:solidFill>
                <a:latin typeface="Arial"/>
                <a:ea typeface="Arial"/>
                <a:cs typeface="Arial"/>
                <a:sym typeface="Arial"/>
                <a:hlinkClick r:id="rId3"/>
              </a:rPr>
              <a:t>https://goo.gl/L63onG</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Pracujemy już ze skopiowanym kodem ale we własnym projekcie !</a:t>
            </a:r>
            <a:endParaRPr sz="300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przyjmie listę obiektów typu Integer i wyświeli na ekran tylko liczby większe od 10.</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jako parametry przyjmie: kolekcję (Set) zawierającą zestaw fraz oraz pojedynczy wyraz którego szukamy w kolekcji. Metoda zwróci ilość wystąpień szukanego wyrazu w podanej kolekcji. Weź pod uwagę sytuację gdy szukany wyraz jest częścią frazy z kolekcji.</a:t>
            </a:r>
            <a:endParaRPr sz="18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Zmień metodę z pkt.1 tak żeby przyjmowała listę dowolnych obiektów dziedziczących po klasie Number. Sprawdź czy metoda będzie działała z: List&lt;Double&gt; i List&lt;Integer&gt;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która pozwoli ustawić </a:t>
            </a:r>
            <a:r>
              <a:rPr lang="en-US" sz="1800" u="sng">
                <a:latin typeface="Arial"/>
                <a:ea typeface="Arial"/>
                <a:cs typeface="Arial"/>
                <a:sym typeface="Arial"/>
              </a:rPr>
              <a:t>parę</a:t>
            </a:r>
            <a:r>
              <a:rPr lang="en-US" sz="1800">
                <a:latin typeface="Arial"/>
                <a:ea typeface="Arial"/>
                <a:cs typeface="Arial"/>
                <a:sym typeface="Arial"/>
              </a:rPr>
              <a:t> obiektów różnego typu. Sygnatura klasy powinna zawierać dwa generyki, a następnie konstruktor pozwalający zainicjalizować obiekt klasy z dwoma instancjami obiektów.</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która będzie zawierała mapę gdzie klucz = String, a wartość = Integer. Klasa powinna mieć metody: addWord() i getWordCount() - które dodadzą słowo i zwrócą ilość wcześniej dodanych słów lub zero jeżeli słowo nie występuje. </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Ogranicz możliwość podania dowolnego typu obiektów dla klasy z pkt. 4.</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Forest która będzie zawierała zbiór różnego rodzajów drzew (liściastych i iglastych - dodaj odpowiednie klasy). Dodaj metody, które zwrócą wszystkie drzewa, tylko liściaste albo tylko iglaste. Dodaj metodę, która zwróci drzewa starsze niż podany parametr.</a:t>
            </a:r>
            <a:endParaRPr sz="180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Dane i ich typy</a:t>
            </a:r>
            <a:endParaRPr>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3000000" cy="3000000"/>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#functional</a:t>
            </a:r>
            <a:endParaRPr sz="240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Zapoznaj się z dostępnymi metodami w interfejsie </a:t>
            </a:r>
            <a:r>
              <a:rPr lang="en-US" sz="2000" b="1">
                <a:latin typeface="Arial"/>
                <a:ea typeface="Arial"/>
                <a:cs typeface="Arial"/>
                <a:sym typeface="Arial"/>
              </a:rPr>
              <a:t>Stream</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i wypełnij ją losowymi liczbami całkowitymi. Zsumuj wszystkie wartości znajdujące się w kolekcji za pomocą użycia interfejsu stream(). </a:t>
            </a:r>
            <a:r>
              <a:rPr lang="en-US" sz="2000">
                <a:solidFill>
                  <a:srgbClr val="FF0000"/>
                </a:solidFill>
                <a:latin typeface="Arial"/>
                <a:ea typeface="Arial"/>
                <a:cs typeface="Arial"/>
                <a:sym typeface="Arial"/>
              </a:rPr>
              <a:t>*</a:t>
            </a:r>
            <a:r>
              <a:rPr lang="en-US" sz="2000">
                <a:latin typeface="Arial"/>
                <a:ea typeface="Arial"/>
                <a:cs typeface="Arial"/>
                <a:sym typeface="Arial"/>
              </a:rPr>
              <a:t> Znajdź co najmniej dwa sposoby na realizację tego zadania.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 podstawie kolekcji z liczbami całkowitymi napisz kod z wykorzystaniem interfejsu .stream(), który po wykonaniu zwróci nam kolekcję z liczbami pomnożonymi przez 2.</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zawierającą obiekty typu </a:t>
            </a:r>
            <a:r>
              <a:rPr lang="en-US" sz="2000" b="1">
                <a:latin typeface="Arial"/>
                <a:ea typeface="Arial"/>
                <a:cs typeface="Arial"/>
                <a:sym typeface="Arial"/>
              </a:rPr>
              <a:t>Person</a:t>
            </a:r>
            <a:r>
              <a:rPr lang="en-US" sz="2000">
                <a:latin typeface="Arial"/>
                <a:ea typeface="Arial"/>
                <a:cs typeface="Arial"/>
                <a:sym typeface="Arial"/>
              </a:rPr>
              <a:t>. Napisz metodę do przeszukiwania kolekcji (po nazwie) z wykorzystaniem interfejsu stream(). </a:t>
            </a:r>
            <a:endParaRPr sz="2000">
              <a:latin typeface="Arial"/>
              <a:ea typeface="Arial"/>
              <a:cs typeface="Arial"/>
              <a:sym typeface="Arial"/>
            </a:endParaRPr>
          </a:p>
          <a:p>
            <a:pPr marL="457200" lvl="0" indent="0" algn="l" rtl="0">
              <a:spcBef>
                <a:spcPts val="0"/>
              </a:spcBef>
              <a:spcAft>
                <a:spcPts val="0"/>
              </a:spcAft>
              <a:buNone/>
            </a:pPr>
            <a:r>
              <a:rPr lang="en-US" sz="2000">
                <a:solidFill>
                  <a:srgbClr val="FF0000"/>
                </a:solidFill>
                <a:latin typeface="Arial"/>
                <a:ea typeface="Arial"/>
                <a:cs typeface="Arial"/>
                <a:sym typeface="Arial"/>
              </a:rPr>
              <a:t>* </a:t>
            </a:r>
            <a:r>
              <a:rPr lang="en-US" sz="2000">
                <a:latin typeface="Arial"/>
                <a:ea typeface="Arial"/>
                <a:cs typeface="Arial"/>
                <a:sym typeface="Arial"/>
              </a:rPr>
              <a:t>Napisz kod umożliwiający wprowadzanie danych do przeszukiwania kolekcji z poziomu konsoli. Obsłuż możliwe do wystąpienia wyjątki oraz zadbaj by Twój program zawsze wyświetlał odpowiednie komunikaty dla użytkownika.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Wykorzystaj kolekcję z obiektami typu </a:t>
            </a:r>
            <a:r>
              <a:rPr lang="en-US" sz="2000" b="1">
                <a:latin typeface="Arial"/>
                <a:ea typeface="Arial"/>
                <a:cs typeface="Arial"/>
                <a:sym typeface="Arial"/>
              </a:rPr>
              <a:t>Person </a:t>
            </a:r>
            <a:r>
              <a:rPr lang="en-US" sz="2000">
                <a:latin typeface="Arial"/>
                <a:ea typeface="Arial"/>
                <a:cs typeface="Arial"/>
                <a:sym typeface="Arial"/>
              </a:rPr>
              <a:t>i używając interfejsu stream(), wyciągnij wszystkie nazwy, posortuj, zmień wszystkie litery na wielkie, ogranicz do 5 elementów i na koniec stwórz jeden String zawierający przetworzone nazwy scalone ze sobą (za pomocą przecinka).</a:t>
            </a:r>
            <a:endParaRPr sz="200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aplikację, która zaszyfruje podany ciąg znaków algorytmem base64 oraz wyświetli wynik w postaci łatwej do skopiowania. Wykorzystaj klasę Base64 do zakodowania tekstu.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 pełni działający kalkulator dla działań: +, -, * oraz /.</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program, który wymaga zalogowania się po starcie za pomocą nazwy użytkownika i hasła zdefiniowanych po stronie aplikacji. Po pomyślnym zalogowaniu aplikacja wyświetli komunikat.</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Spójrz na Aleksandrię ;)</a:t>
            </a:r>
            <a:endParaRPr sz="220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Słowa kluczowe i zarezerwowane</a:t>
            </a:r>
            <a:endParaRPr>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a:solidFill>
                  <a:schemeClr val="dk1"/>
                </a:solidFill>
              </a:rPr>
              <a:t>Słów kluczowych nie można używać m.in.: jako literałów ani nazw zmiennych</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a:solidFill>
                  <a:schemeClr val="dk1"/>
                </a:solidFill>
              </a:rPr>
              <a:t>Przykłady słów kluczowych:</a:t>
            </a:r>
            <a:endParaRPr sz="1800">
              <a:solidFill>
                <a:schemeClr val="dk1"/>
              </a:solidFill>
            </a:endParaRPr>
          </a:p>
          <a:p>
            <a:pPr marL="457200" lvl="0" indent="-342900" algn="l" rtl="0">
              <a:spcBef>
                <a:spcPts val="0"/>
              </a:spcBef>
              <a:spcAft>
                <a:spcPts val="0"/>
              </a:spcAft>
              <a:buClr>
                <a:srgbClr val="E06666"/>
              </a:buClr>
              <a:buSzPts val="1800"/>
              <a:buChar char="●"/>
            </a:pPr>
            <a:r>
              <a:rPr lang="en-US" sz="1800">
                <a:solidFill>
                  <a:srgbClr val="E06666"/>
                </a:solidFill>
              </a:rPr>
              <a:t>class</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return</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byte, int, char, ..</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new</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final</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a:t>
            </a:r>
            <a:endParaRPr sz="1800">
              <a:solidFill>
                <a:srgbClr val="E06666"/>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u="sng">
                <a:solidFill>
                  <a:schemeClr val="hlink"/>
                </a:solidFill>
                <a:hlinkClick r:id="rId3"/>
              </a:rPr>
              <a:t>https://docs.oracle.com/javase/tutorial/java/nutsandbolts/_keywords.html</a:t>
            </a:r>
            <a:endParaRPr sz="1800">
              <a:solidFill>
                <a:schemeClr val="dk1"/>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Operacje na danych</a:t>
            </a:r>
            <a:endParaRPr>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pl.sda.datatypes.Operators</a:t>
            </a:r>
            <a:endParaRPr/>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Elementy języka</a:t>
            </a:r>
            <a:endParaRPr sz="48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instrukcje, bloki</a:t>
            </a:r>
            <a:endParaRPr sz="4800" b="1">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instrukcje, bloki</a:t>
            </a:r>
            <a:endParaRPr>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pl.sda.statements.IfStatements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pl.sda.statements.SwitchStatements</a:t>
            </a:r>
            <a:endParaRPr/>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OOP</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Object Oriented Programming</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klasa, obiekt, stan, zachowanie</a:t>
            </a:r>
            <a:endParaRPr sz="4800" b="1">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20999D"/>
                </a:solidFill>
              </a:rPr>
              <a:t>Pomyśl o wzorcu, który mógłby opisywać zwierzę i utwórz klasę Animal (na kartce / w notatniku) wraz z odpowiednimi polami i metodami, a następnie podaj przykłady obiektów utworzonych na bazie klasy Animal.</a:t>
            </a:r>
            <a:endParaRPr sz="300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Metoda - kod (ciało metody)</a:t>
            </a:r>
            <a:endParaRPr>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Metody dostępowe (gettery / settery)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Metody służące do ustawiania i pobierania wartości z pól obiektu. Pola są "ukrywane" przed innymi klasami, a dostęp do nich odbywa się przez metody dostępowe. Nie jest to wymóg języka tylko dobra praktyka tworzenia oprogramowania obiektowego.</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Konstruktor</a:t>
            </a:r>
            <a:endParaRPr>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Kod klasy</a:t>
            </a:r>
            <a:endParaRPr>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Obiekty - tworzenie i używanie</a:t>
            </a:r>
            <a:endParaRPr>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a:t>Utwórz klasę Car z polami: </a:t>
            </a:r>
            <a:r>
              <a:rPr lang="en-US" sz="2000">
                <a:solidFill>
                  <a:srgbClr val="20999D"/>
                </a:solidFill>
              </a:rPr>
              <a:t>brand</a:t>
            </a:r>
            <a:r>
              <a:rPr lang="en-US" sz="2000"/>
              <a:t> i </a:t>
            </a:r>
            <a:r>
              <a:rPr lang="en-US" sz="2000">
                <a:solidFill>
                  <a:srgbClr val="20999D"/>
                </a:solidFill>
              </a:rPr>
              <a:t>color</a:t>
            </a:r>
            <a:r>
              <a:rPr lang="en-US" sz="1800"/>
              <a:t> </a:t>
            </a:r>
            <a:endParaRPr sz="1800"/>
          </a:p>
          <a:p>
            <a:pPr marL="457200" lvl="0" indent="0" algn="l" rtl="0">
              <a:spcBef>
                <a:spcPts val="0"/>
              </a:spcBef>
              <a:spcAft>
                <a:spcPts val="0"/>
              </a:spcAft>
              <a:buNone/>
            </a:pPr>
            <a:r>
              <a:rPr lang="en-US" sz="1800" i="1"/>
              <a:t>{</a:t>
            </a:r>
            <a:r>
              <a:rPr lang="en-US" sz="1800" i="1">
                <a:solidFill>
                  <a:schemeClr val="dk1"/>
                </a:solidFill>
              </a:rPr>
              <a:t>na katalogu</a:t>
            </a:r>
            <a:r>
              <a:rPr lang="en-US" sz="1800" i="1"/>
              <a:t>}(</a:t>
            </a:r>
            <a:r>
              <a:rPr lang="en-US" sz="1800" b="1" i="1"/>
              <a:t>Alt + Insert </a:t>
            </a:r>
            <a:r>
              <a:rPr lang="en-US" sz="1800" b="1" i="1">
                <a:solidFill>
                  <a:schemeClr val="dk1"/>
                </a:solidFill>
              </a:rPr>
              <a:t>→ Java Class</a:t>
            </a:r>
            <a:r>
              <a:rPr lang="en-US" sz="1800" i="1">
                <a:solidFill>
                  <a:schemeClr val="dk1"/>
                </a:solidFill>
              </a:rPr>
              <a:t> </a:t>
            </a:r>
            <a:r>
              <a:rPr lang="en-US" sz="1800"/>
              <a:t>lub </a:t>
            </a:r>
            <a:r>
              <a:rPr lang="en-US" sz="1800" b="1" i="1"/>
              <a:t>PPM → New </a:t>
            </a:r>
            <a:r>
              <a:rPr lang="en-US" sz="1800" b="1" i="1">
                <a:solidFill>
                  <a:schemeClr val="dk1"/>
                </a:solidFill>
              </a:rPr>
              <a:t>→ </a:t>
            </a:r>
            <a:r>
              <a:rPr lang="en-US" sz="1800" b="1" i="1"/>
              <a:t> Java Class</a:t>
            </a:r>
            <a:r>
              <a:rPr lang="en-US" sz="1800" i="1"/>
              <a:t>)</a:t>
            </a:r>
            <a:endParaRPr sz="1800" i="1"/>
          </a:p>
          <a:p>
            <a:pPr marL="457200" lvl="0" indent="0" algn="l" rtl="0">
              <a:spcBef>
                <a:spcPts val="0"/>
              </a:spcBef>
              <a:spcAft>
                <a:spcPts val="0"/>
              </a:spcAft>
              <a:buNone/>
            </a:pPr>
            <a:r>
              <a:rPr lang="en-US" sz="1800"/>
              <a:t> </a:t>
            </a:r>
            <a:endParaRPr sz="1800"/>
          </a:p>
          <a:p>
            <a:pPr marL="457200" lvl="0" indent="-355600" algn="l" rtl="0">
              <a:spcBef>
                <a:spcPts val="0"/>
              </a:spcBef>
              <a:spcAft>
                <a:spcPts val="0"/>
              </a:spcAft>
              <a:buSzPts val="2000"/>
              <a:buAutoNum type="arabicPeriod"/>
            </a:pPr>
            <a:r>
              <a:rPr lang="en-US" sz="2000"/>
              <a:t>Dodaj konstruktor i oba pola jako argumenty</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Insert → Constructor</a:t>
            </a:r>
            <a:r>
              <a:rPr lang="en-US" sz="1800" i="1">
                <a:solidFill>
                  <a:schemeClr val="dk1"/>
                </a:solidFill>
              </a:rPr>
              <a:t> </a:t>
            </a:r>
            <a:r>
              <a:rPr lang="en-US" sz="1800">
                <a:solidFill>
                  <a:schemeClr val="dk1"/>
                </a:solidFill>
              </a:rPr>
              <a:t>lub </a:t>
            </a:r>
            <a:r>
              <a:rPr lang="en-US" sz="1800" b="1" i="1">
                <a:solidFill>
                  <a:schemeClr val="dk1"/>
                </a:solidFill>
              </a:rPr>
              <a:t>PPM → Generate →  Constructor</a:t>
            </a:r>
            <a:r>
              <a:rPr lang="en-US" sz="1800" i="1">
                <a:solidFill>
                  <a:schemeClr val="dk1"/>
                </a:solidFill>
              </a:rPr>
              <a:t>)</a:t>
            </a:r>
            <a:endParaRPr sz="1800" i="1">
              <a:solidFill>
                <a:schemeClr val="dk1"/>
              </a:solidFill>
            </a:endParaRPr>
          </a:p>
          <a:p>
            <a:pPr marL="457200" lvl="0" indent="0" algn="l" rtl="0">
              <a:spcBef>
                <a:spcPts val="0"/>
              </a:spcBef>
              <a:spcAft>
                <a:spcPts val="0"/>
              </a:spcAft>
              <a:buNone/>
            </a:pPr>
            <a:endParaRPr sz="1800" i="1">
              <a:solidFill>
                <a:schemeClr val="dk1"/>
              </a:solidFill>
            </a:endParaRPr>
          </a:p>
          <a:p>
            <a:pPr marL="457200" lvl="0" indent="-355600" algn="l" rtl="0">
              <a:spcBef>
                <a:spcPts val="0"/>
              </a:spcBef>
              <a:spcAft>
                <a:spcPts val="0"/>
              </a:spcAft>
              <a:buSzPts val="2000"/>
              <a:buAutoNum type="arabicPeriod"/>
            </a:pPr>
            <a:r>
              <a:rPr lang="en-US" sz="2000"/>
              <a:t>Dodaj metodę toString() i dodaj oba pola</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Insert → toString() </a:t>
            </a:r>
            <a:r>
              <a:rPr lang="en-US" sz="1800">
                <a:solidFill>
                  <a:schemeClr val="dk1"/>
                </a:solidFill>
              </a:rPr>
              <a:t>lub </a:t>
            </a:r>
            <a:r>
              <a:rPr lang="en-US" sz="1800" b="1" i="1">
                <a:solidFill>
                  <a:schemeClr val="dk1"/>
                </a:solidFill>
              </a:rPr>
              <a:t>PPM → Generate →  toString()</a:t>
            </a:r>
            <a:r>
              <a:rPr lang="en-US" sz="1800" i="1">
                <a:solidFill>
                  <a:schemeClr val="dk1"/>
                </a:solidFill>
              </a:rPr>
              <a:t>)</a:t>
            </a:r>
            <a:endParaRPr sz="1800" i="1">
              <a:solidFill>
                <a:schemeClr val="dk1"/>
              </a:solidFill>
            </a:endParaRPr>
          </a:p>
          <a:p>
            <a:pPr marL="457200" lvl="0" indent="0" algn="l" rtl="0">
              <a:spcBef>
                <a:spcPts val="0"/>
              </a:spcBef>
              <a:spcAft>
                <a:spcPts val="0"/>
              </a:spcAft>
              <a:buNone/>
            </a:pPr>
            <a:endParaRPr sz="1800" i="1">
              <a:solidFill>
                <a:schemeClr val="dk1"/>
              </a:solidFill>
            </a:endParaRPr>
          </a:p>
          <a:p>
            <a:pPr marL="457200" lvl="0" indent="-355600" algn="l" rtl="0">
              <a:spcBef>
                <a:spcPts val="0"/>
              </a:spcBef>
              <a:spcAft>
                <a:spcPts val="0"/>
              </a:spcAft>
              <a:buSzPts val="2000"/>
              <a:buAutoNum type="arabicPeriod"/>
            </a:pPr>
            <a:r>
              <a:rPr lang="en-US" sz="2000"/>
              <a:t>W klasie </a:t>
            </a:r>
            <a:r>
              <a:rPr lang="en-US" sz="2000">
                <a:solidFill>
                  <a:srgbClr val="20999D"/>
                </a:solidFill>
              </a:rPr>
              <a:t>HelloWorldApp</a:t>
            </a:r>
            <a:r>
              <a:rPr lang="en-US" sz="2000"/>
              <a:t> utwórz nowy obiekt na podstawie klasy Car, np.</a:t>
            </a:r>
            <a:endParaRPr sz="2000"/>
          </a:p>
          <a:p>
            <a:pPr marL="457200" lvl="0" indent="0" algn="ctr" rtl="0">
              <a:spcBef>
                <a:spcPts val="0"/>
              </a:spcBef>
              <a:spcAft>
                <a:spcPts val="0"/>
              </a:spcAft>
              <a:buNone/>
            </a:pPr>
            <a:r>
              <a:rPr lang="en-US" sz="2200">
                <a:solidFill>
                  <a:schemeClr val="accent5"/>
                </a:solidFill>
              </a:rPr>
              <a:t> Car </a:t>
            </a:r>
            <a:r>
              <a:rPr lang="en-US" sz="2200">
                <a:solidFill>
                  <a:schemeClr val="dk1"/>
                </a:solidFill>
              </a:rPr>
              <a:t>toyota = new </a:t>
            </a:r>
            <a:r>
              <a:rPr lang="en-US" sz="2200">
                <a:solidFill>
                  <a:schemeClr val="accent5"/>
                </a:solidFill>
              </a:rPr>
              <a:t>Car</a:t>
            </a:r>
            <a:r>
              <a:rPr lang="en-US" sz="2200">
                <a:solidFill>
                  <a:schemeClr val="dk1"/>
                </a:solidFill>
              </a:rPr>
              <a:t>(</a:t>
            </a:r>
            <a:r>
              <a:rPr lang="en-US" sz="2200">
                <a:solidFill>
                  <a:schemeClr val="accent6"/>
                </a:solidFill>
              </a:rPr>
              <a:t>"Toyota", "black"</a:t>
            </a:r>
            <a:r>
              <a:rPr lang="en-US" sz="2200">
                <a:solidFill>
                  <a:schemeClr val="dk1"/>
                </a:solidFill>
              </a:rPr>
              <a:t>);</a:t>
            </a:r>
            <a:endParaRPr sz="2200">
              <a:solidFill>
                <a:schemeClr val="dk1"/>
              </a:solidFill>
            </a:endParaRPr>
          </a:p>
          <a:p>
            <a:pPr marL="457200" lvl="0" indent="0" algn="ctr" rtl="0">
              <a:spcBef>
                <a:spcPts val="0"/>
              </a:spcBef>
              <a:spcAft>
                <a:spcPts val="0"/>
              </a:spcAft>
              <a:buNone/>
            </a:pPr>
            <a:endParaRPr sz="1800">
              <a:solidFill>
                <a:schemeClr val="dk1"/>
              </a:solidFill>
            </a:endParaRPr>
          </a:p>
          <a:p>
            <a:pPr marL="457200" lvl="0" indent="-355600" algn="l" rtl="0">
              <a:spcBef>
                <a:spcPts val="0"/>
              </a:spcBef>
              <a:spcAft>
                <a:spcPts val="0"/>
              </a:spcAft>
              <a:buSzPts val="2000"/>
              <a:buAutoNum type="arabicPeriod"/>
            </a:pPr>
            <a:r>
              <a:rPr lang="en-US" sz="2000"/>
              <a:t>Wypisz na konsoli informację o samochodzie</a:t>
            </a:r>
            <a:endParaRPr sz="2000"/>
          </a:p>
          <a:p>
            <a:pPr marL="0" lvl="0" indent="0" algn="ctr" rtl="0">
              <a:spcBef>
                <a:spcPts val="0"/>
              </a:spcBef>
              <a:spcAft>
                <a:spcPts val="0"/>
              </a:spcAft>
              <a:buNone/>
            </a:pPr>
            <a:r>
              <a:rPr lang="en-US" sz="1800">
                <a:solidFill>
                  <a:schemeClr val="dk1"/>
                </a:solidFill>
              </a:rPr>
              <a:t> </a:t>
            </a:r>
            <a:r>
              <a:rPr lang="en-US" sz="2200">
                <a:solidFill>
                  <a:schemeClr val="dk1"/>
                </a:solidFill>
              </a:rPr>
              <a:t>System.out.println(</a:t>
            </a:r>
            <a:r>
              <a:rPr lang="en-US" sz="2200">
                <a:solidFill>
                  <a:schemeClr val="accent6"/>
                </a:solidFill>
              </a:rPr>
              <a:t>"My car is: "</a:t>
            </a:r>
            <a:r>
              <a:rPr lang="en-US" sz="2200">
                <a:solidFill>
                  <a:schemeClr val="dk1"/>
                </a:solidFill>
              </a:rPr>
              <a:t> + </a:t>
            </a:r>
            <a:r>
              <a:rPr lang="en-US" sz="2200">
                <a:solidFill>
                  <a:schemeClr val="accent5"/>
                </a:solidFill>
              </a:rPr>
              <a:t>toyota</a:t>
            </a:r>
            <a:r>
              <a:rPr lang="en-US" sz="2200">
                <a:solidFill>
                  <a:schemeClr val="dk1"/>
                </a:solidFill>
              </a:rPr>
              <a:t>);</a:t>
            </a:r>
            <a:endParaRPr sz="2200"/>
          </a:p>
          <a:p>
            <a:pPr marL="457200" lvl="0" indent="-355600" algn="l" rtl="0">
              <a:spcBef>
                <a:spcPts val="0"/>
              </a:spcBef>
              <a:spcAft>
                <a:spcPts val="0"/>
              </a:spcAft>
              <a:buSzPts val="2000"/>
              <a:buAutoNum type="arabicPeriod"/>
            </a:pPr>
            <a:r>
              <a:rPr lang="en-US" sz="2000"/>
              <a:t>Uruchom program</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Car.main()</a:t>
            </a:r>
            <a:r>
              <a:rPr lang="en-US" sz="1800" i="1">
                <a:solidFill>
                  <a:schemeClr val="dk1"/>
                </a:solidFill>
              </a:rPr>
              <a:t>)</a:t>
            </a:r>
            <a:endParaRPr sz="180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#oop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pl.sda.oop.PrimitivesVsReferences</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 przekazywanie przez wartość</a:t>
            </a:r>
            <a:endParaRPr>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opakowujące </a:t>
            </a:r>
            <a:endParaRPr>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pl.sda.datatypes.Wrappers</a:t>
            </a:r>
            <a:endParaRPr/>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Klasa opakowująca (ang. wrapper)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klasa, która opakowuje wartości typów pierwotnych (int, char, double) czyniąc z nich zwykłe obiekty.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int 		</a:t>
            </a:r>
            <a:r>
              <a:rPr lang="en-US" sz="1800" b="1">
                <a:solidFill>
                  <a:schemeClr val="dk1"/>
                </a:solidFill>
              </a:rPr>
              <a:t>→ 	Integer</a:t>
            </a:r>
            <a:endParaRPr sz="1800" b="1">
              <a:solidFill>
                <a:schemeClr val="dk1"/>
              </a:solidFill>
            </a:endParaRPr>
          </a:p>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short 	→	Short</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byte	→ 	Byte</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long	→ 	Long</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float 	→ 	Float</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double  	→ 	Double</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None/>
            </a:pPr>
            <a:r>
              <a:rPr lang="en-US" sz="1800" b="1">
                <a:solidFill>
                  <a:schemeClr val="dk1"/>
                </a:solidFill>
              </a:rPr>
              <a:t>char 	→ 	Character</a:t>
            </a:r>
            <a:endParaRPr sz="1800" b="1">
              <a:solidFill>
                <a:schemeClr val="dk1"/>
              </a:solidFill>
            </a:endParaRPr>
          </a:p>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boolean	→ 	Boolean</a:t>
            </a:r>
            <a:endParaRPr sz="1800" b="1">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Hello World!</a:t>
            </a:r>
            <a:endParaRPr>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a:t>public void </a:t>
            </a:r>
            <a:r>
              <a:rPr lang="en-US" sz="1800">
                <a:solidFill>
                  <a:schemeClr val="accent4"/>
                </a:solidFill>
              </a:rPr>
              <a:t>start</a:t>
            </a:r>
            <a:r>
              <a:rPr lang="en-US" sz="1800"/>
              <a:t>(</a:t>
            </a:r>
            <a:r>
              <a:rPr lang="en-US" sz="1800">
                <a:solidFill>
                  <a:srgbClr val="660E7A"/>
                </a:solidFill>
              </a:rPr>
              <a:t>Stage primaryStage</a:t>
            </a:r>
            <a:r>
              <a:rPr lang="en-US" sz="1800"/>
              <a:t>) {</a:t>
            </a:r>
            <a:br>
              <a:rPr lang="en-US" sz="1800"/>
            </a:br>
            <a:r>
              <a:rPr lang="en-US" sz="1800"/>
              <a:t>        </a:t>
            </a:r>
            <a:r>
              <a:rPr lang="en-US" sz="1800">
                <a:solidFill>
                  <a:srgbClr val="20999D"/>
                </a:solidFill>
              </a:rPr>
              <a:t>Label</a:t>
            </a:r>
            <a:r>
              <a:rPr lang="en-US" sz="1800"/>
              <a:t> label = new </a:t>
            </a:r>
            <a:r>
              <a:rPr lang="en-US" sz="1800">
                <a:solidFill>
                  <a:srgbClr val="20999D"/>
                </a:solidFill>
              </a:rPr>
              <a:t>Label</a:t>
            </a:r>
            <a:r>
              <a:rPr lang="en-US" sz="1800"/>
              <a:t>(</a:t>
            </a:r>
            <a:r>
              <a:rPr lang="en-US" sz="1800">
                <a:solidFill>
                  <a:schemeClr val="accent2"/>
                </a:solidFill>
              </a:rPr>
              <a:t>"Hello World from JavaFX!"</a:t>
            </a:r>
            <a:r>
              <a:rPr lang="en-US" sz="1800"/>
              <a:t>);</a:t>
            </a:r>
            <a:br>
              <a:rPr lang="en-US" sz="1800"/>
            </a:br>
            <a:br>
              <a:rPr lang="en-US" sz="1800"/>
            </a:br>
            <a:r>
              <a:rPr lang="en-US" sz="1800"/>
              <a:t>        </a:t>
            </a:r>
            <a:r>
              <a:rPr lang="en-US" sz="1800">
                <a:solidFill>
                  <a:srgbClr val="20999D"/>
                </a:solidFill>
              </a:rPr>
              <a:t>Button</a:t>
            </a:r>
            <a:r>
              <a:rPr lang="en-US" sz="1800"/>
              <a:t> button = new </a:t>
            </a:r>
            <a:r>
              <a:rPr lang="en-US" sz="1800">
                <a:solidFill>
                  <a:srgbClr val="20999D"/>
                </a:solidFill>
              </a:rPr>
              <a:t>Button</a:t>
            </a:r>
            <a:r>
              <a:rPr lang="en-US" sz="1800"/>
              <a:t>(</a:t>
            </a:r>
            <a:r>
              <a:rPr lang="en-US" sz="1800">
                <a:solidFill>
                  <a:schemeClr val="accent2"/>
                </a:solidFill>
              </a:rPr>
              <a:t>"Click me!"</a:t>
            </a:r>
            <a:r>
              <a:rPr lang="en-US" sz="1800"/>
              <a:t>);</a:t>
            </a:r>
            <a:br>
              <a:rPr lang="en-US" sz="1800"/>
            </a:br>
            <a:r>
              <a:rPr lang="en-US" sz="1800"/>
              <a:t>        button.</a:t>
            </a:r>
            <a:r>
              <a:rPr lang="en-US" sz="1800">
                <a:solidFill>
                  <a:schemeClr val="accent6"/>
                </a:solidFill>
              </a:rPr>
              <a:t>setOnAction</a:t>
            </a:r>
            <a:r>
              <a:rPr lang="en-US" sz="1800"/>
              <a:t>(e -&gt; System.out.println(</a:t>
            </a:r>
            <a:r>
              <a:rPr lang="en-US" sz="1800">
                <a:solidFill>
                  <a:schemeClr val="accent2"/>
                </a:solidFill>
              </a:rPr>
              <a:t>"Button was clicked!"</a:t>
            </a:r>
            <a:r>
              <a:rPr lang="en-US" sz="1800"/>
              <a:t>));</a:t>
            </a:r>
            <a:br>
              <a:rPr lang="en-US" sz="1800"/>
            </a:br>
            <a:br>
              <a:rPr lang="en-US" sz="1800"/>
            </a:br>
            <a:r>
              <a:rPr lang="en-US" sz="1800"/>
              <a:t>        </a:t>
            </a:r>
            <a:r>
              <a:rPr lang="en-US" sz="1800">
                <a:solidFill>
                  <a:srgbClr val="20999D"/>
                </a:solidFill>
              </a:rPr>
              <a:t>VBox</a:t>
            </a:r>
            <a:r>
              <a:rPr lang="en-US" sz="1800"/>
              <a:t> box = new </a:t>
            </a:r>
            <a:r>
              <a:rPr lang="en-US" sz="1800">
                <a:solidFill>
                  <a:srgbClr val="20999D"/>
                </a:solidFill>
              </a:rPr>
              <a:t>VBox</a:t>
            </a:r>
            <a:r>
              <a:rPr lang="en-US" sz="1800"/>
              <a:t>();</a:t>
            </a:r>
            <a:br>
              <a:rPr lang="en-US" sz="1800"/>
            </a:br>
            <a:r>
              <a:rPr lang="en-US" sz="1800"/>
              <a:t>        box.</a:t>
            </a:r>
            <a:r>
              <a:rPr lang="en-US" sz="1800">
                <a:solidFill>
                  <a:schemeClr val="accent6"/>
                </a:solidFill>
              </a:rPr>
              <a:t>setAlignment</a:t>
            </a:r>
            <a:r>
              <a:rPr lang="en-US" sz="1800"/>
              <a:t>(</a:t>
            </a:r>
            <a:r>
              <a:rPr lang="en-US" sz="1800">
                <a:solidFill>
                  <a:srgbClr val="42719B"/>
                </a:solidFill>
              </a:rPr>
              <a:t>Pos.CENTER</a:t>
            </a:r>
            <a:r>
              <a:rPr lang="en-US" sz="1800"/>
              <a:t>);</a:t>
            </a:r>
            <a:br>
              <a:rPr lang="en-US" sz="1800"/>
            </a:br>
            <a:r>
              <a:rPr lang="en-US" sz="1800"/>
              <a:t>        box.</a:t>
            </a:r>
            <a:r>
              <a:rPr lang="en-US" sz="1800">
                <a:solidFill>
                  <a:schemeClr val="accent6"/>
                </a:solidFill>
              </a:rPr>
              <a:t>getChildren()</a:t>
            </a:r>
            <a:r>
              <a:rPr lang="en-US" sz="1800"/>
              <a:t>.</a:t>
            </a:r>
            <a:r>
              <a:rPr lang="en-US" sz="1800">
                <a:solidFill>
                  <a:schemeClr val="accent6"/>
                </a:solidFill>
              </a:rPr>
              <a:t>addAll</a:t>
            </a:r>
            <a:r>
              <a:rPr lang="en-US" sz="1800"/>
              <a:t>(label, button);</a:t>
            </a:r>
            <a:br>
              <a:rPr lang="en-US" sz="1800"/>
            </a:br>
            <a:br>
              <a:rPr lang="en-US" sz="1800"/>
            </a:br>
            <a:r>
              <a:rPr lang="en-US" sz="1800"/>
              <a:t>        primaryStage.</a:t>
            </a:r>
            <a:r>
              <a:rPr lang="en-US" sz="1800">
                <a:solidFill>
                  <a:schemeClr val="accent6"/>
                </a:solidFill>
              </a:rPr>
              <a:t>setTitle</a:t>
            </a:r>
            <a:r>
              <a:rPr lang="en-US" sz="1800"/>
              <a:t>(</a:t>
            </a:r>
            <a:r>
              <a:rPr lang="en-US" sz="1800">
                <a:solidFill>
                  <a:schemeClr val="accent2"/>
                </a:solidFill>
              </a:rPr>
              <a:t>"Hello World - JavaFX"</a:t>
            </a:r>
            <a:r>
              <a:rPr lang="en-US" sz="1800"/>
              <a:t>);</a:t>
            </a:r>
            <a:br>
              <a:rPr lang="en-US" sz="1800"/>
            </a:br>
            <a:r>
              <a:rPr lang="en-US" sz="1800"/>
              <a:t>        primaryStage.</a:t>
            </a:r>
            <a:r>
              <a:rPr lang="en-US" sz="1800">
                <a:solidFill>
                  <a:schemeClr val="accent6"/>
                </a:solidFill>
              </a:rPr>
              <a:t>setScene</a:t>
            </a:r>
            <a:r>
              <a:rPr lang="en-US" sz="1800"/>
              <a:t>(new </a:t>
            </a:r>
            <a:r>
              <a:rPr lang="en-US" sz="1800">
                <a:solidFill>
                  <a:srgbClr val="20999D"/>
                </a:solidFill>
              </a:rPr>
              <a:t>Scene</a:t>
            </a:r>
            <a:r>
              <a:rPr lang="en-US" sz="1800"/>
              <a:t>(</a:t>
            </a:r>
            <a:r>
              <a:rPr lang="en-US" sz="1800">
                <a:solidFill>
                  <a:srgbClr val="660E7A"/>
                </a:solidFill>
              </a:rPr>
              <a:t>box</a:t>
            </a:r>
            <a:r>
              <a:rPr lang="en-US" sz="1800"/>
              <a:t>, </a:t>
            </a:r>
            <a:r>
              <a:rPr lang="en-US" sz="1800">
                <a:solidFill>
                  <a:srgbClr val="660E7A"/>
                </a:solidFill>
              </a:rPr>
              <a:t>300</a:t>
            </a:r>
            <a:r>
              <a:rPr lang="en-US" sz="1800"/>
              <a:t>, </a:t>
            </a:r>
            <a:r>
              <a:rPr lang="en-US" sz="1800">
                <a:solidFill>
                  <a:srgbClr val="660E7A"/>
                </a:solidFill>
              </a:rPr>
              <a:t>200</a:t>
            </a:r>
            <a:r>
              <a:rPr lang="en-US" sz="1800"/>
              <a:t>));</a:t>
            </a:r>
            <a:br>
              <a:rPr lang="en-US" sz="1800"/>
            </a:br>
            <a:r>
              <a:rPr lang="en-US" sz="1800"/>
              <a:t>        primaryStage.</a:t>
            </a:r>
            <a:r>
              <a:rPr lang="en-US" sz="1800">
                <a:solidFill>
                  <a:schemeClr val="accent6"/>
                </a:solidFill>
              </a:rPr>
              <a:t>show</a:t>
            </a:r>
            <a:r>
              <a:rPr lang="en-US" sz="1800"/>
              <a:t>();</a:t>
            </a:r>
            <a:br>
              <a:rPr lang="en-US" sz="1800"/>
            </a:br>
            <a:r>
              <a:rPr lang="en-US" sz="1800"/>
              <a:t>}</a:t>
            </a:r>
            <a:endParaRPr sz="18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a:solidFill>
                  <a:schemeClr val="dk1"/>
                </a:solidFill>
              </a:rPr>
              <a:t>Po każdej zmianie programu należy program skompilować i uruchomić:</a:t>
            </a:r>
            <a:endParaRPr sz="2400" b="1">
              <a:solidFill>
                <a:schemeClr val="dk1"/>
              </a:solidFill>
            </a:endParaRPr>
          </a:p>
          <a:p>
            <a:pPr marL="457200" lvl="0" indent="0" algn="ctr"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HelloWorldFx.main()</a:t>
            </a:r>
            <a:r>
              <a:rPr lang="en-US" sz="1800" i="1">
                <a:solidFill>
                  <a:schemeClr val="dk1"/>
                </a:solidFill>
              </a:rPr>
              <a:t>)</a:t>
            </a:r>
            <a:endParaRPr>
              <a:solidFill>
                <a:schemeClr val="dk1"/>
              </a:solidFill>
            </a:endParaRPr>
          </a:p>
          <a:p>
            <a:pPr marL="457200" lvl="0" indent="0" algn="ctr" rtl="0">
              <a:spcBef>
                <a:spcPts val="0"/>
              </a:spcBef>
              <a:spcAft>
                <a:spcPts val="0"/>
              </a:spcAft>
              <a:buNone/>
            </a:pPr>
            <a:endParaRPr>
              <a:solidFill>
                <a:schemeClr val="dk1"/>
              </a:solidFill>
            </a:endParaRPr>
          </a:p>
          <a:p>
            <a:pPr marL="457200" lvl="0" indent="-381000" algn="l" rtl="0">
              <a:lnSpc>
                <a:spcPct val="90000"/>
              </a:lnSpc>
              <a:spcBef>
                <a:spcPts val="0"/>
              </a:spcBef>
              <a:spcAft>
                <a:spcPts val="0"/>
              </a:spcAft>
              <a:buSzPts val="2400"/>
              <a:buAutoNum type="arabicPeriod"/>
            </a:pPr>
            <a:r>
              <a:rPr lang="en-US" sz="2400"/>
              <a:t>Zmodyfikuj klasę </a:t>
            </a:r>
            <a:r>
              <a:rPr lang="en-US" sz="2400">
                <a:solidFill>
                  <a:srgbClr val="20999D"/>
                </a:solidFill>
              </a:rPr>
              <a:t>HelloWorldFx</a:t>
            </a:r>
            <a:r>
              <a:rPr lang="en-US" sz="2400"/>
              <a:t>:</a:t>
            </a:r>
            <a:endParaRPr sz="2400"/>
          </a:p>
          <a:p>
            <a:pPr marL="914400" lvl="1" indent="-381000" algn="l" rtl="0">
              <a:lnSpc>
                <a:spcPct val="90000"/>
              </a:lnSpc>
              <a:spcBef>
                <a:spcPts val="0"/>
              </a:spcBef>
              <a:spcAft>
                <a:spcPts val="0"/>
              </a:spcAft>
              <a:buSzPts val="2400"/>
              <a:buAutoNum type="alphaLcPeriod"/>
            </a:pPr>
            <a:r>
              <a:rPr lang="en-US" sz="2400"/>
              <a:t>Zmień tekst przycisku</a:t>
            </a:r>
            <a:endParaRPr sz="2400"/>
          </a:p>
          <a:p>
            <a:pPr marL="914400" lvl="1" indent="-381000" algn="l" rtl="0">
              <a:lnSpc>
                <a:spcPct val="90000"/>
              </a:lnSpc>
              <a:spcBef>
                <a:spcPts val="0"/>
              </a:spcBef>
              <a:spcAft>
                <a:spcPts val="0"/>
              </a:spcAft>
              <a:buSzPts val="2400"/>
              <a:buAutoNum type="alphaLcPeriod"/>
            </a:pPr>
            <a:r>
              <a:rPr lang="en-US" sz="2400"/>
              <a:t>Zmień tekst dla obiektu typu Label</a:t>
            </a:r>
            <a:endParaRPr sz="2400"/>
          </a:p>
          <a:p>
            <a:pPr marL="9144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AutoNum type="arabicPeriod"/>
            </a:pPr>
            <a:r>
              <a:rPr lang="en-US" sz="2400"/>
              <a:t>Dodaj do klasy </a:t>
            </a:r>
            <a:r>
              <a:rPr lang="en-US" sz="2400">
                <a:solidFill>
                  <a:srgbClr val="20999D"/>
                </a:solidFill>
              </a:rPr>
              <a:t>HelloWorldFx </a:t>
            </a:r>
            <a:r>
              <a:rPr lang="en-US" sz="2400"/>
              <a:t>kontrolki typu:</a:t>
            </a:r>
            <a:endParaRPr sz="2400"/>
          </a:p>
          <a:p>
            <a:pPr marL="914400" lvl="1" indent="-381000" algn="l" rtl="0">
              <a:lnSpc>
                <a:spcPct val="90000"/>
              </a:lnSpc>
              <a:spcBef>
                <a:spcPts val="0"/>
              </a:spcBef>
              <a:spcAft>
                <a:spcPts val="0"/>
              </a:spcAft>
              <a:buSzPts val="2400"/>
              <a:buAutoNum type="alphaLcPeriod"/>
            </a:pPr>
            <a:r>
              <a:rPr lang="en-US" sz="2400"/>
              <a:t>TextField</a:t>
            </a:r>
            <a:endParaRPr sz="2400"/>
          </a:p>
          <a:p>
            <a:pPr marL="914400" lvl="1" indent="-381000" algn="l" rtl="0">
              <a:lnSpc>
                <a:spcPct val="90000"/>
              </a:lnSpc>
              <a:spcBef>
                <a:spcPts val="0"/>
              </a:spcBef>
              <a:spcAft>
                <a:spcPts val="0"/>
              </a:spcAft>
              <a:buSzPts val="2400"/>
              <a:buAutoNum type="alphaLcPeriod"/>
            </a:pPr>
            <a:r>
              <a:rPr lang="en-US" sz="2400"/>
              <a:t>Button</a:t>
            </a:r>
            <a:endParaRPr sz="2400"/>
          </a:p>
          <a:p>
            <a:pPr marL="914400" lvl="1" indent="-381000" algn="l" rtl="0">
              <a:lnSpc>
                <a:spcPct val="90000"/>
              </a:lnSpc>
              <a:spcBef>
                <a:spcPts val="0"/>
              </a:spcBef>
              <a:spcAft>
                <a:spcPts val="0"/>
              </a:spcAft>
              <a:buSzPts val="2400"/>
              <a:buAutoNum type="alphaLcPeriod"/>
            </a:pPr>
            <a:r>
              <a:rPr lang="en-US" sz="2400"/>
              <a:t>Label</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a:t>3. </a:t>
            </a:r>
            <a:r>
              <a:rPr lang="en-US" sz="2400">
                <a:solidFill>
                  <a:srgbClr val="FF0000"/>
                </a:solidFill>
              </a:rPr>
              <a:t>*</a:t>
            </a:r>
            <a:r>
              <a:rPr lang="en-US" sz="2400"/>
              <a:t> Spraw by po kliknięciu przycisku dodanego w pkt. 2 tekst wpisany do kontrolki typu TextField został skopiowany do kontrolki typu Label.</a:t>
            </a:r>
            <a:endParaRPr sz="240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a:solidFill>
                  <a:srgbClr val="000000"/>
                </a:solidFill>
                <a:latin typeface="Arial"/>
                <a:ea typeface="Arial"/>
                <a:cs typeface="Arial"/>
                <a:sym typeface="Arial"/>
              </a:rPr>
              <a:t>programowanie w Javie polega na posługiwaniu się obiektami</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przed użyciem obiekty muszą być tworzone</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do tworzenia obiektów służy wyrażenie </a:t>
            </a:r>
            <a:r>
              <a:rPr lang="en-US" sz="2800" b="1">
                <a:solidFill>
                  <a:srgbClr val="000000"/>
                </a:solidFill>
                <a:latin typeface="Arial"/>
                <a:ea typeface="Arial"/>
                <a:cs typeface="Arial"/>
                <a:sym typeface="Arial"/>
              </a:rPr>
              <a:t>new</a:t>
            </a:r>
            <a:endParaRPr sz="2800" b="1">
              <a:solidFill>
                <a:srgbClr val="000000"/>
              </a:solidFill>
              <a:latin typeface="Arial"/>
              <a:ea typeface="Arial"/>
              <a:cs typeface="Arial"/>
              <a:sym typeface="Arial"/>
            </a:endParaRPr>
          </a:p>
          <a:p>
            <a:pPr marL="457200" lvl="0" indent="0" algn="l" rtl="0">
              <a:spcBef>
                <a:spcPts val="0"/>
              </a:spcBef>
              <a:spcAft>
                <a:spcPts val="0"/>
              </a:spcAft>
              <a:buNone/>
            </a:pPr>
            <a:endParaRPr sz="1200" b="1">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po słowie </a:t>
            </a:r>
            <a:r>
              <a:rPr lang="en-US" sz="2800" b="1">
                <a:solidFill>
                  <a:srgbClr val="000000"/>
                </a:solidFill>
                <a:latin typeface="Arial"/>
                <a:ea typeface="Arial"/>
                <a:cs typeface="Arial"/>
                <a:sym typeface="Arial"/>
              </a:rPr>
              <a:t>new </a:t>
            </a:r>
            <a:r>
              <a:rPr lang="en-US" sz="2800">
                <a:solidFill>
                  <a:srgbClr val="000000"/>
                </a:solidFill>
                <a:latin typeface="Arial"/>
                <a:ea typeface="Arial"/>
                <a:cs typeface="Arial"/>
                <a:sym typeface="Arial"/>
              </a:rPr>
              <a:t>podajemy odwołanie do konstruktora z odpowiednimi argumentami</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wyrażenie </a:t>
            </a:r>
            <a:r>
              <a:rPr lang="en-US" sz="2800" b="1">
                <a:solidFill>
                  <a:srgbClr val="000000"/>
                </a:solidFill>
                <a:latin typeface="Arial"/>
                <a:ea typeface="Arial"/>
                <a:cs typeface="Arial"/>
                <a:sym typeface="Arial"/>
              </a:rPr>
              <a:t>new </a:t>
            </a:r>
            <a:r>
              <a:rPr lang="en-US" sz="2800">
                <a:solidFill>
                  <a:srgbClr val="000000"/>
                </a:solidFill>
                <a:latin typeface="Arial"/>
                <a:ea typeface="Arial"/>
                <a:cs typeface="Arial"/>
                <a:sym typeface="Arial"/>
              </a:rPr>
              <a:t>zwraca referencję (odniesienie, swoisty adres) do nowo utworzonego obiektu</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posługiwanie się obiektami w Javie polega wyłącznie na operowaniu na referencjach</a:t>
            </a:r>
            <a:endParaRPr sz="280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nowej klasy: </a:t>
            </a:r>
            <a:r>
              <a:rPr lang="en-US" sz="1800" u="sng">
                <a:solidFill>
                  <a:schemeClr val="hlink"/>
                </a:solidFill>
                <a:hlinkClick r:id="rId3"/>
              </a:rPr>
              <a:t>https://goo.gl/NSmFTP</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solidFill>
                  <a:srgbClr val="000000"/>
                </a:solidFill>
                <a:latin typeface="Arial"/>
                <a:ea typeface="Arial"/>
                <a:cs typeface="Arial"/>
                <a:sym typeface="Arial"/>
              </a:rPr>
              <a:t>Tworzymy model danych dla drzewa genealogicznego</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Przyjmujemy prosty model rodziny: 2 rodziców + 2 dzieci (syn i córka) + 2 dziadków (babcia i dziadek) z obu stron (czyli w sumie 4 osoby dziadków)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osoba powinna mieć dane: imię, nazwisko, wiek</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rodzina powinna zawierać: wszystkich członków rodziny (jako osobne pola dla każdej z osób: mąż, żona, syn, córka itp)</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Dodatkowo obiekt rodziny powinien mieć:</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metodę, która zwróci opis całej rodziny jako String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a:t>
            </a:r>
            <a:r>
              <a:rPr lang="en-US" sz="2000"/>
              <a:t>ę,</a:t>
            </a:r>
            <a:r>
              <a:rPr lang="en-US" sz="2000">
                <a:solidFill>
                  <a:srgbClr val="000000"/>
                </a:solidFill>
              </a:rPr>
              <a:t> która zwróci sumę lat wszystkich członków rodziny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chemeClr val="dk1"/>
                </a:solidFill>
              </a:rPr>
              <a:t>metodę, która zwróci</a:t>
            </a:r>
            <a:r>
              <a:rPr lang="en-US" sz="2000">
                <a:solidFill>
                  <a:srgbClr val="000000"/>
                </a:solidFill>
              </a:rPr>
              <a:t> średnią arytmetyczną wieku członków rodziny</a:t>
            </a:r>
            <a:endParaRPr sz="2000">
              <a:solidFill>
                <a:srgbClr val="000000"/>
              </a:solidFil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W osobnej klasie FamilyTest tworzymy 2-3 rodziny i wypisujemy informacje o nich na ekran</a:t>
            </a:r>
            <a:endParaRPr sz="200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a:t>
            </a:r>
            <a:endParaRPr>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Modyfikatory dostępu</a:t>
            </a:r>
            <a:endParaRPr>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Hermetyzacja / Enkapsulacja (ang. encapsulation)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ukrywanie szczegółów implementacji (danych i metod) wewnątrz klasy, tak aby z zewnątrz klasy było dostępne tylko to, co użytkownikowi będzie potrzebne do pracy z obiektem (publiczne API)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pl.sda.encapsulation.Vehicle</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Umieść klasy które utworzyłeś do tej pory w swoim projekcie w osobnych pakietach tak żeby rozgraniczyć poszczególne bloki / zagadnienia nauki programowania</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 utworzonych w zadaniu na początku zajęć (drzewo genealogiczne) odpowiednie modyfikatory dostępu na poziomie pól, konstruktorów i metod.</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 repozytorium kodu, w pakiecie </a:t>
            </a:r>
            <a:r>
              <a:rPr lang="en-US" sz="1800" b="1">
                <a:latin typeface="Arial"/>
                <a:ea typeface="Arial"/>
                <a:cs typeface="Arial"/>
                <a:sym typeface="Arial"/>
              </a:rPr>
              <a:t>encapsulation</a:t>
            </a:r>
            <a:r>
              <a:rPr lang="en-US" sz="1800">
                <a:latin typeface="Arial"/>
                <a:ea typeface="Arial"/>
                <a:cs typeface="Arial"/>
                <a:sym typeface="Arial"/>
              </a:rPr>
              <a:t> znajduje się kolejny pakiet nazwany </a:t>
            </a:r>
            <a:r>
              <a:rPr lang="en-US" sz="1800" b="1">
                <a:latin typeface="Arial"/>
                <a:ea typeface="Arial"/>
                <a:cs typeface="Arial"/>
                <a:sym typeface="Arial"/>
              </a:rPr>
              <a:t>task</a:t>
            </a:r>
            <a:r>
              <a:rPr lang="en-US" sz="1800">
                <a:latin typeface="Arial"/>
                <a:ea typeface="Arial"/>
                <a:cs typeface="Arial"/>
                <a:sym typeface="Arial"/>
              </a:rPr>
              <a:t>, gdzie jest kilka klas, które należy uporządkować i utworzyć dla nich odpowiednie pakiety. To Twoje zadanie. Działaj wyłącznie w obrębie pakietu </a:t>
            </a:r>
            <a:r>
              <a:rPr lang="en-US" sz="1800" b="1">
                <a:latin typeface="Arial"/>
                <a:ea typeface="Arial"/>
                <a:cs typeface="Arial"/>
                <a:sym typeface="Arial"/>
              </a:rPr>
              <a:t>task</a:t>
            </a:r>
            <a:r>
              <a:rPr lang="en-US" sz="1800">
                <a:latin typeface="Arial"/>
                <a:ea typeface="Arial"/>
                <a:cs typeface="Arial"/>
                <a:sym typeface="Arial"/>
              </a:rPr>
              <a:t>.</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W klasach, które właśnie zostały uporządkowane ktoś popełnił błędy i nie zadbał o prawidłową hermetyzację danych oraz modyfikatory dostępu. Przejrzyj klasy i postaraj się by kod był zgodny z tym co było powiedziane na zajęciach - przeprojektuj klasy by spełniały zasady hermetyzacji, a przy tym udostępniały do "świata zewnętrznego" tylko potrzebne API. Zadbaj o prawidłowe użycie danych. Utwórz przykłady użycia w klasie </a:t>
            </a:r>
            <a:r>
              <a:rPr lang="en-US" sz="1800" b="1">
                <a:latin typeface="Arial"/>
                <a:ea typeface="Arial"/>
                <a:cs typeface="Arial"/>
                <a:sym typeface="Arial"/>
              </a:rPr>
              <a:t>OnlineShop</a:t>
            </a:r>
            <a:r>
              <a:rPr lang="en-US" sz="1800">
                <a:latin typeface="Arial"/>
                <a:ea typeface="Arial"/>
                <a:cs typeface="Arial"/>
                <a:sym typeface="Arial"/>
              </a:rPr>
              <a:t>. Sprawdź, czy Twój kod jest odporny na błędy.</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która będzie zapewniać API do zarządzania sklepem: użytkownik dodaje wybrane przedmioty w zadanej ilości do swojego koszyka, a następnie dokonuje zakupu. Wykonywane operacje powinny być wyświetlane na konsoli. Zadbaj o odpowiednią hermetyzację swojego API oraz właściwe modyfikatory dostępu.</a:t>
            </a:r>
            <a:endParaRPr sz="180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niezmienność (immutability)</a:t>
            </a:r>
            <a:endParaRPr sz="240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StringBuilder</a:t>
            </a:r>
            <a:endParaRPr sz="240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StringBuffer, StringBuilder</a:t>
            </a:r>
            <a:endParaRPr sz="240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pl.sda.strings.StringExamples</a:t>
            </a:r>
            <a:endParaRPr>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klasę, która wykorzysta większość z metod dostępnych w klasie String.</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zwróci tekst: “Simon says: [</a:t>
            </a:r>
            <a:r>
              <a:rPr lang="en-US" sz="2100" i="1">
                <a:latin typeface="Arial"/>
                <a:ea typeface="Arial"/>
                <a:cs typeface="Arial"/>
                <a:sym typeface="Arial"/>
              </a:rPr>
              <a:t>{text}</a:t>
            </a:r>
            <a:r>
              <a:rPr lang="en-US" sz="2100">
                <a:latin typeface="Arial"/>
                <a:ea typeface="Arial"/>
                <a:cs typeface="Arial"/>
                <a:sym typeface="Arial"/>
              </a:rPr>
              <a:t>]”, gdzie </a:t>
            </a:r>
            <a:r>
              <a:rPr lang="en-US" sz="2100" i="1">
                <a:latin typeface="Arial"/>
                <a:ea typeface="Arial"/>
                <a:cs typeface="Arial"/>
                <a:sym typeface="Arial"/>
              </a:rPr>
              <a:t>{text}</a:t>
            </a:r>
            <a:r>
              <a:rPr lang="en-US" sz="2100">
                <a:latin typeface="Arial"/>
                <a:ea typeface="Arial"/>
                <a:cs typeface="Arial"/>
                <a:sym typeface="Arial"/>
              </a:rPr>
              <a:t> - to argument metody. Użyj konkatenacji lub StringBuildera.</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 otrzyma jedną zmienną typu String, usunie z niej białe znaki z początku i końca tekstu oraz zamieni wszystkie litery na małe.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Dodaj do klas reprezentujących osobę i rodzinę utworzonych w zadaniu na początku zajęć metody </a:t>
            </a:r>
            <a:r>
              <a:rPr lang="en-US" sz="2100" i="1">
                <a:latin typeface="Arial"/>
                <a:ea typeface="Arial"/>
                <a:cs typeface="Arial"/>
                <a:sym typeface="Arial"/>
              </a:rPr>
              <a:t>toString(),</a:t>
            </a:r>
            <a:r>
              <a:rPr lang="en-US" sz="2100">
                <a:latin typeface="Arial"/>
                <a:ea typeface="Arial"/>
                <a:cs typeface="Arial"/>
                <a:sym typeface="Arial"/>
              </a:rPr>
              <a:t> które w czytelny sposób wyświetlą informacje o obiekcie. </a:t>
            </a:r>
            <a:endParaRPr sz="10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oba teksty zaczynają się od tego samego znaku.</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3 ostatnie znaki w obu tekstach są takie same.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W ramach zadania nr 4 użyj StringBuildera do tworzenia wersji tekstowej obiektów.</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Napisz metodę sprawdzającą, czy dany łańcuch zawiera co najmniej trzy razy słowo “nie”.</a:t>
            </a:r>
            <a:endParaRPr sz="2100">
              <a:solidFill>
                <a:srgbClr val="999999"/>
              </a:solidFill>
              <a:latin typeface="Arial"/>
              <a:ea typeface="Arial"/>
              <a:cs typeface="Arial"/>
              <a:sym typeface="Arial"/>
            </a:endParaRPr>
          </a:p>
          <a:p>
            <a:pPr marL="0" lvl="0" indent="0" algn="l" rtl="0">
              <a:spcBef>
                <a:spcPts val="0"/>
              </a:spcBef>
              <a:spcAft>
                <a:spcPts val="0"/>
              </a:spcAft>
              <a:buNone/>
            </a:pPr>
            <a:endParaRPr sz="210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Pętle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while, do .. while, for</a:t>
            </a:r>
            <a:endParaRPr sz="3600" b="1">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22129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Arial</vt:lpstr>
      <vt:lpstr>Geo</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8</cp:revision>
  <dcterms:modified xsi:type="dcterms:W3CDTF">2019-03-11T21:35:43Z</dcterms:modified>
</cp:coreProperties>
</file>