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963000"/>
            <a:ext cx="4318200" cy="52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public </a:t>
            </a:r>
            <a:r>
              <a:rPr lang="en-US" sz="1700" b="1">
                <a:solidFill>
                  <a:schemeClr val="accent5"/>
                </a:solidFill>
              </a:rPr>
              <a:t>enum </a:t>
            </a:r>
            <a:r>
              <a:rPr lang="en-US" sz="1700" b="1">
                <a:solidFill>
                  <a:schemeClr val="accent6"/>
                </a:solidFill>
              </a:rPr>
              <a:t>Colors </a:t>
            </a:r>
            <a:r>
              <a:rPr lang="en-US" sz="1700"/>
              <a:t>{</a:t>
            </a:r>
            <a:endParaRPr sz="1700"/>
          </a:p>
          <a:p>
            <a:pPr marL="0" lvl="0" indent="0" algn="l" rtl="0">
              <a:spcBef>
                <a:spcPts val="0"/>
              </a:spcBef>
              <a:spcAft>
                <a:spcPts val="0"/>
              </a:spcAft>
              <a:buNone/>
            </a:pPr>
            <a:r>
              <a:rPr lang="en-US" sz="1700"/>
              <a:t>	</a:t>
            </a:r>
            <a:r>
              <a:rPr lang="en-US" sz="1700">
                <a:solidFill>
                  <a:schemeClr val="accent2"/>
                </a:solidFill>
              </a:rPr>
              <a:t>RED(</a:t>
            </a:r>
            <a:r>
              <a:rPr lang="en-US" sz="1700"/>
              <a:t>226, 56, 19</a:t>
            </a:r>
            <a:r>
              <a:rPr lang="en-US" sz="1700">
                <a:solidFill>
                  <a:schemeClr val="accent2"/>
                </a:solidFill>
              </a:rPr>
              <a:t>)</a:t>
            </a:r>
            <a:r>
              <a:rPr lang="en-US" sz="1700"/>
              <a:t>, </a:t>
            </a:r>
            <a:endParaRPr sz="1700"/>
          </a:p>
          <a:p>
            <a:pPr marL="0" lvl="0" indent="457200" algn="l" rtl="0">
              <a:spcBef>
                <a:spcPts val="0"/>
              </a:spcBef>
              <a:spcAft>
                <a:spcPts val="0"/>
              </a:spcAft>
              <a:buNone/>
            </a:pPr>
            <a:r>
              <a:rPr lang="en-US" sz="1700">
                <a:solidFill>
                  <a:schemeClr val="accent2"/>
                </a:solidFill>
              </a:rPr>
              <a:t>WHITE(</a:t>
            </a:r>
            <a:r>
              <a:rPr lang="en-US" sz="1700">
                <a:solidFill>
                  <a:schemeClr val="dk1"/>
                </a:solidFill>
              </a:rPr>
              <a:t>255, 255, 255</a:t>
            </a:r>
            <a:r>
              <a:rPr lang="en-US" sz="1700">
                <a:solidFill>
                  <a:schemeClr val="accent2"/>
                </a:solidFill>
              </a:rPr>
              <a:t>)</a:t>
            </a:r>
            <a:r>
              <a:rPr lang="en-US" sz="1700"/>
              <a:t>, </a:t>
            </a:r>
            <a:endParaRPr sz="1700"/>
          </a:p>
          <a:p>
            <a:pPr marL="0" lvl="0" indent="457200" algn="l" rtl="0">
              <a:spcBef>
                <a:spcPts val="0"/>
              </a:spcBef>
              <a:spcAft>
                <a:spcPts val="0"/>
              </a:spcAft>
              <a:buNone/>
            </a:pPr>
            <a:r>
              <a:rPr lang="en-US" sz="1700">
                <a:solidFill>
                  <a:schemeClr val="accent2"/>
                </a:solidFill>
              </a:rPr>
              <a:t>BLACK(</a:t>
            </a:r>
            <a:r>
              <a:rPr lang="en-US" sz="1700">
                <a:solidFill>
                  <a:schemeClr val="dk1"/>
                </a:solidFill>
              </a:rPr>
              <a:t>0, 0, 0</a:t>
            </a:r>
            <a:r>
              <a:rPr lang="en-US" sz="1700">
                <a:solidFill>
                  <a:schemeClr val="accent2"/>
                </a:solidFill>
              </a:rPr>
              <a:t>)</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	private int </a:t>
            </a:r>
            <a:r>
              <a:rPr lang="en-US" sz="1700">
                <a:solidFill>
                  <a:schemeClr val="accent6"/>
                </a:solidFill>
              </a:rPr>
              <a:t>redCode</a:t>
            </a:r>
            <a:r>
              <a:rPr lang="en-US" sz="1700"/>
              <a:t>;</a:t>
            </a:r>
            <a:endParaRPr sz="1700"/>
          </a:p>
          <a:p>
            <a:pPr marL="0" lvl="0" indent="457200" algn="l" rtl="0">
              <a:spcBef>
                <a:spcPts val="0"/>
              </a:spcBef>
              <a:spcAft>
                <a:spcPts val="0"/>
              </a:spcAft>
              <a:buNone/>
            </a:pPr>
            <a:r>
              <a:rPr lang="en-US" sz="1700">
                <a:solidFill>
                  <a:schemeClr val="dk1"/>
                </a:solidFill>
              </a:rPr>
              <a:t>private int </a:t>
            </a:r>
            <a:r>
              <a:rPr lang="en-US" sz="1700">
                <a:solidFill>
                  <a:schemeClr val="accent6"/>
                </a:solidFill>
              </a:rPr>
              <a:t>greenCode</a:t>
            </a:r>
            <a:r>
              <a:rPr lang="en-US" sz="1700">
                <a:solidFill>
                  <a:schemeClr val="dk1"/>
                </a:solidFill>
              </a:rPr>
              <a:t>;</a:t>
            </a:r>
            <a:endParaRPr sz="1700">
              <a:solidFill>
                <a:schemeClr val="dk1"/>
              </a:solidFill>
            </a:endParaRPr>
          </a:p>
          <a:p>
            <a:pPr marL="0" lvl="0" indent="457200" algn="l" rtl="0">
              <a:spcBef>
                <a:spcPts val="0"/>
              </a:spcBef>
              <a:spcAft>
                <a:spcPts val="0"/>
              </a:spcAft>
              <a:buNone/>
            </a:pPr>
            <a:r>
              <a:rPr lang="en-US" sz="1700">
                <a:solidFill>
                  <a:schemeClr val="dk1"/>
                </a:solidFill>
              </a:rPr>
              <a:t>private int </a:t>
            </a:r>
            <a:r>
              <a:rPr lang="en-US" sz="1700">
                <a:solidFill>
                  <a:schemeClr val="accent6"/>
                </a:solidFill>
              </a:rPr>
              <a:t>blueCode</a:t>
            </a:r>
            <a:r>
              <a:rPr lang="en-US" sz="1700">
                <a:solidFill>
                  <a:schemeClr val="dk1"/>
                </a:solidFill>
              </a:rPr>
              <a:t>;</a:t>
            </a:r>
            <a:endParaRPr sz="1700">
              <a:solidFill>
                <a:schemeClr val="dk1"/>
              </a:solidFill>
            </a:endParaRPr>
          </a:p>
          <a:p>
            <a:pPr marL="0" lvl="0" indent="457200" algn="l" rtl="0">
              <a:spcBef>
                <a:spcPts val="0"/>
              </a:spcBef>
              <a:spcAft>
                <a:spcPts val="0"/>
              </a:spcAft>
              <a:buNone/>
            </a:pPr>
            <a:endParaRPr sz="1700">
              <a:solidFill>
                <a:schemeClr val="dk1"/>
              </a:solidFill>
            </a:endParaRPr>
          </a:p>
          <a:p>
            <a:pPr marL="0" lvl="0" indent="457200" algn="l" rtl="0">
              <a:spcBef>
                <a:spcPts val="0"/>
              </a:spcBef>
              <a:spcAft>
                <a:spcPts val="0"/>
              </a:spcAft>
              <a:buNone/>
            </a:pPr>
            <a:r>
              <a:rPr lang="en-US" sz="1700">
                <a:solidFill>
                  <a:schemeClr val="dk1"/>
                </a:solidFill>
              </a:rPr>
              <a:t>Colors(int red, int green, int blue) {</a:t>
            </a:r>
            <a:endParaRPr sz="1700">
              <a:solidFill>
                <a:schemeClr val="dk1"/>
              </a:solidFill>
            </a:endParaRPr>
          </a:p>
          <a:p>
            <a:pPr marL="0" lvl="0" indent="457200" algn="l" rtl="0">
              <a:spcBef>
                <a:spcPts val="0"/>
              </a:spcBef>
              <a:spcAft>
                <a:spcPts val="0"/>
              </a:spcAft>
              <a:buNone/>
            </a:pPr>
            <a:r>
              <a:rPr lang="en-US" sz="1700">
                <a:solidFill>
                  <a:schemeClr val="dk1"/>
                </a:solidFill>
              </a:rPr>
              <a:t>	</a:t>
            </a:r>
            <a:r>
              <a:rPr lang="en-US" sz="1700">
                <a:solidFill>
                  <a:schemeClr val="accent6"/>
                </a:solidFill>
              </a:rPr>
              <a:t>redCode </a:t>
            </a:r>
            <a:r>
              <a:rPr lang="en-US" sz="1700">
                <a:solidFill>
                  <a:schemeClr val="dk1"/>
                </a:solidFill>
              </a:rPr>
              <a:t>= red;</a:t>
            </a:r>
            <a:endParaRPr sz="1700">
              <a:solidFill>
                <a:schemeClr val="dk1"/>
              </a:solidFill>
            </a:endParaRPr>
          </a:p>
          <a:p>
            <a:pPr marL="0" lvl="0" indent="457200" algn="l" rtl="0">
              <a:spcBef>
                <a:spcPts val="0"/>
              </a:spcBef>
              <a:spcAft>
                <a:spcPts val="0"/>
              </a:spcAft>
              <a:buNone/>
            </a:pPr>
            <a:r>
              <a:rPr lang="en-US" sz="1700">
                <a:solidFill>
                  <a:schemeClr val="dk1"/>
                </a:solidFill>
              </a:rPr>
              <a:t>	</a:t>
            </a:r>
            <a:r>
              <a:rPr lang="en-US" sz="1700">
                <a:solidFill>
                  <a:schemeClr val="accent6"/>
                </a:solidFill>
              </a:rPr>
              <a:t>greenCode </a:t>
            </a:r>
            <a:r>
              <a:rPr lang="en-US" sz="1700">
                <a:solidFill>
                  <a:schemeClr val="dk1"/>
                </a:solidFill>
              </a:rPr>
              <a:t>= green;</a:t>
            </a:r>
            <a:endParaRPr sz="1700">
              <a:solidFill>
                <a:schemeClr val="dk1"/>
              </a:solidFill>
            </a:endParaRPr>
          </a:p>
          <a:p>
            <a:pPr marL="0" lvl="0" indent="457200" algn="l" rtl="0">
              <a:spcBef>
                <a:spcPts val="0"/>
              </a:spcBef>
              <a:spcAft>
                <a:spcPts val="0"/>
              </a:spcAft>
              <a:buNone/>
            </a:pPr>
            <a:r>
              <a:rPr lang="en-US" sz="1700">
                <a:solidFill>
                  <a:schemeClr val="dk1"/>
                </a:solidFill>
              </a:rPr>
              <a:t>	</a:t>
            </a:r>
            <a:r>
              <a:rPr lang="en-US" sz="1700">
                <a:solidFill>
                  <a:schemeClr val="accent6"/>
                </a:solidFill>
              </a:rPr>
              <a:t>blueCode </a:t>
            </a:r>
            <a:r>
              <a:rPr lang="en-US" sz="1700">
                <a:solidFill>
                  <a:schemeClr val="dk1"/>
                </a:solidFill>
              </a:rPr>
              <a:t>= blue;</a:t>
            </a:r>
            <a:endParaRPr sz="1700">
              <a:solidFill>
                <a:schemeClr val="dk1"/>
              </a:solidFill>
            </a:endParaRPr>
          </a:p>
          <a:p>
            <a:pPr marL="0" lvl="0" indent="457200" algn="l" rtl="0">
              <a:spcBef>
                <a:spcPts val="0"/>
              </a:spcBef>
              <a:spcAft>
                <a:spcPts val="0"/>
              </a:spcAft>
              <a:buNone/>
            </a:pPr>
            <a:r>
              <a:rPr lang="en-US" sz="1700">
                <a:solidFill>
                  <a:schemeClr val="dk1"/>
                </a:solidFill>
              </a:rPr>
              <a:t>}</a:t>
            </a:r>
            <a:endParaRPr sz="1700">
              <a:solidFill>
                <a:schemeClr val="dk1"/>
              </a:solidFill>
            </a:endParaRPr>
          </a:p>
          <a:p>
            <a:pPr marL="0" lvl="0" indent="457200" algn="l" rtl="0">
              <a:spcBef>
                <a:spcPts val="0"/>
              </a:spcBef>
              <a:spcAft>
                <a:spcPts val="0"/>
              </a:spcAft>
              <a:buClr>
                <a:schemeClr val="dk1"/>
              </a:buClr>
              <a:buSzPts val="1100"/>
              <a:buFont typeface="Arial"/>
              <a:buNone/>
            </a:pPr>
            <a:endParaRPr sz="1700">
              <a:solidFill>
                <a:schemeClr val="dk1"/>
              </a:solidFill>
            </a:endParaRPr>
          </a:p>
          <a:p>
            <a:pPr marL="0" lvl="0" indent="0" algn="l" rtl="0">
              <a:spcBef>
                <a:spcPts val="0"/>
              </a:spcBef>
              <a:spcAft>
                <a:spcPts val="0"/>
              </a:spcAft>
              <a:buNone/>
            </a:pPr>
            <a:r>
              <a:rPr lang="en-US" sz="1700"/>
              <a:t>	public int getRedCode() {</a:t>
            </a:r>
            <a:endParaRPr sz="1700"/>
          </a:p>
          <a:p>
            <a:pPr marL="0" lvl="0" indent="457200" algn="l" rtl="0">
              <a:spcBef>
                <a:spcPts val="0"/>
              </a:spcBef>
              <a:spcAft>
                <a:spcPts val="0"/>
              </a:spcAft>
              <a:buNone/>
            </a:pPr>
            <a:r>
              <a:rPr lang="en-US" sz="1700"/>
              <a:t>	return </a:t>
            </a:r>
            <a:r>
              <a:rPr lang="en-US" sz="1700">
                <a:solidFill>
                  <a:schemeClr val="dk1"/>
                </a:solidFill>
              </a:rPr>
              <a:t>redCode</a:t>
            </a:r>
            <a:r>
              <a:rPr lang="en-US" sz="1700"/>
              <a:t>;</a:t>
            </a:r>
            <a:endParaRPr sz="1700"/>
          </a:p>
          <a:p>
            <a:pPr marL="0" lvl="0" indent="457200" algn="l" rtl="0">
              <a:spcBef>
                <a:spcPts val="0"/>
              </a:spcBef>
              <a:spcAft>
                <a:spcPts val="0"/>
              </a:spcAft>
              <a:buNone/>
            </a:pPr>
            <a:r>
              <a:rPr lang="en-US" sz="1700"/>
              <a:t>}</a:t>
            </a:r>
            <a:endParaRPr sz="1700"/>
          </a:p>
          <a:p>
            <a:pPr marL="0" lvl="0" indent="457200" algn="l" rtl="0">
              <a:spcBef>
                <a:spcPts val="0"/>
              </a:spcBef>
              <a:spcAft>
                <a:spcPts val="0"/>
              </a:spcAft>
              <a:buNone/>
            </a:pPr>
            <a:r>
              <a:rPr lang="en-US" sz="1700"/>
              <a:t>....</a:t>
            </a:r>
            <a:endParaRPr sz="1700"/>
          </a:p>
          <a:p>
            <a:pPr marL="0" lvl="0" indent="0" algn="l" rtl="0">
              <a:spcBef>
                <a:spcPts val="0"/>
              </a:spcBef>
              <a:spcAft>
                <a:spcPts val="0"/>
              </a:spcAft>
              <a:buNone/>
            </a:pPr>
            <a:r>
              <a:rPr lang="en-US" sz="1700"/>
              <a:t>}</a:t>
            </a:r>
            <a:endParaRPr sz="170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3000000" cy="300000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3000000" cy="300000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3000000" cy="300000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class </a:t>
            </a:r>
            <a:r>
              <a:rPr lang="en-US" sz="2400">
                <a:solidFill>
                  <a:schemeClr val="accent5"/>
                </a:solidFill>
                <a:latin typeface="Arial"/>
                <a:ea typeface="Arial"/>
                <a:cs typeface="Arial"/>
                <a:sym typeface="Arial"/>
              </a:rPr>
              <a:t>Lion </a:t>
            </a:r>
            <a:r>
              <a:rPr lang="en-US" sz="2400" b="1">
                <a:latin typeface="Arial"/>
                <a:ea typeface="Arial"/>
                <a:cs typeface="Arial"/>
                <a:sym typeface="Arial"/>
              </a:rPr>
              <a:t>extends </a:t>
            </a:r>
            <a:r>
              <a:rPr lang="en-US" sz="2400">
                <a:solidFill>
                  <a:schemeClr val="accent6"/>
                </a:solidFill>
                <a:latin typeface="Arial"/>
                <a:ea typeface="Arial"/>
                <a:cs typeface="Arial"/>
                <a:sym typeface="Arial"/>
              </a:rPr>
              <a:t>Animal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b="1">
                <a:latin typeface="Arial"/>
                <a:ea typeface="Arial"/>
                <a:cs typeface="Arial"/>
                <a:sym typeface="Arial"/>
              </a:rPr>
              <a:t>  </a:t>
            </a:r>
            <a:r>
              <a:rPr lang="en-US" sz="2400">
                <a:latin typeface="Arial"/>
                <a:ea typeface="Arial"/>
                <a:cs typeface="Arial"/>
                <a:sym typeface="Arial"/>
              </a:rPr>
              <a:t>private int </a:t>
            </a:r>
            <a:r>
              <a:rPr lang="en-US" sz="2400">
                <a:solidFill>
                  <a:schemeClr val="accent5"/>
                </a:solidFill>
                <a:latin typeface="Arial"/>
                <a:ea typeface="Arial"/>
                <a:cs typeface="Arial"/>
                <a:sym typeface="Arial"/>
              </a:rPr>
              <a:t>dailyMeatDemand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Lion</a:t>
            </a:r>
            <a:r>
              <a:rPr lang="en-US" sz="2400">
                <a:latin typeface="Arial"/>
                <a:ea typeface="Arial"/>
                <a:cs typeface="Arial"/>
                <a:sym typeface="Arial"/>
              </a:rPr>
              <a:t>(String </a:t>
            </a:r>
            <a:r>
              <a:rPr lang="en-US" sz="2400">
                <a:solidFill>
                  <a:schemeClr val="accent2"/>
                </a:solidFill>
                <a:latin typeface="Arial"/>
                <a:ea typeface="Arial"/>
                <a:cs typeface="Arial"/>
                <a:sym typeface="Arial"/>
              </a:rPr>
              <a:t>name</a:t>
            </a:r>
            <a:r>
              <a:rPr lang="en-US" sz="2400">
                <a:latin typeface="Arial"/>
                <a:ea typeface="Arial"/>
                <a:cs typeface="Arial"/>
                <a:sym typeface="Arial"/>
              </a:rPr>
              <a:t>, int </a:t>
            </a:r>
            <a:r>
              <a:rPr lang="en-US" sz="2400">
                <a:solidFill>
                  <a:schemeClr val="accent2"/>
                </a:solidFill>
                <a:latin typeface="Arial"/>
                <a:ea typeface="Arial"/>
                <a:cs typeface="Arial"/>
                <a:sym typeface="Arial"/>
              </a:rPr>
              <a:t>demand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super</a:t>
            </a:r>
            <a:r>
              <a:rPr lang="en-US" sz="2400">
                <a:latin typeface="Arial"/>
                <a:ea typeface="Arial"/>
                <a:cs typeface="Arial"/>
                <a:sym typeface="Arial"/>
              </a:rPr>
              <a:t>(</a:t>
            </a:r>
            <a:r>
              <a:rPr lang="en-US" sz="2400">
                <a:solidFill>
                  <a:schemeClr val="accent2"/>
                </a:solidFill>
                <a:latin typeface="Arial"/>
                <a:ea typeface="Arial"/>
                <a:cs typeface="Arial"/>
                <a:sym typeface="Arial"/>
              </a:rPr>
              <a:t>name</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this.</a:t>
            </a:r>
            <a:r>
              <a:rPr lang="en-US" sz="2400">
                <a:solidFill>
                  <a:schemeClr val="accent5"/>
                </a:solidFill>
                <a:latin typeface="Arial"/>
                <a:ea typeface="Arial"/>
                <a:cs typeface="Arial"/>
                <a:sym typeface="Arial"/>
              </a:rPr>
              <a:t>dailyMeatDemand </a:t>
            </a:r>
            <a:r>
              <a:rPr lang="en-US" sz="2400">
                <a:latin typeface="Arial"/>
                <a:ea typeface="Arial"/>
                <a:cs typeface="Arial"/>
                <a:sym typeface="Arial"/>
              </a:rPr>
              <a:t>= </a:t>
            </a:r>
            <a:r>
              <a:rPr lang="en-US" sz="2400">
                <a:solidFill>
                  <a:schemeClr val="accent2"/>
                </a:solidFill>
                <a:latin typeface="Arial"/>
                <a:ea typeface="Arial"/>
                <a:cs typeface="Arial"/>
                <a:sym typeface="Arial"/>
              </a:rPr>
              <a:t>demand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Sekwencja inicjalizowania klasy pochodnej:</a:t>
            </a:r>
            <a:endParaRPr sz="1800"/>
          </a:p>
          <a:p>
            <a:pPr marL="457200" lvl="0" indent="-342900" algn="l" rtl="0">
              <a:spcBef>
                <a:spcPts val="0"/>
              </a:spcBef>
              <a:spcAft>
                <a:spcPts val="0"/>
              </a:spcAft>
              <a:buSzPts val="1800"/>
              <a:buAutoNum type="arabicPeriod"/>
            </a:pPr>
            <a:r>
              <a:rPr lang="en-US" sz="1800"/>
              <a:t>wywoływany jest konstruktor klasy pochodnej</a:t>
            </a:r>
            <a:endParaRPr sz="1800"/>
          </a:p>
          <a:p>
            <a:pPr marL="457200" lvl="0" indent="-342900" algn="l" rtl="0">
              <a:spcBef>
                <a:spcPts val="0"/>
              </a:spcBef>
              <a:spcAft>
                <a:spcPts val="0"/>
              </a:spcAft>
              <a:buSzPts val="1800"/>
              <a:buAutoNum type="arabicPeriod"/>
            </a:pPr>
            <a:r>
              <a:rPr lang="en-US" sz="1800"/>
              <a:t>jeżeli pierwszą instrukcją jest </a:t>
            </a:r>
            <a:r>
              <a:rPr lang="en-US" sz="1800" b="1"/>
              <a:t>super</a:t>
            </a:r>
            <a:r>
              <a:rPr lang="en-US" sz="1800"/>
              <a:t>({params}), wykonywany jest konstruktor nadklasy z podanymi parametrami </a:t>
            </a:r>
            <a:endParaRPr sz="1800"/>
          </a:p>
          <a:p>
            <a:pPr marL="457200" lvl="0" indent="-342900" algn="l" rtl="0">
              <a:spcBef>
                <a:spcPts val="0"/>
              </a:spcBef>
              <a:spcAft>
                <a:spcPts val="0"/>
              </a:spcAft>
              <a:buSzPts val="1800"/>
              <a:buAutoNum type="arabicPeriod"/>
            </a:pPr>
            <a:r>
              <a:rPr lang="en-US" sz="1800"/>
              <a:t>w przeciwnym przypadku wywoływany jest konstruktor bezparametrowy klasy bazowej (musi istnieć inaczej kod się nie skompiluje!)</a:t>
            </a:r>
            <a:endParaRPr sz="1800"/>
          </a:p>
          <a:p>
            <a:pPr marL="457200" lvl="0" indent="-342900" algn="l" rtl="0">
              <a:spcBef>
                <a:spcPts val="0"/>
              </a:spcBef>
              <a:spcAft>
                <a:spcPts val="0"/>
              </a:spcAft>
              <a:buSzPts val="1800"/>
              <a:buAutoNum type="arabicPeriod"/>
            </a:pPr>
            <a:r>
              <a:rPr lang="en-US" sz="1800"/>
              <a:t>wykonywane są instrukcje konstruktora klasy pochodnej</a:t>
            </a:r>
            <a:endParaRPr sz="180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chemeClr val="dk1"/>
                </a:solidFill>
              </a:rPr>
              <a:t>super(</a:t>
            </a:r>
            <a:r>
              <a:rPr lang="en-US" sz="1800">
                <a:solidFill>
                  <a:schemeClr val="accent2"/>
                </a:solidFill>
              </a:rPr>
              <a:t>name</a:t>
            </a:r>
            <a:r>
              <a:rPr lang="en-US" sz="1800" b="1">
                <a:solidFill>
                  <a:schemeClr val="dk1"/>
                </a:solidFill>
              </a:rPr>
              <a:t>) </a:t>
            </a:r>
            <a:r>
              <a:rPr lang="en-US" sz="1800">
                <a:solidFill>
                  <a:schemeClr val="dk1"/>
                </a:solidFill>
              </a:rPr>
              <a:t>to odniesienie do konstruktora nadklasy:</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jeżeli wywołujemy konstruktor z nadklasy musi to być pierwsza instrukcja w ciele konstruktora podklasy</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jeżeli nie wywołamy konstruktora nadklasy wprost domyślny konstruktor (bezparametrowy) zostanie wywołany niejawnie</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a:solidFill>
                  <a:schemeClr val="dk1"/>
                </a:solidFill>
              </a:rPr>
              <a:t>Po każdej zmianie programu należy program skompilować i uruchomić:</a:t>
            </a:r>
            <a:endParaRPr sz="2400" b="1">
              <a:solidFill>
                <a:schemeClr val="dk1"/>
              </a:solidFill>
            </a:endParaRPr>
          </a:p>
          <a:p>
            <a:pPr marL="457200" lvl="0" indent="0" algn="ctr"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HelloWorld.main()</a:t>
            </a:r>
            <a:r>
              <a:rPr lang="en-US" sz="1800" i="1">
                <a:solidFill>
                  <a:schemeClr val="dk1"/>
                </a:solidFill>
              </a:rPr>
              <a:t>)</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381000" algn="l" rtl="0">
              <a:lnSpc>
                <a:spcPct val="90000"/>
              </a:lnSpc>
              <a:spcBef>
                <a:spcPts val="0"/>
              </a:spcBef>
              <a:spcAft>
                <a:spcPts val="0"/>
              </a:spcAft>
              <a:buSzPts val="2400"/>
              <a:buAutoNum type="arabicPeriod"/>
            </a:pPr>
            <a:r>
              <a:rPr lang="en-US" sz="2400"/>
              <a:t>Zmodyfikuj </a:t>
            </a:r>
            <a:r>
              <a:rPr lang="en-US" sz="2400">
                <a:solidFill>
                  <a:schemeClr val="dk1"/>
                </a:solidFill>
              </a:rPr>
              <a:t>klasę </a:t>
            </a:r>
            <a:r>
              <a:rPr lang="en-US" sz="2400" b="1" i="1"/>
              <a:t>HelloWorldApp</a:t>
            </a:r>
            <a:r>
              <a:rPr lang="en-US" sz="2400"/>
              <a:t>, tak by wyprowadzała na konsolę różne napisy, np.:</a:t>
            </a:r>
            <a:endParaRPr sz="2400"/>
          </a:p>
          <a:p>
            <a:pPr marL="914400" lvl="1" indent="-381000" algn="l" rtl="0">
              <a:lnSpc>
                <a:spcPct val="90000"/>
              </a:lnSpc>
              <a:spcBef>
                <a:spcPts val="0"/>
              </a:spcBef>
              <a:spcAft>
                <a:spcPts val="0"/>
              </a:spcAft>
              <a:buSzPts val="2400"/>
              <a:buAutoNum type="alphaLcPeriod"/>
            </a:pPr>
            <a:r>
              <a:rPr lang="en-US" sz="2400"/>
              <a:t>Twoje imię i nazwisko</a:t>
            </a:r>
            <a:endParaRPr sz="2400"/>
          </a:p>
          <a:p>
            <a:pPr marL="914400" lvl="1" indent="-381000" algn="l" rtl="0">
              <a:lnSpc>
                <a:spcPct val="90000"/>
              </a:lnSpc>
              <a:spcBef>
                <a:spcPts val="0"/>
              </a:spcBef>
              <a:spcAft>
                <a:spcPts val="0"/>
              </a:spcAft>
              <a:buSzPts val="2400"/>
              <a:buAutoNum type="alphaLcPeriod"/>
            </a:pPr>
            <a:r>
              <a:rPr lang="en-US" sz="2400"/>
              <a:t>W jednym wierszu napis "Witaj", w następnym imię, itp.</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Clr>
                <a:schemeClr val="dk1"/>
              </a:buClr>
              <a:buSzPts val="2400"/>
              <a:buAutoNum type="arabicPeriod"/>
            </a:pPr>
            <a:r>
              <a:rPr lang="en-US" sz="2400">
                <a:solidFill>
                  <a:schemeClr val="dk1"/>
                </a:solidFill>
              </a:rPr>
              <a:t>Do</a:t>
            </a:r>
            <a:r>
              <a:rPr lang="en-US" sz="2400"/>
              <a:t>daj każdy rodzaj komentarza do swojego kodu</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AutoNum type="arabicPeriod"/>
            </a:pPr>
            <a:r>
              <a:rPr lang="en-US" sz="2400"/>
              <a:t>Zakomentuj pojedynczą linię kodu (</a:t>
            </a:r>
            <a:r>
              <a:rPr lang="en-US" sz="2400">
                <a:solidFill>
                  <a:schemeClr val="dk1"/>
                </a:solidFill>
              </a:rPr>
              <a:t>przy pomocy //</a:t>
            </a:r>
            <a:r>
              <a:rPr lang="en-US" sz="2400"/>
              <a:t>), potem zakomentuj kilka linii kodu (przy pomocy /*..*/)</a:t>
            </a:r>
            <a:endParaRPr sz="2400"/>
          </a:p>
          <a:p>
            <a:pPr marL="0" marR="0" lvl="0" indent="0" algn="l" rtl="0">
              <a:lnSpc>
                <a:spcPct val="90000"/>
              </a:lnSpc>
              <a:spcBef>
                <a:spcPts val="0"/>
              </a:spcBef>
              <a:spcAft>
                <a:spcPts val="0"/>
              </a:spcAft>
              <a:buNone/>
            </a:pPr>
            <a:endParaRPr sz="240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indent="0" algn="l" rtl="0">
              <a:spcBef>
                <a:spcPts val="0"/>
              </a:spcBef>
              <a:spcAft>
                <a:spcPts val="0"/>
              </a:spcAft>
              <a:buNone/>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914400" lvl="0" indent="0" algn="l" rtl="0">
              <a:spcBef>
                <a:spcPts val="0"/>
              </a:spcBef>
              <a:spcAft>
                <a:spcPts val="0"/>
              </a:spcAft>
              <a:buNone/>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457200" lvl="0" indent="0" algn="l" rtl="0">
              <a:lnSpc>
                <a:spcPct val="90000"/>
              </a:lnSpc>
              <a:spcBef>
                <a:spcPts val="0"/>
              </a:spcBef>
              <a:spcAft>
                <a:spcPts val="0"/>
              </a:spcAft>
              <a:buNone/>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457200" lvl="0" indent="0" algn="l" rtl="0">
              <a:lnSpc>
                <a:spcPct val="90000"/>
              </a:lnSpc>
              <a:spcBef>
                <a:spcPts val="0"/>
              </a:spcBef>
              <a:spcAft>
                <a:spcPts val="0"/>
              </a:spcAft>
              <a:buNone/>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marL="0" lvl="0" indent="457200" algn="l" rtl="0">
              <a:lnSpc>
                <a:spcPct val="90000"/>
              </a:lnSpc>
              <a:spcBef>
                <a:spcPts val="0"/>
              </a:spcBef>
              <a:spcAft>
                <a:spcPts val="0"/>
              </a:spcAft>
              <a:buNone/>
            </a:pP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Dane</a:t>
            </a:r>
            <a:endParaRPr sz="48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typy, literały, zmienne, wyrażenia</a:t>
            </a:r>
            <a:endParaRPr sz="4800" b="1">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Dane i ich typy</a:t>
            </a:r>
            <a:endParaRPr>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Słowa kluczowe i zarezerwowane</a:t>
            </a:r>
            <a:endParaRPr>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a:solidFill>
                  <a:schemeClr val="dk1"/>
                </a:solidFill>
              </a:rPr>
              <a:t>Słów kluczowych nie można używać m.in.: jako literałów ani nazw zmiennych</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a:solidFill>
                  <a:schemeClr val="dk1"/>
                </a:solidFill>
              </a:rPr>
              <a:t>Przykłady słów kluczowych:</a:t>
            </a:r>
            <a:endParaRPr sz="1800">
              <a:solidFill>
                <a:schemeClr val="dk1"/>
              </a:solidFill>
            </a:endParaRPr>
          </a:p>
          <a:p>
            <a:pPr marL="457200" lvl="0" indent="-342900" algn="l" rtl="0">
              <a:spcBef>
                <a:spcPts val="0"/>
              </a:spcBef>
              <a:spcAft>
                <a:spcPts val="0"/>
              </a:spcAft>
              <a:buClr>
                <a:srgbClr val="E06666"/>
              </a:buClr>
              <a:buSzPts val="1800"/>
              <a:buChar char="●"/>
            </a:pPr>
            <a:r>
              <a:rPr lang="en-US" sz="1800">
                <a:solidFill>
                  <a:srgbClr val="E06666"/>
                </a:solidFill>
              </a:rPr>
              <a:t>class</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return</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byte, int, char, ..</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new</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final</a:t>
            </a:r>
            <a:endParaRPr sz="1800">
              <a:solidFill>
                <a:srgbClr val="E06666"/>
              </a:solidFill>
            </a:endParaRPr>
          </a:p>
          <a:p>
            <a:pPr marL="457200" lvl="0" indent="-342900" algn="l" rtl="0">
              <a:spcBef>
                <a:spcPts val="0"/>
              </a:spcBef>
              <a:spcAft>
                <a:spcPts val="0"/>
              </a:spcAft>
              <a:buClr>
                <a:srgbClr val="E06666"/>
              </a:buClr>
              <a:buSzPts val="1800"/>
              <a:buChar char="●"/>
            </a:pPr>
            <a:r>
              <a:rPr lang="en-US" sz="1800">
                <a:solidFill>
                  <a:srgbClr val="E06666"/>
                </a:solidFill>
              </a:rPr>
              <a:t>...</a:t>
            </a:r>
            <a:endParaRPr sz="1800">
              <a:solidFill>
                <a:srgbClr val="E06666"/>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u="sng">
                <a:solidFill>
                  <a:schemeClr val="hlink"/>
                </a:solidFill>
                <a:hlinkClick r:id="rId3"/>
              </a:rPr>
              <a:t>https://docs.oracle.com/javase/tutorial/java/nutsandbolts/_keywords.html</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Operacje na danych</a:t>
            </a:r>
            <a:endParaRPr>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pl.sda.datatypes.Operators</a:t>
            </a:r>
            <a:endParaRPr/>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Elementy języka</a:t>
            </a:r>
            <a:endParaRPr sz="48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instrukcje, bloki</a:t>
            </a:r>
            <a:endParaRPr sz="4800" b="1">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instrukcje, bloki</a:t>
            </a:r>
            <a:endParaRPr>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pl.sda.statements.IfStatements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pl.sda.statements.SwitchStatements</a:t>
            </a:r>
            <a:endParaRPr/>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a:t>
            </a:r>
            <a:r>
              <a:rPr lang="en-US" sz="1800" b="1" u="sng">
                <a:solidFill>
                  <a:srgbClr val="20999D"/>
                </a:solidFill>
                <a:latin typeface="Arial"/>
                <a:ea typeface="Arial"/>
                <a:cs typeface="Arial"/>
                <a:sym typeface="Arial"/>
                <a:hlinkClick r:id="rId11"/>
              </a:rPr>
              <a:t>teamtreehouse</a:t>
            </a:r>
            <a:r>
              <a:rPr lang="en-US" sz="1800" b="1" u="sng">
                <a:solidFill>
                  <a:srgbClr val="20999D"/>
                </a:solidFill>
                <a:latin typeface="Arial"/>
                <a:ea typeface="Arial"/>
                <a:cs typeface="Arial"/>
                <a:sym typeface="Arial"/>
                <a:hlinkClick r:id="rId11"/>
              </a:rPr>
              <a:t>.com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OOP</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Object Oriented Programming</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klasa, obiekt, stan, zachowanie</a:t>
            </a:r>
            <a:endParaRPr sz="4800" b="1">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rgbClr val="20999D"/>
                </a:solidFill>
              </a:rPr>
              <a:t>Pomyśl o wzorcu, który mógłby opisywać zwierzę i utwórz klasę Animal (na kartce / w notatniku) wraz z odpowiednimi polami i metodami, a następnie podaj przykłady obiektów utworzonych na bazie klasy Animal.</a:t>
            </a:r>
            <a:endParaRPr sz="300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Metoda - kod (ciało metody)</a:t>
            </a:r>
            <a:endParaRPr>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Metody dostępowe (gettery / settery)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Metody służące do ustawiania i pobierania wartości z pól obiektu. Pola są "ukrywane" przed innymi klasami, a dostęp do nich odbywa się przez metody dostępowe. Nie jest to wymóg języka tylko dobra praktyka tworzenia oprogramowania obiektowego.</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Konstruktor</a:t>
            </a:r>
            <a:endParaRPr>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Kod klasy</a:t>
            </a:r>
            <a:endParaRPr>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Obiekty - tworzenie i używanie</a:t>
            </a:r>
            <a:endParaRPr>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a:t>Utwórz klasę Car z polami: </a:t>
            </a:r>
            <a:r>
              <a:rPr lang="en-US" sz="2000">
                <a:solidFill>
                  <a:srgbClr val="20999D"/>
                </a:solidFill>
              </a:rPr>
              <a:t>brand</a:t>
            </a:r>
            <a:r>
              <a:rPr lang="en-US" sz="2000"/>
              <a:t> i </a:t>
            </a:r>
            <a:r>
              <a:rPr lang="en-US" sz="2000">
                <a:solidFill>
                  <a:srgbClr val="20999D"/>
                </a:solidFill>
              </a:rPr>
              <a:t>color</a:t>
            </a:r>
            <a:r>
              <a:rPr lang="en-US" sz="1800"/>
              <a:t> </a:t>
            </a:r>
            <a:endParaRPr sz="1800"/>
          </a:p>
          <a:p>
            <a:pPr marL="457200" lvl="0" indent="0" algn="l" rtl="0">
              <a:spcBef>
                <a:spcPts val="0"/>
              </a:spcBef>
              <a:spcAft>
                <a:spcPts val="0"/>
              </a:spcAft>
              <a:buNone/>
            </a:pPr>
            <a:r>
              <a:rPr lang="en-US" sz="1800" i="1"/>
              <a:t>{</a:t>
            </a:r>
            <a:r>
              <a:rPr lang="en-US" sz="1800" i="1">
                <a:solidFill>
                  <a:schemeClr val="dk1"/>
                </a:solidFill>
              </a:rPr>
              <a:t>na katalogu</a:t>
            </a:r>
            <a:r>
              <a:rPr lang="en-US" sz="1800" i="1"/>
              <a:t>}(</a:t>
            </a:r>
            <a:r>
              <a:rPr lang="en-US" sz="1800" b="1" i="1"/>
              <a:t>Alt + Insert </a:t>
            </a:r>
            <a:r>
              <a:rPr lang="en-US" sz="1800" b="1" i="1">
                <a:solidFill>
                  <a:schemeClr val="dk1"/>
                </a:solidFill>
              </a:rPr>
              <a:t>→ Java Class</a:t>
            </a:r>
            <a:r>
              <a:rPr lang="en-US" sz="1800" i="1">
                <a:solidFill>
                  <a:schemeClr val="dk1"/>
                </a:solidFill>
              </a:rPr>
              <a:t> </a:t>
            </a:r>
            <a:r>
              <a:rPr lang="en-US" sz="1800"/>
              <a:t>lub </a:t>
            </a:r>
            <a:r>
              <a:rPr lang="en-US" sz="1800" b="1" i="1"/>
              <a:t>PPM → New </a:t>
            </a:r>
            <a:r>
              <a:rPr lang="en-US" sz="1800" b="1" i="1">
                <a:solidFill>
                  <a:schemeClr val="dk1"/>
                </a:solidFill>
              </a:rPr>
              <a:t>→ </a:t>
            </a:r>
            <a:r>
              <a:rPr lang="en-US" sz="1800" b="1" i="1"/>
              <a:t> Java Class</a:t>
            </a:r>
            <a:r>
              <a:rPr lang="en-US" sz="1800" i="1"/>
              <a:t>)</a:t>
            </a:r>
            <a:endParaRPr sz="1800" i="1"/>
          </a:p>
          <a:p>
            <a:pPr marL="457200" lvl="0" indent="0" algn="l" rtl="0">
              <a:spcBef>
                <a:spcPts val="0"/>
              </a:spcBef>
              <a:spcAft>
                <a:spcPts val="0"/>
              </a:spcAft>
              <a:buNone/>
            </a:pPr>
            <a:r>
              <a:rPr lang="en-US" sz="1800"/>
              <a:t> </a:t>
            </a:r>
            <a:endParaRPr sz="1800"/>
          </a:p>
          <a:p>
            <a:pPr marL="457200" lvl="0" indent="-355600" algn="l" rtl="0">
              <a:spcBef>
                <a:spcPts val="0"/>
              </a:spcBef>
              <a:spcAft>
                <a:spcPts val="0"/>
              </a:spcAft>
              <a:buSzPts val="2000"/>
              <a:buAutoNum type="arabicPeriod"/>
            </a:pPr>
            <a:r>
              <a:rPr lang="en-US" sz="2000"/>
              <a:t>Dodaj konstruktor i oba pola jako argumenty</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Constructor</a:t>
            </a:r>
            <a:r>
              <a:rPr lang="en-US" sz="1800" i="1">
                <a:solidFill>
                  <a:schemeClr val="dk1"/>
                </a:solidFill>
              </a:rPr>
              <a:t> </a:t>
            </a:r>
            <a:r>
              <a:rPr lang="en-US" sz="1800">
                <a:solidFill>
                  <a:schemeClr val="dk1"/>
                </a:solidFill>
              </a:rPr>
              <a:t>lub </a:t>
            </a:r>
            <a:r>
              <a:rPr lang="en-US" sz="1800" b="1" i="1">
                <a:solidFill>
                  <a:schemeClr val="dk1"/>
                </a:solidFill>
              </a:rPr>
              <a:t>PPM → Generate →  Constructor</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Dodaj metodę toString() i dodaj oba pola</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Insert → toString() </a:t>
            </a:r>
            <a:r>
              <a:rPr lang="en-US" sz="1800">
                <a:solidFill>
                  <a:schemeClr val="dk1"/>
                </a:solidFill>
              </a:rPr>
              <a:t>lub </a:t>
            </a:r>
            <a:r>
              <a:rPr lang="en-US" sz="1800" b="1" i="1">
                <a:solidFill>
                  <a:schemeClr val="dk1"/>
                </a:solidFill>
              </a:rPr>
              <a:t>PPM → Generate →  toString()</a:t>
            </a:r>
            <a:r>
              <a:rPr lang="en-US" sz="1800" i="1">
                <a:solidFill>
                  <a:schemeClr val="dk1"/>
                </a:solidFill>
              </a:rPr>
              <a:t>)</a:t>
            </a:r>
            <a:endParaRPr sz="1800" i="1">
              <a:solidFill>
                <a:schemeClr val="dk1"/>
              </a:solidFill>
            </a:endParaRPr>
          </a:p>
          <a:p>
            <a:pPr marL="457200" lvl="0" indent="0" algn="l" rtl="0">
              <a:spcBef>
                <a:spcPts val="0"/>
              </a:spcBef>
              <a:spcAft>
                <a:spcPts val="0"/>
              </a:spcAft>
              <a:buNone/>
            </a:pPr>
            <a:endParaRPr sz="1800" i="1">
              <a:solidFill>
                <a:schemeClr val="dk1"/>
              </a:solidFill>
            </a:endParaRPr>
          </a:p>
          <a:p>
            <a:pPr marL="457200" lvl="0" indent="-355600" algn="l" rtl="0">
              <a:spcBef>
                <a:spcPts val="0"/>
              </a:spcBef>
              <a:spcAft>
                <a:spcPts val="0"/>
              </a:spcAft>
              <a:buSzPts val="2000"/>
              <a:buAutoNum type="arabicPeriod"/>
            </a:pPr>
            <a:r>
              <a:rPr lang="en-US" sz="2000"/>
              <a:t>W klasie </a:t>
            </a:r>
            <a:r>
              <a:rPr lang="en-US" sz="2000">
                <a:solidFill>
                  <a:srgbClr val="20999D"/>
                </a:solidFill>
              </a:rPr>
              <a:t>HelloWorldApp</a:t>
            </a:r>
            <a:r>
              <a:rPr lang="en-US" sz="2000"/>
              <a:t> utwórz nowy obiekt na podstawie klasy Car, np.</a:t>
            </a:r>
            <a:endParaRPr sz="2000"/>
          </a:p>
          <a:p>
            <a:pPr marL="457200" lvl="0" indent="0" algn="ctr" rtl="0">
              <a:spcBef>
                <a:spcPts val="0"/>
              </a:spcBef>
              <a:spcAft>
                <a:spcPts val="0"/>
              </a:spcAft>
              <a:buNone/>
            </a:pPr>
            <a:r>
              <a:rPr lang="en-US" sz="2200">
                <a:solidFill>
                  <a:schemeClr val="accent5"/>
                </a:solidFill>
              </a:rPr>
              <a:t> Car </a:t>
            </a:r>
            <a:r>
              <a:rPr lang="en-US" sz="2200">
                <a:solidFill>
                  <a:schemeClr val="dk1"/>
                </a:solidFill>
              </a:rPr>
              <a:t>toyota = new </a:t>
            </a:r>
            <a:r>
              <a:rPr lang="en-US" sz="2200">
                <a:solidFill>
                  <a:schemeClr val="accent5"/>
                </a:solidFill>
              </a:rPr>
              <a:t>Car</a:t>
            </a:r>
            <a:r>
              <a:rPr lang="en-US" sz="2200">
                <a:solidFill>
                  <a:schemeClr val="dk1"/>
                </a:solidFill>
              </a:rPr>
              <a:t>(</a:t>
            </a:r>
            <a:r>
              <a:rPr lang="en-US" sz="2200">
                <a:solidFill>
                  <a:schemeClr val="accent6"/>
                </a:solidFill>
              </a:rPr>
              <a:t>"Toyota", "black"</a:t>
            </a:r>
            <a:r>
              <a:rPr lang="en-US" sz="2200">
                <a:solidFill>
                  <a:schemeClr val="dk1"/>
                </a:solidFill>
              </a:rPr>
              <a:t>);</a:t>
            </a:r>
            <a:endParaRPr sz="2200">
              <a:solidFill>
                <a:schemeClr val="dk1"/>
              </a:solidFill>
            </a:endParaRPr>
          </a:p>
          <a:p>
            <a:pPr marL="457200" lvl="0" indent="0" algn="ctr" rtl="0">
              <a:spcBef>
                <a:spcPts val="0"/>
              </a:spcBef>
              <a:spcAft>
                <a:spcPts val="0"/>
              </a:spcAft>
              <a:buNone/>
            </a:pPr>
            <a:endParaRPr sz="1800">
              <a:solidFill>
                <a:schemeClr val="dk1"/>
              </a:solidFill>
            </a:endParaRPr>
          </a:p>
          <a:p>
            <a:pPr marL="457200" lvl="0" indent="-355600" algn="l" rtl="0">
              <a:spcBef>
                <a:spcPts val="0"/>
              </a:spcBef>
              <a:spcAft>
                <a:spcPts val="0"/>
              </a:spcAft>
              <a:buSzPts val="2000"/>
              <a:buAutoNum type="arabicPeriod"/>
            </a:pPr>
            <a:r>
              <a:rPr lang="en-US" sz="2000"/>
              <a:t>Wypisz na konsoli informację o samochodzie</a:t>
            </a:r>
            <a:endParaRPr sz="2000"/>
          </a:p>
          <a:p>
            <a:pPr marL="0" lvl="0" indent="0" algn="ctr" rtl="0">
              <a:spcBef>
                <a:spcPts val="0"/>
              </a:spcBef>
              <a:spcAft>
                <a:spcPts val="0"/>
              </a:spcAft>
              <a:buNone/>
            </a:pPr>
            <a:r>
              <a:rPr lang="en-US" sz="1800">
                <a:solidFill>
                  <a:schemeClr val="dk1"/>
                </a:solidFill>
              </a:rPr>
              <a:t> </a:t>
            </a:r>
            <a:r>
              <a:rPr lang="en-US" sz="2200">
                <a:solidFill>
                  <a:schemeClr val="dk1"/>
                </a:solidFill>
              </a:rPr>
              <a:t>System.out.println(</a:t>
            </a:r>
            <a:r>
              <a:rPr lang="en-US" sz="2200">
                <a:solidFill>
                  <a:schemeClr val="accent6"/>
                </a:solidFill>
              </a:rPr>
              <a:t>"My car is: "</a:t>
            </a:r>
            <a:r>
              <a:rPr lang="en-US" sz="2200">
                <a:solidFill>
                  <a:schemeClr val="dk1"/>
                </a:solidFill>
              </a:rPr>
              <a:t> + </a:t>
            </a:r>
            <a:r>
              <a:rPr lang="en-US" sz="2200">
                <a:solidFill>
                  <a:schemeClr val="accent5"/>
                </a:solidFill>
              </a:rPr>
              <a:t>toyota</a:t>
            </a:r>
            <a:r>
              <a:rPr lang="en-US" sz="2200">
                <a:solidFill>
                  <a:schemeClr val="dk1"/>
                </a:solidFill>
              </a:rPr>
              <a:t>);</a:t>
            </a:r>
            <a:endParaRPr sz="2200"/>
          </a:p>
          <a:p>
            <a:pPr marL="457200" lvl="0" indent="-355600" algn="l" rtl="0">
              <a:spcBef>
                <a:spcPts val="0"/>
              </a:spcBef>
              <a:spcAft>
                <a:spcPts val="0"/>
              </a:spcAft>
              <a:buSzPts val="2000"/>
              <a:buAutoNum type="arabicPeriod"/>
            </a:pPr>
            <a:r>
              <a:rPr lang="en-US" sz="2000"/>
              <a:t>Uruchom program</a:t>
            </a:r>
            <a:endParaRPr sz="2000"/>
          </a:p>
          <a:p>
            <a:pPr marL="457200" lvl="0" indent="0" algn="l"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Car.main()</a:t>
            </a:r>
            <a:r>
              <a:rPr lang="en-US" sz="1800" i="1">
                <a:solidFill>
                  <a:schemeClr val="dk1"/>
                </a:solidFill>
              </a:rPr>
              <a:t>)</a:t>
            </a:r>
            <a:endParaRPr sz="180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#oop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pl.sda.oop.PrimitivesVsReferences</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 przekazywanie przez wartość</a:t>
            </a:r>
            <a:endParaRPr>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opakowujące </a:t>
            </a:r>
            <a:endParaRPr>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pl.sda.datatypes.Wrappers</a:t>
            </a:r>
            <a:endParaRPr/>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Klasa opakowująca (ang. wrapper)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klasa, która opakowuje wartości typów pierwotnych (int, char, double) czyniąc z nich zwykłe obiekty.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int 		</a:t>
            </a:r>
            <a:r>
              <a:rPr lang="en-US" sz="1800" b="1">
                <a:solidFill>
                  <a:schemeClr val="dk1"/>
                </a:solidFill>
              </a:rPr>
              <a:t>→ 	Integer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short 	→	Short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byte	→ 	Byte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long	→ 	Long</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float 	→ 	Float</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double  	→ 	Double</a:t>
            </a:r>
            <a:endParaRPr sz="1800" b="1">
              <a:solidFill>
                <a:schemeClr val="dk1"/>
              </a:solidFill>
            </a:endParaRPr>
          </a:p>
          <a:p>
            <a:pPr marL="0" lvl="0" indent="0" algn="l" rtl="0">
              <a:spcBef>
                <a:spcPts val="0"/>
              </a:spcBef>
              <a:spcAft>
                <a:spcPts val="0"/>
              </a:spcAft>
              <a:buClr>
                <a:schemeClr val="dk1"/>
              </a:buClr>
              <a:buSzPts val="1100"/>
              <a:buFont typeface="Arial"/>
              <a:buNone/>
            </a:pPr>
            <a:endParaRPr sz="1800" b="1">
              <a:solidFill>
                <a:schemeClr val="dk1"/>
              </a:solidFill>
            </a:endParaRPr>
          </a:p>
          <a:p>
            <a:pPr marL="0" lvl="0" indent="0" algn="l" rtl="0">
              <a:spcBef>
                <a:spcPts val="0"/>
              </a:spcBef>
              <a:spcAft>
                <a:spcPts val="0"/>
              </a:spcAft>
              <a:buNone/>
            </a:pPr>
            <a:r>
              <a:rPr lang="en-US" sz="1800" b="1">
                <a:solidFill>
                  <a:schemeClr val="dk1"/>
                </a:solidFill>
              </a:rPr>
              <a:t>char 	→ 	Character</a:t>
            </a:r>
            <a:endParaRPr sz="1800" b="1">
              <a:solidFill>
                <a:schemeClr val="dk1"/>
              </a:solidFill>
            </a:endParaRPr>
          </a:p>
          <a:p>
            <a:pPr marL="0" lvl="0" indent="0" algn="l" rtl="0">
              <a:spcBef>
                <a:spcPts val="0"/>
              </a:spcBef>
              <a:spcAft>
                <a:spcPts val="0"/>
              </a:spcAft>
              <a:buNone/>
            </a:pPr>
            <a:endParaRPr sz="1800" b="1">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boolean	→ 	Boolean</a:t>
            </a:r>
            <a:endParaRPr sz="1800" b="1">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a:t>
            </a:r>
            <a:r>
              <a:rPr lang="en-US" sz="1800" b="1">
                <a:latin typeface="Arial"/>
                <a:ea typeface="Arial"/>
                <a:cs typeface="Arial"/>
                <a:sym typeface="Arial"/>
              </a:rPr>
              <a:t>Triangle</a:t>
            </a:r>
            <a:r>
              <a:rPr lang="en-US" sz="1800">
                <a:latin typeface="Arial"/>
                <a:ea typeface="Arial"/>
                <a:cs typeface="Arial"/>
                <a:sym typeface="Arial"/>
              </a:rPr>
              <a:t> i napisz metodę </a:t>
            </a:r>
            <a:r>
              <a:rPr lang="en-US" sz="1800">
                <a:solidFill>
                  <a:srgbClr val="20999D"/>
                </a:solidFill>
                <a:latin typeface="Arial"/>
                <a:ea typeface="Arial"/>
                <a:cs typeface="Arial"/>
                <a:sym typeface="Arial"/>
              </a:rPr>
              <a:t>isRectangular()</a:t>
            </a:r>
            <a:r>
              <a:rPr lang="en-US" sz="1800">
                <a:latin typeface="Arial"/>
                <a:ea typeface="Arial"/>
                <a:cs typeface="Arial"/>
                <a:sym typeface="Arial"/>
              </a:rPr>
              <a:t>, która jako argumenty przyjmować będzie trzy liczby całkowite. Metoda powinna zwrócić </a:t>
            </a:r>
            <a:r>
              <a:rPr lang="en-US" sz="1800" u="sng">
                <a:latin typeface="Arial"/>
                <a:ea typeface="Arial"/>
                <a:cs typeface="Arial"/>
                <a:sym typeface="Arial"/>
              </a:rPr>
              <a:t>true</a:t>
            </a:r>
            <a:r>
              <a:rPr lang="en-US" sz="1800">
                <a:latin typeface="Arial"/>
                <a:ea typeface="Arial"/>
                <a:cs typeface="Arial"/>
                <a:sym typeface="Arial"/>
              </a:rPr>
              <a:t> jeśli z odcinków o długości przekazanych w argumentach można zbudować trójkąt prostokątny. Wzór który może pomóc: </a:t>
            </a:r>
            <a:r>
              <a:rPr lang="en-US" sz="1800">
                <a:solidFill>
                  <a:srgbClr val="20999D"/>
                </a:solidFill>
                <a:latin typeface="Arial"/>
                <a:ea typeface="Arial"/>
                <a:cs typeface="Arial"/>
                <a:sym typeface="Arial"/>
              </a:rPr>
              <a:t>c</a:t>
            </a:r>
            <a:r>
              <a:rPr lang="en-US" sz="1800" baseline="30000">
                <a:solidFill>
                  <a:srgbClr val="20999D"/>
                </a:solidFill>
                <a:latin typeface="Arial"/>
                <a:ea typeface="Arial"/>
                <a:cs typeface="Arial"/>
                <a:sym typeface="Arial"/>
              </a:rPr>
              <a:t>2 </a:t>
            </a:r>
            <a:r>
              <a:rPr lang="en-US" sz="1800">
                <a:solidFill>
                  <a:srgbClr val="20999D"/>
                </a:solidFill>
                <a:latin typeface="Arial"/>
                <a:ea typeface="Arial"/>
                <a:cs typeface="Arial"/>
                <a:sym typeface="Arial"/>
              </a:rPr>
              <a:t>=</a:t>
            </a:r>
            <a:r>
              <a:rPr lang="en-US" sz="1800" baseline="30000">
                <a:solidFill>
                  <a:srgbClr val="20999D"/>
                </a:solidFill>
                <a:latin typeface="Arial"/>
                <a:ea typeface="Arial"/>
                <a:cs typeface="Arial"/>
                <a:sym typeface="Arial"/>
              </a:rPr>
              <a:t> </a:t>
            </a:r>
            <a:r>
              <a:rPr lang="en-US" sz="1800">
                <a:solidFill>
                  <a:srgbClr val="20999D"/>
                </a:solidFill>
                <a:latin typeface="Arial"/>
                <a:ea typeface="Arial"/>
                <a:cs typeface="Arial"/>
                <a:sym typeface="Arial"/>
              </a:rPr>
              <a:t>a</a:t>
            </a:r>
            <a:r>
              <a:rPr lang="en-US" sz="1800" baseline="30000">
                <a:solidFill>
                  <a:srgbClr val="20999D"/>
                </a:solidFill>
                <a:latin typeface="Arial"/>
                <a:ea typeface="Arial"/>
                <a:cs typeface="Arial"/>
                <a:sym typeface="Arial"/>
              </a:rPr>
              <a:t>2</a:t>
            </a:r>
            <a:r>
              <a:rPr lang="en-US" sz="1800">
                <a:solidFill>
                  <a:srgbClr val="20999D"/>
                </a:solidFill>
                <a:latin typeface="Arial"/>
                <a:ea typeface="Arial"/>
                <a:cs typeface="Arial"/>
                <a:sym typeface="Arial"/>
              </a:rPr>
              <a:t> + b</a:t>
            </a:r>
            <a:r>
              <a:rPr lang="en-US" sz="1800" baseline="30000">
                <a:solidFill>
                  <a:srgbClr val="20999D"/>
                </a:solidFill>
                <a:latin typeface="Arial"/>
                <a:ea typeface="Arial"/>
                <a:cs typeface="Arial"/>
                <a:sym typeface="Arial"/>
              </a:rPr>
              <a:t>2</a:t>
            </a:r>
            <a:endParaRPr sz="1800">
              <a:solidFill>
                <a:srgbClr val="20999D"/>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4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Przenieś kod zapisany w metodach main() klas </a:t>
            </a:r>
            <a:r>
              <a:rPr lang="en-US" sz="1800" b="1">
                <a:latin typeface="Arial"/>
                <a:ea typeface="Arial"/>
                <a:cs typeface="Arial"/>
                <a:sym typeface="Arial"/>
              </a:rPr>
              <a:t>FahrenheitConverter </a:t>
            </a:r>
            <a:r>
              <a:rPr lang="en-US" sz="1800">
                <a:latin typeface="Arial"/>
                <a:ea typeface="Arial"/>
                <a:cs typeface="Arial"/>
                <a:sym typeface="Arial"/>
              </a:rPr>
              <a:t>i </a:t>
            </a:r>
            <a:r>
              <a:rPr lang="en-US" sz="1800" b="1">
                <a:latin typeface="Arial"/>
                <a:ea typeface="Arial"/>
                <a:cs typeface="Arial"/>
                <a:sym typeface="Arial"/>
              </a:rPr>
              <a:t>ComputerPrice </a:t>
            </a:r>
            <a:r>
              <a:rPr lang="en-US" sz="1800">
                <a:latin typeface="Arial"/>
                <a:ea typeface="Arial"/>
                <a:cs typeface="Arial"/>
                <a:sym typeface="Arial"/>
              </a:rPr>
              <a:t>do osobnych metod, np.: convertToCelsius(double temperatureInFahrenheit), getComputerPrice()</a:t>
            </a:r>
            <a:endParaRPr sz="18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klasie </a:t>
            </a:r>
            <a:r>
              <a:rPr lang="en-US" sz="1800" b="1">
                <a:latin typeface="Arial"/>
                <a:ea typeface="Arial"/>
                <a:cs typeface="Arial"/>
                <a:sym typeface="Arial"/>
              </a:rPr>
              <a:t>FahrenheitConverter </a:t>
            </a:r>
            <a:r>
              <a:rPr lang="en-US" sz="1800">
                <a:latin typeface="Arial"/>
                <a:ea typeface="Arial"/>
                <a:cs typeface="Arial"/>
                <a:sym typeface="Arial"/>
              </a:rPr>
              <a:t>dodaj metodę, która konwertuje temperatury w drugą stronę (Celsjusz → Fahrenheit)</a:t>
            </a:r>
            <a:endParaRPr sz="18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klasie </a:t>
            </a:r>
            <a:r>
              <a:rPr lang="en-US" sz="1800" b="1">
                <a:latin typeface="Arial"/>
                <a:ea typeface="Arial"/>
                <a:cs typeface="Arial"/>
                <a:sym typeface="Arial"/>
              </a:rPr>
              <a:t>ComputerPrice </a:t>
            </a:r>
            <a:r>
              <a:rPr lang="en-US" sz="1800">
                <a:latin typeface="Arial"/>
                <a:ea typeface="Arial"/>
                <a:cs typeface="Arial"/>
                <a:sym typeface="Arial"/>
              </a:rPr>
              <a:t>wydziel metody getComputerPrice(), getMonitorPrice() i getComputerAndMonitorPrice(), ostatnia z metod ma korzystać z dwóch pierwszych. Zmienną VAT ustaw jako pole klasy </a:t>
            </a:r>
            <a:r>
              <a:rPr lang="en-US" sz="1800" b="1">
                <a:latin typeface="Arial"/>
                <a:ea typeface="Arial"/>
                <a:cs typeface="Arial"/>
                <a:sym typeface="Arial"/>
              </a:rPr>
              <a:t>ComputerPrice</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nową klasę </a:t>
            </a:r>
            <a:r>
              <a:rPr lang="en-US" sz="1800" b="1">
                <a:latin typeface="Arial"/>
                <a:ea typeface="Arial"/>
                <a:cs typeface="Arial"/>
                <a:sym typeface="Arial"/>
              </a:rPr>
              <a:t>Temperature</a:t>
            </a:r>
            <a:r>
              <a:rPr lang="en-US" sz="1800">
                <a:latin typeface="Arial"/>
                <a:ea typeface="Arial"/>
                <a:cs typeface="Arial"/>
                <a:sym typeface="Arial"/>
              </a:rPr>
              <a:t>, która będzie posiadała pola: </a:t>
            </a:r>
            <a:r>
              <a:rPr lang="en-US" sz="1800" u="sng">
                <a:latin typeface="Arial"/>
                <a:ea typeface="Arial"/>
                <a:cs typeface="Arial"/>
                <a:sym typeface="Arial"/>
              </a:rPr>
              <a:t>double temperature</a:t>
            </a:r>
            <a:r>
              <a:rPr lang="en-US" sz="1800">
                <a:latin typeface="Arial"/>
                <a:ea typeface="Arial"/>
                <a:cs typeface="Arial"/>
                <a:sym typeface="Arial"/>
              </a:rPr>
              <a:t>, </a:t>
            </a:r>
            <a:r>
              <a:rPr lang="en-US" sz="1800" u="sng">
                <a:latin typeface="Arial"/>
                <a:ea typeface="Arial"/>
                <a:cs typeface="Arial"/>
                <a:sym typeface="Arial"/>
              </a:rPr>
              <a:t>String date</a:t>
            </a:r>
            <a:r>
              <a:rPr lang="en-US" sz="1800">
                <a:latin typeface="Arial"/>
                <a:ea typeface="Arial"/>
                <a:cs typeface="Arial"/>
                <a:sym typeface="Arial"/>
              </a:rPr>
              <a:t>, </a:t>
            </a:r>
            <a:r>
              <a:rPr lang="en-US" sz="1800" u="sng">
                <a:latin typeface="Arial"/>
                <a:ea typeface="Arial"/>
                <a:cs typeface="Arial"/>
                <a:sym typeface="Arial"/>
              </a:rPr>
              <a:t>String hour</a:t>
            </a:r>
            <a:r>
              <a:rPr lang="en-US" sz="1800">
                <a:latin typeface="Arial"/>
                <a:ea typeface="Arial"/>
                <a:cs typeface="Arial"/>
                <a:sym typeface="Arial"/>
              </a:rPr>
              <a:t>. Klasa określa temperaturę w skali Celsjusza w konkretnym dniu i o konkretnej godzinie. Dodaj konstruktor inicjalizujący wszystkie trzy pola, metody-gettery dla każdego pola + dodaj metodę show() która będzie zwracała napis w postaci: {date} {hour} - {temperature} °C, np: 2018-10-01 10:45 - 13 °C</a:t>
            </a:r>
            <a:endParaRPr sz="18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Temperature </a:t>
            </a:r>
            <a:r>
              <a:rPr lang="en-US" sz="1800">
                <a:latin typeface="Arial"/>
                <a:ea typeface="Arial"/>
                <a:cs typeface="Arial"/>
                <a:sym typeface="Arial"/>
              </a:rPr>
              <a:t>metodę showInFahrenheit() która zwróci taki sam napis jak wyżej tylko w skali Fahrenheit. Do konwersji temperatur użyj klasy </a:t>
            </a:r>
            <a:r>
              <a:rPr lang="en-US" sz="1800" b="1">
                <a:latin typeface="Arial"/>
                <a:ea typeface="Arial"/>
                <a:cs typeface="Arial"/>
                <a:sym typeface="Arial"/>
              </a:rPr>
              <a:t>FahrenheitConverter.</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Hello World!</a:t>
            </a:r>
            <a:endParaRPr>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a:t>public void </a:t>
            </a:r>
            <a:r>
              <a:rPr lang="en-US" sz="1800">
                <a:solidFill>
                  <a:schemeClr val="accent4"/>
                </a:solidFill>
              </a:rPr>
              <a:t>start</a:t>
            </a:r>
            <a:r>
              <a:rPr lang="en-US" sz="1800"/>
              <a:t>(</a:t>
            </a:r>
            <a:r>
              <a:rPr lang="en-US" sz="1800">
                <a:solidFill>
                  <a:srgbClr val="660E7A"/>
                </a:solidFill>
              </a:rPr>
              <a:t>Stage primaryStage</a:t>
            </a:r>
            <a:r>
              <a:rPr lang="en-US" sz="1800"/>
              <a:t>) {</a:t>
            </a:r>
            <a:br>
              <a:rPr lang="en-US" sz="1800"/>
            </a:br>
            <a:r>
              <a:rPr lang="en-US" sz="1800"/>
              <a:t>        </a:t>
            </a:r>
            <a:r>
              <a:rPr lang="en-US" sz="1800">
                <a:solidFill>
                  <a:srgbClr val="20999D"/>
                </a:solidFill>
              </a:rPr>
              <a:t>Label</a:t>
            </a:r>
            <a:r>
              <a:rPr lang="en-US" sz="1800"/>
              <a:t> label = new </a:t>
            </a:r>
            <a:r>
              <a:rPr lang="en-US" sz="1800">
                <a:solidFill>
                  <a:srgbClr val="20999D"/>
                </a:solidFill>
              </a:rPr>
              <a:t>Label</a:t>
            </a:r>
            <a:r>
              <a:rPr lang="en-US" sz="1800"/>
              <a:t>(</a:t>
            </a:r>
            <a:r>
              <a:rPr lang="en-US" sz="1800">
                <a:solidFill>
                  <a:schemeClr val="accent2"/>
                </a:solidFill>
              </a:rPr>
              <a:t>"Hello World from JavaFX!"</a:t>
            </a:r>
            <a:r>
              <a:rPr lang="en-US" sz="1800"/>
              <a:t>);</a:t>
            </a:r>
            <a:br>
              <a:rPr lang="en-US" sz="1800"/>
            </a:br>
            <a:br>
              <a:rPr lang="en-US" sz="1800"/>
            </a:br>
            <a:r>
              <a:rPr lang="en-US" sz="1800"/>
              <a:t>        </a:t>
            </a:r>
            <a:r>
              <a:rPr lang="en-US" sz="1800">
                <a:solidFill>
                  <a:srgbClr val="20999D"/>
                </a:solidFill>
              </a:rPr>
              <a:t>Button</a:t>
            </a:r>
            <a:r>
              <a:rPr lang="en-US" sz="1800"/>
              <a:t> button = new </a:t>
            </a:r>
            <a:r>
              <a:rPr lang="en-US" sz="1800">
                <a:solidFill>
                  <a:srgbClr val="20999D"/>
                </a:solidFill>
              </a:rPr>
              <a:t>Button</a:t>
            </a:r>
            <a:r>
              <a:rPr lang="en-US" sz="1800"/>
              <a:t>(</a:t>
            </a:r>
            <a:r>
              <a:rPr lang="en-US" sz="1800">
                <a:solidFill>
                  <a:schemeClr val="accent2"/>
                </a:solidFill>
              </a:rPr>
              <a:t>"Click me!"</a:t>
            </a:r>
            <a:r>
              <a:rPr lang="en-US" sz="1800"/>
              <a:t>);</a:t>
            </a:r>
            <a:br>
              <a:rPr lang="en-US" sz="1800"/>
            </a:br>
            <a:r>
              <a:rPr lang="en-US" sz="1800"/>
              <a:t>        button.</a:t>
            </a:r>
            <a:r>
              <a:rPr lang="en-US" sz="1800">
                <a:solidFill>
                  <a:schemeClr val="accent6"/>
                </a:solidFill>
              </a:rPr>
              <a:t>setOnAction</a:t>
            </a:r>
            <a:r>
              <a:rPr lang="en-US" sz="1800"/>
              <a:t>(e -&gt; System.out.println(</a:t>
            </a:r>
            <a:r>
              <a:rPr lang="en-US" sz="1800">
                <a:solidFill>
                  <a:schemeClr val="accent2"/>
                </a:solidFill>
              </a:rPr>
              <a:t>"Button was clicked!"</a:t>
            </a:r>
            <a:r>
              <a:rPr lang="en-US" sz="1800"/>
              <a:t>));</a:t>
            </a:r>
            <a:br>
              <a:rPr lang="en-US" sz="1800"/>
            </a:br>
            <a:br>
              <a:rPr lang="en-US" sz="1800"/>
            </a:br>
            <a:r>
              <a:rPr lang="en-US" sz="1800"/>
              <a:t>        </a:t>
            </a:r>
            <a:r>
              <a:rPr lang="en-US" sz="1800">
                <a:solidFill>
                  <a:srgbClr val="20999D"/>
                </a:solidFill>
              </a:rPr>
              <a:t>VBox</a:t>
            </a:r>
            <a:r>
              <a:rPr lang="en-US" sz="1800"/>
              <a:t> box = new </a:t>
            </a:r>
            <a:r>
              <a:rPr lang="en-US" sz="1800">
                <a:solidFill>
                  <a:srgbClr val="20999D"/>
                </a:solidFill>
              </a:rPr>
              <a:t>VBox</a:t>
            </a:r>
            <a:r>
              <a:rPr lang="en-US" sz="1800"/>
              <a:t>();</a:t>
            </a:r>
            <a:br>
              <a:rPr lang="en-US" sz="1800"/>
            </a:br>
            <a:r>
              <a:rPr lang="en-US" sz="1800"/>
              <a:t>        box.</a:t>
            </a:r>
            <a:r>
              <a:rPr lang="en-US" sz="1800">
                <a:solidFill>
                  <a:schemeClr val="accent6"/>
                </a:solidFill>
              </a:rPr>
              <a:t>setAlignment</a:t>
            </a:r>
            <a:r>
              <a:rPr lang="en-US" sz="1800"/>
              <a:t>(</a:t>
            </a:r>
            <a:r>
              <a:rPr lang="en-US" sz="1800">
                <a:solidFill>
                  <a:srgbClr val="42719B"/>
                </a:solidFill>
              </a:rPr>
              <a:t>Pos.CENTER</a:t>
            </a:r>
            <a:r>
              <a:rPr lang="en-US" sz="1800"/>
              <a:t>);</a:t>
            </a:r>
            <a:br>
              <a:rPr lang="en-US" sz="1800"/>
            </a:br>
            <a:r>
              <a:rPr lang="en-US" sz="1800"/>
              <a:t>        box.</a:t>
            </a:r>
            <a:r>
              <a:rPr lang="en-US" sz="1800">
                <a:solidFill>
                  <a:schemeClr val="accent6"/>
                </a:solidFill>
              </a:rPr>
              <a:t>getChildren()</a:t>
            </a:r>
            <a:r>
              <a:rPr lang="en-US" sz="1800"/>
              <a:t>.</a:t>
            </a:r>
            <a:r>
              <a:rPr lang="en-US" sz="1800">
                <a:solidFill>
                  <a:schemeClr val="accent6"/>
                </a:solidFill>
              </a:rPr>
              <a:t>addAll</a:t>
            </a:r>
            <a:r>
              <a:rPr lang="en-US" sz="1800"/>
              <a:t>(label, button);</a:t>
            </a:r>
            <a:br>
              <a:rPr lang="en-US" sz="1800"/>
            </a:br>
            <a:br>
              <a:rPr lang="en-US" sz="1800"/>
            </a:br>
            <a:r>
              <a:rPr lang="en-US" sz="1800"/>
              <a:t>        primaryStage.</a:t>
            </a:r>
            <a:r>
              <a:rPr lang="en-US" sz="1800">
                <a:solidFill>
                  <a:schemeClr val="accent6"/>
                </a:solidFill>
              </a:rPr>
              <a:t>setTitle</a:t>
            </a:r>
            <a:r>
              <a:rPr lang="en-US" sz="1800"/>
              <a:t>(</a:t>
            </a:r>
            <a:r>
              <a:rPr lang="en-US" sz="1800">
                <a:solidFill>
                  <a:schemeClr val="accent2"/>
                </a:solidFill>
              </a:rPr>
              <a:t>"Hello World - JavaFX"</a:t>
            </a:r>
            <a:r>
              <a:rPr lang="en-US" sz="1800"/>
              <a:t>);</a:t>
            </a:r>
            <a:br>
              <a:rPr lang="en-US" sz="1800"/>
            </a:br>
            <a:r>
              <a:rPr lang="en-US" sz="1800"/>
              <a:t>        primaryStage.</a:t>
            </a:r>
            <a:r>
              <a:rPr lang="en-US" sz="1800">
                <a:solidFill>
                  <a:schemeClr val="accent6"/>
                </a:solidFill>
              </a:rPr>
              <a:t>setScene</a:t>
            </a:r>
            <a:r>
              <a:rPr lang="en-US" sz="1800"/>
              <a:t>(new </a:t>
            </a:r>
            <a:r>
              <a:rPr lang="en-US" sz="1800">
                <a:solidFill>
                  <a:srgbClr val="20999D"/>
                </a:solidFill>
              </a:rPr>
              <a:t>Scene</a:t>
            </a:r>
            <a:r>
              <a:rPr lang="en-US" sz="1800"/>
              <a:t>(</a:t>
            </a:r>
            <a:r>
              <a:rPr lang="en-US" sz="1800">
                <a:solidFill>
                  <a:srgbClr val="660E7A"/>
                </a:solidFill>
              </a:rPr>
              <a:t>box</a:t>
            </a:r>
            <a:r>
              <a:rPr lang="en-US" sz="1800"/>
              <a:t>, </a:t>
            </a:r>
            <a:r>
              <a:rPr lang="en-US" sz="1800">
                <a:solidFill>
                  <a:srgbClr val="660E7A"/>
                </a:solidFill>
              </a:rPr>
              <a:t>300</a:t>
            </a:r>
            <a:r>
              <a:rPr lang="en-US" sz="1800"/>
              <a:t>, </a:t>
            </a:r>
            <a:r>
              <a:rPr lang="en-US" sz="1800">
                <a:solidFill>
                  <a:srgbClr val="660E7A"/>
                </a:solidFill>
              </a:rPr>
              <a:t>200</a:t>
            </a:r>
            <a:r>
              <a:rPr lang="en-US" sz="1800"/>
              <a:t>));</a:t>
            </a:r>
            <a:br>
              <a:rPr lang="en-US" sz="1800"/>
            </a:br>
            <a:r>
              <a:rPr lang="en-US" sz="1800"/>
              <a:t>        primaryStage.</a:t>
            </a:r>
            <a:r>
              <a:rPr lang="en-US" sz="1800">
                <a:solidFill>
                  <a:schemeClr val="accent6"/>
                </a:solidFill>
              </a:rPr>
              <a:t>show</a:t>
            </a:r>
            <a:r>
              <a:rPr lang="en-US" sz="1800"/>
              <a:t>();</a:t>
            </a:r>
            <a:br>
              <a:rPr lang="en-US" sz="1800"/>
            </a:br>
            <a:r>
              <a:rPr lang="en-US" sz="1800"/>
              <a:t>}</a:t>
            </a:r>
            <a:endParaRPr sz="180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a:solidFill>
                  <a:schemeClr val="dk1"/>
                </a:solidFill>
              </a:rPr>
              <a:t>Po każdej zmianie programu należy program skompilować i uruchomić:</a:t>
            </a:r>
            <a:endParaRPr sz="2400" b="1">
              <a:solidFill>
                <a:schemeClr val="dk1"/>
              </a:solidFill>
            </a:endParaRPr>
          </a:p>
          <a:p>
            <a:pPr marL="457200" lvl="0" indent="0" algn="ctr" rtl="0">
              <a:spcBef>
                <a:spcPts val="0"/>
              </a:spcBef>
              <a:spcAft>
                <a:spcPts val="0"/>
              </a:spcAft>
              <a:buNone/>
            </a:pPr>
            <a:r>
              <a:rPr lang="en-US" sz="1800" i="1">
                <a:solidFill>
                  <a:schemeClr val="dk1"/>
                </a:solidFill>
              </a:rPr>
              <a:t>{w klasie}(</a:t>
            </a:r>
            <a:r>
              <a:rPr lang="en-US" sz="1800" b="1" i="1">
                <a:solidFill>
                  <a:schemeClr val="dk1"/>
                </a:solidFill>
              </a:rPr>
              <a:t>Alt + Shift + F10</a:t>
            </a:r>
            <a:r>
              <a:rPr lang="en-US" sz="1800" i="1">
                <a:solidFill>
                  <a:schemeClr val="dk1"/>
                </a:solidFill>
              </a:rPr>
              <a:t> </a:t>
            </a:r>
            <a:r>
              <a:rPr lang="en-US" sz="1800">
                <a:solidFill>
                  <a:schemeClr val="dk1"/>
                </a:solidFill>
              </a:rPr>
              <a:t>lub </a:t>
            </a:r>
            <a:r>
              <a:rPr lang="en-US" sz="1800" b="1" i="1">
                <a:solidFill>
                  <a:schemeClr val="dk1"/>
                </a:solidFill>
              </a:rPr>
              <a:t>PPM </a:t>
            </a:r>
            <a:r>
              <a:rPr lang="en-US" sz="1800" i="1">
                <a:solidFill>
                  <a:schemeClr val="dk1"/>
                </a:solidFill>
              </a:rPr>
              <a:t>→ </a:t>
            </a:r>
            <a:r>
              <a:rPr lang="en-US" sz="1800" b="1" i="1">
                <a:solidFill>
                  <a:schemeClr val="dk1"/>
                </a:solidFill>
              </a:rPr>
              <a:t>Run HelloWorldFx.main()</a:t>
            </a:r>
            <a:r>
              <a:rPr lang="en-US" sz="1800" i="1">
                <a:solidFill>
                  <a:schemeClr val="dk1"/>
                </a:solidFill>
              </a:rPr>
              <a:t>)</a:t>
            </a:r>
            <a:endParaRPr>
              <a:solidFill>
                <a:schemeClr val="dk1"/>
              </a:solidFill>
            </a:endParaRPr>
          </a:p>
          <a:p>
            <a:pPr marL="457200" lvl="0" indent="0" algn="ctr" rtl="0">
              <a:spcBef>
                <a:spcPts val="0"/>
              </a:spcBef>
              <a:spcAft>
                <a:spcPts val="0"/>
              </a:spcAft>
              <a:buNone/>
            </a:pPr>
            <a:endParaRPr>
              <a:solidFill>
                <a:schemeClr val="dk1"/>
              </a:solidFill>
            </a:endParaRPr>
          </a:p>
          <a:p>
            <a:pPr marL="457200" lvl="0" indent="-381000" algn="l" rtl="0">
              <a:lnSpc>
                <a:spcPct val="90000"/>
              </a:lnSpc>
              <a:spcBef>
                <a:spcPts val="0"/>
              </a:spcBef>
              <a:spcAft>
                <a:spcPts val="0"/>
              </a:spcAft>
              <a:buSzPts val="2400"/>
              <a:buAutoNum type="arabicPeriod"/>
            </a:pPr>
            <a:r>
              <a:rPr lang="en-US" sz="2400"/>
              <a:t>Zmodyfikuj klasę </a:t>
            </a:r>
            <a:r>
              <a:rPr lang="en-US" sz="2400">
                <a:solidFill>
                  <a:srgbClr val="20999D"/>
                </a:solidFill>
              </a:rPr>
              <a:t>HelloWorldFx</a:t>
            </a:r>
            <a:r>
              <a:rPr lang="en-US" sz="2400"/>
              <a:t>:</a:t>
            </a:r>
            <a:endParaRPr sz="2400"/>
          </a:p>
          <a:p>
            <a:pPr marL="914400" lvl="1" indent="-381000" algn="l" rtl="0">
              <a:lnSpc>
                <a:spcPct val="90000"/>
              </a:lnSpc>
              <a:spcBef>
                <a:spcPts val="0"/>
              </a:spcBef>
              <a:spcAft>
                <a:spcPts val="0"/>
              </a:spcAft>
              <a:buSzPts val="2400"/>
              <a:buAutoNum type="alphaLcPeriod"/>
            </a:pPr>
            <a:r>
              <a:rPr lang="en-US" sz="2400"/>
              <a:t>Zmień tekst przycisku</a:t>
            </a:r>
            <a:endParaRPr sz="2400"/>
          </a:p>
          <a:p>
            <a:pPr marL="914400" lvl="1" indent="-381000" algn="l" rtl="0">
              <a:lnSpc>
                <a:spcPct val="90000"/>
              </a:lnSpc>
              <a:spcBef>
                <a:spcPts val="0"/>
              </a:spcBef>
              <a:spcAft>
                <a:spcPts val="0"/>
              </a:spcAft>
              <a:buSzPts val="2400"/>
              <a:buAutoNum type="alphaLcPeriod"/>
            </a:pPr>
            <a:r>
              <a:rPr lang="en-US" sz="2400"/>
              <a:t>Zmień tekst dla obiektu typu Label</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AutoNum type="arabicPeriod"/>
            </a:pPr>
            <a:r>
              <a:rPr lang="en-US" sz="2400"/>
              <a:t>Dodaj do klasy </a:t>
            </a:r>
            <a:r>
              <a:rPr lang="en-US" sz="2400">
                <a:solidFill>
                  <a:srgbClr val="20999D"/>
                </a:solidFill>
              </a:rPr>
              <a:t>HelloWorldFx </a:t>
            </a:r>
            <a:r>
              <a:rPr lang="en-US" sz="2400"/>
              <a:t>kontrolki typu:</a:t>
            </a:r>
            <a:endParaRPr sz="2400"/>
          </a:p>
          <a:p>
            <a:pPr marL="914400" lvl="1" indent="-381000" algn="l" rtl="0">
              <a:lnSpc>
                <a:spcPct val="90000"/>
              </a:lnSpc>
              <a:spcBef>
                <a:spcPts val="0"/>
              </a:spcBef>
              <a:spcAft>
                <a:spcPts val="0"/>
              </a:spcAft>
              <a:buSzPts val="2400"/>
              <a:buAutoNum type="alphaLcPeriod"/>
            </a:pPr>
            <a:r>
              <a:rPr lang="en-US" sz="2400"/>
              <a:t>TextField</a:t>
            </a:r>
            <a:endParaRPr sz="2400"/>
          </a:p>
          <a:p>
            <a:pPr marL="914400" lvl="1" indent="-381000" algn="l" rtl="0">
              <a:lnSpc>
                <a:spcPct val="90000"/>
              </a:lnSpc>
              <a:spcBef>
                <a:spcPts val="0"/>
              </a:spcBef>
              <a:spcAft>
                <a:spcPts val="0"/>
              </a:spcAft>
              <a:buSzPts val="2400"/>
              <a:buAutoNum type="alphaLcPeriod"/>
            </a:pPr>
            <a:r>
              <a:rPr lang="en-US" sz="2400"/>
              <a:t>Button</a:t>
            </a:r>
            <a:endParaRPr sz="2400"/>
          </a:p>
          <a:p>
            <a:pPr marL="914400" lvl="1" indent="-381000" algn="l" rtl="0">
              <a:lnSpc>
                <a:spcPct val="90000"/>
              </a:lnSpc>
              <a:spcBef>
                <a:spcPts val="0"/>
              </a:spcBef>
              <a:spcAft>
                <a:spcPts val="0"/>
              </a:spcAft>
              <a:buSzPts val="2400"/>
              <a:buAutoNum type="alphaLcPeriod"/>
            </a:pPr>
            <a:r>
              <a:rPr lang="en-US" sz="2400"/>
              <a:t>Label</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3. </a:t>
            </a:r>
            <a:r>
              <a:rPr lang="en-US" sz="2400">
                <a:solidFill>
                  <a:srgbClr val="FF0000"/>
                </a:solidFill>
              </a:rPr>
              <a:t>*</a:t>
            </a:r>
            <a:r>
              <a:rPr lang="en-US" sz="2400"/>
              <a:t> Spraw by po kliknięciu przycisku dodanego w pkt. 2 tekst wpisany do kontrolki typu TextField został skopiowany do kontrolki typu Label.</a:t>
            </a:r>
            <a:endParaRPr sz="240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a:solidFill>
                  <a:srgbClr val="000000"/>
                </a:solidFill>
                <a:latin typeface="Arial"/>
                <a:ea typeface="Arial"/>
                <a:cs typeface="Arial"/>
                <a:sym typeface="Arial"/>
              </a:rPr>
              <a:t>programowanie w Javie polega na posługiwaniu się obiektami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przed użyciem obiekty muszą być tworzone</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do tworzenia obiektów służy wyrażenie </a:t>
            </a:r>
            <a:r>
              <a:rPr lang="en-US" sz="2800" b="1">
                <a:solidFill>
                  <a:srgbClr val="000000"/>
                </a:solidFill>
                <a:latin typeface="Arial"/>
                <a:ea typeface="Arial"/>
                <a:cs typeface="Arial"/>
                <a:sym typeface="Arial"/>
              </a:rPr>
              <a:t>new</a:t>
            </a:r>
            <a:endParaRPr sz="2800" b="1">
              <a:solidFill>
                <a:srgbClr val="000000"/>
              </a:solidFill>
              <a:latin typeface="Arial"/>
              <a:ea typeface="Arial"/>
              <a:cs typeface="Arial"/>
              <a:sym typeface="Arial"/>
            </a:endParaRPr>
          </a:p>
          <a:p>
            <a:pPr marL="457200" lvl="0" indent="0" algn="l" rtl="0">
              <a:spcBef>
                <a:spcPts val="0"/>
              </a:spcBef>
              <a:spcAft>
                <a:spcPts val="0"/>
              </a:spcAft>
              <a:buNone/>
            </a:pPr>
            <a:endParaRPr sz="1200" b="1">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 słowie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podajemy odwołanie do konstruktora z odpowiednimi argumentami</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wyrażenie </a:t>
            </a:r>
            <a:r>
              <a:rPr lang="en-US" sz="2800" b="1">
                <a:solidFill>
                  <a:srgbClr val="000000"/>
                </a:solidFill>
                <a:latin typeface="Arial"/>
                <a:ea typeface="Arial"/>
                <a:cs typeface="Arial"/>
                <a:sym typeface="Arial"/>
              </a:rPr>
              <a:t>new </a:t>
            </a:r>
            <a:r>
              <a:rPr lang="en-US" sz="2800">
                <a:solidFill>
                  <a:srgbClr val="000000"/>
                </a:solidFill>
                <a:latin typeface="Arial"/>
                <a:ea typeface="Arial"/>
                <a:cs typeface="Arial"/>
                <a:sym typeface="Arial"/>
              </a:rPr>
              <a:t>zwraca referencję (odniesienie, swoisty adres) do nowo utworzonego obiektu</a:t>
            </a:r>
            <a:endParaRPr sz="28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a:solidFill>
                  <a:srgbClr val="000000"/>
                </a:solidFill>
                <a:latin typeface="Arial"/>
                <a:ea typeface="Arial"/>
                <a:cs typeface="Arial"/>
                <a:sym typeface="Arial"/>
              </a:rPr>
              <a:t>posługiwanie się obiektami w Javie polega wyłącznie na operowaniu na referencjach</a:t>
            </a:r>
            <a:endParaRPr sz="280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nowej klasy: </a:t>
            </a:r>
            <a:r>
              <a:rPr lang="en-US" sz="1800" u="sng">
                <a:solidFill>
                  <a:schemeClr val="hlink"/>
                </a:solidFill>
                <a:hlinkClick r:id="rId3"/>
              </a:rPr>
              <a:t>https://goo.gl/NSmFTP</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solidFill>
                  <a:srgbClr val="000000"/>
                </a:solidFill>
                <a:latin typeface="Arial"/>
                <a:ea typeface="Arial"/>
                <a:cs typeface="Arial"/>
                <a:sym typeface="Arial"/>
              </a:rPr>
              <a:t>Tworzymy model danych dla drzewa genealogicznego</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Przyjmujemy prosty model rodziny: 2 rodziców + 2 dzieci (syn i córka) + 2 dziadków (babcia i dziadek) z obu stron (czyli w sumie 4 osoby dziadków)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osoba powinna mieć dane: imię, nazwisko, wiek</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Pojedyncza rodzina powinna zawierać: wszystkich członków rodziny (jako osobne pola dla każdej z osób: mąż, żona, syn, córka itp)</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Dodatkowo obiekt rodziny powinien mieć:</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metodę, która zwróci opis całej rodziny jako String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rgbClr val="000000"/>
                </a:solidFill>
              </a:rPr>
              <a:t>metod</a:t>
            </a:r>
            <a:r>
              <a:rPr lang="en-US" sz="2000"/>
              <a:t>ę,</a:t>
            </a:r>
            <a:r>
              <a:rPr lang="en-US" sz="2000">
                <a:solidFill>
                  <a:srgbClr val="000000"/>
                </a:solidFill>
              </a:rPr>
              <a:t> która zwróci sumę lat wszystkich członków rodziny </a:t>
            </a:r>
            <a:endParaRPr sz="2000">
              <a:solidFill>
                <a:srgbClr val="000000"/>
              </a:solidFill>
            </a:endParaRPr>
          </a:p>
          <a:p>
            <a:pPr marL="914400" lvl="1" indent="-355600" algn="l" rtl="0">
              <a:spcBef>
                <a:spcPts val="0"/>
              </a:spcBef>
              <a:spcAft>
                <a:spcPts val="0"/>
              </a:spcAft>
              <a:buClr>
                <a:srgbClr val="000000"/>
              </a:buClr>
              <a:buSzPts val="2000"/>
              <a:buAutoNum type="alphaLcPeriod"/>
            </a:pPr>
            <a:r>
              <a:rPr lang="en-US" sz="2000">
                <a:solidFill>
                  <a:schemeClr val="dk1"/>
                </a:solidFill>
              </a:rPr>
              <a:t>metodę, która zwróci</a:t>
            </a:r>
            <a:r>
              <a:rPr lang="en-US" sz="2000">
                <a:solidFill>
                  <a:srgbClr val="000000"/>
                </a:solidFill>
              </a:rPr>
              <a:t> średnią arytmetyczną wieku członków rodziny</a:t>
            </a:r>
            <a:endParaRPr sz="2000">
              <a:solidFill>
                <a:srgbClr val="000000"/>
              </a:solidFil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a:solidFill>
                  <a:srgbClr val="000000"/>
                </a:solidFill>
                <a:latin typeface="Arial"/>
                <a:ea typeface="Arial"/>
                <a:cs typeface="Arial"/>
                <a:sym typeface="Arial"/>
              </a:rPr>
              <a:t>W osobnej klasie FamilyTest tworzymy 2-3 rodziny i wypisujemy informacje o nich na ekran</a:t>
            </a:r>
            <a:endParaRPr sz="200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a:t>
            </a:r>
            <a:endParaRPr>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Modyfikatory dostępu</a:t>
            </a:r>
            <a:endParaRPr>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Hermetyzacja / Enkapsulacja (ang. encapsulation)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ukrywanie szczegółów implementacji (danych i metod) wewnątrz klasy, tak aby z zewnątrz klasy było dostępne tylko to, co użytkownikowi będzie potrzebne do pracy z obiektem (publiczne API)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pl.sda.encapsulation.Vehicle</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Umieść klasy które utworzyłeś do tej pory w swoim projekcie w osobnych pakietach tak żeby rozgraniczyć poszczególne bloki / zagadnienia nauki programowania</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 utworzonych w zadaniu na początku zajęć (drzewo genealogiczne) odpowiednie modyfikatory dostępu na poziomie pól, konstruktorów i metod.</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 repozytorium kodu, w pakiecie </a:t>
            </a:r>
            <a:r>
              <a:rPr lang="en-US" sz="1800" b="1">
                <a:latin typeface="Arial"/>
                <a:ea typeface="Arial"/>
                <a:cs typeface="Arial"/>
                <a:sym typeface="Arial"/>
              </a:rPr>
              <a:t>encapsulation</a:t>
            </a:r>
            <a:r>
              <a:rPr lang="en-US" sz="1800">
                <a:latin typeface="Arial"/>
                <a:ea typeface="Arial"/>
                <a:cs typeface="Arial"/>
                <a:sym typeface="Arial"/>
              </a:rPr>
              <a:t> znajduje się kolejny pakiet nazwany </a:t>
            </a:r>
            <a:r>
              <a:rPr lang="en-US" sz="1800" b="1">
                <a:latin typeface="Arial"/>
                <a:ea typeface="Arial"/>
                <a:cs typeface="Arial"/>
                <a:sym typeface="Arial"/>
              </a:rPr>
              <a:t>task</a:t>
            </a:r>
            <a:r>
              <a:rPr lang="en-US" sz="1800">
                <a:latin typeface="Arial"/>
                <a:ea typeface="Arial"/>
                <a:cs typeface="Arial"/>
                <a:sym typeface="Arial"/>
              </a:rPr>
              <a:t>, gdzie jest kilka klas, które należy uporządkować i utworzyć dla nich odpowiednie pakiety. To Twoje zadanie. Działaj wyłącznie w obrębie pakietu </a:t>
            </a:r>
            <a:r>
              <a:rPr lang="en-US" sz="1800" b="1">
                <a:latin typeface="Arial"/>
                <a:ea typeface="Arial"/>
                <a:cs typeface="Arial"/>
                <a:sym typeface="Arial"/>
              </a:rPr>
              <a:t>task</a:t>
            </a:r>
            <a:r>
              <a:rPr lang="en-US" sz="1800">
                <a:latin typeface="Arial"/>
                <a:ea typeface="Arial"/>
                <a:cs typeface="Arial"/>
                <a:sym typeface="Arial"/>
              </a:rPr>
              <a:t>.</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W klasach, które właśnie zostały uporządkowane ktoś popełnił błędy i nie zadbał o prawidłową hermetyzację danych oraz modyfikatory dostępu. Przejrzyj klasy i postaraj się by kod był zgodny z tym co było powiedziane na zajęciach - przeprojektuj klasy by spełniały zasady hermetyzacji, a przy tym udostępniały do "świata zewnętrznego" tylko potrzebne API. Zadbaj o prawidłowe użycie danych. Utwórz przykłady użycia w klasie </a:t>
            </a:r>
            <a:r>
              <a:rPr lang="en-US" sz="1800" b="1">
                <a:latin typeface="Arial"/>
                <a:ea typeface="Arial"/>
                <a:cs typeface="Arial"/>
                <a:sym typeface="Arial"/>
              </a:rPr>
              <a:t>OnlineShop</a:t>
            </a:r>
            <a:r>
              <a:rPr lang="en-US" sz="1800">
                <a:latin typeface="Arial"/>
                <a:ea typeface="Arial"/>
                <a:cs typeface="Arial"/>
                <a:sym typeface="Arial"/>
              </a:rPr>
              <a:t>. Sprawdź, czy Twój kod jest odporny na błędy.</a:t>
            </a:r>
            <a:endParaRPr sz="18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która będzie zapewniać API do zarządzania sklepem: użytkownik dodaje wybrane przedmioty w zadanej ilości do swojego koszyka, a następnie dokonuje zakupu. Wykonywane operacje powinny być wyświetlane na konsoli. Zadbaj o odpowiednią hermetyzację swojego API oraz właściwe modyfikatory dostępu.</a:t>
            </a:r>
            <a:endParaRPr sz="180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klasę, która wykorzysta większość z metod dostępnych w klasie String.</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zwróci tekst: “Simon says: [</a:t>
            </a:r>
            <a:r>
              <a:rPr lang="en-US" sz="2100" i="1">
                <a:latin typeface="Arial"/>
                <a:ea typeface="Arial"/>
                <a:cs typeface="Arial"/>
                <a:sym typeface="Arial"/>
              </a:rPr>
              <a:t>{text}</a:t>
            </a:r>
            <a:r>
              <a:rPr lang="en-US" sz="2100">
                <a:latin typeface="Arial"/>
                <a:ea typeface="Arial"/>
                <a:cs typeface="Arial"/>
                <a:sym typeface="Arial"/>
              </a:rPr>
              <a:t>]”, gdzie </a:t>
            </a:r>
            <a:r>
              <a:rPr lang="en-US" sz="2100" i="1">
                <a:latin typeface="Arial"/>
                <a:ea typeface="Arial"/>
                <a:cs typeface="Arial"/>
                <a:sym typeface="Arial"/>
              </a:rPr>
              <a:t>{text}</a:t>
            </a:r>
            <a:r>
              <a:rPr lang="en-US" sz="2100">
                <a:latin typeface="Arial"/>
                <a:ea typeface="Arial"/>
                <a:cs typeface="Arial"/>
                <a:sym typeface="Arial"/>
              </a:rPr>
              <a:t> - to argument metody. Użyj konkatenacji lub StringBuildera.</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 otrzyma jedną zmienną typu String, usunie z niej białe znaki z początku i końca tekstu oraz zamieni wszystkie litery na małe.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Dodaj do klas reprezentujących osobę i rodzinę utworzonych w zadaniu na początku zajęć metody </a:t>
            </a:r>
            <a:r>
              <a:rPr lang="en-US" sz="2100" i="1">
                <a:latin typeface="Arial"/>
                <a:ea typeface="Arial"/>
                <a:cs typeface="Arial"/>
                <a:sym typeface="Arial"/>
              </a:rPr>
              <a:t>toString(),</a:t>
            </a:r>
            <a:r>
              <a:rPr lang="en-US" sz="2100">
                <a:latin typeface="Arial"/>
                <a:ea typeface="Arial"/>
                <a:cs typeface="Arial"/>
                <a:sym typeface="Arial"/>
              </a:rPr>
              <a:t> które w czytelny sposób wyświetlą informacje o obiekcie. </a:t>
            </a:r>
            <a:endParaRPr sz="10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oba teksty zaczynają się od tego samego znaku.</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jako argumenty będzie przyjmować dwie zmienne typu String i zwróci true jeżeli 3 ostatnie znaki w obu tekstach są takie same.</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W ramach zadania nr 4 użyj StringBuildera do tworzenia wersji tekstowej obiektów.</a:t>
            </a:r>
            <a:endParaRPr sz="21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solidFill>
                  <a:srgbClr val="FF0000"/>
                </a:solidFill>
                <a:latin typeface="Arial"/>
                <a:ea typeface="Arial"/>
                <a:cs typeface="Arial"/>
                <a:sym typeface="Arial"/>
              </a:rPr>
              <a:t>*</a:t>
            </a:r>
            <a:r>
              <a:rPr lang="en-US" sz="2100">
                <a:latin typeface="Arial"/>
                <a:ea typeface="Arial"/>
                <a:cs typeface="Arial"/>
                <a:sym typeface="Arial"/>
              </a:rPr>
              <a:t> Napisz metodę sprawdzającą, czy dany łańcuch zawiera co najmniej trzy razy słowo “nie”.</a:t>
            </a:r>
            <a:endParaRPr sz="2100">
              <a:solidFill>
                <a:srgbClr val="999999"/>
              </a:solidFill>
              <a:latin typeface="Arial"/>
              <a:ea typeface="Arial"/>
              <a:cs typeface="Arial"/>
              <a:sym typeface="Arial"/>
            </a:endParaRPr>
          </a:p>
          <a:p>
            <a:pPr marL="0" lvl="0" indent="0" algn="l" rtl="0">
              <a:spcBef>
                <a:spcPts val="0"/>
              </a:spcBef>
              <a:spcAft>
                <a:spcPts val="0"/>
              </a:spcAft>
              <a:buNone/>
            </a:pPr>
            <a:endParaRPr sz="210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22128</Words>
  <Application>Microsoft Office PowerPoint</Application>
  <PresentationFormat>Panoramiczny</PresentationFormat>
  <Paragraphs>3578</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Arial</vt:lpstr>
      <vt:lpstr>Geo</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2</cp:revision>
  <dcterms:modified xsi:type="dcterms:W3CDTF">2019-02-23T19:25:00Z</dcterms:modified>
</cp:coreProperties>
</file>