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Pętle iteracyjne</a:t>
            </a:r>
            <a:endParaRPr>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while</a:t>
            </a:r>
            <a:endParaRPr>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do-while</a:t>
            </a:r>
            <a:endParaRPr>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pl.sda.loops.WhileLoop</a:t>
            </a:r>
            <a:endParaRPr>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a:t>
            </a:r>
            <a:endParaRPr>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pl.sda.loops.ForLoop</a:t>
            </a:r>
            <a:endParaRPr>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#loops</a:t>
            </a:r>
            <a:endParaRPr sz="3000" b="1">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wyświetli na ekranie n-pierwszych liczb parzystych</a:t>
            </a:r>
            <a:r>
              <a:rPr lang="en-US" sz="1500" b="1">
                <a:latin typeface="Arial"/>
                <a:ea typeface="Arial"/>
                <a:cs typeface="Arial"/>
                <a:sym typeface="Arial"/>
              </a:rPr>
              <a:t>. </a:t>
            </a:r>
            <a:r>
              <a:rPr lang="en-US" sz="1500">
                <a:latin typeface="Arial"/>
                <a:ea typeface="Arial"/>
                <a:cs typeface="Arial"/>
                <a:sym typeface="Arial"/>
              </a:rPr>
              <a:t>Zmienna </a:t>
            </a:r>
            <a:r>
              <a:rPr lang="en-US" sz="1500" b="1">
                <a:latin typeface="Arial"/>
                <a:ea typeface="Arial"/>
                <a:cs typeface="Arial"/>
                <a:sym typeface="Arial"/>
              </a:rPr>
              <a:t>n </a:t>
            </a:r>
            <a:r>
              <a:rPr lang="en-US" sz="1500">
                <a:latin typeface="Arial"/>
                <a:ea typeface="Arial"/>
                <a:cs typeface="Arial"/>
                <a:sym typeface="Arial"/>
              </a:rPr>
              <a:t>to parametr metody. Czyli np. dla n = 4 program powinien wypisać: 2, 4, 6, 8</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policzy </a:t>
            </a:r>
            <a:r>
              <a:rPr lang="en-US" sz="1500" b="1">
                <a:latin typeface="Arial"/>
                <a:ea typeface="Arial"/>
                <a:cs typeface="Arial"/>
                <a:sym typeface="Arial"/>
              </a:rPr>
              <a:t>n</a:t>
            </a:r>
            <a:r>
              <a:rPr lang="en-US" sz="1500">
                <a:latin typeface="Arial"/>
                <a:ea typeface="Arial"/>
                <a:cs typeface="Arial"/>
                <a:sym typeface="Arial"/>
              </a:rPr>
              <a:t>-tą potęgę (</a:t>
            </a:r>
            <a:r>
              <a:rPr lang="en-US" sz="1500" b="1">
                <a:latin typeface="Arial"/>
                <a:ea typeface="Arial"/>
                <a:cs typeface="Arial"/>
                <a:sym typeface="Arial"/>
              </a:rPr>
              <a:t>n &gt;= 0</a:t>
            </a:r>
            <a:r>
              <a:rPr lang="en-US" sz="1500">
                <a:latin typeface="Arial"/>
                <a:ea typeface="Arial"/>
                <a:cs typeface="Arial"/>
                <a:sym typeface="Arial"/>
              </a:rPr>
              <a:t>) liczby całkowitej </a:t>
            </a:r>
            <a:r>
              <a:rPr lang="en-US" sz="1500" b="1">
                <a:latin typeface="Arial"/>
                <a:ea typeface="Arial"/>
                <a:cs typeface="Arial"/>
                <a:sym typeface="Arial"/>
              </a:rPr>
              <a:t>a. </a:t>
            </a:r>
            <a:r>
              <a:rPr lang="en-US" sz="1500">
                <a:latin typeface="Arial"/>
                <a:ea typeface="Arial"/>
                <a:cs typeface="Arial"/>
                <a:sym typeface="Arial"/>
              </a:rPr>
              <a:t>Parametry metody to: </a:t>
            </a:r>
            <a:r>
              <a:rPr lang="en-US" sz="1500" b="1">
                <a:latin typeface="Arial"/>
                <a:ea typeface="Arial"/>
                <a:cs typeface="Arial"/>
                <a:sym typeface="Arial"/>
              </a:rPr>
              <a:t>n </a:t>
            </a:r>
            <a:r>
              <a:rPr lang="en-US" sz="1500">
                <a:latin typeface="Arial"/>
                <a:ea typeface="Arial"/>
                <a:cs typeface="Arial"/>
                <a:sym typeface="Arial"/>
              </a:rPr>
              <a:t>i </a:t>
            </a:r>
            <a:r>
              <a:rPr lang="en-US" sz="1500" b="1">
                <a:latin typeface="Arial"/>
                <a:ea typeface="Arial"/>
                <a:cs typeface="Arial"/>
                <a:sym typeface="Arial"/>
              </a:rPr>
              <a:t>a</a:t>
            </a:r>
            <a:r>
              <a:rPr lang="en-US" sz="1500">
                <a:latin typeface="Arial"/>
                <a:ea typeface="Arial"/>
                <a:cs typeface="Arial"/>
                <a:sym typeface="Arial"/>
              </a:rPr>
              <a:t>.</a:t>
            </a:r>
            <a:endParaRPr sz="15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Wypisz na ekran co drugą, dużą literę alfabetu łacińskiego, zaczynając od 'A' i kończąc na 'Z'. Użyj pętli for, a potem spróbuj przerobić program używając pętli while.</a:t>
            </a:r>
            <a:endParaRPr sz="1500">
              <a:latin typeface="Arial"/>
              <a:ea typeface="Arial"/>
              <a:cs typeface="Arial"/>
              <a:sym typeface="Arial"/>
            </a:endParaRPr>
          </a:p>
          <a:p>
            <a:pPr marL="457200" lvl="0" indent="0" algn="l" rtl="0">
              <a:spcBef>
                <a:spcPts val="0"/>
              </a:spcBef>
              <a:spcAft>
                <a:spcPts val="0"/>
              </a:spcAft>
              <a:buNone/>
            </a:pPr>
            <a:endParaRPr sz="15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sprawdzi czy dwa podane Stringi (zmienne typu String) są takie same - bez użycia metody</a:t>
            </a:r>
            <a:r>
              <a:rPr lang="en-US" sz="1500" i="1">
                <a:latin typeface="Arial"/>
                <a:ea typeface="Arial"/>
                <a:cs typeface="Arial"/>
                <a:sym typeface="Arial"/>
              </a:rPr>
              <a:t> equals()</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możesz porównać oba teksty znak po znaku używając jednej z metod klasy String.</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sprawdzającą ilość wystąpień frazy: </a:t>
            </a:r>
            <a:r>
              <a:rPr lang="en-US" sz="1500" b="1">
                <a:latin typeface="Arial"/>
                <a:ea typeface="Arial"/>
                <a:cs typeface="Arial"/>
                <a:sym typeface="Arial"/>
              </a:rPr>
              <a:t>phrase </a:t>
            </a:r>
            <a:r>
              <a:rPr lang="en-US" sz="1500">
                <a:latin typeface="Arial"/>
                <a:ea typeface="Arial"/>
                <a:cs typeface="Arial"/>
                <a:sym typeface="Arial"/>
              </a:rPr>
              <a:t>w tekście: </a:t>
            </a:r>
            <a:r>
              <a:rPr lang="en-US" sz="1500" b="1">
                <a:latin typeface="Arial"/>
                <a:ea typeface="Arial"/>
                <a:cs typeface="Arial"/>
                <a:sym typeface="Arial"/>
              </a:rPr>
              <a:t>text</a:t>
            </a:r>
            <a:r>
              <a:rPr lang="en-US" sz="1500">
                <a:latin typeface="Arial"/>
                <a:ea typeface="Arial"/>
                <a:cs typeface="Arial"/>
                <a:sym typeface="Arial"/>
              </a:rPr>
              <a:t>. Parametry metody to: </a:t>
            </a:r>
            <a:r>
              <a:rPr lang="en-US" sz="1500" b="1">
                <a:latin typeface="Arial"/>
                <a:ea typeface="Arial"/>
                <a:cs typeface="Arial"/>
                <a:sym typeface="Arial"/>
              </a:rPr>
              <a:t>phrase </a:t>
            </a:r>
            <a:r>
              <a:rPr lang="en-US" sz="1500">
                <a:latin typeface="Arial"/>
                <a:ea typeface="Arial"/>
                <a:cs typeface="Arial"/>
                <a:sym typeface="Arial"/>
              </a:rPr>
              <a:t>i </a:t>
            </a:r>
            <a:r>
              <a:rPr lang="en-US" sz="1500" b="1">
                <a:latin typeface="Arial"/>
                <a:ea typeface="Arial"/>
                <a:cs typeface="Arial"/>
                <a:sym typeface="Arial"/>
              </a:rPr>
              <a:t>text</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użyj metody klasy String która sprawdza index dla podanej frazy</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Zmień metodę </a:t>
            </a:r>
            <a:r>
              <a:rPr lang="en-US" sz="1500" u="sng">
                <a:latin typeface="Arial"/>
                <a:ea typeface="Arial"/>
                <a:cs typeface="Arial"/>
                <a:sym typeface="Arial"/>
              </a:rPr>
              <a:t>pl.sda.loops.ForLoop.</a:t>
            </a:r>
            <a:r>
              <a:rPr lang="en-US" sz="1500" i="1" u="sng">
                <a:latin typeface="Arial"/>
                <a:ea typeface="Arial"/>
                <a:cs typeface="Arial"/>
                <a:sym typeface="Arial"/>
              </a:rPr>
              <a:t>sumNumbersFromUser</a:t>
            </a:r>
            <a:r>
              <a:rPr lang="en-US" sz="1500" u="sng">
                <a:latin typeface="Arial"/>
                <a:ea typeface="Arial"/>
                <a:cs typeface="Arial"/>
                <a:sym typeface="Arial"/>
              </a:rPr>
              <a:t>()</a:t>
            </a:r>
            <a:r>
              <a:rPr lang="en-US" sz="1500">
                <a:latin typeface="Arial"/>
                <a:ea typeface="Arial"/>
                <a:cs typeface="Arial"/>
                <a:sym typeface="Arial"/>
              </a:rPr>
              <a:t> tak by przyjmowała liczby typu float. W podsumowaniu oprócz sumy wypisz także średnią arytmetyczną podanych liczb.</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Napisz metodę która wyświetli na ekranie prostokąt o podanych rozmiarach: </a:t>
            </a:r>
            <a:r>
              <a:rPr lang="en-US" sz="1500" b="1">
                <a:latin typeface="Arial"/>
                <a:ea typeface="Arial"/>
                <a:cs typeface="Arial"/>
                <a:sym typeface="Arial"/>
              </a:rPr>
              <a:t>width </a:t>
            </a:r>
            <a:r>
              <a:rPr lang="en-US" sz="1500">
                <a:latin typeface="Arial"/>
                <a:ea typeface="Arial"/>
                <a:cs typeface="Arial"/>
                <a:sym typeface="Arial"/>
              </a:rPr>
              <a:t>i </a:t>
            </a:r>
            <a:r>
              <a:rPr lang="en-US" sz="1500" b="1">
                <a:latin typeface="Arial"/>
                <a:ea typeface="Arial"/>
                <a:cs typeface="Arial"/>
                <a:sym typeface="Arial"/>
              </a:rPr>
              <a:t>height </a:t>
            </a:r>
            <a:r>
              <a:rPr lang="en-US" sz="1500">
                <a:latin typeface="Arial"/>
                <a:ea typeface="Arial"/>
                <a:cs typeface="Arial"/>
                <a:sym typeface="Arial"/>
              </a:rPr>
              <a:t>(to są parametry metody). </a:t>
            </a:r>
            <a:endParaRPr sz="1500">
              <a:latin typeface="Arial"/>
              <a:ea typeface="Arial"/>
              <a:cs typeface="Arial"/>
              <a:sym typeface="Arial"/>
            </a:endParaRPr>
          </a:p>
          <a:p>
            <a:pPr marL="457200" lvl="0" indent="0" algn="l" rtl="0">
              <a:spcBef>
                <a:spcPts val="0"/>
              </a:spcBef>
              <a:spcAft>
                <a:spcPts val="0"/>
              </a:spcAft>
              <a:buNone/>
            </a:pPr>
            <a:r>
              <a:rPr lang="en-US" sz="1500">
                <a:solidFill>
                  <a:srgbClr val="999999"/>
                </a:solidFill>
                <a:latin typeface="Arial"/>
                <a:ea typeface="Arial"/>
                <a:cs typeface="Arial"/>
                <a:sym typeface="Arial"/>
              </a:rPr>
              <a:t>Podpowiedź: zobacz metodę: </a:t>
            </a:r>
            <a:r>
              <a:rPr lang="en-US" sz="1500" u="sng">
                <a:solidFill>
                  <a:srgbClr val="999999"/>
                </a:solidFill>
                <a:latin typeface="Arial"/>
                <a:ea typeface="Arial"/>
                <a:cs typeface="Arial"/>
                <a:sym typeface="Arial"/>
              </a:rPr>
              <a:t>pl.sda.loops.ForLoop.</a:t>
            </a:r>
            <a:r>
              <a:rPr lang="en-US" sz="1500" i="1" u="sng">
                <a:solidFill>
                  <a:srgbClr val="999999"/>
                </a:solidFill>
                <a:latin typeface="Arial"/>
                <a:ea typeface="Arial"/>
                <a:cs typeface="Arial"/>
                <a:sym typeface="Arial"/>
              </a:rPr>
              <a:t>leftTriangle</a:t>
            </a:r>
            <a:r>
              <a:rPr lang="en-US" sz="1500" u="sng">
                <a:solidFill>
                  <a:srgbClr val="999999"/>
                </a:solidFill>
                <a:latin typeface="Arial"/>
                <a:ea typeface="Arial"/>
                <a:cs typeface="Arial"/>
                <a:sym typeface="Arial"/>
              </a:rPr>
              <a:t>()</a:t>
            </a:r>
            <a:endParaRPr sz="1500" u="sng">
              <a:solidFill>
                <a:srgbClr val="999999"/>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Utwórz program który będzie pobierał od użytkownika liczby typu float aż do momentu osiągnięcia limitu podanego jako parametr metody. Na koniec wypisz ile było tych liczb, jaka była ich suma (z częścią ułamkową) i jaka jest ich średnia arytmetyczna.</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a:t>
            </a:r>
            <a:r>
              <a:rPr lang="en-US" sz="1500">
                <a:latin typeface="Arial"/>
                <a:ea typeface="Arial"/>
                <a:cs typeface="Arial"/>
                <a:sym typeface="Arial"/>
              </a:rPr>
              <a:t> Napisz metodę sprawdzającą, czy dany łańcuch znaków jest palindromem.</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Varargs</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na tworzenie metod o zmiennej ilości argumentów, bez konieczności tworzenia tablic przechowujących te argumenty.</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Elementy</a:t>
            </a:r>
            <a:r>
              <a:rPr lang="en-US" sz="4800" b="1" dirty="0">
                <a:solidFill>
                  <a:schemeClr val="dk1"/>
                </a:solidFill>
                <a:latin typeface="Arial"/>
                <a:ea typeface="Arial"/>
                <a:cs typeface="Arial"/>
                <a:sym typeface="Arial"/>
              </a:rPr>
              <a:t> </a:t>
            </a:r>
            <a:r>
              <a:rPr lang="en-US" sz="4800" b="1" dirty="0" err="1">
                <a:solidFill>
                  <a:schemeClr val="dk1"/>
                </a:solidFill>
                <a:latin typeface="Arial"/>
                <a:ea typeface="Arial"/>
                <a:cs typeface="Arial"/>
                <a:sym typeface="Arial"/>
              </a:rPr>
              <a:t>języka</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instrukcje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bloki</a:t>
            </a:r>
            <a:endParaRPr sz="4800" b="1" dirty="0">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Wyrażenia</a:t>
            </a:r>
            <a:r>
              <a:rPr lang="en-US" dirty="0">
                <a:latin typeface="Arial"/>
                <a:ea typeface="Arial"/>
                <a:cs typeface="Arial"/>
                <a:sym typeface="Arial"/>
              </a:rPr>
              <a:t>, </a:t>
            </a:r>
            <a:r>
              <a:rPr lang="en-US" dirty="0" err="1">
                <a:latin typeface="Arial"/>
                <a:ea typeface="Arial"/>
                <a:cs typeface="Arial"/>
                <a:sym typeface="Arial"/>
              </a:rPr>
              <a:t>instrukcje</a:t>
            </a:r>
            <a:r>
              <a:rPr lang="en-US" dirty="0">
                <a:latin typeface="Arial"/>
                <a:ea typeface="Arial"/>
                <a:cs typeface="Arial"/>
                <a:sym typeface="Arial"/>
              </a:rPr>
              <a:t>, </a:t>
            </a:r>
            <a:r>
              <a:rPr lang="en-US" dirty="0" err="1">
                <a:latin typeface="Arial"/>
                <a:ea typeface="Arial"/>
                <a:cs typeface="Arial"/>
                <a:sym typeface="Arial"/>
              </a:rPr>
              <a:t>bloki</a:t>
            </a:r>
            <a:endParaRPr dirty="0">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if</a:t>
            </a:r>
            <a:endParaRPr dirty="0">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pl.sda.statements.IfStatements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switch</a:t>
            </a:r>
            <a:endParaRPr dirty="0">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pl.sda.statements.SwitchStatements</a:t>
            </a:r>
            <a:endParaRPr dirty="0"/>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rgbClr val="000000"/>
                </a:solidFill>
                <a:latin typeface="Arial"/>
                <a:ea typeface="Arial"/>
                <a:cs typeface="Arial"/>
                <a:sym typeface="Arial"/>
              </a:rPr>
              <a:t>OOP</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a:solidFill>
                  <a:schemeClr val="dk1"/>
                </a:solidFill>
                <a:latin typeface="Arial"/>
                <a:ea typeface="Arial"/>
                <a:cs typeface="Arial"/>
                <a:sym typeface="Arial"/>
              </a:rPr>
              <a:t>Object Oriented Programming</a:t>
            </a:r>
            <a:endParaRPr sz="30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klasa</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obiekt</a:t>
            </a:r>
            <a:r>
              <a:rPr lang="en-US" sz="3000" b="1" dirty="0">
                <a:solidFill>
                  <a:schemeClr val="dk1"/>
                </a:solidFill>
                <a:latin typeface="Arial"/>
                <a:ea typeface="Arial"/>
                <a:cs typeface="Arial"/>
                <a:sym typeface="Arial"/>
              </a:rPr>
              <a:t>, stan, </a:t>
            </a:r>
            <a:r>
              <a:rPr lang="en-US" sz="3000" b="1" dirty="0" err="1">
                <a:solidFill>
                  <a:schemeClr val="dk1"/>
                </a:solidFill>
                <a:latin typeface="Arial"/>
                <a:ea typeface="Arial"/>
                <a:cs typeface="Arial"/>
                <a:sym typeface="Arial"/>
              </a:rPr>
              <a:t>zachowanie</a:t>
            </a:r>
            <a:endParaRPr sz="4800" b="1" dirty="0">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rgbClr val="20999D"/>
                </a:solidFill>
              </a:rPr>
              <a:t>Pomyśl</a:t>
            </a:r>
            <a:r>
              <a:rPr lang="en-US" sz="3000" dirty="0">
                <a:solidFill>
                  <a:srgbClr val="20999D"/>
                </a:solidFill>
              </a:rPr>
              <a:t> o </a:t>
            </a:r>
            <a:r>
              <a:rPr lang="en-US" sz="3000" dirty="0" err="1">
                <a:solidFill>
                  <a:srgbClr val="20999D"/>
                </a:solidFill>
              </a:rPr>
              <a:t>wzorcu</a:t>
            </a:r>
            <a:r>
              <a:rPr lang="en-US" sz="3000" dirty="0">
                <a:solidFill>
                  <a:srgbClr val="20999D"/>
                </a:solidFill>
              </a:rPr>
              <a:t>, </a:t>
            </a:r>
            <a:r>
              <a:rPr lang="en-US" sz="3000" dirty="0" err="1">
                <a:solidFill>
                  <a:srgbClr val="20999D"/>
                </a:solidFill>
              </a:rPr>
              <a:t>który</a:t>
            </a:r>
            <a:r>
              <a:rPr lang="en-US" sz="3000" dirty="0">
                <a:solidFill>
                  <a:srgbClr val="20999D"/>
                </a:solidFill>
              </a:rPr>
              <a:t> </a:t>
            </a:r>
            <a:r>
              <a:rPr lang="en-US" sz="3000" dirty="0" err="1">
                <a:solidFill>
                  <a:srgbClr val="20999D"/>
                </a:solidFill>
              </a:rPr>
              <a:t>mógłby</a:t>
            </a:r>
            <a:r>
              <a:rPr lang="en-US" sz="3000" dirty="0">
                <a:solidFill>
                  <a:srgbClr val="20999D"/>
                </a:solidFill>
              </a:rPr>
              <a:t> </a:t>
            </a:r>
            <a:r>
              <a:rPr lang="en-US" sz="3000" dirty="0" err="1">
                <a:solidFill>
                  <a:srgbClr val="20999D"/>
                </a:solidFill>
              </a:rPr>
              <a:t>opisywać</a:t>
            </a:r>
            <a:r>
              <a:rPr lang="en-US" sz="3000" dirty="0">
                <a:solidFill>
                  <a:srgbClr val="20999D"/>
                </a:solidFill>
              </a:rPr>
              <a:t> </a:t>
            </a:r>
            <a:r>
              <a:rPr lang="en-US" sz="3000" dirty="0" err="1">
                <a:solidFill>
                  <a:srgbClr val="20999D"/>
                </a:solidFill>
              </a:rPr>
              <a:t>zwierzę</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utwórz</a:t>
            </a:r>
            <a:r>
              <a:rPr lang="en-US" sz="3000" dirty="0">
                <a:solidFill>
                  <a:srgbClr val="20999D"/>
                </a:solidFill>
              </a:rPr>
              <a:t> </a:t>
            </a:r>
            <a:r>
              <a:rPr lang="en-US" sz="3000" dirty="0" err="1">
                <a:solidFill>
                  <a:srgbClr val="20999D"/>
                </a:solidFill>
              </a:rPr>
              <a:t>klasę</a:t>
            </a:r>
            <a:r>
              <a:rPr lang="en-US" sz="3000" dirty="0">
                <a:solidFill>
                  <a:srgbClr val="20999D"/>
                </a:solidFill>
              </a:rPr>
              <a:t> Animal (</a:t>
            </a:r>
            <a:r>
              <a:rPr lang="en-US" sz="3000" dirty="0" err="1">
                <a:solidFill>
                  <a:srgbClr val="20999D"/>
                </a:solidFill>
              </a:rPr>
              <a:t>na</a:t>
            </a:r>
            <a:r>
              <a:rPr lang="en-US" sz="3000" dirty="0">
                <a:solidFill>
                  <a:srgbClr val="20999D"/>
                </a:solidFill>
              </a:rPr>
              <a:t> </a:t>
            </a:r>
            <a:r>
              <a:rPr lang="en-US" sz="3000" dirty="0" err="1">
                <a:solidFill>
                  <a:srgbClr val="20999D"/>
                </a:solidFill>
              </a:rPr>
              <a:t>kartce</a:t>
            </a:r>
            <a:r>
              <a:rPr lang="en-US" sz="3000" dirty="0">
                <a:solidFill>
                  <a:srgbClr val="20999D"/>
                </a:solidFill>
              </a:rPr>
              <a:t> / w </a:t>
            </a:r>
            <a:r>
              <a:rPr lang="en-US" sz="3000" dirty="0" err="1">
                <a:solidFill>
                  <a:srgbClr val="20999D"/>
                </a:solidFill>
              </a:rPr>
              <a:t>notatniku</a:t>
            </a:r>
            <a:r>
              <a:rPr lang="en-US" sz="3000" dirty="0">
                <a:solidFill>
                  <a:srgbClr val="20999D"/>
                </a:solidFill>
              </a:rPr>
              <a:t>) </a:t>
            </a:r>
            <a:r>
              <a:rPr lang="en-US" sz="3000" dirty="0" err="1">
                <a:solidFill>
                  <a:srgbClr val="20999D"/>
                </a:solidFill>
              </a:rPr>
              <a:t>wraz</a:t>
            </a:r>
            <a:r>
              <a:rPr lang="en-US" sz="3000" dirty="0">
                <a:solidFill>
                  <a:srgbClr val="20999D"/>
                </a:solidFill>
              </a:rPr>
              <a:t> z </a:t>
            </a:r>
            <a:r>
              <a:rPr lang="en-US" sz="3000" dirty="0" err="1">
                <a:solidFill>
                  <a:srgbClr val="20999D"/>
                </a:solidFill>
              </a:rPr>
              <a:t>odpowiednimi</a:t>
            </a:r>
            <a:r>
              <a:rPr lang="en-US" sz="3000" dirty="0">
                <a:solidFill>
                  <a:srgbClr val="20999D"/>
                </a:solidFill>
              </a:rPr>
              <a:t> </a:t>
            </a:r>
            <a:r>
              <a:rPr lang="en-US" sz="3000" dirty="0" err="1">
                <a:solidFill>
                  <a:srgbClr val="20999D"/>
                </a:solidFill>
              </a:rPr>
              <a:t>polami</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metodami</a:t>
            </a:r>
            <a:r>
              <a:rPr lang="en-US" sz="3000" dirty="0">
                <a:solidFill>
                  <a:srgbClr val="20999D"/>
                </a:solidFill>
              </a:rPr>
              <a:t>, a </a:t>
            </a:r>
            <a:r>
              <a:rPr lang="en-US" sz="3000" dirty="0" err="1">
                <a:solidFill>
                  <a:srgbClr val="20999D"/>
                </a:solidFill>
              </a:rPr>
              <a:t>następnie</a:t>
            </a:r>
            <a:r>
              <a:rPr lang="en-US" sz="3000" dirty="0">
                <a:solidFill>
                  <a:srgbClr val="20999D"/>
                </a:solidFill>
              </a:rPr>
              <a:t> </a:t>
            </a:r>
            <a:r>
              <a:rPr lang="en-US" sz="3000" dirty="0" err="1">
                <a:solidFill>
                  <a:srgbClr val="20999D"/>
                </a:solidFill>
              </a:rPr>
              <a:t>podaj</a:t>
            </a:r>
            <a:r>
              <a:rPr lang="en-US" sz="3000" dirty="0">
                <a:solidFill>
                  <a:srgbClr val="20999D"/>
                </a:solidFill>
              </a:rPr>
              <a:t> </a:t>
            </a:r>
            <a:r>
              <a:rPr lang="en-US" sz="3000" dirty="0" err="1">
                <a:solidFill>
                  <a:srgbClr val="20999D"/>
                </a:solidFill>
              </a:rPr>
              <a:t>przykłady</a:t>
            </a:r>
            <a:r>
              <a:rPr lang="en-US" sz="3000" dirty="0">
                <a:solidFill>
                  <a:srgbClr val="20999D"/>
                </a:solidFill>
              </a:rPr>
              <a:t> </a:t>
            </a:r>
            <a:r>
              <a:rPr lang="en-US" sz="3000" dirty="0" err="1">
                <a:solidFill>
                  <a:srgbClr val="20999D"/>
                </a:solidFill>
              </a:rPr>
              <a:t>obiektów</a:t>
            </a:r>
            <a:r>
              <a:rPr lang="en-US" sz="3000" dirty="0">
                <a:solidFill>
                  <a:srgbClr val="20999D"/>
                </a:solidFill>
              </a:rPr>
              <a:t> </a:t>
            </a:r>
            <a:r>
              <a:rPr lang="en-US" sz="3000" dirty="0" err="1">
                <a:solidFill>
                  <a:srgbClr val="20999D"/>
                </a:solidFill>
              </a:rPr>
              <a:t>utworzonych</a:t>
            </a:r>
            <a:r>
              <a:rPr lang="en-US" sz="3000" dirty="0">
                <a:solidFill>
                  <a:srgbClr val="20999D"/>
                </a:solidFill>
              </a:rPr>
              <a:t> </a:t>
            </a:r>
            <a:r>
              <a:rPr lang="en-US" sz="3000" dirty="0" err="1">
                <a:solidFill>
                  <a:srgbClr val="20999D"/>
                </a:solidFill>
              </a:rPr>
              <a:t>na</a:t>
            </a:r>
            <a:r>
              <a:rPr lang="en-US" sz="3000" dirty="0">
                <a:solidFill>
                  <a:srgbClr val="20999D"/>
                </a:solidFill>
              </a:rPr>
              <a:t> </a:t>
            </a:r>
            <a:r>
              <a:rPr lang="en-US" sz="3000" dirty="0" err="1">
                <a:solidFill>
                  <a:srgbClr val="20999D"/>
                </a:solidFill>
              </a:rPr>
              <a:t>bazie</a:t>
            </a:r>
            <a:r>
              <a:rPr lang="en-US" sz="3000" dirty="0">
                <a:solidFill>
                  <a:srgbClr val="20999D"/>
                </a:solidFill>
              </a:rPr>
              <a:t> </a:t>
            </a:r>
            <a:r>
              <a:rPr lang="en-US" sz="3000" dirty="0" err="1">
                <a:solidFill>
                  <a:srgbClr val="20999D"/>
                </a:solidFill>
              </a:rPr>
              <a:t>klasy</a:t>
            </a:r>
            <a:r>
              <a:rPr lang="en-US" sz="3000" dirty="0">
                <a:solidFill>
                  <a:srgbClr val="20999D"/>
                </a:solidFill>
              </a:rPr>
              <a:t> Animal.</a:t>
            </a:r>
            <a:endParaRPr sz="3000" dirty="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Metoda</a:t>
            </a:r>
            <a:r>
              <a:rPr lang="en-US" dirty="0">
                <a:latin typeface="Arial"/>
                <a:ea typeface="Arial"/>
                <a:cs typeface="Arial"/>
                <a:sym typeface="Arial"/>
              </a:rPr>
              <a:t> - </a:t>
            </a: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ciało</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a:t>
            </a:r>
            <a:endParaRPr dirty="0">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Metody</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dostępowe</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gettery</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settery</a:t>
            </a:r>
            <a:r>
              <a:rPr lang="en-US" sz="2000" b="1" u="sng" dirty="0">
                <a:solidFill>
                  <a:schemeClr val="accent6"/>
                </a:solidFill>
                <a:latin typeface="Arial"/>
                <a:ea typeface="Arial"/>
                <a:cs typeface="Arial"/>
                <a:sym typeface="Arial"/>
              </a:rPr>
              <a:t>)</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służące</a:t>
            </a:r>
            <a:r>
              <a:rPr lang="en-US" sz="2000" dirty="0">
                <a:latin typeface="Arial"/>
                <a:ea typeface="Arial"/>
                <a:cs typeface="Arial"/>
                <a:sym typeface="Arial"/>
              </a:rPr>
              <a:t> do </a:t>
            </a:r>
            <a:r>
              <a:rPr lang="en-US" sz="2000" dirty="0" err="1">
                <a:latin typeface="Arial"/>
                <a:ea typeface="Arial"/>
                <a:cs typeface="Arial"/>
                <a:sym typeface="Arial"/>
              </a:rPr>
              <a:t>ustawiania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pobierania</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z </a:t>
            </a:r>
            <a:r>
              <a:rPr lang="en-US" sz="2000" dirty="0" err="1">
                <a:latin typeface="Arial"/>
                <a:ea typeface="Arial"/>
                <a:cs typeface="Arial"/>
                <a:sym typeface="Arial"/>
              </a:rPr>
              <a:t>pól</a:t>
            </a:r>
            <a:r>
              <a:rPr lang="en-US" sz="2000" dirty="0">
                <a:latin typeface="Arial"/>
                <a:ea typeface="Arial"/>
                <a:cs typeface="Arial"/>
                <a:sym typeface="Arial"/>
              </a:rPr>
              <a:t> </a:t>
            </a:r>
            <a:r>
              <a:rPr lang="en-US" sz="2000" dirty="0" err="1">
                <a:latin typeface="Arial"/>
                <a:ea typeface="Arial"/>
                <a:cs typeface="Arial"/>
                <a:sym typeface="Arial"/>
              </a:rPr>
              <a:t>obiektu</a:t>
            </a:r>
            <a:r>
              <a:rPr lang="en-US" sz="2000" dirty="0">
                <a:latin typeface="Arial"/>
                <a:ea typeface="Arial"/>
                <a:cs typeface="Arial"/>
                <a:sym typeface="Arial"/>
              </a:rPr>
              <a:t>. Pola </a:t>
            </a:r>
            <a:r>
              <a:rPr lang="en-US" sz="2000" dirty="0" err="1">
                <a:latin typeface="Arial"/>
                <a:ea typeface="Arial"/>
                <a:cs typeface="Arial"/>
                <a:sym typeface="Arial"/>
              </a:rPr>
              <a:t>są</a:t>
            </a:r>
            <a:r>
              <a:rPr lang="en-US" sz="2000" dirty="0">
                <a:latin typeface="Arial"/>
                <a:ea typeface="Arial"/>
                <a:cs typeface="Arial"/>
                <a:sym typeface="Arial"/>
              </a:rPr>
              <a:t> "</a:t>
            </a:r>
            <a:r>
              <a:rPr lang="en-US" sz="2000" dirty="0" err="1">
                <a:latin typeface="Arial"/>
                <a:ea typeface="Arial"/>
                <a:cs typeface="Arial"/>
                <a:sym typeface="Arial"/>
              </a:rPr>
              <a:t>ukrywane</a:t>
            </a:r>
            <a:r>
              <a:rPr lang="en-US" sz="2000" dirty="0">
                <a:latin typeface="Arial"/>
                <a:ea typeface="Arial"/>
                <a:cs typeface="Arial"/>
                <a:sym typeface="Arial"/>
              </a:rPr>
              <a:t>" </a:t>
            </a:r>
            <a:r>
              <a:rPr lang="en-US" sz="2000" dirty="0" err="1">
                <a:latin typeface="Arial"/>
                <a:ea typeface="Arial"/>
                <a:cs typeface="Arial"/>
                <a:sym typeface="Arial"/>
              </a:rPr>
              <a:t>przed</a:t>
            </a:r>
            <a:r>
              <a:rPr lang="en-US" sz="2000" dirty="0">
                <a:latin typeface="Arial"/>
                <a:ea typeface="Arial"/>
                <a:cs typeface="Arial"/>
                <a:sym typeface="Arial"/>
              </a:rPr>
              <a:t> </a:t>
            </a:r>
            <a:r>
              <a:rPr lang="en-US" sz="2000" dirty="0" err="1">
                <a:latin typeface="Arial"/>
                <a:ea typeface="Arial"/>
                <a:cs typeface="Arial"/>
                <a:sym typeface="Arial"/>
              </a:rPr>
              <a:t>innymi</a:t>
            </a:r>
            <a:r>
              <a:rPr lang="en-US" sz="2000" dirty="0">
                <a:latin typeface="Arial"/>
                <a:ea typeface="Arial"/>
                <a:cs typeface="Arial"/>
                <a:sym typeface="Arial"/>
              </a:rPr>
              <a:t> </a:t>
            </a:r>
            <a:r>
              <a:rPr lang="en-US" sz="2000" dirty="0" err="1">
                <a:latin typeface="Arial"/>
                <a:ea typeface="Arial"/>
                <a:cs typeface="Arial"/>
                <a:sym typeface="Arial"/>
              </a:rPr>
              <a:t>klasami</a:t>
            </a:r>
            <a:r>
              <a:rPr lang="en-US" sz="2000" dirty="0">
                <a:latin typeface="Arial"/>
                <a:ea typeface="Arial"/>
                <a:cs typeface="Arial"/>
                <a:sym typeface="Arial"/>
              </a:rPr>
              <a:t>, a </a:t>
            </a:r>
            <a:r>
              <a:rPr lang="en-US" sz="2000" dirty="0" err="1">
                <a:latin typeface="Arial"/>
                <a:ea typeface="Arial"/>
                <a:cs typeface="Arial"/>
                <a:sym typeface="Arial"/>
              </a:rPr>
              <a:t>dostęp</a:t>
            </a:r>
            <a:r>
              <a:rPr lang="en-US" sz="2000" dirty="0">
                <a:latin typeface="Arial"/>
                <a:ea typeface="Arial"/>
                <a:cs typeface="Arial"/>
                <a:sym typeface="Arial"/>
              </a:rPr>
              <a:t> do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odbywa</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dostępowe</a:t>
            </a:r>
            <a:r>
              <a:rPr lang="en-US" sz="2000" dirty="0">
                <a:latin typeface="Arial"/>
                <a:ea typeface="Arial"/>
                <a:cs typeface="Arial"/>
                <a:sym typeface="Arial"/>
              </a:rPr>
              <a:t>. </a:t>
            </a:r>
            <a:r>
              <a:rPr lang="en-US" sz="2000" dirty="0" err="1">
                <a:latin typeface="Arial"/>
                <a:ea typeface="Arial"/>
                <a:cs typeface="Arial"/>
                <a:sym typeface="Arial"/>
              </a:rPr>
              <a:t>Nie</a:t>
            </a:r>
            <a:r>
              <a:rPr lang="en-US" sz="2000" dirty="0">
                <a:latin typeface="Arial"/>
                <a:ea typeface="Arial"/>
                <a:cs typeface="Arial"/>
                <a:sym typeface="Arial"/>
              </a:rPr>
              <a:t> jest to </a:t>
            </a:r>
            <a:r>
              <a:rPr lang="en-US" sz="2000" dirty="0" err="1">
                <a:latin typeface="Arial"/>
                <a:ea typeface="Arial"/>
                <a:cs typeface="Arial"/>
                <a:sym typeface="Arial"/>
              </a:rPr>
              <a:t>wymóg</a:t>
            </a:r>
            <a:r>
              <a:rPr lang="en-US" sz="2000" dirty="0">
                <a:latin typeface="Arial"/>
                <a:ea typeface="Arial"/>
                <a:cs typeface="Arial"/>
                <a:sym typeface="Arial"/>
              </a:rPr>
              <a:t> </a:t>
            </a:r>
            <a:r>
              <a:rPr lang="en-US" sz="2000" dirty="0" err="1">
                <a:latin typeface="Arial"/>
                <a:ea typeface="Arial"/>
                <a:cs typeface="Arial"/>
                <a:sym typeface="Arial"/>
              </a:rPr>
              <a:t>języka</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dobra </a:t>
            </a:r>
            <a:r>
              <a:rPr lang="en-US" sz="2000" dirty="0" err="1">
                <a:latin typeface="Arial"/>
                <a:ea typeface="Arial"/>
                <a:cs typeface="Arial"/>
                <a:sym typeface="Arial"/>
              </a:rPr>
              <a:t>praktyka</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oprogramowania</a:t>
            </a:r>
            <a:r>
              <a:rPr lang="en-US" sz="2000" dirty="0">
                <a:latin typeface="Arial"/>
                <a:ea typeface="Arial"/>
                <a:cs typeface="Arial"/>
                <a:sym typeface="Arial"/>
              </a:rPr>
              <a:t> </a:t>
            </a:r>
            <a:r>
              <a:rPr lang="en-US" sz="2000" dirty="0" err="1">
                <a:latin typeface="Arial"/>
                <a:ea typeface="Arial"/>
                <a:cs typeface="Arial"/>
                <a:sym typeface="Arial"/>
              </a:rPr>
              <a:t>obiektowego</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Konstruktor</a:t>
            </a:r>
            <a:endParaRPr dirty="0">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klasy</a:t>
            </a:r>
            <a:endParaRPr dirty="0">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Obiekty</a:t>
            </a:r>
            <a:r>
              <a:rPr lang="en-US" dirty="0">
                <a:latin typeface="Arial"/>
                <a:ea typeface="Arial"/>
                <a:cs typeface="Arial"/>
                <a:sym typeface="Arial"/>
              </a:rPr>
              <a:t> - </a:t>
            </a:r>
            <a:r>
              <a:rPr lang="en-US" dirty="0" err="1">
                <a:latin typeface="Arial"/>
                <a:ea typeface="Arial"/>
                <a:cs typeface="Arial"/>
                <a:sym typeface="Arial"/>
              </a:rPr>
              <a:t>tworzenie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używanie</a:t>
            </a:r>
            <a:endParaRPr dirty="0">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dirty="0" err="1"/>
              <a:t>Utwórz</a:t>
            </a:r>
            <a:r>
              <a:rPr lang="en-US" sz="2000" dirty="0"/>
              <a:t> </a:t>
            </a:r>
            <a:r>
              <a:rPr lang="en-US" sz="2000" dirty="0" err="1"/>
              <a:t>klasę</a:t>
            </a:r>
            <a:r>
              <a:rPr lang="en-US" sz="2000" dirty="0"/>
              <a:t> Car z </a:t>
            </a:r>
            <a:r>
              <a:rPr lang="en-US" sz="2000" dirty="0" err="1"/>
              <a:t>polami</a:t>
            </a:r>
            <a:r>
              <a:rPr lang="en-US" sz="2000" dirty="0"/>
              <a:t>: </a:t>
            </a:r>
            <a:r>
              <a:rPr lang="en-US" sz="2000" dirty="0">
                <a:solidFill>
                  <a:srgbClr val="20999D"/>
                </a:solidFill>
              </a:rPr>
              <a:t>brand</a:t>
            </a:r>
            <a:r>
              <a:rPr lang="en-US" sz="2000" dirty="0"/>
              <a:t> </a:t>
            </a:r>
            <a:r>
              <a:rPr lang="en-US" sz="2000" dirty="0" err="1"/>
              <a:t>i</a:t>
            </a:r>
            <a:r>
              <a:rPr lang="en-US" sz="2000" dirty="0"/>
              <a:t> </a:t>
            </a:r>
            <a:r>
              <a:rPr lang="en-US" sz="2000" dirty="0">
                <a:solidFill>
                  <a:srgbClr val="20999D"/>
                </a:solidFill>
              </a:rPr>
              <a:t>color</a:t>
            </a:r>
            <a:r>
              <a:rPr lang="en-US" sz="1800" dirty="0"/>
              <a:t> </a:t>
            </a:r>
            <a:endParaRPr sz="1800" dirty="0"/>
          </a:p>
          <a:p>
            <a:pPr marL="457200" lvl="0" indent="0" algn="l" rtl="0">
              <a:spcBef>
                <a:spcPts val="0"/>
              </a:spcBef>
              <a:spcAft>
                <a:spcPts val="0"/>
              </a:spcAft>
              <a:buNone/>
            </a:pPr>
            <a:r>
              <a:rPr lang="en-US" sz="1800" i="1" dirty="0"/>
              <a:t>{</a:t>
            </a:r>
            <a:r>
              <a:rPr lang="en-US" sz="1800" i="1" dirty="0" err="1">
                <a:solidFill>
                  <a:schemeClr val="dk1"/>
                </a:solidFill>
              </a:rPr>
              <a:t>na</a:t>
            </a:r>
            <a:r>
              <a:rPr lang="en-US" sz="1800" i="1" dirty="0">
                <a:solidFill>
                  <a:schemeClr val="dk1"/>
                </a:solidFill>
              </a:rPr>
              <a:t> </a:t>
            </a:r>
            <a:r>
              <a:rPr lang="en-US" sz="1800" i="1" dirty="0" err="1">
                <a:solidFill>
                  <a:schemeClr val="dk1"/>
                </a:solidFill>
              </a:rPr>
              <a:t>katalogu</a:t>
            </a:r>
            <a:r>
              <a:rPr lang="en-US" sz="1800" i="1" dirty="0"/>
              <a:t>}(</a:t>
            </a:r>
            <a:r>
              <a:rPr lang="en-US" sz="1800" b="1" i="1" dirty="0"/>
              <a:t>Alt + Insert </a:t>
            </a:r>
            <a:r>
              <a:rPr lang="en-US" sz="1800" b="1" i="1" dirty="0">
                <a:solidFill>
                  <a:schemeClr val="dk1"/>
                </a:solidFill>
              </a:rPr>
              <a:t>→ Java Class</a:t>
            </a:r>
            <a:r>
              <a:rPr lang="en-US" sz="1800" i="1" dirty="0">
                <a:solidFill>
                  <a:schemeClr val="dk1"/>
                </a:solidFill>
              </a:rPr>
              <a:t> </a:t>
            </a:r>
            <a:r>
              <a:rPr lang="en-US" sz="1800" dirty="0" err="1"/>
              <a:t>lub</a:t>
            </a:r>
            <a:r>
              <a:rPr lang="en-US" sz="1800" dirty="0"/>
              <a:t> </a:t>
            </a:r>
            <a:r>
              <a:rPr lang="en-US" sz="1800" b="1" i="1" dirty="0"/>
              <a:t>PPM → New </a:t>
            </a:r>
            <a:r>
              <a:rPr lang="en-US" sz="1800" b="1" i="1" dirty="0">
                <a:solidFill>
                  <a:schemeClr val="dk1"/>
                </a:solidFill>
              </a:rPr>
              <a:t>→ </a:t>
            </a:r>
            <a:r>
              <a:rPr lang="en-US" sz="1800" b="1" i="1" dirty="0"/>
              <a:t> Java Class</a:t>
            </a:r>
            <a:r>
              <a:rPr lang="en-US" sz="1800" i="1" dirty="0"/>
              <a:t>)</a:t>
            </a:r>
            <a:endParaRPr sz="1800" i="1" dirty="0"/>
          </a:p>
          <a:p>
            <a:pPr marL="457200" lvl="0" indent="0" algn="l" rtl="0">
              <a:spcBef>
                <a:spcPts val="0"/>
              </a:spcBef>
              <a:spcAft>
                <a:spcPts val="0"/>
              </a:spcAft>
              <a:buNone/>
            </a:pPr>
            <a:r>
              <a:rPr lang="en-US" sz="1800" dirty="0"/>
              <a:t> </a:t>
            </a:r>
            <a:endParaRPr sz="1800" dirty="0"/>
          </a:p>
          <a:p>
            <a:pPr marL="558800" lvl="0" indent="-457200" algn="l" rtl="0">
              <a:spcBef>
                <a:spcPts val="0"/>
              </a:spcBef>
              <a:spcAft>
                <a:spcPts val="0"/>
              </a:spcAft>
              <a:buSzPts val="2000"/>
              <a:buFont typeface="+mj-lt"/>
              <a:buAutoNum type="arabicPeriod" startAt="2"/>
            </a:pPr>
            <a:r>
              <a:rPr lang="en-US" sz="2000" dirty="0" err="1"/>
              <a:t>Dodaj</a:t>
            </a:r>
            <a:r>
              <a:rPr lang="en-US" sz="2000" dirty="0"/>
              <a:t> </a:t>
            </a:r>
            <a:r>
              <a:rPr lang="en-US" sz="2000" dirty="0" err="1"/>
              <a:t>konstruktor</a:t>
            </a:r>
            <a:r>
              <a:rPr lang="en-US" sz="2000" dirty="0"/>
              <a:t> </a:t>
            </a:r>
            <a:r>
              <a:rPr lang="en-US" sz="2000" dirty="0" err="1"/>
              <a:t>i</a:t>
            </a:r>
            <a:r>
              <a:rPr lang="en-US" sz="2000" dirty="0"/>
              <a:t> </a:t>
            </a:r>
            <a:r>
              <a:rPr lang="en-US" sz="2000" dirty="0" err="1"/>
              <a:t>oba</a:t>
            </a:r>
            <a:r>
              <a:rPr lang="en-US" sz="2000" dirty="0"/>
              <a:t> </a:t>
            </a:r>
            <a:r>
              <a:rPr lang="en-US" sz="2000" dirty="0" err="1"/>
              <a:t>pola</a:t>
            </a:r>
            <a:r>
              <a:rPr lang="en-US" sz="2000" dirty="0"/>
              <a:t> </a:t>
            </a:r>
            <a:r>
              <a:rPr lang="en-US" sz="2000" dirty="0" err="1"/>
              <a:t>jako</a:t>
            </a:r>
            <a:r>
              <a:rPr lang="en-US" sz="2000" dirty="0"/>
              <a:t> </a:t>
            </a:r>
            <a:r>
              <a:rPr lang="en-US" sz="2000" dirty="0" err="1"/>
              <a:t>argumenty</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Constructor</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Constructor</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3"/>
            </a:pPr>
            <a:r>
              <a:rPr lang="en-US" sz="2000" dirty="0" err="1"/>
              <a:t>Dodaj</a:t>
            </a:r>
            <a:r>
              <a:rPr lang="en-US" sz="2000" dirty="0"/>
              <a:t> </a:t>
            </a:r>
            <a:r>
              <a:rPr lang="en-US" sz="2000" dirty="0" err="1"/>
              <a:t>metodę</a:t>
            </a:r>
            <a:r>
              <a:rPr lang="en-US" sz="2000" dirty="0"/>
              <a:t> </a:t>
            </a:r>
            <a:r>
              <a:rPr lang="en-US" sz="2000" dirty="0" err="1"/>
              <a:t>toString</a:t>
            </a:r>
            <a:r>
              <a:rPr lang="en-US" sz="2000" dirty="0"/>
              <a:t>() </a:t>
            </a:r>
            <a:r>
              <a:rPr lang="en-US" sz="2000" dirty="0" err="1"/>
              <a:t>i</a:t>
            </a:r>
            <a:r>
              <a:rPr lang="en-US" sz="2000" dirty="0"/>
              <a:t> </a:t>
            </a:r>
            <a:r>
              <a:rPr lang="en-US" sz="2000" dirty="0" err="1"/>
              <a:t>dodaj</a:t>
            </a:r>
            <a:r>
              <a:rPr lang="en-US" sz="2000" dirty="0"/>
              <a:t> </a:t>
            </a:r>
            <a:r>
              <a:rPr lang="en-US" sz="2000" dirty="0" err="1"/>
              <a:t>oba</a:t>
            </a:r>
            <a:r>
              <a:rPr lang="en-US" sz="2000" dirty="0"/>
              <a:t> </a:t>
            </a:r>
            <a:r>
              <a:rPr lang="en-US" sz="2000" dirty="0" err="1"/>
              <a:t>pola</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a:t>
            </a:r>
            <a:r>
              <a:rPr lang="en-US" sz="1800" b="1" i="1" dirty="0" err="1">
                <a:solidFill>
                  <a:schemeClr val="dk1"/>
                </a:solidFill>
              </a:rPr>
              <a:t>toString</a:t>
            </a:r>
            <a:r>
              <a:rPr lang="en-US" sz="1800" b="1"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a:t>
            </a:r>
            <a:r>
              <a:rPr lang="en-US" sz="1800" b="1" i="1" dirty="0" err="1">
                <a:solidFill>
                  <a:schemeClr val="dk1"/>
                </a:solidFill>
              </a:rPr>
              <a:t>toString</a:t>
            </a:r>
            <a:r>
              <a:rPr lang="en-US" sz="1800" b="1" i="1" dirty="0">
                <a:solidFill>
                  <a:schemeClr val="dk1"/>
                </a:solidFill>
              </a:rPr>
              <a:t>()</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4"/>
            </a:pPr>
            <a:r>
              <a:rPr lang="en-US" sz="2000" dirty="0"/>
              <a:t>W </a:t>
            </a:r>
            <a:r>
              <a:rPr lang="en-US" sz="2000" dirty="0" err="1"/>
              <a:t>klasie</a:t>
            </a:r>
            <a:r>
              <a:rPr lang="en-US" sz="2000" dirty="0"/>
              <a:t> </a:t>
            </a:r>
            <a:r>
              <a:rPr lang="en-US" sz="2000" dirty="0" err="1">
                <a:solidFill>
                  <a:srgbClr val="20999D"/>
                </a:solidFill>
              </a:rPr>
              <a:t>HelloWorldApp</a:t>
            </a:r>
            <a:r>
              <a:rPr lang="en-US" sz="2000" dirty="0"/>
              <a:t> </a:t>
            </a:r>
            <a:r>
              <a:rPr lang="en-US" sz="2000" dirty="0" err="1"/>
              <a:t>utwórz</a:t>
            </a:r>
            <a:r>
              <a:rPr lang="en-US" sz="2000" dirty="0"/>
              <a:t> </a:t>
            </a:r>
            <a:r>
              <a:rPr lang="en-US" sz="2000" dirty="0" err="1"/>
              <a:t>nowy</a:t>
            </a:r>
            <a:r>
              <a:rPr lang="en-US" sz="2000" dirty="0"/>
              <a:t> </a:t>
            </a:r>
            <a:r>
              <a:rPr lang="en-US" sz="2000" dirty="0" err="1"/>
              <a:t>obiekt</a:t>
            </a:r>
            <a:r>
              <a:rPr lang="en-US" sz="2000" dirty="0"/>
              <a:t> </a:t>
            </a:r>
            <a:r>
              <a:rPr lang="en-US" sz="2000" dirty="0" err="1"/>
              <a:t>na</a:t>
            </a:r>
            <a:r>
              <a:rPr lang="en-US" sz="2000" dirty="0"/>
              <a:t> </a:t>
            </a:r>
            <a:r>
              <a:rPr lang="en-US" sz="2000" dirty="0" err="1"/>
              <a:t>podstawie</a:t>
            </a:r>
            <a:r>
              <a:rPr lang="en-US" sz="2000" dirty="0"/>
              <a:t> </a:t>
            </a:r>
            <a:r>
              <a:rPr lang="en-US" sz="2000" dirty="0" err="1"/>
              <a:t>klasy</a:t>
            </a:r>
            <a:r>
              <a:rPr lang="en-US" sz="2000" dirty="0"/>
              <a:t> Car, np.</a:t>
            </a:r>
            <a:endParaRPr sz="2000" dirty="0"/>
          </a:p>
          <a:p>
            <a:pPr marL="457200" lvl="0" indent="0" algn="ctr" rtl="0">
              <a:spcBef>
                <a:spcPts val="0"/>
              </a:spcBef>
              <a:spcAft>
                <a:spcPts val="0"/>
              </a:spcAft>
              <a:buNone/>
            </a:pPr>
            <a:r>
              <a:rPr lang="en-US" sz="2200" dirty="0">
                <a:solidFill>
                  <a:schemeClr val="accent5"/>
                </a:solidFill>
              </a:rPr>
              <a:t> Car </a:t>
            </a:r>
            <a:r>
              <a:rPr lang="en-US" sz="2200" dirty="0" err="1">
                <a:solidFill>
                  <a:schemeClr val="dk1"/>
                </a:solidFill>
              </a:rPr>
              <a:t>toyota</a:t>
            </a:r>
            <a:r>
              <a:rPr lang="en-US" sz="2200" dirty="0">
                <a:solidFill>
                  <a:schemeClr val="dk1"/>
                </a:solidFill>
              </a:rPr>
              <a:t> = new </a:t>
            </a:r>
            <a:r>
              <a:rPr lang="en-US" sz="2200" dirty="0">
                <a:solidFill>
                  <a:schemeClr val="accent5"/>
                </a:solidFill>
              </a:rPr>
              <a:t>Car</a:t>
            </a:r>
            <a:r>
              <a:rPr lang="en-US" sz="2200" dirty="0">
                <a:solidFill>
                  <a:schemeClr val="dk1"/>
                </a:solidFill>
              </a:rPr>
              <a:t>(</a:t>
            </a:r>
            <a:r>
              <a:rPr lang="en-US" sz="2200" dirty="0">
                <a:solidFill>
                  <a:schemeClr val="accent6"/>
                </a:solidFill>
              </a:rPr>
              <a:t>"Toyota", "black"</a:t>
            </a:r>
            <a:r>
              <a:rPr lang="en-US" sz="2200" dirty="0">
                <a:solidFill>
                  <a:schemeClr val="dk1"/>
                </a:solidFill>
              </a:rPr>
              <a:t>);</a:t>
            </a:r>
            <a:endParaRPr sz="2200" dirty="0">
              <a:solidFill>
                <a:schemeClr val="dk1"/>
              </a:solidFill>
            </a:endParaRPr>
          </a:p>
          <a:p>
            <a:pPr marL="457200" lvl="0" indent="0" algn="ctr" rtl="0">
              <a:spcBef>
                <a:spcPts val="0"/>
              </a:spcBef>
              <a:spcAft>
                <a:spcPts val="0"/>
              </a:spcAft>
              <a:buNone/>
            </a:pPr>
            <a:endParaRPr sz="1800" dirty="0">
              <a:solidFill>
                <a:schemeClr val="dk1"/>
              </a:solidFill>
            </a:endParaRPr>
          </a:p>
          <a:p>
            <a:pPr marL="558800" lvl="0" indent="-457200" algn="l" rtl="0">
              <a:spcBef>
                <a:spcPts val="0"/>
              </a:spcBef>
              <a:spcAft>
                <a:spcPts val="0"/>
              </a:spcAft>
              <a:buSzPts val="2000"/>
              <a:buFont typeface="+mj-lt"/>
              <a:buAutoNum type="arabicPeriod" startAt="5"/>
            </a:pPr>
            <a:r>
              <a:rPr lang="en-US" sz="2000" dirty="0" err="1"/>
              <a:t>Wypisz</a:t>
            </a:r>
            <a:r>
              <a:rPr lang="en-US" sz="2000" dirty="0"/>
              <a:t> </a:t>
            </a:r>
            <a:r>
              <a:rPr lang="en-US" sz="2000" dirty="0" err="1"/>
              <a:t>na</a:t>
            </a:r>
            <a:r>
              <a:rPr lang="en-US" sz="2000" dirty="0"/>
              <a:t> </a:t>
            </a:r>
            <a:r>
              <a:rPr lang="en-US" sz="2000" dirty="0" err="1"/>
              <a:t>konsoli</a:t>
            </a:r>
            <a:r>
              <a:rPr lang="en-US" sz="2000" dirty="0"/>
              <a:t> </a:t>
            </a:r>
            <a:r>
              <a:rPr lang="en-US" sz="2000" dirty="0" err="1"/>
              <a:t>informację</a:t>
            </a:r>
            <a:r>
              <a:rPr lang="en-US" sz="2000" dirty="0"/>
              <a:t> o </a:t>
            </a:r>
            <a:r>
              <a:rPr lang="en-US" sz="2000" dirty="0" err="1"/>
              <a:t>samochodzie</a:t>
            </a:r>
            <a:endParaRPr sz="2000" dirty="0"/>
          </a:p>
          <a:p>
            <a:pPr marL="0" lvl="0" indent="0" algn="ctr" rtl="0">
              <a:spcBef>
                <a:spcPts val="0"/>
              </a:spcBef>
              <a:spcAft>
                <a:spcPts val="0"/>
              </a:spcAft>
              <a:buNone/>
            </a:pPr>
            <a:r>
              <a:rPr lang="en-US" sz="1800" dirty="0">
                <a:solidFill>
                  <a:schemeClr val="dk1"/>
                </a:solidFill>
              </a:rPr>
              <a:t> </a:t>
            </a:r>
            <a:r>
              <a:rPr lang="en-US" sz="2200" dirty="0" err="1">
                <a:solidFill>
                  <a:schemeClr val="dk1"/>
                </a:solidFill>
              </a:rPr>
              <a:t>System.out.println</a:t>
            </a:r>
            <a:r>
              <a:rPr lang="en-US" sz="2200" dirty="0">
                <a:solidFill>
                  <a:schemeClr val="dk1"/>
                </a:solidFill>
              </a:rPr>
              <a:t>(</a:t>
            </a:r>
            <a:r>
              <a:rPr lang="en-US" sz="2200" dirty="0">
                <a:solidFill>
                  <a:schemeClr val="accent6"/>
                </a:solidFill>
              </a:rPr>
              <a:t>"My car is: "</a:t>
            </a:r>
            <a:r>
              <a:rPr lang="en-US" sz="2200" dirty="0">
                <a:solidFill>
                  <a:schemeClr val="dk1"/>
                </a:solidFill>
              </a:rPr>
              <a:t> + </a:t>
            </a:r>
            <a:r>
              <a:rPr lang="en-US" sz="2200" dirty="0" err="1">
                <a:solidFill>
                  <a:schemeClr val="accent5"/>
                </a:solidFill>
              </a:rPr>
              <a:t>toyota</a:t>
            </a:r>
            <a:r>
              <a:rPr lang="en-US" sz="2200" dirty="0">
                <a:solidFill>
                  <a:schemeClr val="dk1"/>
                </a:solidFill>
              </a:rPr>
              <a:t>);</a:t>
            </a:r>
            <a:endParaRPr sz="2200" dirty="0"/>
          </a:p>
          <a:p>
            <a:pPr marL="558800" lvl="0" indent="-457200" algn="l" rtl="0">
              <a:spcBef>
                <a:spcPts val="0"/>
              </a:spcBef>
              <a:spcAft>
                <a:spcPts val="0"/>
              </a:spcAft>
              <a:buSzPts val="2000"/>
              <a:buFont typeface="+mj-lt"/>
              <a:buAutoNum type="arabicPeriod" startAt="6"/>
            </a:pPr>
            <a:r>
              <a:rPr lang="en-US" sz="2000" dirty="0" err="1"/>
              <a:t>Uruchom</a:t>
            </a:r>
            <a:r>
              <a:rPr lang="en-US" sz="2000" dirty="0"/>
              <a:t> program</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Car.main</a:t>
            </a:r>
            <a:r>
              <a:rPr lang="en-US" sz="1800" b="1" i="1" dirty="0">
                <a:solidFill>
                  <a:schemeClr val="dk1"/>
                </a:solidFill>
              </a:rPr>
              <a:t>()</a:t>
            </a:r>
            <a:r>
              <a:rPr lang="en-US" sz="1800" i="1" dirty="0">
                <a:solidFill>
                  <a:schemeClr val="dk1"/>
                </a:solidFill>
              </a:rPr>
              <a:t>)</a:t>
            </a:r>
            <a:endParaRPr sz="1800" dirty="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oop</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pl.sda.oop.PrimitivesVsReferences</a:t>
            </a:r>
            <a:endParaRPr dirty="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 </a:t>
            </a:r>
            <a:r>
              <a:rPr lang="en-US" dirty="0" err="1">
                <a:latin typeface="Arial"/>
                <a:ea typeface="Arial"/>
                <a:cs typeface="Arial"/>
                <a:sym typeface="Arial"/>
              </a:rPr>
              <a:t>przekazywanie</a:t>
            </a:r>
            <a:r>
              <a:rPr lang="en-US" dirty="0">
                <a:latin typeface="Arial"/>
                <a:ea typeface="Arial"/>
                <a:cs typeface="Arial"/>
                <a:sym typeface="Arial"/>
              </a:rPr>
              <a:t> </a:t>
            </a:r>
            <a:r>
              <a:rPr lang="en-US" dirty="0" err="1">
                <a:latin typeface="Arial"/>
                <a:ea typeface="Arial"/>
                <a:cs typeface="Arial"/>
                <a:sym typeface="Arial"/>
              </a:rPr>
              <a:t>przez</a:t>
            </a:r>
            <a:r>
              <a:rPr lang="en-US" dirty="0">
                <a:latin typeface="Arial"/>
                <a:ea typeface="Arial"/>
                <a:cs typeface="Arial"/>
                <a:sym typeface="Arial"/>
              </a:rPr>
              <a:t> </a:t>
            </a:r>
            <a:r>
              <a:rPr lang="en-US" dirty="0" err="1">
                <a:latin typeface="Arial"/>
                <a:ea typeface="Arial"/>
                <a:cs typeface="Arial"/>
                <a:sym typeface="Arial"/>
              </a:rPr>
              <a:t>wartość</a:t>
            </a:r>
            <a:endParaRPr dirty="0">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opakowujące</a:t>
            </a:r>
            <a:r>
              <a:rPr lang="en-US" dirty="0">
                <a:latin typeface="Arial"/>
                <a:ea typeface="Arial"/>
                <a:cs typeface="Arial"/>
                <a:sym typeface="Arial"/>
              </a:rPr>
              <a:t> </a:t>
            </a:r>
            <a:endParaRPr dirty="0">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pl.sda.datatypes.Wrappers</a:t>
            </a:r>
            <a:endParaRPr dirty="0"/>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Klasa</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opakowująca</a:t>
            </a:r>
            <a:r>
              <a:rPr lang="en-US" sz="2000" b="1" u="sng" dirty="0">
                <a:solidFill>
                  <a:schemeClr val="accent6"/>
                </a:solidFill>
                <a:latin typeface="Arial"/>
                <a:ea typeface="Arial"/>
                <a:cs typeface="Arial"/>
                <a:sym typeface="Arial"/>
              </a:rPr>
              <a:t> (ang. wrapper)</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None/>
            </a:pP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opakowuje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typów</a:t>
            </a:r>
            <a:r>
              <a:rPr lang="en-US" sz="2000" dirty="0">
                <a:latin typeface="Arial"/>
                <a:ea typeface="Arial"/>
                <a:cs typeface="Arial"/>
                <a:sym typeface="Arial"/>
              </a:rPr>
              <a:t> </a:t>
            </a:r>
            <a:r>
              <a:rPr lang="en-US" sz="2000" dirty="0" err="1">
                <a:latin typeface="Arial"/>
                <a:ea typeface="Arial"/>
                <a:cs typeface="Arial"/>
                <a:sym typeface="Arial"/>
              </a:rPr>
              <a:t>pierwotnych</a:t>
            </a:r>
            <a:r>
              <a:rPr lang="en-US" sz="2000" dirty="0">
                <a:latin typeface="Arial"/>
                <a:ea typeface="Arial"/>
                <a:cs typeface="Arial"/>
                <a:sym typeface="Arial"/>
              </a:rPr>
              <a:t> (int, char, double) </a:t>
            </a:r>
            <a:r>
              <a:rPr lang="en-US" sz="2000" dirty="0" err="1">
                <a:latin typeface="Arial"/>
                <a:ea typeface="Arial"/>
                <a:cs typeface="Arial"/>
                <a:sym typeface="Arial"/>
              </a:rPr>
              <a:t>czyniąc</a:t>
            </a:r>
            <a:r>
              <a:rPr lang="en-US" sz="2000" dirty="0">
                <a:latin typeface="Arial"/>
                <a:ea typeface="Arial"/>
                <a:cs typeface="Arial"/>
                <a:sym typeface="Arial"/>
              </a:rPr>
              <a:t> z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zwykłe</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int 	</a:t>
            </a:r>
            <a:r>
              <a:rPr lang="en-US" sz="1800" b="1" dirty="0">
                <a:solidFill>
                  <a:schemeClr val="dk1"/>
                </a:solidFill>
              </a:rPr>
              <a:t>→ </a:t>
            </a:r>
            <a:r>
              <a:rPr lang="pl-PL" sz="1800" b="1" dirty="0">
                <a:solidFill>
                  <a:schemeClr val="dk1"/>
                </a:solidFill>
              </a:rPr>
              <a:t>     </a:t>
            </a:r>
            <a:r>
              <a:rPr lang="en-US" sz="1800" b="1" dirty="0">
                <a:solidFill>
                  <a:schemeClr val="dk1"/>
                </a:solidFill>
              </a:rPr>
              <a:t>Integer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short 	→</a:t>
            </a:r>
            <a:r>
              <a:rPr lang="pl-PL" sz="1800" b="1" dirty="0">
                <a:solidFill>
                  <a:schemeClr val="dk1"/>
                </a:solidFill>
              </a:rPr>
              <a:t>      </a:t>
            </a:r>
            <a:r>
              <a:rPr lang="en-US" sz="1800" b="1" dirty="0">
                <a:solidFill>
                  <a:schemeClr val="dk1"/>
                </a:solidFill>
              </a:rPr>
              <a:t>Short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byte	→ </a:t>
            </a:r>
            <a:r>
              <a:rPr lang="pl-PL" sz="1800" b="1" dirty="0">
                <a:solidFill>
                  <a:schemeClr val="dk1"/>
                </a:solidFill>
              </a:rPr>
              <a:t>    </a:t>
            </a:r>
            <a:r>
              <a:rPr lang="en-US" sz="1800" b="1" dirty="0">
                <a:solidFill>
                  <a:schemeClr val="dk1"/>
                </a:solidFill>
              </a:rPr>
              <a:t>Byte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long	→ </a:t>
            </a:r>
            <a:r>
              <a:rPr lang="pl-PL" sz="1800" b="1" dirty="0">
                <a:solidFill>
                  <a:schemeClr val="dk1"/>
                </a:solidFill>
              </a:rPr>
              <a:t>    </a:t>
            </a:r>
            <a:r>
              <a:rPr lang="en-US" sz="1800" b="1" dirty="0">
                <a:solidFill>
                  <a:schemeClr val="dk1"/>
                </a:solidFill>
              </a:rPr>
              <a:t>Long</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float 	→ </a:t>
            </a:r>
            <a:r>
              <a:rPr lang="pl-PL" sz="1800" b="1" dirty="0">
                <a:solidFill>
                  <a:schemeClr val="dk1"/>
                </a:solidFill>
              </a:rPr>
              <a:t>    </a:t>
            </a:r>
            <a:r>
              <a:rPr lang="en-US" sz="1800" b="1" dirty="0">
                <a:solidFill>
                  <a:schemeClr val="dk1"/>
                </a:solidFill>
              </a:rPr>
              <a:t>Float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double  	→ </a:t>
            </a:r>
            <a:r>
              <a:rPr lang="pl-PL" sz="1800" b="1" dirty="0">
                <a:solidFill>
                  <a:schemeClr val="dk1"/>
                </a:solidFill>
              </a:rPr>
              <a:t>    </a:t>
            </a:r>
            <a:r>
              <a:rPr lang="en-US" sz="1800" b="1" dirty="0">
                <a:solidFill>
                  <a:schemeClr val="dk1"/>
                </a:solidFill>
              </a:rPr>
              <a:t>Double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None/>
            </a:pPr>
            <a:r>
              <a:rPr lang="en-US" sz="1800" b="1" dirty="0">
                <a:solidFill>
                  <a:schemeClr val="dk1"/>
                </a:solidFill>
              </a:rPr>
              <a:t>char 	→ </a:t>
            </a:r>
            <a:r>
              <a:rPr lang="pl-PL" sz="1800" b="1" dirty="0">
                <a:solidFill>
                  <a:schemeClr val="dk1"/>
                </a:solidFill>
              </a:rPr>
              <a:t>   </a:t>
            </a:r>
            <a:r>
              <a:rPr lang="en-US" sz="1800" b="1" dirty="0">
                <a:solidFill>
                  <a:schemeClr val="dk1"/>
                </a:solidFill>
              </a:rPr>
              <a:t>Character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err="1">
                <a:solidFill>
                  <a:schemeClr val="dk1"/>
                </a:solidFill>
              </a:rPr>
              <a:t>boolean</a:t>
            </a:r>
            <a:r>
              <a:rPr lang="en-US" sz="1800" b="1" dirty="0">
                <a:solidFill>
                  <a:schemeClr val="dk1"/>
                </a:solidFill>
              </a:rPr>
              <a:t>	→ </a:t>
            </a:r>
            <a:r>
              <a:rPr lang="pl-PL" sz="1800" b="1" dirty="0">
                <a:solidFill>
                  <a:schemeClr val="dk1"/>
                </a:solidFill>
              </a:rPr>
              <a:t>   </a:t>
            </a:r>
            <a:r>
              <a:rPr lang="en-US" sz="1800" b="1" dirty="0">
                <a:solidFill>
                  <a:schemeClr val="dk1"/>
                </a:solidFill>
              </a:rPr>
              <a:t>Boolean</a:t>
            </a:r>
            <a:endParaRPr sz="1800" b="1" dirty="0">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JavaFx</a:t>
            </a:r>
            <a:r>
              <a:rPr lang="en-US" dirty="0">
                <a:latin typeface="Arial"/>
                <a:ea typeface="Arial"/>
                <a:cs typeface="Arial"/>
                <a:sym typeface="Arial"/>
              </a:rPr>
              <a:t> - Hello World!</a:t>
            </a:r>
            <a:endParaRPr dirty="0">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dirty="0"/>
              <a:t>public void </a:t>
            </a:r>
            <a:r>
              <a:rPr lang="en-US" sz="1800" dirty="0">
                <a:solidFill>
                  <a:schemeClr val="accent4"/>
                </a:solidFill>
              </a:rPr>
              <a:t>start</a:t>
            </a:r>
            <a:r>
              <a:rPr lang="en-US" sz="1800" dirty="0"/>
              <a:t>(</a:t>
            </a:r>
            <a:r>
              <a:rPr lang="en-US" sz="1800" dirty="0">
                <a:solidFill>
                  <a:srgbClr val="660E7A"/>
                </a:solidFill>
              </a:rPr>
              <a:t>Stage </a:t>
            </a:r>
            <a:r>
              <a:rPr lang="en-US" sz="1800" dirty="0" err="1">
                <a:solidFill>
                  <a:srgbClr val="660E7A"/>
                </a:solidFill>
              </a:rPr>
              <a:t>primaryStage</a:t>
            </a:r>
            <a:r>
              <a:rPr lang="en-US" sz="1800" dirty="0"/>
              <a:t>) {</a:t>
            </a:r>
            <a:br>
              <a:rPr lang="en-US" sz="1800" dirty="0"/>
            </a:br>
            <a:r>
              <a:rPr lang="en-US" sz="1800" dirty="0"/>
              <a:t>        </a:t>
            </a:r>
            <a:r>
              <a:rPr lang="en-US" sz="1800" dirty="0">
                <a:solidFill>
                  <a:srgbClr val="20999D"/>
                </a:solidFill>
              </a:rPr>
              <a:t>Label</a:t>
            </a:r>
            <a:r>
              <a:rPr lang="en-US" sz="1800" dirty="0"/>
              <a:t> </a:t>
            </a:r>
            <a:r>
              <a:rPr lang="en-US" sz="1800" dirty="0" err="1"/>
              <a:t>label</a:t>
            </a:r>
            <a:r>
              <a:rPr lang="en-US" sz="1800" dirty="0"/>
              <a:t> = new </a:t>
            </a:r>
            <a:r>
              <a:rPr lang="en-US" sz="1800" dirty="0">
                <a:solidFill>
                  <a:srgbClr val="20999D"/>
                </a:solidFill>
              </a:rPr>
              <a:t>Label</a:t>
            </a:r>
            <a:r>
              <a:rPr lang="en-US" sz="1800" dirty="0"/>
              <a:t>(</a:t>
            </a:r>
            <a:r>
              <a:rPr lang="en-US" sz="1800" dirty="0">
                <a:solidFill>
                  <a:schemeClr val="accent2"/>
                </a:solidFill>
              </a:rPr>
              <a:t>"Hello World from JavaFX!"</a:t>
            </a:r>
            <a:r>
              <a:rPr lang="en-US" sz="1800" dirty="0"/>
              <a:t>);</a:t>
            </a:r>
            <a:br>
              <a:rPr lang="en-US" sz="1800" dirty="0"/>
            </a:br>
            <a:br>
              <a:rPr lang="en-US" sz="1800" dirty="0"/>
            </a:br>
            <a:r>
              <a:rPr lang="en-US" sz="1800" dirty="0"/>
              <a:t>        </a:t>
            </a:r>
            <a:r>
              <a:rPr lang="en-US" sz="1800" dirty="0">
                <a:solidFill>
                  <a:srgbClr val="20999D"/>
                </a:solidFill>
              </a:rPr>
              <a:t>Button</a:t>
            </a:r>
            <a:r>
              <a:rPr lang="en-US" sz="1800" dirty="0"/>
              <a:t> </a:t>
            </a:r>
            <a:r>
              <a:rPr lang="en-US" sz="1800" dirty="0" err="1"/>
              <a:t>button</a:t>
            </a:r>
            <a:r>
              <a:rPr lang="en-US" sz="1800" dirty="0"/>
              <a:t> = new </a:t>
            </a:r>
            <a:r>
              <a:rPr lang="en-US" sz="1800" dirty="0">
                <a:solidFill>
                  <a:srgbClr val="20999D"/>
                </a:solidFill>
              </a:rPr>
              <a:t>Button</a:t>
            </a:r>
            <a:r>
              <a:rPr lang="en-US" sz="1800" dirty="0"/>
              <a:t>(</a:t>
            </a:r>
            <a:r>
              <a:rPr lang="en-US" sz="1800" dirty="0">
                <a:solidFill>
                  <a:schemeClr val="accent2"/>
                </a:solidFill>
              </a:rPr>
              <a:t>"Click me!"</a:t>
            </a:r>
            <a:r>
              <a:rPr lang="en-US" sz="1800" dirty="0"/>
              <a:t>);</a:t>
            </a:r>
            <a:br>
              <a:rPr lang="en-US" sz="1800" dirty="0"/>
            </a:br>
            <a:r>
              <a:rPr lang="en-US" sz="1800" dirty="0"/>
              <a:t>        </a:t>
            </a:r>
            <a:r>
              <a:rPr lang="en-US" sz="1800" dirty="0" err="1"/>
              <a:t>button.</a:t>
            </a:r>
            <a:r>
              <a:rPr lang="en-US" sz="1800" dirty="0" err="1">
                <a:solidFill>
                  <a:schemeClr val="accent6"/>
                </a:solidFill>
              </a:rPr>
              <a:t>setOnAction</a:t>
            </a:r>
            <a:r>
              <a:rPr lang="en-US" sz="1800" dirty="0"/>
              <a:t>(e -&gt; </a:t>
            </a:r>
            <a:r>
              <a:rPr lang="en-US" sz="1800" dirty="0" err="1"/>
              <a:t>System.out.println</a:t>
            </a:r>
            <a:r>
              <a:rPr lang="en-US" sz="1800" dirty="0"/>
              <a:t>(</a:t>
            </a:r>
            <a:r>
              <a:rPr lang="en-US" sz="1800" dirty="0">
                <a:solidFill>
                  <a:schemeClr val="accent2"/>
                </a:solidFill>
              </a:rPr>
              <a:t>"Button was clicked!"</a:t>
            </a:r>
            <a:r>
              <a:rPr lang="en-US" sz="1800" dirty="0"/>
              <a:t>));</a:t>
            </a:r>
            <a:br>
              <a:rPr lang="en-US" sz="1800" dirty="0"/>
            </a:br>
            <a:br>
              <a:rPr lang="en-US" sz="1800" dirty="0"/>
            </a:br>
            <a:r>
              <a:rPr lang="en-US" sz="1800" dirty="0"/>
              <a:t>        </a:t>
            </a:r>
            <a:r>
              <a:rPr lang="en-US" sz="1800" dirty="0" err="1">
                <a:solidFill>
                  <a:srgbClr val="20999D"/>
                </a:solidFill>
              </a:rPr>
              <a:t>VBox</a:t>
            </a:r>
            <a:r>
              <a:rPr lang="en-US" sz="1800" dirty="0"/>
              <a:t> box = new </a:t>
            </a:r>
            <a:r>
              <a:rPr lang="en-US" sz="1800" dirty="0" err="1">
                <a:solidFill>
                  <a:srgbClr val="20999D"/>
                </a:solidFill>
              </a:rPr>
              <a:t>VBox</a:t>
            </a:r>
            <a:r>
              <a:rPr lang="en-US" sz="1800" dirty="0"/>
              <a:t>();</a:t>
            </a:r>
            <a:br>
              <a:rPr lang="en-US" sz="1800" dirty="0"/>
            </a:br>
            <a:r>
              <a:rPr lang="en-US" sz="1800" dirty="0"/>
              <a:t>        </a:t>
            </a:r>
            <a:r>
              <a:rPr lang="en-US" sz="1800" dirty="0" err="1"/>
              <a:t>box.</a:t>
            </a:r>
            <a:r>
              <a:rPr lang="en-US" sz="1800" dirty="0" err="1">
                <a:solidFill>
                  <a:schemeClr val="accent6"/>
                </a:solidFill>
              </a:rPr>
              <a:t>setAlignment</a:t>
            </a:r>
            <a:r>
              <a:rPr lang="en-US" sz="1800" dirty="0"/>
              <a:t>(</a:t>
            </a:r>
            <a:r>
              <a:rPr lang="en-US" sz="1800" dirty="0" err="1">
                <a:solidFill>
                  <a:srgbClr val="42719B"/>
                </a:solidFill>
              </a:rPr>
              <a:t>Pos.CENTER</a:t>
            </a:r>
            <a:r>
              <a:rPr lang="en-US" sz="1800" dirty="0"/>
              <a:t>);</a:t>
            </a:r>
            <a:br>
              <a:rPr lang="en-US" sz="1800" dirty="0"/>
            </a:br>
            <a:r>
              <a:rPr lang="en-US" sz="1800" dirty="0"/>
              <a:t>        </a:t>
            </a:r>
            <a:r>
              <a:rPr lang="en-US" sz="1800" dirty="0" err="1"/>
              <a:t>box.</a:t>
            </a:r>
            <a:r>
              <a:rPr lang="en-US" sz="1800" dirty="0" err="1">
                <a:solidFill>
                  <a:schemeClr val="accent6"/>
                </a:solidFill>
              </a:rPr>
              <a:t>getChildren</a:t>
            </a:r>
            <a:r>
              <a:rPr lang="en-US" sz="1800" dirty="0">
                <a:solidFill>
                  <a:schemeClr val="accent6"/>
                </a:solidFill>
              </a:rPr>
              <a:t>()</a:t>
            </a:r>
            <a:r>
              <a:rPr lang="en-US" sz="1800" dirty="0"/>
              <a:t>.</a:t>
            </a:r>
            <a:r>
              <a:rPr lang="en-US" sz="1800" dirty="0" err="1">
                <a:solidFill>
                  <a:schemeClr val="accent6"/>
                </a:solidFill>
              </a:rPr>
              <a:t>addAll</a:t>
            </a:r>
            <a:r>
              <a:rPr lang="en-US" sz="1800" dirty="0"/>
              <a:t>(label, button);</a:t>
            </a:r>
            <a:br>
              <a:rPr lang="en-US" sz="1800" dirty="0"/>
            </a:br>
            <a:br>
              <a:rPr lang="en-US" sz="1800" dirty="0"/>
            </a:br>
            <a:r>
              <a:rPr lang="en-US" sz="1800" dirty="0"/>
              <a:t>        </a:t>
            </a:r>
            <a:r>
              <a:rPr lang="en-US" sz="1800" dirty="0" err="1"/>
              <a:t>primaryStage.</a:t>
            </a:r>
            <a:r>
              <a:rPr lang="en-US" sz="1800" dirty="0" err="1">
                <a:solidFill>
                  <a:schemeClr val="accent6"/>
                </a:solidFill>
              </a:rPr>
              <a:t>setTitle</a:t>
            </a:r>
            <a:r>
              <a:rPr lang="en-US" sz="1800" dirty="0"/>
              <a:t>(</a:t>
            </a:r>
            <a:r>
              <a:rPr lang="en-US" sz="1800" dirty="0">
                <a:solidFill>
                  <a:schemeClr val="accent2"/>
                </a:solidFill>
              </a:rPr>
              <a:t>"Hello World - JavaFX"</a:t>
            </a:r>
            <a:r>
              <a:rPr lang="en-US" sz="1800" dirty="0"/>
              <a:t>);</a:t>
            </a:r>
            <a:br>
              <a:rPr lang="en-US" sz="1800" dirty="0"/>
            </a:br>
            <a:r>
              <a:rPr lang="en-US" sz="1800" dirty="0"/>
              <a:t>        </a:t>
            </a:r>
            <a:r>
              <a:rPr lang="en-US" sz="1800" dirty="0" err="1"/>
              <a:t>primaryStage.</a:t>
            </a:r>
            <a:r>
              <a:rPr lang="en-US" sz="1800" dirty="0" err="1">
                <a:solidFill>
                  <a:schemeClr val="accent6"/>
                </a:solidFill>
              </a:rPr>
              <a:t>setScene</a:t>
            </a:r>
            <a:r>
              <a:rPr lang="en-US" sz="1800" dirty="0"/>
              <a:t>(new </a:t>
            </a:r>
            <a:r>
              <a:rPr lang="en-US" sz="1800" dirty="0">
                <a:solidFill>
                  <a:srgbClr val="20999D"/>
                </a:solidFill>
              </a:rPr>
              <a:t>Scene</a:t>
            </a:r>
            <a:r>
              <a:rPr lang="en-US" sz="1800" dirty="0"/>
              <a:t>(</a:t>
            </a:r>
            <a:r>
              <a:rPr lang="en-US" sz="1800" dirty="0">
                <a:solidFill>
                  <a:srgbClr val="660E7A"/>
                </a:solidFill>
              </a:rPr>
              <a:t>box</a:t>
            </a:r>
            <a:r>
              <a:rPr lang="en-US" sz="1800" dirty="0"/>
              <a:t>, </a:t>
            </a:r>
            <a:r>
              <a:rPr lang="en-US" sz="1800" dirty="0">
                <a:solidFill>
                  <a:srgbClr val="660E7A"/>
                </a:solidFill>
              </a:rPr>
              <a:t>300</a:t>
            </a:r>
            <a:r>
              <a:rPr lang="en-US" sz="1800" dirty="0"/>
              <a:t>, </a:t>
            </a:r>
            <a:r>
              <a:rPr lang="en-US" sz="1800" dirty="0">
                <a:solidFill>
                  <a:srgbClr val="660E7A"/>
                </a:solidFill>
              </a:rPr>
              <a:t>200</a:t>
            </a:r>
            <a:r>
              <a:rPr lang="en-US" sz="1800" dirty="0"/>
              <a:t>));</a:t>
            </a:r>
            <a:br>
              <a:rPr lang="en-US" sz="1800" dirty="0"/>
            </a:br>
            <a:r>
              <a:rPr lang="en-US" sz="1800" dirty="0"/>
              <a:t>        </a:t>
            </a:r>
            <a:r>
              <a:rPr lang="en-US" sz="1800" dirty="0" err="1"/>
              <a:t>primaryStage.</a:t>
            </a:r>
            <a:r>
              <a:rPr lang="en-US" sz="1800" dirty="0" err="1">
                <a:solidFill>
                  <a:schemeClr val="accent6"/>
                </a:solidFill>
              </a:rPr>
              <a:t>show</a:t>
            </a:r>
            <a:r>
              <a:rPr lang="en-US" sz="1800" dirty="0"/>
              <a:t>();</a:t>
            </a:r>
            <a:br>
              <a:rPr lang="en-US" sz="1800" dirty="0"/>
            </a:br>
            <a:r>
              <a:rPr lang="en-US" sz="1800" dirty="0"/>
              <a:t>}</a:t>
            </a:r>
            <a:endParaRPr sz="1800" dirty="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helloworld</a:t>
            </a:r>
            <a:endParaRPr dirty="0"/>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HelloWorldFx.main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t>klasę</a:t>
            </a:r>
            <a:r>
              <a:rPr lang="en-US" sz="2400" dirty="0"/>
              <a:t> </a:t>
            </a:r>
            <a:r>
              <a:rPr lang="en-US" sz="2400" dirty="0" err="1">
                <a:solidFill>
                  <a:srgbClr val="20999D"/>
                </a:solidFill>
              </a:rPr>
              <a:t>HelloWorldFx</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przycisku</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dla</a:t>
            </a:r>
            <a:r>
              <a:rPr lang="en-US" sz="2400" dirty="0"/>
              <a:t> </a:t>
            </a:r>
            <a:r>
              <a:rPr lang="en-US" sz="2400" dirty="0" err="1"/>
              <a:t>obiektu</a:t>
            </a:r>
            <a:r>
              <a:rPr lang="en-US" sz="2400" dirty="0"/>
              <a:t> </a:t>
            </a:r>
            <a:r>
              <a:rPr lang="en-US" sz="2400" dirty="0" err="1"/>
              <a:t>typu</a:t>
            </a:r>
            <a:r>
              <a:rPr lang="en-US" sz="2400" dirty="0"/>
              <a:t> Label</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2"/>
            </a:pPr>
            <a:r>
              <a:rPr lang="en-US" sz="2400" dirty="0" err="1"/>
              <a:t>Dodaj</a:t>
            </a:r>
            <a:r>
              <a:rPr lang="en-US" sz="2400" dirty="0"/>
              <a:t> do </a:t>
            </a:r>
            <a:r>
              <a:rPr lang="en-US" sz="2400" dirty="0" err="1"/>
              <a:t>klasy</a:t>
            </a:r>
            <a:r>
              <a:rPr lang="en-US" sz="2400" dirty="0"/>
              <a:t> </a:t>
            </a:r>
            <a:r>
              <a:rPr lang="en-US" sz="2400" dirty="0" err="1">
                <a:solidFill>
                  <a:srgbClr val="20999D"/>
                </a:solidFill>
              </a:rPr>
              <a:t>HelloWorldFx</a:t>
            </a:r>
            <a:r>
              <a:rPr lang="en-US" sz="2400" dirty="0">
                <a:solidFill>
                  <a:srgbClr val="20999D"/>
                </a:solidFill>
              </a:rPr>
              <a:t> </a:t>
            </a:r>
            <a:r>
              <a:rPr lang="en-US" sz="2400" dirty="0" err="1"/>
              <a:t>kontrolki</a:t>
            </a:r>
            <a:r>
              <a:rPr lang="en-US" sz="2400" dirty="0"/>
              <a:t> </a:t>
            </a:r>
            <a:r>
              <a:rPr lang="en-US" sz="2400" dirty="0" err="1"/>
              <a:t>typu</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TextField</a:t>
            </a:r>
            <a:endParaRPr sz="2400" dirty="0"/>
          </a:p>
          <a:p>
            <a:pPr marL="914400" lvl="1" indent="-381000" algn="l" rtl="0">
              <a:lnSpc>
                <a:spcPct val="90000"/>
              </a:lnSpc>
              <a:spcBef>
                <a:spcPts val="0"/>
              </a:spcBef>
              <a:spcAft>
                <a:spcPts val="0"/>
              </a:spcAft>
              <a:buSzPts val="2400"/>
              <a:buAutoNum type="alphaLcPeriod"/>
            </a:pPr>
            <a:r>
              <a:rPr lang="en-US" sz="2400" dirty="0"/>
              <a:t>Button</a:t>
            </a:r>
            <a:endParaRPr sz="2400" dirty="0"/>
          </a:p>
          <a:p>
            <a:pPr marL="914400" lvl="1" indent="-381000" algn="l" rtl="0">
              <a:lnSpc>
                <a:spcPct val="90000"/>
              </a:lnSpc>
              <a:spcBef>
                <a:spcPts val="0"/>
              </a:spcBef>
              <a:spcAft>
                <a:spcPts val="0"/>
              </a:spcAft>
              <a:buSzPts val="2400"/>
              <a:buAutoNum type="alphaLcPeriod"/>
            </a:pPr>
            <a:r>
              <a:rPr lang="en-US" sz="2400" dirty="0"/>
              <a:t>Label</a:t>
            </a:r>
            <a:endParaRPr sz="2400" dirty="0"/>
          </a:p>
          <a:p>
            <a:pPr marL="0" lvl="0" indent="0" algn="l" rtl="0">
              <a:lnSpc>
                <a:spcPct val="90000"/>
              </a:lnSpc>
              <a:spcBef>
                <a:spcPts val="0"/>
              </a:spcBef>
              <a:spcAft>
                <a:spcPts val="0"/>
              </a:spcAft>
              <a:buNone/>
            </a:pPr>
            <a:endParaRPr sz="2400" dirty="0"/>
          </a:p>
          <a:p>
            <a:pPr marL="0" lvl="0" indent="0" algn="l" rtl="0">
              <a:lnSpc>
                <a:spcPct val="90000"/>
              </a:lnSpc>
              <a:spcBef>
                <a:spcPts val="0"/>
              </a:spcBef>
              <a:spcAft>
                <a:spcPts val="0"/>
              </a:spcAft>
              <a:buNone/>
            </a:pPr>
            <a:r>
              <a:rPr lang="en-US" sz="2400" dirty="0"/>
              <a:t>3. </a:t>
            </a:r>
            <a:r>
              <a:rPr lang="en-US" sz="2400" dirty="0">
                <a:solidFill>
                  <a:srgbClr val="FF0000"/>
                </a:solidFill>
              </a:rPr>
              <a:t>*</a:t>
            </a:r>
            <a:r>
              <a:rPr lang="en-US" sz="2400" dirty="0"/>
              <a:t> </a:t>
            </a:r>
            <a:r>
              <a:rPr lang="en-US" sz="2400" dirty="0" err="1"/>
              <a:t>Spraw</a:t>
            </a:r>
            <a:r>
              <a:rPr lang="en-US" sz="2400" dirty="0"/>
              <a:t> by po </a:t>
            </a:r>
            <a:r>
              <a:rPr lang="en-US" sz="2400" dirty="0" err="1"/>
              <a:t>kliknięciu</a:t>
            </a:r>
            <a:r>
              <a:rPr lang="en-US" sz="2400" dirty="0"/>
              <a:t> </a:t>
            </a:r>
            <a:r>
              <a:rPr lang="en-US" sz="2400" dirty="0" err="1"/>
              <a:t>przycisku</a:t>
            </a:r>
            <a:r>
              <a:rPr lang="en-US" sz="2400" dirty="0"/>
              <a:t> </a:t>
            </a:r>
            <a:r>
              <a:rPr lang="en-US" sz="2400" dirty="0" err="1"/>
              <a:t>dodanego</a:t>
            </a:r>
            <a:r>
              <a:rPr lang="en-US" sz="2400" dirty="0"/>
              <a:t> w pkt. 2 </a:t>
            </a:r>
            <a:r>
              <a:rPr lang="en-US" sz="2400" dirty="0" err="1"/>
              <a:t>tekst</a:t>
            </a:r>
            <a:r>
              <a:rPr lang="en-US" sz="2400" dirty="0"/>
              <a:t> </a:t>
            </a:r>
            <a:r>
              <a:rPr lang="en-US" sz="2400" dirty="0" err="1"/>
              <a:t>wpisany</a:t>
            </a:r>
            <a:r>
              <a:rPr lang="en-US" sz="2400" dirty="0"/>
              <a:t> do </a:t>
            </a:r>
            <a:r>
              <a:rPr lang="en-US" sz="2400" dirty="0" err="1"/>
              <a:t>kontrolki</a:t>
            </a:r>
            <a:r>
              <a:rPr lang="en-US" sz="2400" dirty="0"/>
              <a:t> </a:t>
            </a:r>
            <a:r>
              <a:rPr lang="en-US" sz="2400" dirty="0" err="1"/>
              <a:t>typu</a:t>
            </a:r>
            <a:r>
              <a:rPr lang="en-US" sz="2400" dirty="0"/>
              <a:t> </a:t>
            </a:r>
            <a:r>
              <a:rPr lang="en-US" sz="2400" dirty="0" err="1"/>
              <a:t>TextField</a:t>
            </a:r>
            <a:r>
              <a:rPr lang="en-US" sz="2400" dirty="0"/>
              <a:t> </a:t>
            </a:r>
            <a:r>
              <a:rPr lang="en-US" sz="2400" dirty="0" err="1"/>
              <a:t>został</a:t>
            </a:r>
            <a:r>
              <a:rPr lang="en-US" sz="2400" dirty="0"/>
              <a:t> </a:t>
            </a:r>
            <a:r>
              <a:rPr lang="en-US" sz="2400" dirty="0" err="1"/>
              <a:t>skopiowany</a:t>
            </a:r>
            <a:r>
              <a:rPr lang="en-US" sz="2400" dirty="0"/>
              <a:t> do </a:t>
            </a:r>
            <a:r>
              <a:rPr lang="en-US" sz="2400" dirty="0" err="1"/>
              <a:t>kontrolki</a:t>
            </a:r>
            <a:r>
              <a:rPr lang="en-US" sz="2400" dirty="0"/>
              <a:t> </a:t>
            </a:r>
            <a:r>
              <a:rPr lang="en-US" sz="2400" dirty="0" err="1"/>
              <a:t>typu</a:t>
            </a:r>
            <a:r>
              <a:rPr lang="en-US" sz="2400" dirty="0"/>
              <a:t> Label.</a:t>
            </a:r>
            <a:endParaRPr sz="2400" dirty="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dirty="0" err="1">
                <a:solidFill>
                  <a:srgbClr val="000000"/>
                </a:solidFill>
                <a:latin typeface="Arial"/>
                <a:ea typeface="Arial"/>
                <a:cs typeface="Arial"/>
                <a:sym typeface="Arial"/>
              </a:rPr>
              <a:t>programowanie</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posługiwaniu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przed</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użyciem</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muszą</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być</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tworzone</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do </a:t>
            </a:r>
            <a:r>
              <a:rPr lang="en-US" sz="2800" dirty="0" err="1">
                <a:solidFill>
                  <a:srgbClr val="000000"/>
                </a:solidFill>
                <a:latin typeface="Arial"/>
                <a:ea typeface="Arial"/>
                <a:cs typeface="Arial"/>
                <a:sym typeface="Arial"/>
              </a:rPr>
              <a:t>tworzenia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obiektów</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służy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a:t>
            </a:r>
            <a:endParaRPr sz="2800" b="1"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b="1"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po </a:t>
            </a:r>
            <a:r>
              <a:rPr lang="en-US" sz="2800" dirty="0" err="1">
                <a:solidFill>
                  <a:srgbClr val="000000"/>
                </a:solidFill>
                <a:latin typeface="Arial"/>
                <a:ea typeface="Arial"/>
                <a:cs typeface="Arial"/>
                <a:sym typeface="Arial"/>
              </a:rPr>
              <a:t>słowie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podajemy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odwołanie</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konstruktora</a:t>
            </a:r>
            <a:r>
              <a:rPr lang="en-US" sz="2800" dirty="0">
                <a:solidFill>
                  <a:srgbClr val="000000"/>
                </a:solidFill>
                <a:latin typeface="Arial"/>
                <a:ea typeface="Arial"/>
                <a:cs typeface="Arial"/>
                <a:sym typeface="Arial"/>
              </a:rPr>
              <a:t> z </a:t>
            </a:r>
            <a:r>
              <a:rPr lang="en-US" sz="2800" dirty="0" err="1">
                <a:solidFill>
                  <a:srgbClr val="000000"/>
                </a:solidFill>
                <a:latin typeface="Arial"/>
                <a:ea typeface="Arial"/>
                <a:cs typeface="Arial"/>
                <a:sym typeface="Arial"/>
              </a:rPr>
              <a:t>odpowiednimi</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argumentami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zwraca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odniesienie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swoisty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adres</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nowo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utworzonego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obiektu</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posługiwanie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wyłącznie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operowaniu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referencjach</a:t>
            </a:r>
            <a:endParaRPr sz="2800" dirty="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nowej</a:t>
            </a:r>
            <a:r>
              <a:rPr lang="en-US" sz="1800" dirty="0"/>
              <a:t> </a:t>
            </a:r>
            <a:r>
              <a:rPr lang="en-US" sz="1800" dirty="0" err="1"/>
              <a:t>klasy</a:t>
            </a:r>
            <a:r>
              <a:rPr lang="en-US" sz="1800" dirty="0"/>
              <a:t>: </a:t>
            </a:r>
            <a:r>
              <a:rPr lang="en-US" sz="1800" u="sng" dirty="0">
                <a:solidFill>
                  <a:schemeClr val="hlink"/>
                </a:solidFill>
                <a:hlinkClick r:id="rId3"/>
              </a:rPr>
              <a:t>https://goo.gl/NSmFTP</a:t>
            </a:r>
            <a:endParaRPr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solidFill>
                  <a:srgbClr val="000000"/>
                </a:solidFill>
                <a:latin typeface="Arial"/>
                <a:ea typeface="Arial"/>
                <a:cs typeface="Arial"/>
                <a:sym typeface="Arial"/>
              </a:rPr>
              <a:t>Tworzymy model danych dla drzewa genealogicznego</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Przyjmujemy prosty model rodziny: 2 rodziców + 2 dzieci (syn i córka) + 2 dziadków (babcia i dziadek) z obu stron (czyli w sumie 4 osoby dziadków)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osoba powinna mieć dane: imię, nazwisko, wiek</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rodzina powinna zawierać: wszystkich członków rodziny (jako osobne pola dla każdej z osób: mąż, żona, syn, córka itp)</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Dodatkowo obiekt rodziny powinien mieć:</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metodę, która zwróci opis całej rodziny jako String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a:t>
            </a:r>
            <a:r>
              <a:rPr lang="en-US" sz="2000"/>
              <a:t>ę,</a:t>
            </a:r>
            <a:r>
              <a:rPr lang="en-US" sz="2000">
                <a:solidFill>
                  <a:srgbClr val="000000"/>
                </a:solidFill>
              </a:rPr>
              <a:t> która zwróci sumę lat wszystkich członków rodziny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chemeClr val="dk1"/>
                </a:solidFill>
              </a:rPr>
              <a:t>metodę, która zwróci</a:t>
            </a:r>
            <a:r>
              <a:rPr lang="en-US" sz="2000">
                <a:solidFill>
                  <a:srgbClr val="000000"/>
                </a:solidFill>
              </a:rPr>
              <a:t> średnią arytmetyczną wieku członków rodziny</a:t>
            </a:r>
            <a:endParaRPr sz="2000">
              <a:solidFill>
                <a:srgbClr val="000000"/>
              </a:solidFil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W osobnej klasie FamilyTest tworzymy 2-3 rodziny i wypisujemy informacje o nich na ekran</a:t>
            </a:r>
            <a:endParaRPr sz="200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a:t>
            </a:r>
            <a:endParaRPr>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Modyfikatory dostępu</a:t>
            </a:r>
            <a:endParaRPr>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Hermetyzacja / Enkapsulacja (ang. encapsulation)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ukrywanie szczegółów implementacji (danych i metod) wewnątrz klasy, tak aby z zewnątrz klasy było dostępne tylko to, co użytkownikowi będzie potrzebne do pracy z obiektem (publiczne API)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pl.sda.encapsulation.Vehicle</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Umieść klasy które utworzyłeś do tej pory w swoim projekcie w osobnych pakietach tak żeby rozgraniczyć poszczególne bloki / zagadnienia nauki programowania</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 utworzonych w zadaniu na początku zajęć (drzewo genealogiczne) odpowiednie modyfikatory dostępu na poziomie pól, konstruktorów i metod.</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repozytorium kodu, w pakiecie </a:t>
            </a:r>
            <a:r>
              <a:rPr lang="en-US" sz="1800" b="1">
                <a:latin typeface="Arial"/>
                <a:ea typeface="Arial"/>
                <a:cs typeface="Arial"/>
                <a:sym typeface="Arial"/>
              </a:rPr>
              <a:t>encapsulation</a:t>
            </a:r>
            <a:r>
              <a:rPr lang="en-US" sz="1800">
                <a:latin typeface="Arial"/>
                <a:ea typeface="Arial"/>
                <a:cs typeface="Arial"/>
                <a:sym typeface="Arial"/>
              </a:rPr>
              <a:t> znajduje się kolejny pakiet nazwany </a:t>
            </a:r>
            <a:r>
              <a:rPr lang="en-US" sz="1800" b="1">
                <a:latin typeface="Arial"/>
                <a:ea typeface="Arial"/>
                <a:cs typeface="Arial"/>
                <a:sym typeface="Arial"/>
              </a:rPr>
              <a:t>task</a:t>
            </a:r>
            <a:r>
              <a:rPr lang="en-US" sz="1800">
                <a:latin typeface="Arial"/>
                <a:ea typeface="Arial"/>
                <a:cs typeface="Arial"/>
                <a:sym typeface="Arial"/>
              </a:rPr>
              <a:t>, gdzie jest kilka klas, które należy uporządkować i utworzyć dla nich odpowiednie pakiety. To Twoje zadanie. Działaj wyłącznie w obrębie pakietu </a:t>
            </a:r>
            <a:r>
              <a:rPr lang="en-US" sz="1800" b="1">
                <a:latin typeface="Arial"/>
                <a:ea typeface="Arial"/>
                <a:cs typeface="Arial"/>
                <a:sym typeface="Arial"/>
              </a:rPr>
              <a:t>task</a:t>
            </a:r>
            <a:r>
              <a:rPr lang="en-US" sz="1800">
                <a:latin typeface="Arial"/>
                <a:ea typeface="Arial"/>
                <a:cs typeface="Arial"/>
                <a:sym typeface="Arial"/>
              </a:rPr>
              <a:t>.</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W klasach, które właśnie zostały uporządkowane ktoś popełnił błędy i nie zadbał o prawidłową hermetyzację danych oraz modyfikatory dostępu. Przejrzyj klasy i postaraj się by kod był zgodny z tym co było powiedziane na zajęciach - przeprojektuj klasy by spełniały zasady hermetyzacji, a przy tym udostępniały do "świata zewnętrznego" tylko potrzebne API. Zadbaj o prawidłowe użycie danych. Utwórz przykłady użycia w klasie </a:t>
            </a:r>
            <a:r>
              <a:rPr lang="en-US" sz="1800" b="1">
                <a:latin typeface="Arial"/>
                <a:ea typeface="Arial"/>
                <a:cs typeface="Arial"/>
                <a:sym typeface="Arial"/>
              </a:rPr>
              <a:t>OnlineShop</a:t>
            </a:r>
            <a:r>
              <a:rPr lang="en-US" sz="1800">
                <a:latin typeface="Arial"/>
                <a:ea typeface="Arial"/>
                <a:cs typeface="Arial"/>
                <a:sym typeface="Arial"/>
              </a:rPr>
              <a:t>. Sprawdź, czy Twój kod jest odporny na błędy.</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która będzie zapewniać API do zarządzania sklepem: użytkownik dodaje wybrane przedmioty w zadanej ilości do swojego koszyka, a następnie dokonuje zakupu. Wykonywane operacje powinny być wyświetlane na konsoli. Zadbaj o odpowiednią hermetyzację swojego API oraz właściwe modyfikatory dostępu.</a:t>
            </a:r>
            <a:endParaRPr sz="180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niezmienność (immutability)</a:t>
            </a:r>
            <a:endParaRPr sz="240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StringBuilder</a:t>
            </a:r>
            <a:endParaRPr sz="240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StringBuffer, StringBuilder</a:t>
            </a:r>
            <a:endParaRPr sz="240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pl.sda.strings.StringExamples</a:t>
            </a:r>
            <a:endParaRPr>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klasę, która wykorzysta większość z metod dostępnych w klasie String.</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zwróci tekst: “Simon says: [</a:t>
            </a:r>
            <a:r>
              <a:rPr lang="en-US" sz="2100" i="1">
                <a:latin typeface="Arial"/>
                <a:ea typeface="Arial"/>
                <a:cs typeface="Arial"/>
                <a:sym typeface="Arial"/>
              </a:rPr>
              <a:t>{text}</a:t>
            </a:r>
            <a:r>
              <a:rPr lang="en-US" sz="2100">
                <a:latin typeface="Arial"/>
                <a:ea typeface="Arial"/>
                <a:cs typeface="Arial"/>
                <a:sym typeface="Arial"/>
              </a:rPr>
              <a:t>]”, gdzie </a:t>
            </a:r>
            <a:r>
              <a:rPr lang="en-US" sz="2100" i="1">
                <a:latin typeface="Arial"/>
                <a:ea typeface="Arial"/>
                <a:cs typeface="Arial"/>
                <a:sym typeface="Arial"/>
              </a:rPr>
              <a:t>{text}</a:t>
            </a:r>
            <a:r>
              <a:rPr lang="en-US" sz="2100">
                <a:latin typeface="Arial"/>
                <a:ea typeface="Arial"/>
                <a:cs typeface="Arial"/>
                <a:sym typeface="Arial"/>
              </a:rPr>
              <a:t> - to argument metody. Użyj konkatenacji lub StringBuildera.</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 otrzyma jedną zmienną typu String, usunie z niej białe znaki z początku i końca tekstu oraz zamieni wszystkie litery na małe.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Dodaj do klas reprezentujących osobę i rodzinę utworzonych w zadaniu na początku zajęć metody </a:t>
            </a:r>
            <a:r>
              <a:rPr lang="en-US" sz="2100" i="1">
                <a:latin typeface="Arial"/>
                <a:ea typeface="Arial"/>
                <a:cs typeface="Arial"/>
                <a:sym typeface="Arial"/>
              </a:rPr>
              <a:t>toString(),</a:t>
            </a:r>
            <a:r>
              <a:rPr lang="en-US" sz="2100">
                <a:latin typeface="Arial"/>
                <a:ea typeface="Arial"/>
                <a:cs typeface="Arial"/>
                <a:sym typeface="Arial"/>
              </a:rPr>
              <a:t> które w czytelny sposób wyświetlą informacje o obiekcie. </a:t>
            </a:r>
            <a:endParaRPr sz="10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oba teksty zaczynają się od tego samego znaku.</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3 ostatnie znaki w obu tekstach są takie same.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W ramach zadania nr 4 użyj StringBuildera do tworzenia wersji tekstowej obiektów.</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Napisz metodę sprawdzającą, czy dany łańcuch zawiera co najmniej trzy razy słowo “nie”.</a:t>
            </a:r>
            <a:endParaRPr sz="2100">
              <a:solidFill>
                <a:srgbClr val="999999"/>
              </a:solidFill>
              <a:latin typeface="Arial"/>
              <a:ea typeface="Arial"/>
              <a:cs typeface="Arial"/>
              <a:sym typeface="Arial"/>
            </a:endParaRPr>
          </a:p>
          <a:p>
            <a:pPr marL="0" lvl="0" indent="0" algn="l" rtl="0">
              <a:spcBef>
                <a:spcPts val="0"/>
              </a:spcBef>
              <a:spcAft>
                <a:spcPts val="0"/>
              </a:spcAft>
              <a:buNone/>
            </a:pPr>
            <a:endParaRPr sz="210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Pętle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while, do .. while, for</a:t>
            </a:r>
            <a:endParaRPr sz="3600" b="1">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Geo</vt:lpstr>
      <vt:lpstr>Arial</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20</cp:revision>
  <dcterms:modified xsi:type="dcterms:W3CDTF">2019-03-13T00:28:57Z</dcterms:modified>
</cp:coreProperties>
</file>