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modernComment_12D_802EACC4.xml" ContentType="application/vnd.ms-powerpoint.comment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7"/>
  </p:notesMasterIdLst>
  <p:sldIdLst>
    <p:sldId id="291" r:id="rId2"/>
    <p:sldId id="298" r:id="rId3"/>
    <p:sldId id="299" r:id="rId4"/>
    <p:sldId id="312" r:id="rId5"/>
    <p:sldId id="301" r:id="rId6"/>
    <p:sldId id="307" r:id="rId7"/>
    <p:sldId id="314" r:id="rId8"/>
    <p:sldId id="315" r:id="rId9"/>
    <p:sldId id="300" r:id="rId10"/>
    <p:sldId id="304" r:id="rId11"/>
    <p:sldId id="305" r:id="rId12"/>
    <p:sldId id="316" r:id="rId13"/>
    <p:sldId id="306" r:id="rId14"/>
    <p:sldId id="303" r:id="rId15"/>
    <p:sldId id="308" r:id="rId16"/>
  </p:sldIdLst>
  <p:sldSz cx="9144000" cy="5143500" type="screen16x9"/>
  <p:notesSz cx="6858000" cy="9144000"/>
  <p:embeddedFontLst>
    <p:embeddedFont>
      <p:font typeface="Bahnschrift" panose="020B0502040204020203" pitchFamily="34" charset="0"/>
      <p:regular r:id="rId18"/>
      <p:bold r:id="rId19"/>
    </p:embeddedFont>
    <p:embeddedFont>
      <p:font typeface="Bebas Neue" panose="020B0606020202050201" pitchFamily="34" charset="0"/>
      <p:regular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Fira Sans Extra Condensed" panose="020B0503050000020004" pitchFamily="34" charset="0"/>
      <p:regular r:id="rId25"/>
      <p:bold r:id="rId26"/>
      <p:italic r:id="rId27"/>
      <p:boldItalic r:id="rId28"/>
    </p:embeddedFont>
    <p:embeddedFont>
      <p:font typeface="Fira Sans Extra Condensed SemiBold" panose="020B0604020202020204" charset="0"/>
      <p:regular r:id="rId29"/>
      <p:bold r:id="rId30"/>
      <p:italic r:id="rId31"/>
      <p:boldItalic r:id="rId32"/>
    </p:embeddedFont>
    <p:embeddedFont>
      <p:font typeface="Playfair Display ExtraBold" panose="020B0604020202020204" charset="0"/>
      <p:bold r:id="rId33"/>
      <p:boldItalic r:id="rId34"/>
    </p:embeddedFont>
    <p:embeddedFont>
      <p:font typeface="Roboto" panose="02000000000000000000" pitchFamily="2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4E94406-1702-2FF4-681B-2BF5FD1D9B72}" name="sabbas2" initials="sa" userId="S::sabbas2@uw.edu::1464b06d-ceef-4a05-8d26-8599a01ee326" providerId="AD"/>
  <p188:author id="{4FB3343A-4152-EC01-522A-0F0E02E0BE1B}" name="Bryan T. Ahaneku Chucha" initials="BC" userId="S::btac3ix3@uw.edu::47482832-3a49-4b59-b704-9c9877eefb60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406977B-B62A-4B2C-BBE5-B27FA434744E}">
  <a:tblStyle styleId="{9406977B-B62A-4B2C-BBE5-B27FA434744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706" autoAdjust="0"/>
  </p:normalViewPr>
  <p:slideViewPr>
    <p:cSldViewPr snapToGrid="0">
      <p:cViewPr varScale="1">
        <p:scale>
          <a:sx n="113" d="100"/>
          <a:sy n="113" d="100"/>
        </p:scale>
        <p:origin x="64" y="8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9" Type="http://schemas.openxmlformats.org/officeDocument/2006/relationships/presProps" Target="presProps.xml"/><Relationship Id="rId21" Type="http://schemas.openxmlformats.org/officeDocument/2006/relationships/font" Target="fonts/font4.fntdata"/><Relationship Id="rId34" Type="http://schemas.openxmlformats.org/officeDocument/2006/relationships/font" Target="fonts/font17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font" Target="fonts/font20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font" Target="fonts/font19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font" Target="fonts/font18.fntdata"/><Relationship Id="rId43" Type="http://schemas.microsoft.com/office/2018/10/relationships/authors" Target="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38" Type="http://schemas.openxmlformats.org/officeDocument/2006/relationships/font" Target="fonts/font21.fntdata"/></Relationships>
</file>

<file path=ppt/comments/modernComment_12D_802EACC4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6804BD39-6375-4AAC-B511-EB2647F10AEC}" authorId="{F4E94406-1702-2FF4-681B-2BF5FD1D9B72}" status="resolved" created="2022-12-14T20:18:07.098">
    <pc:sldMkLst xmlns:pc="http://schemas.microsoft.com/office/powerpoint/2013/main/command">
      <pc:docMk/>
      <pc:sldMk cId="2150542532" sldId="264"/>
    </pc:sldMkLst>
    <p188:replyLst>
      <p188:reply id="{701E4542-9145-4FF7-97CF-826264238A7F}" authorId="{F4E94406-1702-2FF4-681B-2BF5FD1D9B72}" created="2022-12-14T20:21:18.767">
        <p188:txBody>
          <a:bodyPr/>
          <a:lstStyle/>
          <a:p>
            <a:r>
              <a:rPr lang="en-US"/>
              <a:t>1: # orders. 2: # of customers. 3: Revenue. 4: # Revenue Per Customers. 5: # of returns. </a:t>
            </a:r>
          </a:p>
        </p188:txBody>
      </p188:reply>
      <p188:reply id="{5AE7AC41-5033-4DCE-9D45-2D6ABDA863D6}" authorId="{F4E94406-1702-2FF4-681B-2BF5FD1D9B72}" created="2022-12-14T20:23:12.368">
        <p188:txBody>
          <a:bodyPr/>
          <a:lstStyle/>
          <a:p>
            <a:r>
              <a:rPr lang="en-US"/>
              <a:t>6: Returns as a proportion of revenue. </a:t>
            </a:r>
          </a:p>
        </p188:txBody>
      </p188:reply>
      <p188:reply id="{72CAEDBC-CE98-49AF-A01D-F894F96DD223}" authorId="{F4E94406-1702-2FF4-681B-2BF5FD1D9B72}" created="2022-12-14T20:23:39.839">
        <p188:txBody>
          <a:bodyPr/>
          <a:lstStyle/>
          <a:p>
            <a:r>
              <a:rPr lang="en-US"/>
              <a:t>Histogram on monthly revenue or something?</a:t>
            </a:r>
          </a:p>
        </p188:txBody>
      </p188:reply>
    </p188:replyLst>
    <p188:txBody>
      <a:bodyPr/>
      <a:lstStyle/>
      <a:p>
        <a:r>
          <a:rPr lang="en-US"/>
          <a:t># of orders
# of returns
Average order size
Return amount per month
Revenue 
Revenue per customer
# of unique customers
# of unique countries (38 ish)
Data discrepancies </a:t>
        </a:r>
      </a:p>
    </p188:txBody>
  </p188:cm>
  <p188:cm id="{5DAE045D-5840-4914-A344-36C41DAAA6AA}" authorId="{4FB3343A-4152-EC01-522A-0F0E02E0BE1B}" status="resolved" created="2022-12-14T20:33:15.531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150542532" sldId="264"/>
      <ac:picMk id="2" creationId="{A4758B83-8229-6E83-6F6F-E787529C6B6F}"/>
    </ac:deMkLst>
    <p188:txBody>
      <a:bodyPr/>
      <a:lstStyle/>
      <a:p>
        <a:r>
          <a:rPr lang="en-US"/>
          <a:t>format to match orange formatting.
remove amazon fee???</a:t>
        </a:r>
      </a:p>
    </p188:txBody>
  </p188:cm>
</p188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FB4F37-A655-4313-AAB1-936ECDB9DC81}" type="doc">
      <dgm:prSet loTypeId="urn:microsoft.com/office/officeart/2016/7/layout/ChevronBlock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04D8E39-B569-4481-8692-11DF48751CE9}">
      <dgm:prSet/>
      <dgm:spPr/>
      <dgm:t>
        <a:bodyPr/>
        <a:lstStyle/>
        <a:p>
          <a:pPr algn="ctr"/>
          <a:r>
            <a:rPr lang="en-US" dirty="0"/>
            <a:t>1.Consider</a:t>
          </a:r>
        </a:p>
      </dgm:t>
    </dgm:pt>
    <dgm:pt modelId="{E8658D0F-B270-43AC-906B-09518909C232}" type="parTrans" cxnId="{0ABE3679-6676-4F87-9513-9A29C9F9646A}">
      <dgm:prSet/>
      <dgm:spPr/>
      <dgm:t>
        <a:bodyPr/>
        <a:lstStyle/>
        <a:p>
          <a:endParaRPr lang="en-US"/>
        </a:p>
      </dgm:t>
    </dgm:pt>
    <dgm:pt modelId="{C34067C4-5F1D-4280-98E6-DF679F4C76BB}" type="sibTrans" cxnId="{0ABE3679-6676-4F87-9513-9A29C9F9646A}">
      <dgm:prSet/>
      <dgm:spPr/>
      <dgm:t>
        <a:bodyPr/>
        <a:lstStyle/>
        <a:p>
          <a:endParaRPr lang="en-US"/>
        </a:p>
      </dgm:t>
    </dgm:pt>
    <dgm:pt modelId="{35BEE1D0-DBC1-4453-98C3-8D044B7A01B6}">
      <dgm:prSet custT="1"/>
      <dgm:spPr/>
      <dgm:t>
        <a:bodyPr/>
        <a:lstStyle/>
        <a:p>
          <a:pPr algn="ctr"/>
          <a:r>
            <a:rPr lang="en-US" sz="2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Consider specializing in low price goods</a:t>
          </a:r>
        </a:p>
      </dgm:t>
    </dgm:pt>
    <dgm:pt modelId="{60343494-964F-4EC6-98E0-8949D8B4669B}" type="parTrans" cxnId="{26FC54FA-BD1B-45B0-8347-500633861898}">
      <dgm:prSet/>
      <dgm:spPr/>
      <dgm:t>
        <a:bodyPr/>
        <a:lstStyle/>
        <a:p>
          <a:endParaRPr lang="en-US"/>
        </a:p>
      </dgm:t>
    </dgm:pt>
    <dgm:pt modelId="{3D2C28D9-752C-482E-95CE-317F512C0661}" type="sibTrans" cxnId="{26FC54FA-BD1B-45B0-8347-500633861898}">
      <dgm:prSet/>
      <dgm:spPr/>
      <dgm:t>
        <a:bodyPr/>
        <a:lstStyle/>
        <a:p>
          <a:endParaRPr lang="en-US"/>
        </a:p>
      </dgm:t>
    </dgm:pt>
    <dgm:pt modelId="{E8A8E4B4-89FE-4172-85BA-878237AF899F}">
      <dgm:prSet/>
      <dgm:spPr/>
      <dgm:t>
        <a:bodyPr/>
        <a:lstStyle/>
        <a:p>
          <a:pPr algn="ctr"/>
          <a:r>
            <a:rPr lang="en-US" dirty="0"/>
            <a:t>2.Promote</a:t>
          </a:r>
        </a:p>
      </dgm:t>
    </dgm:pt>
    <dgm:pt modelId="{ED1FD00B-293F-4830-8FB4-C4D027025DE2}" type="parTrans" cxnId="{D985D8AD-FF1F-48EF-ABC8-DDD7B2CC75CF}">
      <dgm:prSet/>
      <dgm:spPr/>
      <dgm:t>
        <a:bodyPr/>
        <a:lstStyle/>
        <a:p>
          <a:endParaRPr lang="en-US"/>
        </a:p>
      </dgm:t>
    </dgm:pt>
    <dgm:pt modelId="{B6F78030-3158-4E82-9A2F-35C492D85D0A}" type="sibTrans" cxnId="{D985D8AD-FF1F-48EF-ABC8-DDD7B2CC75CF}">
      <dgm:prSet/>
      <dgm:spPr/>
      <dgm:t>
        <a:bodyPr/>
        <a:lstStyle/>
        <a:p>
          <a:endParaRPr lang="en-US"/>
        </a:p>
      </dgm:t>
    </dgm:pt>
    <dgm:pt modelId="{ED9681EE-DC07-4A7E-B9A7-0B766B148600}">
      <dgm:prSet/>
      <dgm:spPr/>
      <dgm:t>
        <a:bodyPr/>
        <a:lstStyle/>
        <a:p>
          <a:pPr algn="ctr"/>
          <a:r>
            <a:rPr lang="en-US" dirty="0"/>
            <a:t>Promote gift related goods in Q1</a:t>
          </a:r>
        </a:p>
      </dgm:t>
    </dgm:pt>
    <dgm:pt modelId="{7BFC98D3-701D-47F9-95C0-48787D9B8823}" type="parTrans" cxnId="{4BAD377C-07F2-43FA-B8CB-E20D1F69221A}">
      <dgm:prSet/>
      <dgm:spPr/>
      <dgm:t>
        <a:bodyPr/>
        <a:lstStyle/>
        <a:p>
          <a:endParaRPr lang="en-US"/>
        </a:p>
      </dgm:t>
    </dgm:pt>
    <dgm:pt modelId="{5A5E2CBA-C4C0-4904-90FF-497BF8EB6611}" type="sibTrans" cxnId="{4BAD377C-07F2-43FA-B8CB-E20D1F69221A}">
      <dgm:prSet/>
      <dgm:spPr/>
      <dgm:t>
        <a:bodyPr/>
        <a:lstStyle/>
        <a:p>
          <a:endParaRPr lang="en-US"/>
        </a:p>
      </dgm:t>
    </dgm:pt>
    <dgm:pt modelId="{ED19F7CF-8A47-42A5-9B92-3C3871CFDB42}">
      <dgm:prSet/>
      <dgm:spPr/>
      <dgm:t>
        <a:bodyPr/>
        <a:lstStyle/>
        <a:p>
          <a:pPr algn="ctr"/>
          <a:r>
            <a:rPr lang="en-US" dirty="0"/>
            <a:t>3.Investigate</a:t>
          </a:r>
        </a:p>
      </dgm:t>
    </dgm:pt>
    <dgm:pt modelId="{D3E4BB38-8294-4BAE-B95D-18C29721EEF7}" type="parTrans" cxnId="{CD620852-352B-4B42-A583-88DB48CFE6B2}">
      <dgm:prSet/>
      <dgm:spPr/>
      <dgm:t>
        <a:bodyPr/>
        <a:lstStyle/>
        <a:p>
          <a:endParaRPr lang="en-US"/>
        </a:p>
      </dgm:t>
    </dgm:pt>
    <dgm:pt modelId="{3AB559FE-0B03-483D-9777-3E27BE93834F}" type="sibTrans" cxnId="{CD620852-352B-4B42-A583-88DB48CFE6B2}">
      <dgm:prSet/>
      <dgm:spPr/>
      <dgm:t>
        <a:bodyPr/>
        <a:lstStyle/>
        <a:p>
          <a:endParaRPr lang="en-US"/>
        </a:p>
      </dgm:t>
    </dgm:pt>
    <dgm:pt modelId="{8304EC6E-4931-436B-A74E-CA2D30B8D2A0}">
      <dgm:prSet/>
      <dgm:spPr/>
      <dgm:t>
        <a:bodyPr/>
        <a:lstStyle/>
        <a:p>
          <a:pPr algn="ctr"/>
          <a:r>
            <a:rPr lang="en-US" dirty="0"/>
            <a:t>Investigate expanding operations in Australia and Sweden</a:t>
          </a:r>
        </a:p>
      </dgm:t>
    </dgm:pt>
    <dgm:pt modelId="{C658830C-8E8B-44FC-B61B-F978257171DB}" type="parTrans" cxnId="{C7CB7B41-DA8C-49E7-92D6-08F6366D8F4B}">
      <dgm:prSet/>
      <dgm:spPr/>
      <dgm:t>
        <a:bodyPr/>
        <a:lstStyle/>
        <a:p>
          <a:endParaRPr lang="en-US"/>
        </a:p>
      </dgm:t>
    </dgm:pt>
    <dgm:pt modelId="{908A05BA-4010-4375-8491-CFF95180828E}" type="sibTrans" cxnId="{C7CB7B41-DA8C-49E7-92D6-08F6366D8F4B}">
      <dgm:prSet/>
      <dgm:spPr/>
      <dgm:t>
        <a:bodyPr/>
        <a:lstStyle/>
        <a:p>
          <a:endParaRPr lang="en-US"/>
        </a:p>
      </dgm:t>
    </dgm:pt>
    <dgm:pt modelId="{F9FDBE09-1848-4918-BCBF-5387AB24236E}" type="pres">
      <dgm:prSet presAssocID="{79FB4F37-A655-4313-AAB1-936ECDB9DC81}" presName="Name0" presStyleCnt="0">
        <dgm:presLayoutVars>
          <dgm:dir/>
          <dgm:animLvl val="lvl"/>
          <dgm:resizeHandles val="exact"/>
        </dgm:presLayoutVars>
      </dgm:prSet>
      <dgm:spPr/>
    </dgm:pt>
    <dgm:pt modelId="{6250A3BD-9CA2-46F3-AE91-15102C65FFAD}" type="pres">
      <dgm:prSet presAssocID="{304D8E39-B569-4481-8692-11DF48751CE9}" presName="composite" presStyleCnt="0"/>
      <dgm:spPr/>
    </dgm:pt>
    <dgm:pt modelId="{4459F246-3CCD-4906-95E6-2FBB3D40F428}" type="pres">
      <dgm:prSet presAssocID="{304D8E39-B569-4481-8692-11DF48751CE9}" presName="parTx" presStyleLbl="alignNode1" presStyleIdx="0" presStyleCnt="3">
        <dgm:presLayoutVars>
          <dgm:chMax val="0"/>
          <dgm:chPref val="0"/>
        </dgm:presLayoutVars>
      </dgm:prSet>
      <dgm:spPr/>
    </dgm:pt>
    <dgm:pt modelId="{0B72B7A6-35B3-47EE-96CE-72343232043D}" type="pres">
      <dgm:prSet presAssocID="{304D8E39-B569-4481-8692-11DF48751CE9}" presName="desTx" presStyleLbl="alignAccFollowNode1" presStyleIdx="0" presStyleCnt="3">
        <dgm:presLayoutVars/>
      </dgm:prSet>
      <dgm:spPr/>
    </dgm:pt>
    <dgm:pt modelId="{298719FC-166B-43CD-8874-8E578EF5FE92}" type="pres">
      <dgm:prSet presAssocID="{C34067C4-5F1D-4280-98E6-DF679F4C76BB}" presName="space" presStyleCnt="0"/>
      <dgm:spPr/>
    </dgm:pt>
    <dgm:pt modelId="{A9B7C8FF-739E-4BA2-B152-F903FBD94455}" type="pres">
      <dgm:prSet presAssocID="{E8A8E4B4-89FE-4172-85BA-878237AF899F}" presName="composite" presStyleCnt="0"/>
      <dgm:spPr/>
    </dgm:pt>
    <dgm:pt modelId="{89572664-B283-4A10-8AE2-A572DEF29FA8}" type="pres">
      <dgm:prSet presAssocID="{E8A8E4B4-89FE-4172-85BA-878237AF899F}" presName="parTx" presStyleLbl="alignNode1" presStyleIdx="1" presStyleCnt="3">
        <dgm:presLayoutVars>
          <dgm:chMax val="0"/>
          <dgm:chPref val="0"/>
        </dgm:presLayoutVars>
      </dgm:prSet>
      <dgm:spPr/>
    </dgm:pt>
    <dgm:pt modelId="{7A4189E5-5763-4354-B96A-F33C6A1AACB1}" type="pres">
      <dgm:prSet presAssocID="{E8A8E4B4-89FE-4172-85BA-878237AF899F}" presName="desTx" presStyleLbl="alignAccFollowNode1" presStyleIdx="1" presStyleCnt="3">
        <dgm:presLayoutVars/>
      </dgm:prSet>
      <dgm:spPr/>
    </dgm:pt>
    <dgm:pt modelId="{F960FDAB-D599-4B33-88CF-E498B6669C88}" type="pres">
      <dgm:prSet presAssocID="{B6F78030-3158-4E82-9A2F-35C492D85D0A}" presName="space" presStyleCnt="0"/>
      <dgm:spPr/>
    </dgm:pt>
    <dgm:pt modelId="{78460D9B-E211-4FD6-AB12-C23DBE3A8470}" type="pres">
      <dgm:prSet presAssocID="{ED19F7CF-8A47-42A5-9B92-3C3871CFDB42}" presName="composite" presStyleCnt="0"/>
      <dgm:spPr/>
    </dgm:pt>
    <dgm:pt modelId="{4380249C-DD0E-4070-A4BA-FEF7AA18C6A4}" type="pres">
      <dgm:prSet presAssocID="{ED19F7CF-8A47-42A5-9B92-3C3871CFDB42}" presName="parTx" presStyleLbl="alignNode1" presStyleIdx="2" presStyleCnt="3">
        <dgm:presLayoutVars>
          <dgm:chMax val="0"/>
          <dgm:chPref val="0"/>
        </dgm:presLayoutVars>
      </dgm:prSet>
      <dgm:spPr/>
    </dgm:pt>
    <dgm:pt modelId="{A8C96860-3567-4169-883B-89F7E5FC1E0F}" type="pres">
      <dgm:prSet presAssocID="{ED19F7CF-8A47-42A5-9B92-3C3871CFDB42}" presName="desTx" presStyleLbl="alignAccFollowNode1" presStyleIdx="2" presStyleCnt="3">
        <dgm:presLayoutVars/>
      </dgm:prSet>
      <dgm:spPr/>
    </dgm:pt>
  </dgm:ptLst>
  <dgm:cxnLst>
    <dgm:cxn modelId="{D2CC210D-8F0B-48D6-B728-912AD7A23EC2}" type="presOf" srcId="{79FB4F37-A655-4313-AAB1-936ECDB9DC81}" destId="{F9FDBE09-1848-4918-BCBF-5387AB24236E}" srcOrd="0" destOrd="0" presId="urn:microsoft.com/office/officeart/2016/7/layout/ChevronBlockProcess"/>
    <dgm:cxn modelId="{607FA420-3481-4AC5-AAF5-F637D885BF7F}" type="presOf" srcId="{ED19F7CF-8A47-42A5-9B92-3C3871CFDB42}" destId="{4380249C-DD0E-4070-A4BA-FEF7AA18C6A4}" srcOrd="0" destOrd="0" presId="urn:microsoft.com/office/officeart/2016/7/layout/ChevronBlockProcess"/>
    <dgm:cxn modelId="{E9933527-A90B-4F34-8282-A38C623260F0}" type="presOf" srcId="{ED9681EE-DC07-4A7E-B9A7-0B766B148600}" destId="{7A4189E5-5763-4354-B96A-F33C6A1AACB1}" srcOrd="0" destOrd="0" presId="urn:microsoft.com/office/officeart/2016/7/layout/ChevronBlockProcess"/>
    <dgm:cxn modelId="{38EF925E-1887-4416-ABAC-C2F41065E5B4}" type="presOf" srcId="{8304EC6E-4931-436B-A74E-CA2D30B8D2A0}" destId="{A8C96860-3567-4169-883B-89F7E5FC1E0F}" srcOrd="0" destOrd="0" presId="urn:microsoft.com/office/officeart/2016/7/layout/ChevronBlockProcess"/>
    <dgm:cxn modelId="{C7CB7B41-DA8C-49E7-92D6-08F6366D8F4B}" srcId="{ED19F7CF-8A47-42A5-9B92-3C3871CFDB42}" destId="{8304EC6E-4931-436B-A74E-CA2D30B8D2A0}" srcOrd="0" destOrd="0" parTransId="{C658830C-8E8B-44FC-B61B-F978257171DB}" sibTransId="{908A05BA-4010-4375-8491-CFF95180828E}"/>
    <dgm:cxn modelId="{D7897448-77E0-4B2C-8B7F-6E0C7E8094DA}" type="presOf" srcId="{304D8E39-B569-4481-8692-11DF48751CE9}" destId="{4459F246-3CCD-4906-95E6-2FBB3D40F428}" srcOrd="0" destOrd="0" presId="urn:microsoft.com/office/officeart/2016/7/layout/ChevronBlockProcess"/>
    <dgm:cxn modelId="{CD620852-352B-4B42-A583-88DB48CFE6B2}" srcId="{79FB4F37-A655-4313-AAB1-936ECDB9DC81}" destId="{ED19F7CF-8A47-42A5-9B92-3C3871CFDB42}" srcOrd="2" destOrd="0" parTransId="{D3E4BB38-8294-4BAE-B95D-18C29721EEF7}" sibTransId="{3AB559FE-0B03-483D-9777-3E27BE93834F}"/>
    <dgm:cxn modelId="{0ABE3679-6676-4F87-9513-9A29C9F9646A}" srcId="{79FB4F37-A655-4313-AAB1-936ECDB9DC81}" destId="{304D8E39-B569-4481-8692-11DF48751CE9}" srcOrd="0" destOrd="0" parTransId="{E8658D0F-B270-43AC-906B-09518909C232}" sibTransId="{C34067C4-5F1D-4280-98E6-DF679F4C76BB}"/>
    <dgm:cxn modelId="{4BAD377C-07F2-43FA-B8CB-E20D1F69221A}" srcId="{E8A8E4B4-89FE-4172-85BA-878237AF899F}" destId="{ED9681EE-DC07-4A7E-B9A7-0B766B148600}" srcOrd="0" destOrd="0" parTransId="{7BFC98D3-701D-47F9-95C0-48787D9B8823}" sibTransId="{5A5E2CBA-C4C0-4904-90FF-497BF8EB6611}"/>
    <dgm:cxn modelId="{7752D1A6-E596-46A2-B5DA-B5CC742ED1EF}" type="presOf" srcId="{35BEE1D0-DBC1-4453-98C3-8D044B7A01B6}" destId="{0B72B7A6-35B3-47EE-96CE-72343232043D}" srcOrd="0" destOrd="0" presId="urn:microsoft.com/office/officeart/2016/7/layout/ChevronBlockProcess"/>
    <dgm:cxn modelId="{D985D8AD-FF1F-48EF-ABC8-DDD7B2CC75CF}" srcId="{79FB4F37-A655-4313-AAB1-936ECDB9DC81}" destId="{E8A8E4B4-89FE-4172-85BA-878237AF899F}" srcOrd="1" destOrd="0" parTransId="{ED1FD00B-293F-4830-8FB4-C4D027025DE2}" sibTransId="{B6F78030-3158-4E82-9A2F-35C492D85D0A}"/>
    <dgm:cxn modelId="{01BE88B4-3E84-4669-A787-422CDBEE5BF6}" type="presOf" srcId="{E8A8E4B4-89FE-4172-85BA-878237AF899F}" destId="{89572664-B283-4A10-8AE2-A572DEF29FA8}" srcOrd="0" destOrd="0" presId="urn:microsoft.com/office/officeart/2016/7/layout/ChevronBlockProcess"/>
    <dgm:cxn modelId="{26FC54FA-BD1B-45B0-8347-500633861898}" srcId="{304D8E39-B569-4481-8692-11DF48751CE9}" destId="{35BEE1D0-DBC1-4453-98C3-8D044B7A01B6}" srcOrd="0" destOrd="0" parTransId="{60343494-964F-4EC6-98E0-8949D8B4669B}" sibTransId="{3D2C28D9-752C-482E-95CE-317F512C0661}"/>
    <dgm:cxn modelId="{DD10031A-E363-447B-BD11-00F6655ED073}" type="presParOf" srcId="{F9FDBE09-1848-4918-BCBF-5387AB24236E}" destId="{6250A3BD-9CA2-46F3-AE91-15102C65FFAD}" srcOrd="0" destOrd="0" presId="urn:microsoft.com/office/officeart/2016/7/layout/ChevronBlockProcess"/>
    <dgm:cxn modelId="{9F4225F0-4BAB-42BC-AD68-B1D7FC2379C3}" type="presParOf" srcId="{6250A3BD-9CA2-46F3-AE91-15102C65FFAD}" destId="{4459F246-3CCD-4906-95E6-2FBB3D40F428}" srcOrd="0" destOrd="0" presId="urn:microsoft.com/office/officeart/2016/7/layout/ChevronBlockProcess"/>
    <dgm:cxn modelId="{B3923898-5C6F-498B-995B-F8031B0161AC}" type="presParOf" srcId="{6250A3BD-9CA2-46F3-AE91-15102C65FFAD}" destId="{0B72B7A6-35B3-47EE-96CE-72343232043D}" srcOrd="1" destOrd="0" presId="urn:microsoft.com/office/officeart/2016/7/layout/ChevronBlockProcess"/>
    <dgm:cxn modelId="{5AE1C834-CEA9-4F40-A77B-8A780087D9E9}" type="presParOf" srcId="{F9FDBE09-1848-4918-BCBF-5387AB24236E}" destId="{298719FC-166B-43CD-8874-8E578EF5FE92}" srcOrd="1" destOrd="0" presId="urn:microsoft.com/office/officeart/2016/7/layout/ChevronBlockProcess"/>
    <dgm:cxn modelId="{25196DDE-5E9B-4372-832E-C13AD0DED51F}" type="presParOf" srcId="{F9FDBE09-1848-4918-BCBF-5387AB24236E}" destId="{A9B7C8FF-739E-4BA2-B152-F903FBD94455}" srcOrd="2" destOrd="0" presId="urn:microsoft.com/office/officeart/2016/7/layout/ChevronBlockProcess"/>
    <dgm:cxn modelId="{24CFE36B-50EA-49F2-9548-37D8DDFFEA06}" type="presParOf" srcId="{A9B7C8FF-739E-4BA2-B152-F903FBD94455}" destId="{89572664-B283-4A10-8AE2-A572DEF29FA8}" srcOrd="0" destOrd="0" presId="urn:microsoft.com/office/officeart/2016/7/layout/ChevronBlockProcess"/>
    <dgm:cxn modelId="{D7E39AE4-25F2-453A-935D-AEFEE8D7DE79}" type="presParOf" srcId="{A9B7C8FF-739E-4BA2-B152-F903FBD94455}" destId="{7A4189E5-5763-4354-B96A-F33C6A1AACB1}" srcOrd="1" destOrd="0" presId="urn:microsoft.com/office/officeart/2016/7/layout/ChevronBlockProcess"/>
    <dgm:cxn modelId="{58B687CC-DA52-492C-942C-2E353858E964}" type="presParOf" srcId="{F9FDBE09-1848-4918-BCBF-5387AB24236E}" destId="{F960FDAB-D599-4B33-88CF-E498B6669C88}" srcOrd="3" destOrd="0" presId="urn:microsoft.com/office/officeart/2016/7/layout/ChevronBlockProcess"/>
    <dgm:cxn modelId="{C6E808E4-9B32-4E6A-ADEF-1AA175A79345}" type="presParOf" srcId="{F9FDBE09-1848-4918-BCBF-5387AB24236E}" destId="{78460D9B-E211-4FD6-AB12-C23DBE3A8470}" srcOrd="4" destOrd="0" presId="urn:microsoft.com/office/officeart/2016/7/layout/ChevronBlockProcess"/>
    <dgm:cxn modelId="{B2F8C13F-E31B-424C-8CA9-00CEAC976413}" type="presParOf" srcId="{78460D9B-E211-4FD6-AB12-C23DBE3A8470}" destId="{4380249C-DD0E-4070-A4BA-FEF7AA18C6A4}" srcOrd="0" destOrd="0" presId="urn:microsoft.com/office/officeart/2016/7/layout/ChevronBlockProcess"/>
    <dgm:cxn modelId="{38F276A4-83FC-4E1A-9720-B6AB116B3501}" type="presParOf" srcId="{78460D9B-E211-4FD6-AB12-C23DBE3A8470}" destId="{A8C96860-3567-4169-883B-89F7E5FC1E0F}" srcOrd="1" destOrd="0" presId="urn:microsoft.com/office/officeart/2016/7/layout/ChevronBlock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59F246-3CCD-4906-95E6-2FBB3D40F428}">
      <dsp:nvSpPr>
        <dsp:cNvPr id="0" name=""/>
        <dsp:cNvSpPr/>
      </dsp:nvSpPr>
      <dsp:spPr>
        <a:xfrm>
          <a:off x="6406" y="192264"/>
          <a:ext cx="2535450" cy="760635"/>
        </a:xfrm>
        <a:prstGeom prst="chevron">
          <a:avLst>
            <a:gd name="adj" fmla="val 3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3917" tIns="93917" rIns="93917" bIns="93917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1.Consider</a:t>
          </a:r>
        </a:p>
      </dsp:txBody>
      <dsp:txXfrm>
        <a:off x="234597" y="192264"/>
        <a:ext cx="2079069" cy="760635"/>
      </dsp:txXfrm>
    </dsp:sp>
    <dsp:sp modelId="{0B72B7A6-35B3-47EE-96CE-72343232043D}">
      <dsp:nvSpPr>
        <dsp:cNvPr id="0" name=""/>
        <dsp:cNvSpPr/>
      </dsp:nvSpPr>
      <dsp:spPr>
        <a:xfrm>
          <a:off x="6406" y="952899"/>
          <a:ext cx="2307259" cy="187235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325" tIns="182325" rIns="182325" bIns="36465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Consider specializing in low price goods</a:t>
          </a:r>
        </a:p>
      </dsp:txBody>
      <dsp:txXfrm>
        <a:off x="6406" y="952899"/>
        <a:ext cx="2307259" cy="1872356"/>
      </dsp:txXfrm>
    </dsp:sp>
    <dsp:sp modelId="{89572664-B283-4A10-8AE2-A572DEF29FA8}">
      <dsp:nvSpPr>
        <dsp:cNvPr id="0" name=""/>
        <dsp:cNvSpPr/>
      </dsp:nvSpPr>
      <dsp:spPr>
        <a:xfrm>
          <a:off x="2504174" y="192264"/>
          <a:ext cx="2535450" cy="760635"/>
        </a:xfrm>
        <a:prstGeom prst="chevron">
          <a:avLst>
            <a:gd name="adj" fmla="val 3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3917" tIns="93917" rIns="93917" bIns="93917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2.Promote</a:t>
          </a:r>
        </a:p>
      </dsp:txBody>
      <dsp:txXfrm>
        <a:off x="2732365" y="192264"/>
        <a:ext cx="2079069" cy="760635"/>
      </dsp:txXfrm>
    </dsp:sp>
    <dsp:sp modelId="{7A4189E5-5763-4354-B96A-F33C6A1AACB1}">
      <dsp:nvSpPr>
        <dsp:cNvPr id="0" name=""/>
        <dsp:cNvSpPr/>
      </dsp:nvSpPr>
      <dsp:spPr>
        <a:xfrm>
          <a:off x="2504174" y="952899"/>
          <a:ext cx="2307259" cy="187235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325" tIns="182325" rIns="182325" bIns="36465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Promote gift related goods in Q1</a:t>
          </a:r>
        </a:p>
      </dsp:txBody>
      <dsp:txXfrm>
        <a:off x="2504174" y="952899"/>
        <a:ext cx="2307259" cy="1872356"/>
      </dsp:txXfrm>
    </dsp:sp>
    <dsp:sp modelId="{4380249C-DD0E-4070-A4BA-FEF7AA18C6A4}">
      <dsp:nvSpPr>
        <dsp:cNvPr id="0" name=""/>
        <dsp:cNvSpPr/>
      </dsp:nvSpPr>
      <dsp:spPr>
        <a:xfrm>
          <a:off x="5001943" y="192264"/>
          <a:ext cx="2535450" cy="760635"/>
        </a:xfrm>
        <a:prstGeom prst="chevron">
          <a:avLst>
            <a:gd name="adj" fmla="val 3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3917" tIns="93917" rIns="93917" bIns="93917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3.Investigate</a:t>
          </a:r>
        </a:p>
      </dsp:txBody>
      <dsp:txXfrm>
        <a:off x="5230134" y="192264"/>
        <a:ext cx="2079069" cy="760635"/>
      </dsp:txXfrm>
    </dsp:sp>
    <dsp:sp modelId="{A8C96860-3567-4169-883B-89F7E5FC1E0F}">
      <dsp:nvSpPr>
        <dsp:cNvPr id="0" name=""/>
        <dsp:cNvSpPr/>
      </dsp:nvSpPr>
      <dsp:spPr>
        <a:xfrm>
          <a:off x="5001943" y="952899"/>
          <a:ext cx="2307259" cy="187235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325" tIns="182325" rIns="182325" bIns="36465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Investigate expanding operations in Australia and Sweden</a:t>
          </a:r>
        </a:p>
      </dsp:txBody>
      <dsp:txXfrm>
        <a:off x="5001943" y="952899"/>
        <a:ext cx="2307259" cy="18723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ChevronBlockProcess">
  <dgm:title val="Chevron Block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28"/>
      <dgm:constr type="primFontSz" for="des" forName="desTx" refType="primFontSz" refFor="des" refForName="parTx" op="lte" fact="0.75"/>
      <dgm:constr type="h" for="des" forName="desTx" op="equ"/>
      <dgm:constr type="w" for="ch" forName="space" refType="w" op="equ" fact="-0.005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7">
          <dgm:if name="Name8" func="var" arg="dir" op="equ" val="norm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/>
              <dgm:constr type="w" for="ch" forName="desTx" refType="w" refFor="ch" refForName="parTx" fact="0.91"/>
              <dgm:constr type="t" for="ch" forName="desTx" refType="h" refFor="ch" refForName="parTx"/>
            </dgm:constrLst>
          </dgm:if>
          <dgm:else name="Name9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 refType="w" fact="0.09"/>
              <dgm:constr type="w" for="ch" forName="desTx" refType="w" refFor="ch" refForName="parTx" fact="0.91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choose name="Name10">
            <dgm:if name="Name11" func="var" arg="dir" op="equ" val="norm">
              <dgm:shape xmlns:r="http://schemas.openxmlformats.org/officeDocument/2006/relationships" type="chevron" r:blip="">
                <dgm:adjLst>
                  <dgm:adj idx="1" val="0.3"/>
                </dgm:adjLst>
              </dgm:shape>
            </dgm:if>
            <dgm:else name="Name12">
              <dgm:shape xmlns:r="http://schemas.openxmlformats.org/officeDocument/2006/relationships" rot="180" type="chevron" r:blip="">
                <dgm:adjLst/>
              </dgm:shape>
            </dgm:else>
          </dgm:choose>
          <dgm:presOf axis="self" ptType="node"/>
          <dgm:choose name="Name13">
            <dgm:if name="Name14" func="var" arg="dir" op="equ" val="norm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if>
            <dgm:else name="Name15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else>
          </dgm:choose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0"/>
            <dgm:constr type="tMarg" refType="w" fact="0.224"/>
            <dgm:constr type="bMarg" refType="w" fact="0.448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dcb566e1d5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dcb566e1d5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Credits: This presentation template was created by </a:t>
            </a:r>
            <a:r>
              <a:rPr lang="en-US" dirty="0" err="1"/>
              <a:t>Slidesgo</a:t>
            </a:r>
            <a:r>
              <a:rPr lang="en-US" dirty="0"/>
              <a:t>, and includes icons by </a:t>
            </a:r>
            <a:r>
              <a:rPr lang="en-US" dirty="0" err="1"/>
              <a:t>Flaticon</a:t>
            </a:r>
            <a:r>
              <a:rPr lang="en-US" dirty="0"/>
              <a:t>, and infographics &amp; images by </a:t>
            </a:r>
            <a:r>
              <a:rPr lang="en-US" dirty="0" err="1"/>
              <a:t>Freepik</a:t>
            </a:r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sng">
                <a:cs typeface="Calibri"/>
              </a:rPr>
              <a:t>Overview</a:t>
            </a:r>
          </a:p>
          <a:p>
            <a:r>
              <a:rPr lang="en-US">
                <a:cs typeface="Calibri"/>
              </a:rPr>
              <a:t>1: Provided are the countries with the highest revenue, number of countries, number of sales, and revenue per customer. Things to note</a:t>
            </a:r>
          </a:p>
          <a:p>
            <a:r>
              <a:rPr lang="en-US">
                <a:cs typeface="Calibri"/>
              </a:rPr>
              <a:t>- All in western </a:t>
            </a:r>
            <a:r>
              <a:rPr lang="en-US" err="1">
                <a:cs typeface="Calibri"/>
              </a:rPr>
              <a:t>europe</a:t>
            </a: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- United Kingdom dominates: % of overall customers, % of revenue, % of sales. </a:t>
            </a:r>
          </a:p>
          <a:p>
            <a:r>
              <a:rPr lang="en-US">
                <a:cs typeface="Calibri"/>
              </a:rPr>
              <a:t>- Revenue per customer (how much a customer every year) introduces some outliers. </a:t>
            </a:r>
          </a:p>
          <a:p>
            <a:endParaRPr lang="en-US">
              <a:cs typeface="Calibri"/>
            </a:endParaRPr>
          </a:p>
          <a:p>
            <a:r>
              <a:rPr lang="en-US" u="sng">
                <a:cs typeface="Calibri"/>
              </a:rPr>
              <a:t>Segmentation</a:t>
            </a:r>
          </a:p>
          <a:p>
            <a:r>
              <a:rPr lang="en-US">
                <a:cs typeface="Calibri"/>
              </a:rPr>
              <a:t>- Added country-level data (literacy rates, access to electricity, GDP per capita). </a:t>
            </a:r>
          </a:p>
          <a:p>
            <a:r>
              <a:rPr lang="en-US">
                <a:cs typeface="Calibri"/>
              </a:rPr>
              <a:t>- Ran a regression tree and realized we had three segments of countries </a:t>
            </a:r>
          </a:p>
          <a:p>
            <a:r>
              <a:rPr lang="en-US">
                <a:cs typeface="Calibri"/>
              </a:rPr>
              <a:t>   - High revenue countries had much higher revenue, larger markets, revenue per customer, customers, sales. 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- Not higher GDP. Their markets are larger than medium countries. </a:t>
            </a:r>
          </a:p>
          <a:p>
            <a:r>
              <a:rPr lang="en-US">
                <a:cs typeface="Calibri"/>
              </a:rPr>
              <a:t>- Low revenue has some developing countries. </a:t>
            </a:r>
          </a:p>
          <a:p>
            <a:endParaRPr lang="en-US">
              <a:cs typeface="Calibri"/>
            </a:endParaRPr>
          </a:p>
          <a:p>
            <a:r>
              <a:rPr lang="en-US" u="sng">
                <a:cs typeface="Calibri"/>
              </a:rPr>
              <a:t>Correlation w/ GDP per Capita</a:t>
            </a:r>
          </a:p>
          <a:p>
            <a:r>
              <a:rPr lang="en-US">
                <a:cs typeface="Calibri"/>
              </a:rPr>
              <a:t>Scatterplot shows no significant correlation w/ GDP per capita. Plays an important role but not the only factor. Need to consider market size and other variables. </a:t>
            </a: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38A701-163F-432F-B876-44C536AAB648}" type="slidenum"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3599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38A701-163F-432F-B876-44C536AAB64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4072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85421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1: High price goods account for &gt;4% of total revenue and if the margins are thin for those, we should specialize</a:t>
            </a:r>
            <a:endParaRPr lang="en-US"/>
          </a:p>
          <a:p>
            <a:r>
              <a:rPr lang="en-US">
                <a:cs typeface="Calibri"/>
              </a:rPr>
              <a:t>2: Largest growth in revenue in high revenue countries happen in Q1</a:t>
            </a:r>
          </a:p>
          <a:p>
            <a:r>
              <a:rPr lang="en-US">
                <a:cs typeface="Calibri"/>
              </a:rPr>
              <a:t>3: </a:t>
            </a:r>
          </a:p>
          <a:p>
            <a:r>
              <a:rPr lang="en-US" u="sng"/>
              <a:t>Investigate Further</a:t>
            </a:r>
            <a:endParaRPr lang="en-US"/>
          </a:p>
          <a:p>
            <a:r>
              <a:rPr lang="en-US"/>
              <a:t>- Sweden &amp; Australia</a:t>
            </a:r>
            <a:endParaRPr lang="en-US">
              <a:cs typeface="Calibri"/>
            </a:endParaRPr>
          </a:p>
          <a:p>
            <a:r>
              <a:rPr lang="en-US"/>
              <a:t>1: High GDP per capita. </a:t>
            </a:r>
            <a:r>
              <a:rPr lang="en-US" b="1"/>
              <a:t>People have the money to spend</a:t>
            </a:r>
            <a:endParaRPr lang="en-US"/>
          </a:p>
          <a:p>
            <a:r>
              <a:rPr lang="en-US"/>
              <a:t>2: Higher Revenue per Customer than Germany + UK + Ireland. </a:t>
            </a:r>
            <a:r>
              <a:rPr lang="en-US" b="1"/>
              <a:t>We are getting the big spenders. We can expand to those purchasing lower quantities. Get more customers. Like UK and Germany. </a:t>
            </a:r>
            <a:endParaRPr lang="en-US"/>
          </a:p>
          <a:p>
            <a:r>
              <a:rPr lang="en-US"/>
              <a:t>3: Massive growth between 2010 and 2011.</a:t>
            </a:r>
            <a:endParaRPr lang="en-US">
              <a:cs typeface="Calibri"/>
            </a:endParaRPr>
          </a:p>
          <a:p>
            <a:r>
              <a:rPr lang="en-US"/>
              <a:t>- In Australia: Customers increased 350%. Revenue increase 135 times over. </a:t>
            </a:r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38A701-163F-432F-B876-44C536AAB648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7491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3c8230601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3c8230601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38A701-163F-432F-B876-44C536AAB648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7774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54dda1946d_4_2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54dda1946d_4_2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54dda1946d_4_2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54dda1946d_4_2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72142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02775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sng">
                <a:cs typeface="Calibri"/>
              </a:rPr>
              <a:t>Overview</a:t>
            </a:r>
          </a:p>
          <a:p>
            <a:r>
              <a:rPr lang="en-US">
                <a:cs typeface="Calibri"/>
              </a:rPr>
              <a:t>1: Provided are the countries with the highest revenue, number of countries, number of sales, and revenue per customer. Things to note</a:t>
            </a:r>
          </a:p>
          <a:p>
            <a:r>
              <a:rPr lang="en-US">
                <a:cs typeface="Calibri"/>
              </a:rPr>
              <a:t>- All in western </a:t>
            </a:r>
            <a:r>
              <a:rPr lang="en-US" err="1">
                <a:cs typeface="Calibri"/>
              </a:rPr>
              <a:t>europe</a:t>
            </a: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- United Kingdom dominates: % of overall customers, % of revenue, % of sales. </a:t>
            </a:r>
          </a:p>
          <a:p>
            <a:r>
              <a:rPr lang="en-US">
                <a:cs typeface="Calibri"/>
              </a:rPr>
              <a:t>- Revenue per customer (how much a customer every year) introduces some outliers. </a:t>
            </a:r>
          </a:p>
          <a:p>
            <a:endParaRPr lang="en-US">
              <a:cs typeface="Calibri"/>
            </a:endParaRPr>
          </a:p>
          <a:p>
            <a:r>
              <a:rPr lang="en-US" u="sng">
                <a:cs typeface="Calibri"/>
              </a:rPr>
              <a:t>Segmentation</a:t>
            </a:r>
          </a:p>
          <a:p>
            <a:r>
              <a:rPr lang="en-US">
                <a:cs typeface="Calibri"/>
              </a:rPr>
              <a:t>- Added country-level data (literacy rates, access to electricity, GDP per capita). </a:t>
            </a:r>
          </a:p>
          <a:p>
            <a:r>
              <a:rPr lang="en-US">
                <a:cs typeface="Calibri"/>
              </a:rPr>
              <a:t>- Ran a regression tree and realized we had three segments of countries </a:t>
            </a:r>
          </a:p>
          <a:p>
            <a:r>
              <a:rPr lang="en-US">
                <a:cs typeface="Calibri"/>
              </a:rPr>
              <a:t>   - High revenue countries had much higher revenue, larger markets, revenue per customer, customers, sales. 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- Not higher GDP. Their markets are larger than medium countries. </a:t>
            </a:r>
          </a:p>
          <a:p>
            <a:r>
              <a:rPr lang="en-US">
                <a:cs typeface="Calibri"/>
              </a:rPr>
              <a:t>- Low revenue has some developing countries. </a:t>
            </a:r>
          </a:p>
          <a:p>
            <a:endParaRPr lang="en-US">
              <a:cs typeface="Calibri"/>
            </a:endParaRPr>
          </a:p>
          <a:p>
            <a:r>
              <a:rPr lang="en-US" u="sng">
                <a:cs typeface="Calibri"/>
              </a:rPr>
              <a:t>Correlation w/ GDP per Capita</a:t>
            </a:r>
          </a:p>
          <a:p>
            <a:r>
              <a:rPr lang="en-US">
                <a:cs typeface="Calibri"/>
              </a:rPr>
              <a:t>Scatterplot shows no significant correlation w/ GDP per capita. Plays an important role but not the only factor. Need to consider market size and other variables. </a:t>
            </a: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38A701-163F-432F-B876-44C536AAB648}" type="slidenum"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041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654588" y="1145250"/>
            <a:ext cx="5032200" cy="242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500" b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654587" y="3570475"/>
            <a:ext cx="5032200" cy="4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title" idx="2"/>
          </p:nvPr>
        </p:nvSpPr>
        <p:spPr>
          <a:xfrm>
            <a:off x="937625" y="2368396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subTitle" idx="1"/>
          </p:nvPr>
        </p:nvSpPr>
        <p:spPr>
          <a:xfrm>
            <a:off x="937625" y="2746761"/>
            <a:ext cx="2175300" cy="12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title" idx="3"/>
          </p:nvPr>
        </p:nvSpPr>
        <p:spPr>
          <a:xfrm>
            <a:off x="3484346" y="2368396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subTitle" idx="4"/>
          </p:nvPr>
        </p:nvSpPr>
        <p:spPr>
          <a:xfrm>
            <a:off x="3484346" y="2746761"/>
            <a:ext cx="2175300" cy="12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title" idx="5"/>
          </p:nvPr>
        </p:nvSpPr>
        <p:spPr>
          <a:xfrm>
            <a:off x="6031073" y="2368396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subTitle" idx="6"/>
          </p:nvPr>
        </p:nvSpPr>
        <p:spPr>
          <a:xfrm>
            <a:off x="6031073" y="2746761"/>
            <a:ext cx="2175300" cy="12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title" idx="7" hasCustomPrompt="1"/>
          </p:nvPr>
        </p:nvSpPr>
        <p:spPr>
          <a:xfrm>
            <a:off x="1657925" y="177477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0" name="Google Shape;50;p13"/>
          <p:cNvSpPr txBox="1">
            <a:spLocks noGrp="1"/>
          </p:cNvSpPr>
          <p:nvPr>
            <p:ph type="title" idx="8" hasCustomPrompt="1"/>
          </p:nvPr>
        </p:nvSpPr>
        <p:spPr>
          <a:xfrm>
            <a:off x="4204646" y="177477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1" name="Google Shape;51;p13"/>
          <p:cNvSpPr txBox="1">
            <a:spLocks noGrp="1"/>
          </p:cNvSpPr>
          <p:nvPr>
            <p:ph type="title" idx="9" hasCustomPrompt="1"/>
          </p:nvPr>
        </p:nvSpPr>
        <p:spPr>
          <a:xfrm>
            <a:off x="6751373" y="177477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20822784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705475" y="3075100"/>
            <a:ext cx="6161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730939" y="1536024"/>
            <a:ext cx="14634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705600" y="3855550"/>
            <a:ext cx="61617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56580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8/27/2023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7340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8/27/2023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4057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7819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1_Title and two 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6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subTitle" idx="1"/>
          </p:nvPr>
        </p:nvSpPr>
        <p:spPr>
          <a:xfrm>
            <a:off x="4618950" y="2846750"/>
            <a:ext cx="3080400" cy="138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1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ubTitle" idx="2"/>
          </p:nvPr>
        </p:nvSpPr>
        <p:spPr>
          <a:xfrm>
            <a:off x="1444650" y="2846750"/>
            <a:ext cx="3080400" cy="138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1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ubTitle" idx="3"/>
          </p:nvPr>
        </p:nvSpPr>
        <p:spPr>
          <a:xfrm>
            <a:off x="4618950" y="2538725"/>
            <a:ext cx="3073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4"/>
          </p:nvPr>
        </p:nvSpPr>
        <p:spPr>
          <a:xfrm>
            <a:off x="1444650" y="2538725"/>
            <a:ext cx="30804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91739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457200" y="1247950"/>
            <a:ext cx="8229600" cy="30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2" r:id="rId11"/>
    <p:sldLayoutId id="2147483663" r:id="rId12"/>
    <p:sldLayoutId id="2147483664" r:id="rId13"/>
    <p:sldLayoutId id="2147483665" r:id="rId14"/>
    <p:sldLayoutId id="2147483666" r:id="rId15"/>
    <p:sldLayoutId id="2147483668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2D_802EACC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ctrTitle"/>
          </p:nvPr>
        </p:nvSpPr>
        <p:spPr>
          <a:xfrm>
            <a:off x="4594875" y="1360738"/>
            <a:ext cx="3815700" cy="229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Company A </a:t>
            </a:r>
            <a:br>
              <a:rPr lang="en" dirty="0"/>
            </a:br>
            <a:r>
              <a:rPr lang="en" dirty="0"/>
              <a:t>2022 Annual Sales Report</a:t>
            </a:r>
            <a:endParaRPr dirty="0"/>
          </a:p>
        </p:txBody>
      </p:sp>
      <p:sp>
        <p:nvSpPr>
          <p:cNvPr id="47" name="Google Shape;47;p15"/>
          <p:cNvSpPr txBox="1">
            <a:spLocks noGrp="1"/>
          </p:cNvSpPr>
          <p:nvPr>
            <p:ph type="subTitle" idx="1"/>
          </p:nvPr>
        </p:nvSpPr>
        <p:spPr>
          <a:xfrm>
            <a:off x="4594875" y="3654388"/>
            <a:ext cx="3815700" cy="3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" name="Google Shape;48;p15"/>
          <p:cNvSpPr/>
          <p:nvPr/>
        </p:nvSpPr>
        <p:spPr>
          <a:xfrm>
            <a:off x="2299500" y="4431525"/>
            <a:ext cx="655125" cy="300550"/>
          </a:xfrm>
          <a:custGeom>
            <a:avLst/>
            <a:gdLst/>
            <a:ahLst/>
            <a:cxnLst/>
            <a:rect l="l" t="t" r="r" b="b"/>
            <a:pathLst>
              <a:path w="26205" h="12022" fill="none" extrusionOk="0">
                <a:moveTo>
                  <a:pt x="13891" y="0"/>
                </a:moveTo>
                <a:lnTo>
                  <a:pt x="12155" y="5593"/>
                </a:lnTo>
                <a:lnTo>
                  <a:pt x="12155" y="5593"/>
                </a:lnTo>
                <a:lnTo>
                  <a:pt x="11744" y="5468"/>
                </a:lnTo>
                <a:lnTo>
                  <a:pt x="10597" y="5110"/>
                </a:lnTo>
                <a:lnTo>
                  <a:pt x="8868" y="4566"/>
                </a:lnTo>
                <a:lnTo>
                  <a:pt x="7834" y="4235"/>
                </a:lnTo>
                <a:lnTo>
                  <a:pt x="6707" y="3870"/>
                </a:lnTo>
                <a:lnTo>
                  <a:pt x="7091" y="4394"/>
                </a:lnTo>
                <a:lnTo>
                  <a:pt x="7091" y="4394"/>
                </a:lnTo>
                <a:lnTo>
                  <a:pt x="6840" y="4334"/>
                </a:lnTo>
                <a:lnTo>
                  <a:pt x="6555" y="4255"/>
                </a:lnTo>
                <a:lnTo>
                  <a:pt x="6237" y="4155"/>
                </a:lnTo>
                <a:lnTo>
                  <a:pt x="5885" y="4043"/>
                </a:lnTo>
                <a:lnTo>
                  <a:pt x="5508" y="3917"/>
                </a:lnTo>
                <a:lnTo>
                  <a:pt x="5110" y="3771"/>
                </a:lnTo>
                <a:lnTo>
                  <a:pt x="4228" y="3453"/>
                </a:lnTo>
                <a:lnTo>
                  <a:pt x="3274" y="3088"/>
                </a:lnTo>
                <a:lnTo>
                  <a:pt x="2247" y="2684"/>
                </a:lnTo>
                <a:lnTo>
                  <a:pt x="1167" y="2253"/>
                </a:lnTo>
                <a:lnTo>
                  <a:pt x="47" y="1796"/>
                </a:lnTo>
                <a:lnTo>
                  <a:pt x="47" y="1796"/>
                </a:lnTo>
                <a:lnTo>
                  <a:pt x="0" y="6694"/>
                </a:lnTo>
                <a:lnTo>
                  <a:pt x="0" y="6694"/>
                </a:lnTo>
                <a:lnTo>
                  <a:pt x="0" y="6912"/>
                </a:lnTo>
                <a:lnTo>
                  <a:pt x="7" y="7131"/>
                </a:lnTo>
                <a:lnTo>
                  <a:pt x="27" y="7350"/>
                </a:lnTo>
                <a:lnTo>
                  <a:pt x="53" y="7555"/>
                </a:lnTo>
                <a:lnTo>
                  <a:pt x="86" y="7767"/>
                </a:lnTo>
                <a:lnTo>
                  <a:pt x="139" y="7966"/>
                </a:lnTo>
                <a:lnTo>
                  <a:pt x="199" y="8165"/>
                </a:lnTo>
                <a:lnTo>
                  <a:pt x="279" y="8364"/>
                </a:lnTo>
                <a:lnTo>
                  <a:pt x="325" y="8456"/>
                </a:lnTo>
                <a:lnTo>
                  <a:pt x="371" y="8549"/>
                </a:lnTo>
                <a:lnTo>
                  <a:pt x="424" y="8642"/>
                </a:lnTo>
                <a:lnTo>
                  <a:pt x="477" y="8735"/>
                </a:lnTo>
                <a:lnTo>
                  <a:pt x="537" y="8828"/>
                </a:lnTo>
                <a:lnTo>
                  <a:pt x="603" y="8914"/>
                </a:lnTo>
                <a:lnTo>
                  <a:pt x="676" y="9007"/>
                </a:lnTo>
                <a:lnTo>
                  <a:pt x="749" y="9093"/>
                </a:lnTo>
                <a:lnTo>
                  <a:pt x="829" y="9179"/>
                </a:lnTo>
                <a:lnTo>
                  <a:pt x="915" y="9265"/>
                </a:lnTo>
                <a:lnTo>
                  <a:pt x="1008" y="9345"/>
                </a:lnTo>
                <a:lnTo>
                  <a:pt x="1100" y="9431"/>
                </a:lnTo>
                <a:lnTo>
                  <a:pt x="1206" y="9510"/>
                </a:lnTo>
                <a:lnTo>
                  <a:pt x="1312" y="9590"/>
                </a:lnTo>
                <a:lnTo>
                  <a:pt x="1425" y="9669"/>
                </a:lnTo>
                <a:lnTo>
                  <a:pt x="1544" y="9742"/>
                </a:lnTo>
                <a:lnTo>
                  <a:pt x="1670" y="9822"/>
                </a:lnTo>
                <a:lnTo>
                  <a:pt x="1803" y="9895"/>
                </a:lnTo>
                <a:lnTo>
                  <a:pt x="1942" y="9968"/>
                </a:lnTo>
                <a:lnTo>
                  <a:pt x="2081" y="10040"/>
                </a:lnTo>
                <a:lnTo>
                  <a:pt x="2234" y="10107"/>
                </a:lnTo>
                <a:lnTo>
                  <a:pt x="2393" y="10173"/>
                </a:lnTo>
                <a:lnTo>
                  <a:pt x="2558" y="10239"/>
                </a:lnTo>
                <a:lnTo>
                  <a:pt x="2731" y="10306"/>
                </a:lnTo>
                <a:lnTo>
                  <a:pt x="3095" y="10431"/>
                </a:lnTo>
                <a:lnTo>
                  <a:pt x="3493" y="10551"/>
                </a:lnTo>
                <a:lnTo>
                  <a:pt x="3924" y="10663"/>
                </a:lnTo>
                <a:lnTo>
                  <a:pt x="4388" y="10769"/>
                </a:lnTo>
                <a:lnTo>
                  <a:pt x="4885" y="10875"/>
                </a:lnTo>
                <a:lnTo>
                  <a:pt x="5415" y="10968"/>
                </a:lnTo>
                <a:lnTo>
                  <a:pt x="5978" y="11054"/>
                </a:lnTo>
                <a:lnTo>
                  <a:pt x="6588" y="11134"/>
                </a:lnTo>
                <a:lnTo>
                  <a:pt x="7231" y="11200"/>
                </a:lnTo>
                <a:lnTo>
                  <a:pt x="7913" y="11266"/>
                </a:lnTo>
                <a:lnTo>
                  <a:pt x="8636" y="11326"/>
                </a:lnTo>
                <a:lnTo>
                  <a:pt x="9398" y="11373"/>
                </a:lnTo>
                <a:lnTo>
                  <a:pt x="9398" y="11373"/>
                </a:lnTo>
                <a:lnTo>
                  <a:pt x="10968" y="11459"/>
                </a:lnTo>
                <a:lnTo>
                  <a:pt x="12532" y="11538"/>
                </a:lnTo>
                <a:lnTo>
                  <a:pt x="14063" y="11611"/>
                </a:lnTo>
                <a:lnTo>
                  <a:pt x="15568" y="11677"/>
                </a:lnTo>
                <a:lnTo>
                  <a:pt x="17013" y="11737"/>
                </a:lnTo>
                <a:lnTo>
                  <a:pt x="18404" y="11790"/>
                </a:lnTo>
                <a:lnTo>
                  <a:pt x="20949" y="11876"/>
                </a:lnTo>
                <a:lnTo>
                  <a:pt x="23103" y="11942"/>
                </a:lnTo>
                <a:lnTo>
                  <a:pt x="24760" y="11989"/>
                </a:lnTo>
                <a:lnTo>
                  <a:pt x="26205" y="12022"/>
                </a:lnTo>
                <a:lnTo>
                  <a:pt x="13891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15"/>
          <p:cNvGrpSpPr/>
          <p:nvPr/>
        </p:nvGrpSpPr>
        <p:grpSpPr>
          <a:xfrm>
            <a:off x="733415" y="1137493"/>
            <a:ext cx="3276541" cy="2868508"/>
            <a:chOff x="523900" y="1249126"/>
            <a:chExt cx="3021525" cy="2645249"/>
          </a:xfrm>
        </p:grpSpPr>
        <p:sp>
          <p:nvSpPr>
            <p:cNvPr id="50" name="Google Shape;50;p15"/>
            <p:cNvSpPr/>
            <p:nvPr/>
          </p:nvSpPr>
          <p:spPr>
            <a:xfrm>
              <a:off x="523900" y="3762375"/>
              <a:ext cx="2824200" cy="132000"/>
            </a:xfrm>
            <a:prstGeom prst="ellipse">
              <a:avLst/>
            </a:pr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" name="Google Shape;51;p15"/>
            <p:cNvGrpSpPr/>
            <p:nvPr/>
          </p:nvGrpSpPr>
          <p:grpSpPr>
            <a:xfrm>
              <a:off x="694638" y="1249126"/>
              <a:ext cx="2850787" cy="2580084"/>
              <a:chOff x="915800" y="238125"/>
              <a:chExt cx="5788400" cy="5238750"/>
            </a:xfrm>
          </p:grpSpPr>
          <p:sp>
            <p:nvSpPr>
              <p:cNvPr id="52" name="Google Shape;52;p15"/>
              <p:cNvSpPr/>
              <p:nvPr/>
            </p:nvSpPr>
            <p:spPr>
              <a:xfrm>
                <a:off x="2115275" y="5325950"/>
                <a:ext cx="248725" cy="35000"/>
              </a:xfrm>
              <a:custGeom>
                <a:avLst/>
                <a:gdLst/>
                <a:ahLst/>
                <a:cxnLst/>
                <a:rect l="l" t="t" r="r" b="b"/>
                <a:pathLst>
                  <a:path w="9949" h="1400" extrusionOk="0">
                    <a:moveTo>
                      <a:pt x="0" y="1"/>
                    </a:moveTo>
                    <a:lnTo>
                      <a:pt x="1839" y="363"/>
                    </a:lnTo>
                    <a:lnTo>
                      <a:pt x="3679" y="718"/>
                    </a:lnTo>
                    <a:lnTo>
                      <a:pt x="5527" y="1063"/>
                    </a:lnTo>
                    <a:lnTo>
                      <a:pt x="7375" y="1400"/>
                    </a:lnTo>
                    <a:lnTo>
                      <a:pt x="9948" y="140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BFD2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15"/>
              <p:cNvSpPr/>
              <p:nvPr/>
            </p:nvSpPr>
            <p:spPr>
              <a:xfrm>
                <a:off x="1638800" y="3214125"/>
                <a:ext cx="3501300" cy="2092425"/>
              </a:xfrm>
              <a:custGeom>
                <a:avLst/>
                <a:gdLst/>
                <a:ahLst/>
                <a:cxnLst/>
                <a:rect l="l" t="t" r="r" b="b"/>
                <a:pathLst>
                  <a:path w="140052" h="83697" extrusionOk="0">
                    <a:moveTo>
                      <a:pt x="5717" y="1"/>
                    </a:moveTo>
                    <a:lnTo>
                      <a:pt x="5441" y="10"/>
                    </a:lnTo>
                    <a:lnTo>
                      <a:pt x="5164" y="27"/>
                    </a:lnTo>
                    <a:lnTo>
                      <a:pt x="4897" y="61"/>
                    </a:lnTo>
                    <a:lnTo>
                      <a:pt x="4638" y="105"/>
                    </a:lnTo>
                    <a:lnTo>
                      <a:pt x="4379" y="165"/>
                    </a:lnTo>
                    <a:lnTo>
                      <a:pt x="4128" y="234"/>
                    </a:lnTo>
                    <a:lnTo>
                      <a:pt x="3878" y="320"/>
                    </a:lnTo>
                    <a:lnTo>
                      <a:pt x="3636" y="407"/>
                    </a:lnTo>
                    <a:lnTo>
                      <a:pt x="3394" y="519"/>
                    </a:lnTo>
                    <a:lnTo>
                      <a:pt x="3161" y="631"/>
                    </a:lnTo>
                    <a:lnTo>
                      <a:pt x="2936" y="761"/>
                    </a:lnTo>
                    <a:lnTo>
                      <a:pt x="2721" y="899"/>
                    </a:lnTo>
                    <a:lnTo>
                      <a:pt x="2513" y="1046"/>
                    </a:lnTo>
                    <a:lnTo>
                      <a:pt x="2306" y="1201"/>
                    </a:lnTo>
                    <a:lnTo>
                      <a:pt x="2116" y="1374"/>
                    </a:lnTo>
                    <a:lnTo>
                      <a:pt x="1926" y="1547"/>
                    </a:lnTo>
                    <a:lnTo>
                      <a:pt x="1753" y="1737"/>
                    </a:lnTo>
                    <a:lnTo>
                      <a:pt x="1581" y="1927"/>
                    </a:lnTo>
                    <a:lnTo>
                      <a:pt x="1425" y="2125"/>
                    </a:lnTo>
                    <a:lnTo>
                      <a:pt x="1270" y="2333"/>
                    </a:lnTo>
                    <a:lnTo>
                      <a:pt x="1132" y="2557"/>
                    </a:lnTo>
                    <a:lnTo>
                      <a:pt x="1002" y="2773"/>
                    </a:lnTo>
                    <a:lnTo>
                      <a:pt x="881" y="3006"/>
                    </a:lnTo>
                    <a:lnTo>
                      <a:pt x="778" y="3239"/>
                    </a:lnTo>
                    <a:lnTo>
                      <a:pt x="674" y="3481"/>
                    </a:lnTo>
                    <a:lnTo>
                      <a:pt x="596" y="3731"/>
                    </a:lnTo>
                    <a:lnTo>
                      <a:pt x="519" y="3982"/>
                    </a:lnTo>
                    <a:lnTo>
                      <a:pt x="458" y="4241"/>
                    </a:lnTo>
                    <a:lnTo>
                      <a:pt x="406" y="4509"/>
                    </a:lnTo>
                    <a:lnTo>
                      <a:pt x="372" y="4776"/>
                    </a:lnTo>
                    <a:lnTo>
                      <a:pt x="354" y="5044"/>
                    </a:lnTo>
                    <a:lnTo>
                      <a:pt x="346" y="5320"/>
                    </a:lnTo>
                    <a:lnTo>
                      <a:pt x="0" y="77704"/>
                    </a:lnTo>
                    <a:lnTo>
                      <a:pt x="0" y="77980"/>
                    </a:lnTo>
                    <a:lnTo>
                      <a:pt x="26" y="78256"/>
                    </a:lnTo>
                    <a:lnTo>
                      <a:pt x="52" y="78524"/>
                    </a:lnTo>
                    <a:lnTo>
                      <a:pt x="104" y="78783"/>
                    </a:lnTo>
                    <a:lnTo>
                      <a:pt x="164" y="79042"/>
                    </a:lnTo>
                    <a:lnTo>
                      <a:pt x="234" y="79301"/>
                    </a:lnTo>
                    <a:lnTo>
                      <a:pt x="311" y="79552"/>
                    </a:lnTo>
                    <a:lnTo>
                      <a:pt x="406" y="79793"/>
                    </a:lnTo>
                    <a:lnTo>
                      <a:pt x="519" y="80026"/>
                    </a:lnTo>
                    <a:lnTo>
                      <a:pt x="631" y="80260"/>
                    </a:lnTo>
                    <a:lnTo>
                      <a:pt x="760" y="80484"/>
                    </a:lnTo>
                    <a:lnTo>
                      <a:pt x="899" y="80700"/>
                    </a:lnTo>
                    <a:lnTo>
                      <a:pt x="1045" y="80907"/>
                    </a:lnTo>
                    <a:lnTo>
                      <a:pt x="1201" y="81115"/>
                    </a:lnTo>
                    <a:lnTo>
                      <a:pt x="1373" y="81305"/>
                    </a:lnTo>
                    <a:lnTo>
                      <a:pt x="1546" y="81495"/>
                    </a:lnTo>
                    <a:lnTo>
                      <a:pt x="1728" y="81676"/>
                    </a:lnTo>
                    <a:lnTo>
                      <a:pt x="1926" y="81840"/>
                    </a:lnTo>
                    <a:lnTo>
                      <a:pt x="2125" y="82004"/>
                    </a:lnTo>
                    <a:lnTo>
                      <a:pt x="2332" y="82151"/>
                    </a:lnTo>
                    <a:lnTo>
                      <a:pt x="2548" y="82289"/>
                    </a:lnTo>
                    <a:lnTo>
                      <a:pt x="2772" y="82419"/>
                    </a:lnTo>
                    <a:lnTo>
                      <a:pt x="3006" y="82539"/>
                    </a:lnTo>
                    <a:lnTo>
                      <a:pt x="3239" y="82652"/>
                    </a:lnTo>
                    <a:lnTo>
                      <a:pt x="3481" y="82747"/>
                    </a:lnTo>
                    <a:lnTo>
                      <a:pt x="3731" y="82833"/>
                    </a:lnTo>
                    <a:lnTo>
                      <a:pt x="3981" y="82902"/>
                    </a:lnTo>
                    <a:lnTo>
                      <a:pt x="4240" y="82963"/>
                    </a:lnTo>
                    <a:lnTo>
                      <a:pt x="4508" y="83014"/>
                    </a:lnTo>
                    <a:lnTo>
                      <a:pt x="4776" y="83049"/>
                    </a:lnTo>
                    <a:lnTo>
                      <a:pt x="5044" y="83066"/>
                    </a:lnTo>
                    <a:lnTo>
                      <a:pt x="5320" y="83075"/>
                    </a:lnTo>
                    <a:lnTo>
                      <a:pt x="134335" y="83697"/>
                    </a:lnTo>
                    <a:lnTo>
                      <a:pt x="134611" y="83688"/>
                    </a:lnTo>
                    <a:lnTo>
                      <a:pt x="134879" y="83671"/>
                    </a:lnTo>
                    <a:lnTo>
                      <a:pt x="135147" y="83636"/>
                    </a:lnTo>
                    <a:lnTo>
                      <a:pt x="135414" y="83593"/>
                    </a:lnTo>
                    <a:lnTo>
                      <a:pt x="135673" y="83532"/>
                    </a:lnTo>
                    <a:lnTo>
                      <a:pt x="135924" y="83463"/>
                    </a:lnTo>
                    <a:lnTo>
                      <a:pt x="136174" y="83377"/>
                    </a:lnTo>
                    <a:lnTo>
                      <a:pt x="136416" y="83282"/>
                    </a:lnTo>
                    <a:lnTo>
                      <a:pt x="136649" y="83178"/>
                    </a:lnTo>
                    <a:lnTo>
                      <a:pt x="136882" y="83058"/>
                    </a:lnTo>
                    <a:lnTo>
                      <a:pt x="137107" y="82937"/>
                    </a:lnTo>
                    <a:lnTo>
                      <a:pt x="137323" y="82798"/>
                    </a:lnTo>
                    <a:lnTo>
                      <a:pt x="137539" y="82652"/>
                    </a:lnTo>
                    <a:lnTo>
                      <a:pt x="137737" y="82488"/>
                    </a:lnTo>
                    <a:lnTo>
                      <a:pt x="137936" y="82324"/>
                    </a:lnTo>
                    <a:lnTo>
                      <a:pt x="138117" y="82151"/>
                    </a:lnTo>
                    <a:lnTo>
                      <a:pt x="138299" y="81961"/>
                    </a:lnTo>
                    <a:lnTo>
                      <a:pt x="138463" y="81771"/>
                    </a:lnTo>
                    <a:lnTo>
                      <a:pt x="138627" y="81564"/>
                    </a:lnTo>
                    <a:lnTo>
                      <a:pt x="138773" y="81356"/>
                    </a:lnTo>
                    <a:lnTo>
                      <a:pt x="138920" y="81140"/>
                    </a:lnTo>
                    <a:lnTo>
                      <a:pt x="139050" y="80916"/>
                    </a:lnTo>
                    <a:lnTo>
                      <a:pt x="139162" y="80691"/>
                    </a:lnTo>
                    <a:lnTo>
                      <a:pt x="139274" y="80450"/>
                    </a:lnTo>
                    <a:lnTo>
                      <a:pt x="139369" y="80208"/>
                    </a:lnTo>
                    <a:lnTo>
                      <a:pt x="139456" y="79966"/>
                    </a:lnTo>
                    <a:lnTo>
                      <a:pt x="139525" y="79707"/>
                    </a:lnTo>
                    <a:lnTo>
                      <a:pt x="139594" y="79448"/>
                    </a:lnTo>
                    <a:lnTo>
                      <a:pt x="139637" y="79189"/>
                    </a:lnTo>
                    <a:lnTo>
                      <a:pt x="139672" y="78921"/>
                    </a:lnTo>
                    <a:lnTo>
                      <a:pt x="139697" y="78653"/>
                    </a:lnTo>
                    <a:lnTo>
                      <a:pt x="139706" y="78377"/>
                    </a:lnTo>
                    <a:lnTo>
                      <a:pt x="140052" y="5985"/>
                    </a:lnTo>
                    <a:lnTo>
                      <a:pt x="140043" y="5709"/>
                    </a:lnTo>
                    <a:lnTo>
                      <a:pt x="140026" y="5441"/>
                    </a:lnTo>
                    <a:lnTo>
                      <a:pt x="139991" y="5174"/>
                    </a:lnTo>
                    <a:lnTo>
                      <a:pt x="139948" y="4906"/>
                    </a:lnTo>
                    <a:lnTo>
                      <a:pt x="139887" y="4647"/>
                    </a:lnTo>
                    <a:lnTo>
                      <a:pt x="139818" y="4396"/>
                    </a:lnTo>
                    <a:lnTo>
                      <a:pt x="139732" y="4146"/>
                    </a:lnTo>
                    <a:lnTo>
                      <a:pt x="139637" y="3904"/>
                    </a:lnTo>
                    <a:lnTo>
                      <a:pt x="139533" y="3671"/>
                    </a:lnTo>
                    <a:lnTo>
                      <a:pt x="139413" y="3438"/>
                    </a:lnTo>
                    <a:lnTo>
                      <a:pt x="139292" y="3213"/>
                    </a:lnTo>
                    <a:lnTo>
                      <a:pt x="139153" y="2997"/>
                    </a:lnTo>
                    <a:lnTo>
                      <a:pt x="138998" y="2782"/>
                    </a:lnTo>
                    <a:lnTo>
                      <a:pt x="138843" y="2583"/>
                    </a:lnTo>
                    <a:lnTo>
                      <a:pt x="138678" y="2384"/>
                    </a:lnTo>
                    <a:lnTo>
                      <a:pt x="138497" y="2203"/>
                    </a:lnTo>
                    <a:lnTo>
                      <a:pt x="138316" y="2022"/>
                    </a:lnTo>
                    <a:lnTo>
                      <a:pt x="138126" y="1858"/>
                    </a:lnTo>
                    <a:lnTo>
                      <a:pt x="137919" y="1693"/>
                    </a:lnTo>
                    <a:lnTo>
                      <a:pt x="137711" y="1547"/>
                    </a:lnTo>
                    <a:lnTo>
                      <a:pt x="137495" y="1400"/>
                    </a:lnTo>
                    <a:lnTo>
                      <a:pt x="137271" y="1270"/>
                    </a:lnTo>
                    <a:lnTo>
                      <a:pt x="137046" y="1158"/>
                    </a:lnTo>
                    <a:lnTo>
                      <a:pt x="136805" y="1046"/>
                    </a:lnTo>
                    <a:lnTo>
                      <a:pt x="136563" y="951"/>
                    </a:lnTo>
                    <a:lnTo>
                      <a:pt x="136321" y="864"/>
                    </a:lnTo>
                    <a:lnTo>
                      <a:pt x="136062" y="795"/>
                    </a:lnTo>
                    <a:lnTo>
                      <a:pt x="135803" y="726"/>
                    </a:lnTo>
                    <a:lnTo>
                      <a:pt x="135544" y="683"/>
                    </a:lnTo>
                    <a:lnTo>
                      <a:pt x="135276" y="649"/>
                    </a:lnTo>
                    <a:lnTo>
                      <a:pt x="135000" y="623"/>
                    </a:lnTo>
                    <a:lnTo>
                      <a:pt x="134732" y="614"/>
                    </a:lnTo>
                    <a:lnTo>
                      <a:pt x="5717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15"/>
              <p:cNvSpPr/>
              <p:nvPr/>
            </p:nvSpPr>
            <p:spPr>
              <a:xfrm>
                <a:off x="3378200" y="3247600"/>
                <a:ext cx="31975" cy="31975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1279" extrusionOk="0">
                    <a:moveTo>
                      <a:pt x="580" y="0"/>
                    </a:moveTo>
                    <a:lnTo>
                      <a:pt x="510" y="18"/>
                    </a:lnTo>
                    <a:lnTo>
                      <a:pt x="450" y="26"/>
                    </a:lnTo>
                    <a:lnTo>
                      <a:pt x="390" y="52"/>
                    </a:lnTo>
                    <a:lnTo>
                      <a:pt x="338" y="78"/>
                    </a:lnTo>
                    <a:lnTo>
                      <a:pt x="286" y="113"/>
                    </a:lnTo>
                    <a:lnTo>
                      <a:pt x="234" y="147"/>
                    </a:lnTo>
                    <a:lnTo>
                      <a:pt x="191" y="190"/>
                    </a:lnTo>
                    <a:lnTo>
                      <a:pt x="148" y="234"/>
                    </a:lnTo>
                    <a:lnTo>
                      <a:pt x="113" y="277"/>
                    </a:lnTo>
                    <a:lnTo>
                      <a:pt x="79" y="337"/>
                    </a:lnTo>
                    <a:lnTo>
                      <a:pt x="53" y="389"/>
                    </a:lnTo>
                    <a:lnTo>
                      <a:pt x="27" y="449"/>
                    </a:lnTo>
                    <a:lnTo>
                      <a:pt x="10" y="510"/>
                    </a:lnTo>
                    <a:lnTo>
                      <a:pt x="1" y="570"/>
                    </a:lnTo>
                    <a:lnTo>
                      <a:pt x="1" y="639"/>
                    </a:lnTo>
                    <a:lnTo>
                      <a:pt x="1" y="700"/>
                    </a:lnTo>
                    <a:lnTo>
                      <a:pt x="10" y="769"/>
                    </a:lnTo>
                    <a:lnTo>
                      <a:pt x="27" y="829"/>
                    </a:lnTo>
                    <a:lnTo>
                      <a:pt x="44" y="890"/>
                    </a:lnTo>
                    <a:lnTo>
                      <a:pt x="79" y="942"/>
                    </a:lnTo>
                    <a:lnTo>
                      <a:pt x="105" y="994"/>
                    </a:lnTo>
                    <a:lnTo>
                      <a:pt x="139" y="1045"/>
                    </a:lnTo>
                    <a:lnTo>
                      <a:pt x="182" y="1089"/>
                    </a:lnTo>
                    <a:lnTo>
                      <a:pt x="225" y="1132"/>
                    </a:lnTo>
                    <a:lnTo>
                      <a:pt x="277" y="1166"/>
                    </a:lnTo>
                    <a:lnTo>
                      <a:pt x="329" y="1201"/>
                    </a:lnTo>
                    <a:lnTo>
                      <a:pt x="390" y="1227"/>
                    </a:lnTo>
                    <a:lnTo>
                      <a:pt x="441" y="1253"/>
                    </a:lnTo>
                    <a:lnTo>
                      <a:pt x="510" y="1270"/>
                    </a:lnTo>
                    <a:lnTo>
                      <a:pt x="571" y="1278"/>
                    </a:lnTo>
                    <a:lnTo>
                      <a:pt x="700" y="1278"/>
                    </a:lnTo>
                    <a:lnTo>
                      <a:pt x="761" y="1270"/>
                    </a:lnTo>
                    <a:lnTo>
                      <a:pt x="821" y="1253"/>
                    </a:lnTo>
                    <a:lnTo>
                      <a:pt x="882" y="1227"/>
                    </a:lnTo>
                    <a:lnTo>
                      <a:pt x="942" y="1201"/>
                    </a:lnTo>
                    <a:lnTo>
                      <a:pt x="994" y="1175"/>
                    </a:lnTo>
                    <a:lnTo>
                      <a:pt x="1046" y="1132"/>
                    </a:lnTo>
                    <a:lnTo>
                      <a:pt x="1089" y="1097"/>
                    </a:lnTo>
                    <a:lnTo>
                      <a:pt x="1132" y="1045"/>
                    </a:lnTo>
                    <a:lnTo>
                      <a:pt x="1167" y="1002"/>
                    </a:lnTo>
                    <a:lnTo>
                      <a:pt x="1201" y="950"/>
                    </a:lnTo>
                    <a:lnTo>
                      <a:pt x="1227" y="890"/>
                    </a:lnTo>
                    <a:lnTo>
                      <a:pt x="1244" y="829"/>
                    </a:lnTo>
                    <a:lnTo>
                      <a:pt x="1262" y="769"/>
                    </a:lnTo>
                    <a:lnTo>
                      <a:pt x="1270" y="709"/>
                    </a:lnTo>
                    <a:lnTo>
                      <a:pt x="1279" y="639"/>
                    </a:lnTo>
                    <a:lnTo>
                      <a:pt x="1270" y="579"/>
                    </a:lnTo>
                    <a:lnTo>
                      <a:pt x="1262" y="519"/>
                    </a:lnTo>
                    <a:lnTo>
                      <a:pt x="1253" y="449"/>
                    </a:lnTo>
                    <a:lnTo>
                      <a:pt x="1227" y="398"/>
                    </a:lnTo>
                    <a:lnTo>
                      <a:pt x="1201" y="337"/>
                    </a:lnTo>
                    <a:lnTo>
                      <a:pt x="1167" y="285"/>
                    </a:lnTo>
                    <a:lnTo>
                      <a:pt x="1132" y="234"/>
                    </a:lnTo>
                    <a:lnTo>
                      <a:pt x="1089" y="190"/>
                    </a:lnTo>
                    <a:lnTo>
                      <a:pt x="1046" y="147"/>
                    </a:lnTo>
                    <a:lnTo>
                      <a:pt x="994" y="113"/>
                    </a:lnTo>
                    <a:lnTo>
                      <a:pt x="942" y="78"/>
                    </a:lnTo>
                    <a:lnTo>
                      <a:pt x="890" y="52"/>
                    </a:lnTo>
                    <a:lnTo>
                      <a:pt x="830" y="35"/>
                    </a:lnTo>
                    <a:lnTo>
                      <a:pt x="769" y="18"/>
                    </a:lnTo>
                    <a:lnTo>
                      <a:pt x="709" y="9"/>
                    </a:lnTo>
                    <a:lnTo>
                      <a:pt x="640" y="0"/>
                    </a:lnTo>
                    <a:close/>
                  </a:path>
                </a:pathLst>
              </a:custGeom>
              <a:solidFill>
                <a:srgbClr val="3338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15"/>
              <p:cNvSpPr/>
              <p:nvPr/>
            </p:nvSpPr>
            <p:spPr>
              <a:xfrm>
                <a:off x="1379525" y="5291850"/>
                <a:ext cx="4009700" cy="185025"/>
              </a:xfrm>
              <a:custGeom>
                <a:avLst/>
                <a:gdLst/>
                <a:ahLst/>
                <a:cxnLst/>
                <a:rect l="l" t="t" r="r" b="b"/>
                <a:pathLst>
                  <a:path w="160388" h="7401" extrusionOk="0">
                    <a:moveTo>
                      <a:pt x="0" y="0"/>
                    </a:moveTo>
                    <a:lnTo>
                      <a:pt x="9" y="346"/>
                    </a:lnTo>
                    <a:lnTo>
                      <a:pt x="35" y="683"/>
                    </a:lnTo>
                    <a:lnTo>
                      <a:pt x="78" y="1019"/>
                    </a:lnTo>
                    <a:lnTo>
                      <a:pt x="130" y="1347"/>
                    </a:lnTo>
                    <a:lnTo>
                      <a:pt x="207" y="1667"/>
                    </a:lnTo>
                    <a:lnTo>
                      <a:pt x="294" y="1987"/>
                    </a:lnTo>
                    <a:lnTo>
                      <a:pt x="397" y="2297"/>
                    </a:lnTo>
                    <a:lnTo>
                      <a:pt x="510" y="2600"/>
                    </a:lnTo>
                    <a:lnTo>
                      <a:pt x="648" y="2893"/>
                    </a:lnTo>
                    <a:lnTo>
                      <a:pt x="795" y="3187"/>
                    </a:lnTo>
                    <a:lnTo>
                      <a:pt x="950" y="3463"/>
                    </a:lnTo>
                    <a:lnTo>
                      <a:pt x="1123" y="3731"/>
                    </a:lnTo>
                    <a:lnTo>
                      <a:pt x="1304" y="3999"/>
                    </a:lnTo>
                    <a:lnTo>
                      <a:pt x="1503" y="4249"/>
                    </a:lnTo>
                    <a:lnTo>
                      <a:pt x="1710" y="4491"/>
                    </a:lnTo>
                    <a:lnTo>
                      <a:pt x="1934" y="4724"/>
                    </a:lnTo>
                    <a:lnTo>
                      <a:pt x="2159" y="4949"/>
                    </a:lnTo>
                    <a:lnTo>
                      <a:pt x="2401" y="5156"/>
                    </a:lnTo>
                    <a:lnTo>
                      <a:pt x="2651" y="5354"/>
                    </a:lnTo>
                    <a:lnTo>
                      <a:pt x="2919" y="5544"/>
                    </a:lnTo>
                    <a:lnTo>
                      <a:pt x="3187" y="5717"/>
                    </a:lnTo>
                    <a:lnTo>
                      <a:pt x="3463" y="5881"/>
                    </a:lnTo>
                    <a:lnTo>
                      <a:pt x="3748" y="6028"/>
                    </a:lnTo>
                    <a:lnTo>
                      <a:pt x="4042" y="6166"/>
                    </a:lnTo>
                    <a:lnTo>
                      <a:pt x="4344" y="6287"/>
                    </a:lnTo>
                    <a:lnTo>
                      <a:pt x="4655" y="6391"/>
                    </a:lnTo>
                    <a:lnTo>
                      <a:pt x="4974" y="6486"/>
                    </a:lnTo>
                    <a:lnTo>
                      <a:pt x="5294" y="6555"/>
                    </a:lnTo>
                    <a:lnTo>
                      <a:pt x="5622" y="6615"/>
                    </a:lnTo>
                    <a:lnTo>
                      <a:pt x="5959" y="6667"/>
                    </a:lnTo>
                    <a:lnTo>
                      <a:pt x="6295" y="6693"/>
                    </a:lnTo>
                    <a:lnTo>
                      <a:pt x="6641" y="6702"/>
                    </a:lnTo>
                    <a:lnTo>
                      <a:pt x="153687" y="7401"/>
                    </a:lnTo>
                    <a:lnTo>
                      <a:pt x="154032" y="7392"/>
                    </a:lnTo>
                    <a:lnTo>
                      <a:pt x="154369" y="7375"/>
                    </a:lnTo>
                    <a:lnTo>
                      <a:pt x="154706" y="7332"/>
                    </a:lnTo>
                    <a:lnTo>
                      <a:pt x="155034" y="7271"/>
                    </a:lnTo>
                    <a:lnTo>
                      <a:pt x="155353" y="7202"/>
                    </a:lnTo>
                    <a:lnTo>
                      <a:pt x="155673" y="7116"/>
                    </a:lnTo>
                    <a:lnTo>
                      <a:pt x="155984" y="7012"/>
                    </a:lnTo>
                    <a:lnTo>
                      <a:pt x="156286" y="6892"/>
                    </a:lnTo>
                    <a:lnTo>
                      <a:pt x="156580" y="6762"/>
                    </a:lnTo>
                    <a:lnTo>
                      <a:pt x="156873" y="6615"/>
                    </a:lnTo>
                    <a:lnTo>
                      <a:pt x="157150" y="6451"/>
                    </a:lnTo>
                    <a:lnTo>
                      <a:pt x="157426" y="6278"/>
                    </a:lnTo>
                    <a:lnTo>
                      <a:pt x="157685" y="6097"/>
                    </a:lnTo>
                    <a:lnTo>
                      <a:pt x="157935" y="5898"/>
                    </a:lnTo>
                    <a:lnTo>
                      <a:pt x="158186" y="5691"/>
                    </a:lnTo>
                    <a:lnTo>
                      <a:pt x="158410" y="5475"/>
                    </a:lnTo>
                    <a:lnTo>
                      <a:pt x="158635" y="5242"/>
                    </a:lnTo>
                    <a:lnTo>
                      <a:pt x="158851" y="5000"/>
                    </a:lnTo>
                    <a:lnTo>
                      <a:pt x="159049" y="4750"/>
                    </a:lnTo>
                    <a:lnTo>
                      <a:pt x="159231" y="4491"/>
                    </a:lnTo>
                    <a:lnTo>
                      <a:pt x="159412" y="4223"/>
                    </a:lnTo>
                    <a:lnTo>
                      <a:pt x="159568" y="3938"/>
                    </a:lnTo>
                    <a:lnTo>
                      <a:pt x="159714" y="3653"/>
                    </a:lnTo>
                    <a:lnTo>
                      <a:pt x="159853" y="3360"/>
                    </a:lnTo>
                    <a:lnTo>
                      <a:pt x="159973" y="3057"/>
                    </a:lnTo>
                    <a:lnTo>
                      <a:pt x="160077" y="2746"/>
                    </a:lnTo>
                    <a:lnTo>
                      <a:pt x="160172" y="2436"/>
                    </a:lnTo>
                    <a:lnTo>
                      <a:pt x="160250" y="2107"/>
                    </a:lnTo>
                    <a:lnTo>
                      <a:pt x="160310" y="1779"/>
                    </a:lnTo>
                    <a:lnTo>
                      <a:pt x="160353" y="1451"/>
                    </a:lnTo>
                    <a:lnTo>
                      <a:pt x="160379" y="1106"/>
                    </a:lnTo>
                    <a:lnTo>
                      <a:pt x="160388" y="7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15"/>
              <p:cNvSpPr/>
              <p:nvPr/>
            </p:nvSpPr>
            <p:spPr>
              <a:xfrm>
                <a:off x="1722775" y="3295950"/>
                <a:ext cx="3333125" cy="1945175"/>
              </a:xfrm>
              <a:custGeom>
                <a:avLst/>
                <a:gdLst/>
                <a:ahLst/>
                <a:cxnLst/>
                <a:rect l="l" t="t" r="r" b="b"/>
                <a:pathLst>
                  <a:path w="133325" h="77807" extrusionOk="0">
                    <a:moveTo>
                      <a:pt x="4526" y="1"/>
                    </a:moveTo>
                    <a:lnTo>
                      <a:pt x="4310" y="9"/>
                    </a:lnTo>
                    <a:lnTo>
                      <a:pt x="4094" y="18"/>
                    </a:lnTo>
                    <a:lnTo>
                      <a:pt x="3887" y="44"/>
                    </a:lnTo>
                    <a:lnTo>
                      <a:pt x="3679" y="79"/>
                    </a:lnTo>
                    <a:lnTo>
                      <a:pt x="3481" y="130"/>
                    </a:lnTo>
                    <a:lnTo>
                      <a:pt x="3282" y="182"/>
                    </a:lnTo>
                    <a:lnTo>
                      <a:pt x="3084" y="251"/>
                    </a:lnTo>
                    <a:lnTo>
                      <a:pt x="2894" y="320"/>
                    </a:lnTo>
                    <a:lnTo>
                      <a:pt x="2712" y="407"/>
                    </a:lnTo>
                    <a:lnTo>
                      <a:pt x="2531" y="493"/>
                    </a:lnTo>
                    <a:lnTo>
                      <a:pt x="2358" y="597"/>
                    </a:lnTo>
                    <a:lnTo>
                      <a:pt x="2185" y="700"/>
                    </a:lnTo>
                    <a:lnTo>
                      <a:pt x="2021" y="821"/>
                    </a:lnTo>
                    <a:lnTo>
                      <a:pt x="1866" y="942"/>
                    </a:lnTo>
                    <a:lnTo>
                      <a:pt x="1710" y="1072"/>
                    </a:lnTo>
                    <a:lnTo>
                      <a:pt x="1564" y="1210"/>
                    </a:lnTo>
                    <a:lnTo>
                      <a:pt x="1426" y="1357"/>
                    </a:lnTo>
                    <a:lnTo>
                      <a:pt x="1296" y="1503"/>
                    </a:lnTo>
                    <a:lnTo>
                      <a:pt x="1166" y="1659"/>
                    </a:lnTo>
                    <a:lnTo>
                      <a:pt x="1054" y="1823"/>
                    </a:lnTo>
                    <a:lnTo>
                      <a:pt x="942" y="1996"/>
                    </a:lnTo>
                    <a:lnTo>
                      <a:pt x="838" y="2168"/>
                    </a:lnTo>
                    <a:lnTo>
                      <a:pt x="752" y="2350"/>
                    </a:lnTo>
                    <a:lnTo>
                      <a:pt x="666" y="2531"/>
                    </a:lnTo>
                    <a:lnTo>
                      <a:pt x="588" y="2721"/>
                    </a:lnTo>
                    <a:lnTo>
                      <a:pt x="519" y="2920"/>
                    </a:lnTo>
                    <a:lnTo>
                      <a:pt x="467" y="3118"/>
                    </a:lnTo>
                    <a:lnTo>
                      <a:pt x="415" y="3317"/>
                    </a:lnTo>
                    <a:lnTo>
                      <a:pt x="381" y="3524"/>
                    </a:lnTo>
                    <a:lnTo>
                      <a:pt x="355" y="3731"/>
                    </a:lnTo>
                    <a:lnTo>
                      <a:pt x="337" y="3947"/>
                    </a:lnTo>
                    <a:lnTo>
                      <a:pt x="329" y="4154"/>
                    </a:lnTo>
                    <a:lnTo>
                      <a:pt x="1" y="73014"/>
                    </a:lnTo>
                    <a:lnTo>
                      <a:pt x="1" y="73230"/>
                    </a:lnTo>
                    <a:lnTo>
                      <a:pt x="18" y="73437"/>
                    </a:lnTo>
                    <a:lnTo>
                      <a:pt x="44" y="73645"/>
                    </a:lnTo>
                    <a:lnTo>
                      <a:pt x="78" y="73852"/>
                    </a:lnTo>
                    <a:lnTo>
                      <a:pt x="130" y="74059"/>
                    </a:lnTo>
                    <a:lnTo>
                      <a:pt x="182" y="74258"/>
                    </a:lnTo>
                    <a:lnTo>
                      <a:pt x="242" y="74448"/>
                    </a:lnTo>
                    <a:lnTo>
                      <a:pt x="320" y="74638"/>
                    </a:lnTo>
                    <a:lnTo>
                      <a:pt x="407" y="74828"/>
                    </a:lnTo>
                    <a:lnTo>
                      <a:pt x="493" y="75009"/>
                    </a:lnTo>
                    <a:lnTo>
                      <a:pt x="596" y="75182"/>
                    </a:lnTo>
                    <a:lnTo>
                      <a:pt x="700" y="75355"/>
                    </a:lnTo>
                    <a:lnTo>
                      <a:pt x="821" y="75519"/>
                    </a:lnTo>
                    <a:lnTo>
                      <a:pt x="942" y="75674"/>
                    </a:lnTo>
                    <a:lnTo>
                      <a:pt x="1071" y="75821"/>
                    </a:lnTo>
                    <a:lnTo>
                      <a:pt x="1210" y="75968"/>
                    </a:lnTo>
                    <a:lnTo>
                      <a:pt x="1356" y="76106"/>
                    </a:lnTo>
                    <a:lnTo>
                      <a:pt x="1503" y="76244"/>
                    </a:lnTo>
                    <a:lnTo>
                      <a:pt x="1659" y="76365"/>
                    </a:lnTo>
                    <a:lnTo>
                      <a:pt x="1823" y="76486"/>
                    </a:lnTo>
                    <a:lnTo>
                      <a:pt x="1995" y="76589"/>
                    </a:lnTo>
                    <a:lnTo>
                      <a:pt x="2168" y="76693"/>
                    </a:lnTo>
                    <a:lnTo>
                      <a:pt x="2350" y="76788"/>
                    </a:lnTo>
                    <a:lnTo>
                      <a:pt x="2531" y="76874"/>
                    </a:lnTo>
                    <a:lnTo>
                      <a:pt x="2721" y="76952"/>
                    </a:lnTo>
                    <a:lnTo>
                      <a:pt x="2919" y="77013"/>
                    </a:lnTo>
                    <a:lnTo>
                      <a:pt x="3109" y="77073"/>
                    </a:lnTo>
                    <a:lnTo>
                      <a:pt x="3317" y="77116"/>
                    </a:lnTo>
                    <a:lnTo>
                      <a:pt x="3524" y="77159"/>
                    </a:lnTo>
                    <a:lnTo>
                      <a:pt x="3731" y="77185"/>
                    </a:lnTo>
                    <a:lnTo>
                      <a:pt x="3938" y="77203"/>
                    </a:lnTo>
                    <a:lnTo>
                      <a:pt x="4154" y="77211"/>
                    </a:lnTo>
                    <a:lnTo>
                      <a:pt x="128800" y="77807"/>
                    </a:lnTo>
                    <a:lnTo>
                      <a:pt x="129016" y="77798"/>
                    </a:lnTo>
                    <a:lnTo>
                      <a:pt x="129231" y="77781"/>
                    </a:lnTo>
                    <a:lnTo>
                      <a:pt x="129439" y="77755"/>
                    </a:lnTo>
                    <a:lnTo>
                      <a:pt x="129646" y="77721"/>
                    </a:lnTo>
                    <a:lnTo>
                      <a:pt x="129845" y="77677"/>
                    </a:lnTo>
                    <a:lnTo>
                      <a:pt x="130043" y="77617"/>
                    </a:lnTo>
                    <a:lnTo>
                      <a:pt x="130242" y="77557"/>
                    </a:lnTo>
                    <a:lnTo>
                      <a:pt x="130432" y="77479"/>
                    </a:lnTo>
                    <a:lnTo>
                      <a:pt x="130613" y="77401"/>
                    </a:lnTo>
                    <a:lnTo>
                      <a:pt x="130794" y="77306"/>
                    </a:lnTo>
                    <a:lnTo>
                      <a:pt x="130967" y="77211"/>
                    </a:lnTo>
                    <a:lnTo>
                      <a:pt x="131140" y="77099"/>
                    </a:lnTo>
                    <a:lnTo>
                      <a:pt x="131304" y="76987"/>
                    </a:lnTo>
                    <a:lnTo>
                      <a:pt x="131459" y="76866"/>
                    </a:lnTo>
                    <a:lnTo>
                      <a:pt x="131615" y="76728"/>
                    </a:lnTo>
                    <a:lnTo>
                      <a:pt x="131762" y="76598"/>
                    </a:lnTo>
                    <a:lnTo>
                      <a:pt x="131900" y="76451"/>
                    </a:lnTo>
                    <a:lnTo>
                      <a:pt x="132029" y="76296"/>
                    </a:lnTo>
                    <a:lnTo>
                      <a:pt x="132159" y="76140"/>
                    </a:lnTo>
                    <a:lnTo>
                      <a:pt x="132271" y="75976"/>
                    </a:lnTo>
                    <a:lnTo>
                      <a:pt x="132383" y="75812"/>
                    </a:lnTo>
                    <a:lnTo>
                      <a:pt x="132487" y="75631"/>
                    </a:lnTo>
                    <a:lnTo>
                      <a:pt x="132582" y="75458"/>
                    </a:lnTo>
                    <a:lnTo>
                      <a:pt x="132660" y="75268"/>
                    </a:lnTo>
                    <a:lnTo>
                      <a:pt x="132737" y="75078"/>
                    </a:lnTo>
                    <a:lnTo>
                      <a:pt x="132807" y="74888"/>
                    </a:lnTo>
                    <a:lnTo>
                      <a:pt x="132858" y="74690"/>
                    </a:lnTo>
                    <a:lnTo>
                      <a:pt x="132910" y="74491"/>
                    </a:lnTo>
                    <a:lnTo>
                      <a:pt x="132945" y="74284"/>
                    </a:lnTo>
                    <a:lnTo>
                      <a:pt x="132971" y="74076"/>
                    </a:lnTo>
                    <a:lnTo>
                      <a:pt x="132988" y="73861"/>
                    </a:lnTo>
                    <a:lnTo>
                      <a:pt x="132997" y="73645"/>
                    </a:lnTo>
                    <a:lnTo>
                      <a:pt x="133325" y="4794"/>
                    </a:lnTo>
                    <a:lnTo>
                      <a:pt x="133325" y="4578"/>
                    </a:lnTo>
                    <a:lnTo>
                      <a:pt x="133307" y="4362"/>
                    </a:lnTo>
                    <a:lnTo>
                      <a:pt x="133282" y="4154"/>
                    </a:lnTo>
                    <a:lnTo>
                      <a:pt x="133247" y="3947"/>
                    </a:lnTo>
                    <a:lnTo>
                      <a:pt x="133204" y="3749"/>
                    </a:lnTo>
                    <a:lnTo>
                      <a:pt x="133143" y="3550"/>
                    </a:lnTo>
                    <a:lnTo>
                      <a:pt x="133083" y="3351"/>
                    </a:lnTo>
                    <a:lnTo>
                      <a:pt x="133005" y="3161"/>
                    </a:lnTo>
                    <a:lnTo>
                      <a:pt x="132927" y="2980"/>
                    </a:lnTo>
                    <a:lnTo>
                      <a:pt x="132832" y="2799"/>
                    </a:lnTo>
                    <a:lnTo>
                      <a:pt x="132729" y="2626"/>
                    </a:lnTo>
                    <a:lnTo>
                      <a:pt x="132625" y="2453"/>
                    </a:lnTo>
                    <a:lnTo>
                      <a:pt x="132513" y="2289"/>
                    </a:lnTo>
                    <a:lnTo>
                      <a:pt x="132383" y="2134"/>
                    </a:lnTo>
                    <a:lnTo>
                      <a:pt x="132254" y="1978"/>
                    </a:lnTo>
                    <a:lnTo>
                      <a:pt x="132116" y="1832"/>
                    </a:lnTo>
                    <a:lnTo>
                      <a:pt x="131969" y="1693"/>
                    </a:lnTo>
                    <a:lnTo>
                      <a:pt x="131822" y="1564"/>
                    </a:lnTo>
                    <a:lnTo>
                      <a:pt x="131667" y="1434"/>
                    </a:lnTo>
                    <a:lnTo>
                      <a:pt x="131503" y="1322"/>
                    </a:lnTo>
                    <a:lnTo>
                      <a:pt x="131330" y="1210"/>
                    </a:lnTo>
                    <a:lnTo>
                      <a:pt x="131157" y="1106"/>
                    </a:lnTo>
                    <a:lnTo>
                      <a:pt x="130976" y="1020"/>
                    </a:lnTo>
                    <a:lnTo>
                      <a:pt x="130794" y="933"/>
                    </a:lnTo>
                    <a:lnTo>
                      <a:pt x="130604" y="856"/>
                    </a:lnTo>
                    <a:lnTo>
                      <a:pt x="130415" y="787"/>
                    </a:lnTo>
                    <a:lnTo>
                      <a:pt x="130216" y="735"/>
                    </a:lnTo>
                    <a:lnTo>
                      <a:pt x="130009" y="683"/>
                    </a:lnTo>
                    <a:lnTo>
                      <a:pt x="129810" y="648"/>
                    </a:lnTo>
                    <a:lnTo>
                      <a:pt x="129594" y="623"/>
                    </a:lnTo>
                    <a:lnTo>
                      <a:pt x="129387" y="605"/>
                    </a:lnTo>
                    <a:lnTo>
                      <a:pt x="129171" y="597"/>
                    </a:lnTo>
                    <a:lnTo>
                      <a:pt x="4526" y="1"/>
                    </a:lnTo>
                    <a:close/>
                  </a:path>
                </a:pathLst>
              </a:custGeom>
              <a:solidFill>
                <a:srgbClr val="FEFE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15"/>
              <p:cNvSpPr/>
              <p:nvPr/>
            </p:nvSpPr>
            <p:spPr>
              <a:xfrm>
                <a:off x="5651075" y="1586775"/>
                <a:ext cx="451250" cy="114450"/>
              </a:xfrm>
              <a:custGeom>
                <a:avLst/>
                <a:gdLst/>
                <a:ahLst/>
                <a:cxnLst/>
                <a:rect l="l" t="t" r="r" b="b"/>
                <a:pathLst>
                  <a:path w="18050" h="4578" extrusionOk="0">
                    <a:moveTo>
                      <a:pt x="1" y="0"/>
                    </a:moveTo>
                    <a:lnTo>
                      <a:pt x="1" y="4577"/>
                    </a:lnTo>
                    <a:lnTo>
                      <a:pt x="18049" y="4577"/>
                    </a:lnTo>
                    <a:lnTo>
                      <a:pt x="1804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15"/>
              <p:cNvSpPr/>
              <p:nvPr/>
            </p:nvSpPr>
            <p:spPr>
              <a:xfrm>
                <a:off x="5651075" y="1409750"/>
                <a:ext cx="672100" cy="114425"/>
              </a:xfrm>
              <a:custGeom>
                <a:avLst/>
                <a:gdLst/>
                <a:ahLst/>
                <a:cxnLst/>
                <a:rect l="l" t="t" r="r" b="b"/>
                <a:pathLst>
                  <a:path w="26884" h="4577" extrusionOk="0">
                    <a:moveTo>
                      <a:pt x="1" y="0"/>
                    </a:moveTo>
                    <a:lnTo>
                      <a:pt x="1" y="4577"/>
                    </a:lnTo>
                    <a:lnTo>
                      <a:pt x="26883" y="4577"/>
                    </a:lnTo>
                    <a:lnTo>
                      <a:pt x="2688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15"/>
              <p:cNvSpPr/>
              <p:nvPr/>
            </p:nvSpPr>
            <p:spPr>
              <a:xfrm>
                <a:off x="5651075" y="1232925"/>
                <a:ext cx="976725" cy="114450"/>
              </a:xfrm>
              <a:custGeom>
                <a:avLst/>
                <a:gdLst/>
                <a:ahLst/>
                <a:cxnLst/>
                <a:rect l="l" t="t" r="r" b="b"/>
                <a:pathLst>
                  <a:path w="39069" h="4578" extrusionOk="0">
                    <a:moveTo>
                      <a:pt x="1" y="1"/>
                    </a:moveTo>
                    <a:lnTo>
                      <a:pt x="1" y="4577"/>
                    </a:lnTo>
                    <a:lnTo>
                      <a:pt x="39068" y="4577"/>
                    </a:lnTo>
                    <a:lnTo>
                      <a:pt x="3906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15"/>
              <p:cNvSpPr/>
              <p:nvPr/>
            </p:nvSpPr>
            <p:spPr>
              <a:xfrm>
                <a:off x="5651075" y="1055900"/>
                <a:ext cx="549675" cy="114450"/>
              </a:xfrm>
              <a:custGeom>
                <a:avLst/>
                <a:gdLst/>
                <a:ahLst/>
                <a:cxnLst/>
                <a:rect l="l" t="t" r="r" b="b"/>
                <a:pathLst>
                  <a:path w="21987" h="4578" extrusionOk="0">
                    <a:moveTo>
                      <a:pt x="1" y="0"/>
                    </a:moveTo>
                    <a:lnTo>
                      <a:pt x="1" y="4577"/>
                    </a:lnTo>
                    <a:lnTo>
                      <a:pt x="21987" y="4577"/>
                    </a:lnTo>
                    <a:lnTo>
                      <a:pt x="2198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15"/>
              <p:cNvSpPr/>
              <p:nvPr/>
            </p:nvSpPr>
            <p:spPr>
              <a:xfrm>
                <a:off x="5631650" y="949475"/>
                <a:ext cx="1072550" cy="837025"/>
              </a:xfrm>
              <a:custGeom>
                <a:avLst/>
                <a:gdLst/>
                <a:ahLst/>
                <a:cxnLst/>
                <a:rect l="l" t="t" r="r" b="b"/>
                <a:pathLst>
                  <a:path w="42902" h="33481" extrusionOk="0">
                    <a:moveTo>
                      <a:pt x="147" y="0"/>
                    </a:moveTo>
                    <a:lnTo>
                      <a:pt x="113" y="9"/>
                    </a:lnTo>
                    <a:lnTo>
                      <a:pt x="78" y="26"/>
                    </a:lnTo>
                    <a:lnTo>
                      <a:pt x="52" y="52"/>
                    </a:lnTo>
                    <a:lnTo>
                      <a:pt x="35" y="78"/>
                    </a:lnTo>
                    <a:lnTo>
                      <a:pt x="18" y="112"/>
                    </a:lnTo>
                    <a:lnTo>
                      <a:pt x="1" y="147"/>
                    </a:lnTo>
                    <a:lnTo>
                      <a:pt x="1" y="181"/>
                    </a:lnTo>
                    <a:lnTo>
                      <a:pt x="1" y="33480"/>
                    </a:lnTo>
                    <a:lnTo>
                      <a:pt x="42755" y="33480"/>
                    </a:lnTo>
                    <a:lnTo>
                      <a:pt x="42790" y="33463"/>
                    </a:lnTo>
                    <a:lnTo>
                      <a:pt x="42824" y="33446"/>
                    </a:lnTo>
                    <a:lnTo>
                      <a:pt x="42850" y="33428"/>
                    </a:lnTo>
                    <a:lnTo>
                      <a:pt x="42876" y="33402"/>
                    </a:lnTo>
                    <a:lnTo>
                      <a:pt x="42893" y="33368"/>
                    </a:lnTo>
                    <a:lnTo>
                      <a:pt x="42902" y="33333"/>
                    </a:lnTo>
                    <a:lnTo>
                      <a:pt x="42902" y="33299"/>
                    </a:lnTo>
                    <a:lnTo>
                      <a:pt x="42902" y="33256"/>
                    </a:lnTo>
                    <a:lnTo>
                      <a:pt x="42893" y="33221"/>
                    </a:lnTo>
                    <a:lnTo>
                      <a:pt x="42876" y="33195"/>
                    </a:lnTo>
                    <a:lnTo>
                      <a:pt x="42850" y="33169"/>
                    </a:lnTo>
                    <a:lnTo>
                      <a:pt x="42824" y="33143"/>
                    </a:lnTo>
                    <a:lnTo>
                      <a:pt x="42790" y="33126"/>
                    </a:lnTo>
                    <a:lnTo>
                      <a:pt x="42755" y="33117"/>
                    </a:lnTo>
                    <a:lnTo>
                      <a:pt x="42721" y="33109"/>
                    </a:lnTo>
                    <a:lnTo>
                      <a:pt x="372" y="33109"/>
                    </a:lnTo>
                    <a:lnTo>
                      <a:pt x="372" y="181"/>
                    </a:lnTo>
                    <a:lnTo>
                      <a:pt x="363" y="147"/>
                    </a:lnTo>
                    <a:lnTo>
                      <a:pt x="355" y="112"/>
                    </a:lnTo>
                    <a:lnTo>
                      <a:pt x="337" y="78"/>
                    </a:lnTo>
                    <a:lnTo>
                      <a:pt x="312" y="52"/>
                    </a:lnTo>
                    <a:lnTo>
                      <a:pt x="286" y="26"/>
                    </a:lnTo>
                    <a:lnTo>
                      <a:pt x="260" y="9"/>
                    </a:lnTo>
                    <a:lnTo>
                      <a:pt x="22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15"/>
              <p:cNvSpPr/>
              <p:nvPr/>
            </p:nvSpPr>
            <p:spPr>
              <a:xfrm>
                <a:off x="4004925" y="238125"/>
                <a:ext cx="663900" cy="663875"/>
              </a:xfrm>
              <a:custGeom>
                <a:avLst/>
                <a:gdLst/>
                <a:ahLst/>
                <a:cxnLst/>
                <a:rect l="l" t="t" r="r" b="b"/>
                <a:pathLst>
                  <a:path w="26556" h="26555" extrusionOk="0">
                    <a:moveTo>
                      <a:pt x="13412" y="4266"/>
                    </a:moveTo>
                    <a:lnTo>
                      <a:pt x="13636" y="4275"/>
                    </a:lnTo>
                    <a:lnTo>
                      <a:pt x="13870" y="4283"/>
                    </a:lnTo>
                    <a:lnTo>
                      <a:pt x="14094" y="4309"/>
                    </a:lnTo>
                    <a:lnTo>
                      <a:pt x="14319" y="4326"/>
                    </a:lnTo>
                    <a:lnTo>
                      <a:pt x="14543" y="4361"/>
                    </a:lnTo>
                    <a:lnTo>
                      <a:pt x="14768" y="4395"/>
                    </a:lnTo>
                    <a:lnTo>
                      <a:pt x="14984" y="4430"/>
                    </a:lnTo>
                    <a:lnTo>
                      <a:pt x="15208" y="4473"/>
                    </a:lnTo>
                    <a:lnTo>
                      <a:pt x="15424" y="4525"/>
                    </a:lnTo>
                    <a:lnTo>
                      <a:pt x="15631" y="4585"/>
                    </a:lnTo>
                    <a:lnTo>
                      <a:pt x="15847" y="4646"/>
                    </a:lnTo>
                    <a:lnTo>
                      <a:pt x="16063" y="4706"/>
                    </a:lnTo>
                    <a:lnTo>
                      <a:pt x="16270" y="4784"/>
                    </a:lnTo>
                    <a:lnTo>
                      <a:pt x="16469" y="4853"/>
                    </a:lnTo>
                    <a:lnTo>
                      <a:pt x="16676" y="4940"/>
                    </a:lnTo>
                    <a:lnTo>
                      <a:pt x="16875" y="5026"/>
                    </a:lnTo>
                    <a:lnTo>
                      <a:pt x="17073" y="5112"/>
                    </a:lnTo>
                    <a:lnTo>
                      <a:pt x="17272" y="5207"/>
                    </a:lnTo>
                    <a:lnTo>
                      <a:pt x="17471" y="5311"/>
                    </a:lnTo>
                    <a:lnTo>
                      <a:pt x="17661" y="5414"/>
                    </a:lnTo>
                    <a:lnTo>
                      <a:pt x="17851" y="5518"/>
                    </a:lnTo>
                    <a:lnTo>
                      <a:pt x="18032" y="5630"/>
                    </a:lnTo>
                    <a:lnTo>
                      <a:pt x="18213" y="5751"/>
                    </a:lnTo>
                    <a:lnTo>
                      <a:pt x="18395" y="5872"/>
                    </a:lnTo>
                    <a:lnTo>
                      <a:pt x="18740" y="6123"/>
                    </a:lnTo>
                    <a:lnTo>
                      <a:pt x="19077" y="6399"/>
                    </a:lnTo>
                    <a:lnTo>
                      <a:pt x="19405" y="6684"/>
                    </a:lnTo>
                    <a:lnTo>
                      <a:pt x="19716" y="6986"/>
                    </a:lnTo>
                    <a:lnTo>
                      <a:pt x="20009" y="7306"/>
                    </a:lnTo>
                    <a:lnTo>
                      <a:pt x="20286" y="7634"/>
                    </a:lnTo>
                    <a:lnTo>
                      <a:pt x="20415" y="7807"/>
                    </a:lnTo>
                    <a:lnTo>
                      <a:pt x="20545" y="7979"/>
                    </a:lnTo>
                    <a:lnTo>
                      <a:pt x="20674" y="8152"/>
                    </a:lnTo>
                    <a:lnTo>
                      <a:pt x="20795" y="8333"/>
                    </a:lnTo>
                    <a:lnTo>
                      <a:pt x="20916" y="8515"/>
                    </a:lnTo>
                    <a:lnTo>
                      <a:pt x="21028" y="8705"/>
                    </a:lnTo>
                    <a:lnTo>
                      <a:pt x="21132" y="8895"/>
                    </a:lnTo>
                    <a:lnTo>
                      <a:pt x="21236" y="9085"/>
                    </a:lnTo>
                    <a:lnTo>
                      <a:pt x="21339" y="9283"/>
                    </a:lnTo>
                    <a:lnTo>
                      <a:pt x="21434" y="9473"/>
                    </a:lnTo>
                    <a:lnTo>
                      <a:pt x="21521" y="9680"/>
                    </a:lnTo>
                    <a:lnTo>
                      <a:pt x="21607" y="9879"/>
                    </a:lnTo>
                    <a:lnTo>
                      <a:pt x="21693" y="10086"/>
                    </a:lnTo>
                    <a:lnTo>
                      <a:pt x="21762" y="10294"/>
                    </a:lnTo>
                    <a:lnTo>
                      <a:pt x="21832" y="10501"/>
                    </a:lnTo>
                    <a:lnTo>
                      <a:pt x="21901" y="10717"/>
                    </a:lnTo>
                    <a:lnTo>
                      <a:pt x="21961" y="10933"/>
                    </a:lnTo>
                    <a:lnTo>
                      <a:pt x="22022" y="11148"/>
                    </a:lnTo>
                    <a:lnTo>
                      <a:pt x="22065" y="11364"/>
                    </a:lnTo>
                    <a:lnTo>
                      <a:pt x="22117" y="11589"/>
                    </a:lnTo>
                    <a:lnTo>
                      <a:pt x="22151" y="11813"/>
                    </a:lnTo>
                    <a:lnTo>
                      <a:pt x="22186" y="12038"/>
                    </a:lnTo>
                    <a:lnTo>
                      <a:pt x="22211" y="12262"/>
                    </a:lnTo>
                    <a:lnTo>
                      <a:pt x="22237" y="12496"/>
                    </a:lnTo>
                    <a:lnTo>
                      <a:pt x="22255" y="12720"/>
                    </a:lnTo>
                    <a:lnTo>
                      <a:pt x="22263" y="12953"/>
                    </a:lnTo>
                    <a:lnTo>
                      <a:pt x="22272" y="13186"/>
                    </a:lnTo>
                    <a:lnTo>
                      <a:pt x="22272" y="13420"/>
                    </a:lnTo>
                    <a:lnTo>
                      <a:pt x="22263" y="13653"/>
                    </a:lnTo>
                    <a:lnTo>
                      <a:pt x="22255" y="13877"/>
                    </a:lnTo>
                    <a:lnTo>
                      <a:pt x="22229" y="14102"/>
                    </a:lnTo>
                    <a:lnTo>
                      <a:pt x="22211" y="14326"/>
                    </a:lnTo>
                    <a:lnTo>
                      <a:pt x="22177" y="14551"/>
                    </a:lnTo>
                    <a:lnTo>
                      <a:pt x="22142" y="14775"/>
                    </a:lnTo>
                    <a:lnTo>
                      <a:pt x="22108" y="15000"/>
                    </a:lnTo>
                    <a:lnTo>
                      <a:pt x="22065" y="15216"/>
                    </a:lnTo>
                    <a:lnTo>
                      <a:pt x="22013" y="15432"/>
                    </a:lnTo>
                    <a:lnTo>
                      <a:pt x="21952" y="15648"/>
                    </a:lnTo>
                    <a:lnTo>
                      <a:pt x="21892" y="15863"/>
                    </a:lnTo>
                    <a:lnTo>
                      <a:pt x="21832" y="16071"/>
                    </a:lnTo>
                    <a:lnTo>
                      <a:pt x="21754" y="16278"/>
                    </a:lnTo>
                    <a:lnTo>
                      <a:pt x="21685" y="16485"/>
                    </a:lnTo>
                    <a:lnTo>
                      <a:pt x="21598" y="16692"/>
                    </a:lnTo>
                    <a:lnTo>
                      <a:pt x="21512" y="16891"/>
                    </a:lnTo>
                    <a:lnTo>
                      <a:pt x="21426" y="17090"/>
                    </a:lnTo>
                    <a:lnTo>
                      <a:pt x="21331" y="17288"/>
                    </a:lnTo>
                    <a:lnTo>
                      <a:pt x="21227" y="17478"/>
                    </a:lnTo>
                    <a:lnTo>
                      <a:pt x="21123" y="17668"/>
                    </a:lnTo>
                    <a:lnTo>
                      <a:pt x="21020" y="17858"/>
                    </a:lnTo>
                    <a:lnTo>
                      <a:pt x="20908" y="18040"/>
                    </a:lnTo>
                    <a:lnTo>
                      <a:pt x="20787" y="18230"/>
                    </a:lnTo>
                    <a:lnTo>
                      <a:pt x="20666" y="18402"/>
                    </a:lnTo>
                    <a:lnTo>
                      <a:pt x="20415" y="18756"/>
                    </a:lnTo>
                    <a:lnTo>
                      <a:pt x="20139" y="19093"/>
                    </a:lnTo>
                    <a:lnTo>
                      <a:pt x="19854" y="19413"/>
                    </a:lnTo>
                    <a:lnTo>
                      <a:pt x="19552" y="19724"/>
                    </a:lnTo>
                    <a:lnTo>
                      <a:pt x="19232" y="20017"/>
                    </a:lnTo>
                    <a:lnTo>
                      <a:pt x="19068" y="20155"/>
                    </a:lnTo>
                    <a:lnTo>
                      <a:pt x="18904" y="20294"/>
                    </a:lnTo>
                    <a:lnTo>
                      <a:pt x="18731" y="20432"/>
                    </a:lnTo>
                    <a:lnTo>
                      <a:pt x="18559" y="20561"/>
                    </a:lnTo>
                    <a:lnTo>
                      <a:pt x="18386" y="20682"/>
                    </a:lnTo>
                    <a:lnTo>
                      <a:pt x="18205" y="20812"/>
                    </a:lnTo>
                    <a:lnTo>
                      <a:pt x="18023" y="20924"/>
                    </a:lnTo>
                    <a:lnTo>
                      <a:pt x="17833" y="21036"/>
                    </a:lnTo>
                    <a:lnTo>
                      <a:pt x="17643" y="21148"/>
                    </a:lnTo>
                    <a:lnTo>
                      <a:pt x="17453" y="21252"/>
                    </a:lnTo>
                    <a:lnTo>
                      <a:pt x="17255" y="21347"/>
                    </a:lnTo>
                    <a:lnTo>
                      <a:pt x="17065" y="21442"/>
                    </a:lnTo>
                    <a:lnTo>
                      <a:pt x="16857" y="21537"/>
                    </a:lnTo>
                    <a:lnTo>
                      <a:pt x="16659" y="21623"/>
                    </a:lnTo>
                    <a:lnTo>
                      <a:pt x="16452" y="21701"/>
                    </a:lnTo>
                    <a:lnTo>
                      <a:pt x="16244" y="21779"/>
                    </a:lnTo>
                    <a:lnTo>
                      <a:pt x="16037" y="21848"/>
                    </a:lnTo>
                    <a:lnTo>
                      <a:pt x="15821" y="21917"/>
                    </a:lnTo>
                    <a:lnTo>
                      <a:pt x="15605" y="21977"/>
                    </a:lnTo>
                    <a:lnTo>
                      <a:pt x="15389" y="22029"/>
                    </a:lnTo>
                    <a:lnTo>
                      <a:pt x="15174" y="22081"/>
                    </a:lnTo>
                    <a:lnTo>
                      <a:pt x="14949" y="22124"/>
                    </a:lnTo>
                    <a:lnTo>
                      <a:pt x="14724" y="22159"/>
                    </a:lnTo>
                    <a:lnTo>
                      <a:pt x="14500" y="22193"/>
                    </a:lnTo>
                    <a:lnTo>
                      <a:pt x="14275" y="22228"/>
                    </a:lnTo>
                    <a:lnTo>
                      <a:pt x="14042" y="22245"/>
                    </a:lnTo>
                    <a:lnTo>
                      <a:pt x="13818" y="22262"/>
                    </a:lnTo>
                    <a:lnTo>
                      <a:pt x="13585" y="22280"/>
                    </a:lnTo>
                    <a:lnTo>
                      <a:pt x="13118" y="22280"/>
                    </a:lnTo>
                    <a:lnTo>
                      <a:pt x="12885" y="22271"/>
                    </a:lnTo>
                    <a:lnTo>
                      <a:pt x="12661" y="22262"/>
                    </a:lnTo>
                    <a:lnTo>
                      <a:pt x="12436" y="22245"/>
                    </a:lnTo>
                    <a:lnTo>
                      <a:pt x="12212" y="22219"/>
                    </a:lnTo>
                    <a:lnTo>
                      <a:pt x="11987" y="22193"/>
                    </a:lnTo>
                    <a:lnTo>
                      <a:pt x="11762" y="22159"/>
                    </a:lnTo>
                    <a:lnTo>
                      <a:pt x="11538" y="22116"/>
                    </a:lnTo>
                    <a:lnTo>
                      <a:pt x="11322" y="22072"/>
                    </a:lnTo>
                    <a:lnTo>
                      <a:pt x="11106" y="22021"/>
                    </a:lnTo>
                    <a:lnTo>
                      <a:pt x="10890" y="21969"/>
                    </a:lnTo>
                    <a:lnTo>
                      <a:pt x="10674" y="21908"/>
                    </a:lnTo>
                    <a:lnTo>
                      <a:pt x="10467" y="21839"/>
                    </a:lnTo>
                    <a:lnTo>
                      <a:pt x="10260" y="21770"/>
                    </a:lnTo>
                    <a:lnTo>
                      <a:pt x="10053" y="21692"/>
                    </a:lnTo>
                    <a:lnTo>
                      <a:pt x="9845" y="21615"/>
                    </a:lnTo>
                    <a:lnTo>
                      <a:pt x="9647" y="21528"/>
                    </a:lnTo>
                    <a:lnTo>
                      <a:pt x="9448" y="21433"/>
                    </a:lnTo>
                    <a:lnTo>
                      <a:pt x="9250" y="21338"/>
                    </a:lnTo>
                    <a:lnTo>
                      <a:pt x="9060" y="21243"/>
                    </a:lnTo>
                    <a:lnTo>
                      <a:pt x="8870" y="21140"/>
                    </a:lnTo>
                    <a:lnTo>
                      <a:pt x="8680" y="21028"/>
                    </a:lnTo>
                    <a:lnTo>
                      <a:pt x="8498" y="20915"/>
                    </a:lnTo>
                    <a:lnTo>
                      <a:pt x="8308" y="20803"/>
                    </a:lnTo>
                    <a:lnTo>
                      <a:pt x="8136" y="20682"/>
                    </a:lnTo>
                    <a:lnTo>
                      <a:pt x="7782" y="20423"/>
                    </a:lnTo>
                    <a:lnTo>
                      <a:pt x="7445" y="20155"/>
                    </a:lnTo>
                    <a:lnTo>
                      <a:pt x="7125" y="19862"/>
                    </a:lnTo>
                    <a:lnTo>
                      <a:pt x="6814" y="19559"/>
                    </a:lnTo>
                    <a:lnTo>
                      <a:pt x="6521" y="19249"/>
                    </a:lnTo>
                    <a:lnTo>
                      <a:pt x="6244" y="18912"/>
                    </a:lnTo>
                    <a:lnTo>
                      <a:pt x="6106" y="18748"/>
                    </a:lnTo>
                    <a:lnTo>
                      <a:pt x="5977" y="18575"/>
                    </a:lnTo>
                    <a:lnTo>
                      <a:pt x="5856" y="18394"/>
                    </a:lnTo>
                    <a:lnTo>
                      <a:pt x="5726" y="18212"/>
                    </a:lnTo>
                    <a:lnTo>
                      <a:pt x="5614" y="18031"/>
                    </a:lnTo>
                    <a:lnTo>
                      <a:pt x="5502" y="17850"/>
                    </a:lnTo>
                    <a:lnTo>
                      <a:pt x="5389" y="17660"/>
                    </a:lnTo>
                    <a:lnTo>
                      <a:pt x="5286" y="17461"/>
                    </a:lnTo>
                    <a:lnTo>
                      <a:pt x="5191" y="17271"/>
                    </a:lnTo>
                    <a:lnTo>
                      <a:pt x="5096" y="17072"/>
                    </a:lnTo>
                    <a:lnTo>
                      <a:pt x="5001" y="16874"/>
                    </a:lnTo>
                    <a:lnTo>
                      <a:pt x="4915" y="16667"/>
                    </a:lnTo>
                    <a:lnTo>
                      <a:pt x="4837" y="16459"/>
                    </a:lnTo>
                    <a:lnTo>
                      <a:pt x="4759" y="16252"/>
                    </a:lnTo>
                    <a:lnTo>
                      <a:pt x="4690" y="16045"/>
                    </a:lnTo>
                    <a:lnTo>
                      <a:pt x="4621" y="15829"/>
                    </a:lnTo>
                    <a:lnTo>
                      <a:pt x="4560" y="15622"/>
                    </a:lnTo>
                    <a:lnTo>
                      <a:pt x="4509" y="15397"/>
                    </a:lnTo>
                    <a:lnTo>
                      <a:pt x="4457" y="15181"/>
                    </a:lnTo>
                    <a:lnTo>
                      <a:pt x="4414" y="14957"/>
                    </a:lnTo>
                    <a:lnTo>
                      <a:pt x="4370" y="14741"/>
                    </a:lnTo>
                    <a:lnTo>
                      <a:pt x="4345" y="14508"/>
                    </a:lnTo>
                    <a:lnTo>
                      <a:pt x="4310" y="14283"/>
                    </a:lnTo>
                    <a:lnTo>
                      <a:pt x="4293" y="14059"/>
                    </a:lnTo>
                    <a:lnTo>
                      <a:pt x="4275" y="13825"/>
                    </a:lnTo>
                    <a:lnTo>
                      <a:pt x="4258" y="13592"/>
                    </a:lnTo>
                    <a:lnTo>
                      <a:pt x="4258" y="13359"/>
                    </a:lnTo>
                    <a:lnTo>
                      <a:pt x="4258" y="13126"/>
                    </a:lnTo>
                    <a:lnTo>
                      <a:pt x="4267" y="12901"/>
                    </a:lnTo>
                    <a:lnTo>
                      <a:pt x="4275" y="12668"/>
                    </a:lnTo>
                    <a:lnTo>
                      <a:pt x="4293" y="12444"/>
                    </a:lnTo>
                    <a:lnTo>
                      <a:pt x="4319" y="12219"/>
                    </a:lnTo>
                    <a:lnTo>
                      <a:pt x="4345" y="11995"/>
                    </a:lnTo>
                    <a:lnTo>
                      <a:pt x="4379" y="11770"/>
                    </a:lnTo>
                    <a:lnTo>
                      <a:pt x="4422" y="11554"/>
                    </a:lnTo>
                    <a:lnTo>
                      <a:pt x="4465" y="11330"/>
                    </a:lnTo>
                    <a:lnTo>
                      <a:pt x="4517" y="11114"/>
                    </a:lnTo>
                    <a:lnTo>
                      <a:pt x="4569" y="10898"/>
                    </a:lnTo>
                    <a:lnTo>
                      <a:pt x="4630" y="10691"/>
                    </a:lnTo>
                    <a:lnTo>
                      <a:pt x="4699" y="10475"/>
                    </a:lnTo>
                    <a:lnTo>
                      <a:pt x="4768" y="10268"/>
                    </a:lnTo>
                    <a:lnTo>
                      <a:pt x="4845" y="10060"/>
                    </a:lnTo>
                    <a:lnTo>
                      <a:pt x="4923" y="9862"/>
                    </a:lnTo>
                    <a:lnTo>
                      <a:pt x="5010" y="9663"/>
                    </a:lnTo>
                    <a:lnTo>
                      <a:pt x="5104" y="9465"/>
                    </a:lnTo>
                    <a:lnTo>
                      <a:pt x="5199" y="9266"/>
                    </a:lnTo>
                    <a:lnTo>
                      <a:pt x="5294" y="9067"/>
                    </a:lnTo>
                    <a:lnTo>
                      <a:pt x="5398" y="8877"/>
                    </a:lnTo>
                    <a:lnTo>
                      <a:pt x="5510" y="8687"/>
                    </a:lnTo>
                    <a:lnTo>
                      <a:pt x="5623" y="8506"/>
                    </a:lnTo>
                    <a:lnTo>
                      <a:pt x="5735" y="8325"/>
                    </a:lnTo>
                    <a:lnTo>
                      <a:pt x="5856" y="8143"/>
                    </a:lnTo>
                    <a:lnTo>
                      <a:pt x="6115" y="7798"/>
                    </a:lnTo>
                    <a:lnTo>
                      <a:pt x="6383" y="7461"/>
                    </a:lnTo>
                    <a:lnTo>
                      <a:pt x="6676" y="7133"/>
                    </a:lnTo>
                    <a:lnTo>
                      <a:pt x="6978" y="6822"/>
                    </a:lnTo>
                    <a:lnTo>
                      <a:pt x="7289" y="6528"/>
                    </a:lnTo>
                    <a:lnTo>
                      <a:pt x="7453" y="6390"/>
                    </a:lnTo>
                    <a:lnTo>
                      <a:pt x="7626" y="6252"/>
                    </a:lnTo>
                    <a:lnTo>
                      <a:pt x="7790" y="6123"/>
                    </a:lnTo>
                    <a:lnTo>
                      <a:pt x="7963" y="5984"/>
                    </a:lnTo>
                    <a:lnTo>
                      <a:pt x="8144" y="5864"/>
                    </a:lnTo>
                    <a:lnTo>
                      <a:pt x="8326" y="5743"/>
                    </a:lnTo>
                    <a:lnTo>
                      <a:pt x="8507" y="5622"/>
                    </a:lnTo>
                    <a:lnTo>
                      <a:pt x="8688" y="5509"/>
                    </a:lnTo>
                    <a:lnTo>
                      <a:pt x="8878" y="5406"/>
                    </a:lnTo>
                    <a:lnTo>
                      <a:pt x="9077" y="5302"/>
                    </a:lnTo>
                    <a:lnTo>
                      <a:pt x="9267" y="5199"/>
                    </a:lnTo>
                    <a:lnTo>
                      <a:pt x="9465" y="5104"/>
                    </a:lnTo>
                    <a:lnTo>
                      <a:pt x="9664" y="5017"/>
                    </a:lnTo>
                    <a:lnTo>
                      <a:pt x="9871" y="4931"/>
                    </a:lnTo>
                    <a:lnTo>
                      <a:pt x="10070" y="4845"/>
                    </a:lnTo>
                    <a:lnTo>
                      <a:pt x="10286" y="4775"/>
                    </a:lnTo>
                    <a:lnTo>
                      <a:pt x="10493" y="4698"/>
                    </a:lnTo>
                    <a:lnTo>
                      <a:pt x="10709" y="4637"/>
                    </a:lnTo>
                    <a:lnTo>
                      <a:pt x="10916" y="4577"/>
                    </a:lnTo>
                    <a:lnTo>
                      <a:pt x="11141" y="4516"/>
                    </a:lnTo>
                    <a:lnTo>
                      <a:pt x="11357" y="4473"/>
                    </a:lnTo>
                    <a:lnTo>
                      <a:pt x="11581" y="4421"/>
                    </a:lnTo>
                    <a:lnTo>
                      <a:pt x="11797" y="4387"/>
                    </a:lnTo>
                    <a:lnTo>
                      <a:pt x="12022" y="4352"/>
                    </a:lnTo>
                    <a:lnTo>
                      <a:pt x="12255" y="4326"/>
                    </a:lnTo>
                    <a:lnTo>
                      <a:pt x="12479" y="4300"/>
                    </a:lnTo>
                    <a:lnTo>
                      <a:pt x="12712" y="4283"/>
                    </a:lnTo>
                    <a:lnTo>
                      <a:pt x="12946" y="4275"/>
                    </a:lnTo>
                    <a:lnTo>
                      <a:pt x="13179" y="4266"/>
                    </a:lnTo>
                    <a:close/>
                    <a:moveTo>
                      <a:pt x="15035" y="0"/>
                    </a:moveTo>
                    <a:lnTo>
                      <a:pt x="15053" y="104"/>
                    </a:lnTo>
                    <a:lnTo>
                      <a:pt x="15061" y="216"/>
                    </a:lnTo>
                    <a:lnTo>
                      <a:pt x="15061" y="337"/>
                    </a:lnTo>
                    <a:lnTo>
                      <a:pt x="15061" y="449"/>
                    </a:lnTo>
                    <a:lnTo>
                      <a:pt x="15053" y="553"/>
                    </a:lnTo>
                    <a:lnTo>
                      <a:pt x="15035" y="665"/>
                    </a:lnTo>
                    <a:lnTo>
                      <a:pt x="15009" y="777"/>
                    </a:lnTo>
                    <a:lnTo>
                      <a:pt x="14984" y="881"/>
                    </a:lnTo>
                    <a:lnTo>
                      <a:pt x="14958" y="984"/>
                    </a:lnTo>
                    <a:lnTo>
                      <a:pt x="14923" y="1088"/>
                    </a:lnTo>
                    <a:lnTo>
                      <a:pt x="14880" y="1183"/>
                    </a:lnTo>
                    <a:lnTo>
                      <a:pt x="14837" y="1278"/>
                    </a:lnTo>
                    <a:lnTo>
                      <a:pt x="14733" y="1468"/>
                    </a:lnTo>
                    <a:lnTo>
                      <a:pt x="14612" y="1641"/>
                    </a:lnTo>
                    <a:lnTo>
                      <a:pt x="14474" y="1805"/>
                    </a:lnTo>
                    <a:lnTo>
                      <a:pt x="14319" y="1952"/>
                    </a:lnTo>
                    <a:lnTo>
                      <a:pt x="14155" y="2081"/>
                    </a:lnTo>
                    <a:lnTo>
                      <a:pt x="13973" y="2202"/>
                    </a:lnTo>
                    <a:lnTo>
                      <a:pt x="13878" y="2254"/>
                    </a:lnTo>
                    <a:lnTo>
                      <a:pt x="13783" y="2306"/>
                    </a:lnTo>
                    <a:lnTo>
                      <a:pt x="13688" y="2349"/>
                    </a:lnTo>
                    <a:lnTo>
                      <a:pt x="13585" y="2383"/>
                    </a:lnTo>
                    <a:lnTo>
                      <a:pt x="13481" y="2418"/>
                    </a:lnTo>
                    <a:lnTo>
                      <a:pt x="13377" y="2444"/>
                    </a:lnTo>
                    <a:lnTo>
                      <a:pt x="13265" y="2470"/>
                    </a:lnTo>
                    <a:lnTo>
                      <a:pt x="13161" y="2487"/>
                    </a:lnTo>
                    <a:lnTo>
                      <a:pt x="13049" y="2496"/>
                    </a:lnTo>
                    <a:lnTo>
                      <a:pt x="12928" y="2504"/>
                    </a:lnTo>
                    <a:lnTo>
                      <a:pt x="12704" y="2504"/>
                    </a:lnTo>
                    <a:lnTo>
                      <a:pt x="12592" y="2496"/>
                    </a:lnTo>
                    <a:lnTo>
                      <a:pt x="12488" y="2478"/>
                    </a:lnTo>
                    <a:lnTo>
                      <a:pt x="12376" y="2452"/>
                    </a:lnTo>
                    <a:lnTo>
                      <a:pt x="12272" y="2427"/>
                    </a:lnTo>
                    <a:lnTo>
                      <a:pt x="12168" y="2401"/>
                    </a:lnTo>
                    <a:lnTo>
                      <a:pt x="12065" y="2366"/>
                    </a:lnTo>
                    <a:lnTo>
                      <a:pt x="11970" y="2323"/>
                    </a:lnTo>
                    <a:lnTo>
                      <a:pt x="11866" y="2280"/>
                    </a:lnTo>
                    <a:lnTo>
                      <a:pt x="11685" y="2176"/>
                    </a:lnTo>
                    <a:lnTo>
                      <a:pt x="11512" y="2055"/>
                    </a:lnTo>
                    <a:lnTo>
                      <a:pt x="11348" y="1917"/>
                    </a:lnTo>
                    <a:lnTo>
                      <a:pt x="11201" y="1762"/>
                    </a:lnTo>
                    <a:lnTo>
                      <a:pt x="11063" y="1598"/>
                    </a:lnTo>
                    <a:lnTo>
                      <a:pt x="10951" y="1416"/>
                    </a:lnTo>
                    <a:lnTo>
                      <a:pt x="10899" y="1330"/>
                    </a:lnTo>
                    <a:lnTo>
                      <a:pt x="10847" y="1226"/>
                    </a:lnTo>
                    <a:lnTo>
                      <a:pt x="10804" y="1131"/>
                    </a:lnTo>
                    <a:lnTo>
                      <a:pt x="10769" y="1028"/>
                    </a:lnTo>
                    <a:lnTo>
                      <a:pt x="10735" y="924"/>
                    </a:lnTo>
                    <a:lnTo>
                      <a:pt x="10709" y="820"/>
                    </a:lnTo>
                    <a:lnTo>
                      <a:pt x="10683" y="708"/>
                    </a:lnTo>
                    <a:lnTo>
                      <a:pt x="10666" y="604"/>
                    </a:lnTo>
                    <a:lnTo>
                      <a:pt x="10649" y="492"/>
                    </a:lnTo>
                    <a:lnTo>
                      <a:pt x="10649" y="380"/>
                    </a:lnTo>
                    <a:lnTo>
                      <a:pt x="10649" y="259"/>
                    </a:lnTo>
                    <a:lnTo>
                      <a:pt x="10657" y="138"/>
                    </a:lnTo>
                    <a:lnTo>
                      <a:pt x="10338" y="199"/>
                    </a:lnTo>
                    <a:lnTo>
                      <a:pt x="10018" y="276"/>
                    </a:lnTo>
                    <a:lnTo>
                      <a:pt x="9707" y="363"/>
                    </a:lnTo>
                    <a:lnTo>
                      <a:pt x="9396" y="449"/>
                    </a:lnTo>
                    <a:lnTo>
                      <a:pt x="9085" y="544"/>
                    </a:lnTo>
                    <a:lnTo>
                      <a:pt x="8783" y="648"/>
                    </a:lnTo>
                    <a:lnTo>
                      <a:pt x="8481" y="760"/>
                    </a:lnTo>
                    <a:lnTo>
                      <a:pt x="8187" y="881"/>
                    </a:lnTo>
                    <a:lnTo>
                      <a:pt x="8256" y="967"/>
                    </a:lnTo>
                    <a:lnTo>
                      <a:pt x="8326" y="1062"/>
                    </a:lnTo>
                    <a:lnTo>
                      <a:pt x="8386" y="1157"/>
                    </a:lnTo>
                    <a:lnTo>
                      <a:pt x="8438" y="1261"/>
                    </a:lnTo>
                    <a:lnTo>
                      <a:pt x="8481" y="1364"/>
                    </a:lnTo>
                    <a:lnTo>
                      <a:pt x="8524" y="1468"/>
                    </a:lnTo>
                    <a:lnTo>
                      <a:pt x="8559" y="1572"/>
                    </a:lnTo>
                    <a:lnTo>
                      <a:pt x="8593" y="1675"/>
                    </a:lnTo>
                    <a:lnTo>
                      <a:pt x="8619" y="1779"/>
                    </a:lnTo>
                    <a:lnTo>
                      <a:pt x="8636" y="1883"/>
                    </a:lnTo>
                    <a:lnTo>
                      <a:pt x="8645" y="1995"/>
                    </a:lnTo>
                    <a:lnTo>
                      <a:pt x="8662" y="2098"/>
                    </a:lnTo>
                    <a:lnTo>
                      <a:pt x="8662" y="2314"/>
                    </a:lnTo>
                    <a:lnTo>
                      <a:pt x="8645" y="2522"/>
                    </a:lnTo>
                    <a:lnTo>
                      <a:pt x="8602" y="2729"/>
                    </a:lnTo>
                    <a:lnTo>
                      <a:pt x="8550" y="2936"/>
                    </a:lnTo>
                    <a:lnTo>
                      <a:pt x="8472" y="3135"/>
                    </a:lnTo>
                    <a:lnTo>
                      <a:pt x="8377" y="3325"/>
                    </a:lnTo>
                    <a:lnTo>
                      <a:pt x="8317" y="3420"/>
                    </a:lnTo>
                    <a:lnTo>
                      <a:pt x="8265" y="3506"/>
                    </a:lnTo>
                    <a:lnTo>
                      <a:pt x="8196" y="3592"/>
                    </a:lnTo>
                    <a:lnTo>
                      <a:pt x="8127" y="3679"/>
                    </a:lnTo>
                    <a:lnTo>
                      <a:pt x="8058" y="3756"/>
                    </a:lnTo>
                    <a:lnTo>
                      <a:pt x="7980" y="3834"/>
                    </a:lnTo>
                    <a:lnTo>
                      <a:pt x="7894" y="3912"/>
                    </a:lnTo>
                    <a:lnTo>
                      <a:pt x="7807" y="3981"/>
                    </a:lnTo>
                    <a:lnTo>
                      <a:pt x="7721" y="4050"/>
                    </a:lnTo>
                    <a:lnTo>
                      <a:pt x="7626" y="4111"/>
                    </a:lnTo>
                    <a:lnTo>
                      <a:pt x="7522" y="4171"/>
                    </a:lnTo>
                    <a:lnTo>
                      <a:pt x="7427" y="4223"/>
                    </a:lnTo>
                    <a:lnTo>
                      <a:pt x="7324" y="4266"/>
                    </a:lnTo>
                    <a:lnTo>
                      <a:pt x="7220" y="4309"/>
                    </a:lnTo>
                    <a:lnTo>
                      <a:pt x="7117" y="4344"/>
                    </a:lnTo>
                    <a:lnTo>
                      <a:pt x="7013" y="4370"/>
                    </a:lnTo>
                    <a:lnTo>
                      <a:pt x="6909" y="4395"/>
                    </a:lnTo>
                    <a:lnTo>
                      <a:pt x="6806" y="4421"/>
                    </a:lnTo>
                    <a:lnTo>
                      <a:pt x="6693" y="4430"/>
                    </a:lnTo>
                    <a:lnTo>
                      <a:pt x="6590" y="4439"/>
                    </a:lnTo>
                    <a:lnTo>
                      <a:pt x="6374" y="4447"/>
                    </a:lnTo>
                    <a:lnTo>
                      <a:pt x="6167" y="4430"/>
                    </a:lnTo>
                    <a:lnTo>
                      <a:pt x="5959" y="4387"/>
                    </a:lnTo>
                    <a:lnTo>
                      <a:pt x="5752" y="4335"/>
                    </a:lnTo>
                    <a:lnTo>
                      <a:pt x="5554" y="4257"/>
                    </a:lnTo>
                    <a:lnTo>
                      <a:pt x="5364" y="4162"/>
                    </a:lnTo>
                    <a:lnTo>
                      <a:pt x="5269" y="4102"/>
                    </a:lnTo>
                    <a:lnTo>
                      <a:pt x="5182" y="4041"/>
                    </a:lnTo>
                    <a:lnTo>
                      <a:pt x="5096" y="3981"/>
                    </a:lnTo>
                    <a:lnTo>
                      <a:pt x="5010" y="3912"/>
                    </a:lnTo>
                    <a:lnTo>
                      <a:pt x="4932" y="3843"/>
                    </a:lnTo>
                    <a:lnTo>
                      <a:pt x="4854" y="3765"/>
                    </a:lnTo>
                    <a:lnTo>
                      <a:pt x="4776" y="3679"/>
                    </a:lnTo>
                    <a:lnTo>
                      <a:pt x="4707" y="3592"/>
                    </a:lnTo>
                    <a:lnTo>
                      <a:pt x="4638" y="3506"/>
                    </a:lnTo>
                    <a:lnTo>
                      <a:pt x="4578" y="3411"/>
                    </a:lnTo>
                    <a:lnTo>
                      <a:pt x="4517" y="3299"/>
                    </a:lnTo>
                    <a:lnTo>
                      <a:pt x="4465" y="3178"/>
                    </a:lnTo>
                    <a:lnTo>
                      <a:pt x="4224" y="3394"/>
                    </a:lnTo>
                    <a:lnTo>
                      <a:pt x="3991" y="3618"/>
                    </a:lnTo>
                    <a:lnTo>
                      <a:pt x="3757" y="3851"/>
                    </a:lnTo>
                    <a:lnTo>
                      <a:pt x="3533" y="4085"/>
                    </a:lnTo>
                    <a:lnTo>
                      <a:pt x="3308" y="4318"/>
                    </a:lnTo>
                    <a:lnTo>
                      <a:pt x="3092" y="4568"/>
                    </a:lnTo>
                    <a:lnTo>
                      <a:pt x="2885" y="4810"/>
                    </a:lnTo>
                    <a:lnTo>
                      <a:pt x="2687" y="5069"/>
                    </a:lnTo>
                    <a:lnTo>
                      <a:pt x="2799" y="5112"/>
                    </a:lnTo>
                    <a:lnTo>
                      <a:pt x="2911" y="5164"/>
                    </a:lnTo>
                    <a:lnTo>
                      <a:pt x="3015" y="5216"/>
                    </a:lnTo>
                    <a:lnTo>
                      <a:pt x="3110" y="5276"/>
                    </a:lnTo>
                    <a:lnTo>
                      <a:pt x="3196" y="5345"/>
                    </a:lnTo>
                    <a:lnTo>
                      <a:pt x="3282" y="5414"/>
                    </a:lnTo>
                    <a:lnTo>
                      <a:pt x="3369" y="5484"/>
                    </a:lnTo>
                    <a:lnTo>
                      <a:pt x="3446" y="5561"/>
                    </a:lnTo>
                    <a:lnTo>
                      <a:pt x="3524" y="5639"/>
                    </a:lnTo>
                    <a:lnTo>
                      <a:pt x="3593" y="5717"/>
                    </a:lnTo>
                    <a:lnTo>
                      <a:pt x="3654" y="5803"/>
                    </a:lnTo>
                    <a:lnTo>
                      <a:pt x="3723" y="5889"/>
                    </a:lnTo>
                    <a:lnTo>
                      <a:pt x="3826" y="6071"/>
                    </a:lnTo>
                    <a:lnTo>
                      <a:pt x="3921" y="6269"/>
                    </a:lnTo>
                    <a:lnTo>
                      <a:pt x="3991" y="6468"/>
                    </a:lnTo>
                    <a:lnTo>
                      <a:pt x="4042" y="6675"/>
                    </a:lnTo>
                    <a:lnTo>
                      <a:pt x="4077" y="6883"/>
                    </a:lnTo>
                    <a:lnTo>
                      <a:pt x="4086" y="7098"/>
                    </a:lnTo>
                    <a:lnTo>
                      <a:pt x="4086" y="7202"/>
                    </a:lnTo>
                    <a:lnTo>
                      <a:pt x="4077" y="7306"/>
                    </a:lnTo>
                    <a:lnTo>
                      <a:pt x="4068" y="7418"/>
                    </a:lnTo>
                    <a:lnTo>
                      <a:pt x="4051" y="7522"/>
                    </a:lnTo>
                    <a:lnTo>
                      <a:pt x="4025" y="7634"/>
                    </a:lnTo>
                    <a:lnTo>
                      <a:pt x="3999" y="7737"/>
                    </a:lnTo>
                    <a:lnTo>
                      <a:pt x="3965" y="7841"/>
                    </a:lnTo>
                    <a:lnTo>
                      <a:pt x="3921" y="7945"/>
                    </a:lnTo>
                    <a:lnTo>
                      <a:pt x="3878" y="8048"/>
                    </a:lnTo>
                    <a:lnTo>
                      <a:pt x="3826" y="8152"/>
                    </a:lnTo>
                    <a:lnTo>
                      <a:pt x="3775" y="8247"/>
                    </a:lnTo>
                    <a:lnTo>
                      <a:pt x="3714" y="8342"/>
                    </a:lnTo>
                    <a:lnTo>
                      <a:pt x="3645" y="8437"/>
                    </a:lnTo>
                    <a:lnTo>
                      <a:pt x="3576" y="8523"/>
                    </a:lnTo>
                    <a:lnTo>
                      <a:pt x="3507" y="8610"/>
                    </a:lnTo>
                    <a:lnTo>
                      <a:pt x="3429" y="8687"/>
                    </a:lnTo>
                    <a:lnTo>
                      <a:pt x="3351" y="8756"/>
                    </a:lnTo>
                    <a:lnTo>
                      <a:pt x="3274" y="8826"/>
                    </a:lnTo>
                    <a:lnTo>
                      <a:pt x="3187" y="8895"/>
                    </a:lnTo>
                    <a:lnTo>
                      <a:pt x="3101" y="8955"/>
                    </a:lnTo>
                    <a:lnTo>
                      <a:pt x="2920" y="9067"/>
                    </a:lnTo>
                    <a:lnTo>
                      <a:pt x="2721" y="9154"/>
                    </a:lnTo>
                    <a:lnTo>
                      <a:pt x="2522" y="9231"/>
                    </a:lnTo>
                    <a:lnTo>
                      <a:pt x="2315" y="9283"/>
                    </a:lnTo>
                    <a:lnTo>
                      <a:pt x="2108" y="9309"/>
                    </a:lnTo>
                    <a:lnTo>
                      <a:pt x="1892" y="9326"/>
                    </a:lnTo>
                    <a:lnTo>
                      <a:pt x="1788" y="9326"/>
                    </a:lnTo>
                    <a:lnTo>
                      <a:pt x="1685" y="9318"/>
                    </a:lnTo>
                    <a:lnTo>
                      <a:pt x="1573" y="9300"/>
                    </a:lnTo>
                    <a:lnTo>
                      <a:pt x="1469" y="9283"/>
                    </a:lnTo>
                    <a:lnTo>
                      <a:pt x="1357" y="9266"/>
                    </a:lnTo>
                    <a:lnTo>
                      <a:pt x="1253" y="9231"/>
                    </a:lnTo>
                    <a:lnTo>
                      <a:pt x="1149" y="9205"/>
                    </a:lnTo>
                    <a:lnTo>
                      <a:pt x="1046" y="9162"/>
                    </a:lnTo>
                    <a:lnTo>
                      <a:pt x="942" y="9119"/>
                    </a:lnTo>
                    <a:lnTo>
                      <a:pt x="839" y="9067"/>
                    </a:lnTo>
                    <a:lnTo>
                      <a:pt x="718" y="8990"/>
                    </a:lnTo>
                    <a:lnTo>
                      <a:pt x="605" y="8912"/>
                    </a:lnTo>
                    <a:lnTo>
                      <a:pt x="502" y="9214"/>
                    </a:lnTo>
                    <a:lnTo>
                      <a:pt x="407" y="9525"/>
                    </a:lnTo>
                    <a:lnTo>
                      <a:pt x="320" y="9845"/>
                    </a:lnTo>
                    <a:lnTo>
                      <a:pt x="243" y="10164"/>
                    </a:lnTo>
                    <a:lnTo>
                      <a:pt x="174" y="10484"/>
                    </a:lnTo>
                    <a:lnTo>
                      <a:pt x="105" y="10803"/>
                    </a:lnTo>
                    <a:lnTo>
                      <a:pt x="53" y="11131"/>
                    </a:lnTo>
                    <a:lnTo>
                      <a:pt x="1" y="11459"/>
                    </a:lnTo>
                    <a:lnTo>
                      <a:pt x="1" y="11459"/>
                    </a:lnTo>
                    <a:lnTo>
                      <a:pt x="139" y="11433"/>
                    </a:lnTo>
                    <a:lnTo>
                      <a:pt x="277" y="11416"/>
                    </a:lnTo>
                    <a:lnTo>
                      <a:pt x="389" y="11416"/>
                    </a:lnTo>
                    <a:lnTo>
                      <a:pt x="502" y="11425"/>
                    </a:lnTo>
                    <a:lnTo>
                      <a:pt x="614" y="11433"/>
                    </a:lnTo>
                    <a:lnTo>
                      <a:pt x="726" y="11451"/>
                    </a:lnTo>
                    <a:lnTo>
                      <a:pt x="830" y="11468"/>
                    </a:lnTo>
                    <a:lnTo>
                      <a:pt x="934" y="11494"/>
                    </a:lnTo>
                    <a:lnTo>
                      <a:pt x="1037" y="11528"/>
                    </a:lnTo>
                    <a:lnTo>
                      <a:pt x="1141" y="11563"/>
                    </a:lnTo>
                    <a:lnTo>
                      <a:pt x="1244" y="11606"/>
                    </a:lnTo>
                    <a:lnTo>
                      <a:pt x="1339" y="11649"/>
                    </a:lnTo>
                    <a:lnTo>
                      <a:pt x="1521" y="11753"/>
                    </a:lnTo>
                    <a:lnTo>
                      <a:pt x="1702" y="11874"/>
                    </a:lnTo>
                    <a:lnTo>
                      <a:pt x="1858" y="12012"/>
                    </a:lnTo>
                    <a:lnTo>
                      <a:pt x="2004" y="12159"/>
                    </a:lnTo>
                    <a:lnTo>
                      <a:pt x="2143" y="12323"/>
                    </a:lnTo>
                    <a:lnTo>
                      <a:pt x="2255" y="12504"/>
                    </a:lnTo>
                    <a:lnTo>
                      <a:pt x="2315" y="12599"/>
                    </a:lnTo>
                    <a:lnTo>
                      <a:pt x="2358" y="12694"/>
                    </a:lnTo>
                    <a:lnTo>
                      <a:pt x="2402" y="12798"/>
                    </a:lnTo>
                    <a:lnTo>
                      <a:pt x="2436" y="12893"/>
                    </a:lnTo>
                    <a:lnTo>
                      <a:pt x="2471" y="12996"/>
                    </a:lnTo>
                    <a:lnTo>
                      <a:pt x="2505" y="13109"/>
                    </a:lnTo>
                    <a:lnTo>
                      <a:pt x="2522" y="13212"/>
                    </a:lnTo>
                    <a:lnTo>
                      <a:pt x="2540" y="13325"/>
                    </a:lnTo>
                    <a:lnTo>
                      <a:pt x="2557" y="13437"/>
                    </a:lnTo>
                    <a:lnTo>
                      <a:pt x="2566" y="13549"/>
                    </a:lnTo>
                    <a:lnTo>
                      <a:pt x="2566" y="13661"/>
                    </a:lnTo>
                    <a:lnTo>
                      <a:pt x="2557" y="13774"/>
                    </a:lnTo>
                    <a:lnTo>
                      <a:pt x="2548" y="13886"/>
                    </a:lnTo>
                    <a:lnTo>
                      <a:pt x="2531" y="13998"/>
                    </a:lnTo>
                    <a:lnTo>
                      <a:pt x="2514" y="14102"/>
                    </a:lnTo>
                    <a:lnTo>
                      <a:pt x="2488" y="14205"/>
                    </a:lnTo>
                    <a:lnTo>
                      <a:pt x="2453" y="14309"/>
                    </a:lnTo>
                    <a:lnTo>
                      <a:pt x="2419" y="14413"/>
                    </a:lnTo>
                    <a:lnTo>
                      <a:pt x="2376" y="14516"/>
                    </a:lnTo>
                    <a:lnTo>
                      <a:pt x="2332" y="14611"/>
                    </a:lnTo>
                    <a:lnTo>
                      <a:pt x="2229" y="14801"/>
                    </a:lnTo>
                    <a:lnTo>
                      <a:pt x="2108" y="14974"/>
                    </a:lnTo>
                    <a:lnTo>
                      <a:pt x="1970" y="15129"/>
                    </a:lnTo>
                    <a:lnTo>
                      <a:pt x="1823" y="15285"/>
                    </a:lnTo>
                    <a:lnTo>
                      <a:pt x="1650" y="15414"/>
                    </a:lnTo>
                    <a:lnTo>
                      <a:pt x="1478" y="15535"/>
                    </a:lnTo>
                    <a:lnTo>
                      <a:pt x="1383" y="15587"/>
                    </a:lnTo>
                    <a:lnTo>
                      <a:pt x="1288" y="15630"/>
                    </a:lnTo>
                    <a:lnTo>
                      <a:pt x="1184" y="15674"/>
                    </a:lnTo>
                    <a:lnTo>
                      <a:pt x="1089" y="15717"/>
                    </a:lnTo>
                    <a:lnTo>
                      <a:pt x="985" y="15743"/>
                    </a:lnTo>
                    <a:lnTo>
                      <a:pt x="873" y="15777"/>
                    </a:lnTo>
                    <a:lnTo>
                      <a:pt x="769" y="15794"/>
                    </a:lnTo>
                    <a:lnTo>
                      <a:pt x="657" y="15820"/>
                    </a:lnTo>
                    <a:lnTo>
                      <a:pt x="545" y="15829"/>
                    </a:lnTo>
                    <a:lnTo>
                      <a:pt x="433" y="15838"/>
                    </a:lnTo>
                    <a:lnTo>
                      <a:pt x="277" y="15829"/>
                    </a:lnTo>
                    <a:lnTo>
                      <a:pt x="122" y="15812"/>
                    </a:lnTo>
                    <a:lnTo>
                      <a:pt x="182" y="16140"/>
                    </a:lnTo>
                    <a:lnTo>
                      <a:pt x="260" y="16468"/>
                    </a:lnTo>
                    <a:lnTo>
                      <a:pt x="346" y="16787"/>
                    </a:lnTo>
                    <a:lnTo>
                      <a:pt x="433" y="17107"/>
                    </a:lnTo>
                    <a:lnTo>
                      <a:pt x="536" y="17427"/>
                    </a:lnTo>
                    <a:lnTo>
                      <a:pt x="640" y="17737"/>
                    </a:lnTo>
                    <a:lnTo>
                      <a:pt x="752" y="18040"/>
                    </a:lnTo>
                    <a:lnTo>
                      <a:pt x="873" y="18351"/>
                    </a:lnTo>
                    <a:lnTo>
                      <a:pt x="994" y="18247"/>
                    </a:lnTo>
                    <a:lnTo>
                      <a:pt x="1054" y="18204"/>
                    </a:lnTo>
                    <a:lnTo>
                      <a:pt x="1124" y="18152"/>
                    </a:lnTo>
                    <a:lnTo>
                      <a:pt x="1219" y="18100"/>
                    </a:lnTo>
                    <a:lnTo>
                      <a:pt x="1313" y="18048"/>
                    </a:lnTo>
                    <a:lnTo>
                      <a:pt x="1417" y="17996"/>
                    </a:lnTo>
                    <a:lnTo>
                      <a:pt x="1521" y="17953"/>
                    </a:lnTo>
                    <a:lnTo>
                      <a:pt x="1624" y="17919"/>
                    </a:lnTo>
                    <a:lnTo>
                      <a:pt x="1728" y="17893"/>
                    </a:lnTo>
                    <a:lnTo>
                      <a:pt x="1832" y="17867"/>
                    </a:lnTo>
                    <a:lnTo>
                      <a:pt x="1944" y="17850"/>
                    </a:lnTo>
                    <a:lnTo>
                      <a:pt x="2048" y="17832"/>
                    </a:lnTo>
                    <a:lnTo>
                      <a:pt x="2151" y="17824"/>
                    </a:lnTo>
                    <a:lnTo>
                      <a:pt x="2367" y="17824"/>
                    </a:lnTo>
                    <a:lnTo>
                      <a:pt x="2583" y="17841"/>
                    </a:lnTo>
                    <a:lnTo>
                      <a:pt x="2790" y="17876"/>
                    </a:lnTo>
                    <a:lnTo>
                      <a:pt x="2989" y="17936"/>
                    </a:lnTo>
                    <a:lnTo>
                      <a:pt x="3187" y="18005"/>
                    </a:lnTo>
                    <a:lnTo>
                      <a:pt x="3377" y="18109"/>
                    </a:lnTo>
                    <a:lnTo>
                      <a:pt x="3472" y="18161"/>
                    </a:lnTo>
                    <a:lnTo>
                      <a:pt x="3559" y="18221"/>
                    </a:lnTo>
                    <a:lnTo>
                      <a:pt x="3645" y="18281"/>
                    </a:lnTo>
                    <a:lnTo>
                      <a:pt x="3731" y="18351"/>
                    </a:lnTo>
                    <a:lnTo>
                      <a:pt x="3809" y="18428"/>
                    </a:lnTo>
                    <a:lnTo>
                      <a:pt x="3887" y="18506"/>
                    </a:lnTo>
                    <a:lnTo>
                      <a:pt x="3965" y="18584"/>
                    </a:lnTo>
                    <a:lnTo>
                      <a:pt x="4034" y="18670"/>
                    </a:lnTo>
                    <a:lnTo>
                      <a:pt x="4103" y="18765"/>
                    </a:lnTo>
                    <a:lnTo>
                      <a:pt x="4163" y="18860"/>
                    </a:lnTo>
                    <a:lnTo>
                      <a:pt x="4224" y="18955"/>
                    </a:lnTo>
                    <a:lnTo>
                      <a:pt x="4275" y="19050"/>
                    </a:lnTo>
                    <a:lnTo>
                      <a:pt x="4319" y="19154"/>
                    </a:lnTo>
                    <a:lnTo>
                      <a:pt x="4362" y="19257"/>
                    </a:lnTo>
                    <a:lnTo>
                      <a:pt x="4396" y="19361"/>
                    </a:lnTo>
                    <a:lnTo>
                      <a:pt x="4431" y="19465"/>
                    </a:lnTo>
                    <a:lnTo>
                      <a:pt x="4457" y="19568"/>
                    </a:lnTo>
                    <a:lnTo>
                      <a:pt x="4474" y="19680"/>
                    </a:lnTo>
                    <a:lnTo>
                      <a:pt x="4491" y="19784"/>
                    </a:lnTo>
                    <a:lnTo>
                      <a:pt x="4500" y="19888"/>
                    </a:lnTo>
                    <a:lnTo>
                      <a:pt x="4500" y="20104"/>
                    </a:lnTo>
                    <a:lnTo>
                      <a:pt x="4483" y="20319"/>
                    </a:lnTo>
                    <a:lnTo>
                      <a:pt x="4448" y="20527"/>
                    </a:lnTo>
                    <a:lnTo>
                      <a:pt x="4388" y="20725"/>
                    </a:lnTo>
                    <a:lnTo>
                      <a:pt x="4310" y="20924"/>
                    </a:lnTo>
                    <a:lnTo>
                      <a:pt x="4215" y="21114"/>
                    </a:lnTo>
                    <a:lnTo>
                      <a:pt x="4163" y="21209"/>
                    </a:lnTo>
                    <a:lnTo>
                      <a:pt x="4103" y="21295"/>
                    </a:lnTo>
                    <a:lnTo>
                      <a:pt x="4034" y="21382"/>
                    </a:lnTo>
                    <a:lnTo>
                      <a:pt x="3965" y="21468"/>
                    </a:lnTo>
                    <a:lnTo>
                      <a:pt x="3896" y="21554"/>
                    </a:lnTo>
                    <a:lnTo>
                      <a:pt x="3818" y="21632"/>
                    </a:lnTo>
                    <a:lnTo>
                      <a:pt x="3731" y="21701"/>
                    </a:lnTo>
                    <a:lnTo>
                      <a:pt x="3645" y="21770"/>
                    </a:lnTo>
                    <a:lnTo>
                      <a:pt x="3559" y="21839"/>
                    </a:lnTo>
                    <a:lnTo>
                      <a:pt x="3464" y="21900"/>
                    </a:lnTo>
                    <a:lnTo>
                      <a:pt x="3386" y="21943"/>
                    </a:lnTo>
                    <a:lnTo>
                      <a:pt x="3317" y="21986"/>
                    </a:lnTo>
                    <a:lnTo>
                      <a:pt x="3162" y="22055"/>
                    </a:lnTo>
                    <a:lnTo>
                      <a:pt x="3377" y="22306"/>
                    </a:lnTo>
                    <a:lnTo>
                      <a:pt x="3611" y="22547"/>
                    </a:lnTo>
                    <a:lnTo>
                      <a:pt x="3844" y="22781"/>
                    </a:lnTo>
                    <a:lnTo>
                      <a:pt x="4077" y="23014"/>
                    </a:lnTo>
                    <a:lnTo>
                      <a:pt x="4327" y="23238"/>
                    </a:lnTo>
                    <a:lnTo>
                      <a:pt x="4578" y="23463"/>
                    </a:lnTo>
                    <a:lnTo>
                      <a:pt x="4828" y="23670"/>
                    </a:lnTo>
                    <a:lnTo>
                      <a:pt x="5087" y="23877"/>
                    </a:lnTo>
                    <a:lnTo>
                      <a:pt x="5148" y="23722"/>
                    </a:lnTo>
                    <a:lnTo>
                      <a:pt x="5182" y="23644"/>
                    </a:lnTo>
                    <a:lnTo>
                      <a:pt x="5217" y="23566"/>
                    </a:lnTo>
                    <a:lnTo>
                      <a:pt x="5277" y="23471"/>
                    </a:lnTo>
                    <a:lnTo>
                      <a:pt x="5338" y="23376"/>
                    </a:lnTo>
                    <a:lnTo>
                      <a:pt x="5398" y="23281"/>
                    </a:lnTo>
                    <a:lnTo>
                      <a:pt x="5467" y="23195"/>
                    </a:lnTo>
                    <a:lnTo>
                      <a:pt x="5536" y="23109"/>
                    </a:lnTo>
                    <a:lnTo>
                      <a:pt x="5614" y="23031"/>
                    </a:lnTo>
                    <a:lnTo>
                      <a:pt x="5692" y="22962"/>
                    </a:lnTo>
                    <a:lnTo>
                      <a:pt x="5778" y="22893"/>
                    </a:lnTo>
                    <a:lnTo>
                      <a:pt x="5864" y="22824"/>
                    </a:lnTo>
                    <a:lnTo>
                      <a:pt x="5951" y="22763"/>
                    </a:lnTo>
                    <a:lnTo>
                      <a:pt x="6132" y="22651"/>
                    </a:lnTo>
                    <a:lnTo>
                      <a:pt x="6322" y="22565"/>
                    </a:lnTo>
                    <a:lnTo>
                      <a:pt x="6521" y="22487"/>
                    </a:lnTo>
                    <a:lnTo>
                      <a:pt x="6728" y="22435"/>
                    </a:lnTo>
                    <a:lnTo>
                      <a:pt x="6935" y="22409"/>
                    </a:lnTo>
                    <a:lnTo>
                      <a:pt x="7151" y="22392"/>
                    </a:lnTo>
                    <a:lnTo>
                      <a:pt x="7255" y="22392"/>
                    </a:lnTo>
                    <a:lnTo>
                      <a:pt x="7367" y="22401"/>
                    </a:lnTo>
                    <a:lnTo>
                      <a:pt x="7471" y="22418"/>
                    </a:lnTo>
                    <a:lnTo>
                      <a:pt x="7583" y="22435"/>
                    </a:lnTo>
                    <a:lnTo>
                      <a:pt x="7687" y="22452"/>
                    </a:lnTo>
                    <a:lnTo>
                      <a:pt x="7790" y="22487"/>
                    </a:lnTo>
                    <a:lnTo>
                      <a:pt x="7894" y="22513"/>
                    </a:lnTo>
                    <a:lnTo>
                      <a:pt x="8006" y="22556"/>
                    </a:lnTo>
                    <a:lnTo>
                      <a:pt x="8110" y="22599"/>
                    </a:lnTo>
                    <a:lnTo>
                      <a:pt x="8205" y="22651"/>
                    </a:lnTo>
                    <a:lnTo>
                      <a:pt x="8308" y="22711"/>
                    </a:lnTo>
                    <a:lnTo>
                      <a:pt x="8403" y="22772"/>
                    </a:lnTo>
                    <a:lnTo>
                      <a:pt x="8490" y="22832"/>
                    </a:lnTo>
                    <a:lnTo>
                      <a:pt x="8576" y="22901"/>
                    </a:lnTo>
                    <a:lnTo>
                      <a:pt x="8662" y="22971"/>
                    </a:lnTo>
                    <a:lnTo>
                      <a:pt x="8740" y="23048"/>
                    </a:lnTo>
                    <a:lnTo>
                      <a:pt x="8818" y="23126"/>
                    </a:lnTo>
                    <a:lnTo>
                      <a:pt x="8887" y="23212"/>
                    </a:lnTo>
                    <a:lnTo>
                      <a:pt x="8947" y="23290"/>
                    </a:lnTo>
                    <a:lnTo>
                      <a:pt x="9016" y="23385"/>
                    </a:lnTo>
                    <a:lnTo>
                      <a:pt x="9120" y="23566"/>
                    </a:lnTo>
                    <a:lnTo>
                      <a:pt x="9215" y="23756"/>
                    </a:lnTo>
                    <a:lnTo>
                      <a:pt x="9284" y="23955"/>
                    </a:lnTo>
                    <a:lnTo>
                      <a:pt x="9336" y="24162"/>
                    </a:lnTo>
                    <a:lnTo>
                      <a:pt x="9370" y="24369"/>
                    </a:lnTo>
                    <a:lnTo>
                      <a:pt x="9379" y="24585"/>
                    </a:lnTo>
                    <a:lnTo>
                      <a:pt x="9379" y="24689"/>
                    </a:lnTo>
                    <a:lnTo>
                      <a:pt x="9370" y="24801"/>
                    </a:lnTo>
                    <a:lnTo>
                      <a:pt x="9362" y="24905"/>
                    </a:lnTo>
                    <a:lnTo>
                      <a:pt x="9345" y="25017"/>
                    </a:lnTo>
                    <a:lnTo>
                      <a:pt x="9319" y="25121"/>
                    </a:lnTo>
                    <a:lnTo>
                      <a:pt x="9293" y="25224"/>
                    </a:lnTo>
                    <a:lnTo>
                      <a:pt x="9258" y="25328"/>
                    </a:lnTo>
                    <a:lnTo>
                      <a:pt x="9215" y="25432"/>
                    </a:lnTo>
                    <a:lnTo>
                      <a:pt x="9172" y="25535"/>
                    </a:lnTo>
                    <a:lnTo>
                      <a:pt x="9120" y="25639"/>
                    </a:lnTo>
                    <a:lnTo>
                      <a:pt x="9077" y="25717"/>
                    </a:lnTo>
                    <a:lnTo>
                      <a:pt x="9025" y="25794"/>
                    </a:lnTo>
                    <a:lnTo>
                      <a:pt x="8921" y="25941"/>
                    </a:lnTo>
                    <a:lnTo>
                      <a:pt x="9232" y="26045"/>
                    </a:lnTo>
                    <a:lnTo>
                      <a:pt x="9552" y="26140"/>
                    </a:lnTo>
                    <a:lnTo>
                      <a:pt x="9871" y="26226"/>
                    </a:lnTo>
                    <a:lnTo>
                      <a:pt x="10199" y="26312"/>
                    </a:lnTo>
                    <a:lnTo>
                      <a:pt x="10528" y="26382"/>
                    </a:lnTo>
                    <a:lnTo>
                      <a:pt x="10856" y="26451"/>
                    </a:lnTo>
                    <a:lnTo>
                      <a:pt x="11184" y="26502"/>
                    </a:lnTo>
                    <a:lnTo>
                      <a:pt x="11521" y="26554"/>
                    </a:lnTo>
                    <a:lnTo>
                      <a:pt x="11495" y="26382"/>
                    </a:lnTo>
                    <a:lnTo>
                      <a:pt x="11478" y="26295"/>
                    </a:lnTo>
                    <a:lnTo>
                      <a:pt x="11478" y="26209"/>
                    </a:lnTo>
                    <a:lnTo>
                      <a:pt x="11478" y="26088"/>
                    </a:lnTo>
                    <a:lnTo>
                      <a:pt x="11478" y="25976"/>
                    </a:lnTo>
                    <a:lnTo>
                      <a:pt x="11486" y="25872"/>
                    </a:lnTo>
                    <a:lnTo>
                      <a:pt x="11503" y="25760"/>
                    </a:lnTo>
                    <a:lnTo>
                      <a:pt x="11521" y="25648"/>
                    </a:lnTo>
                    <a:lnTo>
                      <a:pt x="11547" y="25544"/>
                    </a:lnTo>
                    <a:lnTo>
                      <a:pt x="11581" y="25440"/>
                    </a:lnTo>
                    <a:lnTo>
                      <a:pt x="11616" y="25337"/>
                    </a:lnTo>
                    <a:lnTo>
                      <a:pt x="11659" y="25242"/>
                    </a:lnTo>
                    <a:lnTo>
                      <a:pt x="11702" y="25147"/>
                    </a:lnTo>
                    <a:lnTo>
                      <a:pt x="11806" y="24957"/>
                    </a:lnTo>
                    <a:lnTo>
                      <a:pt x="11927" y="24784"/>
                    </a:lnTo>
                    <a:lnTo>
                      <a:pt x="12065" y="24620"/>
                    </a:lnTo>
                    <a:lnTo>
                      <a:pt x="12220" y="24473"/>
                    </a:lnTo>
                    <a:lnTo>
                      <a:pt x="12384" y="24335"/>
                    </a:lnTo>
                    <a:lnTo>
                      <a:pt x="12566" y="24223"/>
                    </a:lnTo>
                    <a:lnTo>
                      <a:pt x="12652" y="24171"/>
                    </a:lnTo>
                    <a:lnTo>
                      <a:pt x="12756" y="24119"/>
                    </a:lnTo>
                    <a:lnTo>
                      <a:pt x="12851" y="24076"/>
                    </a:lnTo>
                    <a:lnTo>
                      <a:pt x="12954" y="24041"/>
                    </a:lnTo>
                    <a:lnTo>
                      <a:pt x="13058" y="24007"/>
                    </a:lnTo>
                    <a:lnTo>
                      <a:pt x="13161" y="23981"/>
                    </a:lnTo>
                    <a:lnTo>
                      <a:pt x="13274" y="23955"/>
                    </a:lnTo>
                    <a:lnTo>
                      <a:pt x="13377" y="23938"/>
                    </a:lnTo>
                    <a:lnTo>
                      <a:pt x="13490" y="23929"/>
                    </a:lnTo>
                    <a:lnTo>
                      <a:pt x="13602" y="23920"/>
                    </a:lnTo>
                    <a:lnTo>
                      <a:pt x="13835" y="23920"/>
                    </a:lnTo>
                    <a:lnTo>
                      <a:pt x="13939" y="23929"/>
                    </a:lnTo>
                    <a:lnTo>
                      <a:pt x="14051" y="23946"/>
                    </a:lnTo>
                    <a:lnTo>
                      <a:pt x="14163" y="23972"/>
                    </a:lnTo>
                    <a:lnTo>
                      <a:pt x="14267" y="23998"/>
                    </a:lnTo>
                    <a:lnTo>
                      <a:pt x="14370" y="24024"/>
                    </a:lnTo>
                    <a:lnTo>
                      <a:pt x="14474" y="24059"/>
                    </a:lnTo>
                    <a:lnTo>
                      <a:pt x="14569" y="24102"/>
                    </a:lnTo>
                    <a:lnTo>
                      <a:pt x="14664" y="24145"/>
                    </a:lnTo>
                    <a:lnTo>
                      <a:pt x="14854" y="24249"/>
                    </a:lnTo>
                    <a:lnTo>
                      <a:pt x="15027" y="24369"/>
                    </a:lnTo>
                    <a:lnTo>
                      <a:pt x="15191" y="24508"/>
                    </a:lnTo>
                    <a:lnTo>
                      <a:pt x="15338" y="24663"/>
                    </a:lnTo>
                    <a:lnTo>
                      <a:pt x="15467" y="24827"/>
                    </a:lnTo>
                    <a:lnTo>
                      <a:pt x="15588" y="25009"/>
                    </a:lnTo>
                    <a:lnTo>
                      <a:pt x="15640" y="25095"/>
                    </a:lnTo>
                    <a:lnTo>
                      <a:pt x="15692" y="25199"/>
                    </a:lnTo>
                    <a:lnTo>
                      <a:pt x="15735" y="25293"/>
                    </a:lnTo>
                    <a:lnTo>
                      <a:pt x="15769" y="25397"/>
                    </a:lnTo>
                    <a:lnTo>
                      <a:pt x="15804" y="25501"/>
                    </a:lnTo>
                    <a:lnTo>
                      <a:pt x="15830" y="25604"/>
                    </a:lnTo>
                    <a:lnTo>
                      <a:pt x="15856" y="25717"/>
                    </a:lnTo>
                    <a:lnTo>
                      <a:pt x="15873" y="25820"/>
                    </a:lnTo>
                    <a:lnTo>
                      <a:pt x="15882" y="25933"/>
                    </a:lnTo>
                    <a:lnTo>
                      <a:pt x="15890" y="26045"/>
                    </a:lnTo>
                    <a:lnTo>
                      <a:pt x="15890" y="26140"/>
                    </a:lnTo>
                    <a:lnTo>
                      <a:pt x="15890" y="26235"/>
                    </a:lnTo>
                    <a:lnTo>
                      <a:pt x="15864" y="26416"/>
                    </a:lnTo>
                    <a:lnTo>
                      <a:pt x="16201" y="26347"/>
                    </a:lnTo>
                    <a:lnTo>
                      <a:pt x="16529" y="26269"/>
                    </a:lnTo>
                    <a:lnTo>
                      <a:pt x="16849" y="26183"/>
                    </a:lnTo>
                    <a:lnTo>
                      <a:pt x="17177" y="26088"/>
                    </a:lnTo>
                    <a:lnTo>
                      <a:pt x="17496" y="25984"/>
                    </a:lnTo>
                    <a:lnTo>
                      <a:pt x="17807" y="25881"/>
                    </a:lnTo>
                    <a:lnTo>
                      <a:pt x="18118" y="25760"/>
                    </a:lnTo>
                    <a:lnTo>
                      <a:pt x="18429" y="25639"/>
                    </a:lnTo>
                    <a:lnTo>
                      <a:pt x="18317" y="25501"/>
                    </a:lnTo>
                    <a:lnTo>
                      <a:pt x="18265" y="25432"/>
                    </a:lnTo>
                    <a:lnTo>
                      <a:pt x="18213" y="25363"/>
                    </a:lnTo>
                    <a:lnTo>
                      <a:pt x="18153" y="25268"/>
                    </a:lnTo>
                    <a:lnTo>
                      <a:pt x="18101" y="25164"/>
                    </a:lnTo>
                    <a:lnTo>
                      <a:pt x="18058" y="25060"/>
                    </a:lnTo>
                    <a:lnTo>
                      <a:pt x="18015" y="24957"/>
                    </a:lnTo>
                    <a:lnTo>
                      <a:pt x="17980" y="24853"/>
                    </a:lnTo>
                    <a:lnTo>
                      <a:pt x="17946" y="24749"/>
                    </a:lnTo>
                    <a:lnTo>
                      <a:pt x="17920" y="24646"/>
                    </a:lnTo>
                    <a:lnTo>
                      <a:pt x="17902" y="24542"/>
                    </a:lnTo>
                    <a:lnTo>
                      <a:pt x="17885" y="24430"/>
                    </a:lnTo>
                    <a:lnTo>
                      <a:pt x="17876" y="24326"/>
                    </a:lnTo>
                    <a:lnTo>
                      <a:pt x="17876" y="24110"/>
                    </a:lnTo>
                    <a:lnTo>
                      <a:pt x="17894" y="23903"/>
                    </a:lnTo>
                    <a:lnTo>
                      <a:pt x="17928" y="23696"/>
                    </a:lnTo>
                    <a:lnTo>
                      <a:pt x="17989" y="23489"/>
                    </a:lnTo>
                    <a:lnTo>
                      <a:pt x="18066" y="23290"/>
                    </a:lnTo>
                    <a:lnTo>
                      <a:pt x="18161" y="23100"/>
                    </a:lnTo>
                    <a:lnTo>
                      <a:pt x="18213" y="23005"/>
                    </a:lnTo>
                    <a:lnTo>
                      <a:pt x="18274" y="22919"/>
                    </a:lnTo>
                    <a:lnTo>
                      <a:pt x="18343" y="22832"/>
                    </a:lnTo>
                    <a:lnTo>
                      <a:pt x="18412" y="22746"/>
                    </a:lnTo>
                    <a:lnTo>
                      <a:pt x="18481" y="22668"/>
                    </a:lnTo>
                    <a:lnTo>
                      <a:pt x="18559" y="22591"/>
                    </a:lnTo>
                    <a:lnTo>
                      <a:pt x="18645" y="22513"/>
                    </a:lnTo>
                    <a:lnTo>
                      <a:pt x="18731" y="22444"/>
                    </a:lnTo>
                    <a:lnTo>
                      <a:pt x="18818" y="22375"/>
                    </a:lnTo>
                    <a:lnTo>
                      <a:pt x="18913" y="22314"/>
                    </a:lnTo>
                    <a:lnTo>
                      <a:pt x="19008" y="22254"/>
                    </a:lnTo>
                    <a:lnTo>
                      <a:pt x="19111" y="22202"/>
                    </a:lnTo>
                    <a:lnTo>
                      <a:pt x="19215" y="22159"/>
                    </a:lnTo>
                    <a:lnTo>
                      <a:pt x="19319" y="22116"/>
                    </a:lnTo>
                    <a:lnTo>
                      <a:pt x="19422" y="22081"/>
                    </a:lnTo>
                    <a:lnTo>
                      <a:pt x="19526" y="22055"/>
                    </a:lnTo>
                    <a:lnTo>
                      <a:pt x="19629" y="22029"/>
                    </a:lnTo>
                    <a:lnTo>
                      <a:pt x="19733" y="22003"/>
                    </a:lnTo>
                    <a:lnTo>
                      <a:pt x="19837" y="21995"/>
                    </a:lnTo>
                    <a:lnTo>
                      <a:pt x="19949" y="21986"/>
                    </a:lnTo>
                    <a:lnTo>
                      <a:pt x="20165" y="21977"/>
                    </a:lnTo>
                    <a:lnTo>
                      <a:pt x="20372" y="21995"/>
                    </a:lnTo>
                    <a:lnTo>
                      <a:pt x="20579" y="22038"/>
                    </a:lnTo>
                    <a:lnTo>
                      <a:pt x="20787" y="22090"/>
                    </a:lnTo>
                    <a:lnTo>
                      <a:pt x="20985" y="22167"/>
                    </a:lnTo>
                    <a:lnTo>
                      <a:pt x="21175" y="22262"/>
                    </a:lnTo>
                    <a:lnTo>
                      <a:pt x="21270" y="22323"/>
                    </a:lnTo>
                    <a:lnTo>
                      <a:pt x="21357" y="22383"/>
                    </a:lnTo>
                    <a:lnTo>
                      <a:pt x="21443" y="22444"/>
                    </a:lnTo>
                    <a:lnTo>
                      <a:pt x="21529" y="22513"/>
                    </a:lnTo>
                    <a:lnTo>
                      <a:pt x="21607" y="22582"/>
                    </a:lnTo>
                    <a:lnTo>
                      <a:pt x="21685" y="22660"/>
                    </a:lnTo>
                    <a:lnTo>
                      <a:pt x="21762" y="22746"/>
                    </a:lnTo>
                    <a:lnTo>
                      <a:pt x="21832" y="22832"/>
                    </a:lnTo>
                    <a:lnTo>
                      <a:pt x="21892" y="22919"/>
                    </a:lnTo>
                    <a:lnTo>
                      <a:pt x="21961" y="23014"/>
                    </a:lnTo>
                    <a:lnTo>
                      <a:pt x="22004" y="23091"/>
                    </a:lnTo>
                    <a:lnTo>
                      <a:pt x="22047" y="23169"/>
                    </a:lnTo>
                    <a:lnTo>
                      <a:pt x="22117" y="23333"/>
                    </a:lnTo>
                    <a:lnTo>
                      <a:pt x="22358" y="23109"/>
                    </a:lnTo>
                    <a:lnTo>
                      <a:pt x="22600" y="22884"/>
                    </a:lnTo>
                    <a:lnTo>
                      <a:pt x="22842" y="22642"/>
                    </a:lnTo>
                    <a:lnTo>
                      <a:pt x="23066" y="22401"/>
                    </a:lnTo>
                    <a:lnTo>
                      <a:pt x="23291" y="22159"/>
                    </a:lnTo>
                    <a:lnTo>
                      <a:pt x="23507" y="21908"/>
                    </a:lnTo>
                    <a:lnTo>
                      <a:pt x="23723" y="21649"/>
                    </a:lnTo>
                    <a:lnTo>
                      <a:pt x="23930" y="21390"/>
                    </a:lnTo>
                    <a:lnTo>
                      <a:pt x="23775" y="21330"/>
                    </a:lnTo>
                    <a:lnTo>
                      <a:pt x="23697" y="21295"/>
                    </a:lnTo>
                    <a:lnTo>
                      <a:pt x="23628" y="21261"/>
                    </a:lnTo>
                    <a:lnTo>
                      <a:pt x="23524" y="21209"/>
                    </a:lnTo>
                    <a:lnTo>
                      <a:pt x="23429" y="21148"/>
                    </a:lnTo>
                    <a:lnTo>
                      <a:pt x="23334" y="21079"/>
                    </a:lnTo>
                    <a:lnTo>
                      <a:pt x="23248" y="21010"/>
                    </a:lnTo>
                    <a:lnTo>
                      <a:pt x="23170" y="20941"/>
                    </a:lnTo>
                    <a:lnTo>
                      <a:pt x="23092" y="20863"/>
                    </a:lnTo>
                    <a:lnTo>
                      <a:pt x="23015" y="20786"/>
                    </a:lnTo>
                    <a:lnTo>
                      <a:pt x="22946" y="20708"/>
                    </a:lnTo>
                    <a:lnTo>
                      <a:pt x="22876" y="20622"/>
                    </a:lnTo>
                    <a:lnTo>
                      <a:pt x="22816" y="20535"/>
                    </a:lnTo>
                    <a:lnTo>
                      <a:pt x="22712" y="20345"/>
                    </a:lnTo>
                    <a:lnTo>
                      <a:pt x="22617" y="20155"/>
                    </a:lnTo>
                    <a:lnTo>
                      <a:pt x="22548" y="19957"/>
                    </a:lnTo>
                    <a:lnTo>
                      <a:pt x="22496" y="19749"/>
                    </a:lnTo>
                    <a:lnTo>
                      <a:pt x="22462" y="19542"/>
                    </a:lnTo>
                    <a:lnTo>
                      <a:pt x="22453" y="19326"/>
                    </a:lnTo>
                    <a:lnTo>
                      <a:pt x="22453" y="19223"/>
                    </a:lnTo>
                    <a:lnTo>
                      <a:pt x="22462" y="19119"/>
                    </a:lnTo>
                    <a:lnTo>
                      <a:pt x="22471" y="19007"/>
                    </a:lnTo>
                    <a:lnTo>
                      <a:pt x="22488" y="18903"/>
                    </a:lnTo>
                    <a:lnTo>
                      <a:pt x="22514" y="18791"/>
                    </a:lnTo>
                    <a:lnTo>
                      <a:pt x="22540" y="18687"/>
                    </a:lnTo>
                    <a:lnTo>
                      <a:pt x="22574" y="18584"/>
                    </a:lnTo>
                    <a:lnTo>
                      <a:pt x="22609" y="18480"/>
                    </a:lnTo>
                    <a:lnTo>
                      <a:pt x="22661" y="18376"/>
                    </a:lnTo>
                    <a:lnTo>
                      <a:pt x="22712" y="18273"/>
                    </a:lnTo>
                    <a:lnTo>
                      <a:pt x="22764" y="18178"/>
                    </a:lnTo>
                    <a:lnTo>
                      <a:pt x="22825" y="18083"/>
                    </a:lnTo>
                    <a:lnTo>
                      <a:pt x="22885" y="17988"/>
                    </a:lnTo>
                    <a:lnTo>
                      <a:pt x="22954" y="17901"/>
                    </a:lnTo>
                    <a:lnTo>
                      <a:pt x="23032" y="17815"/>
                    </a:lnTo>
                    <a:lnTo>
                      <a:pt x="23101" y="17737"/>
                    </a:lnTo>
                    <a:lnTo>
                      <a:pt x="23187" y="17668"/>
                    </a:lnTo>
                    <a:lnTo>
                      <a:pt x="23265" y="17599"/>
                    </a:lnTo>
                    <a:lnTo>
                      <a:pt x="23351" y="17530"/>
                    </a:lnTo>
                    <a:lnTo>
                      <a:pt x="23438" y="17470"/>
                    </a:lnTo>
                    <a:lnTo>
                      <a:pt x="23619" y="17357"/>
                    </a:lnTo>
                    <a:lnTo>
                      <a:pt x="23818" y="17271"/>
                    </a:lnTo>
                    <a:lnTo>
                      <a:pt x="24016" y="17193"/>
                    </a:lnTo>
                    <a:lnTo>
                      <a:pt x="24215" y="17142"/>
                    </a:lnTo>
                    <a:lnTo>
                      <a:pt x="24431" y="17116"/>
                    </a:lnTo>
                    <a:lnTo>
                      <a:pt x="24638" y="17098"/>
                    </a:lnTo>
                    <a:lnTo>
                      <a:pt x="24750" y="17098"/>
                    </a:lnTo>
                    <a:lnTo>
                      <a:pt x="24854" y="17107"/>
                    </a:lnTo>
                    <a:lnTo>
                      <a:pt x="24966" y="17124"/>
                    </a:lnTo>
                    <a:lnTo>
                      <a:pt x="25070" y="17142"/>
                    </a:lnTo>
                    <a:lnTo>
                      <a:pt x="25173" y="17159"/>
                    </a:lnTo>
                    <a:lnTo>
                      <a:pt x="25286" y="17193"/>
                    </a:lnTo>
                    <a:lnTo>
                      <a:pt x="25389" y="17219"/>
                    </a:lnTo>
                    <a:lnTo>
                      <a:pt x="25493" y="17262"/>
                    </a:lnTo>
                    <a:lnTo>
                      <a:pt x="25597" y="17306"/>
                    </a:lnTo>
                    <a:lnTo>
                      <a:pt x="25700" y="17357"/>
                    </a:lnTo>
                    <a:lnTo>
                      <a:pt x="25769" y="17401"/>
                    </a:lnTo>
                    <a:lnTo>
                      <a:pt x="25838" y="17444"/>
                    </a:lnTo>
                    <a:lnTo>
                      <a:pt x="25968" y="17539"/>
                    </a:lnTo>
                    <a:lnTo>
                      <a:pt x="26072" y="17228"/>
                    </a:lnTo>
                    <a:lnTo>
                      <a:pt x="26167" y="16917"/>
                    </a:lnTo>
                    <a:lnTo>
                      <a:pt x="26244" y="16598"/>
                    </a:lnTo>
                    <a:lnTo>
                      <a:pt x="26322" y="16278"/>
                    </a:lnTo>
                    <a:lnTo>
                      <a:pt x="26391" y="15950"/>
                    </a:lnTo>
                    <a:lnTo>
                      <a:pt x="26460" y="15630"/>
                    </a:lnTo>
                    <a:lnTo>
                      <a:pt x="26512" y="15294"/>
                    </a:lnTo>
                    <a:lnTo>
                      <a:pt x="26555" y="14965"/>
                    </a:lnTo>
                    <a:lnTo>
                      <a:pt x="26408" y="14991"/>
                    </a:lnTo>
                    <a:lnTo>
                      <a:pt x="26262" y="15009"/>
                    </a:lnTo>
                    <a:lnTo>
                      <a:pt x="26149" y="15009"/>
                    </a:lnTo>
                    <a:lnTo>
                      <a:pt x="26037" y="15000"/>
                    </a:lnTo>
                    <a:lnTo>
                      <a:pt x="25925" y="14991"/>
                    </a:lnTo>
                    <a:lnTo>
                      <a:pt x="25813" y="14974"/>
                    </a:lnTo>
                    <a:lnTo>
                      <a:pt x="25709" y="14957"/>
                    </a:lnTo>
                    <a:lnTo>
                      <a:pt x="25605" y="14931"/>
                    </a:lnTo>
                    <a:lnTo>
                      <a:pt x="25493" y="14896"/>
                    </a:lnTo>
                    <a:lnTo>
                      <a:pt x="25398" y="14862"/>
                    </a:lnTo>
                    <a:lnTo>
                      <a:pt x="25294" y="14819"/>
                    </a:lnTo>
                    <a:lnTo>
                      <a:pt x="25199" y="14775"/>
                    </a:lnTo>
                    <a:lnTo>
                      <a:pt x="25009" y="14672"/>
                    </a:lnTo>
                    <a:lnTo>
                      <a:pt x="24837" y="14551"/>
                    </a:lnTo>
                    <a:lnTo>
                      <a:pt x="24673" y="14413"/>
                    </a:lnTo>
                    <a:lnTo>
                      <a:pt x="24526" y="14266"/>
                    </a:lnTo>
                    <a:lnTo>
                      <a:pt x="24396" y="14093"/>
                    </a:lnTo>
                    <a:lnTo>
                      <a:pt x="24275" y="13920"/>
                    </a:lnTo>
                    <a:lnTo>
                      <a:pt x="24224" y="13825"/>
                    </a:lnTo>
                    <a:lnTo>
                      <a:pt x="24180" y="13731"/>
                    </a:lnTo>
                    <a:lnTo>
                      <a:pt x="24137" y="13627"/>
                    </a:lnTo>
                    <a:lnTo>
                      <a:pt x="24094" y="13532"/>
                    </a:lnTo>
                    <a:lnTo>
                      <a:pt x="24060" y="13428"/>
                    </a:lnTo>
                    <a:lnTo>
                      <a:pt x="24034" y="13316"/>
                    </a:lnTo>
                    <a:lnTo>
                      <a:pt x="24008" y="13212"/>
                    </a:lnTo>
                    <a:lnTo>
                      <a:pt x="23990" y="13100"/>
                    </a:lnTo>
                    <a:lnTo>
                      <a:pt x="23982" y="12988"/>
                    </a:lnTo>
                    <a:lnTo>
                      <a:pt x="23973" y="12876"/>
                    </a:lnTo>
                    <a:lnTo>
                      <a:pt x="23973" y="12763"/>
                    </a:lnTo>
                    <a:lnTo>
                      <a:pt x="23982" y="12651"/>
                    </a:lnTo>
                    <a:lnTo>
                      <a:pt x="23990" y="12539"/>
                    </a:lnTo>
                    <a:lnTo>
                      <a:pt x="24008" y="12427"/>
                    </a:lnTo>
                    <a:lnTo>
                      <a:pt x="24025" y="12323"/>
                    </a:lnTo>
                    <a:lnTo>
                      <a:pt x="24051" y="12219"/>
                    </a:lnTo>
                    <a:lnTo>
                      <a:pt x="24085" y="12116"/>
                    </a:lnTo>
                    <a:lnTo>
                      <a:pt x="24120" y="12012"/>
                    </a:lnTo>
                    <a:lnTo>
                      <a:pt x="24154" y="11908"/>
                    </a:lnTo>
                    <a:lnTo>
                      <a:pt x="24206" y="11813"/>
                    </a:lnTo>
                    <a:lnTo>
                      <a:pt x="24310" y="11623"/>
                    </a:lnTo>
                    <a:lnTo>
                      <a:pt x="24431" y="11451"/>
                    </a:lnTo>
                    <a:lnTo>
                      <a:pt x="24569" y="11287"/>
                    </a:lnTo>
                    <a:lnTo>
                      <a:pt x="24716" y="11140"/>
                    </a:lnTo>
                    <a:lnTo>
                      <a:pt x="24880" y="11010"/>
                    </a:lnTo>
                    <a:lnTo>
                      <a:pt x="25061" y="10889"/>
                    </a:lnTo>
                    <a:lnTo>
                      <a:pt x="25156" y="10838"/>
                    </a:lnTo>
                    <a:lnTo>
                      <a:pt x="25251" y="10794"/>
                    </a:lnTo>
                    <a:lnTo>
                      <a:pt x="25346" y="10751"/>
                    </a:lnTo>
                    <a:lnTo>
                      <a:pt x="25450" y="10708"/>
                    </a:lnTo>
                    <a:lnTo>
                      <a:pt x="25553" y="10674"/>
                    </a:lnTo>
                    <a:lnTo>
                      <a:pt x="25666" y="10648"/>
                    </a:lnTo>
                    <a:lnTo>
                      <a:pt x="25769" y="10630"/>
                    </a:lnTo>
                    <a:lnTo>
                      <a:pt x="25882" y="10604"/>
                    </a:lnTo>
                    <a:lnTo>
                      <a:pt x="25994" y="10596"/>
                    </a:lnTo>
                    <a:lnTo>
                      <a:pt x="26106" y="10587"/>
                    </a:lnTo>
                    <a:lnTo>
                      <a:pt x="26253" y="10596"/>
                    </a:lnTo>
                    <a:lnTo>
                      <a:pt x="26400" y="10604"/>
                    </a:lnTo>
                    <a:lnTo>
                      <a:pt x="26331" y="10285"/>
                    </a:lnTo>
                    <a:lnTo>
                      <a:pt x="26253" y="9965"/>
                    </a:lnTo>
                    <a:lnTo>
                      <a:pt x="26167" y="9646"/>
                    </a:lnTo>
                    <a:lnTo>
                      <a:pt x="26072" y="9326"/>
                    </a:lnTo>
                    <a:lnTo>
                      <a:pt x="25977" y="9016"/>
                    </a:lnTo>
                    <a:lnTo>
                      <a:pt x="25864" y="8713"/>
                    </a:lnTo>
                    <a:lnTo>
                      <a:pt x="25752" y="8402"/>
                    </a:lnTo>
                    <a:lnTo>
                      <a:pt x="25631" y="8109"/>
                    </a:lnTo>
                    <a:lnTo>
                      <a:pt x="25528" y="8186"/>
                    </a:lnTo>
                    <a:lnTo>
                      <a:pt x="25415" y="8273"/>
                    </a:lnTo>
                    <a:lnTo>
                      <a:pt x="25320" y="8325"/>
                    </a:lnTo>
                    <a:lnTo>
                      <a:pt x="25217" y="8376"/>
                    </a:lnTo>
                    <a:lnTo>
                      <a:pt x="25122" y="8428"/>
                    </a:lnTo>
                    <a:lnTo>
                      <a:pt x="25018" y="8471"/>
                    </a:lnTo>
                    <a:lnTo>
                      <a:pt x="24914" y="8506"/>
                    </a:lnTo>
                    <a:lnTo>
                      <a:pt x="24811" y="8532"/>
                    </a:lnTo>
                    <a:lnTo>
                      <a:pt x="24699" y="8558"/>
                    </a:lnTo>
                    <a:lnTo>
                      <a:pt x="24595" y="8575"/>
                    </a:lnTo>
                    <a:lnTo>
                      <a:pt x="24491" y="8592"/>
                    </a:lnTo>
                    <a:lnTo>
                      <a:pt x="24379" y="8601"/>
                    </a:lnTo>
                    <a:lnTo>
                      <a:pt x="24172" y="8601"/>
                    </a:lnTo>
                    <a:lnTo>
                      <a:pt x="23956" y="8584"/>
                    </a:lnTo>
                    <a:lnTo>
                      <a:pt x="23749" y="8549"/>
                    </a:lnTo>
                    <a:lnTo>
                      <a:pt x="23541" y="8489"/>
                    </a:lnTo>
                    <a:lnTo>
                      <a:pt x="23351" y="8411"/>
                    </a:lnTo>
                    <a:lnTo>
                      <a:pt x="23153" y="8316"/>
                    </a:lnTo>
                    <a:lnTo>
                      <a:pt x="23066" y="8264"/>
                    </a:lnTo>
                    <a:lnTo>
                      <a:pt x="22971" y="8204"/>
                    </a:lnTo>
                    <a:lnTo>
                      <a:pt x="22885" y="8143"/>
                    </a:lnTo>
                    <a:lnTo>
                      <a:pt x="22807" y="8074"/>
                    </a:lnTo>
                    <a:lnTo>
                      <a:pt x="22721" y="7997"/>
                    </a:lnTo>
                    <a:lnTo>
                      <a:pt x="22643" y="7919"/>
                    </a:lnTo>
                    <a:lnTo>
                      <a:pt x="22574" y="7841"/>
                    </a:lnTo>
                    <a:lnTo>
                      <a:pt x="22505" y="7755"/>
                    </a:lnTo>
                    <a:lnTo>
                      <a:pt x="22436" y="7660"/>
                    </a:lnTo>
                    <a:lnTo>
                      <a:pt x="22376" y="7565"/>
                    </a:lnTo>
                    <a:lnTo>
                      <a:pt x="22315" y="7470"/>
                    </a:lnTo>
                    <a:lnTo>
                      <a:pt x="22263" y="7366"/>
                    </a:lnTo>
                    <a:lnTo>
                      <a:pt x="22211" y="7271"/>
                    </a:lnTo>
                    <a:lnTo>
                      <a:pt x="22177" y="7167"/>
                    </a:lnTo>
                    <a:lnTo>
                      <a:pt x="22134" y="7064"/>
                    </a:lnTo>
                    <a:lnTo>
                      <a:pt x="22108" y="6960"/>
                    </a:lnTo>
                    <a:lnTo>
                      <a:pt x="22082" y="6857"/>
                    </a:lnTo>
                    <a:lnTo>
                      <a:pt x="22065" y="6744"/>
                    </a:lnTo>
                    <a:lnTo>
                      <a:pt x="22047" y="6641"/>
                    </a:lnTo>
                    <a:lnTo>
                      <a:pt x="22039" y="6537"/>
                    </a:lnTo>
                    <a:lnTo>
                      <a:pt x="22039" y="6321"/>
                    </a:lnTo>
                    <a:lnTo>
                      <a:pt x="22056" y="6105"/>
                    </a:lnTo>
                    <a:lnTo>
                      <a:pt x="22091" y="5898"/>
                    </a:lnTo>
                    <a:lnTo>
                      <a:pt x="22151" y="5699"/>
                    </a:lnTo>
                    <a:lnTo>
                      <a:pt x="22229" y="5501"/>
                    </a:lnTo>
                    <a:lnTo>
                      <a:pt x="22324" y="5311"/>
                    </a:lnTo>
                    <a:lnTo>
                      <a:pt x="22376" y="5216"/>
                    </a:lnTo>
                    <a:lnTo>
                      <a:pt x="22436" y="5130"/>
                    </a:lnTo>
                    <a:lnTo>
                      <a:pt x="22496" y="5035"/>
                    </a:lnTo>
                    <a:lnTo>
                      <a:pt x="22566" y="4957"/>
                    </a:lnTo>
                    <a:lnTo>
                      <a:pt x="22643" y="4870"/>
                    </a:lnTo>
                    <a:lnTo>
                      <a:pt x="22721" y="4793"/>
                    </a:lnTo>
                    <a:lnTo>
                      <a:pt x="22799" y="4724"/>
                    </a:lnTo>
                    <a:lnTo>
                      <a:pt x="22885" y="4655"/>
                    </a:lnTo>
                    <a:lnTo>
                      <a:pt x="22980" y="4585"/>
                    </a:lnTo>
                    <a:lnTo>
                      <a:pt x="23075" y="4525"/>
                    </a:lnTo>
                    <a:lnTo>
                      <a:pt x="23187" y="4456"/>
                    </a:lnTo>
                    <a:lnTo>
                      <a:pt x="23308" y="4404"/>
                    </a:lnTo>
                    <a:lnTo>
                      <a:pt x="23092" y="4162"/>
                    </a:lnTo>
                    <a:lnTo>
                      <a:pt x="22868" y="3929"/>
                    </a:lnTo>
                    <a:lnTo>
                      <a:pt x="22635" y="3696"/>
                    </a:lnTo>
                    <a:lnTo>
                      <a:pt x="22401" y="3471"/>
                    </a:lnTo>
                    <a:lnTo>
                      <a:pt x="22160" y="3256"/>
                    </a:lnTo>
                    <a:lnTo>
                      <a:pt x="21918" y="3040"/>
                    </a:lnTo>
                    <a:lnTo>
                      <a:pt x="21667" y="2832"/>
                    </a:lnTo>
                    <a:lnTo>
                      <a:pt x="21408" y="2634"/>
                    </a:lnTo>
                    <a:lnTo>
                      <a:pt x="21365" y="2746"/>
                    </a:lnTo>
                    <a:lnTo>
                      <a:pt x="21322" y="2858"/>
                    </a:lnTo>
                    <a:lnTo>
                      <a:pt x="21262" y="2953"/>
                    </a:lnTo>
                    <a:lnTo>
                      <a:pt x="21201" y="3048"/>
                    </a:lnTo>
                    <a:lnTo>
                      <a:pt x="21141" y="3143"/>
                    </a:lnTo>
                    <a:lnTo>
                      <a:pt x="21072" y="3230"/>
                    </a:lnTo>
                    <a:lnTo>
                      <a:pt x="21003" y="3316"/>
                    </a:lnTo>
                    <a:lnTo>
                      <a:pt x="20925" y="3394"/>
                    </a:lnTo>
                    <a:lnTo>
                      <a:pt x="20847" y="3463"/>
                    </a:lnTo>
                    <a:lnTo>
                      <a:pt x="20761" y="3532"/>
                    </a:lnTo>
                    <a:lnTo>
                      <a:pt x="20674" y="3601"/>
                    </a:lnTo>
                    <a:lnTo>
                      <a:pt x="20588" y="3661"/>
                    </a:lnTo>
                    <a:lnTo>
                      <a:pt x="20407" y="3774"/>
                    </a:lnTo>
                    <a:lnTo>
                      <a:pt x="20217" y="3860"/>
                    </a:lnTo>
                    <a:lnTo>
                      <a:pt x="20018" y="3938"/>
                    </a:lnTo>
                    <a:lnTo>
                      <a:pt x="19811" y="3990"/>
                    </a:lnTo>
                    <a:lnTo>
                      <a:pt x="19595" y="4016"/>
                    </a:lnTo>
                    <a:lnTo>
                      <a:pt x="19388" y="4033"/>
                    </a:lnTo>
                    <a:lnTo>
                      <a:pt x="19275" y="4033"/>
                    </a:lnTo>
                    <a:lnTo>
                      <a:pt x="19172" y="4024"/>
                    </a:lnTo>
                    <a:lnTo>
                      <a:pt x="19068" y="4007"/>
                    </a:lnTo>
                    <a:lnTo>
                      <a:pt x="18956" y="3990"/>
                    </a:lnTo>
                    <a:lnTo>
                      <a:pt x="18852" y="3972"/>
                    </a:lnTo>
                    <a:lnTo>
                      <a:pt x="18749" y="3938"/>
                    </a:lnTo>
                    <a:lnTo>
                      <a:pt x="18636" y="3912"/>
                    </a:lnTo>
                    <a:lnTo>
                      <a:pt x="18533" y="3869"/>
                    </a:lnTo>
                    <a:lnTo>
                      <a:pt x="18429" y="3826"/>
                    </a:lnTo>
                    <a:lnTo>
                      <a:pt x="18334" y="3774"/>
                    </a:lnTo>
                    <a:lnTo>
                      <a:pt x="18231" y="3713"/>
                    </a:lnTo>
                    <a:lnTo>
                      <a:pt x="18136" y="3653"/>
                    </a:lnTo>
                    <a:lnTo>
                      <a:pt x="18041" y="3592"/>
                    </a:lnTo>
                    <a:lnTo>
                      <a:pt x="17954" y="3523"/>
                    </a:lnTo>
                    <a:lnTo>
                      <a:pt x="17876" y="3454"/>
                    </a:lnTo>
                    <a:lnTo>
                      <a:pt x="17799" y="3376"/>
                    </a:lnTo>
                    <a:lnTo>
                      <a:pt x="17721" y="3299"/>
                    </a:lnTo>
                    <a:lnTo>
                      <a:pt x="17652" y="3212"/>
                    </a:lnTo>
                    <a:lnTo>
                      <a:pt x="17583" y="3135"/>
                    </a:lnTo>
                    <a:lnTo>
                      <a:pt x="17522" y="3040"/>
                    </a:lnTo>
                    <a:lnTo>
                      <a:pt x="17419" y="2858"/>
                    </a:lnTo>
                    <a:lnTo>
                      <a:pt x="17324" y="2668"/>
                    </a:lnTo>
                    <a:lnTo>
                      <a:pt x="17255" y="2470"/>
                    </a:lnTo>
                    <a:lnTo>
                      <a:pt x="17203" y="2263"/>
                    </a:lnTo>
                    <a:lnTo>
                      <a:pt x="17168" y="2055"/>
                    </a:lnTo>
                    <a:lnTo>
                      <a:pt x="17160" y="1839"/>
                    </a:lnTo>
                    <a:lnTo>
                      <a:pt x="17160" y="1736"/>
                    </a:lnTo>
                    <a:lnTo>
                      <a:pt x="17168" y="1623"/>
                    </a:lnTo>
                    <a:lnTo>
                      <a:pt x="17177" y="1520"/>
                    </a:lnTo>
                    <a:lnTo>
                      <a:pt x="17194" y="1408"/>
                    </a:lnTo>
                    <a:lnTo>
                      <a:pt x="17220" y="1304"/>
                    </a:lnTo>
                    <a:lnTo>
                      <a:pt x="17246" y="1200"/>
                    </a:lnTo>
                    <a:lnTo>
                      <a:pt x="17281" y="1097"/>
                    </a:lnTo>
                    <a:lnTo>
                      <a:pt x="17315" y="984"/>
                    </a:lnTo>
                    <a:lnTo>
                      <a:pt x="17367" y="889"/>
                    </a:lnTo>
                    <a:lnTo>
                      <a:pt x="17419" y="786"/>
                    </a:lnTo>
                    <a:lnTo>
                      <a:pt x="17479" y="682"/>
                    </a:lnTo>
                    <a:lnTo>
                      <a:pt x="17548" y="579"/>
                    </a:lnTo>
                    <a:lnTo>
                      <a:pt x="17246" y="484"/>
                    </a:lnTo>
                    <a:lnTo>
                      <a:pt x="16935" y="389"/>
                    </a:lnTo>
                    <a:lnTo>
                      <a:pt x="16624" y="302"/>
                    </a:lnTo>
                    <a:lnTo>
                      <a:pt x="16313" y="225"/>
                    </a:lnTo>
                    <a:lnTo>
                      <a:pt x="15994" y="155"/>
                    </a:lnTo>
                    <a:lnTo>
                      <a:pt x="15674" y="95"/>
                    </a:lnTo>
                    <a:lnTo>
                      <a:pt x="15355" y="43"/>
                    </a:lnTo>
                    <a:lnTo>
                      <a:pt x="1503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15"/>
              <p:cNvSpPr/>
              <p:nvPr/>
            </p:nvSpPr>
            <p:spPr>
              <a:xfrm>
                <a:off x="915800" y="378450"/>
                <a:ext cx="1286275" cy="1549650"/>
              </a:xfrm>
              <a:custGeom>
                <a:avLst/>
                <a:gdLst/>
                <a:ahLst/>
                <a:cxnLst/>
                <a:rect l="l" t="t" r="r" b="b"/>
                <a:pathLst>
                  <a:path w="51451" h="61986" extrusionOk="0">
                    <a:moveTo>
                      <a:pt x="0" y="0"/>
                    </a:moveTo>
                    <a:lnTo>
                      <a:pt x="0" y="61986"/>
                    </a:lnTo>
                    <a:lnTo>
                      <a:pt x="51451" y="61986"/>
                    </a:lnTo>
                    <a:lnTo>
                      <a:pt x="5145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15"/>
              <p:cNvSpPr/>
              <p:nvPr/>
            </p:nvSpPr>
            <p:spPr>
              <a:xfrm>
                <a:off x="1177025" y="990050"/>
                <a:ext cx="143350" cy="3396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13585" extrusionOk="0">
                    <a:moveTo>
                      <a:pt x="0" y="1"/>
                    </a:moveTo>
                    <a:lnTo>
                      <a:pt x="0" y="13584"/>
                    </a:lnTo>
                    <a:lnTo>
                      <a:pt x="5734" y="13584"/>
                    </a:lnTo>
                    <a:lnTo>
                      <a:pt x="573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15"/>
              <p:cNvSpPr/>
              <p:nvPr/>
            </p:nvSpPr>
            <p:spPr>
              <a:xfrm>
                <a:off x="1398725" y="823825"/>
                <a:ext cx="143600" cy="505850"/>
              </a:xfrm>
              <a:custGeom>
                <a:avLst/>
                <a:gdLst/>
                <a:ahLst/>
                <a:cxnLst/>
                <a:rect l="l" t="t" r="r" b="b"/>
                <a:pathLst>
                  <a:path w="5744" h="20234" extrusionOk="0">
                    <a:moveTo>
                      <a:pt x="1" y="0"/>
                    </a:moveTo>
                    <a:lnTo>
                      <a:pt x="1" y="20233"/>
                    </a:lnTo>
                    <a:lnTo>
                      <a:pt x="5743" y="20233"/>
                    </a:lnTo>
                    <a:lnTo>
                      <a:pt x="574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15"/>
              <p:cNvSpPr/>
              <p:nvPr/>
            </p:nvSpPr>
            <p:spPr>
              <a:xfrm>
                <a:off x="1620675" y="594550"/>
                <a:ext cx="143575" cy="735125"/>
              </a:xfrm>
              <a:custGeom>
                <a:avLst/>
                <a:gdLst/>
                <a:ahLst/>
                <a:cxnLst/>
                <a:rect l="l" t="t" r="r" b="b"/>
                <a:pathLst>
                  <a:path w="5743" h="29405" extrusionOk="0">
                    <a:moveTo>
                      <a:pt x="0" y="0"/>
                    </a:moveTo>
                    <a:lnTo>
                      <a:pt x="0" y="29404"/>
                    </a:lnTo>
                    <a:lnTo>
                      <a:pt x="5743" y="29404"/>
                    </a:lnTo>
                    <a:lnTo>
                      <a:pt x="57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15"/>
              <p:cNvSpPr/>
              <p:nvPr/>
            </p:nvSpPr>
            <p:spPr>
              <a:xfrm>
                <a:off x="1842600" y="916000"/>
                <a:ext cx="143375" cy="413675"/>
              </a:xfrm>
              <a:custGeom>
                <a:avLst/>
                <a:gdLst/>
                <a:ahLst/>
                <a:cxnLst/>
                <a:rect l="l" t="t" r="r" b="b"/>
                <a:pathLst>
                  <a:path w="5735" h="16547" extrusionOk="0">
                    <a:moveTo>
                      <a:pt x="0" y="1"/>
                    </a:moveTo>
                    <a:lnTo>
                      <a:pt x="0" y="16546"/>
                    </a:lnTo>
                    <a:lnTo>
                      <a:pt x="5734" y="16546"/>
                    </a:lnTo>
                    <a:lnTo>
                      <a:pt x="573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15"/>
              <p:cNvSpPr/>
              <p:nvPr/>
            </p:nvSpPr>
            <p:spPr>
              <a:xfrm>
                <a:off x="1087425" y="603175"/>
                <a:ext cx="953600" cy="735350"/>
              </a:xfrm>
              <a:custGeom>
                <a:avLst/>
                <a:gdLst/>
                <a:ahLst/>
                <a:cxnLst/>
                <a:rect l="l" t="t" r="r" b="b"/>
                <a:pathLst>
                  <a:path w="38144" h="29414" extrusionOk="0">
                    <a:moveTo>
                      <a:pt x="164" y="1"/>
                    </a:moveTo>
                    <a:lnTo>
                      <a:pt x="121" y="18"/>
                    </a:lnTo>
                    <a:lnTo>
                      <a:pt x="87" y="35"/>
                    </a:lnTo>
                    <a:lnTo>
                      <a:pt x="61" y="61"/>
                    </a:lnTo>
                    <a:lnTo>
                      <a:pt x="35" y="87"/>
                    </a:lnTo>
                    <a:lnTo>
                      <a:pt x="18" y="122"/>
                    </a:lnTo>
                    <a:lnTo>
                      <a:pt x="0" y="165"/>
                    </a:lnTo>
                    <a:lnTo>
                      <a:pt x="0" y="208"/>
                    </a:lnTo>
                    <a:lnTo>
                      <a:pt x="0" y="29413"/>
                    </a:lnTo>
                    <a:lnTo>
                      <a:pt x="37945" y="29413"/>
                    </a:lnTo>
                    <a:lnTo>
                      <a:pt x="37979" y="29405"/>
                    </a:lnTo>
                    <a:lnTo>
                      <a:pt x="38023" y="29396"/>
                    </a:lnTo>
                    <a:lnTo>
                      <a:pt x="38057" y="29379"/>
                    </a:lnTo>
                    <a:lnTo>
                      <a:pt x="38083" y="29353"/>
                    </a:lnTo>
                    <a:lnTo>
                      <a:pt x="38109" y="29318"/>
                    </a:lnTo>
                    <a:lnTo>
                      <a:pt x="38126" y="29284"/>
                    </a:lnTo>
                    <a:lnTo>
                      <a:pt x="38143" y="29249"/>
                    </a:lnTo>
                    <a:lnTo>
                      <a:pt x="38143" y="29206"/>
                    </a:lnTo>
                    <a:lnTo>
                      <a:pt x="38143" y="29163"/>
                    </a:lnTo>
                    <a:lnTo>
                      <a:pt x="38126" y="29128"/>
                    </a:lnTo>
                    <a:lnTo>
                      <a:pt x="38109" y="29094"/>
                    </a:lnTo>
                    <a:lnTo>
                      <a:pt x="38083" y="29059"/>
                    </a:lnTo>
                    <a:lnTo>
                      <a:pt x="38057" y="29033"/>
                    </a:lnTo>
                    <a:lnTo>
                      <a:pt x="38023" y="29016"/>
                    </a:lnTo>
                    <a:lnTo>
                      <a:pt x="37979" y="29007"/>
                    </a:lnTo>
                    <a:lnTo>
                      <a:pt x="37945" y="28999"/>
                    </a:lnTo>
                    <a:lnTo>
                      <a:pt x="406" y="28999"/>
                    </a:lnTo>
                    <a:lnTo>
                      <a:pt x="406" y="208"/>
                    </a:lnTo>
                    <a:lnTo>
                      <a:pt x="406" y="165"/>
                    </a:lnTo>
                    <a:lnTo>
                      <a:pt x="389" y="122"/>
                    </a:lnTo>
                    <a:lnTo>
                      <a:pt x="372" y="87"/>
                    </a:lnTo>
                    <a:lnTo>
                      <a:pt x="346" y="61"/>
                    </a:lnTo>
                    <a:lnTo>
                      <a:pt x="320" y="35"/>
                    </a:lnTo>
                    <a:lnTo>
                      <a:pt x="285" y="18"/>
                    </a:lnTo>
                    <a:lnTo>
                      <a:pt x="24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15"/>
              <p:cNvSpPr/>
              <p:nvPr/>
            </p:nvSpPr>
            <p:spPr>
              <a:xfrm>
                <a:off x="1073825" y="1471475"/>
                <a:ext cx="965900" cy="92650"/>
              </a:xfrm>
              <a:custGeom>
                <a:avLst/>
                <a:gdLst/>
                <a:ahLst/>
                <a:cxnLst/>
                <a:rect l="l" t="t" r="r" b="b"/>
                <a:pathLst>
                  <a:path w="38636" h="3706" extrusionOk="0">
                    <a:moveTo>
                      <a:pt x="0" y="1"/>
                    </a:moveTo>
                    <a:lnTo>
                      <a:pt x="0" y="3705"/>
                    </a:lnTo>
                    <a:lnTo>
                      <a:pt x="38636" y="3705"/>
                    </a:lnTo>
                    <a:lnTo>
                      <a:pt x="38636" y="1"/>
                    </a:lnTo>
                    <a:close/>
                  </a:path>
                </a:pathLst>
              </a:custGeom>
              <a:solidFill>
                <a:srgbClr val="FEFE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15"/>
              <p:cNvSpPr/>
              <p:nvPr/>
            </p:nvSpPr>
            <p:spPr>
              <a:xfrm>
                <a:off x="1073825" y="1641175"/>
                <a:ext cx="965900" cy="92425"/>
              </a:xfrm>
              <a:custGeom>
                <a:avLst/>
                <a:gdLst/>
                <a:ahLst/>
                <a:cxnLst/>
                <a:rect l="l" t="t" r="r" b="b"/>
                <a:pathLst>
                  <a:path w="38636" h="3697" extrusionOk="0">
                    <a:moveTo>
                      <a:pt x="0" y="0"/>
                    </a:moveTo>
                    <a:lnTo>
                      <a:pt x="0" y="3696"/>
                    </a:lnTo>
                    <a:lnTo>
                      <a:pt x="38636" y="3696"/>
                    </a:lnTo>
                    <a:lnTo>
                      <a:pt x="38636" y="0"/>
                    </a:lnTo>
                    <a:close/>
                  </a:path>
                </a:pathLst>
              </a:custGeom>
              <a:solidFill>
                <a:srgbClr val="FEFE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15"/>
              <p:cNvSpPr/>
              <p:nvPr/>
            </p:nvSpPr>
            <p:spPr>
              <a:xfrm>
                <a:off x="1849075" y="2301575"/>
                <a:ext cx="1074500" cy="486200"/>
              </a:xfrm>
              <a:custGeom>
                <a:avLst/>
                <a:gdLst/>
                <a:ahLst/>
                <a:cxnLst/>
                <a:rect l="l" t="t" r="r" b="b"/>
                <a:pathLst>
                  <a:path w="42980" h="19448" extrusionOk="0">
                    <a:moveTo>
                      <a:pt x="21563" y="0"/>
                    </a:moveTo>
                    <a:lnTo>
                      <a:pt x="9905" y="14940"/>
                    </a:lnTo>
                    <a:lnTo>
                      <a:pt x="1313" y="5648"/>
                    </a:lnTo>
                    <a:lnTo>
                      <a:pt x="0" y="6866"/>
                    </a:lnTo>
                    <a:lnTo>
                      <a:pt x="10026" y="17695"/>
                    </a:lnTo>
                    <a:lnTo>
                      <a:pt x="21589" y="2876"/>
                    </a:lnTo>
                    <a:lnTo>
                      <a:pt x="34879" y="19448"/>
                    </a:lnTo>
                    <a:lnTo>
                      <a:pt x="42979" y="2919"/>
                    </a:lnTo>
                    <a:lnTo>
                      <a:pt x="41641" y="1581"/>
                    </a:lnTo>
                    <a:lnTo>
                      <a:pt x="34517" y="16140"/>
                    </a:lnTo>
                    <a:lnTo>
                      <a:pt x="2156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15"/>
              <p:cNvSpPr/>
              <p:nvPr/>
            </p:nvSpPr>
            <p:spPr>
              <a:xfrm>
                <a:off x="2661675" y="2689100"/>
                <a:ext cx="114675" cy="114650"/>
              </a:xfrm>
              <a:custGeom>
                <a:avLst/>
                <a:gdLst/>
                <a:ahLst/>
                <a:cxnLst/>
                <a:rect l="l" t="t" r="r" b="b"/>
                <a:pathLst>
                  <a:path w="4587" h="4586" extrusionOk="0">
                    <a:moveTo>
                      <a:pt x="2177" y="0"/>
                    </a:moveTo>
                    <a:lnTo>
                      <a:pt x="2056" y="9"/>
                    </a:lnTo>
                    <a:lnTo>
                      <a:pt x="1944" y="26"/>
                    </a:lnTo>
                    <a:lnTo>
                      <a:pt x="1831" y="43"/>
                    </a:lnTo>
                    <a:lnTo>
                      <a:pt x="1719" y="69"/>
                    </a:lnTo>
                    <a:lnTo>
                      <a:pt x="1607" y="104"/>
                    </a:lnTo>
                    <a:lnTo>
                      <a:pt x="1503" y="138"/>
                    </a:lnTo>
                    <a:lnTo>
                      <a:pt x="1400" y="182"/>
                    </a:lnTo>
                    <a:lnTo>
                      <a:pt x="1296" y="225"/>
                    </a:lnTo>
                    <a:lnTo>
                      <a:pt x="1201" y="277"/>
                    </a:lnTo>
                    <a:lnTo>
                      <a:pt x="1106" y="328"/>
                    </a:lnTo>
                    <a:lnTo>
                      <a:pt x="1011" y="389"/>
                    </a:lnTo>
                    <a:lnTo>
                      <a:pt x="916" y="449"/>
                    </a:lnTo>
                    <a:lnTo>
                      <a:pt x="830" y="518"/>
                    </a:lnTo>
                    <a:lnTo>
                      <a:pt x="752" y="596"/>
                    </a:lnTo>
                    <a:lnTo>
                      <a:pt x="674" y="665"/>
                    </a:lnTo>
                    <a:lnTo>
                      <a:pt x="596" y="752"/>
                    </a:lnTo>
                    <a:lnTo>
                      <a:pt x="519" y="829"/>
                    </a:lnTo>
                    <a:lnTo>
                      <a:pt x="458" y="916"/>
                    </a:lnTo>
                    <a:lnTo>
                      <a:pt x="389" y="1011"/>
                    </a:lnTo>
                    <a:lnTo>
                      <a:pt x="329" y="1106"/>
                    </a:lnTo>
                    <a:lnTo>
                      <a:pt x="277" y="1201"/>
                    </a:lnTo>
                    <a:lnTo>
                      <a:pt x="225" y="1296"/>
                    </a:lnTo>
                    <a:lnTo>
                      <a:pt x="182" y="1399"/>
                    </a:lnTo>
                    <a:lnTo>
                      <a:pt x="139" y="1503"/>
                    </a:lnTo>
                    <a:lnTo>
                      <a:pt x="104" y="1606"/>
                    </a:lnTo>
                    <a:lnTo>
                      <a:pt x="70" y="1719"/>
                    </a:lnTo>
                    <a:lnTo>
                      <a:pt x="44" y="1831"/>
                    </a:lnTo>
                    <a:lnTo>
                      <a:pt x="26" y="1943"/>
                    </a:lnTo>
                    <a:lnTo>
                      <a:pt x="9" y="2056"/>
                    </a:lnTo>
                    <a:lnTo>
                      <a:pt x="1" y="2168"/>
                    </a:lnTo>
                    <a:lnTo>
                      <a:pt x="1" y="2289"/>
                    </a:lnTo>
                    <a:lnTo>
                      <a:pt x="1" y="2410"/>
                    </a:lnTo>
                    <a:lnTo>
                      <a:pt x="9" y="2522"/>
                    </a:lnTo>
                    <a:lnTo>
                      <a:pt x="26" y="2643"/>
                    </a:lnTo>
                    <a:lnTo>
                      <a:pt x="44" y="2755"/>
                    </a:lnTo>
                    <a:lnTo>
                      <a:pt x="70" y="2859"/>
                    </a:lnTo>
                    <a:lnTo>
                      <a:pt x="104" y="2971"/>
                    </a:lnTo>
                    <a:lnTo>
                      <a:pt x="139" y="3075"/>
                    </a:lnTo>
                    <a:lnTo>
                      <a:pt x="182" y="3178"/>
                    </a:lnTo>
                    <a:lnTo>
                      <a:pt x="225" y="3282"/>
                    </a:lnTo>
                    <a:lnTo>
                      <a:pt x="277" y="3385"/>
                    </a:lnTo>
                    <a:lnTo>
                      <a:pt x="329" y="3480"/>
                    </a:lnTo>
                    <a:lnTo>
                      <a:pt x="389" y="3567"/>
                    </a:lnTo>
                    <a:lnTo>
                      <a:pt x="458" y="3662"/>
                    </a:lnTo>
                    <a:lnTo>
                      <a:pt x="519" y="3748"/>
                    </a:lnTo>
                    <a:lnTo>
                      <a:pt x="596" y="3834"/>
                    </a:lnTo>
                    <a:lnTo>
                      <a:pt x="674" y="3912"/>
                    </a:lnTo>
                    <a:lnTo>
                      <a:pt x="752" y="3990"/>
                    </a:lnTo>
                    <a:lnTo>
                      <a:pt x="830" y="4059"/>
                    </a:lnTo>
                    <a:lnTo>
                      <a:pt x="916" y="4128"/>
                    </a:lnTo>
                    <a:lnTo>
                      <a:pt x="1011" y="4189"/>
                    </a:lnTo>
                    <a:lnTo>
                      <a:pt x="1106" y="4249"/>
                    </a:lnTo>
                    <a:lnTo>
                      <a:pt x="1201" y="4301"/>
                    </a:lnTo>
                    <a:lnTo>
                      <a:pt x="1296" y="4353"/>
                    </a:lnTo>
                    <a:lnTo>
                      <a:pt x="1400" y="4404"/>
                    </a:lnTo>
                    <a:lnTo>
                      <a:pt x="1503" y="4439"/>
                    </a:lnTo>
                    <a:lnTo>
                      <a:pt x="1607" y="4482"/>
                    </a:lnTo>
                    <a:lnTo>
                      <a:pt x="1719" y="4508"/>
                    </a:lnTo>
                    <a:lnTo>
                      <a:pt x="1831" y="4534"/>
                    </a:lnTo>
                    <a:lnTo>
                      <a:pt x="1944" y="4551"/>
                    </a:lnTo>
                    <a:lnTo>
                      <a:pt x="2056" y="4568"/>
                    </a:lnTo>
                    <a:lnTo>
                      <a:pt x="2177" y="4577"/>
                    </a:lnTo>
                    <a:lnTo>
                      <a:pt x="2289" y="4586"/>
                    </a:lnTo>
                    <a:lnTo>
                      <a:pt x="2410" y="4577"/>
                    </a:lnTo>
                    <a:lnTo>
                      <a:pt x="2522" y="4568"/>
                    </a:lnTo>
                    <a:lnTo>
                      <a:pt x="2643" y="4551"/>
                    </a:lnTo>
                    <a:lnTo>
                      <a:pt x="2755" y="4534"/>
                    </a:lnTo>
                    <a:lnTo>
                      <a:pt x="2868" y="4508"/>
                    </a:lnTo>
                    <a:lnTo>
                      <a:pt x="2971" y="4482"/>
                    </a:lnTo>
                    <a:lnTo>
                      <a:pt x="3075" y="4439"/>
                    </a:lnTo>
                    <a:lnTo>
                      <a:pt x="3187" y="4404"/>
                    </a:lnTo>
                    <a:lnTo>
                      <a:pt x="3282" y="4353"/>
                    </a:lnTo>
                    <a:lnTo>
                      <a:pt x="3386" y="4301"/>
                    </a:lnTo>
                    <a:lnTo>
                      <a:pt x="3481" y="4249"/>
                    </a:lnTo>
                    <a:lnTo>
                      <a:pt x="3576" y="4189"/>
                    </a:lnTo>
                    <a:lnTo>
                      <a:pt x="3662" y="4128"/>
                    </a:lnTo>
                    <a:lnTo>
                      <a:pt x="3748" y="4059"/>
                    </a:lnTo>
                    <a:lnTo>
                      <a:pt x="3835" y="3990"/>
                    </a:lnTo>
                    <a:lnTo>
                      <a:pt x="3912" y="3912"/>
                    </a:lnTo>
                    <a:lnTo>
                      <a:pt x="3990" y="3834"/>
                    </a:lnTo>
                    <a:lnTo>
                      <a:pt x="4059" y="3748"/>
                    </a:lnTo>
                    <a:lnTo>
                      <a:pt x="4128" y="3662"/>
                    </a:lnTo>
                    <a:lnTo>
                      <a:pt x="4189" y="3567"/>
                    </a:lnTo>
                    <a:lnTo>
                      <a:pt x="4249" y="3480"/>
                    </a:lnTo>
                    <a:lnTo>
                      <a:pt x="4310" y="3385"/>
                    </a:lnTo>
                    <a:lnTo>
                      <a:pt x="4353" y="3282"/>
                    </a:lnTo>
                    <a:lnTo>
                      <a:pt x="4405" y="3178"/>
                    </a:lnTo>
                    <a:lnTo>
                      <a:pt x="4448" y="3075"/>
                    </a:lnTo>
                    <a:lnTo>
                      <a:pt x="4482" y="2971"/>
                    </a:lnTo>
                    <a:lnTo>
                      <a:pt x="4508" y="2859"/>
                    </a:lnTo>
                    <a:lnTo>
                      <a:pt x="4534" y="2755"/>
                    </a:lnTo>
                    <a:lnTo>
                      <a:pt x="4560" y="2643"/>
                    </a:lnTo>
                    <a:lnTo>
                      <a:pt x="4569" y="2522"/>
                    </a:lnTo>
                    <a:lnTo>
                      <a:pt x="4577" y="2410"/>
                    </a:lnTo>
                    <a:lnTo>
                      <a:pt x="4586" y="2289"/>
                    </a:lnTo>
                    <a:lnTo>
                      <a:pt x="4577" y="2168"/>
                    </a:lnTo>
                    <a:lnTo>
                      <a:pt x="4569" y="2056"/>
                    </a:lnTo>
                    <a:lnTo>
                      <a:pt x="4560" y="1943"/>
                    </a:lnTo>
                    <a:lnTo>
                      <a:pt x="4534" y="1831"/>
                    </a:lnTo>
                    <a:lnTo>
                      <a:pt x="4508" y="1719"/>
                    </a:lnTo>
                    <a:lnTo>
                      <a:pt x="4482" y="1606"/>
                    </a:lnTo>
                    <a:lnTo>
                      <a:pt x="4448" y="1503"/>
                    </a:lnTo>
                    <a:lnTo>
                      <a:pt x="4405" y="1399"/>
                    </a:lnTo>
                    <a:lnTo>
                      <a:pt x="4353" y="1296"/>
                    </a:lnTo>
                    <a:lnTo>
                      <a:pt x="4310" y="1201"/>
                    </a:lnTo>
                    <a:lnTo>
                      <a:pt x="4249" y="1106"/>
                    </a:lnTo>
                    <a:lnTo>
                      <a:pt x="4189" y="1011"/>
                    </a:lnTo>
                    <a:lnTo>
                      <a:pt x="4128" y="916"/>
                    </a:lnTo>
                    <a:lnTo>
                      <a:pt x="4059" y="829"/>
                    </a:lnTo>
                    <a:lnTo>
                      <a:pt x="3990" y="752"/>
                    </a:lnTo>
                    <a:lnTo>
                      <a:pt x="3912" y="665"/>
                    </a:lnTo>
                    <a:lnTo>
                      <a:pt x="3835" y="596"/>
                    </a:lnTo>
                    <a:lnTo>
                      <a:pt x="3748" y="518"/>
                    </a:lnTo>
                    <a:lnTo>
                      <a:pt x="3662" y="449"/>
                    </a:lnTo>
                    <a:lnTo>
                      <a:pt x="3576" y="389"/>
                    </a:lnTo>
                    <a:lnTo>
                      <a:pt x="3481" y="328"/>
                    </a:lnTo>
                    <a:lnTo>
                      <a:pt x="3386" y="277"/>
                    </a:lnTo>
                    <a:lnTo>
                      <a:pt x="3282" y="225"/>
                    </a:lnTo>
                    <a:lnTo>
                      <a:pt x="3187" y="182"/>
                    </a:lnTo>
                    <a:lnTo>
                      <a:pt x="3075" y="138"/>
                    </a:lnTo>
                    <a:lnTo>
                      <a:pt x="2971" y="104"/>
                    </a:lnTo>
                    <a:lnTo>
                      <a:pt x="2868" y="69"/>
                    </a:lnTo>
                    <a:lnTo>
                      <a:pt x="2755" y="43"/>
                    </a:lnTo>
                    <a:lnTo>
                      <a:pt x="2643" y="26"/>
                    </a:lnTo>
                    <a:lnTo>
                      <a:pt x="2522" y="9"/>
                    </a:lnTo>
                    <a:lnTo>
                      <a:pt x="241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15"/>
              <p:cNvSpPr/>
              <p:nvPr/>
            </p:nvSpPr>
            <p:spPr>
              <a:xfrm>
                <a:off x="2851000" y="2284100"/>
                <a:ext cx="114450" cy="114425"/>
              </a:xfrm>
              <a:custGeom>
                <a:avLst/>
                <a:gdLst/>
                <a:ahLst/>
                <a:cxnLst/>
                <a:rect l="l" t="t" r="r" b="b"/>
                <a:pathLst>
                  <a:path w="4578" h="4577" extrusionOk="0">
                    <a:moveTo>
                      <a:pt x="2168" y="0"/>
                    </a:moveTo>
                    <a:lnTo>
                      <a:pt x="2056" y="9"/>
                    </a:lnTo>
                    <a:lnTo>
                      <a:pt x="1944" y="26"/>
                    </a:lnTo>
                    <a:lnTo>
                      <a:pt x="1832" y="43"/>
                    </a:lnTo>
                    <a:lnTo>
                      <a:pt x="1719" y="69"/>
                    </a:lnTo>
                    <a:lnTo>
                      <a:pt x="1607" y="104"/>
                    </a:lnTo>
                    <a:lnTo>
                      <a:pt x="1504" y="138"/>
                    </a:lnTo>
                    <a:lnTo>
                      <a:pt x="1400" y="173"/>
                    </a:lnTo>
                    <a:lnTo>
                      <a:pt x="1296" y="225"/>
                    </a:lnTo>
                    <a:lnTo>
                      <a:pt x="1201" y="276"/>
                    </a:lnTo>
                    <a:lnTo>
                      <a:pt x="1098" y="328"/>
                    </a:lnTo>
                    <a:lnTo>
                      <a:pt x="1011" y="389"/>
                    </a:lnTo>
                    <a:lnTo>
                      <a:pt x="916" y="449"/>
                    </a:lnTo>
                    <a:lnTo>
                      <a:pt x="830" y="518"/>
                    </a:lnTo>
                    <a:lnTo>
                      <a:pt x="752" y="596"/>
                    </a:lnTo>
                    <a:lnTo>
                      <a:pt x="666" y="665"/>
                    </a:lnTo>
                    <a:lnTo>
                      <a:pt x="597" y="751"/>
                    </a:lnTo>
                    <a:lnTo>
                      <a:pt x="519" y="829"/>
                    </a:lnTo>
                    <a:lnTo>
                      <a:pt x="450" y="915"/>
                    </a:lnTo>
                    <a:lnTo>
                      <a:pt x="390" y="1010"/>
                    </a:lnTo>
                    <a:lnTo>
                      <a:pt x="329" y="1097"/>
                    </a:lnTo>
                    <a:lnTo>
                      <a:pt x="277" y="1200"/>
                    </a:lnTo>
                    <a:lnTo>
                      <a:pt x="225" y="1295"/>
                    </a:lnTo>
                    <a:lnTo>
                      <a:pt x="182" y="1399"/>
                    </a:lnTo>
                    <a:lnTo>
                      <a:pt x="139" y="1503"/>
                    </a:lnTo>
                    <a:lnTo>
                      <a:pt x="105" y="1606"/>
                    </a:lnTo>
                    <a:lnTo>
                      <a:pt x="70" y="1718"/>
                    </a:lnTo>
                    <a:lnTo>
                      <a:pt x="44" y="1831"/>
                    </a:lnTo>
                    <a:lnTo>
                      <a:pt x="27" y="1943"/>
                    </a:lnTo>
                    <a:lnTo>
                      <a:pt x="10" y="2055"/>
                    </a:lnTo>
                    <a:lnTo>
                      <a:pt x="1" y="2168"/>
                    </a:lnTo>
                    <a:lnTo>
                      <a:pt x="1" y="2288"/>
                    </a:lnTo>
                    <a:lnTo>
                      <a:pt x="1" y="2409"/>
                    </a:lnTo>
                    <a:lnTo>
                      <a:pt x="10" y="2522"/>
                    </a:lnTo>
                    <a:lnTo>
                      <a:pt x="27" y="2634"/>
                    </a:lnTo>
                    <a:lnTo>
                      <a:pt x="44" y="2755"/>
                    </a:lnTo>
                    <a:lnTo>
                      <a:pt x="70" y="2858"/>
                    </a:lnTo>
                    <a:lnTo>
                      <a:pt x="105" y="2971"/>
                    </a:lnTo>
                    <a:lnTo>
                      <a:pt x="139" y="3074"/>
                    </a:lnTo>
                    <a:lnTo>
                      <a:pt x="182" y="3178"/>
                    </a:lnTo>
                    <a:lnTo>
                      <a:pt x="225" y="3282"/>
                    </a:lnTo>
                    <a:lnTo>
                      <a:pt x="277" y="3385"/>
                    </a:lnTo>
                    <a:lnTo>
                      <a:pt x="329" y="3480"/>
                    </a:lnTo>
                    <a:lnTo>
                      <a:pt x="390" y="3566"/>
                    </a:lnTo>
                    <a:lnTo>
                      <a:pt x="450" y="3661"/>
                    </a:lnTo>
                    <a:lnTo>
                      <a:pt x="519" y="3748"/>
                    </a:lnTo>
                    <a:lnTo>
                      <a:pt x="597" y="3826"/>
                    </a:lnTo>
                    <a:lnTo>
                      <a:pt x="666" y="3912"/>
                    </a:lnTo>
                    <a:lnTo>
                      <a:pt x="752" y="3981"/>
                    </a:lnTo>
                    <a:lnTo>
                      <a:pt x="830" y="4059"/>
                    </a:lnTo>
                    <a:lnTo>
                      <a:pt x="916" y="4128"/>
                    </a:lnTo>
                    <a:lnTo>
                      <a:pt x="1011" y="4188"/>
                    </a:lnTo>
                    <a:lnTo>
                      <a:pt x="1098" y="4249"/>
                    </a:lnTo>
                    <a:lnTo>
                      <a:pt x="1201" y="4301"/>
                    </a:lnTo>
                    <a:lnTo>
                      <a:pt x="1296" y="4352"/>
                    </a:lnTo>
                    <a:lnTo>
                      <a:pt x="1400" y="4404"/>
                    </a:lnTo>
                    <a:lnTo>
                      <a:pt x="1504" y="4439"/>
                    </a:lnTo>
                    <a:lnTo>
                      <a:pt x="1607" y="4473"/>
                    </a:lnTo>
                    <a:lnTo>
                      <a:pt x="1719" y="4508"/>
                    </a:lnTo>
                    <a:lnTo>
                      <a:pt x="1832" y="4534"/>
                    </a:lnTo>
                    <a:lnTo>
                      <a:pt x="1944" y="4551"/>
                    </a:lnTo>
                    <a:lnTo>
                      <a:pt x="2056" y="4568"/>
                    </a:lnTo>
                    <a:lnTo>
                      <a:pt x="2168" y="4577"/>
                    </a:lnTo>
                    <a:lnTo>
                      <a:pt x="2410" y="4577"/>
                    </a:lnTo>
                    <a:lnTo>
                      <a:pt x="2523" y="4568"/>
                    </a:lnTo>
                    <a:lnTo>
                      <a:pt x="2643" y="4551"/>
                    </a:lnTo>
                    <a:lnTo>
                      <a:pt x="2756" y="4534"/>
                    </a:lnTo>
                    <a:lnTo>
                      <a:pt x="2859" y="4508"/>
                    </a:lnTo>
                    <a:lnTo>
                      <a:pt x="2972" y="4473"/>
                    </a:lnTo>
                    <a:lnTo>
                      <a:pt x="3075" y="4439"/>
                    </a:lnTo>
                    <a:lnTo>
                      <a:pt x="3179" y="4404"/>
                    </a:lnTo>
                    <a:lnTo>
                      <a:pt x="3282" y="4352"/>
                    </a:lnTo>
                    <a:lnTo>
                      <a:pt x="3386" y="4301"/>
                    </a:lnTo>
                    <a:lnTo>
                      <a:pt x="3481" y="4249"/>
                    </a:lnTo>
                    <a:lnTo>
                      <a:pt x="3567" y="4188"/>
                    </a:lnTo>
                    <a:lnTo>
                      <a:pt x="3662" y="4128"/>
                    </a:lnTo>
                    <a:lnTo>
                      <a:pt x="3749" y="4059"/>
                    </a:lnTo>
                    <a:lnTo>
                      <a:pt x="3835" y="3981"/>
                    </a:lnTo>
                    <a:lnTo>
                      <a:pt x="3913" y="3912"/>
                    </a:lnTo>
                    <a:lnTo>
                      <a:pt x="3991" y="3826"/>
                    </a:lnTo>
                    <a:lnTo>
                      <a:pt x="4060" y="3748"/>
                    </a:lnTo>
                    <a:lnTo>
                      <a:pt x="4129" y="3661"/>
                    </a:lnTo>
                    <a:lnTo>
                      <a:pt x="4189" y="3566"/>
                    </a:lnTo>
                    <a:lnTo>
                      <a:pt x="4250" y="3480"/>
                    </a:lnTo>
                    <a:lnTo>
                      <a:pt x="4301" y="3385"/>
                    </a:lnTo>
                    <a:lnTo>
                      <a:pt x="4353" y="3282"/>
                    </a:lnTo>
                    <a:lnTo>
                      <a:pt x="4405" y="3178"/>
                    </a:lnTo>
                    <a:lnTo>
                      <a:pt x="4440" y="3074"/>
                    </a:lnTo>
                    <a:lnTo>
                      <a:pt x="4483" y="2971"/>
                    </a:lnTo>
                    <a:lnTo>
                      <a:pt x="4509" y="2858"/>
                    </a:lnTo>
                    <a:lnTo>
                      <a:pt x="4535" y="2755"/>
                    </a:lnTo>
                    <a:lnTo>
                      <a:pt x="4552" y="2634"/>
                    </a:lnTo>
                    <a:lnTo>
                      <a:pt x="4569" y="2522"/>
                    </a:lnTo>
                    <a:lnTo>
                      <a:pt x="4578" y="2409"/>
                    </a:lnTo>
                    <a:lnTo>
                      <a:pt x="4578" y="2288"/>
                    </a:lnTo>
                    <a:lnTo>
                      <a:pt x="4578" y="2168"/>
                    </a:lnTo>
                    <a:lnTo>
                      <a:pt x="4569" y="2055"/>
                    </a:lnTo>
                    <a:lnTo>
                      <a:pt x="4552" y="1943"/>
                    </a:lnTo>
                    <a:lnTo>
                      <a:pt x="4535" y="1831"/>
                    </a:lnTo>
                    <a:lnTo>
                      <a:pt x="4509" y="1718"/>
                    </a:lnTo>
                    <a:lnTo>
                      <a:pt x="4483" y="1606"/>
                    </a:lnTo>
                    <a:lnTo>
                      <a:pt x="4440" y="1503"/>
                    </a:lnTo>
                    <a:lnTo>
                      <a:pt x="4405" y="1399"/>
                    </a:lnTo>
                    <a:lnTo>
                      <a:pt x="4353" y="1295"/>
                    </a:lnTo>
                    <a:lnTo>
                      <a:pt x="4301" y="1200"/>
                    </a:lnTo>
                    <a:lnTo>
                      <a:pt x="4250" y="1097"/>
                    </a:lnTo>
                    <a:lnTo>
                      <a:pt x="4189" y="1010"/>
                    </a:lnTo>
                    <a:lnTo>
                      <a:pt x="4129" y="915"/>
                    </a:lnTo>
                    <a:lnTo>
                      <a:pt x="4060" y="829"/>
                    </a:lnTo>
                    <a:lnTo>
                      <a:pt x="3991" y="751"/>
                    </a:lnTo>
                    <a:lnTo>
                      <a:pt x="3913" y="665"/>
                    </a:lnTo>
                    <a:lnTo>
                      <a:pt x="3835" y="596"/>
                    </a:lnTo>
                    <a:lnTo>
                      <a:pt x="3749" y="518"/>
                    </a:lnTo>
                    <a:lnTo>
                      <a:pt x="3662" y="449"/>
                    </a:lnTo>
                    <a:lnTo>
                      <a:pt x="3567" y="389"/>
                    </a:lnTo>
                    <a:lnTo>
                      <a:pt x="3481" y="328"/>
                    </a:lnTo>
                    <a:lnTo>
                      <a:pt x="3386" y="276"/>
                    </a:lnTo>
                    <a:lnTo>
                      <a:pt x="3282" y="225"/>
                    </a:lnTo>
                    <a:lnTo>
                      <a:pt x="3179" y="173"/>
                    </a:lnTo>
                    <a:lnTo>
                      <a:pt x="3075" y="138"/>
                    </a:lnTo>
                    <a:lnTo>
                      <a:pt x="2972" y="104"/>
                    </a:lnTo>
                    <a:lnTo>
                      <a:pt x="2859" y="69"/>
                    </a:lnTo>
                    <a:lnTo>
                      <a:pt x="2756" y="43"/>
                    </a:lnTo>
                    <a:lnTo>
                      <a:pt x="2643" y="26"/>
                    </a:lnTo>
                    <a:lnTo>
                      <a:pt x="2523" y="9"/>
                    </a:lnTo>
                    <a:lnTo>
                      <a:pt x="241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15"/>
              <p:cNvSpPr/>
              <p:nvPr/>
            </p:nvSpPr>
            <p:spPr>
              <a:xfrm>
                <a:off x="2329000" y="2284100"/>
                <a:ext cx="114650" cy="114425"/>
              </a:xfrm>
              <a:custGeom>
                <a:avLst/>
                <a:gdLst/>
                <a:ahLst/>
                <a:cxnLst/>
                <a:rect l="l" t="t" r="r" b="b"/>
                <a:pathLst>
                  <a:path w="4586" h="4577" extrusionOk="0">
                    <a:moveTo>
                      <a:pt x="2176" y="0"/>
                    </a:moveTo>
                    <a:lnTo>
                      <a:pt x="2055" y="9"/>
                    </a:lnTo>
                    <a:lnTo>
                      <a:pt x="1943" y="26"/>
                    </a:lnTo>
                    <a:lnTo>
                      <a:pt x="1831" y="43"/>
                    </a:lnTo>
                    <a:lnTo>
                      <a:pt x="1719" y="69"/>
                    </a:lnTo>
                    <a:lnTo>
                      <a:pt x="1606" y="104"/>
                    </a:lnTo>
                    <a:lnTo>
                      <a:pt x="1503" y="138"/>
                    </a:lnTo>
                    <a:lnTo>
                      <a:pt x="1399" y="173"/>
                    </a:lnTo>
                    <a:lnTo>
                      <a:pt x="1296" y="225"/>
                    </a:lnTo>
                    <a:lnTo>
                      <a:pt x="1201" y="276"/>
                    </a:lnTo>
                    <a:lnTo>
                      <a:pt x="1106" y="328"/>
                    </a:lnTo>
                    <a:lnTo>
                      <a:pt x="1011" y="389"/>
                    </a:lnTo>
                    <a:lnTo>
                      <a:pt x="924" y="449"/>
                    </a:lnTo>
                    <a:lnTo>
                      <a:pt x="838" y="518"/>
                    </a:lnTo>
                    <a:lnTo>
                      <a:pt x="752" y="596"/>
                    </a:lnTo>
                    <a:lnTo>
                      <a:pt x="674" y="665"/>
                    </a:lnTo>
                    <a:lnTo>
                      <a:pt x="596" y="751"/>
                    </a:lnTo>
                    <a:lnTo>
                      <a:pt x="527" y="829"/>
                    </a:lnTo>
                    <a:lnTo>
                      <a:pt x="458" y="915"/>
                    </a:lnTo>
                    <a:lnTo>
                      <a:pt x="389" y="1010"/>
                    </a:lnTo>
                    <a:lnTo>
                      <a:pt x="328" y="1097"/>
                    </a:lnTo>
                    <a:lnTo>
                      <a:pt x="277" y="1200"/>
                    </a:lnTo>
                    <a:lnTo>
                      <a:pt x="225" y="1295"/>
                    </a:lnTo>
                    <a:lnTo>
                      <a:pt x="182" y="1399"/>
                    </a:lnTo>
                    <a:lnTo>
                      <a:pt x="138" y="1503"/>
                    </a:lnTo>
                    <a:lnTo>
                      <a:pt x="104" y="1606"/>
                    </a:lnTo>
                    <a:lnTo>
                      <a:pt x="69" y="1718"/>
                    </a:lnTo>
                    <a:lnTo>
                      <a:pt x="43" y="1831"/>
                    </a:lnTo>
                    <a:lnTo>
                      <a:pt x="26" y="1943"/>
                    </a:lnTo>
                    <a:lnTo>
                      <a:pt x="9" y="2055"/>
                    </a:lnTo>
                    <a:lnTo>
                      <a:pt x="0" y="2168"/>
                    </a:lnTo>
                    <a:lnTo>
                      <a:pt x="0" y="2288"/>
                    </a:lnTo>
                    <a:lnTo>
                      <a:pt x="0" y="2409"/>
                    </a:lnTo>
                    <a:lnTo>
                      <a:pt x="9" y="2522"/>
                    </a:lnTo>
                    <a:lnTo>
                      <a:pt x="26" y="2634"/>
                    </a:lnTo>
                    <a:lnTo>
                      <a:pt x="43" y="2755"/>
                    </a:lnTo>
                    <a:lnTo>
                      <a:pt x="69" y="2858"/>
                    </a:lnTo>
                    <a:lnTo>
                      <a:pt x="104" y="2971"/>
                    </a:lnTo>
                    <a:lnTo>
                      <a:pt x="138" y="3074"/>
                    </a:lnTo>
                    <a:lnTo>
                      <a:pt x="182" y="3178"/>
                    </a:lnTo>
                    <a:lnTo>
                      <a:pt x="225" y="3282"/>
                    </a:lnTo>
                    <a:lnTo>
                      <a:pt x="277" y="3385"/>
                    </a:lnTo>
                    <a:lnTo>
                      <a:pt x="328" y="3480"/>
                    </a:lnTo>
                    <a:lnTo>
                      <a:pt x="389" y="3566"/>
                    </a:lnTo>
                    <a:lnTo>
                      <a:pt x="458" y="3661"/>
                    </a:lnTo>
                    <a:lnTo>
                      <a:pt x="527" y="3748"/>
                    </a:lnTo>
                    <a:lnTo>
                      <a:pt x="596" y="3826"/>
                    </a:lnTo>
                    <a:lnTo>
                      <a:pt x="674" y="3912"/>
                    </a:lnTo>
                    <a:lnTo>
                      <a:pt x="752" y="3981"/>
                    </a:lnTo>
                    <a:lnTo>
                      <a:pt x="838" y="4059"/>
                    </a:lnTo>
                    <a:lnTo>
                      <a:pt x="924" y="4128"/>
                    </a:lnTo>
                    <a:lnTo>
                      <a:pt x="1011" y="4188"/>
                    </a:lnTo>
                    <a:lnTo>
                      <a:pt x="1106" y="4249"/>
                    </a:lnTo>
                    <a:lnTo>
                      <a:pt x="1201" y="4301"/>
                    </a:lnTo>
                    <a:lnTo>
                      <a:pt x="1296" y="4352"/>
                    </a:lnTo>
                    <a:lnTo>
                      <a:pt x="1399" y="4404"/>
                    </a:lnTo>
                    <a:lnTo>
                      <a:pt x="1503" y="4439"/>
                    </a:lnTo>
                    <a:lnTo>
                      <a:pt x="1606" y="4473"/>
                    </a:lnTo>
                    <a:lnTo>
                      <a:pt x="1719" y="4508"/>
                    </a:lnTo>
                    <a:lnTo>
                      <a:pt x="1831" y="4534"/>
                    </a:lnTo>
                    <a:lnTo>
                      <a:pt x="1943" y="4551"/>
                    </a:lnTo>
                    <a:lnTo>
                      <a:pt x="2055" y="4568"/>
                    </a:lnTo>
                    <a:lnTo>
                      <a:pt x="2176" y="4577"/>
                    </a:lnTo>
                    <a:lnTo>
                      <a:pt x="2410" y="4577"/>
                    </a:lnTo>
                    <a:lnTo>
                      <a:pt x="2522" y="4568"/>
                    </a:lnTo>
                    <a:lnTo>
                      <a:pt x="2643" y="4551"/>
                    </a:lnTo>
                    <a:lnTo>
                      <a:pt x="2755" y="4534"/>
                    </a:lnTo>
                    <a:lnTo>
                      <a:pt x="2867" y="4508"/>
                    </a:lnTo>
                    <a:lnTo>
                      <a:pt x="2971" y="4473"/>
                    </a:lnTo>
                    <a:lnTo>
                      <a:pt x="3083" y="4439"/>
                    </a:lnTo>
                    <a:lnTo>
                      <a:pt x="3187" y="4404"/>
                    </a:lnTo>
                    <a:lnTo>
                      <a:pt x="3282" y="4352"/>
                    </a:lnTo>
                    <a:lnTo>
                      <a:pt x="3385" y="4301"/>
                    </a:lnTo>
                    <a:lnTo>
                      <a:pt x="3480" y="4249"/>
                    </a:lnTo>
                    <a:lnTo>
                      <a:pt x="3575" y="4188"/>
                    </a:lnTo>
                    <a:lnTo>
                      <a:pt x="3662" y="4128"/>
                    </a:lnTo>
                    <a:lnTo>
                      <a:pt x="3748" y="4059"/>
                    </a:lnTo>
                    <a:lnTo>
                      <a:pt x="3834" y="3981"/>
                    </a:lnTo>
                    <a:lnTo>
                      <a:pt x="3912" y="3912"/>
                    </a:lnTo>
                    <a:lnTo>
                      <a:pt x="3990" y="3826"/>
                    </a:lnTo>
                    <a:lnTo>
                      <a:pt x="4059" y="3748"/>
                    </a:lnTo>
                    <a:lnTo>
                      <a:pt x="4128" y="3661"/>
                    </a:lnTo>
                    <a:lnTo>
                      <a:pt x="4188" y="3566"/>
                    </a:lnTo>
                    <a:lnTo>
                      <a:pt x="4249" y="3480"/>
                    </a:lnTo>
                    <a:lnTo>
                      <a:pt x="4309" y="3385"/>
                    </a:lnTo>
                    <a:lnTo>
                      <a:pt x="4361" y="3282"/>
                    </a:lnTo>
                    <a:lnTo>
                      <a:pt x="4404" y="3178"/>
                    </a:lnTo>
                    <a:lnTo>
                      <a:pt x="4448" y="3074"/>
                    </a:lnTo>
                    <a:lnTo>
                      <a:pt x="4482" y="2971"/>
                    </a:lnTo>
                    <a:lnTo>
                      <a:pt x="4508" y="2858"/>
                    </a:lnTo>
                    <a:lnTo>
                      <a:pt x="4534" y="2755"/>
                    </a:lnTo>
                    <a:lnTo>
                      <a:pt x="4560" y="2634"/>
                    </a:lnTo>
                    <a:lnTo>
                      <a:pt x="4568" y="2522"/>
                    </a:lnTo>
                    <a:lnTo>
                      <a:pt x="4577" y="2409"/>
                    </a:lnTo>
                    <a:lnTo>
                      <a:pt x="4586" y="2288"/>
                    </a:lnTo>
                    <a:lnTo>
                      <a:pt x="4577" y="2168"/>
                    </a:lnTo>
                    <a:lnTo>
                      <a:pt x="4568" y="2055"/>
                    </a:lnTo>
                    <a:lnTo>
                      <a:pt x="4560" y="1943"/>
                    </a:lnTo>
                    <a:lnTo>
                      <a:pt x="4534" y="1831"/>
                    </a:lnTo>
                    <a:lnTo>
                      <a:pt x="4508" y="1718"/>
                    </a:lnTo>
                    <a:lnTo>
                      <a:pt x="4482" y="1606"/>
                    </a:lnTo>
                    <a:lnTo>
                      <a:pt x="4448" y="1503"/>
                    </a:lnTo>
                    <a:lnTo>
                      <a:pt x="4404" y="1399"/>
                    </a:lnTo>
                    <a:lnTo>
                      <a:pt x="4361" y="1295"/>
                    </a:lnTo>
                    <a:lnTo>
                      <a:pt x="4309" y="1200"/>
                    </a:lnTo>
                    <a:lnTo>
                      <a:pt x="4249" y="1097"/>
                    </a:lnTo>
                    <a:lnTo>
                      <a:pt x="4188" y="1010"/>
                    </a:lnTo>
                    <a:lnTo>
                      <a:pt x="4128" y="915"/>
                    </a:lnTo>
                    <a:lnTo>
                      <a:pt x="4059" y="829"/>
                    </a:lnTo>
                    <a:lnTo>
                      <a:pt x="3990" y="751"/>
                    </a:lnTo>
                    <a:lnTo>
                      <a:pt x="3912" y="665"/>
                    </a:lnTo>
                    <a:lnTo>
                      <a:pt x="3834" y="596"/>
                    </a:lnTo>
                    <a:lnTo>
                      <a:pt x="3748" y="518"/>
                    </a:lnTo>
                    <a:lnTo>
                      <a:pt x="3662" y="449"/>
                    </a:lnTo>
                    <a:lnTo>
                      <a:pt x="3575" y="389"/>
                    </a:lnTo>
                    <a:lnTo>
                      <a:pt x="3480" y="328"/>
                    </a:lnTo>
                    <a:lnTo>
                      <a:pt x="3385" y="276"/>
                    </a:lnTo>
                    <a:lnTo>
                      <a:pt x="3282" y="225"/>
                    </a:lnTo>
                    <a:lnTo>
                      <a:pt x="3187" y="173"/>
                    </a:lnTo>
                    <a:lnTo>
                      <a:pt x="3083" y="138"/>
                    </a:lnTo>
                    <a:lnTo>
                      <a:pt x="2971" y="104"/>
                    </a:lnTo>
                    <a:lnTo>
                      <a:pt x="2867" y="69"/>
                    </a:lnTo>
                    <a:lnTo>
                      <a:pt x="2755" y="43"/>
                    </a:lnTo>
                    <a:lnTo>
                      <a:pt x="2643" y="26"/>
                    </a:lnTo>
                    <a:lnTo>
                      <a:pt x="2522" y="9"/>
                    </a:lnTo>
                    <a:lnTo>
                      <a:pt x="24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15"/>
              <p:cNvSpPr/>
              <p:nvPr/>
            </p:nvSpPr>
            <p:spPr>
              <a:xfrm>
                <a:off x="2047700" y="2645475"/>
                <a:ext cx="114650" cy="114450"/>
              </a:xfrm>
              <a:custGeom>
                <a:avLst/>
                <a:gdLst/>
                <a:ahLst/>
                <a:cxnLst/>
                <a:rect l="l" t="t" r="r" b="b"/>
                <a:pathLst>
                  <a:path w="4586" h="4578" extrusionOk="0">
                    <a:moveTo>
                      <a:pt x="2176" y="1"/>
                    </a:moveTo>
                    <a:lnTo>
                      <a:pt x="2055" y="10"/>
                    </a:lnTo>
                    <a:lnTo>
                      <a:pt x="1943" y="27"/>
                    </a:lnTo>
                    <a:lnTo>
                      <a:pt x="1831" y="44"/>
                    </a:lnTo>
                    <a:lnTo>
                      <a:pt x="1719" y="70"/>
                    </a:lnTo>
                    <a:lnTo>
                      <a:pt x="1615" y="105"/>
                    </a:lnTo>
                    <a:lnTo>
                      <a:pt x="1503" y="139"/>
                    </a:lnTo>
                    <a:lnTo>
                      <a:pt x="1399" y="182"/>
                    </a:lnTo>
                    <a:lnTo>
                      <a:pt x="1304" y="225"/>
                    </a:lnTo>
                    <a:lnTo>
                      <a:pt x="1200" y="277"/>
                    </a:lnTo>
                    <a:lnTo>
                      <a:pt x="1105" y="329"/>
                    </a:lnTo>
                    <a:lnTo>
                      <a:pt x="1010" y="390"/>
                    </a:lnTo>
                    <a:lnTo>
                      <a:pt x="924" y="450"/>
                    </a:lnTo>
                    <a:lnTo>
                      <a:pt x="838" y="519"/>
                    </a:lnTo>
                    <a:lnTo>
                      <a:pt x="751" y="597"/>
                    </a:lnTo>
                    <a:lnTo>
                      <a:pt x="674" y="666"/>
                    </a:lnTo>
                    <a:lnTo>
                      <a:pt x="596" y="752"/>
                    </a:lnTo>
                    <a:lnTo>
                      <a:pt x="527" y="830"/>
                    </a:lnTo>
                    <a:lnTo>
                      <a:pt x="458" y="916"/>
                    </a:lnTo>
                    <a:lnTo>
                      <a:pt x="389" y="1011"/>
                    </a:lnTo>
                    <a:lnTo>
                      <a:pt x="337" y="1098"/>
                    </a:lnTo>
                    <a:lnTo>
                      <a:pt x="276" y="1201"/>
                    </a:lnTo>
                    <a:lnTo>
                      <a:pt x="225" y="1296"/>
                    </a:lnTo>
                    <a:lnTo>
                      <a:pt x="181" y="1400"/>
                    </a:lnTo>
                    <a:lnTo>
                      <a:pt x="138" y="1503"/>
                    </a:lnTo>
                    <a:lnTo>
                      <a:pt x="104" y="1607"/>
                    </a:lnTo>
                    <a:lnTo>
                      <a:pt x="78" y="1719"/>
                    </a:lnTo>
                    <a:lnTo>
                      <a:pt x="52" y="1832"/>
                    </a:lnTo>
                    <a:lnTo>
                      <a:pt x="26" y="1944"/>
                    </a:lnTo>
                    <a:lnTo>
                      <a:pt x="17" y="2056"/>
                    </a:lnTo>
                    <a:lnTo>
                      <a:pt x="9" y="2168"/>
                    </a:lnTo>
                    <a:lnTo>
                      <a:pt x="0" y="2289"/>
                    </a:lnTo>
                    <a:lnTo>
                      <a:pt x="9" y="2410"/>
                    </a:lnTo>
                    <a:lnTo>
                      <a:pt x="17" y="2522"/>
                    </a:lnTo>
                    <a:lnTo>
                      <a:pt x="26" y="2635"/>
                    </a:lnTo>
                    <a:lnTo>
                      <a:pt x="52" y="2756"/>
                    </a:lnTo>
                    <a:lnTo>
                      <a:pt x="78" y="2859"/>
                    </a:lnTo>
                    <a:lnTo>
                      <a:pt x="104" y="2972"/>
                    </a:lnTo>
                    <a:lnTo>
                      <a:pt x="138" y="3075"/>
                    </a:lnTo>
                    <a:lnTo>
                      <a:pt x="181" y="3179"/>
                    </a:lnTo>
                    <a:lnTo>
                      <a:pt x="225" y="3282"/>
                    </a:lnTo>
                    <a:lnTo>
                      <a:pt x="276" y="3386"/>
                    </a:lnTo>
                    <a:lnTo>
                      <a:pt x="337" y="3481"/>
                    </a:lnTo>
                    <a:lnTo>
                      <a:pt x="389" y="3567"/>
                    </a:lnTo>
                    <a:lnTo>
                      <a:pt x="458" y="3662"/>
                    </a:lnTo>
                    <a:lnTo>
                      <a:pt x="527" y="3749"/>
                    </a:lnTo>
                    <a:lnTo>
                      <a:pt x="596" y="3826"/>
                    </a:lnTo>
                    <a:lnTo>
                      <a:pt x="674" y="3913"/>
                    </a:lnTo>
                    <a:lnTo>
                      <a:pt x="751" y="3982"/>
                    </a:lnTo>
                    <a:lnTo>
                      <a:pt x="838" y="4060"/>
                    </a:lnTo>
                    <a:lnTo>
                      <a:pt x="924" y="4129"/>
                    </a:lnTo>
                    <a:lnTo>
                      <a:pt x="1010" y="4189"/>
                    </a:lnTo>
                    <a:lnTo>
                      <a:pt x="1105" y="4250"/>
                    </a:lnTo>
                    <a:lnTo>
                      <a:pt x="1200" y="4301"/>
                    </a:lnTo>
                    <a:lnTo>
                      <a:pt x="1304" y="4353"/>
                    </a:lnTo>
                    <a:lnTo>
                      <a:pt x="1399" y="4405"/>
                    </a:lnTo>
                    <a:lnTo>
                      <a:pt x="1503" y="4440"/>
                    </a:lnTo>
                    <a:lnTo>
                      <a:pt x="1615" y="4474"/>
                    </a:lnTo>
                    <a:lnTo>
                      <a:pt x="1719" y="4509"/>
                    </a:lnTo>
                    <a:lnTo>
                      <a:pt x="1831" y="4535"/>
                    </a:lnTo>
                    <a:lnTo>
                      <a:pt x="1943" y="4552"/>
                    </a:lnTo>
                    <a:lnTo>
                      <a:pt x="2055" y="4569"/>
                    </a:lnTo>
                    <a:lnTo>
                      <a:pt x="2176" y="4578"/>
                    </a:lnTo>
                    <a:lnTo>
                      <a:pt x="2409" y="4578"/>
                    </a:lnTo>
                    <a:lnTo>
                      <a:pt x="2530" y="4569"/>
                    </a:lnTo>
                    <a:lnTo>
                      <a:pt x="2643" y="4552"/>
                    </a:lnTo>
                    <a:lnTo>
                      <a:pt x="2755" y="4535"/>
                    </a:lnTo>
                    <a:lnTo>
                      <a:pt x="2867" y="4509"/>
                    </a:lnTo>
                    <a:lnTo>
                      <a:pt x="2971" y="4474"/>
                    </a:lnTo>
                    <a:lnTo>
                      <a:pt x="3083" y="4440"/>
                    </a:lnTo>
                    <a:lnTo>
                      <a:pt x="3187" y="4405"/>
                    </a:lnTo>
                    <a:lnTo>
                      <a:pt x="3290" y="4353"/>
                    </a:lnTo>
                    <a:lnTo>
                      <a:pt x="3385" y="4301"/>
                    </a:lnTo>
                    <a:lnTo>
                      <a:pt x="3480" y="4250"/>
                    </a:lnTo>
                    <a:lnTo>
                      <a:pt x="3575" y="4189"/>
                    </a:lnTo>
                    <a:lnTo>
                      <a:pt x="3662" y="4129"/>
                    </a:lnTo>
                    <a:lnTo>
                      <a:pt x="3748" y="4060"/>
                    </a:lnTo>
                    <a:lnTo>
                      <a:pt x="3834" y="3982"/>
                    </a:lnTo>
                    <a:lnTo>
                      <a:pt x="3912" y="3913"/>
                    </a:lnTo>
                    <a:lnTo>
                      <a:pt x="3990" y="3826"/>
                    </a:lnTo>
                    <a:lnTo>
                      <a:pt x="4059" y="3749"/>
                    </a:lnTo>
                    <a:lnTo>
                      <a:pt x="4128" y="3662"/>
                    </a:lnTo>
                    <a:lnTo>
                      <a:pt x="4197" y="3567"/>
                    </a:lnTo>
                    <a:lnTo>
                      <a:pt x="4257" y="3481"/>
                    </a:lnTo>
                    <a:lnTo>
                      <a:pt x="4309" y="3386"/>
                    </a:lnTo>
                    <a:lnTo>
                      <a:pt x="4361" y="3282"/>
                    </a:lnTo>
                    <a:lnTo>
                      <a:pt x="4404" y="3179"/>
                    </a:lnTo>
                    <a:lnTo>
                      <a:pt x="4447" y="3075"/>
                    </a:lnTo>
                    <a:lnTo>
                      <a:pt x="4482" y="2972"/>
                    </a:lnTo>
                    <a:lnTo>
                      <a:pt x="4517" y="2859"/>
                    </a:lnTo>
                    <a:lnTo>
                      <a:pt x="4542" y="2756"/>
                    </a:lnTo>
                    <a:lnTo>
                      <a:pt x="4560" y="2635"/>
                    </a:lnTo>
                    <a:lnTo>
                      <a:pt x="4577" y="2522"/>
                    </a:lnTo>
                    <a:lnTo>
                      <a:pt x="4586" y="2410"/>
                    </a:lnTo>
                    <a:lnTo>
                      <a:pt x="4586" y="2289"/>
                    </a:lnTo>
                    <a:lnTo>
                      <a:pt x="4586" y="2168"/>
                    </a:lnTo>
                    <a:lnTo>
                      <a:pt x="4577" y="2056"/>
                    </a:lnTo>
                    <a:lnTo>
                      <a:pt x="4560" y="1944"/>
                    </a:lnTo>
                    <a:lnTo>
                      <a:pt x="4542" y="1832"/>
                    </a:lnTo>
                    <a:lnTo>
                      <a:pt x="4517" y="1719"/>
                    </a:lnTo>
                    <a:lnTo>
                      <a:pt x="4482" y="1607"/>
                    </a:lnTo>
                    <a:lnTo>
                      <a:pt x="4447" y="1503"/>
                    </a:lnTo>
                    <a:lnTo>
                      <a:pt x="4404" y="1400"/>
                    </a:lnTo>
                    <a:lnTo>
                      <a:pt x="4361" y="1296"/>
                    </a:lnTo>
                    <a:lnTo>
                      <a:pt x="4309" y="1201"/>
                    </a:lnTo>
                    <a:lnTo>
                      <a:pt x="4257" y="1098"/>
                    </a:lnTo>
                    <a:lnTo>
                      <a:pt x="4197" y="1011"/>
                    </a:lnTo>
                    <a:lnTo>
                      <a:pt x="4128" y="916"/>
                    </a:lnTo>
                    <a:lnTo>
                      <a:pt x="4059" y="830"/>
                    </a:lnTo>
                    <a:lnTo>
                      <a:pt x="3990" y="752"/>
                    </a:lnTo>
                    <a:lnTo>
                      <a:pt x="3912" y="666"/>
                    </a:lnTo>
                    <a:lnTo>
                      <a:pt x="3834" y="597"/>
                    </a:lnTo>
                    <a:lnTo>
                      <a:pt x="3748" y="519"/>
                    </a:lnTo>
                    <a:lnTo>
                      <a:pt x="3662" y="450"/>
                    </a:lnTo>
                    <a:lnTo>
                      <a:pt x="3575" y="390"/>
                    </a:lnTo>
                    <a:lnTo>
                      <a:pt x="3480" y="329"/>
                    </a:lnTo>
                    <a:lnTo>
                      <a:pt x="3385" y="277"/>
                    </a:lnTo>
                    <a:lnTo>
                      <a:pt x="3290" y="225"/>
                    </a:lnTo>
                    <a:lnTo>
                      <a:pt x="3187" y="182"/>
                    </a:lnTo>
                    <a:lnTo>
                      <a:pt x="3083" y="139"/>
                    </a:lnTo>
                    <a:lnTo>
                      <a:pt x="2971" y="105"/>
                    </a:lnTo>
                    <a:lnTo>
                      <a:pt x="2867" y="70"/>
                    </a:lnTo>
                    <a:lnTo>
                      <a:pt x="2755" y="44"/>
                    </a:lnTo>
                    <a:lnTo>
                      <a:pt x="2643" y="27"/>
                    </a:lnTo>
                    <a:lnTo>
                      <a:pt x="2530" y="10"/>
                    </a:lnTo>
                    <a:lnTo>
                      <a:pt x="240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15"/>
              <p:cNvSpPr/>
              <p:nvPr/>
            </p:nvSpPr>
            <p:spPr>
              <a:xfrm>
                <a:off x="1820575" y="2411675"/>
                <a:ext cx="114650" cy="114450"/>
              </a:xfrm>
              <a:custGeom>
                <a:avLst/>
                <a:gdLst/>
                <a:ahLst/>
                <a:cxnLst/>
                <a:rect l="l" t="t" r="r" b="b"/>
                <a:pathLst>
                  <a:path w="4586" h="4578" extrusionOk="0">
                    <a:moveTo>
                      <a:pt x="2177" y="1"/>
                    </a:moveTo>
                    <a:lnTo>
                      <a:pt x="2056" y="9"/>
                    </a:lnTo>
                    <a:lnTo>
                      <a:pt x="1944" y="27"/>
                    </a:lnTo>
                    <a:lnTo>
                      <a:pt x="1831" y="44"/>
                    </a:lnTo>
                    <a:lnTo>
                      <a:pt x="1719" y="70"/>
                    </a:lnTo>
                    <a:lnTo>
                      <a:pt x="1607" y="104"/>
                    </a:lnTo>
                    <a:lnTo>
                      <a:pt x="1503" y="139"/>
                    </a:lnTo>
                    <a:lnTo>
                      <a:pt x="1399" y="182"/>
                    </a:lnTo>
                    <a:lnTo>
                      <a:pt x="1296" y="225"/>
                    </a:lnTo>
                    <a:lnTo>
                      <a:pt x="1201" y="277"/>
                    </a:lnTo>
                    <a:lnTo>
                      <a:pt x="1106" y="329"/>
                    </a:lnTo>
                    <a:lnTo>
                      <a:pt x="1011" y="389"/>
                    </a:lnTo>
                    <a:lnTo>
                      <a:pt x="916" y="450"/>
                    </a:lnTo>
                    <a:lnTo>
                      <a:pt x="830" y="519"/>
                    </a:lnTo>
                    <a:lnTo>
                      <a:pt x="752" y="596"/>
                    </a:lnTo>
                    <a:lnTo>
                      <a:pt x="674" y="666"/>
                    </a:lnTo>
                    <a:lnTo>
                      <a:pt x="596" y="752"/>
                    </a:lnTo>
                    <a:lnTo>
                      <a:pt x="519" y="830"/>
                    </a:lnTo>
                    <a:lnTo>
                      <a:pt x="458" y="916"/>
                    </a:lnTo>
                    <a:lnTo>
                      <a:pt x="389" y="1011"/>
                    </a:lnTo>
                    <a:lnTo>
                      <a:pt x="329" y="1097"/>
                    </a:lnTo>
                    <a:lnTo>
                      <a:pt x="277" y="1201"/>
                    </a:lnTo>
                    <a:lnTo>
                      <a:pt x="225" y="1296"/>
                    </a:lnTo>
                    <a:lnTo>
                      <a:pt x="182" y="1400"/>
                    </a:lnTo>
                    <a:lnTo>
                      <a:pt x="139" y="1503"/>
                    </a:lnTo>
                    <a:lnTo>
                      <a:pt x="104" y="1607"/>
                    </a:lnTo>
                    <a:lnTo>
                      <a:pt x="70" y="1719"/>
                    </a:lnTo>
                    <a:lnTo>
                      <a:pt x="44" y="1831"/>
                    </a:lnTo>
                    <a:lnTo>
                      <a:pt x="26" y="1944"/>
                    </a:lnTo>
                    <a:lnTo>
                      <a:pt x="9" y="2056"/>
                    </a:lnTo>
                    <a:lnTo>
                      <a:pt x="1" y="2168"/>
                    </a:lnTo>
                    <a:lnTo>
                      <a:pt x="1" y="2289"/>
                    </a:lnTo>
                    <a:lnTo>
                      <a:pt x="1" y="2410"/>
                    </a:lnTo>
                    <a:lnTo>
                      <a:pt x="9" y="2522"/>
                    </a:lnTo>
                    <a:lnTo>
                      <a:pt x="26" y="2634"/>
                    </a:lnTo>
                    <a:lnTo>
                      <a:pt x="44" y="2755"/>
                    </a:lnTo>
                    <a:lnTo>
                      <a:pt x="70" y="2859"/>
                    </a:lnTo>
                    <a:lnTo>
                      <a:pt x="104" y="2971"/>
                    </a:lnTo>
                    <a:lnTo>
                      <a:pt x="139" y="3075"/>
                    </a:lnTo>
                    <a:lnTo>
                      <a:pt x="182" y="3178"/>
                    </a:lnTo>
                    <a:lnTo>
                      <a:pt x="225" y="3282"/>
                    </a:lnTo>
                    <a:lnTo>
                      <a:pt x="277" y="3386"/>
                    </a:lnTo>
                    <a:lnTo>
                      <a:pt x="329" y="3481"/>
                    </a:lnTo>
                    <a:lnTo>
                      <a:pt x="389" y="3567"/>
                    </a:lnTo>
                    <a:lnTo>
                      <a:pt x="458" y="3662"/>
                    </a:lnTo>
                    <a:lnTo>
                      <a:pt x="519" y="3748"/>
                    </a:lnTo>
                    <a:lnTo>
                      <a:pt x="596" y="3826"/>
                    </a:lnTo>
                    <a:lnTo>
                      <a:pt x="674" y="3913"/>
                    </a:lnTo>
                    <a:lnTo>
                      <a:pt x="752" y="3982"/>
                    </a:lnTo>
                    <a:lnTo>
                      <a:pt x="830" y="4059"/>
                    </a:lnTo>
                    <a:lnTo>
                      <a:pt x="916" y="4128"/>
                    </a:lnTo>
                    <a:lnTo>
                      <a:pt x="1011" y="4189"/>
                    </a:lnTo>
                    <a:lnTo>
                      <a:pt x="1106" y="4249"/>
                    </a:lnTo>
                    <a:lnTo>
                      <a:pt x="1201" y="4301"/>
                    </a:lnTo>
                    <a:lnTo>
                      <a:pt x="1296" y="4353"/>
                    </a:lnTo>
                    <a:lnTo>
                      <a:pt x="1399" y="4405"/>
                    </a:lnTo>
                    <a:lnTo>
                      <a:pt x="1503" y="4439"/>
                    </a:lnTo>
                    <a:lnTo>
                      <a:pt x="1607" y="4474"/>
                    </a:lnTo>
                    <a:lnTo>
                      <a:pt x="1719" y="4508"/>
                    </a:lnTo>
                    <a:lnTo>
                      <a:pt x="1831" y="4534"/>
                    </a:lnTo>
                    <a:lnTo>
                      <a:pt x="1944" y="4552"/>
                    </a:lnTo>
                    <a:lnTo>
                      <a:pt x="2056" y="4569"/>
                    </a:lnTo>
                    <a:lnTo>
                      <a:pt x="2177" y="4577"/>
                    </a:lnTo>
                    <a:lnTo>
                      <a:pt x="2410" y="4577"/>
                    </a:lnTo>
                    <a:lnTo>
                      <a:pt x="2522" y="4569"/>
                    </a:lnTo>
                    <a:lnTo>
                      <a:pt x="2643" y="4552"/>
                    </a:lnTo>
                    <a:lnTo>
                      <a:pt x="2755" y="4534"/>
                    </a:lnTo>
                    <a:lnTo>
                      <a:pt x="2868" y="4508"/>
                    </a:lnTo>
                    <a:lnTo>
                      <a:pt x="2971" y="4474"/>
                    </a:lnTo>
                    <a:lnTo>
                      <a:pt x="3083" y="4439"/>
                    </a:lnTo>
                    <a:lnTo>
                      <a:pt x="3187" y="4405"/>
                    </a:lnTo>
                    <a:lnTo>
                      <a:pt x="3282" y="4353"/>
                    </a:lnTo>
                    <a:lnTo>
                      <a:pt x="3386" y="4301"/>
                    </a:lnTo>
                    <a:lnTo>
                      <a:pt x="3481" y="4249"/>
                    </a:lnTo>
                    <a:lnTo>
                      <a:pt x="3576" y="4189"/>
                    </a:lnTo>
                    <a:lnTo>
                      <a:pt x="3662" y="4128"/>
                    </a:lnTo>
                    <a:lnTo>
                      <a:pt x="3748" y="4059"/>
                    </a:lnTo>
                    <a:lnTo>
                      <a:pt x="3835" y="3982"/>
                    </a:lnTo>
                    <a:lnTo>
                      <a:pt x="3912" y="3913"/>
                    </a:lnTo>
                    <a:lnTo>
                      <a:pt x="3990" y="3826"/>
                    </a:lnTo>
                    <a:lnTo>
                      <a:pt x="4059" y="3748"/>
                    </a:lnTo>
                    <a:lnTo>
                      <a:pt x="4128" y="3662"/>
                    </a:lnTo>
                    <a:lnTo>
                      <a:pt x="4189" y="3567"/>
                    </a:lnTo>
                    <a:lnTo>
                      <a:pt x="4249" y="3481"/>
                    </a:lnTo>
                    <a:lnTo>
                      <a:pt x="4310" y="3386"/>
                    </a:lnTo>
                    <a:lnTo>
                      <a:pt x="4353" y="3282"/>
                    </a:lnTo>
                    <a:lnTo>
                      <a:pt x="4405" y="3178"/>
                    </a:lnTo>
                    <a:lnTo>
                      <a:pt x="4448" y="3075"/>
                    </a:lnTo>
                    <a:lnTo>
                      <a:pt x="4482" y="2971"/>
                    </a:lnTo>
                    <a:lnTo>
                      <a:pt x="4508" y="2859"/>
                    </a:lnTo>
                    <a:lnTo>
                      <a:pt x="4534" y="2755"/>
                    </a:lnTo>
                    <a:lnTo>
                      <a:pt x="4560" y="2634"/>
                    </a:lnTo>
                    <a:lnTo>
                      <a:pt x="4569" y="2522"/>
                    </a:lnTo>
                    <a:lnTo>
                      <a:pt x="4577" y="2410"/>
                    </a:lnTo>
                    <a:lnTo>
                      <a:pt x="4586" y="2289"/>
                    </a:lnTo>
                    <a:lnTo>
                      <a:pt x="4577" y="2168"/>
                    </a:lnTo>
                    <a:lnTo>
                      <a:pt x="4569" y="2056"/>
                    </a:lnTo>
                    <a:lnTo>
                      <a:pt x="4560" y="1944"/>
                    </a:lnTo>
                    <a:lnTo>
                      <a:pt x="4534" y="1831"/>
                    </a:lnTo>
                    <a:lnTo>
                      <a:pt x="4508" y="1719"/>
                    </a:lnTo>
                    <a:lnTo>
                      <a:pt x="4482" y="1607"/>
                    </a:lnTo>
                    <a:lnTo>
                      <a:pt x="4448" y="1503"/>
                    </a:lnTo>
                    <a:lnTo>
                      <a:pt x="4405" y="1400"/>
                    </a:lnTo>
                    <a:lnTo>
                      <a:pt x="4353" y="1296"/>
                    </a:lnTo>
                    <a:lnTo>
                      <a:pt x="4310" y="1201"/>
                    </a:lnTo>
                    <a:lnTo>
                      <a:pt x="4249" y="1097"/>
                    </a:lnTo>
                    <a:lnTo>
                      <a:pt x="4189" y="1011"/>
                    </a:lnTo>
                    <a:lnTo>
                      <a:pt x="4128" y="916"/>
                    </a:lnTo>
                    <a:lnTo>
                      <a:pt x="4059" y="830"/>
                    </a:lnTo>
                    <a:lnTo>
                      <a:pt x="3990" y="752"/>
                    </a:lnTo>
                    <a:lnTo>
                      <a:pt x="3912" y="666"/>
                    </a:lnTo>
                    <a:lnTo>
                      <a:pt x="3835" y="596"/>
                    </a:lnTo>
                    <a:lnTo>
                      <a:pt x="3748" y="519"/>
                    </a:lnTo>
                    <a:lnTo>
                      <a:pt x="3662" y="450"/>
                    </a:lnTo>
                    <a:lnTo>
                      <a:pt x="3576" y="389"/>
                    </a:lnTo>
                    <a:lnTo>
                      <a:pt x="3481" y="329"/>
                    </a:lnTo>
                    <a:lnTo>
                      <a:pt x="3386" y="277"/>
                    </a:lnTo>
                    <a:lnTo>
                      <a:pt x="3282" y="225"/>
                    </a:lnTo>
                    <a:lnTo>
                      <a:pt x="3187" y="182"/>
                    </a:lnTo>
                    <a:lnTo>
                      <a:pt x="3083" y="139"/>
                    </a:lnTo>
                    <a:lnTo>
                      <a:pt x="2971" y="104"/>
                    </a:lnTo>
                    <a:lnTo>
                      <a:pt x="2868" y="70"/>
                    </a:lnTo>
                    <a:lnTo>
                      <a:pt x="2755" y="44"/>
                    </a:lnTo>
                    <a:lnTo>
                      <a:pt x="2643" y="27"/>
                    </a:lnTo>
                    <a:lnTo>
                      <a:pt x="2522" y="9"/>
                    </a:lnTo>
                    <a:lnTo>
                      <a:pt x="241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15"/>
              <p:cNvSpPr/>
              <p:nvPr/>
            </p:nvSpPr>
            <p:spPr>
              <a:xfrm>
                <a:off x="1705300" y="2196425"/>
                <a:ext cx="1298150" cy="775300"/>
              </a:xfrm>
              <a:custGeom>
                <a:avLst/>
                <a:gdLst/>
                <a:ahLst/>
                <a:cxnLst/>
                <a:rect l="l" t="t" r="r" b="b"/>
                <a:pathLst>
                  <a:path w="51926" h="31012" extrusionOk="0">
                    <a:moveTo>
                      <a:pt x="207" y="1"/>
                    </a:moveTo>
                    <a:lnTo>
                      <a:pt x="164" y="10"/>
                    </a:lnTo>
                    <a:lnTo>
                      <a:pt x="121" y="18"/>
                    </a:lnTo>
                    <a:lnTo>
                      <a:pt x="87" y="36"/>
                    </a:lnTo>
                    <a:lnTo>
                      <a:pt x="61" y="61"/>
                    </a:lnTo>
                    <a:lnTo>
                      <a:pt x="35" y="96"/>
                    </a:lnTo>
                    <a:lnTo>
                      <a:pt x="17" y="131"/>
                    </a:lnTo>
                    <a:lnTo>
                      <a:pt x="0" y="165"/>
                    </a:lnTo>
                    <a:lnTo>
                      <a:pt x="0" y="208"/>
                    </a:lnTo>
                    <a:lnTo>
                      <a:pt x="0" y="31011"/>
                    </a:lnTo>
                    <a:lnTo>
                      <a:pt x="51762" y="31011"/>
                    </a:lnTo>
                    <a:lnTo>
                      <a:pt x="51796" y="31003"/>
                    </a:lnTo>
                    <a:lnTo>
                      <a:pt x="51831" y="30977"/>
                    </a:lnTo>
                    <a:lnTo>
                      <a:pt x="51865" y="30951"/>
                    </a:lnTo>
                    <a:lnTo>
                      <a:pt x="51891" y="30925"/>
                    </a:lnTo>
                    <a:lnTo>
                      <a:pt x="51908" y="30890"/>
                    </a:lnTo>
                    <a:lnTo>
                      <a:pt x="51917" y="30847"/>
                    </a:lnTo>
                    <a:lnTo>
                      <a:pt x="51926" y="30813"/>
                    </a:lnTo>
                    <a:lnTo>
                      <a:pt x="51917" y="30769"/>
                    </a:lnTo>
                    <a:lnTo>
                      <a:pt x="51908" y="30726"/>
                    </a:lnTo>
                    <a:lnTo>
                      <a:pt x="51891" y="30692"/>
                    </a:lnTo>
                    <a:lnTo>
                      <a:pt x="51865" y="30666"/>
                    </a:lnTo>
                    <a:lnTo>
                      <a:pt x="51831" y="30640"/>
                    </a:lnTo>
                    <a:lnTo>
                      <a:pt x="51796" y="30623"/>
                    </a:lnTo>
                    <a:lnTo>
                      <a:pt x="51762" y="30605"/>
                    </a:lnTo>
                    <a:lnTo>
                      <a:pt x="406" y="30605"/>
                    </a:lnTo>
                    <a:lnTo>
                      <a:pt x="406" y="208"/>
                    </a:lnTo>
                    <a:lnTo>
                      <a:pt x="406" y="165"/>
                    </a:lnTo>
                    <a:lnTo>
                      <a:pt x="389" y="131"/>
                    </a:lnTo>
                    <a:lnTo>
                      <a:pt x="371" y="96"/>
                    </a:lnTo>
                    <a:lnTo>
                      <a:pt x="346" y="61"/>
                    </a:lnTo>
                    <a:lnTo>
                      <a:pt x="320" y="36"/>
                    </a:lnTo>
                    <a:lnTo>
                      <a:pt x="285" y="18"/>
                    </a:lnTo>
                    <a:lnTo>
                      <a:pt x="242" y="10"/>
                    </a:lnTo>
                    <a:lnTo>
                      <a:pt x="20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15"/>
              <p:cNvSpPr/>
              <p:nvPr/>
            </p:nvSpPr>
            <p:spPr>
              <a:xfrm>
                <a:off x="1969550" y="4151750"/>
                <a:ext cx="884500" cy="884500"/>
              </a:xfrm>
              <a:custGeom>
                <a:avLst/>
                <a:gdLst/>
                <a:ahLst/>
                <a:cxnLst/>
                <a:rect l="l" t="t" r="r" b="b"/>
                <a:pathLst>
                  <a:path w="35380" h="35380" extrusionOk="0">
                    <a:moveTo>
                      <a:pt x="17694" y="0"/>
                    </a:moveTo>
                    <a:lnTo>
                      <a:pt x="17237" y="9"/>
                    </a:lnTo>
                    <a:lnTo>
                      <a:pt x="16779" y="26"/>
                    </a:lnTo>
                    <a:lnTo>
                      <a:pt x="16330" y="52"/>
                    </a:lnTo>
                    <a:lnTo>
                      <a:pt x="15881" y="86"/>
                    </a:lnTo>
                    <a:lnTo>
                      <a:pt x="15440" y="138"/>
                    </a:lnTo>
                    <a:lnTo>
                      <a:pt x="15000" y="199"/>
                    </a:lnTo>
                    <a:lnTo>
                      <a:pt x="14560" y="276"/>
                    </a:lnTo>
                    <a:lnTo>
                      <a:pt x="14128" y="354"/>
                    </a:lnTo>
                    <a:lnTo>
                      <a:pt x="13696" y="449"/>
                    </a:lnTo>
                    <a:lnTo>
                      <a:pt x="13273" y="553"/>
                    </a:lnTo>
                    <a:lnTo>
                      <a:pt x="12850" y="674"/>
                    </a:lnTo>
                    <a:lnTo>
                      <a:pt x="12427" y="795"/>
                    </a:lnTo>
                    <a:lnTo>
                      <a:pt x="12021" y="924"/>
                    </a:lnTo>
                    <a:lnTo>
                      <a:pt x="11606" y="1071"/>
                    </a:lnTo>
                    <a:lnTo>
                      <a:pt x="11200" y="1226"/>
                    </a:lnTo>
                    <a:lnTo>
                      <a:pt x="10803" y="1390"/>
                    </a:lnTo>
                    <a:lnTo>
                      <a:pt x="10415" y="1563"/>
                    </a:lnTo>
                    <a:lnTo>
                      <a:pt x="10017" y="1744"/>
                    </a:lnTo>
                    <a:lnTo>
                      <a:pt x="9637" y="1934"/>
                    </a:lnTo>
                    <a:lnTo>
                      <a:pt x="9257" y="2133"/>
                    </a:lnTo>
                    <a:lnTo>
                      <a:pt x="8886" y="2340"/>
                    </a:lnTo>
                    <a:lnTo>
                      <a:pt x="8515" y="2556"/>
                    </a:lnTo>
                    <a:lnTo>
                      <a:pt x="8152" y="2789"/>
                    </a:lnTo>
                    <a:lnTo>
                      <a:pt x="7798" y="3023"/>
                    </a:lnTo>
                    <a:lnTo>
                      <a:pt x="7453" y="3264"/>
                    </a:lnTo>
                    <a:lnTo>
                      <a:pt x="7107" y="3515"/>
                    </a:lnTo>
                    <a:lnTo>
                      <a:pt x="6770" y="3774"/>
                    </a:lnTo>
                    <a:lnTo>
                      <a:pt x="6434" y="4041"/>
                    </a:lnTo>
                    <a:lnTo>
                      <a:pt x="6114" y="4309"/>
                    </a:lnTo>
                    <a:lnTo>
                      <a:pt x="5795" y="4594"/>
                    </a:lnTo>
                    <a:lnTo>
                      <a:pt x="5484" y="4888"/>
                    </a:lnTo>
                    <a:lnTo>
                      <a:pt x="5181" y="5181"/>
                    </a:lnTo>
                    <a:lnTo>
                      <a:pt x="4888" y="5484"/>
                    </a:lnTo>
                    <a:lnTo>
                      <a:pt x="4594" y="5795"/>
                    </a:lnTo>
                    <a:lnTo>
                      <a:pt x="4318" y="6114"/>
                    </a:lnTo>
                    <a:lnTo>
                      <a:pt x="4041" y="6434"/>
                    </a:lnTo>
                    <a:lnTo>
                      <a:pt x="3774" y="6770"/>
                    </a:lnTo>
                    <a:lnTo>
                      <a:pt x="3515" y="7107"/>
                    </a:lnTo>
                    <a:lnTo>
                      <a:pt x="3264" y="7453"/>
                    </a:lnTo>
                    <a:lnTo>
                      <a:pt x="3022" y="7798"/>
                    </a:lnTo>
                    <a:lnTo>
                      <a:pt x="2789" y="8152"/>
                    </a:lnTo>
                    <a:lnTo>
                      <a:pt x="2565" y="8515"/>
                    </a:lnTo>
                    <a:lnTo>
                      <a:pt x="2340" y="8886"/>
                    </a:lnTo>
                    <a:lnTo>
                      <a:pt x="2133" y="9257"/>
                    </a:lnTo>
                    <a:lnTo>
                      <a:pt x="1934" y="9637"/>
                    </a:lnTo>
                    <a:lnTo>
                      <a:pt x="1744" y="10017"/>
                    </a:lnTo>
                    <a:lnTo>
                      <a:pt x="1563" y="10406"/>
                    </a:lnTo>
                    <a:lnTo>
                      <a:pt x="1390" y="10803"/>
                    </a:lnTo>
                    <a:lnTo>
                      <a:pt x="1226" y="11200"/>
                    </a:lnTo>
                    <a:lnTo>
                      <a:pt x="1071" y="11606"/>
                    </a:lnTo>
                    <a:lnTo>
                      <a:pt x="933" y="12012"/>
                    </a:lnTo>
                    <a:lnTo>
                      <a:pt x="795" y="12427"/>
                    </a:lnTo>
                    <a:lnTo>
                      <a:pt x="674" y="12850"/>
                    </a:lnTo>
                    <a:lnTo>
                      <a:pt x="553" y="13273"/>
                    </a:lnTo>
                    <a:lnTo>
                      <a:pt x="449" y="13696"/>
                    </a:lnTo>
                    <a:lnTo>
                      <a:pt x="363" y="14128"/>
                    </a:lnTo>
                    <a:lnTo>
                      <a:pt x="276" y="14560"/>
                    </a:lnTo>
                    <a:lnTo>
                      <a:pt x="207" y="15000"/>
                    </a:lnTo>
                    <a:lnTo>
                      <a:pt x="138" y="15440"/>
                    </a:lnTo>
                    <a:lnTo>
                      <a:pt x="95" y="15881"/>
                    </a:lnTo>
                    <a:lnTo>
                      <a:pt x="52" y="16330"/>
                    </a:lnTo>
                    <a:lnTo>
                      <a:pt x="26" y="16779"/>
                    </a:lnTo>
                    <a:lnTo>
                      <a:pt x="9" y="17237"/>
                    </a:lnTo>
                    <a:lnTo>
                      <a:pt x="0" y="17686"/>
                    </a:lnTo>
                    <a:lnTo>
                      <a:pt x="9" y="18143"/>
                    </a:lnTo>
                    <a:lnTo>
                      <a:pt x="26" y="18601"/>
                    </a:lnTo>
                    <a:lnTo>
                      <a:pt x="52" y="19050"/>
                    </a:lnTo>
                    <a:lnTo>
                      <a:pt x="95" y="19499"/>
                    </a:lnTo>
                    <a:lnTo>
                      <a:pt x="138" y="19940"/>
                    </a:lnTo>
                    <a:lnTo>
                      <a:pt x="207" y="20380"/>
                    </a:lnTo>
                    <a:lnTo>
                      <a:pt x="276" y="20820"/>
                    </a:lnTo>
                    <a:lnTo>
                      <a:pt x="363" y="21252"/>
                    </a:lnTo>
                    <a:lnTo>
                      <a:pt x="449" y="21684"/>
                    </a:lnTo>
                    <a:lnTo>
                      <a:pt x="553" y="22107"/>
                    </a:lnTo>
                    <a:lnTo>
                      <a:pt x="674" y="22530"/>
                    </a:lnTo>
                    <a:lnTo>
                      <a:pt x="795" y="22953"/>
                    </a:lnTo>
                    <a:lnTo>
                      <a:pt x="933" y="23368"/>
                    </a:lnTo>
                    <a:lnTo>
                      <a:pt x="1071" y="23774"/>
                    </a:lnTo>
                    <a:lnTo>
                      <a:pt x="1226" y="24180"/>
                    </a:lnTo>
                    <a:lnTo>
                      <a:pt x="1390" y="24577"/>
                    </a:lnTo>
                    <a:lnTo>
                      <a:pt x="1563" y="24974"/>
                    </a:lnTo>
                    <a:lnTo>
                      <a:pt x="1744" y="25363"/>
                    </a:lnTo>
                    <a:lnTo>
                      <a:pt x="1934" y="25743"/>
                    </a:lnTo>
                    <a:lnTo>
                      <a:pt x="2133" y="26123"/>
                    </a:lnTo>
                    <a:lnTo>
                      <a:pt x="2340" y="26494"/>
                    </a:lnTo>
                    <a:lnTo>
                      <a:pt x="2565" y="26865"/>
                    </a:lnTo>
                    <a:lnTo>
                      <a:pt x="2789" y="27228"/>
                    </a:lnTo>
                    <a:lnTo>
                      <a:pt x="3022" y="27582"/>
                    </a:lnTo>
                    <a:lnTo>
                      <a:pt x="3264" y="27927"/>
                    </a:lnTo>
                    <a:lnTo>
                      <a:pt x="3515" y="28273"/>
                    </a:lnTo>
                    <a:lnTo>
                      <a:pt x="3774" y="28610"/>
                    </a:lnTo>
                    <a:lnTo>
                      <a:pt x="4041" y="28946"/>
                    </a:lnTo>
                    <a:lnTo>
                      <a:pt x="4318" y="29266"/>
                    </a:lnTo>
                    <a:lnTo>
                      <a:pt x="4594" y="29585"/>
                    </a:lnTo>
                    <a:lnTo>
                      <a:pt x="4888" y="29896"/>
                    </a:lnTo>
                    <a:lnTo>
                      <a:pt x="5181" y="30199"/>
                    </a:lnTo>
                    <a:lnTo>
                      <a:pt x="5484" y="30492"/>
                    </a:lnTo>
                    <a:lnTo>
                      <a:pt x="5795" y="30786"/>
                    </a:lnTo>
                    <a:lnTo>
                      <a:pt x="6114" y="31071"/>
                    </a:lnTo>
                    <a:lnTo>
                      <a:pt x="6434" y="31338"/>
                    </a:lnTo>
                    <a:lnTo>
                      <a:pt x="6770" y="31606"/>
                    </a:lnTo>
                    <a:lnTo>
                      <a:pt x="7107" y="31865"/>
                    </a:lnTo>
                    <a:lnTo>
                      <a:pt x="7453" y="32116"/>
                    </a:lnTo>
                    <a:lnTo>
                      <a:pt x="7798" y="32357"/>
                    </a:lnTo>
                    <a:lnTo>
                      <a:pt x="8152" y="32591"/>
                    </a:lnTo>
                    <a:lnTo>
                      <a:pt x="8515" y="32824"/>
                    </a:lnTo>
                    <a:lnTo>
                      <a:pt x="8886" y="33040"/>
                    </a:lnTo>
                    <a:lnTo>
                      <a:pt x="9257" y="33247"/>
                    </a:lnTo>
                    <a:lnTo>
                      <a:pt x="9637" y="33446"/>
                    </a:lnTo>
                    <a:lnTo>
                      <a:pt x="10017" y="33635"/>
                    </a:lnTo>
                    <a:lnTo>
                      <a:pt x="10415" y="33817"/>
                    </a:lnTo>
                    <a:lnTo>
                      <a:pt x="10803" y="33990"/>
                    </a:lnTo>
                    <a:lnTo>
                      <a:pt x="11200" y="34154"/>
                    </a:lnTo>
                    <a:lnTo>
                      <a:pt x="11606" y="34309"/>
                    </a:lnTo>
                    <a:lnTo>
                      <a:pt x="12021" y="34447"/>
                    </a:lnTo>
                    <a:lnTo>
                      <a:pt x="12427" y="34585"/>
                    </a:lnTo>
                    <a:lnTo>
                      <a:pt x="12850" y="34706"/>
                    </a:lnTo>
                    <a:lnTo>
                      <a:pt x="13273" y="34827"/>
                    </a:lnTo>
                    <a:lnTo>
                      <a:pt x="13696" y="34931"/>
                    </a:lnTo>
                    <a:lnTo>
                      <a:pt x="14128" y="35026"/>
                    </a:lnTo>
                    <a:lnTo>
                      <a:pt x="14560" y="35104"/>
                    </a:lnTo>
                    <a:lnTo>
                      <a:pt x="15000" y="35181"/>
                    </a:lnTo>
                    <a:lnTo>
                      <a:pt x="15440" y="35242"/>
                    </a:lnTo>
                    <a:lnTo>
                      <a:pt x="15881" y="35294"/>
                    </a:lnTo>
                    <a:lnTo>
                      <a:pt x="16330" y="35328"/>
                    </a:lnTo>
                    <a:lnTo>
                      <a:pt x="16779" y="35354"/>
                    </a:lnTo>
                    <a:lnTo>
                      <a:pt x="17237" y="35371"/>
                    </a:lnTo>
                    <a:lnTo>
                      <a:pt x="17694" y="35380"/>
                    </a:lnTo>
                    <a:lnTo>
                      <a:pt x="18143" y="35371"/>
                    </a:lnTo>
                    <a:lnTo>
                      <a:pt x="18601" y="35354"/>
                    </a:lnTo>
                    <a:lnTo>
                      <a:pt x="19050" y="35328"/>
                    </a:lnTo>
                    <a:lnTo>
                      <a:pt x="19499" y="35294"/>
                    </a:lnTo>
                    <a:lnTo>
                      <a:pt x="19948" y="35242"/>
                    </a:lnTo>
                    <a:lnTo>
                      <a:pt x="20389" y="35181"/>
                    </a:lnTo>
                    <a:lnTo>
                      <a:pt x="20820" y="35104"/>
                    </a:lnTo>
                    <a:lnTo>
                      <a:pt x="21252" y="35026"/>
                    </a:lnTo>
                    <a:lnTo>
                      <a:pt x="21684" y="34931"/>
                    </a:lnTo>
                    <a:lnTo>
                      <a:pt x="22116" y="34827"/>
                    </a:lnTo>
                    <a:lnTo>
                      <a:pt x="22530" y="34706"/>
                    </a:lnTo>
                    <a:lnTo>
                      <a:pt x="22953" y="34585"/>
                    </a:lnTo>
                    <a:lnTo>
                      <a:pt x="23368" y="34447"/>
                    </a:lnTo>
                    <a:lnTo>
                      <a:pt x="23774" y="34309"/>
                    </a:lnTo>
                    <a:lnTo>
                      <a:pt x="24180" y="34154"/>
                    </a:lnTo>
                    <a:lnTo>
                      <a:pt x="24577" y="33990"/>
                    </a:lnTo>
                    <a:lnTo>
                      <a:pt x="24974" y="33817"/>
                    </a:lnTo>
                    <a:lnTo>
                      <a:pt x="25363" y="33635"/>
                    </a:lnTo>
                    <a:lnTo>
                      <a:pt x="25743" y="33446"/>
                    </a:lnTo>
                    <a:lnTo>
                      <a:pt x="26123" y="33247"/>
                    </a:lnTo>
                    <a:lnTo>
                      <a:pt x="26494" y="33040"/>
                    </a:lnTo>
                    <a:lnTo>
                      <a:pt x="26865" y="32824"/>
                    </a:lnTo>
                    <a:lnTo>
                      <a:pt x="27228" y="32591"/>
                    </a:lnTo>
                    <a:lnTo>
                      <a:pt x="27582" y="32357"/>
                    </a:lnTo>
                    <a:lnTo>
                      <a:pt x="27936" y="32116"/>
                    </a:lnTo>
                    <a:lnTo>
                      <a:pt x="28273" y="31865"/>
                    </a:lnTo>
                    <a:lnTo>
                      <a:pt x="28610" y="31606"/>
                    </a:lnTo>
                    <a:lnTo>
                      <a:pt x="28946" y="31338"/>
                    </a:lnTo>
                    <a:lnTo>
                      <a:pt x="29266" y="31071"/>
                    </a:lnTo>
                    <a:lnTo>
                      <a:pt x="29585" y="30786"/>
                    </a:lnTo>
                    <a:lnTo>
                      <a:pt x="29896" y="30492"/>
                    </a:lnTo>
                    <a:lnTo>
                      <a:pt x="30199" y="30199"/>
                    </a:lnTo>
                    <a:lnTo>
                      <a:pt x="30501" y="29896"/>
                    </a:lnTo>
                    <a:lnTo>
                      <a:pt x="30786" y="29585"/>
                    </a:lnTo>
                    <a:lnTo>
                      <a:pt x="31071" y="29266"/>
                    </a:lnTo>
                    <a:lnTo>
                      <a:pt x="31338" y="28946"/>
                    </a:lnTo>
                    <a:lnTo>
                      <a:pt x="31606" y="28610"/>
                    </a:lnTo>
                    <a:lnTo>
                      <a:pt x="31865" y="28273"/>
                    </a:lnTo>
                    <a:lnTo>
                      <a:pt x="32116" y="27927"/>
                    </a:lnTo>
                    <a:lnTo>
                      <a:pt x="32357" y="27582"/>
                    </a:lnTo>
                    <a:lnTo>
                      <a:pt x="32599" y="27228"/>
                    </a:lnTo>
                    <a:lnTo>
                      <a:pt x="32824" y="26865"/>
                    </a:lnTo>
                    <a:lnTo>
                      <a:pt x="33040" y="26494"/>
                    </a:lnTo>
                    <a:lnTo>
                      <a:pt x="33247" y="26123"/>
                    </a:lnTo>
                    <a:lnTo>
                      <a:pt x="33445" y="25743"/>
                    </a:lnTo>
                    <a:lnTo>
                      <a:pt x="33635" y="25363"/>
                    </a:lnTo>
                    <a:lnTo>
                      <a:pt x="33817" y="24974"/>
                    </a:lnTo>
                    <a:lnTo>
                      <a:pt x="33990" y="24577"/>
                    </a:lnTo>
                    <a:lnTo>
                      <a:pt x="34154" y="24180"/>
                    </a:lnTo>
                    <a:lnTo>
                      <a:pt x="34309" y="23774"/>
                    </a:lnTo>
                    <a:lnTo>
                      <a:pt x="34456" y="23368"/>
                    </a:lnTo>
                    <a:lnTo>
                      <a:pt x="34585" y="22953"/>
                    </a:lnTo>
                    <a:lnTo>
                      <a:pt x="34715" y="22530"/>
                    </a:lnTo>
                    <a:lnTo>
                      <a:pt x="34827" y="22107"/>
                    </a:lnTo>
                    <a:lnTo>
                      <a:pt x="34931" y="21684"/>
                    </a:lnTo>
                    <a:lnTo>
                      <a:pt x="35026" y="21252"/>
                    </a:lnTo>
                    <a:lnTo>
                      <a:pt x="35104" y="20820"/>
                    </a:lnTo>
                    <a:lnTo>
                      <a:pt x="35181" y="20380"/>
                    </a:lnTo>
                    <a:lnTo>
                      <a:pt x="35242" y="19940"/>
                    </a:lnTo>
                    <a:lnTo>
                      <a:pt x="35293" y="19499"/>
                    </a:lnTo>
                    <a:lnTo>
                      <a:pt x="35328" y="19050"/>
                    </a:lnTo>
                    <a:lnTo>
                      <a:pt x="35363" y="18601"/>
                    </a:lnTo>
                    <a:lnTo>
                      <a:pt x="35380" y="18143"/>
                    </a:lnTo>
                    <a:lnTo>
                      <a:pt x="35380" y="17686"/>
                    </a:lnTo>
                    <a:lnTo>
                      <a:pt x="35380" y="17237"/>
                    </a:lnTo>
                    <a:lnTo>
                      <a:pt x="35363" y="16779"/>
                    </a:lnTo>
                    <a:lnTo>
                      <a:pt x="35328" y="16330"/>
                    </a:lnTo>
                    <a:lnTo>
                      <a:pt x="35293" y="15881"/>
                    </a:lnTo>
                    <a:lnTo>
                      <a:pt x="35242" y="15440"/>
                    </a:lnTo>
                    <a:lnTo>
                      <a:pt x="35181" y="15000"/>
                    </a:lnTo>
                    <a:lnTo>
                      <a:pt x="35104" y="14560"/>
                    </a:lnTo>
                    <a:lnTo>
                      <a:pt x="35026" y="14128"/>
                    </a:lnTo>
                    <a:lnTo>
                      <a:pt x="34931" y="13696"/>
                    </a:lnTo>
                    <a:lnTo>
                      <a:pt x="34827" y="13273"/>
                    </a:lnTo>
                    <a:lnTo>
                      <a:pt x="34715" y="12850"/>
                    </a:lnTo>
                    <a:lnTo>
                      <a:pt x="34585" y="12427"/>
                    </a:lnTo>
                    <a:lnTo>
                      <a:pt x="34456" y="12012"/>
                    </a:lnTo>
                    <a:lnTo>
                      <a:pt x="34309" y="11606"/>
                    </a:lnTo>
                    <a:lnTo>
                      <a:pt x="34154" y="11200"/>
                    </a:lnTo>
                    <a:lnTo>
                      <a:pt x="33990" y="10803"/>
                    </a:lnTo>
                    <a:lnTo>
                      <a:pt x="33817" y="10406"/>
                    </a:lnTo>
                    <a:lnTo>
                      <a:pt x="33635" y="10017"/>
                    </a:lnTo>
                    <a:lnTo>
                      <a:pt x="33445" y="9637"/>
                    </a:lnTo>
                    <a:lnTo>
                      <a:pt x="33247" y="9257"/>
                    </a:lnTo>
                    <a:lnTo>
                      <a:pt x="33040" y="8886"/>
                    </a:lnTo>
                    <a:lnTo>
                      <a:pt x="32824" y="8515"/>
                    </a:lnTo>
                    <a:lnTo>
                      <a:pt x="32599" y="8152"/>
                    </a:lnTo>
                    <a:lnTo>
                      <a:pt x="32357" y="7798"/>
                    </a:lnTo>
                    <a:lnTo>
                      <a:pt x="32116" y="7453"/>
                    </a:lnTo>
                    <a:lnTo>
                      <a:pt x="31865" y="7107"/>
                    </a:lnTo>
                    <a:lnTo>
                      <a:pt x="31606" y="6770"/>
                    </a:lnTo>
                    <a:lnTo>
                      <a:pt x="31338" y="6434"/>
                    </a:lnTo>
                    <a:lnTo>
                      <a:pt x="31071" y="6114"/>
                    </a:lnTo>
                    <a:lnTo>
                      <a:pt x="30786" y="5795"/>
                    </a:lnTo>
                    <a:lnTo>
                      <a:pt x="30501" y="5484"/>
                    </a:lnTo>
                    <a:lnTo>
                      <a:pt x="30199" y="5181"/>
                    </a:lnTo>
                    <a:lnTo>
                      <a:pt x="29896" y="4888"/>
                    </a:lnTo>
                    <a:lnTo>
                      <a:pt x="29585" y="4594"/>
                    </a:lnTo>
                    <a:lnTo>
                      <a:pt x="29266" y="4309"/>
                    </a:lnTo>
                    <a:lnTo>
                      <a:pt x="28946" y="4041"/>
                    </a:lnTo>
                    <a:lnTo>
                      <a:pt x="28610" y="3774"/>
                    </a:lnTo>
                    <a:lnTo>
                      <a:pt x="28273" y="3515"/>
                    </a:lnTo>
                    <a:lnTo>
                      <a:pt x="27936" y="3264"/>
                    </a:lnTo>
                    <a:lnTo>
                      <a:pt x="27582" y="3023"/>
                    </a:lnTo>
                    <a:lnTo>
                      <a:pt x="27228" y="2789"/>
                    </a:lnTo>
                    <a:lnTo>
                      <a:pt x="26865" y="2556"/>
                    </a:lnTo>
                    <a:lnTo>
                      <a:pt x="26494" y="2340"/>
                    </a:lnTo>
                    <a:lnTo>
                      <a:pt x="26123" y="2133"/>
                    </a:lnTo>
                    <a:lnTo>
                      <a:pt x="25743" y="1934"/>
                    </a:lnTo>
                    <a:lnTo>
                      <a:pt x="25363" y="1744"/>
                    </a:lnTo>
                    <a:lnTo>
                      <a:pt x="24974" y="1563"/>
                    </a:lnTo>
                    <a:lnTo>
                      <a:pt x="24577" y="1390"/>
                    </a:lnTo>
                    <a:lnTo>
                      <a:pt x="24180" y="1226"/>
                    </a:lnTo>
                    <a:lnTo>
                      <a:pt x="23774" y="1071"/>
                    </a:lnTo>
                    <a:lnTo>
                      <a:pt x="23368" y="924"/>
                    </a:lnTo>
                    <a:lnTo>
                      <a:pt x="22953" y="795"/>
                    </a:lnTo>
                    <a:lnTo>
                      <a:pt x="22530" y="674"/>
                    </a:lnTo>
                    <a:lnTo>
                      <a:pt x="22116" y="553"/>
                    </a:lnTo>
                    <a:lnTo>
                      <a:pt x="21684" y="449"/>
                    </a:lnTo>
                    <a:lnTo>
                      <a:pt x="21252" y="354"/>
                    </a:lnTo>
                    <a:lnTo>
                      <a:pt x="20820" y="276"/>
                    </a:lnTo>
                    <a:lnTo>
                      <a:pt x="20389" y="199"/>
                    </a:lnTo>
                    <a:lnTo>
                      <a:pt x="19948" y="138"/>
                    </a:lnTo>
                    <a:lnTo>
                      <a:pt x="19499" y="86"/>
                    </a:lnTo>
                    <a:lnTo>
                      <a:pt x="19050" y="52"/>
                    </a:lnTo>
                    <a:lnTo>
                      <a:pt x="18601" y="26"/>
                    </a:lnTo>
                    <a:lnTo>
                      <a:pt x="18143" y="9"/>
                    </a:lnTo>
                    <a:lnTo>
                      <a:pt x="1769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15"/>
              <p:cNvSpPr/>
              <p:nvPr/>
            </p:nvSpPr>
            <p:spPr>
              <a:xfrm>
                <a:off x="2036025" y="4480525"/>
                <a:ext cx="553350" cy="485575"/>
              </a:xfrm>
              <a:custGeom>
                <a:avLst/>
                <a:gdLst/>
                <a:ahLst/>
                <a:cxnLst/>
                <a:rect l="l" t="t" r="r" b="b"/>
                <a:pathLst>
                  <a:path w="22134" h="19423" extrusionOk="0">
                    <a:moveTo>
                      <a:pt x="813" y="1"/>
                    </a:moveTo>
                    <a:lnTo>
                      <a:pt x="718" y="286"/>
                    </a:lnTo>
                    <a:lnTo>
                      <a:pt x="623" y="580"/>
                    </a:lnTo>
                    <a:lnTo>
                      <a:pt x="536" y="873"/>
                    </a:lnTo>
                    <a:lnTo>
                      <a:pt x="458" y="1175"/>
                    </a:lnTo>
                    <a:lnTo>
                      <a:pt x="389" y="1469"/>
                    </a:lnTo>
                    <a:lnTo>
                      <a:pt x="320" y="1771"/>
                    </a:lnTo>
                    <a:lnTo>
                      <a:pt x="260" y="2074"/>
                    </a:lnTo>
                    <a:lnTo>
                      <a:pt x="208" y="2367"/>
                    </a:lnTo>
                    <a:lnTo>
                      <a:pt x="156" y="2669"/>
                    </a:lnTo>
                    <a:lnTo>
                      <a:pt x="113" y="2980"/>
                    </a:lnTo>
                    <a:lnTo>
                      <a:pt x="79" y="3282"/>
                    </a:lnTo>
                    <a:lnTo>
                      <a:pt x="53" y="3585"/>
                    </a:lnTo>
                    <a:lnTo>
                      <a:pt x="27" y="3896"/>
                    </a:lnTo>
                    <a:lnTo>
                      <a:pt x="9" y="4198"/>
                    </a:lnTo>
                    <a:lnTo>
                      <a:pt x="1" y="4509"/>
                    </a:lnTo>
                    <a:lnTo>
                      <a:pt x="1" y="4811"/>
                    </a:lnTo>
                    <a:lnTo>
                      <a:pt x="1" y="5182"/>
                    </a:lnTo>
                    <a:lnTo>
                      <a:pt x="18" y="5562"/>
                    </a:lnTo>
                    <a:lnTo>
                      <a:pt x="44" y="5925"/>
                    </a:lnTo>
                    <a:lnTo>
                      <a:pt x="79" y="6296"/>
                    </a:lnTo>
                    <a:lnTo>
                      <a:pt x="122" y="6659"/>
                    </a:lnTo>
                    <a:lnTo>
                      <a:pt x="165" y="7022"/>
                    </a:lnTo>
                    <a:lnTo>
                      <a:pt x="225" y="7384"/>
                    </a:lnTo>
                    <a:lnTo>
                      <a:pt x="294" y="7738"/>
                    </a:lnTo>
                    <a:lnTo>
                      <a:pt x="372" y="8092"/>
                    </a:lnTo>
                    <a:lnTo>
                      <a:pt x="458" y="8447"/>
                    </a:lnTo>
                    <a:lnTo>
                      <a:pt x="553" y="8792"/>
                    </a:lnTo>
                    <a:lnTo>
                      <a:pt x="657" y="9137"/>
                    </a:lnTo>
                    <a:lnTo>
                      <a:pt x="769" y="9474"/>
                    </a:lnTo>
                    <a:lnTo>
                      <a:pt x="890" y="9811"/>
                    </a:lnTo>
                    <a:lnTo>
                      <a:pt x="1020" y="10148"/>
                    </a:lnTo>
                    <a:lnTo>
                      <a:pt x="1158" y="10476"/>
                    </a:lnTo>
                    <a:lnTo>
                      <a:pt x="1296" y="10804"/>
                    </a:lnTo>
                    <a:lnTo>
                      <a:pt x="1452" y="11124"/>
                    </a:lnTo>
                    <a:lnTo>
                      <a:pt x="1607" y="11443"/>
                    </a:lnTo>
                    <a:lnTo>
                      <a:pt x="1771" y="11754"/>
                    </a:lnTo>
                    <a:lnTo>
                      <a:pt x="1944" y="12065"/>
                    </a:lnTo>
                    <a:lnTo>
                      <a:pt x="2125" y="12367"/>
                    </a:lnTo>
                    <a:lnTo>
                      <a:pt x="2315" y="12661"/>
                    </a:lnTo>
                    <a:lnTo>
                      <a:pt x="2505" y="12954"/>
                    </a:lnTo>
                    <a:lnTo>
                      <a:pt x="2712" y="13248"/>
                    </a:lnTo>
                    <a:lnTo>
                      <a:pt x="2920" y="13533"/>
                    </a:lnTo>
                    <a:lnTo>
                      <a:pt x="3136" y="13809"/>
                    </a:lnTo>
                    <a:lnTo>
                      <a:pt x="3351" y="14086"/>
                    </a:lnTo>
                    <a:lnTo>
                      <a:pt x="3585" y="14353"/>
                    </a:lnTo>
                    <a:lnTo>
                      <a:pt x="3818" y="14612"/>
                    </a:lnTo>
                    <a:lnTo>
                      <a:pt x="4051" y="14871"/>
                    </a:lnTo>
                    <a:lnTo>
                      <a:pt x="4301" y="15122"/>
                    </a:lnTo>
                    <a:lnTo>
                      <a:pt x="4552" y="15372"/>
                    </a:lnTo>
                    <a:lnTo>
                      <a:pt x="4811" y="15605"/>
                    </a:lnTo>
                    <a:lnTo>
                      <a:pt x="5070" y="15847"/>
                    </a:lnTo>
                    <a:lnTo>
                      <a:pt x="5338" y="16072"/>
                    </a:lnTo>
                    <a:lnTo>
                      <a:pt x="5614" y="16288"/>
                    </a:lnTo>
                    <a:lnTo>
                      <a:pt x="5890" y="16504"/>
                    </a:lnTo>
                    <a:lnTo>
                      <a:pt x="6175" y="16711"/>
                    </a:lnTo>
                    <a:lnTo>
                      <a:pt x="6469" y="16918"/>
                    </a:lnTo>
                    <a:lnTo>
                      <a:pt x="6762" y="17108"/>
                    </a:lnTo>
                    <a:lnTo>
                      <a:pt x="7056" y="17298"/>
                    </a:lnTo>
                    <a:lnTo>
                      <a:pt x="7358" y="17479"/>
                    </a:lnTo>
                    <a:lnTo>
                      <a:pt x="7669" y="17652"/>
                    </a:lnTo>
                    <a:lnTo>
                      <a:pt x="7980" y="17816"/>
                    </a:lnTo>
                    <a:lnTo>
                      <a:pt x="8300" y="17972"/>
                    </a:lnTo>
                    <a:lnTo>
                      <a:pt x="8619" y="18127"/>
                    </a:lnTo>
                    <a:lnTo>
                      <a:pt x="8947" y="18265"/>
                    </a:lnTo>
                    <a:lnTo>
                      <a:pt x="9275" y="18403"/>
                    </a:lnTo>
                    <a:lnTo>
                      <a:pt x="9612" y="18533"/>
                    </a:lnTo>
                    <a:lnTo>
                      <a:pt x="9949" y="18654"/>
                    </a:lnTo>
                    <a:lnTo>
                      <a:pt x="10286" y="18766"/>
                    </a:lnTo>
                    <a:lnTo>
                      <a:pt x="10631" y="18870"/>
                    </a:lnTo>
                    <a:lnTo>
                      <a:pt x="10977" y="18965"/>
                    </a:lnTo>
                    <a:lnTo>
                      <a:pt x="11331" y="19051"/>
                    </a:lnTo>
                    <a:lnTo>
                      <a:pt x="11685" y="19129"/>
                    </a:lnTo>
                    <a:lnTo>
                      <a:pt x="12039" y="19198"/>
                    </a:lnTo>
                    <a:lnTo>
                      <a:pt x="12401" y="19258"/>
                    </a:lnTo>
                    <a:lnTo>
                      <a:pt x="12764" y="19310"/>
                    </a:lnTo>
                    <a:lnTo>
                      <a:pt x="13127" y="19345"/>
                    </a:lnTo>
                    <a:lnTo>
                      <a:pt x="13498" y="19379"/>
                    </a:lnTo>
                    <a:lnTo>
                      <a:pt x="13861" y="19405"/>
                    </a:lnTo>
                    <a:lnTo>
                      <a:pt x="14241" y="19422"/>
                    </a:lnTo>
                    <a:lnTo>
                      <a:pt x="14612" y="19422"/>
                    </a:lnTo>
                    <a:lnTo>
                      <a:pt x="15104" y="19414"/>
                    </a:lnTo>
                    <a:lnTo>
                      <a:pt x="15605" y="19388"/>
                    </a:lnTo>
                    <a:lnTo>
                      <a:pt x="16097" y="19353"/>
                    </a:lnTo>
                    <a:lnTo>
                      <a:pt x="16581" y="19293"/>
                    </a:lnTo>
                    <a:lnTo>
                      <a:pt x="17073" y="19215"/>
                    </a:lnTo>
                    <a:lnTo>
                      <a:pt x="17557" y="19129"/>
                    </a:lnTo>
                    <a:lnTo>
                      <a:pt x="18040" y="19016"/>
                    </a:lnTo>
                    <a:lnTo>
                      <a:pt x="18515" y="18896"/>
                    </a:lnTo>
                    <a:lnTo>
                      <a:pt x="18982" y="18757"/>
                    </a:lnTo>
                    <a:lnTo>
                      <a:pt x="19457" y="18602"/>
                    </a:lnTo>
                    <a:lnTo>
                      <a:pt x="19914" y="18429"/>
                    </a:lnTo>
                    <a:lnTo>
                      <a:pt x="20372" y="18239"/>
                    </a:lnTo>
                    <a:lnTo>
                      <a:pt x="20821" y="18041"/>
                    </a:lnTo>
                    <a:lnTo>
                      <a:pt x="21261" y="17825"/>
                    </a:lnTo>
                    <a:lnTo>
                      <a:pt x="21702" y="17592"/>
                    </a:lnTo>
                    <a:lnTo>
                      <a:pt x="22134" y="17341"/>
                    </a:lnTo>
                    <a:lnTo>
                      <a:pt x="14612" y="4811"/>
                    </a:lnTo>
                    <a:lnTo>
                      <a:pt x="81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15"/>
              <p:cNvSpPr/>
              <p:nvPr/>
            </p:nvSpPr>
            <p:spPr>
              <a:xfrm>
                <a:off x="2420325" y="4593875"/>
                <a:ext cx="365300" cy="311975"/>
              </a:xfrm>
              <a:custGeom>
                <a:avLst/>
                <a:gdLst/>
                <a:ahLst/>
                <a:cxnLst/>
                <a:rect l="l" t="t" r="r" b="b"/>
                <a:pathLst>
                  <a:path w="14612" h="12479" extrusionOk="0">
                    <a:moveTo>
                      <a:pt x="0" y="1"/>
                    </a:moveTo>
                    <a:lnTo>
                      <a:pt x="7617" y="12479"/>
                    </a:lnTo>
                    <a:lnTo>
                      <a:pt x="8005" y="12229"/>
                    </a:lnTo>
                    <a:lnTo>
                      <a:pt x="8394" y="11961"/>
                    </a:lnTo>
                    <a:lnTo>
                      <a:pt x="8774" y="11685"/>
                    </a:lnTo>
                    <a:lnTo>
                      <a:pt x="9145" y="11400"/>
                    </a:lnTo>
                    <a:lnTo>
                      <a:pt x="9499" y="11106"/>
                    </a:lnTo>
                    <a:lnTo>
                      <a:pt x="9853" y="10795"/>
                    </a:lnTo>
                    <a:lnTo>
                      <a:pt x="10190" y="10476"/>
                    </a:lnTo>
                    <a:lnTo>
                      <a:pt x="10518" y="10147"/>
                    </a:lnTo>
                    <a:lnTo>
                      <a:pt x="10838" y="9802"/>
                    </a:lnTo>
                    <a:lnTo>
                      <a:pt x="11140" y="9457"/>
                    </a:lnTo>
                    <a:lnTo>
                      <a:pt x="11442" y="9094"/>
                    </a:lnTo>
                    <a:lnTo>
                      <a:pt x="11727" y="8723"/>
                    </a:lnTo>
                    <a:lnTo>
                      <a:pt x="11995" y="8343"/>
                    </a:lnTo>
                    <a:lnTo>
                      <a:pt x="12254" y="7954"/>
                    </a:lnTo>
                    <a:lnTo>
                      <a:pt x="12504" y="7557"/>
                    </a:lnTo>
                    <a:lnTo>
                      <a:pt x="12737" y="7151"/>
                    </a:lnTo>
                    <a:lnTo>
                      <a:pt x="12962" y="6745"/>
                    </a:lnTo>
                    <a:lnTo>
                      <a:pt x="13169" y="6322"/>
                    </a:lnTo>
                    <a:lnTo>
                      <a:pt x="13368" y="5899"/>
                    </a:lnTo>
                    <a:lnTo>
                      <a:pt x="13549" y="5467"/>
                    </a:lnTo>
                    <a:lnTo>
                      <a:pt x="13722" y="5035"/>
                    </a:lnTo>
                    <a:lnTo>
                      <a:pt x="13869" y="4595"/>
                    </a:lnTo>
                    <a:lnTo>
                      <a:pt x="14007" y="4146"/>
                    </a:lnTo>
                    <a:lnTo>
                      <a:pt x="14136" y="3697"/>
                    </a:lnTo>
                    <a:lnTo>
                      <a:pt x="14249" y="3248"/>
                    </a:lnTo>
                    <a:lnTo>
                      <a:pt x="14344" y="2790"/>
                    </a:lnTo>
                    <a:lnTo>
                      <a:pt x="14421" y="2332"/>
                    </a:lnTo>
                    <a:lnTo>
                      <a:pt x="14490" y="1875"/>
                    </a:lnTo>
                    <a:lnTo>
                      <a:pt x="14542" y="1408"/>
                    </a:lnTo>
                    <a:lnTo>
                      <a:pt x="14577" y="942"/>
                    </a:lnTo>
                    <a:lnTo>
                      <a:pt x="14603" y="476"/>
                    </a:lnTo>
                    <a:lnTo>
                      <a:pt x="1461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15"/>
              <p:cNvSpPr/>
              <p:nvPr/>
            </p:nvSpPr>
            <p:spPr>
              <a:xfrm>
                <a:off x="2422250" y="4307400"/>
                <a:ext cx="365325" cy="269025"/>
              </a:xfrm>
              <a:custGeom>
                <a:avLst/>
                <a:gdLst/>
                <a:ahLst/>
                <a:cxnLst/>
                <a:rect l="l" t="t" r="r" b="b"/>
                <a:pathLst>
                  <a:path w="14613" h="10761" extrusionOk="0">
                    <a:moveTo>
                      <a:pt x="9897" y="0"/>
                    </a:moveTo>
                    <a:lnTo>
                      <a:pt x="1" y="10760"/>
                    </a:lnTo>
                    <a:lnTo>
                      <a:pt x="14612" y="10562"/>
                    </a:lnTo>
                    <a:lnTo>
                      <a:pt x="14603" y="10182"/>
                    </a:lnTo>
                    <a:lnTo>
                      <a:pt x="14586" y="9810"/>
                    </a:lnTo>
                    <a:lnTo>
                      <a:pt x="14560" y="9448"/>
                    </a:lnTo>
                    <a:lnTo>
                      <a:pt x="14517" y="9076"/>
                    </a:lnTo>
                    <a:lnTo>
                      <a:pt x="14474" y="8705"/>
                    </a:lnTo>
                    <a:lnTo>
                      <a:pt x="14413" y="8342"/>
                    </a:lnTo>
                    <a:lnTo>
                      <a:pt x="14353" y="7971"/>
                    </a:lnTo>
                    <a:lnTo>
                      <a:pt x="14275" y="7608"/>
                    </a:lnTo>
                    <a:lnTo>
                      <a:pt x="14189" y="7246"/>
                    </a:lnTo>
                    <a:lnTo>
                      <a:pt x="14094" y="6891"/>
                    </a:lnTo>
                    <a:lnTo>
                      <a:pt x="13990" y="6537"/>
                    </a:lnTo>
                    <a:lnTo>
                      <a:pt x="13878" y="6183"/>
                    </a:lnTo>
                    <a:lnTo>
                      <a:pt x="13757" y="5829"/>
                    </a:lnTo>
                    <a:lnTo>
                      <a:pt x="13628" y="5484"/>
                    </a:lnTo>
                    <a:lnTo>
                      <a:pt x="13489" y="5138"/>
                    </a:lnTo>
                    <a:lnTo>
                      <a:pt x="13343" y="4793"/>
                    </a:lnTo>
                    <a:lnTo>
                      <a:pt x="13187" y="4456"/>
                    </a:lnTo>
                    <a:lnTo>
                      <a:pt x="13023" y="4119"/>
                    </a:lnTo>
                    <a:lnTo>
                      <a:pt x="12850" y="3791"/>
                    </a:lnTo>
                    <a:lnTo>
                      <a:pt x="12669" y="3472"/>
                    </a:lnTo>
                    <a:lnTo>
                      <a:pt x="12479" y="3152"/>
                    </a:lnTo>
                    <a:lnTo>
                      <a:pt x="12281" y="2833"/>
                    </a:lnTo>
                    <a:lnTo>
                      <a:pt x="12073" y="2522"/>
                    </a:lnTo>
                    <a:lnTo>
                      <a:pt x="11866" y="2220"/>
                    </a:lnTo>
                    <a:lnTo>
                      <a:pt x="11641" y="1926"/>
                    </a:lnTo>
                    <a:lnTo>
                      <a:pt x="11417" y="1632"/>
                    </a:lnTo>
                    <a:lnTo>
                      <a:pt x="11175" y="1347"/>
                    </a:lnTo>
                    <a:lnTo>
                      <a:pt x="10933" y="1062"/>
                    </a:lnTo>
                    <a:lnTo>
                      <a:pt x="10683" y="786"/>
                    </a:lnTo>
                    <a:lnTo>
                      <a:pt x="10433" y="518"/>
                    </a:lnTo>
                    <a:lnTo>
                      <a:pt x="10165" y="259"/>
                    </a:lnTo>
                    <a:lnTo>
                      <a:pt x="989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15"/>
              <p:cNvSpPr/>
              <p:nvPr/>
            </p:nvSpPr>
            <p:spPr>
              <a:xfrm>
                <a:off x="1899800" y="3869350"/>
                <a:ext cx="1024000" cy="56600"/>
              </a:xfrm>
              <a:custGeom>
                <a:avLst/>
                <a:gdLst/>
                <a:ahLst/>
                <a:cxnLst/>
                <a:rect l="l" t="t" r="r" b="b"/>
                <a:pathLst>
                  <a:path w="40960" h="2264" extrusionOk="0">
                    <a:moveTo>
                      <a:pt x="1" y="1"/>
                    </a:moveTo>
                    <a:lnTo>
                      <a:pt x="1" y="2263"/>
                    </a:lnTo>
                    <a:lnTo>
                      <a:pt x="40959" y="2263"/>
                    </a:lnTo>
                    <a:lnTo>
                      <a:pt x="4095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15"/>
              <p:cNvSpPr/>
              <p:nvPr/>
            </p:nvSpPr>
            <p:spPr>
              <a:xfrm>
                <a:off x="1899800" y="3757300"/>
                <a:ext cx="1024000" cy="56825"/>
              </a:xfrm>
              <a:custGeom>
                <a:avLst/>
                <a:gdLst/>
                <a:ahLst/>
                <a:cxnLst/>
                <a:rect l="l" t="t" r="r" b="b"/>
                <a:pathLst>
                  <a:path w="40960" h="2273" extrusionOk="0">
                    <a:moveTo>
                      <a:pt x="1" y="1"/>
                    </a:moveTo>
                    <a:lnTo>
                      <a:pt x="1" y="2272"/>
                    </a:lnTo>
                    <a:lnTo>
                      <a:pt x="40959" y="2272"/>
                    </a:lnTo>
                    <a:lnTo>
                      <a:pt x="4095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15"/>
              <p:cNvSpPr/>
              <p:nvPr/>
            </p:nvSpPr>
            <p:spPr>
              <a:xfrm>
                <a:off x="1899800" y="3645475"/>
                <a:ext cx="1024000" cy="56600"/>
              </a:xfrm>
              <a:custGeom>
                <a:avLst/>
                <a:gdLst/>
                <a:ahLst/>
                <a:cxnLst/>
                <a:rect l="l" t="t" r="r" b="b"/>
                <a:pathLst>
                  <a:path w="40960" h="2264" extrusionOk="0">
                    <a:moveTo>
                      <a:pt x="1" y="1"/>
                    </a:moveTo>
                    <a:lnTo>
                      <a:pt x="1" y="2263"/>
                    </a:lnTo>
                    <a:lnTo>
                      <a:pt x="40959" y="2263"/>
                    </a:lnTo>
                    <a:lnTo>
                      <a:pt x="4095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15"/>
              <p:cNvSpPr/>
              <p:nvPr/>
            </p:nvSpPr>
            <p:spPr>
              <a:xfrm>
                <a:off x="1899800" y="3533425"/>
                <a:ext cx="1024000" cy="56600"/>
              </a:xfrm>
              <a:custGeom>
                <a:avLst/>
                <a:gdLst/>
                <a:ahLst/>
                <a:cxnLst/>
                <a:rect l="l" t="t" r="r" b="b"/>
                <a:pathLst>
                  <a:path w="40960" h="2264" extrusionOk="0">
                    <a:moveTo>
                      <a:pt x="1" y="1"/>
                    </a:moveTo>
                    <a:lnTo>
                      <a:pt x="1" y="2263"/>
                    </a:lnTo>
                    <a:lnTo>
                      <a:pt x="40959" y="2263"/>
                    </a:lnTo>
                    <a:lnTo>
                      <a:pt x="4095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15"/>
              <p:cNvSpPr/>
              <p:nvPr/>
            </p:nvSpPr>
            <p:spPr>
              <a:xfrm>
                <a:off x="1899800" y="3973200"/>
                <a:ext cx="1024000" cy="56800"/>
              </a:xfrm>
              <a:custGeom>
                <a:avLst/>
                <a:gdLst/>
                <a:ahLst/>
                <a:cxnLst/>
                <a:rect l="l" t="t" r="r" b="b"/>
                <a:pathLst>
                  <a:path w="40960" h="2272" extrusionOk="0">
                    <a:moveTo>
                      <a:pt x="1" y="0"/>
                    </a:moveTo>
                    <a:lnTo>
                      <a:pt x="1" y="2272"/>
                    </a:lnTo>
                    <a:lnTo>
                      <a:pt x="40959" y="2272"/>
                    </a:lnTo>
                    <a:lnTo>
                      <a:pt x="4095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15"/>
              <p:cNvSpPr/>
              <p:nvPr/>
            </p:nvSpPr>
            <p:spPr>
              <a:xfrm>
                <a:off x="3150225" y="5066675"/>
                <a:ext cx="1775275" cy="56800"/>
              </a:xfrm>
              <a:custGeom>
                <a:avLst/>
                <a:gdLst/>
                <a:ahLst/>
                <a:cxnLst/>
                <a:rect l="l" t="t" r="r" b="b"/>
                <a:pathLst>
                  <a:path w="71011" h="2272" extrusionOk="0">
                    <a:moveTo>
                      <a:pt x="1" y="0"/>
                    </a:moveTo>
                    <a:lnTo>
                      <a:pt x="1" y="2272"/>
                    </a:lnTo>
                    <a:lnTo>
                      <a:pt x="71011" y="2272"/>
                    </a:lnTo>
                    <a:lnTo>
                      <a:pt x="7101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15"/>
              <p:cNvSpPr/>
              <p:nvPr/>
            </p:nvSpPr>
            <p:spPr>
              <a:xfrm>
                <a:off x="3150225" y="4954850"/>
                <a:ext cx="1775275" cy="56575"/>
              </a:xfrm>
              <a:custGeom>
                <a:avLst/>
                <a:gdLst/>
                <a:ahLst/>
                <a:cxnLst/>
                <a:rect l="l" t="t" r="r" b="b"/>
                <a:pathLst>
                  <a:path w="71011" h="2263" extrusionOk="0">
                    <a:moveTo>
                      <a:pt x="1" y="0"/>
                    </a:moveTo>
                    <a:lnTo>
                      <a:pt x="1" y="2263"/>
                    </a:lnTo>
                    <a:lnTo>
                      <a:pt x="71011" y="2263"/>
                    </a:lnTo>
                    <a:lnTo>
                      <a:pt x="7101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15"/>
              <p:cNvSpPr/>
              <p:nvPr/>
            </p:nvSpPr>
            <p:spPr>
              <a:xfrm>
                <a:off x="3150225" y="4842800"/>
                <a:ext cx="1775275" cy="56800"/>
              </a:xfrm>
              <a:custGeom>
                <a:avLst/>
                <a:gdLst/>
                <a:ahLst/>
                <a:cxnLst/>
                <a:rect l="l" t="t" r="r" b="b"/>
                <a:pathLst>
                  <a:path w="71011" h="2272" extrusionOk="0">
                    <a:moveTo>
                      <a:pt x="1" y="0"/>
                    </a:moveTo>
                    <a:lnTo>
                      <a:pt x="1" y="2272"/>
                    </a:lnTo>
                    <a:lnTo>
                      <a:pt x="71011" y="2272"/>
                    </a:lnTo>
                    <a:lnTo>
                      <a:pt x="7101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15"/>
              <p:cNvSpPr/>
              <p:nvPr/>
            </p:nvSpPr>
            <p:spPr>
              <a:xfrm>
                <a:off x="2552000" y="350800"/>
                <a:ext cx="855375" cy="855175"/>
              </a:xfrm>
              <a:custGeom>
                <a:avLst/>
                <a:gdLst/>
                <a:ahLst/>
                <a:cxnLst/>
                <a:rect l="l" t="t" r="r" b="b"/>
                <a:pathLst>
                  <a:path w="34215" h="34207" extrusionOk="0">
                    <a:moveTo>
                      <a:pt x="16667" y="1"/>
                    </a:moveTo>
                    <a:lnTo>
                      <a:pt x="16227" y="18"/>
                    </a:lnTo>
                    <a:lnTo>
                      <a:pt x="15795" y="44"/>
                    </a:lnTo>
                    <a:lnTo>
                      <a:pt x="15363" y="87"/>
                    </a:lnTo>
                    <a:lnTo>
                      <a:pt x="14932" y="130"/>
                    </a:lnTo>
                    <a:lnTo>
                      <a:pt x="14500" y="191"/>
                    </a:lnTo>
                    <a:lnTo>
                      <a:pt x="14085" y="260"/>
                    </a:lnTo>
                    <a:lnTo>
                      <a:pt x="13662" y="346"/>
                    </a:lnTo>
                    <a:lnTo>
                      <a:pt x="13248" y="433"/>
                    </a:lnTo>
                    <a:lnTo>
                      <a:pt x="12833" y="536"/>
                    </a:lnTo>
                    <a:lnTo>
                      <a:pt x="12427" y="648"/>
                    </a:lnTo>
                    <a:lnTo>
                      <a:pt x="12021" y="769"/>
                    </a:lnTo>
                    <a:lnTo>
                      <a:pt x="11624" y="899"/>
                    </a:lnTo>
                    <a:lnTo>
                      <a:pt x="11227" y="1037"/>
                    </a:lnTo>
                    <a:lnTo>
                      <a:pt x="10838" y="1184"/>
                    </a:lnTo>
                    <a:lnTo>
                      <a:pt x="10450" y="1339"/>
                    </a:lnTo>
                    <a:lnTo>
                      <a:pt x="10070" y="1512"/>
                    </a:lnTo>
                    <a:lnTo>
                      <a:pt x="9690" y="1685"/>
                    </a:lnTo>
                    <a:lnTo>
                      <a:pt x="9318" y="1866"/>
                    </a:lnTo>
                    <a:lnTo>
                      <a:pt x="8956" y="2065"/>
                    </a:lnTo>
                    <a:lnTo>
                      <a:pt x="8593" y="2263"/>
                    </a:lnTo>
                    <a:lnTo>
                      <a:pt x="8239" y="2471"/>
                    </a:lnTo>
                    <a:lnTo>
                      <a:pt x="7885" y="2695"/>
                    </a:lnTo>
                    <a:lnTo>
                      <a:pt x="7548" y="2920"/>
                    </a:lnTo>
                    <a:lnTo>
                      <a:pt x="7203" y="3153"/>
                    </a:lnTo>
                    <a:lnTo>
                      <a:pt x="6875" y="3395"/>
                    </a:lnTo>
                    <a:lnTo>
                      <a:pt x="6546" y="3645"/>
                    </a:lnTo>
                    <a:lnTo>
                      <a:pt x="6227" y="3904"/>
                    </a:lnTo>
                    <a:lnTo>
                      <a:pt x="5916" y="4172"/>
                    </a:lnTo>
                    <a:lnTo>
                      <a:pt x="5605" y="4439"/>
                    </a:lnTo>
                    <a:lnTo>
                      <a:pt x="5303" y="4724"/>
                    </a:lnTo>
                    <a:lnTo>
                      <a:pt x="5009" y="5009"/>
                    </a:lnTo>
                    <a:lnTo>
                      <a:pt x="4724" y="5303"/>
                    </a:lnTo>
                    <a:lnTo>
                      <a:pt x="4448" y="5605"/>
                    </a:lnTo>
                    <a:lnTo>
                      <a:pt x="4172" y="5907"/>
                    </a:lnTo>
                    <a:lnTo>
                      <a:pt x="3913" y="6218"/>
                    </a:lnTo>
                    <a:lnTo>
                      <a:pt x="3654" y="6538"/>
                    </a:lnTo>
                    <a:lnTo>
                      <a:pt x="3403" y="6866"/>
                    </a:lnTo>
                    <a:lnTo>
                      <a:pt x="3161" y="7203"/>
                    </a:lnTo>
                    <a:lnTo>
                      <a:pt x="2928" y="7540"/>
                    </a:lnTo>
                    <a:lnTo>
                      <a:pt x="2695" y="7885"/>
                    </a:lnTo>
                    <a:lnTo>
                      <a:pt x="2479" y="8230"/>
                    </a:lnTo>
                    <a:lnTo>
                      <a:pt x="2272" y="8584"/>
                    </a:lnTo>
                    <a:lnTo>
                      <a:pt x="2065" y="8947"/>
                    </a:lnTo>
                    <a:lnTo>
                      <a:pt x="1875" y="9318"/>
                    </a:lnTo>
                    <a:lnTo>
                      <a:pt x="1693" y="9690"/>
                    </a:lnTo>
                    <a:lnTo>
                      <a:pt x="1512" y="10061"/>
                    </a:lnTo>
                    <a:lnTo>
                      <a:pt x="1348" y="10441"/>
                    </a:lnTo>
                    <a:lnTo>
                      <a:pt x="1192" y="10830"/>
                    </a:lnTo>
                    <a:lnTo>
                      <a:pt x="1037" y="11218"/>
                    </a:lnTo>
                    <a:lnTo>
                      <a:pt x="899" y="11616"/>
                    </a:lnTo>
                    <a:lnTo>
                      <a:pt x="769" y="12013"/>
                    </a:lnTo>
                    <a:lnTo>
                      <a:pt x="648" y="12419"/>
                    </a:lnTo>
                    <a:lnTo>
                      <a:pt x="545" y="12825"/>
                    </a:lnTo>
                    <a:lnTo>
                      <a:pt x="441" y="13239"/>
                    </a:lnTo>
                    <a:lnTo>
                      <a:pt x="355" y="13654"/>
                    </a:lnTo>
                    <a:lnTo>
                      <a:pt x="268" y="14077"/>
                    </a:lnTo>
                    <a:lnTo>
                      <a:pt x="199" y="14500"/>
                    </a:lnTo>
                    <a:lnTo>
                      <a:pt x="139" y="14923"/>
                    </a:lnTo>
                    <a:lnTo>
                      <a:pt x="87" y="15355"/>
                    </a:lnTo>
                    <a:lnTo>
                      <a:pt x="53" y="15787"/>
                    </a:lnTo>
                    <a:lnTo>
                      <a:pt x="27" y="16227"/>
                    </a:lnTo>
                    <a:lnTo>
                      <a:pt x="9" y="16659"/>
                    </a:lnTo>
                    <a:lnTo>
                      <a:pt x="1" y="17099"/>
                    </a:lnTo>
                    <a:lnTo>
                      <a:pt x="9" y="17548"/>
                    </a:lnTo>
                    <a:lnTo>
                      <a:pt x="27" y="17980"/>
                    </a:lnTo>
                    <a:lnTo>
                      <a:pt x="53" y="18420"/>
                    </a:lnTo>
                    <a:lnTo>
                      <a:pt x="87" y="18852"/>
                    </a:lnTo>
                    <a:lnTo>
                      <a:pt x="139" y="19284"/>
                    </a:lnTo>
                    <a:lnTo>
                      <a:pt x="199" y="19707"/>
                    </a:lnTo>
                    <a:lnTo>
                      <a:pt x="268" y="20130"/>
                    </a:lnTo>
                    <a:lnTo>
                      <a:pt x="355" y="20553"/>
                    </a:lnTo>
                    <a:lnTo>
                      <a:pt x="441" y="20968"/>
                    </a:lnTo>
                    <a:lnTo>
                      <a:pt x="545" y="21382"/>
                    </a:lnTo>
                    <a:lnTo>
                      <a:pt x="648" y="21788"/>
                    </a:lnTo>
                    <a:lnTo>
                      <a:pt x="769" y="22194"/>
                    </a:lnTo>
                    <a:lnTo>
                      <a:pt x="899" y="22591"/>
                    </a:lnTo>
                    <a:lnTo>
                      <a:pt x="1037" y="22989"/>
                    </a:lnTo>
                    <a:lnTo>
                      <a:pt x="1192" y="23377"/>
                    </a:lnTo>
                    <a:lnTo>
                      <a:pt x="1348" y="23766"/>
                    </a:lnTo>
                    <a:lnTo>
                      <a:pt x="1512" y="24146"/>
                    </a:lnTo>
                    <a:lnTo>
                      <a:pt x="1693" y="24517"/>
                    </a:lnTo>
                    <a:lnTo>
                      <a:pt x="1875" y="24888"/>
                    </a:lnTo>
                    <a:lnTo>
                      <a:pt x="2065" y="25260"/>
                    </a:lnTo>
                    <a:lnTo>
                      <a:pt x="2272" y="25614"/>
                    </a:lnTo>
                    <a:lnTo>
                      <a:pt x="2479" y="25976"/>
                    </a:lnTo>
                    <a:lnTo>
                      <a:pt x="2695" y="26322"/>
                    </a:lnTo>
                    <a:lnTo>
                      <a:pt x="2928" y="26667"/>
                    </a:lnTo>
                    <a:lnTo>
                      <a:pt x="3161" y="27004"/>
                    </a:lnTo>
                    <a:lnTo>
                      <a:pt x="3403" y="27341"/>
                    </a:lnTo>
                    <a:lnTo>
                      <a:pt x="3654" y="27660"/>
                    </a:lnTo>
                    <a:lnTo>
                      <a:pt x="3913" y="27980"/>
                    </a:lnTo>
                    <a:lnTo>
                      <a:pt x="4172" y="28299"/>
                    </a:lnTo>
                    <a:lnTo>
                      <a:pt x="4448" y="28602"/>
                    </a:lnTo>
                    <a:lnTo>
                      <a:pt x="4724" y="28904"/>
                    </a:lnTo>
                    <a:lnTo>
                      <a:pt x="5009" y="29198"/>
                    </a:lnTo>
                    <a:lnTo>
                      <a:pt x="5303" y="29482"/>
                    </a:lnTo>
                    <a:lnTo>
                      <a:pt x="5605" y="29767"/>
                    </a:lnTo>
                    <a:lnTo>
                      <a:pt x="5916" y="30035"/>
                    </a:lnTo>
                    <a:lnTo>
                      <a:pt x="6227" y="30303"/>
                    </a:lnTo>
                    <a:lnTo>
                      <a:pt x="6546" y="30562"/>
                    </a:lnTo>
                    <a:lnTo>
                      <a:pt x="6875" y="30812"/>
                    </a:lnTo>
                    <a:lnTo>
                      <a:pt x="7203" y="31054"/>
                    </a:lnTo>
                    <a:lnTo>
                      <a:pt x="7548" y="31287"/>
                    </a:lnTo>
                    <a:lnTo>
                      <a:pt x="7885" y="31512"/>
                    </a:lnTo>
                    <a:lnTo>
                      <a:pt x="8239" y="31736"/>
                    </a:lnTo>
                    <a:lnTo>
                      <a:pt x="8593" y="31944"/>
                    </a:lnTo>
                    <a:lnTo>
                      <a:pt x="8956" y="32142"/>
                    </a:lnTo>
                    <a:lnTo>
                      <a:pt x="9318" y="32341"/>
                    </a:lnTo>
                    <a:lnTo>
                      <a:pt x="9690" y="32522"/>
                    </a:lnTo>
                    <a:lnTo>
                      <a:pt x="10070" y="32695"/>
                    </a:lnTo>
                    <a:lnTo>
                      <a:pt x="10450" y="32868"/>
                    </a:lnTo>
                    <a:lnTo>
                      <a:pt x="10838" y="33023"/>
                    </a:lnTo>
                    <a:lnTo>
                      <a:pt x="11227" y="33170"/>
                    </a:lnTo>
                    <a:lnTo>
                      <a:pt x="11624" y="33308"/>
                    </a:lnTo>
                    <a:lnTo>
                      <a:pt x="12021" y="33438"/>
                    </a:lnTo>
                    <a:lnTo>
                      <a:pt x="12427" y="33558"/>
                    </a:lnTo>
                    <a:lnTo>
                      <a:pt x="12833" y="33671"/>
                    </a:lnTo>
                    <a:lnTo>
                      <a:pt x="13248" y="33774"/>
                    </a:lnTo>
                    <a:lnTo>
                      <a:pt x="13662" y="33861"/>
                    </a:lnTo>
                    <a:lnTo>
                      <a:pt x="14085" y="33938"/>
                    </a:lnTo>
                    <a:lnTo>
                      <a:pt x="14500" y="34016"/>
                    </a:lnTo>
                    <a:lnTo>
                      <a:pt x="14932" y="34068"/>
                    </a:lnTo>
                    <a:lnTo>
                      <a:pt x="15363" y="34120"/>
                    </a:lnTo>
                    <a:lnTo>
                      <a:pt x="15795" y="34163"/>
                    </a:lnTo>
                    <a:lnTo>
                      <a:pt x="16227" y="34189"/>
                    </a:lnTo>
                    <a:lnTo>
                      <a:pt x="16667" y="34206"/>
                    </a:lnTo>
                    <a:lnTo>
                      <a:pt x="17548" y="34206"/>
                    </a:lnTo>
                    <a:lnTo>
                      <a:pt x="17989" y="34189"/>
                    </a:lnTo>
                    <a:lnTo>
                      <a:pt x="18429" y="34163"/>
                    </a:lnTo>
                    <a:lnTo>
                      <a:pt x="18861" y="34120"/>
                    </a:lnTo>
                    <a:lnTo>
                      <a:pt x="19284" y="34068"/>
                    </a:lnTo>
                    <a:lnTo>
                      <a:pt x="19716" y="34016"/>
                    </a:lnTo>
                    <a:lnTo>
                      <a:pt x="20139" y="33938"/>
                    </a:lnTo>
                    <a:lnTo>
                      <a:pt x="20553" y="33861"/>
                    </a:lnTo>
                    <a:lnTo>
                      <a:pt x="20976" y="33774"/>
                    </a:lnTo>
                    <a:lnTo>
                      <a:pt x="21382" y="33671"/>
                    </a:lnTo>
                    <a:lnTo>
                      <a:pt x="21788" y="33558"/>
                    </a:lnTo>
                    <a:lnTo>
                      <a:pt x="22194" y="33438"/>
                    </a:lnTo>
                    <a:lnTo>
                      <a:pt x="22591" y="33308"/>
                    </a:lnTo>
                    <a:lnTo>
                      <a:pt x="22989" y="33170"/>
                    </a:lnTo>
                    <a:lnTo>
                      <a:pt x="23386" y="33023"/>
                    </a:lnTo>
                    <a:lnTo>
                      <a:pt x="23766" y="32868"/>
                    </a:lnTo>
                    <a:lnTo>
                      <a:pt x="24146" y="32695"/>
                    </a:lnTo>
                    <a:lnTo>
                      <a:pt x="24526" y="32522"/>
                    </a:lnTo>
                    <a:lnTo>
                      <a:pt x="24897" y="32341"/>
                    </a:lnTo>
                    <a:lnTo>
                      <a:pt x="25260" y="32142"/>
                    </a:lnTo>
                    <a:lnTo>
                      <a:pt x="25622" y="31944"/>
                    </a:lnTo>
                    <a:lnTo>
                      <a:pt x="25976" y="31736"/>
                    </a:lnTo>
                    <a:lnTo>
                      <a:pt x="26330" y="31512"/>
                    </a:lnTo>
                    <a:lnTo>
                      <a:pt x="26676" y="31287"/>
                    </a:lnTo>
                    <a:lnTo>
                      <a:pt x="27013" y="31054"/>
                    </a:lnTo>
                    <a:lnTo>
                      <a:pt x="27341" y="30812"/>
                    </a:lnTo>
                    <a:lnTo>
                      <a:pt x="27669" y="30562"/>
                    </a:lnTo>
                    <a:lnTo>
                      <a:pt x="27989" y="30303"/>
                    </a:lnTo>
                    <a:lnTo>
                      <a:pt x="28308" y="30035"/>
                    </a:lnTo>
                    <a:lnTo>
                      <a:pt x="28610" y="29767"/>
                    </a:lnTo>
                    <a:lnTo>
                      <a:pt x="28913" y="29482"/>
                    </a:lnTo>
                    <a:lnTo>
                      <a:pt x="29206" y="29198"/>
                    </a:lnTo>
                    <a:lnTo>
                      <a:pt x="29491" y="28904"/>
                    </a:lnTo>
                    <a:lnTo>
                      <a:pt x="29767" y="28602"/>
                    </a:lnTo>
                    <a:lnTo>
                      <a:pt x="30044" y="28299"/>
                    </a:lnTo>
                    <a:lnTo>
                      <a:pt x="30311" y="27980"/>
                    </a:lnTo>
                    <a:lnTo>
                      <a:pt x="30571" y="27660"/>
                    </a:lnTo>
                    <a:lnTo>
                      <a:pt x="30821" y="27341"/>
                    </a:lnTo>
                    <a:lnTo>
                      <a:pt x="31063" y="27004"/>
                    </a:lnTo>
                    <a:lnTo>
                      <a:pt x="31296" y="26667"/>
                    </a:lnTo>
                    <a:lnTo>
                      <a:pt x="31520" y="26322"/>
                    </a:lnTo>
                    <a:lnTo>
                      <a:pt x="31736" y="25976"/>
                    </a:lnTo>
                    <a:lnTo>
                      <a:pt x="31952" y="25614"/>
                    </a:lnTo>
                    <a:lnTo>
                      <a:pt x="32151" y="25260"/>
                    </a:lnTo>
                    <a:lnTo>
                      <a:pt x="32341" y="24888"/>
                    </a:lnTo>
                    <a:lnTo>
                      <a:pt x="32531" y="24517"/>
                    </a:lnTo>
                    <a:lnTo>
                      <a:pt x="32704" y="24146"/>
                    </a:lnTo>
                    <a:lnTo>
                      <a:pt x="32868" y="23766"/>
                    </a:lnTo>
                    <a:lnTo>
                      <a:pt x="33032" y="23377"/>
                    </a:lnTo>
                    <a:lnTo>
                      <a:pt x="33178" y="22989"/>
                    </a:lnTo>
                    <a:lnTo>
                      <a:pt x="33317" y="22591"/>
                    </a:lnTo>
                    <a:lnTo>
                      <a:pt x="33446" y="22194"/>
                    </a:lnTo>
                    <a:lnTo>
                      <a:pt x="33567" y="21788"/>
                    </a:lnTo>
                    <a:lnTo>
                      <a:pt x="33679" y="21382"/>
                    </a:lnTo>
                    <a:lnTo>
                      <a:pt x="33774" y="20968"/>
                    </a:lnTo>
                    <a:lnTo>
                      <a:pt x="33869" y="20553"/>
                    </a:lnTo>
                    <a:lnTo>
                      <a:pt x="33947" y="20130"/>
                    </a:lnTo>
                    <a:lnTo>
                      <a:pt x="34016" y="19707"/>
                    </a:lnTo>
                    <a:lnTo>
                      <a:pt x="34077" y="19284"/>
                    </a:lnTo>
                    <a:lnTo>
                      <a:pt x="34128" y="18852"/>
                    </a:lnTo>
                    <a:lnTo>
                      <a:pt x="34163" y="18420"/>
                    </a:lnTo>
                    <a:lnTo>
                      <a:pt x="34189" y="17980"/>
                    </a:lnTo>
                    <a:lnTo>
                      <a:pt x="34206" y="17548"/>
                    </a:lnTo>
                    <a:lnTo>
                      <a:pt x="34215" y="17099"/>
                    </a:lnTo>
                    <a:lnTo>
                      <a:pt x="34206" y="16659"/>
                    </a:lnTo>
                    <a:lnTo>
                      <a:pt x="34189" y="16227"/>
                    </a:lnTo>
                    <a:lnTo>
                      <a:pt x="34163" y="15787"/>
                    </a:lnTo>
                    <a:lnTo>
                      <a:pt x="34128" y="15355"/>
                    </a:lnTo>
                    <a:lnTo>
                      <a:pt x="34077" y="14923"/>
                    </a:lnTo>
                    <a:lnTo>
                      <a:pt x="34016" y="14500"/>
                    </a:lnTo>
                    <a:lnTo>
                      <a:pt x="33947" y="14077"/>
                    </a:lnTo>
                    <a:lnTo>
                      <a:pt x="33869" y="13654"/>
                    </a:lnTo>
                    <a:lnTo>
                      <a:pt x="33774" y="13239"/>
                    </a:lnTo>
                    <a:lnTo>
                      <a:pt x="33679" y="12825"/>
                    </a:lnTo>
                    <a:lnTo>
                      <a:pt x="33567" y="12419"/>
                    </a:lnTo>
                    <a:lnTo>
                      <a:pt x="33446" y="12013"/>
                    </a:lnTo>
                    <a:lnTo>
                      <a:pt x="33317" y="11616"/>
                    </a:lnTo>
                    <a:lnTo>
                      <a:pt x="33178" y="11218"/>
                    </a:lnTo>
                    <a:lnTo>
                      <a:pt x="33032" y="10830"/>
                    </a:lnTo>
                    <a:lnTo>
                      <a:pt x="32868" y="10441"/>
                    </a:lnTo>
                    <a:lnTo>
                      <a:pt x="32704" y="10061"/>
                    </a:lnTo>
                    <a:lnTo>
                      <a:pt x="32531" y="9690"/>
                    </a:lnTo>
                    <a:lnTo>
                      <a:pt x="32341" y="9318"/>
                    </a:lnTo>
                    <a:lnTo>
                      <a:pt x="32151" y="8947"/>
                    </a:lnTo>
                    <a:lnTo>
                      <a:pt x="31952" y="8584"/>
                    </a:lnTo>
                    <a:lnTo>
                      <a:pt x="31736" y="8230"/>
                    </a:lnTo>
                    <a:lnTo>
                      <a:pt x="31520" y="7885"/>
                    </a:lnTo>
                    <a:lnTo>
                      <a:pt x="31296" y="7540"/>
                    </a:lnTo>
                    <a:lnTo>
                      <a:pt x="31063" y="7203"/>
                    </a:lnTo>
                    <a:lnTo>
                      <a:pt x="30821" y="6866"/>
                    </a:lnTo>
                    <a:lnTo>
                      <a:pt x="30571" y="6538"/>
                    </a:lnTo>
                    <a:lnTo>
                      <a:pt x="30311" y="6218"/>
                    </a:lnTo>
                    <a:lnTo>
                      <a:pt x="30044" y="5907"/>
                    </a:lnTo>
                    <a:lnTo>
                      <a:pt x="29767" y="5605"/>
                    </a:lnTo>
                    <a:lnTo>
                      <a:pt x="29491" y="5303"/>
                    </a:lnTo>
                    <a:lnTo>
                      <a:pt x="29206" y="5009"/>
                    </a:lnTo>
                    <a:lnTo>
                      <a:pt x="28913" y="4724"/>
                    </a:lnTo>
                    <a:lnTo>
                      <a:pt x="28610" y="4439"/>
                    </a:lnTo>
                    <a:lnTo>
                      <a:pt x="28308" y="4172"/>
                    </a:lnTo>
                    <a:lnTo>
                      <a:pt x="27989" y="3904"/>
                    </a:lnTo>
                    <a:lnTo>
                      <a:pt x="27669" y="3645"/>
                    </a:lnTo>
                    <a:lnTo>
                      <a:pt x="27341" y="3395"/>
                    </a:lnTo>
                    <a:lnTo>
                      <a:pt x="27013" y="3153"/>
                    </a:lnTo>
                    <a:lnTo>
                      <a:pt x="26676" y="2920"/>
                    </a:lnTo>
                    <a:lnTo>
                      <a:pt x="26330" y="2695"/>
                    </a:lnTo>
                    <a:lnTo>
                      <a:pt x="25976" y="2471"/>
                    </a:lnTo>
                    <a:lnTo>
                      <a:pt x="25622" y="2263"/>
                    </a:lnTo>
                    <a:lnTo>
                      <a:pt x="25260" y="2065"/>
                    </a:lnTo>
                    <a:lnTo>
                      <a:pt x="24897" y="1866"/>
                    </a:lnTo>
                    <a:lnTo>
                      <a:pt x="24526" y="1685"/>
                    </a:lnTo>
                    <a:lnTo>
                      <a:pt x="24146" y="1512"/>
                    </a:lnTo>
                    <a:lnTo>
                      <a:pt x="23766" y="1339"/>
                    </a:lnTo>
                    <a:lnTo>
                      <a:pt x="23386" y="1184"/>
                    </a:lnTo>
                    <a:lnTo>
                      <a:pt x="22989" y="1037"/>
                    </a:lnTo>
                    <a:lnTo>
                      <a:pt x="22591" y="899"/>
                    </a:lnTo>
                    <a:lnTo>
                      <a:pt x="22194" y="769"/>
                    </a:lnTo>
                    <a:lnTo>
                      <a:pt x="21788" y="648"/>
                    </a:lnTo>
                    <a:lnTo>
                      <a:pt x="21382" y="536"/>
                    </a:lnTo>
                    <a:lnTo>
                      <a:pt x="20976" y="433"/>
                    </a:lnTo>
                    <a:lnTo>
                      <a:pt x="20553" y="346"/>
                    </a:lnTo>
                    <a:lnTo>
                      <a:pt x="20139" y="260"/>
                    </a:lnTo>
                    <a:lnTo>
                      <a:pt x="19716" y="191"/>
                    </a:lnTo>
                    <a:lnTo>
                      <a:pt x="19284" y="130"/>
                    </a:lnTo>
                    <a:lnTo>
                      <a:pt x="18861" y="87"/>
                    </a:lnTo>
                    <a:lnTo>
                      <a:pt x="18429" y="44"/>
                    </a:lnTo>
                    <a:lnTo>
                      <a:pt x="17989" y="18"/>
                    </a:lnTo>
                    <a:lnTo>
                      <a:pt x="1754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15"/>
              <p:cNvSpPr/>
              <p:nvPr/>
            </p:nvSpPr>
            <p:spPr>
              <a:xfrm>
                <a:off x="2616350" y="668600"/>
                <a:ext cx="534975" cy="469575"/>
              </a:xfrm>
              <a:custGeom>
                <a:avLst/>
                <a:gdLst/>
                <a:ahLst/>
                <a:cxnLst/>
                <a:rect l="l" t="t" r="r" b="b"/>
                <a:pathLst>
                  <a:path w="21399" h="18783" extrusionOk="0">
                    <a:moveTo>
                      <a:pt x="786" y="0"/>
                    </a:moveTo>
                    <a:lnTo>
                      <a:pt x="691" y="285"/>
                    </a:lnTo>
                    <a:lnTo>
                      <a:pt x="605" y="570"/>
                    </a:lnTo>
                    <a:lnTo>
                      <a:pt x="518" y="847"/>
                    </a:lnTo>
                    <a:lnTo>
                      <a:pt x="441" y="1140"/>
                    </a:lnTo>
                    <a:lnTo>
                      <a:pt x="371" y="1425"/>
                    </a:lnTo>
                    <a:lnTo>
                      <a:pt x="311" y="1710"/>
                    </a:lnTo>
                    <a:lnTo>
                      <a:pt x="251" y="2004"/>
                    </a:lnTo>
                    <a:lnTo>
                      <a:pt x="199" y="2297"/>
                    </a:lnTo>
                    <a:lnTo>
                      <a:pt x="156" y="2591"/>
                    </a:lnTo>
                    <a:lnTo>
                      <a:pt x="112" y="2885"/>
                    </a:lnTo>
                    <a:lnTo>
                      <a:pt x="78" y="3178"/>
                    </a:lnTo>
                    <a:lnTo>
                      <a:pt x="52" y="3472"/>
                    </a:lnTo>
                    <a:lnTo>
                      <a:pt x="26" y="3765"/>
                    </a:lnTo>
                    <a:lnTo>
                      <a:pt x="9" y="4059"/>
                    </a:lnTo>
                    <a:lnTo>
                      <a:pt x="0" y="4361"/>
                    </a:lnTo>
                    <a:lnTo>
                      <a:pt x="0" y="4655"/>
                    </a:lnTo>
                    <a:lnTo>
                      <a:pt x="0" y="5018"/>
                    </a:lnTo>
                    <a:lnTo>
                      <a:pt x="17" y="5380"/>
                    </a:lnTo>
                    <a:lnTo>
                      <a:pt x="43" y="5734"/>
                    </a:lnTo>
                    <a:lnTo>
                      <a:pt x="69" y="6088"/>
                    </a:lnTo>
                    <a:lnTo>
                      <a:pt x="112" y="6442"/>
                    </a:lnTo>
                    <a:lnTo>
                      <a:pt x="164" y="6796"/>
                    </a:lnTo>
                    <a:lnTo>
                      <a:pt x="225" y="7142"/>
                    </a:lnTo>
                    <a:lnTo>
                      <a:pt x="285" y="7487"/>
                    </a:lnTo>
                    <a:lnTo>
                      <a:pt x="363" y="7833"/>
                    </a:lnTo>
                    <a:lnTo>
                      <a:pt x="449" y="8169"/>
                    </a:lnTo>
                    <a:lnTo>
                      <a:pt x="536" y="8506"/>
                    </a:lnTo>
                    <a:lnTo>
                      <a:pt x="639" y="8834"/>
                    </a:lnTo>
                    <a:lnTo>
                      <a:pt x="751" y="9163"/>
                    </a:lnTo>
                    <a:lnTo>
                      <a:pt x="864" y="9491"/>
                    </a:lnTo>
                    <a:lnTo>
                      <a:pt x="985" y="9810"/>
                    </a:lnTo>
                    <a:lnTo>
                      <a:pt x="1114" y="10130"/>
                    </a:lnTo>
                    <a:lnTo>
                      <a:pt x="1252" y="10449"/>
                    </a:lnTo>
                    <a:lnTo>
                      <a:pt x="1399" y="10760"/>
                    </a:lnTo>
                    <a:lnTo>
                      <a:pt x="1555" y="11062"/>
                    </a:lnTo>
                    <a:lnTo>
                      <a:pt x="1719" y="11365"/>
                    </a:lnTo>
                    <a:lnTo>
                      <a:pt x="1883" y="11667"/>
                    </a:lnTo>
                    <a:lnTo>
                      <a:pt x="2055" y="11960"/>
                    </a:lnTo>
                    <a:lnTo>
                      <a:pt x="2237" y="12245"/>
                    </a:lnTo>
                    <a:lnTo>
                      <a:pt x="2427" y="12530"/>
                    </a:lnTo>
                    <a:lnTo>
                      <a:pt x="2625" y="12815"/>
                    </a:lnTo>
                    <a:lnTo>
                      <a:pt x="2824" y="13083"/>
                    </a:lnTo>
                    <a:lnTo>
                      <a:pt x="3031" y="13359"/>
                    </a:lnTo>
                    <a:lnTo>
                      <a:pt x="3247" y="13619"/>
                    </a:lnTo>
                    <a:lnTo>
                      <a:pt x="3463" y="13878"/>
                    </a:lnTo>
                    <a:lnTo>
                      <a:pt x="3687" y="14137"/>
                    </a:lnTo>
                    <a:lnTo>
                      <a:pt x="3921" y="14387"/>
                    </a:lnTo>
                    <a:lnTo>
                      <a:pt x="4154" y="14629"/>
                    </a:lnTo>
                    <a:lnTo>
                      <a:pt x="4404" y="14862"/>
                    </a:lnTo>
                    <a:lnTo>
                      <a:pt x="4646" y="15095"/>
                    </a:lnTo>
                    <a:lnTo>
                      <a:pt x="4905" y="15320"/>
                    </a:lnTo>
                    <a:lnTo>
                      <a:pt x="5164" y="15544"/>
                    </a:lnTo>
                    <a:lnTo>
                      <a:pt x="5432" y="15751"/>
                    </a:lnTo>
                    <a:lnTo>
                      <a:pt x="5700" y="15959"/>
                    </a:lnTo>
                    <a:lnTo>
                      <a:pt x="5976" y="16166"/>
                    </a:lnTo>
                    <a:lnTo>
                      <a:pt x="6252" y="16356"/>
                    </a:lnTo>
                    <a:lnTo>
                      <a:pt x="6537" y="16546"/>
                    </a:lnTo>
                    <a:lnTo>
                      <a:pt x="6822" y="16727"/>
                    </a:lnTo>
                    <a:lnTo>
                      <a:pt x="7116" y="16900"/>
                    </a:lnTo>
                    <a:lnTo>
                      <a:pt x="7418" y="17073"/>
                    </a:lnTo>
                    <a:lnTo>
                      <a:pt x="7720" y="17228"/>
                    </a:lnTo>
                    <a:lnTo>
                      <a:pt x="8023" y="17384"/>
                    </a:lnTo>
                    <a:lnTo>
                      <a:pt x="8333" y="17530"/>
                    </a:lnTo>
                    <a:lnTo>
                      <a:pt x="8653" y="17669"/>
                    </a:lnTo>
                    <a:lnTo>
                      <a:pt x="8972" y="17798"/>
                    </a:lnTo>
                    <a:lnTo>
                      <a:pt x="9292" y="17919"/>
                    </a:lnTo>
                    <a:lnTo>
                      <a:pt x="9620" y="18040"/>
                    </a:lnTo>
                    <a:lnTo>
                      <a:pt x="9948" y="18144"/>
                    </a:lnTo>
                    <a:lnTo>
                      <a:pt x="10276" y="18247"/>
                    </a:lnTo>
                    <a:lnTo>
                      <a:pt x="10613" y="18334"/>
                    </a:lnTo>
                    <a:lnTo>
                      <a:pt x="10959" y="18420"/>
                    </a:lnTo>
                    <a:lnTo>
                      <a:pt x="11295" y="18498"/>
                    </a:lnTo>
                    <a:lnTo>
                      <a:pt x="11641" y="18558"/>
                    </a:lnTo>
                    <a:lnTo>
                      <a:pt x="11986" y="18618"/>
                    </a:lnTo>
                    <a:lnTo>
                      <a:pt x="12340" y="18670"/>
                    </a:lnTo>
                    <a:lnTo>
                      <a:pt x="12694" y="18713"/>
                    </a:lnTo>
                    <a:lnTo>
                      <a:pt x="13048" y="18739"/>
                    </a:lnTo>
                    <a:lnTo>
                      <a:pt x="13402" y="18765"/>
                    </a:lnTo>
                    <a:lnTo>
                      <a:pt x="13765" y="18783"/>
                    </a:lnTo>
                    <a:lnTo>
                      <a:pt x="14128" y="18783"/>
                    </a:lnTo>
                    <a:lnTo>
                      <a:pt x="14611" y="18774"/>
                    </a:lnTo>
                    <a:lnTo>
                      <a:pt x="15086" y="18748"/>
                    </a:lnTo>
                    <a:lnTo>
                      <a:pt x="15561" y="18713"/>
                    </a:lnTo>
                    <a:lnTo>
                      <a:pt x="16036" y="18653"/>
                    </a:lnTo>
                    <a:lnTo>
                      <a:pt x="16511" y="18584"/>
                    </a:lnTo>
                    <a:lnTo>
                      <a:pt x="16978" y="18498"/>
                    </a:lnTo>
                    <a:lnTo>
                      <a:pt x="17444" y="18394"/>
                    </a:lnTo>
                    <a:lnTo>
                      <a:pt x="17902" y="18273"/>
                    </a:lnTo>
                    <a:lnTo>
                      <a:pt x="18359" y="18135"/>
                    </a:lnTo>
                    <a:lnTo>
                      <a:pt x="18808" y="17988"/>
                    </a:lnTo>
                    <a:lnTo>
                      <a:pt x="19257" y="17824"/>
                    </a:lnTo>
                    <a:lnTo>
                      <a:pt x="19698" y="17643"/>
                    </a:lnTo>
                    <a:lnTo>
                      <a:pt x="20130" y="17444"/>
                    </a:lnTo>
                    <a:lnTo>
                      <a:pt x="20561" y="17237"/>
                    </a:lnTo>
                    <a:lnTo>
                      <a:pt x="20984" y="17012"/>
                    </a:lnTo>
                    <a:lnTo>
                      <a:pt x="21399" y="16770"/>
                    </a:lnTo>
                    <a:lnTo>
                      <a:pt x="14128" y="4655"/>
                    </a:lnTo>
                    <a:lnTo>
                      <a:pt x="78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15"/>
              <p:cNvSpPr/>
              <p:nvPr/>
            </p:nvSpPr>
            <p:spPr>
              <a:xfrm>
                <a:off x="2987875" y="778275"/>
                <a:ext cx="353225" cy="301600"/>
              </a:xfrm>
              <a:custGeom>
                <a:avLst/>
                <a:gdLst/>
                <a:ahLst/>
                <a:cxnLst/>
                <a:rect l="l" t="t" r="r" b="b"/>
                <a:pathLst>
                  <a:path w="14129" h="12064" extrusionOk="0">
                    <a:moveTo>
                      <a:pt x="1" y="0"/>
                    </a:moveTo>
                    <a:lnTo>
                      <a:pt x="7367" y="12064"/>
                    </a:lnTo>
                    <a:lnTo>
                      <a:pt x="7747" y="11822"/>
                    </a:lnTo>
                    <a:lnTo>
                      <a:pt x="8118" y="11563"/>
                    </a:lnTo>
                    <a:lnTo>
                      <a:pt x="8490" y="11304"/>
                    </a:lnTo>
                    <a:lnTo>
                      <a:pt x="8844" y="11028"/>
                    </a:lnTo>
                    <a:lnTo>
                      <a:pt x="9189" y="10734"/>
                    </a:lnTo>
                    <a:lnTo>
                      <a:pt x="9526" y="10440"/>
                    </a:lnTo>
                    <a:lnTo>
                      <a:pt x="9854" y="10130"/>
                    </a:lnTo>
                    <a:lnTo>
                      <a:pt x="10174" y="9810"/>
                    </a:lnTo>
                    <a:lnTo>
                      <a:pt x="10484" y="9482"/>
                    </a:lnTo>
                    <a:lnTo>
                      <a:pt x="10778" y="9145"/>
                    </a:lnTo>
                    <a:lnTo>
                      <a:pt x="11063" y="8791"/>
                    </a:lnTo>
                    <a:lnTo>
                      <a:pt x="11339" y="8437"/>
                    </a:lnTo>
                    <a:lnTo>
                      <a:pt x="11598" y="8066"/>
                    </a:lnTo>
                    <a:lnTo>
                      <a:pt x="11857" y="7694"/>
                    </a:lnTo>
                    <a:lnTo>
                      <a:pt x="12091" y="7306"/>
                    </a:lnTo>
                    <a:lnTo>
                      <a:pt x="12324" y="6917"/>
                    </a:lnTo>
                    <a:lnTo>
                      <a:pt x="12540" y="6520"/>
                    </a:lnTo>
                    <a:lnTo>
                      <a:pt x="12738" y="6114"/>
                    </a:lnTo>
                    <a:lnTo>
                      <a:pt x="12928" y="5700"/>
                    </a:lnTo>
                    <a:lnTo>
                      <a:pt x="13101" y="5285"/>
                    </a:lnTo>
                    <a:lnTo>
                      <a:pt x="13265" y="4871"/>
                    </a:lnTo>
                    <a:lnTo>
                      <a:pt x="13412" y="4439"/>
                    </a:lnTo>
                    <a:lnTo>
                      <a:pt x="13550" y="4007"/>
                    </a:lnTo>
                    <a:lnTo>
                      <a:pt x="13671" y="3575"/>
                    </a:lnTo>
                    <a:lnTo>
                      <a:pt x="13775" y="3143"/>
                    </a:lnTo>
                    <a:lnTo>
                      <a:pt x="13870" y="2703"/>
                    </a:lnTo>
                    <a:lnTo>
                      <a:pt x="13947" y="2254"/>
                    </a:lnTo>
                    <a:lnTo>
                      <a:pt x="14016" y="1805"/>
                    </a:lnTo>
                    <a:lnTo>
                      <a:pt x="14068" y="1365"/>
                    </a:lnTo>
                    <a:lnTo>
                      <a:pt x="14103" y="907"/>
                    </a:lnTo>
                    <a:lnTo>
                      <a:pt x="14120" y="458"/>
                    </a:lnTo>
                    <a:lnTo>
                      <a:pt x="1412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15"/>
              <p:cNvSpPr/>
              <p:nvPr/>
            </p:nvSpPr>
            <p:spPr>
              <a:xfrm>
                <a:off x="2989825" y="501275"/>
                <a:ext cx="353225" cy="260175"/>
              </a:xfrm>
              <a:custGeom>
                <a:avLst/>
                <a:gdLst/>
                <a:ahLst/>
                <a:cxnLst/>
                <a:rect l="l" t="t" r="r" b="b"/>
                <a:pathLst>
                  <a:path w="14129" h="10407" extrusionOk="0">
                    <a:moveTo>
                      <a:pt x="9569" y="1"/>
                    </a:moveTo>
                    <a:lnTo>
                      <a:pt x="1" y="10407"/>
                    </a:lnTo>
                    <a:lnTo>
                      <a:pt x="14128" y="10208"/>
                    </a:lnTo>
                    <a:lnTo>
                      <a:pt x="14120" y="9845"/>
                    </a:lnTo>
                    <a:lnTo>
                      <a:pt x="14102" y="9491"/>
                    </a:lnTo>
                    <a:lnTo>
                      <a:pt x="14077" y="9128"/>
                    </a:lnTo>
                    <a:lnTo>
                      <a:pt x="14042" y="8774"/>
                    </a:lnTo>
                    <a:lnTo>
                      <a:pt x="13990" y="8420"/>
                    </a:lnTo>
                    <a:lnTo>
                      <a:pt x="13938" y="8066"/>
                    </a:lnTo>
                    <a:lnTo>
                      <a:pt x="13878" y="7712"/>
                    </a:lnTo>
                    <a:lnTo>
                      <a:pt x="13800" y="7358"/>
                    </a:lnTo>
                    <a:lnTo>
                      <a:pt x="13722" y="7013"/>
                    </a:lnTo>
                    <a:lnTo>
                      <a:pt x="13627" y="6659"/>
                    </a:lnTo>
                    <a:lnTo>
                      <a:pt x="13532" y="6313"/>
                    </a:lnTo>
                    <a:lnTo>
                      <a:pt x="13420" y="5977"/>
                    </a:lnTo>
                    <a:lnTo>
                      <a:pt x="13308" y="5631"/>
                    </a:lnTo>
                    <a:lnTo>
                      <a:pt x="13178" y="5294"/>
                    </a:lnTo>
                    <a:lnTo>
                      <a:pt x="13040" y="4966"/>
                    </a:lnTo>
                    <a:lnTo>
                      <a:pt x="12902" y="4638"/>
                    </a:lnTo>
                    <a:lnTo>
                      <a:pt x="12747" y="4310"/>
                    </a:lnTo>
                    <a:lnTo>
                      <a:pt x="12591" y="3982"/>
                    </a:lnTo>
                    <a:lnTo>
                      <a:pt x="12427" y="3662"/>
                    </a:lnTo>
                    <a:lnTo>
                      <a:pt x="12246" y="3351"/>
                    </a:lnTo>
                    <a:lnTo>
                      <a:pt x="12064" y="3040"/>
                    </a:lnTo>
                    <a:lnTo>
                      <a:pt x="11874" y="2738"/>
                    </a:lnTo>
                    <a:lnTo>
                      <a:pt x="11676" y="2445"/>
                    </a:lnTo>
                    <a:lnTo>
                      <a:pt x="11469" y="2151"/>
                    </a:lnTo>
                    <a:lnTo>
                      <a:pt x="11253" y="1857"/>
                    </a:lnTo>
                    <a:lnTo>
                      <a:pt x="11037" y="1572"/>
                    </a:lnTo>
                    <a:lnTo>
                      <a:pt x="10812" y="1296"/>
                    </a:lnTo>
                    <a:lnTo>
                      <a:pt x="10570" y="1028"/>
                    </a:lnTo>
                    <a:lnTo>
                      <a:pt x="10329" y="761"/>
                    </a:lnTo>
                    <a:lnTo>
                      <a:pt x="10087" y="502"/>
                    </a:lnTo>
                    <a:lnTo>
                      <a:pt x="9828" y="251"/>
                    </a:lnTo>
                    <a:lnTo>
                      <a:pt x="956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15"/>
              <p:cNvSpPr/>
              <p:nvPr/>
            </p:nvSpPr>
            <p:spPr>
              <a:xfrm>
                <a:off x="3147000" y="1284100"/>
                <a:ext cx="2266850" cy="3420975"/>
              </a:xfrm>
              <a:custGeom>
                <a:avLst/>
                <a:gdLst/>
                <a:ahLst/>
                <a:cxnLst/>
                <a:rect l="l" t="t" r="r" b="b"/>
                <a:pathLst>
                  <a:path w="90674" h="136839" extrusionOk="0">
                    <a:moveTo>
                      <a:pt x="0" y="0"/>
                    </a:moveTo>
                    <a:lnTo>
                      <a:pt x="0" y="136839"/>
                    </a:lnTo>
                    <a:lnTo>
                      <a:pt x="90673" y="136839"/>
                    </a:lnTo>
                    <a:lnTo>
                      <a:pt x="90673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15"/>
              <p:cNvSpPr/>
              <p:nvPr/>
            </p:nvSpPr>
            <p:spPr>
              <a:xfrm>
                <a:off x="3859200" y="2931975"/>
                <a:ext cx="161300" cy="679000"/>
              </a:xfrm>
              <a:custGeom>
                <a:avLst/>
                <a:gdLst/>
                <a:ahLst/>
                <a:cxnLst/>
                <a:rect l="l" t="t" r="r" b="b"/>
                <a:pathLst>
                  <a:path w="6452" h="27160" extrusionOk="0">
                    <a:moveTo>
                      <a:pt x="1" y="0"/>
                    </a:moveTo>
                    <a:lnTo>
                      <a:pt x="1" y="27159"/>
                    </a:lnTo>
                    <a:lnTo>
                      <a:pt x="6452" y="27159"/>
                    </a:lnTo>
                    <a:lnTo>
                      <a:pt x="645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15"/>
              <p:cNvSpPr/>
              <p:nvPr/>
            </p:nvSpPr>
            <p:spPr>
              <a:xfrm>
                <a:off x="4552000" y="2599725"/>
                <a:ext cx="161075" cy="1011250"/>
              </a:xfrm>
              <a:custGeom>
                <a:avLst/>
                <a:gdLst/>
                <a:ahLst/>
                <a:cxnLst/>
                <a:rect l="l" t="t" r="r" b="b"/>
                <a:pathLst>
                  <a:path w="6443" h="40450" extrusionOk="0">
                    <a:moveTo>
                      <a:pt x="0" y="0"/>
                    </a:moveTo>
                    <a:lnTo>
                      <a:pt x="0" y="40449"/>
                    </a:lnTo>
                    <a:lnTo>
                      <a:pt x="6442" y="40449"/>
                    </a:lnTo>
                    <a:lnTo>
                      <a:pt x="644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15"/>
              <p:cNvSpPr/>
              <p:nvPr/>
            </p:nvSpPr>
            <p:spPr>
              <a:xfrm>
                <a:off x="4898275" y="2141375"/>
                <a:ext cx="161300" cy="1469600"/>
              </a:xfrm>
              <a:custGeom>
                <a:avLst/>
                <a:gdLst/>
                <a:ahLst/>
                <a:cxnLst/>
                <a:rect l="l" t="t" r="r" b="b"/>
                <a:pathLst>
                  <a:path w="6452" h="58784" extrusionOk="0">
                    <a:moveTo>
                      <a:pt x="1" y="1"/>
                    </a:moveTo>
                    <a:lnTo>
                      <a:pt x="1" y="58783"/>
                    </a:lnTo>
                    <a:lnTo>
                      <a:pt x="6451" y="58783"/>
                    </a:lnTo>
                    <a:lnTo>
                      <a:pt x="645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15"/>
              <p:cNvSpPr/>
              <p:nvPr/>
            </p:nvSpPr>
            <p:spPr>
              <a:xfrm>
                <a:off x="3483125" y="2127350"/>
                <a:ext cx="1278525" cy="755425"/>
              </a:xfrm>
              <a:custGeom>
                <a:avLst/>
                <a:gdLst/>
                <a:ahLst/>
                <a:cxnLst/>
                <a:rect l="l" t="t" r="r" b="b"/>
                <a:pathLst>
                  <a:path w="51141" h="30217" extrusionOk="0">
                    <a:moveTo>
                      <a:pt x="50925" y="1"/>
                    </a:moveTo>
                    <a:lnTo>
                      <a:pt x="50881" y="9"/>
                    </a:lnTo>
                    <a:lnTo>
                      <a:pt x="50847" y="18"/>
                    </a:lnTo>
                    <a:lnTo>
                      <a:pt x="50812" y="44"/>
                    </a:lnTo>
                    <a:lnTo>
                      <a:pt x="50786" y="70"/>
                    </a:lnTo>
                    <a:lnTo>
                      <a:pt x="50208" y="691"/>
                    </a:lnTo>
                    <a:lnTo>
                      <a:pt x="49621" y="1322"/>
                    </a:lnTo>
                    <a:lnTo>
                      <a:pt x="49007" y="1944"/>
                    </a:lnTo>
                    <a:lnTo>
                      <a:pt x="48386" y="2565"/>
                    </a:lnTo>
                    <a:lnTo>
                      <a:pt x="47738" y="3187"/>
                    </a:lnTo>
                    <a:lnTo>
                      <a:pt x="47073" y="3809"/>
                    </a:lnTo>
                    <a:lnTo>
                      <a:pt x="46400" y="4431"/>
                    </a:lnTo>
                    <a:lnTo>
                      <a:pt x="45700" y="5044"/>
                    </a:lnTo>
                    <a:lnTo>
                      <a:pt x="44992" y="5657"/>
                    </a:lnTo>
                    <a:lnTo>
                      <a:pt x="44267" y="6270"/>
                    </a:lnTo>
                    <a:lnTo>
                      <a:pt x="43533" y="6874"/>
                    </a:lnTo>
                    <a:lnTo>
                      <a:pt x="42781" y="7488"/>
                    </a:lnTo>
                    <a:lnTo>
                      <a:pt x="42013" y="8083"/>
                    </a:lnTo>
                    <a:lnTo>
                      <a:pt x="41235" y="8688"/>
                    </a:lnTo>
                    <a:lnTo>
                      <a:pt x="40450" y="9284"/>
                    </a:lnTo>
                    <a:lnTo>
                      <a:pt x="39655" y="9871"/>
                    </a:lnTo>
                    <a:lnTo>
                      <a:pt x="38843" y="10467"/>
                    </a:lnTo>
                    <a:lnTo>
                      <a:pt x="38023" y="11045"/>
                    </a:lnTo>
                    <a:lnTo>
                      <a:pt x="37194" y="11624"/>
                    </a:lnTo>
                    <a:lnTo>
                      <a:pt x="36356" y="12203"/>
                    </a:lnTo>
                    <a:lnTo>
                      <a:pt x="35519" y="12773"/>
                    </a:lnTo>
                    <a:lnTo>
                      <a:pt x="34664" y="13343"/>
                    </a:lnTo>
                    <a:lnTo>
                      <a:pt x="33800" y="13895"/>
                    </a:lnTo>
                    <a:lnTo>
                      <a:pt x="32937" y="14457"/>
                    </a:lnTo>
                    <a:lnTo>
                      <a:pt x="32073" y="15001"/>
                    </a:lnTo>
                    <a:lnTo>
                      <a:pt x="31192" y="15545"/>
                    </a:lnTo>
                    <a:lnTo>
                      <a:pt x="30312" y="16080"/>
                    </a:lnTo>
                    <a:lnTo>
                      <a:pt x="29431" y="16615"/>
                    </a:lnTo>
                    <a:lnTo>
                      <a:pt x="28541" y="17142"/>
                    </a:lnTo>
                    <a:lnTo>
                      <a:pt x="27652" y="17660"/>
                    </a:lnTo>
                    <a:lnTo>
                      <a:pt x="26762" y="18170"/>
                    </a:lnTo>
                    <a:lnTo>
                      <a:pt x="25873" y="18671"/>
                    </a:lnTo>
                    <a:lnTo>
                      <a:pt x="24975" y="19172"/>
                    </a:lnTo>
                    <a:lnTo>
                      <a:pt x="24085" y="19664"/>
                    </a:lnTo>
                    <a:lnTo>
                      <a:pt x="23187" y="20139"/>
                    </a:lnTo>
                    <a:lnTo>
                      <a:pt x="22298" y="20614"/>
                    </a:lnTo>
                    <a:lnTo>
                      <a:pt x="21408" y="21080"/>
                    </a:lnTo>
                    <a:lnTo>
                      <a:pt x="20519" y="21538"/>
                    </a:lnTo>
                    <a:lnTo>
                      <a:pt x="19638" y="21987"/>
                    </a:lnTo>
                    <a:lnTo>
                      <a:pt x="18749" y="22427"/>
                    </a:lnTo>
                    <a:lnTo>
                      <a:pt x="17876" y="22859"/>
                    </a:lnTo>
                    <a:lnTo>
                      <a:pt x="17004" y="23282"/>
                    </a:lnTo>
                    <a:lnTo>
                      <a:pt x="16132" y="23697"/>
                    </a:lnTo>
                    <a:lnTo>
                      <a:pt x="15268" y="24094"/>
                    </a:lnTo>
                    <a:lnTo>
                      <a:pt x="14414" y="24491"/>
                    </a:lnTo>
                    <a:lnTo>
                      <a:pt x="13567" y="24871"/>
                    </a:lnTo>
                    <a:lnTo>
                      <a:pt x="12721" y="25242"/>
                    </a:lnTo>
                    <a:lnTo>
                      <a:pt x="11892" y="25605"/>
                    </a:lnTo>
                    <a:lnTo>
                      <a:pt x="11063" y="25959"/>
                    </a:lnTo>
                    <a:lnTo>
                      <a:pt x="10251" y="26296"/>
                    </a:lnTo>
                    <a:lnTo>
                      <a:pt x="9439" y="26633"/>
                    </a:lnTo>
                    <a:lnTo>
                      <a:pt x="8645" y="26952"/>
                    </a:lnTo>
                    <a:lnTo>
                      <a:pt x="7868" y="27254"/>
                    </a:lnTo>
                    <a:lnTo>
                      <a:pt x="7091" y="27548"/>
                    </a:lnTo>
                    <a:lnTo>
                      <a:pt x="6331" y="27833"/>
                    </a:lnTo>
                    <a:lnTo>
                      <a:pt x="5588" y="28109"/>
                    </a:lnTo>
                    <a:lnTo>
                      <a:pt x="4854" y="28368"/>
                    </a:lnTo>
                    <a:lnTo>
                      <a:pt x="4137" y="28610"/>
                    </a:lnTo>
                    <a:lnTo>
                      <a:pt x="3429" y="28843"/>
                    </a:lnTo>
                    <a:lnTo>
                      <a:pt x="2747" y="29068"/>
                    </a:lnTo>
                    <a:lnTo>
                      <a:pt x="2073" y="29275"/>
                    </a:lnTo>
                    <a:lnTo>
                      <a:pt x="1417" y="29465"/>
                    </a:lnTo>
                    <a:lnTo>
                      <a:pt x="778" y="29646"/>
                    </a:lnTo>
                    <a:lnTo>
                      <a:pt x="156" y="29819"/>
                    </a:lnTo>
                    <a:lnTo>
                      <a:pt x="113" y="29828"/>
                    </a:lnTo>
                    <a:lnTo>
                      <a:pt x="79" y="29854"/>
                    </a:lnTo>
                    <a:lnTo>
                      <a:pt x="53" y="29880"/>
                    </a:lnTo>
                    <a:lnTo>
                      <a:pt x="27" y="29914"/>
                    </a:lnTo>
                    <a:lnTo>
                      <a:pt x="9" y="29949"/>
                    </a:lnTo>
                    <a:lnTo>
                      <a:pt x="1" y="29983"/>
                    </a:lnTo>
                    <a:lnTo>
                      <a:pt x="1" y="30026"/>
                    </a:lnTo>
                    <a:lnTo>
                      <a:pt x="9" y="30070"/>
                    </a:lnTo>
                    <a:lnTo>
                      <a:pt x="18" y="30104"/>
                    </a:lnTo>
                    <a:lnTo>
                      <a:pt x="35" y="30130"/>
                    </a:lnTo>
                    <a:lnTo>
                      <a:pt x="53" y="30156"/>
                    </a:lnTo>
                    <a:lnTo>
                      <a:pt x="79" y="30182"/>
                    </a:lnTo>
                    <a:lnTo>
                      <a:pt x="104" y="30199"/>
                    </a:lnTo>
                    <a:lnTo>
                      <a:pt x="139" y="30208"/>
                    </a:lnTo>
                    <a:lnTo>
                      <a:pt x="174" y="30216"/>
                    </a:lnTo>
                    <a:lnTo>
                      <a:pt x="260" y="30216"/>
                    </a:lnTo>
                    <a:lnTo>
                      <a:pt x="882" y="30044"/>
                    </a:lnTo>
                    <a:lnTo>
                      <a:pt x="1521" y="29862"/>
                    </a:lnTo>
                    <a:lnTo>
                      <a:pt x="2177" y="29672"/>
                    </a:lnTo>
                    <a:lnTo>
                      <a:pt x="2859" y="29456"/>
                    </a:lnTo>
                    <a:lnTo>
                      <a:pt x="3550" y="29241"/>
                    </a:lnTo>
                    <a:lnTo>
                      <a:pt x="4258" y="29007"/>
                    </a:lnTo>
                    <a:lnTo>
                      <a:pt x="4975" y="28757"/>
                    </a:lnTo>
                    <a:lnTo>
                      <a:pt x="5709" y="28498"/>
                    </a:lnTo>
                    <a:lnTo>
                      <a:pt x="6460" y="28222"/>
                    </a:lnTo>
                    <a:lnTo>
                      <a:pt x="7220" y="27937"/>
                    </a:lnTo>
                    <a:lnTo>
                      <a:pt x="7997" y="27643"/>
                    </a:lnTo>
                    <a:lnTo>
                      <a:pt x="8783" y="27332"/>
                    </a:lnTo>
                    <a:lnTo>
                      <a:pt x="9586" y="27013"/>
                    </a:lnTo>
                    <a:lnTo>
                      <a:pt x="10389" y="26684"/>
                    </a:lnTo>
                    <a:lnTo>
                      <a:pt x="11210" y="26339"/>
                    </a:lnTo>
                    <a:lnTo>
                      <a:pt x="12039" y="25985"/>
                    </a:lnTo>
                    <a:lnTo>
                      <a:pt x="12876" y="25622"/>
                    </a:lnTo>
                    <a:lnTo>
                      <a:pt x="13723" y="25251"/>
                    </a:lnTo>
                    <a:lnTo>
                      <a:pt x="14569" y="24862"/>
                    </a:lnTo>
                    <a:lnTo>
                      <a:pt x="15433" y="24465"/>
                    </a:lnTo>
                    <a:lnTo>
                      <a:pt x="16296" y="24068"/>
                    </a:lnTo>
                    <a:lnTo>
                      <a:pt x="17168" y="23653"/>
                    </a:lnTo>
                    <a:lnTo>
                      <a:pt x="18049" y="23230"/>
                    </a:lnTo>
                    <a:lnTo>
                      <a:pt x="18930" y="22798"/>
                    </a:lnTo>
                    <a:lnTo>
                      <a:pt x="19811" y="22349"/>
                    </a:lnTo>
                    <a:lnTo>
                      <a:pt x="20700" y="21900"/>
                    </a:lnTo>
                    <a:lnTo>
                      <a:pt x="21598" y="21443"/>
                    </a:lnTo>
                    <a:lnTo>
                      <a:pt x="22488" y="20976"/>
                    </a:lnTo>
                    <a:lnTo>
                      <a:pt x="23386" y="20501"/>
                    </a:lnTo>
                    <a:lnTo>
                      <a:pt x="24284" y="20018"/>
                    </a:lnTo>
                    <a:lnTo>
                      <a:pt x="25182" y="19526"/>
                    </a:lnTo>
                    <a:lnTo>
                      <a:pt x="26071" y="19025"/>
                    </a:lnTo>
                    <a:lnTo>
                      <a:pt x="26970" y="18515"/>
                    </a:lnTo>
                    <a:lnTo>
                      <a:pt x="27868" y="18006"/>
                    </a:lnTo>
                    <a:lnTo>
                      <a:pt x="28757" y="17488"/>
                    </a:lnTo>
                    <a:lnTo>
                      <a:pt x="29647" y="16961"/>
                    </a:lnTo>
                    <a:lnTo>
                      <a:pt x="30536" y="16425"/>
                    </a:lnTo>
                    <a:lnTo>
                      <a:pt x="31417" y="15881"/>
                    </a:lnTo>
                    <a:lnTo>
                      <a:pt x="32298" y="15337"/>
                    </a:lnTo>
                    <a:lnTo>
                      <a:pt x="33170" y="14785"/>
                    </a:lnTo>
                    <a:lnTo>
                      <a:pt x="34042" y="14232"/>
                    </a:lnTo>
                    <a:lnTo>
                      <a:pt x="34906" y="13671"/>
                    </a:lnTo>
                    <a:lnTo>
                      <a:pt x="35761" y="13101"/>
                    </a:lnTo>
                    <a:lnTo>
                      <a:pt x="36607" y="12531"/>
                    </a:lnTo>
                    <a:lnTo>
                      <a:pt x="37444" y="11952"/>
                    </a:lnTo>
                    <a:lnTo>
                      <a:pt x="38274" y="11365"/>
                    </a:lnTo>
                    <a:lnTo>
                      <a:pt x="39094" y="10778"/>
                    </a:lnTo>
                    <a:lnTo>
                      <a:pt x="39914" y="10191"/>
                    </a:lnTo>
                    <a:lnTo>
                      <a:pt x="40709" y="9595"/>
                    </a:lnTo>
                    <a:lnTo>
                      <a:pt x="41503" y="8999"/>
                    </a:lnTo>
                    <a:lnTo>
                      <a:pt x="42280" y="8394"/>
                    </a:lnTo>
                    <a:lnTo>
                      <a:pt x="43049" y="7790"/>
                    </a:lnTo>
                    <a:lnTo>
                      <a:pt x="43800" y="7177"/>
                    </a:lnTo>
                    <a:lnTo>
                      <a:pt x="44543" y="6572"/>
                    </a:lnTo>
                    <a:lnTo>
                      <a:pt x="45268" y="5959"/>
                    </a:lnTo>
                    <a:lnTo>
                      <a:pt x="45985" y="5337"/>
                    </a:lnTo>
                    <a:lnTo>
                      <a:pt x="46685" y="4724"/>
                    </a:lnTo>
                    <a:lnTo>
                      <a:pt x="47367" y="4102"/>
                    </a:lnTo>
                    <a:lnTo>
                      <a:pt x="48032" y="3481"/>
                    </a:lnTo>
                    <a:lnTo>
                      <a:pt x="48679" y="2850"/>
                    </a:lnTo>
                    <a:lnTo>
                      <a:pt x="49310" y="2229"/>
                    </a:lnTo>
                    <a:lnTo>
                      <a:pt x="49923" y="1598"/>
                    </a:lnTo>
                    <a:lnTo>
                      <a:pt x="50510" y="968"/>
                    </a:lnTo>
                    <a:lnTo>
                      <a:pt x="51089" y="346"/>
                    </a:lnTo>
                    <a:lnTo>
                      <a:pt x="51115" y="311"/>
                    </a:lnTo>
                    <a:lnTo>
                      <a:pt x="51132" y="277"/>
                    </a:lnTo>
                    <a:lnTo>
                      <a:pt x="51140" y="234"/>
                    </a:lnTo>
                    <a:lnTo>
                      <a:pt x="51140" y="191"/>
                    </a:lnTo>
                    <a:lnTo>
                      <a:pt x="51132" y="156"/>
                    </a:lnTo>
                    <a:lnTo>
                      <a:pt x="51123" y="122"/>
                    </a:lnTo>
                    <a:lnTo>
                      <a:pt x="51097" y="87"/>
                    </a:lnTo>
                    <a:lnTo>
                      <a:pt x="51071" y="52"/>
                    </a:lnTo>
                    <a:lnTo>
                      <a:pt x="51037" y="27"/>
                    </a:lnTo>
                    <a:lnTo>
                      <a:pt x="51002" y="9"/>
                    </a:lnTo>
                    <a:lnTo>
                      <a:pt x="5095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15"/>
              <p:cNvSpPr/>
              <p:nvPr/>
            </p:nvSpPr>
            <p:spPr>
              <a:xfrm>
                <a:off x="4730975" y="2105775"/>
                <a:ext cx="48800" cy="50750"/>
              </a:xfrm>
              <a:custGeom>
                <a:avLst/>
                <a:gdLst/>
                <a:ahLst/>
                <a:cxnLst/>
                <a:rect l="l" t="t" r="r" b="b"/>
                <a:pathLst>
                  <a:path w="1952" h="2030" extrusionOk="0">
                    <a:moveTo>
                      <a:pt x="1952" y="0"/>
                    </a:moveTo>
                    <a:lnTo>
                      <a:pt x="0" y="933"/>
                    </a:lnTo>
                    <a:lnTo>
                      <a:pt x="924" y="1131"/>
                    </a:lnTo>
                    <a:lnTo>
                      <a:pt x="1218" y="2029"/>
                    </a:lnTo>
                    <a:lnTo>
                      <a:pt x="1952" y="0"/>
                    </a:lnTo>
                    <a:close/>
                  </a:path>
                </a:pathLst>
              </a:custGeom>
              <a:solidFill>
                <a:srgbClr val="3338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15"/>
              <p:cNvSpPr/>
              <p:nvPr/>
            </p:nvSpPr>
            <p:spPr>
              <a:xfrm>
                <a:off x="4205500" y="2784075"/>
                <a:ext cx="161300" cy="826900"/>
              </a:xfrm>
              <a:custGeom>
                <a:avLst/>
                <a:gdLst/>
                <a:ahLst/>
                <a:cxnLst/>
                <a:rect l="l" t="t" r="r" b="b"/>
                <a:pathLst>
                  <a:path w="6452" h="33076" extrusionOk="0">
                    <a:moveTo>
                      <a:pt x="0" y="1"/>
                    </a:moveTo>
                    <a:lnTo>
                      <a:pt x="0" y="33075"/>
                    </a:lnTo>
                    <a:lnTo>
                      <a:pt x="6451" y="33075"/>
                    </a:lnTo>
                    <a:lnTo>
                      <a:pt x="64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15"/>
              <p:cNvSpPr/>
              <p:nvPr/>
            </p:nvSpPr>
            <p:spPr>
              <a:xfrm>
                <a:off x="3512925" y="3010550"/>
                <a:ext cx="161075" cy="600425"/>
              </a:xfrm>
              <a:custGeom>
                <a:avLst/>
                <a:gdLst/>
                <a:ahLst/>
                <a:cxnLst/>
                <a:rect l="l" t="t" r="r" b="b"/>
                <a:pathLst>
                  <a:path w="6443" h="24017" extrusionOk="0">
                    <a:moveTo>
                      <a:pt x="1" y="1"/>
                    </a:moveTo>
                    <a:lnTo>
                      <a:pt x="1" y="24016"/>
                    </a:lnTo>
                    <a:lnTo>
                      <a:pt x="6443" y="24016"/>
                    </a:lnTo>
                    <a:lnTo>
                      <a:pt x="644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15"/>
              <p:cNvSpPr/>
              <p:nvPr/>
            </p:nvSpPr>
            <p:spPr>
              <a:xfrm>
                <a:off x="3373900" y="2063025"/>
                <a:ext cx="1835500" cy="1553125"/>
              </a:xfrm>
              <a:custGeom>
                <a:avLst/>
                <a:gdLst/>
                <a:ahLst/>
                <a:cxnLst/>
                <a:rect l="l" t="t" r="r" b="b"/>
                <a:pathLst>
                  <a:path w="73420" h="62125" extrusionOk="0">
                    <a:moveTo>
                      <a:pt x="164" y="0"/>
                    </a:moveTo>
                    <a:lnTo>
                      <a:pt x="130" y="9"/>
                    </a:lnTo>
                    <a:lnTo>
                      <a:pt x="95" y="35"/>
                    </a:lnTo>
                    <a:lnTo>
                      <a:pt x="61" y="61"/>
                    </a:lnTo>
                    <a:lnTo>
                      <a:pt x="35" y="87"/>
                    </a:lnTo>
                    <a:lnTo>
                      <a:pt x="17" y="121"/>
                    </a:lnTo>
                    <a:lnTo>
                      <a:pt x="9" y="164"/>
                    </a:lnTo>
                    <a:lnTo>
                      <a:pt x="0" y="199"/>
                    </a:lnTo>
                    <a:lnTo>
                      <a:pt x="0" y="62124"/>
                    </a:lnTo>
                    <a:lnTo>
                      <a:pt x="73255" y="62124"/>
                    </a:lnTo>
                    <a:lnTo>
                      <a:pt x="73299" y="62107"/>
                    </a:lnTo>
                    <a:lnTo>
                      <a:pt x="73333" y="62090"/>
                    </a:lnTo>
                    <a:lnTo>
                      <a:pt x="73359" y="62064"/>
                    </a:lnTo>
                    <a:lnTo>
                      <a:pt x="73385" y="62038"/>
                    </a:lnTo>
                    <a:lnTo>
                      <a:pt x="73402" y="62003"/>
                    </a:lnTo>
                    <a:lnTo>
                      <a:pt x="73420" y="61960"/>
                    </a:lnTo>
                    <a:lnTo>
                      <a:pt x="73420" y="61917"/>
                    </a:lnTo>
                    <a:lnTo>
                      <a:pt x="73420" y="61882"/>
                    </a:lnTo>
                    <a:lnTo>
                      <a:pt x="73402" y="61839"/>
                    </a:lnTo>
                    <a:lnTo>
                      <a:pt x="73385" y="61805"/>
                    </a:lnTo>
                    <a:lnTo>
                      <a:pt x="73359" y="61779"/>
                    </a:lnTo>
                    <a:lnTo>
                      <a:pt x="73333" y="61753"/>
                    </a:lnTo>
                    <a:lnTo>
                      <a:pt x="73299" y="61727"/>
                    </a:lnTo>
                    <a:lnTo>
                      <a:pt x="73255" y="61718"/>
                    </a:lnTo>
                    <a:lnTo>
                      <a:pt x="415" y="61718"/>
                    </a:lnTo>
                    <a:lnTo>
                      <a:pt x="415" y="199"/>
                    </a:lnTo>
                    <a:lnTo>
                      <a:pt x="406" y="164"/>
                    </a:lnTo>
                    <a:lnTo>
                      <a:pt x="397" y="121"/>
                    </a:lnTo>
                    <a:lnTo>
                      <a:pt x="380" y="87"/>
                    </a:lnTo>
                    <a:lnTo>
                      <a:pt x="354" y="61"/>
                    </a:lnTo>
                    <a:lnTo>
                      <a:pt x="320" y="35"/>
                    </a:lnTo>
                    <a:lnTo>
                      <a:pt x="285" y="9"/>
                    </a:lnTo>
                    <a:lnTo>
                      <a:pt x="25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15"/>
              <p:cNvSpPr/>
              <p:nvPr/>
            </p:nvSpPr>
            <p:spPr>
              <a:xfrm>
                <a:off x="3379300" y="1524600"/>
                <a:ext cx="1847375" cy="111200"/>
              </a:xfrm>
              <a:custGeom>
                <a:avLst/>
                <a:gdLst/>
                <a:ahLst/>
                <a:cxnLst/>
                <a:rect l="l" t="t" r="r" b="b"/>
                <a:pathLst>
                  <a:path w="73895" h="4448" extrusionOk="0">
                    <a:moveTo>
                      <a:pt x="0" y="0"/>
                    </a:moveTo>
                    <a:lnTo>
                      <a:pt x="0" y="4447"/>
                    </a:lnTo>
                    <a:lnTo>
                      <a:pt x="73894" y="4447"/>
                    </a:lnTo>
                    <a:lnTo>
                      <a:pt x="7389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15"/>
              <p:cNvSpPr/>
              <p:nvPr/>
            </p:nvSpPr>
            <p:spPr>
              <a:xfrm>
                <a:off x="3769825" y="1704425"/>
                <a:ext cx="1066300" cy="111200"/>
              </a:xfrm>
              <a:custGeom>
                <a:avLst/>
                <a:gdLst/>
                <a:ahLst/>
                <a:cxnLst/>
                <a:rect l="l" t="t" r="r" b="b"/>
                <a:pathLst>
                  <a:path w="42652" h="4448" extrusionOk="0">
                    <a:moveTo>
                      <a:pt x="1" y="1"/>
                    </a:moveTo>
                    <a:lnTo>
                      <a:pt x="1" y="4448"/>
                    </a:lnTo>
                    <a:lnTo>
                      <a:pt x="42652" y="4448"/>
                    </a:lnTo>
                    <a:lnTo>
                      <a:pt x="4265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15"/>
              <p:cNvSpPr/>
              <p:nvPr/>
            </p:nvSpPr>
            <p:spPr>
              <a:xfrm>
                <a:off x="3379075" y="3753650"/>
                <a:ext cx="1848025" cy="102350"/>
              </a:xfrm>
              <a:custGeom>
                <a:avLst/>
                <a:gdLst/>
                <a:ahLst/>
                <a:cxnLst/>
                <a:rect l="l" t="t" r="r" b="b"/>
                <a:pathLst>
                  <a:path w="73921" h="4094" extrusionOk="0">
                    <a:moveTo>
                      <a:pt x="0" y="0"/>
                    </a:moveTo>
                    <a:lnTo>
                      <a:pt x="0" y="4093"/>
                    </a:lnTo>
                    <a:lnTo>
                      <a:pt x="73921" y="4093"/>
                    </a:lnTo>
                    <a:lnTo>
                      <a:pt x="7392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15"/>
              <p:cNvSpPr/>
              <p:nvPr/>
            </p:nvSpPr>
            <p:spPr>
              <a:xfrm>
                <a:off x="3379075" y="3941250"/>
                <a:ext cx="1848025" cy="102350"/>
              </a:xfrm>
              <a:custGeom>
                <a:avLst/>
                <a:gdLst/>
                <a:ahLst/>
                <a:cxnLst/>
                <a:rect l="l" t="t" r="r" b="b"/>
                <a:pathLst>
                  <a:path w="73921" h="4094" extrusionOk="0">
                    <a:moveTo>
                      <a:pt x="0" y="0"/>
                    </a:moveTo>
                    <a:lnTo>
                      <a:pt x="0" y="4094"/>
                    </a:lnTo>
                    <a:lnTo>
                      <a:pt x="73921" y="4094"/>
                    </a:lnTo>
                    <a:lnTo>
                      <a:pt x="7392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15"/>
              <p:cNvSpPr/>
              <p:nvPr/>
            </p:nvSpPr>
            <p:spPr>
              <a:xfrm>
                <a:off x="3379075" y="4128850"/>
                <a:ext cx="1848025" cy="102150"/>
              </a:xfrm>
              <a:custGeom>
                <a:avLst/>
                <a:gdLst/>
                <a:ahLst/>
                <a:cxnLst/>
                <a:rect l="l" t="t" r="r" b="b"/>
                <a:pathLst>
                  <a:path w="73921" h="4086" extrusionOk="0">
                    <a:moveTo>
                      <a:pt x="0" y="1"/>
                    </a:moveTo>
                    <a:lnTo>
                      <a:pt x="0" y="4085"/>
                    </a:lnTo>
                    <a:lnTo>
                      <a:pt x="73921" y="4085"/>
                    </a:lnTo>
                    <a:lnTo>
                      <a:pt x="739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15"/>
              <p:cNvSpPr/>
              <p:nvPr/>
            </p:nvSpPr>
            <p:spPr>
              <a:xfrm>
                <a:off x="3379075" y="4331350"/>
                <a:ext cx="820625" cy="102375"/>
              </a:xfrm>
              <a:custGeom>
                <a:avLst/>
                <a:gdLst/>
                <a:ahLst/>
                <a:cxnLst/>
                <a:rect l="l" t="t" r="r" b="b"/>
                <a:pathLst>
                  <a:path w="32825" h="4095" extrusionOk="0">
                    <a:moveTo>
                      <a:pt x="0" y="1"/>
                    </a:moveTo>
                    <a:lnTo>
                      <a:pt x="0" y="4094"/>
                    </a:lnTo>
                    <a:lnTo>
                      <a:pt x="32824" y="4094"/>
                    </a:lnTo>
                    <a:lnTo>
                      <a:pt x="3282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" name="Google Shape;83;p22">
            <a:extLst>
              <a:ext uri="{FF2B5EF4-FFF2-40B4-BE49-F238E27FC236}">
                <a16:creationId xmlns:a16="http://schemas.microsoft.com/office/drawing/2014/main" id="{DFF1277C-69AE-164F-7D76-05B255143882}"/>
              </a:ext>
            </a:extLst>
          </p:cNvPr>
          <p:cNvGrpSpPr/>
          <p:nvPr/>
        </p:nvGrpSpPr>
        <p:grpSpPr>
          <a:xfrm>
            <a:off x="6186825" y="309481"/>
            <a:ext cx="2582400" cy="289350"/>
            <a:chOff x="6967625" y="394825"/>
            <a:chExt cx="2582400" cy="289350"/>
          </a:xfrm>
        </p:grpSpPr>
        <p:sp>
          <p:nvSpPr>
            <p:cNvPr id="14" name="Google Shape;84;p22">
              <a:extLst>
                <a:ext uri="{FF2B5EF4-FFF2-40B4-BE49-F238E27FC236}">
                  <a16:creationId xmlns:a16="http://schemas.microsoft.com/office/drawing/2014/main" id="{0BF61EE2-47E5-CADD-757D-3FAF2AAF02FE}"/>
                </a:ext>
              </a:extLst>
            </p:cNvPr>
            <p:cNvSpPr/>
            <p:nvPr/>
          </p:nvSpPr>
          <p:spPr>
            <a:xfrm rot="-5400000">
              <a:off x="6967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85;p22">
              <a:extLst>
                <a:ext uri="{FF2B5EF4-FFF2-40B4-BE49-F238E27FC236}">
                  <a16:creationId xmlns:a16="http://schemas.microsoft.com/office/drawing/2014/main" id="{8862CCD8-BD54-655F-F5B7-DDAF62C998CB}"/>
                </a:ext>
              </a:extLst>
            </p:cNvPr>
            <p:cNvSpPr/>
            <p:nvPr/>
          </p:nvSpPr>
          <p:spPr>
            <a:xfrm rot="-5400000">
              <a:off x="6967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86;p22">
              <a:extLst>
                <a:ext uri="{FF2B5EF4-FFF2-40B4-BE49-F238E27FC236}">
                  <a16:creationId xmlns:a16="http://schemas.microsoft.com/office/drawing/2014/main" id="{DC04F9BF-9DB7-674F-607A-617163543E21}"/>
                </a:ext>
              </a:extLst>
            </p:cNvPr>
            <p:cNvSpPr/>
            <p:nvPr/>
          </p:nvSpPr>
          <p:spPr>
            <a:xfrm rot="-5400000">
              <a:off x="7158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87;p22">
              <a:extLst>
                <a:ext uri="{FF2B5EF4-FFF2-40B4-BE49-F238E27FC236}">
                  <a16:creationId xmlns:a16="http://schemas.microsoft.com/office/drawing/2014/main" id="{F1FF5825-8BE3-F0D0-A06E-23ED36940510}"/>
                </a:ext>
              </a:extLst>
            </p:cNvPr>
            <p:cNvSpPr/>
            <p:nvPr/>
          </p:nvSpPr>
          <p:spPr>
            <a:xfrm rot="-5400000">
              <a:off x="7158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88;p22">
              <a:extLst>
                <a:ext uri="{FF2B5EF4-FFF2-40B4-BE49-F238E27FC236}">
                  <a16:creationId xmlns:a16="http://schemas.microsoft.com/office/drawing/2014/main" id="{EC44365C-A951-A5A5-41DB-E5F3BB5FB011}"/>
                </a:ext>
              </a:extLst>
            </p:cNvPr>
            <p:cNvSpPr/>
            <p:nvPr/>
          </p:nvSpPr>
          <p:spPr>
            <a:xfrm rot="-5400000">
              <a:off x="7348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89;p22">
              <a:extLst>
                <a:ext uri="{FF2B5EF4-FFF2-40B4-BE49-F238E27FC236}">
                  <a16:creationId xmlns:a16="http://schemas.microsoft.com/office/drawing/2014/main" id="{13F16EAA-4359-B06B-C50F-566169821FF1}"/>
                </a:ext>
              </a:extLst>
            </p:cNvPr>
            <p:cNvSpPr/>
            <p:nvPr/>
          </p:nvSpPr>
          <p:spPr>
            <a:xfrm rot="-5400000">
              <a:off x="7348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90;p22">
              <a:extLst>
                <a:ext uri="{FF2B5EF4-FFF2-40B4-BE49-F238E27FC236}">
                  <a16:creationId xmlns:a16="http://schemas.microsoft.com/office/drawing/2014/main" id="{7DFFD063-3A5A-C5C6-A565-55A0804BE076}"/>
                </a:ext>
              </a:extLst>
            </p:cNvPr>
            <p:cNvSpPr/>
            <p:nvPr/>
          </p:nvSpPr>
          <p:spPr>
            <a:xfrm rot="-5400000">
              <a:off x="7539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91;p22">
              <a:extLst>
                <a:ext uri="{FF2B5EF4-FFF2-40B4-BE49-F238E27FC236}">
                  <a16:creationId xmlns:a16="http://schemas.microsoft.com/office/drawing/2014/main" id="{F7ACBC46-CCE4-9C2A-9DD3-36088029BF91}"/>
                </a:ext>
              </a:extLst>
            </p:cNvPr>
            <p:cNvSpPr/>
            <p:nvPr/>
          </p:nvSpPr>
          <p:spPr>
            <a:xfrm rot="-5400000">
              <a:off x="7539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92;p22">
              <a:extLst>
                <a:ext uri="{FF2B5EF4-FFF2-40B4-BE49-F238E27FC236}">
                  <a16:creationId xmlns:a16="http://schemas.microsoft.com/office/drawing/2014/main" id="{50AAAFD8-D386-0B2B-7F4D-3C2A59D008CD}"/>
                </a:ext>
              </a:extLst>
            </p:cNvPr>
            <p:cNvSpPr/>
            <p:nvPr/>
          </p:nvSpPr>
          <p:spPr>
            <a:xfrm rot="-5400000">
              <a:off x="7729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93;p22">
              <a:extLst>
                <a:ext uri="{FF2B5EF4-FFF2-40B4-BE49-F238E27FC236}">
                  <a16:creationId xmlns:a16="http://schemas.microsoft.com/office/drawing/2014/main" id="{A6483208-14D0-1AE3-E19C-8A65BBCEA6CF}"/>
                </a:ext>
              </a:extLst>
            </p:cNvPr>
            <p:cNvSpPr/>
            <p:nvPr/>
          </p:nvSpPr>
          <p:spPr>
            <a:xfrm rot="-5400000">
              <a:off x="7729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94;p22">
              <a:extLst>
                <a:ext uri="{FF2B5EF4-FFF2-40B4-BE49-F238E27FC236}">
                  <a16:creationId xmlns:a16="http://schemas.microsoft.com/office/drawing/2014/main" id="{D253BBFA-E7C6-ACBE-4C99-DCEAC26FCC86}"/>
                </a:ext>
              </a:extLst>
            </p:cNvPr>
            <p:cNvSpPr/>
            <p:nvPr/>
          </p:nvSpPr>
          <p:spPr>
            <a:xfrm rot="-5400000">
              <a:off x="7920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95;p22">
              <a:extLst>
                <a:ext uri="{FF2B5EF4-FFF2-40B4-BE49-F238E27FC236}">
                  <a16:creationId xmlns:a16="http://schemas.microsoft.com/office/drawing/2014/main" id="{14C72188-343D-A9D3-93BE-388169B1423B}"/>
                </a:ext>
              </a:extLst>
            </p:cNvPr>
            <p:cNvSpPr/>
            <p:nvPr/>
          </p:nvSpPr>
          <p:spPr>
            <a:xfrm rot="-5400000">
              <a:off x="7920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96;p22">
              <a:extLst>
                <a:ext uri="{FF2B5EF4-FFF2-40B4-BE49-F238E27FC236}">
                  <a16:creationId xmlns:a16="http://schemas.microsoft.com/office/drawing/2014/main" id="{595D7A08-D6E1-B775-2780-C31058C15AAA}"/>
                </a:ext>
              </a:extLst>
            </p:cNvPr>
            <p:cNvSpPr/>
            <p:nvPr/>
          </p:nvSpPr>
          <p:spPr>
            <a:xfrm rot="-5400000">
              <a:off x="8110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97;p22">
              <a:extLst>
                <a:ext uri="{FF2B5EF4-FFF2-40B4-BE49-F238E27FC236}">
                  <a16:creationId xmlns:a16="http://schemas.microsoft.com/office/drawing/2014/main" id="{52B00365-AD1B-200F-4A5A-7231388325FB}"/>
                </a:ext>
              </a:extLst>
            </p:cNvPr>
            <p:cNvSpPr/>
            <p:nvPr/>
          </p:nvSpPr>
          <p:spPr>
            <a:xfrm rot="-5400000">
              <a:off x="8110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98;p22">
              <a:extLst>
                <a:ext uri="{FF2B5EF4-FFF2-40B4-BE49-F238E27FC236}">
                  <a16:creationId xmlns:a16="http://schemas.microsoft.com/office/drawing/2014/main" id="{B1B7CC7D-8ADD-F6DC-7499-396FAE23788D}"/>
                </a:ext>
              </a:extLst>
            </p:cNvPr>
            <p:cNvSpPr/>
            <p:nvPr/>
          </p:nvSpPr>
          <p:spPr>
            <a:xfrm rot="-5400000">
              <a:off x="8301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99;p22">
              <a:extLst>
                <a:ext uri="{FF2B5EF4-FFF2-40B4-BE49-F238E27FC236}">
                  <a16:creationId xmlns:a16="http://schemas.microsoft.com/office/drawing/2014/main" id="{D7251993-0EAA-7DCF-20DF-4C0B924EDF3D}"/>
                </a:ext>
              </a:extLst>
            </p:cNvPr>
            <p:cNvSpPr/>
            <p:nvPr/>
          </p:nvSpPr>
          <p:spPr>
            <a:xfrm rot="-5400000">
              <a:off x="8301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00;p22">
              <a:extLst>
                <a:ext uri="{FF2B5EF4-FFF2-40B4-BE49-F238E27FC236}">
                  <a16:creationId xmlns:a16="http://schemas.microsoft.com/office/drawing/2014/main" id="{E6EAB26D-29EC-902A-F4A0-88C83C47BD8C}"/>
                </a:ext>
              </a:extLst>
            </p:cNvPr>
            <p:cNvSpPr/>
            <p:nvPr/>
          </p:nvSpPr>
          <p:spPr>
            <a:xfrm rot="-5400000">
              <a:off x="8491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01;p22">
              <a:extLst>
                <a:ext uri="{FF2B5EF4-FFF2-40B4-BE49-F238E27FC236}">
                  <a16:creationId xmlns:a16="http://schemas.microsoft.com/office/drawing/2014/main" id="{E8CB8C04-89A1-FB51-9D91-A5C8B33BAB48}"/>
                </a:ext>
              </a:extLst>
            </p:cNvPr>
            <p:cNvSpPr/>
            <p:nvPr/>
          </p:nvSpPr>
          <p:spPr>
            <a:xfrm rot="-5400000">
              <a:off x="8491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02;p22">
              <a:extLst>
                <a:ext uri="{FF2B5EF4-FFF2-40B4-BE49-F238E27FC236}">
                  <a16:creationId xmlns:a16="http://schemas.microsoft.com/office/drawing/2014/main" id="{3B8E1C76-2C86-A64A-53E4-ABA770A08655}"/>
                </a:ext>
              </a:extLst>
            </p:cNvPr>
            <p:cNvSpPr/>
            <p:nvPr/>
          </p:nvSpPr>
          <p:spPr>
            <a:xfrm rot="-5400000">
              <a:off x="8682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03;p22">
              <a:extLst>
                <a:ext uri="{FF2B5EF4-FFF2-40B4-BE49-F238E27FC236}">
                  <a16:creationId xmlns:a16="http://schemas.microsoft.com/office/drawing/2014/main" id="{9C77692A-12FD-9ABD-7942-10AA33318461}"/>
                </a:ext>
              </a:extLst>
            </p:cNvPr>
            <p:cNvSpPr/>
            <p:nvPr/>
          </p:nvSpPr>
          <p:spPr>
            <a:xfrm rot="-5400000">
              <a:off x="8682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04;p22">
              <a:extLst>
                <a:ext uri="{FF2B5EF4-FFF2-40B4-BE49-F238E27FC236}">
                  <a16:creationId xmlns:a16="http://schemas.microsoft.com/office/drawing/2014/main" id="{BD4A9988-C676-5A7D-8019-37511854DB41}"/>
                </a:ext>
              </a:extLst>
            </p:cNvPr>
            <p:cNvSpPr/>
            <p:nvPr/>
          </p:nvSpPr>
          <p:spPr>
            <a:xfrm rot="-5400000">
              <a:off x="8872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05;p22">
              <a:extLst>
                <a:ext uri="{FF2B5EF4-FFF2-40B4-BE49-F238E27FC236}">
                  <a16:creationId xmlns:a16="http://schemas.microsoft.com/office/drawing/2014/main" id="{FD717DB4-5D62-6FB9-AF21-891AB1E7D9BB}"/>
                </a:ext>
              </a:extLst>
            </p:cNvPr>
            <p:cNvSpPr/>
            <p:nvPr/>
          </p:nvSpPr>
          <p:spPr>
            <a:xfrm rot="-5400000">
              <a:off x="8872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06;p22">
              <a:extLst>
                <a:ext uri="{FF2B5EF4-FFF2-40B4-BE49-F238E27FC236}">
                  <a16:creationId xmlns:a16="http://schemas.microsoft.com/office/drawing/2014/main" id="{75E8D388-1456-35DF-08B6-6281E22DA178}"/>
                </a:ext>
              </a:extLst>
            </p:cNvPr>
            <p:cNvSpPr/>
            <p:nvPr/>
          </p:nvSpPr>
          <p:spPr>
            <a:xfrm rot="-5400000">
              <a:off x="9063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07;p22">
              <a:extLst>
                <a:ext uri="{FF2B5EF4-FFF2-40B4-BE49-F238E27FC236}">
                  <a16:creationId xmlns:a16="http://schemas.microsoft.com/office/drawing/2014/main" id="{F588B245-8295-82B2-C22A-BB99728FBA2E}"/>
                </a:ext>
              </a:extLst>
            </p:cNvPr>
            <p:cNvSpPr/>
            <p:nvPr/>
          </p:nvSpPr>
          <p:spPr>
            <a:xfrm rot="-5400000">
              <a:off x="9063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08;p22">
              <a:extLst>
                <a:ext uri="{FF2B5EF4-FFF2-40B4-BE49-F238E27FC236}">
                  <a16:creationId xmlns:a16="http://schemas.microsoft.com/office/drawing/2014/main" id="{21D03D55-06EF-0FC4-3273-04F552140CAA}"/>
                </a:ext>
              </a:extLst>
            </p:cNvPr>
            <p:cNvSpPr/>
            <p:nvPr/>
          </p:nvSpPr>
          <p:spPr>
            <a:xfrm rot="-5400000">
              <a:off x="9253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09;p22">
              <a:extLst>
                <a:ext uri="{FF2B5EF4-FFF2-40B4-BE49-F238E27FC236}">
                  <a16:creationId xmlns:a16="http://schemas.microsoft.com/office/drawing/2014/main" id="{4EB738C5-BE64-637A-1F4F-89F186B4B1C4}"/>
                </a:ext>
              </a:extLst>
            </p:cNvPr>
            <p:cNvSpPr/>
            <p:nvPr/>
          </p:nvSpPr>
          <p:spPr>
            <a:xfrm rot="-5400000">
              <a:off x="9253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10;p22">
              <a:extLst>
                <a:ext uri="{FF2B5EF4-FFF2-40B4-BE49-F238E27FC236}">
                  <a16:creationId xmlns:a16="http://schemas.microsoft.com/office/drawing/2014/main" id="{B095E1F1-8866-B39B-FDE0-5B3A4F91F0D3}"/>
                </a:ext>
              </a:extLst>
            </p:cNvPr>
            <p:cNvSpPr/>
            <p:nvPr/>
          </p:nvSpPr>
          <p:spPr>
            <a:xfrm rot="-5400000">
              <a:off x="9444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11;p22">
              <a:extLst>
                <a:ext uri="{FF2B5EF4-FFF2-40B4-BE49-F238E27FC236}">
                  <a16:creationId xmlns:a16="http://schemas.microsoft.com/office/drawing/2014/main" id="{0C52819C-8A8F-5AAC-3764-3EE90496C236}"/>
                </a:ext>
              </a:extLst>
            </p:cNvPr>
            <p:cNvSpPr/>
            <p:nvPr/>
          </p:nvSpPr>
          <p:spPr>
            <a:xfrm rot="-5400000">
              <a:off x="9444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113;p22">
            <a:extLst>
              <a:ext uri="{FF2B5EF4-FFF2-40B4-BE49-F238E27FC236}">
                <a16:creationId xmlns:a16="http://schemas.microsoft.com/office/drawing/2014/main" id="{971111DA-E181-18AC-369D-8F5174A3D862}"/>
              </a:ext>
            </a:extLst>
          </p:cNvPr>
          <p:cNvGrpSpPr/>
          <p:nvPr/>
        </p:nvGrpSpPr>
        <p:grpSpPr>
          <a:xfrm>
            <a:off x="374775" y="309489"/>
            <a:ext cx="289350" cy="867900"/>
            <a:chOff x="1006725" y="1731408"/>
            <a:chExt cx="289350" cy="867900"/>
          </a:xfrm>
        </p:grpSpPr>
        <p:sp>
          <p:nvSpPr>
            <p:cNvPr id="4" name="Google Shape;114;p22">
              <a:extLst>
                <a:ext uri="{FF2B5EF4-FFF2-40B4-BE49-F238E27FC236}">
                  <a16:creationId xmlns:a16="http://schemas.microsoft.com/office/drawing/2014/main" id="{B7737303-D85E-473B-3C80-F8F6212AF76C}"/>
                </a:ext>
              </a:extLst>
            </p:cNvPr>
            <p:cNvSpPr/>
            <p:nvPr/>
          </p:nvSpPr>
          <p:spPr>
            <a:xfrm>
              <a:off x="1006725" y="1731408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15;p22">
              <a:extLst>
                <a:ext uri="{FF2B5EF4-FFF2-40B4-BE49-F238E27FC236}">
                  <a16:creationId xmlns:a16="http://schemas.microsoft.com/office/drawing/2014/main" id="{B8931AAE-0474-1655-74B8-0D384F06DC93}"/>
                </a:ext>
              </a:extLst>
            </p:cNvPr>
            <p:cNvSpPr/>
            <p:nvPr/>
          </p:nvSpPr>
          <p:spPr>
            <a:xfrm>
              <a:off x="1190175" y="1731408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16;p22">
              <a:extLst>
                <a:ext uri="{FF2B5EF4-FFF2-40B4-BE49-F238E27FC236}">
                  <a16:creationId xmlns:a16="http://schemas.microsoft.com/office/drawing/2014/main" id="{F75635FC-AFF4-ECF1-4FE9-DCA4C8AA9BF9}"/>
                </a:ext>
              </a:extLst>
            </p:cNvPr>
            <p:cNvSpPr/>
            <p:nvPr/>
          </p:nvSpPr>
          <p:spPr>
            <a:xfrm>
              <a:off x="1006725" y="1921908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17;p22">
              <a:extLst>
                <a:ext uri="{FF2B5EF4-FFF2-40B4-BE49-F238E27FC236}">
                  <a16:creationId xmlns:a16="http://schemas.microsoft.com/office/drawing/2014/main" id="{FC8A8AC6-0A85-2A16-F6B7-18793447518A}"/>
                </a:ext>
              </a:extLst>
            </p:cNvPr>
            <p:cNvSpPr/>
            <p:nvPr/>
          </p:nvSpPr>
          <p:spPr>
            <a:xfrm>
              <a:off x="1190175" y="1921908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18;p22">
              <a:extLst>
                <a:ext uri="{FF2B5EF4-FFF2-40B4-BE49-F238E27FC236}">
                  <a16:creationId xmlns:a16="http://schemas.microsoft.com/office/drawing/2014/main" id="{57B6DBA6-6AF7-2F10-C0F8-EB385B7FF342}"/>
                </a:ext>
              </a:extLst>
            </p:cNvPr>
            <p:cNvSpPr/>
            <p:nvPr/>
          </p:nvSpPr>
          <p:spPr>
            <a:xfrm>
              <a:off x="1006725" y="2112408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19;p22">
              <a:extLst>
                <a:ext uri="{FF2B5EF4-FFF2-40B4-BE49-F238E27FC236}">
                  <a16:creationId xmlns:a16="http://schemas.microsoft.com/office/drawing/2014/main" id="{11A03C78-3D94-58A8-CF73-8E497DEF680A}"/>
                </a:ext>
              </a:extLst>
            </p:cNvPr>
            <p:cNvSpPr/>
            <p:nvPr/>
          </p:nvSpPr>
          <p:spPr>
            <a:xfrm>
              <a:off x="1190175" y="2112408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20;p22">
              <a:extLst>
                <a:ext uri="{FF2B5EF4-FFF2-40B4-BE49-F238E27FC236}">
                  <a16:creationId xmlns:a16="http://schemas.microsoft.com/office/drawing/2014/main" id="{1FDC6A94-499E-1DBA-9C97-E5391C448946}"/>
                </a:ext>
              </a:extLst>
            </p:cNvPr>
            <p:cNvSpPr/>
            <p:nvPr/>
          </p:nvSpPr>
          <p:spPr>
            <a:xfrm>
              <a:off x="1006725" y="2302908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21;p22">
              <a:extLst>
                <a:ext uri="{FF2B5EF4-FFF2-40B4-BE49-F238E27FC236}">
                  <a16:creationId xmlns:a16="http://schemas.microsoft.com/office/drawing/2014/main" id="{4A938B74-BC47-6323-B0C6-CA105386C770}"/>
                </a:ext>
              </a:extLst>
            </p:cNvPr>
            <p:cNvSpPr/>
            <p:nvPr/>
          </p:nvSpPr>
          <p:spPr>
            <a:xfrm>
              <a:off x="1190175" y="2302908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2;p22">
              <a:extLst>
                <a:ext uri="{FF2B5EF4-FFF2-40B4-BE49-F238E27FC236}">
                  <a16:creationId xmlns:a16="http://schemas.microsoft.com/office/drawing/2014/main" id="{49FC1AA3-5F88-6DAD-A68E-DB34CF0770A1}"/>
                </a:ext>
              </a:extLst>
            </p:cNvPr>
            <p:cNvSpPr/>
            <p:nvPr/>
          </p:nvSpPr>
          <p:spPr>
            <a:xfrm>
              <a:off x="1006725" y="2493408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23;p22">
              <a:extLst>
                <a:ext uri="{FF2B5EF4-FFF2-40B4-BE49-F238E27FC236}">
                  <a16:creationId xmlns:a16="http://schemas.microsoft.com/office/drawing/2014/main" id="{46BB631F-9219-5F73-CC04-5E81FE6F1FA0}"/>
                </a:ext>
              </a:extLst>
            </p:cNvPr>
            <p:cNvSpPr/>
            <p:nvPr/>
          </p:nvSpPr>
          <p:spPr>
            <a:xfrm>
              <a:off x="1190175" y="2493408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73A6A-B028-2768-2584-DDB8DFEE3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cs typeface="Calibri Light"/>
              </a:rPr>
              <a:t>Price Differentiation</a:t>
            </a:r>
          </a:p>
        </p:txBody>
      </p:sp>
      <p:pic>
        <p:nvPicPr>
          <p:cNvPr id="5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0181AE90-5EA8-A790-73A7-2F015570E9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332" y="2398958"/>
            <a:ext cx="2816696" cy="2123415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804F4-1D8A-C0B1-14CA-F149C0F8D4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155324" y="446677"/>
            <a:ext cx="5320164" cy="297043"/>
          </a:xfrm>
        </p:spPr>
        <p:txBody>
          <a:bodyPr spcFirstLastPara="1" vert="horz" wrap="square" lIns="0" tIns="34290" rIns="0" bIns="34290" rtlCol="0" anchor="t" anchorCtr="0">
            <a:normAutofit lnSpcReduction="10000"/>
          </a:bodyPr>
          <a:lstStyle/>
          <a:p>
            <a:r>
              <a:rPr lang="en-US" sz="1500">
                <a:solidFill>
                  <a:schemeClr val="tx1"/>
                </a:solidFill>
                <a:latin typeface="Bahnschrift"/>
                <a:cs typeface="Calibri"/>
              </a:rPr>
              <a:t> Cheap Goods: Unit Price is less than $4.95</a:t>
            </a:r>
          </a:p>
          <a:p>
            <a:endParaRPr lang="en-US">
              <a:solidFill>
                <a:schemeClr val="tx1"/>
              </a:solidFill>
              <a:cs typeface="Calibri"/>
            </a:endParaRPr>
          </a:p>
          <a:p>
            <a:endParaRPr lang="en-US">
              <a:solidFill>
                <a:schemeClr val="tx1"/>
              </a:solidFill>
              <a:cs typeface="Calibri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BF99D47-5628-C47B-766B-7F18AD5D1A3E}"/>
              </a:ext>
            </a:extLst>
          </p:cNvPr>
          <p:cNvGraphicFramePr>
            <a:graphicFrameLocks noGrp="1"/>
          </p:cNvGraphicFramePr>
          <p:nvPr/>
        </p:nvGraphicFramePr>
        <p:xfrm>
          <a:off x="3140888" y="722639"/>
          <a:ext cx="5937544" cy="681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4386">
                  <a:extLst>
                    <a:ext uri="{9D8B030D-6E8A-4147-A177-3AD203B41FA5}">
                      <a16:colId xmlns:a16="http://schemas.microsoft.com/office/drawing/2014/main" val="2747218696"/>
                    </a:ext>
                  </a:extLst>
                </a:gridCol>
                <a:gridCol w="1484386">
                  <a:extLst>
                    <a:ext uri="{9D8B030D-6E8A-4147-A177-3AD203B41FA5}">
                      <a16:colId xmlns:a16="http://schemas.microsoft.com/office/drawing/2014/main" val="3943748172"/>
                    </a:ext>
                  </a:extLst>
                </a:gridCol>
                <a:gridCol w="1484386">
                  <a:extLst>
                    <a:ext uri="{9D8B030D-6E8A-4147-A177-3AD203B41FA5}">
                      <a16:colId xmlns:a16="http://schemas.microsoft.com/office/drawing/2014/main" val="2756677345"/>
                    </a:ext>
                  </a:extLst>
                </a:gridCol>
                <a:gridCol w="1484386">
                  <a:extLst>
                    <a:ext uri="{9D8B030D-6E8A-4147-A177-3AD203B41FA5}">
                      <a16:colId xmlns:a16="http://schemas.microsoft.com/office/drawing/2014/main" val="3585487977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r>
                        <a:rPr lang="en-US" sz="1100"/>
                        <a:t>Total Revenue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Revenue per Customer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Share of Revenue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Quantity per Customer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17905410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/>
                        <a:t>$7,399,432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b="1"/>
                        <a:t>$2,213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b="1"/>
                        <a:t>71.98%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1,218 Units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31267351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00A197F8-C2E0-FF3F-3C88-9132AB41871D}"/>
              </a:ext>
            </a:extLst>
          </p:cNvPr>
          <p:cNvGraphicFramePr>
            <a:graphicFrameLocks noGrp="1"/>
          </p:cNvGraphicFramePr>
          <p:nvPr/>
        </p:nvGraphicFramePr>
        <p:xfrm>
          <a:off x="3124074" y="2289344"/>
          <a:ext cx="5946992" cy="7650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6748">
                  <a:extLst>
                    <a:ext uri="{9D8B030D-6E8A-4147-A177-3AD203B41FA5}">
                      <a16:colId xmlns:a16="http://schemas.microsoft.com/office/drawing/2014/main" val="2563688790"/>
                    </a:ext>
                  </a:extLst>
                </a:gridCol>
                <a:gridCol w="1486748">
                  <a:extLst>
                    <a:ext uri="{9D8B030D-6E8A-4147-A177-3AD203B41FA5}">
                      <a16:colId xmlns:a16="http://schemas.microsoft.com/office/drawing/2014/main" val="3322592260"/>
                    </a:ext>
                  </a:extLst>
                </a:gridCol>
                <a:gridCol w="1486748">
                  <a:extLst>
                    <a:ext uri="{9D8B030D-6E8A-4147-A177-3AD203B41FA5}">
                      <a16:colId xmlns:a16="http://schemas.microsoft.com/office/drawing/2014/main" val="3319729235"/>
                    </a:ext>
                  </a:extLst>
                </a:gridCol>
                <a:gridCol w="1486748">
                  <a:extLst>
                    <a:ext uri="{9D8B030D-6E8A-4147-A177-3AD203B41FA5}">
                      <a16:colId xmlns:a16="http://schemas.microsoft.com/office/drawing/2014/main" val="1520734903"/>
                    </a:ext>
                  </a:extLst>
                </a:gridCol>
              </a:tblGrid>
              <a:tr h="487731">
                <a:tc>
                  <a:txBody>
                    <a:bodyPr/>
                    <a:lstStyle/>
                    <a:p>
                      <a:r>
                        <a:rPr lang="en-US" sz="1100"/>
                        <a:t>Total Revenue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/>
                        <a:t>Revenue per Customer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/>
                        <a:t>Share of Revenue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/>
                        <a:t>Quantity per Customer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113717121"/>
                  </a:ext>
                </a:extLst>
              </a:tr>
              <a:tr h="277337">
                <a:tc>
                  <a:txBody>
                    <a:bodyPr/>
                    <a:lstStyle/>
                    <a:p>
                      <a:r>
                        <a:rPr lang="en-US" sz="1100"/>
                        <a:t>$2,483,926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$1,559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24.16%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92.25 Units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86138797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E700A4D-3BDD-0DE3-4777-A527DA0CE526}"/>
              </a:ext>
            </a:extLst>
          </p:cNvPr>
          <p:cNvSpPr txBox="1"/>
          <p:nvPr/>
        </p:nvSpPr>
        <p:spPr>
          <a:xfrm>
            <a:off x="3107827" y="1983720"/>
            <a:ext cx="5639429" cy="3000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500">
                <a:latin typeface="Bahnschrift"/>
                <a:cs typeface="Calibri"/>
              </a:rPr>
              <a:t>Medium Priced Goods: Unit Price is between $4.95 - $13</a:t>
            </a:r>
            <a:endParaRPr lang="en-US" sz="1500">
              <a:latin typeface="Bahnschrif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37DC24-2C08-D9DF-353A-DD8A6F373CDB}"/>
              </a:ext>
            </a:extLst>
          </p:cNvPr>
          <p:cNvSpPr txBox="1"/>
          <p:nvPr/>
        </p:nvSpPr>
        <p:spPr>
          <a:xfrm>
            <a:off x="3107826" y="3636819"/>
            <a:ext cx="5715000" cy="3000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500">
                <a:latin typeface="Bahnschrift"/>
                <a:cs typeface="Calibri"/>
              </a:rPr>
              <a:t>High Priced Goods: Unit Price is greater $13 (max price = 649.50)</a:t>
            </a:r>
            <a:endParaRPr lang="en-US" sz="1500">
              <a:latin typeface="Bahnschrift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808303D-B466-3061-0F8B-0072B46BD2C5}"/>
              </a:ext>
            </a:extLst>
          </p:cNvPr>
          <p:cNvGraphicFramePr>
            <a:graphicFrameLocks noGrp="1"/>
          </p:cNvGraphicFramePr>
          <p:nvPr/>
        </p:nvGraphicFramePr>
        <p:xfrm>
          <a:off x="3134639" y="3894890"/>
          <a:ext cx="5963692" cy="7462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0923">
                  <a:extLst>
                    <a:ext uri="{9D8B030D-6E8A-4147-A177-3AD203B41FA5}">
                      <a16:colId xmlns:a16="http://schemas.microsoft.com/office/drawing/2014/main" val="578705335"/>
                    </a:ext>
                  </a:extLst>
                </a:gridCol>
                <a:gridCol w="1490923">
                  <a:extLst>
                    <a:ext uri="{9D8B030D-6E8A-4147-A177-3AD203B41FA5}">
                      <a16:colId xmlns:a16="http://schemas.microsoft.com/office/drawing/2014/main" val="1997225325"/>
                    </a:ext>
                  </a:extLst>
                </a:gridCol>
                <a:gridCol w="1490923">
                  <a:extLst>
                    <a:ext uri="{9D8B030D-6E8A-4147-A177-3AD203B41FA5}">
                      <a16:colId xmlns:a16="http://schemas.microsoft.com/office/drawing/2014/main" val="1190591144"/>
                    </a:ext>
                  </a:extLst>
                </a:gridCol>
                <a:gridCol w="1490923">
                  <a:extLst>
                    <a:ext uri="{9D8B030D-6E8A-4147-A177-3AD203B41FA5}">
                      <a16:colId xmlns:a16="http://schemas.microsoft.com/office/drawing/2014/main" val="1627164007"/>
                    </a:ext>
                  </a:extLst>
                </a:gridCol>
              </a:tblGrid>
              <a:tr h="479076">
                <a:tc>
                  <a:txBody>
                    <a:bodyPr/>
                    <a:lstStyle/>
                    <a:p>
                      <a:pPr rtl="0" fontAlgn="base"/>
                      <a:r>
                        <a:rPr lang="en-US" sz="1100">
                          <a:effectLst/>
                        </a:rPr>
                        <a:t>Total Revenue​</a:t>
                      </a:r>
                      <a:endParaRPr lang="en-US" sz="1100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100">
                          <a:effectLst/>
                        </a:rPr>
                        <a:t>Revenue per Customer​</a:t>
                      </a:r>
                      <a:endParaRPr lang="en-US" sz="1100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100">
                          <a:effectLst/>
                        </a:rPr>
                        <a:t>Share of Revenue​</a:t>
                      </a:r>
                      <a:endParaRPr lang="en-US" sz="1100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100">
                          <a:effectLst/>
                        </a:rPr>
                        <a:t>Quantity per Customer​</a:t>
                      </a:r>
                      <a:endParaRPr lang="en-US" sz="1100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026409300"/>
                  </a:ext>
                </a:extLst>
              </a:tr>
              <a:tr h="267177">
                <a:tc>
                  <a:txBody>
                    <a:bodyPr/>
                    <a:lstStyle/>
                    <a:p>
                      <a:pPr rtl="0" fontAlgn="base"/>
                      <a:r>
                        <a:rPr lang="en-US" sz="1100" b="1">
                          <a:effectLst/>
                        </a:rPr>
                        <a:t>$400,224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100">
                          <a:effectLst/>
                        </a:rPr>
                        <a:t>$1,050.45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100">
                          <a:effectLst/>
                        </a:rPr>
                        <a:t>3.89%​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100">
                          <a:effectLst/>
                        </a:rPr>
                        <a:t>13.4 Units​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13305477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8BAB663E-47AC-33B4-9343-740947FD18D8}"/>
              </a:ext>
            </a:extLst>
          </p:cNvPr>
          <p:cNvSpPr txBox="1"/>
          <p:nvPr/>
        </p:nvSpPr>
        <p:spPr>
          <a:xfrm>
            <a:off x="524268" y="2833884"/>
            <a:ext cx="425083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050">
                <a:cs typeface="Calibri"/>
              </a:rPr>
              <a:t>Low</a:t>
            </a:r>
            <a:endParaRPr lang="en-US" sz="105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7DEF3E-69C4-6CE5-33A2-EC28B10CDA64}"/>
              </a:ext>
            </a:extLst>
          </p:cNvPr>
          <p:cNvSpPr txBox="1"/>
          <p:nvPr/>
        </p:nvSpPr>
        <p:spPr>
          <a:xfrm>
            <a:off x="1114662" y="2838608"/>
            <a:ext cx="746255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050">
                <a:cs typeface="Calibri"/>
              </a:rPr>
              <a:t>Medium</a:t>
            </a:r>
            <a:endParaRPr lang="en-US" sz="105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7176E5-9789-6E1D-BC33-A43A7D9BFF69}"/>
              </a:ext>
            </a:extLst>
          </p:cNvPr>
          <p:cNvSpPr txBox="1"/>
          <p:nvPr/>
        </p:nvSpPr>
        <p:spPr>
          <a:xfrm>
            <a:off x="2021504" y="2848054"/>
            <a:ext cx="793487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050">
                <a:cs typeface="Calibri"/>
              </a:rPr>
              <a:t>High</a:t>
            </a:r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4104931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2AC54-5B18-97EB-E660-EDBCAFF07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614" y="476210"/>
            <a:ext cx="2767693" cy="1088068"/>
          </a:xfrm>
        </p:spPr>
        <p:txBody>
          <a:bodyPr spcFirstLastPara="1" vert="horz" wrap="square" lIns="68580" tIns="34290" rIns="68580" bIns="34290" rtlCol="0" anchor="b" anchorCtr="0">
            <a:normAutofit/>
          </a:bodyPr>
          <a:lstStyle/>
          <a:p>
            <a:r>
              <a:rPr lang="en-US" dirty="0"/>
              <a:t>Country-Level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AFEE0-3340-ED2F-7FBE-141B8C6935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94614" y="1649186"/>
            <a:ext cx="2767693" cy="2752635"/>
          </a:xfrm>
        </p:spPr>
        <p:txBody>
          <a:bodyPr spcFirstLastPara="1" vert="horz" wrap="square" lIns="0" tIns="34290" rIns="0" bIns="34290" rtlCol="0" anchor="t" anchorCtr="0">
            <a:normAutofit/>
          </a:bodyPr>
          <a:lstStyle/>
          <a:p>
            <a:pPr marL="482600" indent="-342900">
              <a:buAutoNum type="arabicPeriod"/>
            </a:pPr>
            <a:r>
              <a:rPr lang="en-US" dirty="0"/>
              <a:t>Countries can be segmented into </a:t>
            </a:r>
            <a:r>
              <a:rPr lang="en-US" b="1" dirty="0"/>
              <a:t>high revenue, medium revenue, </a:t>
            </a:r>
            <a:r>
              <a:rPr lang="en-US" dirty="0"/>
              <a:t>and </a:t>
            </a:r>
            <a:r>
              <a:rPr lang="en-US" b="1" dirty="0"/>
              <a:t>low revenue. </a:t>
            </a:r>
          </a:p>
          <a:p>
            <a:pPr marL="482600" indent="-342900">
              <a:buAutoNum type="arabicPeriod"/>
            </a:pPr>
            <a:r>
              <a:rPr lang="en-US" dirty="0">
                <a:cs typeface="Calibri"/>
              </a:rPr>
              <a:t>No significant correlation between Average Revenue Per Customer and GDP per capita.</a:t>
            </a:r>
          </a:p>
          <a:p>
            <a:pPr marL="482600" indent="-342900">
              <a:buAutoNum type="arabicPeriod"/>
            </a:pPr>
            <a:r>
              <a:rPr lang="en-US" dirty="0">
                <a:cs typeface="Calibri"/>
              </a:rPr>
              <a:t>Market size might be a determinant factor. </a:t>
            </a:r>
          </a:p>
          <a:p>
            <a:endParaRPr lang="en-US" b="1" dirty="0">
              <a:cs typeface="Calibri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0695E0B-226C-40EC-5691-4F3E1B7B02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753817"/>
              </p:ext>
            </p:extLst>
          </p:nvPr>
        </p:nvGraphicFramePr>
        <p:xfrm>
          <a:off x="705600" y="590164"/>
          <a:ext cx="5038532" cy="1174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2222">
                  <a:extLst>
                    <a:ext uri="{9D8B030D-6E8A-4147-A177-3AD203B41FA5}">
                      <a16:colId xmlns:a16="http://schemas.microsoft.com/office/drawing/2014/main" val="675468259"/>
                    </a:ext>
                  </a:extLst>
                </a:gridCol>
                <a:gridCol w="938289">
                  <a:extLst>
                    <a:ext uri="{9D8B030D-6E8A-4147-A177-3AD203B41FA5}">
                      <a16:colId xmlns:a16="http://schemas.microsoft.com/office/drawing/2014/main" val="4036543286"/>
                    </a:ext>
                  </a:extLst>
                </a:gridCol>
                <a:gridCol w="1169574">
                  <a:extLst>
                    <a:ext uri="{9D8B030D-6E8A-4147-A177-3AD203B41FA5}">
                      <a16:colId xmlns:a16="http://schemas.microsoft.com/office/drawing/2014/main" val="760669495"/>
                    </a:ext>
                  </a:extLst>
                </a:gridCol>
                <a:gridCol w="1488447">
                  <a:extLst>
                    <a:ext uri="{9D8B030D-6E8A-4147-A177-3AD203B41FA5}">
                      <a16:colId xmlns:a16="http://schemas.microsoft.com/office/drawing/2014/main" val="2698219024"/>
                    </a:ext>
                  </a:extLst>
                </a:gridCol>
              </a:tblGrid>
              <a:tr h="338920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Highest Number of Customers</a:t>
                      </a:r>
                      <a:endParaRPr lang="en-US" sz="1100" b="1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Highest Revenue</a:t>
                      </a:r>
                      <a:endParaRPr lang="en-US" sz="1100" b="1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Highest Number of Sales </a:t>
                      </a:r>
                      <a:endParaRPr lang="en-US" sz="1100" b="1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Highest Revenue Per Customer</a:t>
                      </a:r>
                      <a:endParaRPr lang="en-US" sz="1100" b="1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39398528"/>
                  </a:ext>
                </a:extLst>
              </a:tr>
              <a:tr h="338920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United Kingdom</a:t>
                      </a:r>
                      <a:endParaRPr lang="en-US" sz="1100"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United Kingdom</a:t>
                      </a:r>
                      <a:endParaRPr lang="en-US" sz="1100"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United Kingdom</a:t>
                      </a:r>
                      <a:endParaRPr lang="en-US" sz="1100"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Netherlands</a:t>
                      </a:r>
                      <a:endParaRPr lang="en-US" sz="1100"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25337529"/>
                  </a:ext>
                </a:extLst>
              </a:tr>
              <a:tr h="248510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Germany</a:t>
                      </a:r>
                      <a:endParaRPr lang="en-US" sz="1100"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Netherlands</a:t>
                      </a:r>
                      <a:endParaRPr lang="en-US" sz="1100"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Ireland</a:t>
                      </a:r>
                      <a:endParaRPr lang="en-US" sz="1100"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Australia</a:t>
                      </a:r>
                      <a:endParaRPr lang="en-US" sz="1100"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5106631"/>
                  </a:ext>
                </a:extLst>
              </a:tr>
              <a:tr h="248510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France</a:t>
                      </a:r>
                      <a:endParaRPr lang="en-US" sz="1100"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Ireland</a:t>
                      </a:r>
                      <a:endParaRPr lang="en-US" sz="1100"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Netherlands</a:t>
                      </a:r>
                      <a:endParaRPr lang="en-US" sz="1100"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Japan</a:t>
                      </a:r>
                      <a:endParaRPr lang="en-US" sz="1100" dirty="0"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13479817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F3B5C42-1260-C457-4A3D-EFF68E2B22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6033143"/>
              </p:ext>
            </p:extLst>
          </p:nvPr>
        </p:nvGraphicFramePr>
        <p:xfrm>
          <a:off x="688207" y="2190720"/>
          <a:ext cx="5020866" cy="24614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4481">
                  <a:extLst>
                    <a:ext uri="{9D8B030D-6E8A-4147-A177-3AD203B41FA5}">
                      <a16:colId xmlns:a16="http://schemas.microsoft.com/office/drawing/2014/main" val="559413930"/>
                    </a:ext>
                  </a:extLst>
                </a:gridCol>
                <a:gridCol w="1143444">
                  <a:extLst>
                    <a:ext uri="{9D8B030D-6E8A-4147-A177-3AD203B41FA5}">
                      <a16:colId xmlns:a16="http://schemas.microsoft.com/office/drawing/2014/main" val="2078071948"/>
                    </a:ext>
                  </a:extLst>
                </a:gridCol>
                <a:gridCol w="910546">
                  <a:extLst>
                    <a:ext uri="{9D8B030D-6E8A-4147-A177-3AD203B41FA5}">
                      <a16:colId xmlns:a16="http://schemas.microsoft.com/office/drawing/2014/main" val="2762590050"/>
                    </a:ext>
                  </a:extLst>
                </a:gridCol>
                <a:gridCol w="1232395">
                  <a:extLst>
                    <a:ext uri="{9D8B030D-6E8A-4147-A177-3AD203B41FA5}">
                      <a16:colId xmlns:a16="http://schemas.microsoft.com/office/drawing/2014/main" val="941094800"/>
                    </a:ext>
                  </a:extLst>
                </a:gridCol>
              </a:tblGrid>
              <a:tr h="296302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Categories</a:t>
                      </a:r>
                      <a:endParaRPr lang="en-US" sz="1100" b="1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Low Revenue</a:t>
                      </a:r>
                      <a:endParaRPr lang="en-US" sz="1100" b="1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Medium</a:t>
                      </a:r>
                      <a:endParaRPr lang="en-US" sz="1100" b="1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High Revenue</a:t>
                      </a:r>
                      <a:endParaRPr lang="en-US" sz="1100" b="1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29463665"/>
                  </a:ext>
                </a:extLst>
              </a:tr>
              <a:tr h="270647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GDP per Capita</a:t>
                      </a:r>
                      <a:endParaRPr lang="en-US" sz="1100"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34814.01</a:t>
                      </a:r>
                      <a:endParaRPr lang="en-US" sz="1100"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effectLst/>
                        </a:rPr>
                        <a:t>56853.14</a:t>
                      </a:r>
                      <a:endParaRPr lang="en-US" sz="1100" b="1"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50303.41</a:t>
                      </a:r>
                      <a:endParaRPr lang="en-US" sz="1100"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619749889"/>
                  </a:ext>
                </a:extLst>
              </a:tr>
              <a:tr h="270647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Population</a:t>
                      </a:r>
                      <a:endParaRPr lang="en-US" sz="1100"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37818479</a:t>
                      </a:r>
                      <a:endParaRPr lang="en-US" sz="1100"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27984312</a:t>
                      </a:r>
                      <a:endParaRPr lang="en-US" sz="1100"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effectLst/>
                        </a:rPr>
                        <a:t>42081627</a:t>
                      </a:r>
                      <a:endParaRPr lang="en-US" sz="1100" b="1"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36132249"/>
                  </a:ext>
                </a:extLst>
              </a:tr>
              <a:tr h="270647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Revenue</a:t>
                      </a:r>
                      <a:endParaRPr lang="en-US" sz="1100"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6287.188</a:t>
                      </a:r>
                      <a:endParaRPr lang="en-US" sz="1100"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36061.834</a:t>
                      </a:r>
                      <a:endParaRPr lang="en-US" sz="1100"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effectLst/>
                        </a:rPr>
                        <a:t>1428703.96</a:t>
                      </a:r>
                      <a:endParaRPr lang="en-US" sz="1100" b="1"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80526021"/>
                  </a:ext>
                </a:extLst>
              </a:tr>
              <a:tr h="270647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Revenue Per Customer</a:t>
                      </a:r>
                      <a:endParaRPr lang="en-US" sz="1100"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25.97</a:t>
                      </a:r>
                      <a:endParaRPr lang="en-US" sz="1100"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40.78</a:t>
                      </a:r>
                      <a:endParaRPr lang="en-US" sz="1100"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effectLst/>
                        </a:rPr>
                        <a:t>54.44</a:t>
                      </a:r>
                      <a:endParaRPr lang="en-US" sz="1100" b="1"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39725265"/>
                  </a:ext>
                </a:extLst>
              </a:tr>
              <a:tr h="270647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Number of Customers</a:t>
                      </a:r>
                      <a:endParaRPr lang="en-US" sz="1100"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242</a:t>
                      </a:r>
                      <a:endParaRPr lang="en-US" sz="1100"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1266</a:t>
                      </a:r>
                      <a:endParaRPr lang="en-US" sz="1100"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effectLst/>
                        </a:rPr>
                        <a:t>80619</a:t>
                      </a:r>
                      <a:endParaRPr lang="en-US" sz="1100" b="1"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0161992"/>
                  </a:ext>
                </a:extLst>
              </a:tr>
              <a:tr h="270647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Average Sales</a:t>
                      </a:r>
                      <a:endParaRPr lang="en-US" sz="1100"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3065</a:t>
                      </a:r>
                      <a:endParaRPr lang="en-US" sz="1100"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21290.6</a:t>
                      </a:r>
                      <a:endParaRPr lang="en-US" sz="1100"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effectLst/>
                        </a:rPr>
                        <a:t>765954.5</a:t>
                      </a:r>
                      <a:endParaRPr lang="en-US" sz="1100" b="1"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3191582"/>
                  </a:ext>
                </a:extLst>
              </a:tr>
              <a:tr h="270647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Average Order size</a:t>
                      </a:r>
                      <a:endParaRPr lang="en-US" sz="1100"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12.57</a:t>
                      </a:r>
                      <a:endParaRPr lang="en-US" sz="1100"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27.94</a:t>
                      </a:r>
                      <a:endParaRPr lang="en-US" sz="1100"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effectLst/>
                        </a:rPr>
                        <a:t>33.96</a:t>
                      </a:r>
                      <a:endParaRPr lang="en-US" sz="1100" b="1"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82300637"/>
                  </a:ext>
                </a:extLst>
              </a:tr>
              <a:tr h="270647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Number of Countries</a:t>
                      </a:r>
                      <a:endParaRPr lang="en-US" sz="1100"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effectLst/>
                        </a:rPr>
                        <a:t>21</a:t>
                      </a:r>
                      <a:endParaRPr lang="en-US" sz="1100" b="1"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51892771"/>
                  </a:ext>
                </a:extLst>
              </a:tr>
            </a:tbl>
          </a:graphicData>
        </a:graphic>
      </p:graphicFrame>
      <p:cxnSp>
        <p:nvCxnSpPr>
          <p:cNvPr id="5" name="Google Shape;347;p28">
            <a:extLst>
              <a:ext uri="{FF2B5EF4-FFF2-40B4-BE49-F238E27FC236}">
                <a16:creationId xmlns:a16="http://schemas.microsoft.com/office/drawing/2014/main" id="{DC4F412A-3490-EBD7-DDF5-23BC17F84DD4}"/>
              </a:ext>
            </a:extLst>
          </p:cNvPr>
          <p:cNvCxnSpPr/>
          <p:nvPr/>
        </p:nvCxnSpPr>
        <p:spPr>
          <a:xfrm>
            <a:off x="705600" y="256850"/>
            <a:ext cx="7732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7" name="Google Shape;348;p28">
            <a:extLst>
              <a:ext uri="{FF2B5EF4-FFF2-40B4-BE49-F238E27FC236}">
                <a16:creationId xmlns:a16="http://schemas.microsoft.com/office/drawing/2014/main" id="{34B9B36D-2D41-C239-D531-297BA3B0BEC3}"/>
              </a:ext>
            </a:extLst>
          </p:cNvPr>
          <p:cNvCxnSpPr/>
          <p:nvPr/>
        </p:nvCxnSpPr>
        <p:spPr>
          <a:xfrm>
            <a:off x="705600" y="4867850"/>
            <a:ext cx="7732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1821452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2AC54-5B18-97EB-E660-EDBCAFF07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614" y="476210"/>
            <a:ext cx="2767693" cy="1088068"/>
          </a:xfrm>
        </p:spPr>
        <p:txBody>
          <a:bodyPr spcFirstLastPara="1" vert="horz" wrap="square" lIns="68580" tIns="34290" rIns="68580" bIns="34290" rtlCol="0" anchor="b" anchorCtr="0">
            <a:normAutofit/>
          </a:bodyPr>
          <a:lstStyle/>
          <a:p>
            <a:r>
              <a:rPr lang="en-US" dirty="0"/>
              <a:t>Country-Level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AFEE0-3340-ED2F-7FBE-141B8C6935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94614" y="1649186"/>
            <a:ext cx="2767693" cy="2752635"/>
          </a:xfrm>
        </p:spPr>
        <p:txBody>
          <a:bodyPr spcFirstLastPara="1" vert="horz" wrap="square" lIns="0" tIns="34290" rIns="0" bIns="34290" rtlCol="0" anchor="t" anchorCtr="0">
            <a:normAutofit/>
          </a:bodyPr>
          <a:lstStyle/>
          <a:p>
            <a:pPr marL="482600" indent="-342900">
              <a:buAutoNum type="arabicPeriod"/>
            </a:pPr>
            <a:r>
              <a:rPr lang="en-US" dirty="0"/>
              <a:t>Countries can be segmented into </a:t>
            </a:r>
            <a:r>
              <a:rPr lang="en-US" b="1" dirty="0"/>
              <a:t>high revenue, medium revenue, </a:t>
            </a:r>
            <a:r>
              <a:rPr lang="en-US" dirty="0"/>
              <a:t>and </a:t>
            </a:r>
            <a:r>
              <a:rPr lang="en-US" b="1" dirty="0"/>
              <a:t>low revenue. </a:t>
            </a:r>
          </a:p>
          <a:p>
            <a:pPr marL="482600" indent="-342900">
              <a:buAutoNum type="arabicPeriod"/>
            </a:pPr>
            <a:r>
              <a:rPr lang="en-US" dirty="0">
                <a:cs typeface="Calibri"/>
              </a:rPr>
              <a:t>No significant correlation between Average Revenue Per Customer and GDP per capita.</a:t>
            </a:r>
          </a:p>
          <a:p>
            <a:pPr marL="482600" indent="-342900">
              <a:buAutoNum type="arabicPeriod"/>
            </a:pPr>
            <a:r>
              <a:rPr lang="en-US" dirty="0">
                <a:cs typeface="Calibri"/>
              </a:rPr>
              <a:t>Market size might be a determinant factor. </a:t>
            </a:r>
          </a:p>
          <a:p>
            <a:endParaRPr lang="en-US" b="1" dirty="0">
              <a:cs typeface="Calibri"/>
            </a:endParaRPr>
          </a:p>
        </p:txBody>
      </p:sp>
      <p:pic>
        <p:nvPicPr>
          <p:cNvPr id="9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2DF3FEE8-C60B-8178-BE2D-1C6EDCDBAE2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98288" y="1196916"/>
            <a:ext cx="5062753" cy="3127467"/>
          </a:xfrm>
        </p:spPr>
      </p:pic>
      <p:cxnSp>
        <p:nvCxnSpPr>
          <p:cNvPr id="5" name="Google Shape;347;p28">
            <a:extLst>
              <a:ext uri="{FF2B5EF4-FFF2-40B4-BE49-F238E27FC236}">
                <a16:creationId xmlns:a16="http://schemas.microsoft.com/office/drawing/2014/main" id="{DC4F412A-3490-EBD7-DDF5-23BC17F84DD4}"/>
              </a:ext>
            </a:extLst>
          </p:cNvPr>
          <p:cNvCxnSpPr/>
          <p:nvPr/>
        </p:nvCxnSpPr>
        <p:spPr>
          <a:xfrm>
            <a:off x="705600" y="256850"/>
            <a:ext cx="7732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7" name="Google Shape;348;p28">
            <a:extLst>
              <a:ext uri="{FF2B5EF4-FFF2-40B4-BE49-F238E27FC236}">
                <a16:creationId xmlns:a16="http://schemas.microsoft.com/office/drawing/2014/main" id="{34B9B36D-2D41-C239-D531-297BA3B0BEC3}"/>
              </a:ext>
            </a:extLst>
          </p:cNvPr>
          <p:cNvCxnSpPr/>
          <p:nvPr/>
        </p:nvCxnSpPr>
        <p:spPr>
          <a:xfrm>
            <a:off x="705600" y="4867850"/>
            <a:ext cx="7732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623613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Chart, histogram&#10;&#10;Description automatically generated">
            <a:extLst>
              <a:ext uri="{FF2B5EF4-FFF2-40B4-BE49-F238E27FC236}">
                <a16:creationId xmlns:a16="http://schemas.microsoft.com/office/drawing/2014/main" id="{D24C4758-4035-007C-347D-2C7BDB0245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55" y="914449"/>
            <a:ext cx="5184164" cy="3203073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8B06531C-55DA-18E1-F3EE-BEF0063584F9}"/>
              </a:ext>
            </a:extLst>
          </p:cNvPr>
          <p:cNvSpPr/>
          <p:nvPr/>
        </p:nvSpPr>
        <p:spPr>
          <a:xfrm>
            <a:off x="333532" y="850693"/>
            <a:ext cx="5527406" cy="33783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graphicFrame>
        <p:nvGraphicFramePr>
          <p:cNvPr id="13" name="Table 5">
            <a:extLst>
              <a:ext uri="{FF2B5EF4-FFF2-40B4-BE49-F238E27FC236}">
                <a16:creationId xmlns:a16="http://schemas.microsoft.com/office/drawing/2014/main" id="{4701D146-6C8C-4443-65A2-DD5AB5B3D46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1588588"/>
              </p:ext>
            </p:extLst>
          </p:nvPr>
        </p:nvGraphicFramePr>
        <p:xfrm>
          <a:off x="827202" y="1183157"/>
          <a:ext cx="5184165" cy="2694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9196">
                  <a:extLst>
                    <a:ext uri="{9D8B030D-6E8A-4147-A177-3AD203B41FA5}">
                      <a16:colId xmlns:a16="http://schemas.microsoft.com/office/drawing/2014/main" val="3759039083"/>
                    </a:ext>
                  </a:extLst>
                </a:gridCol>
                <a:gridCol w="783149">
                  <a:extLst>
                    <a:ext uri="{9D8B030D-6E8A-4147-A177-3AD203B41FA5}">
                      <a16:colId xmlns:a16="http://schemas.microsoft.com/office/drawing/2014/main" val="2184527253"/>
                    </a:ext>
                  </a:extLst>
                </a:gridCol>
                <a:gridCol w="755775">
                  <a:extLst>
                    <a:ext uri="{9D8B030D-6E8A-4147-A177-3AD203B41FA5}">
                      <a16:colId xmlns:a16="http://schemas.microsoft.com/office/drawing/2014/main" val="2321194680"/>
                    </a:ext>
                  </a:extLst>
                </a:gridCol>
                <a:gridCol w="877715">
                  <a:extLst>
                    <a:ext uri="{9D8B030D-6E8A-4147-A177-3AD203B41FA5}">
                      <a16:colId xmlns:a16="http://schemas.microsoft.com/office/drawing/2014/main" val="2924766617"/>
                    </a:ext>
                  </a:extLst>
                </a:gridCol>
                <a:gridCol w="790615">
                  <a:extLst>
                    <a:ext uri="{9D8B030D-6E8A-4147-A177-3AD203B41FA5}">
                      <a16:colId xmlns:a16="http://schemas.microsoft.com/office/drawing/2014/main" val="2695696096"/>
                    </a:ext>
                  </a:extLst>
                </a:gridCol>
                <a:gridCol w="877715">
                  <a:extLst>
                    <a:ext uri="{9D8B030D-6E8A-4147-A177-3AD203B41FA5}">
                      <a16:colId xmlns:a16="http://schemas.microsoft.com/office/drawing/2014/main" val="842649821"/>
                    </a:ext>
                  </a:extLst>
                </a:gridCol>
              </a:tblGrid>
              <a:tr h="482582">
                <a:tc>
                  <a:txBody>
                    <a:bodyPr/>
                    <a:lstStyle/>
                    <a:p>
                      <a:r>
                        <a:rPr lang="en-US" sz="1300"/>
                        <a:t>Country</a:t>
                      </a:r>
                    </a:p>
                  </a:txBody>
                  <a:tcPr marL="71671" marR="71671" marT="35835" marB="35835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Quarter</a:t>
                      </a:r>
                    </a:p>
                  </a:txBody>
                  <a:tcPr marL="71671" marR="71671" marT="35835" marB="35835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Growth Rate</a:t>
                      </a:r>
                    </a:p>
                  </a:txBody>
                  <a:tcPr marL="71671" marR="71671" marT="35835" marB="35835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Revenue</a:t>
                      </a:r>
                    </a:p>
                  </a:txBody>
                  <a:tcPr marL="71671" marR="71671" marT="35835" marB="35835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Popular Product</a:t>
                      </a:r>
                    </a:p>
                  </a:txBody>
                  <a:tcPr marL="71671" marR="71671" marT="35835" marB="35835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Share of Revenue</a:t>
                      </a:r>
                    </a:p>
                  </a:txBody>
                  <a:tcPr marL="71671" marR="71671" marT="35835" marB="35835"/>
                </a:tc>
                <a:extLst>
                  <a:ext uri="{0D108BD9-81ED-4DB2-BD59-A6C34878D82A}">
                    <a16:rowId xmlns:a16="http://schemas.microsoft.com/office/drawing/2014/main" val="2831735918"/>
                  </a:ext>
                </a:extLst>
              </a:tr>
              <a:tr h="673703">
                <a:tc>
                  <a:txBody>
                    <a:bodyPr/>
                    <a:lstStyle/>
                    <a:p>
                      <a:r>
                        <a:rPr lang="en-US" sz="1300" dirty="0"/>
                        <a:t>Australia</a:t>
                      </a:r>
                    </a:p>
                  </a:txBody>
                  <a:tcPr marL="71671" marR="71671" marT="35835" marB="35835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2011 Q1</a:t>
                      </a:r>
                    </a:p>
                  </a:txBody>
                  <a:tcPr marL="71671" marR="71671" marT="35835" marB="35835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3800%</a:t>
                      </a:r>
                    </a:p>
                  </a:txBody>
                  <a:tcPr marL="71671" marR="71671" marT="35835" marB="35835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40,937</a:t>
                      </a:r>
                    </a:p>
                  </a:txBody>
                  <a:tcPr marL="71671" marR="71671" marT="35835" marB="35835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Wrap </a:t>
                      </a:r>
                      <a:r>
                        <a:rPr lang="en-US" sz="1300" err="1"/>
                        <a:t>Doiley</a:t>
                      </a:r>
                      <a:r>
                        <a:rPr lang="en-US" sz="1300"/>
                        <a:t> Design</a:t>
                      </a:r>
                    </a:p>
                  </a:txBody>
                  <a:tcPr marL="71671" marR="71671" marT="35835" marB="35835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0.2%</a:t>
                      </a:r>
                    </a:p>
                  </a:txBody>
                  <a:tcPr marL="71671" marR="71671" marT="35835" marB="35835"/>
                </a:tc>
                <a:extLst>
                  <a:ext uri="{0D108BD9-81ED-4DB2-BD59-A6C34878D82A}">
                    <a16:rowId xmlns:a16="http://schemas.microsoft.com/office/drawing/2014/main" val="2236567378"/>
                  </a:ext>
                </a:extLst>
              </a:tr>
              <a:tr h="673703">
                <a:tc>
                  <a:txBody>
                    <a:bodyPr/>
                    <a:lstStyle/>
                    <a:p>
                      <a:r>
                        <a:rPr lang="en-US" sz="1300"/>
                        <a:t>Spain</a:t>
                      </a:r>
                    </a:p>
                  </a:txBody>
                  <a:tcPr marL="71671" marR="71671" marT="35835" marB="35835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2011 Q1</a:t>
                      </a:r>
                    </a:p>
                  </a:txBody>
                  <a:tcPr marL="71671" marR="71671" marT="35835" marB="35835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800%</a:t>
                      </a:r>
                    </a:p>
                  </a:txBody>
                  <a:tcPr marL="71671" marR="71671" marT="35835" marB="35835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17,563</a:t>
                      </a:r>
                    </a:p>
                  </a:txBody>
                  <a:tcPr marL="71671" marR="71671" marT="35835" marB="35835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Wrap English Rose</a:t>
                      </a:r>
                    </a:p>
                  </a:txBody>
                  <a:tcPr marL="71671" marR="71671" marT="35835" marB="35835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6.0%</a:t>
                      </a:r>
                    </a:p>
                  </a:txBody>
                  <a:tcPr marL="71671" marR="71671" marT="35835" marB="35835"/>
                </a:tc>
                <a:extLst>
                  <a:ext uri="{0D108BD9-81ED-4DB2-BD59-A6C34878D82A}">
                    <a16:rowId xmlns:a16="http://schemas.microsoft.com/office/drawing/2014/main" val="4206535701"/>
                  </a:ext>
                </a:extLst>
              </a:tr>
              <a:tr h="864824">
                <a:tc>
                  <a:txBody>
                    <a:bodyPr/>
                    <a:lstStyle/>
                    <a:p>
                      <a:r>
                        <a:rPr lang="en-US" sz="1300"/>
                        <a:t>Netherlands</a:t>
                      </a:r>
                    </a:p>
                  </a:txBody>
                  <a:tcPr marL="71671" marR="71671" marT="35835" marB="35835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2011 Q1</a:t>
                      </a:r>
                    </a:p>
                  </a:txBody>
                  <a:tcPr marL="71671" marR="71671" marT="35835" marB="35835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700%</a:t>
                      </a:r>
                    </a:p>
                  </a:txBody>
                  <a:tcPr marL="71671" marR="71671" marT="35835" marB="35835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72,039</a:t>
                      </a:r>
                    </a:p>
                  </a:txBody>
                  <a:tcPr marL="71671" marR="71671" marT="35835" marB="35835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Yellow metal chicken heart</a:t>
                      </a:r>
                    </a:p>
                  </a:txBody>
                  <a:tcPr marL="71671" marR="71671" marT="35835" marB="35835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0.2%</a:t>
                      </a:r>
                    </a:p>
                  </a:txBody>
                  <a:tcPr marL="71671" marR="71671" marT="35835" marB="35835"/>
                </a:tc>
                <a:extLst>
                  <a:ext uri="{0D108BD9-81ED-4DB2-BD59-A6C34878D82A}">
                    <a16:rowId xmlns:a16="http://schemas.microsoft.com/office/drawing/2014/main" val="1143749096"/>
                  </a:ext>
                </a:extLst>
              </a:tr>
            </a:tbl>
          </a:graphicData>
        </a:graphic>
      </p:graphicFrame>
      <p:cxnSp>
        <p:nvCxnSpPr>
          <p:cNvPr id="3" name="Google Shape;347;p28">
            <a:extLst>
              <a:ext uri="{FF2B5EF4-FFF2-40B4-BE49-F238E27FC236}">
                <a16:creationId xmlns:a16="http://schemas.microsoft.com/office/drawing/2014/main" id="{2C4B381B-ABDC-92A9-1B72-120CA263D1CF}"/>
              </a:ext>
            </a:extLst>
          </p:cNvPr>
          <p:cNvCxnSpPr/>
          <p:nvPr/>
        </p:nvCxnSpPr>
        <p:spPr>
          <a:xfrm>
            <a:off x="705600" y="256850"/>
            <a:ext cx="7732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4" name="Google Shape;348;p28">
            <a:extLst>
              <a:ext uri="{FF2B5EF4-FFF2-40B4-BE49-F238E27FC236}">
                <a16:creationId xmlns:a16="http://schemas.microsoft.com/office/drawing/2014/main" id="{321F0120-4299-033D-821B-83CEB51531E0}"/>
              </a:ext>
            </a:extLst>
          </p:cNvPr>
          <p:cNvCxnSpPr/>
          <p:nvPr/>
        </p:nvCxnSpPr>
        <p:spPr>
          <a:xfrm>
            <a:off x="705600" y="4867850"/>
            <a:ext cx="7732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grpSp>
        <p:nvGrpSpPr>
          <p:cNvPr id="5" name="Google Shape;349;p28">
            <a:extLst>
              <a:ext uri="{FF2B5EF4-FFF2-40B4-BE49-F238E27FC236}">
                <a16:creationId xmlns:a16="http://schemas.microsoft.com/office/drawing/2014/main" id="{5DDCB0E0-0331-3BE2-0EDD-E502658F49B2}"/>
              </a:ext>
            </a:extLst>
          </p:cNvPr>
          <p:cNvGrpSpPr/>
          <p:nvPr/>
        </p:nvGrpSpPr>
        <p:grpSpPr>
          <a:xfrm>
            <a:off x="387423" y="1020244"/>
            <a:ext cx="289350" cy="1820400"/>
            <a:chOff x="423863" y="1343339"/>
            <a:chExt cx="289350" cy="1820400"/>
          </a:xfrm>
        </p:grpSpPr>
        <p:sp>
          <p:nvSpPr>
            <p:cNvPr id="6" name="Google Shape;350;p28">
              <a:extLst>
                <a:ext uri="{FF2B5EF4-FFF2-40B4-BE49-F238E27FC236}">
                  <a16:creationId xmlns:a16="http://schemas.microsoft.com/office/drawing/2014/main" id="{D19B5377-7E95-4392-AE7F-C5E019902696}"/>
                </a:ext>
              </a:extLst>
            </p:cNvPr>
            <p:cNvSpPr/>
            <p:nvPr/>
          </p:nvSpPr>
          <p:spPr>
            <a:xfrm>
              <a:off x="423863" y="1343339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51;p28">
              <a:extLst>
                <a:ext uri="{FF2B5EF4-FFF2-40B4-BE49-F238E27FC236}">
                  <a16:creationId xmlns:a16="http://schemas.microsoft.com/office/drawing/2014/main" id="{473B96A0-00E0-0052-1D98-7EA419992279}"/>
                </a:ext>
              </a:extLst>
            </p:cNvPr>
            <p:cNvSpPr/>
            <p:nvPr/>
          </p:nvSpPr>
          <p:spPr>
            <a:xfrm>
              <a:off x="607313" y="1343339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52;p28">
              <a:extLst>
                <a:ext uri="{FF2B5EF4-FFF2-40B4-BE49-F238E27FC236}">
                  <a16:creationId xmlns:a16="http://schemas.microsoft.com/office/drawing/2014/main" id="{F794A5F7-1173-4757-AD84-5FD0574A4BAB}"/>
                </a:ext>
              </a:extLst>
            </p:cNvPr>
            <p:cNvSpPr/>
            <p:nvPr/>
          </p:nvSpPr>
          <p:spPr>
            <a:xfrm>
              <a:off x="423863" y="1533839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53;p28">
              <a:extLst>
                <a:ext uri="{FF2B5EF4-FFF2-40B4-BE49-F238E27FC236}">
                  <a16:creationId xmlns:a16="http://schemas.microsoft.com/office/drawing/2014/main" id="{154D719C-789E-1A3E-F19C-BF93CC092CEB}"/>
                </a:ext>
              </a:extLst>
            </p:cNvPr>
            <p:cNvSpPr/>
            <p:nvPr/>
          </p:nvSpPr>
          <p:spPr>
            <a:xfrm>
              <a:off x="607313" y="1533839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54;p28">
              <a:extLst>
                <a:ext uri="{FF2B5EF4-FFF2-40B4-BE49-F238E27FC236}">
                  <a16:creationId xmlns:a16="http://schemas.microsoft.com/office/drawing/2014/main" id="{3F481FB5-6F5F-43CA-06C7-F5DE7B30F1C2}"/>
                </a:ext>
              </a:extLst>
            </p:cNvPr>
            <p:cNvSpPr/>
            <p:nvPr/>
          </p:nvSpPr>
          <p:spPr>
            <a:xfrm>
              <a:off x="423863" y="1724339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55;p28">
              <a:extLst>
                <a:ext uri="{FF2B5EF4-FFF2-40B4-BE49-F238E27FC236}">
                  <a16:creationId xmlns:a16="http://schemas.microsoft.com/office/drawing/2014/main" id="{820D8410-98D4-856D-433A-207C02308E03}"/>
                </a:ext>
              </a:extLst>
            </p:cNvPr>
            <p:cNvSpPr/>
            <p:nvPr/>
          </p:nvSpPr>
          <p:spPr>
            <a:xfrm>
              <a:off x="607313" y="1724339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56;p28">
              <a:extLst>
                <a:ext uri="{FF2B5EF4-FFF2-40B4-BE49-F238E27FC236}">
                  <a16:creationId xmlns:a16="http://schemas.microsoft.com/office/drawing/2014/main" id="{8581BE60-FB8B-5064-CA4B-E2BFC5DA53EA}"/>
                </a:ext>
              </a:extLst>
            </p:cNvPr>
            <p:cNvSpPr/>
            <p:nvPr/>
          </p:nvSpPr>
          <p:spPr>
            <a:xfrm>
              <a:off x="423863" y="1914839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57;p28">
              <a:extLst>
                <a:ext uri="{FF2B5EF4-FFF2-40B4-BE49-F238E27FC236}">
                  <a16:creationId xmlns:a16="http://schemas.microsoft.com/office/drawing/2014/main" id="{40AA1E7F-5120-F2F5-994E-6C9E62BB304A}"/>
                </a:ext>
              </a:extLst>
            </p:cNvPr>
            <p:cNvSpPr/>
            <p:nvPr/>
          </p:nvSpPr>
          <p:spPr>
            <a:xfrm>
              <a:off x="607313" y="1914839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58;p28">
              <a:extLst>
                <a:ext uri="{FF2B5EF4-FFF2-40B4-BE49-F238E27FC236}">
                  <a16:creationId xmlns:a16="http://schemas.microsoft.com/office/drawing/2014/main" id="{BDE7D534-C839-69AA-7BA8-205CE0799E42}"/>
                </a:ext>
              </a:extLst>
            </p:cNvPr>
            <p:cNvSpPr/>
            <p:nvPr/>
          </p:nvSpPr>
          <p:spPr>
            <a:xfrm>
              <a:off x="423863" y="2105339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59;p28">
              <a:extLst>
                <a:ext uri="{FF2B5EF4-FFF2-40B4-BE49-F238E27FC236}">
                  <a16:creationId xmlns:a16="http://schemas.microsoft.com/office/drawing/2014/main" id="{4FC80B1E-A7BD-6009-6A00-067FC64EDB6E}"/>
                </a:ext>
              </a:extLst>
            </p:cNvPr>
            <p:cNvSpPr/>
            <p:nvPr/>
          </p:nvSpPr>
          <p:spPr>
            <a:xfrm>
              <a:off x="607313" y="2105339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60;p28">
              <a:extLst>
                <a:ext uri="{FF2B5EF4-FFF2-40B4-BE49-F238E27FC236}">
                  <a16:creationId xmlns:a16="http://schemas.microsoft.com/office/drawing/2014/main" id="{27629141-DC06-C71B-85CA-4796E82C429C}"/>
                </a:ext>
              </a:extLst>
            </p:cNvPr>
            <p:cNvSpPr/>
            <p:nvPr/>
          </p:nvSpPr>
          <p:spPr>
            <a:xfrm>
              <a:off x="423863" y="2295839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61;p28">
              <a:extLst>
                <a:ext uri="{FF2B5EF4-FFF2-40B4-BE49-F238E27FC236}">
                  <a16:creationId xmlns:a16="http://schemas.microsoft.com/office/drawing/2014/main" id="{AAFE3444-3C1A-154F-6F6C-B90E1DC22263}"/>
                </a:ext>
              </a:extLst>
            </p:cNvPr>
            <p:cNvSpPr/>
            <p:nvPr/>
          </p:nvSpPr>
          <p:spPr>
            <a:xfrm>
              <a:off x="607313" y="2295839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62;p28">
              <a:extLst>
                <a:ext uri="{FF2B5EF4-FFF2-40B4-BE49-F238E27FC236}">
                  <a16:creationId xmlns:a16="http://schemas.microsoft.com/office/drawing/2014/main" id="{D8DA17B4-CFA3-63D0-A4BA-C21F2419C464}"/>
                </a:ext>
              </a:extLst>
            </p:cNvPr>
            <p:cNvSpPr/>
            <p:nvPr/>
          </p:nvSpPr>
          <p:spPr>
            <a:xfrm>
              <a:off x="423863" y="2486339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63;p28">
              <a:extLst>
                <a:ext uri="{FF2B5EF4-FFF2-40B4-BE49-F238E27FC236}">
                  <a16:creationId xmlns:a16="http://schemas.microsoft.com/office/drawing/2014/main" id="{1B8A93AA-B71E-D606-F537-DDF93CC85A80}"/>
                </a:ext>
              </a:extLst>
            </p:cNvPr>
            <p:cNvSpPr/>
            <p:nvPr/>
          </p:nvSpPr>
          <p:spPr>
            <a:xfrm>
              <a:off x="607313" y="2486339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64;p28">
              <a:extLst>
                <a:ext uri="{FF2B5EF4-FFF2-40B4-BE49-F238E27FC236}">
                  <a16:creationId xmlns:a16="http://schemas.microsoft.com/office/drawing/2014/main" id="{A5B4D6C5-4A2A-C539-DC04-9F1E9B71E84E}"/>
                </a:ext>
              </a:extLst>
            </p:cNvPr>
            <p:cNvSpPr/>
            <p:nvPr/>
          </p:nvSpPr>
          <p:spPr>
            <a:xfrm>
              <a:off x="423863" y="2676839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65;p28">
              <a:extLst>
                <a:ext uri="{FF2B5EF4-FFF2-40B4-BE49-F238E27FC236}">
                  <a16:creationId xmlns:a16="http://schemas.microsoft.com/office/drawing/2014/main" id="{90EED234-0005-065E-4375-20AEB1960917}"/>
                </a:ext>
              </a:extLst>
            </p:cNvPr>
            <p:cNvSpPr/>
            <p:nvPr/>
          </p:nvSpPr>
          <p:spPr>
            <a:xfrm>
              <a:off x="607313" y="2676839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66;p28">
              <a:extLst>
                <a:ext uri="{FF2B5EF4-FFF2-40B4-BE49-F238E27FC236}">
                  <a16:creationId xmlns:a16="http://schemas.microsoft.com/office/drawing/2014/main" id="{5171ACD0-FF5C-B828-3442-5BF6522ED1A1}"/>
                </a:ext>
              </a:extLst>
            </p:cNvPr>
            <p:cNvSpPr/>
            <p:nvPr/>
          </p:nvSpPr>
          <p:spPr>
            <a:xfrm>
              <a:off x="423863" y="2867339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67;p28">
              <a:extLst>
                <a:ext uri="{FF2B5EF4-FFF2-40B4-BE49-F238E27FC236}">
                  <a16:creationId xmlns:a16="http://schemas.microsoft.com/office/drawing/2014/main" id="{C41F3B1B-7DA3-8F72-FBCE-9951770810A7}"/>
                </a:ext>
              </a:extLst>
            </p:cNvPr>
            <p:cNvSpPr/>
            <p:nvPr/>
          </p:nvSpPr>
          <p:spPr>
            <a:xfrm>
              <a:off x="607313" y="2867339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68;p28">
              <a:extLst>
                <a:ext uri="{FF2B5EF4-FFF2-40B4-BE49-F238E27FC236}">
                  <a16:creationId xmlns:a16="http://schemas.microsoft.com/office/drawing/2014/main" id="{00717F7D-6C6D-102B-D81F-97734AB87486}"/>
                </a:ext>
              </a:extLst>
            </p:cNvPr>
            <p:cNvSpPr/>
            <p:nvPr/>
          </p:nvSpPr>
          <p:spPr>
            <a:xfrm>
              <a:off x="423863" y="3057839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69;p28">
              <a:extLst>
                <a:ext uri="{FF2B5EF4-FFF2-40B4-BE49-F238E27FC236}">
                  <a16:creationId xmlns:a16="http://schemas.microsoft.com/office/drawing/2014/main" id="{72387936-71B9-412F-7D4D-D2A720B967F7}"/>
                </a:ext>
              </a:extLst>
            </p:cNvPr>
            <p:cNvSpPr/>
            <p:nvPr/>
          </p:nvSpPr>
          <p:spPr>
            <a:xfrm>
              <a:off x="607313" y="3057839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" name="Google Shape;370;p28">
            <a:extLst>
              <a:ext uri="{FF2B5EF4-FFF2-40B4-BE49-F238E27FC236}">
                <a16:creationId xmlns:a16="http://schemas.microsoft.com/office/drawing/2014/main" id="{7A6BEF2F-A9CC-6537-B608-0AC0E3F236A8}"/>
              </a:ext>
            </a:extLst>
          </p:cNvPr>
          <p:cNvGrpSpPr/>
          <p:nvPr/>
        </p:nvGrpSpPr>
        <p:grpSpPr>
          <a:xfrm>
            <a:off x="8458774" y="3543938"/>
            <a:ext cx="289350" cy="677400"/>
            <a:chOff x="8286088" y="3248339"/>
            <a:chExt cx="289350" cy="677400"/>
          </a:xfrm>
        </p:grpSpPr>
        <p:sp>
          <p:nvSpPr>
            <p:cNvPr id="37" name="Google Shape;371;p28">
              <a:extLst>
                <a:ext uri="{FF2B5EF4-FFF2-40B4-BE49-F238E27FC236}">
                  <a16:creationId xmlns:a16="http://schemas.microsoft.com/office/drawing/2014/main" id="{3DC22A45-5610-8150-9231-46A52852EA2A}"/>
                </a:ext>
              </a:extLst>
            </p:cNvPr>
            <p:cNvSpPr/>
            <p:nvPr/>
          </p:nvSpPr>
          <p:spPr>
            <a:xfrm>
              <a:off x="8286088" y="3248339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72;p28">
              <a:extLst>
                <a:ext uri="{FF2B5EF4-FFF2-40B4-BE49-F238E27FC236}">
                  <a16:creationId xmlns:a16="http://schemas.microsoft.com/office/drawing/2014/main" id="{DF70DD4E-6519-D4C1-6FF5-B05D7018DD71}"/>
                </a:ext>
              </a:extLst>
            </p:cNvPr>
            <p:cNvSpPr/>
            <p:nvPr/>
          </p:nvSpPr>
          <p:spPr>
            <a:xfrm>
              <a:off x="8469538" y="3248339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73;p28">
              <a:extLst>
                <a:ext uri="{FF2B5EF4-FFF2-40B4-BE49-F238E27FC236}">
                  <a16:creationId xmlns:a16="http://schemas.microsoft.com/office/drawing/2014/main" id="{216AC21B-8439-A110-7A32-6552D324CA54}"/>
                </a:ext>
              </a:extLst>
            </p:cNvPr>
            <p:cNvSpPr/>
            <p:nvPr/>
          </p:nvSpPr>
          <p:spPr>
            <a:xfrm>
              <a:off x="8286088" y="3438839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74;p28">
              <a:extLst>
                <a:ext uri="{FF2B5EF4-FFF2-40B4-BE49-F238E27FC236}">
                  <a16:creationId xmlns:a16="http://schemas.microsoft.com/office/drawing/2014/main" id="{1426E5C6-2205-0E3C-4CA7-73997CB7A004}"/>
                </a:ext>
              </a:extLst>
            </p:cNvPr>
            <p:cNvSpPr/>
            <p:nvPr/>
          </p:nvSpPr>
          <p:spPr>
            <a:xfrm>
              <a:off x="8469538" y="3438839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75;p28">
              <a:extLst>
                <a:ext uri="{FF2B5EF4-FFF2-40B4-BE49-F238E27FC236}">
                  <a16:creationId xmlns:a16="http://schemas.microsoft.com/office/drawing/2014/main" id="{4E066D40-2944-C151-FA50-08DD3E24C0A5}"/>
                </a:ext>
              </a:extLst>
            </p:cNvPr>
            <p:cNvSpPr/>
            <p:nvPr/>
          </p:nvSpPr>
          <p:spPr>
            <a:xfrm>
              <a:off x="8286088" y="3629339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76;p28">
              <a:extLst>
                <a:ext uri="{FF2B5EF4-FFF2-40B4-BE49-F238E27FC236}">
                  <a16:creationId xmlns:a16="http://schemas.microsoft.com/office/drawing/2014/main" id="{520FB051-EDFF-CCED-E460-E95858E83255}"/>
                </a:ext>
              </a:extLst>
            </p:cNvPr>
            <p:cNvSpPr/>
            <p:nvPr/>
          </p:nvSpPr>
          <p:spPr>
            <a:xfrm>
              <a:off x="8469538" y="3629339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77;p28">
              <a:extLst>
                <a:ext uri="{FF2B5EF4-FFF2-40B4-BE49-F238E27FC236}">
                  <a16:creationId xmlns:a16="http://schemas.microsoft.com/office/drawing/2014/main" id="{2DC84EE7-F3FF-2F62-1C18-E1B441A75A4A}"/>
                </a:ext>
              </a:extLst>
            </p:cNvPr>
            <p:cNvSpPr/>
            <p:nvPr/>
          </p:nvSpPr>
          <p:spPr>
            <a:xfrm>
              <a:off x="8286088" y="3819839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78;p28">
              <a:extLst>
                <a:ext uri="{FF2B5EF4-FFF2-40B4-BE49-F238E27FC236}">
                  <a16:creationId xmlns:a16="http://schemas.microsoft.com/office/drawing/2014/main" id="{39C14170-C062-9B94-2F58-07D8E075BF66}"/>
                </a:ext>
              </a:extLst>
            </p:cNvPr>
            <p:cNvSpPr/>
            <p:nvPr/>
          </p:nvSpPr>
          <p:spPr>
            <a:xfrm>
              <a:off x="8469538" y="3819839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Title 1">
            <a:extLst>
              <a:ext uri="{FF2B5EF4-FFF2-40B4-BE49-F238E27FC236}">
                <a16:creationId xmlns:a16="http://schemas.microsoft.com/office/drawing/2014/main" id="{4B3C9B0F-7602-087D-E72C-209E42E39130}"/>
              </a:ext>
            </a:extLst>
          </p:cNvPr>
          <p:cNvSpPr txBox="1">
            <a:spLocks/>
          </p:cNvSpPr>
          <p:nvPr/>
        </p:nvSpPr>
        <p:spPr>
          <a:xfrm>
            <a:off x="6085668" y="476210"/>
            <a:ext cx="2369859" cy="108806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80" tIns="34290" rIns="68580" bIns="34290" rtlCol="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en-US" dirty="0"/>
              <a:t>Country-Level Data</a:t>
            </a:r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91F5900D-D543-D109-56D6-72666D1B95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11367" y="1649187"/>
            <a:ext cx="2369858" cy="2191152"/>
          </a:xfrm>
        </p:spPr>
        <p:txBody>
          <a:bodyPr spcFirstLastPara="1" vert="horz" wrap="square" lIns="0" tIns="34290" rIns="0" bIns="34290" rtlCol="0" anchor="t" anchorCtr="0">
            <a:normAutofit/>
          </a:bodyPr>
          <a:lstStyle/>
          <a:p>
            <a:pPr marL="482600" indent="-342900">
              <a:buAutoNum type="arabicPeriod"/>
            </a:pPr>
            <a:r>
              <a:rPr lang="en-US" dirty="0"/>
              <a:t>Most quarterly increase in revenue comes from holiday purchases.</a:t>
            </a:r>
            <a:r>
              <a:rPr lang="en-US" b="1" dirty="0"/>
              <a:t> </a:t>
            </a:r>
          </a:p>
          <a:p>
            <a:pPr marL="482600" indent="-342900">
              <a:buAutoNum type="arabicPeriod"/>
            </a:pPr>
            <a:r>
              <a:rPr lang="en-US" dirty="0">
                <a:cs typeface="Calibri"/>
              </a:rPr>
              <a:t>Increase in number of orders does not equal to growth in revenue.</a:t>
            </a:r>
          </a:p>
        </p:txBody>
      </p:sp>
    </p:spTree>
    <p:extLst>
      <p:ext uri="{BB962C8B-B14F-4D97-AF65-F5344CB8AC3E}">
        <p14:creationId xmlns:p14="http://schemas.microsoft.com/office/powerpoint/2010/main" val="787351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oogle Shape;210;p25"/>
          <p:cNvGrpSpPr/>
          <p:nvPr/>
        </p:nvGrpSpPr>
        <p:grpSpPr>
          <a:xfrm>
            <a:off x="530039" y="763524"/>
            <a:ext cx="2386800" cy="2386800"/>
            <a:chOff x="269239" y="624399"/>
            <a:chExt cx="2386800" cy="2386800"/>
          </a:xfrm>
        </p:grpSpPr>
        <p:sp>
          <p:nvSpPr>
            <p:cNvPr id="211" name="Google Shape;211;p25"/>
            <p:cNvSpPr/>
            <p:nvPr/>
          </p:nvSpPr>
          <p:spPr>
            <a:xfrm rot="-1970538">
              <a:off x="599418" y="954577"/>
              <a:ext cx="1726444" cy="1726444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5"/>
            <p:cNvSpPr/>
            <p:nvPr/>
          </p:nvSpPr>
          <p:spPr>
            <a:xfrm rot="-1969931">
              <a:off x="929754" y="1027196"/>
              <a:ext cx="127817" cy="127817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3" name="Google Shape;213;p25"/>
          <p:cNvSpPr/>
          <p:nvPr/>
        </p:nvSpPr>
        <p:spPr>
          <a:xfrm>
            <a:off x="1007339" y="1240824"/>
            <a:ext cx="1432200" cy="1432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5"/>
          <p:cNvSpPr txBox="1">
            <a:spLocks noGrp="1"/>
          </p:cNvSpPr>
          <p:nvPr>
            <p:ph type="title"/>
          </p:nvPr>
        </p:nvSpPr>
        <p:spPr>
          <a:xfrm>
            <a:off x="966275" y="3075100"/>
            <a:ext cx="6161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Next Steps</a:t>
            </a:r>
            <a:endParaRPr dirty="0"/>
          </a:p>
        </p:txBody>
      </p:sp>
      <p:sp>
        <p:nvSpPr>
          <p:cNvPr id="215" name="Google Shape;215;p25"/>
          <p:cNvSpPr txBox="1">
            <a:spLocks noGrp="1"/>
          </p:cNvSpPr>
          <p:nvPr>
            <p:ph type="title" idx="2"/>
          </p:nvPr>
        </p:nvSpPr>
        <p:spPr>
          <a:xfrm>
            <a:off x="991739" y="1536024"/>
            <a:ext cx="1463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217" name="Google Shape;217;p25"/>
          <p:cNvGrpSpPr/>
          <p:nvPr/>
        </p:nvGrpSpPr>
        <p:grpSpPr>
          <a:xfrm>
            <a:off x="5117075" y="1073814"/>
            <a:ext cx="2582400" cy="289350"/>
            <a:chOff x="6967625" y="394825"/>
            <a:chExt cx="2582400" cy="289350"/>
          </a:xfrm>
        </p:grpSpPr>
        <p:sp>
          <p:nvSpPr>
            <p:cNvPr id="218" name="Google Shape;218;p25"/>
            <p:cNvSpPr/>
            <p:nvPr/>
          </p:nvSpPr>
          <p:spPr>
            <a:xfrm rot="-5400000">
              <a:off x="6967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5"/>
            <p:cNvSpPr/>
            <p:nvPr/>
          </p:nvSpPr>
          <p:spPr>
            <a:xfrm rot="-5400000">
              <a:off x="6967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5"/>
            <p:cNvSpPr/>
            <p:nvPr/>
          </p:nvSpPr>
          <p:spPr>
            <a:xfrm rot="-5400000">
              <a:off x="7158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5"/>
            <p:cNvSpPr/>
            <p:nvPr/>
          </p:nvSpPr>
          <p:spPr>
            <a:xfrm rot="-5400000">
              <a:off x="7158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5"/>
            <p:cNvSpPr/>
            <p:nvPr/>
          </p:nvSpPr>
          <p:spPr>
            <a:xfrm rot="-5400000">
              <a:off x="7348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5"/>
            <p:cNvSpPr/>
            <p:nvPr/>
          </p:nvSpPr>
          <p:spPr>
            <a:xfrm rot="-5400000">
              <a:off x="7348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5"/>
            <p:cNvSpPr/>
            <p:nvPr/>
          </p:nvSpPr>
          <p:spPr>
            <a:xfrm rot="-5400000">
              <a:off x="7539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5"/>
            <p:cNvSpPr/>
            <p:nvPr/>
          </p:nvSpPr>
          <p:spPr>
            <a:xfrm rot="-5400000">
              <a:off x="7539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5"/>
            <p:cNvSpPr/>
            <p:nvPr/>
          </p:nvSpPr>
          <p:spPr>
            <a:xfrm rot="-5400000">
              <a:off x="7729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5"/>
            <p:cNvSpPr/>
            <p:nvPr/>
          </p:nvSpPr>
          <p:spPr>
            <a:xfrm rot="-5400000">
              <a:off x="7729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5"/>
            <p:cNvSpPr/>
            <p:nvPr/>
          </p:nvSpPr>
          <p:spPr>
            <a:xfrm rot="-5400000">
              <a:off x="7920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5"/>
            <p:cNvSpPr/>
            <p:nvPr/>
          </p:nvSpPr>
          <p:spPr>
            <a:xfrm rot="-5400000">
              <a:off x="7920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5"/>
            <p:cNvSpPr/>
            <p:nvPr/>
          </p:nvSpPr>
          <p:spPr>
            <a:xfrm rot="-5400000">
              <a:off x="8110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5"/>
            <p:cNvSpPr/>
            <p:nvPr/>
          </p:nvSpPr>
          <p:spPr>
            <a:xfrm rot="-5400000">
              <a:off x="8110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5"/>
            <p:cNvSpPr/>
            <p:nvPr/>
          </p:nvSpPr>
          <p:spPr>
            <a:xfrm rot="-5400000">
              <a:off x="8301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5"/>
            <p:cNvSpPr/>
            <p:nvPr/>
          </p:nvSpPr>
          <p:spPr>
            <a:xfrm rot="-5400000">
              <a:off x="8301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5"/>
            <p:cNvSpPr/>
            <p:nvPr/>
          </p:nvSpPr>
          <p:spPr>
            <a:xfrm rot="-5400000">
              <a:off x="8491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5"/>
            <p:cNvSpPr/>
            <p:nvPr/>
          </p:nvSpPr>
          <p:spPr>
            <a:xfrm rot="-5400000">
              <a:off x="8491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5"/>
            <p:cNvSpPr/>
            <p:nvPr/>
          </p:nvSpPr>
          <p:spPr>
            <a:xfrm rot="-5400000">
              <a:off x="8682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5"/>
            <p:cNvSpPr/>
            <p:nvPr/>
          </p:nvSpPr>
          <p:spPr>
            <a:xfrm rot="-5400000">
              <a:off x="8682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5"/>
            <p:cNvSpPr/>
            <p:nvPr/>
          </p:nvSpPr>
          <p:spPr>
            <a:xfrm rot="-5400000">
              <a:off x="8872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5"/>
            <p:cNvSpPr/>
            <p:nvPr/>
          </p:nvSpPr>
          <p:spPr>
            <a:xfrm rot="-5400000">
              <a:off x="8872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5"/>
            <p:cNvSpPr/>
            <p:nvPr/>
          </p:nvSpPr>
          <p:spPr>
            <a:xfrm rot="-5400000">
              <a:off x="9063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5"/>
            <p:cNvSpPr/>
            <p:nvPr/>
          </p:nvSpPr>
          <p:spPr>
            <a:xfrm rot="-5400000">
              <a:off x="9063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5"/>
            <p:cNvSpPr/>
            <p:nvPr/>
          </p:nvSpPr>
          <p:spPr>
            <a:xfrm rot="-5400000">
              <a:off x="9253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5"/>
            <p:cNvSpPr/>
            <p:nvPr/>
          </p:nvSpPr>
          <p:spPr>
            <a:xfrm rot="-5400000">
              <a:off x="9253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5"/>
            <p:cNvSpPr/>
            <p:nvPr/>
          </p:nvSpPr>
          <p:spPr>
            <a:xfrm rot="-5400000">
              <a:off x="9444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5"/>
            <p:cNvSpPr/>
            <p:nvPr/>
          </p:nvSpPr>
          <p:spPr>
            <a:xfrm rot="-5400000">
              <a:off x="9444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46" name="Google Shape;246;p25"/>
          <p:cNvCxnSpPr/>
          <p:nvPr/>
        </p:nvCxnSpPr>
        <p:spPr>
          <a:xfrm>
            <a:off x="705600" y="256850"/>
            <a:ext cx="7732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grpSp>
        <p:nvGrpSpPr>
          <p:cNvPr id="247" name="Google Shape;247;p25"/>
          <p:cNvGrpSpPr/>
          <p:nvPr/>
        </p:nvGrpSpPr>
        <p:grpSpPr>
          <a:xfrm rot="5400000">
            <a:off x="8092063" y="4120614"/>
            <a:ext cx="677400" cy="289350"/>
            <a:chOff x="7539125" y="394825"/>
            <a:chExt cx="677400" cy="289350"/>
          </a:xfrm>
        </p:grpSpPr>
        <p:sp>
          <p:nvSpPr>
            <p:cNvPr id="248" name="Google Shape;248;p25"/>
            <p:cNvSpPr/>
            <p:nvPr/>
          </p:nvSpPr>
          <p:spPr>
            <a:xfrm rot="-5400000">
              <a:off x="7539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5"/>
            <p:cNvSpPr/>
            <p:nvPr/>
          </p:nvSpPr>
          <p:spPr>
            <a:xfrm rot="-5400000">
              <a:off x="7539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5"/>
            <p:cNvSpPr/>
            <p:nvPr/>
          </p:nvSpPr>
          <p:spPr>
            <a:xfrm rot="-5400000">
              <a:off x="7729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5"/>
            <p:cNvSpPr/>
            <p:nvPr/>
          </p:nvSpPr>
          <p:spPr>
            <a:xfrm rot="-5400000">
              <a:off x="7729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5"/>
            <p:cNvSpPr/>
            <p:nvPr/>
          </p:nvSpPr>
          <p:spPr>
            <a:xfrm rot="-5400000">
              <a:off x="7920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5"/>
            <p:cNvSpPr/>
            <p:nvPr/>
          </p:nvSpPr>
          <p:spPr>
            <a:xfrm rot="-5400000">
              <a:off x="7920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5"/>
            <p:cNvSpPr/>
            <p:nvPr/>
          </p:nvSpPr>
          <p:spPr>
            <a:xfrm rot="-5400000">
              <a:off x="8110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5"/>
            <p:cNvSpPr/>
            <p:nvPr/>
          </p:nvSpPr>
          <p:spPr>
            <a:xfrm rot="-5400000">
              <a:off x="8110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042985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61068-C4E2-EC91-E1A5-51738E511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600" y="543606"/>
            <a:ext cx="7732800" cy="601081"/>
          </a:xfrm>
        </p:spPr>
        <p:txBody>
          <a:bodyPr>
            <a:noAutofit/>
          </a:bodyPr>
          <a:lstStyle/>
          <a:p>
            <a:r>
              <a:rPr lang="en-US" sz="3000" dirty="0"/>
              <a:t>Conclusions / Next Steps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CF939CD-CB19-F8DC-48D1-2D4FA3DBAC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5427743"/>
              </p:ext>
            </p:extLst>
          </p:nvPr>
        </p:nvGraphicFramePr>
        <p:xfrm>
          <a:off x="822960" y="1431442"/>
          <a:ext cx="7543800" cy="3017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3" name="Google Shape;246;p25">
            <a:extLst>
              <a:ext uri="{FF2B5EF4-FFF2-40B4-BE49-F238E27FC236}">
                <a16:creationId xmlns:a16="http://schemas.microsoft.com/office/drawing/2014/main" id="{FDDD0CAB-ADC1-F2BA-A37B-864A6235CF6D}"/>
              </a:ext>
            </a:extLst>
          </p:cNvPr>
          <p:cNvCxnSpPr/>
          <p:nvPr/>
        </p:nvCxnSpPr>
        <p:spPr>
          <a:xfrm>
            <a:off x="705600" y="256850"/>
            <a:ext cx="7732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4" name="Google Shape;593;p33">
            <a:extLst>
              <a:ext uri="{FF2B5EF4-FFF2-40B4-BE49-F238E27FC236}">
                <a16:creationId xmlns:a16="http://schemas.microsoft.com/office/drawing/2014/main" id="{AD38EEF3-CF10-FA2E-8F36-D2B4D1878C4E}"/>
              </a:ext>
            </a:extLst>
          </p:cNvPr>
          <p:cNvCxnSpPr/>
          <p:nvPr/>
        </p:nvCxnSpPr>
        <p:spPr>
          <a:xfrm>
            <a:off x="705600" y="4867850"/>
            <a:ext cx="7732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3225068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/>
          <p:nvPr/>
        </p:nvSpPr>
        <p:spPr>
          <a:xfrm>
            <a:off x="4204646" y="1837050"/>
            <a:ext cx="734700" cy="734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4"/>
          <p:cNvSpPr/>
          <p:nvPr/>
        </p:nvSpPr>
        <p:spPr>
          <a:xfrm>
            <a:off x="6751373" y="1837050"/>
            <a:ext cx="734700" cy="734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4"/>
          <p:cNvSpPr/>
          <p:nvPr/>
        </p:nvSpPr>
        <p:spPr>
          <a:xfrm>
            <a:off x="1657925" y="1837050"/>
            <a:ext cx="734700" cy="734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73" name="Google Shape;173;p24"/>
          <p:cNvSpPr txBox="1">
            <a:spLocks noGrp="1"/>
          </p:cNvSpPr>
          <p:nvPr>
            <p:ph type="title" idx="2"/>
          </p:nvPr>
        </p:nvSpPr>
        <p:spPr>
          <a:xfrm>
            <a:off x="937625" y="2574233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Overview</a:t>
            </a:r>
            <a:endParaRPr dirty="0"/>
          </a:p>
        </p:txBody>
      </p:sp>
      <p:sp>
        <p:nvSpPr>
          <p:cNvPr id="174" name="Google Shape;174;p24"/>
          <p:cNvSpPr txBox="1">
            <a:spLocks noGrp="1"/>
          </p:cNvSpPr>
          <p:nvPr>
            <p:ph type="subTitle" idx="1"/>
          </p:nvPr>
        </p:nvSpPr>
        <p:spPr>
          <a:xfrm>
            <a:off x="937625" y="2952598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Breif overview on daily, monthly, and quarterly trends.</a:t>
            </a:r>
            <a:endParaRPr dirty="0"/>
          </a:p>
        </p:txBody>
      </p:sp>
      <p:sp>
        <p:nvSpPr>
          <p:cNvPr id="175" name="Google Shape;175;p24"/>
          <p:cNvSpPr txBox="1">
            <a:spLocks noGrp="1"/>
          </p:cNvSpPr>
          <p:nvPr>
            <p:ph type="title" idx="3"/>
          </p:nvPr>
        </p:nvSpPr>
        <p:spPr>
          <a:xfrm>
            <a:off x="3484346" y="2574233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Market</a:t>
            </a:r>
            <a:endParaRPr dirty="0"/>
          </a:p>
        </p:txBody>
      </p:sp>
      <p:sp>
        <p:nvSpPr>
          <p:cNvPr id="176" name="Google Shape;176;p24"/>
          <p:cNvSpPr txBox="1">
            <a:spLocks noGrp="1"/>
          </p:cNvSpPr>
          <p:nvPr>
            <p:ph type="subTitle" idx="4"/>
          </p:nvPr>
        </p:nvSpPr>
        <p:spPr>
          <a:xfrm>
            <a:off x="3484346" y="2952598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Price and market sementation.</a:t>
            </a:r>
            <a:endParaRPr dirty="0"/>
          </a:p>
        </p:txBody>
      </p:sp>
      <p:sp>
        <p:nvSpPr>
          <p:cNvPr id="177" name="Google Shape;177;p24"/>
          <p:cNvSpPr txBox="1">
            <a:spLocks noGrp="1"/>
          </p:cNvSpPr>
          <p:nvPr>
            <p:ph type="title" idx="5"/>
          </p:nvPr>
        </p:nvSpPr>
        <p:spPr>
          <a:xfrm>
            <a:off x="6031073" y="2574233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Next Steps</a:t>
            </a:r>
            <a:endParaRPr dirty="0"/>
          </a:p>
        </p:txBody>
      </p:sp>
      <p:sp>
        <p:nvSpPr>
          <p:cNvPr id="178" name="Google Shape;178;p24"/>
          <p:cNvSpPr txBox="1">
            <a:spLocks noGrp="1"/>
          </p:cNvSpPr>
          <p:nvPr>
            <p:ph type="subTitle" idx="6"/>
          </p:nvPr>
        </p:nvSpPr>
        <p:spPr>
          <a:xfrm>
            <a:off x="6031073" y="2952598"/>
            <a:ext cx="2175300" cy="5276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Recommendations based on the analysis.</a:t>
            </a:r>
            <a:endParaRPr dirty="0"/>
          </a:p>
        </p:txBody>
      </p:sp>
      <p:sp>
        <p:nvSpPr>
          <p:cNvPr id="179" name="Google Shape;179;p24"/>
          <p:cNvSpPr txBox="1">
            <a:spLocks noGrp="1"/>
          </p:cNvSpPr>
          <p:nvPr>
            <p:ph type="title" idx="7"/>
          </p:nvPr>
        </p:nvSpPr>
        <p:spPr>
          <a:xfrm>
            <a:off x="1657925" y="1980608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80" name="Google Shape;180;p24"/>
          <p:cNvSpPr txBox="1">
            <a:spLocks noGrp="1"/>
          </p:cNvSpPr>
          <p:nvPr>
            <p:ph type="title" idx="8"/>
          </p:nvPr>
        </p:nvSpPr>
        <p:spPr>
          <a:xfrm>
            <a:off x="4204646" y="1980608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81" name="Google Shape;181;p24"/>
          <p:cNvSpPr txBox="1">
            <a:spLocks noGrp="1"/>
          </p:cNvSpPr>
          <p:nvPr>
            <p:ph type="title" idx="9"/>
          </p:nvPr>
        </p:nvSpPr>
        <p:spPr>
          <a:xfrm>
            <a:off x="6751373" y="1980608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cxnSp>
        <p:nvCxnSpPr>
          <p:cNvPr id="182" name="Google Shape;182;p24"/>
          <p:cNvCxnSpPr/>
          <p:nvPr/>
        </p:nvCxnSpPr>
        <p:spPr>
          <a:xfrm>
            <a:off x="705600" y="256850"/>
            <a:ext cx="7732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83" name="Google Shape;183;p24"/>
          <p:cNvSpPr/>
          <p:nvPr/>
        </p:nvSpPr>
        <p:spPr>
          <a:xfrm>
            <a:off x="4475546" y="3628153"/>
            <a:ext cx="192900" cy="192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4"/>
          <p:cNvSpPr/>
          <p:nvPr/>
        </p:nvSpPr>
        <p:spPr>
          <a:xfrm>
            <a:off x="7022273" y="3628153"/>
            <a:ext cx="192900" cy="192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4"/>
          <p:cNvSpPr/>
          <p:nvPr/>
        </p:nvSpPr>
        <p:spPr>
          <a:xfrm>
            <a:off x="1928825" y="3628153"/>
            <a:ext cx="192900" cy="192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86" name="Google Shape;186;p24"/>
          <p:cNvCxnSpPr/>
          <p:nvPr/>
        </p:nvCxnSpPr>
        <p:spPr>
          <a:xfrm>
            <a:off x="705600" y="4867850"/>
            <a:ext cx="7732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oogle Shape;210;p25"/>
          <p:cNvGrpSpPr/>
          <p:nvPr/>
        </p:nvGrpSpPr>
        <p:grpSpPr>
          <a:xfrm>
            <a:off x="530039" y="763524"/>
            <a:ext cx="2386800" cy="2386800"/>
            <a:chOff x="269239" y="624399"/>
            <a:chExt cx="2386800" cy="2386800"/>
          </a:xfrm>
        </p:grpSpPr>
        <p:sp>
          <p:nvSpPr>
            <p:cNvPr id="211" name="Google Shape;211;p25"/>
            <p:cNvSpPr/>
            <p:nvPr/>
          </p:nvSpPr>
          <p:spPr>
            <a:xfrm rot="-1970538">
              <a:off x="599418" y="954577"/>
              <a:ext cx="1726444" cy="1726444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5"/>
            <p:cNvSpPr/>
            <p:nvPr/>
          </p:nvSpPr>
          <p:spPr>
            <a:xfrm rot="-1969931">
              <a:off x="929754" y="1027196"/>
              <a:ext cx="127817" cy="127817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3" name="Google Shape;213;p25"/>
          <p:cNvSpPr/>
          <p:nvPr/>
        </p:nvSpPr>
        <p:spPr>
          <a:xfrm>
            <a:off x="1007339" y="1240824"/>
            <a:ext cx="1432200" cy="1432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5"/>
          <p:cNvSpPr txBox="1">
            <a:spLocks noGrp="1"/>
          </p:cNvSpPr>
          <p:nvPr>
            <p:ph type="title"/>
          </p:nvPr>
        </p:nvSpPr>
        <p:spPr>
          <a:xfrm>
            <a:off x="966275" y="3075100"/>
            <a:ext cx="6161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Overview</a:t>
            </a:r>
            <a:endParaRPr dirty="0"/>
          </a:p>
        </p:txBody>
      </p:sp>
      <p:sp>
        <p:nvSpPr>
          <p:cNvPr id="215" name="Google Shape;215;p25"/>
          <p:cNvSpPr txBox="1">
            <a:spLocks noGrp="1"/>
          </p:cNvSpPr>
          <p:nvPr>
            <p:ph type="title" idx="2"/>
          </p:nvPr>
        </p:nvSpPr>
        <p:spPr>
          <a:xfrm>
            <a:off x="991739" y="1536024"/>
            <a:ext cx="1463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217" name="Google Shape;217;p25"/>
          <p:cNvGrpSpPr/>
          <p:nvPr/>
        </p:nvGrpSpPr>
        <p:grpSpPr>
          <a:xfrm>
            <a:off x="5117075" y="1073814"/>
            <a:ext cx="2582400" cy="289350"/>
            <a:chOff x="6967625" y="394825"/>
            <a:chExt cx="2582400" cy="289350"/>
          </a:xfrm>
        </p:grpSpPr>
        <p:sp>
          <p:nvSpPr>
            <p:cNvPr id="218" name="Google Shape;218;p25"/>
            <p:cNvSpPr/>
            <p:nvPr/>
          </p:nvSpPr>
          <p:spPr>
            <a:xfrm rot="-5400000">
              <a:off x="6967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5"/>
            <p:cNvSpPr/>
            <p:nvPr/>
          </p:nvSpPr>
          <p:spPr>
            <a:xfrm rot="-5400000">
              <a:off x="6967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5"/>
            <p:cNvSpPr/>
            <p:nvPr/>
          </p:nvSpPr>
          <p:spPr>
            <a:xfrm rot="-5400000">
              <a:off x="7158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5"/>
            <p:cNvSpPr/>
            <p:nvPr/>
          </p:nvSpPr>
          <p:spPr>
            <a:xfrm rot="-5400000">
              <a:off x="7158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5"/>
            <p:cNvSpPr/>
            <p:nvPr/>
          </p:nvSpPr>
          <p:spPr>
            <a:xfrm rot="-5400000">
              <a:off x="7348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5"/>
            <p:cNvSpPr/>
            <p:nvPr/>
          </p:nvSpPr>
          <p:spPr>
            <a:xfrm rot="-5400000">
              <a:off x="7348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5"/>
            <p:cNvSpPr/>
            <p:nvPr/>
          </p:nvSpPr>
          <p:spPr>
            <a:xfrm rot="-5400000">
              <a:off x="7539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5"/>
            <p:cNvSpPr/>
            <p:nvPr/>
          </p:nvSpPr>
          <p:spPr>
            <a:xfrm rot="-5400000">
              <a:off x="7539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5"/>
            <p:cNvSpPr/>
            <p:nvPr/>
          </p:nvSpPr>
          <p:spPr>
            <a:xfrm rot="-5400000">
              <a:off x="7729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5"/>
            <p:cNvSpPr/>
            <p:nvPr/>
          </p:nvSpPr>
          <p:spPr>
            <a:xfrm rot="-5400000">
              <a:off x="7729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5"/>
            <p:cNvSpPr/>
            <p:nvPr/>
          </p:nvSpPr>
          <p:spPr>
            <a:xfrm rot="-5400000">
              <a:off x="7920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5"/>
            <p:cNvSpPr/>
            <p:nvPr/>
          </p:nvSpPr>
          <p:spPr>
            <a:xfrm rot="-5400000">
              <a:off x="7920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5"/>
            <p:cNvSpPr/>
            <p:nvPr/>
          </p:nvSpPr>
          <p:spPr>
            <a:xfrm rot="-5400000">
              <a:off x="8110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5"/>
            <p:cNvSpPr/>
            <p:nvPr/>
          </p:nvSpPr>
          <p:spPr>
            <a:xfrm rot="-5400000">
              <a:off x="8110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5"/>
            <p:cNvSpPr/>
            <p:nvPr/>
          </p:nvSpPr>
          <p:spPr>
            <a:xfrm rot="-5400000">
              <a:off x="8301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5"/>
            <p:cNvSpPr/>
            <p:nvPr/>
          </p:nvSpPr>
          <p:spPr>
            <a:xfrm rot="-5400000">
              <a:off x="8301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5"/>
            <p:cNvSpPr/>
            <p:nvPr/>
          </p:nvSpPr>
          <p:spPr>
            <a:xfrm rot="-5400000">
              <a:off x="8491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5"/>
            <p:cNvSpPr/>
            <p:nvPr/>
          </p:nvSpPr>
          <p:spPr>
            <a:xfrm rot="-5400000">
              <a:off x="8491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5"/>
            <p:cNvSpPr/>
            <p:nvPr/>
          </p:nvSpPr>
          <p:spPr>
            <a:xfrm rot="-5400000">
              <a:off x="8682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5"/>
            <p:cNvSpPr/>
            <p:nvPr/>
          </p:nvSpPr>
          <p:spPr>
            <a:xfrm rot="-5400000">
              <a:off x="8682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5"/>
            <p:cNvSpPr/>
            <p:nvPr/>
          </p:nvSpPr>
          <p:spPr>
            <a:xfrm rot="-5400000">
              <a:off x="8872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5"/>
            <p:cNvSpPr/>
            <p:nvPr/>
          </p:nvSpPr>
          <p:spPr>
            <a:xfrm rot="-5400000">
              <a:off x="8872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5"/>
            <p:cNvSpPr/>
            <p:nvPr/>
          </p:nvSpPr>
          <p:spPr>
            <a:xfrm rot="-5400000">
              <a:off x="9063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5"/>
            <p:cNvSpPr/>
            <p:nvPr/>
          </p:nvSpPr>
          <p:spPr>
            <a:xfrm rot="-5400000">
              <a:off x="9063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5"/>
            <p:cNvSpPr/>
            <p:nvPr/>
          </p:nvSpPr>
          <p:spPr>
            <a:xfrm rot="-5400000">
              <a:off x="9253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5"/>
            <p:cNvSpPr/>
            <p:nvPr/>
          </p:nvSpPr>
          <p:spPr>
            <a:xfrm rot="-5400000">
              <a:off x="9253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5"/>
            <p:cNvSpPr/>
            <p:nvPr/>
          </p:nvSpPr>
          <p:spPr>
            <a:xfrm rot="-5400000">
              <a:off x="9444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5"/>
            <p:cNvSpPr/>
            <p:nvPr/>
          </p:nvSpPr>
          <p:spPr>
            <a:xfrm rot="-5400000">
              <a:off x="9444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46" name="Google Shape;246;p25"/>
          <p:cNvCxnSpPr/>
          <p:nvPr/>
        </p:nvCxnSpPr>
        <p:spPr>
          <a:xfrm>
            <a:off x="705600" y="256850"/>
            <a:ext cx="7732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grpSp>
        <p:nvGrpSpPr>
          <p:cNvPr id="247" name="Google Shape;247;p25"/>
          <p:cNvGrpSpPr/>
          <p:nvPr/>
        </p:nvGrpSpPr>
        <p:grpSpPr>
          <a:xfrm rot="5400000">
            <a:off x="8092063" y="4120614"/>
            <a:ext cx="677400" cy="289350"/>
            <a:chOff x="7539125" y="394825"/>
            <a:chExt cx="677400" cy="289350"/>
          </a:xfrm>
        </p:grpSpPr>
        <p:sp>
          <p:nvSpPr>
            <p:cNvPr id="248" name="Google Shape;248;p25"/>
            <p:cNvSpPr/>
            <p:nvPr/>
          </p:nvSpPr>
          <p:spPr>
            <a:xfrm rot="-5400000">
              <a:off x="7539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5"/>
            <p:cNvSpPr/>
            <p:nvPr/>
          </p:nvSpPr>
          <p:spPr>
            <a:xfrm rot="-5400000">
              <a:off x="7539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5"/>
            <p:cNvSpPr/>
            <p:nvPr/>
          </p:nvSpPr>
          <p:spPr>
            <a:xfrm rot="-5400000">
              <a:off x="7729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5"/>
            <p:cNvSpPr/>
            <p:nvPr/>
          </p:nvSpPr>
          <p:spPr>
            <a:xfrm rot="-5400000">
              <a:off x="7729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5"/>
            <p:cNvSpPr/>
            <p:nvPr/>
          </p:nvSpPr>
          <p:spPr>
            <a:xfrm rot="-5400000">
              <a:off x="7920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5"/>
            <p:cNvSpPr/>
            <p:nvPr/>
          </p:nvSpPr>
          <p:spPr>
            <a:xfrm rot="-5400000">
              <a:off x="7920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5"/>
            <p:cNvSpPr/>
            <p:nvPr/>
          </p:nvSpPr>
          <p:spPr>
            <a:xfrm rot="-5400000">
              <a:off x="8110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5"/>
            <p:cNvSpPr/>
            <p:nvPr/>
          </p:nvSpPr>
          <p:spPr>
            <a:xfrm rot="-5400000">
              <a:off x="8110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6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Sales Overview</a:t>
            </a:r>
            <a:endParaRPr dirty="0"/>
          </a:p>
        </p:txBody>
      </p:sp>
      <p:cxnSp>
        <p:nvCxnSpPr>
          <p:cNvPr id="347" name="Google Shape;347;p28"/>
          <p:cNvCxnSpPr/>
          <p:nvPr/>
        </p:nvCxnSpPr>
        <p:spPr>
          <a:xfrm>
            <a:off x="705600" y="256850"/>
            <a:ext cx="7732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48" name="Google Shape;348;p28"/>
          <p:cNvCxnSpPr/>
          <p:nvPr/>
        </p:nvCxnSpPr>
        <p:spPr>
          <a:xfrm>
            <a:off x="705600" y="4867850"/>
            <a:ext cx="7732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grpSp>
        <p:nvGrpSpPr>
          <p:cNvPr id="349" name="Google Shape;349;p28"/>
          <p:cNvGrpSpPr/>
          <p:nvPr/>
        </p:nvGrpSpPr>
        <p:grpSpPr>
          <a:xfrm>
            <a:off x="423863" y="1343339"/>
            <a:ext cx="289350" cy="1820400"/>
            <a:chOff x="423863" y="1343339"/>
            <a:chExt cx="289350" cy="1820400"/>
          </a:xfrm>
        </p:grpSpPr>
        <p:sp>
          <p:nvSpPr>
            <p:cNvPr id="350" name="Google Shape;350;p28"/>
            <p:cNvSpPr/>
            <p:nvPr/>
          </p:nvSpPr>
          <p:spPr>
            <a:xfrm>
              <a:off x="423863" y="1343339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8"/>
            <p:cNvSpPr/>
            <p:nvPr/>
          </p:nvSpPr>
          <p:spPr>
            <a:xfrm>
              <a:off x="607313" y="1343339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8"/>
            <p:cNvSpPr/>
            <p:nvPr/>
          </p:nvSpPr>
          <p:spPr>
            <a:xfrm>
              <a:off x="423863" y="1533839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8"/>
            <p:cNvSpPr/>
            <p:nvPr/>
          </p:nvSpPr>
          <p:spPr>
            <a:xfrm>
              <a:off x="607313" y="1533839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8"/>
            <p:cNvSpPr/>
            <p:nvPr/>
          </p:nvSpPr>
          <p:spPr>
            <a:xfrm>
              <a:off x="423863" y="1724339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8"/>
            <p:cNvSpPr/>
            <p:nvPr/>
          </p:nvSpPr>
          <p:spPr>
            <a:xfrm>
              <a:off x="607313" y="1724339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8"/>
            <p:cNvSpPr/>
            <p:nvPr/>
          </p:nvSpPr>
          <p:spPr>
            <a:xfrm>
              <a:off x="423863" y="1914839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8"/>
            <p:cNvSpPr/>
            <p:nvPr/>
          </p:nvSpPr>
          <p:spPr>
            <a:xfrm>
              <a:off x="607313" y="1914839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8"/>
            <p:cNvSpPr/>
            <p:nvPr/>
          </p:nvSpPr>
          <p:spPr>
            <a:xfrm>
              <a:off x="423863" y="2105339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8"/>
            <p:cNvSpPr/>
            <p:nvPr/>
          </p:nvSpPr>
          <p:spPr>
            <a:xfrm>
              <a:off x="607313" y="2105339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8"/>
            <p:cNvSpPr/>
            <p:nvPr/>
          </p:nvSpPr>
          <p:spPr>
            <a:xfrm>
              <a:off x="423863" y="2295839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8"/>
            <p:cNvSpPr/>
            <p:nvPr/>
          </p:nvSpPr>
          <p:spPr>
            <a:xfrm>
              <a:off x="607313" y="2295839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8"/>
            <p:cNvSpPr/>
            <p:nvPr/>
          </p:nvSpPr>
          <p:spPr>
            <a:xfrm>
              <a:off x="423863" y="2486339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8"/>
            <p:cNvSpPr/>
            <p:nvPr/>
          </p:nvSpPr>
          <p:spPr>
            <a:xfrm>
              <a:off x="607313" y="2486339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8"/>
            <p:cNvSpPr/>
            <p:nvPr/>
          </p:nvSpPr>
          <p:spPr>
            <a:xfrm>
              <a:off x="423863" y="2676839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8"/>
            <p:cNvSpPr/>
            <p:nvPr/>
          </p:nvSpPr>
          <p:spPr>
            <a:xfrm>
              <a:off x="607313" y="2676839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8"/>
            <p:cNvSpPr/>
            <p:nvPr/>
          </p:nvSpPr>
          <p:spPr>
            <a:xfrm>
              <a:off x="423863" y="2867339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8"/>
            <p:cNvSpPr/>
            <p:nvPr/>
          </p:nvSpPr>
          <p:spPr>
            <a:xfrm>
              <a:off x="607313" y="2867339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8"/>
            <p:cNvSpPr/>
            <p:nvPr/>
          </p:nvSpPr>
          <p:spPr>
            <a:xfrm>
              <a:off x="423863" y="3057839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8"/>
            <p:cNvSpPr/>
            <p:nvPr/>
          </p:nvSpPr>
          <p:spPr>
            <a:xfrm>
              <a:off x="607313" y="3057839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0" name="Google Shape;370;p28"/>
          <p:cNvGrpSpPr/>
          <p:nvPr/>
        </p:nvGrpSpPr>
        <p:grpSpPr>
          <a:xfrm>
            <a:off x="8286088" y="3248339"/>
            <a:ext cx="289350" cy="677400"/>
            <a:chOff x="8286088" y="3248339"/>
            <a:chExt cx="289350" cy="677400"/>
          </a:xfrm>
        </p:grpSpPr>
        <p:sp>
          <p:nvSpPr>
            <p:cNvPr id="371" name="Google Shape;371;p28"/>
            <p:cNvSpPr/>
            <p:nvPr/>
          </p:nvSpPr>
          <p:spPr>
            <a:xfrm>
              <a:off x="8286088" y="3248339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8"/>
            <p:cNvSpPr/>
            <p:nvPr/>
          </p:nvSpPr>
          <p:spPr>
            <a:xfrm>
              <a:off x="8469538" y="3248339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8"/>
            <p:cNvSpPr/>
            <p:nvPr/>
          </p:nvSpPr>
          <p:spPr>
            <a:xfrm>
              <a:off x="8286088" y="3438839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8"/>
            <p:cNvSpPr/>
            <p:nvPr/>
          </p:nvSpPr>
          <p:spPr>
            <a:xfrm>
              <a:off x="8469538" y="3438839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8"/>
            <p:cNvSpPr/>
            <p:nvPr/>
          </p:nvSpPr>
          <p:spPr>
            <a:xfrm>
              <a:off x="8286088" y="3629339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8"/>
            <p:cNvSpPr/>
            <p:nvPr/>
          </p:nvSpPr>
          <p:spPr>
            <a:xfrm>
              <a:off x="8469538" y="3629339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8"/>
            <p:cNvSpPr/>
            <p:nvPr/>
          </p:nvSpPr>
          <p:spPr>
            <a:xfrm>
              <a:off x="8286088" y="3819839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8"/>
            <p:cNvSpPr/>
            <p:nvPr/>
          </p:nvSpPr>
          <p:spPr>
            <a:xfrm>
              <a:off x="8469538" y="3819839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15" name="Table 8">
            <a:extLst>
              <a:ext uri="{FF2B5EF4-FFF2-40B4-BE49-F238E27FC236}">
                <a16:creationId xmlns:a16="http://schemas.microsoft.com/office/drawing/2014/main" id="{825AAB3B-9CE6-074D-2E95-EB7F8FF29B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9990168"/>
              </p:ext>
            </p:extLst>
          </p:nvPr>
        </p:nvGraphicFramePr>
        <p:xfrm>
          <a:off x="2480311" y="1199136"/>
          <a:ext cx="4325970" cy="5562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441990">
                  <a:extLst>
                    <a:ext uri="{9D8B030D-6E8A-4147-A177-3AD203B41FA5}">
                      <a16:colId xmlns:a16="http://schemas.microsoft.com/office/drawing/2014/main" val="3722244640"/>
                    </a:ext>
                  </a:extLst>
                </a:gridCol>
                <a:gridCol w="1441990">
                  <a:extLst>
                    <a:ext uri="{9D8B030D-6E8A-4147-A177-3AD203B41FA5}">
                      <a16:colId xmlns:a16="http://schemas.microsoft.com/office/drawing/2014/main" val="3919502097"/>
                    </a:ext>
                  </a:extLst>
                </a:gridCol>
                <a:gridCol w="1441990">
                  <a:extLst>
                    <a:ext uri="{9D8B030D-6E8A-4147-A177-3AD203B41FA5}">
                      <a16:colId xmlns:a16="http://schemas.microsoft.com/office/drawing/2014/main" val="3712831540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100" b="0"/>
                        <a:t>Number of Order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/>
                        <a:t>Number of Return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/>
                        <a:t>Returned share %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68412701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100" b="1"/>
                        <a:t>20,727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/>
                        <a:t>5,141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/>
                        <a:t>24.8034%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190190171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194BCAFD-3B83-3188-7D6D-F6D71849EE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6460883"/>
              </p:ext>
            </p:extLst>
          </p:nvPr>
        </p:nvGraphicFramePr>
        <p:xfrm>
          <a:off x="2487114" y="1886297"/>
          <a:ext cx="4311069" cy="5562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437023">
                  <a:extLst>
                    <a:ext uri="{9D8B030D-6E8A-4147-A177-3AD203B41FA5}">
                      <a16:colId xmlns:a16="http://schemas.microsoft.com/office/drawing/2014/main" val="3722244640"/>
                    </a:ext>
                  </a:extLst>
                </a:gridCol>
                <a:gridCol w="1437023">
                  <a:extLst>
                    <a:ext uri="{9D8B030D-6E8A-4147-A177-3AD203B41FA5}">
                      <a16:colId xmlns:a16="http://schemas.microsoft.com/office/drawing/2014/main" val="3919502097"/>
                    </a:ext>
                  </a:extLst>
                </a:gridCol>
                <a:gridCol w="1437023">
                  <a:extLst>
                    <a:ext uri="{9D8B030D-6E8A-4147-A177-3AD203B41FA5}">
                      <a16:colId xmlns:a16="http://schemas.microsoft.com/office/drawing/2014/main" val="3712831540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100" b="0"/>
                        <a:t>Sold items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/>
                        <a:t>Returned items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/>
                        <a:t>Returned share %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68412701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100" b="1"/>
                        <a:t>5,660,979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/>
                        <a:t>484,499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/>
                        <a:t>8.5585%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190190171"/>
                  </a:ext>
                </a:extLst>
              </a:tr>
            </a:tbl>
          </a:graphicData>
        </a:graphic>
      </p:graphicFrame>
      <p:graphicFrame>
        <p:nvGraphicFramePr>
          <p:cNvPr id="17" name="Table 8">
            <a:extLst>
              <a:ext uri="{FF2B5EF4-FFF2-40B4-BE49-F238E27FC236}">
                <a16:creationId xmlns:a16="http://schemas.microsoft.com/office/drawing/2014/main" id="{27210507-5BA6-A581-6035-9D9F61C712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7792957"/>
              </p:ext>
            </p:extLst>
          </p:nvPr>
        </p:nvGraphicFramePr>
        <p:xfrm>
          <a:off x="2487114" y="2607475"/>
          <a:ext cx="4318520" cy="55367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431235">
                  <a:extLst>
                    <a:ext uri="{9D8B030D-6E8A-4147-A177-3AD203B41FA5}">
                      <a16:colId xmlns:a16="http://schemas.microsoft.com/office/drawing/2014/main" val="3722244640"/>
                    </a:ext>
                  </a:extLst>
                </a:gridCol>
                <a:gridCol w="1447778">
                  <a:extLst>
                    <a:ext uri="{9D8B030D-6E8A-4147-A177-3AD203B41FA5}">
                      <a16:colId xmlns:a16="http://schemas.microsoft.com/office/drawing/2014/main" val="3919502097"/>
                    </a:ext>
                  </a:extLst>
                </a:gridCol>
                <a:gridCol w="1439507">
                  <a:extLst>
                    <a:ext uri="{9D8B030D-6E8A-4147-A177-3AD203B41FA5}">
                      <a16:colId xmlns:a16="http://schemas.microsoft.com/office/drawing/2014/main" val="3712831540"/>
                    </a:ext>
                  </a:extLst>
                </a:gridCol>
              </a:tblGrid>
              <a:tr h="275544">
                <a:tc>
                  <a:txBody>
                    <a:bodyPr/>
                    <a:lstStyle/>
                    <a:p>
                      <a:pPr algn="ctr"/>
                      <a:r>
                        <a:rPr lang="en-US" sz="1100" b="0"/>
                        <a:t>Total revenue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/>
                        <a:t>Returned Amount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/>
                        <a:t>Returned share %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68412701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100" b="1"/>
                        <a:t>10,630 799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/>
                        <a:t>661,531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/>
                        <a:t>6.2227%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190190171"/>
                  </a:ext>
                </a:extLst>
              </a:tr>
            </a:tbl>
          </a:graphicData>
        </a:graphic>
      </p:graphicFrame>
      <p:graphicFrame>
        <p:nvGraphicFramePr>
          <p:cNvPr id="18" name="Table 8">
            <a:extLst>
              <a:ext uri="{FF2B5EF4-FFF2-40B4-BE49-F238E27FC236}">
                <a16:creationId xmlns:a16="http://schemas.microsoft.com/office/drawing/2014/main" id="{5F41DC9E-953A-A433-363A-6AC18EE341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8789457"/>
              </p:ext>
            </p:extLst>
          </p:nvPr>
        </p:nvGraphicFramePr>
        <p:xfrm>
          <a:off x="2480310" y="3698119"/>
          <a:ext cx="4405517" cy="556259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118152">
                  <a:extLst>
                    <a:ext uri="{9D8B030D-6E8A-4147-A177-3AD203B41FA5}">
                      <a16:colId xmlns:a16="http://schemas.microsoft.com/office/drawing/2014/main" val="3722244640"/>
                    </a:ext>
                  </a:extLst>
                </a:gridCol>
                <a:gridCol w="1498322">
                  <a:extLst>
                    <a:ext uri="{9D8B030D-6E8A-4147-A177-3AD203B41FA5}">
                      <a16:colId xmlns:a16="http://schemas.microsoft.com/office/drawing/2014/main" val="3919502097"/>
                    </a:ext>
                  </a:extLst>
                </a:gridCol>
                <a:gridCol w="1789043">
                  <a:extLst>
                    <a:ext uri="{9D8B030D-6E8A-4147-A177-3AD203B41FA5}">
                      <a16:colId xmlns:a16="http://schemas.microsoft.com/office/drawing/2014/main" val="3712831540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100" b="0"/>
                        <a:t>Customers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/>
                        <a:t>Revenue Amount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/>
                        <a:t>Revenue per customer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684127018"/>
                  </a:ext>
                </a:extLst>
              </a:tr>
              <a:tr h="27812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b="1"/>
                        <a:t>4,373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b="1"/>
                        <a:t>9,969,268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b="1"/>
                        <a:t>2279.7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190190171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BD5DEB3B-27FE-FE04-E5D6-C06CACBA2197}"/>
              </a:ext>
            </a:extLst>
          </p:cNvPr>
          <p:cNvSpPr txBox="1"/>
          <p:nvPr/>
        </p:nvSpPr>
        <p:spPr>
          <a:xfrm>
            <a:off x="2581191" y="3233718"/>
            <a:ext cx="4249378" cy="3924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50">
                <a:cs typeface="Calibri"/>
              </a:rPr>
              <a:t>Nearly 1 in 4 orders have returns, but this accounts for very little revenue returned</a:t>
            </a:r>
            <a:endParaRPr lang="en-US" sz="105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D53A0E-3EC5-5EF1-5846-0883255F6165}"/>
              </a:ext>
            </a:extLst>
          </p:cNvPr>
          <p:cNvSpPr txBox="1"/>
          <p:nvPr/>
        </p:nvSpPr>
        <p:spPr>
          <a:xfrm>
            <a:off x="1594324" y="4241599"/>
            <a:ext cx="66890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cs typeface="Calibri"/>
              </a:rPr>
              <a:t>A clear correlation between orders and returns. They both increase consistently throughout the year and reach their peak in November and December. </a:t>
            </a:r>
            <a:endParaRPr lang="en-US" dirty="0"/>
          </a:p>
        </p:txBody>
      </p:sp>
      <p:pic>
        <p:nvPicPr>
          <p:cNvPr id="6" name="Picture 5" descr="A graph of blue and white bars&#10;&#10;Description automatically generated">
            <a:extLst>
              <a:ext uri="{FF2B5EF4-FFF2-40B4-BE49-F238E27FC236}">
                <a16:creationId xmlns:a16="http://schemas.microsoft.com/office/drawing/2014/main" id="{686F19E8-8655-265E-114E-CAF2C2CBC9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201" y="1248980"/>
            <a:ext cx="4281799" cy="2645540"/>
          </a:xfrm>
          <a:prstGeom prst="rect">
            <a:avLst/>
          </a:prstGeom>
        </p:spPr>
      </p:pic>
      <p:pic>
        <p:nvPicPr>
          <p:cNvPr id="13" name="Picture 12" descr="A graph of blue and white bars&#10;&#10;Description automatically generated">
            <a:extLst>
              <a:ext uri="{FF2B5EF4-FFF2-40B4-BE49-F238E27FC236}">
                <a16:creationId xmlns:a16="http://schemas.microsoft.com/office/drawing/2014/main" id="{D2E3F669-46D0-D2FC-EE5C-E4D49C7B69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1248980"/>
            <a:ext cx="4281799" cy="2645540"/>
          </a:xfrm>
          <a:prstGeom prst="rect">
            <a:avLst/>
          </a:prstGeom>
        </p:spPr>
      </p:pic>
      <p:cxnSp>
        <p:nvCxnSpPr>
          <p:cNvPr id="15" name="Google Shape;307;p27">
            <a:extLst>
              <a:ext uri="{FF2B5EF4-FFF2-40B4-BE49-F238E27FC236}">
                <a16:creationId xmlns:a16="http://schemas.microsoft.com/office/drawing/2014/main" id="{58A98032-A45C-D1C6-DE64-476692453607}"/>
              </a:ext>
            </a:extLst>
          </p:cNvPr>
          <p:cNvCxnSpPr/>
          <p:nvPr/>
        </p:nvCxnSpPr>
        <p:spPr>
          <a:xfrm>
            <a:off x="705600" y="901900"/>
            <a:ext cx="7732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grpSp>
        <p:nvGrpSpPr>
          <p:cNvPr id="18" name="Google Shape;664;p35">
            <a:extLst>
              <a:ext uri="{FF2B5EF4-FFF2-40B4-BE49-F238E27FC236}">
                <a16:creationId xmlns:a16="http://schemas.microsoft.com/office/drawing/2014/main" id="{4E1FC75B-C5D4-E4B7-A268-250E4368342F}"/>
              </a:ext>
            </a:extLst>
          </p:cNvPr>
          <p:cNvGrpSpPr/>
          <p:nvPr/>
        </p:nvGrpSpPr>
        <p:grpSpPr>
          <a:xfrm>
            <a:off x="1033441" y="4305983"/>
            <a:ext cx="373828" cy="394451"/>
            <a:chOff x="1829600" y="1821563"/>
            <a:chExt cx="845400" cy="904375"/>
          </a:xfrm>
        </p:grpSpPr>
        <p:sp>
          <p:nvSpPr>
            <p:cNvPr id="19" name="Google Shape;665;p35">
              <a:extLst>
                <a:ext uri="{FF2B5EF4-FFF2-40B4-BE49-F238E27FC236}">
                  <a16:creationId xmlns:a16="http://schemas.microsoft.com/office/drawing/2014/main" id="{1C52FC8F-BA0F-5E2A-D2A7-D21026771009}"/>
                </a:ext>
              </a:extLst>
            </p:cNvPr>
            <p:cNvSpPr/>
            <p:nvPr/>
          </p:nvSpPr>
          <p:spPr>
            <a:xfrm>
              <a:off x="1829600" y="1880538"/>
              <a:ext cx="845400" cy="845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666;p35">
              <a:extLst>
                <a:ext uri="{FF2B5EF4-FFF2-40B4-BE49-F238E27FC236}">
                  <a16:creationId xmlns:a16="http://schemas.microsoft.com/office/drawing/2014/main" id="{9779E988-1854-6A50-D6A3-91F8D29E74B2}"/>
                </a:ext>
              </a:extLst>
            </p:cNvPr>
            <p:cNvSpPr/>
            <p:nvPr/>
          </p:nvSpPr>
          <p:spPr>
            <a:xfrm>
              <a:off x="2189000" y="1821563"/>
              <a:ext cx="126600" cy="126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667;p35">
              <a:extLst>
                <a:ext uri="{FF2B5EF4-FFF2-40B4-BE49-F238E27FC236}">
                  <a16:creationId xmlns:a16="http://schemas.microsoft.com/office/drawing/2014/main" id="{0A4DE088-2551-F4AE-BF31-B56292773E77}"/>
                </a:ext>
              </a:extLst>
            </p:cNvPr>
            <p:cNvSpPr/>
            <p:nvPr/>
          </p:nvSpPr>
          <p:spPr>
            <a:xfrm>
              <a:off x="1959100" y="2002338"/>
              <a:ext cx="601800" cy="601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2150542532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14A7F06-39EB-A8EF-69BE-8D106EACC71C}"/>
              </a:ext>
            </a:extLst>
          </p:cNvPr>
          <p:cNvSpPr txBox="1"/>
          <p:nvPr/>
        </p:nvSpPr>
        <p:spPr>
          <a:xfrm>
            <a:off x="1086602" y="691816"/>
            <a:ext cx="2560470" cy="48474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700" b="1">
                <a:latin typeface="Bahnschrift"/>
                <a:cs typeface="Calibri"/>
              </a:rPr>
              <a:t>Activity Pattern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BB1166-B3E8-9EC4-8628-594DB4EE8EA8}"/>
              </a:ext>
            </a:extLst>
          </p:cNvPr>
          <p:cNvSpPr txBox="1"/>
          <p:nvPr/>
        </p:nvSpPr>
        <p:spPr>
          <a:xfrm>
            <a:off x="5703720" y="691815"/>
            <a:ext cx="279734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700" b="1">
                <a:latin typeface="Bahnschrift"/>
              </a:rPr>
              <a:t>Revenue Pattern</a:t>
            </a:r>
            <a:endParaRPr lang="en-US" sz="2700">
              <a:ea typeface="+mn-lt"/>
              <a:cs typeface="+mn-lt"/>
            </a:endParaRPr>
          </a:p>
          <a:p>
            <a:pPr algn="l"/>
            <a:endParaRPr lang="en-US" sz="1050">
              <a:cs typeface="Calibri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3AF6960-857E-0E7C-9EAA-FCA5120C2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343751"/>
            <a:ext cx="4516583" cy="279419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C1F58D2-A739-8849-B17A-20AAACCB53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80" y="1366279"/>
            <a:ext cx="4488870" cy="2749143"/>
          </a:xfrm>
          <a:prstGeom prst="rect">
            <a:avLst/>
          </a:prstGeom>
        </p:spPr>
      </p:pic>
      <p:cxnSp>
        <p:nvCxnSpPr>
          <p:cNvPr id="16" name="Google Shape;436;p30">
            <a:extLst>
              <a:ext uri="{FF2B5EF4-FFF2-40B4-BE49-F238E27FC236}">
                <a16:creationId xmlns:a16="http://schemas.microsoft.com/office/drawing/2014/main" id="{E291C45C-CBDC-DB4F-D97E-341B2EAE8FEB}"/>
              </a:ext>
            </a:extLst>
          </p:cNvPr>
          <p:cNvCxnSpPr/>
          <p:nvPr/>
        </p:nvCxnSpPr>
        <p:spPr>
          <a:xfrm>
            <a:off x="705600" y="256850"/>
            <a:ext cx="7732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147502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Returns Summary</a:t>
            </a:r>
            <a:endParaRPr dirty="0"/>
          </a:p>
        </p:txBody>
      </p:sp>
      <p:cxnSp>
        <p:nvCxnSpPr>
          <p:cNvPr id="436" name="Google Shape;436;p30"/>
          <p:cNvCxnSpPr/>
          <p:nvPr/>
        </p:nvCxnSpPr>
        <p:spPr>
          <a:xfrm>
            <a:off x="705600" y="256850"/>
            <a:ext cx="7732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grpSp>
        <p:nvGrpSpPr>
          <p:cNvPr id="473" name="Google Shape;473;p30"/>
          <p:cNvGrpSpPr/>
          <p:nvPr/>
        </p:nvGrpSpPr>
        <p:grpSpPr>
          <a:xfrm>
            <a:off x="6811759" y="4459314"/>
            <a:ext cx="2582400" cy="289350"/>
            <a:chOff x="6967625" y="394825"/>
            <a:chExt cx="2582400" cy="289350"/>
          </a:xfrm>
        </p:grpSpPr>
        <p:sp>
          <p:nvSpPr>
            <p:cNvPr id="474" name="Google Shape;474;p30"/>
            <p:cNvSpPr/>
            <p:nvPr/>
          </p:nvSpPr>
          <p:spPr>
            <a:xfrm rot="-5400000">
              <a:off x="6967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0"/>
            <p:cNvSpPr/>
            <p:nvPr/>
          </p:nvSpPr>
          <p:spPr>
            <a:xfrm rot="-5400000">
              <a:off x="6967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0"/>
            <p:cNvSpPr/>
            <p:nvPr/>
          </p:nvSpPr>
          <p:spPr>
            <a:xfrm rot="-5400000">
              <a:off x="7158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0"/>
            <p:cNvSpPr/>
            <p:nvPr/>
          </p:nvSpPr>
          <p:spPr>
            <a:xfrm rot="-5400000">
              <a:off x="7158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0"/>
            <p:cNvSpPr/>
            <p:nvPr/>
          </p:nvSpPr>
          <p:spPr>
            <a:xfrm rot="-5400000">
              <a:off x="7348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0"/>
            <p:cNvSpPr/>
            <p:nvPr/>
          </p:nvSpPr>
          <p:spPr>
            <a:xfrm rot="-5400000">
              <a:off x="7348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0"/>
            <p:cNvSpPr/>
            <p:nvPr/>
          </p:nvSpPr>
          <p:spPr>
            <a:xfrm rot="-5400000">
              <a:off x="7539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0"/>
            <p:cNvSpPr/>
            <p:nvPr/>
          </p:nvSpPr>
          <p:spPr>
            <a:xfrm rot="-5400000">
              <a:off x="7539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0"/>
            <p:cNvSpPr/>
            <p:nvPr/>
          </p:nvSpPr>
          <p:spPr>
            <a:xfrm rot="-5400000">
              <a:off x="7729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0"/>
            <p:cNvSpPr/>
            <p:nvPr/>
          </p:nvSpPr>
          <p:spPr>
            <a:xfrm rot="-5400000">
              <a:off x="7729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0"/>
            <p:cNvSpPr/>
            <p:nvPr/>
          </p:nvSpPr>
          <p:spPr>
            <a:xfrm rot="-5400000">
              <a:off x="7920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0"/>
            <p:cNvSpPr/>
            <p:nvPr/>
          </p:nvSpPr>
          <p:spPr>
            <a:xfrm rot="-5400000">
              <a:off x="7920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0"/>
            <p:cNvSpPr/>
            <p:nvPr/>
          </p:nvSpPr>
          <p:spPr>
            <a:xfrm rot="-5400000">
              <a:off x="8110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0"/>
            <p:cNvSpPr/>
            <p:nvPr/>
          </p:nvSpPr>
          <p:spPr>
            <a:xfrm rot="-5400000">
              <a:off x="8110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0"/>
            <p:cNvSpPr/>
            <p:nvPr/>
          </p:nvSpPr>
          <p:spPr>
            <a:xfrm rot="-5400000">
              <a:off x="8301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0"/>
            <p:cNvSpPr/>
            <p:nvPr/>
          </p:nvSpPr>
          <p:spPr>
            <a:xfrm rot="-5400000">
              <a:off x="8301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0"/>
            <p:cNvSpPr/>
            <p:nvPr/>
          </p:nvSpPr>
          <p:spPr>
            <a:xfrm rot="-5400000">
              <a:off x="8491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0"/>
            <p:cNvSpPr/>
            <p:nvPr/>
          </p:nvSpPr>
          <p:spPr>
            <a:xfrm rot="-5400000">
              <a:off x="8491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0"/>
            <p:cNvSpPr/>
            <p:nvPr/>
          </p:nvSpPr>
          <p:spPr>
            <a:xfrm rot="-5400000">
              <a:off x="8682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0"/>
            <p:cNvSpPr/>
            <p:nvPr/>
          </p:nvSpPr>
          <p:spPr>
            <a:xfrm rot="-5400000">
              <a:off x="8682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0"/>
            <p:cNvSpPr/>
            <p:nvPr/>
          </p:nvSpPr>
          <p:spPr>
            <a:xfrm rot="-5400000">
              <a:off x="8872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0"/>
            <p:cNvSpPr/>
            <p:nvPr/>
          </p:nvSpPr>
          <p:spPr>
            <a:xfrm rot="-5400000">
              <a:off x="8872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0"/>
            <p:cNvSpPr/>
            <p:nvPr/>
          </p:nvSpPr>
          <p:spPr>
            <a:xfrm rot="-5400000">
              <a:off x="9063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0"/>
            <p:cNvSpPr/>
            <p:nvPr/>
          </p:nvSpPr>
          <p:spPr>
            <a:xfrm rot="-5400000">
              <a:off x="9063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0"/>
            <p:cNvSpPr/>
            <p:nvPr/>
          </p:nvSpPr>
          <p:spPr>
            <a:xfrm rot="-5400000">
              <a:off x="9253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0"/>
            <p:cNvSpPr/>
            <p:nvPr/>
          </p:nvSpPr>
          <p:spPr>
            <a:xfrm rot="-5400000">
              <a:off x="9253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0"/>
            <p:cNvSpPr/>
            <p:nvPr/>
          </p:nvSpPr>
          <p:spPr>
            <a:xfrm rot="-5400000">
              <a:off x="9444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0"/>
            <p:cNvSpPr/>
            <p:nvPr/>
          </p:nvSpPr>
          <p:spPr>
            <a:xfrm rot="-5400000">
              <a:off x="9444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21">
            <a:extLst>
              <a:ext uri="{FF2B5EF4-FFF2-40B4-BE49-F238E27FC236}">
                <a16:creationId xmlns:a16="http://schemas.microsoft.com/office/drawing/2014/main" id="{616AE9F5-74EE-CC7D-A4DE-20E0B9C614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9427" y="893016"/>
            <a:ext cx="6265145" cy="33574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Notable Returns</a:t>
            </a:r>
            <a:endParaRPr dirty="0"/>
          </a:p>
        </p:txBody>
      </p:sp>
      <p:cxnSp>
        <p:nvCxnSpPr>
          <p:cNvPr id="436" name="Google Shape;436;p30"/>
          <p:cNvCxnSpPr/>
          <p:nvPr/>
        </p:nvCxnSpPr>
        <p:spPr>
          <a:xfrm>
            <a:off x="705600" y="256850"/>
            <a:ext cx="7732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graphicFrame>
        <p:nvGraphicFramePr>
          <p:cNvPr id="3" name="Table 19">
            <a:extLst>
              <a:ext uri="{FF2B5EF4-FFF2-40B4-BE49-F238E27FC236}">
                <a16:creationId xmlns:a16="http://schemas.microsoft.com/office/drawing/2014/main" id="{EE6F4848-8714-F49B-E6E4-EF4E35EE76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5302655"/>
              </p:ext>
            </p:extLst>
          </p:nvPr>
        </p:nvGraphicFramePr>
        <p:xfrm>
          <a:off x="1615012" y="923828"/>
          <a:ext cx="5913975" cy="29950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2795">
                  <a:extLst>
                    <a:ext uri="{9D8B030D-6E8A-4147-A177-3AD203B41FA5}">
                      <a16:colId xmlns:a16="http://schemas.microsoft.com/office/drawing/2014/main" val="1474031561"/>
                    </a:ext>
                  </a:extLst>
                </a:gridCol>
                <a:gridCol w="1182795">
                  <a:extLst>
                    <a:ext uri="{9D8B030D-6E8A-4147-A177-3AD203B41FA5}">
                      <a16:colId xmlns:a16="http://schemas.microsoft.com/office/drawing/2014/main" val="1111537863"/>
                    </a:ext>
                  </a:extLst>
                </a:gridCol>
                <a:gridCol w="1182795">
                  <a:extLst>
                    <a:ext uri="{9D8B030D-6E8A-4147-A177-3AD203B41FA5}">
                      <a16:colId xmlns:a16="http://schemas.microsoft.com/office/drawing/2014/main" val="3894884566"/>
                    </a:ext>
                  </a:extLst>
                </a:gridCol>
                <a:gridCol w="1182795">
                  <a:extLst>
                    <a:ext uri="{9D8B030D-6E8A-4147-A177-3AD203B41FA5}">
                      <a16:colId xmlns:a16="http://schemas.microsoft.com/office/drawing/2014/main" val="835140233"/>
                    </a:ext>
                  </a:extLst>
                </a:gridCol>
                <a:gridCol w="1182795">
                  <a:extLst>
                    <a:ext uri="{9D8B030D-6E8A-4147-A177-3AD203B41FA5}">
                      <a16:colId xmlns:a16="http://schemas.microsoft.com/office/drawing/2014/main" val="978401440"/>
                    </a:ext>
                  </a:extLst>
                </a:gridCol>
              </a:tblGrid>
              <a:tr h="373970">
                <a:tc>
                  <a:txBody>
                    <a:bodyPr/>
                    <a:lstStyle/>
                    <a:p>
                      <a:r>
                        <a:rPr lang="en-US" sz="1000"/>
                        <a:t>Description</a:t>
                      </a:r>
                    </a:p>
                  </a:txBody>
                  <a:tcPr marL="58483" marR="58483" marT="29241" marB="29241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Unit Price</a:t>
                      </a:r>
                    </a:p>
                  </a:txBody>
                  <a:tcPr marL="58483" marR="58483" marT="29241" marB="29241"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CustomerID</a:t>
                      </a:r>
                      <a:endParaRPr lang="en-US" sz="1000" dirty="0"/>
                    </a:p>
                  </a:txBody>
                  <a:tcPr marL="58483" marR="58483" marT="29241" marB="29241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Quantity Returned</a:t>
                      </a:r>
                    </a:p>
                  </a:txBody>
                  <a:tcPr marL="58483" marR="58483" marT="29241" marB="29241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Revenue Returned</a:t>
                      </a:r>
                    </a:p>
                  </a:txBody>
                  <a:tcPr marL="58483" marR="58483" marT="29241" marB="29241"/>
                </a:tc>
                <a:extLst>
                  <a:ext uri="{0D108BD9-81ED-4DB2-BD59-A6C34878D82A}">
                    <a16:rowId xmlns:a16="http://schemas.microsoft.com/office/drawing/2014/main" val="844325161"/>
                  </a:ext>
                </a:extLst>
              </a:tr>
              <a:tr h="373970">
                <a:tc>
                  <a:txBody>
                    <a:bodyPr/>
                    <a:lstStyle/>
                    <a:p>
                      <a:r>
                        <a:rPr lang="en-US" sz="1000"/>
                        <a:t>Paper Craft, Little Birdie</a:t>
                      </a:r>
                    </a:p>
                  </a:txBody>
                  <a:tcPr marL="58483" marR="58483" marT="29241" marB="29241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2.08</a:t>
                      </a:r>
                    </a:p>
                  </a:txBody>
                  <a:tcPr marL="58483" marR="58483" marT="29241" marB="29241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16446</a:t>
                      </a:r>
                    </a:p>
                  </a:txBody>
                  <a:tcPr marL="58483" marR="58483" marT="29241" marB="29241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80,995</a:t>
                      </a:r>
                    </a:p>
                  </a:txBody>
                  <a:tcPr marL="58483" marR="58483" marT="29241" marB="29241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$168,469.60</a:t>
                      </a:r>
                    </a:p>
                  </a:txBody>
                  <a:tcPr marL="58483" marR="58483" marT="29241" marB="29241"/>
                </a:tc>
                <a:extLst>
                  <a:ext uri="{0D108BD9-81ED-4DB2-BD59-A6C34878D82A}">
                    <a16:rowId xmlns:a16="http://schemas.microsoft.com/office/drawing/2014/main" val="2370017658"/>
                  </a:ext>
                </a:extLst>
              </a:tr>
              <a:tr h="373970">
                <a:tc>
                  <a:txBody>
                    <a:bodyPr/>
                    <a:lstStyle/>
                    <a:p>
                      <a:r>
                        <a:rPr lang="en-US" sz="1000"/>
                        <a:t>Medium Ceramic Top Storage Jar</a:t>
                      </a:r>
                    </a:p>
                  </a:txBody>
                  <a:tcPr marL="58483" marR="58483" marT="29241" marB="29241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1.04</a:t>
                      </a:r>
                    </a:p>
                  </a:txBody>
                  <a:tcPr marL="58483" marR="58483" marT="29241" marB="29241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12346</a:t>
                      </a:r>
                    </a:p>
                  </a:txBody>
                  <a:tcPr marL="58483" marR="58483" marT="29241" marB="29241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74,215</a:t>
                      </a:r>
                    </a:p>
                  </a:txBody>
                  <a:tcPr marL="58483" marR="58483" marT="29241" marB="29241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$77,183.60</a:t>
                      </a:r>
                    </a:p>
                  </a:txBody>
                  <a:tcPr marL="58483" marR="58483" marT="29241" marB="29241"/>
                </a:tc>
                <a:extLst>
                  <a:ext uri="{0D108BD9-81ED-4DB2-BD59-A6C34878D82A}">
                    <a16:rowId xmlns:a16="http://schemas.microsoft.com/office/drawing/2014/main" val="1096843113"/>
                  </a:ext>
                </a:extLst>
              </a:tr>
              <a:tr h="212482">
                <a:tc>
                  <a:txBody>
                    <a:bodyPr/>
                    <a:lstStyle/>
                    <a:p>
                      <a:r>
                        <a:rPr lang="en-US" sz="1000"/>
                        <a:t>Manual</a:t>
                      </a:r>
                    </a:p>
                  </a:txBody>
                  <a:tcPr marL="58483" marR="58483" marT="29241" marB="29241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3,8970.00</a:t>
                      </a:r>
                    </a:p>
                  </a:txBody>
                  <a:tcPr marL="58483" marR="58483" marT="29241" marB="29241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15098</a:t>
                      </a:r>
                    </a:p>
                  </a:txBody>
                  <a:tcPr marL="58483" marR="58483" marT="29241" marB="29241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1</a:t>
                      </a:r>
                    </a:p>
                  </a:txBody>
                  <a:tcPr marL="58483" marR="58483" marT="29241" marB="29241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$38,970.00</a:t>
                      </a:r>
                    </a:p>
                  </a:txBody>
                  <a:tcPr marL="58483" marR="58483" marT="29241" marB="29241"/>
                </a:tc>
                <a:extLst>
                  <a:ext uri="{0D108BD9-81ED-4DB2-BD59-A6C34878D82A}">
                    <a16:rowId xmlns:a16="http://schemas.microsoft.com/office/drawing/2014/main" val="2681011806"/>
                  </a:ext>
                </a:extLst>
              </a:tr>
              <a:tr h="212482">
                <a:tc>
                  <a:txBody>
                    <a:bodyPr/>
                    <a:lstStyle/>
                    <a:p>
                      <a:r>
                        <a:rPr lang="en-US" sz="1000" dirty="0"/>
                        <a:t>Amazon Fee</a:t>
                      </a:r>
                    </a:p>
                  </a:txBody>
                  <a:tcPr marL="58483" marR="58483" marT="29241" marB="29241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13,541.33</a:t>
                      </a:r>
                    </a:p>
                  </a:txBody>
                  <a:tcPr marL="58483" marR="58483" marT="29241" marB="29241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NA</a:t>
                      </a:r>
                    </a:p>
                  </a:txBody>
                  <a:tcPr marL="58483" marR="58483" marT="29241" marB="29241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1</a:t>
                      </a:r>
                    </a:p>
                  </a:txBody>
                  <a:tcPr marL="58483" marR="58483" marT="29241" marB="29241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$27,082.66</a:t>
                      </a:r>
                    </a:p>
                  </a:txBody>
                  <a:tcPr marL="58483" marR="58483" marT="29241" marB="29241"/>
                </a:tc>
                <a:extLst>
                  <a:ext uri="{0D108BD9-81ED-4DB2-BD59-A6C34878D82A}">
                    <a16:rowId xmlns:a16="http://schemas.microsoft.com/office/drawing/2014/main" val="4218402807"/>
                  </a:ext>
                </a:extLst>
              </a:tr>
              <a:tr h="23776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 dirty="0">
                          <a:latin typeface="Calibri"/>
                        </a:rPr>
                        <a:t>Amazon Fee</a:t>
                      </a:r>
                      <a:endParaRPr lang="en-US" sz="1000" dirty="0"/>
                    </a:p>
                  </a:txBody>
                  <a:tcPr marL="58483" marR="58483" marT="29241" marB="29241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17,836.46</a:t>
                      </a:r>
                    </a:p>
                  </a:txBody>
                  <a:tcPr marL="58483" marR="58483" marT="29241" marB="29241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NA</a:t>
                      </a:r>
                      <a:endParaRPr lang="en-US" sz="1000"/>
                    </a:p>
                  </a:txBody>
                  <a:tcPr marL="58483" marR="58483" marT="29241" marB="29241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1</a:t>
                      </a:r>
                    </a:p>
                  </a:txBody>
                  <a:tcPr marL="58483" marR="58483" marT="29241" marB="29241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$17,836.46 </a:t>
                      </a:r>
                    </a:p>
                  </a:txBody>
                  <a:tcPr marL="58483" marR="58483" marT="29241" marB="29241"/>
                </a:tc>
                <a:extLst>
                  <a:ext uri="{0D108BD9-81ED-4DB2-BD59-A6C34878D82A}">
                    <a16:rowId xmlns:a16="http://schemas.microsoft.com/office/drawing/2014/main" val="3804115567"/>
                  </a:ext>
                </a:extLst>
              </a:tr>
              <a:tr h="23776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Amazon Fee</a:t>
                      </a:r>
                      <a:endParaRPr lang="en-US" sz="1000"/>
                    </a:p>
                  </a:txBody>
                  <a:tcPr marL="58483" marR="58483" marT="29241" marB="29241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16,888.02</a:t>
                      </a:r>
                    </a:p>
                  </a:txBody>
                  <a:tcPr marL="58483" marR="58483" marT="29241" marB="29241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NA</a:t>
                      </a:r>
                      <a:endParaRPr lang="en-US" sz="1000"/>
                    </a:p>
                  </a:txBody>
                  <a:tcPr marL="58483" marR="58483" marT="29241" marB="29241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1</a:t>
                      </a:r>
                    </a:p>
                  </a:txBody>
                  <a:tcPr marL="58483" marR="58483" marT="29241" marB="29241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$16,888.02</a:t>
                      </a:r>
                    </a:p>
                  </a:txBody>
                  <a:tcPr marL="58483" marR="58483" marT="29241" marB="29241"/>
                </a:tc>
                <a:extLst>
                  <a:ext uri="{0D108BD9-81ED-4DB2-BD59-A6C34878D82A}">
                    <a16:rowId xmlns:a16="http://schemas.microsoft.com/office/drawing/2014/main" val="1043711889"/>
                  </a:ext>
                </a:extLst>
              </a:tr>
              <a:tr h="23776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Amazon Fee</a:t>
                      </a:r>
                      <a:endParaRPr lang="en-US" sz="1000"/>
                    </a:p>
                  </a:txBody>
                  <a:tcPr marL="58483" marR="58483" marT="29241" marB="29241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16,453.71</a:t>
                      </a:r>
                    </a:p>
                  </a:txBody>
                  <a:tcPr marL="58483" marR="58483" marT="29241" marB="29241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NA</a:t>
                      </a:r>
                      <a:endParaRPr lang="en-US" sz="1000"/>
                    </a:p>
                  </a:txBody>
                  <a:tcPr marL="58483" marR="58483" marT="29241" marB="29241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1</a:t>
                      </a:r>
                    </a:p>
                  </a:txBody>
                  <a:tcPr marL="58483" marR="58483" marT="29241" marB="29241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$16,452.71</a:t>
                      </a:r>
                    </a:p>
                  </a:txBody>
                  <a:tcPr marL="58483" marR="58483" marT="29241" marB="29241"/>
                </a:tc>
                <a:extLst>
                  <a:ext uri="{0D108BD9-81ED-4DB2-BD59-A6C34878D82A}">
                    <a16:rowId xmlns:a16="http://schemas.microsoft.com/office/drawing/2014/main" val="1436861548"/>
                  </a:ext>
                </a:extLst>
              </a:tr>
              <a:tr h="23776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/>
                        <a:t>Amazon Fee</a:t>
                      </a:r>
                      <a:endParaRPr lang="en-US" sz="1000"/>
                    </a:p>
                  </a:txBody>
                  <a:tcPr marL="58483" marR="58483" marT="29241" marB="29241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/>
                        <a:t>13,474.79</a:t>
                      </a:r>
                    </a:p>
                  </a:txBody>
                  <a:tcPr marL="58483" marR="58483" marT="29241" marB="29241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NA</a:t>
                      </a:r>
                      <a:endParaRPr lang="en-US" sz="1000"/>
                    </a:p>
                  </a:txBody>
                  <a:tcPr marL="58483" marR="58483" marT="29241" marB="29241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/>
                        <a:t>1</a:t>
                      </a:r>
                    </a:p>
                  </a:txBody>
                  <a:tcPr marL="58483" marR="58483" marT="29241" marB="29241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/>
                        <a:t>$13,474.79</a:t>
                      </a:r>
                    </a:p>
                  </a:txBody>
                  <a:tcPr marL="58483" marR="58483" marT="29241" marB="29241"/>
                </a:tc>
                <a:extLst>
                  <a:ext uri="{0D108BD9-81ED-4DB2-BD59-A6C34878D82A}">
                    <a16:rowId xmlns:a16="http://schemas.microsoft.com/office/drawing/2014/main" val="3712607295"/>
                  </a:ext>
                </a:extLst>
              </a:tr>
              <a:tr h="23776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/>
                        <a:t>Amazon Fee</a:t>
                      </a:r>
                      <a:endParaRPr lang="en-US" sz="1000"/>
                    </a:p>
                  </a:txBody>
                  <a:tcPr marL="58483" marR="58483" marT="29241" marB="29241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/>
                        <a:t>5,942.57</a:t>
                      </a:r>
                    </a:p>
                  </a:txBody>
                  <a:tcPr marL="58483" marR="58483" marT="29241" marB="29241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NA</a:t>
                      </a:r>
                      <a:endParaRPr lang="en-US" sz="1000"/>
                    </a:p>
                  </a:txBody>
                  <a:tcPr marL="58483" marR="58483" marT="29241" marB="29241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/>
                        <a:t>1</a:t>
                      </a:r>
                    </a:p>
                  </a:txBody>
                  <a:tcPr marL="58483" marR="58483" marT="29241" marB="29241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/>
                        <a:t>$11,855.44</a:t>
                      </a:r>
                    </a:p>
                  </a:txBody>
                  <a:tcPr marL="58483" marR="58483" marT="29241" marB="29241"/>
                </a:tc>
                <a:extLst>
                  <a:ext uri="{0D108BD9-81ED-4DB2-BD59-A6C34878D82A}">
                    <a16:rowId xmlns:a16="http://schemas.microsoft.com/office/drawing/2014/main" val="1152628291"/>
                  </a:ext>
                </a:extLst>
              </a:tr>
              <a:tr h="23776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/>
                        <a:t>Amazon Fee</a:t>
                      </a:r>
                      <a:endParaRPr lang="en-US" sz="1000"/>
                    </a:p>
                  </a:txBody>
                  <a:tcPr marL="58483" marR="58483" marT="29241" marB="29241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/>
                        <a:t>11,596.50</a:t>
                      </a:r>
                    </a:p>
                  </a:txBody>
                  <a:tcPr marL="58483" marR="58483" marT="29241" marB="29241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NA</a:t>
                      </a:r>
                      <a:endParaRPr lang="en-US" sz="1000"/>
                    </a:p>
                  </a:txBody>
                  <a:tcPr marL="58483" marR="58483" marT="29241" marB="29241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/>
                        <a:t>1</a:t>
                      </a:r>
                    </a:p>
                  </a:txBody>
                  <a:tcPr marL="58483" marR="58483" marT="29241" marB="29241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dirty="0"/>
                        <a:t>$11,586.50</a:t>
                      </a:r>
                    </a:p>
                  </a:txBody>
                  <a:tcPr marL="58483" marR="58483" marT="29241" marB="29241"/>
                </a:tc>
                <a:extLst>
                  <a:ext uri="{0D108BD9-81ED-4DB2-BD59-A6C34878D82A}">
                    <a16:rowId xmlns:a16="http://schemas.microsoft.com/office/drawing/2014/main" val="153737902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AEC3DFD-D5E8-19CA-AA87-99F33FE84118}"/>
              </a:ext>
            </a:extLst>
          </p:cNvPr>
          <p:cNvSpPr txBox="1"/>
          <p:nvPr/>
        </p:nvSpPr>
        <p:spPr>
          <a:xfrm>
            <a:off x="1615011" y="4057987"/>
            <a:ext cx="5913975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cs typeface="Calibri"/>
              </a:rPr>
              <a:t>The top 2 returns were 1-time purchases, so we considered them outliers. Also, Amazon Fee returns happened a lot and in total they were the most returned item. But there was no description of what Amazon Fee was so we excluded it from our returns analysis.</a:t>
            </a:r>
          </a:p>
          <a:p>
            <a:endParaRPr lang="en-US" sz="1300" dirty="0"/>
          </a:p>
        </p:txBody>
      </p:sp>
      <p:grpSp>
        <p:nvGrpSpPr>
          <p:cNvPr id="9" name="Google Shape;664;p35">
            <a:extLst>
              <a:ext uri="{FF2B5EF4-FFF2-40B4-BE49-F238E27FC236}">
                <a16:creationId xmlns:a16="http://schemas.microsoft.com/office/drawing/2014/main" id="{EE060421-ECA8-0815-C1C8-39E00AF4F1C4}"/>
              </a:ext>
            </a:extLst>
          </p:cNvPr>
          <p:cNvGrpSpPr/>
          <p:nvPr/>
        </p:nvGrpSpPr>
        <p:grpSpPr>
          <a:xfrm>
            <a:off x="1145825" y="4304024"/>
            <a:ext cx="373828" cy="394451"/>
            <a:chOff x="1829600" y="1821563"/>
            <a:chExt cx="845400" cy="904375"/>
          </a:xfrm>
        </p:grpSpPr>
        <p:sp>
          <p:nvSpPr>
            <p:cNvPr id="10" name="Google Shape;665;p35">
              <a:extLst>
                <a:ext uri="{FF2B5EF4-FFF2-40B4-BE49-F238E27FC236}">
                  <a16:creationId xmlns:a16="http://schemas.microsoft.com/office/drawing/2014/main" id="{B3F52FBD-E48A-2C38-A44E-1A9307573E64}"/>
                </a:ext>
              </a:extLst>
            </p:cNvPr>
            <p:cNvSpPr/>
            <p:nvPr/>
          </p:nvSpPr>
          <p:spPr>
            <a:xfrm>
              <a:off x="1829600" y="1880538"/>
              <a:ext cx="845400" cy="845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666;p35">
              <a:extLst>
                <a:ext uri="{FF2B5EF4-FFF2-40B4-BE49-F238E27FC236}">
                  <a16:creationId xmlns:a16="http://schemas.microsoft.com/office/drawing/2014/main" id="{CCD457E9-B0BF-D69E-581D-4483784FCECA}"/>
                </a:ext>
              </a:extLst>
            </p:cNvPr>
            <p:cNvSpPr/>
            <p:nvPr/>
          </p:nvSpPr>
          <p:spPr>
            <a:xfrm>
              <a:off x="2189000" y="1821563"/>
              <a:ext cx="126600" cy="126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667;p35">
              <a:extLst>
                <a:ext uri="{FF2B5EF4-FFF2-40B4-BE49-F238E27FC236}">
                  <a16:creationId xmlns:a16="http://schemas.microsoft.com/office/drawing/2014/main" id="{8D341D91-0978-A601-2E17-E11ECFCEFE3B}"/>
                </a:ext>
              </a:extLst>
            </p:cNvPr>
            <p:cNvSpPr/>
            <p:nvPr/>
          </p:nvSpPr>
          <p:spPr>
            <a:xfrm>
              <a:off x="1959100" y="2002338"/>
              <a:ext cx="601800" cy="601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2745985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oogle Shape;210;p25"/>
          <p:cNvGrpSpPr/>
          <p:nvPr/>
        </p:nvGrpSpPr>
        <p:grpSpPr>
          <a:xfrm>
            <a:off x="530039" y="763524"/>
            <a:ext cx="2386800" cy="2386800"/>
            <a:chOff x="269239" y="624399"/>
            <a:chExt cx="2386800" cy="2386800"/>
          </a:xfrm>
        </p:grpSpPr>
        <p:sp>
          <p:nvSpPr>
            <p:cNvPr id="211" name="Google Shape;211;p25"/>
            <p:cNvSpPr/>
            <p:nvPr/>
          </p:nvSpPr>
          <p:spPr>
            <a:xfrm rot="-1970538">
              <a:off x="599418" y="954577"/>
              <a:ext cx="1726444" cy="1726444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5"/>
            <p:cNvSpPr/>
            <p:nvPr/>
          </p:nvSpPr>
          <p:spPr>
            <a:xfrm rot="-1969931">
              <a:off x="929754" y="1027196"/>
              <a:ext cx="127817" cy="127817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3" name="Google Shape;213;p25"/>
          <p:cNvSpPr/>
          <p:nvPr/>
        </p:nvSpPr>
        <p:spPr>
          <a:xfrm>
            <a:off x="1007339" y="1240824"/>
            <a:ext cx="1432200" cy="1432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5"/>
          <p:cNvSpPr txBox="1">
            <a:spLocks noGrp="1"/>
          </p:cNvSpPr>
          <p:nvPr>
            <p:ph type="title"/>
          </p:nvPr>
        </p:nvSpPr>
        <p:spPr>
          <a:xfrm>
            <a:off x="966275" y="3075100"/>
            <a:ext cx="6161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Market</a:t>
            </a:r>
            <a:endParaRPr dirty="0"/>
          </a:p>
        </p:txBody>
      </p:sp>
      <p:sp>
        <p:nvSpPr>
          <p:cNvPr id="215" name="Google Shape;215;p25"/>
          <p:cNvSpPr txBox="1">
            <a:spLocks noGrp="1"/>
          </p:cNvSpPr>
          <p:nvPr>
            <p:ph type="title" idx="2"/>
          </p:nvPr>
        </p:nvSpPr>
        <p:spPr>
          <a:xfrm>
            <a:off x="991739" y="1536024"/>
            <a:ext cx="1463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217" name="Google Shape;217;p25"/>
          <p:cNvGrpSpPr/>
          <p:nvPr/>
        </p:nvGrpSpPr>
        <p:grpSpPr>
          <a:xfrm>
            <a:off x="5117075" y="1073814"/>
            <a:ext cx="2582400" cy="289350"/>
            <a:chOff x="6967625" y="394825"/>
            <a:chExt cx="2582400" cy="289350"/>
          </a:xfrm>
        </p:grpSpPr>
        <p:sp>
          <p:nvSpPr>
            <p:cNvPr id="218" name="Google Shape;218;p25"/>
            <p:cNvSpPr/>
            <p:nvPr/>
          </p:nvSpPr>
          <p:spPr>
            <a:xfrm rot="-5400000">
              <a:off x="6967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5"/>
            <p:cNvSpPr/>
            <p:nvPr/>
          </p:nvSpPr>
          <p:spPr>
            <a:xfrm rot="-5400000">
              <a:off x="6967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5"/>
            <p:cNvSpPr/>
            <p:nvPr/>
          </p:nvSpPr>
          <p:spPr>
            <a:xfrm rot="-5400000">
              <a:off x="7158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5"/>
            <p:cNvSpPr/>
            <p:nvPr/>
          </p:nvSpPr>
          <p:spPr>
            <a:xfrm rot="-5400000">
              <a:off x="7158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5"/>
            <p:cNvSpPr/>
            <p:nvPr/>
          </p:nvSpPr>
          <p:spPr>
            <a:xfrm rot="-5400000">
              <a:off x="7348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5"/>
            <p:cNvSpPr/>
            <p:nvPr/>
          </p:nvSpPr>
          <p:spPr>
            <a:xfrm rot="-5400000">
              <a:off x="7348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5"/>
            <p:cNvSpPr/>
            <p:nvPr/>
          </p:nvSpPr>
          <p:spPr>
            <a:xfrm rot="-5400000">
              <a:off x="7539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5"/>
            <p:cNvSpPr/>
            <p:nvPr/>
          </p:nvSpPr>
          <p:spPr>
            <a:xfrm rot="-5400000">
              <a:off x="7539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5"/>
            <p:cNvSpPr/>
            <p:nvPr/>
          </p:nvSpPr>
          <p:spPr>
            <a:xfrm rot="-5400000">
              <a:off x="7729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5"/>
            <p:cNvSpPr/>
            <p:nvPr/>
          </p:nvSpPr>
          <p:spPr>
            <a:xfrm rot="-5400000">
              <a:off x="7729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5"/>
            <p:cNvSpPr/>
            <p:nvPr/>
          </p:nvSpPr>
          <p:spPr>
            <a:xfrm rot="-5400000">
              <a:off x="7920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5"/>
            <p:cNvSpPr/>
            <p:nvPr/>
          </p:nvSpPr>
          <p:spPr>
            <a:xfrm rot="-5400000">
              <a:off x="7920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5"/>
            <p:cNvSpPr/>
            <p:nvPr/>
          </p:nvSpPr>
          <p:spPr>
            <a:xfrm rot="-5400000">
              <a:off x="8110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5"/>
            <p:cNvSpPr/>
            <p:nvPr/>
          </p:nvSpPr>
          <p:spPr>
            <a:xfrm rot="-5400000">
              <a:off x="8110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5"/>
            <p:cNvSpPr/>
            <p:nvPr/>
          </p:nvSpPr>
          <p:spPr>
            <a:xfrm rot="-5400000">
              <a:off x="8301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5"/>
            <p:cNvSpPr/>
            <p:nvPr/>
          </p:nvSpPr>
          <p:spPr>
            <a:xfrm rot="-5400000">
              <a:off x="8301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5"/>
            <p:cNvSpPr/>
            <p:nvPr/>
          </p:nvSpPr>
          <p:spPr>
            <a:xfrm rot="-5400000">
              <a:off x="8491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5"/>
            <p:cNvSpPr/>
            <p:nvPr/>
          </p:nvSpPr>
          <p:spPr>
            <a:xfrm rot="-5400000">
              <a:off x="8491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5"/>
            <p:cNvSpPr/>
            <p:nvPr/>
          </p:nvSpPr>
          <p:spPr>
            <a:xfrm rot="-5400000">
              <a:off x="8682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5"/>
            <p:cNvSpPr/>
            <p:nvPr/>
          </p:nvSpPr>
          <p:spPr>
            <a:xfrm rot="-5400000">
              <a:off x="8682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5"/>
            <p:cNvSpPr/>
            <p:nvPr/>
          </p:nvSpPr>
          <p:spPr>
            <a:xfrm rot="-5400000">
              <a:off x="8872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5"/>
            <p:cNvSpPr/>
            <p:nvPr/>
          </p:nvSpPr>
          <p:spPr>
            <a:xfrm rot="-5400000">
              <a:off x="8872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5"/>
            <p:cNvSpPr/>
            <p:nvPr/>
          </p:nvSpPr>
          <p:spPr>
            <a:xfrm rot="-5400000">
              <a:off x="9063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5"/>
            <p:cNvSpPr/>
            <p:nvPr/>
          </p:nvSpPr>
          <p:spPr>
            <a:xfrm rot="-5400000">
              <a:off x="9063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5"/>
            <p:cNvSpPr/>
            <p:nvPr/>
          </p:nvSpPr>
          <p:spPr>
            <a:xfrm rot="-5400000">
              <a:off x="9253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5"/>
            <p:cNvSpPr/>
            <p:nvPr/>
          </p:nvSpPr>
          <p:spPr>
            <a:xfrm rot="-5400000">
              <a:off x="9253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5"/>
            <p:cNvSpPr/>
            <p:nvPr/>
          </p:nvSpPr>
          <p:spPr>
            <a:xfrm rot="-5400000">
              <a:off x="9444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5"/>
            <p:cNvSpPr/>
            <p:nvPr/>
          </p:nvSpPr>
          <p:spPr>
            <a:xfrm rot="-5400000">
              <a:off x="9444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46" name="Google Shape;246;p25"/>
          <p:cNvCxnSpPr/>
          <p:nvPr/>
        </p:nvCxnSpPr>
        <p:spPr>
          <a:xfrm>
            <a:off x="705600" y="256850"/>
            <a:ext cx="7732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grpSp>
        <p:nvGrpSpPr>
          <p:cNvPr id="247" name="Google Shape;247;p25"/>
          <p:cNvGrpSpPr/>
          <p:nvPr/>
        </p:nvGrpSpPr>
        <p:grpSpPr>
          <a:xfrm rot="5400000">
            <a:off x="8092063" y="4120614"/>
            <a:ext cx="677400" cy="289350"/>
            <a:chOff x="7539125" y="394825"/>
            <a:chExt cx="677400" cy="289350"/>
          </a:xfrm>
        </p:grpSpPr>
        <p:sp>
          <p:nvSpPr>
            <p:cNvPr id="248" name="Google Shape;248;p25"/>
            <p:cNvSpPr/>
            <p:nvPr/>
          </p:nvSpPr>
          <p:spPr>
            <a:xfrm rot="-5400000">
              <a:off x="7539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5"/>
            <p:cNvSpPr/>
            <p:nvPr/>
          </p:nvSpPr>
          <p:spPr>
            <a:xfrm rot="-5400000">
              <a:off x="7539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5"/>
            <p:cNvSpPr/>
            <p:nvPr/>
          </p:nvSpPr>
          <p:spPr>
            <a:xfrm rot="-5400000">
              <a:off x="7729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5"/>
            <p:cNvSpPr/>
            <p:nvPr/>
          </p:nvSpPr>
          <p:spPr>
            <a:xfrm rot="-5400000">
              <a:off x="7729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5"/>
            <p:cNvSpPr/>
            <p:nvPr/>
          </p:nvSpPr>
          <p:spPr>
            <a:xfrm rot="-5400000">
              <a:off x="7920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5"/>
            <p:cNvSpPr/>
            <p:nvPr/>
          </p:nvSpPr>
          <p:spPr>
            <a:xfrm rot="-5400000">
              <a:off x="7920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5"/>
            <p:cNvSpPr/>
            <p:nvPr/>
          </p:nvSpPr>
          <p:spPr>
            <a:xfrm rot="-5400000">
              <a:off x="8110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5"/>
            <p:cNvSpPr/>
            <p:nvPr/>
          </p:nvSpPr>
          <p:spPr>
            <a:xfrm rot="-5400000">
              <a:off x="8110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86836159"/>
      </p:ext>
    </p:extLst>
  </p:cSld>
  <p:clrMapOvr>
    <a:masterClrMapping/>
  </p:clrMapOvr>
</p:sld>
</file>

<file path=ppt/theme/theme1.xml><?xml version="1.0" encoding="utf-8"?>
<a:theme xmlns:a="http://schemas.openxmlformats.org/drawingml/2006/main" name="Ultimate Spreadsheet Charts for Business Infographic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D9D9D9"/>
      </a:lt2>
      <a:accent1>
        <a:srgbClr val="9DD3FF"/>
      </a:accent1>
      <a:accent2>
        <a:srgbClr val="69B5F3"/>
      </a:accent2>
      <a:accent3>
        <a:srgbClr val="3A95DD"/>
      </a:accent3>
      <a:accent4>
        <a:srgbClr val="147FD6"/>
      </a:accent4>
      <a:accent5>
        <a:srgbClr val="065CA2"/>
      </a:accent5>
      <a:accent6>
        <a:srgbClr val="04508D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1135</Words>
  <Application>Microsoft Office PowerPoint</Application>
  <PresentationFormat>On-screen Show (16:9)</PresentationFormat>
  <Paragraphs>276</Paragraphs>
  <Slides>15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Playfair Display ExtraBold</vt:lpstr>
      <vt:lpstr>Bebas Neue</vt:lpstr>
      <vt:lpstr>Fira Sans Extra Condensed SemiBold</vt:lpstr>
      <vt:lpstr>Calibri</vt:lpstr>
      <vt:lpstr>Arial</vt:lpstr>
      <vt:lpstr>Roboto</vt:lpstr>
      <vt:lpstr>Fira Sans Extra Condensed</vt:lpstr>
      <vt:lpstr>Bahnschrift</vt:lpstr>
      <vt:lpstr>Times New Roman</vt:lpstr>
      <vt:lpstr>Ultimate Spreadsheet Charts for Business Infographics by Slidesgo</vt:lpstr>
      <vt:lpstr>Company A  2022 Annual Sales Report</vt:lpstr>
      <vt:lpstr>Table of contents</vt:lpstr>
      <vt:lpstr>Overview</vt:lpstr>
      <vt:lpstr>Sales Overview</vt:lpstr>
      <vt:lpstr>PowerPoint Presentation</vt:lpstr>
      <vt:lpstr>PowerPoint Presentation</vt:lpstr>
      <vt:lpstr>Returns Summary</vt:lpstr>
      <vt:lpstr>Notable Returns</vt:lpstr>
      <vt:lpstr>Market</vt:lpstr>
      <vt:lpstr>Price Differentiation</vt:lpstr>
      <vt:lpstr>Country-Level Data</vt:lpstr>
      <vt:lpstr>Country-Level Data</vt:lpstr>
      <vt:lpstr>PowerPoint Presentation</vt:lpstr>
      <vt:lpstr>Next Steps</vt:lpstr>
      <vt:lpstr>Conclusions / 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Company A  2022 Annual Sales Report</dc:title>
  <dc:creator>Yeji Sohn</dc:creator>
  <cp:lastModifiedBy>Yeji Sohn</cp:lastModifiedBy>
  <cp:revision>20</cp:revision>
  <dcterms:modified xsi:type="dcterms:W3CDTF">2023-08-28T01:44:02Z</dcterms:modified>
</cp:coreProperties>
</file>