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</p:sldMasterIdLst>
  <p:notesMasterIdLst>
    <p:notesMasterId r:id="rId2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0158413" cy="7616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04" y="-96"/>
      </p:cViewPr>
      <p:guideLst>
        <p:guide orient="horz" pos="2399"/>
        <p:guide pos="31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E17171A1-D1A1-41B1-B151-F1D101A121E1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537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1100B1C1-1121-41B1-8181-A171119111F1}" type="slidenum">
              <a:rPr lang="en-US" sz="2400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+mn-ea"/>
              </a:rPr>
              <a:t>Distributed, REST-based API, No central database</a:t>
            </a:r>
            <a:endParaRPr/>
          </a:p>
          <a:p>
            <a:pPr>
              <a:lnSpc>
                <a:spcPct val="95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+mn-ea"/>
              </a:rPr>
              <a:t>Hardware agnostic - commodity hardware, RAID not required</a:t>
            </a:r>
            <a:endParaRPr/>
          </a:p>
          <a:p>
            <a:pPr>
              <a:lnSpc>
                <a:spcPct val="95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+mn-ea"/>
              </a:rPr>
              <a:t>Account/Container/Object structure (not file system, no nesting)</a:t>
            </a:r>
            <a:endParaRPr/>
          </a:p>
          <a:p>
            <a:pPr>
              <a:lnSpc>
                <a:spcPct val="95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+mn-ea"/>
              </a:rPr>
              <a:t>Replication (N copies of accounts, containers, objects) </a:t>
            </a:r>
            <a:endParaRPr/>
          </a:p>
          <a:p>
            <a:pPr>
              <a:lnSpc>
                <a:spcPct val="95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+mn-ea"/>
              </a:rPr>
              <a:t>Data distributed evenly throughout system</a:t>
            </a:r>
            <a:endParaRPr/>
          </a:p>
          <a:p>
            <a:pPr>
              <a:lnSpc>
                <a:spcPct val="95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+mn-ea"/>
              </a:rPr>
              <a:t>Scalable to multiple petabytes, billions of objects</a:t>
            </a:r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619141F1-5151-4121-B111-E1F181B131E1}" type="slidenum">
              <a:rPr lang="en-US" sz="2400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+mn-ea"/>
              </a:rPr>
              <a:t>$0.61/kWh, $499 per “half cabinet” – 1 server per cabinet // CAPEX is servers with DAS and switches from a tier 1 hardware vendor at list price // Electricity is the majority of the cost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761760" y="6939000"/>
            <a:ext cx="2116800" cy="508680"/>
          </a:xfrm>
          <a:prstGeom prst="rect">
            <a:avLst/>
          </a:prstGeom>
        </p:spPr>
      </p:sp>
      <p:sp>
        <p:nvSpPr>
          <p:cNvPr id="5" name="CustomShape 2"/>
          <p:cNvSpPr/>
          <p:nvPr/>
        </p:nvSpPr>
        <p:spPr>
          <a:xfrm>
            <a:off x="3469680" y="6939000"/>
            <a:ext cx="3218400" cy="508680"/>
          </a:xfrm>
          <a:prstGeom prst="rect">
            <a:avLst/>
          </a:prstGeom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07600" y="303480"/>
            <a:ext cx="9142200" cy="1271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7600" y="1782000"/>
            <a:ext cx="9142200" cy="50266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761760" y="6939000"/>
            <a:ext cx="2116800" cy="508680"/>
          </a:xfrm>
          <a:prstGeom prst="rect">
            <a:avLst/>
          </a:prstGeom>
        </p:spPr>
      </p:sp>
      <p:sp>
        <p:nvSpPr>
          <p:cNvPr id="5" name="CustomShape 2"/>
          <p:cNvSpPr/>
          <p:nvPr/>
        </p:nvSpPr>
        <p:spPr>
          <a:xfrm>
            <a:off x="3469680" y="6939000"/>
            <a:ext cx="3218400" cy="508680"/>
          </a:xfrm>
          <a:prstGeom prst="rect">
            <a:avLst/>
          </a:prstGeom>
        </p:spPr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507600" y="303480"/>
            <a:ext cx="9142200" cy="1271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507600" y="1782000"/>
            <a:ext cx="9142200" cy="50266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761760" y="6939000"/>
            <a:ext cx="2116800" cy="508680"/>
          </a:xfrm>
          <a:prstGeom prst="rect">
            <a:avLst/>
          </a:prstGeom>
        </p:spPr>
      </p:sp>
      <p:sp>
        <p:nvSpPr>
          <p:cNvPr id="9" name="CustomShape 2"/>
          <p:cNvSpPr/>
          <p:nvPr/>
        </p:nvSpPr>
        <p:spPr>
          <a:xfrm>
            <a:off x="3469680" y="6939000"/>
            <a:ext cx="3218400" cy="508680"/>
          </a:xfrm>
          <a:prstGeom prst="rect">
            <a:avLst/>
          </a:prstGeom>
        </p:spPr>
      </p:sp>
      <p:sp>
        <p:nvSpPr>
          <p:cNvPr id="10" name="PlaceHolder 3"/>
          <p:cNvSpPr>
            <a:spLocks noGrp="1"/>
          </p:cNvSpPr>
          <p:nvPr>
            <p:ph type="title"/>
          </p:nvPr>
        </p:nvSpPr>
        <p:spPr>
          <a:xfrm>
            <a:off x="507600" y="303480"/>
            <a:ext cx="9142200" cy="1271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507600" y="1782000"/>
            <a:ext cx="9142200" cy="50266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9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stack.org/" TargetMode="External"/><Relationship Id="rId4" Type="http://schemas.openxmlformats.org/officeDocument/2006/relationships/hyperlink" Target="http://swift.openstack.org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iki.openstack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jpe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30" Type="http://schemas.openxmlformats.org/officeDocument/2006/relationships/image" Target="../media/image31.png"/><Relationship Id="rId31" Type="http://schemas.openxmlformats.org/officeDocument/2006/relationships/image" Target="../media/image32.png"/><Relationship Id="rId32" Type="http://schemas.openxmlformats.org/officeDocument/2006/relationships/image" Target="../media/image33.png"/><Relationship Id="rId9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33" Type="http://schemas.openxmlformats.org/officeDocument/2006/relationships/image" Target="../media/image34.png"/><Relationship Id="rId34" Type="http://schemas.openxmlformats.org/officeDocument/2006/relationships/image" Target="../media/image35.png"/><Relationship Id="rId35" Type="http://schemas.openxmlformats.org/officeDocument/2006/relationships/image" Target="../media/image36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37" Type="http://schemas.openxmlformats.org/officeDocument/2006/relationships/image" Target="../media/image38.png"/><Relationship Id="rId38" Type="http://schemas.openxmlformats.org/officeDocument/2006/relationships/image" Target="../media/image39.jpeg"/><Relationship Id="rId39" Type="http://schemas.openxmlformats.org/officeDocument/2006/relationships/image" Target="../media/image40.png"/><Relationship Id="rId40" Type="http://schemas.openxmlformats.org/officeDocument/2006/relationships/image" Target="../media/image41.png"/><Relationship Id="rId41" Type="http://schemas.openxmlformats.org/officeDocument/2006/relationships/image" Target="../media/image42.png"/><Relationship Id="rId42" Type="http://schemas.openxmlformats.org/officeDocument/2006/relationships/image" Target="../media/image43.png"/><Relationship Id="rId43" Type="http://schemas.openxmlformats.org/officeDocument/2006/relationships/image" Target="../media/image4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>
            <a:off x="812520" y="2741760"/>
            <a:ext cx="8678520" cy="1420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4000" b="1">
                <a:solidFill>
                  <a:srgbClr val="990000"/>
                </a:solidFill>
                <a:latin typeface="Arial"/>
              </a:rPr>
              <a:t>OpenStack</a:t>
            </a:r>
            <a:endParaRPr/>
          </a:p>
          <a:p>
            <a:pPr algn="ctr">
              <a:lnSpc>
                <a:spcPct val="95000"/>
              </a:lnSpc>
            </a:pPr>
            <a:r>
              <a:rPr lang="en-US" sz="2400" b="1">
                <a:solidFill>
                  <a:srgbClr val="444444"/>
                </a:solidFill>
                <a:latin typeface="Arial"/>
              </a:rPr>
              <a:t>Open Source Cloud Software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10158120" cy="7616160"/>
          </a:xfrm>
          <a:prstGeom prst="rect">
            <a:avLst/>
          </a:prstGeom>
        </p:spPr>
      </p:pic>
      <p:pic>
        <p:nvPicPr>
          <p:cNvPr id="109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654040" y="6172560"/>
            <a:ext cx="1036080" cy="1013400"/>
          </a:xfrm>
          <a:prstGeom prst="rect">
            <a:avLst/>
          </a:prstGeom>
        </p:spPr>
      </p:pic>
      <p:pic>
        <p:nvPicPr>
          <p:cNvPr id="110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360" y="360"/>
            <a:ext cx="10158120" cy="7616160"/>
          </a:xfrm>
          <a:prstGeom prst="rect">
            <a:avLst/>
          </a:prstGeom>
        </p:spPr>
      </p:pic>
      <p:sp>
        <p:nvSpPr>
          <p:cNvPr id="111" name="CustomShape 1"/>
          <p:cNvSpPr/>
          <p:nvPr/>
        </p:nvSpPr>
        <p:spPr>
          <a:xfrm>
            <a:off x="537840" y="4611240"/>
            <a:ext cx="3277080" cy="9241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1600" b="1">
                <a:solidFill>
                  <a:srgbClr val="FFFFFF"/>
                </a:solidFill>
                <a:latin typeface="Arial"/>
              </a:rPr>
              <a:t>API:</a:t>
            </a:r>
            <a:r>
              <a:rPr lang="en-US" sz="1600">
                <a:solidFill>
                  <a:srgbClr val="FFFFFF"/>
                </a:solidFill>
                <a:latin typeface="Arial"/>
              </a:rPr>
              <a:t> Receives HTTP requests, converts commands to/from API format, and sends requests to cloud controller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537840" y="2240640"/>
            <a:ext cx="3277080" cy="1155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1600" b="1">
                <a:solidFill>
                  <a:srgbClr val="FFFFFF"/>
                </a:solidFill>
                <a:latin typeface="Arial"/>
              </a:rPr>
              <a:t>Cloud Controllers</a:t>
            </a:r>
            <a:r>
              <a:rPr lang="en-US" sz="1600">
                <a:solidFill>
                  <a:srgbClr val="FFFFFF"/>
                </a:solidFill>
                <a:latin typeface="Arial"/>
              </a:rPr>
              <a:t>: Global state of system, talks to LDAP, OpenStack Object Storage, and compute/storage/network workers through a queue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1887120" y="821880"/>
            <a:ext cx="2265840" cy="2311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5000"/>
              </a:lnSpc>
            </a:pPr>
            <a:r>
              <a:rPr lang="en-US" sz="1600">
                <a:solidFill>
                  <a:srgbClr val="FFFFFF"/>
                </a:solidFill>
                <a:latin typeface="Arial"/>
              </a:rPr>
              <a:t>User Manager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7136280" y="3192480"/>
            <a:ext cx="2264400" cy="23112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5000"/>
              </a:lnSpc>
            </a:pPr>
            <a:r>
              <a:rPr lang="en-US" sz="1600">
                <a:solidFill>
                  <a:srgbClr val="FFFFFF"/>
                </a:solidFill>
                <a:latin typeface="Arial"/>
              </a:rPr>
              <a:t>ATAoE / iSCSI</a:t>
            </a:r>
            <a:endParaRPr/>
          </a:p>
        </p:txBody>
      </p:sp>
      <p:sp>
        <p:nvSpPr>
          <p:cNvPr id="115" name="CustomShape 5"/>
          <p:cNvSpPr/>
          <p:nvPr/>
        </p:nvSpPr>
        <p:spPr>
          <a:xfrm>
            <a:off x="7820640" y="5871240"/>
            <a:ext cx="2434320" cy="4618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1600" b="1">
                <a:solidFill>
                  <a:srgbClr val="FFFFFF"/>
                </a:solidFill>
                <a:latin typeface="Arial"/>
              </a:rPr>
              <a:t>Host Machines</a:t>
            </a:r>
            <a:r>
              <a:rPr lang="en-US" sz="1600">
                <a:solidFill>
                  <a:srgbClr val="FFFFFF"/>
                </a:solidFill>
                <a:latin typeface="Arial"/>
              </a:rPr>
              <a:t>: workers that spawn instances</a:t>
            </a:r>
            <a:endParaRPr/>
          </a:p>
        </p:txBody>
      </p:sp>
      <p:sp>
        <p:nvSpPr>
          <p:cNvPr id="116" name="CustomShape 6"/>
          <p:cNvSpPr/>
          <p:nvPr/>
        </p:nvSpPr>
        <p:spPr>
          <a:xfrm>
            <a:off x="5482440" y="6545520"/>
            <a:ext cx="3386520" cy="4618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1600" b="1">
                <a:solidFill>
                  <a:srgbClr val="FFFFFF"/>
                </a:solidFill>
                <a:latin typeface="Arial"/>
              </a:rPr>
              <a:t>Glance:</a:t>
            </a:r>
            <a:r>
              <a:rPr lang="en-US" sz="1600">
                <a:solidFill>
                  <a:srgbClr val="FFFFFF"/>
                </a:solidFill>
                <a:latin typeface="Arial"/>
              </a:rPr>
              <a:t> HTTP + OpenStack Object Storage for server images</a:t>
            </a:r>
            <a:endParaRPr/>
          </a:p>
        </p:txBody>
      </p:sp>
      <p:sp>
        <p:nvSpPr>
          <p:cNvPr id="117" name="CustomShape 7"/>
          <p:cNvSpPr/>
          <p:nvPr/>
        </p:nvSpPr>
        <p:spPr>
          <a:xfrm>
            <a:off x="528120" y="6625080"/>
            <a:ext cx="4331160" cy="664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2300">
                <a:solidFill>
                  <a:srgbClr val="FFFFFF"/>
                </a:solidFill>
                <a:latin typeface="Arial"/>
              </a:rPr>
              <a:t>OpenStack Compute </a:t>
            </a:r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10158120" cy="7616160"/>
          </a:xfrm>
          <a:prstGeom prst="rect">
            <a:avLst/>
          </a:prstGeom>
        </p:spPr>
      </p:pic>
      <p:pic>
        <p:nvPicPr>
          <p:cNvPr id="119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654040" y="6172560"/>
            <a:ext cx="1036080" cy="1013400"/>
          </a:xfrm>
          <a:prstGeom prst="rect">
            <a:avLst/>
          </a:prstGeom>
        </p:spPr>
      </p:pic>
      <p:sp>
        <p:nvSpPr>
          <p:cNvPr id="120" name="CustomShape 1"/>
          <p:cNvSpPr/>
          <p:nvPr/>
        </p:nvSpPr>
        <p:spPr>
          <a:xfrm>
            <a:off x="974520" y="980280"/>
            <a:ext cx="8209080" cy="13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95000"/>
              </a:lnSpc>
            </a:pPr>
            <a:r>
              <a:rPr lang="en-US" sz="3100" b="1">
                <a:solidFill>
                  <a:srgbClr val="991918"/>
                </a:solidFill>
                <a:latin typeface="Arial"/>
              </a:rPr>
              <a:t>System Components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145800" y="2030760"/>
            <a:ext cx="8707320" cy="5320080"/>
          </a:xfrm>
          <a:prstGeom prst="rect">
            <a:avLst/>
          </a:prstGeom>
        </p:spPr>
        <p:txBody>
          <a:bodyPr lIns="0" tIns="0" rIns="0" bIns="0" anchor="ctr"/>
          <a:lstStyle/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 b="1">
                <a:solidFill>
                  <a:srgbClr val="444444"/>
                </a:solidFill>
                <a:latin typeface="Arial"/>
              </a:rPr>
              <a:t>API Server: </a:t>
            </a:r>
            <a:r>
              <a:rPr lang="en-US" sz="2100">
                <a:solidFill>
                  <a:srgbClr val="444444"/>
                </a:solidFill>
                <a:latin typeface="Arial"/>
              </a:rPr>
              <a:t>Interface module for command and control requests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>
                <a:solidFill>
                  <a:srgbClr val="444444"/>
                </a:solidFill>
                <a:latin typeface="Arial"/>
              </a:rPr>
              <a:t>Designed to be modular to support multiple APIs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>
                <a:solidFill>
                  <a:srgbClr val="444444"/>
                </a:solidFill>
                <a:latin typeface="Arial"/>
              </a:rPr>
              <a:t>In current release: OpenStack API, EC2 Compatibility Module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>
                <a:solidFill>
                  <a:srgbClr val="444444"/>
                </a:solidFill>
                <a:latin typeface="Arial"/>
              </a:rPr>
              <a:t>Approved blueprint: Open Cloud Computing Interface (OCCI)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 b="1">
                <a:solidFill>
                  <a:srgbClr val="444444"/>
                </a:solidFill>
                <a:latin typeface="Arial"/>
              </a:rPr>
              <a:t>Message Queue: </a:t>
            </a:r>
            <a:r>
              <a:rPr lang="en-US" sz="2100">
                <a:solidFill>
                  <a:srgbClr val="444444"/>
                </a:solidFill>
                <a:latin typeface="Arial"/>
              </a:rPr>
              <a:t>Broker to handle interactions between services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>
                <a:solidFill>
                  <a:srgbClr val="444444"/>
                </a:solidFill>
                <a:latin typeface="Arial"/>
              </a:rPr>
              <a:t>Currently based on RabbitMQ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 b="1">
                <a:solidFill>
                  <a:srgbClr val="444444"/>
                </a:solidFill>
                <a:latin typeface="Arial"/>
              </a:rPr>
              <a:t>Metadata Storage: </a:t>
            </a:r>
            <a:r>
              <a:rPr lang="en-US" sz="2100">
                <a:solidFill>
                  <a:srgbClr val="444444"/>
                </a:solidFill>
                <a:latin typeface="Arial"/>
              </a:rPr>
              <a:t>ORM Layer using SQLAlchemy for datastore abstraction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>
                <a:solidFill>
                  <a:srgbClr val="444444"/>
                </a:solidFill>
                <a:latin typeface="Arial"/>
              </a:rPr>
              <a:t>In current release: MySQL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>
                <a:solidFill>
                  <a:srgbClr val="444444"/>
                </a:solidFill>
                <a:latin typeface="Arial"/>
              </a:rPr>
              <a:t>In Diablo: PostgreSQL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 b="1">
                <a:solidFill>
                  <a:srgbClr val="444444"/>
                </a:solidFill>
                <a:latin typeface="Arial"/>
              </a:rPr>
              <a:t>User Manager: </a:t>
            </a:r>
            <a:r>
              <a:rPr lang="en-US" sz="2100">
                <a:solidFill>
                  <a:srgbClr val="444444"/>
                </a:solidFill>
                <a:latin typeface="Arial"/>
              </a:rPr>
              <a:t>Directory service to store user identities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>
                <a:solidFill>
                  <a:srgbClr val="444444"/>
                </a:solidFill>
                <a:latin typeface="Arial"/>
              </a:rPr>
              <a:t>In current release: OpenLDAP, FakeLDAP (with Redis), Database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 b="1">
                <a:solidFill>
                  <a:srgbClr val="444444"/>
                </a:solidFill>
                <a:latin typeface="Arial"/>
              </a:rPr>
              <a:t>Scheduler: </a:t>
            </a:r>
            <a:r>
              <a:rPr lang="en-US" sz="2100">
                <a:solidFill>
                  <a:srgbClr val="444444"/>
                </a:solidFill>
                <a:latin typeface="Arial"/>
              </a:rPr>
              <a:t>Determines the placement of a new resource requested via the API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>
                <a:solidFill>
                  <a:srgbClr val="444444"/>
                </a:solidFill>
                <a:latin typeface="Arial"/>
              </a:rPr>
              <a:t>Modular architecture to allow for optimization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>
                <a:solidFill>
                  <a:srgbClr val="444444"/>
                </a:solidFill>
                <a:latin typeface="Arial"/>
              </a:rPr>
              <a:t>Base schedulers included in Bexar: Round-robin, Least busy</a:t>
            </a:r>
            <a:endParaRPr/>
          </a:p>
        </p:txBody>
      </p:sp>
      <p:pic>
        <p:nvPicPr>
          <p:cNvPr id="122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12760" y="1054800"/>
            <a:ext cx="1540800" cy="1176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10158120" cy="7616160"/>
          </a:xfrm>
          <a:prstGeom prst="rect">
            <a:avLst/>
          </a:prstGeom>
        </p:spPr>
      </p:pic>
      <p:pic>
        <p:nvPicPr>
          <p:cNvPr id="124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654040" y="6172560"/>
            <a:ext cx="1036080" cy="1013400"/>
          </a:xfrm>
          <a:prstGeom prst="rect">
            <a:avLst/>
          </a:prstGeom>
        </p:spPr>
      </p:pic>
      <p:sp>
        <p:nvSpPr>
          <p:cNvPr id="125" name="CustomShape 1"/>
          <p:cNvSpPr/>
          <p:nvPr/>
        </p:nvSpPr>
        <p:spPr>
          <a:xfrm>
            <a:off x="974520" y="980280"/>
            <a:ext cx="8209080" cy="13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95000"/>
              </a:lnSpc>
            </a:pPr>
            <a:r>
              <a:rPr lang="en-US" sz="3100" b="1">
                <a:solidFill>
                  <a:srgbClr val="991918"/>
                </a:solidFill>
                <a:latin typeface="Arial"/>
              </a:rPr>
              <a:t>System Components (Cont.)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360000" y="2143800"/>
            <a:ext cx="8708760" cy="5321520"/>
          </a:xfrm>
          <a:prstGeom prst="rect">
            <a:avLst/>
          </a:prstGeom>
        </p:spPr>
        <p:txBody>
          <a:bodyPr lIns="0" tIns="0" rIns="0" bIns="0" anchor="ctr"/>
          <a:lstStyle/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 b="1">
                <a:solidFill>
                  <a:srgbClr val="444444"/>
                </a:solidFill>
                <a:latin typeface="Arial"/>
              </a:rPr>
              <a:t>Compute Worker: </a:t>
            </a:r>
            <a:r>
              <a:rPr lang="en-US" sz="2100">
                <a:solidFill>
                  <a:srgbClr val="444444"/>
                </a:solidFill>
                <a:latin typeface="Arial"/>
              </a:rPr>
              <a:t>Manage compute hosts through commands received on the Message Queue via the API</a:t>
            </a:r>
            <a:r>
              <a:rPr lang="en-US" sz="2100">
                <a:solidFill>
                  <a:srgbClr val="000000"/>
                </a:solidFill>
                <a:latin typeface="Arial"/>
              </a:rPr>
              <a:t>﻿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>
                <a:solidFill>
                  <a:srgbClr val="444444"/>
                </a:solidFill>
                <a:latin typeface="Arial"/>
              </a:rPr>
              <a:t>Base features: Run, Terminate, Reboot, Attach/Detach Volume, Get Console Output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 b="1">
                <a:solidFill>
                  <a:srgbClr val="444444"/>
                </a:solidFill>
                <a:latin typeface="Arial"/>
              </a:rPr>
              <a:t>Network Controller: </a:t>
            </a:r>
            <a:r>
              <a:rPr lang="en-US" sz="2100">
                <a:solidFill>
                  <a:srgbClr val="444444"/>
                </a:solidFill>
                <a:latin typeface="Arial"/>
              </a:rPr>
              <a:t>Manage networking resources on compute hosts through commands received on the Message Queue via the API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>
                <a:solidFill>
                  <a:srgbClr val="444444"/>
                </a:solidFill>
                <a:latin typeface="Arial"/>
              </a:rPr>
              <a:t>Support for multiple network models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>
                <a:solidFill>
                  <a:srgbClr val="444444"/>
                </a:solidFill>
                <a:latin typeface="Arial"/>
              </a:rPr>
              <a:t>Fixed (Static) IP addresses, VLAN with NAT, DHCP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 b="1">
                <a:solidFill>
                  <a:srgbClr val="444444"/>
                </a:solidFill>
                <a:latin typeface="Arial"/>
              </a:rPr>
              <a:t>Volume Worker: </a:t>
            </a:r>
            <a:r>
              <a:rPr lang="en-US" sz="2100">
                <a:solidFill>
                  <a:srgbClr val="444444"/>
                </a:solidFill>
                <a:latin typeface="Arial"/>
              </a:rPr>
              <a:t>Interact with iSCSI Targets to manage volumes</a:t>
            </a:r>
            <a:r>
              <a:rPr lang="en-US" sz="2100">
                <a:solidFill>
                  <a:srgbClr val="000000"/>
                </a:solidFill>
                <a:latin typeface="Arial"/>
              </a:rPr>
              <a:t>﻿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>
                <a:solidFill>
                  <a:srgbClr val="444444"/>
                </a:solidFill>
                <a:latin typeface="Arial"/>
              </a:rPr>
              <a:t>Base features: Create, Delete, Establish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 b="1">
                <a:solidFill>
                  <a:srgbClr val="444444"/>
                </a:solidFill>
                <a:latin typeface="Arial"/>
              </a:rPr>
              <a:t>Image Store: </a:t>
            </a:r>
            <a:r>
              <a:rPr lang="en-US" sz="2100">
                <a:solidFill>
                  <a:srgbClr val="444444"/>
                </a:solidFill>
                <a:latin typeface="Arial"/>
              </a:rPr>
              <a:t>Manage and deploy VM images to host machines</a:t>
            </a:r>
            <a:endParaRPr/>
          </a:p>
        </p:txBody>
      </p:sp>
      <p:pic>
        <p:nvPicPr>
          <p:cNvPr id="12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12760" y="1054800"/>
            <a:ext cx="1540800" cy="1176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39440" y="721800"/>
            <a:ext cx="8678520" cy="11782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95000"/>
              </a:lnSpc>
            </a:pPr>
            <a:r>
              <a:rPr lang="en-US" sz="3100" b="1">
                <a:solidFill>
                  <a:srgbClr val="990000"/>
                </a:solidFill>
                <a:latin typeface="Arial"/>
              </a:rPr>
              <a:t>New Features in Diablo and Beyond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755280" y="1827720"/>
            <a:ext cx="8678520" cy="3036960"/>
          </a:xfrm>
          <a:prstGeom prst="rect">
            <a:avLst/>
          </a:prstGeom>
        </p:spPr>
        <p:txBody>
          <a:bodyPr lIns="0" tIns="0" rIns="0" bIns="0"/>
          <a:lstStyle/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 b="1">
                <a:solidFill>
                  <a:srgbClr val="444444"/>
                </a:solidFill>
                <a:latin typeface="Arial"/>
              </a:rPr>
              <a:t>Quantum: </a:t>
            </a:r>
            <a:r>
              <a:rPr lang="en-US" sz="2100">
                <a:solidFill>
                  <a:srgbClr val="444444"/>
                </a:solidFill>
                <a:latin typeface="Arial"/>
              </a:rPr>
              <a:t>Networking as a Service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>
                <a:solidFill>
                  <a:srgbClr val="444444"/>
                </a:solidFill>
                <a:latin typeface="Arial"/>
              </a:rPr>
              <a:t>Developed in the open by Cisco, Nicira, others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 b="1">
                <a:solidFill>
                  <a:srgbClr val="444444"/>
                </a:solidFill>
                <a:latin typeface="Arial"/>
              </a:rPr>
              <a:t>Burrow:</a:t>
            </a:r>
            <a:r>
              <a:rPr lang="en-US" sz="2100">
                <a:solidFill>
                  <a:srgbClr val="444444"/>
                </a:solidFill>
                <a:latin typeface="Arial"/>
              </a:rPr>
              <a:t> HTTP-based message queue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 b="1">
                <a:solidFill>
                  <a:srgbClr val="444444"/>
                </a:solidFill>
                <a:latin typeface="Arial"/>
              </a:rPr>
              <a:t>Red Dwarf:</a:t>
            </a:r>
            <a:r>
              <a:rPr lang="en-US" sz="2100">
                <a:solidFill>
                  <a:srgbClr val="444444"/>
                </a:solidFill>
                <a:latin typeface="Arial"/>
              </a:rPr>
              <a:t> Database as a Service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 b="1">
                <a:solidFill>
                  <a:srgbClr val="444444"/>
                </a:solidFill>
                <a:latin typeface="Arial"/>
              </a:rPr>
              <a:t>Keystone: </a:t>
            </a:r>
            <a:r>
              <a:rPr lang="en-US" sz="2100">
                <a:solidFill>
                  <a:srgbClr val="444444"/>
                </a:solidFill>
                <a:latin typeface="Arial"/>
              </a:rPr>
              <a:t>Integrated, pluggable auth for all OpenStack components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 b="1">
                <a:solidFill>
                  <a:srgbClr val="444444"/>
                </a:solidFill>
                <a:latin typeface="Arial"/>
              </a:rPr>
              <a:t>Lunr: </a:t>
            </a:r>
            <a:r>
              <a:rPr lang="en-US" sz="2100">
                <a:solidFill>
                  <a:srgbClr val="444444"/>
                </a:solidFill>
                <a:latin typeface="Arial"/>
              </a:rPr>
              <a:t>Volumes as a Service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 b="1">
                <a:solidFill>
                  <a:srgbClr val="444444"/>
                </a:solidFill>
                <a:latin typeface="Arial"/>
              </a:rPr>
              <a:t>Dashboard:</a:t>
            </a:r>
            <a:r>
              <a:rPr lang="en-US" sz="2100">
                <a:solidFill>
                  <a:srgbClr val="444444"/>
                </a:solidFill>
                <a:latin typeface="Arial"/>
              </a:rPr>
              <a:t> Control nova and other OpenStack components via web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96680" y="2026080"/>
            <a:ext cx="8564400" cy="78120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5000"/>
              </a:lnSpc>
            </a:pPr>
            <a:r>
              <a:rPr lang="en-US" sz="5400" b="1">
                <a:solidFill>
                  <a:srgbClr val="990000"/>
                </a:solidFill>
                <a:latin typeface="Arial"/>
              </a:rPr>
              <a:t>Q &amp; A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61760" y="4976280"/>
            <a:ext cx="8875440" cy="15163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4000" b="1">
                <a:solidFill>
                  <a:srgbClr val="990000"/>
                </a:solidFill>
                <a:latin typeface="Arial"/>
              </a:rPr>
              <a:t>OpenStack Cloud Architecture</a:t>
            </a:r>
            <a:endParaRPr/>
          </a:p>
          <a:p>
            <a:r>
              <a:rPr lang="en-US" sz="2400" b="1">
                <a:solidFill>
                  <a:srgbClr val="444444"/>
                </a:solidFill>
                <a:latin typeface="Arial"/>
              </a:rPr>
              <a:t>Object Storage</a:t>
            </a:r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96680" y="721800"/>
            <a:ext cx="8564400" cy="11782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95000"/>
              </a:lnSpc>
            </a:pPr>
            <a:r>
              <a:rPr lang="en-US" sz="3100" b="1">
                <a:solidFill>
                  <a:srgbClr val="990000"/>
                </a:solidFill>
                <a:latin typeface="Arial"/>
              </a:rPr>
              <a:t>Object Storage Summary</a:t>
            </a:r>
            <a:endParaRPr/>
          </a:p>
        </p:txBody>
      </p:sp>
      <p:pic>
        <p:nvPicPr>
          <p:cNvPr id="133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752040" y="1904040"/>
            <a:ext cx="8653320" cy="43599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58120" cy="7616160"/>
          </a:xfrm>
          <a:prstGeom prst="rect">
            <a:avLst/>
          </a:prstGeom>
        </p:spPr>
      </p:pic>
      <p:sp>
        <p:nvSpPr>
          <p:cNvPr id="135" name="CustomShape 1"/>
          <p:cNvSpPr/>
          <p:nvPr/>
        </p:nvSpPr>
        <p:spPr>
          <a:xfrm>
            <a:off x="167760" y="4046400"/>
            <a:ext cx="1891080" cy="1848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600" b="1">
                <a:solidFill>
                  <a:srgbClr val="FFFFFF"/>
                </a:solidFill>
                <a:latin typeface="Arial"/>
              </a:rPr>
              <a:t>5 Zones</a:t>
            </a:r>
            <a:endParaRPr/>
          </a:p>
          <a:p>
            <a:r>
              <a:rPr lang="en-US" sz="1600">
                <a:solidFill>
                  <a:srgbClr val="FFFFFF"/>
                </a:solidFill>
                <a:latin typeface="Arial"/>
              </a:rPr>
              <a:t>2 Proxies per 25</a:t>
            </a:r>
            <a:endParaRPr/>
          </a:p>
          <a:p>
            <a:r>
              <a:rPr lang="en-US" sz="1600">
                <a:solidFill>
                  <a:srgbClr val="FFFFFF"/>
                </a:solidFill>
                <a:latin typeface="Arial"/>
              </a:rPr>
              <a:t>Storage Nodes</a:t>
            </a:r>
            <a:endParaRPr/>
          </a:p>
          <a:p>
            <a:r>
              <a:rPr lang="en-US" sz="1600">
                <a:solidFill>
                  <a:srgbClr val="FFFFFF"/>
                </a:solidFill>
                <a:latin typeface="Arial"/>
              </a:rPr>
              <a:t>10 GigE to Proxies</a:t>
            </a:r>
            <a:endParaRPr/>
          </a:p>
          <a:p>
            <a:r>
              <a:rPr lang="en-US" sz="1600">
                <a:solidFill>
                  <a:srgbClr val="FFFFFF"/>
                </a:solidFill>
                <a:latin typeface="Arial"/>
              </a:rPr>
              <a:t>1 GigE to </a:t>
            </a:r>
            <a:endParaRPr/>
          </a:p>
          <a:p>
            <a:r>
              <a:rPr lang="en-US" sz="1600">
                <a:solidFill>
                  <a:srgbClr val="FFFFFF"/>
                </a:solidFill>
                <a:latin typeface="Arial"/>
              </a:rPr>
              <a:t>Storage Nodes</a:t>
            </a:r>
            <a:endParaRPr/>
          </a:p>
          <a:p>
            <a:r>
              <a:rPr lang="en-US" sz="1600">
                <a:solidFill>
                  <a:srgbClr val="FFFFFF"/>
                </a:solidFill>
                <a:latin typeface="Arial"/>
              </a:rPr>
              <a:t>24 x 2TB Drives</a:t>
            </a:r>
            <a:endParaRPr/>
          </a:p>
          <a:p>
            <a:pPr algn="r">
              <a:lnSpc>
                <a:spcPct val="95000"/>
              </a:lnSpc>
            </a:pPr>
            <a:r>
              <a:rPr lang="en-US" sz="1600">
                <a:solidFill>
                  <a:srgbClr val="FFFFFF"/>
                </a:solidFill>
                <a:latin typeface="Arial"/>
              </a:rPr>
              <a:t>per Storage Node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3394800" y="1019880"/>
            <a:ext cx="3159720" cy="23112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5000"/>
              </a:lnSpc>
            </a:pPr>
            <a:r>
              <a:rPr lang="en-US" sz="1600" b="1">
                <a:solidFill>
                  <a:srgbClr val="FFFFFF"/>
                </a:solidFill>
                <a:latin typeface="Arial"/>
              </a:rPr>
              <a:t>To Load Balancers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6619320" y="2091240"/>
            <a:ext cx="3159720" cy="2311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1600" b="1">
                <a:solidFill>
                  <a:srgbClr val="FFFFFF"/>
                </a:solidFill>
                <a:latin typeface="Arial"/>
              </a:rPr>
              <a:t>Proxies</a:t>
            </a:r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595080" y="7026480"/>
            <a:ext cx="9194760" cy="37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5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Example Large Scale Deployment -- Many Configs Possible</a:t>
            </a:r>
            <a:endParaRPr/>
          </a:p>
        </p:txBody>
      </p:sp>
      <p:sp>
        <p:nvSpPr>
          <p:cNvPr id="139" name="CustomShape 5"/>
          <p:cNvSpPr/>
          <p:nvPr/>
        </p:nvSpPr>
        <p:spPr>
          <a:xfrm>
            <a:off x="6431760" y="880920"/>
            <a:ext cx="3599280" cy="66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95000"/>
              </a:lnSpc>
            </a:pPr>
            <a:r>
              <a:rPr lang="en-US" sz="2300">
                <a:solidFill>
                  <a:srgbClr val="6DCAFF"/>
                </a:solidFill>
                <a:latin typeface="Arial"/>
              </a:rPr>
              <a:t>Example OpenStack Object Storage Hardware 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58120" cy="7616160"/>
          </a:xfrm>
          <a:prstGeom prst="rect">
            <a:avLst/>
          </a:prstGeom>
        </p:spPr>
      </p:pic>
      <p:sp>
        <p:nvSpPr>
          <p:cNvPr id="141" name="CustomShape 1"/>
          <p:cNvSpPr/>
          <p:nvPr/>
        </p:nvSpPr>
        <p:spPr>
          <a:xfrm>
            <a:off x="883800" y="1239120"/>
            <a:ext cx="3161160" cy="2311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1600">
                <a:solidFill>
                  <a:srgbClr val="595959"/>
                </a:solidFill>
                <a:latin typeface="Arial"/>
              </a:rPr>
              <a:t>ReST-based</a:t>
            </a:r>
            <a:r>
              <a:rPr lang="en-US" sz="1600" b="1">
                <a:solidFill>
                  <a:srgbClr val="595959"/>
                </a:solidFill>
                <a:latin typeface="Arial"/>
              </a:rPr>
              <a:t> API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4485600" y="1218600"/>
            <a:ext cx="3180240" cy="4618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1600" b="1">
                <a:solidFill>
                  <a:srgbClr val="595959"/>
                </a:solidFill>
                <a:latin typeface="Arial"/>
              </a:rPr>
              <a:t>Data distributed </a:t>
            </a:r>
            <a:r>
              <a:rPr lang="en-US" sz="1600">
                <a:solidFill>
                  <a:srgbClr val="595959"/>
                </a:solidFill>
                <a:latin typeface="Arial"/>
              </a:rPr>
              <a:t>evenly throughout system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6280920" y="6664680"/>
            <a:ext cx="3497760" cy="46188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5000"/>
              </a:lnSpc>
            </a:pPr>
            <a:r>
              <a:rPr lang="en-US" sz="1600" b="1">
                <a:solidFill>
                  <a:srgbClr val="595959"/>
                </a:solidFill>
                <a:latin typeface="Arial"/>
              </a:rPr>
              <a:t>Hardware agnostic:</a:t>
            </a:r>
            <a:r>
              <a:rPr lang="en-US" sz="1600">
                <a:solidFill>
                  <a:srgbClr val="595959"/>
                </a:solidFill>
                <a:latin typeface="Arial"/>
              </a:rPr>
              <a:t> standard hardware, RAID not required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4412520" y="272160"/>
            <a:ext cx="5213520" cy="390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95000"/>
              </a:lnSpc>
            </a:pPr>
            <a:r>
              <a:rPr lang="en-US" sz="2700" b="1">
                <a:solidFill>
                  <a:srgbClr val="991918"/>
                </a:solidFill>
                <a:latin typeface="Arial"/>
              </a:rPr>
              <a:t>Object Storage Key Features</a:t>
            </a:r>
            <a:endParaRPr/>
          </a:p>
        </p:txBody>
      </p:sp>
      <p:sp>
        <p:nvSpPr>
          <p:cNvPr id="145" name="CustomShape 5"/>
          <p:cNvSpPr/>
          <p:nvPr/>
        </p:nvSpPr>
        <p:spPr>
          <a:xfrm>
            <a:off x="2333160" y="6207480"/>
            <a:ext cx="3180240" cy="4618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600" b="1">
                <a:solidFill>
                  <a:srgbClr val="595959"/>
                </a:solidFill>
                <a:latin typeface="Arial"/>
              </a:rPr>
              <a:t>No </a:t>
            </a:r>
            <a:r>
              <a:rPr lang="en-US" sz="1600">
                <a:solidFill>
                  <a:srgbClr val="595959"/>
                </a:solidFill>
                <a:latin typeface="Arial"/>
              </a:rPr>
              <a:t>central</a:t>
            </a:r>
            <a:endParaRPr/>
          </a:p>
          <a:p>
            <a:pPr>
              <a:lnSpc>
                <a:spcPct val="95000"/>
              </a:lnSpc>
            </a:pPr>
            <a:r>
              <a:rPr lang="en-US" sz="1600">
                <a:solidFill>
                  <a:srgbClr val="595959"/>
                </a:solidFill>
                <a:latin typeface="Arial"/>
              </a:rPr>
              <a:t>database</a:t>
            </a:r>
            <a:endParaRPr/>
          </a:p>
        </p:txBody>
      </p:sp>
      <p:sp>
        <p:nvSpPr>
          <p:cNvPr id="146" name="CustomShape 6"/>
          <p:cNvSpPr/>
          <p:nvPr/>
        </p:nvSpPr>
        <p:spPr>
          <a:xfrm>
            <a:off x="7709400" y="1596240"/>
            <a:ext cx="2337480" cy="6930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1600" b="1">
                <a:solidFill>
                  <a:srgbClr val="595959"/>
                </a:solidFill>
                <a:latin typeface="Arial"/>
              </a:rPr>
              <a:t>Scalable </a:t>
            </a:r>
            <a:r>
              <a:rPr lang="en-US" sz="1600">
                <a:solidFill>
                  <a:srgbClr val="595959"/>
                </a:solidFill>
                <a:latin typeface="Arial"/>
              </a:rPr>
              <a:t>to multiple petabytes, billions of objects</a:t>
            </a:r>
            <a:endParaRPr/>
          </a:p>
        </p:txBody>
      </p:sp>
      <p:sp>
        <p:nvSpPr>
          <p:cNvPr id="147" name="CustomShape 7"/>
          <p:cNvSpPr/>
          <p:nvPr/>
        </p:nvSpPr>
        <p:spPr>
          <a:xfrm>
            <a:off x="3335040" y="4799880"/>
            <a:ext cx="3439080" cy="9241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1600" b="1">
                <a:solidFill>
                  <a:srgbClr val="595959"/>
                </a:solidFill>
                <a:latin typeface="Arial"/>
              </a:rPr>
              <a:t>Account/Container/Object</a:t>
            </a:r>
            <a:r>
              <a:rPr lang="en-US" sz="1600">
                <a:solidFill>
                  <a:srgbClr val="595959"/>
                </a:solidFill>
                <a:latin typeface="Arial"/>
              </a:rPr>
              <a:t> structure (not file system, no nesting) plus </a:t>
            </a:r>
            <a:r>
              <a:rPr lang="en-US" sz="1600" b="1">
                <a:solidFill>
                  <a:srgbClr val="595959"/>
                </a:solidFill>
                <a:latin typeface="Arial"/>
              </a:rPr>
              <a:t>Replication </a:t>
            </a:r>
            <a:r>
              <a:rPr lang="en-US" sz="1600">
                <a:solidFill>
                  <a:srgbClr val="595959"/>
                </a:solidFill>
                <a:latin typeface="Arial"/>
              </a:rPr>
              <a:t>(N copies of accounts, containers, objects)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58120" cy="7616160"/>
          </a:xfrm>
          <a:prstGeom prst="rect">
            <a:avLst/>
          </a:prstGeom>
        </p:spPr>
      </p:pic>
      <p:pic>
        <p:nvPicPr>
          <p:cNvPr id="149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654040" y="6172560"/>
            <a:ext cx="1036080" cy="1013400"/>
          </a:xfrm>
          <a:prstGeom prst="rect">
            <a:avLst/>
          </a:prstGeom>
        </p:spPr>
      </p:pic>
      <p:sp>
        <p:nvSpPr>
          <p:cNvPr id="150" name="CustomShape 1"/>
          <p:cNvSpPr/>
          <p:nvPr/>
        </p:nvSpPr>
        <p:spPr>
          <a:xfrm>
            <a:off x="974520" y="980280"/>
            <a:ext cx="8209080" cy="13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95000"/>
              </a:lnSpc>
            </a:pPr>
            <a:r>
              <a:rPr lang="en-US" sz="3100" b="1">
                <a:solidFill>
                  <a:srgbClr val="991918"/>
                </a:solidFill>
                <a:latin typeface="Arial"/>
              </a:rPr>
              <a:t>System Components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974520" y="2380320"/>
            <a:ext cx="8209080" cy="5196240"/>
          </a:xfrm>
          <a:prstGeom prst="rect">
            <a:avLst/>
          </a:prstGeom>
        </p:spPr>
        <p:txBody>
          <a:bodyPr lIns="0" tIns="0" rIns="0" bIns="0" anchor="ctr"/>
          <a:lstStyle/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200" b="1">
                <a:solidFill>
                  <a:srgbClr val="595959"/>
                </a:solidFill>
                <a:latin typeface="Arial"/>
              </a:rPr>
              <a:t>The Ring</a:t>
            </a:r>
            <a:r>
              <a:rPr lang="en-US" sz="2200">
                <a:solidFill>
                  <a:srgbClr val="595959"/>
                </a:solidFill>
                <a:latin typeface="Arial"/>
              </a:rPr>
              <a:t>: Mapping of names to entities (accounts, containers, objects) on disk.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1700">
                <a:solidFill>
                  <a:srgbClr val="595959"/>
                </a:solidFill>
                <a:latin typeface="Arial"/>
              </a:rPr>
              <a:t>Stores data based on zones, devices, partitions, and replicas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1700">
                <a:solidFill>
                  <a:srgbClr val="595959"/>
                </a:solidFill>
                <a:latin typeface="Arial"/>
              </a:rPr>
              <a:t>Weights can be used to balance the distribution of partitions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1700">
                <a:solidFill>
                  <a:srgbClr val="595959"/>
                </a:solidFill>
                <a:latin typeface="Arial"/>
              </a:rPr>
              <a:t>Used by the Proxy Server for many background processes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200" b="1">
                <a:solidFill>
                  <a:srgbClr val="595959"/>
                </a:solidFill>
                <a:latin typeface="Arial"/>
              </a:rPr>
              <a:t>Proxy Server</a:t>
            </a:r>
            <a:r>
              <a:rPr lang="en-US" sz="2200">
                <a:solidFill>
                  <a:srgbClr val="595959"/>
                </a:solidFill>
                <a:latin typeface="Arial"/>
              </a:rPr>
              <a:t>: Request routing, exposes the public API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 b="1">
                <a:solidFill>
                  <a:srgbClr val="595959"/>
                </a:solidFill>
                <a:latin typeface="Arial"/>
              </a:rPr>
              <a:t>Replication</a:t>
            </a:r>
            <a:r>
              <a:rPr lang="en-US" sz="2100">
                <a:solidFill>
                  <a:srgbClr val="595959"/>
                </a:solidFill>
                <a:latin typeface="Arial"/>
              </a:rPr>
              <a:t>: Keep the system consistent, handle failures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 b="1">
                <a:solidFill>
                  <a:srgbClr val="595959"/>
                </a:solidFill>
                <a:latin typeface="Arial"/>
              </a:rPr>
              <a:t>Updaters</a:t>
            </a:r>
            <a:r>
              <a:rPr lang="en-US" sz="2100">
                <a:solidFill>
                  <a:srgbClr val="595959"/>
                </a:solidFill>
                <a:latin typeface="Arial"/>
              </a:rPr>
              <a:t>: Process failed or queued updates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100" b="1">
                <a:solidFill>
                  <a:srgbClr val="595959"/>
                </a:solidFill>
                <a:latin typeface="Arial"/>
              </a:rPr>
              <a:t>Auditors</a:t>
            </a:r>
            <a:r>
              <a:rPr lang="en-US" sz="2100">
                <a:solidFill>
                  <a:srgbClr val="595959"/>
                </a:solidFill>
                <a:latin typeface="Arial"/>
              </a:rPr>
              <a:t>: Verify integrity of objects, containers, and accounts</a:t>
            </a:r>
            <a:endParaRPr/>
          </a:p>
        </p:txBody>
      </p:sp>
      <p:pic>
        <p:nvPicPr>
          <p:cNvPr id="152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12760" y="1054800"/>
            <a:ext cx="1540800" cy="1176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/>
          <p:cNvSpPr/>
          <p:nvPr/>
        </p:nvSpPr>
        <p:spPr>
          <a:xfrm>
            <a:off x="844200" y="609120"/>
            <a:ext cx="8437680" cy="12988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95000"/>
              </a:lnSpc>
            </a:pPr>
            <a:r>
              <a:rPr lang="en-US" sz="3100" b="1">
                <a:solidFill>
                  <a:srgbClr val="991918"/>
                </a:solidFill>
                <a:latin typeface="Arial"/>
              </a:rPr>
              <a:t>OpenStack:  The Mission</a:t>
            </a:r>
            <a:endParaRPr/>
          </a:p>
        </p:txBody>
      </p:sp>
      <p:sp>
        <p:nvSpPr>
          <p:cNvPr id="19" name="CustomShape 2"/>
          <p:cNvSpPr/>
          <p:nvPr/>
        </p:nvSpPr>
        <p:spPr>
          <a:xfrm>
            <a:off x="678960" y="2284920"/>
            <a:ext cx="8723160" cy="364500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5000"/>
              </a:lnSpc>
            </a:pPr>
            <a:r>
              <a:rPr lang="en-US" sz="3600">
                <a:solidFill>
                  <a:srgbClr val="666666"/>
                </a:solidFill>
                <a:latin typeface="Arial"/>
              </a:rPr>
              <a:t>"To produce the ubiquitous </a:t>
            </a:r>
            <a:r>
              <a:rPr lang="en-US" sz="3600" b="1">
                <a:solidFill>
                  <a:srgbClr val="666666"/>
                </a:solidFill>
                <a:latin typeface="Arial"/>
              </a:rPr>
              <a:t>Open Source cloud </a:t>
            </a:r>
            <a:r>
              <a:rPr lang="en-US" sz="3600">
                <a:solidFill>
                  <a:srgbClr val="666666"/>
                </a:solidFill>
                <a:latin typeface="Arial"/>
              </a:rPr>
              <a:t>computing platform that will meet the needs of </a:t>
            </a:r>
            <a:r>
              <a:rPr lang="en-US" sz="3600" b="1">
                <a:solidFill>
                  <a:srgbClr val="666666"/>
                </a:solidFill>
                <a:latin typeface="Arial"/>
              </a:rPr>
              <a:t>public and private cloud</a:t>
            </a:r>
            <a:r>
              <a:rPr lang="en-US" sz="3600">
                <a:solidFill>
                  <a:srgbClr val="666666"/>
                </a:solidFill>
                <a:latin typeface="Arial"/>
              </a:rPr>
              <a:t> providers regardless of size, by being </a:t>
            </a:r>
            <a:r>
              <a:rPr lang="en-US" sz="3600" b="1">
                <a:solidFill>
                  <a:srgbClr val="666666"/>
                </a:solidFill>
                <a:latin typeface="Arial"/>
              </a:rPr>
              <a:t>simple to implement </a:t>
            </a:r>
            <a:r>
              <a:rPr lang="en-US" sz="3600">
                <a:solidFill>
                  <a:srgbClr val="666666"/>
                </a:solidFill>
                <a:latin typeface="Arial"/>
              </a:rPr>
              <a:t>and</a:t>
            </a:r>
            <a:r>
              <a:rPr lang="en-US" sz="3600" b="1">
                <a:solidFill>
                  <a:srgbClr val="666666"/>
                </a:solidFill>
                <a:latin typeface="Arial"/>
              </a:rPr>
              <a:t> massively scalable</a:t>
            </a:r>
            <a:r>
              <a:rPr lang="en-US" sz="3600">
                <a:solidFill>
                  <a:srgbClr val="666666"/>
                </a:solidFill>
                <a:latin typeface="Arial"/>
              </a:rPr>
              <a:t>."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58120" cy="7616160"/>
          </a:xfrm>
          <a:prstGeom prst="rect">
            <a:avLst/>
          </a:prstGeom>
        </p:spPr>
      </p:pic>
      <p:pic>
        <p:nvPicPr>
          <p:cNvPr id="154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654040" y="6172560"/>
            <a:ext cx="1036080" cy="1013400"/>
          </a:xfrm>
          <a:prstGeom prst="rect">
            <a:avLst/>
          </a:prstGeom>
        </p:spPr>
      </p:pic>
      <p:sp>
        <p:nvSpPr>
          <p:cNvPr id="155" name="CustomShape 1"/>
          <p:cNvSpPr/>
          <p:nvPr/>
        </p:nvSpPr>
        <p:spPr>
          <a:xfrm>
            <a:off x="974520" y="980280"/>
            <a:ext cx="8209080" cy="13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95000"/>
              </a:lnSpc>
            </a:pPr>
            <a:r>
              <a:rPr lang="en-US" sz="3100" b="1">
                <a:solidFill>
                  <a:srgbClr val="991918"/>
                </a:solidFill>
                <a:latin typeface="Arial"/>
              </a:rPr>
              <a:t>System Components (Cont.)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348840" y="2437200"/>
            <a:ext cx="9332640" cy="4647240"/>
          </a:xfrm>
          <a:prstGeom prst="rect">
            <a:avLst/>
          </a:prstGeom>
        </p:spPr>
        <p:txBody>
          <a:bodyPr lIns="0" tIns="0" rIns="0" bIns="0" anchor="ctr"/>
          <a:lstStyle/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200" b="1">
                <a:solidFill>
                  <a:srgbClr val="595959"/>
                </a:solidFill>
                <a:latin typeface="Arial"/>
              </a:rPr>
              <a:t>Account Server</a:t>
            </a:r>
            <a:r>
              <a:rPr lang="en-US" sz="2200">
                <a:solidFill>
                  <a:srgbClr val="595959"/>
                </a:solidFill>
                <a:latin typeface="Arial"/>
              </a:rPr>
              <a:t>: Handles listing of containers, stores as SQLite DB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200" b="1">
                <a:solidFill>
                  <a:srgbClr val="595959"/>
                </a:solidFill>
                <a:latin typeface="Arial"/>
              </a:rPr>
              <a:t>Container Server</a:t>
            </a:r>
            <a:r>
              <a:rPr lang="en-US" sz="2200">
                <a:solidFill>
                  <a:srgbClr val="595959"/>
                </a:solidFill>
                <a:latin typeface="Arial"/>
              </a:rPr>
              <a:t>: Handles listing of objects, stores as SQLite DB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200" b="1">
                <a:solidFill>
                  <a:srgbClr val="595959"/>
                </a:solidFill>
                <a:latin typeface="Arial"/>
              </a:rPr>
              <a:t>Object Server</a:t>
            </a:r>
            <a:r>
              <a:rPr lang="en-US" sz="2200">
                <a:solidFill>
                  <a:srgbClr val="595959"/>
                </a:solidFill>
                <a:latin typeface="Arial"/>
              </a:rPr>
              <a:t>: Blob storage server, metadata kept in xattrs, data in binary format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595959"/>
                </a:solidFill>
                <a:latin typeface="Arial"/>
              </a:rPr>
              <a:t>Recommended to run on XFS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595959"/>
                </a:solidFill>
                <a:latin typeface="Arial"/>
              </a:rPr>
              <a:t>Object location based on hash of name &amp; timestamp</a:t>
            </a:r>
            <a:endParaRPr/>
          </a:p>
        </p:txBody>
      </p:sp>
      <p:pic>
        <p:nvPicPr>
          <p:cNvPr id="15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12760" y="1054800"/>
            <a:ext cx="1540800" cy="11768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58120" cy="7616160"/>
          </a:xfrm>
          <a:prstGeom prst="rect">
            <a:avLst/>
          </a:prstGeom>
        </p:spPr>
      </p:pic>
      <p:pic>
        <p:nvPicPr>
          <p:cNvPr id="159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654040" y="6172560"/>
            <a:ext cx="1036080" cy="1013400"/>
          </a:xfrm>
          <a:prstGeom prst="rect">
            <a:avLst/>
          </a:prstGeom>
        </p:spPr>
      </p:pic>
      <p:sp>
        <p:nvSpPr>
          <p:cNvPr id="160" name="CustomShape 1"/>
          <p:cNvSpPr/>
          <p:nvPr/>
        </p:nvSpPr>
        <p:spPr>
          <a:xfrm>
            <a:off x="653760" y="507600"/>
            <a:ext cx="7713720" cy="13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95000"/>
              </a:lnSpc>
            </a:pPr>
            <a:r>
              <a:rPr lang="en-US" sz="3100" b="1">
                <a:solidFill>
                  <a:srgbClr val="991918"/>
                </a:solidFill>
                <a:latin typeface="Arial"/>
              </a:rPr>
              <a:t>Evolution of Object Storage Architecture</a:t>
            </a:r>
            <a:endParaRPr/>
          </a:p>
        </p:txBody>
      </p:sp>
      <p:pic>
        <p:nvPicPr>
          <p:cNvPr id="161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12760" y="1054800"/>
            <a:ext cx="1540800" cy="1176840"/>
          </a:xfrm>
          <a:prstGeom prst="rect">
            <a:avLst/>
          </a:prstGeom>
        </p:spPr>
      </p:pic>
      <p:pic>
        <p:nvPicPr>
          <p:cNvPr id="162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5074560" y="2305440"/>
            <a:ext cx="3521520" cy="4834080"/>
          </a:xfrm>
          <a:prstGeom prst="rect">
            <a:avLst/>
          </a:prstGeom>
        </p:spPr>
      </p:pic>
      <p:pic>
        <p:nvPicPr>
          <p:cNvPr id="163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711000" y="2437200"/>
            <a:ext cx="3485160" cy="4891320"/>
          </a:xfrm>
          <a:prstGeom prst="rect">
            <a:avLst/>
          </a:prstGeom>
        </p:spPr>
      </p:pic>
      <p:pic>
        <p:nvPicPr>
          <p:cNvPr id="164" name="Picture 9"/>
          <p:cNvPicPr/>
          <p:nvPr/>
        </p:nvPicPr>
        <p:blipFill>
          <a:blip r:embed="rId7"/>
          <a:stretch>
            <a:fillRect/>
          </a:stretch>
        </p:blipFill>
        <p:spPr>
          <a:xfrm>
            <a:off x="3847320" y="3770280"/>
            <a:ext cx="1466280" cy="707040"/>
          </a:xfrm>
          <a:prstGeom prst="rect">
            <a:avLst/>
          </a:prstGeom>
        </p:spPr>
      </p:pic>
      <p:sp>
        <p:nvSpPr>
          <p:cNvPr id="165" name="CustomShape 2"/>
          <p:cNvSpPr/>
          <p:nvPr/>
        </p:nvSpPr>
        <p:spPr>
          <a:xfrm>
            <a:off x="728280" y="1743480"/>
            <a:ext cx="2940480" cy="46188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5000"/>
              </a:lnSpc>
            </a:pPr>
            <a:r>
              <a:rPr lang="en-US" sz="1600">
                <a:solidFill>
                  <a:srgbClr val="404040"/>
                </a:solidFill>
                <a:latin typeface="Arial"/>
              </a:rPr>
              <a:t>Version 1: Central DB (Rackspace Cloud Files 2008)</a:t>
            </a:r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5033160" y="1745280"/>
            <a:ext cx="3418560" cy="46188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5000"/>
              </a:lnSpc>
            </a:pPr>
            <a:r>
              <a:rPr lang="en-US" sz="1600">
                <a:solidFill>
                  <a:srgbClr val="404040"/>
                </a:solidFill>
                <a:latin typeface="Arial"/>
              </a:rPr>
              <a:t>Version 2: Fully Distributed (OpenStack Object Storage 2010)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796680" y="721800"/>
            <a:ext cx="8564400" cy="11782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95000"/>
              </a:lnSpc>
            </a:pPr>
            <a:r>
              <a:rPr lang="en-US" sz="3100" b="1">
                <a:solidFill>
                  <a:srgbClr val="990000"/>
                </a:solidFill>
                <a:latin typeface="Arial"/>
              </a:rPr>
              <a:t>Example Small Scale Deployment</a:t>
            </a:r>
            <a:endParaRPr/>
          </a:p>
        </p:txBody>
      </p:sp>
      <p:pic>
        <p:nvPicPr>
          <p:cNvPr id="168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752040" y="1904040"/>
            <a:ext cx="8653320" cy="43599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96680" y="2026080"/>
            <a:ext cx="8564400" cy="78120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5000"/>
              </a:lnSpc>
            </a:pPr>
            <a:r>
              <a:rPr lang="en-US" sz="5400" b="1">
                <a:solidFill>
                  <a:srgbClr val="990000"/>
                </a:solidFill>
                <a:latin typeface="Arial"/>
              </a:rPr>
              <a:t>Q &amp; A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94080" y="1600200"/>
            <a:ext cx="8678520" cy="5411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  <a:p>
            <a:pPr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300">
                <a:solidFill>
                  <a:srgbClr val="404040"/>
                </a:solidFill>
                <a:latin typeface="Arial"/>
              </a:rPr>
              <a:t>IRC (freenode)</a:t>
            </a:r>
            <a:endParaRPr/>
          </a:p>
          <a:p>
            <a:pPr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300">
                <a:solidFill>
                  <a:srgbClr val="404040"/>
                </a:solidFill>
                <a:latin typeface="Arial"/>
              </a:rPr>
              <a:t> #openstack</a:t>
            </a:r>
            <a:endParaRPr/>
          </a:p>
          <a:p>
            <a:pPr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300">
                <a:solidFill>
                  <a:srgbClr val="404040"/>
                </a:solidFill>
                <a:latin typeface="Arial"/>
              </a:rPr>
              <a:t> #openstack-dev</a:t>
            </a:r>
            <a:endParaRPr/>
          </a:p>
          <a:p>
            <a:pPr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300">
                <a:solidFill>
                  <a:srgbClr val="404040"/>
                </a:solidFill>
                <a:latin typeface="Arial"/>
              </a:rPr>
              <a:t> #openstack-meeting</a:t>
            </a:r>
            <a:endParaRPr/>
          </a:p>
          <a:p>
            <a:pPr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300">
                <a:solidFill>
                  <a:srgbClr val="404040"/>
                </a:solidFill>
                <a:latin typeface="Arial"/>
              </a:rPr>
              <a:t> #lunr</a:t>
            </a:r>
            <a:endParaRPr/>
          </a:p>
          <a:p>
            <a:endParaRPr/>
          </a:p>
          <a:p>
            <a:pPr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300">
                <a:solidFill>
                  <a:srgbClr val="404040"/>
                </a:solidFill>
                <a:latin typeface="Arial"/>
              </a:rPr>
              <a:t>Docs</a:t>
            </a:r>
            <a:endParaRPr/>
          </a:p>
          <a:p>
            <a:pPr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300">
                <a:solidFill>
                  <a:srgbClr val="404040"/>
                </a:solidFill>
                <a:latin typeface="Arial"/>
                <a:hlinkClick r:id="rId2"/>
              </a:rPr>
              <a:t>http://wiki.openstack.org</a:t>
            </a:r>
            <a:endParaRPr/>
          </a:p>
          <a:p>
            <a:pPr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300">
                <a:solidFill>
                  <a:srgbClr val="404040"/>
                </a:solidFill>
                <a:latin typeface="Arial"/>
                <a:hlinkClick r:id="rId3"/>
              </a:rPr>
              <a:t>http://docs.openstack.org</a:t>
            </a:r>
            <a:endParaRPr/>
          </a:p>
          <a:p>
            <a:pPr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300">
                <a:solidFill>
                  <a:srgbClr val="404040"/>
                </a:solidFill>
                <a:latin typeface="Arial"/>
                <a:hlinkClick r:id="rId4"/>
              </a:rPr>
              <a:t>http://swift.openstack.org</a:t>
            </a:r>
            <a:endParaRPr/>
          </a:p>
          <a:p>
            <a:pPr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300">
                <a:solidFill>
                  <a:srgbClr val="404040"/>
                </a:solidFill>
                <a:latin typeface="Arial"/>
              </a:rPr>
              <a:t>http://nova.openstack.org</a:t>
            </a:r>
            <a:endParaRPr/>
          </a:p>
          <a:p>
            <a:endParaRPr/>
          </a:p>
          <a:p>
            <a:pPr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300">
                <a:solidFill>
                  <a:srgbClr val="404040"/>
                </a:solidFill>
                <a:latin typeface="Arial"/>
              </a:rPr>
              <a:t>Twitter</a:t>
            </a:r>
            <a:endParaRPr/>
          </a:p>
          <a:p>
            <a:pPr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300">
                <a:solidFill>
                  <a:srgbClr val="404040"/>
                </a:solidFill>
                <a:latin typeface="Arial"/>
              </a:rPr>
              <a:t>@openstack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739440" y="721800"/>
            <a:ext cx="8678520" cy="11782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95000"/>
              </a:lnSpc>
            </a:pPr>
            <a:r>
              <a:rPr lang="en-US" sz="3100" b="1">
                <a:solidFill>
                  <a:srgbClr val="990000"/>
                </a:solidFill>
                <a:latin typeface="Arial"/>
              </a:rPr>
              <a:t>OpenStack Community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37720" y="4939560"/>
            <a:ext cx="8564400" cy="142092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5000"/>
              </a:lnSpc>
            </a:pPr>
            <a:r>
              <a:rPr lang="en-US" sz="4000" b="1">
                <a:solidFill>
                  <a:srgbClr val="990000"/>
                </a:solidFill>
                <a:latin typeface="Arial"/>
              </a:rPr>
              <a:t>Questions &amp; Answers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796680" y="2026080"/>
            <a:ext cx="8564400" cy="78120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5000"/>
              </a:lnSpc>
            </a:pPr>
            <a:r>
              <a:rPr lang="en-US" sz="5400" b="1">
                <a:solidFill>
                  <a:srgbClr val="990000"/>
                </a:solidFill>
                <a:latin typeface="Arial"/>
              </a:rPr>
              <a:t>Thank You!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10158120" cy="7616160"/>
          </a:xfrm>
          <a:prstGeom prst="rect">
            <a:avLst/>
          </a:prstGeom>
        </p:spPr>
      </p:pic>
      <p:pic>
        <p:nvPicPr>
          <p:cNvPr id="21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654040" y="6172560"/>
            <a:ext cx="1036080" cy="1013400"/>
          </a:xfrm>
          <a:prstGeom prst="rect">
            <a:avLst/>
          </a:prstGeom>
        </p:spPr>
      </p:pic>
      <p:sp>
        <p:nvSpPr>
          <p:cNvPr id="22" name="CustomShape 1"/>
          <p:cNvSpPr/>
          <p:nvPr/>
        </p:nvSpPr>
        <p:spPr>
          <a:xfrm>
            <a:off x="974520" y="940680"/>
            <a:ext cx="8288640" cy="1398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95000"/>
              </a:lnSpc>
            </a:pPr>
            <a:r>
              <a:rPr lang="en-US" sz="3100" b="1">
                <a:solidFill>
                  <a:srgbClr val="991918"/>
                </a:solidFill>
                <a:latin typeface="Arial"/>
              </a:rPr>
              <a:t>OpenStack Founding Principles</a:t>
            </a:r>
            <a:endParaRPr/>
          </a:p>
        </p:txBody>
      </p:sp>
      <p:sp>
        <p:nvSpPr>
          <p:cNvPr id="23" name="CustomShape 2"/>
          <p:cNvSpPr/>
          <p:nvPr/>
        </p:nvSpPr>
        <p:spPr>
          <a:xfrm>
            <a:off x="653760" y="2335680"/>
            <a:ext cx="8869320" cy="4142520"/>
          </a:xfrm>
          <a:prstGeom prst="rect">
            <a:avLst/>
          </a:prstGeom>
        </p:spPr>
        <p:txBody>
          <a:bodyPr lIns="0" tIns="0" rIns="0" bIns="0" anchor="ctr"/>
          <a:lstStyle/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500">
                <a:solidFill>
                  <a:srgbClr val="646464"/>
                </a:solidFill>
                <a:latin typeface="Arial"/>
              </a:rPr>
              <a:t>Apache 2.0 license (OSI), </a:t>
            </a:r>
            <a:r>
              <a:rPr lang="en-US" sz="2500" b="1">
                <a:solidFill>
                  <a:srgbClr val="646464"/>
                </a:solidFill>
                <a:latin typeface="Arial"/>
              </a:rPr>
              <a:t>open development</a:t>
            </a:r>
            <a:r>
              <a:rPr lang="en-US" sz="2500">
                <a:solidFill>
                  <a:srgbClr val="646464"/>
                </a:solidFill>
                <a:latin typeface="Arial"/>
              </a:rPr>
              <a:t> process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500" b="1">
                <a:solidFill>
                  <a:srgbClr val="646464"/>
                </a:solidFill>
                <a:latin typeface="Arial"/>
              </a:rPr>
              <a:t>Open design</a:t>
            </a:r>
            <a:r>
              <a:rPr lang="en-US" sz="2500">
                <a:solidFill>
                  <a:srgbClr val="646464"/>
                </a:solidFill>
                <a:latin typeface="Arial"/>
              </a:rPr>
              <a:t> process, 2x year public Design Summits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500">
                <a:solidFill>
                  <a:srgbClr val="646464"/>
                </a:solidFill>
                <a:latin typeface="Arial"/>
              </a:rPr>
              <a:t>Publicly available </a:t>
            </a:r>
            <a:r>
              <a:rPr lang="en-US" sz="2500" b="1">
                <a:solidFill>
                  <a:srgbClr val="646464"/>
                </a:solidFill>
                <a:latin typeface="Arial"/>
              </a:rPr>
              <a:t>open source</a:t>
            </a:r>
            <a:r>
              <a:rPr lang="en-US" sz="2500">
                <a:solidFill>
                  <a:srgbClr val="646464"/>
                </a:solidFill>
                <a:latin typeface="Arial"/>
              </a:rPr>
              <a:t> code repository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500" b="1">
                <a:solidFill>
                  <a:srgbClr val="646464"/>
                </a:solidFill>
                <a:latin typeface="Arial"/>
              </a:rPr>
              <a:t>Open community</a:t>
            </a:r>
            <a:r>
              <a:rPr lang="en-US" sz="2500">
                <a:solidFill>
                  <a:srgbClr val="646464"/>
                </a:solidFill>
                <a:latin typeface="Arial"/>
              </a:rPr>
              <a:t> processes documented and transparent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500">
                <a:solidFill>
                  <a:srgbClr val="646464"/>
                </a:solidFill>
                <a:latin typeface="Arial"/>
              </a:rPr>
              <a:t>Commitment to drive and adopt </a:t>
            </a:r>
            <a:r>
              <a:rPr lang="en-US" sz="2500" b="1">
                <a:solidFill>
                  <a:srgbClr val="646464"/>
                </a:solidFill>
                <a:latin typeface="Arial"/>
              </a:rPr>
              <a:t>open standards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2500" b="1">
                <a:solidFill>
                  <a:srgbClr val="646464"/>
                </a:solidFill>
                <a:latin typeface="Arial"/>
              </a:rPr>
              <a:t>Modular design</a:t>
            </a:r>
            <a:r>
              <a:rPr lang="en-US" sz="2500">
                <a:solidFill>
                  <a:srgbClr val="646464"/>
                </a:solidFill>
                <a:latin typeface="Arial"/>
              </a:rPr>
              <a:t> for deployment flexibility via APIs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58400" y="2640240"/>
            <a:ext cx="1786320" cy="646560"/>
          </a:xfrm>
          <a:prstGeom prst="rect">
            <a:avLst/>
          </a:prstGeom>
        </p:spPr>
      </p:pic>
      <p:pic>
        <p:nvPicPr>
          <p:cNvPr id="25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117080" y="6804000"/>
            <a:ext cx="1577160" cy="594360"/>
          </a:xfrm>
          <a:prstGeom prst="rect">
            <a:avLst/>
          </a:prstGeom>
        </p:spPr>
      </p:pic>
      <p:pic>
        <p:nvPicPr>
          <p:cNvPr id="26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1218960" y="2335680"/>
            <a:ext cx="2242080" cy="1793880"/>
          </a:xfrm>
          <a:prstGeom prst="rect">
            <a:avLst/>
          </a:prstGeom>
        </p:spPr>
      </p:pic>
      <p:sp>
        <p:nvSpPr>
          <p:cNvPr id="27" name="CustomShape 1"/>
          <p:cNvSpPr/>
          <p:nvPr/>
        </p:nvSpPr>
        <p:spPr>
          <a:xfrm>
            <a:off x="653760" y="507600"/>
            <a:ext cx="8382240" cy="8528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95000"/>
              </a:lnSpc>
            </a:pPr>
            <a:r>
              <a:rPr lang="en-US" sz="3100" b="1">
                <a:solidFill>
                  <a:srgbClr val="991918"/>
                </a:solidFill>
                <a:latin typeface="Arial"/>
              </a:rPr>
              <a:t>Community with Broad Commercial Support</a:t>
            </a:r>
            <a:endParaRPr/>
          </a:p>
        </p:txBody>
      </p:sp>
      <p:pic>
        <p:nvPicPr>
          <p:cNvPr id="2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4469760" y="3757320"/>
            <a:ext cx="1667880" cy="788040"/>
          </a:xfrm>
          <a:prstGeom prst="rect">
            <a:avLst/>
          </a:prstGeom>
        </p:spPr>
      </p:pic>
      <p:pic>
        <p:nvPicPr>
          <p:cNvPr id="29" name="Picture 8"/>
          <p:cNvPicPr/>
          <p:nvPr/>
        </p:nvPicPr>
        <p:blipFill>
          <a:blip r:embed="rId7"/>
          <a:stretch>
            <a:fillRect/>
          </a:stretch>
        </p:blipFill>
        <p:spPr>
          <a:xfrm>
            <a:off x="6400080" y="1523160"/>
            <a:ext cx="1748520" cy="892800"/>
          </a:xfrm>
          <a:prstGeom prst="rect">
            <a:avLst/>
          </a:prstGeom>
        </p:spPr>
      </p:pic>
      <p:pic>
        <p:nvPicPr>
          <p:cNvPr id="30" name="Picture 9"/>
          <p:cNvPicPr/>
          <p:nvPr/>
        </p:nvPicPr>
        <p:blipFill>
          <a:blip r:embed="rId8"/>
          <a:stretch>
            <a:fillRect/>
          </a:stretch>
        </p:blipFill>
        <p:spPr>
          <a:xfrm>
            <a:off x="7619040" y="2640240"/>
            <a:ext cx="1458360" cy="468720"/>
          </a:xfrm>
          <a:prstGeom prst="rect">
            <a:avLst/>
          </a:prstGeom>
        </p:spPr>
      </p:pic>
      <p:pic>
        <p:nvPicPr>
          <p:cNvPr id="31" name="Picture 10"/>
          <p:cNvPicPr/>
          <p:nvPr/>
        </p:nvPicPr>
        <p:blipFill>
          <a:blip r:embed="rId9"/>
          <a:stretch>
            <a:fillRect/>
          </a:stretch>
        </p:blipFill>
        <p:spPr>
          <a:xfrm>
            <a:off x="7923600" y="3858840"/>
            <a:ext cx="1458360" cy="475200"/>
          </a:xfrm>
          <a:prstGeom prst="rect">
            <a:avLst/>
          </a:prstGeom>
        </p:spPr>
      </p:pic>
      <p:pic>
        <p:nvPicPr>
          <p:cNvPr id="32" name="Picture 11"/>
          <p:cNvPicPr/>
          <p:nvPr/>
        </p:nvPicPr>
        <p:blipFill>
          <a:blip r:embed="rId10"/>
          <a:stretch>
            <a:fillRect/>
          </a:stretch>
        </p:blipFill>
        <p:spPr>
          <a:xfrm>
            <a:off x="5892120" y="2335680"/>
            <a:ext cx="1362960" cy="810000"/>
          </a:xfrm>
          <a:prstGeom prst="rect">
            <a:avLst/>
          </a:prstGeom>
        </p:spPr>
      </p:pic>
      <p:pic>
        <p:nvPicPr>
          <p:cNvPr id="33" name="Picture 12"/>
          <p:cNvPicPr/>
          <p:nvPr/>
        </p:nvPicPr>
        <p:blipFill>
          <a:blip r:embed="rId11"/>
          <a:stretch>
            <a:fillRect/>
          </a:stretch>
        </p:blipFill>
        <p:spPr>
          <a:xfrm>
            <a:off x="4368240" y="1625040"/>
            <a:ext cx="1629720" cy="543600"/>
          </a:xfrm>
          <a:prstGeom prst="rect">
            <a:avLst/>
          </a:prstGeom>
        </p:spPr>
      </p:pic>
      <p:pic>
        <p:nvPicPr>
          <p:cNvPr id="34" name="Picture 13"/>
          <p:cNvPicPr/>
          <p:nvPr/>
        </p:nvPicPr>
        <p:blipFill>
          <a:blip r:embed="rId12"/>
          <a:stretch>
            <a:fillRect/>
          </a:stretch>
        </p:blipFill>
        <p:spPr>
          <a:xfrm>
            <a:off x="8228520" y="1523160"/>
            <a:ext cx="1362960" cy="878400"/>
          </a:xfrm>
          <a:prstGeom prst="rect">
            <a:avLst/>
          </a:prstGeom>
        </p:spPr>
      </p:pic>
      <p:pic>
        <p:nvPicPr>
          <p:cNvPr id="35" name="Picture 14"/>
          <p:cNvPicPr/>
          <p:nvPr/>
        </p:nvPicPr>
        <p:blipFill>
          <a:blip r:embed="rId13"/>
          <a:stretch>
            <a:fillRect/>
          </a:stretch>
        </p:blipFill>
        <p:spPr>
          <a:xfrm>
            <a:off x="406080" y="2132640"/>
            <a:ext cx="1072440" cy="906840"/>
          </a:xfrm>
          <a:prstGeom prst="rect">
            <a:avLst/>
          </a:prstGeom>
        </p:spPr>
      </p:pic>
      <p:pic>
        <p:nvPicPr>
          <p:cNvPr id="36" name="Picture 15"/>
          <p:cNvPicPr/>
          <p:nvPr/>
        </p:nvPicPr>
        <p:blipFill>
          <a:blip r:embed="rId14"/>
          <a:stretch>
            <a:fillRect/>
          </a:stretch>
        </p:blipFill>
        <p:spPr>
          <a:xfrm>
            <a:off x="507600" y="3655800"/>
            <a:ext cx="1577160" cy="594360"/>
          </a:xfrm>
          <a:prstGeom prst="rect">
            <a:avLst/>
          </a:prstGeom>
        </p:spPr>
      </p:pic>
      <p:pic>
        <p:nvPicPr>
          <p:cNvPr id="37" name="Picture 16"/>
          <p:cNvPicPr/>
          <p:nvPr/>
        </p:nvPicPr>
        <p:blipFill>
          <a:blip r:embed="rId15"/>
          <a:stretch>
            <a:fillRect/>
          </a:stretch>
        </p:blipFill>
        <p:spPr>
          <a:xfrm>
            <a:off x="2945880" y="2335680"/>
            <a:ext cx="2351520" cy="535320"/>
          </a:xfrm>
          <a:prstGeom prst="rect">
            <a:avLst/>
          </a:prstGeom>
        </p:spPr>
      </p:pic>
      <p:pic>
        <p:nvPicPr>
          <p:cNvPr id="38" name="Picture 17"/>
          <p:cNvPicPr/>
          <p:nvPr/>
        </p:nvPicPr>
        <p:blipFill>
          <a:blip r:embed="rId16"/>
          <a:stretch>
            <a:fillRect/>
          </a:stretch>
        </p:blipFill>
        <p:spPr>
          <a:xfrm>
            <a:off x="1523520" y="1625040"/>
            <a:ext cx="1197720" cy="937080"/>
          </a:xfrm>
          <a:prstGeom prst="rect">
            <a:avLst/>
          </a:prstGeom>
        </p:spPr>
      </p:pic>
      <p:pic>
        <p:nvPicPr>
          <p:cNvPr id="39" name="Picture 18"/>
          <p:cNvPicPr/>
          <p:nvPr/>
        </p:nvPicPr>
        <p:blipFill>
          <a:blip r:embed="rId17"/>
          <a:stretch>
            <a:fillRect/>
          </a:stretch>
        </p:blipFill>
        <p:spPr>
          <a:xfrm>
            <a:off x="3859920" y="3452760"/>
            <a:ext cx="662760" cy="535320"/>
          </a:xfrm>
          <a:prstGeom prst="rect">
            <a:avLst/>
          </a:prstGeom>
        </p:spPr>
      </p:pic>
      <p:pic>
        <p:nvPicPr>
          <p:cNvPr id="40" name="Picture 19"/>
          <p:cNvPicPr/>
          <p:nvPr/>
        </p:nvPicPr>
        <p:blipFill>
          <a:blip r:embed="rId18"/>
          <a:stretch>
            <a:fillRect/>
          </a:stretch>
        </p:blipFill>
        <p:spPr>
          <a:xfrm>
            <a:off x="5079240" y="5991480"/>
            <a:ext cx="1100880" cy="1094400"/>
          </a:xfrm>
          <a:prstGeom prst="rect">
            <a:avLst/>
          </a:prstGeom>
        </p:spPr>
      </p:pic>
      <p:pic>
        <p:nvPicPr>
          <p:cNvPr id="41" name="Picture 20"/>
          <p:cNvPicPr/>
          <p:nvPr/>
        </p:nvPicPr>
        <p:blipFill>
          <a:blip r:embed="rId19"/>
          <a:stretch>
            <a:fillRect/>
          </a:stretch>
        </p:blipFill>
        <p:spPr>
          <a:xfrm>
            <a:off x="7212600" y="5483880"/>
            <a:ext cx="1019880" cy="1019520"/>
          </a:xfrm>
          <a:prstGeom prst="rect">
            <a:avLst/>
          </a:prstGeom>
        </p:spPr>
      </p:pic>
      <p:pic>
        <p:nvPicPr>
          <p:cNvPr id="42" name="Picture 21"/>
          <p:cNvPicPr/>
          <p:nvPr/>
        </p:nvPicPr>
        <p:blipFill>
          <a:blip r:embed="rId20"/>
          <a:stretch>
            <a:fillRect/>
          </a:stretch>
        </p:blipFill>
        <p:spPr>
          <a:xfrm>
            <a:off x="5282640" y="4874760"/>
            <a:ext cx="1059840" cy="524520"/>
          </a:xfrm>
          <a:prstGeom prst="rect">
            <a:avLst/>
          </a:prstGeom>
        </p:spPr>
      </p:pic>
      <p:pic>
        <p:nvPicPr>
          <p:cNvPr id="43" name="Picture 22"/>
          <p:cNvPicPr/>
          <p:nvPr/>
        </p:nvPicPr>
        <p:blipFill>
          <a:blip r:embed="rId21"/>
          <a:stretch>
            <a:fillRect/>
          </a:stretch>
        </p:blipFill>
        <p:spPr>
          <a:xfrm>
            <a:off x="2539800" y="5686920"/>
            <a:ext cx="1355040" cy="475200"/>
          </a:xfrm>
          <a:prstGeom prst="rect">
            <a:avLst/>
          </a:prstGeom>
        </p:spPr>
      </p:pic>
      <p:pic>
        <p:nvPicPr>
          <p:cNvPr id="44" name="Picture 23"/>
          <p:cNvPicPr/>
          <p:nvPr/>
        </p:nvPicPr>
        <p:blipFill>
          <a:blip r:embed="rId22"/>
          <a:stretch>
            <a:fillRect/>
          </a:stretch>
        </p:blipFill>
        <p:spPr>
          <a:xfrm>
            <a:off x="4368240" y="5890320"/>
            <a:ext cx="2151720" cy="283320"/>
          </a:xfrm>
          <a:prstGeom prst="rect">
            <a:avLst/>
          </a:prstGeom>
        </p:spPr>
      </p:pic>
      <p:pic>
        <p:nvPicPr>
          <p:cNvPr id="45" name="Picture 24"/>
          <p:cNvPicPr/>
          <p:nvPr/>
        </p:nvPicPr>
        <p:blipFill>
          <a:blip r:embed="rId23"/>
          <a:stretch>
            <a:fillRect/>
          </a:stretch>
        </p:blipFill>
        <p:spPr>
          <a:xfrm>
            <a:off x="7822080" y="3249720"/>
            <a:ext cx="1347120" cy="475200"/>
          </a:xfrm>
          <a:prstGeom prst="rect">
            <a:avLst/>
          </a:prstGeom>
        </p:spPr>
      </p:pic>
      <p:pic>
        <p:nvPicPr>
          <p:cNvPr id="46" name="Picture 25"/>
          <p:cNvPicPr/>
          <p:nvPr/>
        </p:nvPicPr>
        <p:blipFill>
          <a:blip r:embed="rId24"/>
          <a:stretch>
            <a:fillRect/>
          </a:stretch>
        </p:blipFill>
        <p:spPr>
          <a:xfrm>
            <a:off x="3149280" y="6296400"/>
            <a:ext cx="1607400" cy="475200"/>
          </a:xfrm>
          <a:prstGeom prst="rect">
            <a:avLst/>
          </a:prstGeom>
        </p:spPr>
      </p:pic>
      <p:pic>
        <p:nvPicPr>
          <p:cNvPr id="47" name="Picture 26"/>
          <p:cNvPicPr/>
          <p:nvPr/>
        </p:nvPicPr>
        <p:blipFill>
          <a:blip r:embed="rId25"/>
          <a:stretch>
            <a:fillRect/>
          </a:stretch>
        </p:blipFill>
        <p:spPr>
          <a:xfrm>
            <a:off x="202680" y="4468320"/>
            <a:ext cx="2157840" cy="416880"/>
          </a:xfrm>
          <a:prstGeom prst="rect">
            <a:avLst/>
          </a:prstGeom>
        </p:spPr>
      </p:pic>
      <p:pic>
        <p:nvPicPr>
          <p:cNvPr id="48" name="Picture 27"/>
          <p:cNvPicPr/>
          <p:nvPr/>
        </p:nvPicPr>
        <p:blipFill>
          <a:blip r:embed="rId26"/>
          <a:stretch>
            <a:fillRect/>
          </a:stretch>
        </p:blipFill>
        <p:spPr>
          <a:xfrm>
            <a:off x="6501600" y="6296400"/>
            <a:ext cx="1986480" cy="438480"/>
          </a:xfrm>
          <a:prstGeom prst="rect">
            <a:avLst/>
          </a:prstGeom>
        </p:spPr>
      </p:pic>
      <p:pic>
        <p:nvPicPr>
          <p:cNvPr id="49" name="Picture 28"/>
          <p:cNvPicPr/>
          <p:nvPr/>
        </p:nvPicPr>
        <p:blipFill>
          <a:blip r:embed="rId27"/>
          <a:stretch>
            <a:fillRect/>
          </a:stretch>
        </p:blipFill>
        <p:spPr>
          <a:xfrm>
            <a:off x="2539800" y="5178960"/>
            <a:ext cx="2083320" cy="312120"/>
          </a:xfrm>
          <a:prstGeom prst="rect">
            <a:avLst/>
          </a:prstGeom>
        </p:spPr>
      </p:pic>
      <p:pic>
        <p:nvPicPr>
          <p:cNvPr id="50" name="Picture 29"/>
          <p:cNvPicPr/>
          <p:nvPr/>
        </p:nvPicPr>
        <p:blipFill>
          <a:blip r:embed="rId28"/>
          <a:stretch>
            <a:fillRect/>
          </a:stretch>
        </p:blipFill>
        <p:spPr>
          <a:xfrm>
            <a:off x="4266360" y="7007040"/>
            <a:ext cx="2068920" cy="237240"/>
          </a:xfrm>
          <a:prstGeom prst="rect">
            <a:avLst/>
          </a:prstGeom>
        </p:spPr>
      </p:pic>
      <p:pic>
        <p:nvPicPr>
          <p:cNvPr id="51" name="Picture 30"/>
          <p:cNvPicPr/>
          <p:nvPr/>
        </p:nvPicPr>
        <p:blipFill>
          <a:blip r:embed="rId29"/>
          <a:stretch>
            <a:fillRect/>
          </a:stretch>
        </p:blipFill>
        <p:spPr>
          <a:xfrm>
            <a:off x="507600" y="5178960"/>
            <a:ext cx="1715040" cy="503640"/>
          </a:xfrm>
          <a:prstGeom prst="rect">
            <a:avLst/>
          </a:prstGeom>
        </p:spPr>
      </p:pic>
      <p:pic>
        <p:nvPicPr>
          <p:cNvPr id="52" name="Picture 31"/>
          <p:cNvPicPr/>
          <p:nvPr/>
        </p:nvPicPr>
        <p:blipFill>
          <a:blip r:embed="rId30"/>
          <a:stretch>
            <a:fillRect/>
          </a:stretch>
        </p:blipFill>
        <p:spPr>
          <a:xfrm>
            <a:off x="3047760" y="1523160"/>
            <a:ext cx="1023120" cy="670320"/>
          </a:xfrm>
          <a:prstGeom prst="rect">
            <a:avLst/>
          </a:prstGeom>
        </p:spPr>
      </p:pic>
      <p:pic>
        <p:nvPicPr>
          <p:cNvPr id="53" name="Picture 32"/>
          <p:cNvPicPr/>
          <p:nvPr/>
        </p:nvPicPr>
        <p:blipFill>
          <a:blip r:embed="rId31"/>
          <a:stretch>
            <a:fillRect/>
          </a:stretch>
        </p:blipFill>
        <p:spPr>
          <a:xfrm>
            <a:off x="6197040" y="3655800"/>
            <a:ext cx="1545480" cy="737280"/>
          </a:xfrm>
          <a:prstGeom prst="rect">
            <a:avLst/>
          </a:prstGeom>
        </p:spPr>
      </p:pic>
      <p:pic>
        <p:nvPicPr>
          <p:cNvPr id="54" name="Picture 33"/>
          <p:cNvPicPr/>
          <p:nvPr/>
        </p:nvPicPr>
        <p:blipFill>
          <a:blip r:embed="rId32"/>
          <a:stretch>
            <a:fillRect/>
          </a:stretch>
        </p:blipFill>
        <p:spPr>
          <a:xfrm>
            <a:off x="914040" y="6397920"/>
            <a:ext cx="1854720" cy="464040"/>
          </a:xfrm>
          <a:prstGeom prst="rect">
            <a:avLst/>
          </a:prstGeom>
        </p:spPr>
      </p:pic>
      <p:pic>
        <p:nvPicPr>
          <p:cNvPr id="55" name="Picture 34"/>
          <p:cNvPicPr/>
          <p:nvPr/>
        </p:nvPicPr>
        <p:blipFill>
          <a:blip r:embed="rId33"/>
          <a:stretch>
            <a:fillRect/>
          </a:stretch>
        </p:blipFill>
        <p:spPr>
          <a:xfrm>
            <a:off x="7415640" y="4874760"/>
            <a:ext cx="1719720" cy="348480"/>
          </a:xfrm>
          <a:prstGeom prst="rect">
            <a:avLst/>
          </a:prstGeom>
        </p:spPr>
      </p:pic>
      <p:pic>
        <p:nvPicPr>
          <p:cNvPr id="56" name="Picture 35"/>
          <p:cNvPicPr/>
          <p:nvPr/>
        </p:nvPicPr>
        <p:blipFill>
          <a:blip r:embed="rId34"/>
          <a:stretch>
            <a:fillRect/>
          </a:stretch>
        </p:blipFill>
        <p:spPr>
          <a:xfrm>
            <a:off x="202680" y="5788800"/>
            <a:ext cx="2169000" cy="700560"/>
          </a:xfrm>
          <a:prstGeom prst="rect">
            <a:avLst/>
          </a:prstGeom>
        </p:spPr>
      </p:pic>
      <p:pic>
        <p:nvPicPr>
          <p:cNvPr id="57" name="Picture 36"/>
          <p:cNvPicPr/>
          <p:nvPr/>
        </p:nvPicPr>
        <p:blipFill>
          <a:blip r:embed="rId35"/>
          <a:stretch>
            <a:fillRect/>
          </a:stretch>
        </p:blipFill>
        <p:spPr>
          <a:xfrm>
            <a:off x="4672800" y="4569840"/>
            <a:ext cx="2130840" cy="291240"/>
          </a:xfrm>
          <a:prstGeom prst="rect">
            <a:avLst/>
          </a:prstGeom>
        </p:spPr>
      </p:pic>
      <p:pic>
        <p:nvPicPr>
          <p:cNvPr id="58" name="Picture 37"/>
          <p:cNvPicPr/>
          <p:nvPr/>
        </p:nvPicPr>
        <p:blipFill>
          <a:blip r:embed="rId36"/>
          <a:stretch>
            <a:fillRect/>
          </a:stretch>
        </p:blipFill>
        <p:spPr>
          <a:xfrm>
            <a:off x="7009200" y="4366800"/>
            <a:ext cx="1975320" cy="564120"/>
          </a:xfrm>
          <a:prstGeom prst="rect">
            <a:avLst/>
          </a:prstGeom>
        </p:spPr>
      </p:pic>
      <p:pic>
        <p:nvPicPr>
          <p:cNvPr id="59" name="Picture 38"/>
          <p:cNvPicPr/>
          <p:nvPr/>
        </p:nvPicPr>
        <p:blipFill>
          <a:blip r:embed="rId37"/>
          <a:stretch>
            <a:fillRect/>
          </a:stretch>
        </p:blipFill>
        <p:spPr>
          <a:xfrm>
            <a:off x="2336400" y="3554280"/>
            <a:ext cx="1235880" cy="683280"/>
          </a:xfrm>
          <a:prstGeom prst="rect">
            <a:avLst/>
          </a:prstGeom>
        </p:spPr>
      </p:pic>
      <p:pic>
        <p:nvPicPr>
          <p:cNvPr id="60" name="Picture 39"/>
          <p:cNvPicPr/>
          <p:nvPr/>
        </p:nvPicPr>
        <p:blipFill>
          <a:blip r:embed="rId38"/>
          <a:stretch>
            <a:fillRect/>
          </a:stretch>
        </p:blipFill>
        <p:spPr>
          <a:xfrm>
            <a:off x="2539800" y="4468320"/>
            <a:ext cx="2012040" cy="613440"/>
          </a:xfrm>
          <a:prstGeom prst="rect">
            <a:avLst/>
          </a:prstGeom>
        </p:spPr>
      </p:pic>
      <p:pic>
        <p:nvPicPr>
          <p:cNvPr id="61" name="Picture 40"/>
          <p:cNvPicPr/>
          <p:nvPr/>
        </p:nvPicPr>
        <p:blipFill>
          <a:blip r:embed="rId39"/>
          <a:stretch>
            <a:fillRect/>
          </a:stretch>
        </p:blipFill>
        <p:spPr>
          <a:xfrm>
            <a:off x="4977720" y="5483880"/>
            <a:ext cx="1598040" cy="239040"/>
          </a:xfrm>
          <a:prstGeom prst="rect">
            <a:avLst/>
          </a:prstGeom>
        </p:spPr>
      </p:pic>
      <p:pic>
        <p:nvPicPr>
          <p:cNvPr id="62" name="Picture 41"/>
          <p:cNvPicPr/>
          <p:nvPr/>
        </p:nvPicPr>
        <p:blipFill>
          <a:blip r:embed="rId40"/>
          <a:stretch>
            <a:fillRect/>
          </a:stretch>
        </p:blipFill>
        <p:spPr>
          <a:xfrm>
            <a:off x="3047760" y="6804000"/>
            <a:ext cx="877320" cy="568800"/>
          </a:xfrm>
          <a:prstGeom prst="rect">
            <a:avLst/>
          </a:prstGeom>
        </p:spPr>
      </p:pic>
      <p:pic>
        <p:nvPicPr>
          <p:cNvPr id="63" name="Picture 42"/>
          <p:cNvPicPr/>
          <p:nvPr/>
        </p:nvPicPr>
        <p:blipFill>
          <a:blip r:embed="rId41"/>
          <a:stretch>
            <a:fillRect/>
          </a:stretch>
        </p:blipFill>
        <p:spPr>
          <a:xfrm>
            <a:off x="6806160" y="6804000"/>
            <a:ext cx="1351800" cy="312120"/>
          </a:xfrm>
          <a:prstGeom prst="rect">
            <a:avLst/>
          </a:prstGeom>
        </p:spPr>
      </p:pic>
      <p:pic>
        <p:nvPicPr>
          <p:cNvPr id="64" name="Picture 43"/>
          <p:cNvPicPr/>
          <p:nvPr/>
        </p:nvPicPr>
        <p:blipFill>
          <a:blip r:embed="rId42"/>
          <a:stretch>
            <a:fillRect/>
          </a:stretch>
        </p:blipFill>
        <p:spPr>
          <a:xfrm>
            <a:off x="7212600" y="5280840"/>
            <a:ext cx="1377360" cy="498960"/>
          </a:xfrm>
          <a:prstGeom prst="rect">
            <a:avLst/>
          </a:prstGeom>
        </p:spPr>
      </p:pic>
      <p:pic>
        <p:nvPicPr>
          <p:cNvPr id="65" name="Picture 44"/>
          <p:cNvPicPr/>
          <p:nvPr/>
        </p:nvPicPr>
        <p:blipFill>
          <a:blip r:embed="rId43"/>
          <a:stretch>
            <a:fillRect/>
          </a:stretch>
        </p:blipFill>
        <p:spPr>
          <a:xfrm>
            <a:off x="5079240" y="3148200"/>
            <a:ext cx="1877040" cy="48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654040" y="6172560"/>
            <a:ext cx="1036080" cy="1013400"/>
          </a:xfrm>
          <a:prstGeom prst="rect">
            <a:avLst/>
          </a:prstGeom>
        </p:spPr>
      </p:pic>
      <p:sp>
        <p:nvSpPr>
          <p:cNvPr id="67" name="CustomShape 1"/>
          <p:cNvSpPr/>
          <p:nvPr/>
        </p:nvSpPr>
        <p:spPr>
          <a:xfrm>
            <a:off x="3593520" y="1407240"/>
            <a:ext cx="6255000" cy="664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2300">
                <a:solidFill>
                  <a:srgbClr val="666666"/>
                </a:solidFill>
                <a:latin typeface="Arial"/>
              </a:rPr>
              <a:t>Software to </a:t>
            </a:r>
            <a:r>
              <a:rPr lang="en-US" sz="2300" b="1">
                <a:solidFill>
                  <a:srgbClr val="666666"/>
                </a:solidFill>
                <a:latin typeface="Arial"/>
              </a:rPr>
              <a:t>provision virtual machines </a:t>
            </a:r>
            <a:r>
              <a:rPr lang="en-US" sz="2300">
                <a:solidFill>
                  <a:srgbClr val="666666"/>
                </a:solidFill>
                <a:latin typeface="Arial"/>
              </a:rPr>
              <a:t>on standard hardware at massive scale</a:t>
            </a:r>
            <a:endParaRPr/>
          </a:p>
        </p:txBody>
      </p:sp>
      <p:sp>
        <p:nvSpPr>
          <p:cNvPr id="68" name="CustomShape 2"/>
          <p:cNvSpPr/>
          <p:nvPr/>
        </p:nvSpPr>
        <p:spPr>
          <a:xfrm>
            <a:off x="3533040" y="4938120"/>
            <a:ext cx="6256440" cy="664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2300">
                <a:solidFill>
                  <a:srgbClr val="666666"/>
                </a:solidFill>
                <a:latin typeface="Arial"/>
              </a:rPr>
              <a:t>Software to reliably </a:t>
            </a:r>
            <a:r>
              <a:rPr lang="en-US" sz="2300" b="1">
                <a:solidFill>
                  <a:srgbClr val="666666"/>
                </a:solidFill>
                <a:latin typeface="Arial"/>
              </a:rPr>
              <a:t>store billions of objects</a:t>
            </a:r>
            <a:r>
              <a:rPr lang="en-US" sz="2300">
                <a:solidFill>
                  <a:srgbClr val="666666"/>
                </a:solidFill>
                <a:latin typeface="Arial"/>
              </a:rPr>
              <a:t> distributed across standard hardware</a:t>
            </a:r>
            <a:endParaRPr/>
          </a:p>
        </p:txBody>
      </p:sp>
      <p:pic>
        <p:nvPicPr>
          <p:cNvPr id="6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958320" y="1046880"/>
            <a:ext cx="1913400" cy="1436760"/>
          </a:xfrm>
          <a:prstGeom prst="rect">
            <a:avLst/>
          </a:prstGeom>
        </p:spPr>
      </p:pic>
      <p:pic>
        <p:nvPicPr>
          <p:cNvPr id="7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907560" y="4617360"/>
            <a:ext cx="2008800" cy="1533600"/>
          </a:xfrm>
          <a:prstGeom prst="rect">
            <a:avLst/>
          </a:prstGeom>
        </p:spPr>
      </p:pic>
      <p:sp>
        <p:nvSpPr>
          <p:cNvPr id="71" name="CustomShape 3"/>
          <p:cNvSpPr/>
          <p:nvPr/>
        </p:nvSpPr>
        <p:spPr>
          <a:xfrm>
            <a:off x="628200" y="2408760"/>
            <a:ext cx="2570760" cy="27468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5000"/>
              </a:lnSpc>
            </a:pPr>
            <a:r>
              <a:rPr lang="en-US" sz="1900">
                <a:solidFill>
                  <a:srgbClr val="000000"/>
                </a:solidFill>
                <a:latin typeface="Arial"/>
              </a:rPr>
              <a:t>OpenStack </a:t>
            </a:r>
            <a:r>
              <a:rPr lang="en-US" sz="1900" b="1">
                <a:solidFill>
                  <a:srgbClr val="000000"/>
                </a:solidFill>
                <a:latin typeface="Arial"/>
              </a:rPr>
              <a:t>Compute</a:t>
            </a:r>
            <a:r>
              <a:rPr lang="en-US" sz="1900">
                <a:solidFill>
                  <a:srgbClr val="666666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72" name="CustomShape 4"/>
          <p:cNvSpPr/>
          <p:nvPr/>
        </p:nvSpPr>
        <p:spPr>
          <a:xfrm>
            <a:off x="747360" y="6158160"/>
            <a:ext cx="1985040" cy="54900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5000"/>
              </a:lnSpc>
            </a:pPr>
            <a:r>
              <a:rPr lang="en-US" sz="1900">
                <a:solidFill>
                  <a:srgbClr val="000000"/>
                </a:solidFill>
                <a:latin typeface="Arial"/>
              </a:rPr>
              <a:t>OpenStack </a:t>
            </a:r>
            <a:endParaRPr/>
          </a:p>
          <a:p>
            <a:pPr algn="ctr">
              <a:lnSpc>
                <a:spcPct val="95000"/>
              </a:lnSpc>
            </a:pPr>
            <a:r>
              <a:rPr lang="en-US" sz="1900" b="1">
                <a:solidFill>
                  <a:srgbClr val="000000"/>
                </a:solidFill>
                <a:latin typeface="Arial"/>
              </a:rPr>
              <a:t>Object Storage</a:t>
            </a:r>
            <a:r>
              <a:rPr lang="en-US" sz="1900" b="1">
                <a:solidFill>
                  <a:srgbClr val="666666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7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3080880" y="5190120"/>
            <a:ext cx="104040" cy="164520"/>
          </a:xfrm>
          <a:prstGeom prst="rect">
            <a:avLst/>
          </a:prstGeom>
        </p:spPr>
      </p:pic>
      <p:pic>
        <p:nvPicPr>
          <p:cNvPr id="74" name="Picture 13"/>
          <p:cNvPicPr/>
          <p:nvPr/>
        </p:nvPicPr>
        <p:blipFill>
          <a:blip r:embed="rId6"/>
          <a:stretch>
            <a:fillRect/>
          </a:stretch>
        </p:blipFill>
        <p:spPr>
          <a:xfrm>
            <a:off x="3080880" y="1702440"/>
            <a:ext cx="104040" cy="164520"/>
          </a:xfrm>
          <a:prstGeom prst="rect">
            <a:avLst/>
          </a:prstGeom>
        </p:spPr>
      </p:pic>
      <p:sp>
        <p:nvSpPr>
          <p:cNvPr id="75" name="CustomShape 5"/>
          <p:cNvSpPr/>
          <p:nvPr/>
        </p:nvSpPr>
        <p:spPr>
          <a:xfrm>
            <a:off x="617040" y="3033720"/>
            <a:ext cx="8705520" cy="98316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5000"/>
              </a:lnSpc>
            </a:pPr>
            <a:r>
              <a:rPr lang="en-US" sz="3400">
                <a:solidFill>
                  <a:srgbClr val="991918"/>
                </a:solidFill>
                <a:latin typeface="Arial"/>
              </a:rPr>
              <a:t>creating open source software to build public and private clouds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654040" y="6172560"/>
            <a:ext cx="1036080" cy="1013400"/>
          </a:xfrm>
          <a:prstGeom prst="rect">
            <a:avLst/>
          </a:prstGeom>
        </p:spPr>
      </p:pic>
      <p:sp>
        <p:nvSpPr>
          <p:cNvPr id="77" name="CustomShape 1"/>
          <p:cNvSpPr/>
          <p:nvPr/>
        </p:nvSpPr>
        <p:spPr>
          <a:xfrm>
            <a:off x="715680" y="921600"/>
            <a:ext cx="8210520" cy="2250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3100" b="1">
                <a:solidFill>
                  <a:srgbClr val="991918"/>
                </a:solidFill>
                <a:latin typeface="Arial"/>
              </a:rPr>
              <a:t>OpenStack Release Schedule</a:t>
            </a:r>
            <a:endParaRPr/>
          </a:p>
        </p:txBody>
      </p:sp>
      <p:pic>
        <p:nvPicPr>
          <p:cNvPr id="78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993560" y="3836880"/>
            <a:ext cx="335880" cy="335880"/>
          </a:xfrm>
          <a:prstGeom prst="rect">
            <a:avLst/>
          </a:prstGeom>
        </p:spPr>
      </p:pic>
      <p:pic>
        <p:nvPicPr>
          <p:cNvPr id="79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7731720" y="2765520"/>
            <a:ext cx="335880" cy="335880"/>
          </a:xfrm>
          <a:prstGeom prst="rect">
            <a:avLst/>
          </a:prstGeom>
        </p:spPr>
      </p:pic>
      <p:pic>
        <p:nvPicPr>
          <p:cNvPr id="80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124920" y="5087160"/>
            <a:ext cx="2167560" cy="892800"/>
          </a:xfrm>
          <a:prstGeom prst="rect">
            <a:avLst/>
          </a:prstGeom>
        </p:spPr>
      </p:pic>
      <p:pic>
        <p:nvPicPr>
          <p:cNvPr id="81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2253960" y="4907880"/>
            <a:ext cx="335880" cy="335880"/>
          </a:xfrm>
          <a:prstGeom prst="rect">
            <a:avLst/>
          </a:prstGeom>
        </p:spPr>
      </p:pic>
      <p:sp>
        <p:nvSpPr>
          <p:cNvPr id="82" name="CustomShape 2"/>
          <p:cNvSpPr/>
          <p:nvPr/>
        </p:nvSpPr>
        <p:spPr>
          <a:xfrm>
            <a:off x="6212880" y="1724400"/>
            <a:ext cx="2581920" cy="72324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5000"/>
              </a:lnSpc>
            </a:pPr>
            <a:r>
              <a:rPr lang="en-US" sz="2500">
                <a:solidFill>
                  <a:srgbClr val="7F7F7F"/>
                </a:solidFill>
                <a:latin typeface="Arial"/>
              </a:rPr>
              <a:t>Diablo:</a:t>
            </a:r>
            <a:endParaRPr/>
          </a:p>
          <a:p>
            <a:pPr algn="ctr">
              <a:lnSpc>
                <a:spcPct val="95000"/>
              </a:lnSpc>
            </a:pPr>
            <a:r>
              <a:rPr lang="en-US" sz="2500">
                <a:solidFill>
                  <a:srgbClr val="7F7F7F"/>
                </a:solidFill>
                <a:latin typeface="Arial"/>
              </a:rPr>
              <a:t>September 22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3642480" y="2737080"/>
            <a:ext cx="2413440" cy="72324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5000"/>
              </a:lnSpc>
            </a:pPr>
            <a:r>
              <a:rPr lang="en-US" sz="2500">
                <a:solidFill>
                  <a:srgbClr val="7F7F7F"/>
                </a:solidFill>
                <a:latin typeface="Arial"/>
              </a:rPr>
              <a:t>Cactus: </a:t>
            </a:r>
            <a:endParaRPr/>
          </a:p>
          <a:p>
            <a:pPr algn="ctr">
              <a:lnSpc>
                <a:spcPct val="95000"/>
              </a:lnSpc>
            </a:pPr>
            <a:r>
              <a:rPr lang="en-US" sz="2500">
                <a:solidFill>
                  <a:srgbClr val="7F7F7F"/>
                </a:solidFill>
                <a:latin typeface="Arial"/>
              </a:rPr>
              <a:t>April 15, 2011</a:t>
            </a:r>
            <a:endParaRPr/>
          </a:p>
        </p:txBody>
      </p:sp>
      <p:sp>
        <p:nvSpPr>
          <p:cNvPr id="84" name="CustomShape 4"/>
          <p:cNvSpPr/>
          <p:nvPr/>
        </p:nvSpPr>
        <p:spPr>
          <a:xfrm>
            <a:off x="653760" y="3757320"/>
            <a:ext cx="2751480" cy="72324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5000"/>
              </a:lnSpc>
            </a:pPr>
            <a:r>
              <a:rPr lang="en-US" sz="2500">
                <a:solidFill>
                  <a:srgbClr val="7F7F7F"/>
                </a:solidFill>
                <a:latin typeface="Arial"/>
              </a:rPr>
              <a:t>Bexar:</a:t>
            </a:r>
            <a:endParaRPr/>
          </a:p>
          <a:p>
            <a:pPr algn="ctr">
              <a:lnSpc>
                <a:spcPct val="95000"/>
              </a:lnSpc>
            </a:pPr>
            <a:r>
              <a:rPr lang="en-US" sz="2500">
                <a:solidFill>
                  <a:srgbClr val="7F7F7F"/>
                </a:solidFill>
                <a:latin typeface="Arial"/>
              </a:rPr>
              <a:t>February 3, 2011</a:t>
            </a:r>
            <a:endParaRPr/>
          </a:p>
        </p:txBody>
      </p:sp>
      <p:pic>
        <p:nvPicPr>
          <p:cNvPr id="85" name="Picture 12"/>
          <p:cNvPicPr/>
          <p:nvPr/>
        </p:nvPicPr>
        <p:blipFill>
          <a:blip r:embed="rId7"/>
          <a:stretch>
            <a:fillRect/>
          </a:stretch>
        </p:blipFill>
        <p:spPr>
          <a:xfrm>
            <a:off x="8036280" y="2051640"/>
            <a:ext cx="1935720" cy="834120"/>
          </a:xfrm>
          <a:prstGeom prst="rect">
            <a:avLst/>
          </a:prstGeom>
        </p:spPr>
      </p:pic>
      <p:pic>
        <p:nvPicPr>
          <p:cNvPr id="86" name="Picture 13"/>
          <p:cNvPicPr/>
          <p:nvPr/>
        </p:nvPicPr>
        <p:blipFill>
          <a:blip r:embed="rId8"/>
          <a:stretch>
            <a:fillRect/>
          </a:stretch>
        </p:blipFill>
        <p:spPr>
          <a:xfrm>
            <a:off x="2566800" y="4016160"/>
            <a:ext cx="2464200" cy="1011600"/>
          </a:xfrm>
          <a:prstGeom prst="rect">
            <a:avLst/>
          </a:prstGeom>
        </p:spPr>
      </p:pic>
      <p:pic>
        <p:nvPicPr>
          <p:cNvPr id="87" name="Picture 14"/>
          <p:cNvPicPr/>
          <p:nvPr/>
        </p:nvPicPr>
        <p:blipFill>
          <a:blip r:embed="rId9"/>
          <a:stretch>
            <a:fillRect/>
          </a:stretch>
        </p:blipFill>
        <p:spPr>
          <a:xfrm>
            <a:off x="5306400" y="2944800"/>
            <a:ext cx="2462760" cy="1011600"/>
          </a:xfrm>
          <a:prstGeom prst="rect">
            <a:avLst/>
          </a:prstGeom>
        </p:spPr>
      </p:pic>
      <p:sp>
        <p:nvSpPr>
          <p:cNvPr id="88" name="CustomShape 5"/>
          <p:cNvSpPr/>
          <p:nvPr/>
        </p:nvSpPr>
        <p:spPr>
          <a:xfrm>
            <a:off x="856800" y="5585400"/>
            <a:ext cx="3111840" cy="1617120"/>
          </a:xfrm>
          <a:prstGeom prst="rect">
            <a:avLst/>
          </a:prstGeom>
        </p:spPr>
        <p:txBody>
          <a:bodyPr lIns="0" tIns="0" rIns="0" bIns="0"/>
          <a:lstStyle/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7F7F7F"/>
                </a:solidFill>
                <a:latin typeface="Arial"/>
              </a:rPr>
              <a:t>OpenStack Compute ready for enterprise private cloud deployments and mid-size service provider deployments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7F7F7F"/>
                </a:solidFill>
                <a:latin typeface="Arial"/>
              </a:rPr>
              <a:t>Enhanced documentation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7F7F7F"/>
                </a:solidFill>
                <a:latin typeface="Arial"/>
              </a:rPr>
              <a:t>Easier to install and deploy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6901200" y="3452760"/>
            <a:ext cx="2592720" cy="1386000"/>
          </a:xfrm>
          <a:prstGeom prst="rect">
            <a:avLst/>
          </a:prstGeom>
        </p:spPr>
        <p:txBody>
          <a:bodyPr lIns="0" tIns="0" rIns="0" bIns="0"/>
          <a:lstStyle/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7F7F7F"/>
                </a:solidFill>
                <a:latin typeface="Arial"/>
              </a:rPr>
              <a:t>Followed by conference and design summit in Boston in early October</a:t>
            </a:r>
            <a:endParaRPr/>
          </a:p>
          <a:p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3803040" y="4569840"/>
            <a:ext cx="3439080" cy="1848240"/>
          </a:xfrm>
          <a:prstGeom prst="rect">
            <a:avLst/>
          </a:prstGeom>
        </p:spPr>
        <p:txBody>
          <a:bodyPr lIns="0" tIns="0" rIns="0" bIns="0"/>
          <a:lstStyle/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7F7F7F"/>
                </a:solidFill>
                <a:latin typeface="Arial"/>
              </a:rPr>
              <a:t>OpenStack Compute ready for large service provider scale deployments</a:t>
            </a:r>
            <a:endParaRPr/>
          </a:p>
          <a:p>
            <a:pPr lvl="1">
              <a:lnSpc>
                <a:spcPct val="95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7F7F7F"/>
                </a:solidFill>
                <a:latin typeface="Arial"/>
              </a:rPr>
              <a:t>This is the ‘Rackspace-ready’ release; need to communicate Rackspace support and plans for deployment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61760" y="4976280"/>
            <a:ext cx="8875440" cy="15163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4000" b="1">
                <a:solidFill>
                  <a:srgbClr val="990000"/>
                </a:solidFill>
                <a:latin typeface="Arial"/>
              </a:rPr>
              <a:t>OpenStack Cloud Architecture</a:t>
            </a:r>
            <a:endParaRPr/>
          </a:p>
          <a:p>
            <a:r>
              <a:rPr lang="en-US" sz="2400" b="1">
                <a:solidFill>
                  <a:srgbClr val="444444"/>
                </a:solidFill>
                <a:latin typeface="Arial"/>
              </a:rPr>
              <a:t>Compute</a:t>
            </a:r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10158120" cy="7616160"/>
          </a:xfrm>
          <a:prstGeom prst="rect">
            <a:avLst/>
          </a:prstGeom>
        </p:spPr>
      </p:pic>
      <p:pic>
        <p:nvPicPr>
          <p:cNvPr id="93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654040" y="6172560"/>
            <a:ext cx="1036080" cy="1013400"/>
          </a:xfrm>
          <a:prstGeom prst="rect">
            <a:avLst/>
          </a:prstGeom>
        </p:spPr>
      </p:pic>
      <p:pic>
        <p:nvPicPr>
          <p:cNvPr id="94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120" y="360"/>
            <a:ext cx="10153440" cy="7616160"/>
          </a:xfrm>
          <a:prstGeom prst="rect">
            <a:avLst/>
          </a:prstGeom>
        </p:spPr>
      </p:pic>
      <p:sp>
        <p:nvSpPr>
          <p:cNvPr id="95" name="CustomShape 1"/>
          <p:cNvSpPr/>
          <p:nvPr/>
        </p:nvSpPr>
        <p:spPr>
          <a:xfrm>
            <a:off x="269640" y="1962720"/>
            <a:ext cx="3616920" cy="108504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5000"/>
              </a:lnSpc>
            </a:pPr>
            <a:r>
              <a:rPr lang="en-US" sz="2500" b="1">
                <a:solidFill>
                  <a:srgbClr val="595959"/>
                </a:solidFill>
                <a:latin typeface="Arial"/>
              </a:rPr>
              <a:t>Asynchronous eventually consistent communication 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5617440" y="1348560"/>
            <a:ext cx="3150000" cy="3618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2500" b="1">
                <a:solidFill>
                  <a:srgbClr val="595959"/>
                </a:solidFill>
                <a:latin typeface="Arial"/>
              </a:rPr>
              <a:t>ReST-based API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7104600" y="4165560"/>
            <a:ext cx="3150000" cy="723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2500" b="1">
                <a:solidFill>
                  <a:srgbClr val="595959"/>
                </a:solidFill>
                <a:latin typeface="Arial"/>
              </a:rPr>
              <a:t>Horizontally and massively scalable</a:t>
            </a:r>
            <a:endParaRPr/>
          </a:p>
        </p:txBody>
      </p:sp>
      <p:sp>
        <p:nvSpPr>
          <p:cNvPr id="98" name="CustomShape 4"/>
          <p:cNvSpPr/>
          <p:nvPr/>
        </p:nvSpPr>
        <p:spPr>
          <a:xfrm>
            <a:off x="1033200" y="5890320"/>
            <a:ext cx="3805920" cy="82368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5000"/>
              </a:lnSpc>
            </a:pPr>
            <a:r>
              <a:rPr lang="en-US" sz="2500" b="1">
                <a:solidFill>
                  <a:srgbClr val="595959"/>
                </a:solidFill>
                <a:latin typeface="Arial"/>
              </a:rPr>
              <a:t>Hypervisor agnostic</a:t>
            </a:r>
            <a:r>
              <a:rPr lang="en-US" sz="1600" b="1">
                <a:solidFill>
                  <a:srgbClr val="595959"/>
                </a:solidFill>
                <a:latin typeface="Arial"/>
              </a:rPr>
              <a:t>: </a:t>
            </a:r>
            <a:r>
              <a:rPr lang="en-US" sz="1600">
                <a:solidFill>
                  <a:srgbClr val="595959"/>
                </a:solidFill>
                <a:latin typeface="Arial"/>
              </a:rPr>
              <a:t>support for Xen ,XenServer, Hyper-V, KVM, UML and ESX is coming</a:t>
            </a:r>
            <a:endParaRPr/>
          </a:p>
        </p:txBody>
      </p:sp>
      <p:sp>
        <p:nvSpPr>
          <p:cNvPr id="99" name="CustomShape 5"/>
          <p:cNvSpPr/>
          <p:nvPr/>
        </p:nvSpPr>
        <p:spPr>
          <a:xfrm>
            <a:off x="6342840" y="6499440"/>
            <a:ext cx="3640680" cy="592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2500" b="1">
                <a:solidFill>
                  <a:srgbClr val="595959"/>
                </a:solidFill>
                <a:latin typeface="Arial"/>
              </a:rPr>
              <a:t>Hardware agnostic</a:t>
            </a:r>
            <a:r>
              <a:rPr lang="en-US" sz="1600" b="1">
                <a:solidFill>
                  <a:srgbClr val="595959"/>
                </a:solidFill>
                <a:latin typeface="Arial"/>
              </a:rPr>
              <a:t>:</a:t>
            </a:r>
            <a:r>
              <a:rPr lang="en-US" sz="1600">
                <a:solidFill>
                  <a:srgbClr val="595959"/>
                </a:solidFill>
                <a:latin typeface="Arial"/>
              </a:rPr>
              <a:t> </a:t>
            </a:r>
            <a:endParaRPr/>
          </a:p>
          <a:p>
            <a:pPr>
              <a:lnSpc>
                <a:spcPct val="95000"/>
              </a:lnSpc>
            </a:pPr>
            <a:r>
              <a:rPr lang="en-US" sz="1600">
                <a:solidFill>
                  <a:srgbClr val="595959"/>
                </a:solidFill>
                <a:latin typeface="Arial"/>
              </a:rPr>
              <a:t>standard hardware, RAID not required</a:t>
            </a:r>
            <a:endParaRPr/>
          </a:p>
        </p:txBody>
      </p:sp>
      <p:sp>
        <p:nvSpPr>
          <p:cNvPr id="100" name="CustomShape 6"/>
          <p:cNvSpPr/>
          <p:nvPr/>
        </p:nvSpPr>
        <p:spPr>
          <a:xfrm>
            <a:off x="339480" y="344520"/>
            <a:ext cx="8288640" cy="390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95000"/>
              </a:lnSpc>
            </a:pPr>
            <a:r>
              <a:rPr lang="en-US" sz="2700" b="1">
                <a:solidFill>
                  <a:srgbClr val="991918"/>
                </a:solidFill>
                <a:latin typeface="Arial"/>
              </a:rPr>
              <a:t>OpenStack Compute Key Features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10158120" cy="7616160"/>
          </a:xfrm>
          <a:prstGeom prst="rect">
            <a:avLst/>
          </a:prstGeom>
        </p:spPr>
      </p:pic>
      <p:pic>
        <p:nvPicPr>
          <p:cNvPr id="102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60" y="360"/>
            <a:ext cx="10158120" cy="7616160"/>
          </a:xfrm>
          <a:prstGeom prst="rect">
            <a:avLst/>
          </a:prstGeom>
        </p:spPr>
      </p:pic>
      <p:sp>
        <p:nvSpPr>
          <p:cNvPr id="103" name="CustomShape 1"/>
          <p:cNvSpPr/>
          <p:nvPr/>
        </p:nvSpPr>
        <p:spPr>
          <a:xfrm>
            <a:off x="52200" y="3450960"/>
            <a:ext cx="2097720" cy="16171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1600" b="1">
                <a:solidFill>
                  <a:srgbClr val="FFFFFF"/>
                </a:solidFill>
                <a:latin typeface="Arial"/>
              </a:rPr>
              <a:t>Server Groups</a:t>
            </a:r>
            <a:endParaRPr/>
          </a:p>
          <a:p>
            <a:pPr>
              <a:lnSpc>
                <a:spcPct val="95000"/>
              </a:lnSpc>
            </a:pPr>
            <a:r>
              <a:rPr lang="en-US" sz="1600">
                <a:solidFill>
                  <a:srgbClr val="FFFFFF"/>
                </a:solidFill>
                <a:latin typeface="Arial"/>
              </a:rPr>
              <a:t>Dual Quad Core</a:t>
            </a:r>
            <a:endParaRPr/>
          </a:p>
          <a:p>
            <a:pPr>
              <a:lnSpc>
                <a:spcPct val="95000"/>
              </a:lnSpc>
            </a:pPr>
            <a:r>
              <a:rPr lang="en-US" sz="1600">
                <a:solidFill>
                  <a:srgbClr val="FFFFFF"/>
                </a:solidFill>
                <a:latin typeface="Arial"/>
              </a:rPr>
              <a:t>RAID 10 Drives</a:t>
            </a:r>
            <a:endParaRPr/>
          </a:p>
          <a:p>
            <a:pPr>
              <a:lnSpc>
                <a:spcPct val="95000"/>
              </a:lnSpc>
            </a:pPr>
            <a:r>
              <a:rPr lang="en-US" sz="1600">
                <a:solidFill>
                  <a:srgbClr val="FFFFFF"/>
                </a:solidFill>
                <a:latin typeface="Arial"/>
              </a:rPr>
              <a:t>1 GigE Public</a:t>
            </a:r>
            <a:endParaRPr/>
          </a:p>
          <a:p>
            <a:pPr>
              <a:lnSpc>
                <a:spcPct val="95000"/>
              </a:lnSpc>
            </a:pPr>
            <a:r>
              <a:rPr lang="en-US" sz="1600">
                <a:solidFill>
                  <a:srgbClr val="FFFFFF"/>
                </a:solidFill>
                <a:latin typeface="Arial"/>
              </a:rPr>
              <a:t>1 GigE Private</a:t>
            </a:r>
            <a:endParaRPr/>
          </a:p>
          <a:p>
            <a:pPr>
              <a:lnSpc>
                <a:spcPct val="95000"/>
              </a:lnSpc>
            </a:pPr>
            <a:r>
              <a:rPr lang="en-US" sz="1600">
                <a:solidFill>
                  <a:srgbClr val="FFFFFF"/>
                </a:solidFill>
                <a:latin typeface="Arial"/>
              </a:rPr>
              <a:t>1 GigE Management</a:t>
            </a:r>
            <a:endParaRPr/>
          </a:p>
          <a:p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436280" y="901080"/>
            <a:ext cx="3159720" cy="2311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1600" b="1">
                <a:solidFill>
                  <a:srgbClr val="FFFFFF"/>
                </a:solidFill>
                <a:latin typeface="Arial"/>
              </a:rPr>
              <a:t>Public Network</a:t>
            </a: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8047440" y="4620600"/>
            <a:ext cx="2267280" cy="4618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600" b="1">
                <a:solidFill>
                  <a:srgbClr val="FFFFFF"/>
                </a:solidFill>
                <a:latin typeface="Arial"/>
              </a:rPr>
              <a:t>Private Network</a:t>
            </a:r>
            <a:endParaRPr/>
          </a:p>
          <a:p>
            <a:pPr>
              <a:lnSpc>
                <a:spcPct val="95000"/>
              </a:lnSpc>
            </a:pPr>
            <a:r>
              <a:rPr lang="en-US" sz="1600">
                <a:solidFill>
                  <a:srgbClr val="FFFFFF"/>
                </a:solidFill>
                <a:latin typeface="Arial"/>
              </a:rPr>
              <a:t>(intra data center)</a:t>
            </a:r>
            <a:endParaRPr/>
          </a:p>
        </p:txBody>
      </p:sp>
      <p:sp>
        <p:nvSpPr>
          <p:cNvPr id="106" name="CustomShape 4"/>
          <p:cNvSpPr/>
          <p:nvPr/>
        </p:nvSpPr>
        <p:spPr>
          <a:xfrm>
            <a:off x="666360" y="6792840"/>
            <a:ext cx="1453320" cy="2311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5000"/>
              </a:lnSpc>
            </a:pPr>
            <a:r>
              <a:rPr lang="en-US" sz="1600" b="1">
                <a:solidFill>
                  <a:srgbClr val="FFFFFF"/>
                </a:solidFill>
                <a:latin typeface="Arial"/>
              </a:rPr>
              <a:t>Management</a:t>
            </a:r>
            <a:endParaRPr/>
          </a:p>
        </p:txBody>
      </p:sp>
      <p:sp>
        <p:nvSpPr>
          <p:cNvPr id="107" name="CustomShape 5"/>
          <p:cNvSpPr/>
          <p:nvPr/>
        </p:nvSpPr>
        <p:spPr>
          <a:xfrm>
            <a:off x="6430320" y="180000"/>
            <a:ext cx="3319920" cy="99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95000"/>
              </a:lnSpc>
            </a:pPr>
            <a:r>
              <a:rPr lang="en-US" sz="2300">
                <a:solidFill>
                  <a:srgbClr val="6DCAFF"/>
                </a:solidFill>
                <a:latin typeface="Arial"/>
              </a:rPr>
              <a:t>Example OpenStack Compute Hardware (other models possible)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Macintosh PowerPoint</Application>
  <PresentationFormat>Custom</PresentationFormat>
  <Paragraphs>161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Ron Pedde</cp:lastModifiedBy>
  <cp:revision>1</cp:revision>
  <dcterms:modified xsi:type="dcterms:W3CDTF">2011-06-14T05:42:06Z</dcterms:modified>
</cp:coreProperties>
</file>