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ms-visio.drawing" Extension="vsd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ms-visio.drawing" PartName="/ppt/embeddings/Microsoft_Visio_Drawing.vsdx"/>
  <Override ContentType="application/vnd.ms-visio.drawing" PartName="/ppt/embeddings/Microsoft_Visio_Drawing1.vsdx"/>
  <Override ContentType="application/vnd.ms-visio.drawing" PartName="/ppt/embeddings/Microsoft_Visio_Drawing4.vsdx"/>
  <Override ContentType="application/vnd.ms-visio.drawing" PartName="/ppt/embeddings/Microsoft_Visio_Drawing6.vsdx"/>
  <Override ContentType="application/vnd.ms-visio.drawing" PartName="/ppt/embeddings/Microsoft_Visio_Drawing7.vsdx"/>
  <Override ContentType="application/vnd.ms-visio.drawing" PartName="/ppt/embeddings/Microsoft_Visio_Drawing3.vsdx"/>
  <Override ContentType="application/vnd.ms-visio.drawing" PartName="/ppt/embeddings/Microsoft_Visio_Drawing5.vsdx"/>
  <Override ContentType="application/vnd.ms-visio.drawing" PartName="/ppt/embeddings/Microsoft_Visio_Drawing2.vsdx"/>
  <Override ContentType="application/vnd.ms-visio.drawing" PartName="/ppt/embeddings/Microsoft_Visio_Drawing8.vsdx"/>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ekJYuL9u0m6jAS5H47c5CpS2p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683B01-D8E5-4CDA-97BE-FDE359348F81}">
  <a:tblStyle styleId="{18683B01-D8E5-4CDA-97BE-FDE359348F81}"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7E7"/>
          </a:solidFill>
        </a:fill>
      </a:tcStyle>
    </a:wholeTbl>
    <a:band1H>
      <a:tcTxStyle/>
      <a:tcStyle>
        <a:fill>
          <a:solidFill>
            <a:srgbClr val="CFCACC"/>
          </a:solidFill>
        </a:fill>
      </a:tcStyle>
    </a:band1H>
    <a:band2H>
      <a:tcTxStyle/>
    </a:band2H>
    <a:band1V>
      <a:tcTxStyle/>
      <a:tcStyle>
        <a:fill>
          <a:solidFill>
            <a:srgbClr val="CFCACC"/>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33"/>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4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43"/>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3"/>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3"/>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43"/>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3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4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4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4" name="Google Shape;74;p41"/>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4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32"/>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openstack.cloudrity.site/"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openstack.cloudrity.site/"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1.vml"/><Relationship Id="rId4" Type="http://schemas.openxmlformats.org/officeDocument/2006/relationships/package" Target="../embeddings/Microsoft_Visio_Drawing.vsdx"/><Relationship Id="rId5" Type="http://schemas.openxmlformats.org/officeDocument/2006/relationships/package" Target="../embeddings/Microsoft_Visio_Drawing.vsdx"/><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2.vml"/><Relationship Id="rId4" Type="http://schemas.openxmlformats.org/officeDocument/2006/relationships/package" Target="../embeddings/Microsoft_Visio_Drawing1.vsdx"/><Relationship Id="rId5" Type="http://schemas.openxmlformats.org/officeDocument/2006/relationships/package" Target="../embeddings/Microsoft_Visio_Drawing1.vsdx"/><Relationship Id="rId6"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3.vml"/><Relationship Id="rId4" Type="http://schemas.openxmlformats.org/officeDocument/2006/relationships/package" Target="../embeddings/Microsoft_Visio_Drawing2.vsdx"/><Relationship Id="rId5" Type="http://schemas.openxmlformats.org/officeDocument/2006/relationships/package" Target="../embeddings/Microsoft_Visio_Drawing2.vsdx"/><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4.vml"/><Relationship Id="rId4" Type="http://schemas.openxmlformats.org/officeDocument/2006/relationships/package" Target="../embeddings/Microsoft_Visio_Drawing3.vsdx"/><Relationship Id="rId5" Type="http://schemas.openxmlformats.org/officeDocument/2006/relationships/package" Target="../embeddings/Microsoft_Visio_Drawing3.vsdx"/><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5.vml"/><Relationship Id="rId4" Type="http://schemas.openxmlformats.org/officeDocument/2006/relationships/package" Target="../embeddings/Microsoft_Visio_Drawing4.vsdx"/><Relationship Id="rId5" Type="http://schemas.openxmlformats.org/officeDocument/2006/relationships/package" Target="../embeddings/Microsoft_Visio_Drawing4.vsdx"/><Relationship Id="rId6"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6.vml"/><Relationship Id="rId4" Type="http://schemas.openxmlformats.org/officeDocument/2006/relationships/package" Target="../embeddings/Microsoft_Visio_Drawing5.vsdx"/><Relationship Id="rId5" Type="http://schemas.openxmlformats.org/officeDocument/2006/relationships/package" Target="../embeddings/Microsoft_Visio_Drawing5.vsdx"/><Relationship Id="rId6"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7.vml"/><Relationship Id="rId4" Type="http://schemas.openxmlformats.org/officeDocument/2006/relationships/package" Target="../embeddings/Microsoft_Visio_Drawing6.vsdx"/><Relationship Id="rId5" Type="http://schemas.openxmlformats.org/officeDocument/2006/relationships/package" Target="../embeddings/Microsoft_Visio_Drawing6.vsdx"/><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8.vml"/><Relationship Id="rId4" Type="http://schemas.openxmlformats.org/officeDocument/2006/relationships/package" Target="../embeddings/Microsoft_Visio_Drawing7.vsdx"/><Relationship Id="rId5" Type="http://schemas.openxmlformats.org/officeDocument/2006/relationships/package" Target="../embeddings/Microsoft_Visio_Drawing7.vsdx"/><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9.vml"/><Relationship Id="rId4" Type="http://schemas.openxmlformats.org/officeDocument/2006/relationships/package" Target="../embeddings/Microsoft_Visio_Drawing8.vsdx"/><Relationship Id="rId5" Type="http://schemas.openxmlformats.org/officeDocument/2006/relationships/package" Target="../embeddings/Microsoft_Visio_Drawing8.vsdx"/><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openstack.cloudrity.si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SESSION 1 - OPENSTACK INTRODUCTION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55" name="Google Shape;155;p10"/>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56" name="Google Shape;156;p10"/>
          <p:cNvSpPr txBox="1"/>
          <p:nvPr/>
        </p:nvSpPr>
        <p:spPr>
          <a:xfrm>
            <a:off x="462657" y="2032658"/>
            <a:ext cx="5096895" cy="4587597"/>
          </a:xfrm>
          <a:prstGeom prst="rect">
            <a:avLst/>
          </a:prstGeom>
          <a:noFill/>
          <a:ln>
            <a:noFill/>
          </a:ln>
        </p:spPr>
        <p:txBody>
          <a:bodyPr anchorCtr="0" anchor="ctr" bIns="45700" lIns="91425" spcFirstLastPara="1" rIns="91425" wrap="square" tIns="45700">
            <a:normAutofit/>
          </a:bodyPr>
          <a:lstStyle/>
          <a:p>
            <a:pPr indent="-256050" lvl="0" marL="306000" marR="0" rtl="0" algn="l">
              <a:lnSpc>
                <a:spcPct val="80000"/>
              </a:lnSpc>
              <a:spcBef>
                <a:spcPts val="0"/>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0" lvl="0" marL="0" marR="0" rtl="0" algn="l">
              <a:lnSpc>
                <a:spcPct val="80000"/>
              </a:lnSpc>
              <a:spcBef>
                <a:spcPts val="942"/>
              </a:spcBef>
              <a:spcAft>
                <a:spcPts val="0"/>
              </a:spcAft>
              <a:buClr>
                <a:schemeClr val="accent2"/>
              </a:buClr>
              <a:buSzPts val="1573"/>
              <a:buFont typeface="Noto Sans Symbols"/>
              <a:buNone/>
            </a:pPr>
            <a:r>
              <a:rPr b="0" i="0" lang="en-US" sz="1710" u="none" cap="none" strike="noStrike">
                <a:solidFill>
                  <a:schemeClr val="dk2"/>
                </a:solidFill>
                <a:latin typeface="Arial"/>
                <a:ea typeface="Arial"/>
                <a:cs typeface="Arial"/>
                <a:sym typeface="Arial"/>
              </a:rPr>
              <a:t>Glance: Image management</a:t>
            </a:r>
            <a:endParaRPr/>
          </a:p>
          <a:p>
            <a:pPr indent="-306000" lvl="0" marL="306000" marR="0" rtl="0" algn="l">
              <a:lnSpc>
                <a:spcPct val="80000"/>
              </a:lnSpc>
              <a:spcBef>
                <a:spcPts val="942"/>
              </a:spcBef>
              <a:spcAft>
                <a:spcPts val="0"/>
              </a:spcAft>
              <a:buClr>
                <a:schemeClr val="accent2"/>
              </a:buClr>
              <a:buSzPts val="1573"/>
              <a:buFont typeface="Noto Sans Symbols"/>
              <a:buChar char="◼"/>
            </a:pPr>
            <a:r>
              <a:rPr b="0" i="0" lang="en-US" sz="1710" u="none" cap="none" strike="noStrike">
                <a:solidFill>
                  <a:schemeClr val="dk2"/>
                </a:solidFill>
                <a:latin typeface="Arial"/>
                <a:ea typeface="Arial"/>
                <a:cs typeface="Arial"/>
                <a:sym typeface="Arial"/>
              </a:rPr>
              <a:t>Quản lý các cloud image dùng để boot VM</a:t>
            </a:r>
            <a:endParaRPr/>
          </a:p>
          <a:p>
            <a:pPr indent="-306000" lvl="0" marL="306000" marR="0" rtl="0" algn="l">
              <a:lnSpc>
                <a:spcPct val="80000"/>
              </a:lnSpc>
              <a:spcBef>
                <a:spcPts val="942"/>
              </a:spcBef>
              <a:spcAft>
                <a:spcPts val="0"/>
              </a:spcAft>
              <a:buClr>
                <a:schemeClr val="accent2"/>
              </a:buClr>
              <a:buSzPts val="1573"/>
              <a:buFont typeface="Noto Sans Symbols"/>
              <a:buChar char="◼"/>
            </a:pPr>
            <a:r>
              <a:rPr b="0" i="0" lang="en-US" sz="1710" u="none" cap="none" strike="noStrike">
                <a:solidFill>
                  <a:schemeClr val="dk2"/>
                </a:solidFill>
                <a:latin typeface="Arial"/>
                <a:ea typeface="Arial"/>
                <a:cs typeface="Arial"/>
                <a:sym typeface="Arial"/>
              </a:rPr>
              <a:t>Định dạng image phổ biến: qemu, raw (dùng để boot VM và sử dụng ngay mà không cần cài đặt gì thêm), iso (phục vụ cài đặt VM từ đầu)</a:t>
            </a:r>
            <a:endParaRPr/>
          </a:p>
          <a:p>
            <a:pPr indent="-306000" lvl="0" marL="306000" marR="0" rtl="0" algn="l">
              <a:lnSpc>
                <a:spcPct val="80000"/>
              </a:lnSpc>
              <a:spcBef>
                <a:spcPts val="942"/>
              </a:spcBef>
              <a:spcAft>
                <a:spcPts val="0"/>
              </a:spcAft>
              <a:buClr>
                <a:schemeClr val="accent2"/>
              </a:buClr>
              <a:buSzPts val="1573"/>
              <a:buFont typeface="Noto Sans Symbols"/>
              <a:buChar char="◼"/>
            </a:pPr>
            <a:r>
              <a:rPr b="0" i="0" lang="en-US" sz="1710" u="none" cap="none" strike="noStrike">
                <a:solidFill>
                  <a:schemeClr val="dk2"/>
                </a:solidFill>
                <a:latin typeface="Arial"/>
                <a:ea typeface="Arial"/>
                <a:cs typeface="Arial"/>
                <a:sym typeface="Arial"/>
              </a:rPr>
              <a:t>Các glance image lưu trữ dưới 3 hình thức:</a:t>
            </a:r>
            <a:endParaRPr/>
          </a:p>
          <a:p>
            <a:pPr indent="-306000" lvl="1" marL="630000" marR="0" rtl="0" algn="l">
              <a:lnSpc>
                <a:spcPct val="80000"/>
              </a:lnSpc>
              <a:spcBef>
                <a:spcPts val="923"/>
              </a:spcBef>
              <a:spcAft>
                <a:spcPts val="0"/>
              </a:spcAft>
              <a:buClr>
                <a:schemeClr val="accent2"/>
              </a:buClr>
              <a:buSzPts val="1486"/>
              <a:buFont typeface="Courier New"/>
              <a:buChar char="o"/>
            </a:pPr>
            <a:r>
              <a:rPr b="0" i="0" lang="en-US" sz="1615" u="none" cap="none" strike="noStrike">
                <a:solidFill>
                  <a:schemeClr val="dk2"/>
                </a:solidFill>
                <a:latin typeface="Arial"/>
                <a:ea typeface="Arial"/>
                <a:cs typeface="Arial"/>
                <a:sym typeface="Arial"/>
              </a:rPr>
              <a:t>Image trên CEPH (hình thức đang triển khai cho TSD Cloud)</a:t>
            </a:r>
            <a:endParaRPr/>
          </a:p>
          <a:p>
            <a:pPr indent="-306000" lvl="1" marL="630000" marR="0" rtl="0" algn="l">
              <a:lnSpc>
                <a:spcPct val="80000"/>
              </a:lnSpc>
              <a:spcBef>
                <a:spcPts val="923"/>
              </a:spcBef>
              <a:spcAft>
                <a:spcPts val="0"/>
              </a:spcAft>
              <a:buClr>
                <a:schemeClr val="accent2"/>
              </a:buClr>
              <a:buSzPts val="1486"/>
              <a:buFont typeface="Courier New"/>
              <a:buChar char="o"/>
            </a:pPr>
            <a:r>
              <a:rPr b="0" i="0" lang="en-US" sz="1615" u="none" cap="none" strike="noStrike">
                <a:solidFill>
                  <a:schemeClr val="dk2"/>
                </a:solidFill>
                <a:latin typeface="Arial"/>
                <a:ea typeface="Arial"/>
                <a:cs typeface="Arial"/>
                <a:sym typeface="Arial"/>
              </a:rPr>
              <a:t>Object trên Swift storage</a:t>
            </a:r>
            <a:endParaRPr/>
          </a:p>
          <a:p>
            <a:pPr indent="-306000" lvl="1" marL="630000" marR="0" rtl="0" algn="l">
              <a:lnSpc>
                <a:spcPct val="80000"/>
              </a:lnSpc>
              <a:spcBef>
                <a:spcPts val="923"/>
              </a:spcBef>
              <a:spcAft>
                <a:spcPts val="0"/>
              </a:spcAft>
              <a:buClr>
                <a:schemeClr val="accent2"/>
              </a:buClr>
              <a:buSzPts val="1486"/>
              <a:buFont typeface="Courier New"/>
              <a:buChar char="o"/>
            </a:pPr>
            <a:r>
              <a:rPr b="0" i="0" lang="en-US" sz="1615" u="none" cap="none" strike="noStrike">
                <a:solidFill>
                  <a:schemeClr val="dk2"/>
                </a:solidFill>
                <a:latin typeface="Arial"/>
                <a:ea typeface="Arial"/>
                <a:cs typeface="Arial"/>
                <a:sym typeface="Arial"/>
              </a:rPr>
              <a:t>Local file system (lưu trữ trực tiếp trên server vật lý dưới dạng file thông thường)</a:t>
            </a:r>
            <a:endParaRPr b="0" i="0" sz="1615" u="none" cap="none" strike="noStrike">
              <a:solidFill>
                <a:schemeClr val="dk2"/>
              </a:solidFill>
              <a:latin typeface="Arial"/>
              <a:ea typeface="Arial"/>
              <a:cs typeface="Arial"/>
              <a:sym typeface="Arial"/>
            </a:endParaRPr>
          </a:p>
          <a:p>
            <a:pPr indent="0" lvl="0" marL="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256050" lvl="0" marL="30600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0" lvl="0" marL="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0" lvl="0" marL="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0" lvl="0" marL="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a:p>
            <a:pPr indent="0" lvl="0" marL="0" marR="0" rtl="0" algn="l">
              <a:lnSpc>
                <a:spcPct val="80000"/>
              </a:lnSpc>
              <a:spcBef>
                <a:spcPts val="771"/>
              </a:spcBef>
              <a:spcAft>
                <a:spcPts val="0"/>
              </a:spcAft>
              <a:buClr>
                <a:schemeClr val="accent2"/>
              </a:buClr>
              <a:buSzPts val="787"/>
              <a:buFont typeface="Noto Sans Symbols"/>
              <a:buNone/>
            </a:pPr>
            <a:r>
              <a:t/>
            </a:r>
            <a:endParaRPr b="0" i="0" sz="855" u="none" cap="none" strike="noStrike">
              <a:solidFill>
                <a:schemeClr val="dk2"/>
              </a:solidFill>
              <a:latin typeface="Gill Sans"/>
              <a:ea typeface="Gill Sans"/>
              <a:cs typeface="Gill Sans"/>
              <a:sym typeface="Gill Sans"/>
            </a:endParaRPr>
          </a:p>
        </p:txBody>
      </p:sp>
      <p:pic>
        <p:nvPicPr>
          <p:cNvPr id="157" name="Google Shape;157;p10"/>
          <p:cNvPicPr preferRelativeResize="0"/>
          <p:nvPr>
            <p:ph idx="1" type="body"/>
          </p:nvPr>
        </p:nvPicPr>
        <p:blipFill rotWithShape="1">
          <a:blip r:embed="rId3">
            <a:alphaModFix/>
          </a:blip>
          <a:srcRect b="0" l="0" r="0" t="0"/>
          <a:stretch/>
        </p:blipFill>
        <p:spPr>
          <a:xfrm>
            <a:off x="5849954" y="1824608"/>
            <a:ext cx="6037246" cy="4878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63" name="Google Shape;163;p11"/>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64" name="Google Shape;164;p11"/>
          <p:cNvSpPr txBox="1"/>
          <p:nvPr/>
        </p:nvSpPr>
        <p:spPr>
          <a:xfrm>
            <a:off x="462657" y="2032658"/>
            <a:ext cx="5106039" cy="4642461"/>
          </a:xfrm>
          <a:prstGeom prst="rect">
            <a:avLst/>
          </a:prstGeom>
          <a:noFill/>
          <a:ln>
            <a:noFill/>
          </a:ln>
        </p:spPr>
        <p:txBody>
          <a:bodyPr anchorCtr="0" anchor="ctr" bIns="45700" lIns="91425" spcFirstLastPara="1" rIns="91425" wrap="square" tIns="45700">
            <a:normAutofit/>
          </a:bodyPr>
          <a:lstStyle/>
          <a:p>
            <a:pPr indent="-248164" lvl="0" marL="306000" marR="0" rtl="0" algn="l">
              <a:lnSpc>
                <a:spcPct val="80000"/>
              </a:lnSpc>
              <a:spcBef>
                <a:spcPts val="0"/>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248164" lvl="0" marL="30600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996"/>
              </a:spcBef>
              <a:spcAft>
                <a:spcPts val="0"/>
              </a:spcAft>
              <a:buClr>
                <a:schemeClr val="accent2"/>
              </a:buClr>
              <a:buSzPts val="1821"/>
              <a:buFont typeface="Noto Sans Symbols"/>
              <a:buNone/>
            </a:pPr>
            <a:r>
              <a:rPr b="0" i="0" lang="en-US" sz="1979" u="none" cap="none" strike="noStrike">
                <a:solidFill>
                  <a:schemeClr val="dk2"/>
                </a:solidFill>
                <a:latin typeface="Arial"/>
                <a:ea typeface="Arial"/>
                <a:cs typeface="Arial"/>
                <a:sym typeface="Arial"/>
              </a:rPr>
              <a:t>Nova – Computing Management</a:t>
            </a:r>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Quản lý vòng đời của các VM (create, start, stop, delete, resize, snapshot)</a:t>
            </a:r>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Hỗ trợ các cơ chế đảm bảo tính sẵn sàng cho VM: live migration/cold migration, evacuation</a:t>
            </a:r>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Giám sát tài nguyên sử dụng trên các project và tài nguyên thực tế đang chiếm dụng trên các host vật lý để hỗ trợ quản trị viên hệ thống/quản trị viên project quản lý tài nguyên trên toàn hệ thống vật lý</a:t>
            </a:r>
            <a:endParaRPr b="0" i="0" sz="1979" u="none" cap="none" strike="noStrike">
              <a:solidFill>
                <a:schemeClr val="dk2"/>
              </a:solidFill>
              <a:latin typeface="Arial"/>
              <a:ea typeface="Arial"/>
              <a:cs typeface="Arial"/>
              <a:sym typeface="Arial"/>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248164" lvl="0" marL="30600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p:txBody>
      </p:sp>
      <p:pic>
        <p:nvPicPr>
          <p:cNvPr id="165" name="Google Shape;165;p11"/>
          <p:cNvPicPr preferRelativeResize="0"/>
          <p:nvPr>
            <p:ph idx="1" type="body"/>
          </p:nvPr>
        </p:nvPicPr>
        <p:blipFill rotWithShape="1">
          <a:blip r:embed="rId3">
            <a:alphaModFix/>
          </a:blip>
          <a:srcRect b="0" l="0" r="0" t="0"/>
          <a:stretch/>
        </p:blipFill>
        <p:spPr>
          <a:xfrm>
            <a:off x="5859098" y="1861184"/>
            <a:ext cx="6037246" cy="4878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71" name="Google Shape;171;p12"/>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72" name="Google Shape;172;p12"/>
          <p:cNvSpPr txBox="1"/>
          <p:nvPr/>
        </p:nvSpPr>
        <p:spPr>
          <a:xfrm>
            <a:off x="462657" y="2032659"/>
            <a:ext cx="4941447" cy="4106004"/>
          </a:xfrm>
          <a:prstGeom prst="rect">
            <a:avLst/>
          </a:prstGeom>
          <a:noFill/>
          <a:ln>
            <a:noFill/>
          </a:ln>
        </p:spPr>
        <p:txBody>
          <a:bodyPr anchorCtr="0" anchor="ctr" bIns="45700" lIns="91425" spcFirstLastPara="1" rIns="91425" wrap="square" tIns="45700">
            <a:normAutofit/>
          </a:bodyPr>
          <a:lstStyle/>
          <a:p>
            <a:pPr indent="-240277" lvl="0" marL="306000" marR="0" rtl="0" algn="l">
              <a:lnSpc>
                <a:spcPct val="80000"/>
              </a:lnSpc>
              <a:spcBef>
                <a:spcPts val="0"/>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240277" lvl="0" marL="30600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1050"/>
              </a:spcBef>
              <a:spcAft>
                <a:spcPts val="0"/>
              </a:spcAft>
              <a:buClr>
                <a:schemeClr val="accent2"/>
              </a:buClr>
              <a:buSzPts val="2070"/>
              <a:buFont typeface="Noto Sans Symbols"/>
              <a:buNone/>
            </a:pPr>
            <a:r>
              <a:rPr b="0" i="0" lang="en-US" sz="2250" u="none" cap="none" strike="noStrike">
                <a:solidFill>
                  <a:schemeClr val="dk2"/>
                </a:solidFill>
                <a:latin typeface="Arial"/>
                <a:ea typeface="Arial"/>
                <a:cs typeface="Arial"/>
                <a:sym typeface="Arial"/>
              </a:rPr>
              <a:t>Neutron – Networking Management</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Quản lý virtual network, router, dhcp cung cấp kết nối mạng cho các VM</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Quản lý Security Access List của từng VM</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Cung cấp các cơ chế nâng cao về kết nối mạng như: Port forwarding, QoS</a:t>
            </a:r>
            <a:endParaRPr b="0" i="0" sz="2250" u="none" cap="none" strike="noStrike">
              <a:solidFill>
                <a:schemeClr val="dk2"/>
              </a:solidFill>
              <a:latin typeface="Arial"/>
              <a:ea typeface="Arial"/>
              <a:cs typeface="Arial"/>
              <a:sym typeface="Arial"/>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240277" lvl="0" marL="30600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p:txBody>
      </p:sp>
      <p:pic>
        <p:nvPicPr>
          <p:cNvPr id="173" name="Google Shape;173;p12"/>
          <p:cNvPicPr preferRelativeResize="0"/>
          <p:nvPr>
            <p:ph idx="1" type="body"/>
          </p:nvPr>
        </p:nvPicPr>
        <p:blipFill rotWithShape="1">
          <a:blip r:embed="rId3">
            <a:alphaModFix/>
          </a:blip>
          <a:srcRect b="0" l="0" r="0" t="0"/>
          <a:stretch/>
        </p:blipFill>
        <p:spPr>
          <a:xfrm>
            <a:off x="5886530" y="1979639"/>
            <a:ext cx="6037246" cy="48783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79" name="Google Shape;179;p13"/>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80" name="Google Shape;180;p13"/>
          <p:cNvSpPr txBox="1"/>
          <p:nvPr/>
        </p:nvSpPr>
        <p:spPr>
          <a:xfrm>
            <a:off x="462657" y="2032659"/>
            <a:ext cx="5252343" cy="4106004"/>
          </a:xfrm>
          <a:prstGeom prst="rect">
            <a:avLst/>
          </a:prstGeom>
          <a:noFill/>
          <a:ln>
            <a:noFill/>
          </a:ln>
        </p:spPr>
        <p:txBody>
          <a:bodyPr anchorCtr="0" anchor="ctr" bIns="45700" lIns="91425" spcFirstLastPara="1" rIns="91425" wrap="square" tIns="45700">
            <a:normAutofit/>
          </a:bodyPr>
          <a:lstStyle/>
          <a:p>
            <a:pPr indent="-240277" lvl="0" marL="306000" marR="0" rtl="0" algn="l">
              <a:lnSpc>
                <a:spcPct val="80000"/>
              </a:lnSpc>
              <a:spcBef>
                <a:spcPts val="0"/>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240277" lvl="0" marL="30600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1050"/>
              </a:spcBef>
              <a:spcAft>
                <a:spcPts val="0"/>
              </a:spcAft>
              <a:buClr>
                <a:schemeClr val="accent2"/>
              </a:buClr>
              <a:buSzPts val="2070"/>
              <a:buFont typeface="Noto Sans Symbols"/>
              <a:buNone/>
            </a:pPr>
            <a:r>
              <a:rPr b="0" i="0" lang="en-US" sz="2250" u="none" cap="none" strike="noStrike">
                <a:solidFill>
                  <a:schemeClr val="dk2"/>
                </a:solidFill>
                <a:latin typeface="Arial"/>
                <a:ea typeface="Arial"/>
                <a:cs typeface="Arial"/>
                <a:sym typeface="Arial"/>
              </a:rPr>
              <a:t>Cinder – Block Storage Management</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Quản lý các volume cung cấp cho VM (boot volume và data volume)</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Hỗ trợ resize volume, tạo snapshot, tạo volume từ snapshot</a:t>
            </a:r>
            <a:endParaRPr/>
          </a:p>
          <a:p>
            <a:pPr indent="-306000" lvl="0" marL="306000" marR="0" rtl="0" algn="l">
              <a:lnSpc>
                <a:spcPct val="80000"/>
              </a:lnSpc>
              <a:spcBef>
                <a:spcPts val="1050"/>
              </a:spcBef>
              <a:spcAft>
                <a:spcPts val="0"/>
              </a:spcAft>
              <a:buClr>
                <a:schemeClr val="accent2"/>
              </a:buClr>
              <a:buSzPts val="2070"/>
              <a:buFont typeface="Noto Sans Symbols"/>
              <a:buChar char="◼"/>
            </a:pPr>
            <a:r>
              <a:rPr b="0" i="0" lang="en-US" sz="2250" u="none" cap="none" strike="noStrike">
                <a:solidFill>
                  <a:schemeClr val="dk2"/>
                </a:solidFill>
                <a:latin typeface="Arial"/>
                <a:ea typeface="Arial"/>
                <a:cs typeface="Arial"/>
                <a:sym typeface="Arial"/>
              </a:rPr>
              <a:t>Cinder sử dụng CEPH là backend storage (phương án đang triển khai cho TSD Cloud)</a:t>
            </a:r>
            <a:endParaRPr b="0" i="0" sz="2250" u="none" cap="none" strike="noStrike">
              <a:solidFill>
                <a:schemeClr val="dk2"/>
              </a:solidFill>
              <a:latin typeface="Arial"/>
              <a:ea typeface="Arial"/>
              <a:cs typeface="Arial"/>
              <a:sym typeface="Arial"/>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240277" lvl="0" marL="30600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a:p>
            <a:pPr indent="0" lvl="0" marL="0" marR="0" rtl="0" algn="l">
              <a:lnSpc>
                <a:spcPct val="80000"/>
              </a:lnSpc>
              <a:spcBef>
                <a:spcPts val="825"/>
              </a:spcBef>
              <a:spcAft>
                <a:spcPts val="0"/>
              </a:spcAft>
              <a:buClr>
                <a:schemeClr val="accent2"/>
              </a:buClr>
              <a:buSzPts val="1035"/>
              <a:buFont typeface="Noto Sans Symbols"/>
              <a:buNone/>
            </a:pPr>
            <a:r>
              <a:t/>
            </a:r>
            <a:endParaRPr b="0" i="0" sz="1125" u="none" cap="none" strike="noStrike">
              <a:solidFill>
                <a:schemeClr val="dk2"/>
              </a:solidFill>
              <a:latin typeface="Gill Sans"/>
              <a:ea typeface="Gill Sans"/>
              <a:cs typeface="Gill Sans"/>
              <a:sym typeface="Gill Sans"/>
            </a:endParaRPr>
          </a:p>
        </p:txBody>
      </p:sp>
      <p:pic>
        <p:nvPicPr>
          <p:cNvPr id="181" name="Google Shape;181;p13"/>
          <p:cNvPicPr preferRelativeResize="0"/>
          <p:nvPr>
            <p:ph idx="1" type="body"/>
          </p:nvPr>
        </p:nvPicPr>
        <p:blipFill rotWithShape="1">
          <a:blip r:embed="rId3">
            <a:alphaModFix/>
          </a:blip>
          <a:srcRect b="0" l="0" r="0" t="0"/>
          <a:stretch/>
        </p:blipFill>
        <p:spPr>
          <a:xfrm>
            <a:off x="5932250" y="2172080"/>
            <a:ext cx="6037246" cy="48783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87" name="Google Shape;187;p14"/>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88" name="Google Shape;188;p14"/>
          <p:cNvSpPr txBox="1"/>
          <p:nvPr/>
        </p:nvSpPr>
        <p:spPr>
          <a:xfrm>
            <a:off x="462657" y="2032659"/>
            <a:ext cx="5106039" cy="4106004"/>
          </a:xfrm>
          <a:prstGeom prst="rect">
            <a:avLst/>
          </a:prstGeom>
          <a:noFill/>
          <a:ln>
            <a:noFill/>
          </a:ln>
        </p:spPr>
        <p:txBody>
          <a:bodyPr anchorCtr="0" anchor="ctr" bIns="45700" lIns="91425" spcFirstLastPara="1" rIns="91425" wrap="square" tIns="45700">
            <a:normAutofit/>
          </a:bodyPr>
          <a:lstStyle/>
          <a:p>
            <a:pPr indent="-216617" lvl="0" marL="306000" marR="0" rtl="0" algn="l">
              <a:lnSpc>
                <a:spcPct val="80000"/>
              </a:lnSpc>
              <a:spcBef>
                <a:spcPts val="0"/>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216617" lvl="0" marL="30600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216617" lvl="0" marL="30600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216617" lvl="0" marL="30600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216617" lvl="0" marL="30600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1212"/>
              </a:spcBef>
              <a:spcAft>
                <a:spcPts val="0"/>
              </a:spcAft>
              <a:buClr>
                <a:schemeClr val="accent2"/>
              </a:buClr>
              <a:buSzPts val="2815"/>
              <a:buFont typeface="Noto Sans Symbols"/>
              <a:buNone/>
            </a:pPr>
            <a:r>
              <a:rPr b="0" i="0" lang="en-US" sz="3060" u="none" cap="none" strike="noStrike">
                <a:solidFill>
                  <a:schemeClr val="dk2"/>
                </a:solidFill>
                <a:latin typeface="Arial"/>
                <a:ea typeface="Arial"/>
                <a:cs typeface="Arial"/>
                <a:sym typeface="Arial"/>
              </a:rPr>
              <a:t>Horizon</a:t>
            </a:r>
            <a:endParaRPr/>
          </a:p>
          <a:p>
            <a:pPr indent="-306000" lvl="0" marL="306000" marR="0" rtl="0" algn="l">
              <a:lnSpc>
                <a:spcPct val="80000"/>
              </a:lnSpc>
              <a:spcBef>
                <a:spcPts val="1212"/>
              </a:spcBef>
              <a:spcAft>
                <a:spcPts val="0"/>
              </a:spcAft>
              <a:buClr>
                <a:schemeClr val="accent2"/>
              </a:buClr>
              <a:buSzPts val="2815"/>
              <a:buFont typeface="Noto Sans Symbols"/>
              <a:buChar char="◼"/>
            </a:pPr>
            <a:r>
              <a:rPr b="0" i="0" lang="en-US" sz="3060" u="none" cap="none" strike="noStrike">
                <a:solidFill>
                  <a:schemeClr val="dk2"/>
                </a:solidFill>
                <a:latin typeface="Arial"/>
                <a:ea typeface="Arial"/>
                <a:cs typeface="Arial"/>
                <a:sym typeface="Arial"/>
              </a:rPr>
              <a:t>Dashboard quản trị OpenStack</a:t>
            </a:r>
            <a:endParaRPr b="0" i="0" sz="3060" u="none" cap="none" strike="noStrike">
              <a:solidFill>
                <a:schemeClr val="dk2"/>
              </a:solidFill>
              <a:latin typeface="Arial"/>
              <a:ea typeface="Arial"/>
              <a:cs typeface="Arial"/>
              <a:sym typeface="Arial"/>
            </a:endParaRPr>
          </a:p>
          <a:p>
            <a:pPr indent="0" lvl="0" marL="0" marR="0" rtl="0" algn="l">
              <a:lnSpc>
                <a:spcPct val="80000"/>
              </a:lnSpc>
              <a:spcBef>
                <a:spcPts val="1076"/>
              </a:spcBef>
              <a:spcAft>
                <a:spcPts val="0"/>
              </a:spcAft>
              <a:buClr>
                <a:schemeClr val="accent2"/>
              </a:buClr>
              <a:buSzPts val="2190"/>
              <a:buFont typeface="Noto Sans Symbols"/>
              <a:buNone/>
            </a:pPr>
            <a:r>
              <a:rPr b="0" i="0" lang="en-US" sz="2380" u="none" cap="none" strike="noStrike">
                <a:solidFill>
                  <a:schemeClr val="dk2"/>
                </a:solidFill>
                <a:latin typeface="Arial"/>
                <a:ea typeface="Arial"/>
                <a:cs typeface="Arial"/>
                <a:sym typeface="Arial"/>
              </a:rPr>
              <a:t>🡪 Demo: </a:t>
            </a:r>
            <a:r>
              <a:rPr b="0" i="0" lang="en-US" sz="2380" u="sng" cap="none" strike="noStrike">
                <a:solidFill>
                  <a:schemeClr val="dk2"/>
                </a:solidFill>
                <a:latin typeface="Arial"/>
                <a:ea typeface="Arial"/>
                <a:cs typeface="Arial"/>
                <a:sym typeface="Arial"/>
                <a:hlinkClick r:id="rId3">
                  <a:extLst>
                    <a:ext uri="{A12FA001-AC4F-418D-AE19-62706E023703}">
                      <ahyp:hlinkClr val="tx"/>
                    </a:ext>
                  </a:extLst>
                </a:hlinkClick>
              </a:rPr>
              <a:t>https://openstack.cloudrity.site</a:t>
            </a:r>
            <a:r>
              <a:rPr b="0" i="0" lang="en-US" sz="2380" u="none" cap="none" strike="noStrike">
                <a:solidFill>
                  <a:schemeClr val="dk2"/>
                </a:solidFill>
                <a:latin typeface="Arial"/>
                <a:ea typeface="Arial"/>
                <a:cs typeface="Arial"/>
                <a:sym typeface="Arial"/>
              </a:rPr>
              <a:t> </a:t>
            </a:r>
            <a:endParaRPr b="0" i="0" sz="2380" u="none" cap="none" strike="noStrike">
              <a:solidFill>
                <a:schemeClr val="dk2"/>
              </a:solidFill>
              <a:latin typeface="Arial"/>
              <a:ea typeface="Arial"/>
              <a:cs typeface="Arial"/>
              <a:sym typeface="Arial"/>
            </a:endParaRPr>
          </a:p>
          <a:p>
            <a:pPr indent="-216617" lvl="0" marL="30600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a:p>
            <a:pPr indent="0" lvl="0" marL="0" marR="0" rtl="0" algn="l">
              <a:lnSpc>
                <a:spcPct val="80000"/>
              </a:lnSpc>
              <a:spcBef>
                <a:spcPts val="906"/>
              </a:spcBef>
              <a:spcAft>
                <a:spcPts val="0"/>
              </a:spcAft>
              <a:buClr>
                <a:schemeClr val="accent2"/>
              </a:buClr>
              <a:buSzPts val="1408"/>
              <a:buFont typeface="Noto Sans Symbols"/>
              <a:buNone/>
            </a:pPr>
            <a:r>
              <a:t/>
            </a:r>
            <a:endParaRPr b="0" i="0" sz="1530" u="none" cap="none" strike="noStrike">
              <a:solidFill>
                <a:schemeClr val="dk2"/>
              </a:solidFill>
              <a:latin typeface="Gill Sans"/>
              <a:ea typeface="Gill Sans"/>
              <a:cs typeface="Gill Sans"/>
              <a:sym typeface="Gill Sans"/>
            </a:endParaRPr>
          </a:p>
        </p:txBody>
      </p:sp>
      <p:pic>
        <p:nvPicPr>
          <p:cNvPr id="189" name="Google Shape;189;p14"/>
          <p:cNvPicPr preferRelativeResize="0"/>
          <p:nvPr>
            <p:ph idx="1" type="body"/>
          </p:nvPr>
        </p:nvPicPr>
        <p:blipFill rotWithShape="1">
          <a:blip r:embed="rId4">
            <a:alphaModFix/>
          </a:blip>
          <a:srcRect b="0" l="0" r="0" t="0"/>
          <a:stretch/>
        </p:blipFill>
        <p:spPr>
          <a:xfrm>
            <a:off x="5859098" y="1906904"/>
            <a:ext cx="6037246" cy="48783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95" name="Google Shape;195;p15"/>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96" name="Google Shape;196;p15"/>
          <p:cNvSpPr txBox="1"/>
          <p:nvPr/>
        </p:nvSpPr>
        <p:spPr>
          <a:xfrm>
            <a:off x="462657" y="2032659"/>
            <a:ext cx="5051175" cy="4106004"/>
          </a:xfrm>
          <a:prstGeom prst="rect">
            <a:avLst/>
          </a:prstGeom>
          <a:noFill/>
          <a:ln>
            <a:noFill/>
          </a:ln>
        </p:spPr>
        <p:txBody>
          <a:bodyPr anchorCtr="0" anchor="ctr" bIns="45700" lIns="91425" spcFirstLastPara="1" rIns="91425" wrap="square" tIns="45700">
            <a:normAutofit/>
          </a:bodyPr>
          <a:lstStyle/>
          <a:p>
            <a:pPr indent="-248164" lvl="0" marL="306000" marR="0" rtl="0" algn="l">
              <a:lnSpc>
                <a:spcPct val="80000"/>
              </a:lnSpc>
              <a:spcBef>
                <a:spcPts val="0"/>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248164" lvl="0" marL="30600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996"/>
              </a:spcBef>
              <a:spcAft>
                <a:spcPts val="0"/>
              </a:spcAft>
              <a:buClr>
                <a:schemeClr val="accent2"/>
              </a:buClr>
              <a:buSzPts val="1821"/>
              <a:buFont typeface="Noto Sans Symbols"/>
              <a:buNone/>
            </a:pPr>
            <a:r>
              <a:rPr b="0" i="0" lang="en-US" sz="1979" u="none" cap="none" strike="noStrike">
                <a:solidFill>
                  <a:schemeClr val="dk2"/>
                </a:solidFill>
                <a:latin typeface="Arial"/>
                <a:ea typeface="Arial"/>
                <a:cs typeface="Arial"/>
                <a:sym typeface="Arial"/>
              </a:rPr>
              <a:t>Heat – Service Orchestration</a:t>
            </a:r>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Hỗ trợ tự động triển khai và cấu hình một khối ứng dụng phức tạp gồm nhiều VMs, nhiều thành phần</a:t>
            </a:r>
            <a:endParaRPr b="0" i="0" sz="1979" u="none" cap="none" strike="noStrike">
              <a:solidFill>
                <a:schemeClr val="dk2"/>
              </a:solidFill>
              <a:latin typeface="Arial"/>
              <a:ea typeface="Arial"/>
              <a:cs typeface="Arial"/>
              <a:sym typeface="Arial"/>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Sử dụng templates để định nghĩa topology cho ứng dụng</a:t>
            </a:r>
            <a:endParaRPr b="0" i="0" sz="1979" u="none" cap="none" strike="noStrike">
              <a:solidFill>
                <a:schemeClr val="dk2"/>
              </a:solidFill>
              <a:latin typeface="Arial"/>
              <a:ea typeface="Arial"/>
              <a:cs typeface="Arial"/>
              <a:sym typeface="Arial"/>
            </a:endParaRPr>
          </a:p>
          <a:p>
            <a:pPr indent="-306000" lvl="0" marL="306000" marR="0" rtl="0" algn="l">
              <a:lnSpc>
                <a:spcPct val="80000"/>
              </a:lnSpc>
              <a:spcBef>
                <a:spcPts val="996"/>
              </a:spcBef>
              <a:spcAft>
                <a:spcPts val="0"/>
              </a:spcAft>
              <a:buClr>
                <a:schemeClr val="accent2"/>
              </a:buClr>
              <a:buSzPts val="1821"/>
              <a:buFont typeface="Noto Sans Symbols"/>
              <a:buChar char="◼"/>
            </a:pPr>
            <a:r>
              <a:rPr b="0" i="0" lang="en-US" sz="1979" u="none" cap="none" strike="noStrike">
                <a:solidFill>
                  <a:schemeClr val="dk2"/>
                </a:solidFill>
                <a:latin typeface="Arial"/>
                <a:ea typeface="Arial"/>
                <a:cs typeface="Arial"/>
                <a:sym typeface="Arial"/>
              </a:rPr>
              <a:t>Templates có thể tái sử dụng để triển khai/hủy bỏ ứng dụng nhanh chóng, thuận tiện</a:t>
            </a:r>
            <a:endParaRPr b="0" i="0" sz="1979" u="none" cap="none" strike="noStrike">
              <a:solidFill>
                <a:schemeClr val="dk2"/>
              </a:solidFill>
              <a:latin typeface="Arial"/>
              <a:ea typeface="Arial"/>
              <a:cs typeface="Arial"/>
              <a:sym typeface="Arial"/>
            </a:endParaRPr>
          </a:p>
          <a:p>
            <a:pPr indent="0" lvl="0" marL="0" marR="0" rtl="0" algn="l">
              <a:lnSpc>
                <a:spcPct val="80000"/>
              </a:lnSpc>
              <a:spcBef>
                <a:spcPts val="996"/>
              </a:spcBef>
              <a:spcAft>
                <a:spcPts val="0"/>
              </a:spcAft>
              <a:buClr>
                <a:schemeClr val="accent2"/>
              </a:buClr>
              <a:buSzPts val="1821"/>
              <a:buFont typeface="Noto Sans Symbols"/>
              <a:buNone/>
            </a:pPr>
            <a:r>
              <a:rPr b="0" i="0" lang="en-US" sz="1979" u="none" cap="none" strike="noStrike">
                <a:solidFill>
                  <a:schemeClr val="dk2"/>
                </a:solidFill>
                <a:latin typeface="Arial"/>
                <a:ea typeface="Arial"/>
                <a:cs typeface="Arial"/>
                <a:sym typeface="Arial"/>
              </a:rPr>
              <a:t>🡪 Demo: </a:t>
            </a:r>
            <a:r>
              <a:rPr b="0" i="0" lang="en-US" sz="1979" u="sng" cap="none" strike="noStrike">
                <a:solidFill>
                  <a:schemeClr val="dk2"/>
                </a:solidFill>
                <a:latin typeface="Arial"/>
                <a:ea typeface="Arial"/>
                <a:cs typeface="Arial"/>
                <a:sym typeface="Arial"/>
                <a:hlinkClick r:id="rId3">
                  <a:extLst>
                    <a:ext uri="{A12FA001-AC4F-418D-AE19-62706E023703}">
                      <ahyp:hlinkClr val="tx"/>
                    </a:ext>
                  </a:extLst>
                </a:hlinkClick>
              </a:rPr>
              <a:t>https://openstack.cloudrity.site</a:t>
            </a:r>
            <a:r>
              <a:rPr b="0" i="0" lang="en-US" sz="1979" u="none" cap="none" strike="noStrike">
                <a:solidFill>
                  <a:schemeClr val="dk2"/>
                </a:solidFill>
                <a:latin typeface="Arial"/>
                <a:ea typeface="Arial"/>
                <a:cs typeface="Arial"/>
                <a:sym typeface="Arial"/>
              </a:rPr>
              <a:t> </a:t>
            </a:r>
            <a:endParaRPr b="0" i="0" sz="1979" u="none" cap="none" strike="noStrike">
              <a:solidFill>
                <a:schemeClr val="dk2"/>
              </a:solidFill>
              <a:latin typeface="Arial"/>
              <a:ea typeface="Arial"/>
              <a:cs typeface="Arial"/>
              <a:sym typeface="Arial"/>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248164" lvl="0" marL="30600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a:p>
            <a:pPr indent="0" lvl="0" marL="0" marR="0" rtl="0" algn="l">
              <a:lnSpc>
                <a:spcPct val="80000"/>
              </a:lnSpc>
              <a:spcBef>
                <a:spcPts val="798"/>
              </a:spcBef>
              <a:spcAft>
                <a:spcPts val="0"/>
              </a:spcAft>
              <a:buClr>
                <a:schemeClr val="accent2"/>
              </a:buClr>
              <a:buSzPts val="911"/>
              <a:buFont typeface="Noto Sans Symbols"/>
              <a:buNone/>
            </a:pPr>
            <a:r>
              <a:t/>
            </a:r>
            <a:endParaRPr b="0" i="0" sz="989" u="none" cap="none" strike="noStrike">
              <a:solidFill>
                <a:schemeClr val="dk2"/>
              </a:solidFill>
              <a:latin typeface="Gill Sans"/>
              <a:ea typeface="Gill Sans"/>
              <a:cs typeface="Gill Sans"/>
              <a:sym typeface="Gill Sans"/>
            </a:endParaRPr>
          </a:p>
        </p:txBody>
      </p:sp>
      <p:pic>
        <p:nvPicPr>
          <p:cNvPr id="197" name="Google Shape;197;p15"/>
          <p:cNvPicPr preferRelativeResize="0"/>
          <p:nvPr>
            <p:ph idx="1" type="body"/>
          </p:nvPr>
        </p:nvPicPr>
        <p:blipFill rotWithShape="1">
          <a:blip r:embed="rId4">
            <a:alphaModFix/>
          </a:blip>
          <a:srcRect b="0" l="0" r="0" t="0"/>
          <a:stretch/>
        </p:blipFill>
        <p:spPr>
          <a:xfrm>
            <a:off x="5740226" y="1915631"/>
            <a:ext cx="6037246" cy="48783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pic>
        <p:nvPicPr>
          <p:cNvPr id="203" name="Google Shape;203;p16"/>
          <p:cNvPicPr preferRelativeResize="0"/>
          <p:nvPr>
            <p:ph idx="1" type="body"/>
          </p:nvPr>
        </p:nvPicPr>
        <p:blipFill rotWithShape="1">
          <a:blip r:embed="rId3">
            <a:alphaModFix/>
          </a:blip>
          <a:srcRect b="0" l="0" r="0" t="0"/>
          <a:stretch/>
        </p:blipFill>
        <p:spPr>
          <a:xfrm>
            <a:off x="2699192" y="1873874"/>
            <a:ext cx="9027220" cy="4307470"/>
          </a:xfrm>
          <a:prstGeom prst="rect">
            <a:avLst/>
          </a:prstGeom>
          <a:noFill/>
          <a:ln>
            <a:noFill/>
          </a:ln>
        </p:spPr>
      </p:pic>
      <p:sp>
        <p:nvSpPr>
          <p:cNvPr id="204" name="Google Shape;204;p16"/>
          <p:cNvSpPr txBox="1"/>
          <p:nvPr/>
        </p:nvSpPr>
        <p:spPr>
          <a:xfrm>
            <a:off x="462657" y="2032659"/>
            <a:ext cx="2051943" cy="2959965"/>
          </a:xfrm>
          <a:prstGeom prst="rect">
            <a:avLst/>
          </a:prstGeom>
          <a:noFill/>
          <a:ln>
            <a:noFill/>
          </a:ln>
        </p:spPr>
        <p:txBody>
          <a:bodyPr anchorCtr="0" anchor="ctr" bIns="45700" lIns="91425" spcFirstLastPara="1" rIns="91425" wrap="square" tIns="45700">
            <a:normAutofit/>
          </a:bodyPr>
          <a:lstStyle/>
          <a:p>
            <a:pPr indent="-232390" lvl="0" marL="306000" marR="0" rtl="0" algn="l">
              <a:lnSpc>
                <a:spcPct val="80000"/>
              </a:lnSpc>
              <a:spcBef>
                <a:spcPts val="0"/>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0" lvl="0" marL="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306000" lvl="0" marL="306000" marR="0" rtl="0" algn="l">
              <a:lnSpc>
                <a:spcPct val="80000"/>
              </a:lnSpc>
              <a:spcBef>
                <a:spcPts val="1034"/>
              </a:spcBef>
              <a:spcAft>
                <a:spcPts val="0"/>
              </a:spcAft>
              <a:buClr>
                <a:schemeClr val="accent2"/>
              </a:buClr>
              <a:buSzPts val="1996"/>
              <a:buFont typeface="Noto Sans Symbols"/>
              <a:buChar char="◼"/>
            </a:pPr>
            <a:r>
              <a:rPr b="0" i="0" lang="en-US" sz="2170" u="none" cap="none" strike="noStrike">
                <a:solidFill>
                  <a:schemeClr val="dk2"/>
                </a:solidFill>
                <a:latin typeface="Arial"/>
                <a:ea typeface="Arial"/>
                <a:cs typeface="Arial"/>
                <a:sym typeface="Arial"/>
              </a:rPr>
              <a:t>OpenStack Logical Architecture</a:t>
            </a:r>
            <a:endParaRPr b="0" i="0" sz="2170" u="none" cap="none" strike="noStrike">
              <a:solidFill>
                <a:schemeClr val="dk2"/>
              </a:solidFill>
              <a:latin typeface="Arial"/>
              <a:ea typeface="Arial"/>
              <a:cs typeface="Arial"/>
              <a:sym typeface="Arial"/>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232390" lvl="0" marL="30600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0" lvl="0" marL="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0" lvl="0" marL="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0" lvl="0" marL="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a:p>
            <a:pPr indent="0" lvl="0" marL="0" marR="0" rtl="0" algn="l">
              <a:lnSpc>
                <a:spcPct val="80000"/>
              </a:lnSpc>
              <a:spcBef>
                <a:spcPts val="852"/>
              </a:spcBef>
              <a:spcAft>
                <a:spcPts val="0"/>
              </a:spcAft>
              <a:buClr>
                <a:schemeClr val="accent2"/>
              </a:buClr>
              <a:buSzPts val="1159"/>
              <a:buFont typeface="Noto Sans Symbols"/>
              <a:buNone/>
            </a:pPr>
            <a:r>
              <a:t/>
            </a:r>
            <a:endParaRPr b="0" i="0" sz="1260" u="none" cap="none" strike="noStrike">
              <a:solidFill>
                <a:schemeClr val="dk2"/>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10" name="Google Shape;210;p17"/>
          <p:cNvSpPr txBox="1"/>
          <p:nvPr>
            <p:ph idx="1" type="body"/>
          </p:nvPr>
        </p:nvSpPr>
        <p:spPr>
          <a:xfrm>
            <a:off x="581193" y="2180496"/>
            <a:ext cx="4182832"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Mô hình tổng quan toàn hệ thống</a:t>
            </a:r>
            <a:endParaRPr>
              <a:latin typeface="Arial"/>
              <a:ea typeface="Arial"/>
              <a:cs typeface="Arial"/>
              <a:sym typeface="Arial"/>
            </a:endParaRPr>
          </a:p>
        </p:txBody>
      </p:sp>
      <p:pic>
        <p:nvPicPr>
          <p:cNvPr descr="physical" id="211" name="Google Shape;211;p17"/>
          <p:cNvPicPr preferRelativeResize="0"/>
          <p:nvPr/>
        </p:nvPicPr>
        <p:blipFill rotWithShape="1">
          <a:blip r:embed="rId3">
            <a:alphaModFix/>
          </a:blip>
          <a:srcRect b="0" l="0" r="0" t="0"/>
          <a:stretch/>
        </p:blipFill>
        <p:spPr>
          <a:xfrm>
            <a:off x="5502170" y="1850297"/>
            <a:ext cx="3794231" cy="49315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17" name="Google Shape;217;p18"/>
          <p:cNvSpPr txBox="1"/>
          <p:nvPr>
            <p:ph idx="1" type="body"/>
          </p:nvPr>
        </p:nvSpPr>
        <p:spPr>
          <a:xfrm>
            <a:off x="581192" y="2180496"/>
            <a:ext cx="425327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Mô hình các ứng dụng</a:t>
            </a:r>
            <a:endParaRPr>
              <a:latin typeface="Arial"/>
              <a:ea typeface="Arial"/>
              <a:cs typeface="Arial"/>
              <a:sym typeface="Arial"/>
            </a:endParaRPr>
          </a:p>
        </p:txBody>
      </p:sp>
      <p:pic>
        <p:nvPicPr>
          <p:cNvPr descr="logical" id="218" name="Google Shape;218;p18"/>
          <p:cNvPicPr preferRelativeResize="0"/>
          <p:nvPr/>
        </p:nvPicPr>
        <p:blipFill rotWithShape="1">
          <a:blip r:embed="rId3">
            <a:alphaModFix/>
          </a:blip>
          <a:srcRect b="0" l="0" r="0" t="0"/>
          <a:stretch/>
        </p:blipFill>
        <p:spPr>
          <a:xfrm>
            <a:off x="4557502" y="1828801"/>
            <a:ext cx="4220738" cy="5029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24" name="Google Shape;224;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Yêu cầu về networking: Mỗi một loại ứng dụng chạy trong một VLAN riêng. Ví dụ:</a:t>
            </a:r>
            <a:endParaRPr>
              <a:latin typeface="Arial"/>
              <a:ea typeface="Arial"/>
              <a:cs typeface="Arial"/>
              <a:sym typeface="Arial"/>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graphicFrame>
        <p:nvGraphicFramePr>
          <p:cNvPr id="225" name="Google Shape;225;p19"/>
          <p:cNvGraphicFramePr/>
          <p:nvPr/>
        </p:nvGraphicFramePr>
        <p:xfrm>
          <a:off x="1042539" y="3041142"/>
          <a:ext cx="3000000" cy="3000000"/>
        </p:xfrm>
        <a:graphic>
          <a:graphicData uri="http://schemas.openxmlformats.org/drawingml/2006/table">
            <a:tbl>
              <a:tblPr bandRow="1" firstCol="1" firstRow="1">
                <a:noFill/>
                <a:tableStyleId>{18683B01-D8E5-4CDA-97BE-FDE359348F81}</a:tableStyleId>
              </a:tblPr>
              <a:tblGrid>
                <a:gridCol w="4160450"/>
                <a:gridCol w="4160450"/>
              </a:tblGrid>
              <a:tr h="527450">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HAproxy</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0" marB="0" marR="68575" marL="68575"/>
                </a:tc>
              </a:tr>
              <a:tr h="527450">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Webservers</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0" marB="0" marR="68575" marL="68575"/>
                </a:tc>
              </a:tr>
              <a:tr h="527450">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Databases</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0" marB="0" marR="68575" marL="68575"/>
                </a:tc>
              </a:tr>
              <a:tr h="527450">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Active Directory</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0" marB="0" marR="68575" marL="68575"/>
                </a:tc>
              </a:tr>
              <a:tr h="527450">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Backup servers</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AGENDA</a:t>
            </a:r>
            <a:endParaRPr>
              <a:latin typeface="Arial"/>
              <a:ea typeface="Arial"/>
              <a:cs typeface="Arial"/>
              <a:sym typeface="Arial"/>
            </a:endParaRPr>
          </a:p>
        </p:txBody>
      </p:sp>
      <p:sp>
        <p:nvSpPr>
          <p:cNvPr id="102" name="Google Shape;102;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208"/>
              <a:buNone/>
            </a:pPr>
            <a:r>
              <a:rPr lang="en-US" sz="2400">
                <a:latin typeface="Arial"/>
                <a:ea typeface="Arial"/>
                <a:cs typeface="Arial"/>
                <a:sym typeface="Arial"/>
              </a:rPr>
              <a:t>I. Cloud Computing</a:t>
            </a:r>
            <a:endParaRPr sz="2400">
              <a:latin typeface="Arial"/>
              <a:ea typeface="Arial"/>
              <a:cs typeface="Arial"/>
              <a:sym typeface="Arial"/>
            </a:endParaRPr>
          </a:p>
          <a:p>
            <a:pPr indent="0" lvl="0" marL="0" rtl="0" algn="l">
              <a:spcBef>
                <a:spcPts val="1080"/>
              </a:spcBef>
              <a:spcAft>
                <a:spcPts val="0"/>
              </a:spcAft>
              <a:buSzPts val="2208"/>
              <a:buNone/>
            </a:pPr>
            <a:r>
              <a:rPr lang="en-US" sz="2400">
                <a:latin typeface="Arial"/>
                <a:ea typeface="Arial"/>
                <a:cs typeface="Arial"/>
                <a:sym typeface="Arial"/>
              </a:rPr>
              <a:t>II. OpenStack &amp; Use cases</a:t>
            </a:r>
            <a:endParaRPr sz="2400">
              <a:latin typeface="Arial"/>
              <a:ea typeface="Arial"/>
              <a:cs typeface="Arial"/>
              <a:sym typeface="Arial"/>
            </a:endParaRPr>
          </a:p>
          <a:p>
            <a:pPr indent="0" lvl="0" marL="0" rtl="0" algn="l">
              <a:spcBef>
                <a:spcPts val="1080"/>
              </a:spcBef>
              <a:spcAft>
                <a:spcPts val="0"/>
              </a:spcAft>
              <a:buSzPts val="2208"/>
              <a:buNone/>
            </a:pPr>
            <a:r>
              <a:rPr lang="en-US" sz="2400">
                <a:latin typeface="Arial"/>
                <a:ea typeface="Arial"/>
                <a:cs typeface="Arial"/>
                <a:sym typeface="Arial"/>
              </a:rPr>
              <a:t>III. OpenStack Architecture &amp; Components</a:t>
            </a:r>
            <a:endParaRPr/>
          </a:p>
          <a:p>
            <a:pPr indent="0" lvl="0" marL="0" rtl="0" algn="l">
              <a:spcBef>
                <a:spcPts val="1080"/>
              </a:spcBef>
              <a:spcAft>
                <a:spcPts val="0"/>
              </a:spcAft>
              <a:buSzPts val="2208"/>
              <a:buNone/>
            </a:pPr>
            <a:r>
              <a:rPr lang="en-US" sz="2400">
                <a:latin typeface="Arial"/>
                <a:ea typeface="Arial"/>
                <a:cs typeface="Arial"/>
                <a:sym typeface="Arial"/>
              </a:rPr>
              <a:t>IV. OpenStack Deployment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31" name="Google Shape;231;p20"/>
          <p:cNvSpPr txBox="1"/>
          <p:nvPr>
            <p:ph idx="1" type="body"/>
          </p:nvPr>
        </p:nvSpPr>
        <p:spPr>
          <a:xfrm>
            <a:off x="581193" y="2180496"/>
            <a:ext cx="3305007"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Quy hoach các lớp quản lý</a:t>
            </a:r>
            <a:endParaRPr>
              <a:latin typeface="Arial"/>
              <a:ea typeface="Arial"/>
              <a:cs typeface="Arial"/>
              <a:sym typeface="Arial"/>
            </a:endParaRPr>
          </a:p>
        </p:txBody>
      </p:sp>
      <p:sp>
        <p:nvSpPr>
          <p:cNvPr id="232" name="Google Shape;232;p20"/>
          <p:cNvSpPr/>
          <p:nvPr/>
        </p:nvSpPr>
        <p:spPr>
          <a:xfrm>
            <a:off x="4526280" y="2180496"/>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33" name="Google Shape;233;p20"/>
          <p:cNvGraphicFramePr/>
          <p:nvPr/>
        </p:nvGraphicFramePr>
        <p:xfrm>
          <a:off x="4239768" y="1872163"/>
          <a:ext cx="6537526" cy="5013269"/>
        </p:xfrm>
        <a:graphic>
          <a:graphicData uri="http://schemas.openxmlformats.org/presentationml/2006/ole">
            <mc:AlternateContent>
              <mc:Choice Requires="v">
                <p:oleObj r:id="rId4" imgH="5013269" imgW="6537526" progId="Visio.Drawing.15" spid="_x0000_s1">
                  <p:embed/>
                </p:oleObj>
              </mc:Choice>
              <mc:Fallback>
                <p:oleObj r:id="rId5" imgH="5013269" imgW="6537526" progId="Visio.Drawing.15">
                  <p:embed/>
                  <p:pic>
                    <p:nvPicPr>
                      <p:cNvPr id="233" name="Google Shape;233;p20"/>
                      <p:cNvPicPr preferRelativeResize="0"/>
                      <p:nvPr/>
                    </p:nvPicPr>
                    <p:blipFill rotWithShape="1">
                      <a:blip r:embed="rId6">
                        <a:alphaModFix/>
                      </a:blip>
                      <a:srcRect b="0" l="0" r="0" t="0"/>
                      <a:stretch/>
                    </p:blipFill>
                    <p:spPr>
                      <a:xfrm>
                        <a:off x="4239768" y="1872163"/>
                        <a:ext cx="6537526" cy="5013269"/>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39" name="Google Shape;239;p21"/>
          <p:cNvSpPr txBox="1"/>
          <p:nvPr>
            <p:ph idx="1" type="body"/>
          </p:nvPr>
        </p:nvSpPr>
        <p:spPr>
          <a:xfrm>
            <a:off x="581193" y="2180496"/>
            <a:ext cx="3500614"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Physical Networking – Firewall/Router </a:t>
            </a:r>
            <a:endParaRPr>
              <a:latin typeface="Arial"/>
              <a:ea typeface="Arial"/>
              <a:cs typeface="Arial"/>
              <a:sym typeface="Arial"/>
            </a:endParaRPr>
          </a:p>
        </p:txBody>
      </p:sp>
      <p:sp>
        <p:nvSpPr>
          <p:cNvPr id="240" name="Google Shape;240;p21"/>
          <p:cNvSpPr/>
          <p:nvPr/>
        </p:nvSpPr>
        <p:spPr>
          <a:xfrm>
            <a:off x="4224527" y="1847087"/>
            <a:ext cx="18946286" cy="4741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41" name="Google Shape;241;p21"/>
          <p:cNvGraphicFramePr/>
          <p:nvPr/>
        </p:nvGraphicFramePr>
        <p:xfrm>
          <a:off x="4224527" y="1847088"/>
          <a:ext cx="6426140" cy="4836516"/>
        </p:xfrm>
        <a:graphic>
          <a:graphicData uri="http://schemas.openxmlformats.org/presentationml/2006/ole">
            <mc:AlternateContent>
              <mc:Choice Requires="v">
                <p:oleObj r:id="rId4" imgH="4836516" imgW="6426140" progId="Visio.Drawing.15" spid="_x0000_s1">
                  <p:embed/>
                </p:oleObj>
              </mc:Choice>
              <mc:Fallback>
                <p:oleObj r:id="rId5" imgH="4836516" imgW="6426140" progId="Visio.Drawing.15">
                  <p:embed/>
                  <p:pic>
                    <p:nvPicPr>
                      <p:cNvPr id="241" name="Google Shape;241;p21"/>
                      <p:cNvPicPr preferRelativeResize="0"/>
                      <p:nvPr/>
                    </p:nvPicPr>
                    <p:blipFill rotWithShape="1">
                      <a:blip r:embed="rId6">
                        <a:alphaModFix/>
                      </a:blip>
                      <a:srcRect b="0" l="0" r="0" t="0"/>
                      <a:stretch/>
                    </p:blipFill>
                    <p:spPr>
                      <a:xfrm>
                        <a:off x="4224527" y="1847088"/>
                        <a:ext cx="6426140" cy="4836516"/>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47" name="Google Shape;247;p2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Physical Networking – Cấu hình switch L3</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0" lvl="0" marL="0" rtl="0" algn="l">
              <a:spcBef>
                <a:spcPts val="960"/>
              </a:spcBef>
              <a:spcAft>
                <a:spcPts val="0"/>
              </a:spcAft>
              <a:buSzPts val="1656"/>
              <a:buNone/>
            </a:pPr>
            <a:r>
              <a:rPr lang="en-US"/>
              <a:t> </a:t>
            </a:r>
            <a:endParaRPr/>
          </a:p>
        </p:txBody>
      </p:sp>
      <p:graphicFrame>
        <p:nvGraphicFramePr>
          <p:cNvPr id="248" name="Google Shape;248;p22"/>
          <p:cNvGraphicFramePr/>
          <p:nvPr/>
        </p:nvGraphicFramePr>
        <p:xfrm>
          <a:off x="981722" y="2712384"/>
          <a:ext cx="3000000" cy="3000000"/>
        </p:xfrm>
        <a:graphic>
          <a:graphicData uri="http://schemas.openxmlformats.org/drawingml/2006/table">
            <a:tbl>
              <a:tblPr bandRow="1" firstCol="1" firstRow="1">
                <a:noFill/>
                <a:tableStyleId>{18683B01-D8E5-4CDA-97BE-FDE359348F81}</a:tableStyleId>
              </a:tblPr>
              <a:tblGrid>
                <a:gridCol w="1103300"/>
                <a:gridCol w="5884225"/>
                <a:gridCol w="3493750"/>
              </a:tblGrid>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VLAN</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Network</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Gateway</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2</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172.16.3.0/24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172.16.3.1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172.16.4.0/24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172.16.4.1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172.16.5.0/24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172.16.5.1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172.16.6.0/24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172.16.6.1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172.16.7.0/24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172.16.7.1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20</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172.16.20.0/24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172.16.20.1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21</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172.16.21.0/24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172.16.21.1</a:t>
                      </a:r>
                      <a:endParaRPr sz="1800" u="none" cap="none" strike="noStrike">
                        <a:latin typeface="Arial"/>
                        <a:ea typeface="Arial"/>
                        <a:cs typeface="Arial"/>
                        <a:sym typeface="Arial"/>
                      </a:endParaRPr>
                    </a:p>
                  </a:txBody>
                  <a:tcPr marT="0" marB="0" marR="68575" marL="68575"/>
                </a:tc>
              </a:tr>
              <a:tr h="3924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100</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172.16.100.0/24</a:t>
                      </a:r>
                      <a:endParaRPr sz="18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172.16.100.1</a:t>
                      </a:r>
                      <a:endParaRPr sz="18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54" name="Google Shape;254;p23"/>
          <p:cNvSpPr txBox="1"/>
          <p:nvPr>
            <p:ph idx="1" type="body"/>
          </p:nvPr>
        </p:nvSpPr>
        <p:spPr>
          <a:xfrm>
            <a:off x="581192" y="2180496"/>
            <a:ext cx="2897299"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Physical Networking – Kết nối mạng để quản lý các server vật lý </a:t>
            </a:r>
            <a:endParaRPr>
              <a:latin typeface="Arial"/>
              <a:ea typeface="Arial"/>
              <a:cs typeface="Arial"/>
              <a:sym typeface="Arial"/>
            </a:endParaRPr>
          </a:p>
        </p:txBody>
      </p:sp>
      <p:sp>
        <p:nvSpPr>
          <p:cNvPr id="255" name="Google Shape;255;p23"/>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56" name="Google Shape;256;p23"/>
          <p:cNvGraphicFramePr/>
          <p:nvPr/>
        </p:nvGraphicFramePr>
        <p:xfrm>
          <a:off x="3906051" y="2006600"/>
          <a:ext cx="7704757" cy="4013066"/>
        </p:xfrm>
        <a:graphic>
          <a:graphicData uri="http://schemas.openxmlformats.org/presentationml/2006/ole">
            <mc:AlternateContent>
              <mc:Choice Requires="v">
                <p:oleObj r:id="rId4" imgH="4013066" imgW="7704757" progId="Visio.Drawing.15" spid="_x0000_s1">
                  <p:embed/>
                </p:oleObj>
              </mc:Choice>
              <mc:Fallback>
                <p:oleObj r:id="rId5" imgH="4013066" imgW="7704757" progId="Visio.Drawing.15">
                  <p:embed/>
                  <p:pic>
                    <p:nvPicPr>
                      <p:cNvPr id="256" name="Google Shape;256;p23"/>
                      <p:cNvPicPr preferRelativeResize="0"/>
                      <p:nvPr/>
                    </p:nvPicPr>
                    <p:blipFill rotWithShape="1">
                      <a:blip r:embed="rId6">
                        <a:alphaModFix/>
                      </a:blip>
                      <a:srcRect b="0" l="0" r="0" t="0"/>
                      <a:stretch/>
                    </p:blipFill>
                    <p:spPr>
                      <a:xfrm>
                        <a:off x="3906051" y="2006600"/>
                        <a:ext cx="7704757" cy="4013066"/>
                      </a:xfrm>
                      <a:prstGeom prst="rect">
                        <a:avLst/>
                      </a:prstGeom>
                      <a:no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62" name="Google Shape;262;p24"/>
          <p:cNvSpPr txBox="1"/>
          <p:nvPr>
            <p:ph idx="1" type="body"/>
          </p:nvPr>
        </p:nvSpPr>
        <p:spPr>
          <a:xfrm>
            <a:off x="581192" y="2180496"/>
            <a:ext cx="2576787"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Physical Networking – Kết nối mạng cho việc quản lý các VM</a:t>
            </a:r>
            <a:endParaRPr>
              <a:latin typeface="Arial"/>
              <a:ea typeface="Arial"/>
              <a:cs typeface="Arial"/>
              <a:sym typeface="Arial"/>
            </a:endParaRPr>
          </a:p>
        </p:txBody>
      </p:sp>
      <p:sp>
        <p:nvSpPr>
          <p:cNvPr id="263" name="Google Shape;263;p24"/>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64" name="Google Shape;264;p24"/>
          <p:cNvGraphicFramePr/>
          <p:nvPr/>
        </p:nvGraphicFramePr>
        <p:xfrm>
          <a:off x="3962400" y="1864649"/>
          <a:ext cx="7737394" cy="4112818"/>
        </p:xfrm>
        <a:graphic>
          <a:graphicData uri="http://schemas.openxmlformats.org/presentationml/2006/ole">
            <mc:AlternateContent>
              <mc:Choice Requires="v">
                <p:oleObj r:id="rId4" imgH="4112818" imgW="7737394" progId="Visio.Drawing.15" spid="_x0000_s1">
                  <p:embed/>
                </p:oleObj>
              </mc:Choice>
              <mc:Fallback>
                <p:oleObj r:id="rId5" imgH="4112818" imgW="7737394" progId="Visio.Drawing.15">
                  <p:embed/>
                  <p:pic>
                    <p:nvPicPr>
                      <p:cNvPr id="264" name="Google Shape;264;p24"/>
                      <p:cNvPicPr preferRelativeResize="0"/>
                      <p:nvPr/>
                    </p:nvPicPr>
                    <p:blipFill rotWithShape="1">
                      <a:blip r:embed="rId6">
                        <a:alphaModFix/>
                      </a:blip>
                      <a:srcRect b="0" l="0" r="0" t="0"/>
                      <a:stretch/>
                    </p:blipFill>
                    <p:spPr>
                      <a:xfrm>
                        <a:off x="3962400" y="1864649"/>
                        <a:ext cx="7737394" cy="4112818"/>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70" name="Google Shape;270;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Physical Server</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0" lvl="0" marL="0" rtl="0" algn="l">
              <a:spcBef>
                <a:spcPts val="960"/>
              </a:spcBef>
              <a:spcAft>
                <a:spcPts val="0"/>
              </a:spcAft>
              <a:buSzPts val="1656"/>
              <a:buNone/>
            </a:pPr>
            <a:r>
              <a:rPr lang="en-US"/>
              <a:t> </a:t>
            </a:r>
            <a:endParaRPr/>
          </a:p>
        </p:txBody>
      </p:sp>
      <p:graphicFrame>
        <p:nvGraphicFramePr>
          <p:cNvPr id="271" name="Google Shape;271;p25"/>
          <p:cNvGraphicFramePr/>
          <p:nvPr/>
        </p:nvGraphicFramePr>
        <p:xfrm>
          <a:off x="704685" y="2753854"/>
          <a:ext cx="3000000" cy="3000000"/>
        </p:xfrm>
        <a:graphic>
          <a:graphicData uri="http://schemas.openxmlformats.org/drawingml/2006/table">
            <a:tbl>
              <a:tblPr bandRow="1" firstCol="1" firstRow="1">
                <a:noFill/>
                <a:tableStyleId>{18683B01-D8E5-4CDA-97BE-FDE359348F81}</a:tableStyleId>
              </a:tblPr>
              <a:tblGrid>
                <a:gridCol w="1685875"/>
                <a:gridCol w="9298675"/>
              </a:tblGrid>
              <a:tr h="4023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Số lượng</a:t>
                      </a:r>
                      <a:endParaRPr sz="16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3</a:t>
                      </a:r>
                      <a:endParaRPr sz="1600" u="none" cap="none" strike="noStrike">
                        <a:latin typeface="Arial"/>
                        <a:ea typeface="Arial"/>
                        <a:cs typeface="Arial"/>
                        <a:sym typeface="Arial"/>
                      </a:endParaRPr>
                    </a:p>
                  </a:txBody>
                  <a:tcPr marT="0" marB="0" marR="68575" marL="68575"/>
                </a:tc>
              </a:tr>
              <a:tr h="170125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CPU</a:t>
                      </a:r>
                      <a:endParaRPr sz="1600" u="none" cap="none" strike="noStrike">
                        <a:latin typeface="Arial"/>
                        <a:ea typeface="Arial"/>
                        <a:cs typeface="Arial"/>
                        <a:sym typeface="Arial"/>
                      </a:endParaRPr>
                    </a:p>
                  </a:txBody>
                  <a:tcPr marT="0" marB="0" marR="68575" marL="68575"/>
                </a:tc>
                <a:tc>
                  <a:txBody>
                    <a:bodyPr/>
                    <a:lstStyle/>
                    <a:p>
                      <a:pPr indent="-342900" lvl="0" marL="342900" marR="0" rtl="0" algn="l">
                        <a:lnSpc>
                          <a:spcPct val="107000"/>
                        </a:lnSpc>
                        <a:spcBef>
                          <a:spcPts val="0"/>
                        </a:spcBef>
                        <a:spcAft>
                          <a:spcPts val="0"/>
                        </a:spcAft>
                        <a:buClr>
                          <a:schemeClr val="dk1"/>
                        </a:buClr>
                        <a:buSzPts val="1600"/>
                        <a:buFont typeface="Times New Roman"/>
                        <a:buChar char="-"/>
                      </a:pPr>
                      <a:r>
                        <a:rPr lang="en-US" sz="1600" u="none" cap="none" strike="noStrike">
                          <a:latin typeface="Arial"/>
                          <a:ea typeface="Arial"/>
                          <a:cs typeface="Arial"/>
                          <a:sym typeface="Arial"/>
                        </a:rPr>
                        <a:t>Intel(R) Xeon(R) Silver 4214 CPU @ 2.20GHz</a:t>
                      </a:r>
                      <a:endParaRPr/>
                    </a:p>
                    <a:p>
                      <a:pPr indent="-342900" lvl="0" marL="342900" marR="0" rtl="0" algn="l">
                        <a:lnSpc>
                          <a:spcPct val="107000"/>
                        </a:lnSpc>
                        <a:spcBef>
                          <a:spcPts val="0"/>
                        </a:spcBef>
                        <a:spcAft>
                          <a:spcPts val="0"/>
                        </a:spcAft>
                        <a:buClr>
                          <a:schemeClr val="dk1"/>
                        </a:buClr>
                        <a:buSzPts val="1600"/>
                        <a:buFont typeface="Times New Roman"/>
                        <a:buChar char="-"/>
                      </a:pPr>
                      <a:r>
                        <a:rPr lang="en-US" sz="1600" u="none" cap="none" strike="noStrike">
                          <a:latin typeface="Arial"/>
                          <a:ea typeface="Arial"/>
                          <a:cs typeface="Arial"/>
                          <a:sym typeface="Arial"/>
                        </a:rPr>
                        <a:t>Sockets: 2</a:t>
                      </a:r>
                      <a:endParaRPr/>
                    </a:p>
                    <a:p>
                      <a:pPr indent="-342900" lvl="0" marL="342900" marR="0" rtl="0" algn="l">
                        <a:lnSpc>
                          <a:spcPct val="107000"/>
                        </a:lnSpc>
                        <a:spcBef>
                          <a:spcPts val="0"/>
                        </a:spcBef>
                        <a:spcAft>
                          <a:spcPts val="0"/>
                        </a:spcAft>
                        <a:buClr>
                          <a:schemeClr val="dk1"/>
                        </a:buClr>
                        <a:buSzPts val="1600"/>
                        <a:buFont typeface="Times New Roman"/>
                        <a:buChar char="-"/>
                      </a:pPr>
                      <a:r>
                        <a:rPr lang="en-US" sz="1600" u="none" cap="none" strike="noStrike">
                          <a:latin typeface="Arial"/>
                          <a:ea typeface="Arial"/>
                          <a:cs typeface="Arial"/>
                          <a:sym typeface="Arial"/>
                        </a:rPr>
                        <a:t>Cores: 12</a:t>
                      </a:r>
                      <a:endParaRPr/>
                    </a:p>
                    <a:p>
                      <a:pPr indent="-342900" lvl="0" marL="342900" marR="0" rtl="0" algn="l">
                        <a:lnSpc>
                          <a:spcPct val="107000"/>
                        </a:lnSpc>
                        <a:spcBef>
                          <a:spcPts val="0"/>
                        </a:spcBef>
                        <a:spcAft>
                          <a:spcPts val="0"/>
                        </a:spcAft>
                        <a:buClr>
                          <a:schemeClr val="dk1"/>
                        </a:buClr>
                        <a:buSzPts val="1600"/>
                        <a:buFont typeface="Times New Roman"/>
                        <a:buChar char="-"/>
                      </a:pPr>
                      <a:r>
                        <a:rPr lang="en-US" sz="1600" u="none" cap="none" strike="noStrike">
                          <a:latin typeface="Arial"/>
                          <a:ea typeface="Arial"/>
                          <a:cs typeface="Arial"/>
                          <a:sym typeface="Arial"/>
                        </a:rPr>
                        <a:t>Hyper threads: 48 (2 threads/core)</a:t>
                      </a:r>
                      <a:endParaRPr sz="1600" u="none" cap="none" strike="noStrike">
                        <a:latin typeface="Arial"/>
                        <a:ea typeface="Arial"/>
                        <a:cs typeface="Arial"/>
                        <a:sym typeface="Arial"/>
                      </a:endParaRPr>
                    </a:p>
                  </a:txBody>
                  <a:tcPr marT="0" marB="0" marR="68575" marL="68575"/>
                </a:tc>
              </a:tr>
              <a:tr h="4023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RAM</a:t>
                      </a:r>
                      <a:endParaRPr sz="16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125 GB</a:t>
                      </a:r>
                      <a:endParaRPr sz="1600" u="none" cap="none" strike="noStrike">
                        <a:latin typeface="Arial"/>
                        <a:ea typeface="Arial"/>
                        <a:cs typeface="Arial"/>
                        <a:sym typeface="Arial"/>
                      </a:endParaRPr>
                    </a:p>
                  </a:txBody>
                  <a:tcPr marT="0" marB="0" marR="68575" marL="68575"/>
                </a:tc>
              </a:tr>
              <a:tr h="80467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Disk</a:t>
                      </a:r>
                      <a:endParaRPr sz="16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OS: 1 * 447 GB</a:t>
                      </a:r>
                      <a:endParaRPr/>
                    </a:p>
                    <a:p>
                      <a:pPr indent="0" lvl="0" marL="0" marR="0" rtl="0" algn="l">
                        <a:spcBef>
                          <a:spcPts val="0"/>
                        </a:spcBef>
                        <a:spcAft>
                          <a:spcPts val="0"/>
                        </a:spcAft>
                        <a:buNone/>
                      </a:pPr>
                      <a:r>
                        <a:rPr lang="en-US" sz="1600" u="none" cap="none" strike="noStrike">
                          <a:latin typeface="Arial"/>
                          <a:ea typeface="Arial"/>
                          <a:cs typeface="Arial"/>
                          <a:sym typeface="Arial"/>
                        </a:rPr>
                        <a:t>Storage (for CEPH cluster): 3 (SSDs) * 894 GB</a:t>
                      </a:r>
                      <a:endParaRPr sz="1600" u="none" cap="none" strike="noStrike">
                        <a:latin typeface="Arial"/>
                        <a:ea typeface="Arial"/>
                        <a:cs typeface="Arial"/>
                        <a:sym typeface="Arial"/>
                      </a:endParaRPr>
                    </a:p>
                  </a:txBody>
                  <a:tcPr marT="0" marB="0" marR="68575" marL="68575"/>
                </a:tc>
              </a:tr>
              <a:tr h="4023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OS</a:t>
                      </a:r>
                      <a:endParaRPr sz="1600" u="none" cap="none" strike="noStrike">
                        <a:latin typeface="Arial"/>
                        <a:ea typeface="Arial"/>
                        <a:cs typeface="Arial"/>
                        <a:sym typeface="Arial"/>
                      </a:endParaRPr>
                    </a:p>
                  </a:txBody>
                  <a:tcPr marT="0" marB="0" marR="68575" marL="68575"/>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Ubuntu 18.04 server</a:t>
                      </a:r>
                      <a:endParaRPr sz="16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77" name="Google Shape;277;p26"/>
          <p:cNvSpPr txBox="1"/>
          <p:nvPr>
            <p:ph idx="1" type="body"/>
          </p:nvPr>
        </p:nvSpPr>
        <p:spPr>
          <a:xfrm>
            <a:off x="581193" y="2180496"/>
            <a:ext cx="3472334"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Cloud Infrastructure Services on Physical Servers</a:t>
            </a:r>
            <a:endParaRPr>
              <a:latin typeface="Arial"/>
              <a:ea typeface="Arial"/>
              <a:cs typeface="Arial"/>
              <a:sym typeface="Arial"/>
            </a:endParaRPr>
          </a:p>
        </p:txBody>
      </p:sp>
      <p:sp>
        <p:nvSpPr>
          <p:cNvPr id="278" name="Google Shape;278;p26"/>
          <p:cNvSpPr/>
          <p:nvPr/>
        </p:nvSpPr>
        <p:spPr>
          <a:xfrm>
            <a:off x="4666268" y="1715956"/>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79" name="Google Shape;279;p26"/>
          <p:cNvGraphicFramePr/>
          <p:nvPr/>
        </p:nvGraphicFramePr>
        <p:xfrm>
          <a:off x="4513867" y="1834490"/>
          <a:ext cx="5943600" cy="5143500"/>
        </p:xfrm>
        <a:graphic>
          <a:graphicData uri="http://schemas.openxmlformats.org/presentationml/2006/ole">
            <mc:AlternateContent>
              <mc:Choice Requires="v">
                <p:oleObj r:id="rId4" imgH="5143500" imgW="5943600" progId="Visio.Drawing.15" spid="_x0000_s1">
                  <p:embed/>
                </p:oleObj>
              </mc:Choice>
              <mc:Fallback>
                <p:oleObj r:id="rId5" imgH="5143500" imgW="5943600" progId="Visio.Drawing.15">
                  <p:embed/>
                  <p:pic>
                    <p:nvPicPr>
                      <p:cNvPr id="279" name="Google Shape;279;p26"/>
                      <p:cNvPicPr preferRelativeResize="0"/>
                      <p:nvPr/>
                    </p:nvPicPr>
                    <p:blipFill rotWithShape="1">
                      <a:blip r:embed="rId6">
                        <a:alphaModFix/>
                      </a:blip>
                      <a:srcRect b="0" l="0" r="0" t="0"/>
                      <a:stretch/>
                    </p:blipFill>
                    <p:spPr>
                      <a:xfrm>
                        <a:off x="4513867" y="1834490"/>
                        <a:ext cx="5943600" cy="51435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85" name="Google Shape;285;p27"/>
          <p:cNvSpPr txBox="1"/>
          <p:nvPr>
            <p:ph idx="1" type="body"/>
          </p:nvPr>
        </p:nvSpPr>
        <p:spPr>
          <a:xfrm>
            <a:off x="581192" y="2180496"/>
            <a:ext cx="2839341"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CEPH Storage</a:t>
            </a:r>
            <a:endParaRPr>
              <a:latin typeface="Arial"/>
              <a:ea typeface="Arial"/>
              <a:cs typeface="Arial"/>
              <a:sym typeface="Arial"/>
            </a:endParaRPr>
          </a:p>
        </p:txBody>
      </p:sp>
      <p:sp>
        <p:nvSpPr>
          <p:cNvPr id="286" name="Google Shape;286;p27"/>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87" name="Google Shape;287;p27"/>
          <p:cNvGraphicFramePr/>
          <p:nvPr/>
        </p:nvGraphicFramePr>
        <p:xfrm>
          <a:off x="4174066" y="1837267"/>
          <a:ext cx="6902632" cy="4859866"/>
        </p:xfrm>
        <a:graphic>
          <a:graphicData uri="http://schemas.openxmlformats.org/presentationml/2006/ole">
            <mc:AlternateContent>
              <mc:Choice Requires="v">
                <p:oleObj r:id="rId4" imgH="4859866" imgW="6902632" progId="Visio.Drawing.15" spid="_x0000_s1">
                  <p:embed/>
                </p:oleObj>
              </mc:Choice>
              <mc:Fallback>
                <p:oleObj r:id="rId5" imgH="4859866" imgW="6902632" progId="Visio.Drawing.15">
                  <p:embed/>
                  <p:pic>
                    <p:nvPicPr>
                      <p:cNvPr id="287" name="Google Shape;287;p27"/>
                      <p:cNvPicPr preferRelativeResize="0"/>
                      <p:nvPr/>
                    </p:nvPicPr>
                    <p:blipFill rotWithShape="1">
                      <a:blip r:embed="rId6">
                        <a:alphaModFix/>
                      </a:blip>
                      <a:srcRect b="0" l="0" r="0" t="0"/>
                      <a:stretch/>
                    </p:blipFill>
                    <p:spPr>
                      <a:xfrm>
                        <a:off x="4174066" y="1837267"/>
                        <a:ext cx="6902632" cy="4859866"/>
                      </a:xfrm>
                      <a:prstGeom prst="rect">
                        <a:avLst/>
                      </a:prstGeom>
                      <a:noFill/>
                      <a:ln>
                        <a:noFill/>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293" name="Google Shape;293;p28"/>
          <p:cNvSpPr txBox="1"/>
          <p:nvPr>
            <p:ph idx="1" type="body"/>
          </p:nvPr>
        </p:nvSpPr>
        <p:spPr>
          <a:xfrm>
            <a:off x="581193" y="2180496"/>
            <a:ext cx="2906726"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chi tiết hạ tầng Cloud – Cloud Networking </a:t>
            </a:r>
            <a:endParaRPr>
              <a:latin typeface="Arial"/>
              <a:ea typeface="Arial"/>
              <a:cs typeface="Arial"/>
              <a:sym typeface="Arial"/>
            </a:endParaRPr>
          </a:p>
        </p:txBody>
      </p:sp>
      <p:sp>
        <p:nvSpPr>
          <p:cNvPr id="294" name="Google Shape;294;p28"/>
          <p:cNvSpPr/>
          <p:nvPr/>
        </p:nvSpPr>
        <p:spPr>
          <a:xfrm>
            <a:off x="3987538" y="1951348"/>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295" name="Google Shape;295;p28"/>
          <p:cNvGraphicFramePr/>
          <p:nvPr/>
        </p:nvGraphicFramePr>
        <p:xfrm>
          <a:off x="3883842" y="1866507"/>
          <a:ext cx="6472827" cy="4873658"/>
        </p:xfrm>
        <a:graphic>
          <a:graphicData uri="http://schemas.openxmlformats.org/presentationml/2006/ole">
            <mc:AlternateContent>
              <mc:Choice Requires="v">
                <p:oleObj r:id="rId4" imgH="4873658" imgW="6472827" progId="Visio.Drawing.15" spid="_x0000_s1">
                  <p:embed/>
                </p:oleObj>
              </mc:Choice>
              <mc:Fallback>
                <p:oleObj r:id="rId5" imgH="4873658" imgW="6472827" progId="Visio.Drawing.15">
                  <p:embed/>
                  <p:pic>
                    <p:nvPicPr>
                      <p:cNvPr id="295" name="Google Shape;295;p28"/>
                      <p:cNvPicPr preferRelativeResize="0"/>
                      <p:nvPr/>
                    </p:nvPicPr>
                    <p:blipFill rotWithShape="1">
                      <a:blip r:embed="rId6">
                        <a:alphaModFix/>
                      </a:blip>
                      <a:srcRect b="0" l="0" r="0" t="0"/>
                      <a:stretch/>
                    </p:blipFill>
                    <p:spPr>
                      <a:xfrm>
                        <a:off x="3883842" y="1866507"/>
                        <a:ext cx="6472827" cy="4873658"/>
                      </a:xfrm>
                      <a:prstGeom prst="rect">
                        <a:avLst/>
                      </a:prstGeom>
                      <a:noFill/>
                      <a:ln>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301" name="Google Shape;301;p29"/>
          <p:cNvSpPr txBox="1"/>
          <p:nvPr>
            <p:ph idx="1" type="body"/>
          </p:nvPr>
        </p:nvSpPr>
        <p:spPr>
          <a:xfrm>
            <a:off x="581192" y="2180496"/>
            <a:ext cx="3707343"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Thiết kế lớp ứng dụng - Logical Topology</a:t>
            </a:r>
            <a:endParaRPr>
              <a:latin typeface="Arial"/>
              <a:ea typeface="Arial"/>
              <a:cs typeface="Arial"/>
              <a:sym typeface="Arial"/>
            </a:endParaRPr>
          </a:p>
        </p:txBody>
      </p:sp>
      <p:sp>
        <p:nvSpPr>
          <p:cNvPr id="302" name="Google Shape;302;p29"/>
          <p:cNvSpPr/>
          <p:nvPr/>
        </p:nvSpPr>
        <p:spPr>
          <a:xfrm>
            <a:off x="4700016" y="2359152"/>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303" name="Google Shape;303;p29"/>
          <p:cNvGraphicFramePr/>
          <p:nvPr/>
        </p:nvGraphicFramePr>
        <p:xfrm>
          <a:off x="4160519" y="1856232"/>
          <a:ext cx="6575127" cy="4901184"/>
        </p:xfrm>
        <a:graphic>
          <a:graphicData uri="http://schemas.openxmlformats.org/presentationml/2006/ole">
            <mc:AlternateContent>
              <mc:Choice Requires="v">
                <p:oleObj r:id="rId4" imgH="4901184" imgW="6575127" progId="Visio.Drawing.15" spid="_x0000_s1">
                  <p:embed/>
                </p:oleObj>
              </mc:Choice>
              <mc:Fallback>
                <p:oleObj r:id="rId5" imgH="4901184" imgW="6575127" progId="Visio.Drawing.15">
                  <p:embed/>
                  <p:pic>
                    <p:nvPicPr>
                      <p:cNvPr id="303" name="Google Shape;303;p29"/>
                      <p:cNvPicPr preferRelativeResize="0"/>
                      <p:nvPr/>
                    </p:nvPicPr>
                    <p:blipFill rotWithShape="1">
                      <a:blip r:embed="rId6">
                        <a:alphaModFix/>
                      </a:blip>
                      <a:srcRect b="0" l="0" r="0" t="0"/>
                      <a:stretch/>
                    </p:blipFill>
                    <p:spPr>
                      <a:xfrm>
                        <a:off x="4160519" y="1856232"/>
                        <a:ext cx="6575127" cy="4901184"/>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 CLOUD COMPUTING</a:t>
            </a:r>
            <a:endParaRPr>
              <a:latin typeface="Arial"/>
              <a:ea typeface="Arial"/>
              <a:cs typeface="Arial"/>
              <a:sym typeface="Arial"/>
            </a:endParaRPr>
          </a:p>
        </p:txBody>
      </p:sp>
      <p:sp>
        <p:nvSpPr>
          <p:cNvPr id="108" name="Google Shape;10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Cloud Computing: Một hình thức cung cấp tài nguyên tính toán, lưu trữ, network linh hoạt dưới dạng dịch vụ trên nền internet</a:t>
            </a:r>
            <a:endParaRPr/>
          </a:p>
          <a:p>
            <a:pPr indent="-306000" lvl="0" marL="306000" rtl="0" algn="l">
              <a:spcBef>
                <a:spcPts val="960"/>
              </a:spcBef>
              <a:spcAft>
                <a:spcPts val="0"/>
              </a:spcAft>
              <a:buSzPts val="1656"/>
              <a:buChar char="◼"/>
            </a:pPr>
            <a:r>
              <a:rPr lang="en-US">
                <a:latin typeface="Arial"/>
                <a:ea typeface="Arial"/>
                <a:cs typeface="Arial"/>
                <a:sym typeface="Arial"/>
              </a:rPr>
              <a:t>Các loại hình dịch vụ Cloud Computing trên internet:</a:t>
            </a:r>
            <a:endParaRPr/>
          </a:p>
          <a:p>
            <a:pPr indent="-306000" lvl="0" marL="306000" rtl="0" algn="l">
              <a:spcBef>
                <a:spcPts val="960"/>
              </a:spcBef>
              <a:spcAft>
                <a:spcPts val="0"/>
              </a:spcAft>
              <a:buSzPts val="1656"/>
              <a:buChar char="◼"/>
            </a:pPr>
            <a:r>
              <a:rPr lang="en-US">
                <a:latin typeface="Arial"/>
                <a:ea typeface="Arial"/>
                <a:cs typeface="Arial"/>
                <a:sym typeface="Arial"/>
              </a:rPr>
              <a:t>IaaS:  Amazon Web Services (Cloud VPS)</a:t>
            </a:r>
            <a:endParaRPr/>
          </a:p>
          <a:p>
            <a:pPr indent="-306000" lvl="0" marL="306000" rtl="0" algn="l">
              <a:spcBef>
                <a:spcPts val="960"/>
              </a:spcBef>
              <a:spcAft>
                <a:spcPts val="0"/>
              </a:spcAft>
              <a:buSzPts val="1656"/>
              <a:buChar char="◼"/>
            </a:pPr>
            <a:r>
              <a:rPr lang="en-US">
                <a:latin typeface="Arial"/>
                <a:ea typeface="Arial"/>
                <a:cs typeface="Arial"/>
                <a:sym typeface="Arial"/>
              </a:rPr>
              <a:t>PaaS: RedHat OpenShift, IBM Bluemix</a:t>
            </a:r>
            <a:endParaRPr>
              <a:latin typeface="Arial"/>
              <a:ea typeface="Arial"/>
              <a:cs typeface="Arial"/>
              <a:sym typeface="Arial"/>
            </a:endParaRPr>
          </a:p>
          <a:p>
            <a:pPr indent="-306000" lvl="0" marL="306000" rtl="0" algn="l">
              <a:spcBef>
                <a:spcPts val="960"/>
              </a:spcBef>
              <a:spcAft>
                <a:spcPts val="0"/>
              </a:spcAft>
              <a:buSzPts val="1656"/>
              <a:buChar char="◼"/>
            </a:pPr>
            <a:r>
              <a:rPr lang="en-US">
                <a:latin typeface="Arial"/>
                <a:ea typeface="Arial"/>
                <a:cs typeface="Arial"/>
                <a:sym typeface="Arial"/>
              </a:rPr>
              <a:t>SaaS: Dropbox, Google Drive, One Drive</a:t>
            </a:r>
            <a:endParaRPr/>
          </a:p>
          <a:p>
            <a:pPr indent="-200844" lvl="0" marL="306000" rtl="0" algn="l">
              <a:spcBef>
                <a:spcPts val="960"/>
              </a:spcBef>
              <a:spcAft>
                <a:spcPts val="0"/>
              </a:spcAft>
              <a:buSzPts val="1656"/>
              <a:buNone/>
            </a:pPr>
            <a:r>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309" name="Google Shape;309;p3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Quy hoạch network cho các ứng dụng</a:t>
            </a:r>
            <a:endParaRPr>
              <a:latin typeface="Arial"/>
              <a:ea typeface="Arial"/>
              <a:cs typeface="Arial"/>
              <a:sym typeface="Arial"/>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sp>
        <p:nvSpPr>
          <p:cNvPr id="310" name="Google Shape;310;p30"/>
          <p:cNvSpPr/>
          <p:nvPr/>
        </p:nvSpPr>
        <p:spPr>
          <a:xfrm>
            <a:off x="4700016" y="2359152"/>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311" name="Google Shape;311;p30"/>
          <p:cNvGraphicFramePr/>
          <p:nvPr/>
        </p:nvGraphicFramePr>
        <p:xfrm>
          <a:off x="1053084" y="3054920"/>
          <a:ext cx="3000000" cy="3000000"/>
        </p:xfrm>
        <a:graphic>
          <a:graphicData uri="http://schemas.openxmlformats.org/drawingml/2006/table">
            <a:tbl>
              <a:tblPr bandRow="1" firstCol="1" firstRow="1">
                <a:noFill/>
                <a:tableStyleId>{18683B01-D8E5-4CDA-97BE-FDE359348F81}</a:tableStyleId>
              </a:tblPr>
              <a:tblGrid>
                <a:gridCol w="806075"/>
                <a:gridCol w="2195375"/>
                <a:gridCol w="2528525"/>
                <a:gridCol w="2466250"/>
                <a:gridCol w="2462975"/>
              </a:tblGrid>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STT</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Ứng dụng</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VLAN</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Subnet</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Gateway</a:t>
                      </a:r>
                      <a:endParaRPr sz="1800" u="none" cap="none" strike="noStrike">
                        <a:latin typeface="Arial"/>
                        <a:ea typeface="Arial"/>
                        <a:cs typeface="Arial"/>
                        <a:sym typeface="Arial"/>
                      </a:endParaRPr>
                    </a:p>
                  </a:txBody>
                  <a:tcPr marT="0" marB="0" marR="68575" marL="68575"/>
                </a:tc>
              </a:tr>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HAproxy</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172.16.3.0/24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172.16.3.1</a:t>
                      </a:r>
                      <a:endParaRPr sz="1800" u="none" cap="none" strike="noStrike">
                        <a:latin typeface="Arial"/>
                        <a:ea typeface="Arial"/>
                        <a:cs typeface="Arial"/>
                        <a:sym typeface="Arial"/>
                      </a:endParaRPr>
                    </a:p>
                  </a:txBody>
                  <a:tcPr marT="0" marB="0" marR="68575" marL="68575"/>
                </a:tc>
              </a:tr>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2</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Web server</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172.16.4.0/24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172.16.3.4</a:t>
                      </a:r>
                      <a:endParaRPr sz="1800" u="none" cap="none" strike="noStrike">
                        <a:latin typeface="Arial"/>
                        <a:ea typeface="Arial"/>
                        <a:cs typeface="Arial"/>
                        <a:sym typeface="Arial"/>
                      </a:endParaRPr>
                    </a:p>
                  </a:txBody>
                  <a:tcPr marT="0" marB="0" marR="68575" marL="68575"/>
                </a:tc>
              </a:tr>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Database</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5 </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172.16.5.0/24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172.16.3.5</a:t>
                      </a:r>
                      <a:endParaRPr sz="1800" u="none" cap="none" strike="noStrike">
                        <a:latin typeface="Arial"/>
                        <a:ea typeface="Arial"/>
                        <a:cs typeface="Arial"/>
                        <a:sym typeface="Arial"/>
                      </a:endParaRPr>
                    </a:p>
                  </a:txBody>
                  <a:tcPr marT="0" marB="0" marR="68575" marL="68575"/>
                </a:tc>
              </a:tr>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Active Directory</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172.16.6.0/24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172.16.3.6</a:t>
                      </a:r>
                      <a:endParaRPr sz="1800" u="none" cap="none" strike="noStrike">
                        <a:latin typeface="Arial"/>
                        <a:ea typeface="Arial"/>
                        <a:cs typeface="Arial"/>
                        <a:sym typeface="Arial"/>
                      </a:endParaRPr>
                    </a:p>
                  </a:txBody>
                  <a:tcPr marT="0" marB="0" marR="68575" marL="68575"/>
                </a:tc>
              </a:tr>
              <a:tr h="467325">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Backup server</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172.16.7.0/24</a:t>
                      </a:r>
                      <a:endParaRPr sz="1800" u="none" cap="none" strike="noStrike">
                        <a:latin typeface="Arial"/>
                        <a:ea typeface="Arial"/>
                        <a:cs typeface="Arial"/>
                        <a:sym typeface="Arial"/>
                      </a:endParaRPr>
                    </a:p>
                  </a:txBody>
                  <a:tcPr marT="0" marB="0" marR="68575" marL="68575"/>
                </a:tc>
                <a:tc>
                  <a:txBody>
                    <a:bodyPr/>
                    <a:lstStyle/>
                    <a:p>
                      <a:pPr indent="0" lvl="0" marL="0" marR="0" rtl="0" algn="just">
                        <a:spcBef>
                          <a:spcPts val="0"/>
                        </a:spcBef>
                        <a:spcAft>
                          <a:spcPts val="0"/>
                        </a:spcAft>
                        <a:buNone/>
                      </a:pPr>
                      <a:r>
                        <a:rPr lang="en-US" sz="1800" u="none" cap="none" strike="noStrike">
                          <a:latin typeface="Arial"/>
                          <a:ea typeface="Arial"/>
                          <a:cs typeface="Arial"/>
                          <a:sym typeface="Arial"/>
                        </a:rPr>
                        <a:t>172.16.3.7</a:t>
                      </a:r>
                      <a:endParaRPr sz="18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V. OPENSTACK DEPLOYMENT ARCHITECTURE</a:t>
            </a:r>
            <a:endParaRPr/>
          </a:p>
        </p:txBody>
      </p:sp>
      <p:sp>
        <p:nvSpPr>
          <p:cNvPr id="317" name="Google Shape;317;p31"/>
          <p:cNvSpPr txBox="1"/>
          <p:nvPr>
            <p:ph idx="1" type="body"/>
          </p:nvPr>
        </p:nvSpPr>
        <p:spPr>
          <a:xfrm>
            <a:off x="581193" y="2180496"/>
            <a:ext cx="3734776"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latin typeface="Arial"/>
                <a:ea typeface="Arial"/>
                <a:cs typeface="Arial"/>
                <a:sym typeface="Arial"/>
              </a:rPr>
              <a:t>Mô hình chi tiết trên host vật lý</a:t>
            </a:r>
            <a:endParaRPr>
              <a:latin typeface="Arial"/>
              <a:ea typeface="Arial"/>
              <a:cs typeface="Arial"/>
              <a:sym typeface="Arial"/>
            </a:endParaRPr>
          </a:p>
        </p:txBody>
      </p:sp>
      <p:sp>
        <p:nvSpPr>
          <p:cNvPr id="318" name="Google Shape;318;p31"/>
          <p:cNvSpPr/>
          <p:nvPr/>
        </p:nvSpPr>
        <p:spPr>
          <a:xfrm>
            <a:off x="4700016" y="2359152"/>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9" name="Google Shape;319;p31"/>
          <p:cNvSpPr/>
          <p:nvPr/>
        </p:nvSpPr>
        <p:spPr>
          <a:xfrm>
            <a:off x="4910328" y="2180496"/>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320" name="Google Shape;320;p31"/>
          <p:cNvGraphicFramePr/>
          <p:nvPr/>
        </p:nvGraphicFramePr>
        <p:xfrm>
          <a:off x="4590288" y="1869600"/>
          <a:ext cx="5411598" cy="4915248"/>
        </p:xfrm>
        <a:graphic>
          <a:graphicData uri="http://schemas.openxmlformats.org/presentationml/2006/ole">
            <mc:AlternateContent>
              <mc:Choice Requires="v">
                <p:oleObj r:id="rId4" imgH="4915248" imgW="5411598" progId="Visio.Drawing.15" spid="_x0000_s1">
                  <p:embed/>
                </p:oleObj>
              </mc:Choice>
              <mc:Fallback>
                <p:oleObj r:id="rId5" imgH="4915248" imgW="5411598" progId="Visio.Drawing.15">
                  <p:embed/>
                  <p:pic>
                    <p:nvPicPr>
                      <p:cNvPr id="320" name="Google Shape;320;p31"/>
                      <p:cNvPicPr preferRelativeResize="0"/>
                      <p:nvPr/>
                    </p:nvPicPr>
                    <p:blipFill rotWithShape="1">
                      <a:blip r:embed="rId6">
                        <a:alphaModFix/>
                      </a:blip>
                      <a:srcRect b="0" l="0" r="0" t="0"/>
                      <a:stretch/>
                    </p:blipFill>
                    <p:spPr>
                      <a:xfrm>
                        <a:off x="4590288" y="1869600"/>
                        <a:ext cx="5411598" cy="4915248"/>
                      </a:xfrm>
                      <a:prstGeom prst="rect">
                        <a:avLst/>
                      </a:prstGeom>
                      <a:noFill/>
                      <a:ln>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 CLOUD COMPUTING</a:t>
            </a:r>
            <a:endParaRPr/>
          </a:p>
        </p:txBody>
      </p:sp>
      <p:pic>
        <p:nvPicPr>
          <p:cNvPr id="114" name="Google Shape;114;p4"/>
          <p:cNvPicPr preferRelativeResize="0"/>
          <p:nvPr/>
        </p:nvPicPr>
        <p:blipFill rotWithShape="1">
          <a:blip r:embed="rId3">
            <a:alphaModFix/>
          </a:blip>
          <a:srcRect b="0" l="0" r="0" t="0"/>
          <a:stretch/>
        </p:blipFill>
        <p:spPr>
          <a:xfrm>
            <a:off x="1413448" y="1934422"/>
            <a:ext cx="10489968" cy="4813847"/>
          </a:xfrm>
          <a:prstGeom prst="rect">
            <a:avLst/>
          </a:prstGeom>
          <a:noFill/>
          <a:ln>
            <a:noFill/>
          </a:ln>
        </p:spPr>
      </p:pic>
      <p:sp>
        <p:nvSpPr>
          <p:cNvPr id="115" name="Google Shape;115;p4"/>
          <p:cNvSpPr txBox="1"/>
          <p:nvPr>
            <p:ph idx="1" type="body"/>
          </p:nvPr>
        </p:nvSpPr>
        <p:spPr>
          <a:xfrm>
            <a:off x="403585" y="3783561"/>
            <a:ext cx="1009863" cy="111556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CLOUD SERVICE TYPES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 OPENSTACK &amp; USECASES</a:t>
            </a:r>
            <a:endParaRPr/>
          </a:p>
        </p:txBody>
      </p:sp>
      <p:sp>
        <p:nvSpPr>
          <p:cNvPr id="121" name="Google Shape;121;p5"/>
          <p:cNvSpPr txBox="1"/>
          <p:nvPr>
            <p:ph idx="1" type="body"/>
          </p:nvPr>
        </p:nvSpPr>
        <p:spPr>
          <a:xfrm>
            <a:off x="462657" y="2032659"/>
            <a:ext cx="2898609" cy="4106004"/>
          </a:xfrm>
          <a:prstGeom prst="rect">
            <a:avLst/>
          </a:prstGeom>
          <a:noFill/>
          <a:ln>
            <a:noFill/>
          </a:ln>
        </p:spPr>
        <p:txBody>
          <a:bodyPr anchorCtr="0" anchor="ctr" bIns="45700" lIns="91425" spcFirstLastPara="1" rIns="91425" wrap="square" tIns="45700">
            <a:normAutofit/>
          </a:bodyPr>
          <a:lstStyle/>
          <a:p>
            <a:pPr indent="-256050" lvl="0" marL="306000" rtl="0" algn="l">
              <a:lnSpc>
                <a:spcPct val="80000"/>
              </a:lnSpc>
              <a:spcBef>
                <a:spcPts val="0"/>
              </a:spcBef>
              <a:spcAft>
                <a:spcPts val="0"/>
              </a:spcAft>
              <a:buSzPts val="787"/>
              <a:buNone/>
            </a:pPr>
            <a:r>
              <a:t/>
            </a:r>
            <a:endParaRPr sz="855"/>
          </a:p>
          <a:p>
            <a:pPr indent="-256050" lvl="0" marL="306000" rtl="0" algn="l">
              <a:lnSpc>
                <a:spcPct val="80000"/>
              </a:lnSpc>
              <a:spcBef>
                <a:spcPts val="771"/>
              </a:spcBef>
              <a:spcAft>
                <a:spcPts val="0"/>
              </a:spcAft>
              <a:buSzPts val="787"/>
              <a:buNone/>
            </a:pPr>
            <a:r>
              <a:t/>
            </a:r>
            <a:endParaRPr sz="855"/>
          </a:p>
          <a:p>
            <a:pPr indent="-256050" lvl="0" marL="306000" rtl="0" algn="l">
              <a:lnSpc>
                <a:spcPct val="80000"/>
              </a:lnSpc>
              <a:spcBef>
                <a:spcPts val="771"/>
              </a:spcBef>
              <a:spcAft>
                <a:spcPts val="0"/>
              </a:spcAft>
              <a:buSzPts val="787"/>
              <a:buNone/>
            </a:pPr>
            <a:r>
              <a:t/>
            </a:r>
            <a:endParaRPr sz="855"/>
          </a:p>
          <a:p>
            <a:pPr indent="-256050" lvl="0" marL="306000" rtl="0" algn="l">
              <a:lnSpc>
                <a:spcPct val="80000"/>
              </a:lnSpc>
              <a:spcBef>
                <a:spcPts val="771"/>
              </a:spcBef>
              <a:spcAft>
                <a:spcPts val="0"/>
              </a:spcAft>
              <a:buSzPts val="787"/>
              <a:buNone/>
            </a:pPr>
            <a:r>
              <a:t/>
            </a:r>
            <a:endParaRPr sz="855"/>
          </a:p>
          <a:p>
            <a:pPr indent="-256050" lvl="0" marL="306000" rtl="0" algn="l">
              <a:lnSpc>
                <a:spcPct val="80000"/>
              </a:lnSpc>
              <a:spcBef>
                <a:spcPts val="771"/>
              </a:spcBef>
              <a:spcAft>
                <a:spcPts val="0"/>
              </a:spcAft>
              <a:buSzPts val="787"/>
              <a:buNone/>
            </a:pPr>
            <a:r>
              <a:t/>
            </a:r>
            <a:endParaRPr sz="855"/>
          </a:p>
          <a:p>
            <a:pPr indent="0" lvl="0" marL="0" rtl="0" algn="l">
              <a:lnSpc>
                <a:spcPct val="80000"/>
              </a:lnSpc>
              <a:spcBef>
                <a:spcPts val="771"/>
              </a:spcBef>
              <a:spcAft>
                <a:spcPts val="0"/>
              </a:spcAft>
              <a:buSzPts val="787"/>
              <a:buNone/>
            </a:pPr>
            <a:r>
              <a:t/>
            </a:r>
            <a:endParaRPr sz="855"/>
          </a:p>
          <a:p>
            <a:pPr indent="-306000" lvl="0" marL="306000" rtl="0" algn="l">
              <a:lnSpc>
                <a:spcPct val="80000"/>
              </a:lnSpc>
              <a:spcBef>
                <a:spcPts val="942"/>
              </a:spcBef>
              <a:spcAft>
                <a:spcPts val="0"/>
              </a:spcAft>
              <a:buSzPts val="1573"/>
              <a:buChar char="◼"/>
            </a:pPr>
            <a:r>
              <a:rPr lang="en-US" sz="1710">
                <a:latin typeface="Arial"/>
                <a:ea typeface="Arial"/>
                <a:cs typeface="Arial"/>
                <a:sym typeface="Arial"/>
              </a:rPr>
              <a:t>Nền tảng mã nguồn mở để build hạ tầng Cloud</a:t>
            </a:r>
            <a:endParaRPr/>
          </a:p>
          <a:p>
            <a:pPr indent="-306000" lvl="0" marL="306000" rtl="0" algn="l">
              <a:lnSpc>
                <a:spcPct val="80000"/>
              </a:lnSpc>
              <a:spcBef>
                <a:spcPts val="942"/>
              </a:spcBef>
              <a:spcAft>
                <a:spcPts val="0"/>
              </a:spcAft>
              <a:buSzPts val="1573"/>
              <a:buChar char="◼"/>
            </a:pPr>
            <a:r>
              <a:rPr lang="en-US" sz="1710">
                <a:latin typeface="Arial"/>
                <a:ea typeface="Arial"/>
                <a:cs typeface="Arial"/>
                <a:sym typeface="Arial"/>
              </a:rPr>
              <a:t>Kiểm soát tài nguyên tính toán (CPU, Memory), lưu trữ và network trên cụm datacenter</a:t>
            </a:r>
            <a:endParaRPr/>
          </a:p>
          <a:p>
            <a:pPr indent="-306000" lvl="0" marL="306000" rtl="0" algn="l">
              <a:lnSpc>
                <a:spcPct val="80000"/>
              </a:lnSpc>
              <a:spcBef>
                <a:spcPts val="942"/>
              </a:spcBef>
              <a:spcAft>
                <a:spcPts val="0"/>
              </a:spcAft>
              <a:buSzPts val="1573"/>
              <a:buChar char="◼"/>
            </a:pPr>
            <a:r>
              <a:rPr lang="en-US" sz="1710">
                <a:latin typeface="Arial"/>
                <a:ea typeface="Arial"/>
                <a:cs typeface="Arial"/>
                <a:sym typeface="Arial"/>
              </a:rPr>
              <a:t>Cho phép quản trị toàn bộ các tài nguyên trên Cloud thông qua web dashboard</a:t>
            </a:r>
            <a:endParaRPr/>
          </a:p>
          <a:p>
            <a:pPr indent="-256050" lvl="0" marL="306000" rtl="0" algn="l">
              <a:lnSpc>
                <a:spcPct val="80000"/>
              </a:lnSpc>
              <a:spcBef>
                <a:spcPts val="771"/>
              </a:spcBef>
              <a:spcAft>
                <a:spcPts val="0"/>
              </a:spcAft>
              <a:buSzPts val="787"/>
              <a:buNone/>
            </a:pPr>
            <a:r>
              <a:t/>
            </a:r>
            <a:endParaRPr sz="855"/>
          </a:p>
          <a:p>
            <a:pPr indent="-256050" lvl="0" marL="306000" rtl="0" algn="l">
              <a:lnSpc>
                <a:spcPct val="80000"/>
              </a:lnSpc>
              <a:spcBef>
                <a:spcPts val="771"/>
              </a:spcBef>
              <a:spcAft>
                <a:spcPts val="0"/>
              </a:spcAft>
              <a:buSzPts val="787"/>
              <a:buNone/>
            </a:pPr>
            <a:r>
              <a:t/>
            </a:r>
            <a:endParaRPr sz="855"/>
          </a:p>
          <a:p>
            <a:pPr indent="0" lvl="0" marL="0" rtl="0" algn="l">
              <a:lnSpc>
                <a:spcPct val="80000"/>
              </a:lnSpc>
              <a:spcBef>
                <a:spcPts val="771"/>
              </a:spcBef>
              <a:spcAft>
                <a:spcPts val="0"/>
              </a:spcAft>
              <a:buSzPts val="787"/>
              <a:buNone/>
            </a:pPr>
            <a:r>
              <a:t/>
            </a:r>
            <a:endParaRPr sz="855"/>
          </a:p>
          <a:p>
            <a:pPr indent="0" lvl="0" marL="0" rtl="0" algn="l">
              <a:lnSpc>
                <a:spcPct val="80000"/>
              </a:lnSpc>
              <a:spcBef>
                <a:spcPts val="771"/>
              </a:spcBef>
              <a:spcAft>
                <a:spcPts val="0"/>
              </a:spcAft>
              <a:buSzPts val="787"/>
              <a:buNone/>
            </a:pPr>
            <a:r>
              <a:t/>
            </a:r>
            <a:endParaRPr sz="855"/>
          </a:p>
          <a:p>
            <a:pPr indent="0" lvl="0" marL="0" rtl="0" algn="l">
              <a:lnSpc>
                <a:spcPct val="80000"/>
              </a:lnSpc>
              <a:spcBef>
                <a:spcPts val="771"/>
              </a:spcBef>
              <a:spcAft>
                <a:spcPts val="0"/>
              </a:spcAft>
              <a:buSzPts val="787"/>
              <a:buNone/>
            </a:pPr>
            <a:r>
              <a:t/>
            </a:r>
            <a:endParaRPr sz="855"/>
          </a:p>
          <a:p>
            <a:pPr indent="0" lvl="0" marL="0" rtl="0" algn="l">
              <a:lnSpc>
                <a:spcPct val="80000"/>
              </a:lnSpc>
              <a:spcBef>
                <a:spcPts val="771"/>
              </a:spcBef>
              <a:spcAft>
                <a:spcPts val="0"/>
              </a:spcAft>
              <a:buSzPts val="787"/>
              <a:buNone/>
            </a:pPr>
            <a:r>
              <a:t/>
            </a:r>
            <a:endParaRPr sz="855"/>
          </a:p>
        </p:txBody>
      </p:sp>
      <p:pic>
        <p:nvPicPr>
          <p:cNvPr id="122" name="Google Shape;122;p5"/>
          <p:cNvPicPr preferRelativeResize="0"/>
          <p:nvPr/>
        </p:nvPicPr>
        <p:blipFill rotWithShape="1">
          <a:blip r:embed="rId3">
            <a:alphaModFix/>
          </a:blip>
          <a:srcRect b="0" l="0" r="0" t="0"/>
          <a:stretch/>
        </p:blipFill>
        <p:spPr>
          <a:xfrm>
            <a:off x="3327398" y="2436005"/>
            <a:ext cx="8423108" cy="37026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 OPENSTACK &amp; USE CASES</a:t>
            </a:r>
            <a:endParaRPr/>
          </a:p>
        </p:txBody>
      </p:sp>
      <p:sp>
        <p:nvSpPr>
          <p:cNvPr id="128" name="Google Shape;128;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656"/>
              <a:buNone/>
            </a:pPr>
            <a:r>
              <a:rPr lang="en-US">
                <a:latin typeface="Arial"/>
                <a:ea typeface="Arial"/>
                <a:cs typeface="Arial"/>
                <a:sym typeface="Arial"/>
              </a:rPr>
              <a:t>Openstack Provides (IaaS use case):</a:t>
            </a:r>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VMs: user có thể chủ động tạo VM theo nhu cầu</a:t>
            </a:r>
            <a:endParaRPr>
              <a:latin typeface="Arial"/>
              <a:ea typeface="Arial"/>
              <a:cs typeface="Arial"/>
              <a:sym typeface="Arial"/>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Network management: user và quản trị viên có thể quản trị network (virtual router, virtual network) cung cấp cho các VMs trên Cloud</a:t>
            </a:r>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Storages: user có thể chủ động quản lý ổ lưu trữ/file system cung cấp cho VM trên Cloud</a:t>
            </a:r>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Multi-tenancy: Cloud OpenStack cho phép quản lý nhiều user trên cùng một hạ tầng vật lý</a:t>
            </a:r>
            <a:endParaRPr>
              <a:latin typeface="Arial"/>
              <a:ea typeface="Arial"/>
              <a:cs typeface="Arial"/>
              <a:sym typeface="Arial"/>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Metering:  openstack cung cấp giải pháp thu thập và giám sát tài nguyêns	st</a:t>
            </a:r>
            <a:endParaRPr>
              <a:latin typeface="Arial"/>
              <a:ea typeface="Arial"/>
              <a:cs typeface="Arial"/>
              <a:sym typeface="Arial"/>
            </a:endParaRPr>
          </a:p>
          <a:p>
            <a:pPr indent="-306000" lvl="0" marL="306000" rtl="0" algn="l">
              <a:lnSpc>
                <a:spcPct val="90000"/>
              </a:lnSpc>
              <a:spcBef>
                <a:spcPts val="960"/>
              </a:spcBef>
              <a:spcAft>
                <a:spcPts val="0"/>
              </a:spcAft>
              <a:buSzPts val="1656"/>
              <a:buChar char="◼"/>
            </a:pPr>
            <a:r>
              <a:rPr lang="en-US">
                <a:latin typeface="Arial"/>
                <a:ea typeface="Arial"/>
                <a:cs typeface="Arial"/>
                <a:sym typeface="Arial"/>
              </a:rPr>
              <a:t>Orchestration: openstack cung cấp giải pháp triển khai một topology ứng dụng hoàn chỉnh trên Cloud, bao gồm các máy ảo, network và tự động cấu hình cho các dịch vụ. Tính năng này giúp cho việc  triển khai ứng dụng trên môi trường Cloud trỏ nên tự động và nhanh chóng, giảm bớt thao tác thủ công vì cấu hình dịch vụ.</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 OPENSTACK &amp; USECASES</a:t>
            </a:r>
            <a:endParaRPr/>
          </a:p>
        </p:txBody>
      </p:sp>
      <p:sp>
        <p:nvSpPr>
          <p:cNvPr id="134" name="Google Shape;134;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Use cases:</a:t>
            </a:r>
            <a:endParaRPr/>
          </a:p>
          <a:p>
            <a:pPr indent="-306000" lvl="0" marL="306000" rtl="0" algn="l">
              <a:spcBef>
                <a:spcPts val="960"/>
              </a:spcBef>
              <a:spcAft>
                <a:spcPts val="0"/>
              </a:spcAft>
              <a:buSzPts val="1656"/>
              <a:buChar char="◼"/>
            </a:pPr>
            <a:r>
              <a:rPr lang="en-US"/>
              <a:t>IaaS. e.g: Mirantis, RedHat, OVH</a:t>
            </a:r>
            <a:endParaRPr/>
          </a:p>
          <a:p>
            <a:pPr indent="-306000" lvl="0" marL="306000" rtl="0" algn="l">
              <a:spcBef>
                <a:spcPts val="960"/>
              </a:spcBef>
              <a:spcAft>
                <a:spcPts val="0"/>
              </a:spcAft>
              <a:buSzPts val="1656"/>
              <a:buChar char="◼"/>
            </a:pPr>
            <a:r>
              <a:rPr lang="en-US"/>
              <a:t>Telco virtualized infrastructure (vCPE, vEnodeB, etc.). E.g:  Verizon</a:t>
            </a:r>
            <a:endParaRPr/>
          </a:p>
          <a:p>
            <a:pPr indent="-306000" lvl="0" marL="306000" rtl="0" algn="l">
              <a:spcBef>
                <a:spcPts val="960"/>
              </a:spcBef>
              <a:spcAft>
                <a:spcPts val="0"/>
              </a:spcAft>
              <a:buSzPts val="1656"/>
              <a:buChar char="◼"/>
            </a:pPr>
            <a:r>
              <a:rPr lang="en-US"/>
              <a:t>Edge Computing</a:t>
            </a:r>
            <a:endParaRPr/>
          </a:p>
          <a:p>
            <a:pPr indent="-306000" lvl="0" marL="306000" rtl="0" algn="l">
              <a:spcBef>
                <a:spcPts val="960"/>
              </a:spcBef>
              <a:spcAft>
                <a:spcPts val="0"/>
              </a:spcAft>
              <a:buSzPts val="1656"/>
              <a:buChar char="◼"/>
            </a:pPr>
            <a:r>
              <a:rPr lang="en-US"/>
              <a:t>…</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40" name="Google Shape;140;p8"/>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41" name="Google Shape;141;p8"/>
          <p:cNvSpPr txBox="1"/>
          <p:nvPr/>
        </p:nvSpPr>
        <p:spPr>
          <a:xfrm>
            <a:off x="462657" y="2032659"/>
            <a:ext cx="2898609" cy="4106004"/>
          </a:xfrm>
          <a:prstGeom prst="rect">
            <a:avLst/>
          </a:prstGeom>
          <a:noFill/>
          <a:ln>
            <a:noFill/>
          </a:ln>
        </p:spPr>
        <p:txBody>
          <a:bodyPr anchorCtr="0" anchor="ctr" bIns="45700" lIns="91425" spcFirstLastPara="1" rIns="91425" wrap="square" tIns="45700">
            <a:normAutofit/>
          </a:bodyPr>
          <a:lstStyle/>
          <a:p>
            <a:pPr indent="-208730" lvl="0" marL="306000" marR="0" rtl="0" algn="l">
              <a:spcBef>
                <a:spcPts val="0"/>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208730" lvl="0" marL="30600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208730" lvl="0" marL="30600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208730" lvl="0" marL="30600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208730" lvl="0" marL="30600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305999" lvl="0" marL="306000" marR="0" rtl="0" algn="l">
              <a:spcBef>
                <a:spcPts val="1266"/>
              </a:spcBef>
              <a:spcAft>
                <a:spcPts val="0"/>
              </a:spcAft>
              <a:buClr>
                <a:schemeClr val="accent2"/>
              </a:buClr>
              <a:buSzPts val="3064"/>
              <a:buFont typeface="Noto Sans Symbols"/>
              <a:buChar char="◼"/>
            </a:pPr>
            <a:r>
              <a:rPr b="0" i="0" lang="en-US" sz="3330" u="none" cap="none" strike="noStrike">
                <a:solidFill>
                  <a:schemeClr val="dk2"/>
                </a:solidFill>
                <a:latin typeface="Arial"/>
                <a:ea typeface="Arial"/>
                <a:cs typeface="Arial"/>
                <a:sym typeface="Arial"/>
              </a:rPr>
              <a:t>OpenStack Conceptual Architecture</a:t>
            </a:r>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208730" lvl="0" marL="30600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a:p>
            <a:pPr indent="0" lvl="0" marL="0" marR="0" rtl="0" algn="l">
              <a:spcBef>
                <a:spcPts val="933"/>
              </a:spcBef>
              <a:spcAft>
                <a:spcPts val="0"/>
              </a:spcAft>
              <a:buClr>
                <a:schemeClr val="accent2"/>
              </a:buClr>
              <a:buSzPts val="1532"/>
              <a:buFont typeface="Noto Sans Symbols"/>
              <a:buNone/>
            </a:pPr>
            <a:r>
              <a:t/>
            </a:r>
            <a:endParaRPr b="0" i="0" sz="1665" u="none" cap="none" strike="noStrike">
              <a:solidFill>
                <a:schemeClr val="dk2"/>
              </a:solidFill>
              <a:latin typeface="Gill Sans"/>
              <a:ea typeface="Gill Sans"/>
              <a:cs typeface="Gill Sans"/>
              <a:sym typeface="Gill Sans"/>
            </a:endParaRPr>
          </a:p>
        </p:txBody>
      </p:sp>
      <p:pic>
        <p:nvPicPr>
          <p:cNvPr id="142" name="Google Shape;142;p8"/>
          <p:cNvPicPr preferRelativeResize="0"/>
          <p:nvPr>
            <p:ph idx="1" type="body"/>
          </p:nvPr>
        </p:nvPicPr>
        <p:blipFill rotWithShape="1">
          <a:blip r:embed="rId3">
            <a:alphaModFix/>
          </a:blip>
          <a:srcRect b="0" l="0" r="0" t="0"/>
          <a:stretch/>
        </p:blipFill>
        <p:spPr>
          <a:xfrm>
            <a:off x="3655394" y="1852040"/>
            <a:ext cx="6037246" cy="4878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latin typeface="Arial"/>
                <a:ea typeface="Arial"/>
                <a:cs typeface="Arial"/>
                <a:sym typeface="Arial"/>
              </a:rPr>
              <a:t>III. OPENSTACK ARCHITECTURE &amp; COMPONENTS</a:t>
            </a:r>
            <a:endParaRPr/>
          </a:p>
        </p:txBody>
      </p:sp>
      <p:sp>
        <p:nvSpPr>
          <p:cNvPr id="148" name="Google Shape;148;p9"/>
          <p:cNvSpPr txBox="1"/>
          <p:nvPr/>
        </p:nvSpPr>
        <p:spPr>
          <a:xfrm>
            <a:off x="462657" y="2032659"/>
            <a:ext cx="3066927" cy="41060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a:p>
            <a:pPr indent="0" lvl="0" marL="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Gill Sans"/>
              <a:ea typeface="Gill Sans"/>
              <a:cs typeface="Gill Sans"/>
              <a:sym typeface="Gill Sans"/>
            </a:endParaRPr>
          </a:p>
        </p:txBody>
      </p:sp>
      <p:sp>
        <p:nvSpPr>
          <p:cNvPr id="149" name="Google Shape;149;p9"/>
          <p:cNvSpPr txBox="1"/>
          <p:nvPr>
            <p:ph idx="1" type="body"/>
          </p:nvPr>
        </p:nvSpPr>
        <p:spPr>
          <a:xfrm>
            <a:off x="462657" y="1954253"/>
            <a:ext cx="11223375" cy="4693435"/>
          </a:xfrm>
          <a:prstGeom prst="rect">
            <a:avLst/>
          </a:prstGeom>
          <a:noFill/>
          <a:ln>
            <a:noFill/>
          </a:ln>
        </p:spPr>
        <p:txBody>
          <a:bodyPr anchorCtr="0" anchor="ctr" bIns="45700" lIns="91425" spcFirstLastPara="1" rIns="91425" wrap="square" tIns="45700">
            <a:normAutofit/>
          </a:bodyPr>
          <a:lstStyle/>
          <a:p>
            <a:pPr indent="-208730" lvl="0" marL="306000" rtl="0" algn="just">
              <a:lnSpc>
                <a:spcPct val="90000"/>
              </a:lnSpc>
              <a:spcBef>
                <a:spcPts val="0"/>
              </a:spcBef>
              <a:spcAft>
                <a:spcPts val="0"/>
              </a:spcAft>
              <a:buSzPts val="1532"/>
              <a:buNone/>
            </a:pPr>
            <a:r>
              <a:t/>
            </a:r>
            <a:endParaRPr sz="1665"/>
          </a:p>
          <a:p>
            <a:pPr indent="-208730" lvl="0" marL="306000" rtl="0" algn="just">
              <a:lnSpc>
                <a:spcPct val="90000"/>
              </a:lnSpc>
              <a:spcBef>
                <a:spcPts val="933"/>
              </a:spcBef>
              <a:spcAft>
                <a:spcPts val="0"/>
              </a:spcAft>
              <a:buSzPts val="1532"/>
              <a:buNone/>
            </a:pPr>
            <a:r>
              <a:t/>
            </a:r>
            <a:endParaRPr sz="1665"/>
          </a:p>
          <a:p>
            <a:pPr indent="0" lvl="0" marL="0" rtl="0" algn="just">
              <a:lnSpc>
                <a:spcPct val="90000"/>
              </a:lnSpc>
              <a:spcBef>
                <a:spcPts val="933"/>
              </a:spcBef>
              <a:spcAft>
                <a:spcPts val="0"/>
              </a:spcAft>
              <a:buSzPts val="1532"/>
              <a:buNone/>
            </a:pPr>
            <a:r>
              <a:rPr lang="en-US" sz="1665">
                <a:latin typeface="Arial"/>
                <a:ea typeface="Arial"/>
                <a:cs typeface="Arial"/>
                <a:sym typeface="Arial"/>
              </a:rPr>
              <a:t>Keystone: Identity Management</a:t>
            </a:r>
            <a:endParaRPr/>
          </a:p>
          <a:p>
            <a:pPr indent="-306000" lvl="0" marL="306000" rtl="0" algn="just">
              <a:lnSpc>
                <a:spcPct val="90000"/>
              </a:lnSpc>
              <a:spcBef>
                <a:spcPts val="933"/>
              </a:spcBef>
              <a:spcAft>
                <a:spcPts val="0"/>
              </a:spcAft>
              <a:buSzPts val="1532"/>
              <a:buChar char="◼"/>
            </a:pPr>
            <a:r>
              <a:rPr lang="en-US" sz="1665">
                <a:latin typeface="Arial"/>
                <a:ea typeface="Arial"/>
                <a:cs typeface="Arial"/>
                <a:sym typeface="Arial"/>
              </a:rPr>
              <a:t>Quản lý xác thực cho các user của hệ thống Openstack, gồm user quản lý các tài nguyên cloud và các user quản lý các service nội bộ OpenStack (kkystone, glance, nova, neutron, cinder, heat, etc.)</a:t>
            </a:r>
            <a:endParaRPr/>
          </a:p>
          <a:p>
            <a:pPr indent="-306000" lvl="0" marL="306000" rtl="0" algn="just">
              <a:lnSpc>
                <a:spcPct val="90000"/>
              </a:lnSpc>
              <a:spcBef>
                <a:spcPts val="933"/>
              </a:spcBef>
              <a:spcAft>
                <a:spcPts val="0"/>
              </a:spcAft>
              <a:buSzPts val="1532"/>
              <a:buChar char="◼"/>
            </a:pPr>
            <a:r>
              <a:rPr lang="en-US" sz="1665">
                <a:latin typeface="Arial"/>
                <a:ea typeface="Arial"/>
                <a:cs typeface="Arial"/>
                <a:sym typeface="Arial"/>
              </a:rPr>
              <a:t>Quản lý các project/domains: project và domain là các đơn vị dùng để quy hoạch tài nguyên Cloud về mặt logic. </a:t>
            </a:r>
            <a:endParaRPr/>
          </a:p>
          <a:p>
            <a:pPr indent="-306000" lvl="1" marL="630000" rtl="0" algn="just">
              <a:lnSpc>
                <a:spcPct val="90000"/>
              </a:lnSpc>
              <a:spcBef>
                <a:spcPts val="896"/>
              </a:spcBef>
              <a:spcAft>
                <a:spcPts val="0"/>
              </a:spcAft>
              <a:buSzPts val="1362"/>
              <a:buFont typeface="Courier New"/>
              <a:buChar char="o"/>
            </a:pPr>
            <a:r>
              <a:rPr b="1" i="1" lang="en-US" sz="1480" u="sng">
                <a:latin typeface="Arial"/>
                <a:ea typeface="Arial"/>
                <a:cs typeface="Arial"/>
                <a:sym typeface="Arial"/>
              </a:rPr>
              <a:t>Domain</a:t>
            </a:r>
            <a:r>
              <a:rPr lang="en-US" sz="1480">
                <a:latin typeface="Arial"/>
                <a:ea typeface="Arial"/>
                <a:cs typeface="Arial"/>
                <a:sym typeface="Arial"/>
              </a:rPr>
              <a:t>: Đối với một cụm Cloud đặt tại 1 vị trí địa lý nhất định thông thường sẽ setup một domain, là tập hợp tài nguyên của toàn bộ cụm đó. Domain này được phân chia thành các projects tùy theo yêu cầu. </a:t>
            </a:r>
            <a:endParaRPr/>
          </a:p>
          <a:p>
            <a:pPr indent="-306000" lvl="1" marL="630000" rtl="0" algn="just">
              <a:lnSpc>
                <a:spcPct val="90000"/>
              </a:lnSpc>
              <a:spcBef>
                <a:spcPts val="896"/>
              </a:spcBef>
              <a:spcAft>
                <a:spcPts val="0"/>
              </a:spcAft>
              <a:buSzPts val="1362"/>
              <a:buFont typeface="Courier New"/>
              <a:buChar char="o"/>
            </a:pPr>
            <a:r>
              <a:rPr b="1" i="1" lang="en-US" sz="1480" u="sng">
                <a:latin typeface="Arial"/>
                <a:ea typeface="Arial"/>
                <a:cs typeface="Arial"/>
                <a:sym typeface="Arial"/>
              </a:rPr>
              <a:t>Project: </a:t>
            </a:r>
            <a:r>
              <a:rPr lang="en-US" sz="1480">
                <a:latin typeface="Arial"/>
                <a:ea typeface="Arial"/>
                <a:cs typeface="Arial"/>
                <a:sym typeface="Arial"/>
              </a:rPr>
              <a:t>là tập hợp của một số user nhất định và một quota tài nguyên nhất định phục vụ cho một mục đích chung. Ví dụ: </a:t>
            </a:r>
            <a:endParaRPr/>
          </a:p>
          <a:p>
            <a:pPr indent="-270000" lvl="2" marL="900000" rtl="0" algn="just">
              <a:lnSpc>
                <a:spcPct val="90000"/>
              </a:lnSpc>
              <a:spcBef>
                <a:spcPts val="859"/>
              </a:spcBef>
              <a:spcAft>
                <a:spcPts val="0"/>
              </a:spcAft>
              <a:buSzPts val="1191"/>
              <a:buFont typeface="Noto Sans Symbols"/>
              <a:buChar char="✔"/>
            </a:pPr>
            <a:r>
              <a:rPr lang="en-US" sz="1295">
                <a:latin typeface="Arial"/>
                <a:ea typeface="Arial"/>
                <a:cs typeface="Arial"/>
                <a:sym typeface="Arial"/>
              </a:rPr>
              <a:t>Project “Production” gồm các VM chạy dịch vụ production, được cấp quota tài nguyên là: 1TB disk, 500 GB RAM, 500 vCPUs</a:t>
            </a:r>
            <a:endParaRPr sz="1295">
              <a:latin typeface="Arial"/>
              <a:ea typeface="Arial"/>
              <a:cs typeface="Arial"/>
              <a:sym typeface="Arial"/>
            </a:endParaRPr>
          </a:p>
          <a:p>
            <a:pPr indent="-270000" lvl="2" marL="900000" rtl="0" algn="just">
              <a:lnSpc>
                <a:spcPct val="90000"/>
              </a:lnSpc>
              <a:spcBef>
                <a:spcPts val="859"/>
              </a:spcBef>
              <a:spcAft>
                <a:spcPts val="0"/>
              </a:spcAft>
              <a:buSzPts val="1191"/>
              <a:buFont typeface="Noto Sans Symbols"/>
              <a:buChar char="✔"/>
            </a:pPr>
            <a:r>
              <a:rPr lang="en-US" sz="1295">
                <a:latin typeface="Arial"/>
                <a:ea typeface="Arial"/>
                <a:cs typeface="Arial"/>
                <a:sym typeface="Arial"/>
              </a:rPr>
              <a:t>Project “Lab” gồm các VM chạy lab thử nghiệm trước khi đưa lên Production, được cấp quota tài nguyên là: 300 GB disk, 100 GB RAM, 100 vCPUs</a:t>
            </a:r>
            <a:endParaRPr sz="1295">
              <a:latin typeface="Arial"/>
              <a:ea typeface="Arial"/>
              <a:cs typeface="Arial"/>
              <a:sym typeface="Arial"/>
            </a:endParaRPr>
          </a:p>
          <a:p>
            <a:pPr indent="-306000" lvl="0" marL="306000" rtl="0" algn="just">
              <a:lnSpc>
                <a:spcPct val="90000"/>
              </a:lnSpc>
              <a:spcBef>
                <a:spcPts val="933"/>
              </a:spcBef>
              <a:spcAft>
                <a:spcPts val="0"/>
              </a:spcAft>
              <a:buSzPts val="1532"/>
              <a:buChar char="◼"/>
            </a:pPr>
            <a:r>
              <a:rPr lang="en-US" sz="1665">
                <a:latin typeface="Arial"/>
                <a:ea typeface="Arial"/>
                <a:cs typeface="Arial"/>
                <a:sym typeface="Arial"/>
              </a:rPr>
              <a:t>Là một catalog lưu trữ thông tin của các services, endpoints của các services (hiểu đơn giản là URL truy cập các dịch vụ) để user/client truy cập phục vụ việc truy vấn lấy thông tin hoặc gửi yêu cầu xin cấp phát tài nguyên</a:t>
            </a:r>
            <a:endParaRPr sz="1665">
              <a:latin typeface="Arial"/>
              <a:ea typeface="Arial"/>
              <a:cs typeface="Arial"/>
              <a:sym typeface="Arial"/>
            </a:endParaRPr>
          </a:p>
          <a:p>
            <a:pPr indent="0" lvl="0" marL="0" rtl="0" algn="just">
              <a:lnSpc>
                <a:spcPct val="90000"/>
              </a:lnSpc>
              <a:spcBef>
                <a:spcPts val="933"/>
              </a:spcBef>
              <a:spcAft>
                <a:spcPts val="0"/>
              </a:spcAft>
              <a:buSzPts val="1532"/>
              <a:buNone/>
            </a:pPr>
            <a:r>
              <a:rPr lang="en-US" sz="1665">
                <a:latin typeface="Arial"/>
                <a:ea typeface="Arial"/>
                <a:cs typeface="Arial"/>
                <a:sym typeface="Arial"/>
              </a:rPr>
              <a:t>🡪 Demo: </a:t>
            </a:r>
            <a:r>
              <a:rPr lang="en-US" sz="1665" u="sng">
                <a:solidFill>
                  <a:schemeClr val="hlink"/>
                </a:solidFill>
                <a:latin typeface="Arial"/>
                <a:ea typeface="Arial"/>
                <a:cs typeface="Arial"/>
                <a:sym typeface="Arial"/>
                <a:hlinkClick r:id="rId3"/>
              </a:rPr>
              <a:t>https://openstack.cloudrity.site</a:t>
            </a:r>
            <a:r>
              <a:rPr lang="en-US" sz="1665">
                <a:latin typeface="Arial"/>
                <a:ea typeface="Arial"/>
                <a:cs typeface="Arial"/>
                <a:sym typeface="Arial"/>
              </a:rPr>
              <a:t> </a:t>
            </a:r>
            <a:endParaRPr sz="1665">
              <a:latin typeface="Arial"/>
              <a:ea typeface="Arial"/>
              <a:cs typeface="Arial"/>
              <a:sym typeface="Arial"/>
            </a:endParaRPr>
          </a:p>
          <a:p>
            <a:pPr indent="0" lvl="0" marL="0" rtl="0" algn="just">
              <a:lnSpc>
                <a:spcPct val="90000"/>
              </a:lnSpc>
              <a:spcBef>
                <a:spcPts val="933"/>
              </a:spcBef>
              <a:spcAft>
                <a:spcPts val="0"/>
              </a:spcAft>
              <a:buSzPts val="1532"/>
              <a:buNone/>
            </a:pPr>
            <a:r>
              <a:t/>
            </a:r>
            <a:endParaRPr sz="1665"/>
          </a:p>
          <a:p>
            <a:pPr indent="0" lvl="0" marL="0" rtl="0" algn="just">
              <a:lnSpc>
                <a:spcPct val="90000"/>
              </a:lnSpc>
              <a:spcBef>
                <a:spcPts val="933"/>
              </a:spcBef>
              <a:spcAft>
                <a:spcPts val="0"/>
              </a:spcAft>
              <a:buSzPts val="1532"/>
              <a:buNone/>
            </a:pPr>
            <a:r>
              <a:t/>
            </a:r>
            <a:endParaRPr sz="1665"/>
          </a:p>
          <a:p>
            <a:pPr indent="0" lvl="0" marL="0" rtl="0" algn="just">
              <a:lnSpc>
                <a:spcPct val="90000"/>
              </a:lnSpc>
              <a:spcBef>
                <a:spcPts val="933"/>
              </a:spcBef>
              <a:spcAft>
                <a:spcPts val="0"/>
              </a:spcAft>
              <a:buSzPts val="1532"/>
              <a:buNone/>
            </a:pPr>
            <a:r>
              <a:t/>
            </a:r>
            <a:endParaRPr sz="1665"/>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2020-08-28T13:02:12Z</dcterms:created>
  <dc:creator>E5490</dc:creator>
</cp:coreProperties>
</file>