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6977-A7E4-4841-B03D-5FD99BECA514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5E669-BC39-45BA-AE56-497AD2ADA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5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5D83-AD3F-4ECD-9734-D511F0CF8CE7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CD650-0617-438A-85F5-BB30B443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9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649788"/>
            <a:ext cx="4176464" cy="963538"/>
          </a:xfrm>
        </p:spPr>
        <p:txBody>
          <a:bodyPr anchor="b" anchorCtr="0">
            <a:normAutofit/>
          </a:bodyPr>
          <a:lstStyle>
            <a:lvl1pPr algn="l">
              <a:defRPr sz="2400" b="1"/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4657899"/>
            <a:ext cx="4176464" cy="643309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51520" y="260648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 smtClean="0"/>
              <a:t>2014-02-16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379590" y="3217740"/>
            <a:ext cx="205737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0734"/>
            <a:ext cx="1704278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9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46646"/>
            <a:ext cx="7272808" cy="562074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>
            <a:normAutofit/>
          </a:bodyPr>
          <a:lstStyle>
            <a:lvl1pPr marL="180975" indent="-180975">
              <a:lnSpc>
                <a:spcPct val="150000"/>
              </a:lnSpc>
              <a:defRPr sz="2000"/>
            </a:lvl1pPr>
            <a:lvl2pPr marL="542925" indent="-276225">
              <a:lnSpc>
                <a:spcPct val="150000"/>
              </a:lnSpc>
              <a:defRPr sz="1800"/>
            </a:lvl2pPr>
            <a:lvl3pPr marL="714375" indent="-171450">
              <a:lnSpc>
                <a:spcPct val="150000"/>
              </a:lnSpc>
              <a:defRPr sz="1600"/>
            </a:lvl3pPr>
            <a:lvl4pPr marL="990600" indent="-180975">
              <a:lnSpc>
                <a:spcPct val="150000"/>
              </a:lnSpc>
              <a:defRPr sz="1400"/>
            </a:lvl4pPr>
            <a:lvl5pPr marL="1257300" indent="-180975"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00392" y="357504"/>
            <a:ext cx="1019274" cy="182562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 smtClean="0"/>
              <a:t>2014-02-16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8032295" y="389201"/>
            <a:ext cx="68097" cy="119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95536" y="0"/>
            <a:ext cx="272388" cy="47667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5" y="6397676"/>
            <a:ext cx="1794991" cy="34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6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2014-02-16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2014-02-16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2014-02-16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5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2014-01-13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9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2014-02-16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72CB-C642-43D4-82E8-39A3A96B8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[MU2] QA </a:t>
            </a:r>
            <a:r>
              <a:rPr lang="ko-KR" altLang="en-US" dirty="0" smtClean="0"/>
              <a:t>관점의</a:t>
            </a:r>
            <a:r>
              <a:rPr lang="en-US" altLang="ko-KR" dirty="0" smtClean="0"/>
              <a:t> </a:t>
            </a:r>
            <a:r>
              <a:rPr lang="ko-KR" altLang="en-US" smtClean="0"/>
              <a:t>코드 검증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뮤</a:t>
            </a:r>
            <a:r>
              <a:rPr lang="en-US" altLang="ko-KR" smtClean="0"/>
              <a:t>2</a:t>
            </a:r>
            <a:r>
              <a:rPr lang="ko-KR" altLang="en-US" smtClean="0"/>
              <a:t>의 성공을 위하여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 </a:t>
            </a:r>
            <a:r>
              <a:rPr lang="ko-KR" altLang="en-US" dirty="0" smtClean="0"/>
              <a:t>작성 단계에서 해당 기능 구조 파악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 가능한 수준에서 문서화를 진행함 </a:t>
            </a:r>
            <a:endParaRPr lang="en-US" altLang="ko-KR" dirty="0" smtClean="0"/>
          </a:p>
          <a:p>
            <a:r>
              <a:rPr lang="en-US" altLang="ko-KR" dirty="0" smtClean="0"/>
              <a:t>QA </a:t>
            </a:r>
            <a:r>
              <a:rPr lang="ko-KR" altLang="en-US" dirty="0" smtClean="0"/>
              <a:t>진행 후 </a:t>
            </a:r>
            <a:r>
              <a:rPr lang="en-US" altLang="ko-KR" dirty="0" smtClean="0"/>
              <a:t>Defect </a:t>
            </a:r>
            <a:r>
              <a:rPr lang="ko-KR" altLang="en-US" dirty="0" smtClean="0"/>
              <a:t>위주로 </a:t>
            </a:r>
            <a:r>
              <a:rPr lang="en-US" altLang="ko-KR" dirty="0" smtClean="0"/>
              <a:t>Verification </a:t>
            </a:r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결함의 실행 경로 중심의 검증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커버리지 중심의 검증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값 중심의 검증</a:t>
            </a:r>
            <a:endParaRPr lang="en-US" altLang="ko-KR" dirty="0" smtClean="0"/>
          </a:p>
          <a:p>
            <a:r>
              <a:rPr lang="en-US" altLang="ko-KR" dirty="0" smtClean="0"/>
              <a:t>Verification </a:t>
            </a:r>
            <a:r>
              <a:rPr lang="ko-KR" altLang="en-US" dirty="0" smtClean="0"/>
              <a:t>후 개발 조직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잠재적인 결함과 개선 사항들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필요하면 직접 작업</a:t>
            </a:r>
            <a:endParaRPr lang="en-US" altLang="ko-KR" dirty="0" smtClean="0"/>
          </a:p>
          <a:p>
            <a:pPr marL="266700" lvl="1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690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테스트된 항목 위주의 검증 진행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제일 간단한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시스템으로 검증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분석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구조의 문서화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결함 중심으로 검증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검증 내용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개선 제안 문서화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코드에 </a:t>
            </a:r>
            <a:r>
              <a:rPr lang="en-US" altLang="ko-KR" dirty="0" smtClean="0"/>
              <a:t>Assert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59496"/>
            <a:ext cx="4588801" cy="16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5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QA </a:t>
            </a:r>
            <a:r>
              <a:rPr lang="ko-KR" altLang="en-US" dirty="0" smtClean="0"/>
              <a:t>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 </a:t>
            </a:r>
            <a:r>
              <a:rPr lang="ko-KR" altLang="en-US" dirty="0" smtClean="0"/>
              <a:t>기준 기획서 공유</a:t>
            </a:r>
            <a:endParaRPr lang="en-US" altLang="ko-KR" dirty="0" smtClean="0"/>
          </a:p>
          <a:p>
            <a:r>
              <a:rPr lang="ko-KR" altLang="en-US" dirty="0" smtClean="0"/>
              <a:t>산출 문서 공유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15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QA</a:t>
            </a:r>
            <a:r>
              <a:rPr lang="ko-KR" altLang="en-US" dirty="0" smtClean="0"/>
              <a:t>를 위한 코드 검증 방법론 정립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검증을 </a:t>
            </a:r>
            <a:r>
              <a:rPr lang="en-US" altLang="ko-KR" dirty="0" smtClean="0"/>
              <a:t>TC fail </a:t>
            </a:r>
            <a:r>
              <a:rPr lang="ko-KR" altLang="en-US" dirty="0" smtClean="0"/>
              <a:t>케이스 중심으로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과정에서 방법론 개선 </a:t>
            </a:r>
            <a:endParaRPr lang="en-US" altLang="ko-KR" dirty="0" smtClean="0"/>
          </a:p>
          <a:p>
            <a:r>
              <a:rPr lang="ko-KR" altLang="en-US" dirty="0" smtClean="0"/>
              <a:t>이 과정을 통해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MU2</a:t>
            </a:r>
            <a:r>
              <a:rPr lang="ko-KR" altLang="en-US" dirty="0" smtClean="0"/>
              <a:t>의 코드 품질을 테스트 관점에서 상향시킴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프로그래머들의 </a:t>
            </a:r>
            <a:r>
              <a:rPr lang="ko-KR" altLang="en-US" smtClean="0"/>
              <a:t>코드 검증 </a:t>
            </a:r>
            <a:r>
              <a:rPr lang="ko-KR" altLang="en-US" dirty="0" smtClean="0"/>
              <a:t>역량을 올림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47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White Box Testing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정의 </a:t>
            </a:r>
            <a:endParaRPr lang="en-US" altLang="ko-KR" dirty="0" smtClean="0"/>
          </a:p>
          <a:p>
            <a:pPr lvl="1"/>
            <a:r>
              <a:rPr lang="en-US" altLang="ko-KR" i="1" dirty="0"/>
              <a:t>testing that takes into account the internal mechanism of a system </a:t>
            </a:r>
            <a:r>
              <a:rPr lang="en-US" altLang="ko-KR" i="1" dirty="0" smtClean="0"/>
              <a:t>or component</a:t>
            </a:r>
          </a:p>
          <a:p>
            <a:pPr lvl="1"/>
            <a:r>
              <a:rPr lang="ko-KR" altLang="en-US" i="1" dirty="0" smtClean="0"/>
              <a:t>시스템이나 컴포넌트 내부 구조를 고려한 </a:t>
            </a:r>
            <a:r>
              <a:rPr lang="ko-KR" altLang="en-US" i="1" dirty="0" err="1" smtClean="0"/>
              <a:t>테스팅</a:t>
            </a:r>
            <a:endParaRPr lang="en-US" altLang="ko-KR" i="1" dirty="0" smtClean="0"/>
          </a:p>
          <a:p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en-US" altLang="ko-KR" dirty="0"/>
              <a:t>method for writing a set of white-box test cases that exercise the paths in the </a:t>
            </a:r>
            <a:r>
              <a:rPr lang="en-US" altLang="ko-KR" dirty="0" smtClean="0"/>
              <a:t>code</a:t>
            </a:r>
          </a:p>
          <a:p>
            <a:pPr lvl="2"/>
            <a:r>
              <a:rPr lang="ko-KR" altLang="en-US" dirty="0" smtClean="0"/>
              <a:t>코드 실행 경로 기반으로 테스트 케이스 작성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use of equivalence partitioning and boundary value analysis to manage the number </a:t>
            </a:r>
            <a:r>
              <a:rPr lang="en-US" altLang="ko-KR" dirty="0" smtClean="0"/>
              <a:t>of test </a:t>
            </a:r>
            <a:r>
              <a:rPr lang="en-US" altLang="ko-KR" dirty="0"/>
              <a:t>cases that need to be written and to examine error-prone/extreme “corner” test </a:t>
            </a:r>
            <a:r>
              <a:rPr lang="en-US" altLang="ko-KR" dirty="0" smtClean="0"/>
              <a:t>cases</a:t>
            </a:r>
          </a:p>
          <a:p>
            <a:pPr lvl="1"/>
            <a:r>
              <a:rPr lang="en-US" altLang="ko-KR" dirty="0" smtClean="0"/>
              <a:t>how </a:t>
            </a:r>
            <a:r>
              <a:rPr lang="en-US" altLang="ko-KR" dirty="0"/>
              <a:t>to measure how thoroughly the test cases exercise the </a:t>
            </a:r>
            <a:r>
              <a:rPr lang="en-US" altLang="ko-KR" dirty="0" smtClean="0"/>
              <a:t>code</a:t>
            </a:r>
          </a:p>
          <a:p>
            <a:pPr lvl="2"/>
            <a:r>
              <a:rPr lang="ko-KR" altLang="en-US" dirty="0" smtClean="0"/>
              <a:t>코드 커버리지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83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White Box Testing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Test Driver</a:t>
            </a:r>
            <a:r>
              <a:rPr lang="ko-KR" altLang="en-US" dirty="0" smtClean="0"/>
              <a:t>로 다음을 테스트 </a:t>
            </a:r>
            <a:endParaRPr lang="en-US" altLang="ko-KR" dirty="0" smtClean="0"/>
          </a:p>
          <a:p>
            <a:r>
              <a:rPr lang="ko-KR" altLang="en-US" dirty="0" smtClean="0"/>
              <a:t>테스트 케이스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Basis Path Testing </a:t>
            </a:r>
          </a:p>
          <a:p>
            <a:pPr lvl="2"/>
            <a:r>
              <a:rPr lang="ko-KR" altLang="en-US" dirty="0" smtClean="0"/>
              <a:t>실행 그래프 </a:t>
            </a:r>
            <a:r>
              <a:rPr lang="en-US" altLang="ko-KR" dirty="0" smtClean="0"/>
              <a:t>(Flow Graph)</a:t>
            </a:r>
          </a:p>
          <a:p>
            <a:pPr lvl="1"/>
            <a:r>
              <a:rPr lang="en-US" altLang="ko-KR" dirty="0" smtClean="0"/>
              <a:t>Equivalence Partitioning / Boundary Value Analysis</a:t>
            </a:r>
          </a:p>
          <a:p>
            <a:pPr lvl="2"/>
            <a:r>
              <a:rPr lang="ko-KR" altLang="en-US" dirty="0" err="1" smtClean="0"/>
              <a:t>동치류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경계값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제어 흐름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커버리지</a:t>
            </a:r>
            <a:r>
              <a:rPr lang="en-US" altLang="ko-KR" dirty="0" smtClean="0"/>
              <a:t>(Coverage) </a:t>
            </a:r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커버리지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 </a:t>
            </a:r>
            <a:r>
              <a:rPr lang="en-US" altLang="ko-KR" dirty="0" smtClean="0"/>
              <a:t>(Statement) </a:t>
            </a:r>
            <a:r>
              <a:rPr lang="ko-KR" altLang="en-US" dirty="0" smtClean="0"/>
              <a:t>커버리지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분기 </a:t>
            </a:r>
            <a:r>
              <a:rPr lang="en-US" altLang="ko-KR" dirty="0" smtClean="0"/>
              <a:t>(Branch) </a:t>
            </a:r>
            <a:r>
              <a:rPr lang="ko-KR" altLang="en-US" dirty="0" smtClean="0"/>
              <a:t>커버리지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 </a:t>
            </a:r>
            <a:r>
              <a:rPr lang="en-US" altLang="ko-KR" dirty="0" smtClean="0"/>
              <a:t>(Condition) </a:t>
            </a:r>
            <a:r>
              <a:rPr lang="ko-KR" altLang="en-US" dirty="0" smtClean="0"/>
              <a:t>커버리지</a:t>
            </a:r>
            <a:endParaRPr lang="en-US" altLang="ko-KR" dirty="0" smtClean="0"/>
          </a:p>
          <a:p>
            <a:r>
              <a:rPr lang="ko-KR" altLang="en-US" dirty="0" smtClean="0"/>
              <a:t>데이터 흐름 테스트 </a:t>
            </a:r>
            <a:endParaRPr lang="en-US" altLang="ko-KR" dirty="0" smtClean="0"/>
          </a:p>
          <a:p>
            <a:r>
              <a:rPr lang="ko-KR" altLang="en-US" dirty="0" smtClean="0"/>
              <a:t>실패 테스트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1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White Box Testing III (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lvl="1" indent="-180975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lt"/>
              </a:rPr>
              <a:t>White </a:t>
            </a:r>
            <a:r>
              <a:rPr lang="en-US" altLang="ko-KR" dirty="0">
                <a:latin typeface="+mj-lt"/>
              </a:rPr>
              <a:t>Box Testing</a:t>
            </a:r>
            <a:r>
              <a:rPr lang="ko-KR" altLang="en-US" dirty="0">
                <a:latin typeface="+mj-lt"/>
              </a:rPr>
              <a:t>의 핵심 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 smtClean="0"/>
              <a:t>TDD (Test Driven Development)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커버리지</a:t>
            </a:r>
            <a:endParaRPr lang="en-US" altLang="ko-KR" dirty="0" smtClean="0"/>
          </a:p>
          <a:p>
            <a:r>
              <a:rPr lang="ko-KR" altLang="en-US" dirty="0" smtClean="0"/>
              <a:t>커버리지 수준은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조건 </a:t>
            </a:r>
            <a:endParaRPr lang="en-US" altLang="ko-KR" dirty="0"/>
          </a:p>
          <a:p>
            <a:pPr lvl="2"/>
            <a:r>
              <a:rPr lang="ko-KR" altLang="en-US" dirty="0" smtClean="0"/>
              <a:t>이에 따른 실행 흐름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165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핵심이 </a:t>
            </a:r>
            <a:r>
              <a:rPr lang="en-US" altLang="ko-KR" dirty="0"/>
              <a:t>TDD</a:t>
            </a:r>
            <a:r>
              <a:rPr lang="ko-KR" altLang="en-US" dirty="0"/>
              <a:t>와 커버리지 측정인데 우리는 어떻게 진행할 것인가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 smtClean="0"/>
              <a:t>아래 함수는 정확한가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오류가 없는가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사이드 </a:t>
            </a:r>
            <a:r>
              <a:rPr lang="ko-KR" altLang="en-US" dirty="0" err="1" smtClean="0"/>
              <a:t>이펙트들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m_AbustPointInfo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m_pszUserID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정확성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호출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AbuseUserManager</a:t>
            </a:r>
            <a:r>
              <a:rPr lang="en-US" altLang="ko-KR" dirty="0" smtClean="0"/>
              <a:t>::Instance()-&gt;</a:t>
            </a:r>
            <a:r>
              <a:rPr lang="en-US" altLang="ko-KR" dirty="0" err="1" smtClean="0"/>
              <a:t>NotifyViolation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정확해야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나를 호출한 함수의 정확성은 입력 값에만 의존</a:t>
            </a:r>
            <a:r>
              <a:rPr lang="en-US" altLang="ko-KR" dirty="0" smtClean="0"/>
              <a:t>? </a:t>
            </a:r>
          </a:p>
          <a:p>
            <a:pPr marL="1076325" lvl="4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0" y="2348880"/>
            <a:ext cx="66198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28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 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TDD</a:t>
            </a:r>
            <a:r>
              <a:rPr lang="ko-KR" altLang="en-US" dirty="0" smtClean="0"/>
              <a:t>가 좋긴 하나 </a:t>
            </a:r>
            <a:r>
              <a:rPr lang="en-US" altLang="ko-KR" dirty="0" smtClean="0"/>
              <a:t>TDD</a:t>
            </a:r>
            <a:r>
              <a:rPr lang="ko-KR" altLang="en-US" dirty="0" smtClean="0"/>
              <a:t>를 전체 게임에 대해 할 수 있다면 엄청나게 위대한 프로그래머 조직이다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예는 아직 한번도 들어본 적이 없다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앞에서 본 사이드 </a:t>
            </a:r>
            <a:r>
              <a:rPr lang="ko-KR" altLang="en-US" dirty="0" err="1" smtClean="0"/>
              <a:t>이펙트와</a:t>
            </a:r>
            <a:r>
              <a:rPr lang="ko-KR" altLang="en-US" dirty="0" smtClean="0"/>
              <a:t> 같은 것들 때문 </a:t>
            </a:r>
            <a:endParaRPr lang="en-US" altLang="ko-KR" dirty="0"/>
          </a:p>
          <a:p>
            <a:pPr lvl="2"/>
            <a:r>
              <a:rPr lang="ko-KR" altLang="en-US" dirty="0" smtClean="0"/>
              <a:t>함수 형으로 개발될 미래의 어떤 게임은 그럴 수도 있겠다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왜냐하면 엄청난 노력과 아이디어가 필요하기 때문이다 </a:t>
            </a:r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제한된 자원을 갖고 있는 현 상황에서는 </a:t>
            </a:r>
            <a:r>
              <a:rPr lang="en-US" altLang="ko-KR" dirty="0" smtClean="0"/>
              <a:t>TDD</a:t>
            </a:r>
            <a:r>
              <a:rPr lang="ko-KR" altLang="en-US" dirty="0" smtClean="0"/>
              <a:t>는 일단 포기한다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517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 </a:t>
            </a:r>
            <a:r>
              <a:rPr lang="en-US" altLang="ko-KR" dirty="0" smtClean="0"/>
              <a:t>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Case </a:t>
            </a:r>
            <a:r>
              <a:rPr lang="ko-KR" altLang="en-US" dirty="0" smtClean="0"/>
              <a:t>기반의 코드 검증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기능과 코드에 대한 이해가 필요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개별 흐름에 대한 검증이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76883"/>
              </p:ext>
            </p:extLst>
          </p:nvPr>
        </p:nvGraphicFramePr>
        <p:xfrm>
          <a:off x="467544" y="1916832"/>
          <a:ext cx="8229600" cy="764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9791"/>
                <a:gridCol w="859809"/>
              </a:tblGrid>
              <a:tr h="175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PC</a:t>
                      </a:r>
                      <a:r>
                        <a:rPr lang="ko-KR" altLang="en-US" sz="900" u="none" strike="noStrike" dirty="0">
                          <a:effectLst/>
                        </a:rPr>
                        <a:t>가 최초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회 기절 효과에 적중 시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상태 불능 저항 아이콘이 출력되는가</a:t>
                      </a:r>
                      <a:r>
                        <a:rPr lang="en-US" altLang="ko-KR" sz="900" u="none" strike="noStrike" dirty="0">
                          <a:effectLst/>
                        </a:rPr>
                        <a:t>?</a:t>
                      </a:r>
                      <a:endParaRPr lang="en-US" altLang="ko-KR" sz="9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Fail</a:t>
                      </a:r>
                      <a:endParaRPr lang="en-US" sz="900" b="1" i="0" u="none" strike="noStrike">
                        <a:solidFill>
                          <a:srgbClr val="C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947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PC</a:t>
                      </a:r>
                      <a:r>
                        <a:rPr lang="ko-KR" altLang="en-US" sz="900" u="none" strike="noStrike">
                          <a:effectLst/>
                        </a:rPr>
                        <a:t>가 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회에 걸쳐 기절 효과에 적중 시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상태 불능 저항 및 상태 불능 저항 강화 아이콘 </a:t>
                      </a:r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개가 출력되는가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Not Available</a:t>
                      </a:r>
                      <a:endParaRPr lang="en-US" sz="900" b="1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2947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PC</a:t>
                      </a:r>
                      <a:r>
                        <a:rPr lang="ko-KR" altLang="en-US" sz="900" u="none" strike="noStrike">
                          <a:effectLst/>
                        </a:rPr>
                        <a:t>가 </a:t>
                      </a:r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r>
                        <a:rPr lang="ko-KR" altLang="en-US" sz="900" u="none" strike="noStrike">
                          <a:effectLst/>
                        </a:rPr>
                        <a:t>회에 걸쳐 기절 효과에 적중 시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상태 불능 저항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상태 불능 저항 강화 및 상태 불능 면역 아이콘 </a:t>
                      </a:r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r>
                        <a:rPr lang="ko-KR" altLang="en-US" sz="900" u="none" strike="noStrike">
                          <a:effectLst/>
                        </a:rPr>
                        <a:t>개가 출력되는가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Fail</a:t>
                      </a:r>
                      <a:endParaRPr lang="en-US" sz="900" b="1" i="0" u="none" strike="noStrike" dirty="0">
                        <a:solidFill>
                          <a:srgbClr val="C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</a:t>
            </a:r>
            <a:r>
              <a:rPr lang="ko-KR" altLang="en-US" dirty="0"/>
              <a:t>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케이스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검증 </a:t>
            </a:r>
            <a:r>
              <a:rPr lang="en-US" altLang="ko-KR" dirty="0" smtClean="0"/>
              <a:t>(Verification of Code flow /w Test Cases)</a:t>
            </a:r>
          </a:p>
          <a:p>
            <a:pPr lvl="1"/>
            <a:r>
              <a:rPr lang="en-US" altLang="ko-KR" dirty="0" smtClean="0"/>
              <a:t>QA</a:t>
            </a:r>
            <a:r>
              <a:rPr lang="ko-KR" altLang="en-US" dirty="0" smtClean="0"/>
              <a:t>의 직관력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경험을 활용함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</a:t>
            </a:r>
            <a:r>
              <a:rPr lang="ko-KR" altLang="en-US" dirty="0" smtClean="0"/>
              <a:t>를 이해하려면 해당 기능의 구조 파악이 되어야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구조의 품질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이슈 찾기가 가능함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</a:t>
            </a:r>
            <a:r>
              <a:rPr lang="en-US" altLang="ko-KR" dirty="0" smtClean="0"/>
              <a:t>TC </a:t>
            </a:r>
            <a:r>
              <a:rPr lang="ko-KR" altLang="en-US" dirty="0" smtClean="0"/>
              <a:t>결과를 보면 취약점을 알 수 있음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취약점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결함을 기반으로 해당 실행 경로의 검증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</a:t>
            </a:r>
            <a:r>
              <a:rPr lang="ko-KR" altLang="en-US" dirty="0" smtClean="0"/>
              <a:t>를 해결하는 프로그래머는 해당 버그만 제거하려고 노력함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보완하는 방향으로 해당 실행 경로의 검증을 진행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Verification of Code Flow!!!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2014-02-16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614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603</Words>
  <Application>Microsoft Office PowerPoint</Application>
  <PresentationFormat>화면 슬라이드 쇼(4:3)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[MU2] QA 관점의 코드 검증</vt:lpstr>
      <vt:lpstr>목표</vt:lpstr>
      <vt:lpstr>White Box Testing I</vt:lpstr>
      <vt:lpstr>White Box Testing II</vt:lpstr>
      <vt:lpstr>White Box Testing III (정리)</vt:lpstr>
      <vt:lpstr>탐색 I</vt:lpstr>
      <vt:lpstr>탐색 II</vt:lpstr>
      <vt:lpstr>탐색 III</vt:lpstr>
      <vt:lpstr>방향</vt:lpstr>
      <vt:lpstr>진행 방식</vt:lpstr>
      <vt:lpstr>진행</vt:lpstr>
      <vt:lpstr>QA 협업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wzuser</cp:lastModifiedBy>
  <cp:revision>532</cp:revision>
  <dcterms:created xsi:type="dcterms:W3CDTF">2014-01-13T03:54:34Z</dcterms:created>
  <dcterms:modified xsi:type="dcterms:W3CDTF">2014-02-19T03:07:01Z</dcterms:modified>
</cp:coreProperties>
</file>