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743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77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57d934c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657d934cc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657d934cc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10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57d934c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657d934cc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5657d934cc_0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851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57d934c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657d934cc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5657d934cc_0_2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65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implementaciones para Java, PHP, JavaScript y ActionScript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0" name="Google Shape;2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45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57d934cc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implementaciones para Java, PHP, JavaScript y ActionScript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6" name="Google Shape;216;g5657d934c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47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57d92c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57d92c3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657d92c3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46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57d934cc_0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implementaciones para Java, PHP, JavaScript y ActionScript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29" name="Google Shape;229;g5657d934c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57d934cc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657d934c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57d934cc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657d934c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60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54a027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54a02723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654a02723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71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694224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6942244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66942244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82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ctrTitle"/>
          </p:nvPr>
        </p:nvSpPr>
        <p:spPr>
          <a:xfrm>
            <a:off x="680325" y="2794625"/>
            <a:ext cx="81441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LINQ</a:t>
            </a:r>
            <a:endParaRPr sz="5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Federico Dávila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Segundo Semestre 201</a:t>
            </a:r>
            <a:r>
              <a:rPr lang="es-AR"/>
              <a:t>9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Expresiones Lambda</a:t>
            </a:r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10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0" indent="-590550" algn="l" rtl="0">
              <a:spcBef>
                <a:spcPts val="100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/>
              <a:t>Una expresión lambda es un bloque de código que se trata como un objeto. </a:t>
            </a:r>
            <a:endParaRPr/>
          </a:p>
          <a:p>
            <a:pPr marL="5588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Son </a:t>
            </a:r>
            <a:r>
              <a:rPr lang="es-AR"/>
              <a:t>funciones anónimas que se usan frecuentemente para crear delegates en LINQ.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</a:t>
            </a: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Permiten ahorrar tiempo y espacio y en consecuencia  </a:t>
            </a:r>
            <a:r>
              <a:rPr lang="es-AR" sz="2800" b="1" i="1">
                <a:latin typeface="Calibri"/>
                <a:ea typeface="Calibri"/>
                <a:cs typeface="Calibri"/>
                <a:sym typeface="Calibri"/>
              </a:rPr>
              <a:t>simplificar </a:t>
            </a: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la revisión del código.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¿Cómo definimos una expresión lambda?</a:t>
            </a:r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body" idx="1"/>
          </p:nvPr>
        </p:nvSpPr>
        <p:spPr>
          <a:xfrm>
            <a:off x="680325" y="2197875"/>
            <a:ext cx="9613800" cy="46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b="1" dirty="0"/>
              <a:t>Estructura básica:  </a:t>
            </a:r>
            <a:r>
              <a:rPr lang="es-AR" i="1" dirty="0"/>
              <a:t>Parámetro =&gt; Código ejecutado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b="1" dirty="0"/>
              <a:t>Ejemplo con un parámetro:  </a:t>
            </a:r>
            <a:r>
              <a:rPr lang="es-AR" dirty="0"/>
              <a:t>x =&gt; x == 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b="1" dirty="0"/>
              <a:t>Ejemplo con dos parámetros: </a:t>
            </a:r>
            <a:r>
              <a:rPr lang="es-AR" dirty="0"/>
              <a:t> ( x,  y )  =&gt;  x  ==  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b="1" dirty="0"/>
              <a:t>Ejemplo con dos </a:t>
            </a:r>
            <a:r>
              <a:rPr lang="es-AR" b="1" dirty="0" err="1"/>
              <a:t>lineas</a:t>
            </a:r>
            <a:r>
              <a:rPr lang="es-AR" b="1" dirty="0"/>
              <a:t> de código: </a:t>
            </a:r>
            <a:endParaRPr b="1" dirty="0"/>
          </a:p>
          <a:p>
            <a:pPr marL="977900" lvl="1" indent="-475932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○"/>
            </a:pPr>
            <a:r>
              <a:rPr lang="es-AR" sz="2400" dirty="0"/>
              <a:t> x  =&gt;  {  </a:t>
            </a:r>
            <a:endParaRPr sz="2400" dirty="0"/>
          </a:p>
          <a:p>
            <a:pPr marL="1981200" lvl="0" indent="304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bool</a:t>
            </a:r>
            <a:r>
              <a:rPr lang="es-AR" dirty="0"/>
              <a:t> resultado = x  ==  y;</a:t>
            </a:r>
            <a:endParaRPr dirty="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return</a:t>
            </a:r>
            <a:r>
              <a:rPr lang="es-AR" dirty="0"/>
              <a:t> resultado;</a:t>
            </a:r>
            <a:endParaRPr dirty="0"/>
          </a:p>
          <a:p>
            <a:pPr marL="977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           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¿Cómo lo aplicamos a LINQ ?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10573500" cy="319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1" i="1" dirty="0" err="1"/>
              <a:t>Where</a:t>
            </a:r>
            <a:r>
              <a:rPr lang="es-AR" sz="2600" b="1" i="1" dirty="0"/>
              <a:t>: </a:t>
            </a:r>
            <a:r>
              <a:rPr lang="es-AR" sz="2600" i="1" dirty="0" err="1"/>
              <a:t>Where</a:t>
            </a:r>
            <a:r>
              <a:rPr lang="es-AR" sz="2600" i="1" dirty="0"/>
              <a:t>(</a:t>
            </a:r>
            <a:r>
              <a:rPr lang="es-AR" sz="2600" i="1" dirty="0" err="1"/>
              <a:t>num</a:t>
            </a:r>
            <a:r>
              <a:rPr lang="es-AR" sz="2600" i="1" dirty="0"/>
              <a:t> =&gt; </a:t>
            </a:r>
            <a:r>
              <a:rPr lang="es-AR" sz="2600" i="1" dirty="0" err="1"/>
              <a:t>num</a:t>
            </a:r>
            <a:r>
              <a:rPr lang="es-AR" sz="2600" i="1" dirty="0"/>
              <a:t> == 2)</a:t>
            </a:r>
            <a:endParaRPr sz="2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dirty="0"/>
              <a:t>En C#, =&gt; es el operador lambda, que se lee como "va a". La </a:t>
            </a:r>
            <a:r>
              <a:rPr lang="es-AR" sz="2600" dirty="0" err="1"/>
              <a:t>num</a:t>
            </a:r>
            <a:r>
              <a:rPr lang="es-AR" sz="2600" dirty="0"/>
              <a:t> situada a la izquierda del operador es la variable de entrada que corresponde a </a:t>
            </a:r>
            <a:r>
              <a:rPr lang="es-AR" sz="2600" dirty="0" err="1"/>
              <a:t>num</a:t>
            </a:r>
            <a:r>
              <a:rPr lang="es-AR" sz="2600" dirty="0"/>
              <a:t> en la expresión de consulta. El compilador puede deducir el tipo de </a:t>
            </a:r>
            <a:r>
              <a:rPr lang="es-AR" sz="2600" dirty="0" err="1"/>
              <a:t>num</a:t>
            </a:r>
            <a:r>
              <a:rPr lang="es-AR" sz="2600" dirty="0"/>
              <a:t> porque sabe que </a:t>
            </a:r>
            <a:r>
              <a:rPr lang="es-AR" sz="2600" dirty="0" err="1"/>
              <a:t>numbers</a:t>
            </a:r>
            <a:r>
              <a:rPr lang="es-AR" sz="2600" dirty="0"/>
              <a:t> es un tipo </a:t>
            </a:r>
            <a:r>
              <a:rPr lang="es-AR" sz="2600" dirty="0" err="1"/>
              <a:t>IEnumerable</a:t>
            </a:r>
            <a:r>
              <a:rPr lang="es-AR" sz="2600" dirty="0"/>
              <a:t>&lt;T&gt; genérico.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¿Que es LINQ? (Language Integrated Query)</a:t>
            </a:r>
            <a:endParaRPr sz="36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4294967295"/>
          </p:nvPr>
        </p:nvSpPr>
        <p:spPr>
          <a:xfrm>
            <a:off x="680325" y="2263500"/>
            <a:ext cx="10501800" cy="3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Es un componente de .NET que agrega capacidades de manera nativa a sus lenguajes.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Lo hace mediante mediante expresiones de consulta.</a:t>
            </a:r>
            <a:endParaRPr sz="2600"/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Estas expresiones son parecidas a las sentencias SQL. </a:t>
            </a:r>
            <a:endParaRPr sz="2600"/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Fue implementada en la versión 3.5 de .NET Framework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En resumen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4294967295"/>
          </p:nvPr>
        </p:nvSpPr>
        <p:spPr>
          <a:xfrm>
            <a:off x="680325" y="2263500"/>
            <a:ext cx="10501800" cy="3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Es un conjunto de herramientas para explorar y procesar colecciones y obtener elementos o subconjuntos usando lógica.</a:t>
            </a:r>
            <a:endParaRPr sz="2600"/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LINQ trabaja principalmente con la interfaz IEnumerable&lt;T&gt;.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Uso de LINQ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680325" y="2091750"/>
            <a:ext cx="10672500" cy="421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600"/>
              <a:t>Extraer y procesar convenientemente datos de:</a:t>
            </a: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Arrays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●"/>
            </a:pPr>
            <a:r>
              <a:rPr lang="es-AR" sz="2600" b="1"/>
              <a:t>Bases de datos</a:t>
            </a:r>
            <a:r>
              <a:rPr lang="es-AR" sz="2600"/>
              <a:t> relacionales y fuentes de terceros. </a:t>
            </a:r>
            <a:endParaRPr sz="2600"/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●"/>
            </a:pPr>
            <a:r>
              <a:rPr lang="es-AR" sz="2600"/>
              <a:t>Clases enumerables </a:t>
            </a:r>
            <a:endParaRPr sz="2600"/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Noto Sans Symbols"/>
              <a:buChar char="●"/>
            </a:pPr>
            <a:r>
              <a:rPr lang="es-AR" sz="2600"/>
              <a:t>Documentos XML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Sintaxis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subTitle" idx="4294967295"/>
          </p:nvPr>
        </p:nvSpPr>
        <p:spPr>
          <a:xfrm>
            <a:off x="680325" y="2263500"/>
            <a:ext cx="105018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Podemos identificar dos tipos de sintaxis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/>
              <a:t> </a:t>
            </a: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Sintaxis de consultas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Trebuchet MS"/>
              <a:buChar char="●"/>
            </a:pPr>
            <a:r>
              <a:rPr lang="es-AR" sz="2600"/>
              <a:t>Sintaxis de métodos 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80325" y="911650"/>
            <a:ext cx="96138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Sintaxis de consultas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561850" y="3652100"/>
            <a:ext cx="11179500" cy="2443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12" scaled="0"/>
          </a:gradFill>
          <a:ln w="9525" cap="flat" cmpd="sng">
            <a:solidFill>
              <a:srgbClr val="FFC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 dirty="0" err="1">
                <a:solidFill>
                  <a:srgbClr val="0000FF"/>
                </a:solidFill>
              </a:rPr>
              <a:t>int</a:t>
            </a:r>
            <a:r>
              <a:rPr lang="es-AR" sz="2000" dirty="0">
                <a:solidFill>
                  <a:srgbClr val="0000FF"/>
                </a:solidFill>
              </a:rPr>
              <a:t>[] </a:t>
            </a:r>
            <a:r>
              <a:rPr lang="es-AR" sz="2000" b="1" dirty="0"/>
              <a:t>lista </a:t>
            </a:r>
            <a:r>
              <a:rPr lang="es-AR" sz="2000" b="1" dirty="0">
                <a:solidFill>
                  <a:srgbClr val="0000FF"/>
                </a:solidFill>
              </a:rPr>
              <a:t>= new </a:t>
            </a:r>
            <a:r>
              <a:rPr lang="es-AR" sz="2000" dirty="0" err="1">
                <a:solidFill>
                  <a:srgbClr val="0000FF"/>
                </a:solidFill>
              </a:rPr>
              <a:t>int</a:t>
            </a:r>
            <a:r>
              <a:rPr lang="es-AR" sz="2000" dirty="0">
                <a:solidFill>
                  <a:srgbClr val="0000FF"/>
                </a:solidFill>
              </a:rPr>
              <a:t>[</a:t>
            </a:r>
            <a:r>
              <a:rPr lang="es-AR" sz="2000" dirty="0"/>
              <a:t>3</a:t>
            </a:r>
            <a:r>
              <a:rPr lang="es-AR" sz="2000" dirty="0">
                <a:solidFill>
                  <a:srgbClr val="0000FF"/>
                </a:solidFill>
              </a:rPr>
              <a:t>]</a:t>
            </a:r>
            <a:r>
              <a:rPr lang="es-AR" sz="2000" b="1" dirty="0">
                <a:solidFill>
                  <a:srgbClr val="0000FF"/>
                </a:solidFill>
              </a:rPr>
              <a:t> </a:t>
            </a:r>
            <a:r>
              <a:rPr lang="es-AR" sz="2000" dirty="0"/>
              <a:t>{ 1</a:t>
            </a:r>
            <a:r>
              <a:rPr lang="es-AR" sz="2000" b="1" dirty="0"/>
              <a:t>, </a:t>
            </a:r>
            <a:r>
              <a:rPr lang="es-AR" sz="2000" dirty="0"/>
              <a:t>8</a:t>
            </a:r>
            <a:r>
              <a:rPr lang="es-AR" sz="2000" b="1" dirty="0"/>
              <a:t>, </a:t>
            </a:r>
            <a:r>
              <a:rPr lang="es-AR" sz="2000" dirty="0"/>
              <a:t>2 }</a:t>
            </a:r>
            <a:r>
              <a:rPr lang="es-AR" sz="2000" b="1" dirty="0"/>
              <a:t>;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dirty="0">
                <a:solidFill>
                  <a:srgbClr val="0000FF"/>
                </a:solidFill>
              </a:rPr>
              <a:t> </a:t>
            </a:r>
            <a:endParaRPr sz="2000" b="1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dirty="0" err="1"/>
              <a:t>IEnumerable</a:t>
            </a:r>
            <a:r>
              <a:rPr lang="es-AR" sz="2000" dirty="0">
                <a:solidFill>
                  <a:srgbClr val="0000FF"/>
                </a:solidFill>
              </a:rPr>
              <a:t>&lt;</a:t>
            </a:r>
            <a:r>
              <a:rPr lang="es-AR" sz="2000" b="1" dirty="0" err="1">
                <a:solidFill>
                  <a:srgbClr val="0000FF"/>
                </a:solidFill>
              </a:rPr>
              <a:t>int</a:t>
            </a:r>
            <a:r>
              <a:rPr lang="es-AR" sz="2000" dirty="0">
                <a:solidFill>
                  <a:srgbClr val="0000FF"/>
                </a:solidFill>
              </a:rPr>
              <a:t>&gt;</a:t>
            </a:r>
            <a:r>
              <a:rPr lang="es-AR" sz="2000" b="1" dirty="0">
                <a:solidFill>
                  <a:srgbClr val="0000FF"/>
                </a:solidFill>
              </a:rPr>
              <a:t> </a:t>
            </a:r>
            <a:r>
              <a:rPr lang="es-AR" sz="2000" dirty="0" err="1"/>
              <a:t>listaFiltrada</a:t>
            </a:r>
            <a:r>
              <a:rPr lang="es-AR" sz="2000" b="1" dirty="0"/>
              <a:t> </a:t>
            </a:r>
            <a:r>
              <a:rPr lang="es-AR" sz="2000" b="1" dirty="0">
                <a:solidFill>
                  <a:srgbClr val="0000FF"/>
                </a:solidFill>
              </a:rPr>
              <a:t>= </a:t>
            </a:r>
            <a:r>
              <a:rPr lang="es-AR" sz="2000" b="1" dirty="0" err="1">
                <a:solidFill>
                  <a:srgbClr val="0000FF"/>
                </a:solidFill>
              </a:rPr>
              <a:t>from</a:t>
            </a:r>
            <a:r>
              <a:rPr lang="es-AR" sz="2000" b="1" dirty="0">
                <a:solidFill>
                  <a:srgbClr val="0000FF"/>
                </a:solidFill>
              </a:rPr>
              <a:t> </a:t>
            </a:r>
            <a:r>
              <a:rPr lang="es-AR" sz="2000" dirty="0"/>
              <a:t>elemento</a:t>
            </a:r>
            <a:r>
              <a:rPr lang="es-AR" sz="2000" b="1" dirty="0"/>
              <a:t> </a:t>
            </a:r>
            <a:r>
              <a:rPr lang="es-AR" sz="2000" b="1" dirty="0">
                <a:solidFill>
                  <a:srgbClr val="0000FF"/>
                </a:solidFill>
              </a:rPr>
              <a:t>in </a:t>
            </a:r>
            <a:r>
              <a:rPr lang="es-AR" sz="2000" b="1" dirty="0"/>
              <a:t>lista </a:t>
            </a:r>
            <a:r>
              <a:rPr lang="es-AR" sz="2000" b="1" dirty="0">
                <a:solidFill>
                  <a:srgbClr val="38761D"/>
                </a:solidFill>
              </a:rPr>
              <a:t>/ / representa cada elemento del </a:t>
            </a:r>
            <a:r>
              <a:rPr lang="es-AR" sz="2000" b="1" dirty="0" err="1">
                <a:solidFill>
                  <a:srgbClr val="38761D"/>
                </a:solidFill>
              </a:rPr>
              <a:t>array</a:t>
            </a:r>
            <a:endParaRPr sz="2000" dirty="0">
              <a:solidFill>
                <a:srgbClr val="0000FF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 dirty="0">
                <a:solidFill>
                  <a:srgbClr val="0000FF"/>
                </a:solidFill>
              </a:rPr>
              <a:t>                           </a:t>
            </a:r>
            <a:r>
              <a:rPr lang="es-AR" sz="2000" b="1" dirty="0" err="1">
                <a:solidFill>
                  <a:srgbClr val="0000FF"/>
                </a:solidFill>
              </a:rPr>
              <a:t>where</a:t>
            </a:r>
            <a:r>
              <a:rPr lang="es-AR" sz="2000" b="1" dirty="0">
                <a:solidFill>
                  <a:srgbClr val="0000FF"/>
                </a:solidFill>
              </a:rPr>
              <a:t> </a:t>
            </a:r>
            <a:r>
              <a:rPr lang="es-AR" sz="2000" dirty="0"/>
              <a:t>elemento</a:t>
            </a:r>
            <a:r>
              <a:rPr lang="es-AR" sz="2000" b="1" dirty="0"/>
              <a:t> </a:t>
            </a:r>
            <a:r>
              <a:rPr lang="es-AR" sz="2000" b="1" dirty="0">
                <a:solidFill>
                  <a:srgbClr val="0000FF"/>
                </a:solidFill>
              </a:rPr>
              <a:t>&lt; </a:t>
            </a:r>
            <a:r>
              <a:rPr lang="es-AR" sz="2000" dirty="0"/>
              <a:t>8</a:t>
            </a:r>
            <a:r>
              <a:rPr lang="es-AR" sz="2000" dirty="0">
                <a:solidFill>
                  <a:srgbClr val="0000FF"/>
                </a:solidFill>
              </a:rPr>
              <a:t> </a:t>
            </a:r>
            <a:r>
              <a:rPr lang="es-AR" sz="2000" b="1" dirty="0">
                <a:solidFill>
                  <a:srgbClr val="38761D"/>
                </a:solidFill>
              </a:rPr>
              <a:t>/ / Condición </a:t>
            </a:r>
            <a:endParaRPr sz="2000" b="1" dirty="0">
              <a:solidFill>
                <a:srgbClr val="38761D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 dirty="0">
                <a:solidFill>
                  <a:srgbClr val="0000FF"/>
                </a:solidFill>
              </a:rPr>
              <a:t>                           </a:t>
            </a:r>
            <a:r>
              <a:rPr lang="es-AR" sz="2000" b="1" dirty="0" err="1">
                <a:solidFill>
                  <a:srgbClr val="0000FF"/>
                </a:solidFill>
              </a:rPr>
              <a:t>select</a:t>
            </a:r>
            <a:r>
              <a:rPr lang="es-AR" sz="2000" b="1" dirty="0">
                <a:solidFill>
                  <a:srgbClr val="0000FF"/>
                </a:solidFill>
              </a:rPr>
              <a:t> </a:t>
            </a:r>
            <a:r>
              <a:rPr lang="es-AR" sz="2000" dirty="0"/>
              <a:t>elemento</a:t>
            </a:r>
            <a:r>
              <a:rPr lang="es-AR" sz="2000" b="1" dirty="0">
                <a:solidFill>
                  <a:srgbClr val="0000FF"/>
                </a:solidFill>
              </a:rPr>
              <a:t>; </a:t>
            </a:r>
            <a:r>
              <a:rPr lang="es-AR" sz="2000" b="1" dirty="0">
                <a:solidFill>
                  <a:srgbClr val="38761D"/>
                </a:solidFill>
              </a:rPr>
              <a:t>/ / Qué quiero obtener?</a:t>
            </a:r>
            <a:endParaRPr sz="2000" b="1" dirty="0">
              <a:solidFill>
                <a:srgbClr val="38761D"/>
              </a:solidFill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 dirty="0">
                <a:solidFill>
                  <a:srgbClr val="38761D"/>
                </a:solidFill>
              </a:rPr>
              <a:t>/ /</a:t>
            </a:r>
            <a:r>
              <a:rPr lang="es-AR" sz="2000" b="1" i="1" dirty="0">
                <a:solidFill>
                  <a:srgbClr val="38761D"/>
                </a:solidFill>
              </a:rPr>
              <a:t> Resultado: </a:t>
            </a:r>
            <a:r>
              <a:rPr lang="es-AR" sz="2000" b="1" i="1" dirty="0" err="1">
                <a:solidFill>
                  <a:srgbClr val="38761D"/>
                </a:solidFill>
              </a:rPr>
              <a:t>listaFIltrada</a:t>
            </a:r>
            <a:r>
              <a:rPr lang="es-AR" sz="2000" b="1" i="1" dirty="0">
                <a:solidFill>
                  <a:srgbClr val="38761D"/>
                </a:solidFill>
              </a:rPr>
              <a:t>  { 1 , 2 }</a:t>
            </a:r>
            <a:r>
              <a:rPr lang="es-AR" sz="2000" b="1" dirty="0">
                <a:solidFill>
                  <a:srgbClr val="38761D"/>
                </a:solidFill>
              </a:rPr>
              <a:t> </a:t>
            </a:r>
            <a:endParaRPr sz="2000" b="1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rgbClr val="0000FF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4294967295"/>
          </p:nvPr>
        </p:nvSpPr>
        <p:spPr>
          <a:xfrm>
            <a:off x="680325" y="2263500"/>
            <a:ext cx="105018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Utiliza los operadores de consulta estándar, que tienen nombres tales como Where, Select, GroupBy, Join, Max y Average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313975" y="2461350"/>
            <a:ext cx="11427300" cy="3710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12" scaled="0"/>
          </a:gradFill>
          <a:ln w="9525" cap="flat" cmpd="sng">
            <a:solidFill>
              <a:srgbClr val="FFC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>
                <a:solidFill>
                  <a:srgbClr val="0000FF"/>
                </a:solidFill>
              </a:rPr>
              <a:t>class </a:t>
            </a:r>
            <a:r>
              <a:rPr lang="es-AR" sz="2000" b="1">
                <a:solidFill>
                  <a:srgbClr val="4EA528"/>
                </a:solidFill>
              </a:rPr>
              <a:t>Person </a:t>
            </a:r>
            <a:r>
              <a:rPr lang="es-AR" sz="2000">
                <a:solidFill>
                  <a:srgbClr val="0000FF"/>
                </a:solidFill>
              </a:rPr>
              <a:t>{ public int</a:t>
            </a:r>
            <a:r>
              <a:rPr lang="es-AR" sz="2000" b="1">
                <a:solidFill>
                  <a:srgbClr val="0000FF"/>
                </a:solidFill>
              </a:rPr>
              <a:t> </a:t>
            </a:r>
            <a:r>
              <a:rPr lang="es-AR" sz="2000"/>
              <a:t>edad</a:t>
            </a:r>
            <a:r>
              <a:rPr lang="es-AR" sz="2000" b="1">
                <a:solidFill>
                  <a:srgbClr val="0000FF"/>
                </a:solidFill>
              </a:rPr>
              <a:t>; </a:t>
            </a:r>
            <a:r>
              <a:rPr lang="es-AR" sz="2000">
                <a:solidFill>
                  <a:srgbClr val="0000FF"/>
                </a:solidFill>
              </a:rPr>
              <a:t>public string </a:t>
            </a:r>
            <a:r>
              <a:rPr lang="es-AR" sz="2000"/>
              <a:t>nombre</a:t>
            </a:r>
            <a:r>
              <a:rPr lang="es-AR" sz="2000" b="1"/>
              <a:t>;</a:t>
            </a:r>
            <a:r>
              <a:rPr lang="es-AR" sz="2000"/>
              <a:t> } </a:t>
            </a:r>
            <a:r>
              <a:rPr lang="es-AR" sz="2000" b="1">
                <a:solidFill>
                  <a:srgbClr val="38761D"/>
                </a:solidFill>
              </a:rPr>
              <a:t>/ /</a:t>
            </a:r>
            <a:r>
              <a:rPr lang="es-AR" sz="2000" b="1" i="1">
                <a:solidFill>
                  <a:srgbClr val="38761D"/>
                </a:solidFill>
              </a:rPr>
              <a:t> Clase de ejemplo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/>
              <a:t> 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>
                <a:solidFill>
                  <a:srgbClr val="38761D"/>
                </a:solidFill>
              </a:rPr>
              <a:t>IEnumerable</a:t>
            </a:r>
            <a:r>
              <a:rPr lang="es-AR" sz="2000">
                <a:solidFill>
                  <a:srgbClr val="0000FF"/>
                </a:solidFill>
              </a:rPr>
              <a:t>&lt;</a:t>
            </a:r>
            <a:r>
              <a:rPr lang="es-AR" sz="2000" b="1">
                <a:solidFill>
                  <a:srgbClr val="0000FF"/>
                </a:solidFill>
              </a:rPr>
              <a:t>string</a:t>
            </a:r>
            <a:r>
              <a:rPr lang="es-AR" sz="2000">
                <a:solidFill>
                  <a:srgbClr val="0000FF"/>
                </a:solidFill>
              </a:rPr>
              <a:t>&gt;</a:t>
            </a:r>
            <a:r>
              <a:rPr lang="es-AR" sz="2000" b="1">
                <a:solidFill>
                  <a:srgbClr val="38761D"/>
                </a:solidFill>
              </a:rPr>
              <a:t> </a:t>
            </a:r>
            <a:r>
              <a:rPr lang="es-AR" sz="2000"/>
              <a:t>nombres</a:t>
            </a:r>
            <a:r>
              <a:rPr lang="es-AR" sz="2000" b="1">
                <a:solidFill>
                  <a:srgbClr val="38761D"/>
                </a:solidFill>
              </a:rPr>
              <a:t> =</a:t>
            </a:r>
            <a:r>
              <a:rPr lang="es-AR" sz="2000" b="1">
                <a:solidFill>
                  <a:srgbClr val="0000FF"/>
                </a:solidFill>
              </a:rPr>
              <a:t> from </a:t>
            </a:r>
            <a:r>
              <a:rPr lang="es-AR" sz="2000"/>
              <a:t>persona </a:t>
            </a:r>
            <a:r>
              <a:rPr lang="es-AR" sz="2000" b="1">
                <a:solidFill>
                  <a:srgbClr val="0000FF"/>
                </a:solidFill>
              </a:rPr>
              <a:t>in </a:t>
            </a:r>
            <a:r>
              <a:rPr lang="es-AR" sz="2000" b="1"/>
              <a:t>personas </a:t>
            </a:r>
            <a:r>
              <a:rPr lang="es-AR" sz="2000" b="1">
                <a:solidFill>
                  <a:srgbClr val="38761D"/>
                </a:solidFill>
              </a:rPr>
              <a:t>/ /</a:t>
            </a:r>
            <a:r>
              <a:rPr lang="es-AR" sz="2000" b="1" i="1">
                <a:solidFill>
                  <a:srgbClr val="38761D"/>
                </a:solidFill>
              </a:rPr>
              <a:t> Defino variable para procesar</a:t>
            </a:r>
            <a:endParaRPr sz="2000" b="1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>
                <a:solidFill>
                  <a:srgbClr val="0000FF"/>
                </a:solidFill>
              </a:rPr>
              <a:t>                                          where </a:t>
            </a:r>
            <a:r>
              <a:rPr lang="es-AR" sz="2000"/>
              <a:t>persona.edad </a:t>
            </a:r>
            <a:r>
              <a:rPr lang="es-AR" sz="2000" b="1">
                <a:solidFill>
                  <a:srgbClr val="0000FF"/>
                </a:solidFill>
              </a:rPr>
              <a:t>&lt; </a:t>
            </a:r>
            <a:r>
              <a:rPr lang="es-AR" sz="2000"/>
              <a:t>30 </a:t>
            </a:r>
            <a:r>
              <a:rPr lang="es-AR" sz="2000" b="1">
                <a:solidFill>
                  <a:srgbClr val="38761D"/>
                </a:solidFill>
              </a:rPr>
              <a:t>/ /</a:t>
            </a:r>
            <a:r>
              <a:rPr lang="es-AR" sz="2000" b="1" i="1">
                <a:solidFill>
                  <a:srgbClr val="38761D"/>
                </a:solidFill>
              </a:rPr>
              <a:t> Condición </a:t>
            </a: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>
                <a:solidFill>
                  <a:srgbClr val="0000FF"/>
                </a:solidFill>
              </a:rPr>
              <a:t>                                          select </a:t>
            </a:r>
            <a:r>
              <a:rPr lang="es-AR" sz="2000"/>
              <a:t>persona.</a:t>
            </a:r>
            <a:r>
              <a:rPr lang="es-AR" sz="2000" b="1"/>
              <a:t>nombre</a:t>
            </a:r>
            <a:r>
              <a:rPr lang="es-AR" sz="2000" b="1">
                <a:solidFill>
                  <a:srgbClr val="0000FF"/>
                </a:solidFill>
              </a:rPr>
              <a:t>; </a:t>
            </a:r>
            <a:r>
              <a:rPr lang="es-AR" sz="2000" b="1">
                <a:solidFill>
                  <a:srgbClr val="38761D"/>
                </a:solidFill>
              </a:rPr>
              <a:t>/ /</a:t>
            </a:r>
            <a:r>
              <a:rPr lang="es-AR" sz="2000" b="1" i="1">
                <a:solidFill>
                  <a:srgbClr val="38761D"/>
                </a:solidFill>
              </a:rPr>
              <a:t> Define qué elementos conservar</a:t>
            </a: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b="1">
                <a:solidFill>
                  <a:srgbClr val="38761D"/>
                </a:solidFill>
              </a:rPr>
              <a:t>/ /</a:t>
            </a:r>
            <a:r>
              <a:rPr lang="es-AR" sz="2000" b="1" i="1">
                <a:solidFill>
                  <a:srgbClr val="38761D"/>
                </a:solidFill>
              </a:rPr>
              <a:t> Resultado: nombres  { “Nombre1” , “Nombre2”, ... }</a:t>
            </a:r>
            <a:r>
              <a:rPr lang="es-AR" sz="2000" b="1">
                <a:solidFill>
                  <a:srgbClr val="38761D"/>
                </a:solidFill>
              </a:rPr>
              <a:t> </a:t>
            </a:r>
            <a:endParaRPr sz="2000" b="1"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680325" y="911650"/>
            <a:ext cx="96138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Sintaxis de consultas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Sintaxis de métodos 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1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600" b="1">
                <a:latin typeface="Calibri"/>
                <a:ea typeface="Calibri"/>
                <a:cs typeface="Calibri"/>
                <a:sym typeface="Calibri"/>
              </a:rPr>
              <a:t>LINQ nos proporciona la clase Enumerable</a:t>
            </a: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 que nos da un conjunto de métodos de extensión </a:t>
            </a:r>
            <a:r>
              <a:rPr lang="es-AR" sz="2600" b="1" i="1">
                <a:latin typeface="Calibri"/>
                <a:ea typeface="Calibri"/>
                <a:cs typeface="Calibri"/>
                <a:sym typeface="Calibri"/>
              </a:rPr>
              <a:t>que pueden llamarse como un método de instancia en cualquier objeto que implementa IEnumerable&lt;T&gt;.</a:t>
            </a:r>
            <a:endParaRPr sz="2600" b="1" i="1">
              <a:latin typeface="Calibri"/>
              <a:ea typeface="Calibri"/>
              <a:cs typeface="Calibri"/>
              <a:sym typeface="Calibri"/>
            </a:endParaRPr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Algunos ejemplos son: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77900" lvl="1" indent="-475932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○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77900" lvl="1" indent="-475932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○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77900" lvl="1" indent="-475932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○"/>
            </a:pPr>
            <a:r>
              <a:rPr lang="es-AR" sz="2600">
                <a:latin typeface="Calibri"/>
                <a:ea typeface="Calibri"/>
                <a:cs typeface="Calibri"/>
                <a:sym typeface="Calibri"/>
              </a:rPr>
              <a:t>GroupeBy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Sintaxis de métodos </a:t>
            </a: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1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0" indent="-590550" algn="l" rtl="0"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2600"/>
              <a:buFont typeface="Calibri"/>
              <a:buChar char="●"/>
            </a:pPr>
            <a:r>
              <a:rPr lang="es-AR" sz="2600" b="1">
                <a:latin typeface="Calibri"/>
                <a:ea typeface="Calibri"/>
                <a:cs typeface="Calibri"/>
                <a:sym typeface="Calibri"/>
              </a:rPr>
              <a:t>Estos métodos reciben una expresión Lambda que indica cómo se va a procesar la información.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55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555</Words>
  <Application>Microsoft Office PowerPoint</Application>
  <PresentationFormat>Panorámica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Trebuchet MS</vt:lpstr>
      <vt:lpstr>Source Sans Pro</vt:lpstr>
      <vt:lpstr>Arial</vt:lpstr>
      <vt:lpstr>Noto Sans Symbols</vt:lpstr>
      <vt:lpstr>Calibri</vt:lpstr>
      <vt:lpstr>Berlín</vt:lpstr>
      <vt:lpstr>LINQ</vt:lpstr>
      <vt:lpstr>¿Que es LINQ? (Language Integrated Query)</vt:lpstr>
      <vt:lpstr>En resumen</vt:lpstr>
      <vt:lpstr>Uso de LINQ</vt:lpstr>
      <vt:lpstr>Sintaxis</vt:lpstr>
      <vt:lpstr>Sintaxis de consultas</vt:lpstr>
      <vt:lpstr>Sintaxis de consultas</vt:lpstr>
      <vt:lpstr>Sintaxis de métodos </vt:lpstr>
      <vt:lpstr>Sintaxis de métodos </vt:lpstr>
      <vt:lpstr>Expresiones Lambda</vt:lpstr>
      <vt:lpstr>¿Cómo definimos una expresión lambda?</vt:lpstr>
      <vt:lpstr>¿Cómo lo aplicamos a LINQ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cp:lastModifiedBy>alumno</cp:lastModifiedBy>
  <cp:revision>2</cp:revision>
  <dcterms:modified xsi:type="dcterms:W3CDTF">2019-09-12T22:53:40Z</dcterms:modified>
</cp:coreProperties>
</file>