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7" r:id="rId6"/>
    <p:sldId id="264" r:id="rId7"/>
    <p:sldId id="268" r:id="rId8"/>
    <p:sldId id="269" r:id="rId9"/>
    <p:sldId id="270" r:id="rId10"/>
    <p:sldId id="271" r:id="rId11"/>
    <p:sldId id="272" r:id="rId12"/>
    <p:sldId id="273" r:id="rId13"/>
    <p:sldId id="265" r:id="rId14"/>
    <p:sldId id="27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2160" autoAdjust="0"/>
  </p:normalViewPr>
  <p:slideViewPr>
    <p:cSldViewPr snapToGrid="0">
      <p:cViewPr varScale="1">
        <p:scale>
          <a:sx n="101" d="100"/>
          <a:sy n="101" d="100"/>
        </p:scale>
        <p:origin x="92" y="51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12/11/2018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12/11/2018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smtClean="0"/>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12/11/2018</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12/11/2018</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12/11/2018</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smtClean="0"/>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12/11/2018</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12/11/2018</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12/11/2018</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12/11/2018</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smtClean="0"/>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smtClean="0"/>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smtClean="0"/>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12/11/2018</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Home Credit Default Risk </a:t>
            </a:r>
            <a:r>
              <a:rPr lang="en-US" dirty="0" err="1" smtClean="0"/>
              <a:t>Kaggle</a:t>
            </a:r>
            <a:endParaRPr lang="en-US" dirty="0"/>
          </a:p>
        </p:txBody>
      </p:sp>
      <p:sp>
        <p:nvSpPr>
          <p:cNvPr id="3" name="Subtitle 2"/>
          <p:cNvSpPr>
            <a:spLocks noGrp="1"/>
          </p:cNvSpPr>
          <p:nvPr>
            <p:ph type="subTitle" idx="1"/>
          </p:nvPr>
        </p:nvSpPr>
        <p:spPr/>
        <p:txBody>
          <a:bodyPr/>
          <a:lstStyle/>
          <a:p>
            <a:r>
              <a:rPr lang="en-US" dirty="0" smtClean="0">
                <a:solidFill>
                  <a:schemeClr val="tx1">
                    <a:lumMod val="95000"/>
                  </a:schemeClr>
                </a:solidFill>
              </a:rPr>
              <a:t>Dan Daly</a:t>
            </a:r>
            <a:endParaRPr lang="en-US" dirty="0">
              <a:solidFill>
                <a:schemeClr val="tx1">
                  <a:lumMod val="95000"/>
                </a:schemeClr>
              </a:solidFill>
            </a:endParaRP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US" dirty="0"/>
          </a:p>
        </p:txBody>
      </p:sp>
      <p:sp>
        <p:nvSpPr>
          <p:cNvPr id="3" name="Text Placeholder 2"/>
          <p:cNvSpPr>
            <a:spLocks noGrp="1"/>
          </p:cNvSpPr>
          <p:nvPr>
            <p:ph type="body" sz="half" idx="2"/>
          </p:nvPr>
        </p:nvSpPr>
        <p:spPr>
          <a:xfrm>
            <a:off x="380519" y="1084668"/>
            <a:ext cx="3506162" cy="5379193"/>
          </a:xfrm>
        </p:spPr>
        <p:txBody>
          <a:bodyPr>
            <a:normAutofit/>
          </a:bodyPr>
          <a:lstStyle/>
          <a:p>
            <a:r>
              <a:rPr lang="en-US" dirty="0" smtClean="0"/>
              <a:t>Feature Importance is the process of ranking the attributes by their value to the predictive ability of the model.</a:t>
            </a:r>
          </a:p>
          <a:p>
            <a:r>
              <a:rPr lang="en-US" dirty="0" smtClean="0"/>
              <a:t>The </a:t>
            </a:r>
            <a:r>
              <a:rPr lang="en-US" dirty="0"/>
              <a:t>most important features are those dealing with EXT_SOURCE and DAYS_BIRTH. We see that there are only a handful of features with a significant importance to the model, which suggests we may be able to drop many of the features without a decrease in performance (and we may even see an increase in performance.) Feature </a:t>
            </a:r>
            <a:r>
              <a:rPr lang="en-US" dirty="0" smtClean="0"/>
              <a:t>importance is not </a:t>
            </a:r>
            <a:r>
              <a:rPr lang="en-US" dirty="0"/>
              <a:t>the most sophisticated method to interpret a model or perform dimensionality reduction, but </a:t>
            </a:r>
            <a:r>
              <a:rPr lang="en-US" dirty="0" smtClean="0"/>
              <a:t>it lets </a:t>
            </a:r>
            <a:r>
              <a:rPr lang="en-US" dirty="0"/>
              <a:t>us start to understand what factors our model takes into account when it makes predictions.</a:t>
            </a:r>
            <a:endParaRPr lang="en-US" dirty="0" smtClean="0"/>
          </a:p>
        </p:txBody>
      </p:sp>
      <p:pic>
        <p:nvPicPr>
          <p:cNvPr id="5" name="Content Placeholder 4"/>
          <p:cNvPicPr>
            <a:picLocks noGrp="1" noChangeAspect="1"/>
          </p:cNvPicPr>
          <p:nvPr>
            <p:ph idx="1"/>
          </p:nvPr>
        </p:nvPicPr>
        <p:blipFill>
          <a:blip r:embed="rId2"/>
          <a:stretch>
            <a:fillRect/>
          </a:stretch>
        </p:blipFill>
        <p:spPr>
          <a:xfrm>
            <a:off x="4699000" y="1713164"/>
            <a:ext cx="7048500" cy="3439610"/>
          </a:xfrm>
          <a:prstGeom prst="rect">
            <a:avLst/>
          </a:prstGeom>
        </p:spPr>
      </p:pic>
    </p:spTree>
    <p:extLst>
      <p:ext uri="{BB962C8B-B14F-4D97-AF65-F5344CB8AC3E}">
        <p14:creationId xmlns:p14="http://schemas.microsoft.com/office/powerpoint/2010/main" val="376889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Rate Distribution</a:t>
            </a:r>
            <a:endParaRPr lang="en-US" dirty="0"/>
          </a:p>
        </p:txBody>
      </p:sp>
      <p:sp>
        <p:nvSpPr>
          <p:cNvPr id="3" name="Text Placeholder 2"/>
          <p:cNvSpPr>
            <a:spLocks noGrp="1"/>
          </p:cNvSpPr>
          <p:nvPr>
            <p:ph type="body" sz="half" idx="2"/>
          </p:nvPr>
        </p:nvSpPr>
        <p:spPr>
          <a:xfrm>
            <a:off x="380519" y="1084668"/>
            <a:ext cx="3506162" cy="5379193"/>
          </a:xfrm>
        </p:spPr>
        <p:txBody>
          <a:bodyPr>
            <a:normAutofit lnSpcReduction="10000"/>
          </a:bodyPr>
          <a:lstStyle/>
          <a:p>
            <a:r>
              <a:rPr lang="en-US" dirty="0" smtClean="0"/>
              <a:t>The </a:t>
            </a:r>
            <a:r>
              <a:rPr lang="en-US" dirty="0"/>
              <a:t>learning rate domain is from 0.005 to 0.5. Using a logarithmic uniform distribution allows us to create a domain where there are as many values from 0.005 to 0.05 as from 0.05 to 0.5. In a linear space, there would be far more values from 0.05 to 0.5 because this represents a larger distance in linear space but in logarithmic space each of these two intervals is the same width because they are multiples of 10 of each other. (Think about going from 1 to 10 and then from 10 to 100. On a logarithmic scale, these intervals are the same size, but on a linear scale the latter is 10 times the size of the former). In other words, a logarithmic uniform distribution lets us sample more evenly from a domain that varies over several orders of magnitude.</a:t>
            </a:r>
          </a:p>
        </p:txBody>
      </p:sp>
      <p:pic>
        <p:nvPicPr>
          <p:cNvPr id="6" name="Content Placeholder 5"/>
          <p:cNvPicPr>
            <a:picLocks noGrp="1" noChangeAspect="1"/>
          </p:cNvPicPr>
          <p:nvPr>
            <p:ph idx="1"/>
          </p:nvPr>
        </p:nvPicPr>
        <p:blipFill>
          <a:blip r:embed="rId2"/>
          <a:stretch>
            <a:fillRect/>
          </a:stretch>
        </p:blipFill>
        <p:spPr>
          <a:xfrm>
            <a:off x="4699000" y="1216328"/>
            <a:ext cx="7048500" cy="4433282"/>
          </a:xfrm>
          <a:prstGeom prst="rect">
            <a:avLst/>
          </a:prstGeom>
        </p:spPr>
      </p:pic>
    </p:spTree>
    <p:extLst>
      <p:ext uri="{BB962C8B-B14F-4D97-AF65-F5344CB8AC3E}">
        <p14:creationId xmlns:p14="http://schemas.microsoft.com/office/powerpoint/2010/main" val="24231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519" y="295250"/>
            <a:ext cx="3506162" cy="1600200"/>
          </a:xfrm>
        </p:spPr>
        <p:txBody>
          <a:bodyPr/>
          <a:lstStyle/>
          <a:p>
            <a:r>
              <a:rPr lang="en-US" dirty="0" smtClean="0"/>
              <a:t>Validation ROC AUC versus iteration</a:t>
            </a:r>
            <a:endParaRPr lang="en-US" dirty="0"/>
          </a:p>
        </p:txBody>
      </p:sp>
      <p:sp>
        <p:nvSpPr>
          <p:cNvPr id="3" name="Text Placeholder 2"/>
          <p:cNvSpPr>
            <a:spLocks noGrp="1"/>
          </p:cNvSpPr>
          <p:nvPr>
            <p:ph type="body" sz="half" idx="2"/>
          </p:nvPr>
        </p:nvSpPr>
        <p:spPr>
          <a:xfrm>
            <a:off x="380519" y="1185568"/>
            <a:ext cx="3506162" cy="5278292"/>
          </a:xfrm>
        </p:spPr>
        <p:txBody>
          <a:bodyPr>
            <a:normAutofit fontScale="77500" lnSpcReduction="20000"/>
          </a:bodyPr>
          <a:lstStyle/>
          <a:p>
            <a:r>
              <a:rPr lang="en-US" dirty="0" smtClean="0"/>
              <a:t>This is a graph showing the ROC AUC score vs the number of iterations of the grid search and random search. </a:t>
            </a:r>
          </a:p>
          <a:p>
            <a:r>
              <a:rPr lang="en-US" dirty="0" smtClean="0"/>
              <a:t>ROC </a:t>
            </a:r>
            <a:r>
              <a:rPr lang="en-US" dirty="0"/>
              <a:t>curve</a:t>
            </a:r>
          </a:p>
          <a:p>
            <a:r>
              <a:rPr lang="en-US" dirty="0" smtClean="0"/>
              <a:t>A</a:t>
            </a:r>
            <a:r>
              <a:rPr lang="en-US" dirty="0"/>
              <a:t> </a:t>
            </a:r>
            <a:r>
              <a:rPr lang="en-US" b="1" dirty="0"/>
              <a:t>ROC curve</a:t>
            </a:r>
            <a:r>
              <a:rPr lang="en-US" dirty="0"/>
              <a:t> (</a:t>
            </a:r>
            <a:r>
              <a:rPr lang="en-US" b="1" dirty="0"/>
              <a:t>receiver operating characteristic curve</a:t>
            </a:r>
            <a:r>
              <a:rPr lang="en-US" dirty="0"/>
              <a:t>) is a graph showing the performance of a classification model at all classification thresholds. This curve plots two parameters:</a:t>
            </a:r>
          </a:p>
          <a:p>
            <a:r>
              <a:rPr lang="en-US" dirty="0"/>
              <a:t>True Positive Rate</a:t>
            </a:r>
          </a:p>
          <a:p>
            <a:r>
              <a:rPr lang="en-US" dirty="0"/>
              <a:t>False Positive Rate</a:t>
            </a:r>
          </a:p>
          <a:p>
            <a:r>
              <a:rPr lang="en-US" b="1" dirty="0"/>
              <a:t>True Positive Rate</a:t>
            </a:r>
            <a:r>
              <a:rPr lang="en-US" dirty="0"/>
              <a:t> (</a:t>
            </a:r>
            <a:r>
              <a:rPr lang="en-US" b="1" dirty="0"/>
              <a:t>TPR</a:t>
            </a:r>
            <a:r>
              <a:rPr lang="en-US" dirty="0"/>
              <a:t>) is a synonym for recall and is therefore defined as follows:</a:t>
            </a:r>
          </a:p>
          <a:p>
            <a:r>
              <a:rPr lang="en-US" dirty="0"/>
              <a:t>TPR=TPTP+FN</a:t>
            </a:r>
          </a:p>
          <a:p>
            <a:r>
              <a:rPr lang="en-US" b="1" dirty="0"/>
              <a:t>False Positive Rate</a:t>
            </a:r>
            <a:r>
              <a:rPr lang="en-US" dirty="0"/>
              <a:t> (</a:t>
            </a:r>
            <a:r>
              <a:rPr lang="en-US" b="1" dirty="0"/>
              <a:t>FPR</a:t>
            </a:r>
            <a:r>
              <a:rPr lang="en-US" dirty="0"/>
              <a:t>) is defined as follows:</a:t>
            </a:r>
          </a:p>
          <a:p>
            <a:r>
              <a:rPr lang="en-US" dirty="0" smtClean="0"/>
              <a:t>FPR=FPFP+TN</a:t>
            </a:r>
          </a:p>
          <a:p>
            <a:r>
              <a:rPr lang="en-US" b="1" dirty="0"/>
              <a:t>AUC</a:t>
            </a:r>
            <a:r>
              <a:rPr lang="en-US" dirty="0"/>
              <a:t> stands for "Area under the ROC Curve." That is, AUC measures the entire two-dimensional area underneath the entire ROC </a:t>
            </a:r>
            <a:r>
              <a:rPr lang="en-US" dirty="0" smtClean="0"/>
              <a:t>curve. </a:t>
            </a:r>
            <a:r>
              <a:rPr lang="en-US" dirty="0"/>
              <a:t>AUC provides an aggregate measure of performance across all possible classification thresholds.</a:t>
            </a:r>
          </a:p>
          <a:p>
            <a:r>
              <a:rPr lang="en-US" dirty="0"/>
              <a:t/>
            </a:r>
            <a:br>
              <a:rPr lang="en-US" dirty="0"/>
            </a:br>
            <a:r>
              <a:rPr lang="en-US" dirty="0" smtClean="0"/>
              <a:t>Here we can see that the random search has a higher ROC AUC score than the grid search.</a:t>
            </a:r>
            <a:endParaRPr lang="en-US" dirty="0"/>
          </a:p>
        </p:txBody>
      </p:sp>
      <p:pic>
        <p:nvPicPr>
          <p:cNvPr id="5" name="Content Placeholder 4"/>
          <p:cNvPicPr>
            <a:picLocks noGrp="1" noChangeAspect="1"/>
          </p:cNvPicPr>
          <p:nvPr>
            <p:ph idx="1"/>
          </p:nvPr>
        </p:nvPicPr>
        <p:blipFill>
          <a:blip r:embed="rId2"/>
          <a:stretch>
            <a:fillRect/>
          </a:stretch>
        </p:blipFill>
        <p:spPr>
          <a:xfrm>
            <a:off x="4945713" y="465138"/>
            <a:ext cx="6555074" cy="5935662"/>
          </a:xfrm>
          <a:prstGeom prst="rect">
            <a:avLst/>
          </a:prstGeom>
        </p:spPr>
      </p:pic>
    </p:spTree>
    <p:extLst>
      <p:ext uri="{BB962C8B-B14F-4D97-AF65-F5344CB8AC3E}">
        <p14:creationId xmlns:p14="http://schemas.microsoft.com/office/powerpoint/2010/main" val="300255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(1 of 2)</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this notebook, we saw how to get started with a </a:t>
            </a:r>
            <a:r>
              <a:rPr lang="en-US" dirty="0" err="1"/>
              <a:t>Kaggle</a:t>
            </a:r>
            <a:r>
              <a:rPr lang="en-US" dirty="0"/>
              <a:t> machine learning competition. We first made sure to understand the data, our task, and the metric by which our submissions will be judged. Then, we performed a fairly simple EDA to try and identify relationships, trends, or anomalies that may help our modeling. Along the way, we performed necessary preprocessing steps such as encoding categorical variables, imputing missing values, and scaling features to a range. Then, we constructed new features out of the existing data to see if doing so could help our </a:t>
            </a:r>
            <a:r>
              <a:rPr lang="en-US" dirty="0" smtClean="0"/>
              <a:t>model.</a:t>
            </a:r>
          </a:p>
          <a:p>
            <a:r>
              <a:rPr lang="en-US" dirty="0" smtClean="0"/>
              <a:t>Once </a:t>
            </a:r>
            <a:r>
              <a:rPr lang="en-US" dirty="0"/>
              <a:t>the data exploration, data preparation, and feature engineering was complete, we implemented a baseline model upon which we hope to improve. Then we built a second slightly more complicated model to beat our first score. We also carried out an experiment to determine the effect of adding the engineering variables.</a:t>
            </a:r>
          </a:p>
          <a:p>
            <a:r>
              <a:rPr lang="en-US" dirty="0" smtClean="0"/>
              <a:t>We </a:t>
            </a:r>
            <a:r>
              <a:rPr lang="en-US" dirty="0"/>
              <a:t>followed the general outline of a machine learning project:</a:t>
            </a:r>
          </a:p>
          <a:p>
            <a:pPr lvl="1">
              <a:lnSpc>
                <a:spcPct val="20000"/>
              </a:lnSpc>
            </a:pPr>
            <a:r>
              <a:rPr lang="en-US" dirty="0" smtClean="0"/>
              <a:t>Understand </a:t>
            </a:r>
            <a:r>
              <a:rPr lang="en-US" dirty="0"/>
              <a:t>the problem and the data</a:t>
            </a:r>
          </a:p>
          <a:p>
            <a:pPr lvl="1">
              <a:lnSpc>
                <a:spcPct val="20000"/>
              </a:lnSpc>
            </a:pPr>
            <a:r>
              <a:rPr lang="en-US" dirty="0"/>
              <a:t>Data cleaning and formatting </a:t>
            </a:r>
          </a:p>
          <a:p>
            <a:pPr lvl="1">
              <a:lnSpc>
                <a:spcPct val="20000"/>
              </a:lnSpc>
            </a:pPr>
            <a:r>
              <a:rPr lang="en-US" dirty="0"/>
              <a:t>Exploratory Data Analysis</a:t>
            </a:r>
          </a:p>
          <a:p>
            <a:pPr lvl="1">
              <a:lnSpc>
                <a:spcPct val="20000"/>
              </a:lnSpc>
            </a:pPr>
            <a:r>
              <a:rPr lang="en-US" dirty="0"/>
              <a:t>Baseline model</a:t>
            </a:r>
          </a:p>
          <a:p>
            <a:pPr lvl="1">
              <a:lnSpc>
                <a:spcPct val="20000"/>
              </a:lnSpc>
            </a:pPr>
            <a:r>
              <a:rPr lang="en-US" dirty="0"/>
              <a:t>Improved model</a:t>
            </a:r>
          </a:p>
          <a:p>
            <a:pPr lvl="1">
              <a:lnSpc>
                <a:spcPct val="20000"/>
              </a:lnSpc>
            </a:pPr>
            <a:r>
              <a:rPr lang="en-US" dirty="0"/>
              <a:t>Model interpretation </a:t>
            </a:r>
          </a:p>
          <a:p>
            <a:pPr lvl="1">
              <a:lnSpc>
                <a:spcPct val="20000"/>
              </a:lnSpc>
            </a:pPr>
            <a:r>
              <a:rPr lang="en-US" dirty="0"/>
              <a:t>Model </a:t>
            </a:r>
            <a:r>
              <a:rPr lang="en-US" dirty="0" err="1"/>
              <a:t>hyperparameter</a:t>
            </a:r>
            <a:r>
              <a:rPr lang="en-US" dirty="0"/>
              <a:t> tuning</a:t>
            </a:r>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(2 of 2)</a:t>
            </a:r>
            <a:endParaRPr lang="en-US" dirty="0"/>
          </a:p>
        </p:txBody>
      </p:sp>
      <p:sp>
        <p:nvSpPr>
          <p:cNvPr id="3" name="Content Placeholder 2"/>
          <p:cNvSpPr>
            <a:spLocks noGrp="1"/>
          </p:cNvSpPr>
          <p:nvPr>
            <p:ph idx="1"/>
          </p:nvPr>
        </p:nvSpPr>
        <p:spPr>
          <a:xfrm>
            <a:off x="416210" y="1437815"/>
            <a:ext cx="11288110" cy="5070191"/>
          </a:xfrm>
        </p:spPr>
        <p:txBody>
          <a:bodyPr>
            <a:noAutofit/>
          </a:bodyPr>
          <a:lstStyle/>
          <a:p>
            <a:r>
              <a:rPr lang="en-US" sz="1200" dirty="0"/>
              <a:t>Model tuning is the process of finding the best machine learning model </a:t>
            </a:r>
            <a:r>
              <a:rPr lang="en-US" sz="1200" dirty="0" err="1"/>
              <a:t>hyperparameters</a:t>
            </a:r>
            <a:r>
              <a:rPr lang="en-US" sz="1200" dirty="0"/>
              <a:t> for a particular problem. Random and grid search are two uniformed methods for </a:t>
            </a:r>
            <a:r>
              <a:rPr lang="en-US" sz="1200" dirty="0" err="1"/>
              <a:t>hyperparameter</a:t>
            </a:r>
            <a:r>
              <a:rPr lang="en-US" sz="1200" dirty="0"/>
              <a:t> tuning that search by selecting </a:t>
            </a:r>
            <a:r>
              <a:rPr lang="en-US" sz="1200" dirty="0" err="1"/>
              <a:t>hyperparameter</a:t>
            </a:r>
            <a:r>
              <a:rPr lang="en-US" sz="1200" dirty="0"/>
              <a:t> values from a grid domain. </a:t>
            </a:r>
          </a:p>
          <a:p>
            <a:r>
              <a:rPr lang="en-US" sz="1200" dirty="0" smtClean="0"/>
              <a:t>The </a:t>
            </a:r>
            <a:r>
              <a:rPr lang="en-US" sz="1200" dirty="0"/>
              <a:t>four parts of </a:t>
            </a:r>
            <a:r>
              <a:rPr lang="en-US" sz="1200" dirty="0" err="1"/>
              <a:t>hyperparameter</a:t>
            </a:r>
            <a:r>
              <a:rPr lang="en-US" sz="1200" dirty="0"/>
              <a:t> tuning are</a:t>
            </a:r>
            <a:r>
              <a:rPr lang="en-US" sz="1200" dirty="0" smtClean="0"/>
              <a:t>:</a:t>
            </a:r>
            <a:endParaRPr lang="en-US" sz="1200" dirty="0"/>
          </a:p>
          <a:p>
            <a:pPr marL="777240" lvl="1" indent="-457200">
              <a:lnSpc>
                <a:spcPct val="20000"/>
              </a:lnSpc>
              <a:buFont typeface="+mj-lt"/>
              <a:buAutoNum type="arabicPeriod"/>
            </a:pPr>
            <a:r>
              <a:rPr lang="en-US" sz="1200" dirty="0"/>
              <a:t>Objective function: takes in </a:t>
            </a:r>
            <a:r>
              <a:rPr lang="en-US" sz="1200" dirty="0" err="1"/>
              <a:t>hyperparameters</a:t>
            </a:r>
            <a:r>
              <a:rPr lang="en-US" sz="1200" dirty="0"/>
              <a:t> and returns the cross validation score we want to maximize or </a:t>
            </a:r>
            <a:r>
              <a:rPr lang="en-US" sz="1200" dirty="0" smtClean="0"/>
              <a:t>minimize</a:t>
            </a:r>
            <a:endParaRPr lang="en-US" sz="1200" dirty="0"/>
          </a:p>
          <a:p>
            <a:pPr marL="777240" lvl="1" indent="-457200">
              <a:lnSpc>
                <a:spcPct val="20000"/>
              </a:lnSpc>
              <a:buFont typeface="+mj-lt"/>
              <a:buAutoNum type="arabicPeriod"/>
            </a:pPr>
            <a:r>
              <a:rPr lang="en-US" sz="1200" dirty="0"/>
              <a:t>Domain of </a:t>
            </a:r>
            <a:r>
              <a:rPr lang="en-US" sz="1200" dirty="0" err="1"/>
              <a:t>hyperparameters</a:t>
            </a:r>
            <a:r>
              <a:rPr lang="en-US" sz="1200" dirty="0"/>
              <a:t>: values over which we want to </a:t>
            </a:r>
            <a:r>
              <a:rPr lang="en-US" sz="1200" dirty="0" smtClean="0"/>
              <a:t>search</a:t>
            </a:r>
            <a:endParaRPr lang="en-US" sz="1200" dirty="0"/>
          </a:p>
          <a:p>
            <a:pPr marL="777240" lvl="1" indent="-457200">
              <a:lnSpc>
                <a:spcPct val="20000"/>
              </a:lnSpc>
              <a:buFont typeface="+mj-lt"/>
              <a:buAutoNum type="arabicPeriod"/>
            </a:pPr>
            <a:r>
              <a:rPr lang="en-US" sz="1200" dirty="0"/>
              <a:t>Algorithm: method for selecting the next </a:t>
            </a:r>
            <a:r>
              <a:rPr lang="en-US" sz="1200" dirty="0" err="1"/>
              <a:t>hyperparameter</a:t>
            </a:r>
            <a:r>
              <a:rPr lang="en-US" sz="1200" dirty="0"/>
              <a:t> values to evaluate in the objective </a:t>
            </a:r>
            <a:r>
              <a:rPr lang="en-US" sz="1200" dirty="0" smtClean="0"/>
              <a:t>function</a:t>
            </a:r>
            <a:endParaRPr lang="en-US" sz="1200" dirty="0"/>
          </a:p>
          <a:p>
            <a:pPr marL="777240" lvl="1" indent="-457200">
              <a:lnSpc>
                <a:spcPct val="20000"/>
              </a:lnSpc>
              <a:buFont typeface="+mj-lt"/>
              <a:buAutoNum type="arabicPeriod"/>
            </a:pPr>
            <a:r>
              <a:rPr lang="en-US" sz="1200" dirty="0"/>
              <a:t>Results: history of </a:t>
            </a:r>
            <a:r>
              <a:rPr lang="en-US" sz="1200" dirty="0" err="1"/>
              <a:t>hyperparameters</a:t>
            </a:r>
            <a:r>
              <a:rPr lang="en-US" sz="1200" dirty="0"/>
              <a:t> and cross validation </a:t>
            </a:r>
            <a:r>
              <a:rPr lang="en-US" sz="1200" dirty="0" smtClean="0"/>
              <a:t>scores</a:t>
            </a:r>
            <a:endParaRPr lang="en-US" sz="1200" dirty="0"/>
          </a:p>
          <a:p>
            <a:r>
              <a:rPr lang="en-US" sz="1200" dirty="0"/>
              <a:t>These four parts apply to grid and random search as well as to Bayesian optimization, a form of automated </a:t>
            </a:r>
            <a:r>
              <a:rPr lang="en-US" sz="1200" dirty="0" err="1"/>
              <a:t>hyperparameter</a:t>
            </a:r>
            <a:r>
              <a:rPr lang="en-US" sz="1200" dirty="0"/>
              <a:t> tuning. In this notebook, we implemented both random and grid search on a reduced dataset, inspected the results, and tried to translate the optimal </a:t>
            </a:r>
            <a:r>
              <a:rPr lang="en-US" sz="1200" dirty="0" err="1"/>
              <a:t>hyperparameters</a:t>
            </a:r>
            <a:r>
              <a:rPr lang="en-US" sz="1200" dirty="0"/>
              <a:t> to a full dataset (from this kernel). As a small note, it's important to remember that we tune the </a:t>
            </a:r>
            <a:r>
              <a:rPr lang="en-US" sz="1200" dirty="0" err="1"/>
              <a:t>hyperparameters</a:t>
            </a:r>
            <a:r>
              <a:rPr lang="en-US" sz="1200" dirty="0"/>
              <a:t> to the training data - using cross validation - so the </a:t>
            </a:r>
            <a:r>
              <a:rPr lang="en-US" sz="1200" dirty="0" err="1"/>
              <a:t>hyperparameter</a:t>
            </a:r>
            <a:r>
              <a:rPr lang="en-US" sz="1200" dirty="0"/>
              <a:t> values we find are only optimal for the training data. Although the best </a:t>
            </a:r>
            <a:r>
              <a:rPr lang="en-US" sz="1200" dirty="0" err="1"/>
              <a:t>hyperparameters</a:t>
            </a:r>
            <a:r>
              <a:rPr lang="en-US" sz="1200" dirty="0"/>
              <a:t> from the smaller dataset did not work that well on the full dataset, we were still able to see the ideas behind these two tuning methods. Moreover, we can take the functions developed here and apply them to any dataset or to any machine learning model, not just the gradient boosting machine</a:t>
            </a:r>
            <a:r>
              <a:rPr lang="en-US" sz="1200" dirty="0" smtClean="0"/>
              <a:t>.</a:t>
            </a:r>
            <a:endParaRPr lang="en-US" sz="1200" dirty="0"/>
          </a:p>
          <a:p>
            <a:r>
              <a:rPr lang="en-US" sz="1200" dirty="0"/>
              <a:t>Random search turns out to work pretty well in practice (because it is good at exploring the search domain), but it still is not a reasoning method because it does not use past evaluation results to choose the next </a:t>
            </a:r>
            <a:r>
              <a:rPr lang="en-US" sz="1200" dirty="0" err="1"/>
              <a:t>hyperparameter</a:t>
            </a:r>
            <a:r>
              <a:rPr lang="en-US" sz="1200" dirty="0"/>
              <a:t> values. A better approach would be to use the past results to reason about the best values to try next in the objective function, especially because as we saw, evaluating the objective function is time-consuming. </a:t>
            </a:r>
          </a:p>
          <a:p>
            <a:r>
              <a:rPr lang="en-US" sz="1200" dirty="0" err="1"/>
              <a:t>Hyperparameter</a:t>
            </a:r>
            <a:r>
              <a:rPr lang="en-US" sz="1200" dirty="0"/>
              <a:t> tuning is a crucial part of the machine learning pipeline because the performance of a model can depend strongly on the choices of the </a:t>
            </a:r>
            <a:r>
              <a:rPr lang="en-US" sz="1200" dirty="0" err="1"/>
              <a:t>hyperparameter</a:t>
            </a:r>
            <a:r>
              <a:rPr lang="en-US" sz="1200" dirty="0"/>
              <a:t> values. Random and grid search are two decent methods to start tuning a model (at least they are better than manual tuning) and are important tools to have in the data science skillset.</a:t>
            </a:r>
            <a:endParaRPr lang="en-US" sz="1200" dirty="0"/>
          </a:p>
        </p:txBody>
      </p:sp>
    </p:spTree>
    <p:extLst>
      <p:ext uri="{BB962C8B-B14F-4D97-AF65-F5344CB8AC3E}">
        <p14:creationId xmlns:p14="http://schemas.microsoft.com/office/powerpoint/2010/main" val="4156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lstStyle/>
          <a:p>
            <a:r>
              <a:rPr lang="en-US" dirty="0"/>
              <a:t>I would like to thank Will </a:t>
            </a:r>
            <a:r>
              <a:rPr lang="en-US" dirty="0" err="1"/>
              <a:t>Koehrsen</a:t>
            </a:r>
            <a:r>
              <a:rPr lang="en-US" dirty="0"/>
              <a:t> for his </a:t>
            </a:r>
            <a:r>
              <a:rPr lang="en-US" dirty="0" err="1"/>
              <a:t>kernals</a:t>
            </a:r>
            <a:r>
              <a:rPr lang="en-US" dirty="0"/>
              <a:t> that helped me put this analysis together.</a:t>
            </a:r>
            <a:endParaRPr lang="en-US" dirty="0"/>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help Home Credit to use statistical and machine learning methods to make their clients’ repayment abilities predictive?</a:t>
            </a:r>
            <a:endParaRPr lang="en-US" dirty="0"/>
          </a:p>
        </p:txBody>
      </p:sp>
      <p:sp>
        <p:nvSpPr>
          <p:cNvPr id="3" name="Text Placeholder 2"/>
          <p:cNvSpPr>
            <a:spLocks noGrp="1"/>
          </p:cNvSpPr>
          <p:nvPr>
            <p:ph type="body" idx="1"/>
          </p:nvPr>
        </p:nvSpPr>
        <p:spPr/>
        <p:txBody>
          <a:bodyPr/>
          <a:lstStyle/>
          <a:p>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fontScale="92500" lnSpcReduction="10000"/>
          </a:bodyPr>
          <a:lstStyle/>
          <a:p>
            <a:r>
              <a:rPr lang="en-US" dirty="0"/>
              <a:t>Many people struggle to get loans due to insufficient or non-existent credit histories. And, unfortunately, this population is often taken advantage of by untrustworthy lenders</a:t>
            </a:r>
            <a:r>
              <a:rPr lang="en-US" dirty="0" smtClean="0"/>
              <a:t>.</a:t>
            </a:r>
          </a:p>
          <a:p>
            <a:r>
              <a:rPr lang="en-US" dirty="0"/>
              <a:t>Home Credit strives to broaden financial inclusion for the unbanked population by providing a positive and safe borrowing experience. In order to make sure this underserved population has a positive loan experience, Home Credit makes use of a variety of alternative data--including telco and transactional information--to predict their clients' repayment abilities.</a:t>
            </a:r>
          </a:p>
          <a:p>
            <a:r>
              <a:rPr lang="en-US" dirty="0"/>
              <a:t>While Home Credit is currently using various statistical and machine learning methods to make these predictions, they're challenging </a:t>
            </a:r>
            <a:r>
              <a:rPr lang="en-US" dirty="0" err="1"/>
              <a:t>Kagglers</a:t>
            </a:r>
            <a:r>
              <a:rPr lang="en-US" dirty="0"/>
              <a:t> to help them unlock the full potential of their data. Doing so will ensure that clients capable of repayment are not rejected and that loans are given with a principal, maturity, and repayment calendar that will empower their clients to be successful.</a:t>
            </a:r>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Process</a:t>
            </a:r>
            <a:endParaRPr lang="en-US" dirty="0"/>
          </a:p>
        </p:txBody>
      </p:sp>
      <p:sp>
        <p:nvSpPr>
          <p:cNvPr id="4" name="Flowchart: Process 3"/>
          <p:cNvSpPr/>
          <p:nvPr/>
        </p:nvSpPr>
        <p:spPr>
          <a:xfrm>
            <a:off x="577514" y="4330298"/>
            <a:ext cx="1443789" cy="4438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EDA</a:t>
            </a:r>
            <a:endParaRPr lang="en-US" dirty="0"/>
          </a:p>
        </p:txBody>
      </p:sp>
      <p:sp>
        <p:nvSpPr>
          <p:cNvPr id="5" name="Flowchart: Process 4"/>
          <p:cNvSpPr/>
          <p:nvPr/>
        </p:nvSpPr>
        <p:spPr>
          <a:xfrm>
            <a:off x="577514" y="1697790"/>
            <a:ext cx="1443789" cy="4438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Data</a:t>
            </a:r>
            <a:endParaRPr lang="en-US" dirty="0"/>
          </a:p>
        </p:txBody>
      </p:sp>
      <p:sp>
        <p:nvSpPr>
          <p:cNvPr id="6" name="Flowchart: Process 5"/>
          <p:cNvSpPr/>
          <p:nvPr/>
        </p:nvSpPr>
        <p:spPr>
          <a:xfrm>
            <a:off x="577515" y="2445218"/>
            <a:ext cx="1443789"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Cleaning</a:t>
            </a:r>
            <a:endParaRPr lang="en-US" dirty="0"/>
          </a:p>
        </p:txBody>
      </p:sp>
      <p:sp>
        <p:nvSpPr>
          <p:cNvPr id="7" name="Flowchart: Process 6"/>
          <p:cNvSpPr/>
          <p:nvPr/>
        </p:nvSpPr>
        <p:spPr>
          <a:xfrm>
            <a:off x="577514" y="3358414"/>
            <a:ext cx="1443789" cy="6682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 Correlations</a:t>
            </a:r>
            <a:endParaRPr lang="en-US" dirty="0"/>
          </a:p>
        </p:txBody>
      </p:sp>
      <p:sp>
        <p:nvSpPr>
          <p:cNvPr id="8" name="Flowchart: Process 7"/>
          <p:cNvSpPr/>
          <p:nvPr/>
        </p:nvSpPr>
        <p:spPr>
          <a:xfrm>
            <a:off x="577514" y="5077727"/>
            <a:ext cx="1443789" cy="8738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Encode Categorical Values</a:t>
            </a:r>
            <a:endParaRPr lang="en-US" dirty="0"/>
          </a:p>
        </p:txBody>
      </p:sp>
      <p:sp>
        <p:nvSpPr>
          <p:cNvPr id="9" name="Flowchart: Process 8"/>
          <p:cNvSpPr/>
          <p:nvPr/>
        </p:nvSpPr>
        <p:spPr>
          <a:xfrm>
            <a:off x="2628178" y="1836524"/>
            <a:ext cx="1443789" cy="8796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Align Test &amp; Training Data</a:t>
            </a:r>
            <a:endParaRPr lang="en-US" dirty="0"/>
          </a:p>
        </p:txBody>
      </p:sp>
      <p:sp>
        <p:nvSpPr>
          <p:cNvPr id="10" name="Flowchart: Process 9"/>
          <p:cNvSpPr/>
          <p:nvPr/>
        </p:nvSpPr>
        <p:spPr>
          <a:xfrm>
            <a:off x="2628178" y="3074438"/>
            <a:ext cx="1443789" cy="7218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Logistical Regression</a:t>
            </a:r>
          </a:p>
        </p:txBody>
      </p:sp>
      <p:sp>
        <p:nvSpPr>
          <p:cNvPr id="11" name="Flowchart: Process 10"/>
          <p:cNvSpPr/>
          <p:nvPr/>
        </p:nvSpPr>
        <p:spPr>
          <a:xfrm>
            <a:off x="2628177" y="4047661"/>
            <a:ext cx="1443789" cy="6684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Forest</a:t>
            </a:r>
            <a:endParaRPr lang="en-US" dirty="0"/>
          </a:p>
        </p:txBody>
      </p:sp>
      <p:sp>
        <p:nvSpPr>
          <p:cNvPr id="12" name="Flowchart: Process 11"/>
          <p:cNvSpPr/>
          <p:nvPr/>
        </p:nvSpPr>
        <p:spPr>
          <a:xfrm>
            <a:off x="2628176" y="5101359"/>
            <a:ext cx="1443789" cy="6681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Engineering</a:t>
            </a:r>
            <a:endParaRPr lang="en-US" dirty="0"/>
          </a:p>
        </p:txBody>
      </p:sp>
      <p:sp>
        <p:nvSpPr>
          <p:cNvPr id="13" name="Flowchart: Process 12"/>
          <p:cNvSpPr/>
          <p:nvPr/>
        </p:nvSpPr>
        <p:spPr>
          <a:xfrm>
            <a:off x="4459704" y="1823910"/>
            <a:ext cx="1644704" cy="8796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Polynomial Features</a:t>
            </a:r>
            <a:endParaRPr lang="en-US" dirty="0"/>
          </a:p>
        </p:txBody>
      </p:sp>
      <p:sp>
        <p:nvSpPr>
          <p:cNvPr id="14" name="Flowchart: Process 13"/>
          <p:cNvSpPr/>
          <p:nvPr/>
        </p:nvSpPr>
        <p:spPr>
          <a:xfrm>
            <a:off x="4478420" y="2981659"/>
            <a:ext cx="1607272" cy="10053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 Domain Knowledge Features</a:t>
            </a:r>
            <a:endParaRPr lang="en-US" dirty="0"/>
          </a:p>
        </p:txBody>
      </p:sp>
      <p:sp>
        <p:nvSpPr>
          <p:cNvPr id="16" name="Flowchart: Process 15"/>
          <p:cNvSpPr/>
          <p:nvPr/>
        </p:nvSpPr>
        <p:spPr>
          <a:xfrm>
            <a:off x="4560162" y="4265073"/>
            <a:ext cx="1443789" cy="8796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Align Test &amp; Training Data</a:t>
            </a:r>
            <a:endParaRPr lang="en-US" dirty="0"/>
          </a:p>
        </p:txBody>
      </p:sp>
      <p:sp>
        <p:nvSpPr>
          <p:cNvPr id="17" name="Flowchart: Process 16"/>
          <p:cNvSpPr/>
          <p:nvPr/>
        </p:nvSpPr>
        <p:spPr>
          <a:xfrm>
            <a:off x="4560162" y="5422821"/>
            <a:ext cx="1443789" cy="393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Scale Data</a:t>
            </a:r>
            <a:endParaRPr lang="en-US" dirty="0"/>
          </a:p>
        </p:txBody>
      </p:sp>
      <p:sp>
        <p:nvSpPr>
          <p:cNvPr id="18" name="Flowchart: Process 17"/>
          <p:cNvSpPr/>
          <p:nvPr/>
        </p:nvSpPr>
        <p:spPr>
          <a:xfrm>
            <a:off x="6991581" y="1861751"/>
            <a:ext cx="1443789" cy="8796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Importance</a:t>
            </a:r>
            <a:endParaRPr lang="en-US" dirty="0"/>
          </a:p>
        </p:txBody>
      </p:sp>
      <p:sp>
        <p:nvSpPr>
          <p:cNvPr id="19" name="Flowchart: Process 18"/>
          <p:cNvSpPr/>
          <p:nvPr/>
        </p:nvSpPr>
        <p:spPr>
          <a:xfrm>
            <a:off x="6664053" y="3012905"/>
            <a:ext cx="2098844" cy="8796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Hyperparameter</a:t>
            </a:r>
            <a:r>
              <a:rPr lang="en-US" dirty="0" smtClean="0"/>
              <a:t> </a:t>
            </a:r>
          </a:p>
          <a:p>
            <a:pPr algn="ctr"/>
            <a:r>
              <a:rPr lang="en-US" dirty="0" smtClean="0"/>
              <a:t>Tuning</a:t>
            </a:r>
            <a:endParaRPr lang="en-US" dirty="0"/>
          </a:p>
        </p:txBody>
      </p:sp>
      <p:sp>
        <p:nvSpPr>
          <p:cNvPr id="20" name="Flowchart: Process 19"/>
          <p:cNvSpPr/>
          <p:nvPr/>
        </p:nvSpPr>
        <p:spPr>
          <a:xfrm>
            <a:off x="6991581" y="4164059"/>
            <a:ext cx="1443789" cy="4943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Grid Search</a:t>
            </a:r>
            <a:endParaRPr lang="en-US" dirty="0"/>
          </a:p>
        </p:txBody>
      </p:sp>
      <p:sp>
        <p:nvSpPr>
          <p:cNvPr id="21" name="Flowchart: Process 20"/>
          <p:cNvSpPr/>
          <p:nvPr/>
        </p:nvSpPr>
        <p:spPr>
          <a:xfrm>
            <a:off x="6991581" y="4929936"/>
            <a:ext cx="1443789" cy="7272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Search</a:t>
            </a:r>
            <a:endParaRPr lang="en-US" dirty="0"/>
          </a:p>
        </p:txBody>
      </p:sp>
      <p:sp>
        <p:nvSpPr>
          <p:cNvPr id="23" name="Flowchart: Process 22"/>
          <p:cNvSpPr/>
          <p:nvPr/>
        </p:nvSpPr>
        <p:spPr>
          <a:xfrm>
            <a:off x="9759307" y="1697790"/>
            <a:ext cx="1443789" cy="9692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Grid Search (Cross Validation)</a:t>
            </a:r>
            <a:endParaRPr lang="en-US" dirty="0"/>
          </a:p>
        </p:txBody>
      </p:sp>
      <p:sp>
        <p:nvSpPr>
          <p:cNvPr id="24" name="Flowchart: Process 23"/>
          <p:cNvSpPr/>
          <p:nvPr/>
        </p:nvSpPr>
        <p:spPr>
          <a:xfrm>
            <a:off x="9759307" y="2975676"/>
            <a:ext cx="1443789" cy="126238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Search (Cross Validation)</a:t>
            </a:r>
            <a:endParaRPr lang="en-US" dirty="0"/>
          </a:p>
        </p:txBody>
      </p:sp>
      <p:sp>
        <p:nvSpPr>
          <p:cNvPr id="25" name="Flowchart: Process 24"/>
          <p:cNvSpPr/>
          <p:nvPr/>
        </p:nvSpPr>
        <p:spPr>
          <a:xfrm>
            <a:off x="8785115" y="4556089"/>
            <a:ext cx="3190371" cy="1874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Search </a:t>
            </a:r>
            <a:r>
              <a:rPr lang="en-US" dirty="0" err="1" smtClean="0"/>
              <a:t>Hyperparameters</a:t>
            </a:r>
            <a:r>
              <a:rPr lang="en-US" dirty="0" smtClean="0"/>
              <a:t> trained against full data used against test data and submitted to </a:t>
            </a:r>
            <a:r>
              <a:rPr lang="en-US" dirty="0" err="1" smtClean="0"/>
              <a:t>kaggle</a:t>
            </a:r>
            <a:endParaRPr lang="en-US" dirty="0"/>
          </a:p>
        </p:txBody>
      </p:sp>
      <p:cxnSp>
        <p:nvCxnSpPr>
          <p:cNvPr id="27" name="Straight Arrow Connector 26"/>
          <p:cNvCxnSpPr>
            <a:stCxn id="5" idx="2"/>
            <a:endCxn id="6" idx="0"/>
          </p:cNvCxnSpPr>
          <p:nvPr/>
        </p:nvCxnSpPr>
        <p:spPr>
          <a:xfrm>
            <a:off x="1299409" y="2141622"/>
            <a:ext cx="1" cy="30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7" idx="0"/>
          </p:cNvCxnSpPr>
          <p:nvPr/>
        </p:nvCxnSpPr>
        <p:spPr>
          <a:xfrm flipH="1">
            <a:off x="1299409" y="3054818"/>
            <a:ext cx="1" cy="30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a:endCxn id="4" idx="0"/>
          </p:cNvCxnSpPr>
          <p:nvPr/>
        </p:nvCxnSpPr>
        <p:spPr>
          <a:xfrm>
            <a:off x="1299409" y="4026702"/>
            <a:ext cx="0" cy="30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8" idx="0"/>
          </p:cNvCxnSpPr>
          <p:nvPr/>
        </p:nvCxnSpPr>
        <p:spPr>
          <a:xfrm>
            <a:off x="1299409" y="4774130"/>
            <a:ext cx="0" cy="303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8" idx="2"/>
            <a:endCxn id="9" idx="0"/>
          </p:cNvCxnSpPr>
          <p:nvPr/>
        </p:nvCxnSpPr>
        <p:spPr>
          <a:xfrm rot="5400000" flipH="1" flipV="1">
            <a:off x="267193" y="2868740"/>
            <a:ext cx="4115096" cy="2050664"/>
          </a:xfrm>
          <a:prstGeom prst="bentConnector5">
            <a:avLst>
              <a:gd name="adj1" fmla="val -5555"/>
              <a:gd name="adj2" fmla="val 50000"/>
              <a:gd name="adj3" fmla="val 1055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2"/>
            <a:endCxn id="10" idx="0"/>
          </p:cNvCxnSpPr>
          <p:nvPr/>
        </p:nvCxnSpPr>
        <p:spPr>
          <a:xfrm>
            <a:off x="3350073" y="2716166"/>
            <a:ext cx="0" cy="358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0" idx="2"/>
            <a:endCxn id="11" idx="0"/>
          </p:cNvCxnSpPr>
          <p:nvPr/>
        </p:nvCxnSpPr>
        <p:spPr>
          <a:xfrm flipH="1">
            <a:off x="3350072" y="3796333"/>
            <a:ext cx="1" cy="25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2"/>
            <a:endCxn id="12" idx="0"/>
          </p:cNvCxnSpPr>
          <p:nvPr/>
        </p:nvCxnSpPr>
        <p:spPr>
          <a:xfrm flipH="1">
            <a:off x="3350071" y="4716081"/>
            <a:ext cx="1" cy="38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2" idx="2"/>
            <a:endCxn id="13" idx="0"/>
          </p:cNvCxnSpPr>
          <p:nvPr/>
        </p:nvCxnSpPr>
        <p:spPr>
          <a:xfrm rot="5400000" flipH="1" flipV="1">
            <a:off x="2343262" y="2830718"/>
            <a:ext cx="3945602" cy="1931985"/>
          </a:xfrm>
          <a:prstGeom prst="bentConnector5">
            <a:avLst>
              <a:gd name="adj1" fmla="val -5794"/>
              <a:gd name="adj2" fmla="val 47400"/>
              <a:gd name="adj3" fmla="val 1057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2"/>
            <a:endCxn id="14" idx="0"/>
          </p:cNvCxnSpPr>
          <p:nvPr/>
        </p:nvCxnSpPr>
        <p:spPr>
          <a:xfrm>
            <a:off x="5282056" y="2703552"/>
            <a:ext cx="0" cy="27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6" idx="0"/>
          </p:cNvCxnSpPr>
          <p:nvPr/>
        </p:nvCxnSpPr>
        <p:spPr>
          <a:xfrm>
            <a:off x="5282056" y="3986966"/>
            <a:ext cx="1" cy="27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6" idx="2"/>
            <a:endCxn id="17" idx="0"/>
          </p:cNvCxnSpPr>
          <p:nvPr/>
        </p:nvCxnSpPr>
        <p:spPr>
          <a:xfrm>
            <a:off x="5282057" y="5144715"/>
            <a:ext cx="0" cy="27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7" idx="2"/>
            <a:endCxn id="18" idx="0"/>
          </p:cNvCxnSpPr>
          <p:nvPr/>
        </p:nvCxnSpPr>
        <p:spPr>
          <a:xfrm rot="5400000" flipH="1" flipV="1">
            <a:off x="4520715" y="2623092"/>
            <a:ext cx="3954102" cy="2431419"/>
          </a:xfrm>
          <a:prstGeom prst="bentConnector5">
            <a:avLst>
              <a:gd name="adj1" fmla="val -5781"/>
              <a:gd name="adj2" fmla="val 50000"/>
              <a:gd name="adj3" fmla="val 1057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2"/>
            <a:endCxn id="19" idx="0"/>
          </p:cNvCxnSpPr>
          <p:nvPr/>
        </p:nvCxnSpPr>
        <p:spPr>
          <a:xfrm flipH="1">
            <a:off x="7713475" y="2741393"/>
            <a:ext cx="1" cy="27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9" idx="2"/>
            <a:endCxn id="20" idx="0"/>
          </p:cNvCxnSpPr>
          <p:nvPr/>
        </p:nvCxnSpPr>
        <p:spPr>
          <a:xfrm>
            <a:off x="7713475" y="3892547"/>
            <a:ext cx="1" cy="27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0" idx="2"/>
            <a:endCxn id="21" idx="0"/>
          </p:cNvCxnSpPr>
          <p:nvPr/>
        </p:nvCxnSpPr>
        <p:spPr>
          <a:xfrm>
            <a:off x="7713476" y="4658423"/>
            <a:ext cx="0" cy="27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21" idx="2"/>
            <a:endCxn id="23" idx="0"/>
          </p:cNvCxnSpPr>
          <p:nvPr/>
        </p:nvCxnSpPr>
        <p:spPr>
          <a:xfrm rot="5400000" flipH="1" flipV="1">
            <a:off x="7117645" y="2293621"/>
            <a:ext cx="3959388" cy="2767726"/>
          </a:xfrm>
          <a:prstGeom prst="bentConnector5">
            <a:avLst>
              <a:gd name="adj1" fmla="val -5774"/>
              <a:gd name="adj2" fmla="val 50000"/>
              <a:gd name="adj3" fmla="val 1057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3" idx="2"/>
            <a:endCxn id="24" idx="0"/>
          </p:cNvCxnSpPr>
          <p:nvPr/>
        </p:nvCxnSpPr>
        <p:spPr>
          <a:xfrm>
            <a:off x="10481202" y="2667000"/>
            <a:ext cx="0" cy="30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4" idx="2"/>
          </p:cNvCxnSpPr>
          <p:nvPr/>
        </p:nvCxnSpPr>
        <p:spPr>
          <a:xfrm>
            <a:off x="10481202" y="4238058"/>
            <a:ext cx="0" cy="31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Process vs Score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3294166"/>
              </p:ext>
            </p:extLst>
          </p:nvPr>
        </p:nvGraphicFramePr>
        <p:xfrm>
          <a:off x="1066800" y="1714500"/>
          <a:ext cx="10058400" cy="4820920"/>
        </p:xfrm>
        <a:graphic>
          <a:graphicData uri="http://schemas.openxmlformats.org/drawingml/2006/table">
            <a:tbl>
              <a:tblPr firstRow="1" bandRow="1">
                <a:tableStyleId>{69012ECD-51FC-41F1-AA8D-1B2483CD663E}</a:tableStyleId>
              </a:tblPr>
              <a:tblGrid>
                <a:gridCol w="6847490"/>
                <a:gridCol w="3210910"/>
              </a:tblGrid>
              <a:tr h="370840">
                <a:tc>
                  <a:txBody>
                    <a:bodyPr/>
                    <a:lstStyle/>
                    <a:p>
                      <a:pPr algn="ctr"/>
                      <a:r>
                        <a:rPr lang="en-US" dirty="0" smtClean="0"/>
                        <a:t>Process</a:t>
                      </a:r>
                      <a:endParaRPr lang="en-US" dirty="0"/>
                    </a:p>
                  </a:txBody>
                  <a:tcPr/>
                </a:tc>
                <a:tc>
                  <a:txBody>
                    <a:bodyPr/>
                    <a:lstStyle/>
                    <a:p>
                      <a:pPr algn="ctr"/>
                      <a:r>
                        <a:rPr lang="en-US" dirty="0" smtClean="0"/>
                        <a:t>Score</a:t>
                      </a:r>
                      <a:endParaRPr lang="en-US" dirty="0"/>
                    </a:p>
                  </a:txBody>
                  <a:tcPr/>
                </a:tc>
              </a:tr>
              <a:tr h="370840">
                <a:tc>
                  <a:txBody>
                    <a:bodyPr/>
                    <a:lstStyle/>
                    <a:p>
                      <a:r>
                        <a:rPr lang="en-US" dirty="0" smtClean="0"/>
                        <a:t>Logistical Regression</a:t>
                      </a:r>
                      <a:endParaRPr lang="en-US" dirty="0"/>
                    </a:p>
                  </a:txBody>
                  <a:tcPr/>
                </a:tc>
                <a:tc>
                  <a:txBody>
                    <a:bodyPr/>
                    <a:lstStyle/>
                    <a:p>
                      <a:r>
                        <a:rPr lang="en-US" dirty="0" smtClean="0"/>
                        <a:t>0.671</a:t>
                      </a:r>
                      <a:endParaRPr lang="en-US" dirty="0"/>
                    </a:p>
                  </a:txBody>
                  <a:tcPr/>
                </a:tc>
              </a:tr>
              <a:tr h="370840">
                <a:tc>
                  <a:txBody>
                    <a:bodyPr/>
                    <a:lstStyle/>
                    <a:p>
                      <a:r>
                        <a:rPr lang="en-US" dirty="0" smtClean="0"/>
                        <a:t>Random Forest</a:t>
                      </a:r>
                      <a:endParaRPr lang="en-US" dirty="0"/>
                    </a:p>
                  </a:txBody>
                  <a:tcPr/>
                </a:tc>
                <a:tc>
                  <a:txBody>
                    <a:bodyPr/>
                    <a:lstStyle/>
                    <a:p>
                      <a:r>
                        <a:rPr lang="en-US" dirty="0" smtClean="0"/>
                        <a:t>0.678</a:t>
                      </a:r>
                      <a:endParaRPr lang="en-US" dirty="0"/>
                    </a:p>
                  </a:txBody>
                  <a:tcPr/>
                </a:tc>
              </a:tr>
              <a:tr h="370840">
                <a:tc>
                  <a:txBody>
                    <a:bodyPr/>
                    <a:lstStyle/>
                    <a:p>
                      <a:r>
                        <a:rPr lang="en-US" dirty="0" smtClean="0"/>
                        <a:t>Random Forest &amp; Engineered Features</a:t>
                      </a:r>
                      <a:endParaRPr lang="en-US" dirty="0"/>
                    </a:p>
                  </a:txBody>
                  <a:tcPr/>
                </a:tc>
                <a:tc>
                  <a:txBody>
                    <a:bodyPr/>
                    <a:lstStyle/>
                    <a:p>
                      <a:r>
                        <a:rPr lang="en-US" dirty="0" smtClean="0"/>
                        <a:t>0.679</a:t>
                      </a:r>
                      <a:endParaRPr lang="en-US" dirty="0"/>
                    </a:p>
                  </a:txBody>
                  <a:tcPr/>
                </a:tc>
              </a:tr>
              <a:tr h="370840">
                <a:tc>
                  <a:txBody>
                    <a:bodyPr/>
                    <a:lstStyle/>
                    <a:p>
                      <a:r>
                        <a:rPr lang="en-US" dirty="0" smtClean="0"/>
                        <a:t>Light Gradient Boosting Machine (cross validation)</a:t>
                      </a:r>
                      <a:endParaRPr lang="en-US" dirty="0"/>
                    </a:p>
                  </a:txBody>
                  <a:tcPr/>
                </a:tc>
                <a:tc>
                  <a:txBody>
                    <a:bodyPr/>
                    <a:lstStyle/>
                    <a:p>
                      <a:r>
                        <a:rPr lang="en-US" dirty="0" smtClean="0"/>
                        <a:t>0.70147</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Light Gradient Boosting Machine (test set)</a:t>
                      </a:r>
                    </a:p>
                  </a:txBody>
                  <a:tcPr/>
                </a:tc>
                <a:tc>
                  <a:txBody>
                    <a:bodyPr/>
                    <a:lstStyle/>
                    <a:p>
                      <a:r>
                        <a:rPr lang="en-US" dirty="0" smtClean="0"/>
                        <a:t>0.72644</a:t>
                      </a:r>
                      <a:endParaRPr lang="en-US" dirty="0"/>
                    </a:p>
                  </a:txBody>
                  <a:tcPr/>
                </a:tc>
              </a:tr>
              <a:tr h="370840">
                <a:tc>
                  <a:txBody>
                    <a:bodyPr/>
                    <a:lstStyle/>
                    <a:p>
                      <a:r>
                        <a:rPr lang="en-US" dirty="0" smtClean="0"/>
                        <a:t>LGBM with Grid Search (test set)</a:t>
                      </a:r>
                      <a:endParaRPr lang="en-US" dirty="0"/>
                    </a:p>
                  </a:txBody>
                  <a:tcPr/>
                </a:tc>
                <a:tc>
                  <a:txBody>
                    <a:bodyPr/>
                    <a:lstStyle/>
                    <a:p>
                      <a:r>
                        <a:rPr lang="en-US" dirty="0" smtClean="0"/>
                        <a:t>0.72694</a:t>
                      </a:r>
                      <a:endParaRPr lang="en-US" dirty="0"/>
                    </a:p>
                  </a:txBody>
                  <a:tcPr/>
                </a:tc>
              </a:tr>
              <a:tr h="370840">
                <a:tc>
                  <a:txBody>
                    <a:bodyPr/>
                    <a:lstStyle/>
                    <a:p>
                      <a:r>
                        <a:rPr lang="en-US" dirty="0" smtClean="0"/>
                        <a:t>LGBM with Random Search (cross validation)</a:t>
                      </a:r>
                      <a:endParaRPr lang="en-US" dirty="0"/>
                    </a:p>
                  </a:txBody>
                  <a:tcPr/>
                </a:tc>
                <a:tc>
                  <a:txBody>
                    <a:bodyPr/>
                    <a:lstStyle/>
                    <a:p>
                      <a:r>
                        <a:rPr lang="en-US" dirty="0" smtClean="0"/>
                        <a:t>0.72420</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LGBM with Random Search (test set)</a:t>
                      </a:r>
                    </a:p>
                  </a:txBody>
                  <a:tcPr/>
                </a:tc>
                <a:tc>
                  <a:txBody>
                    <a:bodyPr/>
                    <a:lstStyle/>
                    <a:p>
                      <a:r>
                        <a:rPr lang="en-US" dirty="0" smtClean="0"/>
                        <a:t>0.71347</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LGBM Grid Search (cross validation)</a:t>
                      </a:r>
                      <a:r>
                        <a:rPr lang="en-US" baseline="0" dirty="0" smtClean="0"/>
                        <a:t> – highest score</a:t>
                      </a:r>
                      <a:endParaRPr lang="en-US" dirty="0" smtClean="0"/>
                    </a:p>
                  </a:txBody>
                  <a:tcPr/>
                </a:tc>
                <a:tc>
                  <a:txBody>
                    <a:bodyPr/>
                    <a:lstStyle/>
                    <a:p>
                      <a:r>
                        <a:rPr lang="en-US" dirty="0" smtClean="0"/>
                        <a:t>0.74137</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LGBM Random Search (cross validation) – highest score</a:t>
                      </a:r>
                    </a:p>
                  </a:txBody>
                  <a:tcPr/>
                </a:tc>
                <a:tc>
                  <a:txBody>
                    <a:bodyPr/>
                    <a:lstStyle/>
                    <a:p>
                      <a:r>
                        <a:rPr lang="en-US" dirty="0" smtClean="0"/>
                        <a:t>0.73985</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LGBM Random Search full dataset (cross validation)</a:t>
                      </a:r>
                    </a:p>
                  </a:txBody>
                  <a:tcPr/>
                </a:tc>
                <a:tc>
                  <a:txBody>
                    <a:bodyPr/>
                    <a:lstStyle/>
                    <a:p>
                      <a:r>
                        <a:rPr lang="en-US" dirty="0" smtClean="0"/>
                        <a:t>0.74604</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LGBM Random</a:t>
                      </a:r>
                      <a:r>
                        <a:rPr lang="en-US" baseline="0" dirty="0" smtClean="0"/>
                        <a:t> Search – Test Data submission</a:t>
                      </a:r>
                      <a:endParaRPr lang="en-US" dirty="0" smtClean="0"/>
                    </a:p>
                  </a:txBody>
                  <a:tcPr/>
                </a:tc>
                <a:tc>
                  <a:txBody>
                    <a:bodyPr/>
                    <a:lstStyle/>
                    <a:p>
                      <a:r>
                        <a:rPr lang="en-US" dirty="0" smtClean="0"/>
                        <a:t>0.72757</a:t>
                      </a:r>
                      <a:endParaRPr lang="en-US" dirty="0"/>
                    </a:p>
                  </a:txBody>
                  <a:tcPr/>
                </a:tc>
              </a:tr>
            </a:tbl>
          </a:graphicData>
        </a:graphic>
      </p:graphicFrame>
    </p:spTree>
    <p:extLst>
      <p:ext uri="{BB962C8B-B14F-4D97-AF65-F5344CB8AC3E}">
        <p14:creationId xmlns:p14="http://schemas.microsoft.com/office/powerpoint/2010/main" val="136928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Domain Variables</a:t>
            </a:r>
            <a:endParaRPr lang="en-US" dirty="0"/>
          </a:p>
        </p:txBody>
      </p:sp>
      <p:sp>
        <p:nvSpPr>
          <p:cNvPr id="3" name="Text Placeholder 2"/>
          <p:cNvSpPr>
            <a:spLocks noGrp="1"/>
          </p:cNvSpPr>
          <p:nvPr>
            <p:ph type="body" sz="half" idx="2"/>
          </p:nvPr>
        </p:nvSpPr>
        <p:spPr>
          <a:xfrm>
            <a:off x="380519" y="1306004"/>
            <a:ext cx="3506162" cy="5157857"/>
          </a:xfrm>
        </p:spPr>
        <p:txBody>
          <a:bodyPr>
            <a:normAutofit/>
          </a:bodyPr>
          <a:lstStyle/>
          <a:p>
            <a:r>
              <a:rPr lang="en-US" dirty="0" smtClean="0"/>
              <a:t>This is a KDE chart of the CREDIT_INCOME_PERCENT domain variable vs the target variable.</a:t>
            </a:r>
          </a:p>
          <a:p>
            <a:r>
              <a:rPr lang="en-US" dirty="0"/>
              <a:t>A</a:t>
            </a:r>
            <a:r>
              <a:rPr lang="en-US" dirty="0" smtClean="0"/>
              <a:t> </a:t>
            </a:r>
            <a:r>
              <a:rPr lang="en-US" dirty="0"/>
              <a:t>density estimator is an algorithm which takes a D-dimensional dataset and produces an estimate of the D-dimensional probability distribution which that data is drawn from. </a:t>
            </a:r>
            <a:r>
              <a:rPr lang="en-US" dirty="0" smtClean="0"/>
              <a:t>The Kernel </a:t>
            </a:r>
            <a:r>
              <a:rPr lang="en-US" dirty="0"/>
              <a:t>density estimation (KDE) is in some senses an algorithm which takes the mixture-of-Gaussians idea to its logical extreme: it uses a mixture consisting of one Gaussian component per point, resulting in an essentially non-parametric estimator of density.</a:t>
            </a:r>
            <a:endParaRPr lang="en-US" dirty="0" smtClean="0"/>
          </a:p>
        </p:txBody>
      </p:sp>
      <p:pic>
        <p:nvPicPr>
          <p:cNvPr id="5" name="Content Placeholder 4"/>
          <p:cNvPicPr>
            <a:picLocks noGrp="1" noChangeAspect="1"/>
          </p:cNvPicPr>
          <p:nvPr>
            <p:ph idx="1"/>
          </p:nvPr>
        </p:nvPicPr>
        <p:blipFill>
          <a:blip r:embed="rId2"/>
          <a:stretch>
            <a:fillRect/>
          </a:stretch>
        </p:blipFill>
        <p:spPr>
          <a:xfrm>
            <a:off x="4699000" y="1977902"/>
            <a:ext cx="7048500" cy="2910134"/>
          </a:xfrm>
          <a:prstGeom prst="rect">
            <a:avLst/>
          </a:prstGeom>
        </p:spPr>
      </p:pic>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Domain Variables</a:t>
            </a:r>
            <a:endParaRPr lang="en-US" dirty="0"/>
          </a:p>
        </p:txBody>
      </p:sp>
      <p:sp>
        <p:nvSpPr>
          <p:cNvPr id="3" name="Text Placeholder 2"/>
          <p:cNvSpPr>
            <a:spLocks noGrp="1"/>
          </p:cNvSpPr>
          <p:nvPr>
            <p:ph type="body" sz="half" idx="2"/>
          </p:nvPr>
        </p:nvSpPr>
        <p:spPr>
          <a:xfrm>
            <a:off x="380519" y="1306004"/>
            <a:ext cx="3506162" cy="5157857"/>
          </a:xfrm>
        </p:spPr>
        <p:txBody>
          <a:bodyPr>
            <a:normAutofit/>
          </a:bodyPr>
          <a:lstStyle/>
          <a:p>
            <a:r>
              <a:rPr lang="en-US" dirty="0" smtClean="0"/>
              <a:t>This is a KDE chart of the ANNUITY_INCOME_PERCENT domain variable vs the target variable.</a:t>
            </a:r>
          </a:p>
          <a:p>
            <a:r>
              <a:rPr lang="en-US" dirty="0"/>
              <a:t>A</a:t>
            </a:r>
            <a:r>
              <a:rPr lang="en-US" dirty="0" smtClean="0"/>
              <a:t> </a:t>
            </a:r>
            <a:r>
              <a:rPr lang="en-US" dirty="0"/>
              <a:t>density estimator is an algorithm which takes a D-dimensional dataset and produces an estimate of the D-dimensional probability distribution which that data is drawn from. </a:t>
            </a:r>
            <a:r>
              <a:rPr lang="en-US" dirty="0" smtClean="0"/>
              <a:t>The Kernel </a:t>
            </a:r>
            <a:r>
              <a:rPr lang="en-US" dirty="0"/>
              <a:t>density estimation (KDE) is in some senses an algorithm which takes the mixture-of-Gaussians idea to its logical extreme: it uses a mixture consisting of one Gaussian component per point, resulting in an essentially non-parametric estimator of density.</a:t>
            </a:r>
            <a:endParaRPr lang="en-US" dirty="0" smtClean="0"/>
          </a:p>
        </p:txBody>
      </p:sp>
      <p:pic>
        <p:nvPicPr>
          <p:cNvPr id="8" name="Content Placeholder 7"/>
          <p:cNvPicPr>
            <a:picLocks noGrp="1" noChangeAspect="1"/>
          </p:cNvPicPr>
          <p:nvPr>
            <p:ph idx="1"/>
          </p:nvPr>
        </p:nvPicPr>
        <p:blipFill>
          <a:blip r:embed="rId2"/>
          <a:stretch>
            <a:fillRect/>
          </a:stretch>
        </p:blipFill>
        <p:spPr>
          <a:xfrm>
            <a:off x="4699000" y="1903577"/>
            <a:ext cx="7048500" cy="3058783"/>
          </a:xfrm>
          <a:prstGeom prst="rect">
            <a:avLst/>
          </a:prstGeom>
        </p:spPr>
      </p:pic>
    </p:spTree>
    <p:extLst>
      <p:ext uri="{BB962C8B-B14F-4D97-AF65-F5344CB8AC3E}">
        <p14:creationId xmlns:p14="http://schemas.microsoft.com/office/powerpoint/2010/main" val="207404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Domain Variables</a:t>
            </a:r>
            <a:endParaRPr lang="en-US" dirty="0"/>
          </a:p>
        </p:txBody>
      </p:sp>
      <p:sp>
        <p:nvSpPr>
          <p:cNvPr id="3" name="Text Placeholder 2"/>
          <p:cNvSpPr>
            <a:spLocks noGrp="1"/>
          </p:cNvSpPr>
          <p:nvPr>
            <p:ph type="body" sz="half" idx="2"/>
          </p:nvPr>
        </p:nvSpPr>
        <p:spPr>
          <a:xfrm>
            <a:off x="380519" y="1306004"/>
            <a:ext cx="3506162" cy="5157857"/>
          </a:xfrm>
        </p:spPr>
        <p:txBody>
          <a:bodyPr>
            <a:normAutofit/>
          </a:bodyPr>
          <a:lstStyle/>
          <a:p>
            <a:r>
              <a:rPr lang="en-US" dirty="0" smtClean="0"/>
              <a:t>This is a KDE chart of the CREDIT_TERM domain variable vs the target variable.</a:t>
            </a:r>
          </a:p>
          <a:p>
            <a:r>
              <a:rPr lang="en-US" dirty="0"/>
              <a:t>A</a:t>
            </a:r>
            <a:r>
              <a:rPr lang="en-US" dirty="0" smtClean="0"/>
              <a:t> </a:t>
            </a:r>
            <a:r>
              <a:rPr lang="en-US" dirty="0"/>
              <a:t>density estimator is an algorithm which takes a D-dimensional dataset and produces an estimate of the D-dimensional probability distribution which that data is drawn from. </a:t>
            </a:r>
            <a:r>
              <a:rPr lang="en-US" dirty="0" smtClean="0"/>
              <a:t>The Kernel </a:t>
            </a:r>
            <a:r>
              <a:rPr lang="en-US" dirty="0"/>
              <a:t>density estimation (KDE) is in some senses an algorithm which takes the mixture-of-Gaussians idea to its logical extreme: it uses a mixture consisting of one Gaussian component per point, resulting in an essentially non-parametric estimator of density.</a:t>
            </a:r>
            <a:endParaRPr lang="en-US" dirty="0" smtClean="0"/>
          </a:p>
        </p:txBody>
      </p:sp>
      <p:pic>
        <p:nvPicPr>
          <p:cNvPr id="5" name="Content Placeholder 4"/>
          <p:cNvPicPr>
            <a:picLocks noGrp="1" noChangeAspect="1"/>
          </p:cNvPicPr>
          <p:nvPr>
            <p:ph idx="1"/>
          </p:nvPr>
        </p:nvPicPr>
        <p:blipFill>
          <a:blip r:embed="rId2"/>
          <a:stretch>
            <a:fillRect/>
          </a:stretch>
        </p:blipFill>
        <p:spPr>
          <a:xfrm>
            <a:off x="4699000" y="1920739"/>
            <a:ext cx="7048500" cy="3024460"/>
          </a:xfrm>
          <a:prstGeom prst="rect">
            <a:avLst/>
          </a:prstGeom>
        </p:spPr>
      </p:pic>
    </p:spTree>
    <p:extLst>
      <p:ext uri="{BB962C8B-B14F-4D97-AF65-F5344CB8AC3E}">
        <p14:creationId xmlns:p14="http://schemas.microsoft.com/office/powerpoint/2010/main" val="258792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Domain Variables</a:t>
            </a:r>
            <a:endParaRPr lang="en-US" dirty="0"/>
          </a:p>
        </p:txBody>
      </p:sp>
      <p:sp>
        <p:nvSpPr>
          <p:cNvPr id="3" name="Text Placeholder 2"/>
          <p:cNvSpPr>
            <a:spLocks noGrp="1"/>
          </p:cNvSpPr>
          <p:nvPr>
            <p:ph type="body" sz="half" idx="2"/>
          </p:nvPr>
        </p:nvSpPr>
        <p:spPr>
          <a:xfrm>
            <a:off x="380519" y="1306004"/>
            <a:ext cx="3506162" cy="5157857"/>
          </a:xfrm>
        </p:spPr>
        <p:txBody>
          <a:bodyPr>
            <a:normAutofit/>
          </a:bodyPr>
          <a:lstStyle/>
          <a:p>
            <a:r>
              <a:rPr lang="en-US" dirty="0" smtClean="0"/>
              <a:t>This is a KDE chart of the DAYS_EMPLOYED_PERCENT domain variable vs the target variable.</a:t>
            </a:r>
          </a:p>
          <a:p>
            <a:r>
              <a:rPr lang="en-US" dirty="0"/>
              <a:t>A</a:t>
            </a:r>
            <a:r>
              <a:rPr lang="en-US" dirty="0" smtClean="0"/>
              <a:t> </a:t>
            </a:r>
            <a:r>
              <a:rPr lang="en-US" dirty="0"/>
              <a:t>density estimator is an algorithm which takes a D-dimensional dataset and produces an estimate of the D-dimensional probability distribution which that data is drawn from. </a:t>
            </a:r>
            <a:r>
              <a:rPr lang="en-US" dirty="0" smtClean="0"/>
              <a:t>The Kernel </a:t>
            </a:r>
            <a:r>
              <a:rPr lang="en-US" dirty="0"/>
              <a:t>density estimation (KDE) is in some senses an algorithm which takes the mixture-of-Gaussians idea to its logical extreme: it uses a mixture consisting of one Gaussian component per point, resulting in an essentially non-parametric estimator of density.</a:t>
            </a:r>
            <a:endParaRPr lang="en-US" dirty="0" smtClean="0"/>
          </a:p>
        </p:txBody>
      </p:sp>
      <p:pic>
        <p:nvPicPr>
          <p:cNvPr id="6" name="Content Placeholder 5"/>
          <p:cNvPicPr>
            <a:picLocks noGrp="1" noChangeAspect="1"/>
          </p:cNvPicPr>
          <p:nvPr>
            <p:ph idx="1"/>
          </p:nvPr>
        </p:nvPicPr>
        <p:blipFill>
          <a:blip r:embed="rId2"/>
          <a:stretch>
            <a:fillRect/>
          </a:stretch>
        </p:blipFill>
        <p:spPr>
          <a:xfrm>
            <a:off x="4699000" y="1993746"/>
            <a:ext cx="7048500" cy="2878445"/>
          </a:xfrm>
          <a:prstGeom prst="rect">
            <a:avLst/>
          </a:prstGeom>
        </p:spPr>
      </p:pic>
    </p:spTree>
    <p:extLst>
      <p:ext uri="{BB962C8B-B14F-4D97-AF65-F5344CB8AC3E}">
        <p14:creationId xmlns:p14="http://schemas.microsoft.com/office/powerpoint/2010/main" val="53026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1443</TotalTime>
  <Words>1676</Words>
  <Application>Microsoft Office PowerPoint</Application>
  <PresentationFormat>Widescreen</PresentationFormat>
  <Paragraphs>112</Paragraphs>
  <Slides>15</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Science Project 16x9</vt:lpstr>
      <vt:lpstr>Home Credit Default Risk Kaggle</vt:lpstr>
      <vt:lpstr>How do we help Home Credit to use statistical and machine learning methods to make their clients’ repayment abilities predictive?</vt:lpstr>
      <vt:lpstr>Project Overview</vt:lpstr>
      <vt:lpstr>Overall Process</vt:lpstr>
      <vt:lpstr>Modelling Process vs Score</vt:lpstr>
      <vt:lpstr>Visualization of Domain Variables</vt:lpstr>
      <vt:lpstr>Visualization of Domain Variables</vt:lpstr>
      <vt:lpstr>Visualization of Domain Variables</vt:lpstr>
      <vt:lpstr>Visualization of Domain Variables</vt:lpstr>
      <vt:lpstr>Feature Importance</vt:lpstr>
      <vt:lpstr>Learning Rate Distribution</vt:lpstr>
      <vt:lpstr>Validation ROC AUC versus iteration</vt:lpstr>
      <vt:lpstr>Conclusion (1 of 2)</vt:lpstr>
      <vt:lpstr>Conclusion (2 of 2)</vt:lpstr>
      <vt:lpstr>Works Cited</vt:lpstr>
    </vt:vector>
  </TitlesOfParts>
  <Company>Blue Quest Solutions,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 Kaggle</dc:title>
  <dc:creator>Dan Daly</dc:creator>
  <cp:lastModifiedBy>Dan Daly</cp:lastModifiedBy>
  <cp:revision>22</cp:revision>
  <dcterms:created xsi:type="dcterms:W3CDTF">2018-12-11T19:48:41Z</dcterms:created>
  <dcterms:modified xsi:type="dcterms:W3CDTF">2018-12-12T19:52:37Z</dcterms:modified>
</cp:coreProperties>
</file>