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276" r:id="rId2"/>
  </p:sldIdLst>
  <p:sldSz cx="21240750" cy="30240288"/>
  <p:notesSz cx="9926638" cy="6662738"/>
  <p:embeddedFontLst>
    <p:embeddedFont>
      <p:font typeface="Bradley Hand ITC" panose="03070402050302030203" pitchFamily="66" charset="0"/>
      <p:regular r:id="rId4"/>
    </p:embeddedFon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1pPr>
    <a:lvl2pPr marL="1235537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2pPr>
    <a:lvl3pPr marL="2471075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3pPr>
    <a:lvl4pPr marL="3706612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4pPr>
    <a:lvl5pPr marL="4942149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5pPr>
    <a:lvl6pPr marL="6177686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6pPr>
    <a:lvl7pPr marL="7413224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7pPr>
    <a:lvl8pPr marL="8648761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8pPr>
    <a:lvl9pPr marL="9884298" algn="l" defTabSz="2471075" rtl="0" eaLnBrk="1" latinLnBrk="1" hangingPunct="1">
      <a:defRPr sz="48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FFA41BF0-155B-4608-92B9-EF2382F56EDD}">
          <p14:sldIdLst/>
        </p14:section>
        <p14:section name="기본 구역" id="{157CF3D7-3FB3-4C4D-970D-1C453910EB7C}">
          <p14:sldIdLst>
            <p14:sldId id="276"/>
          </p14:sldIdLst>
        </p14:section>
        <p14:section name="제목 없는 구역" id="{41281569-14A1-4728-A781-78FCD0E7FD5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174" userDrawn="1">
          <p15:clr>
            <a:srgbClr val="A4A3A4"/>
          </p15:clr>
        </p15:guide>
        <p15:guide id="2" pos="6690" userDrawn="1">
          <p15:clr>
            <a:srgbClr val="A4A3A4"/>
          </p15:clr>
        </p15:guide>
        <p15:guide id="3" orient="horz" pos="11021" userDrawn="1">
          <p15:clr>
            <a:srgbClr val="A4A3A4"/>
          </p15:clr>
        </p15:guide>
        <p15:guide id="4" orient="horz" pos="7574" userDrawn="1">
          <p15:clr>
            <a:srgbClr val="A4A3A4"/>
          </p15:clr>
        </p15:guide>
        <p15:guide id="6" orient="horz" pos="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9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경현" initials="김" lastIdx="1" clrIdx="0">
    <p:extLst>
      <p:ext uri="{19B8F6BF-5375-455C-9EA6-DF929625EA0E}">
        <p15:presenceInfo xmlns:p15="http://schemas.microsoft.com/office/powerpoint/2012/main" userId="김경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E2FADD"/>
    <a:srgbClr val="FFE5D8"/>
    <a:srgbClr val="FBEFBB"/>
    <a:srgbClr val="D0E0EC"/>
    <a:srgbClr val="B5CFE2"/>
    <a:srgbClr val="D8F1FF"/>
    <a:srgbClr val="EFF5FB"/>
    <a:srgbClr val="FFF8E5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>
        <p:scale>
          <a:sx n="33" d="100"/>
          <a:sy n="33" d="100"/>
        </p:scale>
        <p:origin x="24" y="-738"/>
      </p:cViewPr>
      <p:guideLst>
        <p:guide orient="horz" pos="3174"/>
        <p:guide pos="6690"/>
        <p:guide orient="horz" pos="11021"/>
        <p:guide orient="horz" pos="7574"/>
        <p:guide orient="horz" pos="7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2028" y="84"/>
      </p:cViewPr>
      <p:guideLst>
        <p:guide orient="horz" pos="2099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4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372" y="0"/>
            <a:ext cx="4301543" cy="334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38306-3FA4-4987-9D9D-B869237847C5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3538" y="833438"/>
            <a:ext cx="1579562" cy="2247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06443"/>
            <a:ext cx="7941310" cy="26234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8060"/>
            <a:ext cx="4301543" cy="3346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372" y="6328060"/>
            <a:ext cx="4301543" cy="3346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BCBB1-AB65-4BC2-BD8E-B61071440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6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16A07A-BB20-46BB-BF3A-724083320F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908" cy="30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6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51" userDrawn="1">
          <p15:clr>
            <a:srgbClr val="FBAE40"/>
          </p15:clr>
        </p15:guide>
        <p15:guide id="2" pos="703" userDrawn="1">
          <p15:clr>
            <a:srgbClr val="FBAE40"/>
          </p15:clr>
        </p15:guide>
        <p15:guide id="3" pos="12655" userDrawn="1">
          <p15:clr>
            <a:srgbClr val="FBAE40"/>
          </p15:clr>
        </p15:guide>
        <p15:guide id="4" orient="horz" pos="17803" userDrawn="1">
          <p15:clr>
            <a:srgbClr val="FBAE40"/>
          </p15:clr>
        </p15:guide>
        <p15:guide id="9" orient="horz" pos="14695" userDrawn="1">
          <p15:clr>
            <a:srgbClr val="FBAE40"/>
          </p15:clr>
        </p15:guide>
        <p15:guide id="10" orient="horz" pos="496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"/>
            <a:ext cx="21240750" cy="302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0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"/>
            <a:ext cx="21240750" cy="302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"/>
            <a:ext cx="21240750" cy="302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0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"/>
            <a:ext cx="21240750" cy="302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2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"/>
            <a:ext cx="21240750" cy="302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2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"/>
            <a:ext cx="21240750" cy="302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5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FF10-6875-49FB-8A76-B3D46DB8F9B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F102-A016-4783-9C8F-55EE7F0BA7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9"/>
          <a:stretch/>
        </p:blipFill>
        <p:spPr>
          <a:xfrm>
            <a:off x="0" y="-38100"/>
            <a:ext cx="21240750" cy="285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6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FF10-6875-49FB-8A76-B3D46DB8F9B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F102-A016-4783-9C8F-55EE7F0BA7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21240751" cy="2124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FF10-6875-49FB-8A76-B3D46DB8F9B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7F102-A016-4783-9C8F-55EE7F0BA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8" r:id="rId3"/>
    <p:sldLayoutId id="2147483672" r:id="rId4"/>
    <p:sldLayoutId id="2147483673" r:id="rId5"/>
    <p:sldLayoutId id="2147483674" r:id="rId6"/>
    <p:sldLayoutId id="2147483677" r:id="rId7"/>
    <p:sldLayoutId id="2147483675" r:id="rId8"/>
    <p:sldLayoutId id="2147483676" r:id="rId9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29">
            <a:extLst>
              <a:ext uri="{FF2B5EF4-FFF2-40B4-BE49-F238E27FC236}">
                <a16:creationId xmlns:a16="http://schemas.microsoft.com/office/drawing/2014/main" id="{1E93BEF5-E633-421E-B66D-471E835BEF76}"/>
              </a:ext>
            </a:extLst>
          </p:cNvPr>
          <p:cNvSpPr/>
          <p:nvPr/>
        </p:nvSpPr>
        <p:spPr>
          <a:xfrm>
            <a:off x="2167478" y="8651623"/>
            <a:ext cx="17881059" cy="826858"/>
          </a:xfrm>
          <a:prstGeom prst="roundRect">
            <a:avLst>
              <a:gd name="adj" fmla="val 20834"/>
            </a:avLst>
          </a:prstGeom>
          <a:solidFill>
            <a:srgbClr val="EFF5FB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심층신경망 설계 동기 및 목적</a:t>
            </a:r>
          </a:p>
        </p:txBody>
      </p:sp>
      <p:sp>
        <p:nvSpPr>
          <p:cNvPr id="40" name="사각형: 둥근 모서리 28">
            <a:extLst>
              <a:ext uri="{FF2B5EF4-FFF2-40B4-BE49-F238E27FC236}">
                <a16:creationId xmlns:a16="http://schemas.microsoft.com/office/drawing/2014/main" id="{D83ED0E4-05FB-4D4D-AC42-1A3288913EB8}"/>
              </a:ext>
            </a:extLst>
          </p:cNvPr>
          <p:cNvSpPr/>
          <p:nvPr/>
        </p:nvSpPr>
        <p:spPr>
          <a:xfrm>
            <a:off x="1329278" y="8607852"/>
            <a:ext cx="914400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n-ea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06" y="8311050"/>
            <a:ext cx="1621539" cy="1374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10683" y="1212280"/>
            <a:ext cx="14924278" cy="3631763"/>
          </a:xfrm>
          <a:prstGeom prst="rect">
            <a:avLst/>
          </a:prstGeom>
          <a:noFill/>
          <a:effectLst>
            <a:outerShdw blurRad="50800" dist="127000" dir="3120000" algn="tl" rotWithShape="0">
              <a:schemeClr val="accent1">
                <a:lumMod val="50000"/>
                <a:alpha val="59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0" dirty="0">
                <a:solidFill>
                  <a:srgbClr val="2C6EAA"/>
                </a:solidFill>
                <a:latin typeface="+mn-ea"/>
              </a:rPr>
              <a:t>다빈치오픈소스 </a:t>
            </a:r>
            <a:r>
              <a:rPr lang="en-US" altLang="ko-KR" sz="11500" dirty="0">
                <a:solidFill>
                  <a:srgbClr val="2C6EAA"/>
                </a:solidFill>
                <a:latin typeface="+mn-ea"/>
              </a:rPr>
              <a:t>SW·AI</a:t>
            </a:r>
          </a:p>
          <a:p>
            <a:pPr algn="ctr"/>
            <a:r>
              <a:rPr lang="ko-KR" altLang="en-US" sz="11500" dirty="0" err="1">
                <a:solidFill>
                  <a:srgbClr val="2C6EAA"/>
                </a:solidFill>
                <a:latin typeface="+mn-ea"/>
              </a:rPr>
              <a:t>딥러닝해커톤</a:t>
            </a:r>
            <a:endParaRPr lang="ko-KR" altLang="en-US" sz="11500" dirty="0">
              <a:solidFill>
                <a:srgbClr val="2C6EAA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52822" y="5124168"/>
            <a:ext cx="1524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952822" y="5271651"/>
            <a:ext cx="152400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29">
            <a:extLst>
              <a:ext uri="{FF2B5EF4-FFF2-40B4-BE49-F238E27FC236}">
                <a16:creationId xmlns:a16="http://schemas.microsoft.com/office/drawing/2014/main" id="{1E93BEF5-E633-421E-B66D-471E835BEF76}"/>
              </a:ext>
            </a:extLst>
          </p:cNvPr>
          <p:cNvSpPr/>
          <p:nvPr/>
        </p:nvSpPr>
        <p:spPr>
          <a:xfrm>
            <a:off x="2186380" y="13760013"/>
            <a:ext cx="17862158" cy="870629"/>
          </a:xfrm>
          <a:prstGeom prst="roundRect">
            <a:avLst>
              <a:gd name="adj" fmla="val 20834"/>
            </a:avLst>
          </a:prstGeom>
          <a:solidFill>
            <a:srgbClr val="EFF5FB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심층신경망 구조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사각형: 둥근 모서리 28">
            <a:extLst>
              <a:ext uri="{FF2B5EF4-FFF2-40B4-BE49-F238E27FC236}">
                <a16:creationId xmlns:a16="http://schemas.microsoft.com/office/drawing/2014/main" id="{D83ED0E4-05FB-4D4D-AC42-1A3288913EB8}"/>
              </a:ext>
            </a:extLst>
          </p:cNvPr>
          <p:cNvSpPr/>
          <p:nvPr/>
        </p:nvSpPr>
        <p:spPr>
          <a:xfrm>
            <a:off x="1354848" y="13765770"/>
            <a:ext cx="914400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8" y="13535644"/>
            <a:ext cx="1621539" cy="1374651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3464" y="28839930"/>
            <a:ext cx="21240750" cy="1401437"/>
          </a:xfrm>
          <a:prstGeom prst="rect">
            <a:avLst/>
          </a:prstGeom>
          <a:solidFill>
            <a:srgbClr val="D8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>
              <a:latin typeface="+mn-ea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41" b="44541"/>
          <a:stretch/>
        </p:blipFill>
        <p:spPr>
          <a:xfrm>
            <a:off x="6950399" y="28971855"/>
            <a:ext cx="7367588" cy="1137585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E93BEF5-E633-421E-B66D-471E835BEF76}"/>
              </a:ext>
            </a:extLst>
          </p:cNvPr>
          <p:cNvSpPr/>
          <p:nvPr/>
        </p:nvSpPr>
        <p:spPr>
          <a:xfrm>
            <a:off x="1329279" y="9685700"/>
            <a:ext cx="18719260" cy="3712557"/>
          </a:xfrm>
          <a:prstGeom prst="roundRect">
            <a:avLst>
              <a:gd name="adj" fmla="val 10828"/>
            </a:avLst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28x28x1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의 작은 크기의 데이터라고 생각해서 기존의 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Pretrained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된 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model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을 사용하기보단 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Convolutional Neural Networks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을 활용하여 어느정도 깊게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(Conv 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기준 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7-layers)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 네트워크를 구성하였다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CNN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 중간 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Dropout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을 적용하여 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Model Regularization 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효과를 주었고 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Activation Function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3100" dirty="0" err="1">
                <a:solidFill>
                  <a:schemeClr val="tx1"/>
                </a:solidFill>
                <a:latin typeface="+mn-ea"/>
              </a:rPr>
              <a:t>LeakyReLU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를 사용하였다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모델이 안정적으로 학습하고 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Overfitting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을 피하기위해 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Label Smoothing 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기법을 사용하였고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, learning rate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[1e-3,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1e-6]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 범위에서 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Cosine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함수곡선에 따라 줄이는 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Cosine Annealing </a:t>
            </a:r>
            <a:r>
              <a:rPr lang="ko-KR" altLang="en-US" sz="3100" dirty="0">
                <a:solidFill>
                  <a:schemeClr val="tx1"/>
                </a:solidFill>
                <a:latin typeface="+mn-ea"/>
              </a:rPr>
              <a:t>사용하였다</a:t>
            </a:r>
            <a:r>
              <a:rPr lang="en-US" altLang="ko-KR" sz="31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3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29">
            <a:extLst>
              <a:ext uri="{FF2B5EF4-FFF2-40B4-BE49-F238E27FC236}">
                <a16:creationId xmlns:a16="http://schemas.microsoft.com/office/drawing/2014/main" id="{1E93BEF5-E633-421E-B66D-471E835BEF76}"/>
              </a:ext>
            </a:extLst>
          </p:cNvPr>
          <p:cNvSpPr/>
          <p:nvPr/>
        </p:nvSpPr>
        <p:spPr>
          <a:xfrm>
            <a:off x="1329279" y="14849523"/>
            <a:ext cx="18719260" cy="8459489"/>
          </a:xfrm>
          <a:prstGeom prst="roundRect">
            <a:avLst>
              <a:gd name="adj" fmla="val 5761"/>
            </a:avLst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ko-KR" altLang="en-US" sz="3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" name="사각형: 둥근 모서리 29">
            <a:extLst>
              <a:ext uri="{FF2B5EF4-FFF2-40B4-BE49-F238E27FC236}">
                <a16:creationId xmlns:a16="http://schemas.microsoft.com/office/drawing/2014/main" id="{1E93BEF5-E633-421E-B66D-471E835BEF76}"/>
              </a:ext>
            </a:extLst>
          </p:cNvPr>
          <p:cNvSpPr/>
          <p:nvPr/>
        </p:nvSpPr>
        <p:spPr>
          <a:xfrm>
            <a:off x="11643264" y="23627916"/>
            <a:ext cx="8405273" cy="826858"/>
          </a:xfrm>
          <a:prstGeom prst="roundRect">
            <a:avLst>
              <a:gd name="adj" fmla="val 20834"/>
            </a:avLst>
          </a:prstGeom>
          <a:solidFill>
            <a:srgbClr val="EFF5FB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심층신경망 고찰</a:t>
            </a:r>
          </a:p>
        </p:txBody>
      </p:sp>
      <p:sp>
        <p:nvSpPr>
          <p:cNvPr id="60" name="사각형: 둥근 모서리 28">
            <a:extLst>
              <a:ext uri="{FF2B5EF4-FFF2-40B4-BE49-F238E27FC236}">
                <a16:creationId xmlns:a16="http://schemas.microsoft.com/office/drawing/2014/main" id="{D83ED0E4-05FB-4D4D-AC42-1A3288913EB8}"/>
              </a:ext>
            </a:extLst>
          </p:cNvPr>
          <p:cNvSpPr/>
          <p:nvPr/>
        </p:nvSpPr>
        <p:spPr>
          <a:xfrm>
            <a:off x="10805063" y="23584145"/>
            <a:ext cx="914400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n-ea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017" y="23414007"/>
            <a:ext cx="1621539" cy="1374651"/>
          </a:xfrm>
          <a:prstGeom prst="rect">
            <a:avLst/>
          </a:prstGeom>
        </p:spPr>
      </p:pic>
      <p:sp>
        <p:nvSpPr>
          <p:cNvPr id="65" name="사각형: 둥근 모서리 29">
            <a:extLst>
              <a:ext uri="{FF2B5EF4-FFF2-40B4-BE49-F238E27FC236}">
                <a16:creationId xmlns:a16="http://schemas.microsoft.com/office/drawing/2014/main" id="{1E93BEF5-E633-421E-B66D-471E835BEF76}"/>
              </a:ext>
            </a:extLst>
          </p:cNvPr>
          <p:cNvSpPr/>
          <p:nvPr/>
        </p:nvSpPr>
        <p:spPr>
          <a:xfrm>
            <a:off x="10805063" y="24711895"/>
            <a:ext cx="9243475" cy="3892239"/>
          </a:xfrm>
          <a:prstGeom prst="roundRect">
            <a:avLst>
              <a:gd name="adj" fmla="val 14227"/>
            </a:avLst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/>
                </a:solidFill>
                <a:latin typeface="+mn-ea"/>
              </a:rPr>
              <a:t>Activation Function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을 </a:t>
            </a:r>
            <a:r>
              <a:rPr lang="en-US" altLang="ko-KR" sz="3200" dirty="0" err="1">
                <a:solidFill>
                  <a:schemeClr val="tx1"/>
                </a:solidFill>
                <a:latin typeface="+mn-ea"/>
              </a:rPr>
              <a:t>ReLU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를 사용할 때 보다 </a:t>
            </a:r>
            <a:r>
              <a:rPr lang="en-US" altLang="ko-KR" sz="3200" dirty="0" err="1">
                <a:solidFill>
                  <a:schemeClr val="tx1"/>
                </a:solidFill>
                <a:latin typeface="+mn-ea"/>
              </a:rPr>
              <a:t>LeakyReLU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를 사용했을 때</a:t>
            </a:r>
            <a:r>
              <a:rPr lang="en-US" altLang="ko-KR" sz="32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 정확도의 많은 향상이 있었다</a:t>
            </a:r>
            <a:r>
              <a:rPr lang="en-US" altLang="ko-KR" sz="3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짧은 시간동안 결과를 내야해서 다양한 실험을 할 수 없었는데</a:t>
            </a:r>
            <a:r>
              <a:rPr lang="en-US" altLang="ko-KR" sz="3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더 깊은 모델이나 </a:t>
            </a:r>
            <a:r>
              <a:rPr lang="en-US" altLang="ko-KR" sz="3200" dirty="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1"/>
                </a:solidFill>
                <a:latin typeface="+mn-ea"/>
              </a:rPr>
              <a:t>Augmentation</a:t>
            </a: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을 다양하게 적용하면 더 좋은 결과가 나올 것 같다</a:t>
            </a:r>
            <a:r>
              <a:rPr lang="en-US" altLang="ko-KR" sz="32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사각형: 둥근 모서리 29">
            <a:extLst>
              <a:ext uri="{FF2B5EF4-FFF2-40B4-BE49-F238E27FC236}">
                <a16:creationId xmlns:a16="http://schemas.microsoft.com/office/drawing/2014/main" id="{1E93BEF5-E633-421E-B66D-471E835BEF76}"/>
              </a:ext>
            </a:extLst>
          </p:cNvPr>
          <p:cNvSpPr/>
          <p:nvPr/>
        </p:nvSpPr>
        <p:spPr>
          <a:xfrm>
            <a:off x="2110327" y="23666388"/>
            <a:ext cx="8405273" cy="826858"/>
          </a:xfrm>
          <a:prstGeom prst="roundRect">
            <a:avLst>
              <a:gd name="adj" fmla="val 20834"/>
            </a:avLst>
          </a:prstGeom>
          <a:solidFill>
            <a:srgbClr val="EFF5FB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심층신경망 학습커브</a:t>
            </a:r>
          </a:p>
        </p:txBody>
      </p:sp>
      <p:sp>
        <p:nvSpPr>
          <p:cNvPr id="68" name="사각형: 둥근 모서리 29">
            <a:extLst>
              <a:ext uri="{FF2B5EF4-FFF2-40B4-BE49-F238E27FC236}">
                <a16:creationId xmlns:a16="http://schemas.microsoft.com/office/drawing/2014/main" id="{1E93BEF5-E633-421E-B66D-471E835BEF76}"/>
              </a:ext>
            </a:extLst>
          </p:cNvPr>
          <p:cNvSpPr/>
          <p:nvPr/>
        </p:nvSpPr>
        <p:spPr>
          <a:xfrm>
            <a:off x="1329279" y="24711895"/>
            <a:ext cx="9186322" cy="3892239"/>
          </a:xfrm>
          <a:prstGeom prst="roundRect">
            <a:avLst>
              <a:gd name="adj" fmla="val 14227"/>
            </a:avLst>
          </a:prstGeom>
          <a:solidFill>
            <a:schemeClr val="bg1">
              <a:lumMod val="9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ko-KR" altLang="en-US" sz="3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5713D7-8FA7-40FE-9824-34E99F047F00}"/>
              </a:ext>
            </a:extLst>
          </p:cNvPr>
          <p:cNvGrpSpPr/>
          <p:nvPr/>
        </p:nvGrpSpPr>
        <p:grpSpPr>
          <a:xfrm>
            <a:off x="1329279" y="5599998"/>
            <a:ext cx="4206848" cy="2710442"/>
            <a:chOff x="1293922" y="5599998"/>
            <a:chExt cx="4206848" cy="2710442"/>
          </a:xfrm>
        </p:grpSpPr>
        <p:sp>
          <p:nvSpPr>
            <p:cNvPr id="39" name="사각형: 둥근 모서리 29">
              <a:extLst>
                <a:ext uri="{FF2B5EF4-FFF2-40B4-BE49-F238E27FC236}">
                  <a16:creationId xmlns:a16="http://schemas.microsoft.com/office/drawing/2014/main" id="{428900A7-1D83-413A-9396-B704FAB530AC}"/>
                </a:ext>
              </a:extLst>
            </p:cNvPr>
            <p:cNvSpPr/>
            <p:nvPr/>
          </p:nvSpPr>
          <p:spPr>
            <a:xfrm>
              <a:off x="2170219" y="5647623"/>
              <a:ext cx="3330551" cy="870629"/>
            </a:xfrm>
            <a:prstGeom prst="roundRect">
              <a:avLst>
                <a:gd name="adj" fmla="val 20834"/>
              </a:avLst>
            </a:prstGeom>
            <a:solidFill>
              <a:srgbClr val="EFF5FB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600" dirty="0">
                  <a:solidFill>
                    <a:schemeClr val="tx1"/>
                  </a:solidFill>
                  <a:latin typeface="+mn-ea"/>
                </a:rPr>
                <a:t>팀 명칭</a:t>
              </a:r>
            </a:p>
          </p:txBody>
        </p:sp>
        <p:sp>
          <p:nvSpPr>
            <p:cNvPr id="44" name="사각형: 둥근 모서리 28">
              <a:extLst>
                <a:ext uri="{FF2B5EF4-FFF2-40B4-BE49-F238E27FC236}">
                  <a16:creationId xmlns:a16="http://schemas.microsoft.com/office/drawing/2014/main" id="{2B92E864-E54D-4E60-AB8F-CDF4A5E65EFB}"/>
                </a:ext>
              </a:extLst>
            </p:cNvPr>
            <p:cNvSpPr/>
            <p:nvPr/>
          </p:nvSpPr>
          <p:spPr>
            <a:xfrm>
              <a:off x="1293922" y="5599998"/>
              <a:ext cx="914400" cy="9144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latin typeface="+mn-ea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C678FEC-D50A-4DC9-A50F-0F0CB076AF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33" t="19810" r="26200" b="15057"/>
            <a:stretch/>
          </p:blipFill>
          <p:spPr>
            <a:xfrm>
              <a:off x="1341546" y="5609523"/>
              <a:ext cx="781049" cy="895350"/>
            </a:xfrm>
            <a:prstGeom prst="rect">
              <a:avLst/>
            </a:prstGeom>
          </p:spPr>
        </p:pic>
        <p:sp>
          <p:nvSpPr>
            <p:cNvPr id="46" name="사각형: 둥근 모서리 29">
              <a:extLst>
                <a:ext uri="{FF2B5EF4-FFF2-40B4-BE49-F238E27FC236}">
                  <a16:creationId xmlns:a16="http://schemas.microsoft.com/office/drawing/2014/main" id="{728D5AB2-1D1D-47C2-950D-1E13C2D3C9DE}"/>
                </a:ext>
              </a:extLst>
            </p:cNvPr>
            <p:cNvSpPr/>
            <p:nvPr/>
          </p:nvSpPr>
          <p:spPr>
            <a:xfrm>
              <a:off x="1293922" y="6657976"/>
              <a:ext cx="4206848" cy="1652464"/>
            </a:xfrm>
            <a:prstGeom prst="roundRect">
              <a:avLst>
                <a:gd name="adj" fmla="val 20834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i="1" dirty="0" err="1">
                  <a:solidFill>
                    <a:schemeClr val="tx1"/>
                  </a:solidFill>
                  <a:latin typeface="+mn-ea"/>
                </a:rPr>
                <a:t>ParisAI</a:t>
              </a:r>
              <a:endParaRPr lang="ko-KR" altLang="en-US" sz="4000" i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9" name="사각형: 둥근 모서리 28">
            <a:extLst>
              <a:ext uri="{FF2B5EF4-FFF2-40B4-BE49-F238E27FC236}">
                <a16:creationId xmlns:a16="http://schemas.microsoft.com/office/drawing/2014/main" id="{D83ED0E4-05FB-4D4D-AC42-1A3288913EB8}"/>
              </a:ext>
            </a:extLst>
          </p:cNvPr>
          <p:cNvSpPr/>
          <p:nvPr/>
        </p:nvSpPr>
        <p:spPr>
          <a:xfrm>
            <a:off x="1329278" y="23622617"/>
            <a:ext cx="914400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n-ea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06" y="23354390"/>
            <a:ext cx="1621539" cy="137465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43088FD-DF5D-4150-8CBC-0E57741EF2A1}"/>
              </a:ext>
            </a:extLst>
          </p:cNvPr>
          <p:cNvGrpSpPr/>
          <p:nvPr/>
        </p:nvGrpSpPr>
        <p:grpSpPr>
          <a:xfrm>
            <a:off x="10196075" y="5599998"/>
            <a:ext cx="9852462" cy="2710442"/>
            <a:chOff x="1329279" y="5599998"/>
            <a:chExt cx="9852462" cy="2710442"/>
          </a:xfrm>
        </p:grpSpPr>
        <p:sp>
          <p:nvSpPr>
            <p:cNvPr id="32" name="사각형: 둥근 모서리 29">
              <a:extLst>
                <a:ext uri="{FF2B5EF4-FFF2-40B4-BE49-F238E27FC236}">
                  <a16:creationId xmlns:a16="http://schemas.microsoft.com/office/drawing/2014/main" id="{1E93BEF5-E633-421E-B66D-471E835BEF76}"/>
                </a:ext>
              </a:extLst>
            </p:cNvPr>
            <p:cNvSpPr/>
            <p:nvPr/>
          </p:nvSpPr>
          <p:spPr>
            <a:xfrm>
              <a:off x="2170928" y="5647623"/>
              <a:ext cx="9010813" cy="870629"/>
            </a:xfrm>
            <a:prstGeom prst="roundRect">
              <a:avLst>
                <a:gd name="adj" fmla="val 20834"/>
              </a:avLst>
            </a:prstGeom>
            <a:solidFill>
              <a:srgbClr val="EFF5FB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600" dirty="0">
                  <a:solidFill>
                    <a:schemeClr val="tx1"/>
                  </a:solidFill>
                  <a:latin typeface="+mn-ea"/>
                </a:rPr>
                <a:t>심층신경망 명칭</a:t>
              </a:r>
            </a:p>
          </p:txBody>
        </p:sp>
        <p:sp>
          <p:nvSpPr>
            <p:cNvPr id="33" name="사각형: 둥근 모서리 28">
              <a:extLst>
                <a:ext uri="{FF2B5EF4-FFF2-40B4-BE49-F238E27FC236}">
                  <a16:creationId xmlns:a16="http://schemas.microsoft.com/office/drawing/2014/main" id="{D83ED0E4-05FB-4D4D-AC42-1A3288913EB8}"/>
                </a:ext>
              </a:extLst>
            </p:cNvPr>
            <p:cNvSpPr/>
            <p:nvPr/>
          </p:nvSpPr>
          <p:spPr>
            <a:xfrm>
              <a:off x="1332727" y="5599998"/>
              <a:ext cx="914400" cy="9144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latin typeface="+mn-ea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33" t="19810" r="26200" b="15057"/>
            <a:stretch/>
          </p:blipFill>
          <p:spPr>
            <a:xfrm>
              <a:off x="1380351" y="5609523"/>
              <a:ext cx="781049" cy="895350"/>
            </a:xfrm>
            <a:prstGeom prst="rect">
              <a:avLst/>
            </a:prstGeom>
          </p:spPr>
        </p:pic>
        <p:sp>
          <p:nvSpPr>
            <p:cNvPr id="29" name="사각형: 둥근 모서리 29">
              <a:extLst>
                <a:ext uri="{FF2B5EF4-FFF2-40B4-BE49-F238E27FC236}">
                  <a16:creationId xmlns:a16="http://schemas.microsoft.com/office/drawing/2014/main" id="{1E93BEF5-E633-421E-B66D-471E835BEF76}"/>
                </a:ext>
              </a:extLst>
            </p:cNvPr>
            <p:cNvSpPr/>
            <p:nvPr/>
          </p:nvSpPr>
          <p:spPr>
            <a:xfrm>
              <a:off x="1329279" y="6657976"/>
              <a:ext cx="9852462" cy="1652464"/>
            </a:xfrm>
            <a:prstGeom prst="roundRect">
              <a:avLst>
                <a:gd name="adj" fmla="val 20834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i="1" dirty="0" err="1">
                  <a:solidFill>
                    <a:schemeClr val="tx1"/>
                  </a:solidFill>
                  <a:latin typeface="+mn-ea"/>
                </a:rPr>
                <a:t>PANet</a:t>
              </a:r>
              <a:endParaRPr lang="ko-KR" altLang="en-US" sz="4000" i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6B7265E-C1C9-47CE-BDF4-0084D714BF7A}"/>
              </a:ext>
            </a:extLst>
          </p:cNvPr>
          <p:cNvGrpSpPr/>
          <p:nvPr/>
        </p:nvGrpSpPr>
        <p:grpSpPr>
          <a:xfrm>
            <a:off x="5762677" y="5599998"/>
            <a:ext cx="4206848" cy="2710442"/>
            <a:chOff x="1293922" y="5599998"/>
            <a:chExt cx="4206848" cy="2710442"/>
          </a:xfrm>
        </p:grpSpPr>
        <p:sp>
          <p:nvSpPr>
            <p:cNvPr id="48" name="사각형: 둥근 모서리 29">
              <a:extLst>
                <a:ext uri="{FF2B5EF4-FFF2-40B4-BE49-F238E27FC236}">
                  <a16:creationId xmlns:a16="http://schemas.microsoft.com/office/drawing/2014/main" id="{40FB04EE-4598-44D1-8A8D-7BD5357CF05D}"/>
                </a:ext>
              </a:extLst>
            </p:cNvPr>
            <p:cNvSpPr/>
            <p:nvPr/>
          </p:nvSpPr>
          <p:spPr>
            <a:xfrm>
              <a:off x="2170219" y="5647623"/>
              <a:ext cx="3330551" cy="870629"/>
            </a:xfrm>
            <a:prstGeom prst="roundRect">
              <a:avLst>
                <a:gd name="adj" fmla="val 20834"/>
              </a:avLst>
            </a:prstGeom>
            <a:solidFill>
              <a:srgbClr val="EFF5FB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600" dirty="0">
                  <a:solidFill>
                    <a:schemeClr val="tx1"/>
                  </a:solidFill>
                  <a:latin typeface="+mn-ea"/>
                </a:rPr>
                <a:t>설계자</a:t>
              </a:r>
              <a:r>
                <a:rPr lang="en-US" altLang="ko-KR" sz="36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3600" dirty="0">
                  <a:solidFill>
                    <a:schemeClr val="tx1"/>
                  </a:solidFill>
                  <a:latin typeface="+mn-ea"/>
                </a:rPr>
                <a:t>팀</a:t>
              </a:r>
              <a:r>
                <a:rPr lang="en-US" altLang="ko-KR" sz="36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3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사각형: 둥근 모서리 28">
              <a:extLst>
                <a:ext uri="{FF2B5EF4-FFF2-40B4-BE49-F238E27FC236}">
                  <a16:creationId xmlns:a16="http://schemas.microsoft.com/office/drawing/2014/main" id="{7651B5A4-10BF-4096-9984-F4AD49639A33}"/>
                </a:ext>
              </a:extLst>
            </p:cNvPr>
            <p:cNvSpPr/>
            <p:nvPr/>
          </p:nvSpPr>
          <p:spPr>
            <a:xfrm>
              <a:off x="1293922" y="5599998"/>
              <a:ext cx="914400" cy="9144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latin typeface="+mn-ea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311B904-121D-4C1C-B42E-78ABF77B7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33" t="19810" r="26200" b="15057"/>
            <a:stretch/>
          </p:blipFill>
          <p:spPr>
            <a:xfrm>
              <a:off x="1341546" y="5609523"/>
              <a:ext cx="781049" cy="895350"/>
            </a:xfrm>
            <a:prstGeom prst="rect">
              <a:avLst/>
            </a:prstGeom>
          </p:spPr>
        </p:pic>
        <p:sp>
          <p:nvSpPr>
            <p:cNvPr id="51" name="사각형: 둥근 모서리 29">
              <a:extLst>
                <a:ext uri="{FF2B5EF4-FFF2-40B4-BE49-F238E27FC236}">
                  <a16:creationId xmlns:a16="http://schemas.microsoft.com/office/drawing/2014/main" id="{1F672459-E9A5-454F-AD82-289F12666D1C}"/>
                </a:ext>
              </a:extLst>
            </p:cNvPr>
            <p:cNvSpPr/>
            <p:nvPr/>
          </p:nvSpPr>
          <p:spPr>
            <a:xfrm>
              <a:off x="1293922" y="6657976"/>
              <a:ext cx="4206848" cy="1652464"/>
            </a:xfrm>
            <a:prstGeom prst="roundRect">
              <a:avLst>
                <a:gd name="adj" fmla="val 20834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i="1" dirty="0">
                  <a:solidFill>
                    <a:schemeClr val="tx1"/>
                  </a:solidFill>
                  <a:latin typeface="+mn-ea"/>
                </a:rPr>
                <a:t>’14 </a:t>
              </a:r>
              <a:r>
                <a:rPr lang="ko-KR" altLang="en-US" sz="4000" i="1" dirty="0">
                  <a:solidFill>
                    <a:schemeClr val="tx1"/>
                  </a:solidFill>
                  <a:latin typeface="+mn-ea"/>
                </a:rPr>
                <a:t>김경현</a:t>
              </a:r>
              <a:endParaRPr lang="en-US" altLang="ko-KR" sz="4000" i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4000" i="1" dirty="0">
                  <a:solidFill>
                    <a:schemeClr val="tx1"/>
                  </a:solidFill>
                  <a:latin typeface="+mn-ea"/>
                </a:rPr>
                <a:t>‘17 </a:t>
              </a:r>
              <a:r>
                <a:rPr lang="ko-KR" altLang="en-US" sz="4000" i="1" dirty="0">
                  <a:solidFill>
                    <a:schemeClr val="tx1"/>
                  </a:solidFill>
                  <a:latin typeface="+mn-ea"/>
                </a:rPr>
                <a:t>신재현</a:t>
              </a:r>
            </a:p>
          </p:txBody>
        </p:sp>
      </p:grp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94EE8D7-1E14-432E-8367-29900C6CE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84" y="24515330"/>
            <a:ext cx="8212612" cy="4427515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A3074E0-F9B9-4B9C-BCEC-E7A4E27CE2E4}"/>
              </a:ext>
            </a:extLst>
          </p:cNvPr>
          <p:cNvGrpSpPr/>
          <p:nvPr/>
        </p:nvGrpSpPr>
        <p:grpSpPr>
          <a:xfrm>
            <a:off x="1479903" y="15009399"/>
            <a:ext cx="18418012" cy="8168812"/>
            <a:chOff x="1504995" y="15484187"/>
            <a:chExt cx="18418012" cy="720207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7A96404-2523-4ED0-B74B-0E069845B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04995" y="15562188"/>
              <a:ext cx="18418012" cy="71240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8CB71F-72E1-4918-A08E-D85F6A48A014}"/>
                </a:ext>
              </a:extLst>
            </p:cNvPr>
            <p:cNvSpPr txBox="1"/>
            <p:nvPr/>
          </p:nvSpPr>
          <p:spPr>
            <a:xfrm>
              <a:off x="1653125" y="21634924"/>
              <a:ext cx="6786025" cy="732652"/>
            </a:xfrm>
            <a:prstGeom prst="rect">
              <a:avLst/>
            </a:prstGeom>
            <a:noFill/>
            <a:ln w="38100" cap="rnd">
              <a:solidFill>
                <a:schemeClr val="bg2">
                  <a:lumMod val="90000"/>
                </a:schemeClr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Activation function: </a:t>
              </a:r>
              <a:r>
                <a:rPr lang="en-US" sz="2400" b="1" i="1" u="sng" dirty="0" err="1"/>
                <a:t>LeakyReLU</a:t>
              </a:r>
              <a:endParaRPr lang="en-US" sz="2400" b="1" i="1" u="sng" dirty="0"/>
            </a:p>
            <a:p>
              <a:r>
                <a:rPr lang="en-US" sz="2400" b="1" i="1" u="sng" dirty="0"/>
                <a:t>Dropout(0.3)</a:t>
              </a:r>
              <a:r>
                <a:rPr lang="en-US" sz="2400" i="1" dirty="0"/>
                <a:t> After every 3 Conv layers(</a:t>
              </a:r>
              <a:r>
                <a:rPr lang="en-US" sz="2400" b="1" i="1" dirty="0">
                  <a:latin typeface="Bradley Hand ITC" panose="03070402050302030203" pitchFamily="66" charset="0"/>
                </a:rPr>
                <a:t>d,</a:t>
              </a:r>
              <a:r>
                <a:rPr lang="ko-KR" altLang="en-US" sz="2400" b="1" i="1" dirty="0">
                  <a:latin typeface="Bradley Hand ITC" panose="03070402050302030203" pitchFamily="66" charset="0"/>
                </a:rPr>
                <a:t> </a:t>
              </a:r>
              <a:r>
                <a:rPr lang="en-US" altLang="ko-KR" sz="2400" b="1" i="1" dirty="0">
                  <a:latin typeface="Bradley Hand ITC" panose="03070402050302030203" pitchFamily="66" charset="0"/>
                </a:rPr>
                <a:t>g</a:t>
              </a:r>
              <a:r>
                <a:rPr lang="en-US" altLang="ko-KR" sz="2400" i="1" dirty="0"/>
                <a:t>)</a:t>
              </a:r>
              <a:endParaRPr lang="en-US" sz="2400" i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357A44-DC6A-4111-8007-C68E86703DFC}"/>
                </a:ext>
              </a:extLst>
            </p:cNvPr>
            <p:cNvSpPr txBox="1"/>
            <p:nvPr/>
          </p:nvSpPr>
          <p:spPr>
            <a:xfrm>
              <a:off x="3351888" y="15484187"/>
              <a:ext cx="6790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Bradley Hand ITC" panose="03070402050302030203" pitchFamily="66" charset="0"/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83B20E-14E6-4A95-9719-0A10B157A370}"/>
                </a:ext>
              </a:extLst>
            </p:cNvPr>
            <p:cNvSpPr txBox="1"/>
            <p:nvPr/>
          </p:nvSpPr>
          <p:spPr>
            <a:xfrm>
              <a:off x="4691660" y="15885915"/>
              <a:ext cx="67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Bradley Hand ITC" panose="03070402050302030203" pitchFamily="66" charset="0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0CC61F-2F22-4762-BB1F-38E629002161}"/>
                </a:ext>
              </a:extLst>
            </p:cNvPr>
            <p:cNvSpPr txBox="1"/>
            <p:nvPr/>
          </p:nvSpPr>
          <p:spPr>
            <a:xfrm>
              <a:off x="6465221" y="16239567"/>
              <a:ext cx="67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Bradley Hand ITC" panose="03070402050302030203" pitchFamily="66" charset="0"/>
                </a:rPr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6866EC-29FD-4EB1-96C8-6D0FA956B8EC}"/>
                </a:ext>
              </a:extLst>
            </p:cNvPr>
            <p:cNvSpPr txBox="1"/>
            <p:nvPr/>
          </p:nvSpPr>
          <p:spPr>
            <a:xfrm>
              <a:off x="9969525" y="17319085"/>
              <a:ext cx="67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Bradley Hand ITC" panose="03070402050302030203" pitchFamily="66" charset="0"/>
                </a:rPr>
                <a:t>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BECC8D-C6A9-419C-8720-EDEAAC239CEF}"/>
                </a:ext>
              </a:extLst>
            </p:cNvPr>
            <p:cNvSpPr txBox="1"/>
            <p:nvPr/>
          </p:nvSpPr>
          <p:spPr>
            <a:xfrm>
              <a:off x="8125950" y="16907880"/>
              <a:ext cx="67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Bradley Hand ITC" panose="03070402050302030203" pitchFamily="66" charset="0"/>
                </a:rPr>
                <a:t>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BF7F27-303E-4F35-8487-D0DB036A976E}"/>
                </a:ext>
              </a:extLst>
            </p:cNvPr>
            <p:cNvSpPr txBox="1"/>
            <p:nvPr/>
          </p:nvSpPr>
          <p:spPr>
            <a:xfrm>
              <a:off x="15615076" y="19045291"/>
              <a:ext cx="67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Bradley Hand ITC" panose="03070402050302030203" pitchFamily="66" charset="0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088337-31B2-4BA0-A149-719E0297B7CC}"/>
                </a:ext>
              </a:extLst>
            </p:cNvPr>
            <p:cNvSpPr txBox="1"/>
            <p:nvPr/>
          </p:nvSpPr>
          <p:spPr>
            <a:xfrm>
              <a:off x="13751562" y="18437941"/>
              <a:ext cx="67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Bradley Hand ITC" panose="03070402050302030203" pitchFamily="66" charset="0"/>
                </a:rPr>
                <a:t>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4573C0-247D-4E29-92C9-7193CAD6F48F}"/>
                </a:ext>
              </a:extLst>
            </p:cNvPr>
            <p:cNvSpPr txBox="1"/>
            <p:nvPr/>
          </p:nvSpPr>
          <p:spPr>
            <a:xfrm>
              <a:off x="12017090" y="17719195"/>
              <a:ext cx="679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Bradley Hand ITC" panose="03070402050302030203" pitchFamily="66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684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3375</TotalTime>
  <Words>171</Words>
  <Application>Microsoft Office PowerPoint</Application>
  <PresentationFormat>사용자 지정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Bradley Hand ITC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김현우</dc:creator>
  <cp:lastModifiedBy>김경현</cp:lastModifiedBy>
  <cp:revision>317</cp:revision>
  <cp:lastPrinted>2019-11-04T09:23:42Z</cp:lastPrinted>
  <dcterms:created xsi:type="dcterms:W3CDTF">2017-11-03T03:52:14Z</dcterms:created>
  <dcterms:modified xsi:type="dcterms:W3CDTF">2020-08-29T10:29:47Z</dcterms:modified>
</cp:coreProperties>
</file>