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4" r:id="rId7"/>
    <p:sldId id="258" r:id="rId8"/>
    <p:sldId id="259" r:id="rId9"/>
    <p:sldId id="265" r:id="rId10"/>
    <p:sldId id="262" r:id="rId11"/>
    <p:sldId id="260" r:id="rId12"/>
    <p:sldId id="261" r:id="rId13"/>
    <p:sldId id="263" r:id="rId14"/>
    <p:sldId id="269" r:id="rId15"/>
    <p:sldId id="281" r:id="rId16"/>
    <p:sldId id="270" r:id="rId17"/>
    <p:sldId id="271" r:id="rId18"/>
    <p:sldId id="272" r:id="rId19"/>
    <p:sldId id="282" r:id="rId20"/>
    <p:sldId id="266" r:id="rId21"/>
    <p:sldId id="273" r:id="rId22"/>
    <p:sldId id="283" r:id="rId23"/>
    <p:sldId id="284" r:id="rId24"/>
    <p:sldId id="275" r:id="rId25"/>
    <p:sldId id="276" r:id="rId26"/>
    <p:sldId id="285" r:id="rId27"/>
    <p:sldId id="287" r:id="rId28"/>
    <p:sldId id="288" r:id="rId29"/>
    <p:sldId id="286" r:id="rId30"/>
    <p:sldId id="277" r:id="rId31"/>
    <p:sldId id="289" r:id="rId32"/>
    <p:sldId id="278" r:id="rId33"/>
    <p:sldId id="290" r:id="rId34"/>
    <p:sldId id="291" r:id="rId35"/>
    <p:sldId id="267" r:id="rId36"/>
    <p:sldId id="279" r:id="rId37"/>
    <p:sldId id="298" r:id="rId38"/>
    <p:sldId id="299" r:id="rId39"/>
    <p:sldId id="268" r:id="rId40"/>
    <p:sldId id="280" r:id="rId41"/>
    <p:sldId id="292" r:id="rId42"/>
    <p:sldId id="294" r:id="rId43"/>
    <p:sldId id="293" r:id="rId44"/>
    <p:sldId id="295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23"/>
    <a:srgbClr val="5D3B51"/>
    <a:srgbClr val="92696E"/>
    <a:srgbClr val="6E7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C0A1-BD47-42CE-8110-E1686001D5E3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5D19-1A47-4E5F-B51F-FC931527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94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C0A1-BD47-42CE-8110-E1686001D5E3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5D19-1A47-4E5F-B51F-FC931527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05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C0A1-BD47-42CE-8110-E1686001D5E3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5D19-1A47-4E5F-B51F-FC931527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15" y="39810"/>
            <a:ext cx="8721970" cy="584440"/>
          </a:xfrm>
          <a:effectLst/>
        </p:spPr>
        <p:txBody>
          <a:bodyPr>
            <a:noAutofit/>
          </a:bodyPr>
          <a:lstStyle>
            <a:lvl1pPr>
              <a:defRPr sz="3600" b="1">
                <a:solidFill>
                  <a:srgbClr val="1C1C2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15" y="782517"/>
            <a:ext cx="8721970" cy="5556734"/>
          </a:xfrm>
        </p:spPr>
        <p:txBody>
          <a:bodyPr>
            <a:normAutofit/>
          </a:bodyPr>
          <a:lstStyle>
            <a:lvl1pPr marL="0" indent="-252000">
              <a:spcBef>
                <a:spcPts val="1200"/>
              </a:spcBef>
              <a:buFont typeface="Wingdings" panose="05000000000000000000" pitchFamily="2" charset="2"/>
              <a:buChar char="§"/>
              <a:defRPr sz="2400" b="1"/>
            </a:lvl1pPr>
            <a:lvl2pPr marL="540000" indent="-252000">
              <a:spcBef>
                <a:spcPts val="600"/>
              </a:spcBef>
              <a:defRPr sz="2000"/>
            </a:lvl2pPr>
            <a:lvl3pPr marL="900000" indent="-252000">
              <a:spcBef>
                <a:spcPts val="600"/>
              </a:spcBef>
              <a:buFont typeface="Wingdings" panose="05000000000000000000" pitchFamily="2" charset="2"/>
              <a:buChar char="ü"/>
              <a:defRPr sz="1800"/>
            </a:lvl3pPr>
            <a:lvl4pPr marL="1080000" indent="-180000">
              <a:spcBef>
                <a:spcPts val="600"/>
              </a:spcBef>
              <a:defRPr sz="1600"/>
            </a:lvl4pPr>
            <a:lvl5pPr marL="1440000" indent="-180000">
              <a:spcBef>
                <a:spcPts val="600"/>
              </a:spcBef>
              <a:buFont typeface="Calibri" panose="020F0502020204030204" pitchFamily="34" charset="0"/>
              <a:buChar char="−"/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15" y="6426689"/>
            <a:ext cx="2057400" cy="365125"/>
          </a:xfrm>
        </p:spPr>
        <p:txBody>
          <a:bodyPr/>
          <a:lstStyle/>
          <a:p>
            <a:fld id="{E80DC0A1-BD47-42CE-8110-E1686001D5E3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26689"/>
            <a:ext cx="3086100" cy="365125"/>
          </a:xfrm>
        </p:spPr>
        <p:txBody>
          <a:bodyPr/>
          <a:lstStyle/>
          <a:p>
            <a:r>
              <a:rPr lang="en-US" altLang="ko-KR" dirty="0"/>
              <a:t>Team 11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5585" y="6426688"/>
            <a:ext cx="2057400" cy="365125"/>
          </a:xfrm>
        </p:spPr>
        <p:txBody>
          <a:bodyPr/>
          <a:lstStyle/>
          <a:p>
            <a:fld id="{96BE5D19-1A47-4E5F-B51F-FC931527F5E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0B648F-EE9E-4309-90A6-50643CD81C53}"/>
              </a:ext>
            </a:extLst>
          </p:cNvPr>
          <p:cNvCxnSpPr/>
          <p:nvPr userDrawn="1"/>
        </p:nvCxnSpPr>
        <p:spPr>
          <a:xfrm>
            <a:off x="211015" y="668210"/>
            <a:ext cx="8721970" cy="0"/>
          </a:xfrm>
          <a:prstGeom prst="line">
            <a:avLst/>
          </a:prstGeom>
          <a:ln w="76200" cap="rnd">
            <a:gradFill flip="none" rotWithShape="1">
              <a:gsLst>
                <a:gs pos="0">
                  <a:srgbClr val="6E7096"/>
                </a:gs>
                <a:gs pos="74000">
                  <a:srgbClr val="1C1C23"/>
                </a:gs>
                <a:gs pos="83000">
                  <a:srgbClr val="5D3B51"/>
                </a:gs>
                <a:gs pos="100000">
                  <a:srgbClr val="92696E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5379FEF7-9C26-4A7F-802D-DCEBBE17C46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8" t="3891" r="26161" b="79789"/>
          <a:stretch/>
        </p:blipFill>
        <p:spPr bwMode="auto">
          <a:xfrm>
            <a:off x="8458200" y="91339"/>
            <a:ext cx="597876" cy="3458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4782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C0A1-BD47-42CE-8110-E1686001D5E3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5D19-1A47-4E5F-B51F-FC931527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4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C0A1-BD47-42CE-8110-E1686001D5E3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5D19-1A47-4E5F-B51F-FC931527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88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C0A1-BD47-42CE-8110-E1686001D5E3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5D19-1A47-4E5F-B51F-FC931527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4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C0A1-BD47-42CE-8110-E1686001D5E3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5D19-1A47-4E5F-B51F-FC931527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66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C0A1-BD47-42CE-8110-E1686001D5E3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5D19-1A47-4E5F-B51F-FC931527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0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C0A1-BD47-42CE-8110-E1686001D5E3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5D19-1A47-4E5F-B51F-FC931527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71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C0A1-BD47-42CE-8110-E1686001D5E3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5D19-1A47-4E5F-B51F-FC931527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71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DC0A1-BD47-42CE-8110-E1686001D5E3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E5D19-1A47-4E5F-B51F-FC931527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2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45D2B-FE44-4776-8622-00E287465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>
                <a:gradFill>
                  <a:gsLst>
                    <a:gs pos="0">
                      <a:srgbClr val="6E7096"/>
                    </a:gs>
                    <a:gs pos="74000">
                      <a:srgbClr val="1C1C23"/>
                    </a:gs>
                    <a:gs pos="83000">
                      <a:srgbClr val="5D3B51"/>
                    </a:gs>
                    <a:gs pos="100000">
                      <a:srgbClr val="92696E"/>
                    </a:gs>
                  </a:gsLst>
                  <a:lin ang="10800000" scaled="1"/>
                </a:gradFill>
                <a:latin typeface="Arial Black" panose="020B0A04020102020204" pitchFamily="34" charset="0"/>
              </a:rPr>
              <a:t>Design</a:t>
            </a:r>
            <a:r>
              <a:rPr lang="ko-KR" altLang="en-US" dirty="0">
                <a:gradFill>
                  <a:gsLst>
                    <a:gs pos="0">
                      <a:srgbClr val="6E7096"/>
                    </a:gs>
                    <a:gs pos="74000">
                      <a:srgbClr val="1C1C23"/>
                    </a:gs>
                    <a:gs pos="83000">
                      <a:srgbClr val="5D3B51"/>
                    </a:gs>
                    <a:gs pos="100000">
                      <a:srgbClr val="92696E"/>
                    </a:gs>
                  </a:gsLst>
                  <a:lin ang="10800000" scaled="1"/>
                </a:gradFill>
                <a:latin typeface="Arial Black" panose="020B0A04020102020204" pitchFamily="34" charset="0"/>
              </a:rPr>
              <a:t> </a:t>
            </a:r>
            <a:r>
              <a:rPr lang="en-US" altLang="ko-KR" dirty="0">
                <a:gradFill>
                  <a:gsLst>
                    <a:gs pos="0">
                      <a:srgbClr val="6E7096"/>
                    </a:gs>
                    <a:gs pos="74000">
                      <a:srgbClr val="1C1C23"/>
                    </a:gs>
                    <a:gs pos="83000">
                      <a:srgbClr val="5D3B51"/>
                    </a:gs>
                    <a:gs pos="100000">
                      <a:srgbClr val="92696E"/>
                    </a:gs>
                  </a:gsLst>
                  <a:lin ang="10800000" scaled="1"/>
                </a:gradFill>
                <a:latin typeface="Arial Black" panose="020B0A04020102020204" pitchFamily="34" charset="0"/>
              </a:rPr>
              <a:t>Patterns</a:t>
            </a:r>
            <a:endParaRPr lang="ko-KR" altLang="en-US" dirty="0">
              <a:gradFill>
                <a:gsLst>
                  <a:gs pos="0">
                    <a:srgbClr val="6E7096"/>
                  </a:gs>
                  <a:gs pos="74000">
                    <a:srgbClr val="1C1C23"/>
                  </a:gs>
                  <a:gs pos="83000">
                    <a:srgbClr val="5D3B51"/>
                  </a:gs>
                  <a:gs pos="100000">
                    <a:srgbClr val="92696E"/>
                  </a:gs>
                </a:gsLst>
                <a:lin ang="10800000" scaled="1"/>
              </a:gradFill>
              <a:latin typeface="Arial Black" panose="020B0A040201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D14FA-FF97-4F48-A3D0-91384A271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r>
              <a:rPr lang="en-US" altLang="ko-KR" b="1" dirty="0" err="1"/>
              <a:t>Jsoup</a:t>
            </a:r>
            <a:r>
              <a:rPr lang="en-US" altLang="ko-KR" b="1" dirty="0"/>
              <a:t> </a:t>
            </a:r>
            <a:r>
              <a:rPr lang="ko-KR" altLang="en-US" b="1" dirty="0"/>
              <a:t>기능 확장 및 설계 개선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20C9B-1BDE-4CE6-BC1E-FFA9986014BA}"/>
              </a:ext>
            </a:extLst>
          </p:cNvPr>
          <p:cNvSpPr txBox="1"/>
          <p:nvPr/>
        </p:nvSpPr>
        <p:spPr>
          <a:xfrm>
            <a:off x="5882053" y="4991978"/>
            <a:ext cx="2971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300"/>
              </a:spcBef>
            </a:pPr>
            <a:r>
              <a:rPr lang="en-US" altLang="ko-KR" sz="2000" b="1" dirty="0"/>
              <a:t>Team 11</a:t>
            </a:r>
          </a:p>
          <a:p>
            <a:pPr algn="r">
              <a:spcBef>
                <a:spcPts val="300"/>
              </a:spcBef>
            </a:pPr>
            <a:r>
              <a:rPr lang="en-US" altLang="ko-KR" dirty="0"/>
              <a:t>20146110 </a:t>
            </a:r>
            <a:r>
              <a:rPr lang="ko-KR" altLang="en-US" dirty="0"/>
              <a:t>문태현</a:t>
            </a:r>
            <a:endParaRPr lang="en-US" altLang="ko-KR" dirty="0"/>
          </a:p>
          <a:p>
            <a:pPr algn="r">
              <a:spcBef>
                <a:spcPts val="300"/>
              </a:spcBef>
            </a:pPr>
            <a:r>
              <a:rPr lang="en-US" altLang="ko-KR" dirty="0"/>
              <a:t>20144320 </a:t>
            </a:r>
            <a:r>
              <a:rPr lang="ko-KR" altLang="en-US" dirty="0"/>
              <a:t>김경현</a:t>
            </a:r>
            <a:endParaRPr lang="en-US" altLang="ko-KR" dirty="0"/>
          </a:p>
          <a:p>
            <a:pPr algn="r">
              <a:spcBef>
                <a:spcPts val="300"/>
              </a:spcBef>
            </a:pPr>
            <a:r>
              <a:rPr lang="en-US" altLang="ko-KR" dirty="0"/>
              <a:t>20144367 </a:t>
            </a:r>
            <a:r>
              <a:rPr lang="ko-KR" altLang="en-US" dirty="0"/>
              <a:t>이동현</a:t>
            </a:r>
            <a:endParaRPr lang="en-US" altLang="ko-KR" dirty="0"/>
          </a:p>
          <a:p>
            <a:pPr algn="r">
              <a:spcBef>
                <a:spcPts val="300"/>
              </a:spcBef>
            </a:pPr>
            <a:r>
              <a:rPr lang="en-US" altLang="ko-KR" dirty="0"/>
              <a:t>20145842 </a:t>
            </a:r>
            <a:r>
              <a:rPr lang="ko-KR" altLang="en-US" dirty="0" err="1"/>
              <a:t>최필립</a:t>
            </a:r>
            <a:endParaRPr lang="ko-KR" altLang="en-US" dirty="0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017402FD-2C1A-40F7-90C2-4490A9E5346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8" t="3891" r="26161" b="79789"/>
          <a:stretch/>
        </p:blipFill>
        <p:spPr bwMode="auto">
          <a:xfrm>
            <a:off x="8458200" y="91339"/>
            <a:ext cx="597876" cy="3458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8173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EBF6A-D9DD-4B22-80F1-B1AA009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latin typeface="+mn-ea"/>
              </a:rPr>
              <a:t>Jsoup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설계 </a:t>
            </a:r>
            <a:r>
              <a:rPr lang="en-US" altLang="ko-KR" dirty="0">
                <a:latin typeface="+mn-ea"/>
              </a:rPr>
              <a:t>Overview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1A9C-AAC1-4BDB-9E56-FF42B002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Jsoup.parser</a:t>
            </a:r>
            <a:r>
              <a:rPr lang="en-US" altLang="ko-KR" dirty="0"/>
              <a:t> Package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22B639-549C-4D77-914A-F96124B8501D}"/>
              </a:ext>
            </a:extLst>
          </p:cNvPr>
          <p:cNvSpPr/>
          <p:nvPr/>
        </p:nvSpPr>
        <p:spPr>
          <a:xfrm>
            <a:off x="360484" y="1242718"/>
            <a:ext cx="8423032" cy="717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HTML Connection </a:t>
            </a:r>
            <a:r>
              <a:rPr lang="ko-KR" altLang="ko-KR" dirty="0">
                <a:solidFill>
                  <a:schemeClr val="tx1"/>
                </a:solidFill>
              </a:rPr>
              <a:t>을 통해 받아온 </a:t>
            </a:r>
            <a:r>
              <a:rPr lang="en-US" altLang="ko-KR" dirty="0">
                <a:solidFill>
                  <a:schemeClr val="tx1"/>
                </a:solidFill>
              </a:rPr>
              <a:t>Documents </a:t>
            </a:r>
            <a:r>
              <a:rPr lang="ko-KR" altLang="ko-KR" dirty="0">
                <a:solidFill>
                  <a:schemeClr val="tx1"/>
                </a:solidFill>
              </a:rPr>
              <a:t>객체에 대한 </a:t>
            </a:r>
            <a:r>
              <a:rPr lang="en-US" altLang="ko-KR" dirty="0">
                <a:solidFill>
                  <a:schemeClr val="tx1"/>
                </a:solidFill>
              </a:rPr>
              <a:t>Tree </a:t>
            </a:r>
            <a:r>
              <a:rPr lang="ko-KR" altLang="ko-KR" dirty="0">
                <a:solidFill>
                  <a:schemeClr val="tx1"/>
                </a:solidFill>
              </a:rPr>
              <a:t>구조를 형성하기 위해 </a:t>
            </a:r>
            <a:r>
              <a:rPr lang="en-US" altLang="ko-KR" dirty="0">
                <a:solidFill>
                  <a:schemeClr val="tx1"/>
                </a:solidFill>
              </a:rPr>
              <a:t>HTML parser, tag specifications, HTML tokenizer </a:t>
            </a:r>
            <a:r>
              <a:rPr lang="ko-KR" altLang="ko-KR" dirty="0">
                <a:solidFill>
                  <a:schemeClr val="tx1"/>
                </a:solidFill>
              </a:rPr>
              <a:t>와 관련된 </a:t>
            </a:r>
            <a:r>
              <a:rPr lang="en-US" altLang="ko-KR" dirty="0">
                <a:solidFill>
                  <a:schemeClr val="tx1"/>
                </a:solidFill>
              </a:rPr>
              <a:t>class </a:t>
            </a:r>
            <a:r>
              <a:rPr lang="ko-KR" altLang="ko-KR" dirty="0">
                <a:solidFill>
                  <a:schemeClr val="tx1"/>
                </a:solidFill>
              </a:rPr>
              <a:t>를 담고 있는 패키지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6AAB82-923F-43F8-82AC-CC0FDCD199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9472" y="2118952"/>
            <a:ext cx="8845056" cy="392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EBF6A-D9DD-4B22-80F1-B1AA009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+mn-ea"/>
                <a:ea typeface="+mn-ea"/>
              </a:rPr>
              <a:t>적용된 </a:t>
            </a:r>
            <a:r>
              <a:rPr lang="en-US" altLang="ko-KR" dirty="0">
                <a:latin typeface="+mn-ea"/>
                <a:ea typeface="+mn-ea"/>
              </a:rPr>
              <a:t>Design Patterns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1A9C-AAC1-4BDB-9E56-FF42B002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Façade Pattern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22B639-549C-4D77-914A-F96124B8501D}"/>
              </a:ext>
            </a:extLst>
          </p:cNvPr>
          <p:cNvSpPr/>
          <p:nvPr/>
        </p:nvSpPr>
        <p:spPr>
          <a:xfrm>
            <a:off x="360484" y="1242718"/>
            <a:ext cx="8423032" cy="14125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8000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Jsoup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클래스 내 정의된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Static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메서드 호출을 통해 복잡하게 구현된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connect, parse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등 메서드를 간단히 사용 가능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indent="-1800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Interface Connection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내에 정의된 메서드를 활용해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get(), post(), execute()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등 메서드 사용 및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Document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객체를 반환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E34E803-60C8-49F1-B812-7CC029B6CA02}"/>
              </a:ext>
            </a:extLst>
          </p:cNvPr>
          <p:cNvGrpSpPr/>
          <p:nvPr/>
        </p:nvGrpSpPr>
        <p:grpSpPr>
          <a:xfrm>
            <a:off x="706682" y="2852137"/>
            <a:ext cx="7730636" cy="3645381"/>
            <a:chOff x="587896" y="2927141"/>
            <a:chExt cx="7730636" cy="364538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7794701-29A9-4A55-9FAE-3C256A914C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70"/>
            <a:stretch/>
          </p:blipFill>
          <p:spPr>
            <a:xfrm>
              <a:off x="587896" y="2927141"/>
              <a:ext cx="3671798" cy="3645381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41587EB-FD52-4F24-ACCB-2C88A820DD83}"/>
                </a:ext>
              </a:extLst>
            </p:cNvPr>
            <p:cNvGrpSpPr/>
            <p:nvPr/>
          </p:nvGrpSpPr>
          <p:grpSpPr>
            <a:xfrm>
              <a:off x="4636574" y="2927141"/>
              <a:ext cx="3681958" cy="3645381"/>
              <a:chOff x="4636574" y="2927141"/>
              <a:chExt cx="3681958" cy="3645381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F0F61102-858B-4996-B558-9F50990C95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80950"/>
              <a:stretch/>
            </p:blipFill>
            <p:spPr>
              <a:xfrm>
                <a:off x="4646734" y="2927141"/>
                <a:ext cx="3671798" cy="153481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F2673345-0AB7-49DF-BF5C-20660D146A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80949"/>
              <a:stretch/>
            </p:blipFill>
            <p:spPr>
              <a:xfrm>
                <a:off x="4646734" y="5037708"/>
                <a:ext cx="3671798" cy="1534814"/>
              </a:xfrm>
              <a:prstGeom prst="rect">
                <a:avLst/>
              </a:prstGeom>
              <a:ln>
                <a:noFill/>
              </a:ln>
            </p:spPr>
          </p:pic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D23B2A8C-4B7D-4BB6-8C4F-82ADD1C7A1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2633" y="4606735"/>
                <a:ext cx="0" cy="38246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60411B1-46E0-4500-B9AE-CC896520DC69}"/>
                  </a:ext>
                </a:extLst>
              </p:cNvPr>
              <p:cNvSpPr/>
              <p:nvPr/>
            </p:nvSpPr>
            <p:spPr>
              <a:xfrm>
                <a:off x="4636574" y="2927141"/>
                <a:ext cx="3681958" cy="3645381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034B942-0CFE-4307-8B42-C13D2B550640}"/>
              </a:ext>
            </a:extLst>
          </p:cNvPr>
          <p:cNvSpPr txBox="1"/>
          <p:nvPr/>
        </p:nvSpPr>
        <p:spPr>
          <a:xfrm>
            <a:off x="1059222" y="6497518"/>
            <a:ext cx="297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Jsoup</a:t>
            </a:r>
            <a:r>
              <a:rPr lang="en-US" altLang="ko-KR" dirty="0"/>
              <a:t>  </a:t>
            </a:r>
            <a:r>
              <a:rPr lang="ko-KR" altLang="en-US" dirty="0"/>
              <a:t>클래스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8D160F-B95B-432A-B8EA-3E543EC1C31D}"/>
              </a:ext>
            </a:extLst>
          </p:cNvPr>
          <p:cNvSpPr txBox="1"/>
          <p:nvPr/>
        </p:nvSpPr>
        <p:spPr>
          <a:xfrm>
            <a:off x="5107899" y="6497518"/>
            <a:ext cx="297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&lt;Connection Interface&gt;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86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EBF6A-D9DD-4B22-80F1-B1AA009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+mn-ea"/>
                <a:ea typeface="+mn-ea"/>
              </a:rPr>
              <a:t>적용된 </a:t>
            </a:r>
            <a:r>
              <a:rPr lang="en-US" altLang="ko-KR" dirty="0">
                <a:latin typeface="+mn-ea"/>
                <a:ea typeface="+mn-ea"/>
              </a:rPr>
              <a:t>Design Patterns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1A9C-AAC1-4BDB-9E56-FF42B002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Façade Pattern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486C362-E300-4227-B8FA-06696B16B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26972"/>
              </p:ext>
            </p:extLst>
          </p:nvPr>
        </p:nvGraphicFramePr>
        <p:xfrm>
          <a:off x="360484" y="1259014"/>
          <a:ext cx="8423032" cy="1170052"/>
        </p:xfrm>
        <a:graphic>
          <a:graphicData uri="http://schemas.openxmlformats.org/drawingml/2006/table">
            <a:tbl>
              <a:tblPr firstRow="1" firstCol="1" bandRow="1"/>
              <a:tblGrid>
                <a:gridCol w="8423032">
                  <a:extLst>
                    <a:ext uri="{9D8B030D-6E8A-4147-A177-3AD203B41FA5}">
                      <a16:colId xmlns:a16="http://schemas.microsoft.com/office/drawing/2014/main" val="2169401966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Sample code : ...&gt;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org.jsoup.example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&gt;Wikipedia.java 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378360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...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Document doc =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Jsoup.connect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("http://en.wikipedia.org/").get();</a:t>
                      </a: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...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40205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97796E5-2F2E-49CE-9246-AB85C270A2D3}"/>
              </a:ext>
            </a:extLst>
          </p:cNvPr>
          <p:cNvPicPr/>
          <p:nvPr/>
        </p:nvPicPr>
        <p:blipFill rotWithShape="1">
          <a:blip r:embed="rId2"/>
          <a:srcRect l="9810" t="5919" r="3639" b="5264"/>
          <a:stretch/>
        </p:blipFill>
        <p:spPr>
          <a:xfrm>
            <a:off x="1991360" y="2458720"/>
            <a:ext cx="5557520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1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EBF6A-D9DD-4B22-80F1-B1AA009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+mn-ea"/>
                <a:ea typeface="+mn-ea"/>
              </a:rPr>
              <a:t>적용된 </a:t>
            </a:r>
            <a:r>
              <a:rPr lang="en-US" altLang="ko-KR" dirty="0">
                <a:latin typeface="+mn-ea"/>
                <a:ea typeface="+mn-ea"/>
              </a:rPr>
              <a:t>Design Patterns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1A9C-AAC1-4BDB-9E56-FF42B002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Decorator Pattern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874E08-406E-4B90-A893-731ABA740DA1}"/>
              </a:ext>
            </a:extLst>
          </p:cNvPr>
          <p:cNvSpPr/>
          <p:nvPr/>
        </p:nvSpPr>
        <p:spPr>
          <a:xfrm>
            <a:off x="360484" y="1215188"/>
            <a:ext cx="8423032" cy="9144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8000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BufferedInputStream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을 상속하는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ConstrainableInputStream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클래스를 이용해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InputStream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을 처리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71C6B9-C0BA-49F4-9F04-8E68F251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84" y="2753765"/>
            <a:ext cx="83724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6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EBF6A-D9DD-4B22-80F1-B1AA009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+mn-ea"/>
                <a:ea typeface="+mn-ea"/>
              </a:rPr>
              <a:t>적용된 </a:t>
            </a:r>
            <a:r>
              <a:rPr lang="en-US" altLang="ko-KR" dirty="0">
                <a:latin typeface="+mn-ea"/>
                <a:ea typeface="+mn-ea"/>
              </a:rPr>
              <a:t>Design Patterns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1A9C-AAC1-4BDB-9E56-FF42B0021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782517"/>
            <a:ext cx="8721970" cy="5556734"/>
          </a:xfrm>
        </p:spPr>
        <p:txBody>
          <a:bodyPr/>
          <a:lstStyle/>
          <a:p>
            <a:r>
              <a:rPr lang="en-US" altLang="ko-KR" dirty="0"/>
              <a:t>Strategy Pattern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22B639-549C-4D77-914A-F96124B8501D}"/>
              </a:ext>
            </a:extLst>
          </p:cNvPr>
          <p:cNvSpPr/>
          <p:nvPr/>
        </p:nvSpPr>
        <p:spPr>
          <a:xfrm>
            <a:off x="360484" y="1263316"/>
            <a:ext cx="8423032" cy="7700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TreeBuilder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의 구현부인 </a:t>
            </a:r>
            <a:r>
              <a:rPr lang="en-US" altLang="ko-KR" dirty="0" err="1">
                <a:solidFill>
                  <a:schemeClr val="tx1"/>
                </a:solidFill>
              </a:rPr>
              <a:t>HtmlTreeBuilder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나 </a:t>
            </a:r>
            <a:r>
              <a:rPr lang="en-US" altLang="ko-KR" dirty="0" err="1">
                <a:solidFill>
                  <a:schemeClr val="tx1"/>
                </a:solidFill>
              </a:rPr>
              <a:t>XmlTreeBuilder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에 대해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b="1" dirty="0">
                <a:solidFill>
                  <a:schemeClr val="tx1"/>
                </a:solidFill>
              </a:rPr>
              <a:t>Html </a:t>
            </a:r>
            <a:r>
              <a:rPr lang="ko-KR" altLang="ko-KR" b="1" dirty="0">
                <a:solidFill>
                  <a:schemeClr val="tx1"/>
                </a:solidFill>
              </a:rPr>
              <a:t>또는 </a:t>
            </a:r>
            <a:r>
              <a:rPr lang="en-US" altLang="ko-KR" b="1" dirty="0">
                <a:solidFill>
                  <a:schemeClr val="tx1"/>
                </a:solidFill>
              </a:rPr>
              <a:t>Xml </a:t>
            </a:r>
            <a:r>
              <a:rPr lang="ko-KR" altLang="ko-KR" b="1" dirty="0">
                <a:solidFill>
                  <a:schemeClr val="tx1"/>
                </a:solidFill>
              </a:rPr>
              <a:t>에 맞춰 </a:t>
            </a:r>
            <a:r>
              <a:rPr lang="ko-KR" altLang="ko-KR" dirty="0">
                <a:solidFill>
                  <a:schemeClr val="tx1"/>
                </a:solidFill>
              </a:rPr>
              <a:t>해당 </a:t>
            </a:r>
            <a:r>
              <a:rPr lang="en-US" altLang="ko-KR" dirty="0">
                <a:solidFill>
                  <a:schemeClr val="tx1"/>
                </a:solidFill>
              </a:rPr>
              <a:t>Concrete class </a:t>
            </a:r>
            <a:r>
              <a:rPr lang="ko-KR" altLang="ko-KR" dirty="0">
                <a:solidFill>
                  <a:schemeClr val="tx1"/>
                </a:solidFill>
              </a:rPr>
              <a:t>내 </a:t>
            </a:r>
            <a:r>
              <a:rPr lang="en-US" altLang="ko-KR" dirty="0">
                <a:solidFill>
                  <a:schemeClr val="tx1"/>
                </a:solidFill>
              </a:rPr>
              <a:t>parse() </a:t>
            </a:r>
            <a:r>
              <a:rPr lang="ko-KR" altLang="ko-KR" dirty="0">
                <a:solidFill>
                  <a:schemeClr val="tx1"/>
                </a:solidFill>
              </a:rPr>
              <a:t>메서드가 호출</a:t>
            </a:r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18D720-D18A-4BDF-9329-E32C6A62DC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19679" y="2341561"/>
            <a:ext cx="5704642" cy="399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EBF6A-D9DD-4B22-80F1-B1AA009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+mn-ea"/>
                <a:ea typeface="+mn-ea"/>
              </a:rPr>
              <a:t>적용된 </a:t>
            </a:r>
            <a:r>
              <a:rPr lang="en-US" altLang="ko-KR" dirty="0">
                <a:latin typeface="+mn-ea"/>
                <a:ea typeface="+mn-ea"/>
              </a:rPr>
              <a:t>Design Patterns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1A9C-AAC1-4BDB-9E56-FF42B002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Visitor Pattern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22B639-549C-4D77-914A-F96124B8501D}"/>
              </a:ext>
            </a:extLst>
          </p:cNvPr>
          <p:cNvSpPr/>
          <p:nvPr/>
        </p:nvSpPr>
        <p:spPr>
          <a:xfrm>
            <a:off x="360484" y="1242718"/>
            <a:ext cx="8423032" cy="717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Node Class </a:t>
            </a:r>
            <a:r>
              <a:rPr lang="ko-KR" altLang="ko-KR" dirty="0">
                <a:solidFill>
                  <a:schemeClr val="tx1"/>
                </a:solidFill>
              </a:rPr>
              <a:t>의 구조를 건들이지 않고</a:t>
            </a:r>
            <a:r>
              <a:rPr lang="en-US" altLang="ko-KR" dirty="0">
                <a:solidFill>
                  <a:schemeClr val="tx1"/>
                </a:solidFill>
              </a:rPr>
              <a:t>, outer html </a:t>
            </a:r>
            <a:r>
              <a:rPr lang="ko-KR" altLang="ko-KR" dirty="0">
                <a:solidFill>
                  <a:schemeClr val="tx1"/>
                </a:solidFill>
              </a:rPr>
              <a:t>에 대한 추가적인 메서드를 제공하기 위해 </a:t>
            </a:r>
            <a:r>
              <a:rPr lang="en-US" altLang="ko-KR" dirty="0" err="1">
                <a:solidFill>
                  <a:schemeClr val="tx1"/>
                </a:solidFill>
              </a:rPr>
              <a:t>OuterHtmlVisitor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클래스를 구성하여 사용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15AFB0-F3BF-4AA1-97D6-9D16D79BD9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6160" y="2013967"/>
            <a:ext cx="7091680" cy="473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5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EBF6A-D9DD-4B22-80F1-B1AA009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+mn-ea"/>
                <a:ea typeface="+mn-ea"/>
              </a:rPr>
              <a:t>적용된 </a:t>
            </a:r>
            <a:r>
              <a:rPr lang="en-US" altLang="ko-KR" dirty="0">
                <a:latin typeface="+mn-ea"/>
                <a:ea typeface="+mn-ea"/>
              </a:rPr>
              <a:t>Design Patterns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1A9C-AAC1-4BDB-9E56-FF42B002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Visitor Pattern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3AF5AD-53A2-4728-A427-4DF58525A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567192"/>
              </p:ext>
            </p:extLst>
          </p:nvPr>
        </p:nvGraphicFramePr>
        <p:xfrm>
          <a:off x="211015" y="1239234"/>
          <a:ext cx="8721970" cy="731806"/>
        </p:xfrm>
        <a:graphic>
          <a:graphicData uri="http://schemas.openxmlformats.org/drawingml/2006/table">
            <a:tbl>
              <a:tblPr firstRow="1" firstCol="1" bandRow="1"/>
              <a:tblGrid>
                <a:gridCol w="4360985">
                  <a:extLst>
                    <a:ext uri="{9D8B030D-6E8A-4147-A177-3AD203B41FA5}">
                      <a16:colId xmlns:a16="http://schemas.microsoft.com/office/drawing/2014/main" val="3431392964"/>
                    </a:ext>
                  </a:extLst>
                </a:gridCol>
                <a:gridCol w="4360985">
                  <a:extLst>
                    <a:ext uri="{9D8B030D-6E8A-4147-A177-3AD203B41FA5}">
                      <a16:colId xmlns:a16="http://schemas.microsoft.com/office/drawing/2014/main" val="3408179253"/>
                    </a:ext>
                  </a:extLst>
                </a:gridCol>
              </a:tblGrid>
              <a:tr h="365903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Inner Html</a:t>
                      </a:r>
                      <a:endParaRPr lang="ko-KR" sz="18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Outer Html</a:t>
                      </a:r>
                      <a:endParaRPr lang="ko-KR" sz="18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202460"/>
                  </a:ext>
                </a:extLst>
              </a:tr>
              <a:tr h="365903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TEST</a:t>
                      </a:r>
                      <a:endParaRPr lang="ko-KR" sz="18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&lt;div id="test"&gt;TEST&lt;/div&gt;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58191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9F686F86-5BFB-4E1D-811D-650697358C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1015" y="2028710"/>
            <a:ext cx="8721970" cy="476599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692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D088D-8256-4289-84C3-E4906AD5581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684081-2CCD-47EB-AECA-085A783AD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개요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Jsoup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소개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Jsoup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설계 및 구현 조사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Jsoup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설계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Overview</a:t>
            </a:r>
          </a:p>
          <a:p>
            <a:pPr lvl="1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적용된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Design Patterns</a:t>
            </a:r>
          </a:p>
          <a:p>
            <a:r>
              <a:rPr lang="ko-KR" altLang="en-US" dirty="0"/>
              <a:t>기능 확장 및 설계 개선</a:t>
            </a:r>
            <a:endParaRPr lang="en-US" altLang="ko-KR" dirty="0"/>
          </a:p>
          <a:p>
            <a:pPr lvl="1"/>
            <a:r>
              <a:rPr lang="ko-KR" altLang="en-US" dirty="0"/>
              <a:t>주제 선정</a:t>
            </a:r>
            <a:endParaRPr lang="en-US" altLang="ko-KR" dirty="0"/>
          </a:p>
          <a:p>
            <a:pPr lvl="1"/>
            <a:r>
              <a:rPr lang="ko-KR" altLang="en-US" dirty="0"/>
              <a:t>설계 </a:t>
            </a:r>
            <a:r>
              <a:rPr lang="en-US" altLang="ko-KR" dirty="0"/>
              <a:t>Overview</a:t>
            </a:r>
          </a:p>
          <a:p>
            <a:pPr lvl="1"/>
            <a:r>
              <a:rPr lang="ko-KR" altLang="en-US" dirty="0"/>
              <a:t>기능 구현을 위해 적용한 </a:t>
            </a:r>
            <a:r>
              <a:rPr lang="en-US" altLang="ko-KR" dirty="0"/>
              <a:t>Design</a:t>
            </a:r>
            <a:r>
              <a:rPr lang="ko-KR" altLang="en-US" dirty="0"/>
              <a:t> </a:t>
            </a:r>
            <a:r>
              <a:rPr lang="en-US" altLang="ko-KR" dirty="0"/>
              <a:t>Patterns</a:t>
            </a: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테스트 수행 내역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프로젝트 활동 요약</a:t>
            </a:r>
          </a:p>
        </p:txBody>
      </p:sp>
    </p:spTree>
    <p:extLst>
      <p:ext uri="{BB962C8B-B14F-4D97-AF65-F5344CB8AC3E}">
        <p14:creationId xmlns:p14="http://schemas.microsoft.com/office/powerpoint/2010/main" val="4876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EBF6A-D9DD-4B22-80F1-B1AA009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+mn-ea"/>
                <a:ea typeface="+mn-ea"/>
              </a:rPr>
              <a:t>기능 확장 및 설계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1A9C-AAC1-4BDB-9E56-FF42B0021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782517"/>
            <a:ext cx="8721970" cy="5556734"/>
          </a:xfrm>
        </p:spPr>
        <p:txBody>
          <a:bodyPr/>
          <a:lstStyle/>
          <a:p>
            <a:r>
              <a:rPr lang="ko-KR" altLang="en-US" dirty="0"/>
              <a:t>주제 선정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22B639-549C-4D77-914A-F96124B8501D}"/>
              </a:ext>
            </a:extLst>
          </p:cNvPr>
          <p:cNvSpPr/>
          <p:nvPr/>
        </p:nvSpPr>
        <p:spPr>
          <a:xfrm>
            <a:off x="360484" y="1242718"/>
            <a:ext cx="8423032" cy="717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Jsoup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Html parsing </a:t>
            </a:r>
            <a:r>
              <a:rPr lang="ko-KR" altLang="ko-KR" dirty="0">
                <a:solidFill>
                  <a:schemeClr val="tx1"/>
                </a:solidFill>
              </a:rPr>
              <a:t>및 </a:t>
            </a:r>
            <a:r>
              <a:rPr lang="en-US" altLang="ko-KR" dirty="0">
                <a:solidFill>
                  <a:schemeClr val="tx1"/>
                </a:solidFill>
              </a:rPr>
              <a:t>select </a:t>
            </a:r>
            <a:r>
              <a:rPr lang="ko-KR" altLang="ko-KR" dirty="0">
                <a:solidFill>
                  <a:schemeClr val="tx1"/>
                </a:solidFill>
              </a:rPr>
              <a:t>기능을 활용하여</a:t>
            </a:r>
            <a:r>
              <a:rPr lang="en-US" altLang="ko-KR" dirty="0">
                <a:solidFill>
                  <a:schemeClr val="tx1"/>
                </a:solidFill>
              </a:rPr>
              <a:t> Machine Learning </a:t>
            </a:r>
            <a:r>
              <a:rPr lang="ko-KR" altLang="ko-KR" dirty="0">
                <a:solidFill>
                  <a:schemeClr val="tx1"/>
                </a:solidFill>
              </a:rPr>
              <a:t>에 활용을 위한 </a:t>
            </a:r>
            <a:r>
              <a:rPr lang="en-US" altLang="ko-KR" dirty="0">
                <a:solidFill>
                  <a:schemeClr val="tx1"/>
                </a:solidFill>
              </a:rPr>
              <a:t>Image Crawler </a:t>
            </a:r>
            <a:r>
              <a:rPr lang="ko-KR" altLang="ko-KR" dirty="0">
                <a:solidFill>
                  <a:schemeClr val="tx1"/>
                </a:solidFill>
              </a:rPr>
              <a:t>기능을 추가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51EB91-F2BB-459A-AA33-1A326E92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852" y="2255520"/>
            <a:ext cx="6484296" cy="64008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5E51C7E-5A02-4043-8FE2-2D85763D04D4}"/>
              </a:ext>
            </a:extLst>
          </p:cNvPr>
          <p:cNvGrpSpPr/>
          <p:nvPr/>
        </p:nvGrpSpPr>
        <p:grpSpPr>
          <a:xfrm>
            <a:off x="320817" y="3385038"/>
            <a:ext cx="8462699" cy="2896574"/>
            <a:chOff x="320817" y="3385038"/>
            <a:chExt cx="8462699" cy="289657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4CE69AB-2C1A-4252-97E8-F3F9E6FFF4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843" r="47714" b="33625"/>
            <a:stretch/>
          </p:blipFill>
          <p:spPr>
            <a:xfrm>
              <a:off x="320817" y="3385038"/>
              <a:ext cx="4937384" cy="289657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08131A3-A69B-46D4-843F-FDFF2E91FC83}"/>
                </a:ext>
              </a:extLst>
            </p:cNvPr>
            <p:cNvGrpSpPr/>
            <p:nvPr/>
          </p:nvGrpSpPr>
          <p:grpSpPr>
            <a:xfrm>
              <a:off x="6567752" y="3884700"/>
              <a:ext cx="2215764" cy="1740360"/>
              <a:chOff x="6261182" y="3865478"/>
              <a:chExt cx="2215764" cy="1740360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69BC71C0-438F-49B4-AC35-FBC09B716767}"/>
                  </a:ext>
                </a:extLst>
              </p:cNvPr>
              <p:cNvGrpSpPr/>
              <p:nvPr/>
            </p:nvGrpSpPr>
            <p:grpSpPr>
              <a:xfrm>
                <a:off x="6261182" y="3865478"/>
                <a:ext cx="2215764" cy="1740360"/>
                <a:chOff x="3012083" y="2081265"/>
                <a:chExt cx="4985832" cy="3916096"/>
              </a:xfrm>
            </p:grpSpPr>
            <p:sp>
              <p:nvSpPr>
                <p:cNvPr id="9" name="자유형: 도형 8">
                  <a:extLst>
                    <a:ext uri="{FF2B5EF4-FFF2-40B4-BE49-F238E27FC236}">
                      <a16:creationId xmlns:a16="http://schemas.microsoft.com/office/drawing/2014/main" id="{ABC4B0ED-5DBF-4DC1-B3DA-FD313D0FE71F}"/>
                    </a:ext>
                  </a:extLst>
                </p:cNvPr>
                <p:cNvSpPr/>
                <p:nvPr/>
              </p:nvSpPr>
              <p:spPr>
                <a:xfrm>
                  <a:off x="3012083" y="2081265"/>
                  <a:ext cx="4109466" cy="550621"/>
                </a:xfrm>
                <a:custGeom>
                  <a:avLst/>
                  <a:gdLst>
                    <a:gd name="connsiteX0" fmla="*/ 0 w 4109466"/>
                    <a:gd name="connsiteY0" fmla="*/ 550621 h 550621"/>
                    <a:gd name="connsiteX1" fmla="*/ 4109466 w 4109466"/>
                    <a:gd name="connsiteY1" fmla="*/ 550621 h 550621"/>
                    <a:gd name="connsiteX2" fmla="*/ 4109466 w 4109466"/>
                    <a:gd name="connsiteY2" fmla="*/ 203911 h 550621"/>
                    <a:gd name="connsiteX3" fmla="*/ 1563929 w 4109466"/>
                    <a:gd name="connsiteY3" fmla="*/ 203911 h 550621"/>
                    <a:gd name="connsiteX4" fmla="*/ 1357960 w 4109466"/>
                    <a:gd name="connsiteY4" fmla="*/ 0 h 550621"/>
                    <a:gd name="connsiteX5" fmla="*/ 0 w 4109466"/>
                    <a:gd name="connsiteY5" fmla="*/ 0 h 550621"/>
                    <a:gd name="connsiteX6" fmla="*/ 0 w 4109466"/>
                    <a:gd name="connsiteY6" fmla="*/ 246659 h 550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09466" h="550621">
                      <a:moveTo>
                        <a:pt x="0" y="550621"/>
                      </a:moveTo>
                      <a:lnTo>
                        <a:pt x="4109466" y="550621"/>
                      </a:lnTo>
                      <a:lnTo>
                        <a:pt x="4109466" y="203911"/>
                      </a:lnTo>
                      <a:lnTo>
                        <a:pt x="1563929" y="203911"/>
                      </a:lnTo>
                      <a:lnTo>
                        <a:pt x="1357960" y="0"/>
                      </a:lnTo>
                      <a:lnTo>
                        <a:pt x="0" y="0"/>
                      </a:lnTo>
                      <a:lnTo>
                        <a:pt x="0" y="246659"/>
                      </a:lnTo>
                      <a:close/>
                    </a:path>
                  </a:pathLst>
                </a:custGeom>
                <a:solidFill>
                  <a:srgbClr val="F2B85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" name="자유형: 도형 9">
                  <a:extLst>
                    <a:ext uri="{FF2B5EF4-FFF2-40B4-BE49-F238E27FC236}">
                      <a16:creationId xmlns:a16="http://schemas.microsoft.com/office/drawing/2014/main" id="{10EFB4E3-31A0-4BEB-A736-133B6AA35F3F}"/>
                    </a:ext>
                  </a:extLst>
                </p:cNvPr>
                <p:cNvSpPr/>
                <p:nvPr/>
              </p:nvSpPr>
              <p:spPr>
                <a:xfrm>
                  <a:off x="3185514" y="2458608"/>
                  <a:ext cx="3762756" cy="173278"/>
                </a:xfrm>
                <a:custGeom>
                  <a:avLst/>
                  <a:gdLst>
                    <a:gd name="connsiteX0" fmla="*/ 0 w 3762756"/>
                    <a:gd name="connsiteY0" fmla="*/ 0 h 173278"/>
                    <a:gd name="connsiteX1" fmla="*/ 3762756 w 3762756"/>
                    <a:gd name="connsiteY1" fmla="*/ 0 h 173278"/>
                    <a:gd name="connsiteX2" fmla="*/ 3762756 w 3762756"/>
                    <a:gd name="connsiteY2" fmla="*/ 173279 h 173278"/>
                    <a:gd name="connsiteX3" fmla="*/ 0 w 3762756"/>
                    <a:gd name="connsiteY3" fmla="*/ 173279 h 173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62756" h="173278">
                      <a:moveTo>
                        <a:pt x="0" y="0"/>
                      </a:moveTo>
                      <a:lnTo>
                        <a:pt x="3762756" y="0"/>
                      </a:lnTo>
                      <a:lnTo>
                        <a:pt x="3762756" y="173279"/>
                      </a:lnTo>
                      <a:lnTo>
                        <a:pt x="0" y="1732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1" name="자유형: 도형 10">
                  <a:extLst>
                    <a:ext uri="{FF2B5EF4-FFF2-40B4-BE49-F238E27FC236}">
                      <a16:creationId xmlns:a16="http://schemas.microsoft.com/office/drawing/2014/main" id="{C43BC8A4-FC87-425B-979B-EBA9B3B3E091}"/>
                    </a:ext>
                  </a:extLst>
                </p:cNvPr>
                <p:cNvSpPr/>
                <p:nvPr/>
              </p:nvSpPr>
              <p:spPr>
                <a:xfrm>
                  <a:off x="3012083" y="2631886"/>
                  <a:ext cx="4109466" cy="2751124"/>
                </a:xfrm>
                <a:custGeom>
                  <a:avLst/>
                  <a:gdLst>
                    <a:gd name="connsiteX0" fmla="*/ 3560064 w 4109466"/>
                    <a:gd name="connsiteY0" fmla="*/ 2751049 h 2751124"/>
                    <a:gd name="connsiteX1" fmla="*/ 4109466 w 4109466"/>
                    <a:gd name="connsiteY1" fmla="*/ 2201647 h 2751124"/>
                    <a:gd name="connsiteX2" fmla="*/ 4109466 w 4109466"/>
                    <a:gd name="connsiteY2" fmla="*/ 0 h 2751124"/>
                    <a:gd name="connsiteX3" fmla="*/ 0 w 4109466"/>
                    <a:gd name="connsiteY3" fmla="*/ 0 h 2751124"/>
                    <a:gd name="connsiteX4" fmla="*/ 0 w 4109466"/>
                    <a:gd name="connsiteY4" fmla="*/ 2751125 h 2751124"/>
                    <a:gd name="connsiteX5" fmla="*/ 3560217 w 4109466"/>
                    <a:gd name="connsiteY5" fmla="*/ 2751125 h 2751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09466" h="2751124">
                      <a:moveTo>
                        <a:pt x="3560064" y="2751049"/>
                      </a:moveTo>
                      <a:lnTo>
                        <a:pt x="4109466" y="2201647"/>
                      </a:lnTo>
                      <a:lnTo>
                        <a:pt x="4109466" y="0"/>
                      </a:lnTo>
                      <a:lnTo>
                        <a:pt x="0" y="0"/>
                      </a:lnTo>
                      <a:lnTo>
                        <a:pt x="0" y="2751125"/>
                      </a:lnTo>
                      <a:lnTo>
                        <a:pt x="3560217" y="2751125"/>
                      </a:lnTo>
                      <a:close/>
                    </a:path>
                  </a:pathLst>
                </a:custGeom>
                <a:solidFill>
                  <a:srgbClr val="FFD67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25CA861C-2A44-463C-8325-E47C8551F5B3}"/>
                    </a:ext>
                  </a:extLst>
                </p:cNvPr>
                <p:cNvSpPr/>
                <p:nvPr/>
              </p:nvSpPr>
              <p:spPr>
                <a:xfrm>
                  <a:off x="6479183" y="2805089"/>
                  <a:ext cx="487908" cy="2418283"/>
                </a:xfrm>
                <a:custGeom>
                  <a:avLst/>
                  <a:gdLst>
                    <a:gd name="connsiteX0" fmla="*/ 26975 w 487908"/>
                    <a:gd name="connsiteY0" fmla="*/ 2418283 h 2418283"/>
                    <a:gd name="connsiteX1" fmla="*/ 0 w 487908"/>
                    <a:gd name="connsiteY1" fmla="*/ 2391385 h 2418283"/>
                    <a:gd name="connsiteX2" fmla="*/ 449809 w 487908"/>
                    <a:gd name="connsiteY2" fmla="*/ 1941500 h 2418283"/>
                    <a:gd name="connsiteX3" fmla="*/ 449809 w 487908"/>
                    <a:gd name="connsiteY3" fmla="*/ 0 h 2418283"/>
                    <a:gd name="connsiteX4" fmla="*/ 487909 w 487908"/>
                    <a:gd name="connsiteY4" fmla="*/ 0 h 2418283"/>
                    <a:gd name="connsiteX5" fmla="*/ 487909 w 487908"/>
                    <a:gd name="connsiteY5" fmla="*/ 1957273 h 2418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87908" h="2418283">
                      <a:moveTo>
                        <a:pt x="26975" y="2418283"/>
                      </a:moveTo>
                      <a:lnTo>
                        <a:pt x="0" y="2391385"/>
                      </a:lnTo>
                      <a:lnTo>
                        <a:pt x="449809" y="1941500"/>
                      </a:lnTo>
                      <a:lnTo>
                        <a:pt x="449809" y="0"/>
                      </a:lnTo>
                      <a:lnTo>
                        <a:pt x="487909" y="0"/>
                      </a:lnTo>
                      <a:lnTo>
                        <a:pt x="487909" y="19572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pic>
              <p:nvPicPr>
                <p:cNvPr id="21" name="그림 20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1217BB07-467B-49CE-8ECE-DCB114C5CF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11717" y="3948927"/>
                  <a:ext cx="2286198" cy="2048434"/>
                </a:xfrm>
                <a:prstGeom prst="rect">
                  <a:avLst/>
                </a:prstGeom>
              </p:spPr>
            </p:pic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8C0A0A-833F-40F5-9D49-C956149E9970}"/>
                  </a:ext>
                </a:extLst>
              </p:cNvPr>
              <p:cNvSpPr txBox="1"/>
              <p:nvPr/>
            </p:nvSpPr>
            <p:spPr>
              <a:xfrm>
                <a:off x="6295503" y="4083782"/>
                <a:ext cx="1757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Consolas" panose="020B0609020204030204" pitchFamily="49" charset="0"/>
                  </a:rPr>
                  <a:t>.../</a:t>
                </a:r>
                <a:r>
                  <a:rPr lang="en-US" altLang="ko-KR" b="1" dirty="0" err="1">
                    <a:latin typeface="Consolas" panose="020B0609020204030204" pitchFamily="49" charset="0"/>
                  </a:rPr>
                  <a:t>img</a:t>
                </a:r>
                <a:r>
                  <a:rPr lang="en-US" altLang="ko-KR" b="1" dirty="0">
                    <a:latin typeface="Consolas" panose="020B0609020204030204" pitchFamily="49" charset="0"/>
                  </a:rPr>
                  <a:t>/cat/</a:t>
                </a:r>
                <a:endParaRPr lang="ko-KR" altLang="en-US" b="1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242F15A-9F7B-4E67-8B1A-EF939AC9F871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4754880"/>
              <a:ext cx="944880" cy="0"/>
            </a:xfrm>
            <a:prstGeom prst="straightConnector1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383C7E8-B103-4445-A42A-4310E0F06281}"/>
                </a:ext>
              </a:extLst>
            </p:cNvPr>
            <p:cNvGrpSpPr/>
            <p:nvPr/>
          </p:nvGrpSpPr>
          <p:grpSpPr>
            <a:xfrm>
              <a:off x="5625873" y="4833325"/>
              <a:ext cx="665934" cy="703498"/>
              <a:chOff x="5511800" y="4103004"/>
              <a:chExt cx="665934" cy="703498"/>
            </a:xfrm>
          </p:grpSpPr>
          <p:pic>
            <p:nvPicPr>
              <p:cNvPr id="32" name="그래픽 31">
                <a:extLst>
                  <a:ext uri="{FF2B5EF4-FFF2-40B4-BE49-F238E27FC236}">
                    <a16:creationId xmlns:a16="http://schemas.microsoft.com/office/drawing/2014/main" id="{61F915C2-4EDB-4F2D-96D3-68872AC4D8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625284" y="4254052"/>
                <a:ext cx="552450" cy="552450"/>
              </a:xfrm>
              <a:prstGeom prst="rect">
                <a:avLst/>
              </a:prstGeom>
            </p:spPr>
          </p:pic>
          <p:pic>
            <p:nvPicPr>
              <p:cNvPr id="30" name="그래픽 29">
                <a:extLst>
                  <a:ext uri="{FF2B5EF4-FFF2-40B4-BE49-F238E27FC236}">
                    <a16:creationId xmlns:a16="http://schemas.microsoft.com/office/drawing/2014/main" id="{334BF19C-872E-420E-AC31-0FFC045E7C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568542" y="4178528"/>
                <a:ext cx="552450" cy="552450"/>
              </a:xfrm>
              <a:prstGeom prst="rect">
                <a:avLst/>
              </a:prstGeom>
            </p:spPr>
          </p:pic>
          <p:pic>
            <p:nvPicPr>
              <p:cNvPr id="31" name="그래픽 30">
                <a:extLst>
                  <a:ext uri="{FF2B5EF4-FFF2-40B4-BE49-F238E27FC236}">
                    <a16:creationId xmlns:a16="http://schemas.microsoft.com/office/drawing/2014/main" id="{E91E56E0-3144-4980-A991-1BAB7F2474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511800" y="4103004"/>
                <a:ext cx="552450" cy="552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5306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EBF6A-D9DD-4B22-80F1-B1AA009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+mn-ea"/>
                <a:ea typeface="+mn-ea"/>
              </a:rPr>
              <a:t>기능 확장 및 설계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1A9C-AAC1-4BDB-9E56-FF42B0021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720971"/>
            <a:ext cx="8721970" cy="555673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설계 </a:t>
            </a:r>
            <a:r>
              <a:rPr lang="en-US" altLang="ko-KR" dirty="0"/>
              <a:t>Overview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ko-KR" altLang="en-US" dirty="0"/>
              <a:t>국문 검색어를 위한 </a:t>
            </a: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ko-KR" altLang="en-US" dirty="0"/>
              <a:t>와 영문 검색어를 위한 </a:t>
            </a:r>
            <a:r>
              <a:rPr lang="en-US" altLang="ko-KR" dirty="0"/>
              <a:t>Bing </a:t>
            </a:r>
            <a:r>
              <a:rPr lang="ko-KR" altLang="en-US" dirty="0"/>
              <a:t>검색 엔진을 활용</a:t>
            </a:r>
            <a:endParaRPr lang="en-US" altLang="ko-KR" dirty="0"/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ko-KR" altLang="en-US" dirty="0"/>
              <a:t>위 두 검색 엔진의 경우 별도의 </a:t>
            </a:r>
            <a:r>
              <a:rPr lang="en-US" altLang="ko-KR" dirty="0"/>
              <a:t>API </a:t>
            </a:r>
            <a:r>
              <a:rPr lang="ko-KR" altLang="en-US" dirty="0"/>
              <a:t>사용 불필요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Query</a:t>
            </a:r>
            <a:r>
              <a:rPr lang="ko-KR" altLang="en-US" dirty="0"/>
              <a:t> 수 제한 없음</a:t>
            </a:r>
            <a:endParaRPr lang="en-US" altLang="ko-KR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ko-KR" dirty="0"/>
              <a:t>Request URL </a:t>
            </a:r>
            <a:r>
              <a:rPr lang="ko-KR" altLang="en-US" dirty="0"/>
              <a:t>을 활용해 검색 이미지에 대한 세부 설정이 가능</a:t>
            </a:r>
            <a:endParaRPr lang="en-US" altLang="ko-KR" dirty="0"/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ko-KR" altLang="en-US" dirty="0"/>
              <a:t>한 번에 </a:t>
            </a:r>
            <a:r>
              <a:rPr lang="en-US" altLang="ko-KR" dirty="0"/>
              <a:t>Load </a:t>
            </a:r>
            <a:r>
              <a:rPr lang="ko-KR" altLang="en-US" dirty="0"/>
              <a:t>되는 이미지 수  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 Max : 200</a:t>
            </a:r>
            <a:endParaRPr lang="en-US" altLang="ko-KR" dirty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ko-KR" altLang="en-US" dirty="0"/>
              <a:t>시작 이미지 </a:t>
            </a:r>
            <a:r>
              <a:rPr lang="en-US" altLang="ko-KR" dirty="0"/>
              <a:t>Number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ko-KR" altLang="en-US" dirty="0"/>
              <a:t>이미지 검색어 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03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D088D-8256-4289-84C3-E4906AD5581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684081-2CCD-47EB-AECA-085A783AD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 </a:t>
            </a:r>
            <a:r>
              <a:rPr lang="en-US" altLang="ko-KR" dirty="0"/>
              <a:t>: </a:t>
            </a:r>
            <a:r>
              <a:rPr lang="en-US" altLang="ko-KR" dirty="0" err="1"/>
              <a:t>Jsoup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endParaRPr lang="en-US" altLang="ko-KR" dirty="0"/>
          </a:p>
          <a:p>
            <a:r>
              <a:rPr lang="en-US" altLang="ko-KR" dirty="0" err="1"/>
              <a:t>Jsoup</a:t>
            </a:r>
            <a:r>
              <a:rPr lang="en-US" altLang="ko-KR" dirty="0"/>
              <a:t> </a:t>
            </a:r>
            <a:r>
              <a:rPr lang="ko-KR" altLang="en-US" dirty="0"/>
              <a:t>설계 및 구현 조사</a:t>
            </a:r>
            <a:endParaRPr lang="en-US" altLang="ko-KR" dirty="0"/>
          </a:p>
          <a:p>
            <a:pPr lvl="1"/>
            <a:r>
              <a:rPr lang="en-US" altLang="ko-KR" dirty="0" err="1"/>
              <a:t>Jsoup</a:t>
            </a:r>
            <a:r>
              <a:rPr lang="ko-KR" altLang="en-US" dirty="0"/>
              <a:t> 설계 </a:t>
            </a:r>
            <a:r>
              <a:rPr lang="en-US" altLang="ko-KR" dirty="0"/>
              <a:t>Overview</a:t>
            </a:r>
          </a:p>
          <a:p>
            <a:pPr lvl="1"/>
            <a:r>
              <a:rPr lang="ko-KR" altLang="en-US" dirty="0"/>
              <a:t>적용된 </a:t>
            </a:r>
            <a:r>
              <a:rPr lang="en-US" altLang="ko-KR" dirty="0"/>
              <a:t>Design Patterns</a:t>
            </a:r>
          </a:p>
          <a:p>
            <a:r>
              <a:rPr lang="ko-KR" altLang="en-US" dirty="0"/>
              <a:t>기능 확장 및 설계 개선</a:t>
            </a:r>
            <a:endParaRPr lang="en-US" altLang="ko-KR" dirty="0"/>
          </a:p>
          <a:p>
            <a:pPr lvl="1"/>
            <a:r>
              <a:rPr lang="ko-KR" altLang="en-US" dirty="0"/>
              <a:t>주제 선정</a:t>
            </a:r>
            <a:endParaRPr lang="en-US" altLang="ko-KR" dirty="0"/>
          </a:p>
          <a:p>
            <a:pPr lvl="1"/>
            <a:r>
              <a:rPr lang="ko-KR" altLang="en-US" dirty="0"/>
              <a:t>설계 </a:t>
            </a:r>
            <a:r>
              <a:rPr lang="en-US" altLang="ko-KR" dirty="0"/>
              <a:t>Overview</a:t>
            </a:r>
          </a:p>
          <a:p>
            <a:pPr lvl="1"/>
            <a:r>
              <a:rPr lang="ko-KR" altLang="en-US" dirty="0"/>
              <a:t>기능 구현을 위해 적용한 </a:t>
            </a:r>
            <a:r>
              <a:rPr lang="en-US" altLang="ko-KR" dirty="0"/>
              <a:t>Design</a:t>
            </a:r>
            <a:r>
              <a:rPr lang="ko-KR" altLang="en-US" dirty="0"/>
              <a:t> </a:t>
            </a:r>
            <a:r>
              <a:rPr lang="en-US" altLang="ko-KR" dirty="0"/>
              <a:t>Patterns</a:t>
            </a:r>
          </a:p>
          <a:p>
            <a:r>
              <a:rPr lang="ko-KR" altLang="en-US" dirty="0"/>
              <a:t>테스트 수행 내역</a:t>
            </a:r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프로젝트 활동 요약</a:t>
            </a:r>
          </a:p>
        </p:txBody>
      </p:sp>
    </p:spTree>
    <p:extLst>
      <p:ext uri="{BB962C8B-B14F-4D97-AF65-F5344CB8AC3E}">
        <p14:creationId xmlns:p14="http://schemas.microsoft.com/office/powerpoint/2010/main" val="220253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EBF6A-D9DD-4B22-80F1-B1AA009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+mn-ea"/>
                <a:ea typeface="+mn-ea"/>
              </a:rPr>
              <a:t>기능 확장 및 설계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1A9C-AAC1-4BDB-9E56-FF42B0021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720971"/>
            <a:ext cx="8721970" cy="555673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설계 </a:t>
            </a:r>
            <a:r>
              <a:rPr lang="en-US" altLang="ko-KR" dirty="0"/>
              <a:t>Overview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ko-KR" dirty="0"/>
              <a:t>URL </a:t>
            </a:r>
            <a:r>
              <a:rPr lang="ko-KR" altLang="en-US" dirty="0"/>
              <a:t>생성 및 저장을 위한 </a:t>
            </a:r>
            <a:r>
              <a:rPr lang="en-US" altLang="ko-KR" dirty="0" err="1"/>
              <a:t>URLList</a:t>
            </a:r>
            <a:endParaRPr lang="en-US" altLang="ko-KR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ko-KR" dirty="0"/>
              <a:t>Crawling </a:t>
            </a:r>
            <a:r>
              <a:rPr lang="ko-KR" altLang="en-US" dirty="0"/>
              <a:t>을 위한 </a:t>
            </a:r>
            <a:r>
              <a:rPr lang="en-US" altLang="ko-KR" dirty="0"/>
              <a:t>Crawler </a:t>
            </a:r>
            <a:r>
              <a:rPr lang="ko-KR" altLang="en-US" dirty="0"/>
              <a:t>및 </a:t>
            </a:r>
            <a:r>
              <a:rPr lang="en-US" altLang="ko-KR" dirty="0" err="1"/>
              <a:t>CrawlerFactory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2AD2B5-9573-4339-BF30-4D3085571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08" y="2348084"/>
            <a:ext cx="4782984" cy="419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8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EBF6A-D9DD-4B22-80F1-B1AA009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+mn-ea"/>
                <a:ea typeface="+mn-ea"/>
              </a:rPr>
              <a:t>기능 확장 및 설계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1A9C-AAC1-4BDB-9E56-FF42B002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구현을 위해 적용된 </a:t>
            </a:r>
            <a:r>
              <a:rPr lang="en-US" altLang="ko-KR" dirty="0"/>
              <a:t>Design Patterns</a:t>
            </a:r>
          </a:p>
          <a:p>
            <a:pPr lvl="1"/>
            <a:r>
              <a:rPr lang="en-US" altLang="ko-KR" dirty="0"/>
              <a:t>Iterator Pattern</a:t>
            </a:r>
          </a:p>
          <a:p>
            <a:pPr lvl="1"/>
            <a:r>
              <a:rPr lang="en-US" altLang="ko-KR" dirty="0"/>
              <a:t>Factory Method Pattern</a:t>
            </a:r>
          </a:p>
          <a:p>
            <a:pPr lvl="1"/>
            <a:r>
              <a:rPr lang="en-US" altLang="ko-KR" dirty="0"/>
              <a:t>Strategy Pattern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033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EBF6A-D9DD-4B22-80F1-B1AA009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latin typeface="+mn-ea"/>
                <a:ea typeface="+mn-ea"/>
              </a:rPr>
              <a:t>기능 구현을 위해 적용된 </a:t>
            </a:r>
            <a:r>
              <a:rPr lang="en-US" altLang="ko-KR" sz="2800" dirty="0">
                <a:latin typeface="+mn-ea"/>
                <a:ea typeface="+mn-ea"/>
              </a:rPr>
              <a:t>Design Patterns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1A9C-AAC1-4BDB-9E56-FF42B002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Iterator Pattern</a:t>
            </a:r>
          </a:p>
          <a:p>
            <a:pPr lvl="1"/>
            <a:r>
              <a:rPr lang="ko-KR" altLang="ko-KR" dirty="0"/>
              <a:t>한 번에 불러올 수 있는 이미지 수에 한계가 있어</a:t>
            </a:r>
            <a:r>
              <a:rPr lang="en-US" altLang="ko-KR" dirty="0"/>
              <a:t>, </a:t>
            </a:r>
            <a:r>
              <a:rPr lang="ko-KR" altLang="ko-KR" dirty="0"/>
              <a:t>필요로 하는 전체 이미지 수를 분할하여 여러 개의 </a:t>
            </a:r>
            <a:r>
              <a:rPr lang="en-US" altLang="ko-KR" dirty="0"/>
              <a:t>URL </a:t>
            </a:r>
            <a:r>
              <a:rPr lang="ko-KR" altLang="ko-KR" dirty="0"/>
              <a:t>을 통해 이미지들을 크롤링해오는 방법을 사용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36D3787-9DB1-459D-8AEB-4B2ED68A9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84615"/>
              </p:ext>
            </p:extLst>
          </p:nvPr>
        </p:nvGraphicFramePr>
        <p:xfrm>
          <a:off x="211015" y="2320893"/>
          <a:ext cx="8721970" cy="2980299"/>
        </p:xfrm>
        <a:graphic>
          <a:graphicData uri="http://schemas.openxmlformats.org/drawingml/2006/table">
            <a:tbl>
              <a:tblPr firstRow="1" firstCol="1" bandRow="1"/>
              <a:tblGrid>
                <a:gridCol w="8721970">
                  <a:extLst>
                    <a:ext uri="{9D8B030D-6E8A-4147-A177-3AD203B41FA5}">
                      <a16:colId xmlns:a16="http://schemas.microsoft.com/office/drawing/2014/main" val="3746404439"/>
                    </a:ext>
                  </a:extLst>
                </a:gridCol>
              </a:tblGrid>
              <a:tr h="341027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xample : Naver </a:t>
                      </a:r>
                      <a:r>
                        <a:rPr lang="ko-KR" sz="18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</a:t>
                      </a:r>
                      <a:r>
                        <a:rPr lang="ko-KR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8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강아지</a:t>
                      </a:r>
                      <a:r>
                        <a:rPr lang="ko-KR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8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검색</a:t>
                      </a:r>
                      <a:endParaRPr lang="ko-KR" sz="18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97615"/>
                  </a:ext>
                </a:extLst>
              </a:tr>
              <a:tr h="2639272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https://s.search.naver.com/imagesearch/instant/search.naver?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where=</a:t>
                      </a:r>
                      <a:r>
                        <a:rPr lang="en-US" sz="1800" b="1" dirty="0" err="1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image&amp;section</a:t>
                      </a:r>
                      <a:r>
                        <a:rPr lang="en-US" sz="1800" b="1" dirty="0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=image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&amp;rev=31&amp;res_fr=0&amp;res_to=0&amp;face=0&amp;color=0&amp;ccl=0&amp;ac=1&amp;aq=0&amp;spq=0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&amp;query=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%EA%B0%95%EC%95%84%EC%A7%80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800" b="1" dirty="0" err="1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nx_search_query</a:t>
                      </a:r>
                      <a:r>
                        <a:rPr lang="en-US" sz="1800" b="1" dirty="0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%EA%B0%95%EC%95%84%EC%A7%80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...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&amp;start=251&amp;display=100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&amp;_callback=window.__jindo2_callback.__sauImageTabList_0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844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31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EBF6A-D9DD-4B22-80F1-B1AA009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latin typeface="+mn-ea"/>
                <a:ea typeface="+mn-ea"/>
              </a:rPr>
              <a:t>기능 구현을 위해 적용된 </a:t>
            </a:r>
            <a:r>
              <a:rPr lang="en-US" altLang="ko-KR" sz="2800" dirty="0">
                <a:latin typeface="+mn-ea"/>
                <a:ea typeface="+mn-ea"/>
              </a:rPr>
              <a:t>Design Patterns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1A9C-AAC1-4BDB-9E56-FF42B0021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782517"/>
            <a:ext cx="8721970" cy="5556734"/>
          </a:xfrm>
        </p:spPr>
        <p:txBody>
          <a:bodyPr/>
          <a:lstStyle/>
          <a:p>
            <a:r>
              <a:rPr lang="en-US" altLang="ko-KR" dirty="0"/>
              <a:t>Iterator Pattern : </a:t>
            </a:r>
            <a:r>
              <a:rPr lang="en-US" altLang="ko-KR" dirty="0" err="1"/>
              <a:t>UrlIterator</a:t>
            </a:r>
            <a:endParaRPr lang="en-US" altLang="ko-KR" dirty="0"/>
          </a:p>
          <a:p>
            <a:pPr lvl="1"/>
            <a:r>
              <a:rPr lang="ko-KR" altLang="en-US" sz="1950" dirty="0"/>
              <a:t>구간별 </a:t>
            </a:r>
            <a:r>
              <a:rPr lang="en-US" altLang="ko-KR" sz="1950" dirty="0" err="1"/>
              <a:t>Url</a:t>
            </a:r>
            <a:r>
              <a:rPr lang="en-US" altLang="ko-KR" sz="1950" dirty="0"/>
              <a:t> </a:t>
            </a:r>
            <a:r>
              <a:rPr lang="ko-KR" altLang="en-US" sz="1950" dirty="0"/>
              <a:t>을 저장하기 위한 </a:t>
            </a:r>
            <a:r>
              <a:rPr lang="en-US" altLang="ko-KR" sz="1950" dirty="0" err="1"/>
              <a:t>ArrayList</a:t>
            </a:r>
            <a:r>
              <a:rPr lang="en-US" altLang="ko-KR" sz="1950" dirty="0"/>
              <a:t> </a:t>
            </a:r>
            <a:r>
              <a:rPr lang="ko-KR" altLang="en-US" sz="1950" dirty="0"/>
              <a:t>와 </a:t>
            </a:r>
            <a:r>
              <a:rPr lang="en-US" altLang="ko-KR" sz="1950" dirty="0" err="1"/>
              <a:t>hasNext</a:t>
            </a:r>
            <a:r>
              <a:rPr lang="en-US" altLang="ko-KR" sz="1950" dirty="0"/>
              <a:t>() </a:t>
            </a:r>
            <a:r>
              <a:rPr lang="ko-KR" altLang="en-US" sz="1950" dirty="0"/>
              <a:t>및 </a:t>
            </a:r>
            <a:r>
              <a:rPr lang="en-US" altLang="ko-KR" sz="1950" dirty="0"/>
              <a:t>next() </a:t>
            </a:r>
            <a:r>
              <a:rPr lang="ko-KR" altLang="en-US" sz="1950" dirty="0"/>
              <a:t>메서드를 제공</a:t>
            </a:r>
            <a:endParaRPr lang="en-US" altLang="ko-KR" sz="195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939F4AA-CFAC-4223-BA9C-140E8F730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174744"/>
              </p:ext>
            </p:extLst>
          </p:nvPr>
        </p:nvGraphicFramePr>
        <p:xfrm>
          <a:off x="211015" y="1724497"/>
          <a:ext cx="8721970" cy="4350986"/>
        </p:xfrm>
        <a:graphic>
          <a:graphicData uri="http://schemas.openxmlformats.org/drawingml/2006/table">
            <a:tbl>
              <a:tblPr firstRow="1" firstCol="1" bandRow="1"/>
              <a:tblGrid>
                <a:gridCol w="8721970">
                  <a:extLst>
                    <a:ext uri="{9D8B030D-6E8A-4147-A177-3AD203B41FA5}">
                      <a16:colId xmlns:a16="http://schemas.microsoft.com/office/drawing/2014/main" val="2633807178"/>
                    </a:ext>
                  </a:extLst>
                </a:gridCol>
              </a:tblGrid>
              <a:tr h="395157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g.jsoup.urllist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&gt;UrlIterator.java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0089" marR="900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70736"/>
                  </a:ext>
                </a:extLst>
              </a:tr>
              <a:tr h="395582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0089" marR="900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600483"/>
                  </a:ext>
                </a:extLst>
              </a:tr>
            </a:tbl>
          </a:graphicData>
        </a:graphic>
      </p:graphicFrame>
      <p:pic>
        <p:nvPicPr>
          <p:cNvPr id="4100" name="그림 34">
            <a:extLst>
              <a:ext uri="{FF2B5EF4-FFF2-40B4-BE49-F238E27FC236}">
                <a16:creationId xmlns:a16="http://schemas.microsoft.com/office/drawing/2014/main" id="{4ABE173F-046D-44C9-9992-D85BA6634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30349"/>
            <a:ext cx="8534400" cy="369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02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EBF6A-D9DD-4B22-80F1-B1AA009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latin typeface="+mn-ea"/>
                <a:ea typeface="+mn-ea"/>
              </a:rPr>
              <a:t>기능 구현을 위해 적용된 </a:t>
            </a:r>
            <a:r>
              <a:rPr lang="en-US" altLang="ko-KR" sz="2800" dirty="0">
                <a:latin typeface="+mn-ea"/>
                <a:ea typeface="+mn-ea"/>
              </a:rPr>
              <a:t>Design Patterns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1A9C-AAC1-4BDB-9E56-FF42B0021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782517"/>
            <a:ext cx="8721970" cy="5556734"/>
          </a:xfrm>
        </p:spPr>
        <p:txBody>
          <a:bodyPr/>
          <a:lstStyle/>
          <a:p>
            <a:r>
              <a:rPr lang="en-US" altLang="ko-KR" dirty="0"/>
              <a:t>Iterator Pattern : </a:t>
            </a:r>
            <a:r>
              <a:rPr lang="en-US" altLang="ko-KR" dirty="0" err="1"/>
              <a:t>UrlList</a:t>
            </a:r>
            <a:endParaRPr lang="en-US" altLang="ko-KR" dirty="0"/>
          </a:p>
          <a:p>
            <a:pPr lvl="1"/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ko-KR" dirty="0"/>
              <a:t>에 담을 이미지의 개수를 설정하고</a:t>
            </a:r>
            <a:r>
              <a:rPr lang="en-US" altLang="ko-KR" dirty="0"/>
              <a:t>, </a:t>
            </a:r>
            <a:r>
              <a:rPr lang="ko-KR" altLang="ko-KR" dirty="0"/>
              <a:t>그 수에 맞춰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ko-KR" dirty="0"/>
              <a:t>들을 생성 및 저장하는 기능을 담당</a:t>
            </a:r>
            <a:endParaRPr lang="en-US" altLang="ko-KR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939F4AA-CFAC-4223-BA9C-140E8F730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015531"/>
              </p:ext>
            </p:extLst>
          </p:nvPr>
        </p:nvGraphicFramePr>
        <p:xfrm>
          <a:off x="211015" y="1990963"/>
          <a:ext cx="8721970" cy="4350986"/>
        </p:xfrm>
        <a:graphic>
          <a:graphicData uri="http://schemas.openxmlformats.org/drawingml/2006/table">
            <a:tbl>
              <a:tblPr firstRow="1" firstCol="1" bandRow="1"/>
              <a:tblGrid>
                <a:gridCol w="8721970">
                  <a:extLst>
                    <a:ext uri="{9D8B030D-6E8A-4147-A177-3AD203B41FA5}">
                      <a16:colId xmlns:a16="http://schemas.microsoft.com/office/drawing/2014/main" val="2633807178"/>
                    </a:ext>
                  </a:extLst>
                </a:gridCol>
              </a:tblGrid>
              <a:tr h="395157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g.jsoup.urllist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&gt;UrlList.java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0089" marR="900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70736"/>
                  </a:ext>
                </a:extLst>
              </a:tr>
              <a:tr h="395582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0089" marR="900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600483"/>
                  </a:ext>
                </a:extLst>
              </a:tr>
            </a:tbl>
          </a:graphicData>
        </a:graphic>
      </p:graphicFrame>
      <p:pic>
        <p:nvPicPr>
          <p:cNvPr id="5122" name="그림 32">
            <a:extLst>
              <a:ext uri="{FF2B5EF4-FFF2-40B4-BE49-F238E27FC236}">
                <a16:creationId xmlns:a16="http://schemas.microsoft.com/office/drawing/2014/main" id="{5B8C7BEF-5A72-470C-995E-A293BE823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29" y="2491848"/>
            <a:ext cx="8663942" cy="272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그림 33">
            <a:extLst>
              <a:ext uri="{FF2B5EF4-FFF2-40B4-BE49-F238E27FC236}">
                <a16:creationId xmlns:a16="http://schemas.microsoft.com/office/drawing/2014/main" id="{D6B10557-5DD1-4F46-AA31-F1473328F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2"/>
          <a:stretch>
            <a:fillRect/>
          </a:stretch>
        </p:blipFill>
        <p:spPr bwMode="auto">
          <a:xfrm>
            <a:off x="240030" y="5714443"/>
            <a:ext cx="8663940" cy="58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099CACA-6017-4363-9829-20B975BCDE01}"/>
              </a:ext>
            </a:extLst>
          </p:cNvPr>
          <p:cNvCxnSpPr>
            <a:cxnSpLocks/>
          </p:cNvCxnSpPr>
          <p:nvPr/>
        </p:nvCxnSpPr>
        <p:spPr>
          <a:xfrm>
            <a:off x="587118" y="5370631"/>
            <a:ext cx="0" cy="244377"/>
          </a:xfrm>
          <a:prstGeom prst="line">
            <a:avLst/>
          </a:prstGeom>
          <a:ln w="4445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94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EBF6A-D9DD-4B22-80F1-B1AA009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latin typeface="+mn-ea"/>
                <a:ea typeface="+mn-ea"/>
              </a:rPr>
              <a:t>기능 구현을 위해 적용된 </a:t>
            </a:r>
            <a:r>
              <a:rPr lang="en-US" altLang="ko-KR" sz="2800" dirty="0">
                <a:latin typeface="+mn-ea"/>
                <a:ea typeface="+mn-ea"/>
              </a:rPr>
              <a:t>Design Patterns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1A9C-AAC1-4BDB-9E56-FF42B0021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782517"/>
            <a:ext cx="8721970" cy="5556734"/>
          </a:xfrm>
        </p:spPr>
        <p:txBody>
          <a:bodyPr/>
          <a:lstStyle/>
          <a:p>
            <a:r>
              <a:rPr lang="en-US" altLang="ko-KR" dirty="0"/>
              <a:t>Iterator Pattern : </a:t>
            </a:r>
            <a:r>
              <a:rPr lang="en-US" altLang="ko-KR" dirty="0" err="1"/>
              <a:t>UrlList</a:t>
            </a:r>
            <a:endParaRPr lang="en-US" altLang="ko-KR" dirty="0"/>
          </a:p>
          <a:p>
            <a:pPr lvl="1"/>
            <a:r>
              <a:rPr lang="en-US" altLang="ko-KR" dirty="0"/>
              <a:t>File format </a:t>
            </a:r>
            <a:r>
              <a:rPr lang="ko-KR" altLang="ko-KR" dirty="0"/>
              <a:t>등의 이유로 원하는 개수만큼의 이미지를 받아오지 못하는 경우</a:t>
            </a:r>
            <a:r>
              <a:rPr lang="ko-KR" altLang="en-US" dirty="0"/>
              <a:t>발생 </a:t>
            </a:r>
            <a:endParaRPr lang="en-US" altLang="ko-KR" dirty="0"/>
          </a:p>
          <a:p>
            <a:pPr lvl="1"/>
            <a:r>
              <a:rPr lang="ko-KR" altLang="ko-KR" dirty="0"/>
              <a:t>이를 대비하여 처음에는 요청한 이미지 수의 </a:t>
            </a:r>
            <a:r>
              <a:rPr lang="en-US" altLang="ko-KR" dirty="0"/>
              <a:t>2</a:t>
            </a:r>
            <a:r>
              <a:rPr lang="ko-KR" altLang="ko-KR" dirty="0"/>
              <a:t>배 가량을 </a:t>
            </a:r>
            <a:r>
              <a:rPr lang="ko-KR" altLang="ko-KR" dirty="0" err="1"/>
              <a:t>받아</a:t>
            </a:r>
            <a:r>
              <a:rPr lang="ko-KR" altLang="en-US" dirty="0" err="1"/>
              <a:t>옴</a:t>
            </a:r>
            <a:endParaRPr lang="en-US" altLang="ko-KR" dirty="0"/>
          </a:p>
          <a:p>
            <a:pPr lvl="1"/>
            <a:r>
              <a:rPr lang="ko-KR" altLang="ko-KR" dirty="0"/>
              <a:t>부족할 경우</a:t>
            </a:r>
            <a:r>
              <a:rPr lang="en-US" altLang="ko-KR" dirty="0"/>
              <a:t>, </a:t>
            </a:r>
            <a:r>
              <a:rPr lang="en-US" altLang="ko-KR" dirty="0" err="1"/>
              <a:t>Url</a:t>
            </a:r>
            <a:r>
              <a:rPr lang="ko-KR" altLang="ko-KR" dirty="0"/>
              <a:t>을 새로 </a:t>
            </a:r>
            <a:r>
              <a:rPr lang="en-US" altLang="ko-KR" dirty="0"/>
              <a:t>refill </a:t>
            </a:r>
            <a:r>
              <a:rPr lang="ko-KR" altLang="ko-KR" dirty="0"/>
              <a:t>하여 원하는 만큼의 이미지를 </a:t>
            </a:r>
            <a:r>
              <a:rPr lang="en-US" altLang="ko-KR" dirty="0"/>
              <a:t>return </a:t>
            </a:r>
            <a:r>
              <a:rPr lang="ko-KR" altLang="ko-KR" dirty="0"/>
              <a:t>해줄 수 있도록 구현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B7FE9A-EE2C-4C2D-A877-28F2F3644259}"/>
              </a:ext>
            </a:extLst>
          </p:cNvPr>
          <p:cNvPicPr/>
          <p:nvPr/>
        </p:nvPicPr>
        <p:blipFill rotWithShape="1">
          <a:blip r:embed="rId2"/>
          <a:srcRect l="38409" t="2824" r="26035" b="42105"/>
          <a:stretch/>
        </p:blipFill>
        <p:spPr>
          <a:xfrm>
            <a:off x="3228455" y="2752627"/>
            <a:ext cx="2687090" cy="388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2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563FE43-4F0C-4864-8C33-84CDBF8983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0147" y="1068036"/>
            <a:ext cx="6157732" cy="57501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9AEBF6A-D9DD-4B22-80F1-B1AA009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latin typeface="+mn-ea"/>
                <a:ea typeface="+mn-ea"/>
              </a:rPr>
              <a:t>기능 구현을 위해 적용된 </a:t>
            </a:r>
            <a:r>
              <a:rPr lang="en-US" altLang="ko-KR" sz="2800" dirty="0">
                <a:latin typeface="+mn-ea"/>
                <a:ea typeface="+mn-ea"/>
              </a:rPr>
              <a:t>Design Patterns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1A9C-AAC1-4BDB-9E56-FF42B002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r>
              <a:rPr lang="ko-KR" altLang="en-US" dirty="0"/>
              <a:t> </a:t>
            </a:r>
            <a:r>
              <a:rPr lang="en-US" altLang="ko-KR" dirty="0"/>
              <a:t>for </a:t>
            </a:r>
            <a:r>
              <a:rPr lang="en-US" altLang="ko-KR" dirty="0" err="1"/>
              <a:t>UrlList</a:t>
            </a:r>
            <a:r>
              <a:rPr lang="en-US" altLang="ko-KR" dirty="0"/>
              <a:t> &amp;</a:t>
            </a:r>
            <a:r>
              <a:rPr lang="en-US" altLang="ko-KR" dirty="0" err="1"/>
              <a:t>UrlIterator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979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B961674-DA16-4176-B6F5-CBECE5F0A3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1170" y="1769239"/>
            <a:ext cx="6921660" cy="50081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9AEBF6A-D9DD-4B22-80F1-B1AA009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latin typeface="+mn-ea"/>
                <a:ea typeface="+mn-ea"/>
              </a:rPr>
              <a:t>기능 구현을 위해 적용된 </a:t>
            </a:r>
            <a:r>
              <a:rPr lang="en-US" altLang="ko-KR" sz="2800" dirty="0">
                <a:latin typeface="+mn-ea"/>
                <a:ea typeface="+mn-ea"/>
              </a:rPr>
              <a:t>Design Patterns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1A9C-AAC1-4BDB-9E56-FF42B002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Factory Method Pattern</a:t>
            </a:r>
          </a:p>
          <a:p>
            <a:pPr lvl="1"/>
            <a:r>
              <a:rPr lang="ko-KR" altLang="ko-KR" dirty="0"/>
              <a:t>사용자가 원하는 검색 엔진의 </a:t>
            </a:r>
            <a:r>
              <a:rPr lang="en-US" altLang="ko-KR" dirty="0"/>
              <a:t>type </a:t>
            </a:r>
            <a:r>
              <a:rPr lang="ko-KR" altLang="ko-KR" dirty="0"/>
              <a:t>을 선택하면</a:t>
            </a:r>
            <a:r>
              <a:rPr lang="en-US" altLang="ko-KR" dirty="0"/>
              <a:t>, </a:t>
            </a:r>
            <a:r>
              <a:rPr lang="ko-KR" altLang="ko-KR" dirty="0"/>
              <a:t>적절한 </a:t>
            </a:r>
            <a:r>
              <a:rPr lang="en-US" altLang="ko-KR" dirty="0"/>
              <a:t>Crawler </a:t>
            </a:r>
            <a:r>
              <a:rPr lang="ko-KR" altLang="ko-KR" dirty="0"/>
              <a:t>인스턴스가 생성되고</a:t>
            </a:r>
            <a:r>
              <a:rPr lang="en-US" altLang="ko-KR" dirty="0"/>
              <a:t>, </a:t>
            </a:r>
            <a:r>
              <a:rPr lang="ko-KR" altLang="ko-KR" dirty="0"/>
              <a:t>내부 </a:t>
            </a:r>
            <a:r>
              <a:rPr lang="en-US" altLang="ko-KR" dirty="0"/>
              <a:t>method </a:t>
            </a:r>
            <a:r>
              <a:rPr lang="ko-KR" altLang="ko-KR" dirty="0"/>
              <a:t>를 사용할 수 있도록 </a:t>
            </a:r>
            <a:r>
              <a:rPr lang="en-US" altLang="ko-KR" dirty="0"/>
              <a:t>Factory method pattern </a:t>
            </a:r>
            <a:r>
              <a:rPr lang="ko-KR" altLang="ko-KR" dirty="0"/>
              <a:t>을 적용하여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036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EBF6A-D9DD-4B22-80F1-B1AA009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latin typeface="+mn-ea"/>
                <a:ea typeface="+mn-ea"/>
              </a:rPr>
              <a:t>기능 구현을 위해 적용된 </a:t>
            </a:r>
            <a:r>
              <a:rPr lang="en-US" altLang="ko-KR" sz="2800" dirty="0">
                <a:latin typeface="+mn-ea"/>
                <a:ea typeface="+mn-ea"/>
              </a:rPr>
              <a:t>Design Patterns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1A9C-AAC1-4BDB-9E56-FF42B002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Factory Method Pattern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681953B-BE83-4A0A-8632-15EC1DBD5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786916"/>
              </p:ext>
            </p:extLst>
          </p:nvPr>
        </p:nvGraphicFramePr>
        <p:xfrm>
          <a:off x="211015" y="1277250"/>
          <a:ext cx="8721970" cy="2102341"/>
        </p:xfrm>
        <a:graphic>
          <a:graphicData uri="http://schemas.openxmlformats.org/drawingml/2006/table">
            <a:tbl>
              <a:tblPr firstRow="1" firstCol="1" bandRow="1"/>
              <a:tblGrid>
                <a:gridCol w="8721970">
                  <a:extLst>
                    <a:ext uri="{9D8B030D-6E8A-4147-A177-3AD203B41FA5}">
                      <a16:colId xmlns:a16="http://schemas.microsoft.com/office/drawing/2014/main" val="1060116708"/>
                    </a:ext>
                  </a:extLst>
                </a:gridCol>
              </a:tblGrid>
              <a:tr h="310307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Example :</a:t>
                      </a:r>
                      <a:endParaRPr lang="ko-KR" sz="18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0089" marR="900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392155"/>
                  </a:ext>
                </a:extLst>
              </a:tr>
              <a:tr h="131813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...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CrawlerFactory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6A3E3E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cf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80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new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CrawlerFactory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();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 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Crawler </a:t>
                      </a:r>
                      <a:r>
                        <a:rPr lang="en-US" sz="1800" b="1" dirty="0" err="1">
                          <a:solidFill>
                            <a:srgbClr val="6A3E3E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bingImgCrawler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800" b="1" dirty="0" err="1">
                          <a:solidFill>
                            <a:srgbClr val="6A3E3E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cf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.createCrawler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US" sz="1800" b="1" dirty="0" err="1"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bing</a:t>
                      </a:r>
                      <a:r>
                        <a:rPr lang="en-US" sz="1800" b="1" dirty="0"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);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6A3E3E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bingImgCrawler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.imgCrawling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"cat"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,100,</a:t>
                      </a:r>
                      <a:r>
                        <a:rPr lang="en-US" sz="1800" b="1" dirty="0"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"./</a:t>
                      </a:r>
                      <a:r>
                        <a:rPr lang="en-US" sz="1800" b="1" dirty="0" err="1"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img</a:t>
                      </a:r>
                      <a:r>
                        <a:rPr lang="en-US" sz="1800" b="1" dirty="0"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/cat/"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);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...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0089" marR="900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571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70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EBF6A-D9DD-4B22-80F1-B1AA009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latin typeface="+mn-ea"/>
                <a:ea typeface="+mn-ea"/>
              </a:rPr>
              <a:t>기능 구현을 위해 적용된 </a:t>
            </a:r>
            <a:r>
              <a:rPr lang="en-US" altLang="ko-KR" sz="2800" dirty="0">
                <a:latin typeface="+mn-ea"/>
                <a:ea typeface="+mn-ea"/>
              </a:rPr>
              <a:t>Design Patterns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1A9C-AAC1-4BDB-9E56-FF42B002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Strategy Pattern</a:t>
            </a:r>
          </a:p>
          <a:p>
            <a:pPr lvl="1">
              <a:lnSpc>
                <a:spcPct val="130000"/>
              </a:lnSpc>
            </a:pPr>
            <a:r>
              <a:rPr lang="ko-KR" altLang="ko-KR" dirty="0"/>
              <a:t>검색 엔진을 선택한 이후</a:t>
            </a:r>
            <a:r>
              <a:rPr lang="en-US" altLang="ko-KR" dirty="0"/>
              <a:t>, </a:t>
            </a:r>
            <a:r>
              <a:rPr lang="en-US" altLang="ko-KR" dirty="0" err="1"/>
              <a:t>imgCrawling</a:t>
            </a:r>
            <a:r>
              <a:rPr lang="en-US" altLang="ko-KR" dirty="0"/>
              <a:t>() </a:t>
            </a:r>
            <a:r>
              <a:rPr lang="ko-KR" altLang="ko-KR" dirty="0"/>
              <a:t>메서드를 이용해 검색 엔진 구분 없이 같은 방법으로 이미지 </a:t>
            </a:r>
            <a:r>
              <a:rPr lang="ko-KR" altLang="ko-KR" dirty="0" err="1"/>
              <a:t>크롤링이</a:t>
            </a:r>
            <a:r>
              <a:rPr lang="ko-KR" altLang="ko-KR" dirty="0"/>
              <a:t> 가능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ko-KR" dirty="0"/>
              <a:t>내부적으로는 사용자가 지정한 </a:t>
            </a:r>
            <a:r>
              <a:rPr lang="en-US" altLang="ko-KR" dirty="0"/>
              <a:t>type </a:t>
            </a:r>
            <a:r>
              <a:rPr lang="ko-KR" altLang="ko-KR" dirty="0"/>
              <a:t>에 맞춰 </a:t>
            </a:r>
            <a:r>
              <a:rPr lang="en-US" altLang="ko-KR" dirty="0"/>
              <a:t>Crawler </a:t>
            </a:r>
            <a:r>
              <a:rPr lang="ko-KR" altLang="ko-KR" dirty="0"/>
              <a:t>인스턴스가 생성되어</a:t>
            </a:r>
            <a:r>
              <a:rPr lang="en-US" altLang="ko-KR" dirty="0"/>
              <a:t>, </a:t>
            </a:r>
            <a:r>
              <a:rPr lang="ko-KR" altLang="ko-KR" dirty="0"/>
              <a:t>해당 인스턴스에서 </a:t>
            </a:r>
            <a:r>
              <a:rPr lang="en-US" altLang="ko-KR" dirty="0"/>
              <a:t>overwriting </a:t>
            </a:r>
            <a:r>
              <a:rPr lang="ko-KR" altLang="ko-KR" dirty="0"/>
              <a:t>을 통해 정의된 메서드를 호출하여 적절한 결과물을 </a:t>
            </a:r>
            <a:r>
              <a:rPr lang="en-US" altLang="ko-KR" dirty="0"/>
              <a:t>return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A4B391E-E1C3-433B-9EAD-92B57E6B6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826772"/>
              </p:ext>
            </p:extLst>
          </p:nvPr>
        </p:nvGraphicFramePr>
        <p:xfrm>
          <a:off x="211015" y="3566165"/>
          <a:ext cx="8721969" cy="3007597"/>
        </p:xfrm>
        <a:graphic>
          <a:graphicData uri="http://schemas.openxmlformats.org/drawingml/2006/table">
            <a:tbl>
              <a:tblPr firstRow="1" firstCol="1" bandRow="1"/>
              <a:tblGrid>
                <a:gridCol w="8721969">
                  <a:extLst>
                    <a:ext uri="{9D8B030D-6E8A-4147-A177-3AD203B41FA5}">
                      <a16:colId xmlns:a16="http://schemas.microsoft.com/office/drawing/2014/main" val="1079643330"/>
                    </a:ext>
                  </a:extLst>
                </a:gridCol>
              </a:tblGrid>
              <a:tr h="310307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Example :</a:t>
                      </a:r>
                      <a:endParaRPr lang="ko-KR" sz="18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0089" marR="900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900752"/>
                  </a:ext>
                </a:extLst>
              </a:tr>
              <a:tr h="21990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...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CrawlerFactory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6A3E3E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cf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80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new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CrawlerFactory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();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 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Crawler </a:t>
                      </a:r>
                      <a:r>
                        <a:rPr lang="en-US" sz="1800" b="1" dirty="0" err="1">
                          <a:solidFill>
                            <a:srgbClr val="6A3E3E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bingImgCrawler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800" b="1" dirty="0" err="1">
                          <a:solidFill>
                            <a:srgbClr val="6A3E3E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cf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.createCrawler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US" sz="1800" b="1" dirty="0" err="1"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bing</a:t>
                      </a:r>
                      <a:r>
                        <a:rPr lang="en-US" sz="1800" b="1" dirty="0"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);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6A3E3E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bingImgCrawler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.imgCrawling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"cat"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,100,</a:t>
                      </a:r>
                      <a:r>
                        <a:rPr lang="en-US" sz="1800" b="1" dirty="0"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"./</a:t>
                      </a:r>
                      <a:r>
                        <a:rPr lang="en-US" sz="1800" b="1" dirty="0" err="1"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img</a:t>
                      </a:r>
                      <a:r>
                        <a:rPr lang="en-US" sz="1800" b="1" dirty="0"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/cat/"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);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 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Crawler </a:t>
                      </a:r>
                      <a:r>
                        <a:rPr lang="en-US" sz="1800" b="1" dirty="0" err="1">
                          <a:solidFill>
                            <a:srgbClr val="6A3E3E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naverImgCrawler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800" b="1" dirty="0" err="1">
                          <a:solidFill>
                            <a:srgbClr val="6A3E3E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cf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.createCrawler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US" sz="1800" b="1" dirty="0" err="1"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naver</a:t>
                      </a:r>
                      <a:r>
                        <a:rPr lang="en-US" sz="1800" b="1" dirty="0"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);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6A3E3E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naverImgCrawler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.imgCrawling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ko-KR" sz="1800" b="1" dirty="0"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강아지</a:t>
                      </a:r>
                      <a:r>
                        <a:rPr lang="en-US" sz="1800" b="1" dirty="0"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,200);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...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0089" marR="900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57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53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D088D-8256-4289-84C3-E4906AD5581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684081-2CCD-47EB-AECA-085A783AD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 </a:t>
            </a:r>
            <a:r>
              <a:rPr lang="en-US" altLang="ko-KR" dirty="0"/>
              <a:t>: </a:t>
            </a:r>
            <a:r>
              <a:rPr lang="en-US" altLang="ko-KR" dirty="0" err="1"/>
              <a:t>Jsoup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endParaRPr lang="en-US" altLang="ko-KR" dirty="0"/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Jsoup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설계 및 구현 조사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Jsoup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설계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Overview</a:t>
            </a:r>
          </a:p>
          <a:p>
            <a:pPr lvl="1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적용된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Design Patterns</a:t>
            </a: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기능 확장 및 설계 개선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주제 선정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설계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Overview</a:t>
            </a:r>
          </a:p>
          <a:p>
            <a:pPr lvl="1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기능 구현을 위해 적용한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Design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Patterns</a:t>
            </a: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테스트 수행 내역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프로젝트 활동 요약</a:t>
            </a:r>
          </a:p>
        </p:txBody>
      </p:sp>
    </p:spTree>
    <p:extLst>
      <p:ext uri="{BB962C8B-B14F-4D97-AF65-F5344CB8AC3E}">
        <p14:creationId xmlns:p14="http://schemas.microsoft.com/office/powerpoint/2010/main" val="111915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EBF6A-D9DD-4B22-80F1-B1AA009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latin typeface="+mn-ea"/>
                <a:ea typeface="+mn-ea"/>
              </a:rPr>
              <a:t>기능 구현을 위해 적용된 </a:t>
            </a:r>
            <a:r>
              <a:rPr lang="en-US" altLang="ko-KR" sz="2800" dirty="0">
                <a:latin typeface="+mn-ea"/>
                <a:ea typeface="+mn-ea"/>
              </a:rPr>
              <a:t>Design Patterns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1A9C-AAC1-4BDB-9E56-FF42B002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Strategy Pattern</a:t>
            </a:r>
          </a:p>
          <a:p>
            <a:pPr lvl="1">
              <a:lnSpc>
                <a:spcPct val="130000"/>
              </a:lnSpc>
            </a:pPr>
            <a:r>
              <a:rPr lang="en-US" altLang="ko-KR" dirty="0" err="1"/>
              <a:t>NaverCrawler</a:t>
            </a:r>
            <a:r>
              <a:rPr lang="en-US" altLang="ko-KR" dirty="0"/>
              <a:t> vs</a:t>
            </a:r>
            <a:r>
              <a:rPr lang="ko-KR" altLang="ko-KR" dirty="0"/>
              <a:t> </a:t>
            </a:r>
            <a:r>
              <a:rPr lang="en-US" altLang="ko-KR" dirty="0" err="1"/>
              <a:t>BingCrawler</a:t>
            </a:r>
            <a:endParaRPr lang="en-US" altLang="ko-KR" dirty="0"/>
          </a:p>
          <a:p>
            <a:pPr lvl="2">
              <a:lnSpc>
                <a:spcPct val="130000"/>
              </a:lnSpc>
            </a:pPr>
            <a:r>
              <a:rPr lang="en-US" altLang="ko-KR" dirty="0" err="1"/>
              <a:t>img</a:t>
            </a:r>
            <a:r>
              <a:rPr lang="en-US" altLang="ko-KR" dirty="0"/>
              <a:t> element</a:t>
            </a:r>
            <a:r>
              <a:rPr lang="ko-KR" altLang="ko-KR" dirty="0"/>
              <a:t>가 들어있는 위치가 다</a:t>
            </a:r>
            <a:r>
              <a:rPr lang="ko-KR" altLang="en-US" dirty="0"/>
              <a:t>름</a:t>
            </a:r>
            <a:endParaRPr lang="en-US" altLang="ko-KR" dirty="0"/>
          </a:p>
          <a:p>
            <a:pPr lvl="2">
              <a:lnSpc>
                <a:spcPct val="130000"/>
              </a:lnSpc>
            </a:pPr>
            <a:r>
              <a:rPr lang="en-US" altLang="ko-KR" dirty="0"/>
              <a:t> URL </a:t>
            </a:r>
            <a:r>
              <a:rPr lang="ko-KR" altLang="ko-KR" dirty="0"/>
              <a:t>생성을 위한 부분이 다</a:t>
            </a:r>
            <a:r>
              <a:rPr lang="ko-KR" altLang="en-US" dirty="0"/>
              <a:t>름</a:t>
            </a:r>
            <a:endParaRPr lang="en-US" altLang="ko-KR" dirty="0"/>
          </a:p>
          <a:p>
            <a:pPr lvl="2">
              <a:lnSpc>
                <a:spcPct val="130000"/>
              </a:lnSpc>
            </a:pPr>
            <a:r>
              <a:rPr lang="ko-KR" altLang="en-US" dirty="0"/>
              <a:t>띄어쓰기 처리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확장성이 용이함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810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EBF6A-D9DD-4B22-80F1-B1AA009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latin typeface="+mn-ea"/>
                <a:ea typeface="+mn-ea"/>
              </a:rPr>
              <a:t>기능 구현을 위해 적용된 </a:t>
            </a:r>
            <a:r>
              <a:rPr lang="en-US" altLang="ko-KR" sz="2800" dirty="0">
                <a:latin typeface="+mn-ea"/>
                <a:ea typeface="+mn-ea"/>
              </a:rPr>
              <a:t>Design Patterns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1A9C-AAC1-4BDB-9E56-FF42B002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Strategy Pattern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C37A9EE-DB69-4492-BCA4-6216BDF3C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315183"/>
              </p:ext>
            </p:extLst>
          </p:nvPr>
        </p:nvGraphicFramePr>
        <p:xfrm>
          <a:off x="211015" y="1317634"/>
          <a:ext cx="8721970" cy="3611101"/>
        </p:xfrm>
        <a:graphic>
          <a:graphicData uri="http://schemas.openxmlformats.org/drawingml/2006/table">
            <a:tbl>
              <a:tblPr firstRow="1" firstCol="1" bandRow="1"/>
              <a:tblGrid>
                <a:gridCol w="8721970">
                  <a:extLst>
                    <a:ext uri="{9D8B030D-6E8A-4147-A177-3AD203B41FA5}">
                      <a16:colId xmlns:a16="http://schemas.microsoft.com/office/drawing/2014/main" val="871441646"/>
                    </a:ext>
                  </a:extLst>
                </a:gridCol>
              </a:tblGrid>
              <a:tr h="310307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org.jsoup.urllist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’&gt;NaverUrlList.java</a:t>
                      </a:r>
                      <a:endParaRPr lang="ko-KR" sz="18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0089" marR="900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6869"/>
                  </a:ext>
                </a:extLst>
              </a:tr>
              <a:tr h="122955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...</a:t>
                      </a: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endParaRPr lang="en-US" altLang="ko-KR" sz="1800" b="1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endParaRPr lang="en-US" altLang="ko-KR" sz="1800" b="1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endParaRPr lang="en-US" altLang="ko-KR" sz="1800" b="1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endParaRPr lang="en-US" altLang="ko-KR" sz="1800" b="1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endParaRPr lang="en-US" altLang="ko-KR" sz="1800" b="1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endParaRPr lang="en-US" altLang="ko-KR" sz="1800" b="1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endParaRPr lang="en-US" altLang="ko-KR" sz="1800" b="1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endParaRPr lang="en-US" altLang="ko-KR" sz="1800" b="1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endParaRPr lang="ko-KR" sz="18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...</a:t>
                      </a:r>
                      <a:endParaRPr lang="ko-KR" sz="18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0089" marR="900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655740"/>
                  </a:ext>
                </a:extLst>
              </a:tr>
            </a:tbl>
          </a:graphicData>
        </a:graphic>
      </p:graphicFrame>
      <p:pic>
        <p:nvPicPr>
          <p:cNvPr id="9221" name="그림 43">
            <a:extLst>
              <a:ext uri="{FF2B5EF4-FFF2-40B4-BE49-F238E27FC236}">
                <a16:creationId xmlns:a16="http://schemas.microsoft.com/office/drawing/2014/main" id="{FDB1CB14-3188-43B2-8249-D1A80A011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18" y="1905358"/>
            <a:ext cx="8683866" cy="273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CE0573E-1476-4ACF-9B63-EF3029438761}"/>
              </a:ext>
            </a:extLst>
          </p:cNvPr>
          <p:cNvSpPr/>
          <p:nvPr/>
        </p:nvSpPr>
        <p:spPr>
          <a:xfrm>
            <a:off x="2162908" y="2409092"/>
            <a:ext cx="6744674" cy="213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667976-29E3-4DFF-B13B-ADEF6CA1447A}"/>
              </a:ext>
            </a:extLst>
          </p:cNvPr>
          <p:cNvSpPr/>
          <p:nvPr/>
        </p:nvSpPr>
        <p:spPr>
          <a:xfrm>
            <a:off x="465993" y="3710355"/>
            <a:ext cx="3420207" cy="773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67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D088D-8256-4289-84C3-E4906AD5581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684081-2CCD-47EB-AECA-085A783AD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개요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Jsoup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소개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Jsoup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설계 및 구현 조사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Jsoup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설계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Overview</a:t>
            </a:r>
          </a:p>
          <a:p>
            <a:pPr lvl="1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적용된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Design Patterns</a:t>
            </a: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기능 확장 및 설계 개선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주제 선정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설계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Overview</a:t>
            </a:r>
          </a:p>
          <a:p>
            <a:pPr lvl="1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기능 구현을 위해 적용한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Design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Patterns</a:t>
            </a:r>
          </a:p>
          <a:p>
            <a:r>
              <a:rPr lang="ko-KR" altLang="en-US" dirty="0"/>
              <a:t>테스트 수행 내역</a:t>
            </a:r>
            <a:endParaRPr lang="en-US" altLang="ko-KR" dirty="0"/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프로젝트 활동 요약</a:t>
            </a:r>
          </a:p>
        </p:txBody>
      </p:sp>
    </p:spTree>
    <p:extLst>
      <p:ext uri="{BB962C8B-B14F-4D97-AF65-F5344CB8AC3E}">
        <p14:creationId xmlns:p14="http://schemas.microsoft.com/office/powerpoint/2010/main" val="234894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EBF6A-D9DD-4B22-80F1-B1AA009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+mn-ea"/>
                <a:ea typeface="+mn-ea"/>
              </a:rPr>
              <a:t>Test </a:t>
            </a:r>
            <a:r>
              <a:rPr lang="ko-KR" altLang="en-US" sz="3200" dirty="0">
                <a:latin typeface="+mn-ea"/>
                <a:ea typeface="+mn-ea"/>
              </a:rPr>
              <a:t>수행 내역</a:t>
            </a:r>
            <a:endParaRPr lang="en-US" altLang="ko-KR" sz="32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1A9C-AAC1-4BDB-9E56-FF42B002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Junit</a:t>
            </a:r>
            <a:r>
              <a:rPr lang="ko-KR" altLang="en-US" dirty="0"/>
              <a:t>을 활용해 </a:t>
            </a:r>
            <a:r>
              <a:rPr lang="en-US" altLang="ko-KR" dirty="0"/>
              <a:t>Test </a:t>
            </a:r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CrawlFactoryTest</a:t>
            </a:r>
            <a:endParaRPr lang="en-US" altLang="ko-KR" dirty="0"/>
          </a:p>
          <a:p>
            <a:pPr lvl="2"/>
            <a:r>
              <a:rPr lang="en-US" altLang="ko-KR" dirty="0"/>
              <a:t>Factory Class </a:t>
            </a:r>
            <a:r>
              <a:rPr lang="ko-KR" altLang="en-US" dirty="0"/>
              <a:t>가 적절하게 </a:t>
            </a:r>
            <a:r>
              <a:rPr lang="en-US" altLang="ko-KR" dirty="0" err="1"/>
              <a:t>Naver</a:t>
            </a:r>
            <a:r>
              <a:rPr lang="ko-KR" altLang="en-US" dirty="0"/>
              <a:t>와</a:t>
            </a:r>
            <a:r>
              <a:rPr lang="en-US" altLang="ko-KR" dirty="0"/>
              <a:t> Bing Crawler</a:t>
            </a:r>
            <a:r>
              <a:rPr lang="ko-KR" altLang="en-US" dirty="0"/>
              <a:t> 객체를 </a:t>
            </a:r>
            <a:r>
              <a:rPr lang="ko-KR" altLang="en-US" dirty="0" err="1"/>
              <a:t>객체를</a:t>
            </a:r>
            <a:r>
              <a:rPr lang="ko-KR" altLang="en-US" dirty="0"/>
              <a:t> 생성하는지 </a:t>
            </a:r>
            <a:r>
              <a:rPr lang="ko-KR" altLang="en-US" dirty="0" err="1"/>
              <a:t>유닛테스트를</a:t>
            </a:r>
            <a:r>
              <a:rPr lang="ko-KR" altLang="en-US" dirty="0"/>
              <a:t> 수행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정의되지 않은 </a:t>
            </a:r>
            <a:r>
              <a:rPr lang="en-US" altLang="ko-KR" dirty="0"/>
              <a:t>Concrete</a:t>
            </a:r>
            <a:r>
              <a:rPr lang="ko-KR" altLang="en-US" dirty="0"/>
              <a:t> </a:t>
            </a:r>
            <a:r>
              <a:rPr lang="en-US" altLang="ko-KR" dirty="0"/>
              <a:t>Crawler </a:t>
            </a:r>
            <a:r>
              <a:rPr lang="ko-KR" altLang="en-US" dirty="0"/>
              <a:t>객체를 만들 시 </a:t>
            </a:r>
            <a:r>
              <a:rPr lang="en-US" altLang="ko-KR" dirty="0"/>
              <a:t>Error.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40ADF1-F1C6-4A91-981A-3888EC1F63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53653" y="3429000"/>
            <a:ext cx="4836694" cy="116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1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EBF6A-D9DD-4B22-80F1-B1AA009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+mn-ea"/>
                <a:ea typeface="+mn-ea"/>
              </a:rPr>
              <a:t>Test </a:t>
            </a:r>
            <a:r>
              <a:rPr lang="ko-KR" altLang="en-US" sz="3200" dirty="0">
                <a:latin typeface="+mn-ea"/>
                <a:ea typeface="+mn-ea"/>
              </a:rPr>
              <a:t>수행 내역</a:t>
            </a:r>
            <a:endParaRPr lang="en-US" altLang="ko-KR" sz="32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1A9C-AAC1-4BDB-9E56-FF42B002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Junit</a:t>
            </a:r>
            <a:r>
              <a:rPr lang="ko-KR" altLang="en-US" dirty="0"/>
              <a:t>을 활용해 </a:t>
            </a:r>
            <a:r>
              <a:rPr lang="en-US" altLang="ko-KR" dirty="0"/>
              <a:t>Test </a:t>
            </a:r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BingCrawlerTest</a:t>
            </a:r>
            <a:r>
              <a:rPr lang="en-US" altLang="ko-KR" dirty="0"/>
              <a:t> / </a:t>
            </a:r>
            <a:r>
              <a:rPr lang="en-US" altLang="ko-KR" dirty="0" err="1"/>
              <a:t>NaverCrawlerTest</a:t>
            </a:r>
            <a:endParaRPr lang="en-US" altLang="ko-KR" dirty="0"/>
          </a:p>
          <a:p>
            <a:pPr lvl="2"/>
            <a:r>
              <a:rPr lang="en-US" altLang="ko-KR" dirty="0" err="1"/>
              <a:t>Naver</a:t>
            </a:r>
            <a:r>
              <a:rPr lang="ko-KR" altLang="en-US" dirty="0"/>
              <a:t>와 </a:t>
            </a:r>
            <a:r>
              <a:rPr lang="en-US" altLang="ko-KR" dirty="0"/>
              <a:t>Bing</a:t>
            </a:r>
            <a:r>
              <a:rPr lang="ko-KR" altLang="en-US" dirty="0"/>
              <a:t> </a:t>
            </a:r>
            <a:r>
              <a:rPr lang="en-US" altLang="ko-KR" dirty="0"/>
              <a:t>Crawler Class </a:t>
            </a:r>
            <a:r>
              <a:rPr lang="ko-KR" altLang="en-US" dirty="0"/>
              <a:t>안에 </a:t>
            </a:r>
            <a:r>
              <a:rPr lang="en-US" altLang="ko-KR" dirty="0" err="1"/>
              <a:t>DecodeUrl</a:t>
            </a:r>
            <a:r>
              <a:rPr lang="en-US" altLang="ko-KR" dirty="0"/>
              <a:t> Method </a:t>
            </a:r>
            <a:r>
              <a:rPr lang="ko-KR" altLang="en-US" dirty="0"/>
              <a:t>에 대한 유닛 테스트 수행</a:t>
            </a:r>
            <a:endParaRPr lang="en-US" altLang="ko-KR" dirty="0"/>
          </a:p>
          <a:p>
            <a:pPr lvl="2"/>
            <a:r>
              <a:rPr lang="en-US" altLang="ko-KR" dirty="0" err="1"/>
              <a:t>DecodeUrl</a:t>
            </a:r>
            <a:r>
              <a:rPr lang="en-US" altLang="ko-KR" dirty="0"/>
              <a:t> </a:t>
            </a:r>
            <a:r>
              <a:rPr lang="ko-KR" altLang="en-US" dirty="0"/>
              <a:t>함수는 </a:t>
            </a:r>
            <a:r>
              <a:rPr lang="en-US" altLang="ko-KR" dirty="0" err="1"/>
              <a:t>img</a:t>
            </a:r>
            <a:r>
              <a:rPr lang="ko-KR" altLang="en-US" dirty="0"/>
              <a:t> 태그를 가진 </a:t>
            </a:r>
            <a:r>
              <a:rPr lang="en-US" altLang="ko-KR" dirty="0"/>
              <a:t>Element</a:t>
            </a:r>
            <a:r>
              <a:rPr lang="ko-KR" altLang="en-US" dirty="0"/>
              <a:t>에서 이미지의 원본소스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을 뽑아내는 함수이다</a:t>
            </a:r>
            <a:r>
              <a:rPr lang="en-US" altLang="ko-KR" dirty="0"/>
              <a:t>. 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F5D41F-D327-4293-AF01-1685BFEB60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38425" y="3000375"/>
            <a:ext cx="3867150" cy="857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133DD1-A552-4380-BA9C-C26623414C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38425" y="4241188"/>
            <a:ext cx="38957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6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EBF6A-D9DD-4B22-80F1-B1AA009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+mn-ea"/>
                <a:ea typeface="+mn-ea"/>
              </a:rPr>
              <a:t>Test </a:t>
            </a:r>
            <a:r>
              <a:rPr lang="ko-KR" altLang="en-US" sz="3200" dirty="0">
                <a:latin typeface="+mn-ea"/>
                <a:ea typeface="+mn-ea"/>
              </a:rPr>
              <a:t>수행 내역</a:t>
            </a:r>
            <a:endParaRPr lang="en-US" altLang="ko-KR" sz="32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1A9C-AAC1-4BDB-9E56-FF42B002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Junit</a:t>
            </a:r>
            <a:r>
              <a:rPr lang="ko-KR" altLang="en-US" dirty="0"/>
              <a:t>을 활용해 </a:t>
            </a:r>
            <a:r>
              <a:rPr lang="en-US" altLang="ko-KR" dirty="0"/>
              <a:t>Test </a:t>
            </a:r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NaverUrlListTest</a:t>
            </a:r>
            <a:r>
              <a:rPr lang="en-US" altLang="ko-KR" dirty="0"/>
              <a:t> / </a:t>
            </a:r>
            <a:r>
              <a:rPr lang="en-US" altLang="ko-KR" dirty="0" err="1"/>
              <a:t>BingUrlListTest</a:t>
            </a:r>
            <a:endParaRPr lang="en-US" altLang="ko-KR" dirty="0"/>
          </a:p>
          <a:p>
            <a:pPr lvl="2"/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/>
              <a:t>Bing </a:t>
            </a:r>
            <a:r>
              <a:rPr lang="en-US" altLang="ko-KR" dirty="0" err="1"/>
              <a:t>UrlList</a:t>
            </a:r>
            <a:r>
              <a:rPr lang="en-US" altLang="ko-KR" dirty="0"/>
              <a:t> Class</a:t>
            </a:r>
            <a:r>
              <a:rPr lang="ko-KR" altLang="en-US" dirty="0"/>
              <a:t>에 </a:t>
            </a:r>
            <a:r>
              <a:rPr lang="en-US" altLang="ko-KR" dirty="0" err="1"/>
              <a:t>AddUrl</a:t>
            </a:r>
            <a:r>
              <a:rPr lang="en-US" altLang="ko-KR" dirty="0"/>
              <a:t> </a:t>
            </a:r>
            <a:r>
              <a:rPr lang="ko-KR" altLang="en-US" dirty="0"/>
              <a:t>메소드에 대한 유닛 테스트 수행</a:t>
            </a:r>
            <a:endParaRPr lang="en-US" altLang="ko-KR" dirty="0"/>
          </a:p>
          <a:p>
            <a:pPr lvl="2"/>
            <a:r>
              <a:rPr lang="ko-KR" altLang="en-US" dirty="0"/>
              <a:t>한 번에 가져올 수 있는 이미지 수의 제한 때문에 복수개의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을 리스트에 저장하여 순차적으로 </a:t>
            </a:r>
            <a:r>
              <a:rPr lang="en-US" altLang="ko-KR" dirty="0"/>
              <a:t>request </a:t>
            </a:r>
            <a:r>
              <a:rPr lang="ko-KR" altLang="en-US" dirty="0"/>
              <a:t>진행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648000" lvl="2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B05E8B-F2F0-47BD-A0AC-1034D69B2B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33662" y="3019425"/>
            <a:ext cx="3876675" cy="819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1CAD54-CD21-472B-B5B5-B89A483CAD8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47949" y="4300287"/>
            <a:ext cx="3848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8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D088D-8256-4289-84C3-E4906AD5581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684081-2CCD-47EB-AECA-085A783AD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개요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Jsoup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소개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Jsoup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설계 및 구현 조사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Jsoup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설계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Overview</a:t>
            </a:r>
          </a:p>
          <a:p>
            <a:pPr lvl="1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적용된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Design Patterns</a:t>
            </a: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기능 확장 및 설계 개선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주제 선정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설계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Overview</a:t>
            </a:r>
          </a:p>
          <a:p>
            <a:pPr lvl="1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기능 구현을 위해 적용한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Design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Patterns</a:t>
            </a: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테스트 수행 내역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프로젝트 활동 요약</a:t>
            </a:r>
          </a:p>
        </p:txBody>
      </p:sp>
    </p:spTree>
    <p:extLst>
      <p:ext uri="{BB962C8B-B14F-4D97-AF65-F5344CB8AC3E}">
        <p14:creationId xmlns:p14="http://schemas.microsoft.com/office/powerpoint/2010/main" val="352621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EBF6A-D9DD-4B22-80F1-B1AA009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>
                <a:latin typeface="+mn-ea"/>
                <a:ea typeface="+mn-ea"/>
              </a:rPr>
              <a:t>Github</a:t>
            </a:r>
            <a:r>
              <a:rPr lang="en-US" altLang="ko-KR" sz="3200" dirty="0">
                <a:latin typeface="+mn-ea"/>
                <a:ea typeface="+mn-ea"/>
              </a:rPr>
              <a:t> </a:t>
            </a:r>
            <a:r>
              <a:rPr lang="ko-KR" altLang="en-US" sz="3200" dirty="0">
                <a:latin typeface="+mn-ea"/>
                <a:ea typeface="+mn-ea"/>
              </a:rPr>
              <a:t>활동 요약</a:t>
            </a:r>
            <a:endParaRPr lang="en-US" altLang="ko-KR" sz="32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1A9C-AAC1-4BDB-9E56-FF42B002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Contributors</a:t>
            </a:r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255690-CC13-4030-B723-6BE25B5F0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785" y="1121464"/>
            <a:ext cx="5908430" cy="556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4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EBF6A-D9DD-4B22-80F1-B1AA009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>
                <a:latin typeface="+mn-ea"/>
                <a:ea typeface="+mn-ea"/>
              </a:rPr>
              <a:t>Github</a:t>
            </a:r>
            <a:r>
              <a:rPr lang="en-US" altLang="ko-KR" sz="3200" dirty="0">
                <a:latin typeface="+mn-ea"/>
                <a:ea typeface="+mn-ea"/>
              </a:rPr>
              <a:t> </a:t>
            </a:r>
            <a:r>
              <a:rPr lang="ko-KR" altLang="en-US" sz="3200" dirty="0">
                <a:latin typeface="+mn-ea"/>
                <a:ea typeface="+mn-ea"/>
              </a:rPr>
              <a:t>활동 요약</a:t>
            </a:r>
            <a:endParaRPr lang="en-US" altLang="ko-KR" sz="32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1A9C-AAC1-4BDB-9E56-FF42B002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Commits : 2019-10-28 ~ 2019-11-19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11A59E-CBB7-4802-AB87-19D2CE4ED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53" y="1332732"/>
            <a:ext cx="8124094" cy="419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7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EBF6A-D9DD-4B22-80F1-B1AA009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>
                <a:latin typeface="+mn-ea"/>
                <a:ea typeface="+mn-ea"/>
              </a:rPr>
              <a:t>Github</a:t>
            </a:r>
            <a:r>
              <a:rPr lang="en-US" altLang="ko-KR" sz="3200" dirty="0">
                <a:latin typeface="+mn-ea"/>
                <a:ea typeface="+mn-ea"/>
              </a:rPr>
              <a:t> </a:t>
            </a:r>
            <a:r>
              <a:rPr lang="ko-KR" altLang="en-US" sz="3200" dirty="0">
                <a:latin typeface="+mn-ea"/>
                <a:ea typeface="+mn-ea"/>
              </a:rPr>
              <a:t>활동 요약</a:t>
            </a:r>
            <a:endParaRPr lang="en-US" altLang="ko-KR" sz="32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1A9C-AAC1-4BDB-9E56-FF42B002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Commits : 2019-11-30 ~ 2019-12-04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798860-8859-4231-81F3-2909ACE77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08" y="1204994"/>
            <a:ext cx="8475784" cy="47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0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EBF6A-D9DD-4B22-80F1-B1AA009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+mn-ea"/>
                <a:ea typeface="+mn-ea"/>
              </a:rPr>
              <a:t>개요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-US" altLang="ko-KR" dirty="0" err="1">
                <a:latin typeface="+mn-ea"/>
                <a:ea typeface="+mn-ea"/>
              </a:rPr>
              <a:t>Jsoup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1A9C-AAC1-4BDB-9E56-FF42B002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Definition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C695FD-B1CC-401F-9C96-06737CE09FE6}"/>
              </a:ext>
            </a:extLst>
          </p:cNvPr>
          <p:cNvSpPr/>
          <p:nvPr/>
        </p:nvSpPr>
        <p:spPr>
          <a:xfrm>
            <a:off x="360484" y="1195754"/>
            <a:ext cx="8423032" cy="1380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HTML </a:t>
            </a:r>
            <a:r>
              <a:rPr lang="ko-KR" altLang="ko-KR" dirty="0">
                <a:solidFill>
                  <a:schemeClr val="tx1"/>
                </a:solidFill>
                <a:latin typeface="+mn-ea"/>
              </a:rPr>
              <a:t>문서 내에 저장된 데이터를 구문 분석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+mn-ea"/>
              </a:rPr>
              <a:t>추출 및 조작할 수 있도록 설계된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Open source Java Library. HTML </a:t>
            </a:r>
            <a:r>
              <a:rPr lang="ko-KR" altLang="ko-KR" dirty="0">
                <a:solidFill>
                  <a:schemeClr val="tx1"/>
                </a:solidFill>
                <a:latin typeface="+mn-ea"/>
              </a:rPr>
              <a:t>문서를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DOM, CSS, J-query </a:t>
            </a:r>
            <a:r>
              <a:rPr lang="ko-KR" altLang="ko-KR" dirty="0">
                <a:solidFill>
                  <a:schemeClr val="tx1"/>
                </a:solidFill>
                <a:latin typeface="+mn-ea"/>
              </a:rPr>
              <a:t>방식으로 받아와 메모리상에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Tree </a:t>
            </a:r>
            <a:r>
              <a:rPr lang="ko-KR" altLang="ko-KR" dirty="0">
                <a:solidFill>
                  <a:schemeClr val="tx1"/>
                </a:solidFill>
                <a:latin typeface="+mn-ea"/>
              </a:rPr>
              <a:t>형식으로 적재하여 위의 기능들을 제공하며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+mn-ea"/>
              </a:rPr>
              <a:t>이를 위한 다양한 편리한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API</a:t>
            </a:r>
            <a:r>
              <a:rPr lang="ko-KR" altLang="ko-KR" dirty="0">
                <a:solidFill>
                  <a:schemeClr val="tx1"/>
                </a:solidFill>
                <a:latin typeface="+mn-ea"/>
              </a:rPr>
              <a:t>를 제공한다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212F196-9251-422F-9274-50CEE4A4C47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0" t="-2160" r="-1319"/>
          <a:stretch/>
        </p:blipFill>
        <p:spPr bwMode="auto">
          <a:xfrm>
            <a:off x="748545" y="3042138"/>
            <a:ext cx="7646910" cy="3024550"/>
          </a:xfrm>
          <a:prstGeom prst="rect">
            <a:avLst/>
          </a:prstGeom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xmlns="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929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EBF6A-D9DD-4B22-80F1-B1AA009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>
                <a:latin typeface="+mn-ea"/>
                <a:ea typeface="+mn-ea"/>
              </a:rPr>
              <a:t>Github</a:t>
            </a:r>
            <a:r>
              <a:rPr lang="en-US" altLang="ko-KR" sz="3200" dirty="0">
                <a:latin typeface="+mn-ea"/>
                <a:ea typeface="+mn-ea"/>
              </a:rPr>
              <a:t> </a:t>
            </a:r>
            <a:r>
              <a:rPr lang="ko-KR" altLang="en-US" sz="3200" dirty="0">
                <a:latin typeface="+mn-ea"/>
                <a:ea typeface="+mn-ea"/>
              </a:rPr>
              <a:t>활동 요약</a:t>
            </a:r>
            <a:endParaRPr lang="en-US" altLang="ko-KR" sz="32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1A9C-AAC1-4BDB-9E56-FF42B002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Commits : 2019-12-07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A01497-1DD8-45F6-B3FD-594A2A2C0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24" y="1291787"/>
            <a:ext cx="8282352" cy="504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4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EBF6A-D9DD-4B22-80F1-B1AA009FFA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  <a:ea typeface="+mn-ea"/>
              </a:rPr>
              <a:t>Q &amp; A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1A9C-AAC1-4BDB-9E56-FF42B0021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740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59DAFFE6-B8D4-4C73-B488-625ACC064634}"/>
              </a:ext>
            </a:extLst>
          </p:cNvPr>
          <p:cNvCxnSpPr>
            <a:stCxn id="8" idx="2"/>
            <a:endCxn id="21" idx="1"/>
          </p:cNvCxnSpPr>
          <p:nvPr/>
        </p:nvCxnSpPr>
        <p:spPr>
          <a:xfrm rot="5400000">
            <a:off x="-72173" y="4705718"/>
            <a:ext cx="1929185" cy="835270"/>
          </a:xfrm>
          <a:prstGeom prst="curvedConnector4">
            <a:avLst>
              <a:gd name="adj1" fmla="val 45413"/>
              <a:gd name="adj2" fmla="val 127368"/>
            </a:avLst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17660058-D8F2-4723-8610-79254D598038}"/>
              </a:ext>
            </a:extLst>
          </p:cNvPr>
          <p:cNvCxnSpPr>
            <a:stCxn id="15" idx="2"/>
            <a:endCxn id="24" idx="1"/>
          </p:cNvCxnSpPr>
          <p:nvPr/>
        </p:nvCxnSpPr>
        <p:spPr>
          <a:xfrm rot="5400000">
            <a:off x="3167321" y="4745760"/>
            <a:ext cx="813504" cy="1063870"/>
          </a:xfrm>
          <a:prstGeom prst="curvedConnector4">
            <a:avLst>
              <a:gd name="adj1" fmla="val 39123"/>
              <a:gd name="adj2" fmla="val 121488"/>
            </a:avLst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9ABB537-952C-40BF-BA05-893A3A6B7B92}"/>
              </a:ext>
            </a:extLst>
          </p:cNvPr>
          <p:cNvCxnSpPr>
            <a:stCxn id="13" idx="2"/>
            <a:endCxn id="23" idx="1"/>
          </p:cNvCxnSpPr>
          <p:nvPr/>
        </p:nvCxnSpPr>
        <p:spPr>
          <a:xfrm rot="16200000" flipH="1">
            <a:off x="4684915" y="4511837"/>
            <a:ext cx="1097410" cy="391257"/>
          </a:xfrm>
          <a:prstGeom prst="curvedConnector2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29AEBF6A-D9DD-4B22-80F1-B1AA009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+mn-ea"/>
                <a:ea typeface="+mn-ea"/>
              </a:rPr>
              <a:t>개요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-US" altLang="ko-KR" dirty="0" err="1">
                <a:latin typeface="+mn-ea"/>
                <a:ea typeface="+mn-ea"/>
              </a:rPr>
              <a:t>Jsoup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1A9C-AAC1-4BDB-9E56-FF42B002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Features</a:t>
            </a:r>
          </a:p>
          <a:p>
            <a:pPr lvl="1"/>
            <a:r>
              <a:rPr lang="en-US" altLang="ko-KR" dirty="0"/>
              <a:t>URL, </a:t>
            </a:r>
            <a:r>
              <a:rPr lang="ko-KR" altLang="en-US" dirty="0"/>
              <a:t>파일 또는 문자열에서 </a:t>
            </a:r>
            <a:r>
              <a:rPr lang="en-US" altLang="ko-KR" dirty="0"/>
              <a:t>HTML </a:t>
            </a:r>
            <a:r>
              <a:rPr lang="ko-KR" altLang="en-US" dirty="0"/>
              <a:t>구문 분석</a:t>
            </a:r>
          </a:p>
          <a:p>
            <a:pPr lvl="1"/>
            <a:r>
              <a:rPr lang="en-US" altLang="ko-KR" dirty="0"/>
              <a:t>DOM traversal </a:t>
            </a:r>
            <a:r>
              <a:rPr lang="ko-KR" altLang="en-US" dirty="0"/>
              <a:t>또는 </a:t>
            </a:r>
            <a:r>
              <a:rPr lang="en-US" altLang="ko-KR" dirty="0"/>
              <a:t>CSS selector </a:t>
            </a:r>
            <a:r>
              <a:rPr lang="ko-KR" altLang="en-US" dirty="0"/>
              <a:t>을 사용한 데이터 탐색 및 추출</a:t>
            </a:r>
          </a:p>
          <a:p>
            <a:pPr lvl="1"/>
            <a:r>
              <a:rPr lang="en-US" altLang="ko-KR" dirty="0"/>
              <a:t>HTML Elements, attributes, text </a:t>
            </a:r>
            <a:r>
              <a:rPr lang="ko-KR" altLang="en-US" dirty="0"/>
              <a:t>수정 가능</a:t>
            </a:r>
          </a:p>
          <a:p>
            <a:pPr lvl="1"/>
            <a:r>
              <a:rPr lang="en-US" altLang="ko-KR" dirty="0"/>
              <a:t>XSS </a:t>
            </a:r>
            <a:r>
              <a:rPr lang="ko-KR" altLang="en-US" dirty="0"/>
              <a:t>방지를 위해 사용자가 제출한 </a:t>
            </a:r>
            <a:r>
              <a:rPr lang="en-US" altLang="ko-KR" dirty="0"/>
              <a:t>content </a:t>
            </a:r>
            <a:r>
              <a:rPr lang="ko-KR" altLang="en-US" dirty="0"/>
              <a:t>는 </a:t>
            </a:r>
            <a:r>
              <a:rPr lang="en-US" altLang="ko-KR" dirty="0"/>
              <a:t>white-list </a:t>
            </a:r>
            <a:r>
              <a:rPr lang="ko-KR" altLang="en-US" dirty="0"/>
              <a:t>이용해 관리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Packages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B8C5780-2F2E-4808-A836-DF31EF654489}"/>
              </a:ext>
            </a:extLst>
          </p:cNvPr>
          <p:cNvSpPr/>
          <p:nvPr/>
        </p:nvSpPr>
        <p:spPr>
          <a:xfrm>
            <a:off x="474784" y="3604846"/>
            <a:ext cx="1670540" cy="553915"/>
          </a:xfrm>
          <a:prstGeom prst="roundRect">
            <a:avLst>
              <a:gd name="adj" fmla="val 50000"/>
            </a:avLst>
          </a:prstGeom>
          <a:solidFill>
            <a:srgbClr val="92696E"/>
          </a:solidFill>
          <a:ln w="3810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jsoup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E852AF-77B5-4309-BA28-FF56F68869E6}"/>
              </a:ext>
            </a:extLst>
          </p:cNvPr>
          <p:cNvSpPr/>
          <p:nvPr/>
        </p:nvSpPr>
        <p:spPr>
          <a:xfrm>
            <a:off x="2338753" y="3604846"/>
            <a:ext cx="1670540" cy="553915"/>
          </a:xfrm>
          <a:prstGeom prst="roundRect">
            <a:avLst>
              <a:gd name="adj" fmla="val 50000"/>
            </a:avLst>
          </a:prstGeom>
          <a:solidFill>
            <a:srgbClr val="92696E"/>
          </a:solidFill>
          <a:ln w="3810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jsoup.helper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A909CB7-6718-4A1D-9E2E-904271735DE3}"/>
              </a:ext>
            </a:extLst>
          </p:cNvPr>
          <p:cNvSpPr/>
          <p:nvPr/>
        </p:nvSpPr>
        <p:spPr>
          <a:xfrm>
            <a:off x="1406769" y="4317029"/>
            <a:ext cx="1670540" cy="553915"/>
          </a:xfrm>
          <a:prstGeom prst="roundRect">
            <a:avLst>
              <a:gd name="adj" fmla="val 50000"/>
            </a:avLst>
          </a:prstGeom>
          <a:solidFill>
            <a:srgbClr val="92696E"/>
          </a:solidFill>
          <a:ln w="3810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</a:rPr>
              <a:t>jsoup.examples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926633-3D49-4075-92FA-7D23FCD02262}"/>
              </a:ext>
            </a:extLst>
          </p:cNvPr>
          <p:cNvSpPr/>
          <p:nvPr/>
        </p:nvSpPr>
        <p:spPr>
          <a:xfrm>
            <a:off x="4202722" y="3604846"/>
            <a:ext cx="1670540" cy="553915"/>
          </a:xfrm>
          <a:prstGeom prst="roundRect">
            <a:avLst>
              <a:gd name="adj" fmla="val 50000"/>
            </a:avLst>
          </a:prstGeom>
          <a:solidFill>
            <a:srgbClr val="92696E"/>
          </a:solidFill>
          <a:ln w="3810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jsoup.nodes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B46100B-4036-4528-AD68-97749F27C1D5}"/>
              </a:ext>
            </a:extLst>
          </p:cNvPr>
          <p:cNvSpPr/>
          <p:nvPr/>
        </p:nvSpPr>
        <p:spPr>
          <a:xfrm>
            <a:off x="3270738" y="4317028"/>
            <a:ext cx="1670540" cy="553915"/>
          </a:xfrm>
          <a:prstGeom prst="roundRect">
            <a:avLst>
              <a:gd name="adj" fmla="val 50000"/>
            </a:avLst>
          </a:prstGeom>
          <a:solidFill>
            <a:srgbClr val="92696E"/>
          </a:solidFill>
          <a:ln w="3810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jsoup.parser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59387BB-F204-4422-ADED-437A3DF11F00}"/>
              </a:ext>
            </a:extLst>
          </p:cNvPr>
          <p:cNvSpPr/>
          <p:nvPr/>
        </p:nvSpPr>
        <p:spPr>
          <a:xfrm>
            <a:off x="6066691" y="3604846"/>
            <a:ext cx="1670540" cy="553915"/>
          </a:xfrm>
          <a:prstGeom prst="roundRect">
            <a:avLst>
              <a:gd name="adj" fmla="val 50000"/>
            </a:avLst>
          </a:prstGeom>
          <a:solidFill>
            <a:srgbClr val="92696E"/>
          </a:solidFill>
          <a:ln w="3810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jsoup.safety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CE7CB26-A5EE-4ED1-944E-8086195535F2}"/>
              </a:ext>
            </a:extLst>
          </p:cNvPr>
          <p:cNvSpPr/>
          <p:nvPr/>
        </p:nvSpPr>
        <p:spPr>
          <a:xfrm>
            <a:off x="5134707" y="4317028"/>
            <a:ext cx="1670540" cy="553915"/>
          </a:xfrm>
          <a:prstGeom prst="roundRect">
            <a:avLst>
              <a:gd name="adj" fmla="val 50000"/>
            </a:avLst>
          </a:prstGeom>
          <a:solidFill>
            <a:srgbClr val="92696E"/>
          </a:solidFill>
          <a:ln w="3810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jsoup.internal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8386ECE-48C3-4B5E-A66C-BCAA0C09AD56}"/>
              </a:ext>
            </a:extLst>
          </p:cNvPr>
          <p:cNvSpPr/>
          <p:nvPr/>
        </p:nvSpPr>
        <p:spPr>
          <a:xfrm>
            <a:off x="6998676" y="4317028"/>
            <a:ext cx="1670540" cy="553915"/>
          </a:xfrm>
          <a:prstGeom prst="roundRect">
            <a:avLst>
              <a:gd name="adj" fmla="val 50000"/>
            </a:avLst>
          </a:prstGeom>
          <a:solidFill>
            <a:srgbClr val="92696E"/>
          </a:solidFill>
          <a:ln w="3810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jsoup.select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F81834-5097-4BF3-B7D8-D0C78241D816}"/>
              </a:ext>
            </a:extLst>
          </p:cNvPr>
          <p:cNvSpPr txBox="1"/>
          <p:nvPr/>
        </p:nvSpPr>
        <p:spPr>
          <a:xfrm>
            <a:off x="474784" y="5910974"/>
            <a:ext cx="86692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Contains the main </a:t>
            </a:r>
            <a:r>
              <a:rPr lang="en-US" altLang="ko-KR" sz="1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Jsoup</a:t>
            </a: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class, which provides convenient static access to the </a:t>
            </a:r>
            <a:r>
              <a:rPr lang="en-US" altLang="ko-KR" sz="1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jsoup</a:t>
            </a: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functionality</a:t>
            </a:r>
            <a:endParaRPr lang="ko-KR" altLang="en-US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1E54AB-B2F4-45F1-8647-C96CE4DB82E2}"/>
              </a:ext>
            </a:extLst>
          </p:cNvPr>
          <p:cNvSpPr txBox="1"/>
          <p:nvPr/>
        </p:nvSpPr>
        <p:spPr>
          <a:xfrm>
            <a:off x="5429249" y="5079199"/>
            <a:ext cx="313885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document structure nodes</a:t>
            </a:r>
            <a:endParaRPr lang="ko-KR" altLang="en-US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6BACB7-B10D-4172-AC91-8EF34B9281C5}"/>
              </a:ext>
            </a:extLst>
          </p:cNvPr>
          <p:cNvSpPr txBox="1"/>
          <p:nvPr/>
        </p:nvSpPr>
        <p:spPr>
          <a:xfrm>
            <a:off x="3042138" y="5507475"/>
            <a:ext cx="589084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Contains the HTML parser, tag specifications and HTML Tokenizer</a:t>
            </a:r>
            <a:endParaRPr lang="ko-KR" altLang="en-US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02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17" grpId="0" animBg="1"/>
      <p:bldP spid="18" grpId="0" animBg="1"/>
      <p:bldP spid="21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D088D-8256-4289-84C3-E4906AD5581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684081-2CCD-47EB-AECA-085A783AD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개요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Jsoup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소개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/>
              <a:t>Jsoup</a:t>
            </a:r>
            <a:r>
              <a:rPr lang="en-US" altLang="ko-KR" dirty="0"/>
              <a:t> </a:t>
            </a:r>
            <a:r>
              <a:rPr lang="ko-KR" altLang="en-US" dirty="0"/>
              <a:t>설계 및 구현 조사</a:t>
            </a:r>
            <a:endParaRPr lang="en-US" altLang="ko-KR" dirty="0"/>
          </a:p>
          <a:p>
            <a:pPr lvl="1"/>
            <a:r>
              <a:rPr lang="en-US" altLang="ko-KR" dirty="0" err="1"/>
              <a:t>Jsoup</a:t>
            </a:r>
            <a:r>
              <a:rPr lang="ko-KR" altLang="en-US" dirty="0"/>
              <a:t> 설계 </a:t>
            </a:r>
            <a:r>
              <a:rPr lang="en-US" altLang="ko-KR" dirty="0"/>
              <a:t>Overview</a:t>
            </a:r>
          </a:p>
          <a:p>
            <a:pPr lvl="1"/>
            <a:r>
              <a:rPr lang="ko-KR" altLang="en-US" dirty="0"/>
              <a:t>적용된 </a:t>
            </a:r>
            <a:r>
              <a:rPr lang="en-US" altLang="ko-KR" dirty="0"/>
              <a:t>Design Patterns</a:t>
            </a: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기능 확장 및 설계 개선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주제 선정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설계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Overview</a:t>
            </a:r>
          </a:p>
          <a:p>
            <a:pPr lvl="1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기능 구현을 위해 적용한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Design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Patterns</a:t>
            </a: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테스트 수행 내역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프로젝트 활동 요약</a:t>
            </a:r>
          </a:p>
        </p:txBody>
      </p:sp>
    </p:spTree>
    <p:extLst>
      <p:ext uri="{BB962C8B-B14F-4D97-AF65-F5344CB8AC3E}">
        <p14:creationId xmlns:p14="http://schemas.microsoft.com/office/powerpoint/2010/main" val="74342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EBF6A-D9DD-4B22-80F1-B1AA009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latin typeface="+mn-ea"/>
                <a:ea typeface="+mn-ea"/>
              </a:rPr>
              <a:t>Jsoup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설계 </a:t>
            </a:r>
            <a:r>
              <a:rPr lang="en-US" altLang="ko-KR" dirty="0">
                <a:latin typeface="+mn-ea"/>
                <a:ea typeface="+mn-ea"/>
              </a:rPr>
              <a:t>Overview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1A9C-AAC1-4BDB-9E56-FF42B002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Jsoup</a:t>
            </a:r>
            <a:r>
              <a:rPr lang="en-US" altLang="ko-KR" dirty="0"/>
              <a:t> Package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22B639-549C-4D77-914A-F96124B8501D}"/>
              </a:ext>
            </a:extLst>
          </p:cNvPr>
          <p:cNvSpPr/>
          <p:nvPr/>
        </p:nvSpPr>
        <p:spPr>
          <a:xfrm>
            <a:off x="360484" y="1242719"/>
            <a:ext cx="8423032" cy="4619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Jsoup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주된 기능에 대한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interface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정의 및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static access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를 제공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BC330C-B5B3-403C-8CA8-8780DE75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037318"/>
              </p:ext>
            </p:extLst>
          </p:nvPr>
        </p:nvGraphicFramePr>
        <p:xfrm>
          <a:off x="360484" y="1862918"/>
          <a:ext cx="8423032" cy="1170052"/>
        </p:xfrm>
        <a:graphic>
          <a:graphicData uri="http://schemas.openxmlformats.org/drawingml/2006/table">
            <a:tbl>
              <a:tblPr firstRow="1" firstCol="1" bandRow="1"/>
              <a:tblGrid>
                <a:gridCol w="8423032">
                  <a:extLst>
                    <a:ext uri="{9D8B030D-6E8A-4147-A177-3AD203B41FA5}">
                      <a16:colId xmlns:a16="http://schemas.microsoft.com/office/drawing/2014/main" val="2169401966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Sample code : ...&gt;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org.jsoup.example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&gt;Wikipedia.java 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378360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...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Document doc =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Jsoup.connect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("http://en.wikipedia.org/").get();</a:t>
                      </a: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...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40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4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EBF6A-D9DD-4B22-80F1-B1AA009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latin typeface="+mn-ea"/>
              </a:rPr>
              <a:t>Jsoup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설계 </a:t>
            </a:r>
            <a:r>
              <a:rPr lang="en-US" altLang="ko-KR" dirty="0">
                <a:latin typeface="+mn-ea"/>
              </a:rPr>
              <a:t>Overview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1A9C-AAC1-4BDB-9E56-FF42B002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Jsoup</a:t>
            </a:r>
            <a:r>
              <a:rPr lang="en-US" altLang="ko-KR" dirty="0"/>
              <a:t> Package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66FE4F8-C2D6-43F3-8C28-F90C557D3DDF}"/>
              </a:ext>
            </a:extLst>
          </p:cNvPr>
          <p:cNvGrpSpPr/>
          <p:nvPr/>
        </p:nvGrpSpPr>
        <p:grpSpPr>
          <a:xfrm>
            <a:off x="405224" y="1350333"/>
            <a:ext cx="8333552" cy="4988918"/>
            <a:chOff x="0" y="0"/>
            <a:chExt cx="6038850" cy="339471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139BC53-4C35-4070-8A93-68DB28ECB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905250" cy="339344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CA08041-916A-4EFF-A63C-6EF19108E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2880" y="0"/>
              <a:ext cx="2045970" cy="339471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1788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EBF6A-D9DD-4B22-80F1-B1AA009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latin typeface="+mn-ea"/>
              </a:rPr>
              <a:t>Jsoup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설계 </a:t>
            </a:r>
            <a:r>
              <a:rPr lang="en-US" altLang="ko-KR" dirty="0">
                <a:latin typeface="+mn-ea"/>
              </a:rPr>
              <a:t>Overview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1A9C-AAC1-4BDB-9E56-FF42B002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Jsoup.nodes</a:t>
            </a:r>
            <a:r>
              <a:rPr lang="en-US" altLang="ko-KR" dirty="0"/>
              <a:t> Package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22B639-549C-4D77-914A-F96124B8501D}"/>
              </a:ext>
            </a:extLst>
          </p:cNvPr>
          <p:cNvSpPr/>
          <p:nvPr/>
        </p:nvSpPr>
        <p:spPr>
          <a:xfrm>
            <a:off x="360484" y="1242718"/>
            <a:ext cx="8423032" cy="717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지정한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HTML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문서와의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Connection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을 통해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return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받는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Documents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및 해당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Documents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를 구성하는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node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대한 정의 및 메서드를 구현한 패키지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DEB0C10-0A96-4E8A-BDCF-7A9F5A2425D6}"/>
              </a:ext>
            </a:extLst>
          </p:cNvPr>
          <p:cNvGrpSpPr/>
          <p:nvPr/>
        </p:nvGrpSpPr>
        <p:grpSpPr>
          <a:xfrm>
            <a:off x="211015" y="2288066"/>
            <a:ext cx="8721970" cy="3002838"/>
            <a:chOff x="0" y="0"/>
            <a:chExt cx="12192000" cy="420043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6F7263E-D794-42D8-BCB2-1F91EBD92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420043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1571C78-45EA-4791-B8EF-3E5AB7A51E2E}"/>
                </a:ext>
              </a:extLst>
            </p:cNvPr>
            <p:cNvSpPr/>
            <p:nvPr/>
          </p:nvSpPr>
          <p:spPr>
            <a:xfrm>
              <a:off x="4105275" y="730206"/>
              <a:ext cx="896938" cy="533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424121A-5029-493C-B040-1DF9D9A8F2DE}"/>
                </a:ext>
              </a:extLst>
            </p:cNvPr>
            <p:cNvSpPr/>
            <p:nvPr/>
          </p:nvSpPr>
          <p:spPr>
            <a:xfrm>
              <a:off x="6842125" y="742906"/>
              <a:ext cx="896938" cy="533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8D65497-13C8-4B1D-BF62-A5FD36C18A98}"/>
                </a:ext>
              </a:extLst>
            </p:cNvPr>
            <p:cNvSpPr/>
            <p:nvPr/>
          </p:nvSpPr>
          <p:spPr>
            <a:xfrm>
              <a:off x="8675687" y="742906"/>
              <a:ext cx="896938" cy="533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6F90553-FC06-4530-8B34-1C8400C812FF}"/>
                </a:ext>
              </a:extLst>
            </p:cNvPr>
            <p:cNvSpPr/>
            <p:nvPr/>
          </p:nvSpPr>
          <p:spPr>
            <a:xfrm>
              <a:off x="5570537" y="2482806"/>
              <a:ext cx="896938" cy="533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955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41E6B370220E24DA18ED17F348ECBE4" ma:contentTypeVersion="8" ma:contentTypeDescription="새 문서를 만듭니다." ma:contentTypeScope="" ma:versionID="b357a15e74ffcccbd677873abb92d063">
  <xsd:schema xmlns:xsd="http://www.w3.org/2001/XMLSchema" xmlns:xs="http://www.w3.org/2001/XMLSchema" xmlns:p="http://schemas.microsoft.com/office/2006/metadata/properties" xmlns:ns3="f45adbaa-4a4e-4b3f-8c72-fb761c2bbefb" targetNamespace="http://schemas.microsoft.com/office/2006/metadata/properties" ma:root="true" ma:fieldsID="05c78e59d0c09d747e9ba7d3e0dfb425" ns3:_="">
    <xsd:import namespace="f45adbaa-4a4e-4b3f-8c72-fb761c2bbe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adbaa-4a4e-4b3f-8c72-fb761c2bbe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849ABE-01EC-4EE3-B01E-0C0CDD18C5B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07BCCD1-D83C-4C09-8892-174982381D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5adbaa-4a4e-4b3f-8c72-fb761c2bb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E0F55B-22B4-48A3-BC19-CA32BC69C3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1445</Words>
  <Application>Microsoft Office PowerPoint</Application>
  <PresentationFormat>화면 슬라이드 쇼(4:3)</PresentationFormat>
  <Paragraphs>256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맑은 고딕</vt:lpstr>
      <vt:lpstr>Arial</vt:lpstr>
      <vt:lpstr>Arial Black</vt:lpstr>
      <vt:lpstr>Calibri</vt:lpstr>
      <vt:lpstr>Calibri Light</vt:lpstr>
      <vt:lpstr>Consolas</vt:lpstr>
      <vt:lpstr>Wingdings</vt:lpstr>
      <vt:lpstr>Office 테마</vt:lpstr>
      <vt:lpstr>Design Patterns</vt:lpstr>
      <vt:lpstr>Index</vt:lpstr>
      <vt:lpstr>Index</vt:lpstr>
      <vt:lpstr>개요 : Jsoup 소개</vt:lpstr>
      <vt:lpstr>개요 : Jsoup 소개</vt:lpstr>
      <vt:lpstr>Index</vt:lpstr>
      <vt:lpstr>Jsoup 설계 Overview</vt:lpstr>
      <vt:lpstr>Jsoup 설계 Overview</vt:lpstr>
      <vt:lpstr>Jsoup 설계 Overview</vt:lpstr>
      <vt:lpstr>Jsoup 설계 Overview</vt:lpstr>
      <vt:lpstr>적용된 Design Patterns</vt:lpstr>
      <vt:lpstr>적용된 Design Patterns</vt:lpstr>
      <vt:lpstr>적용된 Design Patterns</vt:lpstr>
      <vt:lpstr>적용된 Design Patterns</vt:lpstr>
      <vt:lpstr>적용된 Design Patterns</vt:lpstr>
      <vt:lpstr>적용된 Design Patterns</vt:lpstr>
      <vt:lpstr>Index</vt:lpstr>
      <vt:lpstr>기능 확장 및 설계 개선</vt:lpstr>
      <vt:lpstr>기능 확장 및 설계 개선</vt:lpstr>
      <vt:lpstr>기능 확장 및 설계 개선</vt:lpstr>
      <vt:lpstr>기능 확장 및 설계 개선</vt:lpstr>
      <vt:lpstr>기능 구현을 위해 적용된 Design Patterns</vt:lpstr>
      <vt:lpstr>기능 구현을 위해 적용된 Design Patterns</vt:lpstr>
      <vt:lpstr>기능 구현을 위해 적용된 Design Patterns</vt:lpstr>
      <vt:lpstr>기능 구현을 위해 적용된 Design Patterns</vt:lpstr>
      <vt:lpstr>기능 구현을 위해 적용된 Design Patterns</vt:lpstr>
      <vt:lpstr>기능 구현을 위해 적용된 Design Patterns</vt:lpstr>
      <vt:lpstr>기능 구현을 위해 적용된 Design Patterns</vt:lpstr>
      <vt:lpstr>기능 구현을 위해 적용된 Design Patterns</vt:lpstr>
      <vt:lpstr>기능 구현을 위해 적용된 Design Patterns</vt:lpstr>
      <vt:lpstr>기능 구현을 위해 적용된 Design Patterns</vt:lpstr>
      <vt:lpstr>Index</vt:lpstr>
      <vt:lpstr>Test 수행 내역</vt:lpstr>
      <vt:lpstr>Test 수행 내역</vt:lpstr>
      <vt:lpstr>Test 수행 내역</vt:lpstr>
      <vt:lpstr>Index</vt:lpstr>
      <vt:lpstr>Github 활동 요약</vt:lpstr>
      <vt:lpstr>Github 활동 요약</vt:lpstr>
      <vt:lpstr>Github 활동 요약</vt:lpstr>
      <vt:lpstr>Github 활동 요약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Lee Donghyun</dc:creator>
  <cp:lastModifiedBy>태현 문</cp:lastModifiedBy>
  <cp:revision>18</cp:revision>
  <dcterms:created xsi:type="dcterms:W3CDTF">2019-12-09T02:20:14Z</dcterms:created>
  <dcterms:modified xsi:type="dcterms:W3CDTF">2019-12-09T08:43:35Z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0x010100241E6B370220E24DA18ED17F348ECBE4</vt:lpwstr>
  </property>
</Properties>
</file>