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r" initials="D" lastIdx="0" clrIdx="0">
    <p:extLst>
      <p:ext uri="{19B8F6BF-5375-455C-9EA6-DF929625EA0E}">
        <p15:presenceInfo xmlns:p15="http://schemas.microsoft.com/office/powerpoint/2012/main" userId="D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11" autoAdjust="0"/>
  </p:normalViewPr>
  <p:slideViewPr>
    <p:cSldViewPr snapToGrid="0">
      <p:cViewPr>
        <p:scale>
          <a:sx n="80" d="100"/>
          <a:sy n="80" d="100"/>
        </p:scale>
        <p:origin x="149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91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4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759F4E-D094-4FF3-8086-089B051EB4C4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5320-6295-486C-ADBC-8FAAEFDF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9C64-455A-46CF-B564-5DE18FE70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452" y="1265663"/>
            <a:ext cx="9103318" cy="3334215"/>
          </a:xfrm>
        </p:spPr>
        <p:txBody>
          <a:bodyPr/>
          <a:lstStyle/>
          <a:p>
            <a:r>
              <a:rPr lang="ru-RU" dirty="0"/>
              <a:t>Терминал Охранника - Учет посещаемости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0D6CF-F5CD-4352-B058-35B495D6A456}"/>
              </a:ext>
            </a:extLst>
          </p:cNvPr>
          <p:cNvSpPr txBox="1">
            <a:spLocks/>
          </p:cNvSpPr>
          <p:nvPr/>
        </p:nvSpPr>
        <p:spPr>
          <a:xfrm>
            <a:off x="187722" y="5533858"/>
            <a:ext cx="9103318" cy="1174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Подготовил</a:t>
            </a:r>
            <a:r>
              <a:rPr lang="en-US" sz="3000" dirty="0"/>
              <a:t>: </a:t>
            </a:r>
            <a:r>
              <a:rPr lang="ru-RU" sz="3000" dirty="0"/>
              <a:t>Дадаханов Дамир ИСИТ 2Б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2465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4DDB2A-2E3F-425F-A84E-9A816BC2F2D1}"/>
              </a:ext>
            </a:extLst>
          </p:cNvPr>
          <p:cNvSpPr txBox="1">
            <a:spLocks/>
          </p:cNvSpPr>
          <p:nvPr/>
        </p:nvSpPr>
        <p:spPr>
          <a:xfrm>
            <a:off x="279291" y="380614"/>
            <a:ext cx="6328844" cy="847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1200" b="1" dirty="0"/>
              <a:t>2. Тест кейс: Ввод некорректного имени или фамилии.</a:t>
            </a:r>
            <a:endParaRPr lang="ru-RU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91C4FC-BF13-4AD9-B7FA-E53945AE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20" y="1461256"/>
            <a:ext cx="3739818" cy="4019828"/>
          </a:xfrm>
        </p:spPr>
        <p:txBody>
          <a:bodyPr>
            <a:normAutofit fontScale="55000" lnSpcReduction="20000"/>
          </a:bodyPr>
          <a:lstStyle/>
          <a:p>
            <a:r>
              <a:rPr lang="ru-RU" sz="4600" b="1" dirty="0"/>
              <a:t>Шаги</a:t>
            </a:r>
            <a:r>
              <a:rPr lang="en-US" sz="4600" b="1" dirty="0"/>
              <a:t>:</a:t>
            </a:r>
          </a:p>
          <a:p>
            <a:pPr marL="0" indent="0">
              <a:buNone/>
            </a:pPr>
            <a:r>
              <a:rPr lang="ru-RU" sz="2700" b="1" dirty="0"/>
              <a:t> 1. Открыть приложение "Терминал Охранника".</a:t>
            </a:r>
          </a:p>
          <a:p>
            <a:pPr marL="0" indent="0">
              <a:buNone/>
            </a:pPr>
            <a:r>
              <a:rPr lang="ru-RU" sz="2700" b="1" dirty="0"/>
              <a:t> 2.Ввести некорректное имя или фамилию(что-то кроме букв).</a:t>
            </a:r>
          </a:p>
          <a:p>
            <a:pPr marL="0" indent="0">
              <a:buNone/>
            </a:pPr>
            <a:r>
              <a:rPr lang="ru-RU" sz="2700" b="1" dirty="0"/>
              <a:t> 3.Ввести корректные данные для остальных полей.</a:t>
            </a:r>
          </a:p>
          <a:p>
            <a:pPr marL="0" indent="0">
              <a:buNone/>
            </a:pPr>
            <a:r>
              <a:rPr lang="ru-RU" sz="2700" b="1" dirty="0"/>
              <a:t> 4.Выбрать действие "Вход".</a:t>
            </a:r>
          </a:p>
          <a:p>
            <a:pPr marL="0" indent="0">
              <a:buNone/>
            </a:pPr>
            <a:r>
              <a:rPr lang="ru-RU" sz="2700" b="1" dirty="0"/>
              <a:t> 5.Нажать кнопку "Сохранить".</a:t>
            </a:r>
          </a:p>
          <a:p>
            <a:r>
              <a:rPr lang="ru-RU" sz="4600" b="1" dirty="0"/>
              <a:t>Ожидаемый</a:t>
            </a:r>
            <a:r>
              <a:rPr lang="ru-RU" sz="3100" b="1" dirty="0"/>
              <a:t> </a:t>
            </a:r>
            <a:r>
              <a:rPr lang="ru-RU" sz="4600" b="1" dirty="0"/>
              <a:t>результат:</a:t>
            </a:r>
            <a:endParaRPr lang="en-US" sz="4600" b="1" dirty="0"/>
          </a:p>
          <a:p>
            <a:pPr marL="0" indent="0">
              <a:buNone/>
            </a:pPr>
            <a:r>
              <a:rPr lang="ru-RU" sz="2700" b="1" dirty="0"/>
              <a:t>Всплывающее окно с сообщением об ошибке по содержимому поля </a:t>
            </a:r>
            <a:r>
              <a:rPr lang="en-US" sz="2700" b="1" dirty="0"/>
              <a:t>“</a:t>
            </a:r>
            <a:r>
              <a:rPr lang="ru-RU" sz="2700" b="1" dirty="0"/>
              <a:t>Имя</a:t>
            </a:r>
            <a:r>
              <a:rPr lang="en-US" sz="2700" b="1" dirty="0"/>
              <a:t>” </a:t>
            </a:r>
            <a:r>
              <a:rPr lang="ru-RU" sz="2700" b="1" dirty="0"/>
              <a:t>или </a:t>
            </a:r>
            <a:r>
              <a:rPr lang="en-US" sz="2700" b="1" dirty="0"/>
              <a:t>“</a:t>
            </a:r>
            <a:r>
              <a:rPr lang="ru-RU" sz="2700" b="1" dirty="0"/>
              <a:t>Фамилия</a:t>
            </a:r>
            <a:r>
              <a:rPr lang="en-US" sz="2700" b="1" dirty="0"/>
              <a:t>”</a:t>
            </a:r>
            <a:r>
              <a:rPr lang="ru-RU" sz="2700" b="1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B0169-91E2-43B3-B147-68936804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98" y="1432518"/>
            <a:ext cx="7733332" cy="40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1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692F7-2F10-4BB1-B446-C6DB06F0F5E5}"/>
              </a:ext>
            </a:extLst>
          </p:cNvPr>
          <p:cNvSpPr txBox="1">
            <a:spLocks/>
          </p:cNvSpPr>
          <p:nvPr/>
        </p:nvSpPr>
        <p:spPr>
          <a:xfrm>
            <a:off x="279291" y="380614"/>
            <a:ext cx="6328844" cy="847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1200" b="1" dirty="0"/>
              <a:t>3. Тест кейс: Попытка выхода без предварительного входа.</a:t>
            </a:r>
            <a:endParaRPr lang="ru-RU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C1458D-7DCB-459D-B22C-960F71EC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9" y="1519745"/>
            <a:ext cx="4048161" cy="4041083"/>
          </a:xfrm>
        </p:spPr>
        <p:txBody>
          <a:bodyPr>
            <a:normAutofit fontScale="85000" lnSpcReduction="20000"/>
          </a:bodyPr>
          <a:lstStyle/>
          <a:p>
            <a:r>
              <a:rPr lang="ru-RU" sz="3500" b="1" dirty="0"/>
              <a:t>Шаги</a:t>
            </a:r>
            <a:r>
              <a:rPr lang="en-US" sz="4600" b="1" dirty="0"/>
              <a:t>:</a:t>
            </a:r>
            <a:endParaRPr lang="ru-RU" sz="4600" b="1" dirty="0"/>
          </a:p>
          <a:p>
            <a:pPr marL="0" indent="0">
              <a:buNone/>
            </a:pPr>
            <a:r>
              <a:rPr lang="ru-RU" sz="2100" b="1" dirty="0"/>
              <a:t> 1.Открыть приложение "Терминал Охранника".</a:t>
            </a:r>
          </a:p>
          <a:p>
            <a:pPr marL="0" indent="0">
              <a:buNone/>
            </a:pPr>
            <a:r>
              <a:rPr lang="ru-RU" sz="2100" b="1" dirty="0"/>
              <a:t> 2.Ввести данные для выхода без предварительного входа (корректный номер пропуска).</a:t>
            </a:r>
          </a:p>
          <a:p>
            <a:pPr marL="0" indent="0">
              <a:buNone/>
            </a:pPr>
            <a:r>
              <a:rPr lang="ru-RU" sz="2100" b="1" dirty="0"/>
              <a:t> 3.Выбрать действие "Выход".</a:t>
            </a:r>
          </a:p>
          <a:p>
            <a:pPr marL="0" indent="0">
              <a:buNone/>
            </a:pPr>
            <a:r>
              <a:rPr lang="ru-RU" sz="2100" b="1" dirty="0"/>
              <a:t> 4.Нажать кнопку "Сохранить".</a:t>
            </a:r>
          </a:p>
          <a:p>
            <a:r>
              <a:rPr lang="ru-RU" sz="2600" b="1" dirty="0"/>
              <a:t>Ожидаемый результат:</a:t>
            </a:r>
          </a:p>
          <a:p>
            <a:pPr marL="0" indent="0">
              <a:buNone/>
            </a:pPr>
            <a:r>
              <a:rPr lang="ru-RU" sz="2100" b="1" dirty="0"/>
              <a:t>Всплывающее окно с сообщением об ошибке "Не найден вход".</a:t>
            </a:r>
            <a:endParaRPr lang="en-US" sz="2100" b="1" dirty="0"/>
          </a:p>
          <a:p>
            <a:endParaRPr lang="en-US" sz="4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30C36-2E94-471F-B062-D4D05901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81" y="1519746"/>
            <a:ext cx="7373156" cy="3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B66A9-2F1A-49FC-A69F-FCCBDDA5FB7D}"/>
              </a:ext>
            </a:extLst>
          </p:cNvPr>
          <p:cNvSpPr txBox="1">
            <a:spLocks/>
          </p:cNvSpPr>
          <p:nvPr/>
        </p:nvSpPr>
        <p:spPr>
          <a:xfrm>
            <a:off x="279291" y="380614"/>
            <a:ext cx="6328844" cy="847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1200" b="1" dirty="0"/>
              <a:t>4. Тест кейс: попытка занять сотрудником гостевое место</a:t>
            </a:r>
            <a:endParaRPr lang="ru-RU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E570A-F19F-4391-A44B-2152C12A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2" y="1608449"/>
            <a:ext cx="4784651" cy="4388314"/>
          </a:xfrm>
        </p:spPr>
        <p:txBody>
          <a:bodyPr>
            <a:normAutofit fontScale="32500" lnSpcReduction="20000"/>
          </a:bodyPr>
          <a:lstStyle/>
          <a:p>
            <a:r>
              <a:rPr lang="ru-RU" sz="4600" b="1" dirty="0"/>
              <a:t>Шаги</a:t>
            </a:r>
            <a:r>
              <a:rPr lang="en-US" sz="4600" b="1" dirty="0"/>
              <a:t>:</a:t>
            </a:r>
          </a:p>
          <a:p>
            <a:pPr marL="0" indent="0">
              <a:buNone/>
            </a:pPr>
            <a:r>
              <a:rPr lang="ru-RU" sz="3100" b="1" dirty="0"/>
              <a:t> </a:t>
            </a:r>
            <a:r>
              <a:rPr lang="ru-RU" sz="3800" b="1" dirty="0"/>
              <a:t>1. Регистрация сотрудника(повторить действия два раза)</a:t>
            </a:r>
            <a:r>
              <a:rPr lang="en-US" sz="3800" b="1" dirty="0"/>
              <a:t> </a:t>
            </a:r>
            <a:endParaRPr lang="ru-RU" sz="3800" b="1" dirty="0"/>
          </a:p>
          <a:p>
            <a:pPr marL="0" indent="0">
              <a:buNone/>
            </a:pPr>
            <a:r>
              <a:rPr lang="ru-RU" sz="3700" b="1" dirty="0"/>
              <a:t>     </a:t>
            </a:r>
            <a:r>
              <a:rPr lang="en-US" sz="3700" b="1" dirty="0"/>
              <a:t>1</a:t>
            </a:r>
            <a:r>
              <a:rPr lang="ru-RU" sz="3500" b="1" dirty="0"/>
              <a:t>.2 Открыть приложение "Терминал Охранника".</a:t>
            </a:r>
          </a:p>
          <a:p>
            <a:pPr marL="0" indent="0">
              <a:buNone/>
            </a:pPr>
            <a:r>
              <a:rPr lang="en-US" sz="3500" b="1" dirty="0"/>
              <a:t>     1.</a:t>
            </a:r>
            <a:r>
              <a:rPr lang="ru-RU" sz="3500" b="1" dirty="0"/>
              <a:t>3  Ввести корректные данные для посещения: номер пропуска, имя, фамилию.</a:t>
            </a:r>
          </a:p>
          <a:p>
            <a:pPr marL="0" indent="0">
              <a:buNone/>
            </a:pPr>
            <a:r>
              <a:rPr lang="ru-RU" sz="3500" b="1" dirty="0"/>
              <a:t>     1.5 Включить чекбокс </a:t>
            </a:r>
            <a:r>
              <a:rPr lang="en-US" sz="3500" b="1" dirty="0"/>
              <a:t>“</a:t>
            </a:r>
            <a:r>
              <a:rPr lang="ru-RU" sz="3500" b="1" dirty="0"/>
              <a:t>Парковка</a:t>
            </a:r>
            <a:r>
              <a:rPr lang="en-US" sz="3500" b="1" dirty="0"/>
              <a:t>”</a:t>
            </a:r>
            <a:endParaRPr lang="ru-RU" sz="3500" b="1" dirty="0"/>
          </a:p>
          <a:p>
            <a:pPr marL="0" indent="0">
              <a:buNone/>
            </a:pPr>
            <a:r>
              <a:rPr lang="ru-RU" sz="3500" b="1" dirty="0"/>
              <a:t>     1.4  Выбрать действие "Вход".</a:t>
            </a:r>
            <a:endParaRPr lang="en-US" sz="3500" b="1" dirty="0"/>
          </a:p>
          <a:p>
            <a:pPr marL="0" indent="0">
              <a:buNone/>
            </a:pPr>
            <a:r>
              <a:rPr lang="ru-RU" sz="3500" b="1" dirty="0"/>
              <a:t>     1.5 Нажать кнопку "Сохранить".</a:t>
            </a:r>
          </a:p>
          <a:p>
            <a:r>
              <a:rPr lang="ru-RU" sz="4600" b="1" dirty="0"/>
              <a:t>Ожидаемый результат:</a:t>
            </a:r>
          </a:p>
          <a:p>
            <a:pPr marL="0" indent="0">
              <a:buNone/>
            </a:pPr>
            <a:r>
              <a:rPr lang="ru-RU" sz="3500" b="1" dirty="0"/>
              <a:t>-После регистрации второго сотрудника гостевые парковки становятся равны 0</a:t>
            </a:r>
            <a:r>
              <a:rPr lang="en-US" sz="3500" b="1" dirty="0"/>
              <a:t>,</a:t>
            </a:r>
            <a:r>
              <a:rPr lang="ru-RU" sz="3500" b="1" dirty="0"/>
              <a:t> парковка гостя зачисляется второму сотруднику </a:t>
            </a:r>
          </a:p>
          <a:p>
            <a:pPr marL="0" indent="0">
              <a:buNone/>
            </a:pPr>
            <a:r>
              <a:rPr lang="ru-RU" sz="3500" b="1" dirty="0"/>
              <a:t>-Данные успешно сохранены в базу данных.</a:t>
            </a:r>
          </a:p>
          <a:p>
            <a:pPr marL="0" indent="0">
              <a:buNone/>
            </a:pPr>
            <a:r>
              <a:rPr lang="ru-RU" sz="3500" b="1" dirty="0"/>
              <a:t>-Таблица посещений обновлена.</a:t>
            </a:r>
          </a:p>
          <a:p>
            <a:pPr marL="0" indent="0">
              <a:buNone/>
            </a:pPr>
            <a:r>
              <a:rPr lang="ru-RU" sz="3500" b="1" dirty="0"/>
              <a:t>-Подтверждение сохранения отображено.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D4174-BC62-4C85-AE33-6A3F5447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22" y="1608449"/>
            <a:ext cx="7144548" cy="37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F75C29-B253-48EE-BF24-761A15A82C29}"/>
              </a:ext>
            </a:extLst>
          </p:cNvPr>
          <p:cNvSpPr txBox="1">
            <a:spLocks/>
          </p:cNvSpPr>
          <p:nvPr/>
        </p:nvSpPr>
        <p:spPr>
          <a:xfrm>
            <a:off x="180753" y="380614"/>
            <a:ext cx="6328844" cy="847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1200" b="1" dirty="0"/>
              <a:t>5. Тест кейс: попытка занять гостем место сотрудника</a:t>
            </a:r>
            <a:endParaRPr lang="ru-RU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FD0E21-0B14-4F41-B795-04CAB907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1526395"/>
            <a:ext cx="4768703" cy="4087595"/>
          </a:xfrm>
        </p:spPr>
        <p:txBody>
          <a:bodyPr>
            <a:normAutofit fontScale="32500" lnSpcReduction="20000"/>
          </a:bodyPr>
          <a:lstStyle/>
          <a:p>
            <a:r>
              <a:rPr lang="ru-RU" sz="4600" b="1" dirty="0"/>
              <a:t>Шаги</a:t>
            </a:r>
            <a:r>
              <a:rPr lang="en-US" sz="4600" b="1" dirty="0"/>
              <a:t>:</a:t>
            </a:r>
          </a:p>
          <a:p>
            <a:pPr marL="0" indent="0">
              <a:buNone/>
            </a:pPr>
            <a:r>
              <a:rPr lang="ru-RU" sz="3100" b="1" dirty="0"/>
              <a:t> </a:t>
            </a:r>
            <a:r>
              <a:rPr lang="ru-RU" sz="4300" b="1" dirty="0"/>
              <a:t>1. Регистрация гостя(повторить действия два раза)</a:t>
            </a:r>
          </a:p>
          <a:p>
            <a:pPr marL="0" indent="0">
              <a:buNone/>
            </a:pPr>
            <a:r>
              <a:rPr lang="ru-RU" sz="3700" b="1" dirty="0"/>
              <a:t>     </a:t>
            </a:r>
            <a:r>
              <a:rPr lang="en-US" sz="3700" b="1" dirty="0"/>
              <a:t>1</a:t>
            </a:r>
            <a:r>
              <a:rPr lang="ru-RU" sz="3700" b="1" dirty="0"/>
              <a:t>.2 Открыть приложение "Терминал Охранника".</a:t>
            </a:r>
          </a:p>
          <a:p>
            <a:pPr marL="0" indent="0">
              <a:buNone/>
            </a:pPr>
            <a:r>
              <a:rPr lang="en-US" sz="3700" b="1" dirty="0"/>
              <a:t>     1.</a:t>
            </a:r>
            <a:r>
              <a:rPr lang="ru-RU" sz="3700" b="1" dirty="0"/>
              <a:t>3  Ввести корректные данные для посещения: номер пропуска, имя, фамилию</a:t>
            </a:r>
            <a:r>
              <a:rPr lang="en-US" sz="3700" b="1" dirty="0"/>
              <a:t>,</a:t>
            </a:r>
            <a:r>
              <a:rPr lang="ru-RU" sz="3700" b="1" dirty="0"/>
              <a:t> лимит часов</a:t>
            </a:r>
          </a:p>
          <a:p>
            <a:pPr marL="0" indent="0">
              <a:buNone/>
            </a:pPr>
            <a:r>
              <a:rPr lang="ru-RU" sz="3700" b="1" dirty="0"/>
              <a:t>     1.4 Включить чекбокс </a:t>
            </a:r>
            <a:r>
              <a:rPr lang="en-US" sz="3700" b="1" dirty="0"/>
              <a:t>“</a:t>
            </a:r>
            <a:r>
              <a:rPr lang="ru-RU" sz="3700" b="1" dirty="0"/>
              <a:t>Парковка</a:t>
            </a:r>
            <a:r>
              <a:rPr lang="en-US" sz="3700" b="1" dirty="0"/>
              <a:t>”</a:t>
            </a:r>
            <a:r>
              <a:rPr lang="ru-RU" sz="3700" b="1" dirty="0"/>
              <a:t>.</a:t>
            </a:r>
          </a:p>
          <a:p>
            <a:pPr marL="0" indent="0">
              <a:buNone/>
            </a:pPr>
            <a:r>
              <a:rPr lang="ru-RU" sz="3700" b="1" dirty="0"/>
              <a:t>     1.4  Выбрать действие "Вход".</a:t>
            </a:r>
            <a:endParaRPr lang="en-US" sz="3700" b="1" dirty="0"/>
          </a:p>
          <a:p>
            <a:pPr marL="0" indent="0">
              <a:buNone/>
            </a:pPr>
            <a:r>
              <a:rPr lang="ru-RU" sz="3700" b="1" dirty="0"/>
              <a:t>     1.5 Нажать кнопку "Сохранить".</a:t>
            </a:r>
          </a:p>
          <a:p>
            <a:r>
              <a:rPr lang="ru-RU" sz="4600" b="1" dirty="0"/>
              <a:t>Ожидаемый результат:</a:t>
            </a:r>
          </a:p>
          <a:p>
            <a:pPr marL="0" indent="0">
              <a:buNone/>
            </a:pPr>
            <a:r>
              <a:rPr lang="ru-RU" sz="3700" b="1" dirty="0"/>
              <a:t>-После регистрации второго гостя возникнет ошибка с сообщением </a:t>
            </a:r>
            <a:r>
              <a:rPr lang="en-US" sz="3700" b="1" dirty="0"/>
              <a:t>“</a:t>
            </a:r>
            <a:r>
              <a:rPr lang="ru-RU" sz="3700" b="1" dirty="0"/>
              <a:t>Доступных гостевых парковок больше нет</a:t>
            </a:r>
            <a:r>
              <a:rPr lang="en-US" sz="3700" b="1" dirty="0"/>
              <a:t>”</a:t>
            </a:r>
            <a:r>
              <a:rPr lang="ru-RU" sz="3700" b="1" dirty="0"/>
              <a:t>.</a:t>
            </a:r>
          </a:p>
          <a:p>
            <a:pPr marL="0" indent="0">
              <a:buNone/>
            </a:pPr>
            <a:r>
              <a:rPr lang="ru-RU" sz="3700" b="1" dirty="0"/>
              <a:t>-Данные успешно сохранены в базу данных.</a:t>
            </a:r>
          </a:p>
          <a:p>
            <a:pPr marL="0" indent="0">
              <a:buNone/>
            </a:pPr>
            <a:r>
              <a:rPr lang="ru-RU" sz="3700" b="1" dirty="0"/>
              <a:t>-Таблица посещений обновлена.</a:t>
            </a:r>
          </a:p>
          <a:p>
            <a:pPr marL="0" indent="0">
              <a:buNone/>
            </a:pPr>
            <a:r>
              <a:rPr lang="ru-RU" sz="3700" b="1" dirty="0"/>
              <a:t>-Подтверждение сохранения отображено.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AA9BE-A1CB-4EE0-9378-BC8D7238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35" y="1526395"/>
            <a:ext cx="7158112" cy="37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DA5-EB65-4A06-8FC1-6FAE04FA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40" y="75262"/>
            <a:ext cx="9633097" cy="2513766"/>
          </a:xfrm>
        </p:spPr>
        <p:txBody>
          <a:bodyPr/>
          <a:lstStyle/>
          <a:p>
            <a:r>
              <a:rPr lang="ru-RU" sz="3800" b="1" dirty="0"/>
              <a:t>Б) Обратная связь от пользователей и предложения по</a:t>
            </a:r>
            <a:br>
              <a:rPr lang="ru-RU" sz="3800" b="1" dirty="0"/>
            </a:br>
            <a:r>
              <a:rPr lang="ru-RU" sz="3800" b="1" dirty="0"/>
              <a:t>дальнейшему улучшению приложения</a:t>
            </a:r>
            <a:r>
              <a:rPr lang="en-US" sz="3800" b="1" dirty="0"/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D19F21-EB54-4B2B-AB2B-61A8E6DC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40" y="2662519"/>
            <a:ext cx="9670311" cy="4195481"/>
          </a:xfrm>
        </p:spPr>
        <p:txBody>
          <a:bodyPr>
            <a:normAutofit/>
          </a:bodyPr>
          <a:lstStyle/>
          <a:p>
            <a:r>
              <a:rPr lang="ru-RU" sz="3000" dirty="0"/>
              <a:t>Проведенные тесты подтвердили эффективность и надежность приложения. Обратная связь от пользователей позволила учесть опыт использования для будущих улучшений.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225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D6E6-8F7D-4408-92EC-15FE1000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1898" cy="1400530"/>
          </a:xfrm>
        </p:spPr>
        <p:txBody>
          <a:bodyPr/>
          <a:lstStyle/>
          <a:p>
            <a:r>
              <a:rPr lang="ru-RU" b="1" dirty="0"/>
              <a:t>В) Планы по дальнейшей разработке и внедрению новых функций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ABA0-29AC-4F84-9711-F972C459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662519"/>
            <a:ext cx="8946541" cy="4195481"/>
          </a:xfrm>
        </p:spPr>
        <p:txBody>
          <a:bodyPr>
            <a:normAutofit/>
          </a:bodyPr>
          <a:lstStyle/>
          <a:p>
            <a:r>
              <a:rPr lang="ru-RU" sz="3200" dirty="0"/>
              <a:t>Планируется расширение функционала, улучшение интерфейса и внедрение новых возможностей для более эффективного управления безопасностью и учетом посещаемости.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648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D1A9-AF12-4909-BBD4-35168EE2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36706"/>
            <a:ext cx="9404723" cy="1128568"/>
          </a:xfrm>
        </p:spPr>
        <p:txBody>
          <a:bodyPr/>
          <a:lstStyle/>
          <a:p>
            <a:pPr algn="ctr"/>
            <a:r>
              <a:rPr lang="ru-RU" sz="4800" b="1" dirty="0"/>
              <a:t>Заключение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D6B3-D70F-41D6-81ED-EBB060DB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23" y="952447"/>
            <a:ext cx="10050241" cy="5905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А) </a:t>
            </a:r>
            <a:r>
              <a:rPr lang="ru-RU" sz="2200" b="1" dirty="0"/>
              <a:t>Подведение итогов и оценка достигнутых результатов:</a:t>
            </a:r>
          </a:p>
          <a:p>
            <a:r>
              <a:rPr lang="ru-RU" b="1" dirty="0"/>
              <a:t>Достижения:</a:t>
            </a:r>
            <a:r>
              <a:rPr lang="ru-RU" dirty="0"/>
              <a:t> Создание удобного инструмента для учета посещаемости и контроля парковки.</a:t>
            </a:r>
          </a:p>
          <a:p>
            <a:r>
              <a:rPr lang="ru-RU" b="1" dirty="0"/>
              <a:t>Оценка результатов:</a:t>
            </a:r>
            <a:r>
              <a:rPr lang="ru-RU" dirty="0"/>
              <a:t> Положительное влияние на эффективность и безопасность.</a:t>
            </a:r>
          </a:p>
          <a:p>
            <a:pPr marL="0" indent="0">
              <a:buNone/>
            </a:pPr>
            <a:r>
              <a:rPr lang="ru-RU" sz="2200" b="1" dirty="0"/>
              <a:t>Б) Возможные перспективы и применение приложения терминала охранника:</a:t>
            </a:r>
          </a:p>
          <a:p>
            <a:r>
              <a:rPr lang="ru-RU" b="1" dirty="0"/>
              <a:t>Расширение использования:</a:t>
            </a:r>
            <a:r>
              <a:rPr lang="ru-RU" dirty="0"/>
              <a:t> В других сферах, где требуется учет посещений.</a:t>
            </a:r>
          </a:p>
          <a:p>
            <a:r>
              <a:rPr lang="ru-RU" b="1" dirty="0"/>
              <a:t>Повышение безопасности:</a:t>
            </a:r>
            <a:r>
              <a:rPr lang="ru-RU" dirty="0"/>
              <a:t> Эффективное средство контроля доступа.</a:t>
            </a:r>
          </a:p>
          <a:p>
            <a:pPr marL="0" indent="0">
              <a:buNone/>
            </a:pPr>
            <a:r>
              <a:rPr lang="ru-RU" sz="2200" b="1" dirty="0"/>
              <a:t>В) Благодарности и завершающие слова:</a:t>
            </a:r>
          </a:p>
          <a:p>
            <a:r>
              <a:rPr lang="ru-RU" b="1" dirty="0"/>
              <a:t>Благодарность за участие:</a:t>
            </a:r>
            <a:r>
              <a:rPr lang="ru-RU" dirty="0"/>
              <a:t> студенту первого курса ИСИТ 2Б Дадаханову Дамиру </a:t>
            </a:r>
          </a:p>
          <a:p>
            <a:r>
              <a:rPr lang="ru-RU" b="1" dirty="0"/>
              <a:t>Завершающие слова:</a:t>
            </a:r>
            <a:r>
              <a:rPr lang="ru-RU" dirty="0"/>
              <a:t> Обещание продолжения поддержки и улучшения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32860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0C6A-58ED-4148-A301-9D209AA9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943" y="167918"/>
            <a:ext cx="4318114" cy="72722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Введение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2BAB-31CA-4A25-9FA0-48F83930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18" y="1019431"/>
            <a:ext cx="10809963" cy="5998058"/>
          </a:xfrm>
        </p:spPr>
        <p:txBody>
          <a:bodyPr>
            <a:noAutofit/>
          </a:bodyPr>
          <a:lstStyle/>
          <a:p>
            <a:r>
              <a:rPr lang="ru-RU" sz="1900" b="1" i="1" dirty="0"/>
              <a:t>А) Представление</a:t>
            </a:r>
            <a:r>
              <a:rPr lang="en-US" sz="1900" b="1" i="1" dirty="0"/>
              <a:t>:</a:t>
            </a:r>
          </a:p>
          <a:p>
            <a:pPr marL="0" indent="0">
              <a:buNone/>
            </a:pPr>
            <a:r>
              <a:rPr lang="ru-RU" sz="1900" dirty="0"/>
              <a:t>В наше время, где безопасность и эффективность играют ключевую роль, управление посещаемостью становится насущной необходимостью. "Терминал Охранника" - это средство, которое упростит задачи нашей охраны, обеспечивая точный учет времени, контроль парковки и удобный доступ к данным.</a:t>
            </a:r>
          </a:p>
          <a:p>
            <a:r>
              <a:rPr lang="ru-RU" sz="1900" b="1" i="1" dirty="0"/>
              <a:t>Б) Описание целей и задач разработки приложения</a:t>
            </a:r>
            <a:r>
              <a:rPr lang="en-US" sz="1900" b="1" i="1" dirty="0"/>
              <a:t>:</a:t>
            </a:r>
            <a:endParaRPr lang="ru-RU" sz="1900" b="1" i="1" dirty="0"/>
          </a:p>
          <a:p>
            <a:pPr marL="0" indent="0">
              <a:buNone/>
            </a:pPr>
            <a:r>
              <a:rPr lang="ru-RU" sz="1900" dirty="0"/>
              <a:t>Цель проекта - создание надежного инструмента для учета посещаемости и контроля парковки. Задачи включают в себя разработку интуитивного интерфейса, реализацию системы учета времени и парковочных мест, а также обеспечение стабильной работы приложения.</a:t>
            </a:r>
            <a:endParaRPr lang="en-US" sz="1900" dirty="0"/>
          </a:p>
          <a:p>
            <a:r>
              <a:rPr lang="ru-RU" sz="1900" b="1" i="1" dirty="0"/>
              <a:t>В) Обзор текущей ситуации и необходимость использования такого приложения</a:t>
            </a:r>
            <a:r>
              <a:rPr lang="en-US" sz="1900" b="1" i="1" dirty="0"/>
              <a:t>:</a:t>
            </a:r>
          </a:p>
          <a:p>
            <a:pPr marL="0" indent="0">
              <a:buNone/>
            </a:pPr>
            <a:r>
              <a:rPr lang="en-US" sz="1900" b="1" i="1" dirty="0"/>
              <a:t>-</a:t>
            </a:r>
            <a:r>
              <a:rPr lang="ru-RU" sz="1900" b="1" i="1" dirty="0"/>
              <a:t>Текущая ситуация: </a:t>
            </a:r>
            <a:r>
              <a:rPr lang="ru-RU" sz="1900" dirty="0"/>
              <a:t>Отсутствие системы учета, неудобство и потеря времени при ручном ведении журналов.</a:t>
            </a:r>
          </a:p>
          <a:p>
            <a:pPr marL="0" indent="0">
              <a:buNone/>
            </a:pPr>
            <a:r>
              <a:rPr lang="en-US" sz="1900" b="1" i="1" dirty="0"/>
              <a:t>-</a:t>
            </a:r>
            <a:r>
              <a:rPr lang="ru-RU" sz="1900" b="1" i="1" dirty="0"/>
              <a:t>Необходимость приложения:</a:t>
            </a:r>
            <a:r>
              <a:rPr lang="ru-RU" sz="1900" i="1" dirty="0"/>
              <a:t> </a:t>
            </a:r>
            <a:r>
              <a:rPr lang="ru-RU" sz="1900" dirty="0"/>
              <a:t>Автоматизация учета, повышение эффективности охраны, точность и надежность данных.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81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D-58AE-43D9-ACA6-B3F35B3E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98" y="2842998"/>
            <a:ext cx="10647403" cy="1057507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Обзор функциональности</a:t>
            </a:r>
            <a:r>
              <a:rPr lang="en-US" sz="4400" b="1" dirty="0"/>
              <a:t> </a:t>
            </a:r>
            <a:r>
              <a:rPr lang="ru-RU" sz="4400" b="1" dirty="0"/>
              <a:t>приложения</a:t>
            </a:r>
            <a:r>
              <a:rPr lang="en-US" sz="4400" b="1" dirty="0"/>
              <a:t>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A21C-DB46-4E12-95C7-8A709314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39" y="447401"/>
            <a:ext cx="11251722" cy="1400530"/>
          </a:xfrm>
        </p:spPr>
        <p:txBody>
          <a:bodyPr/>
          <a:lstStyle/>
          <a:p>
            <a:r>
              <a:rPr lang="ru-RU" b="1" dirty="0"/>
              <a:t>А) Основные возможности и преимущества терминала охранника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FFFA2-EEA2-450E-B63C-33031BEE1E9E}"/>
              </a:ext>
            </a:extLst>
          </p:cNvPr>
          <p:cNvSpPr/>
          <p:nvPr/>
        </p:nvSpPr>
        <p:spPr>
          <a:xfrm>
            <a:off x="470139" y="2130395"/>
            <a:ext cx="10837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/>
              <a:t>Учет времени: </a:t>
            </a:r>
            <a:r>
              <a:rPr lang="ru-RU" sz="3600" dirty="0"/>
              <a:t>Вход и выход для гостей и сотрудников.</a:t>
            </a:r>
          </a:p>
          <a:p>
            <a:r>
              <a:rPr lang="ru-RU" sz="3600" b="1" i="1" dirty="0"/>
              <a:t>Парковка:</a:t>
            </a:r>
            <a:r>
              <a:rPr lang="ru-RU" sz="3600" dirty="0"/>
              <a:t> Учет использования парковочных мест для сотрудников и гостей.</a:t>
            </a:r>
          </a:p>
          <a:p>
            <a:r>
              <a:rPr lang="ru-RU" sz="3600" b="1" i="1" dirty="0"/>
              <a:t>Лимит часов: </a:t>
            </a:r>
            <a:r>
              <a:rPr lang="ru-RU" sz="3600" dirty="0"/>
              <a:t>Контроль времени пребывания гостей.</a:t>
            </a:r>
          </a:p>
        </p:txBody>
      </p:sp>
    </p:spTree>
    <p:extLst>
      <p:ext uri="{BB962C8B-B14F-4D97-AF65-F5344CB8AC3E}">
        <p14:creationId xmlns:p14="http://schemas.microsoft.com/office/powerpoint/2010/main" val="31926323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8021-8688-4CCB-9DE2-A7F650FD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0" y="319811"/>
            <a:ext cx="9678103" cy="1400530"/>
          </a:xfrm>
        </p:spPr>
        <p:txBody>
          <a:bodyPr/>
          <a:lstStyle/>
          <a:p>
            <a:r>
              <a:rPr lang="ru-RU" b="1" dirty="0"/>
              <a:t>Б) Описание различных модулей и их функциональности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10AD-4DA9-4F56-B888-BBD7473D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0" y="2063551"/>
            <a:ext cx="10358586" cy="4195481"/>
          </a:xfrm>
        </p:spPr>
        <p:txBody>
          <a:bodyPr>
            <a:noAutofit/>
          </a:bodyPr>
          <a:lstStyle/>
          <a:p>
            <a:r>
              <a:rPr lang="ru-RU" sz="3000" b="1" i="1" dirty="0"/>
              <a:t>Модуль ввода данных:</a:t>
            </a:r>
            <a:r>
              <a:rPr lang="ru-RU" sz="3000" i="1" dirty="0"/>
              <a:t> </a:t>
            </a:r>
            <a:r>
              <a:rPr lang="ru-RU" sz="3000" dirty="0"/>
              <a:t>Простой и понятный интерфейс для быстрого внесения информации.</a:t>
            </a:r>
          </a:p>
          <a:p>
            <a:r>
              <a:rPr lang="ru-RU" sz="3000" b="1" i="1" dirty="0"/>
              <a:t>Модуль парковки:</a:t>
            </a:r>
            <a:r>
              <a:rPr lang="ru-RU" sz="3000" dirty="0"/>
              <a:t> Эффективное использование парковочных мест.</a:t>
            </a:r>
          </a:p>
          <a:p>
            <a:r>
              <a:rPr lang="ru-RU" sz="3000" b="1" i="1" dirty="0"/>
              <a:t>Модуль учета времени:</a:t>
            </a:r>
            <a:r>
              <a:rPr lang="ru-RU" sz="3000" i="1" dirty="0"/>
              <a:t> </a:t>
            </a:r>
            <a:r>
              <a:rPr lang="ru-RU" sz="3000" dirty="0"/>
              <a:t>Отметка входа и выхода.</a:t>
            </a:r>
          </a:p>
          <a:p>
            <a:r>
              <a:rPr lang="ru-RU" sz="3000" b="1" i="1" dirty="0"/>
              <a:t>Модуль парковки:</a:t>
            </a:r>
            <a:r>
              <a:rPr lang="ru-RU" sz="3000" dirty="0"/>
              <a:t> Эффективное использование парковочных мест.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380487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66A6-2387-4CD1-A302-646FDB03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21" y="122473"/>
            <a:ext cx="10813534" cy="1216122"/>
          </a:xfrm>
        </p:spPr>
        <p:txBody>
          <a:bodyPr/>
          <a:lstStyle/>
          <a:p>
            <a:r>
              <a:rPr lang="ru-RU" sz="3500" b="1" dirty="0"/>
              <a:t>В) Демонстрация интерфейса и основных элементов приложения</a:t>
            </a:r>
            <a:endParaRPr lang="en-US" sz="3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99A82-785B-4B2B-851A-3B7276B5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4" y="1338595"/>
            <a:ext cx="9845749" cy="5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25A7-42BF-4231-B55A-414ABDC8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0" y="362341"/>
            <a:ext cx="10753607" cy="1400530"/>
          </a:xfrm>
        </p:spPr>
        <p:txBody>
          <a:bodyPr/>
          <a:lstStyle/>
          <a:p>
            <a:r>
              <a:rPr lang="ru-RU" sz="4000" b="1" dirty="0"/>
              <a:t>Архитектура и технические решения: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7C63-F52D-4FAA-B628-055FFC9B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30" y="1425597"/>
            <a:ext cx="10413365" cy="4576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000" b="1" i="1" dirty="0"/>
              <a:t>А) Обзор архитектуры приложения</a:t>
            </a:r>
            <a:r>
              <a:rPr lang="en-US" sz="3000" b="1" i="1" dirty="0"/>
              <a:t>:</a:t>
            </a:r>
            <a:endParaRPr lang="ru-RU" sz="3000" b="1" i="1" dirty="0"/>
          </a:p>
          <a:p>
            <a:r>
              <a:rPr lang="ru-RU" sz="2500" b="1" i="1" dirty="0"/>
              <a:t>Многоуровневая архитектура:</a:t>
            </a:r>
            <a:r>
              <a:rPr lang="ru-RU" sz="2500" i="1" dirty="0"/>
              <a:t> </a:t>
            </a:r>
            <a:r>
              <a:rPr lang="ru-RU" sz="2500" dirty="0"/>
              <a:t>Разделение интерфейса, логики и хранения данных.</a:t>
            </a:r>
          </a:p>
          <a:p>
            <a:r>
              <a:rPr lang="ru-RU" sz="2500" b="1" i="1" dirty="0"/>
              <a:t>Использование PyQt6 и SQLite:</a:t>
            </a:r>
            <a:r>
              <a:rPr lang="ru-RU" sz="2500" dirty="0"/>
              <a:t> Графический интерфейс и хранение данных.</a:t>
            </a:r>
          </a:p>
          <a:p>
            <a:pPr marL="0" indent="0">
              <a:buNone/>
            </a:pPr>
            <a:r>
              <a:rPr lang="ru-RU" sz="3000" b="1" dirty="0"/>
              <a:t>Б) Описание используемых технологий и инструментов</a:t>
            </a:r>
            <a:r>
              <a:rPr lang="en-US" sz="3000" b="1" dirty="0"/>
              <a:t>:</a:t>
            </a:r>
          </a:p>
          <a:p>
            <a:r>
              <a:rPr lang="ru-RU" sz="2500" b="1" i="1" dirty="0"/>
              <a:t>PyQt6:</a:t>
            </a:r>
            <a:r>
              <a:rPr lang="ru-RU" sz="2500" dirty="0"/>
              <a:t> Создание графического интерфейса.</a:t>
            </a:r>
          </a:p>
          <a:p>
            <a:r>
              <a:rPr lang="ru-RU" sz="2500" b="1" i="1" dirty="0"/>
              <a:t>SQLite:</a:t>
            </a:r>
            <a:r>
              <a:rPr lang="ru-RU" sz="2500" i="1" dirty="0"/>
              <a:t> </a:t>
            </a:r>
            <a:r>
              <a:rPr lang="ru-RU" sz="2500" dirty="0"/>
              <a:t>Хранение данных</a:t>
            </a:r>
            <a:r>
              <a:rPr lang="en-US" sz="2500" dirty="0"/>
              <a:t>.</a:t>
            </a:r>
          </a:p>
          <a:p>
            <a:r>
              <a:rPr lang="ru-RU" sz="2500" b="1" i="1" dirty="0"/>
              <a:t>Python:</a:t>
            </a:r>
            <a:r>
              <a:rPr lang="ru-RU" sz="2500" dirty="0"/>
              <a:t> Язык программирования для разработки.</a:t>
            </a:r>
          </a:p>
          <a:p>
            <a:pPr marL="0" indent="0">
              <a:buNone/>
            </a:pPr>
            <a:endParaRPr lang="ru-RU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5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92CE-12F6-48E1-A1D2-CDA8874A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" y="325127"/>
            <a:ext cx="8425077" cy="1891761"/>
          </a:xfrm>
        </p:spPr>
        <p:txBody>
          <a:bodyPr/>
          <a:lstStyle/>
          <a:p>
            <a:r>
              <a:rPr lang="ru-RU" sz="4500" b="1" dirty="0"/>
              <a:t>Результаты тестирования и обратная связь.</a:t>
            </a:r>
            <a:endParaRPr lang="en-US" sz="45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AB966-4A7B-4C04-8600-287D49209D2B}"/>
              </a:ext>
            </a:extLst>
          </p:cNvPr>
          <p:cNvSpPr/>
          <p:nvPr/>
        </p:nvSpPr>
        <p:spPr>
          <a:xfrm>
            <a:off x="120502" y="3180540"/>
            <a:ext cx="1195099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b="1" dirty="0"/>
              <a:t>А) Описание проведенных тестов и их результаты.</a:t>
            </a:r>
            <a:endParaRPr lang="en-US" sz="3500" b="1" dirty="0"/>
          </a:p>
          <a:p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64987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E8CD-0F12-4C53-8827-A76C95F5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90" y="1525051"/>
            <a:ext cx="3729184" cy="4209718"/>
          </a:xfrm>
        </p:spPr>
        <p:txBody>
          <a:bodyPr>
            <a:normAutofit fontScale="77500" lnSpcReduction="20000"/>
          </a:bodyPr>
          <a:lstStyle/>
          <a:p>
            <a:r>
              <a:rPr lang="ru-RU" sz="3100" b="1" dirty="0"/>
              <a:t>Шаги</a:t>
            </a:r>
            <a:r>
              <a:rPr lang="en-US" sz="31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      1.</a:t>
            </a:r>
            <a:r>
              <a:rPr lang="ru-RU" sz="1800" b="1" dirty="0"/>
              <a:t>Открыть приложение "Терминал Охранника".</a:t>
            </a:r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ru-RU" sz="1800" b="1" dirty="0"/>
              <a:t> 2.Ввести корректные данные для посещения: номер пропуска, имя, фамилию.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ru-RU" sz="1800" b="1" dirty="0"/>
              <a:t>3.Выбрать действие "Вход".</a:t>
            </a:r>
            <a:endParaRPr lang="en-US" sz="1800" b="1" dirty="0"/>
          </a:p>
          <a:p>
            <a:pPr marL="0" indent="0">
              <a:buNone/>
            </a:pPr>
            <a:r>
              <a:rPr lang="ru-RU" sz="1800" b="1" dirty="0"/>
              <a:t>      4.Нажать кнопку "Сохранить".</a:t>
            </a:r>
            <a:endParaRPr lang="en-US" sz="1800" b="1" dirty="0"/>
          </a:p>
          <a:p>
            <a:r>
              <a:rPr lang="ru-RU" sz="3100" b="1" dirty="0"/>
              <a:t>Ожидаемый результат:</a:t>
            </a:r>
            <a:endParaRPr lang="en-US" sz="3100" b="1" dirty="0"/>
          </a:p>
          <a:p>
            <a:pPr marL="0" indent="0">
              <a:buNone/>
            </a:pPr>
            <a:r>
              <a:rPr lang="ru-RU" sz="1800" b="1" dirty="0"/>
              <a:t>-Данные успешно сохранены в базу данных.</a:t>
            </a:r>
          </a:p>
          <a:p>
            <a:pPr marL="0" indent="0">
              <a:buNone/>
            </a:pPr>
            <a:r>
              <a:rPr lang="ru-RU" sz="1800" b="1" dirty="0"/>
              <a:t>-Таблица посещений обновлена.</a:t>
            </a:r>
          </a:p>
          <a:p>
            <a:pPr marL="0" indent="0">
              <a:buNone/>
            </a:pPr>
            <a:r>
              <a:rPr lang="ru-RU" sz="1800" b="1" dirty="0"/>
              <a:t>-Подтверждение сохранения отображено.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1AF77F-AF7A-4FC6-8025-9CA53B7F5BE7}"/>
              </a:ext>
            </a:extLst>
          </p:cNvPr>
          <p:cNvSpPr txBox="1">
            <a:spLocks/>
          </p:cNvSpPr>
          <p:nvPr/>
        </p:nvSpPr>
        <p:spPr>
          <a:xfrm>
            <a:off x="279291" y="380615"/>
            <a:ext cx="7200714" cy="742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1200" b="1" dirty="0"/>
              <a:t>1.Тест кейс: Ввод корректных данных при посещении сотрудника.</a:t>
            </a:r>
            <a:endParaRPr lang="en-US" sz="11200" b="1" dirty="0"/>
          </a:p>
          <a:p>
            <a:endParaRPr lang="ru-RU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9D2F2-1131-4356-A96A-362439E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74" y="1525050"/>
            <a:ext cx="7679696" cy="39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908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Терминал Охранника - Учет посещаемости</vt:lpstr>
      <vt:lpstr>Введение</vt:lpstr>
      <vt:lpstr>Обзор функциональности приложения. </vt:lpstr>
      <vt:lpstr>А) Основные возможности и преимущества терминала охранника</vt:lpstr>
      <vt:lpstr>Б) Описание различных модулей и их функциональности</vt:lpstr>
      <vt:lpstr>В) Демонстрация интерфейса и основных элементов приложения</vt:lpstr>
      <vt:lpstr>Архитектура и технические решения:</vt:lpstr>
      <vt:lpstr>Результаты тестирования и обратная связь.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Б) Обратная связь от пользователей и предложения по дальнейшему улучшению приложения:</vt:lpstr>
      <vt:lpstr>В) Планы по дальнейшей разработке и внедрению новых функций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 - Учет посещаемости</dc:title>
  <dc:creator>Damir</dc:creator>
  <cp:lastModifiedBy>Damir</cp:lastModifiedBy>
  <cp:revision>35</cp:revision>
  <dcterms:created xsi:type="dcterms:W3CDTF">2023-12-22T18:44:26Z</dcterms:created>
  <dcterms:modified xsi:type="dcterms:W3CDTF">2023-12-22T22:28:08Z</dcterms:modified>
</cp:coreProperties>
</file>