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webextensions/taskpanes.xml" ContentType="application/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s/slide1.xml" ContentType="application/vnd.openxmlformats-officedocument.presentationml.slide+xml"/>
  <Override PartName="/ppt/slides/_rels/slide4.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microsoft.com/office/2011/relationships/webextensiontaskpanes" Target="ppt/webextensions/taskpanes.xml"/><Relationship Id="rId8"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8"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29"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3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3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4"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6"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37"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38"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39"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40"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41"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9"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6"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0" y="6537960"/>
            <a:ext cx="12191040" cy="21924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IE" sz="850" spc="-1" strike="noStrike">
                <a:solidFill>
                  <a:srgbClr val="000000"/>
                </a:solidFill>
                <a:latin typeface="Microsoft Sans Serif"/>
                <a:ea typeface="DejaVu Sans"/>
              </a:rPr>
              <a:t> </a:t>
            </a:r>
            <a:endParaRPr b="0" lang="en-US" sz="850" spc="-1" strike="noStrike">
              <a:latin typeface="Arial"/>
            </a:endParaRPr>
          </a:p>
        </p:txBody>
      </p:sp>
      <p:sp>
        <p:nvSpPr>
          <p:cNvPr id="1" name="CustomShape 2"/>
          <p:cNvSpPr/>
          <p:nvPr/>
        </p:nvSpPr>
        <p:spPr>
          <a:xfrm>
            <a:off x="4375440" y="6381360"/>
            <a:ext cx="3490560" cy="302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IE" sz="1400" spc="-1" strike="noStrike">
                <a:solidFill>
                  <a:srgbClr val="0c0c0c"/>
                </a:solidFill>
                <a:latin typeface="Arial"/>
                <a:ea typeface="DejaVu Sans"/>
              </a:rPr>
              <a:t>ETH XACC School, 11 – 15 January 2021</a:t>
            </a:r>
            <a:endParaRPr b="0" lang="en-US" sz="1400" spc="-1" strike="noStrike">
              <a:latin typeface="Arial"/>
            </a:endParaRPr>
          </a:p>
        </p:txBody>
      </p:sp>
      <p:pic>
        <p:nvPicPr>
          <p:cNvPr id="2" name="Picture 8" descr="A picture containing text&#10;&#10;Description automatically generated"/>
          <p:cNvPicPr/>
          <p:nvPr/>
        </p:nvPicPr>
        <p:blipFill>
          <a:blip r:embed="rId2"/>
          <a:stretch/>
        </p:blipFill>
        <p:spPr>
          <a:xfrm>
            <a:off x="479520" y="6237360"/>
            <a:ext cx="1270440" cy="527760"/>
          </a:xfrm>
          <a:prstGeom prst="rect">
            <a:avLst/>
          </a:prstGeom>
          <a:ln>
            <a:noFill/>
          </a:ln>
        </p:spPr>
      </p:pic>
      <p:sp>
        <p:nvSpPr>
          <p:cNvPr id="3" name="CustomShape 3"/>
          <p:cNvSpPr/>
          <p:nvPr/>
        </p:nvSpPr>
        <p:spPr>
          <a:xfrm>
            <a:off x="0" y="0"/>
            <a:ext cx="12191040" cy="842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4" name="PlaceHolder 4"/>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5"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CustomShape 1"/>
          <p:cNvSpPr/>
          <p:nvPr/>
        </p:nvSpPr>
        <p:spPr>
          <a:xfrm>
            <a:off x="548640" y="1280160"/>
            <a:ext cx="5363280" cy="2396880"/>
          </a:xfrm>
          <a:prstGeom prst="rect">
            <a:avLst/>
          </a:prstGeom>
          <a:noFill/>
          <a:ln>
            <a:noFill/>
          </a:ln>
        </p:spPr>
        <p:style>
          <a:lnRef idx="0"/>
          <a:fillRef idx="0"/>
          <a:effectRef idx="0"/>
          <a:fontRef idx="minor"/>
        </p:style>
        <p:txBody>
          <a:bodyPr lIns="90000" rIns="90000" tIns="45000" bIns="45000">
            <a:noAutofit/>
          </a:bodyPr>
          <a:p>
            <a:pPr marL="235080" indent="-234000">
              <a:lnSpc>
                <a:spcPct val="100000"/>
              </a:lnSpc>
              <a:spcBef>
                <a:spcPts val="1599"/>
              </a:spcBef>
              <a:buClr>
                <a:srgbClr val="e20000"/>
              </a:buClr>
              <a:buSzPct val="80000"/>
              <a:buFont typeface="Webdings" charset="2"/>
              <a:buChar char=""/>
            </a:pPr>
            <a:r>
              <a:rPr b="0" lang="en-IE" sz="2400" spc="-1" strike="noStrike">
                <a:solidFill>
                  <a:srgbClr val="0c0c0c"/>
                </a:solidFill>
                <a:latin typeface="Arial"/>
                <a:ea typeface="DejaVu Sans"/>
              </a:rPr>
              <a:t>Summary</a:t>
            </a:r>
            <a:endParaRPr b="0" lang="en-US" sz="2400" spc="-1" strike="noStrike">
              <a:latin typeface="Arial"/>
            </a:endParaRPr>
          </a:p>
          <a:p>
            <a:pPr lvl="1" marL="452880" indent="-219240">
              <a:lnSpc>
                <a:spcPct val="95000"/>
              </a:lnSpc>
              <a:spcBef>
                <a:spcPts val="601"/>
              </a:spcBef>
              <a:buClr>
                <a:srgbClr val="e20000"/>
              </a:buClr>
              <a:buSzPct val="80000"/>
              <a:buFont typeface="Wingdings 3" charset="2"/>
              <a:buChar char=""/>
            </a:pPr>
            <a:r>
              <a:rPr b="0" lang="en-IE" sz="2000" spc="-1" strike="noStrike">
                <a:solidFill>
                  <a:srgbClr val="0c0c0c"/>
                </a:solidFill>
                <a:latin typeface="Arial"/>
                <a:ea typeface="DejaVu Sans"/>
              </a:rPr>
              <a:t>Plan – To accelerate median_blur</a:t>
            </a:r>
            <a:endParaRPr b="0" lang="en-US" sz="2000" spc="-1" strike="noStrike">
              <a:latin typeface="Arial"/>
            </a:endParaRPr>
          </a:p>
          <a:p>
            <a:pPr lvl="1" marL="452880" indent="-219240">
              <a:lnSpc>
                <a:spcPct val="95000"/>
              </a:lnSpc>
              <a:spcBef>
                <a:spcPts val="601"/>
              </a:spcBef>
              <a:buClr>
                <a:srgbClr val="e20000"/>
              </a:buClr>
              <a:buSzPct val="80000"/>
              <a:buFont typeface="Wingdings 3" charset="2"/>
              <a:buChar char=""/>
            </a:pPr>
            <a:r>
              <a:rPr b="0" lang="en-IE" sz="2000" spc="-1" strike="noStrike">
                <a:solidFill>
                  <a:srgbClr val="0c0c0c"/>
                </a:solidFill>
                <a:latin typeface="Arial"/>
                <a:ea typeface="DejaVu Sans"/>
              </a:rPr>
              <a:t>Final project – Used median_blur and hist_equalizer to try to improve stereo vision for depth estimation</a:t>
            </a:r>
            <a:endParaRPr b="0" lang="en-US" sz="2000" spc="-1" strike="noStrike">
              <a:latin typeface="Arial"/>
            </a:endParaRPr>
          </a:p>
          <a:p>
            <a:pPr>
              <a:lnSpc>
                <a:spcPct val="100000"/>
              </a:lnSpc>
              <a:spcBef>
                <a:spcPts val="1599"/>
              </a:spcBef>
            </a:pPr>
            <a:endParaRPr b="0" lang="en-US" sz="2000" spc="-1" strike="noStrike">
              <a:latin typeface="Arial"/>
            </a:endParaRPr>
          </a:p>
          <a:p>
            <a:pPr>
              <a:lnSpc>
                <a:spcPct val="100000"/>
              </a:lnSpc>
              <a:spcBef>
                <a:spcPts val="1599"/>
              </a:spcBef>
            </a:pPr>
            <a:endParaRPr b="0" lang="en-US" sz="2000" spc="-1" strike="noStrike">
              <a:latin typeface="Arial"/>
            </a:endParaRPr>
          </a:p>
        </p:txBody>
      </p:sp>
      <p:sp>
        <p:nvSpPr>
          <p:cNvPr id="43" name="CustomShape 2"/>
          <p:cNvSpPr/>
          <p:nvPr/>
        </p:nvSpPr>
        <p:spPr>
          <a:xfrm>
            <a:off x="6248520" y="1280160"/>
            <a:ext cx="5363280" cy="2468880"/>
          </a:xfrm>
          <a:prstGeom prst="rect">
            <a:avLst/>
          </a:prstGeom>
          <a:noFill/>
          <a:ln>
            <a:noFill/>
          </a:ln>
        </p:spPr>
        <p:style>
          <a:lnRef idx="0"/>
          <a:fillRef idx="0"/>
          <a:effectRef idx="0"/>
          <a:fontRef idx="minor"/>
        </p:style>
        <p:txBody>
          <a:bodyPr lIns="90000" rIns="90000" tIns="45000" bIns="45000">
            <a:noAutofit/>
          </a:bodyPr>
          <a:p>
            <a:pPr marL="235080" indent="-234000">
              <a:lnSpc>
                <a:spcPct val="100000"/>
              </a:lnSpc>
              <a:spcBef>
                <a:spcPts val="1599"/>
              </a:spcBef>
              <a:buClr>
                <a:srgbClr val="e20000"/>
              </a:buClr>
              <a:buSzPct val="80000"/>
              <a:buFont typeface="Webdings" charset="2"/>
              <a:buChar char=""/>
            </a:pPr>
            <a:r>
              <a:rPr b="0" lang="en-IE" sz="2400" spc="-1" strike="noStrike">
                <a:solidFill>
                  <a:srgbClr val="0c0c0c"/>
                </a:solidFill>
                <a:latin typeface="Arial"/>
                <a:ea typeface="DejaVu Sans"/>
              </a:rPr>
              <a:t>What did we learn?</a:t>
            </a:r>
            <a:endParaRPr b="0" lang="en-US" sz="2400" spc="-1" strike="noStrike">
              <a:latin typeface="Arial"/>
            </a:endParaRPr>
          </a:p>
        </p:txBody>
      </p:sp>
      <p:sp>
        <p:nvSpPr>
          <p:cNvPr id="44" name="CustomShape 3"/>
          <p:cNvSpPr/>
          <p:nvPr/>
        </p:nvSpPr>
        <p:spPr>
          <a:xfrm>
            <a:off x="548640" y="3566160"/>
            <a:ext cx="11124000" cy="2396880"/>
          </a:xfrm>
          <a:prstGeom prst="rect">
            <a:avLst/>
          </a:prstGeom>
          <a:noFill/>
          <a:ln>
            <a:noFill/>
          </a:ln>
        </p:spPr>
        <p:style>
          <a:lnRef idx="0"/>
          <a:fillRef idx="0"/>
          <a:effectRef idx="0"/>
          <a:fontRef idx="minor"/>
        </p:style>
        <p:txBody>
          <a:bodyPr lIns="90000" rIns="90000" tIns="45000" bIns="45000">
            <a:noAutofit/>
          </a:bodyPr>
          <a:p>
            <a:pPr marL="235080" indent="-234000">
              <a:lnSpc>
                <a:spcPct val="100000"/>
              </a:lnSpc>
              <a:spcBef>
                <a:spcPts val="1599"/>
              </a:spcBef>
              <a:buClr>
                <a:srgbClr val="e20000"/>
              </a:buClr>
              <a:buSzPct val="80000"/>
              <a:buFont typeface="Webdings" charset="2"/>
              <a:buChar char=""/>
            </a:pPr>
            <a:r>
              <a:rPr b="0" lang="en-IE" sz="2400" spc="-1" strike="noStrike">
                <a:solidFill>
                  <a:srgbClr val="0c0c0c"/>
                </a:solidFill>
                <a:latin typeface="Arial"/>
                <a:ea typeface="DejaVu Sans"/>
              </a:rPr>
              <a:t>Results</a:t>
            </a:r>
            <a:endParaRPr b="0" lang="en-US" sz="2400" spc="-1" strike="noStrike">
              <a:latin typeface="Arial"/>
            </a:endParaRPr>
          </a:p>
        </p:txBody>
      </p:sp>
      <p:sp>
        <p:nvSpPr>
          <p:cNvPr id="45" name="CustomShape 4"/>
          <p:cNvSpPr/>
          <p:nvPr/>
        </p:nvSpPr>
        <p:spPr>
          <a:xfrm>
            <a:off x="579240" y="304920"/>
            <a:ext cx="11032560" cy="974160"/>
          </a:xfrm>
          <a:prstGeom prst="rect">
            <a:avLst/>
          </a:prstGeom>
          <a:noFill/>
          <a:ln>
            <a:noFill/>
          </a:ln>
        </p:spPr>
        <p:style>
          <a:lnRef idx="0"/>
          <a:fillRef idx="0"/>
          <a:effectRef idx="0"/>
          <a:fontRef idx="minor"/>
        </p:style>
        <p:txBody>
          <a:bodyPr lIns="90000" rIns="90000" tIns="45000" bIns="45000">
            <a:noAutofit/>
          </a:bodyPr>
          <a:p>
            <a:pPr>
              <a:lnSpc>
                <a:spcPct val="90000"/>
              </a:lnSpc>
            </a:pPr>
            <a:r>
              <a:rPr b="1" lang="en-IE" sz="2800" spc="-1" strike="noStrike">
                <a:solidFill>
                  <a:srgbClr val="0c0c0c"/>
                </a:solidFill>
                <a:latin typeface="Arial"/>
                <a:ea typeface="Noto Sans CJK SC"/>
              </a:rPr>
              <a:t>Stereo Vision for Depth Estimation (</a:t>
            </a:r>
            <a:r>
              <a:rPr b="1" lang="en-IE" sz="2200" spc="-1" strike="noStrike">
                <a:solidFill>
                  <a:srgbClr val="0c0c0c"/>
                </a:solidFill>
                <a:latin typeface="Arial"/>
                <a:ea typeface="Noto Sans CJK SC"/>
              </a:rPr>
              <a:t>GitHub link</a:t>
            </a:r>
            <a:r>
              <a:rPr b="1" lang="en-IE" sz="2800" spc="-1" strike="noStrike">
                <a:solidFill>
                  <a:srgbClr val="0c0c0c"/>
                </a:solidFill>
                <a:latin typeface="Arial"/>
                <a:ea typeface="Noto Sans CJK SC"/>
              </a:rPr>
              <a:t>)</a:t>
            </a:r>
            <a:br/>
            <a:r>
              <a:rPr b="1" lang="en-IE" sz="2000" spc="-1" strike="noStrike">
                <a:solidFill>
                  <a:srgbClr val="0c0c0c"/>
                </a:solidFill>
                <a:latin typeface="Arial"/>
                <a:ea typeface="Noto Sans CJK SC"/>
              </a:rPr>
              <a:t>Uma Maheshwari</a:t>
            </a:r>
            <a:r>
              <a:rPr b="0" lang="en-IE" sz="1300" spc="-1" strike="noStrike">
                <a:solidFill>
                  <a:srgbClr val="000000"/>
                </a:solidFill>
                <a:latin typeface="Arial"/>
                <a:ea typeface="DejaVu Sans"/>
              </a:rPr>
              <a:t>, </a:t>
            </a:r>
            <a:r>
              <a:rPr b="1" lang="en-IE" sz="2000" spc="-1" strike="noStrike">
                <a:solidFill>
                  <a:srgbClr val="0c0c0c"/>
                </a:solidFill>
                <a:latin typeface="Arial"/>
                <a:ea typeface="Noto Sans CJK SC"/>
              </a:rPr>
              <a:t>Dana Diaconu</a:t>
            </a:r>
            <a:br/>
            <a:endParaRPr b="0" lang="en-US" sz="2000" spc="-1" strike="noStrike">
              <a:latin typeface="Arial"/>
            </a:endParaRPr>
          </a:p>
        </p:txBody>
      </p:sp>
      <p:pic>
        <p:nvPicPr>
          <p:cNvPr id="46" name="" descr=""/>
          <p:cNvPicPr/>
          <p:nvPr/>
        </p:nvPicPr>
        <p:blipFill>
          <a:blip r:embed="rId1"/>
          <a:stretch/>
        </p:blipFill>
        <p:spPr>
          <a:xfrm>
            <a:off x="3809880" y="4297680"/>
            <a:ext cx="2316600" cy="1737360"/>
          </a:xfrm>
          <a:prstGeom prst="rect">
            <a:avLst/>
          </a:prstGeom>
          <a:ln>
            <a:noFill/>
          </a:ln>
        </p:spPr>
      </p:pic>
      <p:pic>
        <p:nvPicPr>
          <p:cNvPr id="47" name="" descr=""/>
          <p:cNvPicPr/>
          <p:nvPr/>
        </p:nvPicPr>
        <p:blipFill>
          <a:blip r:embed="rId2"/>
          <a:stretch/>
        </p:blipFill>
        <p:spPr>
          <a:xfrm>
            <a:off x="6126480" y="4297680"/>
            <a:ext cx="2316960" cy="1737360"/>
          </a:xfrm>
          <a:prstGeom prst="rect">
            <a:avLst/>
          </a:prstGeom>
          <a:ln>
            <a:noFill/>
          </a:ln>
        </p:spPr>
      </p:pic>
      <p:pic>
        <p:nvPicPr>
          <p:cNvPr id="48" name="" descr=""/>
          <p:cNvPicPr/>
          <p:nvPr/>
        </p:nvPicPr>
        <p:blipFill>
          <a:blip r:embed="rId3"/>
          <a:stretch/>
        </p:blipFill>
        <p:spPr>
          <a:xfrm>
            <a:off x="9753480" y="4297680"/>
            <a:ext cx="2316600" cy="1737360"/>
          </a:xfrm>
          <a:prstGeom prst="rect">
            <a:avLst/>
          </a:prstGeom>
          <a:ln>
            <a:noFill/>
          </a:ln>
        </p:spPr>
      </p:pic>
      <p:sp>
        <p:nvSpPr>
          <p:cNvPr id="49" name="CustomShape 5"/>
          <p:cNvSpPr/>
          <p:nvPr/>
        </p:nvSpPr>
        <p:spPr>
          <a:xfrm>
            <a:off x="8412480" y="4297680"/>
            <a:ext cx="1371600" cy="11502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500" spc="-1" strike="noStrike">
                <a:solidFill>
                  <a:srgbClr val="000000"/>
                </a:solidFill>
                <a:latin typeface="Arial"/>
                <a:ea typeface="DejaVu Sans"/>
              </a:rPr>
              <a:t>+ Median Blur</a:t>
            </a:r>
            <a:endParaRPr b="0" lang="en-US" sz="1500" spc="-1" strike="noStrike">
              <a:latin typeface="Arial"/>
            </a:endParaRPr>
          </a:p>
          <a:p>
            <a:pPr>
              <a:lnSpc>
                <a:spcPct val="100000"/>
              </a:lnSpc>
            </a:pPr>
            <a:r>
              <a:rPr b="0" lang="en-US" sz="1500" spc="-1" strike="noStrike">
                <a:solidFill>
                  <a:srgbClr val="000000"/>
                </a:solidFill>
                <a:latin typeface="Arial"/>
                <a:ea typeface="DejaVu Sans"/>
              </a:rPr>
              <a:t>+ Histogram Equalization</a:t>
            </a:r>
            <a:endParaRPr b="0" lang="en-US" sz="1500" spc="-1" strike="noStrike">
              <a:latin typeface="Arial"/>
            </a:endParaRPr>
          </a:p>
        </p:txBody>
      </p:sp>
      <p:pic>
        <p:nvPicPr>
          <p:cNvPr id="50" name="" descr=""/>
          <p:cNvPicPr/>
          <p:nvPr/>
        </p:nvPicPr>
        <p:blipFill>
          <a:blip r:embed="rId4"/>
          <a:stretch/>
        </p:blipFill>
        <p:spPr>
          <a:xfrm>
            <a:off x="182880" y="4297680"/>
            <a:ext cx="2315160" cy="1737360"/>
          </a:xfrm>
          <a:prstGeom prst="rect">
            <a:avLst/>
          </a:prstGeom>
          <a:ln>
            <a:noFill/>
          </a:ln>
        </p:spPr>
      </p:pic>
      <p:sp>
        <p:nvSpPr>
          <p:cNvPr id="51" name="CustomShape 6"/>
          <p:cNvSpPr/>
          <p:nvPr/>
        </p:nvSpPr>
        <p:spPr>
          <a:xfrm>
            <a:off x="2743200" y="4663440"/>
            <a:ext cx="1005840" cy="365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Origi</a:t>
            </a:r>
            <a:r>
              <a:rPr b="0" lang="en-US" sz="1800" spc="-1" strike="noStrike">
                <a:solidFill>
                  <a:srgbClr val="000000"/>
                </a:solidFill>
                <a:latin typeface="Arial"/>
                <a:ea typeface="DejaVu Sans"/>
              </a:rPr>
              <a:t>nal</a:t>
            </a:r>
            <a:endParaRPr b="0" lang="en-US" sz="1800" spc="-1" strike="noStrike">
              <a:latin typeface="Arial"/>
            </a:endParaRPr>
          </a:p>
        </p:txBody>
      </p:sp>
      <p:sp>
        <p:nvSpPr>
          <p:cNvPr id="52" name="CustomShape 7"/>
          <p:cNvSpPr/>
          <p:nvPr/>
        </p:nvSpPr>
        <p:spPr>
          <a:xfrm>
            <a:off x="4937760" y="3840480"/>
            <a:ext cx="2377440" cy="2743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Stereo Camera Input</a:t>
            </a:r>
            <a:endParaRPr b="0" lang="en-US" sz="1800" spc="-1" strike="noStrike">
              <a:latin typeface="Arial"/>
            </a:endParaRPr>
          </a:p>
        </p:txBody>
      </p:sp>
      <p:sp>
        <p:nvSpPr>
          <p:cNvPr id="53" name="Line 8"/>
          <p:cNvSpPr/>
          <p:nvPr/>
        </p:nvSpPr>
        <p:spPr>
          <a:xfrm flipH="1">
            <a:off x="2498040" y="5120640"/>
            <a:ext cx="1311840" cy="0"/>
          </a:xfrm>
          <a:prstGeom prst="line">
            <a:avLst/>
          </a:prstGeom>
          <a:ln>
            <a:solidFill>
              <a:srgbClr val="3465a4"/>
            </a:solidFill>
            <a:tailEnd len="med" type="triangle" w="med"/>
          </a:ln>
        </p:spPr>
        <p:style>
          <a:lnRef idx="0"/>
          <a:fillRef idx="0"/>
          <a:effectRef idx="0"/>
          <a:fontRef idx="minor"/>
        </p:style>
      </p:sp>
      <p:sp>
        <p:nvSpPr>
          <p:cNvPr id="54" name="Line 9"/>
          <p:cNvSpPr/>
          <p:nvPr/>
        </p:nvSpPr>
        <p:spPr>
          <a:xfrm>
            <a:off x="8443440" y="5120640"/>
            <a:ext cx="1340640" cy="0"/>
          </a:xfrm>
          <a:prstGeom prst="line">
            <a:avLst/>
          </a:prstGeom>
          <a:ln>
            <a:solidFill>
              <a:srgbClr val="3465a4"/>
            </a:solidFill>
            <a:tailEnd len="med" type="triangle" w="med"/>
          </a:ln>
        </p:spPr>
        <p:style>
          <a:lnRef idx="0"/>
          <a:fillRef idx="0"/>
          <a:effectRef idx="0"/>
          <a:fontRef idx="minor"/>
        </p:style>
      </p:sp>
    </p:spTree>
  </p:cSld>
  <mc:AlternateContent>
    <mc:Choice Requires="p14">
      <p:transition spd="med" p14:dur="700">
        <p:fade/>
      </p:transition>
    </mc:Choice>
    <mc:Fallback>
      <p:transition spd="med">
        <p:fade/>
      </p:transition>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CustomShape 1"/>
          <p:cNvSpPr/>
          <p:nvPr/>
        </p:nvSpPr>
        <p:spPr>
          <a:xfrm>
            <a:off x="548640" y="1828800"/>
            <a:ext cx="5363280" cy="1920240"/>
          </a:xfrm>
          <a:prstGeom prst="rect">
            <a:avLst/>
          </a:prstGeom>
          <a:noFill/>
          <a:ln>
            <a:noFill/>
          </a:ln>
        </p:spPr>
        <p:style>
          <a:lnRef idx="0"/>
          <a:fillRef idx="0"/>
          <a:effectRef idx="0"/>
          <a:fontRef idx="minor"/>
        </p:style>
        <p:txBody>
          <a:bodyPr lIns="90000" rIns="90000" tIns="45000" bIns="45000">
            <a:noAutofit/>
          </a:bodyPr>
          <a:p>
            <a:pPr marL="235080" indent="-234000">
              <a:lnSpc>
                <a:spcPct val="100000"/>
              </a:lnSpc>
              <a:spcBef>
                <a:spcPts val="1599"/>
              </a:spcBef>
              <a:buClr>
                <a:srgbClr val="e20000"/>
              </a:buClr>
              <a:buSzPct val="80000"/>
              <a:buFont typeface="Webdings" charset="2"/>
              <a:buChar char=""/>
            </a:pPr>
            <a:r>
              <a:rPr b="0" lang="en-IE" sz="2400" spc="-1" strike="noStrike">
                <a:solidFill>
                  <a:srgbClr val="0c0c0c"/>
                </a:solidFill>
                <a:latin typeface="Arial"/>
                <a:ea typeface="DejaVu Sans"/>
              </a:rPr>
              <a:t>Summary of what you did</a:t>
            </a:r>
            <a:endParaRPr b="0" lang="en-US" sz="2400" spc="-1" strike="noStrike">
              <a:latin typeface="Arial"/>
            </a:endParaRPr>
          </a:p>
          <a:p>
            <a:pPr lvl="1" marL="452880" indent="-219240">
              <a:lnSpc>
                <a:spcPct val="95000"/>
              </a:lnSpc>
              <a:spcBef>
                <a:spcPts val="601"/>
              </a:spcBef>
              <a:buClr>
                <a:srgbClr val="e20000"/>
              </a:buClr>
              <a:buSzPct val="80000"/>
              <a:buFont typeface="Wingdings 3" charset="2"/>
              <a:buChar char=""/>
            </a:pPr>
            <a:r>
              <a:rPr b="0" lang="en-IE" sz="2000" spc="-1" strike="noStrike">
                <a:solidFill>
                  <a:srgbClr val="0c0c0c"/>
                </a:solidFill>
                <a:latin typeface="Arial"/>
                <a:ea typeface="DejaVu Sans"/>
              </a:rPr>
              <a:t>Plan – what you tried</a:t>
            </a:r>
            <a:endParaRPr b="0" lang="en-US" sz="2000" spc="-1" strike="noStrike">
              <a:latin typeface="Arial"/>
            </a:endParaRPr>
          </a:p>
          <a:p>
            <a:pPr lvl="1" marL="452880" indent="-219240">
              <a:lnSpc>
                <a:spcPct val="95000"/>
              </a:lnSpc>
              <a:spcBef>
                <a:spcPts val="601"/>
              </a:spcBef>
              <a:buClr>
                <a:srgbClr val="e20000"/>
              </a:buClr>
              <a:buSzPct val="80000"/>
              <a:buFont typeface="Wingdings 3" charset="2"/>
              <a:buChar char=""/>
            </a:pPr>
            <a:r>
              <a:rPr b="0" lang="en-IE" sz="2000" spc="-1" strike="noStrike">
                <a:solidFill>
                  <a:srgbClr val="0c0c0c"/>
                </a:solidFill>
                <a:latin typeface="Arial"/>
                <a:ea typeface="DejaVu Sans"/>
              </a:rPr>
              <a:t>Final project – what you ended up doing</a:t>
            </a:r>
            <a:endParaRPr b="0" lang="en-US" sz="2000" spc="-1" strike="noStrike">
              <a:latin typeface="Arial"/>
            </a:endParaRPr>
          </a:p>
          <a:p>
            <a:pPr>
              <a:lnSpc>
                <a:spcPct val="100000"/>
              </a:lnSpc>
              <a:spcBef>
                <a:spcPts val="1599"/>
              </a:spcBef>
            </a:pPr>
            <a:endParaRPr b="0" lang="en-US" sz="2000" spc="-1" strike="noStrike">
              <a:latin typeface="Arial"/>
            </a:endParaRPr>
          </a:p>
          <a:p>
            <a:pPr>
              <a:lnSpc>
                <a:spcPct val="100000"/>
              </a:lnSpc>
              <a:spcBef>
                <a:spcPts val="1599"/>
              </a:spcBef>
            </a:pPr>
            <a:endParaRPr b="0" lang="en-US" sz="2000" spc="-1" strike="noStrike">
              <a:latin typeface="Arial"/>
            </a:endParaRPr>
          </a:p>
          <a:p>
            <a:pPr marL="235080" indent="-234000">
              <a:lnSpc>
                <a:spcPct val="100000"/>
              </a:lnSpc>
              <a:spcBef>
                <a:spcPts val="1599"/>
              </a:spcBef>
              <a:buClr>
                <a:srgbClr val="e20000"/>
              </a:buClr>
              <a:buSzPct val="80000"/>
              <a:buFont typeface="Webdings" charset="2"/>
              <a:buChar char=""/>
            </a:pPr>
            <a:r>
              <a:rPr b="0" lang="en-IE" sz="2400" spc="-1" strike="noStrike">
                <a:solidFill>
                  <a:srgbClr val="0c0c0c"/>
                </a:solidFill>
                <a:latin typeface="Arial"/>
                <a:ea typeface="DejaVu Sans"/>
              </a:rPr>
              <a:t>Block diagram?</a:t>
            </a:r>
            <a:endParaRPr b="0" lang="en-US" sz="2400" spc="-1" strike="noStrike">
              <a:latin typeface="Arial"/>
            </a:endParaRPr>
          </a:p>
        </p:txBody>
      </p:sp>
      <p:sp>
        <p:nvSpPr>
          <p:cNvPr id="56" name="CustomShape 2"/>
          <p:cNvSpPr/>
          <p:nvPr/>
        </p:nvSpPr>
        <p:spPr>
          <a:xfrm>
            <a:off x="6248520" y="1463040"/>
            <a:ext cx="5363280" cy="2468880"/>
          </a:xfrm>
          <a:prstGeom prst="rect">
            <a:avLst/>
          </a:prstGeom>
          <a:noFill/>
          <a:ln>
            <a:noFill/>
          </a:ln>
        </p:spPr>
        <p:style>
          <a:lnRef idx="0"/>
          <a:fillRef idx="0"/>
          <a:effectRef idx="0"/>
          <a:fontRef idx="minor"/>
        </p:style>
        <p:txBody>
          <a:bodyPr lIns="90000" rIns="90000" tIns="45000" bIns="45000">
            <a:noAutofit/>
          </a:bodyPr>
          <a:p>
            <a:pPr marL="235080" indent="-234000">
              <a:lnSpc>
                <a:spcPct val="100000"/>
              </a:lnSpc>
              <a:spcBef>
                <a:spcPts val="1599"/>
              </a:spcBef>
              <a:buClr>
                <a:srgbClr val="e20000"/>
              </a:buClr>
              <a:buSzPct val="80000"/>
              <a:buFont typeface="Webdings" charset="2"/>
              <a:buChar char=""/>
            </a:pPr>
            <a:r>
              <a:rPr b="0" lang="en-IE" sz="2400" spc="-1" strike="noStrike">
                <a:solidFill>
                  <a:srgbClr val="0c0c0c"/>
                </a:solidFill>
                <a:latin typeface="Arial"/>
                <a:ea typeface="DejaVu Sans"/>
              </a:rPr>
              <a:t>What did you learn, or what was interesting/difficult?</a:t>
            </a:r>
            <a:endParaRPr b="0" lang="en-US" sz="2400" spc="-1" strike="noStrike">
              <a:latin typeface="Arial"/>
            </a:endParaRPr>
          </a:p>
        </p:txBody>
      </p:sp>
      <p:sp>
        <p:nvSpPr>
          <p:cNvPr id="57" name="CustomShape 3"/>
          <p:cNvSpPr/>
          <p:nvPr/>
        </p:nvSpPr>
        <p:spPr>
          <a:xfrm>
            <a:off x="6383880" y="4005000"/>
            <a:ext cx="5363280" cy="2396880"/>
          </a:xfrm>
          <a:prstGeom prst="rect">
            <a:avLst/>
          </a:prstGeom>
          <a:noFill/>
          <a:ln>
            <a:noFill/>
          </a:ln>
        </p:spPr>
        <p:style>
          <a:lnRef idx="0"/>
          <a:fillRef idx="0"/>
          <a:effectRef idx="0"/>
          <a:fontRef idx="minor"/>
        </p:style>
        <p:txBody>
          <a:bodyPr lIns="90000" rIns="90000" tIns="45000" bIns="45000">
            <a:noAutofit/>
          </a:bodyPr>
          <a:p>
            <a:pPr marL="235080" indent="-234000">
              <a:lnSpc>
                <a:spcPct val="100000"/>
              </a:lnSpc>
              <a:spcBef>
                <a:spcPts val="1599"/>
              </a:spcBef>
              <a:buClr>
                <a:srgbClr val="e20000"/>
              </a:buClr>
              <a:buSzPct val="80000"/>
              <a:buFont typeface="Webdings" charset="2"/>
              <a:buChar char=""/>
            </a:pPr>
            <a:r>
              <a:rPr b="0" lang="en-IE" sz="2400" spc="-1" strike="noStrike">
                <a:solidFill>
                  <a:srgbClr val="0c0c0c"/>
                </a:solidFill>
                <a:latin typeface="Arial"/>
                <a:ea typeface="DejaVu Sans"/>
              </a:rPr>
              <a:t>Results</a:t>
            </a:r>
            <a:endParaRPr b="0" lang="en-US" sz="2400" spc="-1" strike="noStrike">
              <a:latin typeface="Arial"/>
            </a:endParaRPr>
          </a:p>
        </p:txBody>
      </p:sp>
      <p:sp>
        <p:nvSpPr>
          <p:cNvPr id="58" name="CustomShape 4"/>
          <p:cNvSpPr/>
          <p:nvPr/>
        </p:nvSpPr>
        <p:spPr>
          <a:xfrm>
            <a:off x="983520" y="5085360"/>
            <a:ext cx="718920" cy="7189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59" name="CustomShape 5"/>
          <p:cNvSpPr/>
          <p:nvPr/>
        </p:nvSpPr>
        <p:spPr>
          <a:xfrm>
            <a:off x="2063520" y="5085360"/>
            <a:ext cx="718920" cy="7189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60" name="CustomShape 6"/>
          <p:cNvSpPr/>
          <p:nvPr/>
        </p:nvSpPr>
        <p:spPr>
          <a:xfrm>
            <a:off x="3071520" y="5085360"/>
            <a:ext cx="718920" cy="7189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61" name="CustomShape 7"/>
          <p:cNvSpPr/>
          <p:nvPr/>
        </p:nvSpPr>
        <p:spPr>
          <a:xfrm>
            <a:off x="4151880" y="5085360"/>
            <a:ext cx="718920" cy="7189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62" name="CustomShape 8"/>
          <p:cNvSpPr/>
          <p:nvPr/>
        </p:nvSpPr>
        <p:spPr>
          <a:xfrm>
            <a:off x="1703520" y="5445360"/>
            <a:ext cx="358920" cy="360"/>
          </a:xfrm>
          <a:custGeom>
            <a:avLst/>
            <a:gdLst/>
            <a:ahLst/>
            <a:rect l="l" t="t" r="r" b="b"/>
            <a:pathLst>
              <a:path w="21600" h="21600">
                <a:moveTo>
                  <a:pt x="0" y="0"/>
                </a:moveTo>
                <a:lnTo>
                  <a:pt x="21600" y="21600"/>
                </a:lnTo>
              </a:path>
            </a:pathLst>
          </a:custGeom>
          <a:noFill/>
          <a:ln>
            <a:solidFill>
              <a:srgbClr val="dd0000"/>
            </a:solidFill>
            <a:tailEnd len="med" type="triangle" w="med"/>
          </a:ln>
        </p:spPr>
        <p:style>
          <a:lnRef idx="1">
            <a:schemeClr val="accent1"/>
          </a:lnRef>
          <a:fillRef idx="0">
            <a:schemeClr val="accent1"/>
          </a:fillRef>
          <a:effectRef idx="0">
            <a:schemeClr val="accent1"/>
          </a:effectRef>
          <a:fontRef idx="minor"/>
        </p:style>
      </p:sp>
      <p:sp>
        <p:nvSpPr>
          <p:cNvPr id="63" name="CustomShape 9"/>
          <p:cNvSpPr/>
          <p:nvPr/>
        </p:nvSpPr>
        <p:spPr>
          <a:xfrm>
            <a:off x="2783520" y="5445360"/>
            <a:ext cx="286920" cy="360"/>
          </a:xfrm>
          <a:custGeom>
            <a:avLst/>
            <a:gdLst/>
            <a:ahLst/>
            <a:rect l="l" t="t" r="r" b="b"/>
            <a:pathLst>
              <a:path w="21600" h="21600">
                <a:moveTo>
                  <a:pt x="0" y="0"/>
                </a:moveTo>
                <a:lnTo>
                  <a:pt x="21600" y="21600"/>
                </a:lnTo>
              </a:path>
            </a:pathLst>
          </a:custGeom>
          <a:noFill/>
          <a:ln>
            <a:solidFill>
              <a:srgbClr val="dd0000"/>
            </a:solidFill>
            <a:tailEnd len="med" type="triangle" w="med"/>
          </a:ln>
        </p:spPr>
        <p:style>
          <a:lnRef idx="1">
            <a:schemeClr val="accent1"/>
          </a:lnRef>
          <a:fillRef idx="0">
            <a:schemeClr val="accent1"/>
          </a:fillRef>
          <a:effectRef idx="0">
            <a:schemeClr val="accent1"/>
          </a:effectRef>
          <a:fontRef idx="minor"/>
        </p:style>
      </p:sp>
      <p:sp>
        <p:nvSpPr>
          <p:cNvPr id="64" name="CustomShape 10"/>
          <p:cNvSpPr/>
          <p:nvPr/>
        </p:nvSpPr>
        <p:spPr>
          <a:xfrm>
            <a:off x="3791880" y="5445360"/>
            <a:ext cx="358920" cy="360"/>
          </a:xfrm>
          <a:custGeom>
            <a:avLst/>
            <a:gdLst/>
            <a:ahLst/>
            <a:rect l="l" t="t" r="r" b="b"/>
            <a:pathLst>
              <a:path w="21600" h="21600">
                <a:moveTo>
                  <a:pt x="0" y="0"/>
                </a:moveTo>
                <a:lnTo>
                  <a:pt x="21600" y="21600"/>
                </a:lnTo>
              </a:path>
            </a:pathLst>
          </a:custGeom>
          <a:noFill/>
          <a:ln>
            <a:solidFill>
              <a:srgbClr val="dd0000"/>
            </a:solidFill>
            <a:tailEnd len="med" type="triangle" w="med"/>
          </a:ln>
        </p:spPr>
        <p:style>
          <a:lnRef idx="1">
            <a:schemeClr val="accent1"/>
          </a:lnRef>
          <a:fillRef idx="0">
            <a:schemeClr val="accent1"/>
          </a:fillRef>
          <a:effectRef idx="0">
            <a:schemeClr val="accent1"/>
          </a:effectRef>
          <a:fontRef idx="minor"/>
        </p:style>
      </p:sp>
      <p:sp>
        <p:nvSpPr>
          <p:cNvPr id="65" name="CustomShape 11"/>
          <p:cNvSpPr/>
          <p:nvPr/>
        </p:nvSpPr>
        <p:spPr>
          <a:xfrm>
            <a:off x="579240" y="304920"/>
            <a:ext cx="11032560" cy="974160"/>
          </a:xfrm>
          <a:prstGeom prst="rect">
            <a:avLst/>
          </a:prstGeom>
          <a:noFill/>
          <a:ln>
            <a:noFill/>
          </a:ln>
        </p:spPr>
        <p:style>
          <a:lnRef idx="0"/>
          <a:fillRef idx="0"/>
          <a:effectRef idx="0"/>
          <a:fontRef idx="minor"/>
        </p:style>
        <p:txBody>
          <a:bodyPr lIns="90000" rIns="90000" tIns="45000" bIns="45000">
            <a:noAutofit/>
          </a:bodyPr>
          <a:p>
            <a:pPr>
              <a:lnSpc>
                <a:spcPct val="90000"/>
              </a:lnSpc>
            </a:pPr>
            <a:r>
              <a:rPr b="1" lang="en-IE" sz="2800" spc="-1" strike="noStrike">
                <a:solidFill>
                  <a:srgbClr val="0c0c0c"/>
                </a:solidFill>
                <a:latin typeface="Arial"/>
                <a:ea typeface="Noto Sans CJK SC"/>
              </a:rPr>
              <a:t>Part of the template – we’re going to delete this</a:t>
            </a:r>
            <a:endParaRPr b="0" lang="en-US" sz="2800" spc="-1" strike="noStrike">
              <a:latin typeface="Arial"/>
            </a:endParaRPr>
          </a:p>
          <a:p>
            <a:pPr>
              <a:lnSpc>
                <a:spcPct val="90000"/>
              </a:lnSpc>
            </a:pPr>
            <a:r>
              <a:rPr b="1" lang="en-IE" sz="2800" spc="-1" strike="noStrike">
                <a:solidFill>
                  <a:srgbClr val="0c0c0c"/>
                </a:solidFill>
                <a:latin typeface="Arial"/>
                <a:ea typeface="Noto Sans CJK SC"/>
              </a:rPr>
              <a:t>Stereo Vision for Depth Estimation (</a:t>
            </a:r>
            <a:r>
              <a:rPr b="1" lang="en-IE" sz="1800" spc="-1" strike="noStrike">
                <a:solidFill>
                  <a:srgbClr val="0c0c0c"/>
                </a:solidFill>
                <a:latin typeface="Arial"/>
                <a:ea typeface="Noto Sans CJK SC"/>
              </a:rPr>
              <a:t>GitHub link</a:t>
            </a:r>
            <a:r>
              <a:rPr b="1" lang="en-IE" sz="2800" spc="-1" strike="noStrike">
                <a:solidFill>
                  <a:srgbClr val="0c0c0c"/>
                </a:solidFill>
                <a:latin typeface="Arial"/>
                <a:ea typeface="Noto Sans CJK SC"/>
              </a:rPr>
              <a:t>)</a:t>
            </a:r>
            <a:br/>
            <a:r>
              <a:rPr b="1" lang="en-IE" sz="1600" spc="-1" strike="noStrike">
                <a:solidFill>
                  <a:srgbClr val="0c0c0c"/>
                </a:solidFill>
                <a:latin typeface="Arial"/>
                <a:ea typeface="Noto Sans CJK SC"/>
              </a:rPr>
              <a:t>Uma Maheshwari</a:t>
            </a:r>
            <a:br/>
            <a:r>
              <a:rPr b="1" lang="en-IE" sz="1600" spc="-1" strike="noStrike">
                <a:solidFill>
                  <a:srgbClr val="0c0c0c"/>
                </a:solidFill>
                <a:latin typeface="Arial"/>
                <a:ea typeface="Noto Sans CJK SC"/>
              </a:rPr>
              <a:t>Dana Diaconu</a:t>
            </a:r>
            <a:br/>
            <a:endParaRPr b="0" lang="en-US" sz="16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CustomShape 1"/>
          <p:cNvSpPr/>
          <p:nvPr/>
        </p:nvSpPr>
        <p:spPr>
          <a:xfrm>
            <a:off x="731520" y="457200"/>
            <a:ext cx="11246400" cy="67446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Extra info, we’re going to delete this</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 Stereo vision for depth estimation</a:t>
            </a:r>
            <a:endParaRPr b="0" lang="en-US" sz="1800" spc="-1" strike="noStrike">
              <a:latin typeface="Arial"/>
            </a:endParaRPr>
          </a:p>
          <a:p>
            <a:pPr>
              <a:lnSpc>
                <a:spcPct val="100000"/>
              </a:lnSpc>
            </a:pPr>
            <a:r>
              <a:rPr b="0" lang="en-US" sz="1800" spc="-1" strike="noStrike">
                <a:solidFill>
                  <a:srgbClr val="000000"/>
                </a:solidFill>
                <a:latin typeface="Arial"/>
                <a:ea typeface="DejaVu Sans"/>
              </a:rPr>
              <a:t>- Applications:</a:t>
            </a:r>
            <a:endParaRPr b="0" lang="en-US" sz="1800" spc="-1" strike="noStrike">
              <a:latin typeface="Arial"/>
            </a:endParaRPr>
          </a:p>
          <a:p>
            <a:pPr>
              <a:lnSpc>
                <a:spcPct val="100000"/>
              </a:lnSpc>
            </a:pPr>
            <a:r>
              <a:rPr b="0" lang="en-US" sz="1800" spc="-1" strike="noStrike">
                <a:solidFill>
                  <a:srgbClr val="000000"/>
                </a:solidFill>
                <a:latin typeface="Arial"/>
                <a:ea typeface="DejaVu Sans"/>
              </a:rPr>
              <a:t>- Disparity map refers to the apparent pixel difference or motion between a pair of stereo images</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-The InitUndistortRectifyMapInverse function generates mapx and mapy, based on a set of camera parameters, where mapx and mapy are inputs for the xf::cv::remap function. That is, for each pixel in the location (u, v) in the destination (corrected and rectified) image, the function computes the corresponding coordinates in the source image (the original image from camera). The InitUndistortRectifyMapInverse module is optimized for hardware, so the inverse of rotation matrix is computed outside the synthesizable logic. Note that the inputs are fixed point, so the floating point camera parameters must be type casted to Q12.20 format.</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-The remap function takes pixels from one place in the image and relocates them to another position in another image. Two types of interpolation methods are used here for mapping the image from source to destination image.</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CustomShape 1"/>
          <p:cNvSpPr/>
          <p:nvPr/>
        </p:nvSpPr>
        <p:spPr>
          <a:xfrm>
            <a:off x="548640" y="331560"/>
            <a:ext cx="10956240" cy="34174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Extra info, we’re going to delete this</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Stereo Local Block Matching</a:t>
            </a:r>
            <a:endParaRPr b="0" lang="en-US" sz="1800" spc="-1" strike="noStrike">
              <a:latin typeface="Arial"/>
            </a:endParaRPr>
          </a:p>
          <a:p>
            <a:pPr>
              <a:lnSpc>
                <a:spcPct val="100000"/>
              </a:lnSpc>
            </a:pPr>
            <a:r>
              <a:rPr b="0" lang="en-US" sz="1800" spc="-1" strike="noStrike">
                <a:solidFill>
                  <a:srgbClr val="000000"/>
                </a:solidFill>
                <a:latin typeface="Arial"/>
                <a:ea typeface="DejaVu Sans"/>
              </a:rPr>
              <a:t>Stereo block matching is a method to estimate the motion of the blocks between the consecutive frames, called stereo pair. The postulate behind this idea is that, considering a stereo pair, the foreground objects will have disparities higher than the background. Local block matching uses the information in the neighboring patch based on the window size, for identifying the conjugate point in its stereo pair. While, the techniques under global method, used the information from the whole image for computing the matching pixel, providing much better accuracy than local methods. But, the efficiency in the global methods are obtained with the cost of resources, which is where local methods stands out.</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Local block matching algorithm consists of pre-processing and disparity estimation stages. The pre-processing consists of Sobel gradient computation followed by image clipping. And the disparity estimation consists of SAD (Sum of Absolute Difference) computation and obtaining the disparity using winner takes all method (least SAD will be the disparity). Invalidity of the pixel relies upon its uniqueness from the other possible disparities. And the invalid pixels are indicated with the disparity value of zero.</a:t>
            </a:r>
            <a:endParaRPr b="0" lang="en-US" sz="18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61c2e"/>
      </a:dk2>
      <a:lt2>
        <a:srgbClr val="5f5f5f"/>
      </a:lt2>
      <a:accent1>
        <a:srgbClr val="e20000"/>
      </a:accent1>
      <a:accent2>
        <a:srgbClr val="282d3f"/>
      </a:accent2>
      <a:accent3>
        <a:srgbClr val="8d919a"/>
      </a:accent3>
      <a:accent4>
        <a:srgbClr val="055c99"/>
      </a:accent4>
      <a:accent5>
        <a:srgbClr val="0d9079"/>
      </a:accent5>
      <a:accent6>
        <a:srgbClr val="00b2ba"/>
      </a:accent6>
      <a:hlink>
        <a:srgbClr val="055c99"/>
      </a:hlink>
      <a:folHlink>
        <a:srgbClr val="5f5f5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46B37FA43543848A1392F720DAB8DF3" ma:contentTypeVersion="12" ma:contentTypeDescription="Create a new document." ma:contentTypeScope="" ma:versionID="6df9016afe8d86350a8f3e4f8eed8e9c">
  <xsd:schema xmlns:xsd="http://www.w3.org/2001/XMLSchema" xmlns:xs="http://www.w3.org/2001/XMLSchema" xmlns:p="http://schemas.microsoft.com/office/2006/metadata/properties" xmlns:ns3="cb21ee11-b491-4c7a-a577-a95671055238" xmlns:ns4="cb35b90f-2172-463b-a28b-5ecc8e6d0938" targetNamespace="http://schemas.microsoft.com/office/2006/metadata/properties" ma:root="true" ma:fieldsID="be60cb04b440c17529edc7c4c51975a1" ns3:_="" ns4:_="">
    <xsd:import namespace="cb21ee11-b491-4c7a-a577-a95671055238"/>
    <xsd:import namespace="cb35b90f-2172-463b-a28b-5ecc8e6d0938"/>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DateTaken" minOccurs="0"/>
                <xsd:element ref="ns3:MediaServiceAutoTags" minOccurs="0"/>
                <xsd:element ref="ns3:MediaServiceGenerationTime" minOccurs="0"/>
                <xsd:element ref="ns3:MediaServiceEventHashCode"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b21ee11-b491-4c7a-a577-a9567105523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b35b90f-2172-463b-a28b-5ecc8e6d093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DC069C4-8BE5-43DF-9659-84C18D7F1AD9}">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DD93CF04-F355-4EB4-BEFD-BE59B64F447D}">
  <ds:schemaRefs>
    <ds:schemaRef ds:uri="http://schemas.microsoft.com/sharepoint/v3/contenttype/forms"/>
  </ds:schemaRefs>
</ds:datastoreItem>
</file>

<file path=customXml/itemProps3.xml><?xml version="1.0" encoding="utf-8"?>
<ds:datastoreItem xmlns:ds="http://schemas.openxmlformats.org/officeDocument/2006/customXml" ds:itemID="{7DF7A4D1-E745-4810-BCE4-0AFBFA4A352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b21ee11-b491-4c7a-a577-a95671055238"/>
    <ds:schemaRef ds:uri="cb35b90f-2172-463b-a28b-5ecc8e6d093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blank</Template>
  <TotalTime>166</TotalTime>
  <Application>LibreOffice/6.4.6.2$Linux_X86_64 LibreOffice_project/40$Build-2</Application>
  <Words>50</Words>
  <Paragraphs>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2021-01-13T09:00:48Z</dcterms:created>
  <dc:creator/>
  <dc:description/>
  <cp:keywords>No Markings </cp:keywords>
  <dc:language>en-US</dc:language>
  <cp:lastModifiedBy/>
  <dcterms:modified xsi:type="dcterms:W3CDTF">2021-01-14T23:10:55Z</dcterms:modified>
  <cp:revision>19</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0x010100546B37FA43543848A1392F720DAB8DF3</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1</vt:i4>
  </property>
  <property fmtid="{D5CDD505-2E9C-101B-9397-08002B2CF9AE}" pid="13" name="TitusGUID">
    <vt:lpwstr>9e7197a3-420f-4021-9006-db7c021ec8d9</vt:lpwstr>
  </property>
  <property fmtid="{D5CDD505-2E9C-101B-9397-08002B2CF9AE}" pid="14" name="XilinxAdditional Classifications">
    <vt:lpwstr/>
  </property>
  <property fmtid="{D5CDD505-2E9C-101B-9397-08002B2CF9AE}" pid="15" name="XilinxClassification">
    <vt:lpwstr>No Markings</vt:lpwstr>
  </property>
  <property fmtid="{D5CDD505-2E9C-101B-9397-08002B2CF9AE}" pid="16" name="XilinxDevelopment Projects">
    <vt:lpwstr/>
  </property>
  <property fmtid="{D5CDD505-2E9C-101B-9397-08002B2CF9AE}" pid="17" name="XilinxExport Control">
    <vt:lpwstr/>
  </property>
  <property fmtid="{D5CDD505-2E9C-101B-9397-08002B2CF9AE}" pid="18" name="XilinxNote (Line 2)">
    <vt:lpwstr/>
  </property>
  <property fmtid="{D5CDD505-2E9C-101B-9397-08002B2CF9AE}" pid="19" name="XilinxPublication Year">
    <vt:lpwstr/>
  </property>
  <property fmtid="{D5CDD505-2E9C-101B-9397-08002B2CF9AE}" pid="20" name="XilinxThird Party">
    <vt:lpwstr/>
  </property>
  <property fmtid="{D5CDD505-2E9C-101B-9397-08002B2CF9AE}" pid="21" name="XilinxVisual Markings">
    <vt:lpwstr/>
  </property>
</Properties>
</file>