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5287ED-86BA-441D-9896-A7C43BA4AFBC}" v="64" dt="2025-04-24T15:15:04.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22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Fernando Danelone" userId="b117111b-3349-45a5-a677-5c0bcacb5039" providerId="ADAL" clId="{A15287ED-86BA-441D-9896-A7C43BA4AFBC}"/>
    <pc:docChg chg="undo custSel addSld modSld">
      <pc:chgData name="Diego Fernando Danelone" userId="b117111b-3349-45a5-a677-5c0bcacb5039" providerId="ADAL" clId="{A15287ED-86BA-441D-9896-A7C43BA4AFBC}" dt="2025-04-24T15:15:04.270" v="2227" actId="20577"/>
      <pc:docMkLst>
        <pc:docMk/>
      </pc:docMkLst>
      <pc:sldChg chg="modAnim">
        <pc:chgData name="Diego Fernando Danelone" userId="b117111b-3349-45a5-a677-5c0bcacb5039" providerId="ADAL" clId="{A15287ED-86BA-441D-9896-A7C43BA4AFBC}" dt="2025-04-24T13:40:14.519" v="0"/>
        <pc:sldMkLst>
          <pc:docMk/>
          <pc:sldMk cId="3106025860" sldId="257"/>
        </pc:sldMkLst>
      </pc:sldChg>
      <pc:sldChg chg="addSp modSp mod modAnim">
        <pc:chgData name="Diego Fernando Danelone" userId="b117111b-3349-45a5-a677-5c0bcacb5039" providerId="ADAL" clId="{A15287ED-86BA-441D-9896-A7C43BA4AFBC}" dt="2025-04-24T13:46:05.838" v="101"/>
        <pc:sldMkLst>
          <pc:docMk/>
          <pc:sldMk cId="759210579" sldId="258"/>
        </pc:sldMkLst>
        <pc:spChg chg="mod">
          <ac:chgData name="Diego Fernando Danelone" userId="b117111b-3349-45a5-a677-5c0bcacb5039" providerId="ADAL" clId="{A15287ED-86BA-441D-9896-A7C43BA4AFBC}" dt="2025-04-24T13:41:23.724" v="3" actId="14100"/>
          <ac:spMkLst>
            <pc:docMk/>
            <pc:sldMk cId="759210579" sldId="258"/>
            <ac:spMk id="2" creationId="{B3ABF0ED-E28A-FF7F-1300-DF42D3DE4753}"/>
          </ac:spMkLst>
        </pc:spChg>
        <pc:spChg chg="mod">
          <ac:chgData name="Diego Fernando Danelone" userId="b117111b-3349-45a5-a677-5c0bcacb5039" providerId="ADAL" clId="{A15287ED-86BA-441D-9896-A7C43BA4AFBC}" dt="2025-04-24T13:44:38.750" v="89" actId="123"/>
          <ac:spMkLst>
            <pc:docMk/>
            <pc:sldMk cId="759210579" sldId="258"/>
            <ac:spMk id="3" creationId="{05C773DA-26DD-775E-C401-DE0457CFE962}"/>
          </ac:spMkLst>
        </pc:spChg>
        <pc:spChg chg="add mod">
          <ac:chgData name="Diego Fernando Danelone" userId="b117111b-3349-45a5-a677-5c0bcacb5039" providerId="ADAL" clId="{A15287ED-86BA-441D-9896-A7C43BA4AFBC}" dt="2025-04-24T13:44:47.423" v="90" actId="1076"/>
          <ac:spMkLst>
            <pc:docMk/>
            <pc:sldMk cId="759210579" sldId="258"/>
            <ac:spMk id="4" creationId="{DD930D59-A9D7-65D3-74DB-A1CA05F6669B}"/>
          </ac:spMkLst>
        </pc:spChg>
        <pc:spChg chg="add mod">
          <ac:chgData name="Diego Fernando Danelone" userId="b117111b-3349-45a5-a677-5c0bcacb5039" providerId="ADAL" clId="{A15287ED-86BA-441D-9896-A7C43BA4AFBC}" dt="2025-04-24T13:44:50.615" v="91" actId="123"/>
          <ac:spMkLst>
            <pc:docMk/>
            <pc:sldMk cId="759210579" sldId="258"/>
            <ac:spMk id="5" creationId="{15058D18-7430-2124-535D-2F37B656A057}"/>
          </ac:spMkLst>
        </pc:spChg>
      </pc:sldChg>
      <pc:sldChg chg="addSp modSp mod modAnim">
        <pc:chgData name="Diego Fernando Danelone" userId="b117111b-3349-45a5-a677-5c0bcacb5039" providerId="ADAL" clId="{A15287ED-86BA-441D-9896-A7C43BA4AFBC}" dt="2025-04-24T13:48:49.397" v="162" actId="1076"/>
        <pc:sldMkLst>
          <pc:docMk/>
          <pc:sldMk cId="1849743709" sldId="259"/>
        </pc:sldMkLst>
        <pc:spChg chg="mod">
          <ac:chgData name="Diego Fernando Danelone" userId="b117111b-3349-45a5-a677-5c0bcacb5039" providerId="ADAL" clId="{A15287ED-86BA-441D-9896-A7C43BA4AFBC}" dt="2025-04-24T13:48:07.194" v="153" actId="20577"/>
          <ac:spMkLst>
            <pc:docMk/>
            <pc:sldMk cId="1849743709" sldId="259"/>
            <ac:spMk id="2" creationId="{B66B7D62-51DF-ADF7-33C7-B35CEB1DDD95}"/>
          </ac:spMkLst>
        </pc:spChg>
        <pc:spChg chg="mod">
          <ac:chgData name="Diego Fernando Danelone" userId="b117111b-3349-45a5-a677-5c0bcacb5039" providerId="ADAL" clId="{A15287ED-86BA-441D-9896-A7C43BA4AFBC}" dt="2025-04-24T13:48:46.714" v="161" actId="1076"/>
          <ac:spMkLst>
            <pc:docMk/>
            <pc:sldMk cId="1849743709" sldId="259"/>
            <ac:spMk id="3" creationId="{0D13362B-F7B1-C6A7-613C-438430E25109}"/>
          </ac:spMkLst>
        </pc:spChg>
        <pc:spChg chg="add mod">
          <ac:chgData name="Diego Fernando Danelone" userId="b117111b-3349-45a5-a677-5c0bcacb5039" providerId="ADAL" clId="{A15287ED-86BA-441D-9896-A7C43BA4AFBC}" dt="2025-04-24T13:48:49.397" v="162" actId="1076"/>
          <ac:spMkLst>
            <pc:docMk/>
            <pc:sldMk cId="1849743709" sldId="259"/>
            <ac:spMk id="4" creationId="{694F2351-55E9-2638-2997-F13E7CE7D7C8}"/>
          </ac:spMkLst>
        </pc:spChg>
        <pc:spChg chg="add mod">
          <ac:chgData name="Diego Fernando Danelone" userId="b117111b-3349-45a5-a677-5c0bcacb5039" providerId="ADAL" clId="{A15287ED-86BA-441D-9896-A7C43BA4AFBC}" dt="2025-04-24T13:47:47.141" v="128" actId="123"/>
          <ac:spMkLst>
            <pc:docMk/>
            <pc:sldMk cId="1849743709" sldId="259"/>
            <ac:spMk id="5" creationId="{B7F1FD5F-2B5E-43F9-40AC-C97384BF8059}"/>
          </ac:spMkLst>
        </pc:spChg>
      </pc:sldChg>
      <pc:sldChg chg="modSp mod modAnim">
        <pc:chgData name="Diego Fernando Danelone" userId="b117111b-3349-45a5-a677-5c0bcacb5039" providerId="ADAL" clId="{A15287ED-86BA-441D-9896-A7C43BA4AFBC}" dt="2025-04-24T15:15:04.270" v="2227" actId="20577"/>
        <pc:sldMkLst>
          <pc:docMk/>
          <pc:sldMk cId="65818549" sldId="260"/>
        </pc:sldMkLst>
        <pc:spChg chg="mod">
          <ac:chgData name="Diego Fernando Danelone" userId="b117111b-3349-45a5-a677-5c0bcacb5039" providerId="ADAL" clId="{A15287ED-86BA-441D-9896-A7C43BA4AFBC}" dt="2025-04-24T13:49:51.200" v="220" actId="20577"/>
          <ac:spMkLst>
            <pc:docMk/>
            <pc:sldMk cId="65818549" sldId="260"/>
            <ac:spMk id="2" creationId="{6EB710C0-0DE0-976D-ACA8-D3C78E2ABD11}"/>
          </ac:spMkLst>
        </pc:spChg>
        <pc:spChg chg="mod">
          <ac:chgData name="Diego Fernando Danelone" userId="b117111b-3349-45a5-a677-5c0bcacb5039" providerId="ADAL" clId="{A15287ED-86BA-441D-9896-A7C43BA4AFBC}" dt="2025-04-24T15:15:04.270" v="2227" actId="20577"/>
          <ac:spMkLst>
            <pc:docMk/>
            <pc:sldMk cId="65818549" sldId="260"/>
            <ac:spMk id="3" creationId="{875D7445-E3C7-D099-3CC0-656A7CB9A09F}"/>
          </ac:spMkLst>
        </pc:spChg>
      </pc:sldChg>
      <pc:sldChg chg="addSp delSp modSp new mod modAnim">
        <pc:chgData name="Diego Fernando Danelone" userId="b117111b-3349-45a5-a677-5c0bcacb5039" providerId="ADAL" clId="{A15287ED-86BA-441D-9896-A7C43BA4AFBC}" dt="2025-04-24T14:20:22.768" v="1352"/>
        <pc:sldMkLst>
          <pc:docMk/>
          <pc:sldMk cId="1935363801" sldId="261"/>
        </pc:sldMkLst>
        <pc:spChg chg="mod">
          <ac:chgData name="Diego Fernando Danelone" userId="b117111b-3349-45a5-a677-5c0bcacb5039" providerId="ADAL" clId="{A15287ED-86BA-441D-9896-A7C43BA4AFBC}" dt="2025-04-24T13:57:46.017" v="1224" actId="20577"/>
          <ac:spMkLst>
            <pc:docMk/>
            <pc:sldMk cId="1935363801" sldId="261"/>
            <ac:spMk id="2" creationId="{18D52126-776E-D757-1647-FF1E597E3709}"/>
          </ac:spMkLst>
        </pc:spChg>
        <pc:spChg chg="mod">
          <ac:chgData name="Diego Fernando Danelone" userId="b117111b-3349-45a5-a677-5c0bcacb5039" providerId="ADAL" clId="{A15287ED-86BA-441D-9896-A7C43BA4AFBC}" dt="2025-04-24T14:16:28.527" v="1324" actId="20577"/>
          <ac:spMkLst>
            <pc:docMk/>
            <pc:sldMk cId="1935363801" sldId="261"/>
            <ac:spMk id="3" creationId="{5B075503-645B-E561-2F66-16B63AE5F077}"/>
          </ac:spMkLst>
        </pc:spChg>
        <pc:spChg chg="add mod">
          <ac:chgData name="Diego Fernando Danelone" userId="b117111b-3349-45a5-a677-5c0bcacb5039" providerId="ADAL" clId="{A15287ED-86BA-441D-9896-A7C43BA4AFBC}" dt="2025-04-24T14:10:32.415" v="1287"/>
          <ac:spMkLst>
            <pc:docMk/>
            <pc:sldMk cId="1935363801" sldId="261"/>
            <ac:spMk id="6" creationId="{0A4DE2E6-EA3F-EDF4-6478-0F424B00A3B8}"/>
          </ac:spMkLst>
        </pc:spChg>
        <pc:picChg chg="add mod">
          <ac:chgData name="Diego Fernando Danelone" userId="b117111b-3349-45a5-a677-5c0bcacb5039" providerId="ADAL" clId="{A15287ED-86BA-441D-9896-A7C43BA4AFBC}" dt="2025-04-24T14:10:23.894" v="1285" actId="14100"/>
          <ac:picMkLst>
            <pc:docMk/>
            <pc:sldMk cId="1935363801" sldId="261"/>
            <ac:picMk id="5" creationId="{8B0E0E76-744B-7274-74FE-3E9620703B49}"/>
          </ac:picMkLst>
        </pc:picChg>
        <pc:picChg chg="add mod">
          <ac:chgData name="Diego Fernando Danelone" userId="b117111b-3349-45a5-a677-5c0bcacb5039" providerId="ADAL" clId="{A15287ED-86BA-441D-9896-A7C43BA4AFBC}" dt="2025-04-24T14:19:09.514" v="1330" actId="1076"/>
          <ac:picMkLst>
            <pc:docMk/>
            <pc:sldMk cId="1935363801" sldId="261"/>
            <ac:picMk id="8" creationId="{71FEB0E8-B81E-9129-B6E3-149C57E54D68}"/>
          </ac:picMkLst>
        </pc:picChg>
        <pc:picChg chg="add del mod">
          <ac:chgData name="Diego Fernando Danelone" userId="b117111b-3349-45a5-a677-5c0bcacb5039" providerId="ADAL" clId="{A15287ED-86BA-441D-9896-A7C43BA4AFBC}" dt="2025-04-24T14:19:48.322" v="1345" actId="478"/>
          <ac:picMkLst>
            <pc:docMk/>
            <pc:sldMk cId="1935363801" sldId="261"/>
            <ac:picMk id="10" creationId="{358E91B3-281C-E65A-0D26-A0F98C67A01C}"/>
          </ac:picMkLst>
        </pc:picChg>
        <pc:picChg chg="add mod">
          <ac:chgData name="Diego Fernando Danelone" userId="b117111b-3349-45a5-a677-5c0bcacb5039" providerId="ADAL" clId="{A15287ED-86BA-441D-9896-A7C43BA4AFBC}" dt="2025-04-24T14:19:30.375" v="1341" actId="14100"/>
          <ac:picMkLst>
            <pc:docMk/>
            <pc:sldMk cId="1935363801" sldId="261"/>
            <ac:picMk id="12" creationId="{F620DF43-2C54-A3ED-6635-35A734AB0021}"/>
          </ac:picMkLst>
        </pc:picChg>
      </pc:sldChg>
      <pc:sldChg chg="addSp modSp new mod modAnim">
        <pc:chgData name="Diego Fernando Danelone" userId="b117111b-3349-45a5-a677-5c0bcacb5039" providerId="ADAL" clId="{A15287ED-86BA-441D-9896-A7C43BA4AFBC}" dt="2025-04-24T14:33:22.282" v="2219" actId="20577"/>
        <pc:sldMkLst>
          <pc:docMk/>
          <pc:sldMk cId="1231482930" sldId="262"/>
        </pc:sldMkLst>
        <pc:spChg chg="mod">
          <ac:chgData name="Diego Fernando Danelone" userId="b117111b-3349-45a5-a677-5c0bcacb5039" providerId="ADAL" clId="{A15287ED-86BA-441D-9896-A7C43BA4AFBC}" dt="2025-04-24T14:23:35.608" v="1403" actId="14100"/>
          <ac:spMkLst>
            <pc:docMk/>
            <pc:sldMk cId="1231482930" sldId="262"/>
            <ac:spMk id="2" creationId="{D2688855-9890-4CF9-2DCE-F134BD40C7E2}"/>
          </ac:spMkLst>
        </pc:spChg>
        <pc:spChg chg="mod">
          <ac:chgData name="Diego Fernando Danelone" userId="b117111b-3349-45a5-a677-5c0bcacb5039" providerId="ADAL" clId="{A15287ED-86BA-441D-9896-A7C43BA4AFBC}" dt="2025-04-24T14:33:22.282" v="2219" actId="20577"/>
          <ac:spMkLst>
            <pc:docMk/>
            <pc:sldMk cId="1231482930" sldId="262"/>
            <ac:spMk id="3" creationId="{A050C32D-78A7-6D20-2521-BD9BF910560F}"/>
          </ac:spMkLst>
        </pc:spChg>
        <pc:spChg chg="add">
          <ac:chgData name="Diego Fernando Danelone" userId="b117111b-3349-45a5-a677-5c0bcacb5039" providerId="ADAL" clId="{A15287ED-86BA-441D-9896-A7C43BA4AFBC}" dt="2025-04-24T14:23:57.477" v="1433"/>
          <ac:spMkLst>
            <pc:docMk/>
            <pc:sldMk cId="1231482930" sldId="262"/>
            <ac:spMk id="4" creationId="{F25B43F5-821A-4F19-0088-093163C58343}"/>
          </ac:spMkLst>
        </pc:spChg>
        <pc:spChg chg="add">
          <ac:chgData name="Diego Fernando Danelone" userId="b117111b-3349-45a5-a677-5c0bcacb5039" providerId="ADAL" clId="{A15287ED-86BA-441D-9896-A7C43BA4AFBC}" dt="2025-04-24T14:24:02.975" v="1434"/>
          <ac:spMkLst>
            <pc:docMk/>
            <pc:sldMk cId="1231482930" sldId="262"/>
            <ac:spMk id="5" creationId="{99BBFD7A-7F52-6064-1C85-E04738F22CEA}"/>
          </ac:spMkLst>
        </pc:spChg>
      </pc:sldChg>
      <pc:sldChg chg="addSp delSp modSp new mod modAnim">
        <pc:chgData name="Diego Fernando Danelone" userId="b117111b-3349-45a5-a677-5c0bcacb5039" providerId="ADAL" clId="{A15287ED-86BA-441D-9896-A7C43BA4AFBC}" dt="2025-04-24T14:34:18.744" v="2225"/>
        <pc:sldMkLst>
          <pc:docMk/>
          <pc:sldMk cId="1988625949" sldId="263"/>
        </pc:sldMkLst>
        <pc:spChg chg="mod">
          <ac:chgData name="Diego Fernando Danelone" userId="b117111b-3349-45a5-a677-5c0bcacb5039" providerId="ADAL" clId="{A15287ED-86BA-441D-9896-A7C43BA4AFBC}" dt="2025-04-24T14:32:34.739" v="2211" actId="14100"/>
          <ac:spMkLst>
            <pc:docMk/>
            <pc:sldMk cId="1988625949" sldId="263"/>
            <ac:spMk id="2" creationId="{4B09397A-F005-71A3-0986-AB601D18B027}"/>
          </ac:spMkLst>
        </pc:spChg>
        <pc:spChg chg="add del mod">
          <ac:chgData name="Diego Fernando Danelone" userId="b117111b-3349-45a5-a677-5c0bcacb5039" providerId="ADAL" clId="{A15287ED-86BA-441D-9896-A7C43BA4AFBC}" dt="2025-04-24T14:32:37.285" v="2213" actId="27636"/>
          <ac:spMkLst>
            <pc:docMk/>
            <pc:sldMk cId="1988625949" sldId="263"/>
            <ac:spMk id="3" creationId="{16DE44CC-CBBF-C7CB-0BE0-1656CA5EE2E9}"/>
          </ac:spMkLst>
        </pc:spChg>
        <pc:spChg chg="add">
          <ac:chgData name="Diego Fernando Danelone" userId="b117111b-3349-45a5-a677-5c0bcacb5039" providerId="ADAL" clId="{A15287ED-86BA-441D-9896-A7C43BA4AFBC}" dt="2025-04-24T14:27:36.455" v="1830"/>
          <ac:spMkLst>
            <pc:docMk/>
            <pc:sldMk cId="1988625949" sldId="263"/>
            <ac:spMk id="4" creationId="{7E0F2C20-CCF2-E61D-A333-2FF02F22A5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0287C-311C-4796-A13C-39C3BAF435A6}" type="datetimeFigureOut">
              <a:rPr lang="es-AR" smtClean="0"/>
              <a:t>24/4/2025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596D5-EF39-4EDC-AD3E-D81DF58A5B9E}" type="slidenum">
              <a:rPr lang="es-AR" smtClean="0"/>
              <a:t>‹Nº›</a:t>
            </a:fld>
            <a:endParaRPr lang="es-AR"/>
          </a:p>
        </p:txBody>
      </p:sp>
    </p:spTree>
    <p:extLst>
      <p:ext uri="{BB962C8B-B14F-4D97-AF65-F5344CB8AC3E}">
        <p14:creationId xmlns:p14="http://schemas.microsoft.com/office/powerpoint/2010/main" val="2705249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E3C596D5-EF39-4EDC-AD3E-D81DF58A5B9E}" type="slidenum">
              <a:rPr lang="es-AR" smtClean="0"/>
              <a:t>2</a:t>
            </a:fld>
            <a:endParaRPr lang="es-AR"/>
          </a:p>
        </p:txBody>
      </p:sp>
    </p:spTree>
    <p:extLst>
      <p:ext uri="{BB962C8B-B14F-4D97-AF65-F5344CB8AC3E}">
        <p14:creationId xmlns:p14="http://schemas.microsoft.com/office/powerpoint/2010/main" val="188877461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4/24/2025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DA16AA21-1863-4931-97CB-99D0A168701B}" type="datetimeFigureOut">
              <a:rPr lang="en-US" dirty="0"/>
              <a:t>4/24/2025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772C379-9A7C-4C87-A116-CBE9F58B04C5}" type="datetimeFigureOut">
              <a:rPr lang="en-US" dirty="0"/>
              <a:t>4/24/2025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4/24/2025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17B6F4-9F7E-9C46-D5AB-329D04A74A29}"/>
              </a:ext>
            </a:extLst>
          </p:cNvPr>
          <p:cNvSpPr>
            <a:spLocks noGrp="1"/>
          </p:cNvSpPr>
          <p:nvPr>
            <p:ph type="ctrTitle"/>
          </p:nvPr>
        </p:nvSpPr>
        <p:spPr/>
        <p:txBody>
          <a:bodyPr/>
          <a:lstStyle/>
          <a:p>
            <a:r>
              <a:rPr lang="es-ES" sz="8800" dirty="0"/>
              <a:t>Análisis Numérico 2025</a:t>
            </a:r>
            <a:endParaRPr lang="es-AR" sz="8800" dirty="0"/>
          </a:p>
        </p:txBody>
      </p:sp>
      <p:sp>
        <p:nvSpPr>
          <p:cNvPr id="3" name="Subtítulo 2">
            <a:extLst>
              <a:ext uri="{FF2B5EF4-FFF2-40B4-BE49-F238E27FC236}">
                <a16:creationId xmlns:a16="http://schemas.microsoft.com/office/drawing/2014/main" id="{B1D3BB65-CB10-B70F-EF95-C4428D00C0CF}"/>
              </a:ext>
            </a:extLst>
          </p:cNvPr>
          <p:cNvSpPr>
            <a:spLocks noGrp="1"/>
          </p:cNvSpPr>
          <p:nvPr>
            <p:ph type="subTitle" idx="1"/>
          </p:nvPr>
        </p:nvSpPr>
        <p:spPr/>
        <p:txBody>
          <a:bodyPr/>
          <a:lstStyle/>
          <a:p>
            <a:pPr algn="just"/>
            <a:r>
              <a:rPr lang="es-ES" dirty="0"/>
              <a:t>Presentación explicativa de la resolución del trabajo práctico número 1: “Análisis de las señales de electroencefalograma en Epilepsia”.</a:t>
            </a:r>
            <a:endParaRPr lang="es-AR" dirty="0"/>
          </a:p>
        </p:txBody>
      </p:sp>
    </p:spTree>
    <p:extLst>
      <p:ext uri="{BB962C8B-B14F-4D97-AF65-F5344CB8AC3E}">
        <p14:creationId xmlns:p14="http://schemas.microsoft.com/office/powerpoint/2010/main" val="3983875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584400-7908-585C-52D9-36A0FC180DA5}"/>
              </a:ext>
            </a:extLst>
          </p:cNvPr>
          <p:cNvSpPr>
            <a:spLocks noGrp="1"/>
          </p:cNvSpPr>
          <p:nvPr>
            <p:ph type="title"/>
          </p:nvPr>
        </p:nvSpPr>
        <p:spPr/>
        <p:txBody>
          <a:bodyPr/>
          <a:lstStyle/>
          <a:p>
            <a:r>
              <a:rPr lang="es-ES" dirty="0"/>
              <a:t>Planteo del problema</a:t>
            </a:r>
            <a:endParaRPr lang="es-AR" dirty="0"/>
          </a:p>
        </p:txBody>
      </p:sp>
      <p:sp>
        <p:nvSpPr>
          <p:cNvPr id="3" name="Marcador de contenido 2">
            <a:extLst>
              <a:ext uri="{FF2B5EF4-FFF2-40B4-BE49-F238E27FC236}">
                <a16:creationId xmlns:a16="http://schemas.microsoft.com/office/drawing/2014/main" id="{A4227FE0-AEC8-C724-B504-77095AA36D61}"/>
              </a:ext>
            </a:extLst>
          </p:cNvPr>
          <p:cNvSpPr>
            <a:spLocks noGrp="1"/>
          </p:cNvSpPr>
          <p:nvPr>
            <p:ph idx="1"/>
          </p:nvPr>
        </p:nvSpPr>
        <p:spPr/>
        <p:txBody>
          <a:bodyPr/>
          <a:lstStyle/>
          <a:p>
            <a:pPr algn="just"/>
            <a:r>
              <a:rPr lang="es-ES" dirty="0"/>
              <a:t>La cátedra entregó tres archivos en formato de texto plano, conteniendo cada uno las lecturas de señales obtenidas a través de un EEG, correspondientes a tres fases bien definidas del ciclo de la epilepsia:</a:t>
            </a:r>
          </a:p>
          <a:p>
            <a:pPr lvl="1"/>
            <a:r>
              <a:rPr lang="es-ES" dirty="0"/>
              <a:t>Sano.</a:t>
            </a:r>
          </a:p>
          <a:p>
            <a:pPr lvl="1"/>
            <a:r>
              <a:rPr lang="es-ES" dirty="0" err="1"/>
              <a:t>Interictal</a:t>
            </a:r>
            <a:r>
              <a:rPr lang="es-ES" dirty="0"/>
              <a:t>.</a:t>
            </a:r>
          </a:p>
          <a:p>
            <a:pPr lvl="1"/>
            <a:r>
              <a:rPr lang="es-ES" dirty="0"/>
              <a:t>Convulsión.</a:t>
            </a:r>
          </a:p>
          <a:p>
            <a:pPr algn="just"/>
            <a:r>
              <a:rPr lang="es-ES" dirty="0"/>
              <a:t>El grupo debía investigar y detallar las frecuencias características que varían en las diferentes etapas de la epilepsia, para lo cual habría que aplicar conceptos matemáticos apropiados como la Transformada Rápida de Fourier (FFT), autocorrelación y filtrado de señales.</a:t>
            </a:r>
          </a:p>
          <a:p>
            <a:pPr algn="just"/>
            <a:r>
              <a:rPr lang="es-AR" dirty="0"/>
              <a:t>La frecuencia de muestreo de las señales provistas es de 173.61 Hz.</a:t>
            </a:r>
          </a:p>
          <a:p>
            <a:pPr marL="274320" lvl="1" indent="0">
              <a:buNone/>
            </a:pPr>
            <a:endParaRPr lang="es-ES" dirty="0"/>
          </a:p>
        </p:txBody>
      </p:sp>
    </p:spTree>
    <p:extLst>
      <p:ext uri="{BB962C8B-B14F-4D97-AF65-F5344CB8AC3E}">
        <p14:creationId xmlns:p14="http://schemas.microsoft.com/office/powerpoint/2010/main" val="310602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ABF0ED-E28A-FF7F-1300-DF42D3DE4753}"/>
              </a:ext>
            </a:extLst>
          </p:cNvPr>
          <p:cNvSpPr>
            <a:spLocks noGrp="1"/>
          </p:cNvSpPr>
          <p:nvPr>
            <p:ph type="title"/>
          </p:nvPr>
        </p:nvSpPr>
        <p:spPr>
          <a:xfrm>
            <a:off x="1069848" y="484632"/>
            <a:ext cx="10058400" cy="1063511"/>
          </a:xfrm>
        </p:spPr>
        <p:txBody>
          <a:bodyPr/>
          <a:lstStyle/>
          <a:p>
            <a:r>
              <a:rPr lang="es-AR" dirty="0"/>
              <a:t>Preprocesamiento de señales:</a:t>
            </a:r>
          </a:p>
        </p:txBody>
      </p:sp>
      <p:sp>
        <p:nvSpPr>
          <p:cNvPr id="3" name="Marcador de contenido 2">
            <a:extLst>
              <a:ext uri="{FF2B5EF4-FFF2-40B4-BE49-F238E27FC236}">
                <a16:creationId xmlns:a16="http://schemas.microsoft.com/office/drawing/2014/main" id="{05C773DA-26DD-775E-C401-DE0457CFE962}"/>
              </a:ext>
            </a:extLst>
          </p:cNvPr>
          <p:cNvSpPr>
            <a:spLocks noGrp="1"/>
          </p:cNvSpPr>
          <p:nvPr>
            <p:ph idx="1"/>
          </p:nvPr>
        </p:nvSpPr>
        <p:spPr>
          <a:xfrm>
            <a:off x="1066800" y="1548143"/>
            <a:ext cx="10058400" cy="1708208"/>
          </a:xfrm>
        </p:spPr>
        <p:txBody>
          <a:bodyPr/>
          <a:lstStyle/>
          <a:p>
            <a:pPr algn="just"/>
            <a:r>
              <a:rPr lang="es-ES" dirty="0"/>
              <a:t>Se aplicó un filtro pasa bajos para eliminar el ruido de alta frecuencia y conservar las componentes más relevantes del EEG, típicamente por debajo de los 60 Hz. La frecuencia de corte se eligió teniendo en cuenta la fisiología cerebral, ya que la mayor parte de la actividad epiléptica se concentra en bandas como delta (0.5–4 Hz), theta (4–8 Hz), alfa (8–13 Hz), beta (13–30 Hz) y gamma (30–60 Hz).</a:t>
            </a:r>
            <a:endParaRPr lang="es-AR" dirty="0"/>
          </a:p>
        </p:txBody>
      </p:sp>
      <p:sp>
        <p:nvSpPr>
          <p:cNvPr id="4" name="Título 1">
            <a:extLst>
              <a:ext uri="{FF2B5EF4-FFF2-40B4-BE49-F238E27FC236}">
                <a16:creationId xmlns:a16="http://schemas.microsoft.com/office/drawing/2014/main" id="{DD930D59-A9D7-65D3-74DB-A1CA05F6669B}"/>
              </a:ext>
            </a:extLst>
          </p:cNvPr>
          <p:cNvSpPr txBox="1">
            <a:spLocks/>
          </p:cNvSpPr>
          <p:nvPr/>
        </p:nvSpPr>
        <p:spPr>
          <a:xfrm>
            <a:off x="1066800" y="3256351"/>
            <a:ext cx="10058400" cy="106351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AR" dirty="0"/>
              <a:t>Transformada de </a:t>
            </a:r>
            <a:r>
              <a:rPr lang="es-AR" dirty="0" err="1"/>
              <a:t>fourier</a:t>
            </a:r>
            <a:r>
              <a:rPr lang="es-AR" dirty="0"/>
              <a:t>:</a:t>
            </a:r>
          </a:p>
        </p:txBody>
      </p:sp>
      <p:sp>
        <p:nvSpPr>
          <p:cNvPr id="5" name="Marcador de contenido 2">
            <a:extLst>
              <a:ext uri="{FF2B5EF4-FFF2-40B4-BE49-F238E27FC236}">
                <a16:creationId xmlns:a16="http://schemas.microsoft.com/office/drawing/2014/main" id="{15058D18-7430-2124-535D-2F37B656A057}"/>
              </a:ext>
            </a:extLst>
          </p:cNvPr>
          <p:cNvSpPr txBox="1">
            <a:spLocks/>
          </p:cNvSpPr>
          <p:nvPr/>
        </p:nvSpPr>
        <p:spPr>
          <a:xfrm>
            <a:off x="1066800" y="4319862"/>
            <a:ext cx="10058400" cy="1708208"/>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t>A cada señal se le aplicó la FFT para obtener su espectro de frecuencias. Esto permite visualizar cómo se distribuye la energía de la señal entre las distintas bandas. Se espera que:</a:t>
            </a:r>
          </a:p>
          <a:p>
            <a:pPr lvl="1"/>
            <a:r>
              <a:rPr lang="es-ES" dirty="0"/>
              <a:t>La señal </a:t>
            </a:r>
            <a:r>
              <a:rPr lang="es-ES" b="1" dirty="0"/>
              <a:t>sana</a:t>
            </a:r>
            <a:r>
              <a:rPr lang="es-ES" dirty="0"/>
              <a:t> presente un espectro más regular y concentrado en bandas bajas.</a:t>
            </a:r>
          </a:p>
          <a:p>
            <a:pPr lvl="1"/>
            <a:r>
              <a:rPr lang="es-ES" dirty="0"/>
              <a:t>La señal </a:t>
            </a:r>
            <a:r>
              <a:rPr lang="es-ES" b="1" dirty="0" err="1"/>
              <a:t>interictal</a:t>
            </a:r>
            <a:r>
              <a:rPr lang="es-ES" dirty="0"/>
              <a:t> muestre desorganización con picos más dispersos.</a:t>
            </a:r>
          </a:p>
          <a:p>
            <a:pPr lvl="1"/>
            <a:r>
              <a:rPr lang="es-ES" dirty="0"/>
              <a:t>La señal de </a:t>
            </a:r>
            <a:r>
              <a:rPr lang="es-ES" b="1" dirty="0"/>
              <a:t>convulsión</a:t>
            </a:r>
            <a:r>
              <a:rPr lang="es-ES" dirty="0"/>
              <a:t> contenga energía en múltiples bandas y muestre un patrón caótico </a:t>
            </a:r>
            <a:endParaRPr lang="es-AR" dirty="0"/>
          </a:p>
        </p:txBody>
      </p:sp>
    </p:spTree>
    <p:extLst>
      <p:ext uri="{BB962C8B-B14F-4D97-AF65-F5344CB8AC3E}">
        <p14:creationId xmlns:p14="http://schemas.microsoft.com/office/powerpoint/2010/main" val="75921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B7D62-51DF-ADF7-33C7-B35CEB1DDD95}"/>
              </a:ext>
            </a:extLst>
          </p:cNvPr>
          <p:cNvSpPr>
            <a:spLocks noGrp="1"/>
          </p:cNvSpPr>
          <p:nvPr>
            <p:ph type="title"/>
          </p:nvPr>
        </p:nvSpPr>
        <p:spPr>
          <a:xfrm>
            <a:off x="1069848" y="484632"/>
            <a:ext cx="10058400" cy="837174"/>
          </a:xfrm>
        </p:spPr>
        <p:txBody>
          <a:bodyPr/>
          <a:lstStyle/>
          <a:p>
            <a:r>
              <a:rPr lang="es-ES" dirty="0"/>
              <a:t>Potencia espectral:</a:t>
            </a:r>
            <a:endParaRPr lang="es-AR" dirty="0"/>
          </a:p>
        </p:txBody>
      </p:sp>
      <p:sp>
        <p:nvSpPr>
          <p:cNvPr id="3" name="Marcador de contenido 2">
            <a:extLst>
              <a:ext uri="{FF2B5EF4-FFF2-40B4-BE49-F238E27FC236}">
                <a16:creationId xmlns:a16="http://schemas.microsoft.com/office/drawing/2014/main" id="{0D13362B-F7B1-C6A7-613C-438430E25109}"/>
              </a:ext>
            </a:extLst>
          </p:cNvPr>
          <p:cNvSpPr>
            <a:spLocks noGrp="1"/>
          </p:cNvSpPr>
          <p:nvPr>
            <p:ph idx="1"/>
          </p:nvPr>
        </p:nvSpPr>
        <p:spPr>
          <a:xfrm>
            <a:off x="1069848" y="1522717"/>
            <a:ext cx="10058400" cy="1404645"/>
          </a:xfrm>
        </p:spPr>
        <p:txBody>
          <a:bodyPr/>
          <a:lstStyle/>
          <a:p>
            <a:pPr algn="just"/>
            <a:r>
              <a:rPr lang="es-ES" dirty="0"/>
              <a:t>Se estimó la densidad espectral de potencia (PSD) para cuantificar cuánta energía hay en cada banda. Esto permitió asociar ciertas bandas con mayor actividad epiléptica, especialmente en los estados </a:t>
            </a:r>
            <a:r>
              <a:rPr lang="es-ES" dirty="0" err="1"/>
              <a:t>interictal</a:t>
            </a:r>
            <a:r>
              <a:rPr lang="es-ES" dirty="0"/>
              <a:t> y convulsivo, donde la energía tiende a concentrarse en bandas no habituales.</a:t>
            </a:r>
            <a:endParaRPr lang="es-AR" dirty="0"/>
          </a:p>
        </p:txBody>
      </p:sp>
      <p:sp>
        <p:nvSpPr>
          <p:cNvPr id="4" name="Título 1">
            <a:extLst>
              <a:ext uri="{FF2B5EF4-FFF2-40B4-BE49-F238E27FC236}">
                <a16:creationId xmlns:a16="http://schemas.microsoft.com/office/drawing/2014/main" id="{694F2351-55E9-2638-2997-F13E7CE7D7C8}"/>
              </a:ext>
            </a:extLst>
          </p:cNvPr>
          <p:cNvSpPr txBox="1">
            <a:spLocks/>
          </p:cNvSpPr>
          <p:nvPr/>
        </p:nvSpPr>
        <p:spPr>
          <a:xfrm>
            <a:off x="977804" y="3512052"/>
            <a:ext cx="10058400" cy="83717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s-ES" dirty="0"/>
              <a:t>Autocorrelación:</a:t>
            </a:r>
            <a:endParaRPr lang="es-AR" dirty="0"/>
          </a:p>
        </p:txBody>
      </p:sp>
      <p:sp>
        <p:nvSpPr>
          <p:cNvPr id="5" name="Marcador de contenido 2">
            <a:extLst>
              <a:ext uri="{FF2B5EF4-FFF2-40B4-BE49-F238E27FC236}">
                <a16:creationId xmlns:a16="http://schemas.microsoft.com/office/drawing/2014/main" id="{B7F1FD5F-2B5E-43F9-40AC-C97384BF8059}"/>
              </a:ext>
            </a:extLst>
          </p:cNvPr>
          <p:cNvSpPr txBox="1">
            <a:spLocks/>
          </p:cNvSpPr>
          <p:nvPr/>
        </p:nvSpPr>
        <p:spPr>
          <a:xfrm>
            <a:off x="977804" y="4532919"/>
            <a:ext cx="10058400" cy="1404645"/>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lgn="just"/>
            <a:r>
              <a:rPr lang="es-ES" dirty="0"/>
              <a:t>Se calculó la autocorrelación de cada señal para analizar su regularidad temporal. Una señal sana debería presentar una autocorrelación con picos bien definidos (mayor regularidad), mientras que en la convulsión estos patrones se desdibujan o se tornan irregulares, reflejando la caótica activación neuronal.</a:t>
            </a:r>
            <a:endParaRPr lang="es-AR" dirty="0"/>
          </a:p>
        </p:txBody>
      </p:sp>
    </p:spTree>
    <p:extLst>
      <p:ext uri="{BB962C8B-B14F-4D97-AF65-F5344CB8AC3E}">
        <p14:creationId xmlns:p14="http://schemas.microsoft.com/office/powerpoint/2010/main" val="184974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500"/>
                                        <p:tgtEl>
                                          <p:spTgt spid="4"/>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B710C0-0DE0-976D-ACA8-D3C78E2ABD11}"/>
              </a:ext>
            </a:extLst>
          </p:cNvPr>
          <p:cNvSpPr>
            <a:spLocks noGrp="1"/>
          </p:cNvSpPr>
          <p:nvPr>
            <p:ph type="title"/>
          </p:nvPr>
        </p:nvSpPr>
        <p:spPr/>
        <p:txBody>
          <a:bodyPr/>
          <a:lstStyle/>
          <a:p>
            <a:r>
              <a:rPr lang="es-ES" dirty="0"/>
              <a:t>Dificultades previas a la resolución:</a:t>
            </a:r>
            <a:endParaRPr lang="es-AR" dirty="0"/>
          </a:p>
        </p:txBody>
      </p:sp>
      <p:sp>
        <p:nvSpPr>
          <p:cNvPr id="3" name="Marcador de contenido 2">
            <a:extLst>
              <a:ext uri="{FF2B5EF4-FFF2-40B4-BE49-F238E27FC236}">
                <a16:creationId xmlns:a16="http://schemas.microsoft.com/office/drawing/2014/main" id="{875D7445-E3C7-D099-3CC0-656A7CB9A09F}"/>
              </a:ext>
            </a:extLst>
          </p:cNvPr>
          <p:cNvSpPr>
            <a:spLocks noGrp="1"/>
          </p:cNvSpPr>
          <p:nvPr>
            <p:ph idx="1"/>
          </p:nvPr>
        </p:nvSpPr>
        <p:spPr/>
        <p:txBody>
          <a:bodyPr/>
          <a:lstStyle/>
          <a:p>
            <a:r>
              <a:rPr lang="es-ES" dirty="0"/>
              <a:t>Los problemas con los que nos encontramos, en primer lugar, estuvieron vinculados principalmente con las siguientes cuestiones: </a:t>
            </a:r>
          </a:p>
          <a:p>
            <a:r>
              <a:rPr lang="es-ES" dirty="0"/>
              <a:t>¿Cómo abordar las distintas consignas del trabajo práctico?</a:t>
            </a:r>
          </a:p>
          <a:p>
            <a:r>
              <a:rPr lang="es-ES" dirty="0"/>
              <a:t>Ponernos de acuerdo los 5 miembros respecto </a:t>
            </a:r>
            <a:r>
              <a:rPr lang="es-ES"/>
              <a:t>a cuál </a:t>
            </a:r>
            <a:r>
              <a:rPr lang="es-ES" dirty="0"/>
              <a:t>era la mejor forma de afrontar la resolución.</a:t>
            </a:r>
          </a:p>
          <a:p>
            <a:r>
              <a:rPr lang="es-ES" dirty="0"/>
              <a:t>Herramienta informática a utilizar.</a:t>
            </a:r>
          </a:p>
          <a:p>
            <a:r>
              <a:rPr lang="es-ES" dirty="0"/>
              <a:t>Decididos a utilizar Python, rápidamente investigar sobre su uso para cuestiones matemáticas. Por fortuna, su curva de aprendizaje es muy baja.</a:t>
            </a:r>
            <a:endParaRPr lang="es-AR" dirty="0"/>
          </a:p>
          <a:p>
            <a:r>
              <a:rPr lang="es-AR" dirty="0"/>
              <a:t>Coordinación de los miembros para reunirnos virtualmente, dado que todos estamos en situaciones académicas disímiles, y con obligaciones extra académicas en algunos casos.</a:t>
            </a:r>
            <a:endParaRPr lang="es-ES" dirty="0"/>
          </a:p>
        </p:txBody>
      </p:sp>
    </p:spTree>
    <p:extLst>
      <p:ext uri="{BB962C8B-B14F-4D97-AF65-F5344CB8AC3E}">
        <p14:creationId xmlns:p14="http://schemas.microsoft.com/office/powerpoint/2010/main" val="6581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D52126-776E-D757-1647-FF1E597E3709}"/>
              </a:ext>
            </a:extLst>
          </p:cNvPr>
          <p:cNvSpPr>
            <a:spLocks noGrp="1"/>
          </p:cNvSpPr>
          <p:nvPr>
            <p:ph type="title"/>
          </p:nvPr>
        </p:nvSpPr>
        <p:spPr/>
        <p:txBody>
          <a:bodyPr/>
          <a:lstStyle/>
          <a:p>
            <a:r>
              <a:rPr lang="es-ES" dirty="0"/>
              <a:t>Aspectos destacados del trabajo:</a:t>
            </a:r>
            <a:endParaRPr lang="es-AR" dirty="0"/>
          </a:p>
        </p:txBody>
      </p:sp>
      <p:sp>
        <p:nvSpPr>
          <p:cNvPr id="3" name="Marcador de contenido 2">
            <a:extLst>
              <a:ext uri="{FF2B5EF4-FFF2-40B4-BE49-F238E27FC236}">
                <a16:creationId xmlns:a16="http://schemas.microsoft.com/office/drawing/2014/main" id="{5B075503-645B-E561-2F66-16B63AE5F077}"/>
              </a:ext>
            </a:extLst>
          </p:cNvPr>
          <p:cNvSpPr>
            <a:spLocks noGrp="1"/>
          </p:cNvSpPr>
          <p:nvPr>
            <p:ph idx="1"/>
          </p:nvPr>
        </p:nvSpPr>
        <p:spPr>
          <a:xfrm>
            <a:off x="1222248" y="4539137"/>
            <a:ext cx="10058400" cy="449776"/>
          </a:xfrm>
        </p:spPr>
        <p:txBody>
          <a:bodyPr/>
          <a:lstStyle/>
          <a:p>
            <a:r>
              <a:rPr lang="es-ES" dirty="0"/>
              <a:t>Transformada de Fourier de tiempo discreto</a:t>
            </a:r>
          </a:p>
          <a:p>
            <a:endParaRPr lang="es-ES" dirty="0"/>
          </a:p>
          <a:p>
            <a:endParaRPr lang="es-ES" dirty="0"/>
          </a:p>
          <a:p>
            <a:endParaRPr lang="es-ES" dirty="0"/>
          </a:p>
          <a:p>
            <a:endParaRPr lang="es-ES" dirty="0"/>
          </a:p>
          <a:p>
            <a:pPr marL="0" indent="0">
              <a:buNone/>
            </a:pPr>
            <a:endParaRPr lang="es-AR" dirty="0"/>
          </a:p>
        </p:txBody>
      </p:sp>
      <p:pic>
        <p:nvPicPr>
          <p:cNvPr id="5" name="Imagen 4" descr="Texto, Carta&#10;&#10;El contenido generado por IA puede ser incorrecto.">
            <a:extLst>
              <a:ext uri="{FF2B5EF4-FFF2-40B4-BE49-F238E27FC236}">
                <a16:creationId xmlns:a16="http://schemas.microsoft.com/office/drawing/2014/main" id="{8B0E0E76-744B-7274-74FE-3E9620703B49}"/>
              </a:ext>
            </a:extLst>
          </p:cNvPr>
          <p:cNvPicPr>
            <a:picLocks noChangeAspect="1"/>
          </p:cNvPicPr>
          <p:nvPr/>
        </p:nvPicPr>
        <p:blipFill>
          <a:blip r:embed="rId2"/>
          <a:stretch>
            <a:fillRect/>
          </a:stretch>
        </p:blipFill>
        <p:spPr>
          <a:xfrm>
            <a:off x="3271063" y="2793066"/>
            <a:ext cx="4684773" cy="1280993"/>
          </a:xfrm>
          <a:prstGeom prst="rect">
            <a:avLst/>
          </a:prstGeom>
        </p:spPr>
      </p:pic>
      <p:sp>
        <p:nvSpPr>
          <p:cNvPr id="6" name="Marcador de contenido 2">
            <a:extLst>
              <a:ext uri="{FF2B5EF4-FFF2-40B4-BE49-F238E27FC236}">
                <a16:creationId xmlns:a16="http://schemas.microsoft.com/office/drawing/2014/main" id="{0A4DE2E6-EA3F-EDF4-6478-0F424B00A3B8}"/>
              </a:ext>
            </a:extLst>
          </p:cNvPr>
          <p:cNvSpPr txBox="1">
            <a:spLocks/>
          </p:cNvSpPr>
          <p:nvPr/>
        </p:nvSpPr>
        <p:spPr>
          <a:xfrm>
            <a:off x="1222248" y="2273808"/>
            <a:ext cx="10058400" cy="449776"/>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s-ES" dirty="0"/>
              <a:t>Serie de Fourier</a:t>
            </a:r>
          </a:p>
          <a:p>
            <a:endParaRPr lang="es-ES" dirty="0"/>
          </a:p>
          <a:p>
            <a:endParaRPr lang="es-ES" dirty="0"/>
          </a:p>
          <a:p>
            <a:endParaRPr lang="es-ES" dirty="0"/>
          </a:p>
          <a:p>
            <a:endParaRPr lang="es-ES" dirty="0"/>
          </a:p>
          <a:p>
            <a:pPr marL="0" indent="0">
              <a:buFont typeface="Wingdings" pitchFamily="2" charset="2"/>
              <a:buNone/>
            </a:pPr>
            <a:endParaRPr lang="es-AR" dirty="0"/>
          </a:p>
        </p:txBody>
      </p:sp>
      <p:pic>
        <p:nvPicPr>
          <p:cNvPr id="8" name="Imagen 7" descr="Imagen que contiene Diagrama&#10;&#10;El contenido generado por IA puede ser incorrecto.">
            <a:extLst>
              <a:ext uri="{FF2B5EF4-FFF2-40B4-BE49-F238E27FC236}">
                <a16:creationId xmlns:a16="http://schemas.microsoft.com/office/drawing/2014/main" id="{71FEB0E8-B81E-9129-B6E3-149C57E54D68}"/>
              </a:ext>
            </a:extLst>
          </p:cNvPr>
          <p:cNvPicPr>
            <a:picLocks noChangeAspect="1"/>
          </p:cNvPicPr>
          <p:nvPr/>
        </p:nvPicPr>
        <p:blipFill>
          <a:blip r:embed="rId3"/>
          <a:stretch>
            <a:fillRect/>
          </a:stretch>
        </p:blipFill>
        <p:spPr>
          <a:xfrm>
            <a:off x="1324256" y="5186057"/>
            <a:ext cx="3274903" cy="1030134"/>
          </a:xfrm>
          <a:prstGeom prst="rect">
            <a:avLst/>
          </a:prstGeom>
        </p:spPr>
      </p:pic>
      <p:pic>
        <p:nvPicPr>
          <p:cNvPr id="12" name="Imagen 11" descr="Texto&#10;&#10;El contenido generado por IA puede ser incorrecto.">
            <a:extLst>
              <a:ext uri="{FF2B5EF4-FFF2-40B4-BE49-F238E27FC236}">
                <a16:creationId xmlns:a16="http://schemas.microsoft.com/office/drawing/2014/main" id="{F620DF43-2C54-A3ED-6635-35A734AB0021}"/>
              </a:ext>
            </a:extLst>
          </p:cNvPr>
          <p:cNvPicPr>
            <a:picLocks noChangeAspect="1"/>
          </p:cNvPicPr>
          <p:nvPr/>
        </p:nvPicPr>
        <p:blipFill>
          <a:blip r:embed="rId4"/>
          <a:stretch>
            <a:fillRect/>
          </a:stretch>
        </p:blipFill>
        <p:spPr>
          <a:xfrm>
            <a:off x="5088150" y="5186057"/>
            <a:ext cx="3339061" cy="1023261"/>
          </a:xfrm>
          <a:prstGeom prst="rect">
            <a:avLst/>
          </a:prstGeom>
        </p:spPr>
      </p:pic>
    </p:spTree>
    <p:extLst>
      <p:ext uri="{BB962C8B-B14F-4D97-AF65-F5344CB8AC3E}">
        <p14:creationId xmlns:p14="http://schemas.microsoft.com/office/powerpoint/2010/main" val="1935363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style.rotation</p:attrName>
                                        </p:attrNameLst>
                                      </p:cBhvr>
                                      <p:tavLst>
                                        <p:tav tm="0">
                                          <p:val>
                                            <p:fltVal val="90"/>
                                          </p:val>
                                        </p:tav>
                                        <p:tav tm="100000">
                                          <p:val>
                                            <p:fltVal val="0"/>
                                          </p:val>
                                        </p:tav>
                                      </p:tavLst>
                                    </p:anim>
                                    <p:animEffect transition="in" filter="fade">
                                      <p:cBhvr>
                                        <p:cTn id="14" dur="1000"/>
                                        <p:tgtEl>
                                          <p:spTgt spid="5"/>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3">
                                            <p:txEl>
                                              <p:pRg st="0" end="0"/>
                                            </p:txEl>
                                          </p:spTgt>
                                        </p:tgtEl>
                                        <p:attrNameLst>
                                          <p:attrName>style.visibility</p:attrName>
                                        </p:attrNameLst>
                                      </p:cBhvr>
                                      <p:to>
                                        <p:strVal val="visible"/>
                                      </p:to>
                                    </p:set>
                                    <p:animEffect transition="in" filter="wipe(down)">
                                      <p:cBhvr>
                                        <p:cTn id="18" dur="500"/>
                                        <p:tgtEl>
                                          <p:spTgt spid="3">
                                            <p:txEl>
                                              <p:pRg st="0" end="0"/>
                                            </p:txEl>
                                          </p:spTgt>
                                        </p:tgtEl>
                                      </p:cBhvr>
                                    </p:animEffect>
                                  </p:childTnLst>
                                </p:cTn>
                              </p:par>
                            </p:childTnLst>
                          </p:cTn>
                        </p:par>
                        <p:par>
                          <p:cTn id="19" fill="hold">
                            <p:stCondLst>
                              <p:cond delay="2000"/>
                            </p:stCondLst>
                            <p:childTnLst>
                              <p:par>
                                <p:cTn id="20" presetID="31"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1000" fill="hold"/>
                                        <p:tgtEl>
                                          <p:spTgt spid="8"/>
                                        </p:tgtEl>
                                        <p:attrNameLst>
                                          <p:attrName>ppt_w</p:attrName>
                                        </p:attrNameLst>
                                      </p:cBhvr>
                                      <p:tavLst>
                                        <p:tav tm="0">
                                          <p:val>
                                            <p:fltVal val="0"/>
                                          </p:val>
                                        </p:tav>
                                        <p:tav tm="100000">
                                          <p:val>
                                            <p:strVal val="#ppt_w"/>
                                          </p:val>
                                        </p:tav>
                                      </p:tavLst>
                                    </p:anim>
                                    <p:anim calcmode="lin" valueType="num">
                                      <p:cBhvr>
                                        <p:cTn id="23" dur="1000" fill="hold"/>
                                        <p:tgtEl>
                                          <p:spTgt spid="8"/>
                                        </p:tgtEl>
                                        <p:attrNameLst>
                                          <p:attrName>ppt_h</p:attrName>
                                        </p:attrNameLst>
                                      </p:cBhvr>
                                      <p:tavLst>
                                        <p:tav tm="0">
                                          <p:val>
                                            <p:fltVal val="0"/>
                                          </p:val>
                                        </p:tav>
                                        <p:tav tm="100000">
                                          <p:val>
                                            <p:strVal val="#ppt_h"/>
                                          </p:val>
                                        </p:tav>
                                      </p:tavLst>
                                    </p:anim>
                                    <p:anim calcmode="lin" valueType="num">
                                      <p:cBhvr>
                                        <p:cTn id="24" dur="1000" fill="hold"/>
                                        <p:tgtEl>
                                          <p:spTgt spid="8"/>
                                        </p:tgtEl>
                                        <p:attrNameLst>
                                          <p:attrName>style.rotation</p:attrName>
                                        </p:attrNameLst>
                                      </p:cBhvr>
                                      <p:tavLst>
                                        <p:tav tm="0">
                                          <p:val>
                                            <p:fltVal val="90"/>
                                          </p:val>
                                        </p:tav>
                                        <p:tav tm="100000">
                                          <p:val>
                                            <p:fltVal val="0"/>
                                          </p:val>
                                        </p:tav>
                                      </p:tavLst>
                                    </p:anim>
                                    <p:animEffect transition="in" filter="fade">
                                      <p:cBhvr>
                                        <p:cTn id="25" dur="1000"/>
                                        <p:tgtEl>
                                          <p:spTgt spid="8"/>
                                        </p:tgtEl>
                                      </p:cBhvr>
                                    </p:animEffect>
                                  </p:childTnLst>
                                </p:cTn>
                              </p:par>
                            </p:childTnLst>
                          </p:cTn>
                        </p:par>
                        <p:par>
                          <p:cTn id="26" fill="hold">
                            <p:stCondLst>
                              <p:cond delay="3000"/>
                            </p:stCondLst>
                            <p:childTnLst>
                              <p:par>
                                <p:cTn id="27" presetID="31"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p:cTn id="29" dur="1000" fill="hold"/>
                                        <p:tgtEl>
                                          <p:spTgt spid="12"/>
                                        </p:tgtEl>
                                        <p:attrNameLst>
                                          <p:attrName>ppt_w</p:attrName>
                                        </p:attrNameLst>
                                      </p:cBhvr>
                                      <p:tavLst>
                                        <p:tav tm="0">
                                          <p:val>
                                            <p:fltVal val="0"/>
                                          </p:val>
                                        </p:tav>
                                        <p:tav tm="100000">
                                          <p:val>
                                            <p:strVal val="#ppt_w"/>
                                          </p:val>
                                        </p:tav>
                                      </p:tavLst>
                                    </p:anim>
                                    <p:anim calcmode="lin" valueType="num">
                                      <p:cBhvr>
                                        <p:cTn id="30" dur="1000" fill="hold"/>
                                        <p:tgtEl>
                                          <p:spTgt spid="12"/>
                                        </p:tgtEl>
                                        <p:attrNameLst>
                                          <p:attrName>ppt_h</p:attrName>
                                        </p:attrNameLst>
                                      </p:cBhvr>
                                      <p:tavLst>
                                        <p:tav tm="0">
                                          <p:val>
                                            <p:fltVal val="0"/>
                                          </p:val>
                                        </p:tav>
                                        <p:tav tm="100000">
                                          <p:val>
                                            <p:strVal val="#ppt_h"/>
                                          </p:val>
                                        </p:tav>
                                      </p:tavLst>
                                    </p:anim>
                                    <p:anim calcmode="lin" valueType="num">
                                      <p:cBhvr>
                                        <p:cTn id="31" dur="1000" fill="hold"/>
                                        <p:tgtEl>
                                          <p:spTgt spid="12"/>
                                        </p:tgtEl>
                                        <p:attrNameLst>
                                          <p:attrName>style.rotation</p:attrName>
                                        </p:attrNameLst>
                                      </p:cBhvr>
                                      <p:tavLst>
                                        <p:tav tm="0">
                                          <p:val>
                                            <p:fltVal val="90"/>
                                          </p:val>
                                        </p:tav>
                                        <p:tav tm="100000">
                                          <p:val>
                                            <p:fltVal val="0"/>
                                          </p:val>
                                        </p:tav>
                                      </p:tavLst>
                                    </p:anim>
                                    <p:animEffect transition="in" filter="fade">
                                      <p:cBhvr>
                                        <p:cTn id="3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688855-9890-4CF9-2DCE-F134BD40C7E2}"/>
              </a:ext>
            </a:extLst>
          </p:cNvPr>
          <p:cNvSpPr>
            <a:spLocks noGrp="1"/>
          </p:cNvSpPr>
          <p:nvPr>
            <p:ph type="title"/>
          </p:nvPr>
        </p:nvSpPr>
        <p:spPr>
          <a:xfrm>
            <a:off x="1069848" y="484632"/>
            <a:ext cx="10058400" cy="1226473"/>
          </a:xfrm>
        </p:spPr>
        <p:txBody>
          <a:bodyPr>
            <a:normAutofit/>
          </a:bodyPr>
          <a:lstStyle/>
          <a:p>
            <a:r>
              <a:rPr lang="es-ES" sz="4800" dirty="0"/>
              <a:t>Conclusiones del análisis de señales </a:t>
            </a:r>
            <a:r>
              <a:rPr lang="es-ES" sz="4800" dirty="0" err="1"/>
              <a:t>eeg</a:t>
            </a:r>
            <a:r>
              <a:rPr lang="es-ES" sz="4800" dirty="0"/>
              <a:t>:</a:t>
            </a:r>
            <a:endParaRPr lang="es-AR" sz="4800" dirty="0"/>
          </a:p>
        </p:txBody>
      </p:sp>
      <p:sp>
        <p:nvSpPr>
          <p:cNvPr id="3" name="Marcador de contenido 2">
            <a:extLst>
              <a:ext uri="{FF2B5EF4-FFF2-40B4-BE49-F238E27FC236}">
                <a16:creationId xmlns:a16="http://schemas.microsoft.com/office/drawing/2014/main" id="{A050C32D-78A7-6D20-2521-BD9BF910560F}"/>
              </a:ext>
            </a:extLst>
          </p:cNvPr>
          <p:cNvSpPr>
            <a:spLocks noGrp="1"/>
          </p:cNvSpPr>
          <p:nvPr>
            <p:ph idx="1"/>
          </p:nvPr>
        </p:nvSpPr>
        <p:spPr>
          <a:xfrm>
            <a:off x="1069848" y="1530036"/>
            <a:ext cx="10058400" cy="4642164"/>
          </a:xfrm>
        </p:spPr>
        <p:txBody>
          <a:bodyPr>
            <a:normAutofit/>
          </a:bodyPr>
          <a:lstStyle/>
          <a:p>
            <a:r>
              <a:rPr lang="es-ES" dirty="0"/>
              <a:t>Transformada de Fourier. </a:t>
            </a:r>
            <a:r>
              <a:rPr lang="es-ES" sz="1800" dirty="0"/>
              <a:t>Permitió distinguir la </a:t>
            </a:r>
            <a:r>
              <a:rPr lang="es-ES" sz="1800" b="1" dirty="0"/>
              <a:t>distribución espectral</a:t>
            </a:r>
            <a:r>
              <a:rPr lang="es-ES" sz="1800" dirty="0"/>
              <a:t> característica de cada estado:</a:t>
            </a:r>
          </a:p>
          <a:p>
            <a:pPr lvl="1"/>
            <a:r>
              <a:rPr lang="es-ES" dirty="0"/>
              <a:t>Sano: energía concentrada en bandas bajas.</a:t>
            </a:r>
          </a:p>
          <a:p>
            <a:pPr lvl="1"/>
            <a:r>
              <a:rPr lang="es-ES" dirty="0" err="1"/>
              <a:t>Interictal</a:t>
            </a:r>
            <a:r>
              <a:rPr lang="es-ES" dirty="0"/>
              <a:t>: distribución más dispersa.</a:t>
            </a:r>
          </a:p>
          <a:p>
            <a:pPr lvl="1"/>
            <a:r>
              <a:rPr lang="es-ES" dirty="0"/>
              <a:t>Convulsión: espectro caótico y amplio.</a:t>
            </a:r>
          </a:p>
          <a:p>
            <a:r>
              <a:rPr lang="es-ES" dirty="0"/>
              <a:t>Densidad espectral de potencia:</a:t>
            </a:r>
          </a:p>
          <a:p>
            <a:pPr lvl="1"/>
            <a:r>
              <a:rPr lang="es-ES" dirty="0"/>
              <a:t>Mayor energía en frecuencias inusuales durante la convulsión.</a:t>
            </a:r>
          </a:p>
          <a:p>
            <a:pPr lvl="1"/>
            <a:r>
              <a:rPr lang="es-ES" dirty="0"/>
              <a:t>Sano muestra potencia más estable y focalizada.</a:t>
            </a:r>
          </a:p>
          <a:p>
            <a:r>
              <a:rPr lang="es-AR" dirty="0"/>
              <a:t>Autocorrelación:</a:t>
            </a:r>
          </a:p>
          <a:p>
            <a:pPr lvl="1"/>
            <a:r>
              <a:rPr lang="es-AR" dirty="0"/>
              <a:t>Señal sana presenta patrones periódicos.</a:t>
            </a:r>
          </a:p>
          <a:p>
            <a:pPr lvl="1"/>
            <a:r>
              <a:rPr lang="es-ES" dirty="0"/>
              <a:t>Fase </a:t>
            </a:r>
            <a:r>
              <a:rPr lang="es-ES" dirty="0" err="1"/>
              <a:t>interictal</a:t>
            </a:r>
            <a:r>
              <a:rPr lang="es-ES" dirty="0"/>
              <a:t> y convulsiva muestran menor correlación temporal </a:t>
            </a:r>
            <a:r>
              <a:rPr lang="es-AR" dirty="0"/>
              <a:t>(mayor aleatoriedad).</a:t>
            </a:r>
          </a:p>
          <a:p>
            <a:r>
              <a:rPr lang="es-AR" dirty="0"/>
              <a:t>Filtrado:</a:t>
            </a:r>
            <a:r>
              <a:rPr lang="es-ES" dirty="0"/>
              <a:t> </a:t>
            </a:r>
            <a:r>
              <a:rPr lang="es-ES" sz="1800" dirty="0"/>
              <a:t>El uso de pasa bajos ayudó a que nos enfoquemos  en bandas cerebrales relevantes, descartando artefactos de alta frecuencia.</a:t>
            </a:r>
          </a:p>
          <a:p>
            <a:pPr marL="274320" lvl="1" indent="0">
              <a:buNone/>
            </a:pPr>
            <a:endParaRPr lang="es-AR" dirty="0"/>
          </a:p>
        </p:txBody>
      </p:sp>
    </p:spTree>
    <p:extLst>
      <p:ext uri="{BB962C8B-B14F-4D97-AF65-F5344CB8AC3E}">
        <p14:creationId xmlns:p14="http://schemas.microsoft.com/office/powerpoint/2010/main" val="123148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down)">
                                      <p:cBhvr>
                                        <p:cTn id="39" dur="500"/>
                                        <p:tgtEl>
                                          <p:spTgt spid="3">
                                            <p:txEl>
                                              <p:pRg st="7" end="7"/>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down)">
                                      <p:cBhvr>
                                        <p:cTn id="47" dur="500"/>
                                        <p:tgtEl>
                                          <p:spTgt spid="3">
                                            <p:txEl>
                                              <p:pRg st="9" end="9"/>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Effect transition="in" filter="wipe(down)">
                                      <p:cBhvr>
                                        <p:cTn id="5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09397A-F005-71A3-0986-AB601D18B027}"/>
              </a:ext>
            </a:extLst>
          </p:cNvPr>
          <p:cNvSpPr>
            <a:spLocks noGrp="1"/>
          </p:cNvSpPr>
          <p:nvPr>
            <p:ph type="title"/>
          </p:nvPr>
        </p:nvSpPr>
        <p:spPr>
          <a:xfrm>
            <a:off x="1069848" y="755965"/>
            <a:ext cx="10058400" cy="3562538"/>
          </a:xfrm>
        </p:spPr>
        <p:txBody>
          <a:bodyPr>
            <a:normAutofit/>
          </a:bodyPr>
          <a:lstStyle/>
          <a:p>
            <a:r>
              <a:rPr lang="es-ES" sz="6000" dirty="0"/>
              <a:t>¡muchas gracias por su atención!</a:t>
            </a:r>
            <a:endParaRPr lang="es-AR" sz="6000" dirty="0"/>
          </a:p>
        </p:txBody>
      </p:sp>
      <p:sp>
        <p:nvSpPr>
          <p:cNvPr id="3" name="Marcador de contenido 2">
            <a:extLst>
              <a:ext uri="{FF2B5EF4-FFF2-40B4-BE49-F238E27FC236}">
                <a16:creationId xmlns:a16="http://schemas.microsoft.com/office/drawing/2014/main" id="{16DE44CC-CBBF-C7CB-0BE0-1656CA5EE2E9}"/>
              </a:ext>
            </a:extLst>
          </p:cNvPr>
          <p:cNvSpPr>
            <a:spLocks noGrp="1"/>
          </p:cNvSpPr>
          <p:nvPr>
            <p:ph idx="1"/>
          </p:nvPr>
        </p:nvSpPr>
        <p:spPr>
          <a:xfrm>
            <a:off x="1069848" y="4146487"/>
            <a:ext cx="10058400" cy="1955549"/>
          </a:xfrm>
        </p:spPr>
        <p:txBody>
          <a:bodyPr>
            <a:normAutofit fontScale="92500" lnSpcReduction="10000"/>
          </a:bodyPr>
          <a:lstStyle/>
          <a:p>
            <a:pPr marL="0" indent="0">
              <a:buNone/>
            </a:pPr>
            <a:r>
              <a:rPr lang="es-ES" dirty="0"/>
              <a:t>Exequiel Farías  </a:t>
            </a:r>
          </a:p>
          <a:p>
            <a:pPr marL="0" indent="0">
              <a:buNone/>
            </a:pPr>
            <a:r>
              <a:rPr lang="es-ES" dirty="0"/>
              <a:t>Juan Diego </a:t>
            </a:r>
            <a:r>
              <a:rPr lang="es-ES" dirty="0" err="1"/>
              <a:t>Paduli</a:t>
            </a:r>
            <a:r>
              <a:rPr lang="es-ES" dirty="0"/>
              <a:t>  </a:t>
            </a:r>
          </a:p>
          <a:p>
            <a:pPr marL="0" indent="0">
              <a:buNone/>
            </a:pPr>
            <a:r>
              <a:rPr lang="es-ES" dirty="0"/>
              <a:t>Yamil Arturo </a:t>
            </a:r>
            <a:r>
              <a:rPr lang="es-ES" dirty="0" err="1"/>
              <a:t>Rafart</a:t>
            </a:r>
            <a:r>
              <a:rPr lang="es-ES" dirty="0"/>
              <a:t> </a:t>
            </a:r>
          </a:p>
          <a:p>
            <a:pPr marL="0" indent="0">
              <a:buNone/>
            </a:pPr>
            <a:r>
              <a:rPr lang="es-ES" dirty="0"/>
              <a:t>Bautista </a:t>
            </a:r>
            <a:r>
              <a:rPr lang="es-ES" dirty="0" err="1"/>
              <a:t>Bagnarol</a:t>
            </a:r>
            <a:r>
              <a:rPr lang="es-ES" dirty="0"/>
              <a:t> </a:t>
            </a:r>
            <a:r>
              <a:rPr lang="es-ES" dirty="0" err="1"/>
              <a:t>Audicio</a:t>
            </a:r>
            <a:r>
              <a:rPr lang="es-ES" dirty="0"/>
              <a:t>  </a:t>
            </a:r>
          </a:p>
          <a:p>
            <a:pPr marL="0" indent="0">
              <a:buNone/>
            </a:pPr>
            <a:r>
              <a:rPr lang="es-ES" dirty="0"/>
              <a:t>Diego Fernando Danelone</a:t>
            </a:r>
            <a:endParaRPr lang="es-AR" dirty="0"/>
          </a:p>
        </p:txBody>
      </p:sp>
    </p:spTree>
    <p:extLst>
      <p:ext uri="{BB962C8B-B14F-4D97-AF65-F5344CB8AC3E}">
        <p14:creationId xmlns:p14="http://schemas.microsoft.com/office/powerpoint/2010/main" val="1988625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tras en madera">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TM03090434[[fn=Letras en madera]]</Template>
  <TotalTime>112</TotalTime>
  <Words>644</Words>
  <Application>Microsoft Office PowerPoint</Application>
  <PresentationFormat>Panorámica</PresentationFormat>
  <Paragraphs>55</Paragraphs>
  <Slides>8</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Aptos</vt:lpstr>
      <vt:lpstr>Arial</vt:lpstr>
      <vt:lpstr>Rockwell</vt:lpstr>
      <vt:lpstr>Rockwell Condensed</vt:lpstr>
      <vt:lpstr>Wingdings</vt:lpstr>
      <vt:lpstr>Letras en madera</vt:lpstr>
      <vt:lpstr>Análisis Numérico 2025</vt:lpstr>
      <vt:lpstr>Planteo del problema</vt:lpstr>
      <vt:lpstr>Preprocesamiento de señales:</vt:lpstr>
      <vt:lpstr>Potencia espectral:</vt:lpstr>
      <vt:lpstr>Dificultades previas a la resolución:</vt:lpstr>
      <vt:lpstr>Aspectos destacados del trabajo:</vt:lpstr>
      <vt:lpstr>Conclusiones del análisis de señales eeg:</vt:lpstr>
      <vt:lpstr>¡muchas 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Fernando Danelone</dc:creator>
  <cp:lastModifiedBy>Diego Fernando Danelone</cp:lastModifiedBy>
  <cp:revision>1</cp:revision>
  <dcterms:created xsi:type="dcterms:W3CDTF">2025-04-24T13:22:57Z</dcterms:created>
  <dcterms:modified xsi:type="dcterms:W3CDTF">2025-04-24T15:15:12Z</dcterms:modified>
</cp:coreProperties>
</file>