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2" r:id="rId2"/>
  </p:sldMasterIdLst>
  <p:notesMasterIdLst>
    <p:notesMasterId r:id="rId79"/>
  </p:notesMasterIdLst>
  <p:handoutMasterIdLst>
    <p:handoutMasterId r:id="rId80"/>
  </p:handoutMasterIdLst>
  <p:sldIdLst>
    <p:sldId id="258" r:id="rId3"/>
    <p:sldId id="316" r:id="rId4"/>
    <p:sldId id="373" r:id="rId5"/>
    <p:sldId id="400" r:id="rId6"/>
    <p:sldId id="401" r:id="rId7"/>
    <p:sldId id="402" r:id="rId8"/>
    <p:sldId id="403" r:id="rId9"/>
    <p:sldId id="404" r:id="rId10"/>
    <p:sldId id="405" r:id="rId11"/>
    <p:sldId id="407" r:id="rId12"/>
    <p:sldId id="406" r:id="rId13"/>
    <p:sldId id="408" r:id="rId14"/>
    <p:sldId id="345" r:id="rId15"/>
    <p:sldId id="393" r:id="rId16"/>
    <p:sldId id="395" r:id="rId17"/>
    <p:sldId id="383" r:id="rId18"/>
    <p:sldId id="399" r:id="rId19"/>
    <p:sldId id="381" r:id="rId20"/>
    <p:sldId id="382" r:id="rId21"/>
    <p:sldId id="356" r:id="rId22"/>
    <p:sldId id="379" r:id="rId23"/>
    <p:sldId id="358" r:id="rId24"/>
    <p:sldId id="359" r:id="rId25"/>
    <p:sldId id="360" r:id="rId26"/>
    <p:sldId id="361" r:id="rId27"/>
    <p:sldId id="363" r:id="rId28"/>
    <p:sldId id="364" r:id="rId29"/>
    <p:sldId id="385" r:id="rId30"/>
    <p:sldId id="365" r:id="rId31"/>
    <p:sldId id="387" r:id="rId32"/>
    <p:sldId id="390" r:id="rId33"/>
    <p:sldId id="367" r:id="rId34"/>
    <p:sldId id="397" r:id="rId35"/>
    <p:sldId id="369" r:id="rId36"/>
    <p:sldId id="370" r:id="rId37"/>
    <p:sldId id="371" r:id="rId38"/>
    <p:sldId id="372" r:id="rId39"/>
    <p:sldId id="375" r:id="rId40"/>
    <p:sldId id="257" r:id="rId41"/>
    <p:sldId id="259" r:id="rId42"/>
    <p:sldId id="260" r:id="rId43"/>
    <p:sldId id="262" r:id="rId44"/>
    <p:sldId id="261" r:id="rId45"/>
    <p:sldId id="263" r:id="rId46"/>
    <p:sldId id="264" r:id="rId47"/>
    <p:sldId id="272" r:id="rId48"/>
    <p:sldId id="273" r:id="rId49"/>
    <p:sldId id="312" r:id="rId50"/>
    <p:sldId id="270" r:id="rId51"/>
    <p:sldId id="274" r:id="rId52"/>
    <p:sldId id="275" r:id="rId53"/>
    <p:sldId id="276" r:id="rId54"/>
    <p:sldId id="277" r:id="rId55"/>
    <p:sldId id="278" r:id="rId56"/>
    <p:sldId id="279" r:id="rId57"/>
    <p:sldId id="280" r:id="rId58"/>
    <p:sldId id="281" r:id="rId59"/>
    <p:sldId id="282" r:id="rId60"/>
    <p:sldId id="283" r:id="rId61"/>
    <p:sldId id="284" r:id="rId62"/>
    <p:sldId id="285" r:id="rId63"/>
    <p:sldId id="287" r:id="rId64"/>
    <p:sldId id="286" r:id="rId65"/>
    <p:sldId id="290" r:id="rId66"/>
    <p:sldId id="291" r:id="rId67"/>
    <p:sldId id="292" r:id="rId68"/>
    <p:sldId id="293" r:id="rId69"/>
    <p:sldId id="294" r:id="rId70"/>
    <p:sldId id="295" r:id="rId71"/>
    <p:sldId id="376" r:id="rId72"/>
    <p:sldId id="377" r:id="rId73"/>
    <p:sldId id="296" r:id="rId74"/>
    <p:sldId id="297" r:id="rId75"/>
    <p:sldId id="300" r:id="rId76"/>
    <p:sldId id="299" r:id="rId77"/>
    <p:sldId id="301" r:id="rId78"/>
  </p:sldIdLst>
  <p:sldSz cx="9144000" cy="6858000" type="screen4x3"/>
  <p:notesSz cx="7099300" cy="10234613"/>
  <p:defaultTextStyle>
    <a:defPPr>
      <a:defRPr lang="es-AR"/>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33CC"/>
    <a:srgbClr val="FFFFFF"/>
    <a:srgbClr val="0000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5" autoAdjust="0"/>
    <p:restoredTop sz="94434" autoAdjust="0"/>
  </p:normalViewPr>
  <p:slideViewPr>
    <p:cSldViewPr>
      <p:cViewPr varScale="1">
        <p:scale>
          <a:sx n="71" d="100"/>
          <a:sy n="71" d="100"/>
        </p:scale>
        <p:origin x="1134" y="66"/>
      </p:cViewPr>
      <p:guideLst>
        <p:guide orient="horz" pos="2160"/>
        <p:guide pos="2880"/>
      </p:guideLst>
    </p:cSldViewPr>
  </p:slideViewPr>
  <p:outlineViewPr>
    <p:cViewPr>
      <p:scale>
        <a:sx n="33" d="100"/>
        <a:sy n="33" d="100"/>
      </p:scale>
      <p:origin x="0" y="24810"/>
    </p:cViewPr>
  </p:outlineViewPr>
  <p:notesTextViewPr>
    <p:cViewPr>
      <p:scale>
        <a:sx n="100" d="100"/>
        <a:sy n="100" d="100"/>
      </p:scale>
      <p:origin x="0" y="0"/>
    </p:cViewPr>
  </p:notesTextViewPr>
  <p:sorterViewPr>
    <p:cViewPr>
      <p:scale>
        <a:sx n="66" d="100"/>
        <a:sy n="66" d="100"/>
      </p:scale>
      <p:origin x="0" y="1428"/>
    </p:cViewPr>
  </p:sorterViewPr>
  <p:notesViewPr>
    <p:cSldViewPr>
      <p:cViewPr varScale="1">
        <p:scale>
          <a:sx n="48" d="100"/>
          <a:sy n="48" d="100"/>
        </p:scale>
        <p:origin x="2898" y="6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8.wmf"/><Relationship Id="rId5" Type="http://schemas.openxmlformats.org/officeDocument/2006/relationships/image" Target="../media/image73.wmf"/><Relationship Id="rId10" Type="http://schemas.openxmlformats.org/officeDocument/2006/relationships/image" Target="../media/image77.wmf"/><Relationship Id="rId4" Type="http://schemas.openxmlformats.org/officeDocument/2006/relationships/image" Target="../media/image72.wmf"/><Relationship Id="rId9"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9.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18" Type="http://schemas.openxmlformats.org/officeDocument/2006/relationships/image" Target="../media/image32.wmf"/><Relationship Id="rId3" Type="http://schemas.openxmlformats.org/officeDocument/2006/relationships/image" Target="../media/image17.wmf"/><Relationship Id="rId21" Type="http://schemas.openxmlformats.org/officeDocument/2006/relationships/image" Target="../media/image35.wmf"/><Relationship Id="rId7" Type="http://schemas.openxmlformats.org/officeDocument/2006/relationships/image" Target="../media/image21.wmf"/><Relationship Id="rId12" Type="http://schemas.openxmlformats.org/officeDocument/2006/relationships/image" Target="../media/image26.wmf"/><Relationship Id="rId17" Type="http://schemas.openxmlformats.org/officeDocument/2006/relationships/image" Target="../media/image31.wmf"/><Relationship Id="rId2" Type="http://schemas.openxmlformats.org/officeDocument/2006/relationships/image" Target="../media/image16.wmf"/><Relationship Id="rId16" Type="http://schemas.openxmlformats.org/officeDocument/2006/relationships/image" Target="../media/image30.wmf"/><Relationship Id="rId20" Type="http://schemas.openxmlformats.org/officeDocument/2006/relationships/image" Target="../media/image34.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24" Type="http://schemas.openxmlformats.org/officeDocument/2006/relationships/image" Target="../media/image38.wmf"/><Relationship Id="rId5" Type="http://schemas.openxmlformats.org/officeDocument/2006/relationships/image" Target="../media/image19.wmf"/><Relationship Id="rId15" Type="http://schemas.openxmlformats.org/officeDocument/2006/relationships/image" Target="../media/image29.wmf"/><Relationship Id="rId23" Type="http://schemas.openxmlformats.org/officeDocument/2006/relationships/image" Target="../media/image37.wmf"/><Relationship Id="rId10" Type="http://schemas.openxmlformats.org/officeDocument/2006/relationships/image" Target="../media/image24.wmf"/><Relationship Id="rId19" Type="http://schemas.openxmlformats.org/officeDocument/2006/relationships/image" Target="../media/image33.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 Id="rId22"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t" anchorCtr="0" compatLnSpc="1">
            <a:prstTxWarp prst="textNoShape">
              <a:avLst/>
            </a:prstTxWarp>
          </a:bodyPr>
          <a:lstStyle>
            <a:lvl1pPr defTabSz="944563">
              <a:defRPr sz="1300">
                <a:latin typeface="Arial" charset="0"/>
              </a:defRPr>
            </a:lvl1pPr>
          </a:lstStyle>
          <a:p>
            <a:pPr>
              <a:defRPr/>
            </a:pPr>
            <a:endParaRPr lang="es-AR" altLang="es-ES"/>
          </a:p>
        </p:txBody>
      </p:sp>
      <p:sp>
        <p:nvSpPr>
          <p:cNvPr id="130051" name="Rectangle 3"/>
          <p:cNvSpPr>
            <a:spLocks noGrp="1" noChangeArrowheads="1"/>
          </p:cNvSpPr>
          <p:nvPr>
            <p:ph type="dt" sz="quarter" idx="1"/>
          </p:nvPr>
        </p:nvSpPr>
        <p:spPr bwMode="auto">
          <a:xfrm>
            <a:off x="4022725"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t" anchorCtr="0" compatLnSpc="1">
            <a:prstTxWarp prst="textNoShape">
              <a:avLst/>
            </a:prstTxWarp>
          </a:bodyPr>
          <a:lstStyle>
            <a:lvl1pPr algn="r" defTabSz="944563">
              <a:defRPr sz="1300">
                <a:latin typeface="Arial" charset="0"/>
              </a:defRPr>
            </a:lvl1pPr>
          </a:lstStyle>
          <a:p>
            <a:pPr>
              <a:defRPr/>
            </a:pPr>
            <a:endParaRPr lang="es-AR" altLang="es-ES"/>
          </a:p>
        </p:txBody>
      </p:sp>
      <p:sp>
        <p:nvSpPr>
          <p:cNvPr id="130052" name="Rectangle 4"/>
          <p:cNvSpPr>
            <a:spLocks noGrp="1" noChangeArrowheads="1"/>
          </p:cNvSpPr>
          <p:nvPr>
            <p:ph type="ftr" sz="quarter" idx="2"/>
          </p:nvPr>
        </p:nvSpPr>
        <p:spPr bwMode="auto">
          <a:xfrm>
            <a:off x="0"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b" anchorCtr="0" compatLnSpc="1">
            <a:prstTxWarp prst="textNoShape">
              <a:avLst/>
            </a:prstTxWarp>
          </a:bodyPr>
          <a:lstStyle>
            <a:lvl1pPr defTabSz="944563">
              <a:defRPr sz="1300">
                <a:latin typeface="Arial" charset="0"/>
              </a:defRPr>
            </a:lvl1pPr>
          </a:lstStyle>
          <a:p>
            <a:pPr>
              <a:defRPr/>
            </a:pPr>
            <a:endParaRPr lang="es-AR" altLang="es-ES"/>
          </a:p>
        </p:txBody>
      </p:sp>
      <p:sp>
        <p:nvSpPr>
          <p:cNvPr id="130053" name="Rectangle 5"/>
          <p:cNvSpPr>
            <a:spLocks noGrp="1" noChangeArrowheads="1"/>
          </p:cNvSpPr>
          <p:nvPr>
            <p:ph type="sldNum" sz="quarter" idx="3"/>
          </p:nvPr>
        </p:nvSpPr>
        <p:spPr bwMode="auto">
          <a:xfrm>
            <a:off x="4022725"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b" anchorCtr="0" compatLnSpc="1">
            <a:prstTxWarp prst="textNoShape">
              <a:avLst/>
            </a:prstTxWarp>
          </a:bodyPr>
          <a:lstStyle>
            <a:lvl1pPr algn="r" defTabSz="944563">
              <a:defRPr sz="1300">
                <a:latin typeface="Arial" panose="020B0604020202020204" pitchFamily="34" charset="0"/>
              </a:defRPr>
            </a:lvl1pPr>
          </a:lstStyle>
          <a:p>
            <a:fld id="{241D45D5-12AA-4EB6-B31F-6C3978A916EA}" type="slidenum">
              <a:rPr lang="es-AR" altLang="es-ES"/>
              <a:pPr/>
              <a:t>‹Nº›</a:t>
            </a:fld>
            <a:endParaRPr lang="es-AR" altLang="es-ES"/>
          </a:p>
        </p:txBody>
      </p:sp>
    </p:spTree>
    <p:extLst>
      <p:ext uri="{BB962C8B-B14F-4D97-AF65-F5344CB8AC3E}">
        <p14:creationId xmlns:p14="http://schemas.microsoft.com/office/powerpoint/2010/main" val="1830601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t" anchorCtr="0" compatLnSpc="1">
            <a:prstTxWarp prst="textNoShape">
              <a:avLst/>
            </a:prstTxWarp>
          </a:bodyPr>
          <a:lstStyle>
            <a:lvl1pPr defTabSz="944563">
              <a:defRPr sz="1300">
                <a:latin typeface="Arial" charset="0"/>
              </a:defRPr>
            </a:lvl1pPr>
          </a:lstStyle>
          <a:p>
            <a:pPr>
              <a:defRPr/>
            </a:pPr>
            <a:endParaRPr lang="es-AR" altLang="es-ES"/>
          </a:p>
        </p:txBody>
      </p:sp>
      <p:sp>
        <p:nvSpPr>
          <p:cNvPr id="9219" name="Rectangle 3"/>
          <p:cNvSpPr>
            <a:spLocks noGrp="1" noChangeArrowheads="1"/>
          </p:cNvSpPr>
          <p:nvPr>
            <p:ph type="dt" idx="1"/>
          </p:nvPr>
        </p:nvSpPr>
        <p:spPr bwMode="auto">
          <a:xfrm>
            <a:off x="4022725"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t" anchorCtr="0" compatLnSpc="1">
            <a:prstTxWarp prst="textNoShape">
              <a:avLst/>
            </a:prstTxWarp>
          </a:bodyPr>
          <a:lstStyle>
            <a:lvl1pPr algn="r" defTabSz="944563">
              <a:defRPr sz="1300">
                <a:latin typeface="Arial" charset="0"/>
              </a:defRPr>
            </a:lvl1pPr>
          </a:lstStyle>
          <a:p>
            <a:pPr>
              <a:defRPr/>
            </a:pPr>
            <a:endParaRPr lang="es-AR" altLang="es-ES"/>
          </a:p>
        </p:txBody>
      </p:sp>
      <p:sp>
        <p:nvSpPr>
          <p:cNvPr id="71684"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709613" y="4862513"/>
            <a:ext cx="5680075"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t" anchorCtr="0" compatLnSpc="1">
            <a:prstTxWarp prst="textNoShape">
              <a:avLst/>
            </a:prstTxWarp>
          </a:bodyPr>
          <a:lstStyle/>
          <a:p>
            <a:pPr lvl="0"/>
            <a:r>
              <a:rPr lang="es-AR" altLang="es-ES" noProof="0" smtClean="0"/>
              <a:t>Haga clic para modificar el estilo de texto del patrón</a:t>
            </a:r>
          </a:p>
          <a:p>
            <a:pPr lvl="1"/>
            <a:r>
              <a:rPr lang="es-AR" altLang="es-ES" noProof="0" smtClean="0"/>
              <a:t>Segundo nivel</a:t>
            </a:r>
          </a:p>
          <a:p>
            <a:pPr lvl="2"/>
            <a:r>
              <a:rPr lang="es-AR" altLang="es-ES" noProof="0" smtClean="0"/>
              <a:t>Tercer nivel</a:t>
            </a:r>
          </a:p>
          <a:p>
            <a:pPr lvl="3"/>
            <a:r>
              <a:rPr lang="es-AR" altLang="es-ES" noProof="0" smtClean="0"/>
              <a:t>Cuarto nivel</a:t>
            </a:r>
          </a:p>
          <a:p>
            <a:pPr lvl="4"/>
            <a:r>
              <a:rPr lang="es-AR" altLang="es-ES" noProof="0" smtClean="0"/>
              <a:t>Quinto nivel</a:t>
            </a:r>
          </a:p>
        </p:txBody>
      </p:sp>
      <p:sp>
        <p:nvSpPr>
          <p:cNvPr id="9222" name="Rectangle 6"/>
          <p:cNvSpPr>
            <a:spLocks noGrp="1" noChangeArrowheads="1"/>
          </p:cNvSpPr>
          <p:nvPr>
            <p:ph type="ftr" sz="quarter" idx="4"/>
          </p:nvPr>
        </p:nvSpPr>
        <p:spPr bwMode="auto">
          <a:xfrm>
            <a:off x="0"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b" anchorCtr="0" compatLnSpc="1">
            <a:prstTxWarp prst="textNoShape">
              <a:avLst/>
            </a:prstTxWarp>
          </a:bodyPr>
          <a:lstStyle>
            <a:lvl1pPr defTabSz="944563">
              <a:defRPr sz="1300">
                <a:latin typeface="Arial" charset="0"/>
              </a:defRPr>
            </a:lvl1pPr>
          </a:lstStyle>
          <a:p>
            <a:pPr>
              <a:defRPr/>
            </a:pPr>
            <a:endParaRPr lang="es-AR" altLang="es-ES"/>
          </a:p>
        </p:txBody>
      </p:sp>
      <p:sp>
        <p:nvSpPr>
          <p:cNvPr id="9223" name="Rectangle 7"/>
          <p:cNvSpPr>
            <a:spLocks noGrp="1" noChangeArrowheads="1"/>
          </p:cNvSpPr>
          <p:nvPr>
            <p:ph type="sldNum" sz="quarter" idx="5"/>
          </p:nvPr>
        </p:nvSpPr>
        <p:spPr bwMode="auto">
          <a:xfrm>
            <a:off x="4022725"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49" tIns="47275" rIns="94549" bIns="47275" numCol="1" anchor="b" anchorCtr="0" compatLnSpc="1">
            <a:prstTxWarp prst="textNoShape">
              <a:avLst/>
            </a:prstTxWarp>
          </a:bodyPr>
          <a:lstStyle>
            <a:lvl1pPr algn="r" defTabSz="944563">
              <a:defRPr sz="1300">
                <a:latin typeface="Arial" panose="020B0604020202020204" pitchFamily="34" charset="0"/>
              </a:defRPr>
            </a:lvl1pPr>
          </a:lstStyle>
          <a:p>
            <a:fld id="{82CF31BE-3311-4A93-BD16-B8EB18108E5E}" type="slidenum">
              <a:rPr lang="es-AR" altLang="es-ES"/>
              <a:pPr/>
              <a:t>‹Nº›</a:t>
            </a:fld>
            <a:endParaRPr lang="es-AR" altLang="es-ES"/>
          </a:p>
        </p:txBody>
      </p:sp>
    </p:spTree>
    <p:extLst>
      <p:ext uri="{BB962C8B-B14F-4D97-AF65-F5344CB8AC3E}">
        <p14:creationId xmlns:p14="http://schemas.microsoft.com/office/powerpoint/2010/main" val="4072003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58123F4-7D20-4ECE-9915-BABB06BDB2A2}" type="slidenum">
              <a:rPr lang="es-AR" altLang="es-ES" sz="1300"/>
              <a:pPr eaLnBrk="1" hangingPunct="1">
                <a:spcBef>
                  <a:spcPct val="0"/>
                </a:spcBef>
              </a:pPr>
              <a:t>1</a:t>
            </a:fld>
            <a:endParaRPr lang="es-AR" altLang="es-ES"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809404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E42EA3-B15E-4E2C-88EB-BF3A8D9B81FC}" type="slidenum">
              <a:rPr lang="es-AR" altLang="es-ES" sz="1300"/>
              <a:pPr eaLnBrk="1" hangingPunct="1">
                <a:spcBef>
                  <a:spcPct val="0"/>
                </a:spcBef>
              </a:pPr>
              <a:t>37</a:t>
            </a:fld>
            <a:endParaRPr lang="es-AR" altLang="es-E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algn="just" eaLnBrk="1" hangingPunct="1">
              <a:lnSpc>
                <a:spcPct val="90000"/>
              </a:lnSpc>
            </a:pPr>
            <a:r>
              <a:rPr lang="es-ES" altLang="es-ES" sz="1000" b="1" smtClean="0">
                <a:latin typeface="Arial" panose="020B0604020202020204" pitchFamily="34" charset="0"/>
              </a:rPr>
              <a:t>Método de Falsa Posición:</a:t>
            </a:r>
            <a:r>
              <a:rPr lang="es-ES" altLang="es-ES" sz="1000" smtClean="0">
                <a:latin typeface="Arial" panose="020B0604020202020204" pitchFamily="34" charset="0"/>
              </a:rPr>
              <a:t> Métodos que combinan el método de bisección con el de la secante.</a:t>
            </a:r>
            <a:endParaRPr lang="es-AR" altLang="es-ES" sz="1000" smtClean="0">
              <a:latin typeface="Arial" panose="020B0604020202020204" pitchFamily="34" charset="0"/>
            </a:endParaRP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Basado en interpolación lineal inversa, es análogo al método de bisección, ya que el intervalo de incertidumbre que contiene a la raíz se reduce en cada iteración.</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Sin embargo en vez de bisectar monótamente el intervalo (reducir la incertidumbre a la mitad del intervalo anterior), se utiliza una interpolación lineal ajustada a dos puntos extremos para encontrar una aproximación de la raíz. En este caso, las raíces tendrán una buena precisión y consecuentemente la iteración convergerá más rápido que cuando se utiliza bisección.</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El hecho que aparezcan extremos fijos es un inconveniente. En ese caso, uno de los extremos de la sucesión de intervalos no se mueve del punto original, razón por la cual las aproximaciones a la raíz convergen por un sólo lado.</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Los extremos fijos no son deseables debido a que hacen más lenta la convergencia, particularmente cuando el intervalo de incertidumbre es muy grande o cuando la función se desvía significativamente de una recta en el intervalo.</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Es por este motivo que al MIL se lo modifica de la siguiente manera: El valor de f(x) en un punto fijo se divide a la mitad si este punto se ha repetido más de dos veces (el extremo que se repite se denomina punto fijo). La excepción a esta regla es que si en la segunda iteración el punto no se mueve el valor de f(x) en un extremo se divide de inmediato. </a:t>
            </a:r>
            <a:endParaRPr lang="es-AR" altLang="es-ES" sz="1000" smtClean="0">
              <a:latin typeface="Arial" panose="020B0604020202020204" pitchFamily="34" charset="0"/>
            </a:endParaRPr>
          </a:p>
        </p:txBody>
      </p:sp>
    </p:spTree>
    <p:extLst>
      <p:ext uri="{BB962C8B-B14F-4D97-AF65-F5344CB8AC3E}">
        <p14:creationId xmlns:p14="http://schemas.microsoft.com/office/powerpoint/2010/main" val="4053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74AB76C-46AB-4461-ABB0-48229CF485B8}" type="slidenum">
              <a:rPr lang="es-AR" altLang="es-ES" sz="1300"/>
              <a:pPr eaLnBrk="1" hangingPunct="1">
                <a:spcBef>
                  <a:spcPct val="0"/>
                </a:spcBef>
              </a:pPr>
              <a:t>38</a:t>
            </a:fld>
            <a:endParaRPr lang="es-AR" altLang="es-ES"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lgn="just" eaLnBrk="1" hangingPunct="1">
              <a:lnSpc>
                <a:spcPct val="80000"/>
              </a:lnSpc>
              <a:buFont typeface="Wingdings" panose="05000000000000000000" pitchFamily="2" charset="2"/>
              <a:buNone/>
            </a:pPr>
            <a:endParaRPr lang="es-ES" altLang="es-ES" sz="800" smtClean="0">
              <a:latin typeface="Arial" panose="020B0604020202020204" pitchFamily="34" charset="0"/>
            </a:endParaRPr>
          </a:p>
        </p:txBody>
      </p:sp>
    </p:spTree>
    <p:extLst>
      <p:ext uri="{BB962C8B-B14F-4D97-AF65-F5344CB8AC3E}">
        <p14:creationId xmlns:p14="http://schemas.microsoft.com/office/powerpoint/2010/main" val="235953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6F6240-2000-40EA-87D4-4CDFEBF3A515}" type="slidenum">
              <a:rPr lang="es-AR" altLang="es-ES" sz="1300"/>
              <a:pPr eaLnBrk="1" hangingPunct="1">
                <a:spcBef>
                  <a:spcPct val="0"/>
                </a:spcBef>
              </a:pPr>
              <a:t>39</a:t>
            </a:fld>
            <a:endParaRPr lang="es-AR" altLang="es-E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eaLnBrk="1" hangingPunct="1">
              <a:buFont typeface="Wingdings" panose="05000000000000000000" pitchFamily="2" charset="2"/>
              <a:buNone/>
            </a:pPr>
            <a:r>
              <a:rPr lang="es-ES" altLang="es-ES" sz="1000" smtClean="0">
                <a:latin typeface="Arial" panose="020B0604020202020204" pitchFamily="34" charset="0"/>
              </a:rPr>
              <a:t>Expresiones racionales enteras: </a:t>
            </a:r>
          </a:p>
          <a:p>
            <a:pPr algn="just" eaLnBrk="1" hangingPunct="1">
              <a:buFont typeface="Wingdings" panose="05000000000000000000" pitchFamily="2" charset="2"/>
              <a:buChar char="§"/>
            </a:pPr>
            <a:r>
              <a:rPr lang="es-ES" altLang="es-ES" sz="1000" smtClean="0">
                <a:latin typeface="Arial" panose="020B0604020202020204" pitchFamily="34" charset="0"/>
              </a:rPr>
              <a:t>Polinomio de 2do. Grado: Solución obtenida a través de su resolvente.</a:t>
            </a:r>
          </a:p>
          <a:p>
            <a:pPr algn="just" eaLnBrk="1" hangingPunct="1">
              <a:buFont typeface="Wingdings" panose="05000000000000000000" pitchFamily="2" charset="2"/>
              <a:buChar char="§"/>
            </a:pPr>
            <a:r>
              <a:rPr lang="es-ES" altLang="es-ES" sz="1000" smtClean="0">
                <a:latin typeface="Arial" panose="020B0604020202020204" pitchFamily="34" charset="0"/>
              </a:rPr>
              <a:t>Polinomio de 3er. Grado: Solución obtenida a través de la fórmula de Cardano-Tartaglia.</a:t>
            </a:r>
          </a:p>
          <a:p>
            <a:pPr algn="just" eaLnBrk="1" hangingPunct="1">
              <a:buFont typeface="Wingdings" panose="05000000000000000000" pitchFamily="2" charset="2"/>
              <a:buChar char="§"/>
            </a:pPr>
            <a:r>
              <a:rPr lang="es-ES" altLang="es-ES" sz="1000" smtClean="0">
                <a:latin typeface="Arial" panose="020B0604020202020204" pitchFamily="34" charset="0"/>
              </a:rPr>
              <a:t>Polinomio de 4to. Grado: Resolvente obtenida a través de la fórmula de Brown.</a:t>
            </a:r>
          </a:p>
          <a:p>
            <a:pPr algn="just" eaLnBrk="1" hangingPunct="1">
              <a:buFont typeface="Wingdings" panose="05000000000000000000" pitchFamily="2" charset="2"/>
              <a:buChar char="§"/>
            </a:pPr>
            <a:r>
              <a:rPr lang="es-ES" altLang="es-ES" sz="1000" smtClean="0">
                <a:latin typeface="Arial" panose="020B0604020202020204" pitchFamily="34" charset="0"/>
              </a:rPr>
              <a:t>Polinomios de grados mayores o iguales a 5 y ecuaciones no lineales trascendentes: Conviene establecer métodos generales que permitan resolverlas aunque sea de una manera aproximada.</a:t>
            </a:r>
          </a:p>
          <a:p>
            <a:pPr algn="just" eaLnBrk="1" hangingPunct="1">
              <a:buFont typeface="Wingdings" panose="05000000000000000000" pitchFamily="2" charset="2"/>
              <a:buNone/>
            </a:pPr>
            <a:endParaRPr lang="es-ES" altLang="es-ES" sz="1000" smtClean="0">
              <a:latin typeface="Arial" panose="020B0604020202020204" pitchFamily="34" charset="0"/>
            </a:endParaRPr>
          </a:p>
          <a:p>
            <a:pPr algn="just" eaLnBrk="1" hangingPunct="1">
              <a:buFont typeface="Wingdings" panose="05000000000000000000" pitchFamily="2" charset="2"/>
              <a:buNone/>
            </a:pPr>
            <a:r>
              <a:rPr lang="es-ES" altLang="es-ES" sz="1000" smtClean="0">
                <a:latin typeface="Arial" panose="020B0604020202020204" pitchFamily="34" charset="0"/>
              </a:rPr>
              <a:t>Al tener la posibilidad de resolver ecuaciones complejas o sistemas de gran número de ecuaciones mediante computadoras digitales muchos problemas se han resuelto a través de su planteamiento directo original, sin necesidad de utilizar los métodos creados para resolver esos problemas específicos.</a:t>
            </a:r>
          </a:p>
          <a:p>
            <a:pPr algn="just" eaLnBrk="1" hangingPunct="1">
              <a:buFont typeface="Wingdings" panose="05000000000000000000" pitchFamily="2" charset="2"/>
              <a:buNone/>
            </a:pPr>
            <a:endParaRPr lang="es-ES" altLang="es-ES" sz="1000" smtClean="0">
              <a:latin typeface="Arial" panose="020B0604020202020204" pitchFamily="34" charset="0"/>
            </a:endParaRPr>
          </a:p>
          <a:p>
            <a:pPr algn="just" eaLnBrk="1" hangingPunct="1">
              <a:buFont typeface="Wingdings" panose="05000000000000000000" pitchFamily="2" charset="2"/>
              <a:buNone/>
            </a:pPr>
            <a:r>
              <a:rPr lang="es-ES" altLang="es-ES" sz="1000" smtClean="0">
                <a:latin typeface="Arial" panose="020B0604020202020204" pitchFamily="34" charset="0"/>
              </a:rPr>
              <a:t>Por consiguiente uno puede abocarse a establecer sus problemas en forma directa, sin necesidad de conocer una infinidad de métodos diferentes aplicables cada uno de ellos a casos específicos ni tener que adaptar su problema a otro de resolución conocida.</a:t>
            </a:r>
          </a:p>
          <a:p>
            <a:pPr algn="just" eaLnBrk="1" hangingPunct="1">
              <a:buFont typeface="Wingdings" panose="05000000000000000000" pitchFamily="2" charset="2"/>
              <a:buNone/>
            </a:pPr>
            <a:endParaRPr lang="es-ES" altLang="es-ES" sz="1000" smtClean="0">
              <a:latin typeface="Arial" panose="020B0604020202020204" pitchFamily="34" charset="0"/>
            </a:endParaRPr>
          </a:p>
          <a:p>
            <a:pPr algn="just" eaLnBrk="1" hangingPunct="1">
              <a:buFont typeface="Wingdings" panose="05000000000000000000" pitchFamily="2" charset="2"/>
              <a:buNone/>
            </a:pPr>
            <a:r>
              <a:rPr lang="es-ES" altLang="es-ES" sz="1000" smtClean="0">
                <a:latin typeface="Arial" panose="020B0604020202020204" pitchFamily="34" charset="0"/>
              </a:rPr>
              <a:t>Paradójicamente, la solución aproximada en la mayoría de los casos es mejor que la de los métodos exactos. Esto es debido a que en cualesquiera de los métodos mencionados previamente se requiere calcular numéricamente al menos una raíz cuadrada, lo cual tiene que hacerse en forma aproximada en la mayoría de los casos y sin poder asegurar que error se cometerá en la raíz de la ecuación por falta de aproximación en el cálculo de la raíz cuadrada.</a:t>
            </a:r>
          </a:p>
          <a:p>
            <a:pPr algn="just" eaLnBrk="1" hangingPunct="1">
              <a:buFont typeface="Wingdings" panose="05000000000000000000" pitchFamily="2" charset="2"/>
              <a:buNone/>
            </a:pPr>
            <a:endParaRPr lang="es-ES" altLang="es-ES" sz="1000" smtClean="0">
              <a:latin typeface="Arial" panose="020B0604020202020204" pitchFamily="34" charset="0"/>
            </a:endParaRPr>
          </a:p>
          <a:p>
            <a:pPr algn="just" eaLnBrk="1" hangingPunct="1">
              <a:buFont typeface="Wingdings" panose="05000000000000000000" pitchFamily="2" charset="2"/>
              <a:buNone/>
            </a:pPr>
            <a:r>
              <a:rPr lang="es-ES" altLang="es-ES" sz="1000" smtClean="0">
                <a:latin typeface="Arial" panose="020B0604020202020204" pitchFamily="34" charset="0"/>
              </a:rPr>
              <a:t>Por el contrario los métodos aproximados permiten mejorar la solución por simple repetición del mismo método hasta lograr el grado de aproximación requerida.</a:t>
            </a:r>
            <a:endParaRPr lang="es-ES_tradnl" altLang="es-ES" sz="1000" smtClean="0">
              <a:latin typeface="Arial" panose="020B0604020202020204" pitchFamily="34" charset="0"/>
            </a:endParaRPr>
          </a:p>
        </p:txBody>
      </p:sp>
    </p:spTree>
    <p:extLst>
      <p:ext uri="{BB962C8B-B14F-4D97-AF65-F5344CB8AC3E}">
        <p14:creationId xmlns:p14="http://schemas.microsoft.com/office/powerpoint/2010/main" val="318848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F5EFA9C-67AE-4AA2-9B38-1B729766672A}" type="slidenum">
              <a:rPr lang="es-AR" altLang="es-ES" sz="1300"/>
              <a:pPr eaLnBrk="1" hangingPunct="1">
                <a:spcBef>
                  <a:spcPct val="0"/>
                </a:spcBef>
              </a:pPr>
              <a:t>40</a:t>
            </a:fld>
            <a:endParaRPr lang="es-AR" altLang="es-ES"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eaLnBrk="1" hangingPunct="1"/>
            <a:r>
              <a:rPr lang="es-ES_tradnl" altLang="es-ES" smtClean="0">
                <a:latin typeface="Arial" panose="020B0604020202020204" pitchFamily="34" charset="0"/>
              </a:rPr>
              <a:t>Ecuación de Underwood: El cálculo de la mínima relación de reflujo se hace más fácilmente en los casos de mezclas ideales con volatilidades relativas constantes por el método de Underwood.</a:t>
            </a:r>
          </a:p>
          <a:p>
            <a:pPr algn="just" eaLnBrk="1" hangingPunct="1"/>
            <a:r>
              <a:rPr lang="es-ES_tradnl" altLang="es-ES" smtClean="0">
                <a:latin typeface="Arial" panose="020B0604020202020204" pitchFamily="34" charset="0"/>
              </a:rPr>
              <a:t>El valor adecuado de la raíz </a:t>
            </a:r>
            <a:r>
              <a:rPr lang="es-ES_tradnl" altLang="es-ES" smtClean="0">
                <a:latin typeface="Arial" panose="020B0604020202020204" pitchFamily="34" charset="0"/>
                <a:sym typeface="Symbol" panose="05050102010706020507" pitchFamily="18" charset="2"/>
              </a:rPr>
              <a:t></a:t>
            </a:r>
            <a:r>
              <a:rPr lang="es-ES_tradnl" altLang="es-ES" smtClean="0">
                <a:latin typeface="Arial" panose="020B0604020202020204" pitchFamily="34" charset="0"/>
              </a:rPr>
              <a:t> que permite obtener el valor mínimo (L/D) es el que satisface a la ecuación que se muestra en la diapositiva.</a:t>
            </a:r>
          </a:p>
          <a:p>
            <a:pPr algn="just" eaLnBrk="1" hangingPunct="1"/>
            <a:r>
              <a:rPr lang="es-ES_tradnl" altLang="es-ES" smtClean="0">
                <a:latin typeface="Arial" panose="020B0604020202020204" pitchFamily="34" charset="0"/>
              </a:rPr>
              <a:t>En estas ecuaciones:</a:t>
            </a:r>
          </a:p>
          <a:p>
            <a:pPr algn="just" eaLnBrk="1" hangingPunct="1"/>
            <a:r>
              <a:rPr lang="es-ES_tradnl" altLang="es-ES" smtClean="0">
                <a:latin typeface="Arial" panose="020B0604020202020204" pitchFamily="34" charset="0"/>
              </a:rPr>
              <a:t>F:	Alimentación</a:t>
            </a:r>
            <a:endParaRPr lang="es-ES_tradnl" altLang="es-ES" smtClean="0">
              <a:latin typeface="Arial" panose="020B0604020202020204" pitchFamily="34" charset="0"/>
              <a:sym typeface="Symbol" panose="05050102010706020507" pitchFamily="18" charset="2"/>
            </a:endParaRPr>
          </a:p>
          <a:p>
            <a:pPr algn="just" eaLnBrk="1" hangingPunct="1"/>
            <a:r>
              <a:rPr lang="es-ES_tradnl" altLang="es-ES" smtClean="0">
                <a:latin typeface="Arial" panose="020B0604020202020204" pitchFamily="34" charset="0"/>
                <a:sym typeface="Symbol" panose="05050102010706020507" pitchFamily="18" charset="2"/>
              </a:rPr>
              <a:t></a:t>
            </a:r>
            <a:r>
              <a:rPr lang="es-ES_tradnl" altLang="es-ES" baseline="-25000" smtClean="0">
                <a:latin typeface="Arial" panose="020B0604020202020204" pitchFamily="34" charset="0"/>
              </a:rPr>
              <a:t>j</a:t>
            </a:r>
            <a:r>
              <a:rPr lang="es-ES_tradnl" altLang="es-ES" smtClean="0">
                <a:latin typeface="Arial" panose="020B0604020202020204" pitchFamily="34" charset="0"/>
              </a:rPr>
              <a:t>: 	Representa la volatilidad relativa de la componente j-ésima en la alimentación F.</a:t>
            </a:r>
          </a:p>
          <a:p>
            <a:pPr algn="just" eaLnBrk="1" hangingPunct="1"/>
            <a:r>
              <a:rPr lang="es-ES_tradnl" altLang="es-ES" smtClean="0">
                <a:latin typeface="Arial" panose="020B0604020202020204" pitchFamily="34" charset="0"/>
              </a:rPr>
              <a:t>z</a:t>
            </a:r>
            <a:r>
              <a:rPr lang="es-ES_tradnl" altLang="es-ES" baseline="-25000" smtClean="0">
                <a:latin typeface="Arial" panose="020B0604020202020204" pitchFamily="34" charset="0"/>
              </a:rPr>
              <a:t>jF</a:t>
            </a:r>
            <a:r>
              <a:rPr lang="es-ES_tradnl" altLang="es-ES" smtClean="0">
                <a:latin typeface="Arial" panose="020B0604020202020204" pitchFamily="34" charset="0"/>
              </a:rPr>
              <a:t>: 	Fracción molar media de la componente j-ésima en la alimentación total.</a:t>
            </a:r>
          </a:p>
          <a:p>
            <a:pPr algn="just" eaLnBrk="1" hangingPunct="1"/>
            <a:r>
              <a:rPr lang="es-ES_tradnl" altLang="es-ES" smtClean="0">
                <a:latin typeface="Arial" panose="020B0604020202020204" pitchFamily="34" charset="0"/>
              </a:rPr>
              <a:t>q: 	Término que define la condición o estado de la alimentación</a:t>
            </a:r>
          </a:p>
          <a:p>
            <a:pPr algn="just" eaLnBrk="1" hangingPunct="1"/>
            <a:r>
              <a:rPr lang="es-ES_tradnl" altLang="es-ES" smtClean="0">
                <a:latin typeface="Arial" panose="020B0604020202020204" pitchFamily="34" charset="0"/>
              </a:rPr>
              <a:t>     	q = 1: Para una alimentación líquida en su punto de ebullición.</a:t>
            </a:r>
          </a:p>
          <a:p>
            <a:pPr algn="just" eaLnBrk="1" hangingPunct="1"/>
            <a:r>
              <a:rPr lang="es-ES_tradnl" altLang="es-ES" smtClean="0">
                <a:latin typeface="Arial" panose="020B0604020202020204" pitchFamily="34" charset="0"/>
              </a:rPr>
              <a:t>     	q = 0: Para una alimentación de vapor en su punto de rocío.</a:t>
            </a:r>
          </a:p>
          <a:p>
            <a:pPr algn="just" eaLnBrk="1" hangingPunct="1"/>
            <a:endParaRPr lang="es-ES_tradnl" altLang="es-ES" smtClean="0">
              <a:latin typeface="Arial" panose="020B0604020202020204" pitchFamily="34" charset="0"/>
            </a:endParaRPr>
          </a:p>
          <a:p>
            <a:pPr algn="just" eaLnBrk="1" hangingPunct="1"/>
            <a:r>
              <a:rPr lang="es-ES_tradnl" altLang="es-ES" smtClean="0">
                <a:latin typeface="Arial" panose="020B0604020202020204" pitchFamily="34" charset="0"/>
              </a:rPr>
              <a:t>El valor correcto de </a:t>
            </a:r>
            <a:r>
              <a:rPr lang="es-ES_tradnl" altLang="es-ES" smtClean="0">
                <a:latin typeface="Arial" panose="020B0604020202020204" pitchFamily="34" charset="0"/>
                <a:sym typeface="Symbol" panose="05050102010706020507" pitchFamily="18" charset="2"/>
              </a:rPr>
              <a:t></a:t>
            </a:r>
            <a:r>
              <a:rPr lang="es-ES_tradnl" altLang="es-ES" smtClean="0">
                <a:latin typeface="Arial" panose="020B0604020202020204" pitchFamily="34" charset="0"/>
              </a:rPr>
              <a:t> se encuentra entre los de </a:t>
            </a:r>
            <a:r>
              <a:rPr lang="es-ES_tradnl" altLang="es-ES" smtClean="0">
                <a:latin typeface="Arial" panose="020B0604020202020204" pitchFamily="34" charset="0"/>
                <a:sym typeface="Symbol" panose="05050102010706020507" pitchFamily="18" charset="2"/>
              </a:rPr>
              <a:t></a:t>
            </a:r>
            <a:r>
              <a:rPr lang="es-ES_tradnl" altLang="es-ES" smtClean="0">
                <a:latin typeface="Arial" panose="020B0604020202020204" pitchFamily="34" charset="0"/>
              </a:rPr>
              <a:t> para los componentes clave, aunque hay otros que satisfarán la ecuación de referencia.</a:t>
            </a:r>
          </a:p>
        </p:txBody>
      </p:sp>
    </p:spTree>
    <p:extLst>
      <p:ext uri="{BB962C8B-B14F-4D97-AF65-F5344CB8AC3E}">
        <p14:creationId xmlns:p14="http://schemas.microsoft.com/office/powerpoint/2010/main" val="3520694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B496E83-28C0-4C35-8F3D-366BC0882138}" type="slidenum">
              <a:rPr lang="es-AR" altLang="es-ES" sz="1300"/>
              <a:pPr eaLnBrk="1" hangingPunct="1">
                <a:spcBef>
                  <a:spcPct val="0"/>
                </a:spcBef>
              </a:pPr>
              <a:t>41</a:t>
            </a:fld>
            <a:endParaRPr lang="es-AR" altLang="es-ES"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24590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6B5D96B-64BD-4F5D-8004-5FB989D31B0B}" type="slidenum">
              <a:rPr lang="es-AR" altLang="es-ES" sz="1300"/>
              <a:pPr eaLnBrk="1" hangingPunct="1">
                <a:spcBef>
                  <a:spcPct val="0"/>
                </a:spcBef>
              </a:pPr>
              <a:t>42</a:t>
            </a:fld>
            <a:endParaRPr lang="es-AR" altLang="es-ES"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954218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C990FB1-D928-4E74-9308-D0853E44BAEB}" type="slidenum">
              <a:rPr lang="es-AR" altLang="es-ES" sz="1300"/>
              <a:pPr eaLnBrk="1" hangingPunct="1">
                <a:spcBef>
                  <a:spcPct val="0"/>
                </a:spcBef>
              </a:pPr>
              <a:t>43</a:t>
            </a:fld>
            <a:endParaRPr lang="es-AR" altLang="es-ES"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774401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AA27EE-FC1E-4D3F-A8AF-EA84DF221B5A}" type="slidenum">
              <a:rPr lang="es-AR" altLang="es-ES" sz="1300"/>
              <a:pPr eaLnBrk="1" hangingPunct="1">
                <a:spcBef>
                  <a:spcPct val="0"/>
                </a:spcBef>
              </a:pPr>
              <a:t>44</a:t>
            </a:fld>
            <a:endParaRPr lang="es-AR" altLang="es-ES"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657459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B349010-6201-416C-9451-2B34A352EC04}" type="slidenum">
              <a:rPr lang="es-AR" altLang="es-ES" sz="1300"/>
              <a:pPr eaLnBrk="1" hangingPunct="1">
                <a:spcBef>
                  <a:spcPct val="0"/>
                </a:spcBef>
              </a:pPr>
              <a:t>45</a:t>
            </a:fld>
            <a:endParaRPr lang="es-AR" altLang="es-ES"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241380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D1ECF3C-A456-41FF-91FF-908C027F4D93}" type="slidenum">
              <a:rPr lang="es-AR" altLang="es-ES" sz="1300"/>
              <a:pPr eaLnBrk="1" hangingPunct="1">
                <a:spcBef>
                  <a:spcPct val="0"/>
                </a:spcBef>
              </a:pPr>
              <a:t>46</a:t>
            </a:fld>
            <a:endParaRPr lang="es-AR" altLang="es-ES"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407503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4AF201-94D2-4746-9934-8AF94D957166}" type="slidenum">
              <a:rPr lang="es-AR" altLang="es-ES" sz="1300"/>
              <a:pPr eaLnBrk="1" hangingPunct="1">
                <a:spcBef>
                  <a:spcPct val="0"/>
                </a:spcBef>
              </a:pPr>
              <a:t>2</a:t>
            </a:fld>
            <a:endParaRPr lang="es-AR" altLang="es-E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buFont typeface="Wingdings" panose="05000000000000000000" pitchFamily="2" charset="2"/>
              <a:buNone/>
            </a:pPr>
            <a:endParaRPr lang="es-ES" altLang="es-ES" smtClean="0">
              <a:latin typeface="Arial" panose="020B0604020202020204" pitchFamily="34" charset="0"/>
            </a:endParaRPr>
          </a:p>
        </p:txBody>
      </p:sp>
    </p:spTree>
    <p:extLst>
      <p:ext uri="{BB962C8B-B14F-4D97-AF65-F5344CB8AC3E}">
        <p14:creationId xmlns:p14="http://schemas.microsoft.com/office/powerpoint/2010/main" val="96044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C419FE7-944B-4E41-8965-EA9F4C4A7156}" type="slidenum">
              <a:rPr lang="es-AR" altLang="es-ES" sz="1300"/>
              <a:pPr eaLnBrk="1" hangingPunct="1">
                <a:spcBef>
                  <a:spcPct val="0"/>
                </a:spcBef>
              </a:pPr>
              <a:t>47</a:t>
            </a:fld>
            <a:endParaRPr lang="es-AR" altLang="es-ES"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550708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BAF787-AB2F-44A1-A52B-0920F59BC40B}" type="slidenum">
              <a:rPr lang="es-AR" altLang="es-ES" sz="1300"/>
              <a:pPr eaLnBrk="1" hangingPunct="1">
                <a:spcBef>
                  <a:spcPct val="0"/>
                </a:spcBef>
              </a:pPr>
              <a:t>48</a:t>
            </a:fld>
            <a:endParaRPr lang="es-AR" altLang="es-ES"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949808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92002A-4A80-4571-967A-8BB90FCE3C61}" type="slidenum">
              <a:rPr lang="es-AR" altLang="es-ES" sz="1300"/>
              <a:pPr eaLnBrk="1" hangingPunct="1">
                <a:spcBef>
                  <a:spcPct val="0"/>
                </a:spcBef>
              </a:pPr>
              <a:t>49</a:t>
            </a:fld>
            <a:endParaRPr lang="es-AR" altLang="es-ES"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21409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79F1F0B-4B38-4B0A-874D-8E31A414D103}" type="slidenum">
              <a:rPr lang="es-AR" altLang="es-ES" sz="1300"/>
              <a:pPr eaLnBrk="1" hangingPunct="1">
                <a:spcBef>
                  <a:spcPct val="0"/>
                </a:spcBef>
              </a:pPr>
              <a:t>50</a:t>
            </a:fld>
            <a:endParaRPr lang="es-AR" altLang="es-ES"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4008822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E3684DA-DF43-448B-903E-7FEF7DC914C0}" type="slidenum">
              <a:rPr lang="es-AR" altLang="es-ES" sz="1300"/>
              <a:pPr eaLnBrk="1" hangingPunct="1">
                <a:spcBef>
                  <a:spcPct val="0"/>
                </a:spcBef>
              </a:pPr>
              <a:t>51</a:t>
            </a:fld>
            <a:endParaRPr lang="es-AR" altLang="es-ES"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599944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16AC0F-66FF-40EE-8541-AE26E7C75E5D}" type="slidenum">
              <a:rPr lang="es-AR" altLang="es-ES" sz="1300"/>
              <a:pPr eaLnBrk="1" hangingPunct="1">
                <a:spcBef>
                  <a:spcPct val="0"/>
                </a:spcBef>
              </a:pPr>
              <a:t>52</a:t>
            </a:fld>
            <a:endParaRPr lang="es-AR" altLang="es-ES"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994048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8DBB4E9-A5BC-459C-B297-0C0C3A76273C}" type="slidenum">
              <a:rPr lang="es-AR" altLang="es-ES" sz="1300"/>
              <a:pPr eaLnBrk="1" hangingPunct="1">
                <a:spcBef>
                  <a:spcPct val="0"/>
                </a:spcBef>
              </a:pPr>
              <a:t>53</a:t>
            </a:fld>
            <a:endParaRPr lang="es-AR" altLang="es-ES"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588719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5FE7304-DE43-40E4-AEAE-88C58A8A3BE0}" type="slidenum">
              <a:rPr lang="es-AR" altLang="es-ES" sz="1300"/>
              <a:pPr eaLnBrk="1" hangingPunct="1">
                <a:spcBef>
                  <a:spcPct val="0"/>
                </a:spcBef>
              </a:pPr>
              <a:t>54</a:t>
            </a:fld>
            <a:endParaRPr lang="es-AR" altLang="es-ES"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594788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54523F8-E747-4353-B817-49BE5205D6C5}" type="slidenum">
              <a:rPr lang="es-AR" altLang="es-ES" sz="1300"/>
              <a:pPr eaLnBrk="1" hangingPunct="1">
                <a:spcBef>
                  <a:spcPct val="0"/>
                </a:spcBef>
              </a:pPr>
              <a:t>55</a:t>
            </a:fld>
            <a:endParaRPr lang="es-AR" altLang="es-ES"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126575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F37E103-5734-4694-8C2D-8FC88D310B49}" type="slidenum">
              <a:rPr lang="es-AR" altLang="es-ES" sz="1300"/>
              <a:pPr eaLnBrk="1" hangingPunct="1">
                <a:spcBef>
                  <a:spcPct val="0"/>
                </a:spcBef>
              </a:pPr>
              <a:t>56</a:t>
            </a:fld>
            <a:endParaRPr lang="es-AR" altLang="es-ES"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7086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p:cNvSpPr>
            <a:spLocks noGrp="1" noRot="1" noChangeAspect="1" noTextEdit="1"/>
          </p:cNvSpPr>
          <p:nvPr>
            <p:ph type="sldImg"/>
          </p:nvPr>
        </p:nvSpPr>
        <p:spPr>
          <a:ln/>
        </p:spPr>
      </p:sp>
      <p:sp>
        <p:nvSpPr>
          <p:cNvPr id="74755" name="2 Marcador de notas"/>
          <p:cNvSpPr>
            <a:spLocks noGrp="1"/>
          </p:cNvSpPr>
          <p:nvPr>
            <p:ph type="body" idx="1"/>
          </p:nvPr>
        </p:nvSpPr>
        <p:spPr>
          <a:noFill/>
        </p:spPr>
        <p:txBody>
          <a:bodyPr/>
          <a:lstStyle/>
          <a:p>
            <a:endParaRPr lang="es-ES" altLang="es-AR" smtClean="0">
              <a:latin typeface="Arial" panose="020B0604020202020204" pitchFamily="34" charset="0"/>
            </a:endParaRPr>
          </a:p>
        </p:txBody>
      </p:sp>
      <p:sp>
        <p:nvSpPr>
          <p:cNvPr id="74756" name="3 Marcador de número de diapositiva"/>
          <p:cNvSpPr>
            <a:spLocks noGrp="1"/>
          </p:cNvSpPr>
          <p:nvPr>
            <p:ph type="sldNum" sz="quarter" idx="5"/>
          </p:nvPr>
        </p:nvSpPr>
        <p:spPr>
          <a:noFill/>
        </p:spPr>
        <p:txBody>
          <a:bodyPr/>
          <a:lstStyle>
            <a:lvl1pPr defTabSz="944563" eaLnBrk="0" hangingPunct="0">
              <a:defRPr>
                <a:solidFill>
                  <a:schemeClr val="tx1"/>
                </a:solidFill>
                <a:latin typeface="Times New Roman" panose="02020603050405020304" pitchFamily="18" charset="0"/>
              </a:defRPr>
            </a:lvl1pPr>
            <a:lvl2pPr marL="742950" indent="-285750" defTabSz="944563" eaLnBrk="0" hangingPunct="0">
              <a:defRPr>
                <a:solidFill>
                  <a:schemeClr val="tx1"/>
                </a:solidFill>
                <a:latin typeface="Times New Roman" panose="02020603050405020304" pitchFamily="18" charset="0"/>
              </a:defRPr>
            </a:lvl2pPr>
            <a:lvl3pPr marL="1143000" indent="-228600" defTabSz="944563" eaLnBrk="0" hangingPunct="0">
              <a:defRPr>
                <a:solidFill>
                  <a:schemeClr val="tx1"/>
                </a:solidFill>
                <a:latin typeface="Times New Roman" panose="02020603050405020304" pitchFamily="18" charset="0"/>
              </a:defRPr>
            </a:lvl3pPr>
            <a:lvl4pPr marL="1600200" indent="-228600" defTabSz="944563" eaLnBrk="0" hangingPunct="0">
              <a:defRPr>
                <a:solidFill>
                  <a:schemeClr val="tx1"/>
                </a:solidFill>
                <a:latin typeface="Times New Roman" panose="02020603050405020304" pitchFamily="18" charset="0"/>
              </a:defRPr>
            </a:lvl4pPr>
            <a:lvl5pPr marL="2057400" indent="-228600" defTabSz="944563" eaLnBrk="0" hangingPunct="0">
              <a:defRPr>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CF8E464-0B4D-48B3-AEA7-AE5EDF9E528E}" type="slidenum">
              <a:rPr lang="es-AR" altLang="es-ES">
                <a:latin typeface="Arial" panose="020B0604020202020204" pitchFamily="34" charset="0"/>
              </a:rPr>
              <a:pPr eaLnBrk="1" hangingPunct="1"/>
              <a:t>13</a:t>
            </a:fld>
            <a:endParaRPr lang="es-AR" altLang="es-ES">
              <a:latin typeface="Arial" panose="020B0604020202020204" pitchFamily="34" charset="0"/>
            </a:endParaRPr>
          </a:p>
        </p:txBody>
      </p:sp>
    </p:spTree>
    <p:extLst>
      <p:ext uri="{BB962C8B-B14F-4D97-AF65-F5344CB8AC3E}">
        <p14:creationId xmlns:p14="http://schemas.microsoft.com/office/powerpoint/2010/main" val="3068158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68F504A-6699-4750-A68E-1D4FBBD073DD}" type="slidenum">
              <a:rPr lang="es-AR" altLang="es-ES" sz="1300"/>
              <a:pPr eaLnBrk="1" hangingPunct="1">
                <a:spcBef>
                  <a:spcPct val="0"/>
                </a:spcBef>
              </a:pPr>
              <a:t>57</a:t>
            </a:fld>
            <a:endParaRPr lang="es-AR" altLang="es-ES"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51139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F7111DA-9318-499B-8145-600AB156A3B5}" type="slidenum">
              <a:rPr lang="es-AR" altLang="es-ES" sz="1300"/>
              <a:pPr eaLnBrk="1" hangingPunct="1">
                <a:spcBef>
                  <a:spcPct val="0"/>
                </a:spcBef>
              </a:pPr>
              <a:t>58</a:t>
            </a:fld>
            <a:endParaRPr lang="es-AR" altLang="es-ES"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023074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3447F3D-0468-480B-A005-2AE7770A28B8}" type="slidenum">
              <a:rPr lang="es-AR" altLang="es-ES" sz="1300"/>
              <a:pPr eaLnBrk="1" hangingPunct="1">
                <a:spcBef>
                  <a:spcPct val="0"/>
                </a:spcBef>
              </a:pPr>
              <a:t>59</a:t>
            </a:fld>
            <a:endParaRPr lang="es-AR" altLang="es-ES"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576462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FB510A5-C793-4B5F-95FB-680267794BCB}" type="slidenum">
              <a:rPr lang="es-AR" altLang="es-ES" sz="1300"/>
              <a:pPr eaLnBrk="1" hangingPunct="1">
                <a:spcBef>
                  <a:spcPct val="0"/>
                </a:spcBef>
              </a:pPr>
              <a:t>60</a:t>
            </a:fld>
            <a:endParaRPr lang="es-AR" altLang="es-ES"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414594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E0D611C-4BE3-42A4-BA17-63FD9357B214}" type="slidenum">
              <a:rPr lang="es-AR" altLang="es-ES" sz="1300"/>
              <a:pPr eaLnBrk="1" hangingPunct="1">
                <a:spcBef>
                  <a:spcPct val="0"/>
                </a:spcBef>
              </a:pPr>
              <a:t>61</a:t>
            </a:fld>
            <a:endParaRPr lang="es-AR" altLang="es-ES"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67727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0AF0317-0F35-4BEA-A57E-36402459C566}" type="slidenum">
              <a:rPr lang="es-AR" altLang="es-ES" sz="1300"/>
              <a:pPr eaLnBrk="1" hangingPunct="1">
                <a:spcBef>
                  <a:spcPct val="0"/>
                </a:spcBef>
              </a:pPr>
              <a:t>62</a:t>
            </a:fld>
            <a:endParaRPr lang="es-AR" altLang="es-E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547450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CA5645-C86E-4896-BE6C-2403E5959FD7}" type="slidenum">
              <a:rPr lang="es-AR" altLang="es-ES" sz="1300"/>
              <a:pPr eaLnBrk="1" hangingPunct="1">
                <a:spcBef>
                  <a:spcPct val="0"/>
                </a:spcBef>
              </a:pPr>
              <a:t>63</a:t>
            </a:fld>
            <a:endParaRPr lang="es-AR" altLang="es-E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2527911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DD02B8-1EC1-496A-AD16-84406D750F48}" type="slidenum">
              <a:rPr lang="es-AR" altLang="es-ES" sz="1300"/>
              <a:pPr eaLnBrk="1" hangingPunct="1">
                <a:spcBef>
                  <a:spcPct val="0"/>
                </a:spcBef>
              </a:pPr>
              <a:t>64</a:t>
            </a:fld>
            <a:endParaRPr lang="es-AR" altLang="es-ES"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956999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473CC4-501F-4301-8DC0-A1ADB349B333}" type="slidenum">
              <a:rPr lang="es-AR" altLang="es-ES" sz="1300"/>
              <a:pPr eaLnBrk="1" hangingPunct="1">
                <a:spcBef>
                  <a:spcPct val="0"/>
                </a:spcBef>
              </a:pPr>
              <a:t>65</a:t>
            </a:fld>
            <a:endParaRPr lang="es-AR" altLang="es-ES"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960254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3830BD-2D44-4DA0-BC39-D32E716E423F}" type="slidenum">
              <a:rPr lang="es-AR" altLang="es-ES" sz="1300"/>
              <a:pPr eaLnBrk="1" hangingPunct="1">
                <a:spcBef>
                  <a:spcPct val="0"/>
                </a:spcBef>
              </a:pPr>
              <a:t>66</a:t>
            </a:fld>
            <a:endParaRPr lang="es-AR" altLang="es-ES"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80078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51D9772-B073-4162-9711-E427DB781643}" type="slidenum">
              <a:rPr lang="es-AR" altLang="es-ES" sz="1300"/>
              <a:pPr eaLnBrk="1" hangingPunct="1">
                <a:spcBef>
                  <a:spcPct val="0"/>
                </a:spcBef>
              </a:pPr>
              <a:t>26</a:t>
            </a:fld>
            <a:endParaRPr lang="es-AR" altLang="es-ES"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778471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A916369-6A1C-47E8-ACFF-71383F09D2E8}" type="slidenum">
              <a:rPr lang="es-AR" altLang="es-ES" sz="1300"/>
              <a:pPr eaLnBrk="1" hangingPunct="1">
                <a:spcBef>
                  <a:spcPct val="0"/>
                </a:spcBef>
              </a:pPr>
              <a:t>67</a:t>
            </a:fld>
            <a:endParaRPr lang="es-AR" altLang="es-ES"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026285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483E0D-239C-4303-81AC-30621FEA74BD}" type="slidenum">
              <a:rPr lang="es-AR" altLang="es-ES" sz="1300"/>
              <a:pPr eaLnBrk="1" hangingPunct="1">
                <a:spcBef>
                  <a:spcPct val="0"/>
                </a:spcBef>
              </a:pPr>
              <a:t>68</a:t>
            </a:fld>
            <a:endParaRPr lang="es-AR" altLang="es-ES"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328283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DFE1609-5B7B-4A7A-A1AB-AFF8370A19A0}" type="slidenum">
              <a:rPr lang="es-AR" altLang="es-ES" sz="1300"/>
              <a:pPr eaLnBrk="1" hangingPunct="1">
                <a:spcBef>
                  <a:spcPct val="0"/>
                </a:spcBef>
              </a:pPr>
              <a:t>69</a:t>
            </a:fld>
            <a:endParaRPr lang="es-AR" altLang="es-ES"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178948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1A75D49-82DA-476A-88B4-3FC14AB24111}" type="slidenum">
              <a:rPr lang="es-AR" altLang="es-ES" sz="1300"/>
              <a:pPr eaLnBrk="1" hangingPunct="1">
                <a:spcBef>
                  <a:spcPct val="0"/>
                </a:spcBef>
              </a:pPr>
              <a:t>70</a:t>
            </a:fld>
            <a:endParaRPr lang="es-AR" altLang="es-ES"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1109773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9CCF797-063B-4899-AC04-FA291F4BC1C1}" type="slidenum">
              <a:rPr lang="es-AR" altLang="es-ES" sz="1300"/>
              <a:pPr eaLnBrk="1" hangingPunct="1">
                <a:spcBef>
                  <a:spcPct val="0"/>
                </a:spcBef>
              </a:pPr>
              <a:t>71</a:t>
            </a:fld>
            <a:endParaRPr lang="es-AR" altLang="es-ES"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algn="just" eaLnBrk="1" hangingPunct="1">
              <a:lnSpc>
                <a:spcPct val="90000"/>
              </a:lnSpc>
            </a:pPr>
            <a:r>
              <a:rPr lang="es-ES" altLang="es-ES" sz="1000" smtClean="0">
                <a:latin typeface="Arial" panose="020B0604020202020204" pitchFamily="34" charset="0"/>
              </a:rPr>
              <a:t>Por otra parte, otra forma de determinar las raíces de un polinomio es mediante el cálculo de los autovalores de la matriz que se presenta en la diapositiva. Esta matriz, cuyos elementos debajo de la diagonal principal son iguales a 1, la primera fila está formada por las relaciones indicadas entre los coeficientes de los términos del polinomio, siendo los demás elementos todos nulos, recibe el nombre de matriz de Frobenius.</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La matriz de Frobenius es un tipo particular de matriz con forma superior de Hessenberg (forma que adopta una matriz no simétrica cuando se le aplican las transformaciones de Householder). </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La iteración QR transforma cualquier matriz real con forma de Hessenberg (en nuestro caso de Frobenius) en una matriz triangular superior por bloques. En otras palabras, se efectúa una secuencia iterativa de transformaciones de similaridad. Cada paso en la iteración consiste en la descomposición de la matriz A en la forma QR y en la transformación de similaridad.</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La iteración QR transforma cualquier matriz real con forma de Hessenberg (en nuestro caso Frobenius) en una matriz triangular superior por bloques.</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Los autovalores de una matriz triangular superior por bloques son iguales a los de la matriz diagonal por bloques, la cual se obtiene haciendo cero todos los elementos por arriba de los bloques de la diagonal.</a:t>
            </a:r>
          </a:p>
          <a:p>
            <a:pPr algn="just" eaLnBrk="1" hangingPunct="1">
              <a:lnSpc>
                <a:spcPct val="90000"/>
              </a:lnSpc>
            </a:pPr>
            <a:endParaRPr lang="es-ES" altLang="es-ES" sz="1000" smtClean="0">
              <a:latin typeface="Arial" panose="020B0604020202020204" pitchFamily="34" charset="0"/>
            </a:endParaRPr>
          </a:p>
          <a:p>
            <a:pPr algn="just" eaLnBrk="1" hangingPunct="1">
              <a:lnSpc>
                <a:spcPct val="90000"/>
              </a:lnSpc>
            </a:pPr>
            <a:r>
              <a:rPr lang="es-ES" altLang="es-ES" sz="1000" smtClean="0">
                <a:latin typeface="Arial" panose="020B0604020202020204" pitchFamily="34" charset="0"/>
              </a:rPr>
              <a:t>Los valores propios de una matriz diagonal por bloques son iguales a los de los bloques diagonales. Los elementos individuales sobre la diagonal son autovalores en sí mismos. Cada submatriz diagonal (2x2) tiene una pareja de valores propios reales o complejos conjugados.</a:t>
            </a:r>
          </a:p>
          <a:p>
            <a:pPr eaLnBrk="1" hangingPunct="1">
              <a:lnSpc>
                <a:spcPct val="90000"/>
              </a:lnSpc>
            </a:pPr>
            <a:endParaRPr lang="es-AR" altLang="es-ES" sz="1000" smtClean="0">
              <a:latin typeface="Arial" panose="020B0604020202020204" pitchFamily="34" charset="0"/>
            </a:endParaRPr>
          </a:p>
        </p:txBody>
      </p:sp>
    </p:spTree>
    <p:extLst>
      <p:ext uri="{BB962C8B-B14F-4D97-AF65-F5344CB8AC3E}">
        <p14:creationId xmlns:p14="http://schemas.microsoft.com/office/powerpoint/2010/main" val="21996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543B216-9069-47B4-9461-8F8AD098C5DD}" type="slidenum">
              <a:rPr lang="es-AR" altLang="es-ES" sz="1300"/>
              <a:pPr eaLnBrk="1" hangingPunct="1">
                <a:spcBef>
                  <a:spcPct val="0"/>
                </a:spcBef>
              </a:pPr>
              <a:t>27</a:t>
            </a:fld>
            <a:endParaRPr lang="es-AR" altLang="es-ES"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marL="228600" indent="-228600" algn="just" eaLnBrk="1" hangingPunct="1"/>
            <a:r>
              <a:rPr lang="es-ES" altLang="es-ES" b="1" smtClean="0">
                <a:latin typeface="Arial" panose="020B0604020202020204" pitchFamily="34" charset="0"/>
              </a:rPr>
              <a:t>Método de Wegstein:</a:t>
            </a:r>
            <a:r>
              <a:rPr lang="es-ES" altLang="es-ES" smtClean="0">
                <a:latin typeface="Arial" panose="020B0604020202020204" pitchFamily="34" charset="0"/>
              </a:rPr>
              <a:t> Método para acelerar el método de aproximaciones sucesivas. Reviste particular importancia su implementación en problemas que generan sistemas de ecuaciones no lineales (algebraicas y no algebraicas). Básicamente consta de 3 etapas o pasos:</a:t>
            </a:r>
          </a:p>
          <a:p>
            <a:pPr marL="228600" indent="-228600" algn="just" eaLnBrk="1" hangingPunct="1">
              <a:buFontTx/>
              <a:buAutoNum type="arabicParenR"/>
            </a:pPr>
            <a:r>
              <a:rPr lang="es-ES" altLang="es-ES" smtClean="0">
                <a:latin typeface="Arial" panose="020B0604020202020204" pitchFamily="34" charset="0"/>
              </a:rPr>
              <a:t> Etapa de preparación del método</a:t>
            </a:r>
          </a:p>
          <a:p>
            <a:pPr marL="228600" indent="-228600" algn="just" eaLnBrk="1" hangingPunct="1">
              <a:buFontTx/>
              <a:buAutoNum type="arabicParenR"/>
            </a:pPr>
            <a:r>
              <a:rPr lang="es-ES" altLang="es-ES" smtClean="0">
                <a:latin typeface="Arial" panose="020B0604020202020204" pitchFamily="34" charset="0"/>
              </a:rPr>
              <a:t> Etapa de arranque</a:t>
            </a:r>
          </a:p>
          <a:p>
            <a:pPr marL="228600" indent="-228600" algn="just" eaLnBrk="1" hangingPunct="1">
              <a:buFontTx/>
              <a:buAutoNum type="arabicParenR"/>
            </a:pPr>
            <a:r>
              <a:rPr lang="es-ES" altLang="es-ES" smtClean="0">
                <a:latin typeface="Arial" panose="020B0604020202020204" pitchFamily="34" charset="0"/>
              </a:rPr>
              <a:t> Etapa general</a:t>
            </a:r>
            <a:endParaRPr lang="es-AR" altLang="es-ES" smtClean="0">
              <a:latin typeface="Arial" panose="020B0604020202020204" pitchFamily="34" charset="0"/>
            </a:endParaRPr>
          </a:p>
          <a:p>
            <a:pPr marL="228600" indent="-228600" eaLnBrk="1" hangingPunct="1"/>
            <a:endParaRPr lang="es-AR" altLang="es-ES" smtClean="0">
              <a:latin typeface="Arial" panose="020B0604020202020204" pitchFamily="34" charset="0"/>
            </a:endParaRPr>
          </a:p>
        </p:txBody>
      </p:sp>
    </p:spTree>
    <p:extLst>
      <p:ext uri="{BB962C8B-B14F-4D97-AF65-F5344CB8AC3E}">
        <p14:creationId xmlns:p14="http://schemas.microsoft.com/office/powerpoint/2010/main" val="187294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75C025-D79D-49BB-852C-46FFD4B63F11}" type="slidenum">
              <a:rPr lang="es-AR" altLang="es-ES" sz="1300"/>
              <a:pPr eaLnBrk="1" hangingPunct="1">
                <a:spcBef>
                  <a:spcPct val="0"/>
                </a:spcBef>
              </a:pPr>
              <a:t>32</a:t>
            </a:fld>
            <a:endParaRPr lang="es-AR" altLang="es-ES"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marL="228600" indent="-228600" eaLnBrk="1" hangingPunct="1"/>
            <a:endParaRPr lang="es-ES" altLang="es-ES" smtClean="0">
              <a:latin typeface="Arial" panose="020B0604020202020204" pitchFamily="34" charset="0"/>
            </a:endParaRPr>
          </a:p>
        </p:txBody>
      </p:sp>
    </p:spTree>
    <p:extLst>
      <p:ext uri="{BB962C8B-B14F-4D97-AF65-F5344CB8AC3E}">
        <p14:creationId xmlns:p14="http://schemas.microsoft.com/office/powerpoint/2010/main" val="125731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9C7393-77E1-4241-9F90-C67A8564C1C6}" type="slidenum">
              <a:rPr lang="es-AR" altLang="es-ES" sz="1300"/>
              <a:pPr eaLnBrk="1" hangingPunct="1">
                <a:spcBef>
                  <a:spcPct val="0"/>
                </a:spcBef>
              </a:pPr>
              <a:t>34</a:t>
            </a:fld>
            <a:endParaRPr lang="es-AR" altLang="es-E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marL="228600" indent="-228600" algn="just" eaLnBrk="1" hangingPunct="1"/>
            <a:r>
              <a:rPr lang="es-ES" altLang="es-ES" sz="1000" b="1" smtClean="0">
                <a:latin typeface="Arial" panose="020B0604020202020204" pitchFamily="34" charset="0"/>
              </a:rPr>
              <a:t>Método de Newton Raphson: </a:t>
            </a:r>
          </a:p>
          <a:p>
            <a:pPr marL="228600" indent="-228600" algn="just" eaLnBrk="1" hangingPunct="1"/>
            <a:r>
              <a:rPr lang="es-ES" altLang="es-ES" sz="1000" smtClean="0">
                <a:latin typeface="Arial" panose="020B0604020202020204" pitchFamily="34" charset="0"/>
              </a:rPr>
              <a:t>Encuentra la raíz siempre y cuando se conozca una estimación inicial para la raíz deseada.</a:t>
            </a:r>
          </a:p>
          <a:p>
            <a:pPr marL="228600" indent="-228600" algn="just" eaLnBrk="1" hangingPunct="1"/>
            <a:endParaRPr lang="es-ES" altLang="es-ES" sz="1000" smtClean="0">
              <a:latin typeface="Arial" panose="020B0604020202020204" pitchFamily="34" charset="0"/>
            </a:endParaRPr>
          </a:p>
          <a:p>
            <a:pPr marL="228600" indent="-228600" algn="just" eaLnBrk="1" hangingPunct="1"/>
            <a:r>
              <a:rPr lang="es-ES" altLang="es-ES" sz="1000" smtClean="0">
                <a:latin typeface="Arial" panose="020B0604020202020204" pitchFamily="34" charset="0"/>
              </a:rPr>
              <a:t>Utiliza las tangentes que se evalúan analíticamente. Se puede aplicar al dominio complejo para hallar las raíces complejas</a:t>
            </a:r>
          </a:p>
          <a:p>
            <a:pPr marL="228600" indent="-228600" algn="just" eaLnBrk="1" hangingPunct="1"/>
            <a:endParaRPr lang="es-ES" altLang="es-ES" sz="1000" smtClean="0">
              <a:latin typeface="Arial" panose="020B0604020202020204" pitchFamily="34" charset="0"/>
            </a:endParaRPr>
          </a:p>
          <a:p>
            <a:pPr marL="228600" indent="-228600" algn="just" eaLnBrk="1" hangingPunct="1"/>
            <a:r>
              <a:rPr lang="es-ES" altLang="es-ES" sz="1000" smtClean="0">
                <a:latin typeface="Arial" panose="020B0604020202020204" pitchFamily="34" charset="0"/>
              </a:rPr>
              <a:t>También se puede extender a los SENL.</a:t>
            </a:r>
          </a:p>
          <a:p>
            <a:pPr marL="228600" indent="-228600" algn="just" eaLnBrk="1" hangingPunct="1"/>
            <a:endParaRPr lang="es-ES" altLang="es-ES" sz="1000" smtClean="0">
              <a:latin typeface="Arial" panose="020B0604020202020204" pitchFamily="34" charset="0"/>
            </a:endParaRPr>
          </a:p>
          <a:p>
            <a:pPr marL="228600" indent="-228600" algn="just" eaLnBrk="1" hangingPunct="1"/>
            <a:r>
              <a:rPr lang="es-ES" altLang="es-ES" sz="1000" smtClean="0">
                <a:latin typeface="Arial" panose="020B0604020202020204" pitchFamily="34" charset="0"/>
              </a:rPr>
              <a:t>Como vemos en la diapositiva, el algoritmo se construye a partir del desarrollo de Taylor. También se lo puede deducir como modificación del método de sustitución directa o aproximaciones sucesivas.</a:t>
            </a:r>
          </a:p>
          <a:p>
            <a:pPr marL="228600" indent="-228600" algn="just" eaLnBrk="1" hangingPunct="1"/>
            <a:endParaRPr lang="es-ES" altLang="es-ES" sz="1000" smtClean="0">
              <a:latin typeface="Arial" panose="020B0604020202020204" pitchFamily="34" charset="0"/>
            </a:endParaRPr>
          </a:p>
          <a:p>
            <a:pPr marL="228600" indent="-228600" algn="just" eaLnBrk="1" hangingPunct="1"/>
            <a:r>
              <a:rPr lang="es-ES" altLang="es-ES" sz="1000" smtClean="0">
                <a:latin typeface="Arial" panose="020B0604020202020204" pitchFamily="34" charset="0"/>
              </a:rPr>
              <a:t>Inconvenientes que presenta el método: </a:t>
            </a:r>
          </a:p>
          <a:p>
            <a:pPr marL="228600" indent="-228600" algn="just" eaLnBrk="1" hangingPunct="1">
              <a:buFontTx/>
              <a:buAutoNum type="arabicParenR"/>
            </a:pPr>
            <a:r>
              <a:rPr lang="es-ES" altLang="es-ES" sz="1000" smtClean="0">
                <a:latin typeface="Arial" panose="020B0604020202020204" pitchFamily="34" charset="0"/>
              </a:rPr>
              <a:t> Se deben conocer las expresiones analíticas de f(x) para hallar sus derivadas</a:t>
            </a:r>
          </a:p>
          <a:p>
            <a:pPr marL="228600" indent="-228600" algn="just" eaLnBrk="1" hangingPunct="1">
              <a:buFontTx/>
              <a:buAutoNum type="arabicParenR"/>
            </a:pPr>
            <a:r>
              <a:rPr lang="es-ES" altLang="es-ES" sz="1000" smtClean="0">
                <a:latin typeface="Arial" panose="020B0604020202020204" pitchFamily="34" charset="0"/>
              </a:rPr>
              <a:t> Costo de obtención y cálculo de las derivadas.</a:t>
            </a:r>
          </a:p>
          <a:p>
            <a:pPr marL="228600" indent="-228600" algn="just" eaLnBrk="1" hangingPunct="1">
              <a:buFontTx/>
              <a:buAutoNum type="arabicParenR"/>
            </a:pPr>
            <a:r>
              <a:rPr lang="es-ES" altLang="es-ES" sz="1000" smtClean="0">
                <a:latin typeface="Arial" panose="020B0604020202020204" pitchFamily="34" charset="0"/>
              </a:rPr>
              <a:t> Dificultad para trabajar con raíces múltiples.</a:t>
            </a:r>
            <a:endParaRPr lang="es-AR" altLang="es-ES" sz="1000" smtClean="0">
              <a:latin typeface="Arial" panose="020B0604020202020204" pitchFamily="34" charset="0"/>
            </a:endParaRPr>
          </a:p>
          <a:p>
            <a:pPr marL="228600" indent="-228600" algn="just" eaLnBrk="1" hangingPunct="1"/>
            <a:endParaRPr lang="es-ES" altLang="es-ES" sz="1000" smtClean="0">
              <a:latin typeface="Arial" panose="020B0604020202020204" pitchFamily="34" charset="0"/>
            </a:endParaRPr>
          </a:p>
          <a:p>
            <a:pPr marL="228600" indent="-228600" algn="just" eaLnBrk="1" hangingPunct="1"/>
            <a:r>
              <a:rPr lang="es-ES" altLang="es-ES" sz="1000" smtClean="0">
                <a:latin typeface="Arial" panose="020B0604020202020204" pitchFamily="34" charset="0"/>
              </a:rPr>
              <a:t>Para que el método converja:</a:t>
            </a:r>
          </a:p>
          <a:p>
            <a:pPr marL="228600" indent="-228600" algn="just" eaLnBrk="1" hangingPunct="1">
              <a:buFontTx/>
              <a:buAutoNum type="arabicParenR"/>
            </a:pPr>
            <a:r>
              <a:rPr lang="es-ES" altLang="es-ES" sz="1000" smtClean="0">
                <a:latin typeface="Arial" panose="020B0604020202020204" pitchFamily="34" charset="0"/>
              </a:rPr>
              <a:t> La estimación inicial de la raíz debe estar suficientemente cercana a la raíz.</a:t>
            </a:r>
          </a:p>
          <a:p>
            <a:pPr marL="228600" indent="-228600" algn="just" eaLnBrk="1" hangingPunct="1">
              <a:buFontTx/>
              <a:buAutoNum type="arabicParenR"/>
            </a:pPr>
            <a:r>
              <a:rPr lang="es-ES" altLang="es-ES" sz="1000" smtClean="0">
                <a:latin typeface="Arial" panose="020B0604020202020204" pitchFamily="34" charset="0"/>
              </a:rPr>
              <a:t> La derivada segunda de f(x) no debe ser excesivamente grande,</a:t>
            </a:r>
          </a:p>
          <a:p>
            <a:pPr marL="228600" indent="-228600" algn="just" eaLnBrk="1" hangingPunct="1">
              <a:buFontTx/>
              <a:buAutoNum type="arabicParenR"/>
            </a:pPr>
            <a:r>
              <a:rPr lang="es-ES" altLang="es-ES" sz="1000" smtClean="0">
                <a:latin typeface="Arial" panose="020B0604020202020204" pitchFamily="34" charset="0"/>
              </a:rPr>
              <a:t> La derivada primera no debe estar muy cerca de cero. Esta última restricción significa que no hay raíces próximas.</a:t>
            </a:r>
          </a:p>
        </p:txBody>
      </p:sp>
    </p:spTree>
    <p:extLst>
      <p:ext uri="{BB962C8B-B14F-4D97-AF65-F5344CB8AC3E}">
        <p14:creationId xmlns:p14="http://schemas.microsoft.com/office/powerpoint/2010/main" val="371094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8F99029-03F2-48DA-979B-7A8D4CC436A6}" type="slidenum">
              <a:rPr lang="es-AR" altLang="es-ES" sz="1300"/>
              <a:pPr eaLnBrk="1" hangingPunct="1">
                <a:spcBef>
                  <a:spcPct val="0"/>
                </a:spcBef>
              </a:pPr>
              <a:t>35</a:t>
            </a:fld>
            <a:endParaRPr lang="es-AR" altLang="es-ES"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marL="228600" indent="-228600" algn="just" eaLnBrk="1" hangingPunct="1"/>
            <a:r>
              <a:rPr lang="es-ES" altLang="es-ES" b="1" smtClean="0">
                <a:latin typeface="Arial" panose="020B0604020202020204" pitchFamily="34" charset="0"/>
              </a:rPr>
              <a:t>Método de NR de 2do. Orden: </a:t>
            </a:r>
            <a:r>
              <a:rPr lang="es-ES" altLang="es-ES" smtClean="0">
                <a:latin typeface="Arial" panose="020B0604020202020204" pitchFamily="34" charset="0"/>
              </a:rPr>
              <a:t>Este método es mejor que el Método de NR de 1er. Orden dado que retiene un mayor número de términos de la serie de Taylor.</a:t>
            </a:r>
          </a:p>
          <a:p>
            <a:pPr marL="228600" indent="-228600" eaLnBrk="1" hangingPunct="1"/>
            <a:endParaRPr lang="es-ES" altLang="es-ES" smtClean="0">
              <a:latin typeface="Arial" panose="020B0604020202020204" pitchFamily="34" charset="0"/>
            </a:endParaRPr>
          </a:p>
        </p:txBody>
      </p:sp>
    </p:spTree>
    <p:extLst>
      <p:ext uri="{BB962C8B-B14F-4D97-AF65-F5344CB8AC3E}">
        <p14:creationId xmlns:p14="http://schemas.microsoft.com/office/powerpoint/2010/main" val="362263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44563" eaLnBrk="0" hangingPunct="0">
              <a:spcBef>
                <a:spcPct val="30000"/>
              </a:spcBef>
              <a:defRPr sz="1200">
                <a:solidFill>
                  <a:schemeClr val="tx1"/>
                </a:solidFill>
                <a:latin typeface="Arial" panose="020B0604020202020204" pitchFamily="34" charset="0"/>
              </a:defRPr>
            </a:lvl1pPr>
            <a:lvl2pPr marL="742950" indent="-285750" defTabSz="944563" eaLnBrk="0" hangingPunct="0">
              <a:spcBef>
                <a:spcPct val="30000"/>
              </a:spcBef>
              <a:defRPr sz="1200">
                <a:solidFill>
                  <a:schemeClr val="tx1"/>
                </a:solidFill>
                <a:latin typeface="Arial" panose="020B0604020202020204" pitchFamily="34" charset="0"/>
              </a:defRPr>
            </a:lvl2pPr>
            <a:lvl3pPr marL="1143000" indent="-228600" defTabSz="944563" eaLnBrk="0" hangingPunct="0">
              <a:spcBef>
                <a:spcPct val="30000"/>
              </a:spcBef>
              <a:defRPr sz="1200">
                <a:solidFill>
                  <a:schemeClr val="tx1"/>
                </a:solidFill>
                <a:latin typeface="Arial" panose="020B0604020202020204" pitchFamily="34" charset="0"/>
              </a:defRPr>
            </a:lvl3pPr>
            <a:lvl4pPr marL="1600200" indent="-228600" defTabSz="944563" eaLnBrk="0" hangingPunct="0">
              <a:spcBef>
                <a:spcPct val="30000"/>
              </a:spcBef>
              <a:defRPr sz="1200">
                <a:solidFill>
                  <a:schemeClr val="tx1"/>
                </a:solidFill>
                <a:latin typeface="Arial" panose="020B0604020202020204" pitchFamily="34" charset="0"/>
              </a:defRPr>
            </a:lvl4pPr>
            <a:lvl5pPr marL="2057400" indent="-228600" defTabSz="944563" eaLnBrk="0" hangingPunct="0">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2BA40CE-04C9-4DC7-9064-A181B4F45DBF}" type="slidenum">
              <a:rPr lang="es-AR" altLang="es-ES" sz="1300"/>
              <a:pPr eaLnBrk="1" hangingPunct="1">
                <a:spcBef>
                  <a:spcPct val="0"/>
                </a:spcBef>
              </a:pPr>
              <a:t>36</a:t>
            </a:fld>
            <a:endParaRPr lang="es-AR" altLang="es-ES"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s-ES_tradnl" altLang="es-ES" smtClean="0">
              <a:latin typeface="Arial" panose="020B0604020202020204" pitchFamily="34" charset="0"/>
            </a:endParaRPr>
          </a:p>
        </p:txBody>
      </p:sp>
    </p:spTree>
    <p:extLst>
      <p:ext uri="{BB962C8B-B14F-4D97-AF65-F5344CB8AC3E}">
        <p14:creationId xmlns:p14="http://schemas.microsoft.com/office/powerpoint/2010/main" val="372076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0"/>
          <p:cNvSpPr>
            <a:spLocks noGrp="1" noChangeArrowheads="1"/>
          </p:cNvSpPr>
          <p:nvPr>
            <p:ph type="dt" sz="half" idx="10"/>
          </p:nvPr>
        </p:nvSpPr>
        <p:spPr>
          <a:ln/>
        </p:spPr>
        <p:txBody>
          <a:bodyPr/>
          <a:lstStyle>
            <a:lvl1pPr>
              <a:defRPr/>
            </a:lvl1pPr>
          </a:lstStyle>
          <a:p>
            <a:pPr>
              <a:defRPr/>
            </a:pPr>
            <a:fld id="{1FE19AFB-F701-4911-BC38-C7A2D1B10E5A}" type="datetime1">
              <a:rPr lang="es-ES" altLang="es-ES"/>
              <a:pPr>
                <a:defRPr/>
              </a:pPr>
              <a:t>27/08/2020</a:t>
            </a:fld>
            <a:endParaRPr lang="es-AR" altLang="es-ES"/>
          </a:p>
        </p:txBody>
      </p:sp>
      <p:sp>
        <p:nvSpPr>
          <p:cNvPr id="5"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6" name="Rectangle 42"/>
          <p:cNvSpPr>
            <a:spLocks noGrp="1" noChangeArrowheads="1"/>
          </p:cNvSpPr>
          <p:nvPr>
            <p:ph type="sldNum" sz="quarter" idx="12"/>
          </p:nvPr>
        </p:nvSpPr>
        <p:spPr>
          <a:ln/>
        </p:spPr>
        <p:txBody>
          <a:bodyPr/>
          <a:lstStyle>
            <a:lvl1pPr>
              <a:defRPr/>
            </a:lvl1pPr>
          </a:lstStyle>
          <a:p>
            <a:fld id="{58A1F857-AF71-4F9A-9C54-0952C52FDB45}" type="slidenum">
              <a:rPr lang="es-AR" altLang="es-ES"/>
              <a:pPr/>
              <a:t>‹Nº›</a:t>
            </a:fld>
            <a:endParaRPr lang="es-AR" altLang="es-ES"/>
          </a:p>
        </p:txBody>
      </p:sp>
    </p:spTree>
    <p:extLst>
      <p:ext uri="{BB962C8B-B14F-4D97-AF65-F5344CB8AC3E}">
        <p14:creationId xmlns:p14="http://schemas.microsoft.com/office/powerpoint/2010/main" val="3417932891"/>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0"/>
          <p:cNvSpPr>
            <a:spLocks noGrp="1" noChangeArrowheads="1"/>
          </p:cNvSpPr>
          <p:nvPr>
            <p:ph type="dt" sz="half" idx="10"/>
          </p:nvPr>
        </p:nvSpPr>
        <p:spPr>
          <a:ln/>
        </p:spPr>
        <p:txBody>
          <a:bodyPr/>
          <a:lstStyle>
            <a:lvl1pPr>
              <a:defRPr/>
            </a:lvl1pPr>
          </a:lstStyle>
          <a:p>
            <a:pPr>
              <a:defRPr/>
            </a:pPr>
            <a:fld id="{075AF0B9-23A9-41E7-B3F8-D1C8D446C28C}" type="datetime1">
              <a:rPr lang="es-ES" altLang="es-ES"/>
              <a:pPr>
                <a:defRPr/>
              </a:pPr>
              <a:t>27/08/2020</a:t>
            </a:fld>
            <a:endParaRPr lang="es-AR" altLang="es-ES"/>
          </a:p>
        </p:txBody>
      </p:sp>
      <p:sp>
        <p:nvSpPr>
          <p:cNvPr id="5"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6" name="Rectangle 42"/>
          <p:cNvSpPr>
            <a:spLocks noGrp="1" noChangeArrowheads="1"/>
          </p:cNvSpPr>
          <p:nvPr>
            <p:ph type="sldNum" sz="quarter" idx="12"/>
          </p:nvPr>
        </p:nvSpPr>
        <p:spPr>
          <a:ln/>
        </p:spPr>
        <p:txBody>
          <a:bodyPr/>
          <a:lstStyle>
            <a:lvl1pPr>
              <a:defRPr/>
            </a:lvl1pPr>
          </a:lstStyle>
          <a:p>
            <a:fld id="{1CEFC0FE-B38A-4B82-B615-513A94EE1163}" type="slidenum">
              <a:rPr lang="es-AR" altLang="es-ES"/>
              <a:pPr/>
              <a:t>‹Nº›</a:t>
            </a:fld>
            <a:endParaRPr lang="es-AR" altLang="es-ES"/>
          </a:p>
        </p:txBody>
      </p:sp>
    </p:spTree>
    <p:extLst>
      <p:ext uri="{BB962C8B-B14F-4D97-AF65-F5344CB8AC3E}">
        <p14:creationId xmlns:p14="http://schemas.microsoft.com/office/powerpoint/2010/main" val="1065143346"/>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0"/>
          <p:cNvSpPr>
            <a:spLocks noGrp="1" noChangeArrowheads="1"/>
          </p:cNvSpPr>
          <p:nvPr>
            <p:ph type="dt" sz="half" idx="10"/>
          </p:nvPr>
        </p:nvSpPr>
        <p:spPr>
          <a:ln/>
        </p:spPr>
        <p:txBody>
          <a:bodyPr/>
          <a:lstStyle>
            <a:lvl1pPr>
              <a:defRPr/>
            </a:lvl1pPr>
          </a:lstStyle>
          <a:p>
            <a:pPr>
              <a:defRPr/>
            </a:pPr>
            <a:fld id="{7B021DC5-E80A-46DB-A4DD-CD1791B2DE9D}" type="datetime1">
              <a:rPr lang="es-ES" altLang="es-ES"/>
              <a:pPr>
                <a:defRPr/>
              </a:pPr>
              <a:t>27/08/2020</a:t>
            </a:fld>
            <a:endParaRPr lang="es-AR" altLang="es-ES"/>
          </a:p>
        </p:txBody>
      </p:sp>
      <p:sp>
        <p:nvSpPr>
          <p:cNvPr id="5"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6" name="Rectangle 42"/>
          <p:cNvSpPr>
            <a:spLocks noGrp="1" noChangeArrowheads="1"/>
          </p:cNvSpPr>
          <p:nvPr>
            <p:ph type="sldNum" sz="quarter" idx="12"/>
          </p:nvPr>
        </p:nvSpPr>
        <p:spPr>
          <a:ln/>
        </p:spPr>
        <p:txBody>
          <a:bodyPr/>
          <a:lstStyle>
            <a:lvl1pPr>
              <a:defRPr/>
            </a:lvl1pPr>
          </a:lstStyle>
          <a:p>
            <a:fld id="{5CBD7F92-93D5-49E8-89A6-695DD74CCAE5}" type="slidenum">
              <a:rPr lang="es-AR" altLang="es-ES"/>
              <a:pPr/>
              <a:t>‹Nº›</a:t>
            </a:fld>
            <a:endParaRPr lang="es-AR" altLang="es-ES"/>
          </a:p>
        </p:txBody>
      </p:sp>
    </p:spTree>
    <p:extLst>
      <p:ext uri="{BB962C8B-B14F-4D97-AF65-F5344CB8AC3E}">
        <p14:creationId xmlns:p14="http://schemas.microsoft.com/office/powerpoint/2010/main" val="2397903536"/>
      </p:ext>
    </p:extLst>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40"/>
          <p:cNvSpPr>
            <a:spLocks noGrp="1" noChangeArrowheads="1"/>
          </p:cNvSpPr>
          <p:nvPr>
            <p:ph type="dt" sz="half" idx="10"/>
          </p:nvPr>
        </p:nvSpPr>
        <p:spPr>
          <a:ln/>
        </p:spPr>
        <p:txBody>
          <a:bodyPr/>
          <a:lstStyle>
            <a:lvl1pPr>
              <a:defRPr/>
            </a:lvl1pPr>
          </a:lstStyle>
          <a:p>
            <a:pPr>
              <a:defRPr/>
            </a:pPr>
            <a:fld id="{1BB4E40F-A17E-4AFF-9046-5ABC11F75980}" type="datetime1">
              <a:rPr lang="es-ES" altLang="es-ES"/>
              <a:pPr>
                <a:defRPr/>
              </a:pPr>
              <a:t>27/08/2020</a:t>
            </a:fld>
            <a:endParaRPr lang="es-AR" altLang="es-ES"/>
          </a:p>
        </p:txBody>
      </p:sp>
      <p:sp>
        <p:nvSpPr>
          <p:cNvPr id="7"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8" name="Rectangle 42"/>
          <p:cNvSpPr>
            <a:spLocks noGrp="1" noChangeArrowheads="1"/>
          </p:cNvSpPr>
          <p:nvPr>
            <p:ph type="sldNum" sz="quarter" idx="12"/>
          </p:nvPr>
        </p:nvSpPr>
        <p:spPr>
          <a:ln/>
        </p:spPr>
        <p:txBody>
          <a:bodyPr/>
          <a:lstStyle>
            <a:lvl1pPr>
              <a:defRPr/>
            </a:lvl1pPr>
          </a:lstStyle>
          <a:p>
            <a:fld id="{F667A4E6-ADAD-4B36-9923-22679162D3A3}" type="slidenum">
              <a:rPr lang="es-AR" altLang="es-ES"/>
              <a:pPr/>
              <a:t>‹Nº›</a:t>
            </a:fld>
            <a:endParaRPr lang="es-AR" altLang="es-ES"/>
          </a:p>
        </p:txBody>
      </p:sp>
    </p:spTree>
    <p:extLst>
      <p:ext uri="{BB962C8B-B14F-4D97-AF65-F5344CB8AC3E}">
        <p14:creationId xmlns:p14="http://schemas.microsoft.com/office/powerpoint/2010/main" val="3834279878"/>
      </p:ext>
    </p:extLst>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0"/>
          <p:cNvSpPr>
            <a:spLocks noGrp="1" noChangeArrowheads="1"/>
          </p:cNvSpPr>
          <p:nvPr>
            <p:ph type="dt" sz="half" idx="10"/>
          </p:nvPr>
        </p:nvSpPr>
        <p:spPr>
          <a:ln/>
        </p:spPr>
        <p:txBody>
          <a:bodyPr/>
          <a:lstStyle>
            <a:lvl1pPr>
              <a:defRPr/>
            </a:lvl1pPr>
          </a:lstStyle>
          <a:p>
            <a:pPr>
              <a:defRPr/>
            </a:pPr>
            <a:fld id="{E582C3BC-E12A-412F-B769-56839D97AD0B}" type="datetime1">
              <a:rPr lang="es-ES" altLang="es-ES"/>
              <a:pPr>
                <a:defRPr/>
              </a:pPr>
              <a:t>27/08/2020</a:t>
            </a:fld>
            <a:endParaRPr lang="es-AR" altLang="es-ES"/>
          </a:p>
        </p:txBody>
      </p:sp>
      <p:sp>
        <p:nvSpPr>
          <p:cNvPr id="4"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5" name="Rectangle 42"/>
          <p:cNvSpPr>
            <a:spLocks noGrp="1" noChangeArrowheads="1"/>
          </p:cNvSpPr>
          <p:nvPr>
            <p:ph type="sldNum" sz="quarter" idx="12"/>
          </p:nvPr>
        </p:nvSpPr>
        <p:spPr>
          <a:ln/>
        </p:spPr>
        <p:txBody>
          <a:bodyPr/>
          <a:lstStyle>
            <a:lvl1pPr>
              <a:defRPr/>
            </a:lvl1pPr>
          </a:lstStyle>
          <a:p>
            <a:fld id="{8F2DD072-C090-4CD4-A75D-0009414655E9}" type="slidenum">
              <a:rPr lang="es-AR" altLang="es-ES"/>
              <a:pPr/>
              <a:t>‹Nº›</a:t>
            </a:fld>
            <a:endParaRPr lang="es-AR" altLang="es-ES"/>
          </a:p>
        </p:txBody>
      </p:sp>
    </p:spTree>
    <p:extLst>
      <p:ext uri="{BB962C8B-B14F-4D97-AF65-F5344CB8AC3E}">
        <p14:creationId xmlns:p14="http://schemas.microsoft.com/office/powerpoint/2010/main" val="718660281"/>
      </p:ext>
    </p:extLst>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40"/>
          <p:cNvSpPr>
            <a:spLocks noGrp="1" noChangeArrowheads="1"/>
          </p:cNvSpPr>
          <p:nvPr>
            <p:ph type="dt" sz="half" idx="10"/>
          </p:nvPr>
        </p:nvSpPr>
        <p:spPr>
          <a:ln/>
        </p:spPr>
        <p:txBody>
          <a:bodyPr/>
          <a:lstStyle>
            <a:lvl1pPr>
              <a:defRPr/>
            </a:lvl1pPr>
          </a:lstStyle>
          <a:p>
            <a:pPr>
              <a:defRPr/>
            </a:pPr>
            <a:fld id="{DDA452FF-B7B6-4B9E-B009-BF93B4FBCFDB}" type="datetime1">
              <a:rPr lang="es-ES" altLang="es-ES"/>
              <a:pPr>
                <a:defRPr/>
              </a:pPr>
              <a:t>27/08/2020</a:t>
            </a:fld>
            <a:endParaRPr lang="es-AR" altLang="es-ES"/>
          </a:p>
        </p:txBody>
      </p:sp>
      <p:sp>
        <p:nvSpPr>
          <p:cNvPr id="7"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8" name="Rectangle 42"/>
          <p:cNvSpPr>
            <a:spLocks noGrp="1" noChangeArrowheads="1"/>
          </p:cNvSpPr>
          <p:nvPr>
            <p:ph type="sldNum" sz="quarter" idx="12"/>
          </p:nvPr>
        </p:nvSpPr>
        <p:spPr>
          <a:ln/>
        </p:spPr>
        <p:txBody>
          <a:bodyPr/>
          <a:lstStyle>
            <a:lvl1pPr>
              <a:defRPr/>
            </a:lvl1pPr>
          </a:lstStyle>
          <a:p>
            <a:fld id="{C0307DB7-82DC-45D0-96E2-A4D314074F6B}" type="slidenum">
              <a:rPr lang="es-AR" altLang="es-ES"/>
              <a:pPr/>
              <a:t>‹Nº›</a:t>
            </a:fld>
            <a:endParaRPr lang="es-AR" altLang="es-ES"/>
          </a:p>
        </p:txBody>
      </p:sp>
    </p:spTree>
    <p:extLst>
      <p:ext uri="{BB962C8B-B14F-4D97-AF65-F5344CB8AC3E}">
        <p14:creationId xmlns:p14="http://schemas.microsoft.com/office/powerpoint/2010/main" val="3773855259"/>
      </p:ext>
    </p:extLst>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0"/>
          <p:cNvSpPr>
            <a:spLocks noGrp="1" noChangeArrowheads="1"/>
          </p:cNvSpPr>
          <p:nvPr>
            <p:ph type="dt" sz="half" idx="10"/>
          </p:nvPr>
        </p:nvSpPr>
        <p:spPr>
          <a:ln/>
        </p:spPr>
        <p:txBody>
          <a:bodyPr/>
          <a:lstStyle>
            <a:lvl1pPr>
              <a:defRPr/>
            </a:lvl1pPr>
          </a:lstStyle>
          <a:p>
            <a:pPr>
              <a:defRPr/>
            </a:pPr>
            <a:fld id="{0375B8BF-3E97-4260-9DAB-D5C8A1A3B3CF}" type="datetime1">
              <a:rPr lang="es-ES" altLang="es-ES"/>
              <a:pPr>
                <a:defRPr/>
              </a:pPr>
              <a:t>27/08/2020</a:t>
            </a:fld>
            <a:endParaRPr lang="es-AR" altLang="es-ES"/>
          </a:p>
        </p:txBody>
      </p:sp>
      <p:sp>
        <p:nvSpPr>
          <p:cNvPr id="6"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7" name="Rectangle 42"/>
          <p:cNvSpPr>
            <a:spLocks noGrp="1" noChangeArrowheads="1"/>
          </p:cNvSpPr>
          <p:nvPr>
            <p:ph type="sldNum" sz="quarter" idx="12"/>
          </p:nvPr>
        </p:nvSpPr>
        <p:spPr>
          <a:ln/>
        </p:spPr>
        <p:txBody>
          <a:bodyPr/>
          <a:lstStyle>
            <a:lvl1pPr>
              <a:defRPr/>
            </a:lvl1pPr>
          </a:lstStyle>
          <a:p>
            <a:fld id="{6813722D-630C-4DD6-AE6B-617A33C7A8D6}" type="slidenum">
              <a:rPr lang="es-AR" altLang="es-ES"/>
              <a:pPr/>
              <a:t>‹Nº›</a:t>
            </a:fld>
            <a:endParaRPr lang="es-AR" altLang="es-ES"/>
          </a:p>
        </p:txBody>
      </p:sp>
    </p:spTree>
    <p:extLst>
      <p:ext uri="{BB962C8B-B14F-4D97-AF65-F5344CB8AC3E}">
        <p14:creationId xmlns:p14="http://schemas.microsoft.com/office/powerpoint/2010/main" val="1411839298"/>
      </p:ext>
    </p:extLst>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FAA8822D-CA14-4F81-9C6B-CB514C000644}" type="datetime1">
              <a:rPr lang="es-ES" altLang="es-ES"/>
              <a:pPr>
                <a:defRPr/>
              </a:pPr>
              <a:t>27/08/2020</a:t>
            </a:fld>
            <a:endParaRPr lang="es-AR" alt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6" name="Rectangle 6"/>
          <p:cNvSpPr>
            <a:spLocks noGrp="1" noChangeArrowheads="1"/>
          </p:cNvSpPr>
          <p:nvPr>
            <p:ph type="sldNum" sz="quarter" idx="12"/>
          </p:nvPr>
        </p:nvSpPr>
        <p:spPr>
          <a:ln/>
        </p:spPr>
        <p:txBody>
          <a:bodyPr/>
          <a:lstStyle>
            <a:lvl1pPr>
              <a:defRPr/>
            </a:lvl1pPr>
          </a:lstStyle>
          <a:p>
            <a:fld id="{E849F3A3-B668-45BA-A01A-1F9DFDCBF850}" type="slidenum">
              <a:rPr lang="es-AR" altLang="es-ES"/>
              <a:pPr/>
              <a:t>‹Nº›</a:t>
            </a:fld>
            <a:endParaRPr lang="es-AR" altLang="es-ES"/>
          </a:p>
        </p:txBody>
      </p:sp>
    </p:spTree>
    <p:extLst>
      <p:ext uri="{BB962C8B-B14F-4D97-AF65-F5344CB8AC3E}">
        <p14:creationId xmlns:p14="http://schemas.microsoft.com/office/powerpoint/2010/main" val="1735366966"/>
      </p:ext>
    </p:extLst>
  </p:cSld>
  <p:clrMapOvr>
    <a:masterClrMapping/>
  </p:clrMapOvr>
  <p:transition spd="med">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5617138C-642C-4D8C-B7A6-5B9B10B9AA58}" type="datetime1">
              <a:rPr lang="es-ES" altLang="es-ES"/>
              <a:pPr>
                <a:defRPr/>
              </a:pPr>
              <a:t>27/08/2020</a:t>
            </a:fld>
            <a:endParaRPr lang="es-AR" alt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6" name="Rectangle 6"/>
          <p:cNvSpPr>
            <a:spLocks noGrp="1" noChangeArrowheads="1"/>
          </p:cNvSpPr>
          <p:nvPr>
            <p:ph type="sldNum" sz="quarter" idx="12"/>
          </p:nvPr>
        </p:nvSpPr>
        <p:spPr>
          <a:ln/>
        </p:spPr>
        <p:txBody>
          <a:bodyPr/>
          <a:lstStyle>
            <a:lvl1pPr>
              <a:defRPr/>
            </a:lvl1pPr>
          </a:lstStyle>
          <a:p>
            <a:fld id="{2051FC6C-EF13-4DB2-82B3-7F31691EFDBB}" type="slidenum">
              <a:rPr lang="es-AR" altLang="es-ES"/>
              <a:pPr/>
              <a:t>‹Nº›</a:t>
            </a:fld>
            <a:endParaRPr lang="es-AR" altLang="es-ES"/>
          </a:p>
        </p:txBody>
      </p:sp>
    </p:spTree>
    <p:extLst>
      <p:ext uri="{BB962C8B-B14F-4D97-AF65-F5344CB8AC3E}">
        <p14:creationId xmlns:p14="http://schemas.microsoft.com/office/powerpoint/2010/main" val="3791517769"/>
      </p:ext>
    </p:extLst>
  </p:cSld>
  <p:clrMapOvr>
    <a:masterClrMapping/>
  </p:clrMapOvr>
  <p:transition spd="med">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87E8A666-03C0-427C-BA26-AE8E0CCB15B2}" type="datetime1">
              <a:rPr lang="es-ES" altLang="es-ES"/>
              <a:pPr>
                <a:defRPr/>
              </a:pPr>
              <a:t>27/08/2020</a:t>
            </a:fld>
            <a:endParaRPr lang="es-AR" alt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6" name="Rectangle 6"/>
          <p:cNvSpPr>
            <a:spLocks noGrp="1" noChangeArrowheads="1"/>
          </p:cNvSpPr>
          <p:nvPr>
            <p:ph type="sldNum" sz="quarter" idx="12"/>
          </p:nvPr>
        </p:nvSpPr>
        <p:spPr>
          <a:ln/>
        </p:spPr>
        <p:txBody>
          <a:bodyPr/>
          <a:lstStyle>
            <a:lvl1pPr>
              <a:defRPr/>
            </a:lvl1pPr>
          </a:lstStyle>
          <a:p>
            <a:fld id="{B794078D-1308-467D-8080-64FB8FCBC492}" type="slidenum">
              <a:rPr lang="es-AR" altLang="es-ES"/>
              <a:pPr/>
              <a:t>‹Nº›</a:t>
            </a:fld>
            <a:endParaRPr lang="es-AR" altLang="es-ES"/>
          </a:p>
        </p:txBody>
      </p:sp>
    </p:spTree>
    <p:extLst>
      <p:ext uri="{BB962C8B-B14F-4D97-AF65-F5344CB8AC3E}">
        <p14:creationId xmlns:p14="http://schemas.microsoft.com/office/powerpoint/2010/main" val="1215861742"/>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89FBFBCE-A190-4024-8FC1-5D2526D686BC}" type="datetime1">
              <a:rPr lang="es-ES" altLang="es-ES"/>
              <a:pPr>
                <a:defRPr/>
              </a:pPr>
              <a:t>27/08/2020</a:t>
            </a:fld>
            <a:endParaRPr lang="es-AR" alt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7" name="Rectangle 6"/>
          <p:cNvSpPr>
            <a:spLocks noGrp="1" noChangeArrowheads="1"/>
          </p:cNvSpPr>
          <p:nvPr>
            <p:ph type="sldNum" sz="quarter" idx="12"/>
          </p:nvPr>
        </p:nvSpPr>
        <p:spPr>
          <a:ln/>
        </p:spPr>
        <p:txBody>
          <a:bodyPr/>
          <a:lstStyle>
            <a:lvl1pPr>
              <a:defRPr/>
            </a:lvl1pPr>
          </a:lstStyle>
          <a:p>
            <a:fld id="{E5F4FA32-D41D-4FCF-9796-650884CFA153}" type="slidenum">
              <a:rPr lang="es-AR" altLang="es-ES"/>
              <a:pPr/>
              <a:t>‹Nº›</a:t>
            </a:fld>
            <a:endParaRPr lang="es-AR" altLang="es-ES"/>
          </a:p>
        </p:txBody>
      </p:sp>
    </p:spTree>
    <p:extLst>
      <p:ext uri="{BB962C8B-B14F-4D97-AF65-F5344CB8AC3E}">
        <p14:creationId xmlns:p14="http://schemas.microsoft.com/office/powerpoint/2010/main" val="1156381609"/>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0"/>
          <p:cNvSpPr>
            <a:spLocks noGrp="1" noChangeArrowheads="1"/>
          </p:cNvSpPr>
          <p:nvPr>
            <p:ph type="dt" sz="half" idx="10"/>
          </p:nvPr>
        </p:nvSpPr>
        <p:spPr>
          <a:ln/>
        </p:spPr>
        <p:txBody>
          <a:bodyPr/>
          <a:lstStyle>
            <a:lvl1pPr>
              <a:defRPr/>
            </a:lvl1pPr>
          </a:lstStyle>
          <a:p>
            <a:pPr>
              <a:defRPr/>
            </a:pPr>
            <a:fld id="{99A0E1AC-06CF-40D6-9799-437A12EAFA2F}" type="datetime1">
              <a:rPr lang="es-ES" altLang="es-ES"/>
              <a:pPr>
                <a:defRPr/>
              </a:pPr>
              <a:t>27/08/2020</a:t>
            </a:fld>
            <a:endParaRPr lang="es-AR" altLang="es-ES"/>
          </a:p>
        </p:txBody>
      </p:sp>
      <p:sp>
        <p:nvSpPr>
          <p:cNvPr id="5"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6" name="Rectangle 42"/>
          <p:cNvSpPr>
            <a:spLocks noGrp="1" noChangeArrowheads="1"/>
          </p:cNvSpPr>
          <p:nvPr>
            <p:ph type="sldNum" sz="quarter" idx="12"/>
          </p:nvPr>
        </p:nvSpPr>
        <p:spPr>
          <a:ln/>
        </p:spPr>
        <p:txBody>
          <a:bodyPr/>
          <a:lstStyle>
            <a:lvl1pPr>
              <a:defRPr/>
            </a:lvl1pPr>
          </a:lstStyle>
          <a:p>
            <a:fld id="{95F8BC87-DAC1-48DD-B7C8-185DDF15C1E9}" type="slidenum">
              <a:rPr lang="es-AR" altLang="es-ES"/>
              <a:pPr/>
              <a:t>‹Nº›</a:t>
            </a:fld>
            <a:endParaRPr lang="es-AR" altLang="es-ES"/>
          </a:p>
        </p:txBody>
      </p:sp>
    </p:spTree>
    <p:extLst>
      <p:ext uri="{BB962C8B-B14F-4D97-AF65-F5344CB8AC3E}">
        <p14:creationId xmlns:p14="http://schemas.microsoft.com/office/powerpoint/2010/main" val="1995264378"/>
      </p:ext>
    </p:extLst>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5E40A006-FD8D-4121-9E53-B7C9D705E0F4}" type="datetime1">
              <a:rPr lang="es-ES" altLang="es-ES"/>
              <a:pPr>
                <a:defRPr/>
              </a:pPr>
              <a:t>27/08/2020</a:t>
            </a:fld>
            <a:endParaRPr lang="es-AR" alt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9" name="Rectangle 6"/>
          <p:cNvSpPr>
            <a:spLocks noGrp="1" noChangeArrowheads="1"/>
          </p:cNvSpPr>
          <p:nvPr>
            <p:ph type="sldNum" sz="quarter" idx="12"/>
          </p:nvPr>
        </p:nvSpPr>
        <p:spPr>
          <a:ln/>
        </p:spPr>
        <p:txBody>
          <a:bodyPr/>
          <a:lstStyle>
            <a:lvl1pPr>
              <a:defRPr/>
            </a:lvl1pPr>
          </a:lstStyle>
          <a:p>
            <a:fld id="{8D9F5C8C-3C87-4C07-A185-1DE763A0D345}" type="slidenum">
              <a:rPr lang="es-AR" altLang="es-ES"/>
              <a:pPr/>
              <a:t>‹Nº›</a:t>
            </a:fld>
            <a:endParaRPr lang="es-AR" altLang="es-ES"/>
          </a:p>
        </p:txBody>
      </p:sp>
    </p:spTree>
    <p:extLst>
      <p:ext uri="{BB962C8B-B14F-4D97-AF65-F5344CB8AC3E}">
        <p14:creationId xmlns:p14="http://schemas.microsoft.com/office/powerpoint/2010/main" val="3048093286"/>
      </p:ext>
    </p:extLst>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0A0FEDB3-13A2-4873-A824-D873FA9DABBF}" type="datetime1">
              <a:rPr lang="es-ES" altLang="es-ES"/>
              <a:pPr>
                <a:defRPr/>
              </a:pPr>
              <a:t>27/08/2020</a:t>
            </a:fld>
            <a:endParaRPr lang="es-AR" alt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5" name="Rectangle 6"/>
          <p:cNvSpPr>
            <a:spLocks noGrp="1" noChangeArrowheads="1"/>
          </p:cNvSpPr>
          <p:nvPr>
            <p:ph type="sldNum" sz="quarter" idx="12"/>
          </p:nvPr>
        </p:nvSpPr>
        <p:spPr>
          <a:ln/>
        </p:spPr>
        <p:txBody>
          <a:bodyPr/>
          <a:lstStyle>
            <a:lvl1pPr>
              <a:defRPr/>
            </a:lvl1pPr>
          </a:lstStyle>
          <a:p>
            <a:fld id="{D083B05B-9BDD-4D96-B142-27822AAA2A80}" type="slidenum">
              <a:rPr lang="es-AR" altLang="es-ES"/>
              <a:pPr/>
              <a:t>‹Nº›</a:t>
            </a:fld>
            <a:endParaRPr lang="es-AR" altLang="es-ES"/>
          </a:p>
        </p:txBody>
      </p:sp>
    </p:spTree>
    <p:extLst>
      <p:ext uri="{BB962C8B-B14F-4D97-AF65-F5344CB8AC3E}">
        <p14:creationId xmlns:p14="http://schemas.microsoft.com/office/powerpoint/2010/main" val="1682380192"/>
      </p:ext>
    </p:extLst>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4A117F3-67A9-47D1-AED2-48EEDF932328}" type="datetime1">
              <a:rPr lang="es-ES" altLang="es-ES"/>
              <a:pPr>
                <a:defRPr/>
              </a:pPr>
              <a:t>27/08/2020</a:t>
            </a:fld>
            <a:endParaRPr lang="es-AR" alt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4" name="Rectangle 6"/>
          <p:cNvSpPr>
            <a:spLocks noGrp="1" noChangeArrowheads="1"/>
          </p:cNvSpPr>
          <p:nvPr>
            <p:ph type="sldNum" sz="quarter" idx="12"/>
          </p:nvPr>
        </p:nvSpPr>
        <p:spPr>
          <a:ln/>
        </p:spPr>
        <p:txBody>
          <a:bodyPr/>
          <a:lstStyle>
            <a:lvl1pPr>
              <a:defRPr/>
            </a:lvl1pPr>
          </a:lstStyle>
          <a:p>
            <a:fld id="{D5D79467-B97B-4395-A0E4-546D2E3028C6}" type="slidenum">
              <a:rPr lang="es-AR" altLang="es-ES"/>
              <a:pPr/>
              <a:t>‹Nº›</a:t>
            </a:fld>
            <a:endParaRPr lang="es-AR" altLang="es-ES"/>
          </a:p>
        </p:txBody>
      </p:sp>
    </p:spTree>
    <p:extLst>
      <p:ext uri="{BB962C8B-B14F-4D97-AF65-F5344CB8AC3E}">
        <p14:creationId xmlns:p14="http://schemas.microsoft.com/office/powerpoint/2010/main" val="1669964076"/>
      </p:ext>
    </p:extLst>
  </p:cSld>
  <p:clrMapOvr>
    <a:masterClrMapping/>
  </p:clrMapOvr>
  <p:transition spd="med">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0CF8F17D-622B-44A6-A336-416642DC0A5F}" type="datetime1">
              <a:rPr lang="es-ES" altLang="es-ES"/>
              <a:pPr>
                <a:defRPr/>
              </a:pPr>
              <a:t>27/08/2020</a:t>
            </a:fld>
            <a:endParaRPr lang="es-AR" alt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7" name="Rectangle 6"/>
          <p:cNvSpPr>
            <a:spLocks noGrp="1" noChangeArrowheads="1"/>
          </p:cNvSpPr>
          <p:nvPr>
            <p:ph type="sldNum" sz="quarter" idx="12"/>
          </p:nvPr>
        </p:nvSpPr>
        <p:spPr>
          <a:ln/>
        </p:spPr>
        <p:txBody>
          <a:bodyPr/>
          <a:lstStyle>
            <a:lvl1pPr>
              <a:defRPr/>
            </a:lvl1pPr>
          </a:lstStyle>
          <a:p>
            <a:fld id="{1F00F5AA-AE8F-42F5-9312-5C433CF65251}" type="slidenum">
              <a:rPr lang="es-AR" altLang="es-ES"/>
              <a:pPr/>
              <a:t>‹Nº›</a:t>
            </a:fld>
            <a:endParaRPr lang="es-AR" altLang="es-ES"/>
          </a:p>
        </p:txBody>
      </p:sp>
    </p:spTree>
    <p:extLst>
      <p:ext uri="{BB962C8B-B14F-4D97-AF65-F5344CB8AC3E}">
        <p14:creationId xmlns:p14="http://schemas.microsoft.com/office/powerpoint/2010/main" val="869787791"/>
      </p:ext>
    </p:extLst>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5900782-DCE5-42F7-81E2-FAA7C31F6400}" type="datetime1">
              <a:rPr lang="es-ES" altLang="es-ES"/>
              <a:pPr>
                <a:defRPr/>
              </a:pPr>
              <a:t>27/08/2020</a:t>
            </a:fld>
            <a:endParaRPr lang="es-AR" alt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7" name="Rectangle 6"/>
          <p:cNvSpPr>
            <a:spLocks noGrp="1" noChangeArrowheads="1"/>
          </p:cNvSpPr>
          <p:nvPr>
            <p:ph type="sldNum" sz="quarter" idx="12"/>
          </p:nvPr>
        </p:nvSpPr>
        <p:spPr>
          <a:ln/>
        </p:spPr>
        <p:txBody>
          <a:bodyPr/>
          <a:lstStyle>
            <a:lvl1pPr>
              <a:defRPr/>
            </a:lvl1pPr>
          </a:lstStyle>
          <a:p>
            <a:fld id="{FBE641A5-A28A-44AE-AD8D-32340E8979CF}" type="slidenum">
              <a:rPr lang="es-AR" altLang="es-ES"/>
              <a:pPr/>
              <a:t>‹Nº›</a:t>
            </a:fld>
            <a:endParaRPr lang="es-AR" altLang="es-ES"/>
          </a:p>
        </p:txBody>
      </p:sp>
    </p:spTree>
    <p:extLst>
      <p:ext uri="{BB962C8B-B14F-4D97-AF65-F5344CB8AC3E}">
        <p14:creationId xmlns:p14="http://schemas.microsoft.com/office/powerpoint/2010/main" val="503160528"/>
      </p:ext>
    </p:extLst>
  </p:cSld>
  <p:clrMapOvr>
    <a:masterClrMapping/>
  </p:clrMapOvr>
  <p:transition spd="med">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FA2F8BE4-3DA4-4F17-A32C-61E79833D767}" type="datetime1">
              <a:rPr lang="es-ES" altLang="es-ES"/>
              <a:pPr>
                <a:defRPr/>
              </a:pPr>
              <a:t>27/08/2020</a:t>
            </a:fld>
            <a:endParaRPr lang="es-AR" alt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6" name="Rectangle 6"/>
          <p:cNvSpPr>
            <a:spLocks noGrp="1" noChangeArrowheads="1"/>
          </p:cNvSpPr>
          <p:nvPr>
            <p:ph type="sldNum" sz="quarter" idx="12"/>
          </p:nvPr>
        </p:nvSpPr>
        <p:spPr>
          <a:ln/>
        </p:spPr>
        <p:txBody>
          <a:bodyPr/>
          <a:lstStyle>
            <a:lvl1pPr>
              <a:defRPr/>
            </a:lvl1pPr>
          </a:lstStyle>
          <a:p>
            <a:fld id="{168146B8-26B8-4EF3-A2AF-3BCA1BB204C5}" type="slidenum">
              <a:rPr lang="es-AR" altLang="es-ES"/>
              <a:pPr/>
              <a:t>‹Nº›</a:t>
            </a:fld>
            <a:endParaRPr lang="es-AR" altLang="es-ES"/>
          </a:p>
        </p:txBody>
      </p:sp>
    </p:spTree>
    <p:extLst>
      <p:ext uri="{BB962C8B-B14F-4D97-AF65-F5344CB8AC3E}">
        <p14:creationId xmlns:p14="http://schemas.microsoft.com/office/powerpoint/2010/main" val="2373998585"/>
      </p:ext>
    </p:extLst>
  </p:cSld>
  <p:clrMapOvr>
    <a:masterClrMapping/>
  </p:clrMapOvr>
  <p:transition spd="med">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32255A7B-D7B0-4E6E-95CD-8CDA3E93B023}" type="datetime1">
              <a:rPr lang="es-ES" altLang="es-ES"/>
              <a:pPr>
                <a:defRPr/>
              </a:pPr>
              <a:t>27/08/2020</a:t>
            </a:fld>
            <a:endParaRPr lang="es-AR" alt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6" name="Rectangle 6"/>
          <p:cNvSpPr>
            <a:spLocks noGrp="1" noChangeArrowheads="1"/>
          </p:cNvSpPr>
          <p:nvPr>
            <p:ph type="sldNum" sz="quarter" idx="12"/>
          </p:nvPr>
        </p:nvSpPr>
        <p:spPr>
          <a:ln/>
        </p:spPr>
        <p:txBody>
          <a:bodyPr/>
          <a:lstStyle>
            <a:lvl1pPr>
              <a:defRPr/>
            </a:lvl1pPr>
          </a:lstStyle>
          <a:p>
            <a:fld id="{30277EEB-AC75-48EF-8594-AB485B0E6126}" type="slidenum">
              <a:rPr lang="es-AR" altLang="es-ES"/>
              <a:pPr/>
              <a:t>‹Nº›</a:t>
            </a:fld>
            <a:endParaRPr lang="es-AR" altLang="es-ES"/>
          </a:p>
        </p:txBody>
      </p:sp>
    </p:spTree>
    <p:extLst>
      <p:ext uri="{BB962C8B-B14F-4D97-AF65-F5344CB8AC3E}">
        <p14:creationId xmlns:p14="http://schemas.microsoft.com/office/powerpoint/2010/main" val="3826463625"/>
      </p:ext>
    </p:extLst>
  </p:cSld>
  <p:clrMapOvr>
    <a:masterClrMapping/>
  </p:clrMapOvr>
  <p:transition spd="med">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89DC5310-703A-4BD9-B4E3-52F56FB6C83C}" type="datetime1">
              <a:rPr lang="es-ES" altLang="es-ES"/>
              <a:pPr>
                <a:defRPr/>
              </a:pPr>
              <a:t>27/08/2020</a:t>
            </a:fld>
            <a:endParaRPr lang="es-AR" alt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5" name="Rectangle 6"/>
          <p:cNvSpPr>
            <a:spLocks noGrp="1" noChangeArrowheads="1"/>
          </p:cNvSpPr>
          <p:nvPr>
            <p:ph type="sldNum" sz="quarter" idx="12"/>
          </p:nvPr>
        </p:nvSpPr>
        <p:spPr>
          <a:ln/>
        </p:spPr>
        <p:txBody>
          <a:bodyPr/>
          <a:lstStyle>
            <a:lvl1pPr>
              <a:defRPr/>
            </a:lvl1pPr>
          </a:lstStyle>
          <a:p>
            <a:fld id="{487E1A66-0B85-4E05-A7ED-F5F732F352D6}" type="slidenum">
              <a:rPr lang="es-AR" altLang="es-ES"/>
              <a:pPr/>
              <a:t>‹Nº›</a:t>
            </a:fld>
            <a:endParaRPr lang="es-AR" altLang="es-ES"/>
          </a:p>
        </p:txBody>
      </p:sp>
    </p:spTree>
    <p:extLst>
      <p:ext uri="{BB962C8B-B14F-4D97-AF65-F5344CB8AC3E}">
        <p14:creationId xmlns:p14="http://schemas.microsoft.com/office/powerpoint/2010/main" val="2256380219"/>
      </p:ext>
    </p:extLst>
  </p:cSld>
  <p:clrMapOvr>
    <a:masterClrMapping/>
  </p:clrMapOvr>
  <p:transition spd="med">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457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57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contenido"/>
          <p:cNvSpPr>
            <a:spLocks noGrp="1"/>
          </p:cNvSpPr>
          <p:nvPr>
            <p:ph sz="quarter" idx="4"/>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5D61FECC-54BA-4BBE-8B8F-FAC23E4A1CE0}" type="datetime1">
              <a:rPr lang="es-ES" altLang="es-ES"/>
              <a:pPr>
                <a:defRPr/>
              </a:pPr>
              <a:t>27/08/2020</a:t>
            </a:fld>
            <a:endParaRPr lang="es-AR" alt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AR" altLang="es-ES"/>
          </a:p>
        </p:txBody>
      </p:sp>
      <p:sp>
        <p:nvSpPr>
          <p:cNvPr id="9" name="Rectangle 6"/>
          <p:cNvSpPr>
            <a:spLocks noGrp="1" noChangeArrowheads="1"/>
          </p:cNvSpPr>
          <p:nvPr>
            <p:ph type="sldNum" sz="quarter" idx="12"/>
          </p:nvPr>
        </p:nvSpPr>
        <p:spPr>
          <a:ln/>
        </p:spPr>
        <p:txBody>
          <a:bodyPr/>
          <a:lstStyle>
            <a:lvl1pPr>
              <a:defRPr/>
            </a:lvl1pPr>
          </a:lstStyle>
          <a:p>
            <a:fld id="{0B02825E-C6A0-4DCC-BA7D-1E913DB9A7D3}" type="slidenum">
              <a:rPr lang="es-AR" altLang="es-ES"/>
              <a:pPr/>
              <a:t>‹Nº›</a:t>
            </a:fld>
            <a:endParaRPr lang="es-AR" altLang="es-ES"/>
          </a:p>
        </p:txBody>
      </p:sp>
    </p:spTree>
    <p:extLst>
      <p:ext uri="{BB962C8B-B14F-4D97-AF65-F5344CB8AC3E}">
        <p14:creationId xmlns:p14="http://schemas.microsoft.com/office/powerpoint/2010/main" val="2292823562"/>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0"/>
          <p:cNvSpPr>
            <a:spLocks noGrp="1" noChangeArrowheads="1"/>
          </p:cNvSpPr>
          <p:nvPr>
            <p:ph type="dt" sz="half" idx="10"/>
          </p:nvPr>
        </p:nvSpPr>
        <p:spPr>
          <a:ln/>
        </p:spPr>
        <p:txBody>
          <a:bodyPr/>
          <a:lstStyle>
            <a:lvl1pPr>
              <a:defRPr/>
            </a:lvl1pPr>
          </a:lstStyle>
          <a:p>
            <a:pPr>
              <a:defRPr/>
            </a:pPr>
            <a:fld id="{ED764A2D-217F-4243-A59C-091753108CF3}" type="datetime1">
              <a:rPr lang="es-ES" altLang="es-ES"/>
              <a:pPr>
                <a:defRPr/>
              </a:pPr>
              <a:t>27/08/2020</a:t>
            </a:fld>
            <a:endParaRPr lang="es-AR" altLang="es-ES"/>
          </a:p>
        </p:txBody>
      </p:sp>
      <p:sp>
        <p:nvSpPr>
          <p:cNvPr id="5"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6" name="Rectangle 42"/>
          <p:cNvSpPr>
            <a:spLocks noGrp="1" noChangeArrowheads="1"/>
          </p:cNvSpPr>
          <p:nvPr>
            <p:ph type="sldNum" sz="quarter" idx="12"/>
          </p:nvPr>
        </p:nvSpPr>
        <p:spPr>
          <a:ln/>
        </p:spPr>
        <p:txBody>
          <a:bodyPr/>
          <a:lstStyle>
            <a:lvl1pPr>
              <a:defRPr/>
            </a:lvl1pPr>
          </a:lstStyle>
          <a:p>
            <a:fld id="{6A6601B2-8E21-4B08-BF72-67FC8702D048}" type="slidenum">
              <a:rPr lang="es-AR" altLang="es-ES"/>
              <a:pPr/>
              <a:t>‹Nº›</a:t>
            </a:fld>
            <a:endParaRPr lang="es-AR" altLang="es-ES"/>
          </a:p>
        </p:txBody>
      </p:sp>
    </p:spTree>
    <p:extLst>
      <p:ext uri="{BB962C8B-B14F-4D97-AF65-F5344CB8AC3E}">
        <p14:creationId xmlns:p14="http://schemas.microsoft.com/office/powerpoint/2010/main" val="1778823450"/>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0"/>
          <p:cNvSpPr>
            <a:spLocks noGrp="1" noChangeArrowheads="1"/>
          </p:cNvSpPr>
          <p:nvPr>
            <p:ph type="dt" sz="half" idx="10"/>
          </p:nvPr>
        </p:nvSpPr>
        <p:spPr>
          <a:ln/>
        </p:spPr>
        <p:txBody>
          <a:bodyPr/>
          <a:lstStyle>
            <a:lvl1pPr>
              <a:defRPr/>
            </a:lvl1pPr>
          </a:lstStyle>
          <a:p>
            <a:pPr>
              <a:defRPr/>
            </a:pPr>
            <a:fld id="{34538983-0F86-48B0-979E-FE63E8509191}" type="datetime1">
              <a:rPr lang="es-ES" altLang="es-ES"/>
              <a:pPr>
                <a:defRPr/>
              </a:pPr>
              <a:t>27/08/2020</a:t>
            </a:fld>
            <a:endParaRPr lang="es-AR" altLang="es-ES"/>
          </a:p>
        </p:txBody>
      </p:sp>
      <p:sp>
        <p:nvSpPr>
          <p:cNvPr id="6"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7" name="Rectangle 42"/>
          <p:cNvSpPr>
            <a:spLocks noGrp="1" noChangeArrowheads="1"/>
          </p:cNvSpPr>
          <p:nvPr>
            <p:ph type="sldNum" sz="quarter" idx="12"/>
          </p:nvPr>
        </p:nvSpPr>
        <p:spPr>
          <a:ln/>
        </p:spPr>
        <p:txBody>
          <a:bodyPr/>
          <a:lstStyle>
            <a:lvl1pPr>
              <a:defRPr/>
            </a:lvl1pPr>
          </a:lstStyle>
          <a:p>
            <a:fld id="{BC35EA09-5AB3-4FA9-8C8D-8956B1444041}" type="slidenum">
              <a:rPr lang="es-AR" altLang="es-ES"/>
              <a:pPr/>
              <a:t>‹Nº›</a:t>
            </a:fld>
            <a:endParaRPr lang="es-AR" altLang="es-ES"/>
          </a:p>
        </p:txBody>
      </p:sp>
    </p:spTree>
    <p:extLst>
      <p:ext uri="{BB962C8B-B14F-4D97-AF65-F5344CB8AC3E}">
        <p14:creationId xmlns:p14="http://schemas.microsoft.com/office/powerpoint/2010/main" val="80693987"/>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0"/>
          <p:cNvSpPr>
            <a:spLocks noGrp="1" noChangeArrowheads="1"/>
          </p:cNvSpPr>
          <p:nvPr>
            <p:ph type="dt" sz="half" idx="10"/>
          </p:nvPr>
        </p:nvSpPr>
        <p:spPr>
          <a:ln/>
        </p:spPr>
        <p:txBody>
          <a:bodyPr/>
          <a:lstStyle>
            <a:lvl1pPr>
              <a:defRPr/>
            </a:lvl1pPr>
          </a:lstStyle>
          <a:p>
            <a:pPr>
              <a:defRPr/>
            </a:pPr>
            <a:fld id="{5F9459E3-4C10-48B2-9C62-478A5F228744}" type="datetime1">
              <a:rPr lang="es-ES" altLang="es-ES"/>
              <a:pPr>
                <a:defRPr/>
              </a:pPr>
              <a:t>27/08/2020</a:t>
            </a:fld>
            <a:endParaRPr lang="es-AR" altLang="es-ES"/>
          </a:p>
        </p:txBody>
      </p:sp>
      <p:sp>
        <p:nvSpPr>
          <p:cNvPr id="8"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9" name="Rectangle 42"/>
          <p:cNvSpPr>
            <a:spLocks noGrp="1" noChangeArrowheads="1"/>
          </p:cNvSpPr>
          <p:nvPr>
            <p:ph type="sldNum" sz="quarter" idx="12"/>
          </p:nvPr>
        </p:nvSpPr>
        <p:spPr>
          <a:ln/>
        </p:spPr>
        <p:txBody>
          <a:bodyPr/>
          <a:lstStyle>
            <a:lvl1pPr>
              <a:defRPr/>
            </a:lvl1pPr>
          </a:lstStyle>
          <a:p>
            <a:fld id="{D9431DAA-036C-472B-8A23-89D72233C35A}" type="slidenum">
              <a:rPr lang="es-AR" altLang="es-ES"/>
              <a:pPr/>
              <a:t>‹Nº›</a:t>
            </a:fld>
            <a:endParaRPr lang="es-AR" altLang="es-ES"/>
          </a:p>
        </p:txBody>
      </p:sp>
    </p:spTree>
    <p:extLst>
      <p:ext uri="{BB962C8B-B14F-4D97-AF65-F5344CB8AC3E}">
        <p14:creationId xmlns:p14="http://schemas.microsoft.com/office/powerpoint/2010/main" val="3607938057"/>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0"/>
          <p:cNvSpPr>
            <a:spLocks noGrp="1" noChangeArrowheads="1"/>
          </p:cNvSpPr>
          <p:nvPr>
            <p:ph type="dt" sz="half" idx="10"/>
          </p:nvPr>
        </p:nvSpPr>
        <p:spPr>
          <a:ln/>
        </p:spPr>
        <p:txBody>
          <a:bodyPr/>
          <a:lstStyle>
            <a:lvl1pPr>
              <a:defRPr/>
            </a:lvl1pPr>
          </a:lstStyle>
          <a:p>
            <a:pPr>
              <a:defRPr/>
            </a:pPr>
            <a:fld id="{85BE8E67-1A9A-48AE-988D-924F9D72C3DD}" type="datetime1">
              <a:rPr lang="es-ES" altLang="es-ES"/>
              <a:pPr>
                <a:defRPr/>
              </a:pPr>
              <a:t>27/08/2020</a:t>
            </a:fld>
            <a:endParaRPr lang="es-AR" altLang="es-ES"/>
          </a:p>
        </p:txBody>
      </p:sp>
      <p:sp>
        <p:nvSpPr>
          <p:cNvPr id="4"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5" name="Rectangle 42"/>
          <p:cNvSpPr>
            <a:spLocks noGrp="1" noChangeArrowheads="1"/>
          </p:cNvSpPr>
          <p:nvPr>
            <p:ph type="sldNum" sz="quarter" idx="12"/>
          </p:nvPr>
        </p:nvSpPr>
        <p:spPr>
          <a:ln/>
        </p:spPr>
        <p:txBody>
          <a:bodyPr/>
          <a:lstStyle>
            <a:lvl1pPr>
              <a:defRPr/>
            </a:lvl1pPr>
          </a:lstStyle>
          <a:p>
            <a:fld id="{805A12FF-4F42-4237-B395-F4FB12A94DFD}" type="slidenum">
              <a:rPr lang="es-AR" altLang="es-ES"/>
              <a:pPr/>
              <a:t>‹Nº›</a:t>
            </a:fld>
            <a:endParaRPr lang="es-AR" altLang="es-ES"/>
          </a:p>
        </p:txBody>
      </p:sp>
    </p:spTree>
    <p:extLst>
      <p:ext uri="{BB962C8B-B14F-4D97-AF65-F5344CB8AC3E}">
        <p14:creationId xmlns:p14="http://schemas.microsoft.com/office/powerpoint/2010/main" val="198840409"/>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fld id="{EEDED438-DE37-4A8E-B7E4-2830864B566B}" type="datetime1">
              <a:rPr lang="es-ES" altLang="es-ES"/>
              <a:pPr>
                <a:defRPr/>
              </a:pPr>
              <a:t>27/08/2020</a:t>
            </a:fld>
            <a:endParaRPr lang="es-AR" altLang="es-ES"/>
          </a:p>
        </p:txBody>
      </p:sp>
      <p:sp>
        <p:nvSpPr>
          <p:cNvPr id="3"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4" name="Rectangle 42"/>
          <p:cNvSpPr>
            <a:spLocks noGrp="1" noChangeArrowheads="1"/>
          </p:cNvSpPr>
          <p:nvPr>
            <p:ph type="sldNum" sz="quarter" idx="12"/>
          </p:nvPr>
        </p:nvSpPr>
        <p:spPr>
          <a:ln/>
        </p:spPr>
        <p:txBody>
          <a:bodyPr/>
          <a:lstStyle>
            <a:lvl1pPr>
              <a:defRPr/>
            </a:lvl1pPr>
          </a:lstStyle>
          <a:p>
            <a:fld id="{5C636E73-2BD1-45E1-933B-27F7A5D71F35}" type="slidenum">
              <a:rPr lang="es-AR" altLang="es-ES"/>
              <a:pPr/>
              <a:t>‹Nº›</a:t>
            </a:fld>
            <a:endParaRPr lang="es-AR" altLang="es-ES"/>
          </a:p>
        </p:txBody>
      </p:sp>
    </p:spTree>
    <p:extLst>
      <p:ext uri="{BB962C8B-B14F-4D97-AF65-F5344CB8AC3E}">
        <p14:creationId xmlns:p14="http://schemas.microsoft.com/office/powerpoint/2010/main" val="4281875765"/>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0"/>
          <p:cNvSpPr>
            <a:spLocks noGrp="1" noChangeArrowheads="1"/>
          </p:cNvSpPr>
          <p:nvPr>
            <p:ph type="dt" sz="half" idx="10"/>
          </p:nvPr>
        </p:nvSpPr>
        <p:spPr>
          <a:ln/>
        </p:spPr>
        <p:txBody>
          <a:bodyPr/>
          <a:lstStyle>
            <a:lvl1pPr>
              <a:defRPr/>
            </a:lvl1pPr>
          </a:lstStyle>
          <a:p>
            <a:pPr>
              <a:defRPr/>
            </a:pPr>
            <a:fld id="{404AE773-1CC7-4BD9-A461-EA3E7F6D7BBD}" type="datetime1">
              <a:rPr lang="es-ES" altLang="es-ES"/>
              <a:pPr>
                <a:defRPr/>
              </a:pPr>
              <a:t>27/08/2020</a:t>
            </a:fld>
            <a:endParaRPr lang="es-AR" altLang="es-ES"/>
          </a:p>
        </p:txBody>
      </p:sp>
      <p:sp>
        <p:nvSpPr>
          <p:cNvPr id="6"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7" name="Rectangle 42"/>
          <p:cNvSpPr>
            <a:spLocks noGrp="1" noChangeArrowheads="1"/>
          </p:cNvSpPr>
          <p:nvPr>
            <p:ph type="sldNum" sz="quarter" idx="12"/>
          </p:nvPr>
        </p:nvSpPr>
        <p:spPr>
          <a:ln/>
        </p:spPr>
        <p:txBody>
          <a:bodyPr/>
          <a:lstStyle>
            <a:lvl1pPr>
              <a:defRPr/>
            </a:lvl1pPr>
          </a:lstStyle>
          <a:p>
            <a:fld id="{F7E4D43F-4C28-44BA-9238-DCF6548145DA}" type="slidenum">
              <a:rPr lang="es-AR" altLang="es-ES"/>
              <a:pPr/>
              <a:t>‹Nº›</a:t>
            </a:fld>
            <a:endParaRPr lang="es-AR" altLang="es-ES"/>
          </a:p>
        </p:txBody>
      </p:sp>
    </p:spTree>
    <p:extLst>
      <p:ext uri="{BB962C8B-B14F-4D97-AF65-F5344CB8AC3E}">
        <p14:creationId xmlns:p14="http://schemas.microsoft.com/office/powerpoint/2010/main" val="3054583114"/>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0"/>
          <p:cNvSpPr>
            <a:spLocks noGrp="1" noChangeArrowheads="1"/>
          </p:cNvSpPr>
          <p:nvPr>
            <p:ph type="dt" sz="half" idx="10"/>
          </p:nvPr>
        </p:nvSpPr>
        <p:spPr>
          <a:ln/>
        </p:spPr>
        <p:txBody>
          <a:bodyPr/>
          <a:lstStyle>
            <a:lvl1pPr>
              <a:defRPr/>
            </a:lvl1pPr>
          </a:lstStyle>
          <a:p>
            <a:pPr>
              <a:defRPr/>
            </a:pPr>
            <a:fld id="{A4F18065-6517-4CA9-B752-B9A3B170E30B}" type="datetime1">
              <a:rPr lang="es-ES" altLang="es-ES"/>
              <a:pPr>
                <a:defRPr/>
              </a:pPr>
              <a:t>27/08/2020</a:t>
            </a:fld>
            <a:endParaRPr lang="es-AR" altLang="es-ES"/>
          </a:p>
        </p:txBody>
      </p:sp>
      <p:sp>
        <p:nvSpPr>
          <p:cNvPr id="6" name="Rectangle 41"/>
          <p:cNvSpPr>
            <a:spLocks noGrp="1" noChangeAspect="1" noChangeArrowheads="1"/>
          </p:cNvSpPr>
          <p:nvPr>
            <p:ph type="ftr" sz="quarter" idx="11"/>
          </p:nvPr>
        </p:nvSpPr>
        <p:spPr>
          <a:ln/>
        </p:spPr>
        <p:txBody>
          <a:bodyPr/>
          <a:lstStyle>
            <a:lvl1pPr>
              <a:defRPr/>
            </a:lvl1pPr>
          </a:lstStyle>
          <a:p>
            <a:pPr>
              <a:defRPr/>
            </a:pPr>
            <a:r>
              <a:rPr lang="es-ES" altLang="es-ES"/>
              <a:t>Matemática Superior Aplicada    Dr. Alejandro S. M. Santa Cruz               UTN - FRRo</a:t>
            </a:r>
            <a:endParaRPr lang="es-AR" altLang="es-ES"/>
          </a:p>
        </p:txBody>
      </p:sp>
      <p:sp>
        <p:nvSpPr>
          <p:cNvPr id="7" name="Rectangle 42"/>
          <p:cNvSpPr>
            <a:spLocks noGrp="1" noChangeArrowheads="1"/>
          </p:cNvSpPr>
          <p:nvPr>
            <p:ph type="sldNum" sz="quarter" idx="12"/>
          </p:nvPr>
        </p:nvSpPr>
        <p:spPr>
          <a:ln/>
        </p:spPr>
        <p:txBody>
          <a:bodyPr/>
          <a:lstStyle>
            <a:lvl1pPr>
              <a:defRPr/>
            </a:lvl1pPr>
          </a:lstStyle>
          <a:p>
            <a:fld id="{2584AA97-343A-47CB-BA15-C470B663618F}" type="slidenum">
              <a:rPr lang="es-AR" altLang="es-ES"/>
              <a:pPr/>
              <a:t>‹Nº›</a:t>
            </a:fld>
            <a:endParaRPr lang="es-AR" altLang="es-ES"/>
          </a:p>
        </p:txBody>
      </p:sp>
    </p:spTree>
    <p:extLst>
      <p:ext uri="{BB962C8B-B14F-4D97-AF65-F5344CB8AC3E}">
        <p14:creationId xmlns:p14="http://schemas.microsoft.com/office/powerpoint/2010/main" val="3905837085"/>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2765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grpSp>
          <p:nvGrpSpPr>
            <p:cNvPr id="1035" name="Group 6"/>
            <p:cNvGrpSpPr>
              <a:grpSpLocks/>
            </p:cNvGrpSpPr>
            <p:nvPr/>
          </p:nvGrpSpPr>
          <p:grpSpPr bwMode="auto">
            <a:xfrm>
              <a:off x="288" y="0"/>
              <a:ext cx="5098" cy="4316"/>
              <a:chOff x="288" y="0"/>
              <a:chExt cx="5098" cy="4316"/>
            </a:xfrm>
          </p:grpSpPr>
          <p:sp>
            <p:nvSpPr>
              <p:cNvPr id="2765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5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grpSp>
        <p:sp>
          <p:nvSpPr>
            <p:cNvPr id="2766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6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2767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1039" name="Freeform 23"/>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0" name="Freeform 24"/>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767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ES"/>
            </a:p>
          </p:txBody>
        </p:sp>
        <p:sp>
          <p:nvSpPr>
            <p:cNvPr id="1042" name="Freeform 26"/>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3" name="Freeform 27"/>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sp>
        <p:nvSpPr>
          <p:cNvPr id="2768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s-AR" altLang="es-ES" smtClean="0"/>
              <a:t>Haga clic para cambiar el estilo de título	</a:t>
            </a:r>
          </a:p>
        </p:txBody>
      </p:sp>
      <p:sp>
        <p:nvSpPr>
          <p:cNvPr id="2768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tx2"/>
                </a:solidFill>
                <a:effectLst>
                  <a:outerShdw blurRad="38100" dist="38100" dir="2700000" algn="tl">
                    <a:srgbClr val="000000"/>
                  </a:outerShdw>
                </a:effectLst>
              </a:defRPr>
            </a:lvl1pPr>
          </a:lstStyle>
          <a:p>
            <a:pPr>
              <a:defRPr/>
            </a:pPr>
            <a:fld id="{D784F52C-E110-479D-B2E4-1AB36D7CE009}" type="datetime1">
              <a:rPr lang="es-ES" altLang="es-ES"/>
              <a:pPr>
                <a:defRPr/>
              </a:pPr>
              <a:t>27/08/2020</a:t>
            </a:fld>
            <a:endParaRPr lang="es-AR" altLang="es-ES"/>
          </a:p>
        </p:txBody>
      </p:sp>
      <p:sp>
        <p:nvSpPr>
          <p:cNvPr id="27689" name="Rectangle 41"/>
          <p:cNvSpPr>
            <a:spLocks noGrp="1" noChangeAspect="1" noChangeArrowheads="1"/>
          </p:cNvSpPr>
          <p:nvPr>
            <p:ph type="ftr" sz="quarter" idx="3"/>
          </p:nvPr>
        </p:nvSpPr>
        <p:spPr bwMode="auto">
          <a:xfrm>
            <a:off x="2627313" y="6243638"/>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solidFill>
                  <a:schemeClr val="tx2"/>
                </a:solidFill>
                <a:effectLst>
                  <a:outerShdw blurRad="38100" dist="38100" dir="2700000" algn="tl">
                    <a:srgbClr val="000000"/>
                  </a:outerShdw>
                </a:effectLst>
              </a:defRPr>
            </a:lvl1pPr>
          </a:lstStyle>
          <a:p>
            <a:pPr>
              <a:defRPr/>
            </a:pPr>
            <a:r>
              <a:rPr lang="es-ES" altLang="es-ES"/>
              <a:t>Matemática Superior Aplicada    Dr. Alejandro S. M. Santa Cruz               UTN - FRRo</a:t>
            </a:r>
            <a:endParaRPr lang="es-AR" altLang="es-ES"/>
          </a:p>
        </p:txBody>
      </p:sp>
      <p:sp>
        <p:nvSpPr>
          <p:cNvPr id="2769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2"/>
                </a:solidFill>
                <a:effectLst>
                  <a:outerShdw blurRad="38100" dist="38100" dir="2700000" algn="tl">
                    <a:srgbClr val="000000"/>
                  </a:outerShdw>
                </a:effectLst>
              </a:defRPr>
            </a:lvl1pPr>
          </a:lstStyle>
          <a:p>
            <a:fld id="{EC66BFCC-CD31-4D87-BF40-7DFE95850976}" type="slidenum">
              <a:rPr lang="es-AR" altLang="es-ES"/>
              <a:pPr/>
              <a:t>‹Nº›</a:t>
            </a:fld>
            <a:endParaRPr lang="es-AR" altLang="es-ES"/>
          </a:p>
        </p:txBody>
      </p:sp>
      <p:sp>
        <p:nvSpPr>
          <p:cNvPr id="2769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AR" altLang="es-ES" smtClean="0"/>
              <a:t>Haga clic para modificar el estilo de texto del patrón</a:t>
            </a:r>
          </a:p>
          <a:p>
            <a:pPr lvl="1"/>
            <a:r>
              <a:rPr lang="es-AR" altLang="es-ES" smtClean="0"/>
              <a:t>Segundo nivel</a:t>
            </a:r>
          </a:p>
          <a:p>
            <a:pPr lvl="2"/>
            <a:r>
              <a:rPr lang="es-AR" altLang="es-ES" smtClean="0"/>
              <a:t>Tercer nivel</a:t>
            </a:r>
          </a:p>
          <a:p>
            <a:pPr lvl="3"/>
            <a:r>
              <a:rPr lang="es-AR" altLang="es-ES" smtClean="0"/>
              <a:t>Cuarto nivel</a:t>
            </a:r>
          </a:p>
          <a:p>
            <a:pPr lvl="4"/>
            <a:r>
              <a:rPr lang="es-AR" altLang="es-ES" smtClean="0"/>
              <a:t>Quinto nivel</a:t>
            </a:r>
          </a:p>
        </p:txBody>
      </p:sp>
    </p:spTree>
  </p:cSld>
  <p:clrMap bg1="dk2" tx1="lt1" bg2="dk1" tx2="lt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56" r:id="rId12"/>
    <p:sldLayoutId id="2147483655" r:id="rId13"/>
    <p:sldLayoutId id="2147483654" r:id="rId14"/>
    <p:sldLayoutId id="2147483653" r:id="rId15"/>
  </p:sldLayoutIdLst>
  <p:transition spd="med">
    <p:fade thruBlk="1"/>
  </p:transition>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AR" altLang="es-ES" smtClean="0"/>
              <a:t>Haga clic para cambiar el estilo de título	</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AR" altLang="es-ES" smtClean="0"/>
              <a:t>Haga clic para modificar el estilo de texto del patrón</a:t>
            </a:r>
          </a:p>
          <a:p>
            <a:pPr lvl="1"/>
            <a:r>
              <a:rPr lang="es-AR" altLang="es-ES" smtClean="0"/>
              <a:t>Segundo nivel</a:t>
            </a:r>
          </a:p>
          <a:p>
            <a:pPr lvl="2"/>
            <a:r>
              <a:rPr lang="es-AR" altLang="es-ES" smtClean="0"/>
              <a:t>Tercer nivel</a:t>
            </a:r>
          </a:p>
          <a:p>
            <a:pPr lvl="3"/>
            <a:r>
              <a:rPr lang="es-AR" altLang="es-ES" smtClean="0"/>
              <a:t>Cuarto nivel</a:t>
            </a:r>
          </a:p>
          <a:p>
            <a:pPr lvl="4"/>
            <a:r>
              <a:rPr lang="es-AR" altLang="es-ES" smtClean="0"/>
              <a:t>Quinto nivel</a:t>
            </a:r>
          </a:p>
        </p:txBody>
      </p:sp>
      <p:sp>
        <p:nvSpPr>
          <p:cNvPr id="788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43232EC2-636D-4822-B8FD-0FC15EB3FC58}" type="datetime1">
              <a:rPr lang="es-ES" altLang="es-ES"/>
              <a:pPr>
                <a:defRPr/>
              </a:pPr>
              <a:t>27/08/2020</a:t>
            </a:fld>
            <a:endParaRPr lang="es-AR" altLang="es-ES"/>
          </a:p>
        </p:txBody>
      </p:sp>
      <p:sp>
        <p:nvSpPr>
          <p:cNvPr id="788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s-AR" altLang="es-ES"/>
          </a:p>
        </p:txBody>
      </p:sp>
      <p:sp>
        <p:nvSpPr>
          <p:cNvPr id="788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8721BD42-7F1A-4E6E-9293-3A9E9272084A}"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 id="2147483669" r:id="rId12"/>
    <p:sldLayoutId id="2147483668" r:id="rId13"/>
  </p:sldLayoutIdLst>
  <p:transition spd="med">
    <p:fade thruBlk="1"/>
  </p:transition>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22.wmf"/><Relationship Id="rId26" Type="http://schemas.openxmlformats.org/officeDocument/2006/relationships/image" Target="../media/image26.wmf"/><Relationship Id="rId39" Type="http://schemas.openxmlformats.org/officeDocument/2006/relationships/oleObject" Target="../embeddings/oleObject33.bin"/><Relationship Id="rId21" Type="http://schemas.openxmlformats.org/officeDocument/2006/relationships/oleObject" Target="../embeddings/oleObject24.bin"/><Relationship Id="rId34" Type="http://schemas.openxmlformats.org/officeDocument/2006/relationships/image" Target="../media/image30.wmf"/><Relationship Id="rId42" Type="http://schemas.openxmlformats.org/officeDocument/2006/relationships/image" Target="../media/image34.wmf"/><Relationship Id="rId47" Type="http://schemas.openxmlformats.org/officeDocument/2006/relationships/oleObject" Target="../embeddings/oleObject37.bin"/><Relationship Id="rId50" Type="http://schemas.openxmlformats.org/officeDocument/2006/relationships/image" Target="../media/image38.wmf"/><Relationship Id="rId7" Type="http://schemas.openxmlformats.org/officeDocument/2006/relationships/oleObject" Target="../embeddings/oleObject17.bin"/><Relationship Id="rId2" Type="http://schemas.openxmlformats.org/officeDocument/2006/relationships/slideLayout" Target="../slideLayouts/slideLayout27.xml"/><Relationship Id="rId16" Type="http://schemas.openxmlformats.org/officeDocument/2006/relationships/image" Target="../media/image21.wmf"/><Relationship Id="rId29" Type="http://schemas.openxmlformats.org/officeDocument/2006/relationships/oleObject" Target="../embeddings/oleObject28.bin"/><Relationship Id="rId11" Type="http://schemas.openxmlformats.org/officeDocument/2006/relationships/oleObject" Target="../embeddings/oleObject19.bin"/><Relationship Id="rId24" Type="http://schemas.openxmlformats.org/officeDocument/2006/relationships/image" Target="../media/image25.wmf"/><Relationship Id="rId32" Type="http://schemas.openxmlformats.org/officeDocument/2006/relationships/image" Target="../media/image29.wmf"/><Relationship Id="rId37" Type="http://schemas.openxmlformats.org/officeDocument/2006/relationships/oleObject" Target="../embeddings/oleObject32.bin"/><Relationship Id="rId40" Type="http://schemas.openxmlformats.org/officeDocument/2006/relationships/image" Target="../media/image33.wmf"/><Relationship Id="rId45" Type="http://schemas.openxmlformats.org/officeDocument/2006/relationships/oleObject" Target="../embeddings/oleObject36.bin"/><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27.wmf"/><Relationship Id="rId36" Type="http://schemas.openxmlformats.org/officeDocument/2006/relationships/image" Target="../media/image31.wmf"/><Relationship Id="rId49" Type="http://schemas.openxmlformats.org/officeDocument/2006/relationships/oleObject" Target="../embeddings/oleObject38.bin"/><Relationship Id="rId10" Type="http://schemas.openxmlformats.org/officeDocument/2006/relationships/image" Target="../media/image18.wmf"/><Relationship Id="rId19" Type="http://schemas.openxmlformats.org/officeDocument/2006/relationships/oleObject" Target="../embeddings/oleObject23.bin"/><Relationship Id="rId31" Type="http://schemas.openxmlformats.org/officeDocument/2006/relationships/oleObject" Target="../embeddings/oleObject29.bin"/><Relationship Id="rId44" Type="http://schemas.openxmlformats.org/officeDocument/2006/relationships/image" Target="../media/image35.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7.bin"/><Relationship Id="rId30" Type="http://schemas.openxmlformats.org/officeDocument/2006/relationships/image" Target="../media/image28.wmf"/><Relationship Id="rId35" Type="http://schemas.openxmlformats.org/officeDocument/2006/relationships/oleObject" Target="../embeddings/oleObject31.bin"/><Relationship Id="rId43" Type="http://schemas.openxmlformats.org/officeDocument/2006/relationships/oleObject" Target="../embeddings/oleObject35.bin"/><Relationship Id="rId48" Type="http://schemas.openxmlformats.org/officeDocument/2006/relationships/image" Target="../media/image37.wmf"/><Relationship Id="rId8" Type="http://schemas.openxmlformats.org/officeDocument/2006/relationships/image" Target="../media/image17.wmf"/><Relationship Id="rId3" Type="http://schemas.openxmlformats.org/officeDocument/2006/relationships/oleObject" Target="../embeddings/oleObject15.bin"/><Relationship Id="rId12" Type="http://schemas.openxmlformats.org/officeDocument/2006/relationships/image" Target="../media/image19.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38" Type="http://schemas.openxmlformats.org/officeDocument/2006/relationships/image" Target="../media/image32.wmf"/><Relationship Id="rId46" Type="http://schemas.openxmlformats.org/officeDocument/2006/relationships/image" Target="../media/image36.wmf"/><Relationship Id="rId20" Type="http://schemas.openxmlformats.org/officeDocument/2006/relationships/image" Target="../media/image23.wmf"/><Relationship Id="rId41"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6.bin"/><Relationship Id="rId14" Type="http://schemas.openxmlformats.org/officeDocument/2006/relationships/image" Target="../media/image4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5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2.bin"/></Relationships>
</file>

<file path=ppt/slides/_rels/slide2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image" Target="../media/image5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1.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60.bin"/><Relationship Id="rId5" Type="http://schemas.openxmlformats.org/officeDocument/2006/relationships/image" Target="../media/image60.wmf"/><Relationship Id="rId4" Type="http://schemas.openxmlformats.org/officeDocument/2006/relationships/oleObject" Target="../embeddings/oleObject5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6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6.xml"/><Relationship Id="rId7" Type="http://schemas.openxmlformats.org/officeDocument/2006/relationships/image" Target="../media/image66.wmf"/><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s>
</file>

<file path=ppt/slides/_rels/slide33.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3.bin"/><Relationship Id="rId18" Type="http://schemas.openxmlformats.org/officeDocument/2006/relationships/image" Target="../media/image76.w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73.wmf"/><Relationship Id="rId17" Type="http://schemas.openxmlformats.org/officeDocument/2006/relationships/oleObject" Target="../embeddings/oleObject75.bin"/><Relationship Id="rId2" Type="http://schemas.openxmlformats.org/officeDocument/2006/relationships/slideLayout" Target="../slideLayouts/slideLayout28.xml"/><Relationship Id="rId16" Type="http://schemas.openxmlformats.org/officeDocument/2006/relationships/image" Target="../media/image75.wmf"/><Relationship Id="rId20" Type="http://schemas.openxmlformats.org/officeDocument/2006/relationships/image" Target="../media/image15.wmf"/><Relationship Id="rId1" Type="http://schemas.openxmlformats.org/officeDocument/2006/relationships/vmlDrawing" Target="../drawings/vmlDrawing20.vml"/><Relationship Id="rId6" Type="http://schemas.openxmlformats.org/officeDocument/2006/relationships/image" Target="../media/image70.wmf"/><Relationship Id="rId11" Type="http://schemas.openxmlformats.org/officeDocument/2006/relationships/oleObject" Target="../embeddings/oleObject72.bin"/><Relationship Id="rId24" Type="http://schemas.openxmlformats.org/officeDocument/2006/relationships/image" Target="../media/image78.wmf"/><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oleObject" Target="../embeddings/oleObject78.bin"/><Relationship Id="rId10" Type="http://schemas.openxmlformats.org/officeDocument/2006/relationships/image" Target="../media/image72.wmf"/><Relationship Id="rId19" Type="http://schemas.openxmlformats.org/officeDocument/2006/relationships/oleObject" Target="../embeddings/oleObject76.bin"/><Relationship Id="rId4" Type="http://schemas.openxmlformats.org/officeDocument/2006/relationships/image" Target="../media/image69.wmf"/><Relationship Id="rId9" Type="http://schemas.openxmlformats.org/officeDocument/2006/relationships/oleObject" Target="../embeddings/oleObject71.bin"/><Relationship Id="rId14" Type="http://schemas.openxmlformats.org/officeDocument/2006/relationships/image" Target="../media/image74.wmf"/><Relationship Id="rId22" Type="http://schemas.openxmlformats.org/officeDocument/2006/relationships/image" Target="../media/image77.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79.png"/><Relationship Id="rId4" Type="http://schemas.openxmlformats.org/officeDocument/2006/relationships/oleObject" Target="../embeddings/oleObject7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80.png"/><Relationship Id="rId4" Type="http://schemas.openxmlformats.org/officeDocument/2006/relationships/oleObject" Target="../embeddings/oleObject8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81.png"/><Relationship Id="rId4" Type="http://schemas.openxmlformats.org/officeDocument/2006/relationships/oleObject" Target="../embeddings/oleObject81.bin"/></Relationships>
</file>

<file path=ppt/slides/_rels/slide37.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89.png"/><Relationship Id="rId4"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90.png"/><Relationship Id="rId4" Type="http://schemas.openxmlformats.org/officeDocument/2006/relationships/oleObject" Target="../embeddings/oleObject8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97.wmf"/><Relationship Id="rId4" Type="http://schemas.openxmlformats.org/officeDocument/2006/relationships/image" Target="../media/image96.png"/></Relationships>
</file>

<file path=ppt/slides/_rels/slide6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042988" y="620713"/>
            <a:ext cx="7632700" cy="2952750"/>
          </a:xfrm>
        </p:spPr>
        <p:txBody>
          <a:bodyPr/>
          <a:lstStyle/>
          <a:p>
            <a:pPr eaLnBrk="1" hangingPunct="1">
              <a:defRPr/>
            </a:pPr>
            <a:r>
              <a:rPr lang="es-ES" altLang="es-ES" sz="3200" b="1" dirty="0" smtClean="0">
                <a:latin typeface="Times New Roman" pitchFamily="18" charset="0"/>
              </a:rPr>
              <a:t>MATEMÁTICA SUPERIOR APLICADA</a:t>
            </a:r>
            <a:br>
              <a:rPr lang="es-ES" altLang="es-ES" sz="3200" b="1" dirty="0" smtClean="0">
                <a:latin typeface="Times New Roman" pitchFamily="18" charset="0"/>
              </a:rPr>
            </a:br>
            <a:r>
              <a:rPr lang="es-ES" altLang="es-ES" sz="3200" b="1" dirty="0" smtClean="0">
                <a:latin typeface="Times New Roman" pitchFamily="18" charset="0"/>
              </a:rPr>
              <a:t> </a:t>
            </a:r>
            <a:br>
              <a:rPr lang="es-ES" altLang="es-ES" sz="3200" b="1" dirty="0" smtClean="0">
                <a:latin typeface="Times New Roman" pitchFamily="18" charset="0"/>
              </a:rPr>
            </a:br>
            <a:r>
              <a:rPr lang="es-ES" altLang="es-ES" sz="3200" b="1" dirty="0" smtClean="0">
                <a:latin typeface="Times New Roman" pitchFamily="18" charset="0"/>
              </a:rPr>
              <a:t>Solución Numérica de </a:t>
            </a:r>
            <a:r>
              <a:rPr lang="es-ES_tradnl" altLang="es-ES" sz="3200" b="1" dirty="0" smtClean="0">
                <a:latin typeface="Times New Roman" pitchFamily="18" charset="0"/>
              </a:rPr>
              <a:t>Ecuaciones No Lineales en Ingeniería Química</a:t>
            </a:r>
            <a:endParaRPr lang="es-ES" altLang="es-ES" sz="3200" b="1" dirty="0" smtClean="0">
              <a:latin typeface="Times New Roman" pitchFamily="18" charset="0"/>
            </a:endParaRPr>
          </a:p>
        </p:txBody>
      </p:sp>
      <p:sp>
        <p:nvSpPr>
          <p:cNvPr id="25603" name="Rectangle 3"/>
          <p:cNvSpPr>
            <a:spLocks noGrp="1" noChangeArrowheads="1"/>
          </p:cNvSpPr>
          <p:nvPr>
            <p:ph type="subTitle" idx="1"/>
          </p:nvPr>
        </p:nvSpPr>
        <p:spPr>
          <a:xfrm>
            <a:off x="971550" y="4365625"/>
            <a:ext cx="7812088" cy="1152525"/>
          </a:xfrm>
        </p:spPr>
        <p:txBody>
          <a:bodyPr/>
          <a:lstStyle/>
          <a:p>
            <a:pPr eaLnBrk="1" hangingPunct="1">
              <a:lnSpc>
                <a:spcPct val="80000"/>
              </a:lnSpc>
              <a:spcBef>
                <a:spcPct val="0"/>
              </a:spcBef>
              <a:buClr>
                <a:schemeClr val="bg1"/>
              </a:buClr>
              <a:defRPr/>
            </a:pPr>
            <a:endParaRPr lang="es-ES_tradnl" altLang="es-ES" sz="2400" b="1" dirty="0" smtClean="0">
              <a:solidFill>
                <a:schemeClr val="tx2"/>
              </a:solidFill>
              <a:latin typeface="Times New Roman" pitchFamily="18" charset="0"/>
              <a:cs typeface="Times New Roman" pitchFamily="18" charset="0"/>
            </a:endParaRPr>
          </a:p>
          <a:p>
            <a:pPr eaLnBrk="1" hangingPunct="1">
              <a:lnSpc>
                <a:spcPct val="80000"/>
              </a:lnSpc>
              <a:spcBef>
                <a:spcPct val="0"/>
              </a:spcBef>
              <a:buClr>
                <a:schemeClr val="bg1"/>
              </a:buClr>
              <a:defRPr/>
            </a:pPr>
            <a:r>
              <a:rPr lang="es-ES_tradnl" altLang="es-ES" sz="1800" b="1" dirty="0" smtClean="0">
                <a:solidFill>
                  <a:schemeClr val="tx2"/>
                </a:solidFill>
                <a:latin typeface="Times New Roman" pitchFamily="18" charset="0"/>
                <a:cs typeface="Times New Roman" pitchFamily="18" charset="0"/>
              </a:rPr>
              <a:t>Universidad Tecnológica Nacional – Facultad Regional Rosario</a:t>
            </a:r>
          </a:p>
          <a:p>
            <a:pPr eaLnBrk="1" hangingPunct="1">
              <a:lnSpc>
                <a:spcPct val="80000"/>
              </a:lnSpc>
              <a:spcBef>
                <a:spcPct val="0"/>
              </a:spcBef>
              <a:buClr>
                <a:schemeClr val="bg1"/>
              </a:buClr>
              <a:defRPr/>
            </a:pPr>
            <a:endParaRPr lang="es-ES_tradnl" altLang="es-ES" sz="1800" b="1" dirty="0" smtClean="0">
              <a:solidFill>
                <a:schemeClr val="tx2"/>
              </a:solidFill>
              <a:latin typeface="Times New Roman" pitchFamily="18" charset="0"/>
              <a:cs typeface="Times New Roman" pitchFamily="18" charset="0"/>
            </a:endParaRPr>
          </a:p>
          <a:p>
            <a:pPr eaLnBrk="1" hangingPunct="1">
              <a:lnSpc>
                <a:spcPct val="80000"/>
              </a:lnSpc>
              <a:spcBef>
                <a:spcPct val="0"/>
              </a:spcBef>
              <a:buClr>
                <a:schemeClr val="bg1"/>
              </a:buClr>
              <a:defRPr/>
            </a:pPr>
            <a:r>
              <a:rPr lang="es-ES_tradnl" altLang="es-ES" sz="1800" b="1" dirty="0" smtClean="0">
                <a:solidFill>
                  <a:schemeClr val="tx2"/>
                </a:solidFill>
                <a:latin typeface="Times New Roman" pitchFamily="18" charset="0"/>
                <a:cs typeface="Times New Roman" pitchFamily="18" charset="0"/>
              </a:rPr>
              <a:t>Dr. Alejandro S. M. Santa Cruz </a:t>
            </a:r>
          </a:p>
          <a:p>
            <a:pPr eaLnBrk="1" hangingPunct="1">
              <a:lnSpc>
                <a:spcPct val="80000"/>
              </a:lnSpc>
              <a:spcBef>
                <a:spcPct val="0"/>
              </a:spcBef>
              <a:buClr>
                <a:schemeClr val="bg1"/>
              </a:buClr>
              <a:defRPr/>
            </a:pPr>
            <a:endParaRPr lang="es-ES" altLang="es-ES" sz="1800" b="1" dirty="0" smtClean="0">
              <a:solidFill>
                <a:schemeClr val="tx2"/>
              </a:solidFill>
              <a:latin typeface="Times New Roman" pitchFamily="18" charset="0"/>
            </a:endParaRPr>
          </a:p>
        </p:txBody>
      </p:sp>
      <p:sp>
        <p:nvSpPr>
          <p:cNvPr id="3076"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Effect transition="in" filter="fade">
                                      <p:cBhvr>
                                        <p:cTn id="11" dur="1000"/>
                                        <p:tgtEl>
                                          <p:spTgt spid="25603">
                                            <p:txEl>
                                              <p:pRg st="1" end="1"/>
                                            </p:txEl>
                                          </p:spTgt>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fade">
                                      <p:cBhvr>
                                        <p:cTn id="15" dur="1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10</a:t>
            </a:fld>
            <a:endParaRPr lang="es-AR" altLang="es-ES">
              <a:solidFill>
                <a:schemeClr val="tx2"/>
              </a:solidFill>
            </a:endParaRPr>
          </a:p>
        </p:txBody>
      </p:sp>
      <p:sp>
        <p:nvSpPr>
          <p:cNvPr id="240642" name="Rectangle 2"/>
          <p:cNvSpPr>
            <a:spLocks noGrp="1" noChangeArrowheads="1"/>
          </p:cNvSpPr>
          <p:nvPr>
            <p:ph type="title"/>
          </p:nvPr>
        </p:nvSpPr>
        <p:spPr>
          <a:xfrm>
            <a:off x="468313" y="133127"/>
            <a:ext cx="8229600" cy="1063625"/>
          </a:xfrm>
        </p:spPr>
        <p:txBody>
          <a:bodyPr/>
          <a:lstStyle/>
          <a:p>
            <a:pPr eaLnBrk="1" hangingPunct="1">
              <a:defRPr/>
            </a:pPr>
            <a:r>
              <a:rPr lang="es-ES" altLang="es-ES" sz="4000" b="1" dirty="0" smtClean="0">
                <a:latin typeface="Times New Roman" pitchFamily="18" charset="0"/>
              </a:rPr>
              <a:t>Ecuaciones Polinómicas</a:t>
            </a:r>
            <a:br>
              <a:rPr lang="es-ES" altLang="es-ES" sz="4000" b="1" dirty="0" smtClean="0">
                <a:latin typeface="Times New Roman" pitchFamily="18" charset="0"/>
              </a:rPr>
            </a:br>
            <a:r>
              <a:rPr lang="es-ES" altLang="es-ES" sz="4000" b="1" dirty="0" smtClean="0">
                <a:latin typeface="Times New Roman" pitchFamily="18" charset="0"/>
              </a:rPr>
              <a:t>Regla de los Signos de Descartes</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1" y="1268760"/>
            <a:ext cx="9029700" cy="5478934"/>
          </a:xfrm>
        </p:spPr>
        <p:txBody>
          <a:bodyPr/>
          <a:lstStyle/>
          <a:p>
            <a:pPr marL="446088" lvl="0" indent="0" algn="just" eaLnBrk="1" hangingPunct="1">
              <a:spcBef>
                <a:spcPts val="0"/>
              </a:spcBef>
              <a:spcAft>
                <a:spcPts val="600"/>
              </a:spcAft>
              <a:buClr>
                <a:srgbClr val="FFFF00"/>
              </a:buClr>
              <a:buSzPct val="80000"/>
              <a:buNone/>
              <a:defRPr/>
            </a:pPr>
            <a:r>
              <a:rPr lang="es-ES" altLang="es-ES" sz="2800" b="1" dirty="0" smtClean="0">
                <a:solidFill>
                  <a:schemeClr val="tx2"/>
                </a:solidFill>
                <a:effectLst>
                  <a:outerShdw blurRad="38100" dist="38100" dir="2700000" algn="tl">
                    <a:srgbClr val="000000">
                      <a:alpha val="43137"/>
                    </a:srgbClr>
                  </a:outerShdw>
                </a:effectLst>
                <a:latin typeface="Times New Roman" pitchFamily="18" charset="0"/>
              </a:rPr>
              <a:t>La regla postula: </a:t>
            </a:r>
          </a:p>
          <a:p>
            <a:pPr marL="788988" lvl="0" algn="just" eaLnBrk="1" hangingPunct="1">
              <a:spcBef>
                <a:spcPts val="0"/>
              </a:spcBef>
              <a:spcAft>
                <a:spcPts val="600"/>
              </a:spcAft>
              <a:buClr>
                <a:srgbClr val="FFFF00"/>
              </a:buClr>
              <a:buSzPct val="80000"/>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El número de raíces positivas del polinomio es igual al número de cambios de signo en los coeficientes de la ecuación (o menor en un número entero par).</a:t>
            </a:r>
          </a:p>
          <a:p>
            <a:pPr marL="788988" lvl="0" algn="just" eaLnBrk="1" hangingPunct="1">
              <a:spcBef>
                <a:spcPts val="0"/>
              </a:spcBef>
              <a:spcAft>
                <a:spcPts val="600"/>
              </a:spcAft>
              <a:buClr>
                <a:srgbClr val="FFFF00"/>
              </a:buClr>
              <a:buSzPct val="80000"/>
              <a:buFont typeface="Wingdings" panose="05000000000000000000" pitchFamily="2" charset="2"/>
              <a:buChar char="Ø"/>
              <a:defRPr/>
            </a:pPr>
            <a:r>
              <a:rPr lang="es-AR" altLang="es-ES" sz="2400" b="1" dirty="0">
                <a:solidFill>
                  <a:schemeClr val="tx2"/>
                </a:solidFill>
                <a:effectLst>
                  <a:outerShdw blurRad="38100" dist="38100" dir="2700000" algn="tl">
                    <a:srgbClr val="000000">
                      <a:alpha val="43137"/>
                    </a:srgbClr>
                  </a:outerShdw>
                </a:effectLst>
                <a:latin typeface="Times New Roman" pitchFamily="18" charset="0"/>
              </a:rPr>
              <a:t>El número de raíces </a:t>
            </a: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negativas </a:t>
            </a:r>
            <a:r>
              <a:rPr lang="es-AR" altLang="es-ES" sz="2400" b="1" dirty="0">
                <a:solidFill>
                  <a:schemeClr val="tx2"/>
                </a:solidFill>
                <a:effectLst>
                  <a:outerShdw blurRad="38100" dist="38100" dir="2700000" algn="tl">
                    <a:srgbClr val="000000">
                      <a:alpha val="43137"/>
                    </a:srgbClr>
                  </a:outerShdw>
                </a:effectLst>
                <a:latin typeface="Times New Roman" pitchFamily="18" charset="0"/>
              </a:rPr>
              <a:t>del polinomio es igual al número de </a:t>
            </a: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repeticiones </a:t>
            </a:r>
            <a:r>
              <a:rPr lang="es-AR" altLang="es-ES" sz="2400" b="1" dirty="0">
                <a:solidFill>
                  <a:schemeClr val="tx2"/>
                </a:solidFill>
                <a:effectLst>
                  <a:outerShdw blurRad="38100" dist="38100" dir="2700000" algn="tl">
                    <a:srgbClr val="000000">
                      <a:alpha val="43137"/>
                    </a:srgbClr>
                  </a:outerShdw>
                </a:effectLst>
                <a:latin typeface="Times New Roman" pitchFamily="18" charset="0"/>
              </a:rPr>
              <a:t>de signo en los coeficientes de la ecuación (o menor en un número entero par</a:t>
            </a: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a:t>
            </a:r>
          </a:p>
          <a:p>
            <a:pPr marL="788988" lvl="0" algn="just" eaLnBrk="1" hangingPunct="1">
              <a:spcBef>
                <a:spcPts val="0"/>
              </a:spcBef>
              <a:spcAft>
                <a:spcPts val="600"/>
              </a:spcAft>
              <a:buClr>
                <a:srgbClr val="FFFF00"/>
              </a:buClr>
              <a:buSzPct val="80000"/>
              <a:buFont typeface="Wingdings" panose="05000000000000000000" pitchFamily="2" charset="2"/>
              <a:buChar char="Ø"/>
              <a:defRPr/>
            </a:pP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Los coeficientes cero se contabilizan o computan como positivos.</a:t>
            </a:r>
          </a:p>
          <a:p>
            <a:pPr marL="788988" lvl="0" algn="just" eaLnBrk="1" hangingPunct="1">
              <a:spcBef>
                <a:spcPts val="0"/>
              </a:spcBef>
              <a:spcAft>
                <a:spcPts val="600"/>
              </a:spcAft>
              <a:buClr>
                <a:srgbClr val="FFFF00"/>
              </a:buClr>
              <a:buSzPct val="80000"/>
              <a:buFont typeface="Wingdings" panose="05000000000000000000" pitchFamily="2" charset="2"/>
              <a:buChar char="Ø"/>
              <a:defRPr/>
            </a:pP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El calificativo </a:t>
            </a:r>
            <a:r>
              <a:rPr lang="es-AR" altLang="es-ES" sz="2400" b="1" i="1" dirty="0" smtClean="0">
                <a:solidFill>
                  <a:srgbClr val="FFFF00"/>
                </a:solidFill>
                <a:effectLst>
                  <a:outerShdw blurRad="38100" dist="38100" dir="2700000" algn="tl">
                    <a:srgbClr val="000000">
                      <a:alpha val="43137"/>
                    </a:srgbClr>
                  </a:outerShdw>
                </a:effectLst>
                <a:latin typeface="Times New Roman" pitchFamily="18" charset="0"/>
              </a:rPr>
              <a:t>menor en un número </a:t>
            </a:r>
            <a:r>
              <a:rPr lang="es-AR" altLang="es-ES" sz="2400" b="1" dirty="0" smtClean="0">
                <a:solidFill>
                  <a:schemeClr val="tx2"/>
                </a:solidFill>
                <a:effectLst>
                  <a:outerShdw blurRad="38100" dist="38100" dir="2700000" algn="tl">
                    <a:srgbClr val="000000">
                      <a:alpha val="43137"/>
                    </a:srgbClr>
                  </a:outerShdw>
                </a:effectLst>
                <a:latin typeface="Times New Roman" pitchFamily="18" charset="0"/>
              </a:rPr>
              <a:t>par es para tener en cuenta la posibilidad de la existencia de pares conjugados de raíces complejas.</a:t>
            </a:r>
            <a:endParaRPr lang="es-AR"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788988" lvl="0"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marL="788988" lvl="0"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extLst>
      <p:ext uri="{BB962C8B-B14F-4D97-AF65-F5344CB8AC3E}">
        <p14:creationId xmlns:p14="http://schemas.microsoft.com/office/powerpoint/2010/main" val="62294392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5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0643">
                                            <p:txEl>
                                              <p:pRg st="1" end="1"/>
                                            </p:txEl>
                                          </p:spTgt>
                                        </p:tgtEl>
                                        <p:attrNameLst>
                                          <p:attrName>style.visibility</p:attrName>
                                        </p:attrNameLst>
                                      </p:cBhvr>
                                      <p:to>
                                        <p:strVal val="visible"/>
                                      </p:to>
                                    </p:set>
                                    <p:anim calcmode="lin" valueType="num">
                                      <p:cBhvr additive="base">
                                        <p:cTn id="19" dur="500" fill="hold"/>
                                        <p:tgtEl>
                                          <p:spTgt spid="2406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0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43">
                                            <p:txEl>
                                              <p:pRg st="2" end="2"/>
                                            </p:txEl>
                                          </p:spTgt>
                                        </p:tgtEl>
                                        <p:attrNameLst>
                                          <p:attrName>style.visibility</p:attrName>
                                        </p:attrNameLst>
                                      </p:cBhvr>
                                      <p:to>
                                        <p:strVal val="visible"/>
                                      </p:to>
                                    </p:set>
                                    <p:anim calcmode="lin" valueType="num">
                                      <p:cBhvr additive="base">
                                        <p:cTn id="25" dur="500" fill="hold"/>
                                        <p:tgtEl>
                                          <p:spTgt spid="2406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0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0643">
                                            <p:txEl>
                                              <p:pRg st="3" end="3"/>
                                            </p:txEl>
                                          </p:spTgt>
                                        </p:tgtEl>
                                        <p:attrNameLst>
                                          <p:attrName>style.visibility</p:attrName>
                                        </p:attrNameLst>
                                      </p:cBhvr>
                                      <p:to>
                                        <p:strVal val="visible"/>
                                      </p:to>
                                    </p:set>
                                    <p:anim calcmode="lin" valueType="num">
                                      <p:cBhvr additive="base">
                                        <p:cTn id="31" dur="500" fill="hold"/>
                                        <p:tgtEl>
                                          <p:spTgt spid="2406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0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0643">
                                            <p:txEl>
                                              <p:pRg st="4" end="4"/>
                                            </p:txEl>
                                          </p:spTgt>
                                        </p:tgtEl>
                                        <p:attrNameLst>
                                          <p:attrName>style.visibility</p:attrName>
                                        </p:attrNameLst>
                                      </p:cBhvr>
                                      <p:to>
                                        <p:strVal val="visible"/>
                                      </p:to>
                                    </p:set>
                                    <p:anim calcmode="lin" valueType="num">
                                      <p:cBhvr additive="base">
                                        <p:cTn id="37" dur="500" fill="hold"/>
                                        <p:tgtEl>
                                          <p:spTgt spid="2406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06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11</a:t>
            </a:fld>
            <a:endParaRPr lang="es-AR" altLang="es-ES">
              <a:solidFill>
                <a:schemeClr val="tx2"/>
              </a:solidFill>
            </a:endParaRPr>
          </a:p>
        </p:txBody>
      </p:sp>
      <p:sp>
        <p:nvSpPr>
          <p:cNvPr id="240642" name="Rectangle 2"/>
          <p:cNvSpPr>
            <a:spLocks noGrp="1" noChangeArrowheads="1"/>
          </p:cNvSpPr>
          <p:nvPr>
            <p:ph type="title"/>
          </p:nvPr>
        </p:nvSpPr>
        <p:spPr>
          <a:xfrm>
            <a:off x="468313" y="-99392"/>
            <a:ext cx="8229600" cy="1063625"/>
          </a:xfrm>
        </p:spPr>
        <p:txBody>
          <a:bodyPr/>
          <a:lstStyle/>
          <a:p>
            <a:pPr eaLnBrk="1" hangingPunct="1">
              <a:defRPr/>
            </a:pPr>
            <a:r>
              <a:rPr lang="es-ES" altLang="es-ES" sz="4000" b="1" dirty="0" smtClean="0">
                <a:latin typeface="Times New Roman" pitchFamily="18" charset="0"/>
              </a:rPr>
              <a:t>Conclusiones (I)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764704"/>
            <a:ext cx="8893175" cy="3960440"/>
          </a:xfrm>
        </p:spPr>
        <p:txBody>
          <a:bodyPr/>
          <a:lstStyle/>
          <a:p>
            <a:pPr marL="457200" indent="-457200" algn="just" eaLnBrk="1" hangingPunct="1">
              <a:spcBef>
                <a:spcPts val="0"/>
              </a:spcBef>
              <a:spcAft>
                <a:spcPts val="600"/>
              </a:spcAft>
              <a:buClr>
                <a:srgbClr val="FFFF00"/>
              </a:buClr>
              <a:buSzPct val="80000"/>
              <a:buFont typeface="+mj-lt"/>
              <a:buAutoNum type="arabicPeriod"/>
              <a:defRPr/>
            </a:pPr>
            <a:r>
              <a:rPr lang="es-ES" altLang="es-ES" sz="2800" b="1" dirty="0">
                <a:solidFill>
                  <a:schemeClr val="tx2"/>
                </a:solidFill>
                <a:effectLst>
                  <a:outerShdw blurRad="38100" dist="38100" dir="2700000" algn="tl">
                    <a:srgbClr val="000000">
                      <a:alpha val="43137"/>
                    </a:srgbClr>
                  </a:outerShdw>
                </a:effectLst>
                <a:latin typeface="Times New Roman" pitchFamily="18" charset="0"/>
              </a:rPr>
              <a:t>Para </a:t>
            </a:r>
            <a:r>
              <a:rPr lang="es-ES" altLang="es-ES" sz="2800" b="1" dirty="0" smtClean="0">
                <a:solidFill>
                  <a:schemeClr val="tx2"/>
                </a:solidFill>
                <a:effectLst>
                  <a:outerShdw blurRad="38100" dist="38100" dir="2700000" algn="tl">
                    <a:srgbClr val="000000">
                      <a:alpha val="43137"/>
                    </a:srgbClr>
                  </a:outerShdw>
                </a:effectLst>
                <a:latin typeface="Times New Roman" pitchFamily="18" charset="0"/>
              </a:rPr>
              <a:t>las ecuaciones algebraicas no lineales y en particular para los polinomios de grado </a:t>
            </a:r>
            <a:r>
              <a:rPr lang="es-ES" altLang="es-ES" sz="2800" b="1" i="1" dirty="0" smtClean="0">
                <a:solidFill>
                  <a:srgbClr val="FFFF00"/>
                </a:solidFill>
                <a:effectLst>
                  <a:outerShdw blurRad="38100" dist="38100" dir="2700000" algn="tl">
                    <a:srgbClr val="000000">
                      <a:alpha val="43137"/>
                    </a:srgbClr>
                  </a:outerShdw>
                </a:effectLst>
                <a:latin typeface="Times New Roman" pitchFamily="18" charset="0"/>
              </a:rPr>
              <a:t>n </a:t>
            </a:r>
            <a:r>
              <a:rPr lang="es-ES" altLang="es-ES" sz="28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4</a:t>
            </a:r>
            <a:r>
              <a:rPr lang="es-ES" altLang="es-ES" sz="2800" b="1" dirty="0" smtClean="0">
                <a:solidFill>
                  <a:schemeClr val="tx2"/>
                </a:solidFill>
                <a:effectLst>
                  <a:outerShdw blurRad="38100" dist="38100" dir="2700000" algn="tl">
                    <a:srgbClr val="000000">
                      <a:alpha val="43137"/>
                    </a:srgbClr>
                  </a:outerShdw>
                </a:effectLst>
                <a:latin typeface="Times New Roman" pitchFamily="18" charset="0"/>
              </a:rPr>
              <a:t>  y para las ecuaciones trascendentes, esto es, ecuaciones que no son ecuaciones algebraicas no lineales, y aún para las ecuaciones polinómicas de tercer y cuarto grado, por lo complicado de las resolventes, </a:t>
            </a:r>
            <a:r>
              <a:rPr lang="es-ES" altLang="es-ES" sz="2800" b="1" i="1" dirty="0" smtClean="0">
                <a:solidFill>
                  <a:srgbClr val="FFFF00"/>
                </a:solidFill>
                <a:effectLst>
                  <a:outerShdw blurRad="38100" dist="38100" dir="2700000" algn="tl">
                    <a:srgbClr val="000000">
                      <a:alpha val="43137"/>
                    </a:srgbClr>
                  </a:outerShdw>
                </a:effectLst>
                <a:latin typeface="Times New Roman" pitchFamily="18" charset="0"/>
              </a:rPr>
              <a:t>conviene establecer métodos generales que nos permitan resolverlas aunque más no sea de una forma aproximada</a:t>
            </a:r>
            <a:r>
              <a:rPr lang="es-ES" altLang="es-ES" sz="2800" b="1" dirty="0" smtClean="0">
                <a:solidFill>
                  <a:schemeClr val="tx2"/>
                </a:solidFill>
                <a:effectLst>
                  <a:outerShdw blurRad="38100" dist="38100" dir="2700000" algn="tl">
                    <a:srgbClr val="000000">
                      <a:alpha val="43137"/>
                    </a:srgbClr>
                  </a:outerShdw>
                </a:effectLst>
                <a:latin typeface="Times New Roman" pitchFamily="18" charset="0"/>
              </a:rPr>
              <a:t>.</a:t>
            </a: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8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800" b="1" dirty="0" smtClean="0">
              <a:solidFill>
                <a:schemeClr val="tx2"/>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extLst>
      <p:ext uri="{BB962C8B-B14F-4D97-AF65-F5344CB8AC3E}">
        <p14:creationId xmlns:p14="http://schemas.microsoft.com/office/powerpoint/2010/main" val="316277666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5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12</a:t>
            </a:fld>
            <a:endParaRPr lang="es-AR" altLang="es-ES">
              <a:solidFill>
                <a:schemeClr val="tx2"/>
              </a:solidFill>
            </a:endParaRPr>
          </a:p>
        </p:txBody>
      </p:sp>
      <p:sp>
        <p:nvSpPr>
          <p:cNvPr id="240642" name="Rectangle 2"/>
          <p:cNvSpPr>
            <a:spLocks noGrp="1" noChangeArrowheads="1"/>
          </p:cNvSpPr>
          <p:nvPr>
            <p:ph type="title"/>
          </p:nvPr>
        </p:nvSpPr>
        <p:spPr>
          <a:xfrm>
            <a:off x="468313" y="-99392"/>
            <a:ext cx="8229600" cy="1063625"/>
          </a:xfrm>
        </p:spPr>
        <p:txBody>
          <a:bodyPr/>
          <a:lstStyle/>
          <a:p>
            <a:pPr eaLnBrk="1" hangingPunct="1">
              <a:defRPr/>
            </a:pPr>
            <a:r>
              <a:rPr lang="es-ES" altLang="es-ES" sz="4000" b="1" dirty="0" smtClean="0">
                <a:latin typeface="Times New Roman" pitchFamily="18" charset="0"/>
              </a:rPr>
              <a:t>Conclusiones (II)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908720"/>
            <a:ext cx="8893175" cy="4680520"/>
          </a:xfrm>
        </p:spPr>
        <p:txBody>
          <a:bodyPr/>
          <a:lstStyle/>
          <a:p>
            <a:pPr marL="457200" indent="-457200" algn="just" eaLnBrk="1" hangingPunct="1">
              <a:spcBef>
                <a:spcPts val="0"/>
              </a:spcBef>
              <a:spcAft>
                <a:spcPts val="600"/>
              </a:spcAft>
              <a:buClr>
                <a:srgbClr val="FFFF00"/>
              </a:buClr>
              <a:buSzPct val="80000"/>
              <a:buFont typeface="+mj-lt"/>
              <a:buAutoNum type="arabicPeriod" startAt="2"/>
              <a:defRPr/>
            </a:pPr>
            <a:r>
              <a:rPr lang="es-ES" altLang="es-ES" sz="2400" b="1" dirty="0" smtClean="0">
                <a:solidFill>
                  <a:srgbClr val="CCECFF"/>
                </a:solidFill>
                <a:effectLst/>
                <a:latin typeface="Times New Roman" pitchFamily="18" charset="0"/>
              </a:rPr>
              <a:t>Paradójicamente, la solución aproximada en la mayoría de los casos es mejor que la que suministran los métodos directos (sólo en el caso de los polinomios).</a:t>
            </a:r>
          </a:p>
          <a:p>
            <a:pPr marL="457200" indent="-457200" algn="just" eaLnBrk="1" hangingPunct="1">
              <a:spcBef>
                <a:spcPts val="0"/>
              </a:spcBef>
              <a:spcAft>
                <a:spcPts val="600"/>
              </a:spcAft>
              <a:buClr>
                <a:srgbClr val="FFFF00"/>
              </a:buClr>
              <a:buSzPct val="80000"/>
              <a:buFont typeface="+mj-lt"/>
              <a:buAutoNum type="arabicPeriod" startAt="2"/>
              <a:defRPr/>
            </a:pPr>
            <a:r>
              <a:rPr lang="es-ES" altLang="es-ES" sz="2400" b="1" dirty="0" smtClean="0">
                <a:solidFill>
                  <a:srgbClr val="CCECFF"/>
                </a:solidFill>
                <a:effectLst/>
                <a:latin typeface="Times New Roman" pitchFamily="18" charset="0"/>
              </a:rPr>
              <a:t>Esto se debe a que en cualquiera de los métodos mencionados se requiere calcular numéricamente al menos una raíz cuadrada, lo cual tiene que hacerse en forma aproximada en la mayoría de los casos  y sin poder asegurar que error se cometerá en la raíz de la ecuación por falta de aproximación en el cálculo de la raíz cuadrada.</a:t>
            </a:r>
          </a:p>
          <a:p>
            <a:pPr marL="457200" indent="-457200" algn="just" eaLnBrk="1" hangingPunct="1">
              <a:spcBef>
                <a:spcPts val="0"/>
              </a:spcBef>
              <a:spcAft>
                <a:spcPts val="600"/>
              </a:spcAft>
              <a:buClr>
                <a:srgbClr val="FFFF00"/>
              </a:buClr>
              <a:buSzPct val="80000"/>
              <a:buFont typeface="+mj-lt"/>
              <a:buAutoNum type="arabicPeriod" startAt="2"/>
              <a:defRPr/>
            </a:pPr>
            <a:r>
              <a:rPr lang="es-ES" altLang="es-ES" sz="2400" b="1" dirty="0" smtClean="0">
                <a:solidFill>
                  <a:srgbClr val="CCECFF"/>
                </a:solidFill>
                <a:effectLst/>
                <a:latin typeface="Times New Roman" pitchFamily="18" charset="0"/>
              </a:rPr>
              <a:t>Por el contrario los métodos aproximados permiten mejorar la solución por simple repetición del mismo método hasta lograr el grado de aproximación requerido.</a:t>
            </a: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788988" lvl="0"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spcBef>
                <a:spcPts val="0"/>
              </a:spcBef>
              <a:spcAft>
                <a:spcPts val="600"/>
              </a:spcAft>
              <a:buClr>
                <a:srgbClr val="FFFF00"/>
              </a:buClr>
              <a:buSzPct val="80000"/>
              <a:buFont typeface="Wingdings" panose="05000000000000000000" pitchFamily="2" charset="2"/>
              <a:buChar char="Ø"/>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extLst>
      <p:ext uri="{BB962C8B-B14F-4D97-AF65-F5344CB8AC3E}">
        <p14:creationId xmlns:p14="http://schemas.microsoft.com/office/powerpoint/2010/main" val="162979922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5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0643">
                                            <p:txEl>
                                              <p:pRg st="1" end="1"/>
                                            </p:txEl>
                                          </p:spTgt>
                                        </p:tgtEl>
                                        <p:attrNameLst>
                                          <p:attrName>style.visibility</p:attrName>
                                        </p:attrNameLst>
                                      </p:cBhvr>
                                      <p:to>
                                        <p:strVal val="visible"/>
                                      </p:to>
                                    </p:set>
                                    <p:anim calcmode="lin" valueType="num">
                                      <p:cBhvr additive="base">
                                        <p:cTn id="19" dur="500" fill="hold"/>
                                        <p:tgtEl>
                                          <p:spTgt spid="2406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0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43">
                                            <p:txEl>
                                              <p:pRg st="2" end="2"/>
                                            </p:txEl>
                                          </p:spTgt>
                                        </p:tgtEl>
                                        <p:attrNameLst>
                                          <p:attrName>style.visibility</p:attrName>
                                        </p:attrNameLst>
                                      </p:cBhvr>
                                      <p:to>
                                        <p:strVal val="visible"/>
                                      </p:to>
                                    </p:set>
                                    <p:anim calcmode="lin" valueType="num">
                                      <p:cBhvr additive="base">
                                        <p:cTn id="25" dur="500" fill="hold"/>
                                        <p:tgtEl>
                                          <p:spTgt spid="2406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06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C2ED04C5-23A4-4BC2-ACEB-583E54828C38}"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1634A06-B8EF-4907-9318-FCED16F6DFCC}" type="slidenum">
              <a:rPr lang="es-AR" altLang="es-ES">
                <a:solidFill>
                  <a:schemeClr val="tx2"/>
                </a:solidFill>
              </a:rPr>
              <a:pPr eaLnBrk="1" hangingPunct="1"/>
              <a:t>13</a:t>
            </a:fld>
            <a:endParaRPr lang="es-AR" altLang="es-ES">
              <a:solidFill>
                <a:schemeClr val="tx2"/>
              </a:solidFill>
            </a:endParaRPr>
          </a:p>
        </p:txBody>
      </p:sp>
      <p:sp>
        <p:nvSpPr>
          <p:cNvPr id="204808" name="Rectangle 8"/>
          <p:cNvSpPr>
            <a:spLocks noGrp="1" noChangeArrowheads="1"/>
          </p:cNvSpPr>
          <p:nvPr>
            <p:ph type="body" idx="1"/>
          </p:nvPr>
        </p:nvSpPr>
        <p:spPr>
          <a:xfrm>
            <a:off x="395288" y="1700213"/>
            <a:ext cx="8229600" cy="3529012"/>
          </a:xfrm>
        </p:spPr>
        <p:txBody>
          <a:bodyPr/>
          <a:lstStyle/>
          <a:p>
            <a:pPr marL="609600" indent="-609600" algn="just" eaLnBrk="1" hangingPunct="1">
              <a:lnSpc>
                <a:spcPct val="90000"/>
              </a:lnSpc>
              <a:buSzTx/>
              <a:buFont typeface="Wingdings" panose="05000000000000000000" pitchFamily="2" charset="2"/>
              <a:buChar char="Ø"/>
              <a:defRPr/>
            </a:pPr>
            <a:r>
              <a:rPr lang="es-ES" altLang="es-ES" sz="2400" b="1" dirty="0" smtClean="0">
                <a:solidFill>
                  <a:schemeClr val="tx2"/>
                </a:solidFill>
                <a:latin typeface="Times New Roman" pitchFamily="18" charset="0"/>
              </a:rPr>
              <a:t>Sea una función cualquiera de una variable que llamamos </a:t>
            </a:r>
            <a:r>
              <a:rPr lang="es-ES" altLang="es-ES" sz="2400" b="1" i="1" dirty="0" smtClean="0">
                <a:solidFill>
                  <a:srgbClr val="FFFF00"/>
                </a:solidFill>
                <a:latin typeface="Times New Roman" pitchFamily="18" charset="0"/>
              </a:rPr>
              <a:t>f(x)</a:t>
            </a:r>
            <a:r>
              <a:rPr lang="es-ES" altLang="es-ES" sz="2400" b="1" i="1" dirty="0" smtClean="0">
                <a:solidFill>
                  <a:schemeClr val="tx2"/>
                </a:solidFill>
                <a:latin typeface="Times New Roman" pitchFamily="18" charset="0"/>
              </a:rPr>
              <a:t>.</a:t>
            </a:r>
          </a:p>
          <a:p>
            <a:pPr marL="609600" indent="-609600" algn="just" eaLnBrk="1" hangingPunct="1">
              <a:lnSpc>
                <a:spcPct val="90000"/>
              </a:lnSpc>
              <a:buSzTx/>
              <a:buFont typeface="Wingdings" panose="05000000000000000000" pitchFamily="2" charset="2"/>
              <a:buChar char="Ø"/>
              <a:defRPr/>
            </a:pPr>
            <a:r>
              <a:rPr lang="es-ES" altLang="es-ES" sz="2400" b="1" dirty="0" smtClean="0">
                <a:solidFill>
                  <a:schemeClr val="tx2"/>
                </a:solidFill>
                <a:latin typeface="Times New Roman" pitchFamily="18" charset="0"/>
              </a:rPr>
              <a:t>Se trata de encontrar un valor</a:t>
            </a:r>
            <a:r>
              <a:rPr lang="es-ES" altLang="es-ES" sz="2400" b="1" i="1" dirty="0" smtClean="0">
                <a:solidFill>
                  <a:schemeClr val="tx2"/>
                </a:solidFill>
                <a:latin typeface="Times New Roman" pitchFamily="18" charset="0"/>
              </a:rPr>
              <a:t> </a:t>
            </a:r>
            <a:r>
              <a:rPr lang="es-ES" altLang="es-ES" sz="2400" b="1" i="1" dirty="0" smtClean="0">
                <a:solidFill>
                  <a:srgbClr val="FFFF00"/>
                </a:solidFill>
                <a:latin typeface="Times New Roman" pitchFamily="18" charset="0"/>
              </a:rPr>
              <a:t>x*</a:t>
            </a:r>
            <a:r>
              <a:rPr lang="es-ES" altLang="es-ES" sz="2400" b="1" i="1" dirty="0" smtClean="0">
                <a:solidFill>
                  <a:schemeClr val="tx2"/>
                </a:solidFill>
                <a:latin typeface="Times New Roman" pitchFamily="18" charset="0"/>
              </a:rPr>
              <a:t> </a:t>
            </a:r>
            <a:r>
              <a:rPr lang="es-ES" altLang="es-ES" sz="2400" b="1" dirty="0" smtClean="0">
                <a:solidFill>
                  <a:schemeClr val="tx2"/>
                </a:solidFill>
                <a:latin typeface="Times New Roman" pitchFamily="18" charset="0"/>
              </a:rPr>
              <a:t>para el que se cumpla </a:t>
            </a:r>
            <a:r>
              <a:rPr lang="es-ES" altLang="es-ES" sz="2400" b="1" i="1" dirty="0" smtClean="0">
                <a:solidFill>
                  <a:srgbClr val="FFFF00"/>
                </a:solidFill>
                <a:latin typeface="Times New Roman" pitchFamily="18" charset="0"/>
              </a:rPr>
              <a:t>f(x*) = 0</a:t>
            </a:r>
            <a:r>
              <a:rPr lang="es-ES" altLang="es-ES" sz="2400" b="1" dirty="0" smtClean="0">
                <a:solidFill>
                  <a:schemeClr val="tx2"/>
                </a:solidFill>
                <a:latin typeface="Times New Roman" pitchFamily="18" charset="0"/>
              </a:rPr>
              <a:t>. Si existe ese valor, se denomina </a:t>
            </a:r>
            <a:r>
              <a:rPr lang="es-ES" altLang="es-ES" sz="2400" b="1" i="1" dirty="0" smtClean="0">
                <a:solidFill>
                  <a:srgbClr val="FFFF00"/>
                </a:solidFill>
                <a:latin typeface="Times New Roman" pitchFamily="18" charset="0"/>
              </a:rPr>
              <a:t>raíz</a:t>
            </a:r>
            <a:r>
              <a:rPr lang="es-ES" altLang="es-ES" sz="2400" b="1" dirty="0" smtClean="0">
                <a:solidFill>
                  <a:schemeClr val="tx2"/>
                </a:solidFill>
                <a:latin typeface="Times New Roman" pitchFamily="18" charset="0"/>
              </a:rPr>
              <a:t> de la ecuación.</a:t>
            </a:r>
          </a:p>
          <a:p>
            <a:pPr marL="609600" indent="-609600" algn="just" eaLnBrk="1" hangingPunct="1">
              <a:lnSpc>
                <a:spcPct val="90000"/>
              </a:lnSpc>
              <a:buSzTx/>
              <a:buFont typeface="Wingdings" panose="05000000000000000000" pitchFamily="2" charset="2"/>
              <a:buChar char="Ø"/>
              <a:defRPr/>
            </a:pPr>
            <a:r>
              <a:rPr lang="es-ES" altLang="es-ES" sz="2400" b="1" dirty="0" smtClean="0">
                <a:solidFill>
                  <a:srgbClr val="FFFF00"/>
                </a:solidFill>
                <a:latin typeface="Times New Roman" pitchFamily="18" charset="0"/>
              </a:rPr>
              <a:t>Pasos Básicos</a:t>
            </a:r>
            <a:r>
              <a:rPr lang="es-ES" altLang="es-ES" sz="2400" b="1" dirty="0" smtClean="0">
                <a:solidFill>
                  <a:schemeClr val="tx2"/>
                </a:solidFill>
                <a:latin typeface="Times New Roman" pitchFamily="18" charset="0"/>
              </a:rPr>
              <a:t>:</a:t>
            </a:r>
          </a:p>
          <a:p>
            <a:pPr marL="1162050" lvl="1" indent="-533400" algn="just" eaLnBrk="1" hangingPunct="1">
              <a:lnSpc>
                <a:spcPct val="90000"/>
              </a:lnSpc>
              <a:buClr>
                <a:srgbClr val="FFFF00"/>
              </a:buClr>
              <a:buFont typeface="Wingdings" pitchFamily="2" charset="2"/>
              <a:buAutoNum type="arabicParenR"/>
              <a:defRPr/>
            </a:pPr>
            <a:r>
              <a:rPr lang="es-ES" altLang="es-ES" sz="2000" b="1" dirty="0" smtClean="0">
                <a:solidFill>
                  <a:srgbClr val="FFFF00"/>
                </a:solidFill>
                <a:latin typeface="Times New Roman" pitchFamily="18" charset="0"/>
              </a:rPr>
              <a:t>Determinación de un valor aproximado de la raíz (valor de arranque de método).</a:t>
            </a:r>
          </a:p>
          <a:p>
            <a:pPr marL="1162050" lvl="1" indent="-533400" algn="just" eaLnBrk="1" hangingPunct="1">
              <a:lnSpc>
                <a:spcPct val="90000"/>
              </a:lnSpc>
              <a:buClr>
                <a:srgbClr val="FFFF00"/>
              </a:buClr>
              <a:buFont typeface="Wingdings" pitchFamily="2" charset="2"/>
              <a:buAutoNum type="arabicParenR"/>
              <a:defRPr/>
            </a:pPr>
            <a:r>
              <a:rPr lang="es-ES" altLang="es-ES" sz="2000" b="1" dirty="0" smtClean="0">
                <a:solidFill>
                  <a:srgbClr val="FFFF00"/>
                </a:solidFill>
                <a:latin typeface="Times New Roman" pitchFamily="18" charset="0"/>
              </a:rPr>
              <a:t>Mejoramiento de la solución hasta un grado de precisión establecido.</a:t>
            </a:r>
          </a:p>
        </p:txBody>
      </p:sp>
      <p:sp>
        <p:nvSpPr>
          <p:cNvPr id="6150" name="AutoShape 3">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151" name="AutoShape 4">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152" name="AutoShape 5">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04806" name="Rectangle 6"/>
          <p:cNvSpPr>
            <a:spLocks noChangeArrowheads="1"/>
          </p:cNvSpPr>
          <p:nvPr/>
        </p:nvSpPr>
        <p:spPr bwMode="auto">
          <a:xfrm>
            <a:off x="0" y="333375"/>
            <a:ext cx="91440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Solución Numérica de  Ecuaciones Algebraicas y Trascendentes de una Variable</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06"/>
                                        </p:tgtEl>
                                        <p:attrNameLst>
                                          <p:attrName>style.visibility</p:attrName>
                                        </p:attrNameLst>
                                      </p:cBhvr>
                                      <p:to>
                                        <p:strVal val="visible"/>
                                      </p:to>
                                    </p:set>
                                    <p:anim calcmode="lin" valueType="num">
                                      <p:cBhvr additive="base">
                                        <p:cTn id="7" dur="500" fill="hold"/>
                                        <p:tgtEl>
                                          <p:spTgt spid="204806"/>
                                        </p:tgtEl>
                                        <p:attrNameLst>
                                          <p:attrName>ppt_x</p:attrName>
                                        </p:attrNameLst>
                                      </p:cBhvr>
                                      <p:tavLst>
                                        <p:tav tm="0">
                                          <p:val>
                                            <p:strVal val="0-#ppt_w/2"/>
                                          </p:val>
                                        </p:tav>
                                        <p:tav tm="100000">
                                          <p:val>
                                            <p:strVal val="#ppt_x"/>
                                          </p:val>
                                        </p:tav>
                                      </p:tavLst>
                                    </p:anim>
                                    <p:anim calcmode="lin" valueType="num">
                                      <p:cBhvr additive="base">
                                        <p:cTn id="8" dur="500" fill="hold"/>
                                        <p:tgtEl>
                                          <p:spTgt spid="2048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8">
                                            <p:txEl>
                                              <p:pRg st="0" end="0"/>
                                            </p:txEl>
                                          </p:spTgt>
                                        </p:tgtEl>
                                        <p:attrNameLst>
                                          <p:attrName>style.visibility</p:attrName>
                                        </p:attrNameLst>
                                      </p:cBhvr>
                                      <p:to>
                                        <p:strVal val="visible"/>
                                      </p:to>
                                    </p:set>
                                    <p:anim calcmode="lin" valueType="num">
                                      <p:cBhvr additive="base">
                                        <p:cTn id="13" dur="500" fill="hold"/>
                                        <p:tgtEl>
                                          <p:spTgt spid="20480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8">
                                            <p:txEl>
                                              <p:pRg st="1" end="1"/>
                                            </p:txEl>
                                          </p:spTgt>
                                        </p:tgtEl>
                                        <p:attrNameLst>
                                          <p:attrName>style.visibility</p:attrName>
                                        </p:attrNameLst>
                                      </p:cBhvr>
                                      <p:to>
                                        <p:strVal val="visible"/>
                                      </p:to>
                                    </p:set>
                                    <p:anim calcmode="lin" valueType="num">
                                      <p:cBhvr additive="base">
                                        <p:cTn id="19" dur="500" fill="hold"/>
                                        <p:tgtEl>
                                          <p:spTgt spid="20480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08">
                                            <p:txEl>
                                              <p:pRg st="2" end="2"/>
                                            </p:txEl>
                                          </p:spTgt>
                                        </p:tgtEl>
                                        <p:attrNameLst>
                                          <p:attrName>style.visibility</p:attrName>
                                        </p:attrNameLst>
                                      </p:cBhvr>
                                      <p:to>
                                        <p:strVal val="visible"/>
                                      </p:to>
                                    </p:set>
                                    <p:anim calcmode="lin" valueType="num">
                                      <p:cBhvr additive="base">
                                        <p:cTn id="25" dur="500" fill="hold"/>
                                        <p:tgtEl>
                                          <p:spTgt spid="20480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08">
                                            <p:txEl>
                                              <p:pRg st="3" end="3"/>
                                            </p:txEl>
                                          </p:spTgt>
                                        </p:tgtEl>
                                        <p:attrNameLst>
                                          <p:attrName>style.visibility</p:attrName>
                                        </p:attrNameLst>
                                      </p:cBhvr>
                                      <p:to>
                                        <p:strVal val="visible"/>
                                      </p:to>
                                    </p:set>
                                    <p:anim calcmode="lin" valueType="num">
                                      <p:cBhvr additive="base">
                                        <p:cTn id="31" dur="500" fill="hold"/>
                                        <p:tgtEl>
                                          <p:spTgt spid="20480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4808">
                                            <p:txEl>
                                              <p:pRg st="4" end="4"/>
                                            </p:txEl>
                                          </p:spTgt>
                                        </p:tgtEl>
                                        <p:attrNameLst>
                                          <p:attrName>style.visibility</p:attrName>
                                        </p:attrNameLst>
                                      </p:cBhvr>
                                      <p:to>
                                        <p:strVal val="visible"/>
                                      </p:to>
                                    </p:set>
                                    <p:anim calcmode="lin" valueType="num">
                                      <p:cBhvr additive="base">
                                        <p:cTn id="37" dur="500" fill="hold"/>
                                        <p:tgtEl>
                                          <p:spTgt spid="20480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48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build="p" bldLvl="2"/>
      <p:bldP spid="2048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4DC5FC84-0147-412E-AC57-E669D4DBB866}" type="datetime1">
              <a:rPr lang="es-ES" altLang="es-ES"/>
              <a:pPr>
                <a:defRPr/>
              </a:pPr>
              <a:t>27/08/2020</a:t>
            </a:fld>
            <a:endParaRPr lang="es-AR" altLang="es-ES"/>
          </a:p>
        </p:txBody>
      </p:sp>
      <p:sp>
        <p:nvSpPr>
          <p:cNvPr id="7"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F63264E-9A12-47EF-881E-72F2FC7F50AA}" type="slidenum">
              <a:rPr lang="es-AR" altLang="es-ES">
                <a:solidFill>
                  <a:schemeClr val="tx2"/>
                </a:solidFill>
              </a:rPr>
              <a:pPr eaLnBrk="1" hangingPunct="1"/>
              <a:t>14</a:t>
            </a:fld>
            <a:endParaRPr lang="es-AR" altLang="es-ES">
              <a:solidFill>
                <a:schemeClr val="tx2"/>
              </a:solidFill>
            </a:endParaRPr>
          </a:p>
        </p:txBody>
      </p:sp>
      <p:sp>
        <p:nvSpPr>
          <p:cNvPr id="333826" name="Rectangle 2"/>
          <p:cNvSpPr>
            <a:spLocks noGrp="1" noChangeArrowheads="1"/>
          </p:cNvSpPr>
          <p:nvPr>
            <p:ph type="body" idx="1"/>
          </p:nvPr>
        </p:nvSpPr>
        <p:spPr>
          <a:xfrm>
            <a:off x="323850" y="188913"/>
            <a:ext cx="8820150" cy="4248150"/>
          </a:xfrm>
        </p:spPr>
        <p:txBody>
          <a:bodyPr/>
          <a:lstStyle/>
          <a:p>
            <a:pPr marL="0" indent="0" algn="just" eaLnBrk="1" hangingPunct="1">
              <a:lnSpc>
                <a:spcPct val="90000"/>
              </a:lnSpc>
              <a:spcBef>
                <a:spcPct val="35000"/>
              </a:spcBef>
              <a:buFont typeface="Wingdings" panose="05000000000000000000" pitchFamily="2" charset="2"/>
              <a:buNone/>
              <a:defRPr/>
            </a:pPr>
            <a:r>
              <a:rPr lang="es-ES" altLang="es-ES" sz="2800" b="1" dirty="0" smtClean="0">
                <a:solidFill>
                  <a:srgbClr val="FFFF00"/>
                </a:solidFill>
                <a:latin typeface="Times New Roman" pitchFamily="18" charset="0"/>
              </a:rPr>
              <a:t>Paso 1:</a:t>
            </a:r>
            <a:r>
              <a:rPr lang="es-ES" altLang="es-ES" sz="2800" dirty="0" smtClean="0">
                <a:latin typeface="Times New Roman" pitchFamily="18" charset="0"/>
              </a:rPr>
              <a:t> </a:t>
            </a:r>
            <a:r>
              <a:rPr lang="es-ES" altLang="es-ES" sz="2800" b="1" dirty="0" smtClean="0">
                <a:solidFill>
                  <a:schemeClr val="tx2"/>
                </a:solidFill>
                <a:latin typeface="Times New Roman" pitchFamily="18" charset="0"/>
              </a:rPr>
              <a:t>Se resuelve bajo consideraciones físicas del problema que se estudia o graficando la función y determinando dos valores de la variable independiente para los que la función cambia de signo.</a:t>
            </a:r>
          </a:p>
          <a:p>
            <a:pPr marL="0" indent="0" algn="just" eaLnBrk="1" hangingPunct="1">
              <a:lnSpc>
                <a:spcPct val="90000"/>
              </a:lnSpc>
              <a:spcBef>
                <a:spcPct val="35000"/>
              </a:spcBef>
              <a:buFont typeface="Wingdings" panose="05000000000000000000" pitchFamily="2" charset="2"/>
              <a:buNone/>
              <a:defRPr/>
            </a:pPr>
            <a:r>
              <a:rPr lang="es-ES" altLang="es-ES" sz="2800" b="1" dirty="0" smtClean="0">
                <a:solidFill>
                  <a:srgbClr val="FFFF00"/>
                </a:solidFill>
                <a:latin typeface="Times New Roman" pitchFamily="18" charset="0"/>
              </a:rPr>
              <a:t>Por ejemplo:</a:t>
            </a:r>
            <a:r>
              <a:rPr lang="es-ES" altLang="es-ES" sz="2800" b="1" dirty="0" smtClean="0">
                <a:solidFill>
                  <a:schemeClr val="tx2"/>
                </a:solidFill>
                <a:latin typeface="Times New Roman" pitchFamily="18" charset="0"/>
              </a:rPr>
              <a:t> Si para dos valores </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dirty="0" smtClean="0">
                <a:solidFill>
                  <a:schemeClr val="tx2"/>
                </a:solidFill>
                <a:latin typeface="Times New Roman" pitchFamily="18" charset="0"/>
              </a:rPr>
              <a:t> y </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dirty="0" smtClean="0">
                <a:solidFill>
                  <a:schemeClr val="tx2"/>
                </a:solidFill>
                <a:latin typeface="Times New Roman" pitchFamily="18" charset="0"/>
              </a:rPr>
              <a:t> se tiene:</a:t>
            </a:r>
          </a:p>
          <a:p>
            <a:pPr marL="0" indent="0" algn="ctr" eaLnBrk="1" hangingPunct="1">
              <a:lnSpc>
                <a:spcPct val="90000"/>
              </a:lnSpc>
              <a:spcBef>
                <a:spcPct val="35000"/>
              </a:spcBef>
              <a:buFont typeface="Wingdings" panose="05000000000000000000" pitchFamily="2" charset="2"/>
              <a:buNone/>
              <a:defRPr/>
            </a:pPr>
            <a:r>
              <a:rPr lang="es-ES" altLang="es-ES" sz="2800" b="1" i="1" dirty="0" smtClean="0">
                <a:solidFill>
                  <a:srgbClr val="FFFF00"/>
                </a:solidFill>
                <a:latin typeface="Times New Roman" pitchFamily="18" charset="0"/>
              </a:rPr>
              <a:t>f(x</a:t>
            </a:r>
            <a:r>
              <a:rPr lang="es-ES" altLang="es-ES" sz="2800" b="1" i="1" baseline="30000"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 &lt; 0</a:t>
            </a:r>
            <a:r>
              <a:rPr lang="es-ES" altLang="es-ES" sz="2800" b="1" dirty="0" smtClean="0">
                <a:solidFill>
                  <a:schemeClr val="tx2"/>
                </a:solidFill>
                <a:latin typeface="Times New Roman" pitchFamily="18" charset="0"/>
              </a:rPr>
              <a:t> y </a:t>
            </a:r>
            <a:r>
              <a:rPr lang="es-ES" altLang="es-ES" sz="2800" b="1" i="1" dirty="0" smtClean="0">
                <a:solidFill>
                  <a:srgbClr val="FFFF00"/>
                </a:solidFill>
                <a:latin typeface="Times New Roman" pitchFamily="18" charset="0"/>
              </a:rPr>
              <a:t>f(x</a:t>
            </a:r>
            <a:r>
              <a:rPr lang="es-ES" altLang="es-ES" sz="2800" b="1" i="1" baseline="30000"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 &gt; 0</a:t>
            </a:r>
            <a:r>
              <a:rPr lang="es-ES" altLang="es-ES" sz="2800" b="1" dirty="0" smtClean="0">
                <a:solidFill>
                  <a:schemeClr val="tx2"/>
                </a:solidFill>
                <a:latin typeface="Times New Roman" pitchFamily="18" charset="0"/>
              </a:rPr>
              <a:t> </a:t>
            </a:r>
          </a:p>
          <a:p>
            <a:pPr marL="0" indent="0" algn="just" eaLnBrk="1" hangingPunct="1">
              <a:lnSpc>
                <a:spcPct val="90000"/>
              </a:lnSpc>
              <a:spcBef>
                <a:spcPct val="35000"/>
              </a:spcBef>
              <a:buFont typeface="Wingdings" panose="05000000000000000000" pitchFamily="2" charset="2"/>
              <a:buNone/>
              <a:defRPr/>
            </a:pPr>
            <a:r>
              <a:rPr lang="es-ES" altLang="es-ES" sz="2800" b="1" dirty="0" smtClean="0">
                <a:solidFill>
                  <a:schemeClr val="tx2"/>
                </a:solidFill>
                <a:latin typeface="Times New Roman" pitchFamily="18" charset="0"/>
              </a:rPr>
              <a:t> </a:t>
            </a:r>
            <a:r>
              <a:rPr lang="es-ES" altLang="es-ES" sz="2800" b="1" i="1" dirty="0" smtClean="0">
                <a:solidFill>
                  <a:srgbClr val="FFFF00"/>
                </a:solidFill>
                <a:latin typeface="Times New Roman" pitchFamily="18" charset="0"/>
              </a:rPr>
              <a:t>f(x)</a:t>
            </a:r>
            <a:r>
              <a:rPr lang="es-ES" altLang="es-ES" sz="2800" b="1" dirty="0" smtClean="0">
                <a:solidFill>
                  <a:schemeClr val="tx2"/>
                </a:solidFill>
                <a:latin typeface="Times New Roman" pitchFamily="18" charset="0"/>
              </a:rPr>
              <a:t> es una función continua en el intervalo </a:t>
            </a:r>
            <a:r>
              <a:rPr lang="es-ES" altLang="es-ES" sz="2800" b="1"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dirty="0" smtClean="0">
                <a:solidFill>
                  <a:srgbClr val="FFFF00"/>
                </a:solidFill>
                <a:latin typeface="Times New Roman" pitchFamily="18" charset="0"/>
              </a:rPr>
              <a:t>, </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dirty="0" smtClean="0">
                <a:solidFill>
                  <a:srgbClr val="FFFF00"/>
                </a:solidFill>
                <a:latin typeface="Times New Roman" pitchFamily="18" charset="0"/>
              </a:rPr>
              <a:t>) </a:t>
            </a:r>
            <a:r>
              <a:rPr lang="es-ES" altLang="es-ES" sz="2800" b="1" dirty="0" smtClean="0">
                <a:solidFill>
                  <a:schemeClr val="tx2"/>
                </a:solidFill>
                <a:latin typeface="Times New Roman" pitchFamily="18" charset="0"/>
              </a:rPr>
              <a:t>se puede asegurar que existe al menos un</a:t>
            </a:r>
            <a:r>
              <a:rPr lang="es-ES" altLang="es-ES" sz="2800" b="1" dirty="0" smtClean="0">
                <a:solidFill>
                  <a:srgbClr val="FFFF00"/>
                </a:solidFill>
                <a:latin typeface="Times New Roman" pitchFamily="18" charset="0"/>
              </a:rPr>
              <a:t> </a:t>
            </a:r>
            <a:r>
              <a:rPr lang="es-ES" altLang="es-ES" sz="2800" b="1" i="1" dirty="0" smtClean="0">
                <a:solidFill>
                  <a:srgbClr val="FFFF00"/>
                </a:solidFill>
                <a:latin typeface="Times New Roman" pitchFamily="18" charset="0"/>
              </a:rPr>
              <a:t>x* </a:t>
            </a:r>
            <a:r>
              <a:rPr lang="es-ES" altLang="es-ES" sz="2800" b="1" i="1" dirty="0" smtClean="0">
                <a:solidFill>
                  <a:srgbClr val="FFFF00"/>
                </a:solidFill>
                <a:latin typeface="Times New Roman" pitchFamily="18" charset="0"/>
                <a:sym typeface="Symbol" pitchFamily="18" charset="2"/>
              </a:rPr>
              <a:t> </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a:t>
            </a:r>
            <a:r>
              <a:rPr lang="es-ES" altLang="es-ES" sz="2800" b="1" dirty="0" smtClean="0">
                <a:solidFill>
                  <a:srgbClr val="FFFF00"/>
                </a:solidFill>
                <a:latin typeface="Times New Roman" pitchFamily="18" charset="0"/>
              </a:rPr>
              <a:t> </a:t>
            </a:r>
            <a:r>
              <a:rPr lang="es-ES" altLang="es-ES" sz="2800" b="1" i="1" dirty="0" smtClean="0">
                <a:solidFill>
                  <a:srgbClr val="FFFF00"/>
                </a:solidFill>
                <a:latin typeface="Times New Roman" pitchFamily="18" charset="0"/>
              </a:rPr>
              <a:t>x</a:t>
            </a:r>
            <a:r>
              <a:rPr lang="es-ES" altLang="es-ES" sz="2800" b="1" i="1" baseline="30000" dirty="0" smtClean="0">
                <a:solidFill>
                  <a:srgbClr val="FFFF00"/>
                </a:solidFill>
                <a:latin typeface="Times New Roman" pitchFamily="18" charset="0"/>
              </a:rPr>
              <a:t>+</a:t>
            </a:r>
            <a:r>
              <a:rPr lang="es-ES" altLang="es-ES" sz="2800" b="1" dirty="0" smtClean="0">
                <a:solidFill>
                  <a:srgbClr val="FFFF00"/>
                </a:solidFill>
                <a:latin typeface="Times New Roman" pitchFamily="18" charset="0"/>
              </a:rPr>
              <a:t>)</a:t>
            </a:r>
            <a:r>
              <a:rPr lang="es-ES" altLang="es-ES" sz="2800" b="1" dirty="0" smtClean="0">
                <a:solidFill>
                  <a:schemeClr val="tx2"/>
                </a:solidFill>
                <a:latin typeface="Times New Roman" pitchFamily="18" charset="0"/>
              </a:rPr>
              <a:t>; entonces podemos elegir como valor de arranque:  </a:t>
            </a:r>
            <a:r>
              <a:rPr lang="es-ES" altLang="es-ES" sz="2800" b="1" i="1" dirty="0" smtClean="0">
                <a:solidFill>
                  <a:srgbClr val="FFFF00"/>
                </a:solidFill>
                <a:latin typeface="Times New Roman" pitchFamily="18" charset="0"/>
              </a:rPr>
              <a:t>x</a:t>
            </a:r>
            <a:r>
              <a:rPr lang="es-ES" altLang="es-ES" sz="2800" b="1" i="1" baseline="-25000" dirty="0" smtClean="0">
                <a:solidFill>
                  <a:srgbClr val="FFFF00"/>
                </a:solidFill>
                <a:latin typeface="Times New Roman" pitchFamily="18" charset="0"/>
              </a:rPr>
              <a:t>0</a:t>
            </a:r>
            <a:r>
              <a:rPr lang="es-ES" altLang="es-ES" sz="2800" b="1" i="1" dirty="0" smtClean="0">
                <a:solidFill>
                  <a:srgbClr val="FFFF00"/>
                </a:solidFill>
                <a:latin typeface="Times New Roman" pitchFamily="18" charset="0"/>
              </a:rPr>
              <a:t> = (x</a:t>
            </a:r>
            <a:r>
              <a:rPr lang="es-ES" altLang="es-ES" sz="2800" b="1" i="1" baseline="30000"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 x</a:t>
            </a:r>
            <a:r>
              <a:rPr lang="es-ES" altLang="es-ES" sz="2800" b="1" i="1" baseline="30000" dirty="0" smtClean="0">
                <a:solidFill>
                  <a:srgbClr val="FFFF00"/>
                </a:solidFill>
                <a:latin typeface="Times New Roman" pitchFamily="18" charset="0"/>
              </a:rPr>
              <a:t>+</a:t>
            </a:r>
            <a:r>
              <a:rPr lang="es-ES" altLang="es-ES" sz="2800" b="1" i="1" dirty="0" smtClean="0">
                <a:solidFill>
                  <a:srgbClr val="FFFF00"/>
                </a:solidFill>
                <a:latin typeface="Times New Roman" pitchFamily="18" charset="0"/>
              </a:rPr>
              <a:t>)/2 </a:t>
            </a:r>
          </a:p>
        </p:txBody>
      </p:sp>
      <p:sp>
        <p:nvSpPr>
          <p:cNvPr id="7174" name="AutoShape 3">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7175" name="AutoShape 4">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7176" name="AutoShape 5">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anim calcmode="lin" valueType="num">
                                      <p:cBhvr additive="base">
                                        <p:cTn id="7" dur="1000" fill="hold"/>
                                        <p:tgtEl>
                                          <p:spTgt spid="3338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3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3826">
                                            <p:txEl>
                                              <p:pRg st="1" end="1"/>
                                            </p:txEl>
                                          </p:spTgt>
                                        </p:tgtEl>
                                        <p:attrNameLst>
                                          <p:attrName>style.visibility</p:attrName>
                                        </p:attrNameLst>
                                      </p:cBhvr>
                                      <p:to>
                                        <p:strVal val="visible"/>
                                      </p:to>
                                    </p:set>
                                    <p:anim calcmode="lin" valueType="num">
                                      <p:cBhvr additive="base">
                                        <p:cTn id="13" dur="1000" fill="hold"/>
                                        <p:tgtEl>
                                          <p:spTgt spid="3338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38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3826">
                                            <p:txEl>
                                              <p:pRg st="2" end="2"/>
                                            </p:txEl>
                                          </p:spTgt>
                                        </p:tgtEl>
                                        <p:attrNameLst>
                                          <p:attrName>style.visibility</p:attrName>
                                        </p:attrNameLst>
                                      </p:cBhvr>
                                      <p:to>
                                        <p:strVal val="visible"/>
                                      </p:to>
                                    </p:set>
                                    <p:anim calcmode="lin" valueType="num">
                                      <p:cBhvr additive="base">
                                        <p:cTn id="19" dur="1000" fill="hold"/>
                                        <p:tgtEl>
                                          <p:spTgt spid="3338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338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3826">
                                            <p:txEl>
                                              <p:pRg st="3" end="3"/>
                                            </p:txEl>
                                          </p:spTgt>
                                        </p:tgtEl>
                                        <p:attrNameLst>
                                          <p:attrName>style.visibility</p:attrName>
                                        </p:attrNameLst>
                                      </p:cBhvr>
                                      <p:to>
                                        <p:strVal val="visible"/>
                                      </p:to>
                                    </p:set>
                                    <p:anim calcmode="lin" valueType="num">
                                      <p:cBhvr additive="base">
                                        <p:cTn id="25" dur="1000" fill="hold"/>
                                        <p:tgtEl>
                                          <p:spTgt spid="3338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3382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2 Marcador de fecha"/>
          <p:cNvSpPr>
            <a:spLocks noGrp="1"/>
          </p:cNvSpPr>
          <p:nvPr>
            <p:ph type="dt" sz="quarter" idx="10"/>
          </p:nvPr>
        </p:nvSpPr>
        <p:spPr/>
        <p:txBody>
          <a:bodyPr/>
          <a:lstStyle/>
          <a:p>
            <a:pPr>
              <a:defRPr/>
            </a:pPr>
            <a:fld id="{68E00D0F-2BB4-495A-BEB3-7FEA06CFDE3D}" type="datetime1">
              <a:rPr lang="es-ES" altLang="es-ES"/>
              <a:pPr>
                <a:defRPr/>
              </a:pPr>
              <a:t>27/08/2020</a:t>
            </a:fld>
            <a:endParaRPr lang="es-AR" altLang="es-ES"/>
          </a:p>
        </p:txBody>
      </p:sp>
      <p:sp>
        <p:nvSpPr>
          <p:cNvPr id="79" name="4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A4615B8-EB78-4E3F-99BE-5419A2180F39}" type="slidenum">
              <a:rPr lang="es-AR" altLang="es-ES">
                <a:latin typeface="Arial" panose="020B0604020202020204" pitchFamily="34" charset="0"/>
              </a:rPr>
              <a:pPr eaLnBrk="1" hangingPunct="1"/>
              <a:t>15</a:t>
            </a:fld>
            <a:endParaRPr lang="es-AR" altLang="es-ES">
              <a:latin typeface="Arial" panose="020B0604020202020204" pitchFamily="34" charset="0"/>
            </a:endParaRPr>
          </a:p>
        </p:txBody>
      </p:sp>
      <p:grpSp>
        <p:nvGrpSpPr>
          <p:cNvPr id="337922" name="Group 2"/>
          <p:cNvGrpSpPr>
            <a:grpSpLocks/>
          </p:cNvGrpSpPr>
          <p:nvPr/>
        </p:nvGrpSpPr>
        <p:grpSpPr bwMode="auto">
          <a:xfrm>
            <a:off x="2700338" y="908050"/>
            <a:ext cx="5903912" cy="3673475"/>
            <a:chOff x="1701" y="572"/>
            <a:chExt cx="3719" cy="2314"/>
          </a:xfrm>
        </p:grpSpPr>
        <p:sp>
          <p:nvSpPr>
            <p:cNvPr id="8269" name="Line 3"/>
            <p:cNvSpPr>
              <a:spLocks noChangeShapeType="1"/>
            </p:cNvSpPr>
            <p:nvPr/>
          </p:nvSpPr>
          <p:spPr bwMode="auto">
            <a:xfrm flipV="1">
              <a:off x="1973" y="572"/>
              <a:ext cx="0" cy="231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70" name="Line 4"/>
            <p:cNvSpPr>
              <a:spLocks noChangeShapeType="1"/>
            </p:cNvSpPr>
            <p:nvPr/>
          </p:nvSpPr>
          <p:spPr bwMode="auto">
            <a:xfrm>
              <a:off x="1701" y="2115"/>
              <a:ext cx="371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aphicFrame>
        <p:nvGraphicFramePr>
          <p:cNvPr id="8197" name="Object 5"/>
          <p:cNvGraphicFramePr>
            <a:graphicFrameLocks noChangeAspect="1"/>
          </p:cNvGraphicFramePr>
          <p:nvPr/>
        </p:nvGraphicFramePr>
        <p:xfrm>
          <a:off x="8315325" y="3429000"/>
          <a:ext cx="127000" cy="139700"/>
        </p:xfrm>
        <a:graphic>
          <a:graphicData uri="http://schemas.openxmlformats.org/presentationml/2006/ole">
            <mc:AlternateContent xmlns:mc="http://schemas.openxmlformats.org/markup-compatibility/2006">
              <mc:Choice xmlns:v="urn:schemas-microsoft-com:vml" Requires="v">
                <p:oleObj spid="_x0000_s46576" name="Equation" r:id="rId3" imgW="126835" imgH="139518" progId="Equation.DSMT4">
                  <p:embed/>
                </p:oleObj>
              </mc:Choice>
              <mc:Fallback>
                <p:oleObj name="Equation" r:id="rId3" imgW="126835" imgH="139518"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5" y="3429000"/>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26" name="Group 6"/>
          <p:cNvGrpSpPr>
            <a:grpSpLocks/>
          </p:cNvGrpSpPr>
          <p:nvPr/>
        </p:nvGrpSpPr>
        <p:grpSpPr bwMode="auto">
          <a:xfrm>
            <a:off x="3276600" y="4703763"/>
            <a:ext cx="2425700" cy="381000"/>
            <a:chOff x="2064" y="2963"/>
            <a:chExt cx="1528" cy="240"/>
          </a:xfrm>
        </p:grpSpPr>
        <p:grpSp>
          <p:nvGrpSpPr>
            <p:cNvPr id="8261" name="Group 7"/>
            <p:cNvGrpSpPr>
              <a:grpSpLocks/>
            </p:cNvGrpSpPr>
            <p:nvPr/>
          </p:nvGrpSpPr>
          <p:grpSpPr bwMode="auto">
            <a:xfrm>
              <a:off x="2064" y="2969"/>
              <a:ext cx="1528" cy="234"/>
              <a:chOff x="2064" y="2969"/>
              <a:chExt cx="1528" cy="234"/>
            </a:xfrm>
          </p:grpSpPr>
          <p:sp>
            <p:nvSpPr>
              <p:cNvPr id="8263" name="Line 8"/>
              <p:cNvSpPr>
                <a:spLocks noChangeShapeType="1"/>
              </p:cNvSpPr>
              <p:nvPr/>
            </p:nvSpPr>
            <p:spPr bwMode="auto">
              <a:xfrm>
                <a:off x="2199" y="3203"/>
                <a:ext cx="12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64" name="Line 9"/>
              <p:cNvSpPr>
                <a:spLocks noChangeShapeType="1"/>
              </p:cNvSpPr>
              <p:nvPr/>
            </p:nvSpPr>
            <p:spPr bwMode="auto">
              <a:xfrm>
                <a:off x="2199" y="3090"/>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65" name="Line 10"/>
              <p:cNvSpPr>
                <a:spLocks noChangeShapeType="1"/>
              </p:cNvSpPr>
              <p:nvPr/>
            </p:nvSpPr>
            <p:spPr bwMode="auto">
              <a:xfrm>
                <a:off x="3445" y="3090"/>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66" name="Line 11"/>
              <p:cNvSpPr>
                <a:spLocks noChangeShapeType="1"/>
              </p:cNvSpPr>
              <p:nvPr/>
            </p:nvSpPr>
            <p:spPr bwMode="auto">
              <a:xfrm>
                <a:off x="2811" y="3090"/>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8267" name="Object 12"/>
              <p:cNvGraphicFramePr>
                <a:graphicFrameLocks noChangeAspect="1"/>
              </p:cNvGraphicFramePr>
              <p:nvPr/>
            </p:nvGraphicFramePr>
            <p:xfrm>
              <a:off x="2064" y="2975"/>
              <a:ext cx="272" cy="128"/>
            </p:xfrm>
            <a:graphic>
              <a:graphicData uri="http://schemas.openxmlformats.org/presentationml/2006/ole">
                <mc:AlternateContent xmlns:mc="http://schemas.openxmlformats.org/markup-compatibility/2006">
                  <mc:Choice xmlns:v="urn:schemas-microsoft-com:vml" Requires="v">
                    <p:oleObj spid="_x0000_s46577" name="Equation" r:id="rId5" imgW="431613" imgH="203112" progId="Equation.DSMT4">
                      <p:embed/>
                    </p:oleObj>
                  </mc:Choice>
                  <mc:Fallback>
                    <p:oleObj name="Equation" r:id="rId5" imgW="431613" imgH="203112"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975"/>
                            <a:ext cx="27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8" name="Object 13"/>
              <p:cNvGraphicFramePr>
                <a:graphicFrameLocks noChangeAspect="1"/>
              </p:cNvGraphicFramePr>
              <p:nvPr/>
            </p:nvGraphicFramePr>
            <p:xfrm>
              <a:off x="3304" y="2969"/>
              <a:ext cx="288" cy="152"/>
            </p:xfrm>
            <a:graphic>
              <a:graphicData uri="http://schemas.openxmlformats.org/presentationml/2006/ole">
                <mc:AlternateContent xmlns:mc="http://schemas.openxmlformats.org/markup-compatibility/2006">
                  <mc:Choice xmlns:v="urn:schemas-microsoft-com:vml" Requires="v">
                    <p:oleObj spid="_x0000_s46578" name="Equation" r:id="rId7" imgW="457200" imgH="241300" progId="Equation.DSMT4">
                      <p:embed/>
                    </p:oleObj>
                  </mc:Choice>
                  <mc:Fallback>
                    <p:oleObj name="Equation" r:id="rId7" imgW="457200" imgH="2413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4" y="2969"/>
                            <a:ext cx="28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62" name="Object 14"/>
            <p:cNvGraphicFramePr>
              <a:graphicFrameLocks noChangeAspect="1"/>
            </p:cNvGraphicFramePr>
            <p:nvPr/>
          </p:nvGraphicFramePr>
          <p:xfrm>
            <a:off x="2758" y="2963"/>
            <a:ext cx="104" cy="144"/>
          </p:xfrm>
          <a:graphic>
            <a:graphicData uri="http://schemas.openxmlformats.org/presentationml/2006/ole">
              <mc:AlternateContent xmlns:mc="http://schemas.openxmlformats.org/markup-compatibility/2006">
                <mc:Choice xmlns:v="urn:schemas-microsoft-com:vml" Requires="v">
                  <p:oleObj spid="_x0000_s46579" name="Equation" r:id="rId9" imgW="165028" imgH="228501" progId="Equation.DSMT4">
                    <p:embed/>
                  </p:oleObj>
                </mc:Choice>
                <mc:Fallback>
                  <p:oleObj name="Equation" r:id="rId9" imgW="165028" imgH="228501"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8" y="2963"/>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7935" name="Group 15"/>
          <p:cNvGrpSpPr>
            <a:grpSpLocks/>
          </p:cNvGrpSpPr>
          <p:nvPr/>
        </p:nvGrpSpPr>
        <p:grpSpPr bwMode="auto">
          <a:xfrm>
            <a:off x="4229100" y="5153025"/>
            <a:ext cx="1458913" cy="395288"/>
            <a:chOff x="2120" y="3378"/>
            <a:chExt cx="919" cy="249"/>
          </a:xfrm>
        </p:grpSpPr>
        <p:grpSp>
          <p:nvGrpSpPr>
            <p:cNvPr id="8253" name="Group 16"/>
            <p:cNvGrpSpPr>
              <a:grpSpLocks/>
            </p:cNvGrpSpPr>
            <p:nvPr/>
          </p:nvGrpSpPr>
          <p:grpSpPr bwMode="auto">
            <a:xfrm>
              <a:off x="2267" y="3513"/>
              <a:ext cx="623" cy="114"/>
              <a:chOff x="2267" y="3513"/>
              <a:chExt cx="623" cy="114"/>
            </a:xfrm>
          </p:grpSpPr>
          <p:sp>
            <p:nvSpPr>
              <p:cNvPr id="8257" name="Line 17"/>
              <p:cNvSpPr>
                <a:spLocks noChangeShapeType="1"/>
              </p:cNvSpPr>
              <p:nvPr/>
            </p:nvSpPr>
            <p:spPr bwMode="auto">
              <a:xfrm>
                <a:off x="2267" y="3627"/>
                <a:ext cx="6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58" name="Line 18"/>
              <p:cNvSpPr>
                <a:spLocks noChangeShapeType="1"/>
              </p:cNvSpPr>
              <p:nvPr/>
            </p:nvSpPr>
            <p:spPr bwMode="auto">
              <a:xfrm>
                <a:off x="2267" y="3513"/>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59" name="Line 19"/>
              <p:cNvSpPr>
                <a:spLocks noChangeShapeType="1"/>
              </p:cNvSpPr>
              <p:nvPr/>
            </p:nvSpPr>
            <p:spPr bwMode="auto">
              <a:xfrm>
                <a:off x="2890" y="3513"/>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60" name="Line 20"/>
              <p:cNvSpPr>
                <a:spLocks noChangeShapeType="1"/>
              </p:cNvSpPr>
              <p:nvPr/>
            </p:nvSpPr>
            <p:spPr bwMode="auto">
              <a:xfrm>
                <a:off x="2573" y="3513"/>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aphicFrame>
          <p:nvGraphicFramePr>
            <p:cNvPr id="8254" name="Object 21"/>
            <p:cNvGraphicFramePr>
              <a:graphicFrameLocks noChangeAspect="1"/>
            </p:cNvGraphicFramePr>
            <p:nvPr/>
          </p:nvGraphicFramePr>
          <p:xfrm>
            <a:off x="2120" y="3378"/>
            <a:ext cx="296" cy="152"/>
          </p:xfrm>
          <a:graphic>
            <a:graphicData uri="http://schemas.openxmlformats.org/presentationml/2006/ole">
              <mc:AlternateContent xmlns:mc="http://schemas.openxmlformats.org/markup-compatibility/2006">
                <mc:Choice xmlns:v="urn:schemas-microsoft-com:vml" Requires="v">
                  <p:oleObj spid="_x0000_s46580" name="Equation" r:id="rId11" imgW="469696" imgH="241195" progId="Equation.DSMT4">
                    <p:embed/>
                  </p:oleObj>
                </mc:Choice>
                <mc:Fallback>
                  <p:oleObj name="Equation" r:id="rId11" imgW="469696" imgH="241195"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0" y="3378"/>
                          <a:ext cx="29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5" name="Object 22"/>
            <p:cNvGraphicFramePr>
              <a:graphicFrameLocks noChangeAspect="1"/>
            </p:cNvGraphicFramePr>
            <p:nvPr/>
          </p:nvGraphicFramePr>
          <p:xfrm>
            <a:off x="2751" y="3380"/>
            <a:ext cx="288" cy="152"/>
          </p:xfrm>
          <a:graphic>
            <a:graphicData uri="http://schemas.openxmlformats.org/presentationml/2006/ole">
              <mc:AlternateContent xmlns:mc="http://schemas.openxmlformats.org/markup-compatibility/2006">
                <mc:Choice xmlns:v="urn:schemas-microsoft-com:vml" Requires="v">
                  <p:oleObj spid="_x0000_s46581" name="Equation" r:id="rId13" imgW="457200" imgH="241300" progId="Equation.DSMT4">
                    <p:embed/>
                  </p:oleObj>
                </mc:Choice>
                <mc:Fallback>
                  <p:oleObj name="Equation" r:id="rId13" imgW="457200" imgH="2413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3380"/>
                          <a:ext cx="28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6" name="Object 23"/>
            <p:cNvGraphicFramePr>
              <a:graphicFrameLocks noChangeAspect="1"/>
            </p:cNvGraphicFramePr>
            <p:nvPr/>
          </p:nvGraphicFramePr>
          <p:xfrm>
            <a:off x="2518" y="3379"/>
            <a:ext cx="104" cy="144"/>
          </p:xfrm>
          <a:graphic>
            <a:graphicData uri="http://schemas.openxmlformats.org/presentationml/2006/ole">
              <mc:AlternateContent xmlns:mc="http://schemas.openxmlformats.org/markup-compatibility/2006">
                <mc:Choice xmlns:v="urn:schemas-microsoft-com:vml" Requires="v">
                  <p:oleObj spid="_x0000_s46582" name="Equation" r:id="rId15" imgW="165028" imgH="228501" progId="Equation.DSMT4">
                    <p:embed/>
                  </p:oleObj>
                </mc:Choice>
                <mc:Fallback>
                  <p:oleObj name="Equation" r:id="rId15" imgW="165028" imgH="228501"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8" y="3379"/>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7944" name="Group 24"/>
          <p:cNvGrpSpPr>
            <a:grpSpLocks/>
          </p:cNvGrpSpPr>
          <p:nvPr/>
        </p:nvGrpSpPr>
        <p:grpSpPr bwMode="auto">
          <a:xfrm>
            <a:off x="2663825" y="1352550"/>
            <a:ext cx="4391025" cy="192088"/>
            <a:chOff x="1678" y="852"/>
            <a:chExt cx="2766" cy="121"/>
          </a:xfrm>
        </p:grpSpPr>
        <p:graphicFrame>
          <p:nvGraphicFramePr>
            <p:cNvPr id="8251" name="Object 25"/>
            <p:cNvGraphicFramePr>
              <a:graphicFrameLocks noChangeAspect="1"/>
            </p:cNvGraphicFramePr>
            <p:nvPr/>
          </p:nvGraphicFramePr>
          <p:xfrm>
            <a:off x="1678" y="852"/>
            <a:ext cx="202" cy="121"/>
          </p:xfrm>
          <a:graphic>
            <a:graphicData uri="http://schemas.openxmlformats.org/presentationml/2006/ole">
              <mc:AlternateContent xmlns:mc="http://schemas.openxmlformats.org/markup-compatibility/2006">
                <mc:Choice xmlns:v="urn:schemas-microsoft-com:vml" Requires="v">
                  <p:oleObj spid="_x0000_s46583" name="Equation" r:id="rId17" imgW="330057" imgH="203112" progId="Equation.DSMT4">
                    <p:embed/>
                  </p:oleObj>
                </mc:Choice>
                <mc:Fallback>
                  <p:oleObj name="Equation" r:id="rId17" imgW="330057" imgH="203112"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8" y="852"/>
                          <a:ext cx="202"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2" name="Line 26"/>
            <p:cNvSpPr>
              <a:spLocks noChangeShapeType="1"/>
            </p:cNvSpPr>
            <p:nvPr/>
          </p:nvSpPr>
          <p:spPr bwMode="auto">
            <a:xfrm flipH="1">
              <a:off x="1927" y="935"/>
              <a:ext cx="2517"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aphicFrame>
        <p:nvGraphicFramePr>
          <p:cNvPr id="337947" name="Object 27"/>
          <p:cNvGraphicFramePr>
            <a:graphicFrameLocks noChangeAspect="1"/>
          </p:cNvGraphicFramePr>
          <p:nvPr/>
        </p:nvGraphicFramePr>
        <p:xfrm>
          <a:off x="2628900" y="3673475"/>
          <a:ext cx="393700" cy="228600"/>
        </p:xfrm>
        <a:graphic>
          <a:graphicData uri="http://schemas.openxmlformats.org/presentationml/2006/ole">
            <mc:AlternateContent xmlns:mc="http://schemas.openxmlformats.org/markup-compatibility/2006">
              <mc:Choice xmlns:v="urn:schemas-microsoft-com:vml" Requires="v">
                <p:oleObj spid="_x0000_s46584" name="Equation" r:id="rId19" imgW="393529" imgH="228501" progId="Equation.DSMT4">
                  <p:embed/>
                </p:oleObj>
              </mc:Choice>
              <mc:Fallback>
                <p:oleObj name="Equation" r:id="rId19" imgW="393529" imgH="228501"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8900" y="3673475"/>
                        <a:ext cx="3937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48" name="Line 28"/>
          <p:cNvSpPr>
            <a:spLocks noChangeShapeType="1"/>
          </p:cNvSpPr>
          <p:nvPr/>
        </p:nvSpPr>
        <p:spPr bwMode="auto">
          <a:xfrm flipH="1">
            <a:off x="3059113" y="3789363"/>
            <a:ext cx="1296987"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nvGrpSpPr>
          <p:cNvPr id="337949" name="Group 29"/>
          <p:cNvGrpSpPr>
            <a:grpSpLocks/>
          </p:cNvGrpSpPr>
          <p:nvPr/>
        </p:nvGrpSpPr>
        <p:grpSpPr bwMode="auto">
          <a:xfrm>
            <a:off x="2700338" y="2997200"/>
            <a:ext cx="2651125" cy="228600"/>
            <a:chOff x="1701" y="1888"/>
            <a:chExt cx="1670" cy="144"/>
          </a:xfrm>
        </p:grpSpPr>
        <p:graphicFrame>
          <p:nvGraphicFramePr>
            <p:cNvPr id="8249" name="Object 30"/>
            <p:cNvGraphicFramePr>
              <a:graphicFrameLocks noChangeAspect="1"/>
            </p:cNvGraphicFramePr>
            <p:nvPr/>
          </p:nvGraphicFramePr>
          <p:xfrm>
            <a:off x="1701" y="1888"/>
            <a:ext cx="235" cy="144"/>
          </p:xfrm>
          <a:graphic>
            <a:graphicData uri="http://schemas.openxmlformats.org/presentationml/2006/ole">
              <mc:AlternateContent xmlns:mc="http://schemas.openxmlformats.org/markup-compatibility/2006">
                <mc:Choice xmlns:v="urn:schemas-microsoft-com:vml" Requires="v">
                  <p:oleObj spid="_x0000_s46585" name="Equation" r:id="rId21" imgW="381000" imgH="228600" progId="Equation.DSMT4">
                    <p:embed/>
                  </p:oleObj>
                </mc:Choice>
                <mc:Fallback>
                  <p:oleObj name="Equation" r:id="rId21" imgW="381000" imgH="228600" progId="Equation.DSMT4">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1" y="1888"/>
                          <a:ext cx="235"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0" name="Line 31"/>
            <p:cNvSpPr>
              <a:spLocks noChangeShapeType="1"/>
            </p:cNvSpPr>
            <p:nvPr/>
          </p:nvSpPr>
          <p:spPr bwMode="auto">
            <a:xfrm flipH="1">
              <a:off x="1947" y="1961"/>
              <a:ext cx="142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aphicFrame>
        <p:nvGraphicFramePr>
          <p:cNvPr id="337952" name="Object 32"/>
          <p:cNvGraphicFramePr>
            <a:graphicFrameLocks noChangeAspect="1"/>
          </p:cNvGraphicFramePr>
          <p:nvPr/>
        </p:nvGraphicFramePr>
        <p:xfrm>
          <a:off x="3419475" y="3141663"/>
          <a:ext cx="127000" cy="139700"/>
        </p:xfrm>
        <a:graphic>
          <a:graphicData uri="http://schemas.openxmlformats.org/presentationml/2006/ole">
            <mc:AlternateContent xmlns:mc="http://schemas.openxmlformats.org/markup-compatibility/2006">
              <mc:Choice xmlns:v="urn:schemas-microsoft-com:vml" Requires="v">
                <p:oleObj spid="_x0000_s46586" name="Equation" r:id="rId23" imgW="126835" imgH="139518" progId="Equation.DSMT4">
                  <p:embed/>
                </p:oleObj>
              </mc:Choice>
              <mc:Fallback>
                <p:oleObj name="Equation" r:id="rId23" imgW="126835" imgH="139518"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19475" y="3141663"/>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53" name="Group 33"/>
          <p:cNvGrpSpPr>
            <a:grpSpLocks/>
          </p:cNvGrpSpPr>
          <p:nvPr/>
        </p:nvGrpSpPr>
        <p:grpSpPr bwMode="auto">
          <a:xfrm>
            <a:off x="7107238" y="3284538"/>
            <a:ext cx="127000" cy="304800"/>
            <a:chOff x="4478" y="2160"/>
            <a:chExt cx="80" cy="192"/>
          </a:xfrm>
        </p:grpSpPr>
        <p:graphicFrame>
          <p:nvGraphicFramePr>
            <p:cNvPr id="8247" name="Object 34"/>
            <p:cNvGraphicFramePr>
              <a:graphicFrameLocks noChangeAspect="1"/>
            </p:cNvGraphicFramePr>
            <p:nvPr/>
          </p:nvGraphicFramePr>
          <p:xfrm>
            <a:off x="4478" y="2240"/>
            <a:ext cx="80" cy="112"/>
          </p:xfrm>
          <a:graphic>
            <a:graphicData uri="http://schemas.openxmlformats.org/presentationml/2006/ole">
              <mc:AlternateContent xmlns:mc="http://schemas.openxmlformats.org/markup-compatibility/2006">
                <mc:Choice xmlns:v="urn:schemas-microsoft-com:vml" Requires="v">
                  <p:oleObj spid="_x0000_s46587" name="Equation" r:id="rId25" imgW="126725" imgH="177415" progId="Equation.DSMT4">
                    <p:embed/>
                  </p:oleObj>
                </mc:Choice>
                <mc:Fallback>
                  <p:oleObj name="Equation" r:id="rId25" imgW="126725" imgH="177415" progId="Equation.DSMT4">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78" y="2240"/>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8" name="Line 35"/>
            <p:cNvSpPr>
              <a:spLocks noChangeShapeType="1"/>
            </p:cNvSpPr>
            <p:nvPr/>
          </p:nvSpPr>
          <p:spPr bwMode="auto">
            <a:xfrm flipV="1">
              <a:off x="4513" y="2160"/>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aphicFrame>
        <p:nvGraphicFramePr>
          <p:cNvPr id="337956" name="Object 36"/>
          <p:cNvGraphicFramePr>
            <a:graphicFrameLocks noChangeAspect="1"/>
          </p:cNvGraphicFramePr>
          <p:nvPr/>
        </p:nvGraphicFramePr>
        <p:xfrm>
          <a:off x="5364163" y="3357563"/>
          <a:ext cx="138112" cy="228600"/>
        </p:xfrm>
        <a:graphic>
          <a:graphicData uri="http://schemas.openxmlformats.org/presentationml/2006/ole">
            <mc:AlternateContent xmlns:mc="http://schemas.openxmlformats.org/markup-compatibility/2006">
              <mc:Choice xmlns:v="urn:schemas-microsoft-com:vml" Requires="v">
                <p:oleObj spid="_x0000_s46588" name="Equation" r:id="rId27" imgW="152334" imgH="228501" progId="Equation.DSMT4">
                  <p:embed/>
                </p:oleObj>
              </mc:Choice>
              <mc:Fallback>
                <p:oleObj name="Equation" r:id="rId27" imgW="152334" imgH="228501" progId="Equation.DSMT4">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64163" y="3357563"/>
                        <a:ext cx="138112"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7" name="Object 37"/>
          <p:cNvGraphicFramePr>
            <a:graphicFrameLocks noChangeAspect="1"/>
          </p:cNvGraphicFramePr>
          <p:nvPr/>
        </p:nvGraphicFramePr>
        <p:xfrm>
          <a:off x="4284663" y="3068638"/>
          <a:ext cx="165100" cy="228600"/>
        </p:xfrm>
        <a:graphic>
          <a:graphicData uri="http://schemas.openxmlformats.org/presentationml/2006/ole">
            <mc:AlternateContent xmlns:mc="http://schemas.openxmlformats.org/markup-compatibility/2006">
              <mc:Choice xmlns:v="urn:schemas-microsoft-com:vml" Requires="v">
                <p:oleObj spid="_x0000_s46589" name="Equation" r:id="rId29" imgW="165028" imgH="228501" progId="Equation.DSMT4">
                  <p:embed/>
                </p:oleObj>
              </mc:Choice>
              <mc:Fallback>
                <p:oleObj name="Equation" r:id="rId29" imgW="165028" imgH="228501" progId="Equation.DSMT4">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84663" y="3068638"/>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8" name="Object 38"/>
          <p:cNvGraphicFramePr>
            <a:graphicFrameLocks noChangeAspect="1"/>
          </p:cNvGraphicFramePr>
          <p:nvPr/>
        </p:nvGraphicFramePr>
        <p:xfrm>
          <a:off x="304800" y="2041525"/>
          <a:ext cx="1054100" cy="241300"/>
        </p:xfrm>
        <a:graphic>
          <a:graphicData uri="http://schemas.openxmlformats.org/presentationml/2006/ole">
            <mc:AlternateContent xmlns:mc="http://schemas.openxmlformats.org/markup-compatibility/2006">
              <mc:Choice xmlns:v="urn:schemas-microsoft-com:vml" Requires="v">
                <p:oleObj spid="_x0000_s46590" name="Equation" r:id="rId31" imgW="1054100" imgH="241300" progId="Equation.DSMT4">
                  <p:embed/>
                </p:oleObj>
              </mc:Choice>
              <mc:Fallback>
                <p:oleObj name="Equation" r:id="rId31" imgW="1054100" imgH="241300" progId="Equation.DSMT4">
                  <p:embed/>
                  <p:pic>
                    <p:nvPicPr>
                      <p:cNvPr id="0" name="Object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800" y="2041525"/>
                        <a:ext cx="10541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9" name="Object 39"/>
          <p:cNvGraphicFramePr>
            <a:graphicFrameLocks noChangeAspect="1"/>
          </p:cNvGraphicFramePr>
          <p:nvPr/>
        </p:nvGraphicFramePr>
        <p:xfrm>
          <a:off x="173038" y="2559050"/>
          <a:ext cx="1130300" cy="241300"/>
        </p:xfrm>
        <a:graphic>
          <a:graphicData uri="http://schemas.openxmlformats.org/presentationml/2006/ole">
            <mc:AlternateContent xmlns:mc="http://schemas.openxmlformats.org/markup-compatibility/2006">
              <mc:Choice xmlns:v="urn:schemas-microsoft-com:vml" Requires="v">
                <p:oleObj spid="_x0000_s46591" name="Equation" r:id="rId33" imgW="1129810" imgH="241195" progId="Equation.DSMT4">
                  <p:embed/>
                </p:oleObj>
              </mc:Choice>
              <mc:Fallback>
                <p:oleObj name="Equation" r:id="rId33" imgW="1129810" imgH="241195" progId="Equation.DSMT4">
                  <p:embed/>
                  <p:pic>
                    <p:nvPicPr>
                      <p:cNvPr id="0" name="Object 3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3038" y="2559050"/>
                        <a:ext cx="11303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60" name="Group 40"/>
          <p:cNvGrpSpPr>
            <a:grpSpLocks/>
          </p:cNvGrpSpPr>
          <p:nvPr/>
        </p:nvGrpSpPr>
        <p:grpSpPr bwMode="auto">
          <a:xfrm>
            <a:off x="1390650" y="1831975"/>
            <a:ext cx="811213" cy="450850"/>
            <a:chOff x="876" y="1154"/>
            <a:chExt cx="511" cy="284"/>
          </a:xfrm>
        </p:grpSpPr>
        <p:graphicFrame>
          <p:nvGraphicFramePr>
            <p:cNvPr id="8244" name="Object 41"/>
            <p:cNvGraphicFramePr>
              <a:graphicFrameLocks noChangeAspect="1"/>
            </p:cNvGraphicFramePr>
            <p:nvPr/>
          </p:nvGraphicFramePr>
          <p:xfrm>
            <a:off x="1099" y="1286"/>
            <a:ext cx="288" cy="152"/>
          </p:xfrm>
          <a:graphic>
            <a:graphicData uri="http://schemas.openxmlformats.org/presentationml/2006/ole">
              <mc:AlternateContent xmlns:mc="http://schemas.openxmlformats.org/markup-compatibility/2006">
                <mc:Choice xmlns:v="urn:schemas-microsoft-com:vml" Requires="v">
                  <p:oleObj spid="_x0000_s46592" name="Equation" r:id="rId35" imgW="457200" imgH="241300" progId="Equation.DSMT4">
                    <p:embed/>
                  </p:oleObj>
                </mc:Choice>
                <mc:Fallback>
                  <p:oleObj name="Equation" r:id="rId35" imgW="457200" imgH="241300" progId="Equation.DSMT4">
                    <p:embed/>
                    <p:pic>
                      <p:nvPicPr>
                        <p:cNvPr id="0" name="Object 4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99" y="1286"/>
                          <a:ext cx="28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5" name="Text Box 42"/>
            <p:cNvSpPr txBox="1">
              <a:spLocks noChangeArrowheads="1"/>
            </p:cNvSpPr>
            <p:nvPr/>
          </p:nvSpPr>
          <p:spPr bwMode="auto">
            <a:xfrm>
              <a:off x="876" y="1154"/>
              <a:ext cx="2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a:latin typeface="Comic Sans MS" panose="030F0702030302020204" pitchFamily="66" charset="0"/>
                </a:rPr>
                <a:t>No</a:t>
              </a:r>
            </a:p>
          </p:txBody>
        </p:sp>
        <p:sp>
          <p:nvSpPr>
            <p:cNvPr id="8246" name="Line 43"/>
            <p:cNvSpPr>
              <a:spLocks noChangeShapeType="1"/>
            </p:cNvSpPr>
            <p:nvPr/>
          </p:nvSpPr>
          <p:spPr bwMode="auto">
            <a:xfrm>
              <a:off x="876" y="1362"/>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pSp>
        <p:nvGrpSpPr>
          <p:cNvPr id="337964" name="Group 44"/>
          <p:cNvGrpSpPr>
            <a:grpSpLocks/>
          </p:cNvGrpSpPr>
          <p:nvPr/>
        </p:nvGrpSpPr>
        <p:grpSpPr bwMode="auto">
          <a:xfrm>
            <a:off x="1331913" y="2349500"/>
            <a:ext cx="936625" cy="450850"/>
            <a:chOff x="839" y="1480"/>
            <a:chExt cx="590" cy="284"/>
          </a:xfrm>
        </p:grpSpPr>
        <p:graphicFrame>
          <p:nvGraphicFramePr>
            <p:cNvPr id="8241" name="Object 45"/>
            <p:cNvGraphicFramePr>
              <a:graphicFrameLocks noChangeAspect="1"/>
            </p:cNvGraphicFramePr>
            <p:nvPr/>
          </p:nvGraphicFramePr>
          <p:xfrm>
            <a:off x="1133" y="1612"/>
            <a:ext cx="296" cy="152"/>
          </p:xfrm>
          <a:graphic>
            <a:graphicData uri="http://schemas.openxmlformats.org/presentationml/2006/ole">
              <mc:AlternateContent xmlns:mc="http://schemas.openxmlformats.org/markup-compatibility/2006">
                <mc:Choice xmlns:v="urn:schemas-microsoft-com:vml" Requires="v">
                  <p:oleObj spid="_x0000_s46593" name="Equation" r:id="rId37" imgW="469696" imgH="241195" progId="Equation.DSMT4">
                    <p:embed/>
                  </p:oleObj>
                </mc:Choice>
                <mc:Fallback>
                  <p:oleObj name="Equation" r:id="rId37" imgW="469696" imgH="241195" progId="Equation.DSMT4">
                    <p:embed/>
                    <p:pic>
                      <p:nvPicPr>
                        <p:cNvPr id="0" name="Object 4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33" y="1612"/>
                          <a:ext cx="29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2" name="Line 46"/>
            <p:cNvSpPr>
              <a:spLocks noChangeShapeType="1"/>
            </p:cNvSpPr>
            <p:nvPr/>
          </p:nvSpPr>
          <p:spPr bwMode="auto">
            <a:xfrm>
              <a:off x="839" y="1688"/>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43" name="Text Box 47"/>
            <p:cNvSpPr txBox="1">
              <a:spLocks noChangeArrowheads="1"/>
            </p:cNvSpPr>
            <p:nvPr/>
          </p:nvSpPr>
          <p:spPr bwMode="auto">
            <a:xfrm>
              <a:off x="839" y="1480"/>
              <a:ext cx="2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a:latin typeface="Comic Sans MS" panose="030F0702030302020204" pitchFamily="66" charset="0"/>
                </a:rPr>
                <a:t>Si</a:t>
              </a:r>
            </a:p>
          </p:txBody>
        </p:sp>
      </p:grpSp>
      <p:sp>
        <p:nvSpPr>
          <p:cNvPr id="337968" name="Line 48"/>
          <p:cNvSpPr>
            <a:spLocks noChangeShapeType="1"/>
          </p:cNvSpPr>
          <p:nvPr/>
        </p:nvSpPr>
        <p:spPr bwMode="auto">
          <a:xfrm>
            <a:off x="7164388" y="1557338"/>
            <a:ext cx="0" cy="1800225"/>
          </a:xfrm>
          <a:prstGeom prst="line">
            <a:avLst/>
          </a:prstGeom>
          <a:noFill/>
          <a:ln w="12700" cap="rnd">
            <a:solidFill>
              <a:schemeClr val="tx1"/>
            </a:solidFill>
            <a:prstDash val="sysDot"/>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337969" name="Object 49"/>
          <p:cNvGraphicFramePr>
            <a:graphicFrameLocks noChangeAspect="1"/>
          </p:cNvGraphicFramePr>
          <p:nvPr/>
        </p:nvGraphicFramePr>
        <p:xfrm>
          <a:off x="6540500" y="1971675"/>
          <a:ext cx="576263" cy="201613"/>
        </p:xfrm>
        <a:graphic>
          <a:graphicData uri="http://schemas.openxmlformats.org/presentationml/2006/ole">
            <mc:AlternateContent xmlns:mc="http://schemas.openxmlformats.org/markup-compatibility/2006">
              <mc:Choice xmlns:v="urn:schemas-microsoft-com:vml" Requires="v">
                <p:oleObj spid="_x0000_s46594" name="Equation" r:id="rId39" imgW="583947" imgH="203112" progId="Equation.DSMT4">
                  <p:embed/>
                </p:oleObj>
              </mc:Choice>
              <mc:Fallback>
                <p:oleObj name="Equation" r:id="rId39" imgW="583947" imgH="203112" progId="Equation.DSMT4">
                  <p:embed/>
                  <p:pic>
                    <p:nvPicPr>
                      <p:cNvPr id="0" name="Object 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540500" y="1971675"/>
                        <a:ext cx="57626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0" name="Freeform 50"/>
          <p:cNvSpPr>
            <a:spLocks/>
          </p:cNvSpPr>
          <p:nvPr/>
        </p:nvSpPr>
        <p:spPr bwMode="auto">
          <a:xfrm>
            <a:off x="3492500" y="1557338"/>
            <a:ext cx="3600450" cy="2663825"/>
          </a:xfrm>
          <a:custGeom>
            <a:avLst/>
            <a:gdLst>
              <a:gd name="T0" fmla="*/ 0 w 2359"/>
              <a:gd name="T1" fmla="*/ 2147483647 h 1724"/>
              <a:gd name="T2" fmla="*/ 2147483647 w 2359"/>
              <a:gd name="T3" fmla="*/ 2147483647 h 1724"/>
              <a:gd name="T4" fmla="*/ 2147483647 w 2359"/>
              <a:gd name="T5" fmla="*/ 2147483647 h 1724"/>
              <a:gd name="T6" fmla="*/ 2147483647 w 2359"/>
              <a:gd name="T7" fmla="*/ 0 h 17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 h="1724">
                <a:moveTo>
                  <a:pt x="0" y="1724"/>
                </a:moveTo>
                <a:cubicBezTo>
                  <a:pt x="386" y="1550"/>
                  <a:pt x="772" y="1377"/>
                  <a:pt x="1044" y="1180"/>
                </a:cubicBezTo>
                <a:cubicBezTo>
                  <a:pt x="1316" y="983"/>
                  <a:pt x="1414" y="742"/>
                  <a:pt x="1633" y="545"/>
                </a:cubicBezTo>
                <a:cubicBezTo>
                  <a:pt x="1852" y="348"/>
                  <a:pt x="2105" y="174"/>
                  <a:pt x="2359" y="0"/>
                </a:cubicBezTo>
              </a:path>
            </a:pathLst>
          </a:cu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nvGrpSpPr>
          <p:cNvPr id="337971" name="Group 51"/>
          <p:cNvGrpSpPr>
            <a:grpSpLocks/>
          </p:cNvGrpSpPr>
          <p:nvPr/>
        </p:nvGrpSpPr>
        <p:grpSpPr bwMode="auto">
          <a:xfrm>
            <a:off x="2627313" y="4089400"/>
            <a:ext cx="787400" cy="203200"/>
            <a:chOff x="1655" y="2576"/>
            <a:chExt cx="496" cy="128"/>
          </a:xfrm>
        </p:grpSpPr>
        <p:graphicFrame>
          <p:nvGraphicFramePr>
            <p:cNvPr id="8239" name="Object 52"/>
            <p:cNvGraphicFramePr>
              <a:graphicFrameLocks noChangeAspect="1"/>
            </p:cNvGraphicFramePr>
            <p:nvPr/>
          </p:nvGraphicFramePr>
          <p:xfrm>
            <a:off x="1655" y="2576"/>
            <a:ext cx="216" cy="128"/>
          </p:xfrm>
          <a:graphic>
            <a:graphicData uri="http://schemas.openxmlformats.org/presentationml/2006/ole">
              <mc:AlternateContent xmlns:mc="http://schemas.openxmlformats.org/markup-compatibility/2006">
                <mc:Choice xmlns:v="urn:schemas-microsoft-com:vml" Requires="v">
                  <p:oleObj spid="_x0000_s46595" name="Equation" r:id="rId41" imgW="342751" imgH="203112" progId="Equation.DSMT4">
                    <p:embed/>
                  </p:oleObj>
                </mc:Choice>
                <mc:Fallback>
                  <p:oleObj name="Equation" r:id="rId41" imgW="342751" imgH="203112" progId="Equation.DSMT4">
                    <p:embed/>
                    <p:pic>
                      <p:nvPicPr>
                        <p:cNvPr id="0" name="Object 5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55" y="2576"/>
                          <a:ext cx="2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0" name="Line 53"/>
            <p:cNvSpPr>
              <a:spLocks noChangeShapeType="1"/>
            </p:cNvSpPr>
            <p:nvPr/>
          </p:nvSpPr>
          <p:spPr bwMode="auto">
            <a:xfrm flipH="1">
              <a:off x="1882" y="2653"/>
              <a:ext cx="269"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sp>
        <p:nvSpPr>
          <p:cNvPr id="337974" name="Oval 54"/>
          <p:cNvSpPr>
            <a:spLocks noChangeArrowheads="1"/>
          </p:cNvSpPr>
          <p:nvPr/>
        </p:nvSpPr>
        <p:spPr bwMode="auto">
          <a:xfrm>
            <a:off x="3419475" y="4149725"/>
            <a:ext cx="107950" cy="10795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337975" name="Line 55"/>
          <p:cNvSpPr>
            <a:spLocks noChangeShapeType="1"/>
          </p:cNvSpPr>
          <p:nvPr/>
        </p:nvSpPr>
        <p:spPr bwMode="auto">
          <a:xfrm flipV="1">
            <a:off x="3473450" y="3357563"/>
            <a:ext cx="0" cy="792162"/>
          </a:xfrm>
          <a:prstGeom prst="line">
            <a:avLst/>
          </a:prstGeom>
          <a:noFill/>
          <a:ln w="12700" cap="rnd">
            <a:solidFill>
              <a:schemeClr val="tx1"/>
            </a:solidFill>
            <a:prstDash val="sysDot"/>
            <a:round/>
            <a:headEnd type="arrow"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37976" name="Line 56"/>
          <p:cNvSpPr>
            <a:spLocks noChangeShapeType="1"/>
          </p:cNvSpPr>
          <p:nvPr/>
        </p:nvSpPr>
        <p:spPr bwMode="auto">
          <a:xfrm flipV="1">
            <a:off x="5435600" y="3141663"/>
            <a:ext cx="0" cy="215900"/>
          </a:xfrm>
          <a:prstGeom prst="line">
            <a:avLst/>
          </a:prstGeom>
          <a:noFill/>
          <a:ln w="12700" cap="rnd">
            <a:solidFill>
              <a:schemeClr val="tx1"/>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37977" name="Line 57"/>
          <p:cNvSpPr>
            <a:spLocks noChangeShapeType="1"/>
          </p:cNvSpPr>
          <p:nvPr/>
        </p:nvSpPr>
        <p:spPr bwMode="auto">
          <a:xfrm flipV="1">
            <a:off x="4405313" y="3357563"/>
            <a:ext cx="0" cy="358775"/>
          </a:xfrm>
          <a:prstGeom prst="line">
            <a:avLst/>
          </a:prstGeom>
          <a:noFill/>
          <a:ln w="12700" cap="rnd">
            <a:solidFill>
              <a:schemeClr val="tx1"/>
            </a:solidFill>
            <a:prstDash val="sysDot"/>
            <a:round/>
            <a:headEnd type="arrow" w="sm"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nvGrpSpPr>
          <p:cNvPr id="337978" name="Group 58"/>
          <p:cNvGrpSpPr>
            <a:grpSpLocks/>
          </p:cNvGrpSpPr>
          <p:nvPr/>
        </p:nvGrpSpPr>
        <p:grpSpPr bwMode="auto">
          <a:xfrm>
            <a:off x="3270250" y="4281488"/>
            <a:ext cx="4089400" cy="371475"/>
            <a:chOff x="2060" y="2697"/>
            <a:chExt cx="2576" cy="234"/>
          </a:xfrm>
        </p:grpSpPr>
        <p:graphicFrame>
          <p:nvGraphicFramePr>
            <p:cNvPr id="8231" name="Object 59"/>
            <p:cNvGraphicFramePr>
              <a:graphicFrameLocks noChangeAspect="1"/>
            </p:cNvGraphicFramePr>
            <p:nvPr/>
          </p:nvGraphicFramePr>
          <p:xfrm>
            <a:off x="4378" y="2697"/>
            <a:ext cx="258" cy="119"/>
          </p:xfrm>
          <a:graphic>
            <a:graphicData uri="http://schemas.openxmlformats.org/presentationml/2006/ole">
              <mc:AlternateContent xmlns:mc="http://schemas.openxmlformats.org/markup-compatibility/2006">
                <mc:Choice xmlns:v="urn:schemas-microsoft-com:vml" Requires="v">
                  <p:oleObj spid="_x0000_s46596" name="Equation" r:id="rId43" imgW="418918" imgH="203112" progId="Equation.DSMT4">
                    <p:embed/>
                  </p:oleObj>
                </mc:Choice>
                <mc:Fallback>
                  <p:oleObj name="Equation" r:id="rId43" imgW="418918" imgH="203112" progId="Equation.DSMT4">
                    <p:embed/>
                    <p:pic>
                      <p:nvPicPr>
                        <p:cNvPr id="0" name="Object 5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378" y="2697"/>
                          <a:ext cx="258"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32" name="Group 60"/>
            <p:cNvGrpSpPr>
              <a:grpSpLocks/>
            </p:cNvGrpSpPr>
            <p:nvPr/>
          </p:nvGrpSpPr>
          <p:grpSpPr bwMode="auto">
            <a:xfrm>
              <a:off x="2060" y="2704"/>
              <a:ext cx="2453" cy="227"/>
              <a:chOff x="2060" y="2704"/>
              <a:chExt cx="2453" cy="227"/>
            </a:xfrm>
          </p:grpSpPr>
          <p:graphicFrame>
            <p:nvGraphicFramePr>
              <p:cNvPr id="8233" name="Object 61"/>
              <p:cNvGraphicFramePr>
                <a:graphicFrameLocks noChangeAspect="1"/>
              </p:cNvGraphicFramePr>
              <p:nvPr/>
            </p:nvGraphicFramePr>
            <p:xfrm>
              <a:off x="2060" y="2718"/>
              <a:ext cx="268" cy="117"/>
            </p:xfrm>
            <a:graphic>
              <a:graphicData uri="http://schemas.openxmlformats.org/presentationml/2006/ole">
                <mc:AlternateContent xmlns:mc="http://schemas.openxmlformats.org/markup-compatibility/2006">
                  <mc:Choice xmlns:v="urn:schemas-microsoft-com:vml" Requires="v">
                    <p:oleObj spid="_x0000_s46597" name="Equation" r:id="rId45" imgW="431613" imgH="203112" progId="Equation.DSMT4">
                      <p:embed/>
                    </p:oleObj>
                  </mc:Choice>
                  <mc:Fallback>
                    <p:oleObj name="Equation" r:id="rId45" imgW="431613" imgH="203112" progId="Equation.DSMT4">
                      <p:embed/>
                      <p:pic>
                        <p:nvPicPr>
                          <p:cNvPr id="0" name="Object 6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060" y="2718"/>
                            <a:ext cx="268"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4" name="Line 62"/>
              <p:cNvSpPr>
                <a:spLocks noChangeShapeType="1"/>
              </p:cNvSpPr>
              <p:nvPr/>
            </p:nvSpPr>
            <p:spPr bwMode="auto">
              <a:xfrm>
                <a:off x="2200" y="2821"/>
                <a:ext cx="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35" name="Line 63"/>
              <p:cNvSpPr>
                <a:spLocks noChangeShapeType="1"/>
              </p:cNvSpPr>
              <p:nvPr/>
            </p:nvSpPr>
            <p:spPr bwMode="auto">
              <a:xfrm>
                <a:off x="4513" y="2821"/>
                <a:ext cx="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236" name="Line 64"/>
              <p:cNvSpPr>
                <a:spLocks noChangeShapeType="1"/>
              </p:cNvSpPr>
              <p:nvPr/>
            </p:nvSpPr>
            <p:spPr bwMode="auto">
              <a:xfrm>
                <a:off x="2200" y="2931"/>
                <a:ext cx="2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8237" name="Object 65"/>
              <p:cNvGraphicFramePr>
                <a:graphicFrameLocks noChangeAspect="1"/>
              </p:cNvGraphicFramePr>
              <p:nvPr/>
            </p:nvGraphicFramePr>
            <p:xfrm>
              <a:off x="3379" y="2704"/>
              <a:ext cx="91" cy="133"/>
            </p:xfrm>
            <a:graphic>
              <a:graphicData uri="http://schemas.openxmlformats.org/presentationml/2006/ole">
                <mc:AlternateContent xmlns:mc="http://schemas.openxmlformats.org/markup-compatibility/2006">
                  <mc:Choice xmlns:v="urn:schemas-microsoft-com:vml" Requires="v">
                    <p:oleObj spid="_x0000_s46598" name="Equation" r:id="rId47" imgW="152334" imgH="228501" progId="Equation.DSMT4">
                      <p:embed/>
                    </p:oleObj>
                  </mc:Choice>
                  <mc:Fallback>
                    <p:oleObj name="Equation" r:id="rId47" imgW="152334" imgH="228501" progId="Equation.DSMT4">
                      <p:embed/>
                      <p:pic>
                        <p:nvPicPr>
                          <p:cNvPr id="0" name="Object 6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379" y="2704"/>
                            <a:ext cx="91"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38" name="Line 66"/>
              <p:cNvSpPr>
                <a:spLocks noChangeShapeType="1"/>
              </p:cNvSpPr>
              <p:nvPr/>
            </p:nvSpPr>
            <p:spPr bwMode="auto">
              <a:xfrm>
                <a:off x="3443" y="2821"/>
                <a:ext cx="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grpSp>
      <p:sp>
        <p:nvSpPr>
          <p:cNvPr id="337987" name="Rectangle 67"/>
          <p:cNvSpPr>
            <a:spLocks noChangeArrowheads="1"/>
          </p:cNvSpPr>
          <p:nvPr/>
        </p:nvSpPr>
        <p:spPr bwMode="auto">
          <a:xfrm>
            <a:off x="3540125" y="182563"/>
            <a:ext cx="2012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s-ES" altLang="es-ES" sz="3600" b="1">
                <a:solidFill>
                  <a:srgbClr val="0000FF"/>
                </a:solidFill>
                <a:effectLst>
                  <a:outerShdw blurRad="38100" dist="38100" dir="2700000" algn="tl">
                    <a:srgbClr val="C0C0C0"/>
                  </a:outerShdw>
                </a:effectLst>
              </a:rPr>
              <a:t>Bisección</a:t>
            </a:r>
          </a:p>
        </p:txBody>
      </p:sp>
      <p:sp>
        <p:nvSpPr>
          <p:cNvPr id="337988" name="Oval 68"/>
          <p:cNvSpPr>
            <a:spLocks noChangeArrowheads="1"/>
          </p:cNvSpPr>
          <p:nvPr/>
        </p:nvSpPr>
        <p:spPr bwMode="auto">
          <a:xfrm>
            <a:off x="5364163" y="3068638"/>
            <a:ext cx="114300" cy="10795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337989" name="Oval 69"/>
          <p:cNvSpPr>
            <a:spLocks noChangeArrowheads="1"/>
          </p:cNvSpPr>
          <p:nvPr/>
        </p:nvSpPr>
        <p:spPr bwMode="auto">
          <a:xfrm>
            <a:off x="4356100" y="3716338"/>
            <a:ext cx="107950" cy="10795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337990" name="Oval 70"/>
          <p:cNvSpPr>
            <a:spLocks noChangeArrowheads="1"/>
          </p:cNvSpPr>
          <p:nvPr/>
        </p:nvSpPr>
        <p:spPr bwMode="auto">
          <a:xfrm>
            <a:off x="7092950" y="1412875"/>
            <a:ext cx="104775" cy="10160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grpSp>
        <p:nvGrpSpPr>
          <p:cNvPr id="337991" name="Group 71"/>
          <p:cNvGrpSpPr>
            <a:grpSpLocks/>
          </p:cNvGrpSpPr>
          <p:nvPr/>
        </p:nvGrpSpPr>
        <p:grpSpPr bwMode="auto">
          <a:xfrm>
            <a:off x="5076825" y="3284538"/>
            <a:ext cx="238125" cy="263525"/>
            <a:chOff x="2665" y="2081"/>
            <a:chExt cx="150" cy="166"/>
          </a:xfrm>
        </p:grpSpPr>
        <p:graphicFrame>
          <p:nvGraphicFramePr>
            <p:cNvPr id="8229" name="Object 72"/>
            <p:cNvGraphicFramePr>
              <a:graphicFrameLocks noChangeAspect="1"/>
            </p:cNvGraphicFramePr>
            <p:nvPr/>
          </p:nvGraphicFramePr>
          <p:xfrm>
            <a:off x="2711" y="2119"/>
            <a:ext cx="104" cy="128"/>
          </p:xfrm>
          <a:graphic>
            <a:graphicData uri="http://schemas.openxmlformats.org/presentationml/2006/ole">
              <mc:AlternateContent xmlns:mc="http://schemas.openxmlformats.org/markup-compatibility/2006">
                <mc:Choice xmlns:v="urn:schemas-microsoft-com:vml" Requires="v">
                  <p:oleObj spid="_x0000_s46599" name="Equation" r:id="rId49" imgW="164957" imgH="203024" progId="Equation.DSMT4">
                    <p:embed/>
                  </p:oleObj>
                </mc:Choice>
                <mc:Fallback>
                  <p:oleObj name="Equation" r:id="rId49" imgW="164957" imgH="203024" progId="Equation.DSMT4">
                    <p:embed/>
                    <p:pic>
                      <p:nvPicPr>
                        <p:cNvPr id="0" name="Object 7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711" y="2119"/>
                          <a:ext cx="104"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0" name="Oval 73"/>
            <p:cNvSpPr>
              <a:spLocks noChangeArrowheads="1"/>
            </p:cNvSpPr>
            <p:nvPr/>
          </p:nvSpPr>
          <p:spPr bwMode="auto">
            <a:xfrm>
              <a:off x="2665" y="2081"/>
              <a:ext cx="68" cy="68"/>
            </a:xfrm>
            <a:prstGeom prst="ellipse">
              <a:avLst/>
            </a:prstGeom>
            <a:solidFill>
              <a:srgbClr val="FFCC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grpSp>
      <p:sp>
        <p:nvSpPr>
          <p:cNvPr id="8226" name="AutoShape 7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8227" name="AutoShape 7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8228" name="AutoShape 7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79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795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797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3797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795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796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79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3794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379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3795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797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798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379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33795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33796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33792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33795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797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3798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3794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33794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33795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337964"/>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337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8" grpId="0" animBg="1"/>
      <p:bldP spid="337968" grpId="0" animBg="1"/>
      <p:bldP spid="337970" grpId="0" animBg="1"/>
      <p:bldP spid="337974" grpId="0" animBg="1"/>
      <p:bldP spid="337975" grpId="0" animBg="1"/>
      <p:bldP spid="337976" grpId="0" animBg="1"/>
      <p:bldP spid="337977" grpId="0" animBg="1"/>
      <p:bldP spid="337988" grpId="0" animBg="1"/>
      <p:bldP spid="337989" grpId="0" animBg="1"/>
      <p:bldP spid="33799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 name="5 Marcador de fecha"/>
          <p:cNvSpPr>
            <a:spLocks noGrp="1"/>
          </p:cNvSpPr>
          <p:nvPr>
            <p:ph type="dt" sz="quarter" idx="10"/>
          </p:nvPr>
        </p:nvSpPr>
        <p:spPr/>
        <p:txBody>
          <a:bodyPr/>
          <a:lstStyle/>
          <a:p>
            <a:pPr>
              <a:defRPr/>
            </a:pPr>
            <a:fld id="{60CA7CF5-CE98-44D3-A07B-468794D26F6B}" type="datetime1">
              <a:rPr lang="es-ES" altLang="es-ES"/>
              <a:pPr>
                <a:defRPr/>
              </a:pPr>
              <a:t>27/08/2020</a:t>
            </a:fld>
            <a:endParaRPr lang="es-AR" altLang="es-ES"/>
          </a:p>
        </p:txBody>
      </p:sp>
      <p:sp>
        <p:nvSpPr>
          <p:cNvPr id="99"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0"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7DE35DE-39B4-4D6E-9F29-933540DC54E1}" type="slidenum">
              <a:rPr lang="es-AR" altLang="es-ES">
                <a:solidFill>
                  <a:schemeClr val="tx2"/>
                </a:solidFill>
              </a:rPr>
              <a:pPr eaLnBrk="1" hangingPunct="1"/>
              <a:t>16</a:t>
            </a:fld>
            <a:endParaRPr lang="es-AR" altLang="es-ES">
              <a:solidFill>
                <a:schemeClr val="tx2"/>
              </a:solidFill>
            </a:endParaRPr>
          </a:p>
        </p:txBody>
      </p:sp>
      <p:graphicFrame>
        <p:nvGraphicFramePr>
          <p:cNvPr id="289364" name="Group 596"/>
          <p:cNvGraphicFramePr>
            <a:graphicFrameLocks noGrp="1"/>
          </p:cNvGraphicFramePr>
          <p:nvPr>
            <p:ph sz="half" idx="1"/>
          </p:nvPr>
        </p:nvGraphicFramePr>
        <p:xfrm>
          <a:off x="1331913" y="1052513"/>
          <a:ext cx="6553200" cy="5137272"/>
        </p:xfrm>
        <a:graphic>
          <a:graphicData uri="http://schemas.openxmlformats.org/drawingml/2006/table">
            <a:tbl>
              <a:tblPr/>
              <a:tblGrid>
                <a:gridCol w="889000"/>
                <a:gridCol w="2392362"/>
                <a:gridCol w="2400300"/>
                <a:gridCol w="871538"/>
              </a:tblGrid>
              <a:tr h="504676">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1" i="0" u="none" strike="noStrike" cap="none" normalizeH="0" baseline="0" smtClean="0">
                          <a:ln>
                            <a:noFill/>
                          </a:ln>
                          <a:solidFill>
                            <a:srgbClr val="FF33CC"/>
                          </a:solidFill>
                          <a:effectLst/>
                          <a:latin typeface="Times New Roman" pitchFamily="18" charset="0"/>
                        </a:rPr>
                        <a:t>x</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1" i="0" u="none" strike="noStrike" cap="none" normalizeH="0" baseline="0" smtClean="0">
                          <a:ln>
                            <a:noFill/>
                          </a:ln>
                          <a:solidFill>
                            <a:srgbClr val="FF33CC"/>
                          </a:solidFill>
                          <a:effectLst/>
                          <a:latin typeface="Times New Roman" pitchFamily="18" charset="0"/>
                        </a:rPr>
                        <a:t>4 senx</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1" i="0" u="none" strike="noStrike" cap="none" normalizeH="0" baseline="0" smtClean="0">
                          <a:ln>
                            <a:noFill/>
                          </a:ln>
                          <a:solidFill>
                            <a:srgbClr val="FF33CC"/>
                          </a:solidFill>
                          <a:effectLst/>
                          <a:latin typeface="Times New Roman" pitchFamily="18" charset="0"/>
                        </a:rPr>
                        <a:t>f(x) = x- 4 senx</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2000" b="0" i="0" u="none" strike="noStrike" cap="none" normalizeH="0" baseline="0" smtClean="0">
                        <a:ln>
                          <a:noFill/>
                        </a:ln>
                        <a:solidFill>
                          <a:srgbClr val="FF00FF"/>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cap="fla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-3</a:t>
                      </a: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-8.7124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-5</a:t>
                      </a: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-6.7554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3524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-3.1416</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rowSpan="2">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s-ES" sz="16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cs typeface="Times New Roman" pitchFamily="18"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3524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-3/4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0.4722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vMerge="1">
                  <a:txBody>
                    <a:bodyPr/>
                    <a:lstStyle/>
                    <a:p>
                      <a:endParaRPr lang="es-ES"/>
                    </a:p>
                  </a:txBody>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2.4292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2.0430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0</a:t>
                      </a:r>
                      <a:endParaRPr kumimoji="0" lang="es-ES" altLang="es-ES" sz="1600" b="1" i="0" u="none" strike="noStrike" cap="none" normalizeH="0" baseline="0" smtClean="0">
                        <a:ln>
                          <a:noFill/>
                        </a:ln>
                        <a:solidFill>
                          <a:srgbClr val="0000FF"/>
                        </a:solidFill>
                        <a:effectLst/>
                        <a:latin typeface="Times New Roman" pitchFamily="18" charset="0"/>
                      </a:endParaRP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-2.0430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-2.4292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3524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3</a:t>
                      </a: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-0.4722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rowSpan="2">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6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3524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0</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3.1416</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vMerge="1">
                  <a:txBody>
                    <a:bodyPr/>
                    <a:lstStyle/>
                    <a:p>
                      <a:endParaRPr lang="es-ES"/>
                    </a:p>
                  </a:txBody>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5/4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-2.8284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6.7554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a:noFill/>
                    </a:lnB>
                    <a:lnTlToBr>
                      <a:noFill/>
                    </a:lnTlToBr>
                    <a:lnBlToTr>
                      <a:noFill/>
                    </a:lnBlToTr>
                    <a:noFill/>
                  </a:tcPr>
                </a:tc>
              </a:tr>
              <a:tr h="36572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sym typeface="Symbol" pitchFamily="18" charset="2"/>
                        </a:rPr>
                        <a:t>3/2</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1600" b="1" i="0" u="none" strike="noStrike" cap="none" normalizeH="0" baseline="0" smtClean="0">
                          <a:ln>
                            <a:noFill/>
                          </a:ln>
                          <a:solidFill>
                            <a:srgbClr val="0000FF"/>
                          </a:solidFill>
                          <a:effectLst/>
                          <a:latin typeface="Times New Roman" pitchFamily="18" charset="0"/>
                        </a:rPr>
                        <a:t>8.7124</a:t>
                      </a:r>
                    </a:p>
                  </a:txBody>
                  <a:tcPr marT="45706" marB="45706"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altLang="es-ES" sz="1800" b="1" i="0" u="none" strike="noStrike" cap="none" normalizeH="0" baseline="0" smtClean="0">
                        <a:ln>
                          <a:noFill/>
                        </a:ln>
                        <a:solidFill>
                          <a:srgbClr val="FFFF00"/>
                        </a:solidFill>
                        <a:effectLst>
                          <a:outerShdw blurRad="38100" dist="38100" dir="2700000" algn="tl">
                            <a:srgbClr val="000000"/>
                          </a:outerShdw>
                        </a:effectLst>
                        <a:latin typeface="Verdana" pitchFamily="34" charset="0"/>
                      </a:endParaRPr>
                    </a:p>
                  </a:txBody>
                  <a:tcPr marT="45706" marB="45706" horzOverflow="overflow">
                    <a:lnL w="28575" cap="flat" cmpd="sng" algn="ctr">
                      <a:solidFill>
                        <a:srgbClr val="FFFF0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289338" name="Object 570"/>
          <p:cNvGraphicFramePr>
            <a:graphicFrameLocks noGrp="1" noChangeAspect="1"/>
          </p:cNvGraphicFramePr>
          <p:nvPr>
            <p:ph sz="quarter" idx="2"/>
          </p:nvPr>
        </p:nvGraphicFramePr>
        <p:xfrm>
          <a:off x="6732588" y="2205038"/>
          <a:ext cx="712787" cy="1019175"/>
        </p:xfrm>
        <a:graphic>
          <a:graphicData uri="http://schemas.openxmlformats.org/presentationml/2006/ole">
            <mc:AlternateContent xmlns:mc="http://schemas.openxmlformats.org/markup-compatibility/2006">
              <mc:Choice xmlns:v="urn:schemas-microsoft-com:vml" Requires="v">
                <p:oleObj spid="_x0000_s9424" name="Equation" r:id="rId3" imgW="177569" imgH="253670" progId="Equation.DSMT4">
                  <p:embed/>
                </p:oleObj>
              </mc:Choice>
              <mc:Fallback>
                <p:oleObj name="Equation" r:id="rId3" imgW="177569" imgH="253670" progId="Equation.DSMT4">
                  <p:embed/>
                  <p:pic>
                    <p:nvPicPr>
                      <p:cNvPr id="0" name="Object 5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2205038"/>
                        <a:ext cx="712787"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6" name="AutoShape 170">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9297" name="AutoShape 171">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9298" name="AutoShape 172">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89295" name="Text Box 527"/>
          <p:cNvSpPr txBox="1">
            <a:spLocks noChangeArrowheads="1"/>
          </p:cNvSpPr>
          <p:nvPr/>
        </p:nvSpPr>
        <p:spPr bwMode="auto">
          <a:xfrm>
            <a:off x="7451725" y="2205038"/>
            <a:ext cx="12954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Cambio</a:t>
            </a:r>
            <a:r>
              <a:rPr lang="en-US" altLang="es-ES" sz="1600" b="1">
                <a:solidFill>
                  <a:srgbClr val="FFFF00"/>
                </a:solidFill>
                <a:effectLst>
                  <a:outerShdw blurRad="38100" dist="38100" dir="2700000" algn="tl">
                    <a:srgbClr val="000000"/>
                  </a:outerShdw>
                </a:effectLst>
              </a:rPr>
              <a:t> </a:t>
            </a:r>
          </a:p>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de </a:t>
            </a:r>
          </a:p>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signo</a:t>
            </a:r>
            <a:endParaRPr lang="es-ES" altLang="es-ES" sz="1600"/>
          </a:p>
        </p:txBody>
      </p:sp>
      <p:sp>
        <p:nvSpPr>
          <p:cNvPr id="289296" name="Text Box 528"/>
          <p:cNvSpPr txBox="1">
            <a:spLocks noChangeArrowheads="1"/>
          </p:cNvSpPr>
          <p:nvPr/>
        </p:nvSpPr>
        <p:spPr bwMode="auto">
          <a:xfrm>
            <a:off x="7451725" y="4581525"/>
            <a:ext cx="12588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Cambio</a:t>
            </a:r>
            <a:r>
              <a:rPr lang="en-US" altLang="es-ES" sz="1600" b="1">
                <a:solidFill>
                  <a:srgbClr val="FFFF00"/>
                </a:solidFill>
                <a:effectLst>
                  <a:outerShdw blurRad="38100" dist="38100" dir="2700000" algn="tl">
                    <a:srgbClr val="000000"/>
                  </a:outerShdw>
                </a:effectLst>
              </a:rPr>
              <a:t> </a:t>
            </a:r>
          </a:p>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de </a:t>
            </a:r>
          </a:p>
          <a:p>
            <a:pPr>
              <a:spcBef>
                <a:spcPct val="20000"/>
              </a:spcBef>
              <a:buClr>
                <a:schemeClr val="hlink"/>
              </a:buClr>
              <a:buSzPct val="60000"/>
              <a:buFont typeface="Wingdings" pitchFamily="2" charset="2"/>
              <a:buNone/>
              <a:defRPr/>
            </a:pPr>
            <a:r>
              <a:rPr lang="es-ES" altLang="es-ES" sz="1600" b="1">
                <a:solidFill>
                  <a:srgbClr val="FFFF00"/>
                </a:solidFill>
                <a:effectLst>
                  <a:outerShdw blurRad="38100" dist="38100" dir="2700000" algn="tl">
                    <a:srgbClr val="000000"/>
                  </a:outerShdw>
                </a:effectLst>
              </a:rPr>
              <a:t>signo</a:t>
            </a:r>
            <a:endParaRPr lang="es-ES" altLang="es-ES" sz="1600"/>
          </a:p>
        </p:txBody>
      </p:sp>
      <p:graphicFrame>
        <p:nvGraphicFramePr>
          <p:cNvPr id="289345" name="Object 577"/>
          <p:cNvGraphicFramePr>
            <a:graphicFrameLocks noGrp="1" noChangeAspect="1"/>
          </p:cNvGraphicFramePr>
          <p:nvPr>
            <p:ph sz="quarter" idx="3"/>
          </p:nvPr>
        </p:nvGraphicFramePr>
        <p:xfrm>
          <a:off x="6732588" y="4581525"/>
          <a:ext cx="712787" cy="1019175"/>
        </p:xfrm>
        <a:graphic>
          <a:graphicData uri="http://schemas.openxmlformats.org/presentationml/2006/ole">
            <mc:AlternateContent xmlns:mc="http://schemas.openxmlformats.org/markup-compatibility/2006">
              <mc:Choice xmlns:v="urn:schemas-microsoft-com:vml" Requires="v">
                <p:oleObj spid="_x0000_s9425" name="Equation" r:id="rId5" imgW="177569" imgH="253670" progId="Equation.DSMT4">
                  <p:embed/>
                </p:oleObj>
              </mc:Choice>
              <mc:Fallback>
                <p:oleObj name="Equation" r:id="rId5" imgW="177569" imgH="253670" progId="Equation.DSMT4">
                  <p:embed/>
                  <p:pic>
                    <p:nvPicPr>
                      <p:cNvPr id="0" name="Object 5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4581525"/>
                        <a:ext cx="712787"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354" name="Text Box 586"/>
          <p:cNvSpPr txBox="1">
            <a:spLocks noChangeArrowheads="1"/>
          </p:cNvSpPr>
          <p:nvPr/>
        </p:nvSpPr>
        <p:spPr bwMode="auto">
          <a:xfrm>
            <a:off x="179388" y="0"/>
            <a:ext cx="89646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s-ES" altLang="es-ES" sz="2800" b="1">
                <a:solidFill>
                  <a:schemeClr val="tx2"/>
                </a:solidFill>
                <a:effectLst>
                  <a:outerShdw blurRad="38100" dist="38100" dir="2700000" algn="tl">
                    <a:srgbClr val="000000"/>
                  </a:outerShdw>
                </a:effectLst>
              </a:rPr>
              <a:t>Determinación de las Raíces de la Ecuación </a:t>
            </a:r>
          </a:p>
          <a:p>
            <a:pPr algn="ctr">
              <a:defRPr/>
            </a:pPr>
            <a:r>
              <a:rPr lang="es-ES" altLang="es-ES" sz="2800" b="1">
                <a:solidFill>
                  <a:srgbClr val="FFFF00"/>
                </a:solidFill>
                <a:effectLst>
                  <a:outerShdw blurRad="38100" dist="38100" dir="2700000" algn="tl">
                    <a:srgbClr val="000000"/>
                  </a:outerShdw>
                </a:effectLst>
              </a:rPr>
              <a:t>f(x) = x – 4 * sen(x) = 0</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9354"/>
                                        </p:tgtEl>
                                        <p:attrNameLst>
                                          <p:attrName>style.visibility</p:attrName>
                                        </p:attrNameLst>
                                      </p:cBhvr>
                                      <p:to>
                                        <p:strVal val="visible"/>
                                      </p:to>
                                    </p:set>
                                    <p:anim calcmode="lin" valueType="num">
                                      <p:cBhvr additive="base">
                                        <p:cTn id="7" dur="1000" fill="hold"/>
                                        <p:tgtEl>
                                          <p:spTgt spid="289354"/>
                                        </p:tgtEl>
                                        <p:attrNameLst>
                                          <p:attrName>ppt_x</p:attrName>
                                        </p:attrNameLst>
                                      </p:cBhvr>
                                      <p:tavLst>
                                        <p:tav tm="0">
                                          <p:val>
                                            <p:strVal val="#ppt_x"/>
                                          </p:val>
                                        </p:tav>
                                        <p:tav tm="100000">
                                          <p:val>
                                            <p:strVal val="#ppt_x"/>
                                          </p:val>
                                        </p:tav>
                                      </p:tavLst>
                                    </p:anim>
                                    <p:anim calcmode="lin" valueType="num">
                                      <p:cBhvr additive="base">
                                        <p:cTn id="8" dur="1000" fill="hold"/>
                                        <p:tgtEl>
                                          <p:spTgt spid="2893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89364"/>
                                        </p:tgtEl>
                                        <p:attrNameLst>
                                          <p:attrName>style.visibility</p:attrName>
                                        </p:attrNameLst>
                                      </p:cBhvr>
                                      <p:to>
                                        <p:strVal val="visible"/>
                                      </p:to>
                                    </p:set>
                                    <p:animEffect transition="in" filter="dissolve">
                                      <p:cBhvr>
                                        <p:cTn id="13" dur="500"/>
                                        <p:tgtEl>
                                          <p:spTgt spid="2893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89338"/>
                                        </p:tgtEl>
                                        <p:attrNameLst>
                                          <p:attrName>style.visibility</p:attrName>
                                        </p:attrNameLst>
                                      </p:cBhvr>
                                      <p:to>
                                        <p:strVal val="visible"/>
                                      </p:to>
                                    </p:set>
                                    <p:animEffect transition="in" filter="dissolve">
                                      <p:cBhvr>
                                        <p:cTn id="18" dur="500"/>
                                        <p:tgtEl>
                                          <p:spTgt spid="2893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89295"/>
                                        </p:tgtEl>
                                        <p:attrNameLst>
                                          <p:attrName>style.visibility</p:attrName>
                                        </p:attrNameLst>
                                      </p:cBhvr>
                                      <p:to>
                                        <p:strVal val="visible"/>
                                      </p:to>
                                    </p:set>
                                    <p:anim calcmode="lin" valueType="num">
                                      <p:cBhvr additive="base">
                                        <p:cTn id="23" dur="500" fill="hold"/>
                                        <p:tgtEl>
                                          <p:spTgt spid="289295"/>
                                        </p:tgtEl>
                                        <p:attrNameLst>
                                          <p:attrName>ppt_x</p:attrName>
                                        </p:attrNameLst>
                                      </p:cBhvr>
                                      <p:tavLst>
                                        <p:tav tm="0">
                                          <p:val>
                                            <p:strVal val="1+#ppt_w/2"/>
                                          </p:val>
                                        </p:tav>
                                        <p:tav tm="100000">
                                          <p:val>
                                            <p:strVal val="#ppt_x"/>
                                          </p:val>
                                        </p:tav>
                                      </p:tavLst>
                                    </p:anim>
                                    <p:anim calcmode="lin" valueType="num">
                                      <p:cBhvr additive="base">
                                        <p:cTn id="24" dur="500" fill="hold"/>
                                        <p:tgtEl>
                                          <p:spTgt spid="28929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89345"/>
                                        </p:tgtEl>
                                        <p:attrNameLst>
                                          <p:attrName>style.visibility</p:attrName>
                                        </p:attrNameLst>
                                      </p:cBhvr>
                                      <p:to>
                                        <p:strVal val="visible"/>
                                      </p:to>
                                    </p:set>
                                    <p:animEffect transition="in" filter="dissolve">
                                      <p:cBhvr>
                                        <p:cTn id="29" dur="500"/>
                                        <p:tgtEl>
                                          <p:spTgt spid="2893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89296"/>
                                        </p:tgtEl>
                                        <p:attrNameLst>
                                          <p:attrName>style.visibility</p:attrName>
                                        </p:attrNameLst>
                                      </p:cBhvr>
                                      <p:to>
                                        <p:strVal val="visible"/>
                                      </p:to>
                                    </p:set>
                                    <p:anim calcmode="lin" valueType="num">
                                      <p:cBhvr additive="base">
                                        <p:cTn id="34" dur="500" fill="hold"/>
                                        <p:tgtEl>
                                          <p:spTgt spid="289296"/>
                                        </p:tgtEl>
                                        <p:attrNameLst>
                                          <p:attrName>ppt_x</p:attrName>
                                        </p:attrNameLst>
                                      </p:cBhvr>
                                      <p:tavLst>
                                        <p:tav tm="0">
                                          <p:val>
                                            <p:strVal val="1+#ppt_w/2"/>
                                          </p:val>
                                        </p:tav>
                                        <p:tav tm="100000">
                                          <p:val>
                                            <p:strVal val="#ppt_x"/>
                                          </p:val>
                                        </p:tav>
                                      </p:tavLst>
                                    </p:anim>
                                    <p:anim calcmode="lin" valueType="num">
                                      <p:cBhvr additive="base">
                                        <p:cTn id="35" dur="500" fill="hold"/>
                                        <p:tgtEl>
                                          <p:spTgt spid="289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295" grpId="0"/>
      <p:bldP spid="289296" grpId="0"/>
      <p:bldP spid="2893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fecha"/>
          <p:cNvSpPr>
            <a:spLocks noGrp="1"/>
          </p:cNvSpPr>
          <p:nvPr>
            <p:ph type="dt" sz="quarter" idx="10"/>
          </p:nvPr>
        </p:nvSpPr>
        <p:spPr/>
        <p:txBody>
          <a:bodyPr/>
          <a:lstStyle/>
          <a:p>
            <a:pPr>
              <a:defRPr/>
            </a:pPr>
            <a:fld id="{A3185F0B-DBBB-40F5-945D-24931F459357}" type="datetime1">
              <a:rPr lang="es-ES" altLang="es-ES"/>
              <a:pPr>
                <a:defRPr/>
              </a:pPr>
              <a:t>27/08/2020</a:t>
            </a:fld>
            <a:endParaRPr lang="es-AR" altLang="es-ES"/>
          </a:p>
        </p:txBody>
      </p:sp>
      <p:sp>
        <p:nvSpPr>
          <p:cNvPr id="8" name="3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4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AF1D899-0F81-47C3-80CC-501C2791564A}" type="slidenum">
              <a:rPr lang="es-AR" altLang="es-ES">
                <a:solidFill>
                  <a:schemeClr val="tx2"/>
                </a:solidFill>
              </a:rPr>
              <a:pPr eaLnBrk="1" hangingPunct="1"/>
              <a:t>17</a:t>
            </a:fld>
            <a:endParaRPr lang="es-AR" altLang="es-ES">
              <a:solidFill>
                <a:schemeClr val="tx2"/>
              </a:solidFill>
            </a:endParaRPr>
          </a:p>
        </p:txBody>
      </p:sp>
      <p:sp>
        <p:nvSpPr>
          <p:cNvPr id="10245"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0246"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0247"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47142" name="Text Box 6"/>
          <p:cNvSpPr txBox="1">
            <a:spLocks noChangeArrowheads="1"/>
          </p:cNvSpPr>
          <p:nvPr/>
        </p:nvSpPr>
        <p:spPr bwMode="auto">
          <a:xfrm>
            <a:off x="2627313" y="188913"/>
            <a:ext cx="471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3600" b="1">
                <a:solidFill>
                  <a:schemeClr val="tx2"/>
                </a:solidFill>
                <a:effectLst>
                  <a:outerShdw blurRad="38100" dist="38100" dir="2700000" algn="tl">
                    <a:srgbClr val="000000"/>
                  </a:outerShdw>
                </a:effectLst>
              </a:rPr>
              <a:t>Búsqueda de las Raíces</a:t>
            </a:r>
          </a:p>
        </p:txBody>
      </p:sp>
      <p:pic>
        <p:nvPicPr>
          <p:cNvPr id="347146" name="Picture 10" descr="Grafica_funcion_0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7200" y="908050"/>
            <a:ext cx="82296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7142"/>
                                        </p:tgtEl>
                                        <p:attrNameLst>
                                          <p:attrName>style.visibility</p:attrName>
                                        </p:attrNameLst>
                                      </p:cBhvr>
                                      <p:to>
                                        <p:strVal val="visible"/>
                                      </p:to>
                                    </p:set>
                                    <p:anim calcmode="lin" valueType="num">
                                      <p:cBhvr additive="base">
                                        <p:cTn id="7" dur="1000" fill="hold"/>
                                        <p:tgtEl>
                                          <p:spTgt spid="347142"/>
                                        </p:tgtEl>
                                        <p:attrNameLst>
                                          <p:attrName>ppt_x</p:attrName>
                                        </p:attrNameLst>
                                      </p:cBhvr>
                                      <p:tavLst>
                                        <p:tav tm="0">
                                          <p:val>
                                            <p:strVal val="#ppt_x"/>
                                          </p:val>
                                        </p:tav>
                                        <p:tav tm="100000">
                                          <p:val>
                                            <p:strVal val="#ppt_x"/>
                                          </p:val>
                                        </p:tav>
                                      </p:tavLst>
                                    </p:anim>
                                    <p:anim calcmode="lin" valueType="num">
                                      <p:cBhvr additive="base">
                                        <p:cTn id="8" dur="1000" fill="hold"/>
                                        <p:tgtEl>
                                          <p:spTgt spid="3471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47146"/>
                                        </p:tgtEl>
                                        <p:attrNameLst>
                                          <p:attrName>style.visibility</p:attrName>
                                        </p:attrNameLst>
                                      </p:cBhvr>
                                      <p:to>
                                        <p:strVal val="visible"/>
                                      </p:to>
                                    </p:set>
                                    <p:animEffect transition="in" filter="dissolve">
                                      <p:cBhvr>
                                        <p:cTn id="13" dur="500"/>
                                        <p:tgtEl>
                                          <p:spTgt spid="34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fecha"/>
          <p:cNvSpPr>
            <a:spLocks noGrp="1"/>
          </p:cNvSpPr>
          <p:nvPr>
            <p:ph type="dt" sz="quarter" idx="10"/>
          </p:nvPr>
        </p:nvSpPr>
        <p:spPr/>
        <p:txBody>
          <a:bodyPr/>
          <a:lstStyle/>
          <a:p>
            <a:pPr>
              <a:defRPr/>
            </a:pPr>
            <a:fld id="{B776B84F-AB44-4103-9157-754DD7707AC9}" type="datetime1">
              <a:rPr lang="es-ES" altLang="es-ES"/>
              <a:pPr>
                <a:defRPr/>
              </a:pPr>
              <a:t>27/08/2020</a:t>
            </a:fld>
            <a:endParaRPr lang="es-AR" altLang="es-ES"/>
          </a:p>
        </p:txBody>
      </p:sp>
      <p:sp>
        <p:nvSpPr>
          <p:cNvPr id="7"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8D47D7C-0F79-4AFA-A780-9AA4150DA34B}" type="slidenum">
              <a:rPr lang="es-AR" altLang="es-ES">
                <a:solidFill>
                  <a:schemeClr val="tx2"/>
                </a:solidFill>
              </a:rPr>
              <a:pPr eaLnBrk="1" hangingPunct="1"/>
              <a:t>18</a:t>
            </a:fld>
            <a:endParaRPr lang="es-AR" altLang="es-ES">
              <a:solidFill>
                <a:schemeClr val="tx2"/>
              </a:solidFill>
            </a:endParaRPr>
          </a:p>
        </p:txBody>
      </p:sp>
      <p:sp>
        <p:nvSpPr>
          <p:cNvPr id="278531" name="Rectangle 3"/>
          <p:cNvSpPr>
            <a:spLocks noGrp="1" noChangeArrowheads="1"/>
          </p:cNvSpPr>
          <p:nvPr>
            <p:ph type="body" sz="half" idx="1"/>
          </p:nvPr>
        </p:nvSpPr>
        <p:spPr>
          <a:xfrm>
            <a:off x="395288" y="333375"/>
            <a:ext cx="8497887" cy="5040313"/>
          </a:xfrm>
        </p:spPr>
        <p:txBody>
          <a:bodyPr/>
          <a:lstStyle/>
          <a:p>
            <a:pPr algn="just" eaLnBrk="1" hangingPunct="1">
              <a:lnSpc>
                <a:spcPct val="8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rPr>
              <a:t>Luego, existe una raíz en el intervalo </a:t>
            </a:r>
            <a:r>
              <a:rPr lang="es-ES" altLang="es-ES" sz="2400" b="1" i="1" dirty="0" smtClean="0">
                <a:solidFill>
                  <a:srgbClr val="FFFF00"/>
                </a:solidFill>
                <a:latin typeface="Times New Roman" pitchFamily="18" charset="0"/>
              </a:rPr>
              <a:t>(</a:t>
            </a:r>
            <a:r>
              <a:rPr lang="es-ES" altLang="es-ES" sz="2400" b="1" i="1" dirty="0" smtClean="0">
                <a:solidFill>
                  <a:srgbClr val="FFFF00"/>
                </a:solidFill>
                <a:latin typeface="Times New Roman" pitchFamily="18" charset="0"/>
                <a:sym typeface="Symbol" pitchFamily="18" charset="2"/>
              </a:rPr>
              <a:t>3/4, )</a:t>
            </a:r>
            <a:r>
              <a:rPr lang="es-ES" altLang="es-ES" sz="2400" b="1" dirty="0" smtClean="0">
                <a:solidFill>
                  <a:schemeClr val="tx2"/>
                </a:solidFill>
                <a:latin typeface="Times New Roman" pitchFamily="18" charset="0"/>
                <a:sym typeface="Symbol" pitchFamily="18" charset="2"/>
              </a:rPr>
              <a:t>.</a:t>
            </a:r>
            <a:endParaRPr lang="es-ES" altLang="es-ES" sz="2400" b="1" i="1" dirty="0" smtClean="0">
              <a:solidFill>
                <a:schemeClr val="tx2"/>
              </a:solidFill>
              <a:latin typeface="Times New Roman" pitchFamily="18" charset="0"/>
              <a:sym typeface="Symbol" pitchFamily="18" charset="2"/>
            </a:endParaRPr>
          </a:p>
          <a:p>
            <a:pPr algn="just" eaLnBrk="1" hangingPunct="1">
              <a:lnSpc>
                <a:spcPct val="8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Entonces podemos elegir como primera aproximación a la solución el valor:</a:t>
            </a:r>
          </a:p>
          <a:p>
            <a:pPr algn="just" eaLnBrk="1" hangingPunct="1">
              <a:lnSpc>
                <a:spcPct val="8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8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8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Esto es, </a:t>
            </a:r>
            <a:r>
              <a:rPr lang="es-ES" altLang="es-ES" sz="2400" b="1" i="1" dirty="0" smtClean="0">
                <a:solidFill>
                  <a:srgbClr val="FFFF00"/>
                </a:solidFill>
                <a:latin typeface="Times New Roman" pitchFamily="18" charset="0"/>
                <a:sym typeface="Symbol" pitchFamily="18" charset="2"/>
              </a:rPr>
              <a:t>x</a:t>
            </a:r>
            <a:r>
              <a:rPr lang="es-ES" altLang="es-ES" sz="2400" b="1" i="1" baseline="-25000" dirty="0" smtClean="0">
                <a:solidFill>
                  <a:srgbClr val="FFFF00"/>
                </a:solidFill>
                <a:latin typeface="Times New Roman" pitchFamily="18" charset="0"/>
                <a:sym typeface="Symbol" pitchFamily="18" charset="2"/>
              </a:rPr>
              <a:t>0</a:t>
            </a:r>
            <a:r>
              <a:rPr lang="es-ES" altLang="es-ES" sz="2400" b="1" i="1" dirty="0" smtClean="0">
                <a:solidFill>
                  <a:srgbClr val="FFFF00"/>
                </a:solidFill>
                <a:latin typeface="Times New Roman" pitchFamily="18" charset="0"/>
                <a:sym typeface="Symbol" pitchFamily="18" charset="2"/>
              </a:rPr>
              <a:t> = 2.5</a:t>
            </a:r>
            <a:r>
              <a:rPr lang="es-ES" altLang="es-ES" sz="2400" b="1" dirty="0" smtClean="0">
                <a:solidFill>
                  <a:schemeClr val="tx2"/>
                </a:solidFill>
                <a:latin typeface="Times New Roman" pitchFamily="18" charset="0"/>
                <a:sym typeface="Symbol" pitchFamily="18" charset="2"/>
              </a:rPr>
              <a:t>  puede considerarse un valor aproximado de </a:t>
            </a:r>
            <a:r>
              <a:rPr lang="es-ES" altLang="es-ES" sz="2400" b="1" i="1" dirty="0" smtClean="0">
                <a:solidFill>
                  <a:srgbClr val="FFFF00"/>
                </a:solidFill>
                <a:latin typeface="Times New Roman" pitchFamily="18" charset="0"/>
                <a:sym typeface="Symbol" pitchFamily="18" charset="2"/>
              </a:rPr>
              <a:t>x*.</a:t>
            </a:r>
          </a:p>
          <a:p>
            <a:pPr algn="just" eaLnBrk="1" hangingPunct="1">
              <a:lnSpc>
                <a:spcPct val="8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Análogamente existe otra raíz en</a:t>
            </a:r>
            <a:r>
              <a:rPr lang="es-ES" altLang="es-ES" sz="2400" b="1" i="1" dirty="0" smtClean="0">
                <a:solidFill>
                  <a:srgbClr val="FFFF00"/>
                </a:solidFill>
                <a:latin typeface="Times New Roman" pitchFamily="18" charset="0"/>
                <a:sym typeface="Symbol" pitchFamily="18" charset="2"/>
              </a:rPr>
              <a:t> (</a:t>
            </a:r>
            <a:r>
              <a:rPr lang="es-ES" altLang="es-ES" sz="2400" b="1" i="1" dirty="0" smtClean="0">
                <a:solidFill>
                  <a:srgbClr val="FFFF00"/>
                </a:solidFill>
                <a:latin typeface="Times New Roman" pitchFamily="18" charset="0"/>
              </a:rPr>
              <a:t>-</a:t>
            </a:r>
            <a:r>
              <a:rPr lang="es-ES" altLang="es-ES" sz="2400" b="1" i="1" dirty="0" smtClean="0">
                <a:solidFill>
                  <a:srgbClr val="FFFF00"/>
                </a:solidFill>
                <a:latin typeface="Times New Roman" pitchFamily="18" charset="0"/>
                <a:sym typeface="Symbol" pitchFamily="18" charset="2"/>
              </a:rPr>
              <a:t>,</a:t>
            </a:r>
            <a:r>
              <a:rPr lang="es-ES" altLang="es-ES" sz="2400" b="1" i="1" dirty="0" smtClean="0">
                <a:solidFill>
                  <a:srgbClr val="FFFF00"/>
                </a:solidFill>
                <a:latin typeface="Times New Roman" pitchFamily="18" charset="0"/>
              </a:rPr>
              <a:t> -3</a:t>
            </a:r>
            <a:r>
              <a:rPr lang="es-ES" altLang="es-ES" sz="2400" b="1" i="1" dirty="0" smtClean="0">
                <a:solidFill>
                  <a:srgbClr val="FFFF00"/>
                </a:solidFill>
                <a:latin typeface="Times New Roman" pitchFamily="18" charset="0"/>
                <a:sym typeface="Symbol" pitchFamily="18" charset="2"/>
              </a:rPr>
              <a:t>/4)</a:t>
            </a:r>
            <a:r>
              <a:rPr lang="es-ES" altLang="es-ES" sz="2400" b="1" i="1" dirty="0" smtClean="0">
                <a:solidFill>
                  <a:schemeClr val="tx2"/>
                </a:solidFill>
                <a:latin typeface="Times New Roman" pitchFamily="18" charset="0"/>
                <a:sym typeface="Symbol" pitchFamily="18" charset="2"/>
              </a:rPr>
              <a:t> </a:t>
            </a:r>
            <a:r>
              <a:rPr lang="es-ES" altLang="es-ES" sz="2400" b="1" dirty="0" smtClean="0">
                <a:solidFill>
                  <a:schemeClr val="tx2"/>
                </a:solidFill>
                <a:latin typeface="Times New Roman" pitchFamily="18" charset="0"/>
                <a:sym typeface="Symbol" pitchFamily="18" charset="2"/>
              </a:rPr>
              <a:t>y un valor aproximado de esta raíz es:</a:t>
            </a:r>
          </a:p>
          <a:p>
            <a:pPr algn="just" eaLnBrk="1" hangingPunct="1">
              <a:lnSpc>
                <a:spcPct val="8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8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8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Existe una tercer raíz en </a:t>
            </a:r>
            <a:r>
              <a:rPr lang="es-ES" altLang="es-ES" sz="2400" b="1" i="1" dirty="0" smtClean="0">
                <a:solidFill>
                  <a:srgbClr val="FFFF00"/>
                </a:solidFill>
                <a:latin typeface="Times New Roman" pitchFamily="18" charset="0"/>
                <a:sym typeface="Symbol" pitchFamily="18" charset="2"/>
              </a:rPr>
              <a:t>x = 0</a:t>
            </a:r>
            <a:r>
              <a:rPr lang="es-ES" altLang="es-ES" sz="2400" b="1" dirty="0" smtClean="0">
                <a:solidFill>
                  <a:schemeClr val="tx2"/>
                </a:solidFill>
                <a:latin typeface="Times New Roman" pitchFamily="18" charset="0"/>
                <a:sym typeface="Symbol" pitchFamily="18" charset="2"/>
              </a:rPr>
              <a:t> cuya determinación resulta obvia. </a:t>
            </a:r>
          </a:p>
        </p:txBody>
      </p:sp>
      <p:graphicFrame>
        <p:nvGraphicFramePr>
          <p:cNvPr id="278538" name="Object 10"/>
          <p:cNvGraphicFramePr>
            <a:graphicFrameLocks noGrp="1" noChangeAspect="1"/>
          </p:cNvGraphicFramePr>
          <p:nvPr>
            <p:ph sz="quarter" idx="3"/>
          </p:nvPr>
        </p:nvGraphicFramePr>
        <p:xfrm>
          <a:off x="2843213" y="1484313"/>
          <a:ext cx="4373562" cy="763587"/>
        </p:xfrm>
        <a:graphic>
          <a:graphicData uri="http://schemas.openxmlformats.org/presentationml/2006/ole">
            <mc:AlternateContent xmlns:mc="http://schemas.openxmlformats.org/markup-compatibility/2006">
              <mc:Choice xmlns:v="urn:schemas-microsoft-com:vml" Requires="v">
                <p:oleObj spid="_x0000_s11393" name="Equation" r:id="rId3" imgW="2400300" imgH="419100" progId="Equation.DSMT4">
                  <p:embed/>
                </p:oleObj>
              </mc:Choice>
              <mc:Fallback>
                <p:oleObj name="Equation" r:id="rId3" imgW="2400300" imgH="4191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484313"/>
                        <a:ext cx="4373562"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41" name="Object 13"/>
          <p:cNvGraphicFramePr>
            <a:graphicFrameLocks noChangeAspect="1"/>
          </p:cNvGraphicFramePr>
          <p:nvPr/>
        </p:nvGraphicFramePr>
        <p:xfrm>
          <a:off x="2843213" y="3789363"/>
          <a:ext cx="4819650" cy="787400"/>
        </p:xfrm>
        <a:graphic>
          <a:graphicData uri="http://schemas.openxmlformats.org/presentationml/2006/ole">
            <mc:AlternateContent xmlns:mc="http://schemas.openxmlformats.org/markup-compatibility/2006">
              <mc:Choice xmlns:v="urn:schemas-microsoft-com:vml" Requires="v">
                <p:oleObj spid="_x0000_s11394" name="Equation" r:id="rId5" imgW="2565400" imgH="419100" progId="Equation.DSMT4">
                  <p:embed/>
                </p:oleObj>
              </mc:Choice>
              <mc:Fallback>
                <p:oleObj name="Equation" r:id="rId5" imgW="2565400" imgH="4191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89363"/>
                        <a:ext cx="48196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10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8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10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8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8538"/>
                                        </p:tgtEl>
                                        <p:attrNameLst>
                                          <p:attrName>style.visibility</p:attrName>
                                        </p:attrNameLst>
                                      </p:cBhvr>
                                      <p:to>
                                        <p:strVal val="visible"/>
                                      </p:to>
                                    </p:set>
                                    <p:anim calcmode="lin" valueType="num">
                                      <p:cBhvr additive="base">
                                        <p:cTn id="19" dur="1000" fill="hold"/>
                                        <p:tgtEl>
                                          <p:spTgt spid="278538"/>
                                        </p:tgtEl>
                                        <p:attrNameLst>
                                          <p:attrName>ppt_x</p:attrName>
                                        </p:attrNameLst>
                                      </p:cBhvr>
                                      <p:tavLst>
                                        <p:tav tm="0">
                                          <p:val>
                                            <p:strVal val="#ppt_x"/>
                                          </p:val>
                                        </p:tav>
                                        <p:tav tm="100000">
                                          <p:val>
                                            <p:strVal val="#ppt_x"/>
                                          </p:val>
                                        </p:tav>
                                      </p:tavLst>
                                    </p:anim>
                                    <p:anim calcmode="lin" valueType="num">
                                      <p:cBhvr additive="base">
                                        <p:cTn id="20" dur="1000" fill="hold"/>
                                        <p:tgtEl>
                                          <p:spTgt spid="27853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8531">
                                            <p:txEl>
                                              <p:pRg st="4" end="4"/>
                                            </p:txEl>
                                          </p:spTgt>
                                        </p:tgtEl>
                                        <p:attrNameLst>
                                          <p:attrName>style.visibility</p:attrName>
                                        </p:attrNameLst>
                                      </p:cBhvr>
                                      <p:to>
                                        <p:strVal val="visible"/>
                                      </p:to>
                                    </p:set>
                                    <p:anim calcmode="lin" valueType="num">
                                      <p:cBhvr additive="base">
                                        <p:cTn id="25" dur="1000" fill="hold"/>
                                        <p:tgtEl>
                                          <p:spTgt spid="278531">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8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8531">
                                            <p:txEl>
                                              <p:pRg st="5" end="5"/>
                                            </p:txEl>
                                          </p:spTgt>
                                        </p:tgtEl>
                                        <p:attrNameLst>
                                          <p:attrName>style.visibility</p:attrName>
                                        </p:attrNameLst>
                                      </p:cBhvr>
                                      <p:to>
                                        <p:strVal val="visible"/>
                                      </p:to>
                                    </p:set>
                                    <p:anim calcmode="lin" valueType="num">
                                      <p:cBhvr additive="base">
                                        <p:cTn id="31" dur="1000" fill="hold"/>
                                        <p:tgtEl>
                                          <p:spTgt spid="278531">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8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8541"/>
                                        </p:tgtEl>
                                        <p:attrNameLst>
                                          <p:attrName>style.visibility</p:attrName>
                                        </p:attrNameLst>
                                      </p:cBhvr>
                                      <p:to>
                                        <p:strVal val="visible"/>
                                      </p:to>
                                    </p:set>
                                    <p:anim calcmode="lin" valueType="num">
                                      <p:cBhvr additive="base">
                                        <p:cTn id="37" dur="1000" fill="hold"/>
                                        <p:tgtEl>
                                          <p:spTgt spid="278541"/>
                                        </p:tgtEl>
                                        <p:attrNameLst>
                                          <p:attrName>ppt_x</p:attrName>
                                        </p:attrNameLst>
                                      </p:cBhvr>
                                      <p:tavLst>
                                        <p:tav tm="0">
                                          <p:val>
                                            <p:strVal val="#ppt_x"/>
                                          </p:val>
                                        </p:tav>
                                        <p:tav tm="100000">
                                          <p:val>
                                            <p:strVal val="#ppt_x"/>
                                          </p:val>
                                        </p:tav>
                                      </p:tavLst>
                                    </p:anim>
                                    <p:anim calcmode="lin" valueType="num">
                                      <p:cBhvr additive="base">
                                        <p:cTn id="38" dur="1000" fill="hold"/>
                                        <p:tgtEl>
                                          <p:spTgt spid="27854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8531">
                                            <p:txEl>
                                              <p:pRg st="8" end="8"/>
                                            </p:txEl>
                                          </p:spTgt>
                                        </p:tgtEl>
                                        <p:attrNameLst>
                                          <p:attrName>style.visibility</p:attrName>
                                        </p:attrNameLst>
                                      </p:cBhvr>
                                      <p:to>
                                        <p:strVal val="visible"/>
                                      </p:to>
                                    </p:set>
                                    <p:anim calcmode="lin" valueType="num">
                                      <p:cBhvr additive="base">
                                        <p:cTn id="43" dur="1000" fill="hold"/>
                                        <p:tgtEl>
                                          <p:spTgt spid="278531">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785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Marcador de fecha"/>
          <p:cNvSpPr>
            <a:spLocks noGrp="1"/>
          </p:cNvSpPr>
          <p:nvPr>
            <p:ph type="dt" sz="quarter" idx="10"/>
          </p:nvPr>
        </p:nvSpPr>
        <p:spPr/>
        <p:txBody>
          <a:bodyPr/>
          <a:lstStyle/>
          <a:p>
            <a:pPr>
              <a:defRPr/>
            </a:pPr>
            <a:fld id="{454ABA3B-5A47-4B99-88B6-A5ED2974A17B}" type="datetime1">
              <a:rPr lang="es-ES" altLang="es-ES"/>
              <a:pPr>
                <a:defRPr/>
              </a:pPr>
              <a:t>27/08/2020</a:t>
            </a:fld>
            <a:endParaRPr lang="es-AR" altLang="es-ES"/>
          </a:p>
        </p:txBody>
      </p:sp>
      <p:sp>
        <p:nvSpPr>
          <p:cNvPr id="11"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2"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108E0E8-FDD3-4444-9EDF-20C73A9D9FE9}" type="slidenum">
              <a:rPr lang="es-AR" altLang="es-ES">
                <a:solidFill>
                  <a:schemeClr val="tx2"/>
                </a:solidFill>
              </a:rPr>
              <a:pPr eaLnBrk="1" hangingPunct="1"/>
              <a:t>19</a:t>
            </a:fld>
            <a:endParaRPr lang="es-AR" altLang="es-ES">
              <a:solidFill>
                <a:schemeClr val="tx2"/>
              </a:solidFill>
            </a:endParaRPr>
          </a:p>
        </p:txBody>
      </p:sp>
      <p:sp>
        <p:nvSpPr>
          <p:cNvPr id="282628" name="Rectangle 4"/>
          <p:cNvSpPr>
            <a:spLocks noChangeArrowheads="1"/>
          </p:cNvSpPr>
          <p:nvPr/>
        </p:nvSpPr>
        <p:spPr bwMode="auto">
          <a:xfrm>
            <a:off x="0" y="333375"/>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9pPr>
          </a:lstStyle>
          <a:p>
            <a:pPr algn="just">
              <a:lnSpc>
                <a:spcPct val="80000"/>
              </a:lnSpc>
              <a:spcBef>
                <a:spcPct val="35000"/>
              </a:spcBef>
              <a:buFont typeface="Wingdings" pitchFamily="2" charset="2"/>
              <a:buNone/>
              <a:defRPr/>
            </a:pPr>
            <a:r>
              <a:rPr lang="es-ES" altLang="es-ES" sz="2400" b="1" smtClean="0">
                <a:solidFill>
                  <a:srgbClr val="FFFF00"/>
                </a:solidFill>
                <a:latin typeface="Times New Roman" pitchFamily="18" charset="0"/>
              </a:rPr>
              <a:t>Paso 2: </a:t>
            </a:r>
            <a:r>
              <a:rPr lang="es-ES" altLang="es-ES" sz="2400" b="1" smtClean="0">
                <a:solidFill>
                  <a:schemeClr val="tx2"/>
                </a:solidFill>
                <a:latin typeface="Times New Roman" pitchFamily="18" charset="0"/>
              </a:rPr>
              <a:t>Mejorar la solución mediante la simple repetición del método o mediante la implementación de un método más refinado hasta lograr el grado de precisión requerido.</a:t>
            </a:r>
          </a:p>
        </p:txBody>
      </p:sp>
      <p:sp>
        <p:nvSpPr>
          <p:cNvPr id="282629" name="Rectangle 5"/>
          <p:cNvSpPr>
            <a:spLocks noChangeArrowheads="1"/>
          </p:cNvSpPr>
          <p:nvPr/>
        </p:nvSpPr>
        <p:spPr bwMode="auto">
          <a:xfrm>
            <a:off x="179388" y="1412875"/>
            <a:ext cx="8856662"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28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accent2"/>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2"/>
              </a:buClr>
              <a:buChar char="•"/>
              <a:defRPr>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n"/>
              <a:defRPr>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n"/>
              <a:defRPr>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n"/>
              <a:defRPr>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n"/>
              <a:defRPr>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n"/>
              <a:defRPr>
                <a:solidFill>
                  <a:schemeClr val="tx1"/>
                </a:solidFill>
                <a:effectLst>
                  <a:outerShdw blurRad="38100" dist="38100" dir="2700000" algn="tl">
                    <a:srgbClr val="000000"/>
                  </a:outerShdw>
                </a:effectLst>
                <a:latin typeface="Verdana" pitchFamily="34" charset="0"/>
              </a:defRPr>
            </a:lvl9pPr>
          </a:lstStyle>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rPr>
              <a:t>Para el caso de la raíz positiva, evaluamos la función en el punto medio, así:</a:t>
            </a:r>
          </a:p>
          <a:p>
            <a:pPr algn="just">
              <a:spcBef>
                <a:spcPct val="25000"/>
              </a:spcBef>
              <a:buSzTx/>
              <a:buFont typeface="Wingdings" pitchFamily="2" charset="2"/>
              <a:buNone/>
              <a:defRPr/>
            </a:pPr>
            <a:endParaRPr lang="es-ES" altLang="es-ES" sz="1800" b="1" i="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sym typeface="Symbol" pitchFamily="18" charset="2"/>
              </a:rPr>
              <a:t>Adoptamos:</a:t>
            </a:r>
          </a:p>
          <a:p>
            <a:pPr algn="just">
              <a:spcBef>
                <a:spcPct val="25000"/>
              </a:spcBef>
              <a:buSzTx/>
              <a:buFont typeface="Wingdings" pitchFamily="2" charset="2"/>
              <a:buNone/>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sym typeface="Symbol" pitchFamily="18" charset="2"/>
              </a:rPr>
              <a:t>Luego, la aproximación siguiente es:</a:t>
            </a:r>
          </a:p>
          <a:p>
            <a:pPr algn="just">
              <a:spcBef>
                <a:spcPct val="25000"/>
              </a:spcBef>
              <a:buSzTx/>
              <a:buFont typeface="Wingdings" pitchFamily="2" charset="2"/>
              <a:buNone/>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None/>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sym typeface="Symbol" pitchFamily="18" charset="2"/>
              </a:rPr>
              <a:t>Luego, evaluamos la función en la nueva aproximación:</a:t>
            </a:r>
          </a:p>
          <a:p>
            <a:pPr algn="just">
              <a:spcBef>
                <a:spcPct val="25000"/>
              </a:spcBef>
              <a:buSzTx/>
              <a:buFont typeface="Wingdings" pitchFamily="2" charset="2"/>
              <a:buChar char="Ø"/>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sym typeface="Symbol" pitchFamily="18" charset="2"/>
              </a:rPr>
              <a:t>Hacemos:</a:t>
            </a:r>
          </a:p>
          <a:p>
            <a:pPr algn="just">
              <a:spcBef>
                <a:spcPct val="25000"/>
              </a:spcBef>
              <a:buSzTx/>
              <a:buFont typeface="Wingdings" pitchFamily="2" charset="2"/>
              <a:buChar char="Ø"/>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Char char="Ø"/>
              <a:defRPr/>
            </a:pPr>
            <a:r>
              <a:rPr lang="es-ES" altLang="es-ES" sz="1800" b="1" dirty="0" smtClean="0">
                <a:solidFill>
                  <a:schemeClr val="tx2"/>
                </a:solidFill>
                <a:latin typeface="Times New Roman" pitchFamily="18" charset="0"/>
                <a:sym typeface="Symbol" pitchFamily="18" charset="2"/>
              </a:rPr>
              <a:t>De donde:</a:t>
            </a:r>
          </a:p>
          <a:p>
            <a:pPr algn="just">
              <a:spcBef>
                <a:spcPct val="25000"/>
              </a:spcBef>
              <a:buSzTx/>
              <a:buFont typeface="Wingdings" pitchFamily="2" charset="2"/>
              <a:buChar char="Ø"/>
              <a:defRPr/>
            </a:pPr>
            <a:endParaRPr lang="es-ES" altLang="es-ES" sz="1800" b="1" dirty="0" smtClean="0">
              <a:solidFill>
                <a:schemeClr val="tx2"/>
              </a:solidFill>
              <a:latin typeface="Times New Roman" pitchFamily="18" charset="0"/>
              <a:sym typeface="Symbol" pitchFamily="18" charset="2"/>
            </a:endParaRPr>
          </a:p>
          <a:p>
            <a:pPr algn="just">
              <a:spcBef>
                <a:spcPct val="25000"/>
              </a:spcBef>
              <a:buSzTx/>
              <a:buFont typeface="Wingdings" pitchFamily="2" charset="2"/>
              <a:buNone/>
              <a:defRPr/>
            </a:pPr>
            <a:r>
              <a:rPr lang="es-ES" altLang="es-ES" sz="1800" b="1" dirty="0" smtClean="0">
                <a:solidFill>
                  <a:schemeClr val="tx2"/>
                </a:solidFill>
                <a:latin typeface="Times New Roman" pitchFamily="18" charset="0"/>
                <a:sym typeface="Symbol" pitchFamily="18" charset="2"/>
              </a:rPr>
              <a:t>	y así sucesivamente hasta un grado preestablecido de exactitud.</a:t>
            </a:r>
          </a:p>
        </p:txBody>
      </p:sp>
      <p:graphicFrame>
        <p:nvGraphicFramePr>
          <p:cNvPr id="282630" name="Object 6"/>
          <p:cNvGraphicFramePr>
            <a:graphicFrameLocks noChangeAspect="1"/>
          </p:cNvGraphicFramePr>
          <p:nvPr/>
        </p:nvGraphicFramePr>
        <p:xfrm>
          <a:off x="3635375" y="1773238"/>
          <a:ext cx="2744788" cy="430212"/>
        </p:xfrm>
        <a:graphic>
          <a:graphicData uri="http://schemas.openxmlformats.org/presentationml/2006/ole">
            <mc:AlternateContent xmlns:mc="http://schemas.openxmlformats.org/markup-compatibility/2006">
              <mc:Choice xmlns:v="urn:schemas-microsoft-com:vml" Requires="v">
                <p:oleObj spid="_x0000_s12662" name="Equation" r:id="rId3" imgW="1625600" imgH="254000" progId="Equation.DSMT4">
                  <p:embed/>
                </p:oleObj>
              </mc:Choice>
              <mc:Fallback>
                <p:oleObj name="Equation" r:id="rId3" imgW="1625600" imgH="254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773238"/>
                        <a:ext cx="2744788"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1" name="Object 7"/>
          <p:cNvGraphicFramePr>
            <a:graphicFrameLocks noChangeAspect="1"/>
          </p:cNvGraphicFramePr>
          <p:nvPr/>
        </p:nvGraphicFramePr>
        <p:xfrm>
          <a:off x="3419475" y="2205038"/>
          <a:ext cx="3500438" cy="658812"/>
        </p:xfrm>
        <a:graphic>
          <a:graphicData uri="http://schemas.openxmlformats.org/presentationml/2006/ole">
            <mc:AlternateContent xmlns:mc="http://schemas.openxmlformats.org/markup-compatibility/2006">
              <mc:Choice xmlns:v="urn:schemas-microsoft-com:vml" Requires="v">
                <p:oleObj spid="_x0000_s12663" name="Equation" r:id="rId5" imgW="2159000" imgH="406400" progId="Equation.DSMT4">
                  <p:embed/>
                </p:oleObj>
              </mc:Choice>
              <mc:Fallback>
                <p:oleObj name="Equation" r:id="rId5" imgW="2159000" imgH="406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205038"/>
                        <a:ext cx="3500438"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2" name="Object 8"/>
          <p:cNvGraphicFramePr>
            <a:graphicFrameLocks noChangeAspect="1"/>
          </p:cNvGraphicFramePr>
          <p:nvPr/>
        </p:nvGraphicFramePr>
        <p:xfrm>
          <a:off x="3132138" y="3213100"/>
          <a:ext cx="3840162" cy="677863"/>
        </p:xfrm>
        <a:graphic>
          <a:graphicData uri="http://schemas.openxmlformats.org/presentationml/2006/ole">
            <mc:AlternateContent xmlns:mc="http://schemas.openxmlformats.org/markup-compatibility/2006">
              <mc:Choice xmlns:v="urn:schemas-microsoft-com:vml" Requires="v">
                <p:oleObj spid="_x0000_s12664" name="Equation" r:id="rId7" imgW="2374900" imgH="419100" progId="Equation.DSMT4">
                  <p:embed/>
                </p:oleObj>
              </mc:Choice>
              <mc:Fallback>
                <p:oleObj name="Equation" r:id="rId7" imgW="2374900" imgH="4191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213100"/>
                        <a:ext cx="3840162"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3" name="Object 9"/>
          <p:cNvGraphicFramePr>
            <a:graphicFrameLocks noChangeAspect="1"/>
          </p:cNvGraphicFramePr>
          <p:nvPr/>
        </p:nvGraphicFramePr>
        <p:xfrm>
          <a:off x="3276600" y="4221163"/>
          <a:ext cx="3155950" cy="415925"/>
        </p:xfrm>
        <a:graphic>
          <a:graphicData uri="http://schemas.openxmlformats.org/presentationml/2006/ole">
            <mc:AlternateContent xmlns:mc="http://schemas.openxmlformats.org/markup-compatibility/2006">
              <mc:Choice xmlns:v="urn:schemas-microsoft-com:vml" Requires="v">
                <p:oleObj spid="_x0000_s12665" name="Equation" r:id="rId9" imgW="1930400" imgH="254000" progId="Equation.DSMT4">
                  <p:embed/>
                </p:oleObj>
              </mc:Choice>
              <mc:Fallback>
                <p:oleObj name="Equation" r:id="rId9" imgW="1930400" imgH="254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221163"/>
                        <a:ext cx="31559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4" name="Object 10"/>
          <p:cNvGraphicFramePr>
            <a:graphicFrameLocks noChangeAspect="1"/>
          </p:cNvGraphicFramePr>
          <p:nvPr/>
        </p:nvGraphicFramePr>
        <p:xfrm>
          <a:off x="3276600" y="4797425"/>
          <a:ext cx="3262313" cy="438150"/>
        </p:xfrm>
        <a:graphic>
          <a:graphicData uri="http://schemas.openxmlformats.org/presentationml/2006/ole">
            <mc:AlternateContent xmlns:mc="http://schemas.openxmlformats.org/markup-compatibility/2006">
              <mc:Choice xmlns:v="urn:schemas-microsoft-com:vml" Requires="v">
                <p:oleObj spid="_x0000_s12666" name="Equation" r:id="rId11" imgW="1790700" imgH="241300" progId="Equation.DSMT4">
                  <p:embed/>
                </p:oleObj>
              </mc:Choice>
              <mc:Fallback>
                <p:oleObj name="Equation" r:id="rId11" imgW="1790700" imgH="2413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4797425"/>
                        <a:ext cx="32623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5" name="Object 11"/>
          <p:cNvGraphicFramePr>
            <a:graphicFrameLocks noChangeAspect="1"/>
          </p:cNvGraphicFramePr>
          <p:nvPr/>
        </p:nvGraphicFramePr>
        <p:xfrm>
          <a:off x="2987675" y="5300663"/>
          <a:ext cx="3717925" cy="652462"/>
        </p:xfrm>
        <a:graphic>
          <a:graphicData uri="http://schemas.openxmlformats.org/presentationml/2006/ole">
            <mc:AlternateContent xmlns:mc="http://schemas.openxmlformats.org/markup-compatibility/2006">
              <mc:Choice xmlns:v="urn:schemas-microsoft-com:vml" Requires="v">
                <p:oleObj spid="_x0000_s12667" name="Equation" r:id="rId13" imgW="2387600" imgH="419100" progId="Equation.DSMT4">
                  <p:embed/>
                </p:oleObj>
              </mc:Choice>
              <mc:Fallback>
                <p:oleObj name="Equation" r:id="rId13" imgW="2387600" imgH="4191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5300663"/>
                        <a:ext cx="3717925"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2628">
                                            <p:txEl>
                                              <p:pRg st="0" end="0"/>
                                            </p:txEl>
                                          </p:spTgt>
                                        </p:tgtEl>
                                        <p:attrNameLst>
                                          <p:attrName>style.visibility</p:attrName>
                                        </p:attrNameLst>
                                      </p:cBhvr>
                                      <p:to>
                                        <p:strVal val="visible"/>
                                      </p:to>
                                    </p:set>
                                    <p:anim calcmode="lin" valueType="num">
                                      <p:cBhvr additive="base">
                                        <p:cTn id="7" dur="1000" fill="hold"/>
                                        <p:tgtEl>
                                          <p:spTgt spid="28262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2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9">
                                            <p:txEl>
                                              <p:pRg st="0" end="0"/>
                                            </p:txEl>
                                          </p:spTgt>
                                        </p:tgtEl>
                                        <p:attrNameLst>
                                          <p:attrName>style.visibility</p:attrName>
                                        </p:attrNameLst>
                                      </p:cBhvr>
                                      <p:to>
                                        <p:strVal val="visible"/>
                                      </p:to>
                                    </p:set>
                                    <p:anim calcmode="lin" valueType="num">
                                      <p:cBhvr additive="base">
                                        <p:cTn id="13" dur="1000" fill="hold"/>
                                        <p:tgtEl>
                                          <p:spTgt spid="282629">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2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2630"/>
                                        </p:tgtEl>
                                        <p:attrNameLst>
                                          <p:attrName>style.visibility</p:attrName>
                                        </p:attrNameLst>
                                      </p:cBhvr>
                                      <p:to>
                                        <p:strVal val="visible"/>
                                      </p:to>
                                    </p:set>
                                    <p:anim calcmode="lin" valueType="num">
                                      <p:cBhvr additive="base">
                                        <p:cTn id="19" dur="1000" fill="hold"/>
                                        <p:tgtEl>
                                          <p:spTgt spid="282630"/>
                                        </p:tgtEl>
                                        <p:attrNameLst>
                                          <p:attrName>ppt_x</p:attrName>
                                        </p:attrNameLst>
                                      </p:cBhvr>
                                      <p:tavLst>
                                        <p:tav tm="0">
                                          <p:val>
                                            <p:strVal val="#ppt_x"/>
                                          </p:val>
                                        </p:tav>
                                        <p:tav tm="100000">
                                          <p:val>
                                            <p:strVal val="#ppt_x"/>
                                          </p:val>
                                        </p:tav>
                                      </p:tavLst>
                                    </p:anim>
                                    <p:anim calcmode="lin" valueType="num">
                                      <p:cBhvr additive="base">
                                        <p:cTn id="20" dur="1000" fill="hold"/>
                                        <p:tgtEl>
                                          <p:spTgt spid="28263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9">
                                            <p:txEl>
                                              <p:pRg st="2" end="2"/>
                                            </p:txEl>
                                          </p:spTgt>
                                        </p:tgtEl>
                                        <p:attrNameLst>
                                          <p:attrName>style.visibility</p:attrName>
                                        </p:attrNameLst>
                                      </p:cBhvr>
                                      <p:to>
                                        <p:strVal val="visible"/>
                                      </p:to>
                                    </p:set>
                                    <p:anim calcmode="lin" valueType="num">
                                      <p:cBhvr additive="base">
                                        <p:cTn id="25" dur="1000" fill="hold"/>
                                        <p:tgtEl>
                                          <p:spTgt spid="282629">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826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82631"/>
                                        </p:tgtEl>
                                        <p:attrNameLst>
                                          <p:attrName>style.visibility</p:attrName>
                                        </p:attrNameLst>
                                      </p:cBhvr>
                                      <p:to>
                                        <p:strVal val="visible"/>
                                      </p:to>
                                    </p:set>
                                    <p:anim calcmode="lin" valueType="num">
                                      <p:cBhvr additive="base">
                                        <p:cTn id="31" dur="1000" fill="hold"/>
                                        <p:tgtEl>
                                          <p:spTgt spid="282631"/>
                                        </p:tgtEl>
                                        <p:attrNameLst>
                                          <p:attrName>ppt_x</p:attrName>
                                        </p:attrNameLst>
                                      </p:cBhvr>
                                      <p:tavLst>
                                        <p:tav tm="0">
                                          <p:val>
                                            <p:strVal val="#ppt_x"/>
                                          </p:val>
                                        </p:tav>
                                        <p:tav tm="100000">
                                          <p:val>
                                            <p:strVal val="#ppt_x"/>
                                          </p:val>
                                        </p:tav>
                                      </p:tavLst>
                                    </p:anim>
                                    <p:anim calcmode="lin" valueType="num">
                                      <p:cBhvr additive="base">
                                        <p:cTn id="32" dur="1000" fill="hold"/>
                                        <p:tgtEl>
                                          <p:spTgt spid="28263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2629">
                                            <p:txEl>
                                              <p:pRg st="4" end="4"/>
                                            </p:txEl>
                                          </p:spTgt>
                                        </p:tgtEl>
                                        <p:attrNameLst>
                                          <p:attrName>style.visibility</p:attrName>
                                        </p:attrNameLst>
                                      </p:cBhvr>
                                      <p:to>
                                        <p:strVal val="visible"/>
                                      </p:to>
                                    </p:set>
                                    <p:anim calcmode="lin" valueType="num">
                                      <p:cBhvr additive="base">
                                        <p:cTn id="37" dur="1000" fill="hold"/>
                                        <p:tgtEl>
                                          <p:spTgt spid="282629">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826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82632"/>
                                        </p:tgtEl>
                                        <p:attrNameLst>
                                          <p:attrName>style.visibility</p:attrName>
                                        </p:attrNameLst>
                                      </p:cBhvr>
                                      <p:to>
                                        <p:strVal val="visible"/>
                                      </p:to>
                                    </p:set>
                                    <p:anim calcmode="lin" valueType="num">
                                      <p:cBhvr additive="base">
                                        <p:cTn id="43" dur="1000" fill="hold"/>
                                        <p:tgtEl>
                                          <p:spTgt spid="282632"/>
                                        </p:tgtEl>
                                        <p:attrNameLst>
                                          <p:attrName>ppt_x</p:attrName>
                                        </p:attrNameLst>
                                      </p:cBhvr>
                                      <p:tavLst>
                                        <p:tav tm="0">
                                          <p:val>
                                            <p:strVal val="#ppt_x"/>
                                          </p:val>
                                        </p:tav>
                                        <p:tav tm="100000">
                                          <p:val>
                                            <p:strVal val="#ppt_x"/>
                                          </p:val>
                                        </p:tav>
                                      </p:tavLst>
                                    </p:anim>
                                    <p:anim calcmode="lin" valueType="num">
                                      <p:cBhvr additive="base">
                                        <p:cTn id="44" dur="1000" fill="hold"/>
                                        <p:tgtEl>
                                          <p:spTgt spid="28263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82629">
                                            <p:txEl>
                                              <p:pRg st="7" end="7"/>
                                            </p:txEl>
                                          </p:spTgt>
                                        </p:tgtEl>
                                        <p:attrNameLst>
                                          <p:attrName>style.visibility</p:attrName>
                                        </p:attrNameLst>
                                      </p:cBhvr>
                                      <p:to>
                                        <p:strVal val="visible"/>
                                      </p:to>
                                    </p:set>
                                    <p:anim calcmode="lin" valueType="num">
                                      <p:cBhvr additive="base">
                                        <p:cTn id="49" dur="1000" fill="hold"/>
                                        <p:tgtEl>
                                          <p:spTgt spid="282629">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8262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82633"/>
                                        </p:tgtEl>
                                        <p:attrNameLst>
                                          <p:attrName>style.visibility</p:attrName>
                                        </p:attrNameLst>
                                      </p:cBhvr>
                                      <p:to>
                                        <p:strVal val="visible"/>
                                      </p:to>
                                    </p:set>
                                    <p:anim calcmode="lin" valueType="num">
                                      <p:cBhvr additive="base">
                                        <p:cTn id="55" dur="1000" fill="hold"/>
                                        <p:tgtEl>
                                          <p:spTgt spid="282633"/>
                                        </p:tgtEl>
                                        <p:attrNameLst>
                                          <p:attrName>ppt_x</p:attrName>
                                        </p:attrNameLst>
                                      </p:cBhvr>
                                      <p:tavLst>
                                        <p:tav tm="0">
                                          <p:val>
                                            <p:strVal val="#ppt_x"/>
                                          </p:val>
                                        </p:tav>
                                        <p:tav tm="100000">
                                          <p:val>
                                            <p:strVal val="#ppt_x"/>
                                          </p:val>
                                        </p:tav>
                                      </p:tavLst>
                                    </p:anim>
                                    <p:anim calcmode="lin" valueType="num">
                                      <p:cBhvr additive="base">
                                        <p:cTn id="56" dur="1000" fill="hold"/>
                                        <p:tgtEl>
                                          <p:spTgt spid="28263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2629">
                                            <p:txEl>
                                              <p:pRg st="9" end="9"/>
                                            </p:txEl>
                                          </p:spTgt>
                                        </p:tgtEl>
                                        <p:attrNameLst>
                                          <p:attrName>style.visibility</p:attrName>
                                        </p:attrNameLst>
                                      </p:cBhvr>
                                      <p:to>
                                        <p:strVal val="visible"/>
                                      </p:to>
                                    </p:set>
                                    <p:anim calcmode="lin" valueType="num">
                                      <p:cBhvr additive="base">
                                        <p:cTn id="61" dur="1000" fill="hold"/>
                                        <p:tgtEl>
                                          <p:spTgt spid="282629">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28262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82634"/>
                                        </p:tgtEl>
                                        <p:attrNameLst>
                                          <p:attrName>style.visibility</p:attrName>
                                        </p:attrNameLst>
                                      </p:cBhvr>
                                      <p:to>
                                        <p:strVal val="visible"/>
                                      </p:to>
                                    </p:set>
                                    <p:anim calcmode="lin" valueType="num">
                                      <p:cBhvr additive="base">
                                        <p:cTn id="67" dur="1000" fill="hold"/>
                                        <p:tgtEl>
                                          <p:spTgt spid="282634"/>
                                        </p:tgtEl>
                                        <p:attrNameLst>
                                          <p:attrName>ppt_x</p:attrName>
                                        </p:attrNameLst>
                                      </p:cBhvr>
                                      <p:tavLst>
                                        <p:tav tm="0">
                                          <p:val>
                                            <p:strVal val="#ppt_x"/>
                                          </p:val>
                                        </p:tav>
                                        <p:tav tm="100000">
                                          <p:val>
                                            <p:strVal val="#ppt_x"/>
                                          </p:val>
                                        </p:tav>
                                      </p:tavLst>
                                    </p:anim>
                                    <p:anim calcmode="lin" valueType="num">
                                      <p:cBhvr additive="base">
                                        <p:cTn id="68" dur="1000" fill="hold"/>
                                        <p:tgtEl>
                                          <p:spTgt spid="28263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82629">
                                            <p:txEl>
                                              <p:pRg st="11" end="11"/>
                                            </p:txEl>
                                          </p:spTgt>
                                        </p:tgtEl>
                                        <p:attrNameLst>
                                          <p:attrName>style.visibility</p:attrName>
                                        </p:attrNameLst>
                                      </p:cBhvr>
                                      <p:to>
                                        <p:strVal val="visible"/>
                                      </p:to>
                                    </p:set>
                                    <p:anim calcmode="lin" valueType="num">
                                      <p:cBhvr additive="base">
                                        <p:cTn id="73" dur="1000" fill="hold"/>
                                        <p:tgtEl>
                                          <p:spTgt spid="282629">
                                            <p:txEl>
                                              <p:pRg st="11" end="11"/>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28262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82635"/>
                                        </p:tgtEl>
                                        <p:attrNameLst>
                                          <p:attrName>style.visibility</p:attrName>
                                        </p:attrNameLst>
                                      </p:cBhvr>
                                      <p:to>
                                        <p:strVal val="visible"/>
                                      </p:to>
                                    </p:set>
                                    <p:anim calcmode="lin" valueType="num">
                                      <p:cBhvr additive="base">
                                        <p:cTn id="79" dur="1000" fill="hold"/>
                                        <p:tgtEl>
                                          <p:spTgt spid="282635"/>
                                        </p:tgtEl>
                                        <p:attrNameLst>
                                          <p:attrName>ppt_x</p:attrName>
                                        </p:attrNameLst>
                                      </p:cBhvr>
                                      <p:tavLst>
                                        <p:tav tm="0">
                                          <p:val>
                                            <p:strVal val="#ppt_x"/>
                                          </p:val>
                                        </p:tav>
                                        <p:tav tm="100000">
                                          <p:val>
                                            <p:strVal val="#ppt_x"/>
                                          </p:val>
                                        </p:tav>
                                      </p:tavLst>
                                    </p:anim>
                                    <p:anim calcmode="lin" valueType="num">
                                      <p:cBhvr additive="base">
                                        <p:cTn id="80" dur="1000" fill="hold"/>
                                        <p:tgtEl>
                                          <p:spTgt spid="282635"/>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82629">
                                            <p:txEl>
                                              <p:pRg st="13" end="13"/>
                                            </p:txEl>
                                          </p:spTgt>
                                        </p:tgtEl>
                                        <p:attrNameLst>
                                          <p:attrName>style.visibility</p:attrName>
                                        </p:attrNameLst>
                                      </p:cBhvr>
                                      <p:to>
                                        <p:strVal val="visible"/>
                                      </p:to>
                                    </p:set>
                                    <p:anim calcmode="lin" valueType="num">
                                      <p:cBhvr additive="base">
                                        <p:cTn id="85" dur="1000" fill="hold"/>
                                        <p:tgtEl>
                                          <p:spTgt spid="282629">
                                            <p:txEl>
                                              <p:pRg st="13" end="13"/>
                                            </p:txEl>
                                          </p:spTgt>
                                        </p:tgtEl>
                                        <p:attrNameLst>
                                          <p:attrName>ppt_x</p:attrName>
                                        </p:attrNameLst>
                                      </p:cBhvr>
                                      <p:tavLst>
                                        <p:tav tm="0">
                                          <p:val>
                                            <p:strVal val="0-#ppt_w/2"/>
                                          </p:val>
                                        </p:tav>
                                        <p:tav tm="100000">
                                          <p:val>
                                            <p:strVal val="#ppt_x"/>
                                          </p:val>
                                        </p:tav>
                                      </p:tavLst>
                                    </p:anim>
                                    <p:anim calcmode="lin" valueType="num">
                                      <p:cBhvr additive="base">
                                        <p:cTn id="86" dur="1000" fill="hold"/>
                                        <p:tgtEl>
                                          <p:spTgt spid="28262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build="p"/>
      <p:bldP spid="28262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29D638D8-7218-4B2B-B532-C59454744181}"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2ED10E4-5207-457F-8480-7339AFCFE9CE}" type="slidenum">
              <a:rPr lang="es-AR" altLang="es-ES">
                <a:solidFill>
                  <a:schemeClr val="tx2"/>
                </a:solidFill>
              </a:rPr>
              <a:pPr eaLnBrk="1" hangingPunct="1"/>
              <a:t>2</a:t>
            </a:fld>
            <a:endParaRPr lang="es-AR" altLang="es-ES">
              <a:solidFill>
                <a:schemeClr val="tx2"/>
              </a:solidFill>
            </a:endParaRPr>
          </a:p>
        </p:txBody>
      </p:sp>
      <p:sp>
        <p:nvSpPr>
          <p:cNvPr id="118786" name="Rectangle 2"/>
          <p:cNvSpPr>
            <a:spLocks noGrp="1" noChangeArrowheads="1"/>
          </p:cNvSpPr>
          <p:nvPr>
            <p:ph type="title"/>
          </p:nvPr>
        </p:nvSpPr>
        <p:spPr>
          <a:xfrm>
            <a:off x="0" y="0"/>
            <a:ext cx="9144000" cy="919163"/>
          </a:xfrm>
        </p:spPr>
        <p:txBody>
          <a:bodyPr/>
          <a:lstStyle/>
          <a:p>
            <a:pPr eaLnBrk="1" hangingPunct="1">
              <a:defRPr/>
            </a:pPr>
            <a:r>
              <a:rPr lang="es-ES" altLang="es-ES" sz="4000" b="1" dirty="0" smtClean="0">
                <a:latin typeface="Times New Roman" pitchFamily="18" charset="0"/>
              </a:rPr>
              <a:t>Ecuaciones No Lineales</a:t>
            </a:r>
            <a:r>
              <a:rPr lang="es-ES" altLang="es-ES" sz="4000" dirty="0" smtClean="0">
                <a:latin typeface="Times New Roman" pitchFamily="18" charset="0"/>
              </a:rPr>
              <a:t> </a:t>
            </a:r>
            <a:r>
              <a:rPr lang="es-ES" altLang="es-ES" sz="4000" b="1" dirty="0" smtClean="0">
                <a:latin typeface="Times New Roman" pitchFamily="18" charset="0"/>
              </a:rPr>
              <a:t>(I)</a:t>
            </a:r>
          </a:p>
        </p:txBody>
      </p:sp>
      <p:sp>
        <p:nvSpPr>
          <p:cNvPr id="118787" name="Rectangle 3"/>
          <p:cNvSpPr>
            <a:spLocks noGrp="1" noChangeArrowheads="1"/>
          </p:cNvSpPr>
          <p:nvPr>
            <p:ph type="body" idx="1"/>
          </p:nvPr>
        </p:nvSpPr>
        <p:spPr>
          <a:xfrm>
            <a:off x="468313" y="1268413"/>
            <a:ext cx="8229600" cy="4032250"/>
          </a:xfrm>
        </p:spPr>
        <p:txBody>
          <a:bodyPr/>
          <a:lstStyle/>
          <a:p>
            <a:pPr algn="just" eaLnBrk="1" hangingPunct="1">
              <a:lnSpc>
                <a:spcPct val="90000"/>
              </a:lnSpc>
              <a:spcBef>
                <a:spcPct val="35000"/>
              </a:spcBef>
              <a:buClr>
                <a:srgbClr val="FFFF00"/>
              </a:buClr>
              <a:buSzPct val="80000"/>
              <a:buFont typeface="Wingdings" panose="05000000000000000000" pitchFamily="2" charset="2"/>
              <a:buChar char="Ø"/>
              <a:defRPr/>
            </a:pPr>
            <a:r>
              <a:rPr lang="es-ES" altLang="es-ES" sz="2400" b="1" dirty="0" smtClean="0">
                <a:solidFill>
                  <a:schemeClr val="tx2"/>
                </a:solidFill>
                <a:latin typeface="Times New Roman" pitchFamily="18" charset="0"/>
              </a:rPr>
              <a:t>Antes de plantear la resolución de Sistemas de Ecuaciones No Lineales, resulta conveniente efectuar un breve repaso de los métodos de resolución de ecuaciones algebraicas no lineales y trascendentes.</a:t>
            </a:r>
          </a:p>
          <a:p>
            <a:pPr algn="just" eaLnBrk="1" hangingPunct="1">
              <a:lnSpc>
                <a:spcPct val="90000"/>
              </a:lnSpc>
              <a:spcBef>
                <a:spcPct val="35000"/>
              </a:spcBef>
              <a:buClr>
                <a:srgbClr val="FFFF00"/>
              </a:buClr>
              <a:buSzPct val="80000"/>
              <a:buFont typeface="Wingdings" panose="05000000000000000000" pitchFamily="2" charset="2"/>
              <a:buChar char="Ø"/>
              <a:defRPr/>
            </a:pPr>
            <a:r>
              <a:rPr lang="es-ES" altLang="es-ES" sz="2400" b="1" dirty="0" smtClean="0">
                <a:solidFill>
                  <a:schemeClr val="tx2"/>
                </a:solidFill>
                <a:latin typeface="Times New Roman" pitchFamily="18" charset="0"/>
              </a:rPr>
              <a:t>La determinación de las raíces de una ecuación algebraica racional entera (polinomio) es uno de los problemas más antiguos de las matemáticas que se presentan con frecuencia en la resolución de problemas reales.</a:t>
            </a:r>
          </a:p>
          <a:p>
            <a:pPr algn="just" eaLnBrk="1" hangingPunct="1">
              <a:lnSpc>
                <a:spcPct val="90000"/>
              </a:lnSpc>
              <a:spcBef>
                <a:spcPct val="35000"/>
              </a:spcBef>
              <a:buClr>
                <a:srgbClr val="FFFF00"/>
              </a:buClr>
              <a:buSzPct val="80000"/>
              <a:buFont typeface="Wingdings" panose="05000000000000000000" pitchFamily="2" charset="2"/>
              <a:buChar char="Ø"/>
              <a:defRPr/>
            </a:pPr>
            <a:r>
              <a:rPr lang="es-ES" altLang="es-ES" sz="2400" b="1" dirty="0" smtClean="0">
                <a:solidFill>
                  <a:schemeClr val="tx2"/>
                </a:solidFill>
                <a:latin typeface="Times New Roman" pitchFamily="18" charset="0"/>
              </a:rPr>
              <a:t>Existe una gran variedad de métodos de resolución que prueban la larga historia en el análisis de este problema y de su importancia hasta la actualidad.</a:t>
            </a:r>
          </a:p>
        </p:txBody>
      </p:sp>
      <p:sp>
        <p:nvSpPr>
          <p:cNvPr id="4103"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104"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105"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1000" fill="hold"/>
                                        <p:tgtEl>
                                          <p:spTgt spid="118786"/>
                                        </p:tgtEl>
                                        <p:attrNameLst>
                                          <p:attrName>ppt_x</p:attrName>
                                        </p:attrNameLst>
                                      </p:cBhvr>
                                      <p:tavLst>
                                        <p:tav tm="0">
                                          <p:val>
                                            <p:strVal val="0-#ppt_w/2"/>
                                          </p:val>
                                        </p:tav>
                                        <p:tav tm="100000">
                                          <p:val>
                                            <p:strVal val="#ppt_x"/>
                                          </p:val>
                                        </p:tav>
                                      </p:tavLst>
                                    </p:anim>
                                    <p:anim calcmode="lin" valueType="num">
                                      <p:cBhvr additive="base">
                                        <p:cTn id="8" dur="10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7">
                                            <p:txEl>
                                              <p:pRg st="0" end="0"/>
                                            </p:txEl>
                                          </p:spTgt>
                                        </p:tgtEl>
                                        <p:attrNameLst>
                                          <p:attrName>style.visibility</p:attrName>
                                        </p:attrNameLst>
                                      </p:cBhvr>
                                      <p:to>
                                        <p:strVal val="visible"/>
                                      </p:to>
                                    </p:set>
                                    <p:anim calcmode="lin" valueType="num">
                                      <p:cBhvr additive="base">
                                        <p:cTn id="13" dur="10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87">
                                            <p:txEl>
                                              <p:pRg st="1" end="1"/>
                                            </p:txEl>
                                          </p:spTgt>
                                        </p:tgtEl>
                                        <p:attrNameLst>
                                          <p:attrName>style.visibility</p:attrName>
                                        </p:attrNameLst>
                                      </p:cBhvr>
                                      <p:to>
                                        <p:strVal val="visible"/>
                                      </p:to>
                                    </p:set>
                                    <p:anim calcmode="lin" valueType="num">
                                      <p:cBhvr additive="base">
                                        <p:cTn id="19" dur="1000" fill="hold"/>
                                        <p:tgtEl>
                                          <p:spTgt spid="118787">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8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787">
                                            <p:txEl>
                                              <p:pRg st="2" end="2"/>
                                            </p:txEl>
                                          </p:spTgt>
                                        </p:tgtEl>
                                        <p:attrNameLst>
                                          <p:attrName>style.visibility</p:attrName>
                                        </p:attrNameLst>
                                      </p:cBhvr>
                                      <p:to>
                                        <p:strVal val="visible"/>
                                      </p:to>
                                    </p:set>
                                    <p:anim calcmode="lin" valueType="num">
                                      <p:cBhvr additive="base">
                                        <p:cTn id="25" dur="1000" fill="hold"/>
                                        <p:tgtEl>
                                          <p:spTgt spid="118787">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187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fecha"/>
          <p:cNvSpPr>
            <a:spLocks noGrp="1"/>
          </p:cNvSpPr>
          <p:nvPr>
            <p:ph type="dt" sz="quarter" idx="10"/>
          </p:nvPr>
        </p:nvSpPr>
        <p:spPr/>
        <p:txBody>
          <a:bodyPr/>
          <a:lstStyle/>
          <a:p>
            <a:pPr>
              <a:defRPr/>
            </a:pPr>
            <a:fld id="{D42284A3-BBDD-4713-AB42-388A604FD6D7}" type="datetime1">
              <a:rPr lang="es-ES" altLang="es-ES"/>
              <a:pPr>
                <a:defRPr/>
              </a:pPr>
              <a:t>27/08/2020</a:t>
            </a:fld>
            <a:endParaRPr lang="es-AR" altLang="es-ES"/>
          </a:p>
        </p:txBody>
      </p:sp>
      <p:sp>
        <p:nvSpPr>
          <p:cNvPr id="13"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4"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E315E2E-515C-448B-942C-2151729AD9DB}" type="slidenum">
              <a:rPr lang="es-AR" altLang="es-ES">
                <a:solidFill>
                  <a:schemeClr val="tx2"/>
                </a:solidFill>
              </a:rPr>
              <a:pPr eaLnBrk="1" hangingPunct="1"/>
              <a:t>20</a:t>
            </a:fld>
            <a:endParaRPr lang="es-AR" altLang="es-ES">
              <a:solidFill>
                <a:schemeClr val="tx2"/>
              </a:solidFill>
            </a:endParaRPr>
          </a:p>
        </p:txBody>
      </p:sp>
      <p:sp>
        <p:nvSpPr>
          <p:cNvPr id="13317" name="AutoShape 3">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3318" name="AutoShape 4">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3319" name="AutoShape 5">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16070" name="Rectangle 6"/>
          <p:cNvSpPr>
            <a:spLocks noChangeArrowheads="1"/>
          </p:cNvSpPr>
          <p:nvPr/>
        </p:nvSpPr>
        <p:spPr bwMode="auto">
          <a:xfrm>
            <a:off x="539750"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Discusión de la Convergencia (I)</a:t>
            </a:r>
          </a:p>
        </p:txBody>
      </p:sp>
      <p:sp>
        <p:nvSpPr>
          <p:cNvPr id="216072" name="Rectangle 8"/>
          <p:cNvSpPr>
            <a:spLocks noGrp="1" noChangeArrowheads="1"/>
          </p:cNvSpPr>
          <p:nvPr>
            <p:ph type="body" sz="half" idx="1"/>
          </p:nvPr>
        </p:nvSpPr>
        <p:spPr>
          <a:xfrm>
            <a:off x="468313" y="836613"/>
            <a:ext cx="8218487" cy="4968875"/>
          </a:xfrm>
        </p:spPr>
        <p:txBody>
          <a:bodyPr/>
          <a:lstStyle/>
          <a:p>
            <a:pPr marL="609600" indent="-609600" algn="just" eaLnBrk="1" hangingPunct="1">
              <a:lnSpc>
                <a:spcPct val="80000"/>
              </a:lnSpc>
              <a:spcBef>
                <a:spcPct val="35000"/>
              </a:spcBef>
              <a:buSzTx/>
              <a:buFont typeface="Wingdings" panose="05000000000000000000" pitchFamily="2" charset="2"/>
              <a:buChar char="Ø"/>
            </a:pPr>
            <a:r>
              <a:rPr lang="es-ES" altLang="es-ES" sz="2000" b="1" smtClean="0">
                <a:solidFill>
                  <a:srgbClr val="FFFF00"/>
                </a:solidFill>
                <a:latin typeface="Times New Roman" panose="02020603050405020304" pitchFamily="18" charset="0"/>
              </a:rPr>
              <a:t>Solución Iterativa:</a:t>
            </a:r>
            <a:r>
              <a:rPr lang="es-ES" altLang="es-ES" sz="2000" b="1" smtClean="0">
                <a:solidFill>
                  <a:schemeClr val="tx2"/>
                </a:solidFill>
                <a:latin typeface="Times New Roman" panose="02020603050405020304" pitchFamily="18" charset="0"/>
              </a:rPr>
              <a:t> Significa comenzar con una solución inicial (aproximada ) y generar una secuencia de números (sucesión):</a:t>
            </a:r>
          </a:p>
          <a:p>
            <a:pPr marL="609600" indent="-609600" algn="just"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algn="just"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algn="just" eaLnBrk="1" hangingPunct="1">
              <a:lnSpc>
                <a:spcPct val="80000"/>
              </a:lnSpc>
              <a:spcBef>
                <a:spcPct val="35000"/>
              </a:spcBef>
              <a:buSzTx/>
              <a:buFont typeface="Wingdings" panose="05000000000000000000" pitchFamily="2" charset="2"/>
              <a:buNone/>
            </a:pPr>
            <a:r>
              <a:rPr lang="es-ES" altLang="es-ES" sz="2000" b="1" smtClean="0">
                <a:solidFill>
                  <a:schemeClr val="tx2"/>
                </a:solidFill>
                <a:latin typeface="Times New Roman" panose="02020603050405020304" pitchFamily="18" charset="0"/>
              </a:rPr>
              <a:t>	tal que si existe </a:t>
            </a:r>
          </a:p>
          <a:p>
            <a:pPr marL="609600" indent="-609600" algn="just"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algn="just"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eaLnBrk="1" hangingPunct="1">
              <a:lnSpc>
                <a:spcPct val="80000"/>
              </a:lnSpc>
              <a:spcBef>
                <a:spcPct val="35000"/>
              </a:spcBef>
              <a:buSzTx/>
              <a:buFont typeface="Wingdings" panose="05000000000000000000" pitchFamily="2" charset="2"/>
              <a:buNone/>
            </a:pPr>
            <a:r>
              <a:rPr lang="es-ES" altLang="es-ES" sz="2000" b="1" smtClean="0">
                <a:solidFill>
                  <a:schemeClr val="tx2"/>
                </a:solidFill>
                <a:latin typeface="Times New Roman" panose="02020603050405020304" pitchFamily="18" charset="0"/>
              </a:rPr>
              <a:t>	entonces </a:t>
            </a:r>
            <a:r>
              <a:rPr lang="es-ES" altLang="es-ES" sz="2000" b="1" smtClean="0">
                <a:solidFill>
                  <a:srgbClr val="FFFF00"/>
                </a:solidFill>
                <a:latin typeface="Times New Roman" panose="02020603050405020304" pitchFamily="18" charset="0"/>
              </a:rPr>
              <a:t>x*</a:t>
            </a:r>
            <a:r>
              <a:rPr lang="es-ES" altLang="es-ES" sz="2000" b="1" smtClean="0">
                <a:solidFill>
                  <a:schemeClr val="tx2"/>
                </a:solidFill>
                <a:latin typeface="Times New Roman" panose="02020603050405020304" pitchFamily="18" charset="0"/>
              </a:rPr>
              <a:t> es una raíz de la ecuación </a:t>
            </a:r>
            <a:r>
              <a:rPr lang="es-ES" altLang="es-ES" sz="2000" b="1" i="1" smtClean="0">
                <a:solidFill>
                  <a:srgbClr val="FFFF00"/>
                </a:solidFill>
                <a:latin typeface="Times New Roman" panose="02020603050405020304" pitchFamily="18" charset="0"/>
              </a:rPr>
              <a:t>f(x*) = 0</a:t>
            </a:r>
            <a:r>
              <a:rPr lang="es-ES" altLang="es-ES" sz="2000" b="1" smtClean="0">
                <a:solidFill>
                  <a:schemeClr val="tx2"/>
                </a:solidFill>
                <a:latin typeface="Times New Roman" panose="02020603050405020304" pitchFamily="18" charset="0"/>
              </a:rPr>
              <a:t>.</a:t>
            </a:r>
          </a:p>
          <a:p>
            <a:pPr marL="609600" indent="-609600" eaLnBrk="1" hangingPunct="1">
              <a:lnSpc>
                <a:spcPct val="80000"/>
              </a:lnSpc>
              <a:spcBef>
                <a:spcPct val="35000"/>
              </a:spcBef>
              <a:buSzTx/>
              <a:buFont typeface="Wingdings" panose="05000000000000000000" pitchFamily="2" charset="2"/>
              <a:buChar char="Ø"/>
            </a:pPr>
            <a:r>
              <a:rPr lang="es-ES" altLang="es-ES" sz="2000" b="1" smtClean="0">
                <a:solidFill>
                  <a:srgbClr val="FFFF00"/>
                </a:solidFill>
                <a:latin typeface="Times New Roman" panose="02020603050405020304" pitchFamily="18" charset="0"/>
              </a:rPr>
              <a:t>Error Absoluto Exacto en la Iteración n:</a:t>
            </a:r>
          </a:p>
          <a:p>
            <a:pPr marL="609600" indent="-609600"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eaLnBrk="1" hangingPunct="1">
              <a:lnSpc>
                <a:spcPct val="80000"/>
              </a:lnSpc>
              <a:spcBef>
                <a:spcPct val="35000"/>
              </a:spcBef>
              <a:buSzTx/>
              <a:buFont typeface="Wingdings" panose="05000000000000000000" pitchFamily="2" charset="2"/>
              <a:buNone/>
            </a:pPr>
            <a:endParaRPr lang="es-ES" altLang="es-ES" sz="2000" b="1" smtClean="0">
              <a:solidFill>
                <a:schemeClr val="tx2"/>
              </a:solidFill>
              <a:latin typeface="Times New Roman" panose="02020603050405020304" pitchFamily="18" charset="0"/>
            </a:endParaRPr>
          </a:p>
          <a:p>
            <a:pPr marL="609600" indent="-609600" eaLnBrk="1" hangingPunct="1">
              <a:lnSpc>
                <a:spcPct val="80000"/>
              </a:lnSpc>
              <a:spcBef>
                <a:spcPct val="35000"/>
              </a:spcBef>
              <a:buSzTx/>
              <a:buFont typeface="Wingdings" panose="05000000000000000000" pitchFamily="2" charset="2"/>
              <a:buChar char="Ø"/>
            </a:pPr>
            <a:r>
              <a:rPr lang="es-ES" altLang="es-ES" sz="2000" b="1" smtClean="0">
                <a:solidFill>
                  <a:srgbClr val="FFFF00"/>
                </a:solidFill>
                <a:latin typeface="Times New Roman" panose="02020603050405020304" pitchFamily="18" charset="0"/>
              </a:rPr>
              <a:t>Hipótesis Usuales:</a:t>
            </a:r>
          </a:p>
          <a:p>
            <a:pPr marL="1255713" lvl="1" indent="-533400" eaLnBrk="1" hangingPunct="1">
              <a:lnSpc>
                <a:spcPct val="80000"/>
              </a:lnSpc>
              <a:spcBef>
                <a:spcPct val="35000"/>
              </a:spcBef>
              <a:buClr>
                <a:schemeClr val="hlink"/>
              </a:buClr>
              <a:buFont typeface="Wingdings" panose="05000000000000000000" pitchFamily="2" charset="2"/>
              <a:buAutoNum type="arabicParenR"/>
            </a:pPr>
            <a:r>
              <a:rPr lang="es-ES" altLang="es-ES" sz="2000" b="1" smtClean="0">
                <a:solidFill>
                  <a:schemeClr val="tx2"/>
                </a:solidFill>
                <a:latin typeface="Times New Roman" panose="02020603050405020304" pitchFamily="18" charset="0"/>
              </a:rPr>
              <a:t>Se debe cumplir que:</a:t>
            </a:r>
          </a:p>
          <a:p>
            <a:pPr marL="1255713" lvl="1" indent="-533400" eaLnBrk="1" hangingPunct="1">
              <a:lnSpc>
                <a:spcPct val="80000"/>
              </a:lnSpc>
              <a:spcBef>
                <a:spcPct val="35000"/>
              </a:spcBef>
              <a:buClr>
                <a:schemeClr val="hlink"/>
              </a:buClr>
              <a:buFont typeface="Wingdings" panose="05000000000000000000" pitchFamily="2" charset="2"/>
              <a:buAutoNum type="arabicParenR"/>
            </a:pPr>
            <a:r>
              <a:rPr lang="es-ES" altLang="es-ES" sz="2000" b="1" smtClean="0">
                <a:solidFill>
                  <a:schemeClr val="tx2"/>
                </a:solidFill>
                <a:latin typeface="Times New Roman" panose="02020603050405020304" pitchFamily="18" charset="0"/>
              </a:rPr>
              <a:t>Existe una raíz única en </a:t>
            </a:r>
            <a:r>
              <a:rPr lang="es-ES" altLang="es-ES" sz="2000" b="1" i="1" smtClean="0">
                <a:solidFill>
                  <a:srgbClr val="FFFF00"/>
                </a:solidFill>
                <a:latin typeface="Times New Roman" panose="02020603050405020304" pitchFamily="18" charset="0"/>
              </a:rPr>
              <a:t>I = </a:t>
            </a:r>
            <a:r>
              <a:rPr lang="es-ES" altLang="es-ES" sz="2000" b="1" smtClean="0">
                <a:solidFill>
                  <a:srgbClr val="FFFF00"/>
                </a:solidFill>
                <a:latin typeface="Times New Roman" panose="02020603050405020304" pitchFamily="18" charset="0"/>
              </a:rPr>
              <a:t>[</a:t>
            </a:r>
            <a:r>
              <a:rPr lang="es-ES" altLang="es-ES" sz="2000" b="1" i="1" smtClean="0">
                <a:solidFill>
                  <a:srgbClr val="FFFF00"/>
                </a:solidFill>
                <a:latin typeface="Times New Roman" panose="02020603050405020304" pitchFamily="18" charset="0"/>
              </a:rPr>
              <a:t>a, b</a:t>
            </a:r>
            <a:r>
              <a:rPr lang="es-ES" altLang="es-ES" sz="2000" b="1" smtClean="0">
                <a:solidFill>
                  <a:srgbClr val="FFFF00"/>
                </a:solidFill>
                <a:latin typeface="Times New Roman" panose="02020603050405020304" pitchFamily="18" charset="0"/>
              </a:rPr>
              <a:t>]</a:t>
            </a:r>
            <a:r>
              <a:rPr lang="es-ES" altLang="es-ES" sz="2000" b="1" smtClean="0">
                <a:solidFill>
                  <a:schemeClr val="tx2"/>
                </a:solidFill>
                <a:latin typeface="Times New Roman" panose="02020603050405020304" pitchFamily="18" charset="0"/>
              </a:rPr>
              <a:t> y pertenece a </a:t>
            </a:r>
            <a:r>
              <a:rPr lang="es-ES" altLang="es-ES" sz="2000" b="1" i="1" smtClean="0">
                <a:solidFill>
                  <a:srgbClr val="FFFF00"/>
                </a:solidFill>
                <a:latin typeface="Times New Roman" panose="02020603050405020304" pitchFamily="18" charset="0"/>
              </a:rPr>
              <a:t>R.</a:t>
            </a:r>
          </a:p>
        </p:txBody>
      </p:sp>
      <p:graphicFrame>
        <p:nvGraphicFramePr>
          <p:cNvPr id="216076" name="Object 12"/>
          <p:cNvGraphicFramePr>
            <a:graphicFrameLocks noGrp="1" noChangeAspect="1"/>
          </p:cNvGraphicFramePr>
          <p:nvPr>
            <p:ph sz="quarter" idx="3"/>
          </p:nvPr>
        </p:nvGraphicFramePr>
        <p:xfrm>
          <a:off x="4211638" y="4868863"/>
          <a:ext cx="2736850" cy="420687"/>
        </p:xfrm>
        <a:graphic>
          <a:graphicData uri="http://schemas.openxmlformats.org/presentationml/2006/ole">
            <mc:AlternateContent xmlns:mc="http://schemas.openxmlformats.org/markup-compatibility/2006">
              <mc:Choice xmlns:v="urn:schemas-microsoft-com:vml" Requires="v">
                <p:oleObj spid="_x0000_s13567" name="Equation" r:id="rId3" imgW="1651000" imgH="254000" progId="Equation.DSMT4">
                  <p:embed/>
                </p:oleObj>
              </mc:Choice>
              <mc:Fallback>
                <p:oleObj name="Equation" r:id="rId3" imgW="1651000" imgH="2540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4868863"/>
                        <a:ext cx="273685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9" name="Object 15"/>
          <p:cNvGraphicFramePr>
            <a:graphicFrameLocks noChangeAspect="1"/>
          </p:cNvGraphicFramePr>
          <p:nvPr/>
        </p:nvGraphicFramePr>
        <p:xfrm>
          <a:off x="2759075" y="1484313"/>
          <a:ext cx="3124200" cy="630237"/>
        </p:xfrm>
        <a:graphic>
          <a:graphicData uri="http://schemas.openxmlformats.org/presentationml/2006/ole">
            <mc:AlternateContent xmlns:mc="http://schemas.openxmlformats.org/markup-compatibility/2006">
              <mc:Choice xmlns:v="urn:schemas-microsoft-com:vml" Requires="v">
                <p:oleObj spid="_x0000_s13568" name="Equation" r:id="rId5" imgW="1256755" imgH="253890" progId="Equation.DSMT4">
                  <p:embed/>
                </p:oleObj>
              </mc:Choice>
              <mc:Fallback>
                <p:oleObj name="Equation" r:id="rId5" imgW="1256755" imgH="25389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075" y="1484313"/>
                        <a:ext cx="312420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80" name="Object 16"/>
          <p:cNvGraphicFramePr>
            <a:graphicFrameLocks noChangeAspect="1"/>
          </p:cNvGraphicFramePr>
          <p:nvPr/>
        </p:nvGraphicFramePr>
        <p:xfrm>
          <a:off x="3003550" y="3844925"/>
          <a:ext cx="3502025" cy="685800"/>
        </p:xfrm>
        <a:graphic>
          <a:graphicData uri="http://schemas.openxmlformats.org/presentationml/2006/ole">
            <mc:AlternateContent xmlns:mc="http://schemas.openxmlformats.org/markup-compatibility/2006">
              <mc:Choice xmlns:v="urn:schemas-microsoft-com:vml" Requires="v">
                <p:oleObj spid="_x0000_s13569" name="Equation" r:id="rId7" imgW="1155600" imgH="266400" progId="Equation.DSMT4">
                  <p:embed/>
                </p:oleObj>
              </mc:Choice>
              <mc:Fallback>
                <p:oleObj name="Equation" r:id="rId7" imgW="1155600" imgH="2664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3550" y="3844925"/>
                        <a:ext cx="35020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85" name="Object 21"/>
          <p:cNvGraphicFramePr>
            <a:graphicFrameLocks noChangeAspect="1"/>
          </p:cNvGraphicFramePr>
          <p:nvPr/>
        </p:nvGraphicFramePr>
        <p:xfrm>
          <a:off x="2058988" y="2420938"/>
          <a:ext cx="4406900" cy="698500"/>
        </p:xfrm>
        <a:graphic>
          <a:graphicData uri="http://schemas.openxmlformats.org/presentationml/2006/ole">
            <mc:AlternateContent xmlns:mc="http://schemas.openxmlformats.org/markup-compatibility/2006">
              <mc:Choice xmlns:v="urn:schemas-microsoft-com:vml" Requires="v">
                <p:oleObj spid="_x0000_s13570" name="Equation" r:id="rId9" imgW="1841500" imgH="292100" progId="Equation.DSMT4">
                  <p:embed/>
                </p:oleObj>
              </mc:Choice>
              <mc:Fallback>
                <p:oleObj name="Equation" r:id="rId9" imgW="1841500" imgH="2921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420938"/>
                        <a:ext cx="44069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6070"/>
                                        </p:tgtEl>
                                        <p:attrNameLst>
                                          <p:attrName>style.visibility</p:attrName>
                                        </p:attrNameLst>
                                      </p:cBhvr>
                                      <p:to>
                                        <p:strVal val="visible"/>
                                      </p:to>
                                    </p:set>
                                    <p:anim calcmode="lin" valueType="num">
                                      <p:cBhvr additive="base">
                                        <p:cTn id="7" dur="1000" fill="hold"/>
                                        <p:tgtEl>
                                          <p:spTgt spid="216070"/>
                                        </p:tgtEl>
                                        <p:attrNameLst>
                                          <p:attrName>ppt_x</p:attrName>
                                        </p:attrNameLst>
                                      </p:cBhvr>
                                      <p:tavLst>
                                        <p:tav tm="0">
                                          <p:val>
                                            <p:strVal val="0-#ppt_w/2"/>
                                          </p:val>
                                        </p:tav>
                                        <p:tav tm="100000">
                                          <p:val>
                                            <p:strVal val="#ppt_x"/>
                                          </p:val>
                                        </p:tav>
                                      </p:tavLst>
                                    </p:anim>
                                    <p:anim calcmode="lin" valueType="num">
                                      <p:cBhvr additive="base">
                                        <p:cTn id="8" dur="1000" fill="hold"/>
                                        <p:tgtEl>
                                          <p:spTgt spid="2160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72">
                                            <p:txEl>
                                              <p:pRg st="0" end="0"/>
                                            </p:txEl>
                                          </p:spTgt>
                                        </p:tgtEl>
                                        <p:attrNameLst>
                                          <p:attrName>style.visibility</p:attrName>
                                        </p:attrNameLst>
                                      </p:cBhvr>
                                      <p:to>
                                        <p:strVal val="visible"/>
                                      </p:to>
                                    </p:set>
                                    <p:anim calcmode="lin" valueType="num">
                                      <p:cBhvr additive="base">
                                        <p:cTn id="13" dur="500" fill="hold"/>
                                        <p:tgtEl>
                                          <p:spTgt spid="21607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16079"/>
                                        </p:tgtEl>
                                        <p:attrNameLst>
                                          <p:attrName>style.visibility</p:attrName>
                                        </p:attrNameLst>
                                      </p:cBhvr>
                                      <p:to>
                                        <p:strVal val="visible"/>
                                      </p:to>
                                    </p:set>
                                    <p:animEffect transition="in" filter="dissolve">
                                      <p:cBhvr>
                                        <p:cTn id="19" dur="500"/>
                                        <p:tgtEl>
                                          <p:spTgt spid="21607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16072">
                                            <p:txEl>
                                              <p:pRg st="3" end="3"/>
                                            </p:txEl>
                                          </p:spTgt>
                                        </p:tgtEl>
                                        <p:attrNameLst>
                                          <p:attrName>style.visibility</p:attrName>
                                        </p:attrNameLst>
                                      </p:cBhvr>
                                      <p:to>
                                        <p:strVal val="visible"/>
                                      </p:to>
                                    </p:set>
                                    <p:anim calcmode="lin" valueType="num">
                                      <p:cBhvr additive="base">
                                        <p:cTn id="24" dur="500" fill="hold"/>
                                        <p:tgtEl>
                                          <p:spTgt spid="21607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160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16085"/>
                                        </p:tgtEl>
                                        <p:attrNameLst>
                                          <p:attrName>style.visibility</p:attrName>
                                        </p:attrNameLst>
                                      </p:cBhvr>
                                      <p:to>
                                        <p:strVal val="visible"/>
                                      </p:to>
                                    </p:set>
                                    <p:animEffect transition="in" filter="dissolve">
                                      <p:cBhvr>
                                        <p:cTn id="30" dur="500"/>
                                        <p:tgtEl>
                                          <p:spTgt spid="2160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6072">
                                            <p:txEl>
                                              <p:pRg st="6" end="6"/>
                                            </p:txEl>
                                          </p:spTgt>
                                        </p:tgtEl>
                                        <p:attrNameLst>
                                          <p:attrName>style.visibility</p:attrName>
                                        </p:attrNameLst>
                                      </p:cBhvr>
                                      <p:to>
                                        <p:strVal val="visible"/>
                                      </p:to>
                                    </p:set>
                                    <p:anim calcmode="lin" valueType="num">
                                      <p:cBhvr additive="base">
                                        <p:cTn id="35" dur="500" fill="hold"/>
                                        <p:tgtEl>
                                          <p:spTgt spid="21607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60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16072">
                                            <p:txEl>
                                              <p:pRg st="7" end="7"/>
                                            </p:txEl>
                                          </p:spTgt>
                                        </p:tgtEl>
                                        <p:attrNameLst>
                                          <p:attrName>style.visibility</p:attrName>
                                        </p:attrNameLst>
                                      </p:cBhvr>
                                      <p:to>
                                        <p:strVal val="visible"/>
                                      </p:to>
                                    </p:set>
                                    <p:anim calcmode="lin" valueType="num">
                                      <p:cBhvr additive="base">
                                        <p:cTn id="41" dur="500" fill="hold"/>
                                        <p:tgtEl>
                                          <p:spTgt spid="216072">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60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16080"/>
                                        </p:tgtEl>
                                        <p:attrNameLst>
                                          <p:attrName>style.visibility</p:attrName>
                                        </p:attrNameLst>
                                      </p:cBhvr>
                                      <p:to>
                                        <p:strVal val="visible"/>
                                      </p:to>
                                    </p:set>
                                    <p:animEffect transition="in" filter="dissolve">
                                      <p:cBhvr>
                                        <p:cTn id="47" dur="500"/>
                                        <p:tgtEl>
                                          <p:spTgt spid="2160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16072">
                                            <p:txEl>
                                              <p:pRg st="10" end="10"/>
                                            </p:txEl>
                                          </p:spTgt>
                                        </p:tgtEl>
                                        <p:attrNameLst>
                                          <p:attrName>style.visibility</p:attrName>
                                        </p:attrNameLst>
                                      </p:cBhvr>
                                      <p:to>
                                        <p:strVal val="visible"/>
                                      </p:to>
                                    </p:set>
                                    <p:anim calcmode="lin" valueType="num">
                                      <p:cBhvr additive="base">
                                        <p:cTn id="52" dur="500" fill="hold"/>
                                        <p:tgtEl>
                                          <p:spTgt spid="216072">
                                            <p:txEl>
                                              <p:pRg st="10" end="1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1607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16072">
                                            <p:txEl>
                                              <p:pRg st="11" end="11"/>
                                            </p:txEl>
                                          </p:spTgt>
                                        </p:tgtEl>
                                        <p:attrNameLst>
                                          <p:attrName>style.visibility</p:attrName>
                                        </p:attrNameLst>
                                      </p:cBhvr>
                                      <p:to>
                                        <p:strVal val="visible"/>
                                      </p:to>
                                    </p:set>
                                    <p:anim calcmode="lin" valueType="num">
                                      <p:cBhvr additive="base">
                                        <p:cTn id="58" dur="500" fill="hold"/>
                                        <p:tgtEl>
                                          <p:spTgt spid="216072">
                                            <p:txEl>
                                              <p:pRg st="11" end="11"/>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1607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216076"/>
                                        </p:tgtEl>
                                        <p:attrNameLst>
                                          <p:attrName>style.visibility</p:attrName>
                                        </p:attrNameLst>
                                      </p:cBhvr>
                                      <p:to>
                                        <p:strVal val="visible"/>
                                      </p:to>
                                    </p:set>
                                    <p:animEffect transition="in" filter="dissolve">
                                      <p:cBhvr>
                                        <p:cTn id="64" dur="1000"/>
                                        <p:tgtEl>
                                          <p:spTgt spid="21607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16072">
                                            <p:txEl>
                                              <p:pRg st="12" end="12"/>
                                            </p:txEl>
                                          </p:spTgt>
                                        </p:tgtEl>
                                        <p:attrNameLst>
                                          <p:attrName>style.visibility</p:attrName>
                                        </p:attrNameLst>
                                      </p:cBhvr>
                                      <p:to>
                                        <p:strVal val="visible"/>
                                      </p:to>
                                    </p:set>
                                    <p:anim calcmode="lin" valueType="num">
                                      <p:cBhvr additive="base">
                                        <p:cTn id="69" dur="500" fill="hold"/>
                                        <p:tgtEl>
                                          <p:spTgt spid="216072">
                                            <p:txEl>
                                              <p:pRg st="12" end="12"/>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1607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p:bldP spid="21607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Marcador de fecha"/>
          <p:cNvSpPr>
            <a:spLocks noGrp="1"/>
          </p:cNvSpPr>
          <p:nvPr>
            <p:ph type="dt" sz="quarter" idx="10"/>
          </p:nvPr>
        </p:nvSpPr>
        <p:spPr/>
        <p:txBody>
          <a:bodyPr/>
          <a:lstStyle/>
          <a:p>
            <a:pPr>
              <a:defRPr/>
            </a:pPr>
            <a:fld id="{E26363B9-F3C5-45AE-B3C5-25613853E1A2}" type="datetime1">
              <a:rPr lang="es-ES" altLang="es-ES"/>
              <a:pPr>
                <a:defRPr/>
              </a:pPr>
              <a:t>27/08/2020</a:t>
            </a:fld>
            <a:endParaRPr lang="es-AR" altLang="es-ES"/>
          </a:p>
        </p:txBody>
      </p:sp>
      <p:sp>
        <p:nvSpPr>
          <p:cNvPr id="11"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2"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862F306-2E12-40E4-8628-CAB5212F99BA}" type="slidenum">
              <a:rPr lang="es-AR" altLang="es-ES">
                <a:solidFill>
                  <a:schemeClr val="tx2"/>
                </a:solidFill>
              </a:rPr>
              <a:pPr eaLnBrk="1" hangingPunct="1"/>
              <a:t>21</a:t>
            </a:fld>
            <a:endParaRPr lang="es-AR" altLang="es-ES">
              <a:solidFill>
                <a:schemeClr val="tx2"/>
              </a:solidFill>
            </a:endParaRPr>
          </a:p>
        </p:txBody>
      </p:sp>
      <p:sp>
        <p:nvSpPr>
          <p:cNvPr id="14341"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4342"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4343"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75461" name="Rectangle 5"/>
          <p:cNvSpPr>
            <a:spLocks noChangeArrowheads="1"/>
          </p:cNvSpPr>
          <p:nvPr/>
        </p:nvSpPr>
        <p:spPr bwMode="auto">
          <a:xfrm>
            <a:off x="539750"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Discusión de la Convergencia (II)</a:t>
            </a:r>
          </a:p>
        </p:txBody>
      </p:sp>
      <p:sp>
        <p:nvSpPr>
          <p:cNvPr id="275462" name="Rectangle 6"/>
          <p:cNvSpPr>
            <a:spLocks noGrp="1" noChangeArrowheads="1"/>
          </p:cNvSpPr>
          <p:nvPr>
            <p:ph type="body" sz="half" idx="1"/>
          </p:nvPr>
        </p:nvSpPr>
        <p:spPr>
          <a:xfrm>
            <a:off x="468313" y="836613"/>
            <a:ext cx="8496300" cy="4968875"/>
          </a:xfrm>
        </p:spPr>
        <p:txBody>
          <a:bodyPr/>
          <a:lstStyle/>
          <a:p>
            <a:pPr marL="357188" indent="-357188" eaLnBrk="1" hangingPunct="1">
              <a:lnSpc>
                <a:spcPct val="80000"/>
              </a:lnSpc>
              <a:spcBef>
                <a:spcPct val="35000"/>
              </a:spcBef>
              <a:buSzTx/>
              <a:buFont typeface="Wingdings" panose="05000000000000000000" pitchFamily="2" charset="2"/>
              <a:buChar char="Ø"/>
            </a:pPr>
            <a:r>
              <a:rPr lang="es-ES" altLang="es-ES" sz="2400" b="1" smtClean="0">
                <a:solidFill>
                  <a:schemeClr val="tx2"/>
                </a:solidFill>
                <a:latin typeface="Times New Roman" panose="02020603050405020304" pitchFamily="18" charset="0"/>
              </a:rPr>
              <a:t>El error exacto en la iteración </a:t>
            </a:r>
            <a:r>
              <a:rPr lang="es-ES" altLang="es-ES" sz="2400" b="1" i="1" smtClean="0">
                <a:solidFill>
                  <a:srgbClr val="FFFF00"/>
                </a:solidFill>
                <a:latin typeface="Times New Roman" panose="02020603050405020304" pitchFamily="18" charset="0"/>
              </a:rPr>
              <a:t>n</a:t>
            </a:r>
            <a:r>
              <a:rPr lang="es-ES" altLang="es-ES" sz="2400" b="1" smtClean="0">
                <a:solidFill>
                  <a:schemeClr val="tx2"/>
                </a:solidFill>
                <a:latin typeface="Times New Roman" panose="02020603050405020304" pitchFamily="18" charset="0"/>
              </a:rPr>
              <a:t> no se conoce:</a:t>
            </a:r>
          </a:p>
          <a:p>
            <a:pPr marL="357188" indent="-357188" eaLnBrk="1" hangingPunct="1">
              <a:lnSpc>
                <a:spcPct val="80000"/>
              </a:lnSpc>
              <a:spcBef>
                <a:spcPct val="35000"/>
              </a:spcBef>
              <a:buSzTx/>
              <a:buFont typeface="Wingdings" panose="05000000000000000000" pitchFamily="2" charset="2"/>
              <a:buNone/>
            </a:pPr>
            <a:endParaRPr lang="es-ES" altLang="es-ES" sz="2400" b="1" smtClean="0">
              <a:solidFill>
                <a:schemeClr val="tx2"/>
              </a:solidFill>
              <a:latin typeface="Times New Roman" panose="02020603050405020304" pitchFamily="18" charset="0"/>
            </a:endParaRPr>
          </a:p>
          <a:p>
            <a:pPr marL="357188" indent="-357188" eaLnBrk="1" hangingPunct="1">
              <a:lnSpc>
                <a:spcPct val="80000"/>
              </a:lnSpc>
              <a:spcBef>
                <a:spcPct val="35000"/>
              </a:spcBef>
              <a:buSzTx/>
              <a:buFont typeface="Wingdings" panose="05000000000000000000" pitchFamily="2" charset="2"/>
              <a:buNone/>
            </a:pPr>
            <a:endParaRPr lang="es-ES" altLang="es-ES" sz="2400" b="1" smtClean="0">
              <a:solidFill>
                <a:schemeClr val="tx2"/>
              </a:solidFill>
              <a:latin typeface="Times New Roman" panose="02020603050405020304" pitchFamily="18" charset="0"/>
            </a:endParaRPr>
          </a:p>
          <a:p>
            <a:pPr marL="357188" indent="-357188" eaLnBrk="1" hangingPunct="1">
              <a:spcBef>
                <a:spcPct val="35000"/>
              </a:spcBef>
              <a:buSzTx/>
              <a:buFont typeface="Wingdings" panose="05000000000000000000" pitchFamily="2" charset="2"/>
              <a:buNone/>
            </a:pPr>
            <a:r>
              <a:rPr lang="es-ES" altLang="es-ES" sz="2400" b="1" smtClean="0">
                <a:solidFill>
                  <a:schemeClr val="tx2"/>
                </a:solidFill>
                <a:latin typeface="Times New Roman" panose="02020603050405020304" pitchFamily="18" charset="0"/>
              </a:rPr>
              <a:t>	por lo tanto no puede utilizarse como criterio de terminación de método.</a:t>
            </a:r>
            <a:endParaRPr lang="es-ES" altLang="es-ES" sz="2400" b="1" smtClean="0">
              <a:solidFill>
                <a:srgbClr val="FFFF00"/>
              </a:solidFill>
              <a:latin typeface="Times New Roman" panose="02020603050405020304" pitchFamily="18" charset="0"/>
            </a:endParaRPr>
          </a:p>
          <a:p>
            <a:pPr marL="357188" indent="-357188" eaLnBrk="1" hangingPunct="1">
              <a:lnSpc>
                <a:spcPct val="80000"/>
              </a:lnSpc>
              <a:spcBef>
                <a:spcPct val="35000"/>
              </a:spcBef>
              <a:buSzTx/>
              <a:buFont typeface="Wingdings" panose="05000000000000000000" pitchFamily="2" charset="2"/>
              <a:buChar char="Ø"/>
            </a:pPr>
            <a:r>
              <a:rPr lang="es-ES" altLang="es-ES" sz="2400" b="1" smtClean="0">
                <a:solidFill>
                  <a:srgbClr val="FFFF00"/>
                </a:solidFill>
                <a:latin typeface="Times New Roman" panose="02020603050405020304" pitchFamily="18" charset="0"/>
              </a:rPr>
              <a:t>Tolerancia del Error:</a:t>
            </a:r>
          </a:p>
          <a:p>
            <a:pPr marL="357188" indent="-357188" eaLnBrk="1" hangingPunct="1">
              <a:lnSpc>
                <a:spcPct val="80000"/>
              </a:lnSpc>
              <a:spcBef>
                <a:spcPct val="35000"/>
              </a:spcBef>
              <a:buSzTx/>
              <a:buFont typeface="Wingdings" panose="05000000000000000000" pitchFamily="2" charset="2"/>
              <a:buNone/>
            </a:pPr>
            <a:endParaRPr lang="es-ES" altLang="es-ES" sz="2400" b="1" smtClean="0">
              <a:solidFill>
                <a:srgbClr val="FFFF00"/>
              </a:solidFill>
              <a:latin typeface="Times New Roman" panose="02020603050405020304" pitchFamily="18" charset="0"/>
            </a:endParaRPr>
          </a:p>
          <a:p>
            <a:pPr marL="357188" indent="-357188" eaLnBrk="1" hangingPunct="1">
              <a:lnSpc>
                <a:spcPct val="80000"/>
              </a:lnSpc>
              <a:spcBef>
                <a:spcPct val="35000"/>
              </a:spcBef>
              <a:buSzTx/>
              <a:buFont typeface="Wingdings" panose="05000000000000000000" pitchFamily="2" charset="2"/>
              <a:buNone/>
            </a:pPr>
            <a:endParaRPr lang="es-ES" altLang="es-ES" sz="2400" b="1" smtClean="0">
              <a:solidFill>
                <a:srgbClr val="FFFF00"/>
              </a:solidFill>
              <a:latin typeface="Times New Roman" panose="02020603050405020304" pitchFamily="18" charset="0"/>
            </a:endParaRPr>
          </a:p>
          <a:p>
            <a:pPr marL="357188" indent="-357188" eaLnBrk="1" hangingPunct="1">
              <a:lnSpc>
                <a:spcPct val="80000"/>
              </a:lnSpc>
              <a:spcBef>
                <a:spcPct val="35000"/>
              </a:spcBef>
              <a:buSzTx/>
              <a:buFont typeface="Wingdings" panose="05000000000000000000" pitchFamily="2" charset="2"/>
              <a:buChar char="Ø"/>
            </a:pPr>
            <a:endParaRPr lang="es-ES" altLang="es-ES" sz="2400" b="1" smtClean="0">
              <a:solidFill>
                <a:srgbClr val="FFFF00"/>
              </a:solidFill>
              <a:latin typeface="Times New Roman" panose="02020603050405020304" pitchFamily="18" charset="0"/>
            </a:endParaRPr>
          </a:p>
          <a:p>
            <a:pPr marL="357188" indent="-357188" eaLnBrk="1" hangingPunct="1">
              <a:lnSpc>
                <a:spcPct val="80000"/>
              </a:lnSpc>
              <a:spcBef>
                <a:spcPct val="35000"/>
              </a:spcBef>
              <a:buSzTx/>
              <a:buFont typeface="Wingdings" panose="05000000000000000000" pitchFamily="2" charset="2"/>
              <a:buNone/>
            </a:pPr>
            <a:r>
              <a:rPr lang="es-ES" altLang="es-ES" sz="2400" b="1" smtClean="0">
                <a:solidFill>
                  <a:schemeClr val="tx2"/>
                </a:solidFill>
                <a:latin typeface="Times New Roman" panose="02020603050405020304" pitchFamily="18" charset="0"/>
              </a:rPr>
              <a:t>	ó</a:t>
            </a:r>
          </a:p>
          <a:p>
            <a:pPr marL="357188" indent="-357188" eaLnBrk="1" hangingPunct="1">
              <a:lnSpc>
                <a:spcPct val="80000"/>
              </a:lnSpc>
              <a:spcBef>
                <a:spcPct val="35000"/>
              </a:spcBef>
              <a:buSzTx/>
              <a:buFont typeface="Wingdings" panose="05000000000000000000" pitchFamily="2" charset="2"/>
              <a:buNone/>
            </a:pPr>
            <a:endParaRPr lang="es-ES" altLang="es-ES" sz="2400" b="1" smtClean="0">
              <a:solidFill>
                <a:schemeClr val="tx2"/>
              </a:solidFill>
              <a:latin typeface="Times New Roman" panose="02020603050405020304" pitchFamily="18" charset="0"/>
            </a:endParaRPr>
          </a:p>
        </p:txBody>
      </p:sp>
      <p:graphicFrame>
        <p:nvGraphicFramePr>
          <p:cNvPr id="275474" name="Object 18"/>
          <p:cNvGraphicFramePr>
            <a:graphicFrameLocks noGrp="1" noChangeAspect="1"/>
          </p:cNvGraphicFramePr>
          <p:nvPr>
            <p:ph sz="quarter" idx="2"/>
          </p:nvPr>
        </p:nvGraphicFramePr>
        <p:xfrm>
          <a:off x="2700338" y="4884738"/>
          <a:ext cx="2624137" cy="977900"/>
        </p:xfrm>
        <a:graphic>
          <a:graphicData uri="http://schemas.openxmlformats.org/presentationml/2006/ole">
            <mc:AlternateContent xmlns:mc="http://schemas.openxmlformats.org/markup-compatibility/2006">
              <mc:Choice xmlns:v="urn:schemas-microsoft-com:vml" Requires="v">
                <p:oleObj spid="_x0000_s14530" name="Equation" r:id="rId3" imgW="1295280" imgH="482400" progId="Equation.DSMT4">
                  <p:embed/>
                </p:oleObj>
              </mc:Choice>
              <mc:Fallback>
                <p:oleObj name="Equation" r:id="rId3" imgW="1295280" imgH="4824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884738"/>
                        <a:ext cx="262413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5" name="Object 9"/>
          <p:cNvGraphicFramePr>
            <a:graphicFrameLocks noChangeAspect="1"/>
          </p:cNvGraphicFramePr>
          <p:nvPr/>
        </p:nvGraphicFramePr>
        <p:xfrm>
          <a:off x="2925763" y="1268413"/>
          <a:ext cx="3076575" cy="652462"/>
        </p:xfrm>
        <a:graphic>
          <a:graphicData uri="http://schemas.openxmlformats.org/presentationml/2006/ole">
            <mc:AlternateContent xmlns:mc="http://schemas.openxmlformats.org/markup-compatibility/2006">
              <mc:Choice xmlns:v="urn:schemas-microsoft-com:vml" Requires="v">
                <p:oleObj spid="_x0000_s14531" name="Equation" r:id="rId5" imgW="1015920" imgH="253800" progId="Equation.DSMT4">
                  <p:embed/>
                </p:oleObj>
              </mc:Choice>
              <mc:Fallback>
                <p:oleObj name="Equation" r:id="rId5" imgW="101592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763" y="1268413"/>
                        <a:ext cx="3076575"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72" name="Object 16"/>
          <p:cNvGraphicFramePr>
            <a:graphicFrameLocks noChangeAspect="1"/>
          </p:cNvGraphicFramePr>
          <p:nvPr/>
        </p:nvGraphicFramePr>
        <p:xfrm>
          <a:off x="2549525" y="3270250"/>
          <a:ext cx="3773488" cy="1243013"/>
        </p:xfrm>
        <a:graphic>
          <a:graphicData uri="http://schemas.openxmlformats.org/presentationml/2006/ole">
            <mc:AlternateContent xmlns:mc="http://schemas.openxmlformats.org/markup-compatibility/2006">
              <mc:Choice xmlns:v="urn:schemas-microsoft-com:vml" Requires="v">
                <p:oleObj spid="_x0000_s14532" name="Equation" r:id="rId7" imgW="1409400" imgH="545760" progId="Equation.DSMT4">
                  <p:embed/>
                </p:oleObj>
              </mc:Choice>
              <mc:Fallback>
                <p:oleObj name="Equation" r:id="rId7" imgW="1409400" imgH="54576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9525" y="3270250"/>
                        <a:ext cx="3773488"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5461"/>
                                        </p:tgtEl>
                                        <p:attrNameLst>
                                          <p:attrName>style.visibility</p:attrName>
                                        </p:attrNameLst>
                                      </p:cBhvr>
                                      <p:to>
                                        <p:strVal val="visible"/>
                                      </p:to>
                                    </p:set>
                                    <p:anim calcmode="lin" valueType="num">
                                      <p:cBhvr additive="base">
                                        <p:cTn id="7" dur="1000" fill="hold"/>
                                        <p:tgtEl>
                                          <p:spTgt spid="275461"/>
                                        </p:tgtEl>
                                        <p:attrNameLst>
                                          <p:attrName>ppt_x</p:attrName>
                                        </p:attrNameLst>
                                      </p:cBhvr>
                                      <p:tavLst>
                                        <p:tav tm="0">
                                          <p:val>
                                            <p:strVal val="0-#ppt_w/2"/>
                                          </p:val>
                                        </p:tav>
                                        <p:tav tm="100000">
                                          <p:val>
                                            <p:strVal val="#ppt_x"/>
                                          </p:val>
                                        </p:tav>
                                      </p:tavLst>
                                    </p:anim>
                                    <p:anim calcmode="lin" valueType="num">
                                      <p:cBhvr additive="base">
                                        <p:cTn id="8" dur="10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62">
                                            <p:txEl>
                                              <p:pRg st="0" end="0"/>
                                            </p:txEl>
                                          </p:spTgt>
                                        </p:tgtEl>
                                        <p:attrNameLst>
                                          <p:attrName>style.visibility</p:attrName>
                                        </p:attrNameLst>
                                      </p:cBhvr>
                                      <p:to>
                                        <p:strVal val="visible"/>
                                      </p:to>
                                    </p:set>
                                    <p:anim calcmode="lin" valueType="num">
                                      <p:cBhvr additive="base">
                                        <p:cTn id="13" dur="1000" fill="hold"/>
                                        <p:tgtEl>
                                          <p:spTgt spid="275462">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5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75465"/>
                                        </p:tgtEl>
                                        <p:attrNameLst>
                                          <p:attrName>style.visibility</p:attrName>
                                        </p:attrNameLst>
                                      </p:cBhvr>
                                      <p:to>
                                        <p:strVal val="visible"/>
                                      </p:to>
                                    </p:set>
                                    <p:animEffect transition="in" filter="dissolve">
                                      <p:cBhvr>
                                        <p:cTn id="19" dur="500"/>
                                        <p:tgtEl>
                                          <p:spTgt spid="2754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5462">
                                            <p:txEl>
                                              <p:pRg st="3" end="3"/>
                                            </p:txEl>
                                          </p:spTgt>
                                        </p:tgtEl>
                                        <p:attrNameLst>
                                          <p:attrName>style.visibility</p:attrName>
                                        </p:attrNameLst>
                                      </p:cBhvr>
                                      <p:to>
                                        <p:strVal val="visible"/>
                                      </p:to>
                                    </p:set>
                                    <p:anim calcmode="lin" valueType="num">
                                      <p:cBhvr additive="base">
                                        <p:cTn id="24" dur="1000" fill="hold"/>
                                        <p:tgtEl>
                                          <p:spTgt spid="275462">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754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5462">
                                            <p:txEl>
                                              <p:pRg st="4" end="4"/>
                                            </p:txEl>
                                          </p:spTgt>
                                        </p:tgtEl>
                                        <p:attrNameLst>
                                          <p:attrName>style.visibility</p:attrName>
                                        </p:attrNameLst>
                                      </p:cBhvr>
                                      <p:to>
                                        <p:strVal val="visible"/>
                                      </p:to>
                                    </p:set>
                                    <p:anim calcmode="lin" valueType="num">
                                      <p:cBhvr additive="base">
                                        <p:cTn id="30" dur="1000" fill="hold"/>
                                        <p:tgtEl>
                                          <p:spTgt spid="27546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754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75472"/>
                                        </p:tgtEl>
                                        <p:attrNameLst>
                                          <p:attrName>style.visibility</p:attrName>
                                        </p:attrNameLst>
                                      </p:cBhvr>
                                      <p:to>
                                        <p:strVal val="visible"/>
                                      </p:to>
                                    </p:set>
                                    <p:animEffect transition="in" filter="dissolve">
                                      <p:cBhvr>
                                        <p:cTn id="36" dur="500"/>
                                        <p:tgtEl>
                                          <p:spTgt spid="2754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5462">
                                            <p:txEl>
                                              <p:pRg st="8" end="8"/>
                                            </p:txEl>
                                          </p:spTgt>
                                        </p:tgtEl>
                                        <p:attrNameLst>
                                          <p:attrName>style.visibility</p:attrName>
                                        </p:attrNameLst>
                                      </p:cBhvr>
                                      <p:to>
                                        <p:strVal val="visible"/>
                                      </p:to>
                                    </p:set>
                                    <p:anim calcmode="lin" valueType="num">
                                      <p:cBhvr additive="base">
                                        <p:cTn id="41" dur="1000" fill="hold"/>
                                        <p:tgtEl>
                                          <p:spTgt spid="275462">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7546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75474"/>
                                        </p:tgtEl>
                                        <p:attrNameLst>
                                          <p:attrName>style.visibility</p:attrName>
                                        </p:attrNameLst>
                                      </p:cBhvr>
                                      <p:to>
                                        <p:strVal val="visible"/>
                                      </p:to>
                                    </p:set>
                                    <p:animEffect transition="in" filter="dissolve">
                                      <p:cBhvr>
                                        <p:cTn id="47" dur="500"/>
                                        <p:tgtEl>
                                          <p:spTgt spid="27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P spid="2754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fecha"/>
          <p:cNvSpPr>
            <a:spLocks noGrp="1"/>
          </p:cNvSpPr>
          <p:nvPr>
            <p:ph type="dt" sz="quarter" idx="10"/>
          </p:nvPr>
        </p:nvSpPr>
        <p:spPr/>
        <p:txBody>
          <a:bodyPr/>
          <a:lstStyle/>
          <a:p>
            <a:pPr>
              <a:defRPr/>
            </a:pPr>
            <a:fld id="{F234F730-8520-4E23-92E5-D292B0D5E046}" type="datetime1">
              <a:rPr lang="es-ES" altLang="es-ES"/>
              <a:pPr>
                <a:defRPr/>
              </a:pPr>
              <a:t>27/08/2020</a:t>
            </a:fld>
            <a:endParaRPr lang="es-AR" altLang="es-ES"/>
          </a:p>
        </p:txBody>
      </p:sp>
      <p:sp>
        <p:nvSpPr>
          <p:cNvPr id="9" name="5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6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CB81B47-7E0D-4F88-93A6-17AC659FDD02}" type="slidenum">
              <a:rPr lang="es-AR" altLang="es-ES">
                <a:solidFill>
                  <a:schemeClr val="tx2"/>
                </a:solidFill>
              </a:rPr>
              <a:pPr eaLnBrk="1" hangingPunct="1"/>
              <a:t>22</a:t>
            </a:fld>
            <a:endParaRPr lang="es-AR" altLang="es-ES">
              <a:solidFill>
                <a:schemeClr val="tx2"/>
              </a:solidFill>
            </a:endParaRPr>
          </a:p>
        </p:txBody>
      </p:sp>
      <p:sp>
        <p:nvSpPr>
          <p:cNvPr id="15365"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5366"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5367"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18119" name="Rectangle 7"/>
          <p:cNvSpPr>
            <a:spLocks noChangeArrowheads="1"/>
          </p:cNvSpPr>
          <p:nvPr/>
        </p:nvSpPr>
        <p:spPr bwMode="auto">
          <a:xfrm>
            <a:off x="539750"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Orden de Convergencia (I)</a:t>
            </a:r>
          </a:p>
        </p:txBody>
      </p:sp>
      <p:sp>
        <p:nvSpPr>
          <p:cNvPr id="218121" name="Rectangle 9"/>
          <p:cNvSpPr>
            <a:spLocks noGrp="1" noChangeArrowheads="1"/>
          </p:cNvSpPr>
          <p:nvPr>
            <p:ph type="body" sz="half" idx="1"/>
          </p:nvPr>
        </p:nvSpPr>
        <p:spPr>
          <a:xfrm>
            <a:off x="468313" y="981075"/>
            <a:ext cx="8002587" cy="4530725"/>
          </a:xfrm>
        </p:spPr>
        <p:txBody>
          <a:bodyPr/>
          <a:lstStyle/>
          <a:p>
            <a:pPr algn="just" eaLnBrk="1" hangingPunct="1">
              <a:lnSpc>
                <a:spcPct val="9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rPr>
              <a:t>Un método iterativo se dice </a:t>
            </a:r>
            <a:r>
              <a:rPr lang="es-ES" altLang="es-ES" sz="2400" b="1" i="1" dirty="0" smtClean="0">
                <a:solidFill>
                  <a:srgbClr val="FFFF00"/>
                </a:solidFill>
                <a:latin typeface="Times New Roman" pitchFamily="18" charset="0"/>
              </a:rPr>
              <a:t>convergente de orden p</a:t>
            </a:r>
            <a:r>
              <a:rPr lang="es-ES" altLang="es-ES" sz="2400" b="1" dirty="0" smtClean="0">
                <a:solidFill>
                  <a:schemeClr val="tx2"/>
                </a:solidFill>
                <a:latin typeface="Times New Roman" pitchFamily="18" charset="0"/>
              </a:rPr>
              <a:t>, si existe un número </a:t>
            </a:r>
            <a:r>
              <a:rPr lang="es-ES" altLang="es-ES" sz="2400" b="1" i="1" dirty="0" smtClean="0">
                <a:solidFill>
                  <a:srgbClr val="FFFF00"/>
                </a:solidFill>
                <a:latin typeface="Times New Roman" pitchFamily="18" charset="0"/>
              </a:rPr>
              <a:t>p </a:t>
            </a:r>
            <a:r>
              <a:rPr lang="es-ES" altLang="es-ES" sz="2400" b="1" i="1" dirty="0" smtClean="0">
                <a:solidFill>
                  <a:srgbClr val="FFFF00"/>
                </a:solidFill>
                <a:latin typeface="Times New Roman" pitchFamily="18" charset="0"/>
                <a:sym typeface="Symbol" pitchFamily="18" charset="2"/>
              </a:rPr>
              <a:t> R</a:t>
            </a:r>
            <a:r>
              <a:rPr lang="es-ES" altLang="es-ES" sz="2400" b="1" dirty="0" smtClean="0">
                <a:solidFill>
                  <a:schemeClr val="tx2"/>
                </a:solidFill>
                <a:latin typeface="Times New Roman" pitchFamily="18" charset="0"/>
                <a:sym typeface="Symbol" pitchFamily="18" charset="2"/>
              </a:rPr>
              <a:t> tal que:</a:t>
            </a:r>
          </a:p>
          <a:p>
            <a:pPr algn="just" eaLnBrk="1" hangingPunct="1">
              <a:lnSpc>
                <a:spcPct val="9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90000"/>
              </a:lnSpc>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sym typeface="Symbol" pitchFamily="18" charset="2"/>
            </a:endParaRPr>
          </a:p>
          <a:p>
            <a:pPr algn="just" eaLnBrk="1" hangingPunct="1">
              <a:lnSpc>
                <a:spcPct val="90000"/>
              </a:lnSpc>
              <a:spcBef>
                <a:spcPct val="35000"/>
              </a:spcBef>
              <a:buSzTx/>
              <a:buFont typeface="Wingdings" panose="05000000000000000000" pitchFamily="2" charset="2"/>
              <a:buNone/>
              <a:defRPr/>
            </a:pPr>
            <a:r>
              <a:rPr lang="es-ES" altLang="es-ES" sz="2400" b="1" dirty="0" smtClean="0">
                <a:solidFill>
                  <a:schemeClr val="tx2"/>
                </a:solidFill>
                <a:latin typeface="Times New Roman" pitchFamily="18" charset="0"/>
                <a:sym typeface="Symbol" pitchFamily="18" charset="2"/>
              </a:rPr>
              <a:t>	donde </a:t>
            </a:r>
            <a:r>
              <a:rPr lang="es-ES" altLang="es-ES" sz="2400" b="1" i="1" dirty="0" smtClean="0">
                <a:solidFill>
                  <a:srgbClr val="FFFF00"/>
                </a:solidFill>
                <a:latin typeface="Times New Roman" pitchFamily="18" charset="0"/>
                <a:sym typeface="Symbol" pitchFamily="18" charset="2"/>
              </a:rPr>
              <a:t>K</a:t>
            </a:r>
            <a:r>
              <a:rPr lang="es-ES" altLang="es-ES" sz="2400" b="1" dirty="0" smtClean="0">
                <a:solidFill>
                  <a:schemeClr val="tx2"/>
                </a:solidFill>
                <a:latin typeface="Times New Roman" pitchFamily="18" charset="0"/>
                <a:sym typeface="Symbol" pitchFamily="18" charset="2"/>
              </a:rPr>
              <a:t> representa la constante asintótica del error.</a:t>
            </a:r>
          </a:p>
          <a:p>
            <a:pPr algn="just" eaLnBrk="1" hangingPunct="1">
              <a:lnSpc>
                <a:spcPct val="9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A mayor orden de convergencia, el método convergerá a mayor velocidad, lo cual no implica garantía de convergencia.</a:t>
            </a:r>
          </a:p>
          <a:p>
            <a:pPr algn="just" eaLnBrk="1" hangingPunct="1">
              <a:lnSpc>
                <a:spcPct val="90000"/>
              </a:lnSpc>
              <a:spcBef>
                <a:spcPct val="35000"/>
              </a:spcBef>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Además del orden de convergencia, en el proceso de cálculo interviene el costo computacional por iteración que es importante para definir la eficiencia del método.</a:t>
            </a:r>
          </a:p>
        </p:txBody>
      </p:sp>
      <p:graphicFrame>
        <p:nvGraphicFramePr>
          <p:cNvPr id="218122" name="Object 10"/>
          <p:cNvGraphicFramePr>
            <a:graphicFrameLocks noGrp="1" noChangeAspect="1"/>
          </p:cNvGraphicFramePr>
          <p:nvPr>
            <p:ph sz="half" idx="2"/>
            <p:extLst>
              <p:ext uri="{D42A27DB-BD31-4B8C-83A1-F6EECF244321}">
                <p14:modId xmlns:p14="http://schemas.microsoft.com/office/powerpoint/2010/main" val="3850679264"/>
              </p:ext>
            </p:extLst>
          </p:nvPr>
        </p:nvGraphicFramePr>
        <p:xfrm>
          <a:off x="2216150" y="1798638"/>
          <a:ext cx="5364163" cy="949325"/>
        </p:xfrm>
        <a:graphic>
          <a:graphicData uri="http://schemas.openxmlformats.org/presentationml/2006/ole">
            <mc:AlternateContent xmlns:mc="http://schemas.openxmlformats.org/markup-compatibility/2006">
              <mc:Choice xmlns:v="urn:schemas-microsoft-com:vml" Requires="v">
                <p:oleObj spid="_x0000_s15432" name="Equation" r:id="rId3" imgW="3085920" imgH="545760" progId="Equation.DSMT4">
                  <p:embed/>
                </p:oleObj>
              </mc:Choice>
              <mc:Fallback>
                <p:oleObj name="Equation" r:id="rId3" imgW="3085920" imgH="545760" progId="Equation.DSMT4">
                  <p:embed/>
                  <p:pic>
                    <p:nvPicPr>
                      <p:cNvPr id="0" name="Object 10"/>
                      <p:cNvPicPr>
                        <a:picLocks noChangeAspect="1" noChangeArrowheads="1"/>
                      </p:cNvPicPr>
                      <p:nvPr/>
                    </p:nvPicPr>
                    <p:blipFill>
                      <a:blip r:embed="rId4"/>
                      <a:srcRect/>
                      <a:stretch>
                        <a:fillRect/>
                      </a:stretch>
                    </p:blipFill>
                    <p:spPr bwMode="auto">
                      <a:xfrm>
                        <a:off x="2216150" y="1798638"/>
                        <a:ext cx="536416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8119"/>
                                        </p:tgtEl>
                                        <p:attrNameLst>
                                          <p:attrName>style.visibility</p:attrName>
                                        </p:attrNameLst>
                                      </p:cBhvr>
                                      <p:to>
                                        <p:strVal val="visible"/>
                                      </p:to>
                                    </p:set>
                                    <p:anim calcmode="lin" valueType="num">
                                      <p:cBhvr additive="base">
                                        <p:cTn id="7" dur="1000" fill="hold"/>
                                        <p:tgtEl>
                                          <p:spTgt spid="218119"/>
                                        </p:tgtEl>
                                        <p:attrNameLst>
                                          <p:attrName>ppt_x</p:attrName>
                                        </p:attrNameLst>
                                      </p:cBhvr>
                                      <p:tavLst>
                                        <p:tav tm="0">
                                          <p:val>
                                            <p:strVal val="0-#ppt_w/2"/>
                                          </p:val>
                                        </p:tav>
                                        <p:tav tm="100000">
                                          <p:val>
                                            <p:strVal val="#ppt_x"/>
                                          </p:val>
                                        </p:tav>
                                      </p:tavLst>
                                    </p:anim>
                                    <p:anim calcmode="lin" valueType="num">
                                      <p:cBhvr additive="base">
                                        <p:cTn id="8" dur="1000" fill="hold"/>
                                        <p:tgtEl>
                                          <p:spTgt spid="2181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21">
                                            <p:txEl>
                                              <p:pRg st="0" end="0"/>
                                            </p:txEl>
                                          </p:spTgt>
                                        </p:tgtEl>
                                        <p:attrNameLst>
                                          <p:attrName>style.visibility</p:attrName>
                                        </p:attrNameLst>
                                      </p:cBhvr>
                                      <p:to>
                                        <p:strVal val="visible"/>
                                      </p:to>
                                    </p:set>
                                    <p:anim calcmode="lin" valueType="num">
                                      <p:cBhvr additive="base">
                                        <p:cTn id="13" dur="1000" fill="hold"/>
                                        <p:tgtEl>
                                          <p:spTgt spid="21812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81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18122"/>
                                        </p:tgtEl>
                                        <p:attrNameLst>
                                          <p:attrName>style.visibility</p:attrName>
                                        </p:attrNameLst>
                                      </p:cBhvr>
                                      <p:to>
                                        <p:strVal val="visible"/>
                                      </p:to>
                                    </p:set>
                                    <p:animEffect transition="in" filter="dissolve">
                                      <p:cBhvr>
                                        <p:cTn id="19" dur="1000"/>
                                        <p:tgtEl>
                                          <p:spTgt spid="2181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18121">
                                            <p:txEl>
                                              <p:pRg st="3" end="3"/>
                                            </p:txEl>
                                          </p:spTgt>
                                        </p:tgtEl>
                                        <p:attrNameLst>
                                          <p:attrName>style.visibility</p:attrName>
                                        </p:attrNameLst>
                                      </p:cBhvr>
                                      <p:to>
                                        <p:strVal val="visible"/>
                                      </p:to>
                                    </p:set>
                                    <p:anim calcmode="lin" valueType="num">
                                      <p:cBhvr additive="base">
                                        <p:cTn id="24" dur="1000" fill="hold"/>
                                        <p:tgtEl>
                                          <p:spTgt spid="218121">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1812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18121">
                                            <p:txEl>
                                              <p:pRg st="4" end="4"/>
                                            </p:txEl>
                                          </p:spTgt>
                                        </p:tgtEl>
                                        <p:attrNameLst>
                                          <p:attrName>style.visibility</p:attrName>
                                        </p:attrNameLst>
                                      </p:cBhvr>
                                      <p:to>
                                        <p:strVal val="visible"/>
                                      </p:to>
                                    </p:set>
                                    <p:anim calcmode="lin" valueType="num">
                                      <p:cBhvr additive="base">
                                        <p:cTn id="30" dur="1000" fill="hold"/>
                                        <p:tgtEl>
                                          <p:spTgt spid="218121">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181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18121">
                                            <p:txEl>
                                              <p:pRg st="5" end="5"/>
                                            </p:txEl>
                                          </p:spTgt>
                                        </p:tgtEl>
                                        <p:attrNameLst>
                                          <p:attrName>style.visibility</p:attrName>
                                        </p:attrNameLst>
                                      </p:cBhvr>
                                      <p:to>
                                        <p:strVal val="visible"/>
                                      </p:to>
                                    </p:set>
                                    <p:anim calcmode="lin" valueType="num">
                                      <p:cBhvr additive="base">
                                        <p:cTn id="36" dur="1000" fill="hold"/>
                                        <p:tgtEl>
                                          <p:spTgt spid="218121">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21812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9" grpId="0"/>
      <p:bldP spid="21812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2 Marcador de fecha"/>
          <p:cNvSpPr>
            <a:spLocks noGrp="1"/>
          </p:cNvSpPr>
          <p:nvPr>
            <p:ph type="dt" sz="quarter" idx="10"/>
          </p:nvPr>
        </p:nvSpPr>
        <p:spPr/>
        <p:txBody>
          <a:bodyPr/>
          <a:lstStyle/>
          <a:p>
            <a:pPr>
              <a:defRPr/>
            </a:pPr>
            <a:fld id="{4BD1EB10-FB9A-4B96-B134-07B9435CADCF}" type="datetime1">
              <a:rPr lang="es-ES" altLang="es-ES"/>
              <a:pPr>
                <a:defRPr/>
              </a:pPr>
              <a:t>27/08/2020</a:t>
            </a:fld>
            <a:endParaRPr lang="es-AR" altLang="es-ES"/>
          </a:p>
        </p:txBody>
      </p:sp>
      <p:sp>
        <p:nvSpPr>
          <p:cNvPr id="33" name="3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34" name="4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2DDAA92-62A7-4752-8521-43200EF5DCF2}" type="slidenum">
              <a:rPr lang="es-AR" altLang="es-ES">
                <a:solidFill>
                  <a:schemeClr val="tx2"/>
                </a:solidFill>
              </a:rPr>
              <a:pPr eaLnBrk="1" hangingPunct="1"/>
              <a:t>23</a:t>
            </a:fld>
            <a:endParaRPr lang="es-AR" altLang="es-ES">
              <a:solidFill>
                <a:schemeClr val="tx2"/>
              </a:solidFill>
            </a:endParaRPr>
          </a:p>
        </p:txBody>
      </p:sp>
      <p:sp>
        <p:nvSpPr>
          <p:cNvPr id="16389" name="AutoShape 3">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6390" name="AutoShape 4">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6391" name="AutoShape 5">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19142" name="Rectangle 6"/>
          <p:cNvSpPr>
            <a:spLocks noChangeArrowheads="1"/>
          </p:cNvSpPr>
          <p:nvPr/>
        </p:nvSpPr>
        <p:spPr bwMode="auto">
          <a:xfrm>
            <a:off x="539750"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Orden de Convergencia (II)</a:t>
            </a:r>
          </a:p>
        </p:txBody>
      </p:sp>
      <p:graphicFrame>
        <p:nvGraphicFramePr>
          <p:cNvPr id="219223" name="Group 87"/>
          <p:cNvGraphicFramePr>
            <a:graphicFrameLocks noGrp="1"/>
          </p:cNvGraphicFramePr>
          <p:nvPr>
            <p:ph/>
          </p:nvPr>
        </p:nvGraphicFramePr>
        <p:xfrm>
          <a:off x="539750" y="908050"/>
          <a:ext cx="8002588" cy="4846639"/>
        </p:xfrm>
        <a:graphic>
          <a:graphicData uri="http://schemas.openxmlformats.org/drawingml/2006/table">
            <a:tbl>
              <a:tblPr/>
              <a:tblGrid>
                <a:gridCol w="2667000"/>
                <a:gridCol w="2668588"/>
                <a:gridCol w="2667000"/>
              </a:tblGrid>
              <a:tr h="1261955">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dirty="0" smtClean="0">
                          <a:ln>
                            <a:noFill/>
                          </a:ln>
                          <a:solidFill>
                            <a:srgbClr val="FF00FF"/>
                          </a:solidFill>
                          <a:effectLst/>
                          <a:latin typeface="Times New Roman" pitchFamily="18" charset="0"/>
                        </a:rPr>
                        <a:t>Método</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FF00FF"/>
                          </a:solidFill>
                          <a:effectLst/>
                          <a:latin typeface="Times New Roman" pitchFamily="18" charset="0"/>
                        </a:rPr>
                        <a:t>Orden de Convergencia</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FF00FF"/>
                          </a:solidFill>
                          <a:effectLst/>
                          <a:latin typeface="Times New Roman" pitchFamily="18" charset="0"/>
                        </a:rPr>
                        <a:t>Información Requerida para </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FF00FF"/>
                          </a:solidFill>
                          <a:effectLst/>
                          <a:latin typeface="Times New Roman" pitchFamily="18" charset="0"/>
                        </a:rPr>
                        <a:t>Calcular x</a:t>
                      </a:r>
                      <a:r>
                        <a:rPr kumimoji="0" lang="es-ES" altLang="es-ES" sz="2400" b="0" i="0" u="none" strike="noStrike" cap="none" normalizeH="0" baseline="-25000" smtClean="0">
                          <a:ln>
                            <a:noFill/>
                          </a:ln>
                          <a:solidFill>
                            <a:srgbClr val="FF00FF"/>
                          </a:solidFill>
                          <a:effectLst/>
                          <a:latin typeface="Times New Roman" pitchFamily="18" charset="0"/>
                        </a:rPr>
                        <a:t>n+1</a:t>
                      </a:r>
                      <a:endParaRPr kumimoji="0" lang="es-ES" altLang="es-ES" sz="2400" b="0" i="0" u="none" strike="noStrike" cap="none" normalizeH="0" baseline="0" smtClean="0">
                        <a:ln>
                          <a:noFill/>
                        </a:ln>
                        <a:solidFill>
                          <a:srgbClr val="FF00FF"/>
                        </a:solidFill>
                        <a:effectLst/>
                        <a:latin typeface="Times New Roman" pitchFamily="18" charset="0"/>
                      </a:endParaRP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r>
              <a:tr h="896171">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Sustitución Directa</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Lineal </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(p=1)</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F(x</a:t>
                      </a:r>
                      <a:r>
                        <a:rPr kumimoji="0" lang="es-ES" altLang="es-ES" sz="2400" b="0" i="0" u="none" strike="noStrike" cap="none" normalizeH="0" baseline="-25000" smtClean="0">
                          <a:ln>
                            <a:noFill/>
                          </a:ln>
                          <a:solidFill>
                            <a:srgbClr val="0000FF"/>
                          </a:solidFill>
                          <a:effectLst/>
                          <a:latin typeface="Times New Roman" pitchFamily="18" charset="0"/>
                        </a:rPr>
                        <a:t>n</a:t>
                      </a:r>
                      <a:r>
                        <a:rPr kumimoji="0" lang="es-ES" altLang="es-ES" sz="2400" b="0" i="0" u="none" strike="noStrike" cap="none" normalizeH="0" baseline="0" smtClean="0">
                          <a:ln>
                            <a:noFill/>
                          </a:ln>
                          <a:solidFill>
                            <a:srgbClr val="0000FF"/>
                          </a:solidFill>
                          <a:effectLst/>
                          <a:latin typeface="Times New Roman" pitchFamily="18" charset="0"/>
                        </a:rPr>
                        <a:t>) = x</a:t>
                      </a:r>
                      <a:r>
                        <a:rPr kumimoji="0" lang="es-ES" altLang="es-ES" sz="2400" b="0" i="0" u="none" strike="noStrike" cap="none" normalizeH="0" baseline="-25000" smtClean="0">
                          <a:ln>
                            <a:noFill/>
                          </a:ln>
                          <a:solidFill>
                            <a:srgbClr val="0000FF"/>
                          </a:solidFill>
                          <a:effectLst/>
                          <a:latin typeface="Times New Roman" pitchFamily="18" charset="0"/>
                        </a:rPr>
                        <a:t>n </a:t>
                      </a:r>
                      <a:r>
                        <a:rPr kumimoji="0" lang="es-ES" altLang="es-ES" sz="2400" b="0" i="0" u="none" strike="noStrike" cap="none" normalizeH="0" baseline="0" smtClean="0">
                          <a:ln>
                            <a:noFill/>
                          </a:ln>
                          <a:solidFill>
                            <a:srgbClr val="0000FF"/>
                          </a:solidFill>
                          <a:effectLst/>
                          <a:latin typeface="Times New Roman" pitchFamily="18" charset="0"/>
                        </a:rPr>
                        <a:t>+ f(x</a:t>
                      </a:r>
                      <a:r>
                        <a:rPr kumimoji="0" lang="es-ES" altLang="es-ES" sz="2400" b="0" i="0" u="none" strike="noStrike" cap="none" normalizeH="0" baseline="-25000" smtClean="0">
                          <a:ln>
                            <a:noFill/>
                          </a:ln>
                          <a:solidFill>
                            <a:srgbClr val="0000FF"/>
                          </a:solidFill>
                          <a:effectLst/>
                          <a:latin typeface="Times New Roman" pitchFamily="18" charset="0"/>
                        </a:rPr>
                        <a:t>n</a:t>
                      </a:r>
                      <a:r>
                        <a:rPr kumimoji="0" lang="es-ES" altLang="es-ES" sz="2400" b="0" i="0" u="none" strike="noStrike" cap="none" normalizeH="0" baseline="0" smtClean="0">
                          <a:ln>
                            <a:noFill/>
                          </a:ln>
                          <a:solidFill>
                            <a:srgbClr val="0000FF"/>
                          </a:solidFill>
                          <a:effectLst/>
                          <a:latin typeface="Times New Roman" pitchFamily="18" charset="0"/>
                        </a:rPr>
                        <a:t>)</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r>
              <a:tr h="896171">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Newton - Raphson</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Cuadrático </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(p= 2)</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dirty="0" smtClean="0">
                          <a:ln>
                            <a:noFill/>
                          </a:ln>
                          <a:solidFill>
                            <a:srgbClr val="0000FF"/>
                          </a:solidFill>
                          <a:effectLst/>
                          <a:latin typeface="Times New Roman" pitchFamily="18" charset="0"/>
                        </a:rPr>
                        <a:t>f(</a:t>
                      </a:r>
                      <a:r>
                        <a:rPr kumimoji="0" lang="es-ES" altLang="es-ES" sz="2400" b="0" i="0" u="none" strike="noStrike" cap="none" normalizeH="0" baseline="0" dirty="0" err="1" smtClean="0">
                          <a:ln>
                            <a:noFill/>
                          </a:ln>
                          <a:solidFill>
                            <a:srgbClr val="0000FF"/>
                          </a:solidFill>
                          <a:effectLst/>
                          <a:latin typeface="Times New Roman" pitchFamily="18" charset="0"/>
                        </a:rPr>
                        <a:t>x</a:t>
                      </a:r>
                      <a:r>
                        <a:rPr kumimoji="0" lang="es-ES" altLang="es-ES" sz="2400" b="0" i="0" u="none" strike="noStrike" cap="none" normalizeH="0" baseline="-25000" dirty="0" err="1" smtClean="0">
                          <a:ln>
                            <a:noFill/>
                          </a:ln>
                          <a:solidFill>
                            <a:srgbClr val="0000FF"/>
                          </a:solidFill>
                          <a:effectLst/>
                          <a:latin typeface="Times New Roman" pitchFamily="18" charset="0"/>
                        </a:rPr>
                        <a:t>n</a:t>
                      </a:r>
                      <a:r>
                        <a:rPr kumimoji="0" lang="es-ES" altLang="es-ES" sz="2400" b="0" i="0" u="none" strike="noStrike" cap="none" normalizeH="0" baseline="0" dirty="0" smtClean="0">
                          <a:ln>
                            <a:noFill/>
                          </a:ln>
                          <a:solidFill>
                            <a:srgbClr val="0000FF"/>
                          </a:solidFill>
                          <a:effectLst/>
                          <a:latin typeface="Times New Roman" pitchFamily="18" charset="0"/>
                        </a:rPr>
                        <a:t>) y f ’(</a:t>
                      </a:r>
                      <a:r>
                        <a:rPr kumimoji="0" lang="es-ES" altLang="es-ES" sz="2400" b="0" i="0" u="none" strike="noStrike" cap="none" normalizeH="0" baseline="0" dirty="0" err="1" smtClean="0">
                          <a:ln>
                            <a:noFill/>
                          </a:ln>
                          <a:solidFill>
                            <a:srgbClr val="0000FF"/>
                          </a:solidFill>
                          <a:effectLst/>
                          <a:latin typeface="Times New Roman" pitchFamily="18" charset="0"/>
                        </a:rPr>
                        <a:t>x</a:t>
                      </a:r>
                      <a:r>
                        <a:rPr kumimoji="0" lang="es-ES" altLang="es-ES" sz="2400" b="0" i="0" u="none" strike="noStrike" cap="none" normalizeH="0" baseline="-25000" dirty="0" err="1" smtClean="0">
                          <a:ln>
                            <a:noFill/>
                          </a:ln>
                          <a:solidFill>
                            <a:srgbClr val="0000FF"/>
                          </a:solidFill>
                          <a:effectLst/>
                          <a:latin typeface="Times New Roman" pitchFamily="18" charset="0"/>
                        </a:rPr>
                        <a:t>n</a:t>
                      </a:r>
                      <a:r>
                        <a:rPr kumimoji="0" lang="es-ES" altLang="es-ES" sz="2400" b="0" i="0" u="none" strike="noStrike" cap="none" normalizeH="0" baseline="0" dirty="0" smtClean="0">
                          <a:ln>
                            <a:noFill/>
                          </a:ln>
                          <a:solidFill>
                            <a:srgbClr val="0000FF"/>
                          </a:solidFill>
                          <a:effectLst/>
                          <a:latin typeface="Times New Roman" pitchFamily="18" charset="0"/>
                        </a:rPr>
                        <a:t>) </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r>
              <a:tr h="896171">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Secante</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Superlineal</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(p = 1.618)</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f(x</a:t>
                      </a:r>
                      <a:r>
                        <a:rPr kumimoji="0" lang="es-ES" altLang="es-ES" sz="2400" b="0" i="0" u="none" strike="noStrike" cap="none" normalizeH="0" baseline="-25000" smtClean="0">
                          <a:ln>
                            <a:noFill/>
                          </a:ln>
                          <a:solidFill>
                            <a:srgbClr val="0000FF"/>
                          </a:solidFill>
                          <a:effectLst/>
                          <a:latin typeface="Times New Roman" pitchFamily="18" charset="0"/>
                        </a:rPr>
                        <a:t>n</a:t>
                      </a:r>
                      <a:r>
                        <a:rPr kumimoji="0" lang="es-ES" altLang="es-ES" sz="2400" b="0" i="0" u="none" strike="noStrike" cap="none" normalizeH="0" baseline="0" smtClean="0">
                          <a:ln>
                            <a:noFill/>
                          </a:ln>
                          <a:solidFill>
                            <a:srgbClr val="0000FF"/>
                          </a:solidFill>
                          <a:effectLst/>
                          <a:latin typeface="Times New Roman" pitchFamily="18" charset="0"/>
                        </a:rPr>
                        <a:t>) y f(x</a:t>
                      </a:r>
                      <a:r>
                        <a:rPr kumimoji="0" lang="es-ES" altLang="es-ES" sz="2400" b="0" i="0" u="none" strike="noStrike" cap="none" normalizeH="0" baseline="-25000" smtClean="0">
                          <a:ln>
                            <a:noFill/>
                          </a:ln>
                          <a:solidFill>
                            <a:srgbClr val="0000FF"/>
                          </a:solidFill>
                          <a:effectLst/>
                          <a:latin typeface="Times New Roman" pitchFamily="18" charset="0"/>
                        </a:rPr>
                        <a:t>n-1</a:t>
                      </a:r>
                      <a:r>
                        <a:rPr kumimoji="0" lang="es-ES" altLang="es-ES" sz="2400" b="0" i="0" u="none" strike="noStrike" cap="none" normalizeH="0" baseline="0" smtClean="0">
                          <a:ln>
                            <a:noFill/>
                          </a:ln>
                          <a:solidFill>
                            <a:srgbClr val="0000FF"/>
                          </a:solidFill>
                          <a:effectLst/>
                          <a:latin typeface="Times New Roman" pitchFamily="18" charset="0"/>
                        </a:rPr>
                        <a:t>)</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r>
              <a:tr h="896171">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Bisección</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Lineal </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(p =1)</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altLang="es-ES" sz="2400" b="0" i="0" u="none" strike="noStrike" cap="none" normalizeH="0" baseline="0" smtClean="0">
                          <a:ln>
                            <a:noFill/>
                          </a:ln>
                          <a:solidFill>
                            <a:srgbClr val="0000FF"/>
                          </a:solidFill>
                          <a:effectLst/>
                          <a:latin typeface="Times New Roman" pitchFamily="18" charset="0"/>
                        </a:rPr>
                        <a:t>f(x</a:t>
                      </a:r>
                      <a:r>
                        <a:rPr kumimoji="0" lang="es-ES" altLang="es-ES" sz="2400" b="0" i="0" u="none" strike="noStrike" cap="none" normalizeH="0" baseline="-25000" smtClean="0">
                          <a:ln>
                            <a:noFill/>
                          </a:ln>
                          <a:solidFill>
                            <a:srgbClr val="0000FF"/>
                          </a:solidFill>
                          <a:effectLst/>
                          <a:latin typeface="Times New Roman" pitchFamily="18" charset="0"/>
                        </a:rPr>
                        <a:t>n</a:t>
                      </a:r>
                      <a:r>
                        <a:rPr kumimoji="0" lang="es-ES" altLang="es-ES" sz="2400" b="0" i="0" u="none" strike="noStrike" cap="none" normalizeH="0" baseline="0" smtClean="0">
                          <a:ln>
                            <a:noFill/>
                          </a:ln>
                          <a:solidFill>
                            <a:srgbClr val="0000FF"/>
                          </a:solidFill>
                          <a:effectLst/>
                          <a:latin typeface="Times New Roman" pitchFamily="18" charset="0"/>
                        </a:rPr>
                        <a:t>) y f(x</a:t>
                      </a:r>
                      <a:r>
                        <a:rPr kumimoji="0" lang="es-ES" altLang="es-ES" sz="2400" b="0" i="0" u="none" strike="noStrike" cap="none" normalizeH="0" baseline="-25000" smtClean="0">
                          <a:ln>
                            <a:noFill/>
                          </a:ln>
                          <a:solidFill>
                            <a:srgbClr val="0000FF"/>
                          </a:solidFill>
                          <a:effectLst/>
                          <a:latin typeface="Times New Roman" pitchFamily="18" charset="0"/>
                        </a:rPr>
                        <a:t>n-1</a:t>
                      </a:r>
                      <a:r>
                        <a:rPr kumimoji="0" lang="es-ES" altLang="es-ES" sz="2400" b="0" i="0" u="none" strike="noStrike" cap="none" normalizeH="0" baseline="0" smtClean="0">
                          <a:ln>
                            <a:noFill/>
                          </a:ln>
                          <a:solidFill>
                            <a:srgbClr val="0000FF"/>
                          </a:solidFill>
                          <a:effectLst/>
                          <a:latin typeface="Times New Roman" pitchFamily="18" charset="0"/>
                        </a:rPr>
                        <a:t>)</a:t>
                      </a:r>
                    </a:p>
                  </a:txBody>
                  <a:tcPr marT="45723" marB="45723"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tx2"/>
                    </a:solidFill>
                  </a:tcPr>
                </a:tc>
              </a:tr>
            </a:tbl>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9142"/>
                                        </p:tgtEl>
                                        <p:attrNameLst>
                                          <p:attrName>style.visibility</p:attrName>
                                        </p:attrNameLst>
                                      </p:cBhvr>
                                      <p:to>
                                        <p:strVal val="visible"/>
                                      </p:to>
                                    </p:set>
                                    <p:anim calcmode="lin" valueType="num">
                                      <p:cBhvr additive="base">
                                        <p:cTn id="7" dur="500" fill="hold"/>
                                        <p:tgtEl>
                                          <p:spTgt spid="219142"/>
                                        </p:tgtEl>
                                        <p:attrNameLst>
                                          <p:attrName>ppt_x</p:attrName>
                                        </p:attrNameLst>
                                      </p:cBhvr>
                                      <p:tavLst>
                                        <p:tav tm="0">
                                          <p:val>
                                            <p:strVal val="0-#ppt_w/2"/>
                                          </p:val>
                                        </p:tav>
                                        <p:tav tm="100000">
                                          <p:val>
                                            <p:strVal val="#ppt_x"/>
                                          </p:val>
                                        </p:tav>
                                      </p:tavLst>
                                    </p:anim>
                                    <p:anim calcmode="lin" valueType="num">
                                      <p:cBhvr additive="base">
                                        <p:cTn id="8" dur="500" fill="hold"/>
                                        <p:tgtEl>
                                          <p:spTgt spid="2191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19223"/>
                                        </p:tgtEl>
                                        <p:attrNameLst>
                                          <p:attrName>style.visibility</p:attrName>
                                        </p:attrNameLst>
                                      </p:cBhvr>
                                      <p:to>
                                        <p:strVal val="visible"/>
                                      </p:to>
                                    </p:set>
                                    <p:animEffect transition="in" filter="dissolve">
                                      <p:cBhvr>
                                        <p:cTn id="13" dur="500"/>
                                        <p:tgtEl>
                                          <p:spTgt spid="21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30C4EA74-D4C3-4661-835D-ACA08BD779DD}"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F88178D-CE22-4F64-A768-D6F8BFB0018F}" type="slidenum">
              <a:rPr lang="es-AR" altLang="es-ES">
                <a:solidFill>
                  <a:schemeClr val="tx2"/>
                </a:solidFill>
              </a:rPr>
              <a:pPr eaLnBrk="1" hangingPunct="1"/>
              <a:t>24</a:t>
            </a:fld>
            <a:endParaRPr lang="es-AR" altLang="es-ES">
              <a:solidFill>
                <a:schemeClr val="tx2"/>
              </a:solidFill>
            </a:endParaRPr>
          </a:p>
        </p:txBody>
      </p:sp>
      <p:sp>
        <p:nvSpPr>
          <p:cNvPr id="220162" name="Rectangle 2"/>
          <p:cNvSpPr>
            <a:spLocks noChangeArrowheads="1"/>
          </p:cNvSpPr>
          <p:nvPr/>
        </p:nvSpPr>
        <p:spPr bwMode="auto">
          <a:xfrm>
            <a:off x="468313" y="1889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Principales Métodos Iterativos</a:t>
            </a:r>
          </a:p>
        </p:txBody>
      </p:sp>
      <p:sp>
        <p:nvSpPr>
          <p:cNvPr id="17414"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7415"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7416"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0168" name="Rectangle 8"/>
          <p:cNvSpPr>
            <a:spLocks noGrp="1" noChangeArrowheads="1"/>
          </p:cNvSpPr>
          <p:nvPr>
            <p:ph type="body" idx="1"/>
          </p:nvPr>
        </p:nvSpPr>
        <p:spPr>
          <a:xfrm>
            <a:off x="323850" y="1341438"/>
            <a:ext cx="8496300" cy="3816350"/>
          </a:xfrm>
        </p:spPr>
        <p:txBody>
          <a:bodyPr/>
          <a:lstStyle/>
          <a:p>
            <a:pPr marL="609600" indent="-609600" algn="just" eaLnBrk="1" hangingPunct="1">
              <a:buSzTx/>
              <a:buFont typeface="Wingdings" panose="05000000000000000000" pitchFamily="2" charset="2"/>
              <a:buChar char="Ø"/>
              <a:defRPr/>
            </a:pPr>
            <a:r>
              <a:rPr lang="es-ES" altLang="es-ES" sz="2400" b="1" dirty="0" smtClean="0">
                <a:solidFill>
                  <a:schemeClr val="tx2"/>
                </a:solidFill>
                <a:latin typeface="Times New Roman" pitchFamily="18" charset="0"/>
              </a:rPr>
              <a:t>A los fines de su consideración en la resolución de problemas de ingeniería, podemos agruparlos en dos categorías:</a:t>
            </a:r>
          </a:p>
          <a:p>
            <a:pPr marL="990600" lvl="1" indent="-533400" eaLnBrk="1" hangingPunct="1">
              <a:buClr>
                <a:schemeClr val="hlink"/>
              </a:buClr>
              <a:buFont typeface="Wingdings" pitchFamily="2" charset="2"/>
              <a:buAutoNum type="arabicPeriod"/>
              <a:defRPr/>
            </a:pPr>
            <a:r>
              <a:rPr lang="es-ES" altLang="es-ES" sz="2000" b="1" dirty="0" smtClean="0">
                <a:solidFill>
                  <a:schemeClr val="tx2"/>
                </a:solidFill>
                <a:latin typeface="Times New Roman" pitchFamily="18" charset="0"/>
              </a:rPr>
              <a:t>Método de Aproximaciones Sucesivas</a:t>
            </a:r>
          </a:p>
          <a:p>
            <a:pPr marL="990600" lvl="1" indent="-533400" eaLnBrk="1" hangingPunct="1">
              <a:buClr>
                <a:schemeClr val="hlink"/>
              </a:buClr>
              <a:buFont typeface="Wingdings" pitchFamily="2" charset="2"/>
              <a:buAutoNum type="arabicPeriod"/>
              <a:defRPr/>
            </a:pPr>
            <a:r>
              <a:rPr lang="es-ES" altLang="es-ES" sz="2000" b="1" dirty="0" smtClean="0">
                <a:solidFill>
                  <a:schemeClr val="tx2"/>
                </a:solidFill>
                <a:latin typeface="Times New Roman" pitchFamily="18" charset="0"/>
              </a:rPr>
              <a:t>Métodos de </a:t>
            </a:r>
            <a:r>
              <a:rPr lang="es-ES" altLang="es-ES" sz="2000" b="1" dirty="0" err="1" smtClean="0">
                <a:solidFill>
                  <a:schemeClr val="tx2"/>
                </a:solidFill>
                <a:latin typeface="Times New Roman" pitchFamily="18" charset="0"/>
              </a:rPr>
              <a:t>Linealización</a:t>
            </a:r>
            <a:endParaRPr lang="es-ES" altLang="es-ES" sz="2000" b="1" dirty="0" smtClean="0">
              <a:solidFill>
                <a:schemeClr val="tx2"/>
              </a:solidFill>
              <a:latin typeface="Times New Roman" pitchFamily="18" charset="0"/>
            </a:endParaRPr>
          </a:p>
          <a:p>
            <a:pPr marL="1712913" lvl="2" indent="-457200" eaLnBrk="1" hangingPunct="1">
              <a:buClr>
                <a:schemeClr val="hlink"/>
              </a:buClr>
              <a:buSzTx/>
              <a:buFont typeface="Wingdings" panose="05000000000000000000" pitchFamily="2" charset="2"/>
              <a:buAutoNum type="alphaLcParenR"/>
              <a:defRPr/>
            </a:pPr>
            <a:r>
              <a:rPr lang="es-ES" altLang="es-ES" sz="1800" b="1" dirty="0" smtClean="0">
                <a:solidFill>
                  <a:schemeClr val="tx2"/>
                </a:solidFill>
                <a:latin typeface="Times New Roman" pitchFamily="18" charset="0"/>
              </a:rPr>
              <a:t>Newton – </a:t>
            </a:r>
            <a:r>
              <a:rPr lang="es-ES" altLang="es-ES" sz="1800" b="1" dirty="0" err="1" smtClean="0">
                <a:solidFill>
                  <a:schemeClr val="tx2"/>
                </a:solidFill>
                <a:latin typeface="Times New Roman" pitchFamily="18" charset="0"/>
              </a:rPr>
              <a:t>Raphson</a:t>
            </a:r>
            <a:endParaRPr lang="es-ES" altLang="es-ES" sz="1800" b="1" dirty="0" smtClean="0">
              <a:solidFill>
                <a:schemeClr val="tx2"/>
              </a:solidFill>
              <a:latin typeface="Times New Roman" pitchFamily="18" charset="0"/>
            </a:endParaRPr>
          </a:p>
          <a:p>
            <a:pPr marL="1712913" lvl="2" indent="-457200" eaLnBrk="1" hangingPunct="1">
              <a:buClr>
                <a:schemeClr val="hlink"/>
              </a:buClr>
              <a:buSzTx/>
              <a:buFont typeface="Wingdings" panose="05000000000000000000" pitchFamily="2" charset="2"/>
              <a:buAutoNum type="alphaLcParenR"/>
              <a:defRPr/>
            </a:pPr>
            <a:r>
              <a:rPr lang="es-ES" altLang="es-ES" sz="1800" b="1" dirty="0" smtClean="0">
                <a:solidFill>
                  <a:schemeClr val="tx2"/>
                </a:solidFill>
                <a:latin typeface="Times New Roman" pitchFamily="18" charset="0"/>
              </a:rPr>
              <a:t>Modificado de Newton para Resolver Raíces Múltiples</a:t>
            </a:r>
          </a:p>
          <a:p>
            <a:pPr marL="1712913" lvl="2" indent="-457200" eaLnBrk="1" hangingPunct="1">
              <a:buClr>
                <a:schemeClr val="hlink"/>
              </a:buClr>
              <a:buSzTx/>
              <a:buFont typeface="Wingdings" panose="05000000000000000000" pitchFamily="2" charset="2"/>
              <a:buAutoNum type="alphaLcParenR"/>
              <a:defRPr/>
            </a:pPr>
            <a:r>
              <a:rPr lang="es-ES" altLang="es-ES" sz="1800" b="1" dirty="0" smtClean="0">
                <a:solidFill>
                  <a:schemeClr val="tx2"/>
                </a:solidFill>
                <a:latin typeface="Times New Roman" pitchFamily="18" charset="0"/>
              </a:rPr>
              <a:t>Von Mises o Cuerdas Paralelas</a:t>
            </a:r>
          </a:p>
          <a:p>
            <a:pPr marL="1712913" lvl="2" indent="-457200" eaLnBrk="1" hangingPunct="1">
              <a:buClr>
                <a:schemeClr val="hlink"/>
              </a:buClr>
              <a:buSzTx/>
              <a:buFont typeface="Wingdings" panose="05000000000000000000" pitchFamily="2" charset="2"/>
              <a:buAutoNum type="alphaLcParenR"/>
              <a:defRPr/>
            </a:pPr>
            <a:r>
              <a:rPr lang="es-ES" altLang="es-ES" sz="1800" b="1" dirty="0" smtClean="0">
                <a:solidFill>
                  <a:schemeClr val="tx2"/>
                </a:solidFill>
                <a:latin typeface="Times New Roman" pitchFamily="18" charset="0"/>
              </a:rPr>
              <a:t>Secante</a:t>
            </a:r>
          </a:p>
          <a:p>
            <a:pPr marL="1712913" lvl="2" indent="-457200" eaLnBrk="1" hangingPunct="1">
              <a:buClr>
                <a:schemeClr val="hlink"/>
              </a:buClr>
              <a:buSzTx/>
              <a:buFont typeface="Wingdings" panose="05000000000000000000" pitchFamily="2" charset="2"/>
              <a:buAutoNum type="alphaLcParenR"/>
              <a:defRPr/>
            </a:pPr>
            <a:r>
              <a:rPr lang="es-ES" altLang="es-ES" sz="1800" b="1" dirty="0" smtClean="0">
                <a:solidFill>
                  <a:schemeClr val="tx2"/>
                </a:solidFill>
                <a:latin typeface="Times New Roman" pitchFamily="18" charset="0"/>
              </a:rPr>
              <a:t>Regula </a:t>
            </a:r>
            <a:r>
              <a:rPr lang="es-ES" altLang="es-ES" sz="1800" b="1" dirty="0" err="1" smtClean="0">
                <a:solidFill>
                  <a:schemeClr val="tx2"/>
                </a:solidFill>
                <a:latin typeface="Times New Roman" pitchFamily="18" charset="0"/>
              </a:rPr>
              <a:t>falsi</a:t>
            </a:r>
            <a:r>
              <a:rPr lang="es-ES" altLang="es-ES" sz="1800" b="1" dirty="0" smtClean="0">
                <a:solidFill>
                  <a:schemeClr val="tx2"/>
                </a:solidFill>
                <a:latin typeface="Times New Roman" pitchFamily="18" charset="0"/>
              </a:rPr>
              <a:t> y métodos relacionados.</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0162"/>
                                        </p:tgtEl>
                                        <p:attrNameLst>
                                          <p:attrName>style.visibility</p:attrName>
                                        </p:attrNameLst>
                                      </p:cBhvr>
                                      <p:to>
                                        <p:strVal val="visible"/>
                                      </p:to>
                                    </p:set>
                                    <p:anim calcmode="lin" valueType="num">
                                      <p:cBhvr additive="base">
                                        <p:cTn id="7" dur="1000" fill="hold"/>
                                        <p:tgtEl>
                                          <p:spTgt spid="220162"/>
                                        </p:tgtEl>
                                        <p:attrNameLst>
                                          <p:attrName>ppt_x</p:attrName>
                                        </p:attrNameLst>
                                      </p:cBhvr>
                                      <p:tavLst>
                                        <p:tav tm="0">
                                          <p:val>
                                            <p:strVal val="0-#ppt_w/2"/>
                                          </p:val>
                                        </p:tav>
                                        <p:tav tm="100000">
                                          <p:val>
                                            <p:strVal val="#ppt_x"/>
                                          </p:val>
                                        </p:tav>
                                      </p:tavLst>
                                    </p:anim>
                                    <p:anim calcmode="lin" valueType="num">
                                      <p:cBhvr additive="base">
                                        <p:cTn id="8" dur="1000" fill="hold"/>
                                        <p:tgtEl>
                                          <p:spTgt spid="220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8">
                                            <p:txEl>
                                              <p:pRg st="0" end="0"/>
                                            </p:txEl>
                                          </p:spTgt>
                                        </p:tgtEl>
                                        <p:attrNameLst>
                                          <p:attrName>style.visibility</p:attrName>
                                        </p:attrNameLst>
                                      </p:cBhvr>
                                      <p:to>
                                        <p:strVal val="visible"/>
                                      </p:to>
                                    </p:set>
                                    <p:anim calcmode="lin" valueType="num">
                                      <p:cBhvr additive="base">
                                        <p:cTn id="13" dur="1000" fill="hold"/>
                                        <p:tgtEl>
                                          <p:spTgt spid="220168">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201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8">
                                            <p:txEl>
                                              <p:pRg st="1" end="1"/>
                                            </p:txEl>
                                          </p:spTgt>
                                        </p:tgtEl>
                                        <p:attrNameLst>
                                          <p:attrName>style.visibility</p:attrName>
                                        </p:attrNameLst>
                                      </p:cBhvr>
                                      <p:to>
                                        <p:strVal val="visible"/>
                                      </p:to>
                                    </p:set>
                                    <p:anim calcmode="lin" valueType="num">
                                      <p:cBhvr additive="base">
                                        <p:cTn id="19" dur="1000" fill="hold"/>
                                        <p:tgtEl>
                                          <p:spTgt spid="220168">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201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0168">
                                            <p:txEl>
                                              <p:pRg st="2" end="2"/>
                                            </p:txEl>
                                          </p:spTgt>
                                        </p:tgtEl>
                                        <p:attrNameLst>
                                          <p:attrName>style.visibility</p:attrName>
                                        </p:attrNameLst>
                                      </p:cBhvr>
                                      <p:to>
                                        <p:strVal val="visible"/>
                                      </p:to>
                                    </p:set>
                                    <p:anim calcmode="lin" valueType="num">
                                      <p:cBhvr additive="base">
                                        <p:cTn id="25" dur="1000" fill="hold"/>
                                        <p:tgtEl>
                                          <p:spTgt spid="220168">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201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0168">
                                            <p:txEl>
                                              <p:pRg st="3" end="3"/>
                                            </p:txEl>
                                          </p:spTgt>
                                        </p:tgtEl>
                                        <p:attrNameLst>
                                          <p:attrName>style.visibility</p:attrName>
                                        </p:attrNameLst>
                                      </p:cBhvr>
                                      <p:to>
                                        <p:strVal val="visible"/>
                                      </p:to>
                                    </p:set>
                                    <p:anim calcmode="lin" valueType="num">
                                      <p:cBhvr additive="base">
                                        <p:cTn id="31" dur="1000" fill="hold"/>
                                        <p:tgtEl>
                                          <p:spTgt spid="220168">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201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0168">
                                            <p:txEl>
                                              <p:pRg st="4" end="4"/>
                                            </p:txEl>
                                          </p:spTgt>
                                        </p:tgtEl>
                                        <p:attrNameLst>
                                          <p:attrName>style.visibility</p:attrName>
                                        </p:attrNameLst>
                                      </p:cBhvr>
                                      <p:to>
                                        <p:strVal val="visible"/>
                                      </p:to>
                                    </p:set>
                                    <p:anim calcmode="lin" valueType="num">
                                      <p:cBhvr additive="base">
                                        <p:cTn id="37" dur="1000" fill="hold"/>
                                        <p:tgtEl>
                                          <p:spTgt spid="220168">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201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0168">
                                            <p:txEl>
                                              <p:pRg st="5" end="5"/>
                                            </p:txEl>
                                          </p:spTgt>
                                        </p:tgtEl>
                                        <p:attrNameLst>
                                          <p:attrName>style.visibility</p:attrName>
                                        </p:attrNameLst>
                                      </p:cBhvr>
                                      <p:to>
                                        <p:strVal val="visible"/>
                                      </p:to>
                                    </p:set>
                                    <p:anim calcmode="lin" valueType="num">
                                      <p:cBhvr additive="base">
                                        <p:cTn id="43" dur="1000" fill="hold"/>
                                        <p:tgtEl>
                                          <p:spTgt spid="220168">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201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0168">
                                            <p:txEl>
                                              <p:pRg st="6" end="6"/>
                                            </p:txEl>
                                          </p:spTgt>
                                        </p:tgtEl>
                                        <p:attrNameLst>
                                          <p:attrName>style.visibility</p:attrName>
                                        </p:attrNameLst>
                                      </p:cBhvr>
                                      <p:to>
                                        <p:strVal val="visible"/>
                                      </p:to>
                                    </p:set>
                                    <p:anim calcmode="lin" valueType="num">
                                      <p:cBhvr additive="base">
                                        <p:cTn id="49" dur="1000" fill="hold"/>
                                        <p:tgtEl>
                                          <p:spTgt spid="220168">
                                            <p:txEl>
                                              <p:p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2016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0168">
                                            <p:txEl>
                                              <p:pRg st="7" end="7"/>
                                            </p:txEl>
                                          </p:spTgt>
                                        </p:tgtEl>
                                        <p:attrNameLst>
                                          <p:attrName>style.visibility</p:attrName>
                                        </p:attrNameLst>
                                      </p:cBhvr>
                                      <p:to>
                                        <p:strVal val="visible"/>
                                      </p:to>
                                    </p:set>
                                    <p:anim calcmode="lin" valueType="num">
                                      <p:cBhvr additive="base">
                                        <p:cTn id="55" dur="1000" fill="hold"/>
                                        <p:tgtEl>
                                          <p:spTgt spid="220168">
                                            <p:txEl>
                                              <p:pRg st="7" end="7"/>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2016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fecha"/>
          <p:cNvSpPr>
            <a:spLocks noGrp="1"/>
          </p:cNvSpPr>
          <p:nvPr>
            <p:ph type="dt" sz="quarter" idx="10"/>
          </p:nvPr>
        </p:nvSpPr>
        <p:spPr/>
        <p:txBody>
          <a:bodyPr/>
          <a:lstStyle/>
          <a:p>
            <a:pPr>
              <a:defRPr/>
            </a:pPr>
            <a:fld id="{81814F5D-0FF8-410D-96A5-AE2048437165}" type="datetime1">
              <a:rPr lang="es-ES" altLang="es-ES"/>
              <a:pPr>
                <a:defRPr/>
              </a:pPr>
              <a:t>27/08/2020</a:t>
            </a:fld>
            <a:endParaRPr lang="es-AR" altLang="es-ES"/>
          </a:p>
        </p:txBody>
      </p:sp>
      <p:sp>
        <p:nvSpPr>
          <p:cNvPr id="10"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1"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40AB110-E815-4A7A-9FBC-D05F1C46F61E}" type="slidenum">
              <a:rPr lang="es-AR" altLang="es-ES">
                <a:solidFill>
                  <a:schemeClr val="tx2"/>
                </a:solidFill>
              </a:rPr>
              <a:pPr eaLnBrk="1" hangingPunct="1"/>
              <a:t>25</a:t>
            </a:fld>
            <a:endParaRPr lang="es-AR" altLang="es-ES">
              <a:solidFill>
                <a:schemeClr val="tx2"/>
              </a:solidFill>
            </a:endParaRPr>
          </a:p>
        </p:txBody>
      </p:sp>
      <p:sp>
        <p:nvSpPr>
          <p:cNvPr id="18437" name="AutoShape 3">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8438" name="AutoShape 4">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8439" name="AutoShape 5">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1190" name="Rectangle 6"/>
          <p:cNvSpPr>
            <a:spLocks noChangeArrowheads="1"/>
          </p:cNvSpPr>
          <p:nvPr/>
        </p:nvSpPr>
        <p:spPr bwMode="auto">
          <a:xfrm>
            <a:off x="0" y="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dirty="0" smtClean="0">
                <a:latin typeface="Times New Roman" pitchFamily="18" charset="0"/>
              </a:rPr>
              <a:t>Método de Aproximaciones Sucesivas (I)</a:t>
            </a:r>
          </a:p>
        </p:txBody>
      </p:sp>
      <p:sp>
        <p:nvSpPr>
          <p:cNvPr id="221192" name="Rectangle 8"/>
          <p:cNvSpPr>
            <a:spLocks noGrp="1" noChangeArrowheads="1"/>
          </p:cNvSpPr>
          <p:nvPr>
            <p:ph type="body" sz="half" idx="1"/>
          </p:nvPr>
        </p:nvSpPr>
        <p:spPr>
          <a:xfrm>
            <a:off x="395288" y="836613"/>
            <a:ext cx="8218487" cy="3816350"/>
          </a:xfrm>
        </p:spPr>
        <p:txBody>
          <a:bodyPr/>
          <a:lstStyle/>
          <a:p>
            <a:pPr algn="just" eaLnBrk="1" hangingPunct="1">
              <a:buSzTx/>
              <a:buFont typeface="Wingdings" panose="05000000000000000000" pitchFamily="2" charset="2"/>
              <a:buChar char="Ø"/>
              <a:defRPr/>
            </a:pPr>
            <a:r>
              <a:rPr lang="es-ES" altLang="es-ES" sz="2400" b="1" dirty="0" smtClean="0">
                <a:solidFill>
                  <a:schemeClr val="tx2"/>
                </a:solidFill>
                <a:latin typeface="Times New Roman" pitchFamily="18" charset="0"/>
              </a:rPr>
              <a:t>Dada la ecuación </a:t>
            </a:r>
            <a:r>
              <a:rPr lang="es-ES" altLang="es-ES" sz="2400" b="1" i="1" dirty="0" smtClean="0">
                <a:solidFill>
                  <a:srgbClr val="FFFF00"/>
                </a:solidFill>
                <a:latin typeface="Times New Roman" pitchFamily="18" charset="0"/>
              </a:rPr>
              <a:t>f(x) = 0</a:t>
            </a:r>
            <a:r>
              <a:rPr lang="es-ES" altLang="es-ES" sz="2400" b="1" dirty="0" smtClean="0">
                <a:solidFill>
                  <a:schemeClr val="tx2"/>
                </a:solidFill>
                <a:latin typeface="Times New Roman" pitchFamily="18" charset="0"/>
              </a:rPr>
              <a:t> se la explicita de la siguiente manera:</a:t>
            </a:r>
          </a:p>
          <a:p>
            <a:pPr algn="ctr" eaLnBrk="1" hangingPunct="1">
              <a:buSzTx/>
              <a:buFont typeface="Wingdings" panose="05000000000000000000" pitchFamily="2" charset="2"/>
              <a:buNone/>
              <a:defRPr/>
            </a:pPr>
            <a:r>
              <a:rPr lang="es-ES" altLang="es-ES" sz="2400" b="1" i="1" dirty="0" smtClean="0">
                <a:solidFill>
                  <a:srgbClr val="FFFF00"/>
                </a:solidFill>
                <a:latin typeface="Times New Roman" pitchFamily="18" charset="0"/>
              </a:rPr>
              <a:t>x = F(x) </a:t>
            </a:r>
            <a:r>
              <a:rPr lang="es-ES" altLang="es-ES" sz="2400" b="1" dirty="0" smtClean="0">
                <a:solidFill>
                  <a:schemeClr val="tx2"/>
                </a:solidFill>
                <a:latin typeface="Times New Roman" pitchFamily="18" charset="0"/>
              </a:rPr>
              <a:t>donde</a:t>
            </a:r>
            <a:r>
              <a:rPr lang="es-ES" altLang="es-ES" sz="2400" b="1" i="1" dirty="0" smtClean="0">
                <a:solidFill>
                  <a:srgbClr val="FFFF00"/>
                </a:solidFill>
                <a:latin typeface="Times New Roman" pitchFamily="18" charset="0"/>
              </a:rPr>
              <a:t> F(x)  </a:t>
            </a:r>
            <a:r>
              <a:rPr lang="es-ES" altLang="es-ES" sz="2400" b="1" i="1" dirty="0" smtClean="0">
                <a:solidFill>
                  <a:srgbClr val="FFFF00"/>
                </a:solidFill>
                <a:latin typeface="Times New Roman" pitchFamily="18" charset="0"/>
                <a:sym typeface="Symbol" pitchFamily="18" charset="2"/>
              </a:rPr>
              <a:t> </a:t>
            </a:r>
            <a:r>
              <a:rPr lang="es-ES" altLang="es-ES" sz="2400" b="1" i="1" dirty="0" smtClean="0">
                <a:solidFill>
                  <a:srgbClr val="FFFF00"/>
                </a:solidFill>
                <a:latin typeface="Times New Roman" pitchFamily="18" charset="0"/>
              </a:rPr>
              <a:t>x + f(x)</a:t>
            </a:r>
          </a:p>
          <a:p>
            <a:pPr algn="just" eaLnBrk="1" hangingPunct="1">
              <a:buSzTx/>
              <a:buFont typeface="Wingdings" panose="05000000000000000000" pitchFamily="2" charset="2"/>
              <a:buChar char="Ø"/>
              <a:defRPr/>
            </a:pPr>
            <a:r>
              <a:rPr lang="es-ES" altLang="es-ES" sz="2400" b="1" dirty="0" smtClean="0">
                <a:solidFill>
                  <a:schemeClr val="tx2"/>
                </a:solidFill>
                <a:latin typeface="Times New Roman" pitchFamily="18" charset="0"/>
              </a:rPr>
              <a:t>La condición suficiente de convergencia del método es:</a:t>
            </a:r>
          </a:p>
          <a:p>
            <a:pPr algn="ctr" eaLnBrk="1" hangingPunct="1">
              <a:buSzTx/>
              <a:buFont typeface="Wingdings" panose="05000000000000000000" pitchFamily="2" charset="2"/>
              <a:buNone/>
              <a:defRPr/>
            </a:pPr>
            <a:r>
              <a:rPr lang="es-ES" altLang="es-ES" sz="2400" b="1" dirty="0" smtClean="0">
                <a:solidFill>
                  <a:srgbClr val="FFFF00"/>
                </a:solidFill>
                <a:latin typeface="Times New Roman" pitchFamily="18" charset="0"/>
                <a:sym typeface="Symbol" pitchFamily="18" charset="2"/>
              </a:rPr>
              <a:t></a:t>
            </a:r>
            <a:r>
              <a:rPr lang="es-ES" altLang="es-ES" sz="2400" b="1" i="1" dirty="0" smtClean="0">
                <a:solidFill>
                  <a:srgbClr val="FFFF00"/>
                </a:solidFill>
                <a:latin typeface="Times New Roman" pitchFamily="18" charset="0"/>
                <a:sym typeface="Symbol" pitchFamily="18" charset="2"/>
              </a:rPr>
              <a:t>F’(x) </a:t>
            </a:r>
            <a:r>
              <a:rPr lang="es-ES" altLang="es-ES" sz="2400" b="1" dirty="0" smtClean="0">
                <a:solidFill>
                  <a:srgbClr val="FFFF00"/>
                </a:solidFill>
                <a:latin typeface="Times New Roman" pitchFamily="18" charset="0"/>
                <a:sym typeface="Symbol" pitchFamily="18" charset="2"/>
              </a:rPr>
              <a:t> </a:t>
            </a:r>
            <a:r>
              <a:rPr lang="es-ES" altLang="es-ES" sz="2400" b="1" i="1" dirty="0" smtClean="0">
                <a:solidFill>
                  <a:srgbClr val="FFFF00"/>
                </a:solidFill>
                <a:latin typeface="Times New Roman" pitchFamily="18" charset="0"/>
                <a:sym typeface="Symbol" pitchFamily="18" charset="2"/>
              </a:rPr>
              <a:t>&lt; 1</a:t>
            </a:r>
          </a:p>
          <a:p>
            <a:pPr algn="just" eaLnBrk="1" hangingPunct="1">
              <a:buSzTx/>
              <a:buFont typeface="Wingdings" panose="05000000000000000000" pitchFamily="2" charset="2"/>
              <a:buChar char="Ø"/>
              <a:defRPr/>
            </a:pPr>
            <a:r>
              <a:rPr lang="es-ES" altLang="es-ES" sz="2400" b="1" i="1" dirty="0" smtClean="0">
                <a:solidFill>
                  <a:srgbClr val="FFFF00"/>
                </a:solidFill>
                <a:latin typeface="Times New Roman" pitchFamily="18" charset="0"/>
                <a:sym typeface="Symbol" pitchFamily="18" charset="2"/>
              </a:rPr>
              <a:t>Algoritmo:</a:t>
            </a:r>
          </a:p>
          <a:p>
            <a:pPr algn="just" eaLnBrk="1" hangingPunct="1">
              <a:buSzTx/>
              <a:buFont typeface="Wingdings" panose="05000000000000000000" pitchFamily="2" charset="2"/>
              <a:buNone/>
              <a:defRPr/>
            </a:pPr>
            <a:endParaRPr lang="es-ES" altLang="es-ES" sz="2400" b="1" i="1" dirty="0" smtClean="0">
              <a:solidFill>
                <a:srgbClr val="FFFF00"/>
              </a:solidFill>
              <a:latin typeface="Times New Roman" pitchFamily="18" charset="0"/>
              <a:sym typeface="Symbol" pitchFamily="18" charset="2"/>
            </a:endParaRPr>
          </a:p>
          <a:p>
            <a:pPr algn="just" eaLnBrk="1" hangingPunct="1">
              <a:buSzTx/>
              <a:buFont typeface="Wingdings" panose="05000000000000000000" pitchFamily="2" charset="2"/>
              <a:buChar char="Ø"/>
              <a:defRPr/>
            </a:pPr>
            <a:r>
              <a:rPr lang="es-ES" altLang="es-ES" sz="2400" b="1" dirty="0" smtClean="0">
                <a:solidFill>
                  <a:schemeClr val="tx2"/>
                </a:solidFill>
                <a:latin typeface="Times New Roman" pitchFamily="18" charset="0"/>
                <a:sym typeface="Symbol" pitchFamily="18" charset="2"/>
              </a:rPr>
              <a:t>Para evitar oscilaciones e incluso divergencias se utiliza la siguiente secuencia (</a:t>
            </a:r>
            <a:r>
              <a:rPr lang="es-ES" altLang="es-ES" sz="2400" b="1" i="1" dirty="0" smtClean="0">
                <a:solidFill>
                  <a:srgbClr val="FFFF00"/>
                </a:solidFill>
                <a:latin typeface="Times New Roman" pitchFamily="18" charset="0"/>
                <a:sym typeface="Symbol" pitchFamily="18" charset="2"/>
              </a:rPr>
              <a:t>q</a:t>
            </a:r>
            <a:r>
              <a:rPr lang="es-ES" altLang="es-ES" sz="2400" b="1" dirty="0" smtClean="0">
                <a:solidFill>
                  <a:schemeClr val="tx2"/>
                </a:solidFill>
                <a:latin typeface="Times New Roman" pitchFamily="18" charset="0"/>
                <a:sym typeface="Symbol" pitchFamily="18" charset="2"/>
              </a:rPr>
              <a:t>: acelerador de convergencia):</a:t>
            </a:r>
          </a:p>
        </p:txBody>
      </p:sp>
      <p:graphicFrame>
        <p:nvGraphicFramePr>
          <p:cNvPr id="221199" name="Object 15"/>
          <p:cNvGraphicFramePr>
            <a:graphicFrameLocks noGrp="1" noChangeAspect="1"/>
          </p:cNvGraphicFramePr>
          <p:nvPr>
            <p:ph sz="quarter" idx="3"/>
          </p:nvPr>
        </p:nvGraphicFramePr>
        <p:xfrm>
          <a:off x="3492500" y="3311525"/>
          <a:ext cx="1736725" cy="496888"/>
        </p:xfrm>
        <a:graphic>
          <a:graphicData uri="http://schemas.openxmlformats.org/presentationml/2006/ole">
            <mc:AlternateContent xmlns:mc="http://schemas.openxmlformats.org/markup-compatibility/2006">
              <mc:Choice xmlns:v="urn:schemas-microsoft-com:vml" Requires="v">
                <p:oleObj spid="_x0000_s18565" name="Equation" r:id="rId3" imgW="888614" imgH="253890" progId="Equation.DSMT4">
                  <p:embed/>
                </p:oleObj>
              </mc:Choice>
              <mc:Fallback>
                <p:oleObj name="Equation" r:id="rId3" imgW="888614" imgH="25389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311525"/>
                        <a:ext cx="173672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3" name="Object 19"/>
          <p:cNvGraphicFramePr>
            <a:graphicFrameLocks noGrp="1" noChangeAspect="1"/>
          </p:cNvGraphicFramePr>
          <p:nvPr>
            <p:ph sz="quarter" idx="2"/>
          </p:nvPr>
        </p:nvGraphicFramePr>
        <p:xfrm>
          <a:off x="2700338" y="4665663"/>
          <a:ext cx="3989387" cy="1098550"/>
        </p:xfrm>
        <a:graphic>
          <a:graphicData uri="http://schemas.openxmlformats.org/presentationml/2006/ole">
            <mc:AlternateContent xmlns:mc="http://schemas.openxmlformats.org/markup-compatibility/2006">
              <mc:Choice xmlns:v="urn:schemas-microsoft-com:vml" Requires="v">
                <p:oleObj spid="_x0000_s18566" name="Equation" r:id="rId5" imgW="2120900" imgH="584200" progId="Equation.DSMT4">
                  <p:embed/>
                </p:oleObj>
              </mc:Choice>
              <mc:Fallback>
                <p:oleObj name="Equation" r:id="rId5" imgW="2120900" imgH="5842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665663"/>
                        <a:ext cx="39893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Click="0" advTm="0">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1190"/>
                                        </p:tgtEl>
                                        <p:attrNameLst>
                                          <p:attrName>style.visibility</p:attrName>
                                        </p:attrNameLst>
                                      </p:cBhvr>
                                      <p:to>
                                        <p:strVal val="visible"/>
                                      </p:to>
                                    </p:set>
                                    <p:anim calcmode="lin" valueType="num">
                                      <p:cBhvr additive="base">
                                        <p:cTn id="7" dur="500" fill="hold"/>
                                        <p:tgtEl>
                                          <p:spTgt spid="221190"/>
                                        </p:tgtEl>
                                        <p:attrNameLst>
                                          <p:attrName>ppt_x</p:attrName>
                                        </p:attrNameLst>
                                      </p:cBhvr>
                                      <p:tavLst>
                                        <p:tav tm="0">
                                          <p:val>
                                            <p:strVal val="0-#ppt_w/2"/>
                                          </p:val>
                                        </p:tav>
                                        <p:tav tm="100000">
                                          <p:val>
                                            <p:strVal val="#ppt_x"/>
                                          </p:val>
                                        </p:tav>
                                      </p:tavLst>
                                    </p:anim>
                                    <p:anim calcmode="lin" valueType="num">
                                      <p:cBhvr additive="base">
                                        <p:cTn id="8" dur="500" fill="hold"/>
                                        <p:tgtEl>
                                          <p:spTgt spid="2211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2">
                                            <p:txEl>
                                              <p:pRg st="0" end="0"/>
                                            </p:txEl>
                                          </p:spTgt>
                                        </p:tgtEl>
                                        <p:attrNameLst>
                                          <p:attrName>style.visibility</p:attrName>
                                        </p:attrNameLst>
                                      </p:cBhvr>
                                      <p:to>
                                        <p:strVal val="visible"/>
                                      </p:to>
                                    </p:set>
                                    <p:anim calcmode="lin" valueType="num">
                                      <p:cBhvr additive="base">
                                        <p:cTn id="13" dur="500" fill="hold"/>
                                        <p:tgtEl>
                                          <p:spTgt spid="22119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11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92">
                                            <p:txEl>
                                              <p:pRg st="1" end="1"/>
                                            </p:txEl>
                                          </p:spTgt>
                                        </p:tgtEl>
                                        <p:attrNameLst>
                                          <p:attrName>style.visibility</p:attrName>
                                        </p:attrNameLst>
                                      </p:cBhvr>
                                      <p:to>
                                        <p:strVal val="visible"/>
                                      </p:to>
                                    </p:set>
                                    <p:anim calcmode="lin" valueType="num">
                                      <p:cBhvr additive="base">
                                        <p:cTn id="19" dur="500" fill="hold"/>
                                        <p:tgtEl>
                                          <p:spTgt spid="22119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1192">
                                            <p:txEl>
                                              <p:pRg st="2" end="2"/>
                                            </p:txEl>
                                          </p:spTgt>
                                        </p:tgtEl>
                                        <p:attrNameLst>
                                          <p:attrName>style.visibility</p:attrName>
                                        </p:attrNameLst>
                                      </p:cBhvr>
                                      <p:to>
                                        <p:strVal val="visible"/>
                                      </p:to>
                                    </p:set>
                                    <p:anim calcmode="lin" valueType="num">
                                      <p:cBhvr additive="base">
                                        <p:cTn id="25" dur="500" fill="hold"/>
                                        <p:tgtEl>
                                          <p:spTgt spid="22119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11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1192">
                                            <p:txEl>
                                              <p:pRg st="3" end="3"/>
                                            </p:txEl>
                                          </p:spTgt>
                                        </p:tgtEl>
                                        <p:attrNameLst>
                                          <p:attrName>style.visibility</p:attrName>
                                        </p:attrNameLst>
                                      </p:cBhvr>
                                      <p:to>
                                        <p:strVal val="visible"/>
                                      </p:to>
                                    </p:set>
                                    <p:anim calcmode="lin" valueType="num">
                                      <p:cBhvr additive="base">
                                        <p:cTn id="31" dur="500" fill="hold"/>
                                        <p:tgtEl>
                                          <p:spTgt spid="22119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11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1192">
                                            <p:txEl>
                                              <p:pRg st="4" end="4"/>
                                            </p:txEl>
                                          </p:spTgt>
                                        </p:tgtEl>
                                        <p:attrNameLst>
                                          <p:attrName>style.visibility</p:attrName>
                                        </p:attrNameLst>
                                      </p:cBhvr>
                                      <p:to>
                                        <p:strVal val="visible"/>
                                      </p:to>
                                    </p:set>
                                    <p:anim calcmode="lin" valueType="num">
                                      <p:cBhvr additive="base">
                                        <p:cTn id="37" dur="500" fill="hold"/>
                                        <p:tgtEl>
                                          <p:spTgt spid="22119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11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21199"/>
                                        </p:tgtEl>
                                        <p:attrNameLst>
                                          <p:attrName>style.visibility</p:attrName>
                                        </p:attrNameLst>
                                      </p:cBhvr>
                                      <p:to>
                                        <p:strVal val="visible"/>
                                      </p:to>
                                    </p:set>
                                    <p:animEffect transition="in" filter="dissolve">
                                      <p:cBhvr>
                                        <p:cTn id="43" dur="1000"/>
                                        <p:tgtEl>
                                          <p:spTgt spid="2211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21192">
                                            <p:txEl>
                                              <p:pRg st="6" end="6"/>
                                            </p:txEl>
                                          </p:spTgt>
                                        </p:tgtEl>
                                        <p:attrNameLst>
                                          <p:attrName>style.visibility</p:attrName>
                                        </p:attrNameLst>
                                      </p:cBhvr>
                                      <p:to>
                                        <p:strVal val="visible"/>
                                      </p:to>
                                    </p:set>
                                    <p:anim calcmode="lin" valueType="num">
                                      <p:cBhvr additive="base">
                                        <p:cTn id="48" dur="500" fill="hold"/>
                                        <p:tgtEl>
                                          <p:spTgt spid="22119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211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21203"/>
                                        </p:tgtEl>
                                        <p:attrNameLst>
                                          <p:attrName>style.visibility</p:attrName>
                                        </p:attrNameLst>
                                      </p:cBhvr>
                                      <p:to>
                                        <p:strVal val="visible"/>
                                      </p:to>
                                    </p:set>
                                    <p:animEffect transition="in" filter="dissolve">
                                      <p:cBhvr>
                                        <p:cTn id="54" dur="1000"/>
                                        <p:tgtEl>
                                          <p:spTgt spid="22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P spid="22119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B1E72FF5-1BC4-4404-A1DD-FDCB9417C3E5}"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B21A902-752E-438D-848D-218B26CCA77D}" type="slidenum">
              <a:rPr lang="es-AR" altLang="es-ES">
                <a:solidFill>
                  <a:schemeClr val="tx2"/>
                </a:solidFill>
              </a:rPr>
              <a:pPr eaLnBrk="1" hangingPunct="1"/>
              <a:t>26</a:t>
            </a:fld>
            <a:endParaRPr lang="es-AR" altLang="es-ES">
              <a:solidFill>
                <a:schemeClr val="tx2"/>
              </a:solidFill>
            </a:endParaRPr>
          </a:p>
        </p:txBody>
      </p:sp>
      <p:sp>
        <p:nvSpPr>
          <p:cNvPr id="223235" name="Rectangle 3"/>
          <p:cNvSpPr>
            <a:spLocks noChangeArrowheads="1"/>
          </p:cNvSpPr>
          <p:nvPr/>
        </p:nvSpPr>
        <p:spPr bwMode="auto">
          <a:xfrm>
            <a:off x="0" y="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Método de Aproximaciones Sucesivas (II)</a:t>
            </a:r>
          </a:p>
        </p:txBody>
      </p:sp>
      <p:sp>
        <p:nvSpPr>
          <p:cNvPr id="19462"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9463"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9464"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pic>
        <p:nvPicPr>
          <p:cNvPr id="223243" name="Picture 11"/>
          <p:cNvPicPr>
            <a:picLocks noGrp="1" noChangeAspect="1" noChangeArrowheads="1"/>
          </p:cNvPicPr>
          <p:nvPr>
            <p:ph idx="1"/>
          </p:nvPr>
        </p:nvPicPr>
        <p:blipFill>
          <a:blip r:embed="rId3">
            <a:lum contrast="24000"/>
            <a:extLst>
              <a:ext uri="{28A0092B-C50C-407E-A947-70E740481C1C}">
                <a14:useLocalDpi xmlns:a14="http://schemas.microsoft.com/office/drawing/2010/main" val="0"/>
              </a:ext>
            </a:extLst>
          </a:blip>
          <a:srcRect/>
          <a:stretch>
            <a:fillRect/>
          </a:stretch>
        </p:blipFill>
        <p:spPr>
          <a:xfrm>
            <a:off x="1116013" y="908050"/>
            <a:ext cx="6840537" cy="5078413"/>
          </a:xfr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3235"/>
                                        </p:tgtEl>
                                        <p:attrNameLst>
                                          <p:attrName>style.visibility</p:attrName>
                                        </p:attrNameLst>
                                      </p:cBhvr>
                                      <p:to>
                                        <p:strVal val="visible"/>
                                      </p:to>
                                    </p:set>
                                    <p:anim calcmode="lin" valueType="num">
                                      <p:cBhvr additive="base">
                                        <p:cTn id="7" dur="1000" fill="hold"/>
                                        <p:tgtEl>
                                          <p:spTgt spid="223235"/>
                                        </p:tgtEl>
                                        <p:attrNameLst>
                                          <p:attrName>ppt_x</p:attrName>
                                        </p:attrNameLst>
                                      </p:cBhvr>
                                      <p:tavLst>
                                        <p:tav tm="0">
                                          <p:val>
                                            <p:strVal val="0-#ppt_w/2"/>
                                          </p:val>
                                        </p:tav>
                                        <p:tav tm="100000">
                                          <p:val>
                                            <p:strVal val="#ppt_x"/>
                                          </p:val>
                                        </p:tav>
                                      </p:tavLst>
                                    </p:anim>
                                    <p:anim calcmode="lin" valueType="num">
                                      <p:cBhvr additive="base">
                                        <p:cTn id="8" dur="1000" fill="hold"/>
                                        <p:tgtEl>
                                          <p:spTgt spid="2232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23243"/>
                                        </p:tgtEl>
                                        <p:attrNameLst>
                                          <p:attrName>style.visibility</p:attrName>
                                        </p:attrNameLst>
                                      </p:cBhvr>
                                      <p:to>
                                        <p:strVal val="visible"/>
                                      </p:to>
                                    </p:set>
                                    <p:animEffect transition="in" filter="dissolve">
                                      <p:cBhvr>
                                        <p:cTn id="13" dur="1000"/>
                                        <p:tgtEl>
                                          <p:spTgt spid="223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fecha"/>
          <p:cNvSpPr>
            <a:spLocks noGrp="1"/>
          </p:cNvSpPr>
          <p:nvPr>
            <p:ph type="dt" sz="quarter" idx="10"/>
          </p:nvPr>
        </p:nvSpPr>
        <p:spPr/>
        <p:txBody>
          <a:bodyPr/>
          <a:lstStyle/>
          <a:p>
            <a:pPr>
              <a:defRPr/>
            </a:pPr>
            <a:fld id="{9551CFBA-A775-4274-AADD-8643E0C75FA4}" type="datetime1">
              <a:rPr lang="es-ES" altLang="es-ES"/>
              <a:pPr>
                <a:defRPr/>
              </a:pPr>
              <a:t>27/08/2020</a:t>
            </a:fld>
            <a:endParaRPr lang="es-AR" altLang="es-ES"/>
          </a:p>
        </p:txBody>
      </p:sp>
      <p:sp>
        <p:nvSpPr>
          <p:cNvPr id="10"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1"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CB0EB6C-92D6-4DE3-99F5-671E6B76DEF1}" type="slidenum">
              <a:rPr lang="es-AR" altLang="es-ES">
                <a:solidFill>
                  <a:schemeClr val="tx2"/>
                </a:solidFill>
              </a:rPr>
              <a:pPr eaLnBrk="1" hangingPunct="1"/>
              <a:t>27</a:t>
            </a:fld>
            <a:endParaRPr lang="es-AR" altLang="es-ES">
              <a:solidFill>
                <a:schemeClr val="tx2"/>
              </a:solidFill>
            </a:endParaRPr>
          </a:p>
        </p:txBody>
      </p:sp>
      <p:sp>
        <p:nvSpPr>
          <p:cNvPr id="225282" name="Rectangle 2"/>
          <p:cNvSpPr>
            <a:spLocks noChangeArrowheads="1"/>
          </p:cNvSpPr>
          <p:nvPr/>
        </p:nvSpPr>
        <p:spPr bwMode="auto">
          <a:xfrm>
            <a:off x="468313"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(I)</a:t>
            </a:r>
          </a:p>
        </p:txBody>
      </p:sp>
      <p:sp>
        <p:nvSpPr>
          <p:cNvPr id="225290" name="Rectangle 10"/>
          <p:cNvSpPr>
            <a:spLocks noGrp="1" noChangeArrowheads="1"/>
          </p:cNvSpPr>
          <p:nvPr>
            <p:ph type="body" sz="half" idx="1"/>
          </p:nvPr>
        </p:nvSpPr>
        <p:spPr>
          <a:xfrm>
            <a:off x="179388" y="908050"/>
            <a:ext cx="8713787" cy="4530725"/>
          </a:xfrm>
        </p:spPr>
        <p:txBody>
          <a:bodyPr/>
          <a:lstStyle/>
          <a:p>
            <a:pPr algn="just" eaLnBrk="1" hangingPunct="1">
              <a:lnSpc>
                <a:spcPct val="90000"/>
              </a:lnSpc>
              <a:buSzTx/>
              <a:buFont typeface="Wingdings" panose="05000000000000000000" pitchFamily="2" charset="2"/>
              <a:buChar char="Ø"/>
              <a:defRPr/>
            </a:pPr>
            <a:r>
              <a:rPr lang="es-ES" altLang="es-ES" sz="2400" b="1" smtClean="0">
                <a:solidFill>
                  <a:schemeClr val="tx2"/>
                </a:solidFill>
                <a:latin typeface="Times New Roman" pitchFamily="18" charset="0"/>
              </a:rPr>
              <a:t>Método para acelerar la convergencia del método de aproximaciones sucesivas.</a:t>
            </a:r>
          </a:p>
          <a:p>
            <a:pPr algn="just" eaLnBrk="1" hangingPunct="1">
              <a:lnSpc>
                <a:spcPct val="90000"/>
              </a:lnSpc>
              <a:spcBef>
                <a:spcPct val="35000"/>
              </a:spcBef>
              <a:buSzTx/>
              <a:buFont typeface="Wingdings" panose="05000000000000000000" pitchFamily="2" charset="2"/>
              <a:buChar char="Ø"/>
              <a:defRPr/>
            </a:pPr>
            <a:r>
              <a:rPr lang="es-ES" altLang="es-ES" sz="2400" b="1" smtClean="0">
                <a:solidFill>
                  <a:schemeClr val="tx2"/>
                </a:solidFill>
                <a:latin typeface="Times New Roman" pitchFamily="18" charset="0"/>
              </a:rPr>
              <a:t>De gran importancia para resolver sistemas de ecuaciones no lineales.</a:t>
            </a:r>
          </a:p>
          <a:p>
            <a:pPr algn="just" eaLnBrk="1" hangingPunct="1">
              <a:lnSpc>
                <a:spcPct val="90000"/>
              </a:lnSpc>
              <a:buSzTx/>
              <a:buFont typeface="Wingdings" panose="05000000000000000000" pitchFamily="2" charset="2"/>
              <a:buChar char="Ø"/>
              <a:defRPr/>
            </a:pPr>
            <a:r>
              <a:rPr lang="es-ES" altLang="es-ES" sz="2400" b="1" smtClean="0">
                <a:solidFill>
                  <a:schemeClr val="tx2"/>
                </a:solidFill>
                <a:latin typeface="Times New Roman" pitchFamily="18" charset="0"/>
                <a:sym typeface="Symbol" pitchFamily="18" charset="2"/>
              </a:rPr>
              <a:t>El método propone un valor mejorado de la solución de acuerdo a:</a:t>
            </a:r>
          </a:p>
          <a:p>
            <a:pPr algn="just" eaLnBrk="1" hangingPunct="1">
              <a:lnSpc>
                <a:spcPct val="90000"/>
              </a:lnSpc>
              <a:buSzTx/>
              <a:buFont typeface="Wingdings" panose="05000000000000000000" pitchFamily="2" charset="2"/>
              <a:buNone/>
              <a:defRPr/>
            </a:pPr>
            <a:endParaRPr lang="es-ES" altLang="es-ES" sz="2400" b="1" smtClean="0">
              <a:solidFill>
                <a:schemeClr val="tx2"/>
              </a:solidFill>
              <a:latin typeface="Times New Roman" pitchFamily="18" charset="0"/>
              <a:sym typeface="Symbol" pitchFamily="18" charset="2"/>
            </a:endParaRPr>
          </a:p>
          <a:p>
            <a:pPr algn="just" eaLnBrk="1" hangingPunct="1">
              <a:lnSpc>
                <a:spcPct val="90000"/>
              </a:lnSpc>
              <a:buSzTx/>
              <a:buFont typeface="Wingdings" panose="05000000000000000000" pitchFamily="2" charset="2"/>
              <a:buChar char="Ø"/>
              <a:defRPr/>
            </a:pPr>
            <a:endParaRPr lang="es-ES" altLang="es-ES" sz="2400" b="1" smtClean="0">
              <a:solidFill>
                <a:schemeClr val="tx2"/>
              </a:solidFill>
              <a:latin typeface="Times New Roman" pitchFamily="18" charset="0"/>
              <a:sym typeface="Symbol" pitchFamily="18" charset="2"/>
            </a:endParaRPr>
          </a:p>
          <a:p>
            <a:pPr algn="just" eaLnBrk="1" hangingPunct="1">
              <a:lnSpc>
                <a:spcPct val="90000"/>
              </a:lnSpc>
              <a:buSzTx/>
              <a:buFont typeface="Wingdings" panose="05000000000000000000" pitchFamily="2" charset="2"/>
              <a:buNone/>
              <a:defRPr/>
            </a:pPr>
            <a:r>
              <a:rPr lang="es-ES" altLang="es-ES" sz="2400" b="1" smtClean="0">
                <a:solidFill>
                  <a:schemeClr val="tx2"/>
                </a:solidFill>
                <a:latin typeface="Times New Roman" pitchFamily="18" charset="0"/>
              </a:rPr>
              <a:t>	de manera que: </a:t>
            </a:r>
          </a:p>
          <a:p>
            <a:pPr algn="just" eaLnBrk="1" hangingPunct="1">
              <a:lnSpc>
                <a:spcPct val="90000"/>
              </a:lnSpc>
              <a:buSzTx/>
              <a:buFont typeface="Wingdings" panose="05000000000000000000" pitchFamily="2" charset="2"/>
              <a:buNone/>
              <a:defRPr/>
            </a:pPr>
            <a:endParaRPr lang="es-ES" altLang="es-ES" sz="2400" b="1" smtClean="0">
              <a:solidFill>
                <a:schemeClr val="tx2"/>
              </a:solidFill>
              <a:latin typeface="Times New Roman" pitchFamily="18" charset="0"/>
            </a:endParaRPr>
          </a:p>
          <a:p>
            <a:pPr algn="just" eaLnBrk="1" hangingPunct="1">
              <a:lnSpc>
                <a:spcPct val="90000"/>
              </a:lnSpc>
              <a:buSzTx/>
              <a:buFont typeface="Wingdings" panose="05000000000000000000" pitchFamily="2" charset="2"/>
              <a:buNone/>
              <a:defRPr/>
            </a:pPr>
            <a:r>
              <a:rPr lang="es-ES" altLang="es-ES" sz="2400" b="1" smtClean="0">
                <a:solidFill>
                  <a:schemeClr val="tx2"/>
                </a:solidFill>
                <a:latin typeface="Times New Roman" pitchFamily="18" charset="0"/>
              </a:rPr>
              <a:t>	se corrige </a:t>
            </a:r>
            <a:r>
              <a:rPr lang="es-ES" altLang="es-ES" sz="2400" b="1" i="1" smtClean="0">
                <a:solidFill>
                  <a:srgbClr val="FFFF00"/>
                </a:solidFill>
                <a:latin typeface="Times New Roman" pitchFamily="18" charset="0"/>
              </a:rPr>
              <a:t>x</a:t>
            </a:r>
            <a:r>
              <a:rPr lang="es-ES" altLang="es-ES" sz="2400" b="1" i="1" baseline="-25000" smtClean="0">
                <a:solidFill>
                  <a:srgbClr val="FFFF00"/>
                </a:solidFill>
                <a:latin typeface="Times New Roman" pitchFamily="18" charset="0"/>
              </a:rPr>
              <a:t>n+2</a:t>
            </a:r>
            <a:r>
              <a:rPr lang="es-ES" altLang="es-ES" sz="2400" b="1" smtClean="0">
                <a:solidFill>
                  <a:schemeClr val="tx2"/>
                </a:solidFill>
                <a:latin typeface="Times New Roman" pitchFamily="18" charset="0"/>
              </a:rPr>
              <a:t> y continúa.</a:t>
            </a:r>
          </a:p>
        </p:txBody>
      </p:sp>
      <p:graphicFrame>
        <p:nvGraphicFramePr>
          <p:cNvPr id="225291" name="Object 11"/>
          <p:cNvGraphicFramePr>
            <a:graphicFrameLocks noGrp="1" noChangeAspect="1"/>
          </p:cNvGraphicFramePr>
          <p:nvPr>
            <p:ph sz="quarter" idx="2"/>
          </p:nvPr>
        </p:nvGraphicFramePr>
        <p:xfrm>
          <a:off x="3132138" y="3146425"/>
          <a:ext cx="3289300" cy="571500"/>
        </p:xfrm>
        <a:graphic>
          <a:graphicData uri="http://schemas.openxmlformats.org/presentationml/2006/ole">
            <mc:AlternateContent xmlns:mc="http://schemas.openxmlformats.org/markup-compatibility/2006">
              <mc:Choice xmlns:v="urn:schemas-microsoft-com:vml" Requires="v">
                <p:oleObj spid="_x0000_s20613" name="Equation" r:id="rId4" imgW="1536033" imgH="266584" progId="Equation.DSMT4">
                  <p:embed/>
                </p:oleObj>
              </mc:Choice>
              <mc:Fallback>
                <p:oleObj name="Equation" r:id="rId4" imgW="1536033" imgH="266584"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146425"/>
                        <a:ext cx="328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0489"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0490"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225294" name="Object 14"/>
          <p:cNvGraphicFramePr>
            <a:graphicFrameLocks noGrp="1" noChangeAspect="1"/>
          </p:cNvGraphicFramePr>
          <p:nvPr>
            <p:ph sz="quarter" idx="3"/>
          </p:nvPr>
        </p:nvGraphicFramePr>
        <p:xfrm>
          <a:off x="3779838" y="4151313"/>
          <a:ext cx="1931987" cy="579437"/>
        </p:xfrm>
        <a:graphic>
          <a:graphicData uri="http://schemas.openxmlformats.org/presentationml/2006/ole">
            <mc:AlternateContent xmlns:mc="http://schemas.openxmlformats.org/markup-compatibility/2006">
              <mc:Choice xmlns:v="urn:schemas-microsoft-com:vml" Requires="v">
                <p:oleObj spid="_x0000_s20614" name="Equation" r:id="rId6" imgW="1015559" imgH="304668" progId="Equation.DSMT4">
                  <p:embed/>
                </p:oleObj>
              </mc:Choice>
              <mc:Fallback>
                <p:oleObj name="Equation" r:id="rId6" imgW="1015559" imgH="304668"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4151313"/>
                        <a:ext cx="19319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282"/>
                                        </p:tgtEl>
                                        <p:attrNameLst>
                                          <p:attrName>style.visibility</p:attrName>
                                        </p:attrNameLst>
                                      </p:cBhvr>
                                      <p:to>
                                        <p:strVal val="visible"/>
                                      </p:to>
                                    </p:set>
                                    <p:anim calcmode="lin" valueType="num">
                                      <p:cBhvr additive="base">
                                        <p:cTn id="7" dur="500" fill="hold"/>
                                        <p:tgtEl>
                                          <p:spTgt spid="225282"/>
                                        </p:tgtEl>
                                        <p:attrNameLst>
                                          <p:attrName>ppt_x</p:attrName>
                                        </p:attrNameLst>
                                      </p:cBhvr>
                                      <p:tavLst>
                                        <p:tav tm="0">
                                          <p:val>
                                            <p:strVal val="0-#ppt_w/2"/>
                                          </p:val>
                                        </p:tav>
                                        <p:tav tm="100000">
                                          <p:val>
                                            <p:strVal val="#ppt_x"/>
                                          </p:val>
                                        </p:tav>
                                      </p:tavLst>
                                    </p:anim>
                                    <p:anim calcmode="lin" valueType="num">
                                      <p:cBhvr additive="base">
                                        <p:cTn id="8" dur="500" fill="hold"/>
                                        <p:tgtEl>
                                          <p:spTgt spid="2252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90">
                                            <p:txEl>
                                              <p:pRg st="0" end="0"/>
                                            </p:txEl>
                                          </p:spTgt>
                                        </p:tgtEl>
                                        <p:attrNameLst>
                                          <p:attrName>style.visibility</p:attrName>
                                        </p:attrNameLst>
                                      </p:cBhvr>
                                      <p:to>
                                        <p:strVal val="visible"/>
                                      </p:to>
                                    </p:set>
                                    <p:anim calcmode="lin" valueType="num">
                                      <p:cBhvr additive="base">
                                        <p:cTn id="13" dur="1000" fill="hold"/>
                                        <p:tgtEl>
                                          <p:spTgt spid="225290">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25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290">
                                            <p:txEl>
                                              <p:pRg st="1" end="1"/>
                                            </p:txEl>
                                          </p:spTgt>
                                        </p:tgtEl>
                                        <p:attrNameLst>
                                          <p:attrName>style.visibility</p:attrName>
                                        </p:attrNameLst>
                                      </p:cBhvr>
                                      <p:to>
                                        <p:strVal val="visible"/>
                                      </p:to>
                                    </p:set>
                                    <p:anim calcmode="lin" valueType="num">
                                      <p:cBhvr additive="base">
                                        <p:cTn id="19" dur="1000" fill="hold"/>
                                        <p:tgtEl>
                                          <p:spTgt spid="225290">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25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290">
                                            <p:txEl>
                                              <p:pRg st="2" end="2"/>
                                            </p:txEl>
                                          </p:spTgt>
                                        </p:tgtEl>
                                        <p:attrNameLst>
                                          <p:attrName>style.visibility</p:attrName>
                                        </p:attrNameLst>
                                      </p:cBhvr>
                                      <p:to>
                                        <p:strVal val="visible"/>
                                      </p:to>
                                    </p:set>
                                    <p:anim calcmode="lin" valueType="num">
                                      <p:cBhvr additive="base">
                                        <p:cTn id="25" dur="1000" fill="hold"/>
                                        <p:tgtEl>
                                          <p:spTgt spid="225290">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25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25291"/>
                                        </p:tgtEl>
                                        <p:attrNameLst>
                                          <p:attrName>style.visibility</p:attrName>
                                        </p:attrNameLst>
                                      </p:cBhvr>
                                      <p:to>
                                        <p:strVal val="visible"/>
                                      </p:to>
                                    </p:set>
                                    <p:animEffect transition="in" filter="dissolve">
                                      <p:cBhvr>
                                        <p:cTn id="31" dur="1000"/>
                                        <p:tgtEl>
                                          <p:spTgt spid="2252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5290">
                                            <p:txEl>
                                              <p:pRg st="5" end="5"/>
                                            </p:txEl>
                                          </p:spTgt>
                                        </p:tgtEl>
                                        <p:attrNameLst>
                                          <p:attrName>style.visibility</p:attrName>
                                        </p:attrNameLst>
                                      </p:cBhvr>
                                      <p:to>
                                        <p:strVal val="visible"/>
                                      </p:to>
                                    </p:set>
                                    <p:anim calcmode="lin" valueType="num">
                                      <p:cBhvr additive="base">
                                        <p:cTn id="36" dur="1000" fill="hold"/>
                                        <p:tgtEl>
                                          <p:spTgt spid="225290">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225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25294"/>
                                        </p:tgtEl>
                                        <p:attrNameLst>
                                          <p:attrName>style.visibility</p:attrName>
                                        </p:attrNameLst>
                                      </p:cBhvr>
                                      <p:to>
                                        <p:strVal val="visible"/>
                                      </p:to>
                                    </p:set>
                                    <p:animEffect transition="in" filter="dissolve">
                                      <p:cBhvr>
                                        <p:cTn id="42" dur="1000"/>
                                        <p:tgtEl>
                                          <p:spTgt spid="2252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5290">
                                            <p:txEl>
                                              <p:pRg st="7" end="7"/>
                                            </p:txEl>
                                          </p:spTgt>
                                        </p:tgtEl>
                                        <p:attrNameLst>
                                          <p:attrName>style.visibility</p:attrName>
                                        </p:attrNameLst>
                                      </p:cBhvr>
                                      <p:to>
                                        <p:strVal val="visible"/>
                                      </p:to>
                                    </p:set>
                                    <p:anim calcmode="lin" valueType="num">
                                      <p:cBhvr additive="base">
                                        <p:cTn id="47" dur="1000" fill="hold"/>
                                        <p:tgtEl>
                                          <p:spTgt spid="225290">
                                            <p:txEl>
                                              <p:pRg st="7" end="7"/>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22529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9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251EEC7-0C22-4E2C-9183-DDA83C14FCE6}" type="datetime1">
              <a:rPr lang="es-ES" altLang="es-ES"/>
              <a:pPr>
                <a:defRPr/>
              </a:pPr>
              <a:t>27/08/2020</a:t>
            </a:fld>
            <a:endParaRPr lang="es-AR" altLang="es-ES"/>
          </a:p>
        </p:txBody>
      </p:sp>
      <p:sp>
        <p:nvSpPr>
          <p:cNvPr id="5"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6"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D2B4FC4-667F-4024-87FE-11FC4361FD80}" type="slidenum">
              <a:rPr lang="es-AR" altLang="es-ES">
                <a:solidFill>
                  <a:schemeClr val="tx2"/>
                </a:solidFill>
              </a:rPr>
              <a:pPr eaLnBrk="1" hangingPunct="1"/>
              <a:t>28</a:t>
            </a:fld>
            <a:endParaRPr lang="es-AR" altLang="es-ES">
              <a:solidFill>
                <a:schemeClr val="tx2"/>
              </a:solidFill>
            </a:endParaRPr>
          </a:p>
        </p:txBody>
      </p:sp>
      <p:sp>
        <p:nvSpPr>
          <p:cNvPr id="305160" name="Rectangle 8"/>
          <p:cNvSpPr>
            <a:spLocks noGrp="1" noChangeArrowheads="1"/>
          </p:cNvSpPr>
          <p:nvPr>
            <p:ph type="body" idx="1"/>
          </p:nvPr>
        </p:nvSpPr>
        <p:spPr>
          <a:xfrm>
            <a:off x="395288" y="1412875"/>
            <a:ext cx="8229600" cy="2016125"/>
          </a:xfrm>
        </p:spPr>
        <p:txBody>
          <a:bodyPr/>
          <a:lstStyle/>
          <a:p>
            <a:pPr marL="609600" indent="-609600" eaLnBrk="1" hangingPunct="1">
              <a:buSzTx/>
              <a:buFont typeface="Wingdings" panose="05000000000000000000" pitchFamily="2" charset="2"/>
              <a:buChar char="Ø"/>
              <a:defRPr/>
            </a:pPr>
            <a:r>
              <a:rPr lang="es-ES" altLang="es-ES" sz="2800" b="1" smtClean="0">
                <a:solidFill>
                  <a:schemeClr val="tx2"/>
                </a:solidFill>
                <a:latin typeface="Times New Roman" pitchFamily="18" charset="0"/>
              </a:rPr>
              <a:t>Distinguimos las siguientes etapas del método:</a:t>
            </a:r>
          </a:p>
          <a:p>
            <a:pPr marL="1249363" lvl="1" indent="-533400" eaLnBrk="1" hangingPunct="1">
              <a:buClr>
                <a:schemeClr val="hlink"/>
              </a:buClr>
              <a:buFont typeface="Wingdings" pitchFamily="2" charset="2"/>
              <a:buAutoNum type="arabicParenR"/>
              <a:defRPr/>
            </a:pPr>
            <a:r>
              <a:rPr lang="es-ES" altLang="es-ES" sz="2400" b="1" smtClean="0">
                <a:solidFill>
                  <a:schemeClr val="tx2"/>
                </a:solidFill>
                <a:latin typeface="Times New Roman" pitchFamily="18" charset="0"/>
              </a:rPr>
              <a:t>Etapa de preparación.</a:t>
            </a:r>
          </a:p>
          <a:p>
            <a:pPr marL="1249363" lvl="1" indent="-533400" eaLnBrk="1" hangingPunct="1">
              <a:buClr>
                <a:schemeClr val="hlink"/>
              </a:buClr>
              <a:buFont typeface="Wingdings" pitchFamily="2" charset="2"/>
              <a:buAutoNum type="arabicParenR"/>
              <a:defRPr/>
            </a:pPr>
            <a:r>
              <a:rPr lang="es-ES" altLang="es-ES" sz="2400" b="1" smtClean="0">
                <a:solidFill>
                  <a:schemeClr val="tx2"/>
                </a:solidFill>
                <a:latin typeface="Times New Roman" pitchFamily="18" charset="0"/>
              </a:rPr>
              <a:t>Etapa de iniciación.</a:t>
            </a:r>
          </a:p>
          <a:p>
            <a:pPr marL="1249363" lvl="1" indent="-533400" eaLnBrk="1" hangingPunct="1">
              <a:buClr>
                <a:schemeClr val="hlink"/>
              </a:buClr>
              <a:buFont typeface="Wingdings" pitchFamily="2" charset="2"/>
              <a:buAutoNum type="arabicParenR"/>
              <a:defRPr/>
            </a:pPr>
            <a:r>
              <a:rPr lang="es-ES" altLang="es-ES" sz="2400" b="1" smtClean="0">
                <a:solidFill>
                  <a:schemeClr val="tx2"/>
                </a:solidFill>
                <a:latin typeface="Times New Roman" pitchFamily="18" charset="0"/>
              </a:rPr>
              <a:t>Etapa general del método.</a:t>
            </a:r>
          </a:p>
        </p:txBody>
      </p:sp>
      <p:sp>
        <p:nvSpPr>
          <p:cNvPr id="305158" name="Rectangle 6"/>
          <p:cNvSpPr>
            <a:spLocks noChangeArrowheads="1"/>
          </p:cNvSpPr>
          <p:nvPr/>
        </p:nvSpPr>
        <p:spPr bwMode="auto">
          <a:xfrm>
            <a:off x="468313" y="26035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(II)</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5158"/>
                                        </p:tgtEl>
                                        <p:attrNameLst>
                                          <p:attrName>style.visibility</p:attrName>
                                        </p:attrNameLst>
                                      </p:cBhvr>
                                      <p:to>
                                        <p:strVal val="visible"/>
                                      </p:to>
                                    </p:set>
                                    <p:anim calcmode="lin" valueType="num">
                                      <p:cBhvr additive="base">
                                        <p:cTn id="7" dur="500" fill="hold"/>
                                        <p:tgtEl>
                                          <p:spTgt spid="305158"/>
                                        </p:tgtEl>
                                        <p:attrNameLst>
                                          <p:attrName>ppt_x</p:attrName>
                                        </p:attrNameLst>
                                      </p:cBhvr>
                                      <p:tavLst>
                                        <p:tav tm="0">
                                          <p:val>
                                            <p:strVal val="0-#ppt_w/2"/>
                                          </p:val>
                                        </p:tav>
                                        <p:tav tm="100000">
                                          <p:val>
                                            <p:strVal val="#ppt_x"/>
                                          </p:val>
                                        </p:tav>
                                      </p:tavLst>
                                    </p:anim>
                                    <p:anim calcmode="lin" valueType="num">
                                      <p:cBhvr additive="base">
                                        <p:cTn id="8" dur="500" fill="hold"/>
                                        <p:tgtEl>
                                          <p:spTgt spid="3051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60">
                                            <p:txEl>
                                              <p:pRg st="0" end="0"/>
                                            </p:txEl>
                                          </p:spTgt>
                                        </p:tgtEl>
                                        <p:attrNameLst>
                                          <p:attrName>style.visibility</p:attrName>
                                        </p:attrNameLst>
                                      </p:cBhvr>
                                      <p:to>
                                        <p:strVal val="visible"/>
                                      </p:to>
                                    </p:set>
                                    <p:anim calcmode="lin" valueType="num">
                                      <p:cBhvr additive="base">
                                        <p:cTn id="13" dur="1000" fill="hold"/>
                                        <p:tgtEl>
                                          <p:spTgt spid="305160">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51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60">
                                            <p:txEl>
                                              <p:pRg st="1" end="1"/>
                                            </p:txEl>
                                          </p:spTgt>
                                        </p:tgtEl>
                                        <p:attrNameLst>
                                          <p:attrName>style.visibility</p:attrName>
                                        </p:attrNameLst>
                                      </p:cBhvr>
                                      <p:to>
                                        <p:strVal val="visible"/>
                                      </p:to>
                                    </p:set>
                                    <p:anim calcmode="lin" valueType="num">
                                      <p:cBhvr additive="base">
                                        <p:cTn id="19" dur="1000" fill="hold"/>
                                        <p:tgtEl>
                                          <p:spTgt spid="305160">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051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60">
                                            <p:txEl>
                                              <p:pRg st="2" end="2"/>
                                            </p:txEl>
                                          </p:spTgt>
                                        </p:tgtEl>
                                        <p:attrNameLst>
                                          <p:attrName>style.visibility</p:attrName>
                                        </p:attrNameLst>
                                      </p:cBhvr>
                                      <p:to>
                                        <p:strVal val="visible"/>
                                      </p:to>
                                    </p:set>
                                    <p:anim calcmode="lin" valueType="num">
                                      <p:cBhvr additive="base">
                                        <p:cTn id="25" dur="1000" fill="hold"/>
                                        <p:tgtEl>
                                          <p:spTgt spid="305160">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51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5160">
                                            <p:txEl>
                                              <p:pRg st="3" end="3"/>
                                            </p:txEl>
                                          </p:spTgt>
                                        </p:tgtEl>
                                        <p:attrNameLst>
                                          <p:attrName>style.visibility</p:attrName>
                                        </p:attrNameLst>
                                      </p:cBhvr>
                                      <p:to>
                                        <p:strVal val="visible"/>
                                      </p:to>
                                    </p:set>
                                    <p:anim calcmode="lin" valueType="num">
                                      <p:cBhvr additive="base">
                                        <p:cTn id="31" dur="1000" fill="hold"/>
                                        <p:tgtEl>
                                          <p:spTgt spid="305160">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0516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0" grpId="0" build="p"/>
      <p:bldP spid="3051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fecha"/>
          <p:cNvSpPr>
            <a:spLocks noGrp="1"/>
          </p:cNvSpPr>
          <p:nvPr>
            <p:ph type="dt" sz="quarter" idx="10"/>
          </p:nvPr>
        </p:nvSpPr>
        <p:spPr/>
        <p:txBody>
          <a:bodyPr/>
          <a:lstStyle/>
          <a:p>
            <a:pPr>
              <a:defRPr/>
            </a:pPr>
            <a:fld id="{DF8691F9-466D-4FC2-B51F-54B08FEFD627}" type="datetime1">
              <a:rPr lang="es-ES" altLang="es-ES"/>
              <a:pPr>
                <a:defRPr/>
              </a:pPr>
              <a:t>27/08/2020</a:t>
            </a:fld>
            <a:endParaRPr lang="es-AR" altLang="es-ES"/>
          </a:p>
        </p:txBody>
      </p:sp>
      <p:sp>
        <p:nvSpPr>
          <p:cNvPr id="9" name="5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6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0952AE6-821D-4437-9C3F-4814EBE7801B}" type="slidenum">
              <a:rPr lang="es-AR" altLang="es-ES">
                <a:solidFill>
                  <a:schemeClr val="tx2"/>
                </a:solidFill>
              </a:rPr>
              <a:pPr eaLnBrk="1" hangingPunct="1"/>
              <a:t>29</a:t>
            </a:fld>
            <a:endParaRPr lang="es-AR" altLang="es-ES">
              <a:solidFill>
                <a:schemeClr val="tx2"/>
              </a:solidFill>
            </a:endParaRPr>
          </a:p>
        </p:txBody>
      </p:sp>
      <p:sp>
        <p:nvSpPr>
          <p:cNvPr id="22533"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534"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535"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7334" name="Rectangle 6"/>
          <p:cNvSpPr>
            <a:spLocks noChangeArrowheads="1"/>
          </p:cNvSpPr>
          <p:nvPr/>
        </p:nvSpPr>
        <p:spPr bwMode="auto">
          <a:xfrm>
            <a:off x="468313"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(III)</a:t>
            </a:r>
          </a:p>
        </p:txBody>
      </p:sp>
      <p:sp>
        <p:nvSpPr>
          <p:cNvPr id="227336" name="Rectangle 8"/>
          <p:cNvSpPr>
            <a:spLocks noGrp="1" noChangeArrowheads="1"/>
          </p:cNvSpPr>
          <p:nvPr>
            <p:ph type="body" sz="half" idx="1"/>
          </p:nvPr>
        </p:nvSpPr>
        <p:spPr>
          <a:xfrm>
            <a:off x="827088" y="765175"/>
            <a:ext cx="7921625" cy="4968875"/>
          </a:xfrm>
        </p:spPr>
        <p:txBody>
          <a:bodyPr/>
          <a:lstStyle/>
          <a:p>
            <a:pPr marL="609600" indent="-609600" algn="just" eaLnBrk="1" hangingPunct="1">
              <a:spcBef>
                <a:spcPct val="35000"/>
              </a:spcBef>
              <a:buSzTx/>
              <a:buFont typeface="Wingdings" panose="05000000000000000000" pitchFamily="2" charset="2"/>
              <a:buAutoNum type="arabicParenR"/>
              <a:defRPr/>
            </a:pPr>
            <a:r>
              <a:rPr lang="es-ES" altLang="es-ES" sz="2800" b="1" smtClean="0">
                <a:solidFill>
                  <a:schemeClr val="tx2"/>
                </a:solidFill>
                <a:latin typeface="Times New Roman" pitchFamily="18" charset="0"/>
              </a:rPr>
              <a:t>Etapa de Preparación:</a:t>
            </a:r>
          </a:p>
          <a:p>
            <a:pPr marL="609600" indent="-609600" algn="just" eaLnBrk="1" hangingPunct="1">
              <a:spcBef>
                <a:spcPct val="35000"/>
              </a:spcBef>
              <a:buSzTx/>
              <a:buFont typeface="Wingdings" panose="05000000000000000000" pitchFamily="2" charset="2"/>
              <a:buNone/>
              <a:defRPr/>
            </a:pPr>
            <a:endParaRPr lang="es-ES" altLang="es-ES" sz="2800" b="1" smtClean="0">
              <a:solidFill>
                <a:schemeClr val="tx2"/>
              </a:solidFill>
              <a:latin typeface="Times New Roman" pitchFamily="18" charset="0"/>
            </a:endParaRPr>
          </a:p>
          <a:p>
            <a:pPr marL="609600" indent="-609600" algn="just" eaLnBrk="1" hangingPunct="1">
              <a:spcBef>
                <a:spcPct val="35000"/>
              </a:spcBef>
              <a:buSzTx/>
              <a:buFont typeface="Wingdings" panose="05000000000000000000" pitchFamily="2" charset="2"/>
              <a:buNone/>
              <a:defRPr/>
            </a:pPr>
            <a:endParaRPr lang="es-ES" altLang="es-ES" sz="2800" b="1" smtClean="0">
              <a:solidFill>
                <a:schemeClr val="tx2"/>
              </a:solidFill>
              <a:latin typeface="Times New Roman" pitchFamily="18" charset="0"/>
            </a:endParaRPr>
          </a:p>
          <a:p>
            <a:pPr marL="609600" indent="-609600" algn="just" eaLnBrk="1" hangingPunct="1">
              <a:spcBef>
                <a:spcPct val="35000"/>
              </a:spcBef>
              <a:buSzTx/>
              <a:buFont typeface="Wingdings" panose="05000000000000000000" pitchFamily="2" charset="2"/>
              <a:buNone/>
              <a:defRPr/>
            </a:pPr>
            <a:r>
              <a:rPr lang="es-ES" altLang="es-ES" sz="2800" b="1" smtClean="0">
                <a:solidFill>
                  <a:schemeClr val="tx2"/>
                </a:solidFill>
                <a:latin typeface="Times New Roman" pitchFamily="18" charset="0"/>
              </a:rPr>
              <a:t>	</a:t>
            </a:r>
          </a:p>
          <a:p>
            <a:pPr marL="609600" indent="-609600" algn="just" eaLnBrk="1" hangingPunct="1">
              <a:spcBef>
                <a:spcPct val="35000"/>
              </a:spcBef>
              <a:buSzTx/>
              <a:buFont typeface="Wingdings" panose="05000000000000000000" pitchFamily="2" charset="2"/>
              <a:buNone/>
              <a:defRPr/>
            </a:pPr>
            <a:endParaRPr lang="es-ES" altLang="es-ES" sz="2800" b="1" smtClean="0">
              <a:solidFill>
                <a:schemeClr val="tx2"/>
              </a:solidFill>
              <a:latin typeface="Times New Roman" pitchFamily="18" charset="0"/>
            </a:endParaRPr>
          </a:p>
          <a:p>
            <a:pPr marL="609600" indent="-609600" algn="just" eaLnBrk="1" hangingPunct="1">
              <a:spcBef>
                <a:spcPct val="35000"/>
              </a:spcBef>
              <a:buSzTx/>
              <a:buFont typeface="Wingdings" panose="05000000000000000000" pitchFamily="2" charset="2"/>
              <a:buNone/>
              <a:defRPr/>
            </a:pPr>
            <a:endParaRPr lang="es-ES" altLang="es-ES" sz="2800" b="1" smtClean="0">
              <a:solidFill>
                <a:schemeClr val="tx2"/>
              </a:solidFill>
              <a:latin typeface="Times New Roman" pitchFamily="18" charset="0"/>
            </a:endParaRPr>
          </a:p>
          <a:p>
            <a:pPr marL="609600" indent="-609600" algn="just" eaLnBrk="1" hangingPunct="1">
              <a:spcBef>
                <a:spcPct val="35000"/>
              </a:spcBef>
              <a:buSzTx/>
              <a:buFont typeface="Wingdings" panose="05000000000000000000" pitchFamily="2" charset="2"/>
              <a:buNone/>
              <a:defRPr/>
            </a:pPr>
            <a:r>
              <a:rPr lang="es-ES" altLang="es-ES" sz="2800" b="1" smtClean="0">
                <a:solidFill>
                  <a:schemeClr val="tx2"/>
                </a:solidFill>
                <a:latin typeface="Times New Roman" pitchFamily="18" charset="0"/>
              </a:rPr>
              <a:t>	Se generan tres valores de </a:t>
            </a:r>
            <a:r>
              <a:rPr lang="es-ES" altLang="es-ES" sz="2800" b="1" i="1" smtClean="0">
                <a:solidFill>
                  <a:srgbClr val="FFFF00"/>
                </a:solidFill>
                <a:latin typeface="Times New Roman" pitchFamily="18" charset="0"/>
              </a:rPr>
              <a:t>x</a:t>
            </a:r>
            <a:r>
              <a:rPr lang="es-ES" altLang="es-ES" sz="2800" b="1" smtClean="0">
                <a:solidFill>
                  <a:schemeClr val="tx2"/>
                </a:solidFill>
                <a:latin typeface="Times New Roman" pitchFamily="18" charset="0"/>
              </a:rPr>
              <a:t> a partir de una estimación inicial </a:t>
            </a:r>
            <a:r>
              <a:rPr lang="es-ES" altLang="es-ES" sz="2800" b="1" i="1" smtClean="0">
                <a:solidFill>
                  <a:srgbClr val="FFFF00"/>
                </a:solidFill>
                <a:latin typeface="Times New Roman" pitchFamily="18" charset="0"/>
              </a:rPr>
              <a:t>x</a:t>
            </a:r>
            <a:r>
              <a:rPr lang="es-ES" altLang="es-ES" sz="2800" b="1" i="1" baseline="-25000" smtClean="0">
                <a:solidFill>
                  <a:srgbClr val="FFFF00"/>
                </a:solidFill>
                <a:latin typeface="Times New Roman" pitchFamily="18" charset="0"/>
              </a:rPr>
              <a:t>0 </a:t>
            </a:r>
            <a:r>
              <a:rPr lang="es-ES" altLang="es-ES" sz="2800" b="1" smtClean="0">
                <a:solidFill>
                  <a:schemeClr val="tx2"/>
                </a:solidFill>
                <a:latin typeface="Times New Roman" pitchFamily="18" charset="0"/>
              </a:rPr>
              <a:t>utilizando el modelo sin variantes.</a:t>
            </a:r>
            <a:endParaRPr lang="es-ES" altLang="es-ES" sz="2800" b="1" smtClean="0">
              <a:solidFill>
                <a:srgbClr val="FFFF00"/>
              </a:solidFill>
              <a:latin typeface="Times New Roman" pitchFamily="18" charset="0"/>
            </a:endParaRPr>
          </a:p>
        </p:txBody>
      </p:sp>
      <p:graphicFrame>
        <p:nvGraphicFramePr>
          <p:cNvPr id="227337" name="Object 9"/>
          <p:cNvGraphicFramePr>
            <a:graphicFrameLocks noGrp="1" noChangeAspect="1"/>
          </p:cNvGraphicFramePr>
          <p:nvPr>
            <p:ph sz="half" idx="2"/>
          </p:nvPr>
        </p:nvGraphicFramePr>
        <p:xfrm>
          <a:off x="1547813" y="1341438"/>
          <a:ext cx="2882900" cy="2989262"/>
        </p:xfrm>
        <a:graphic>
          <a:graphicData uri="http://schemas.openxmlformats.org/presentationml/2006/ole">
            <mc:AlternateContent xmlns:mc="http://schemas.openxmlformats.org/markup-compatibility/2006">
              <mc:Choice xmlns:v="urn:schemas-microsoft-com:vml" Requires="v">
                <p:oleObj spid="_x0000_s22600" name="Equation" r:id="rId3" imgW="1384300" imgH="1435100" progId="Equation.DSMT4">
                  <p:embed/>
                </p:oleObj>
              </mc:Choice>
              <mc:Fallback>
                <p:oleObj name="Equation" r:id="rId3" imgW="1384300" imgH="14351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341438"/>
                        <a:ext cx="2882900" cy="298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7334"/>
                                        </p:tgtEl>
                                        <p:attrNameLst>
                                          <p:attrName>style.visibility</p:attrName>
                                        </p:attrNameLst>
                                      </p:cBhvr>
                                      <p:to>
                                        <p:strVal val="visible"/>
                                      </p:to>
                                    </p:set>
                                    <p:anim calcmode="lin" valueType="num">
                                      <p:cBhvr additive="base">
                                        <p:cTn id="7" dur="500" fill="hold"/>
                                        <p:tgtEl>
                                          <p:spTgt spid="227334"/>
                                        </p:tgtEl>
                                        <p:attrNameLst>
                                          <p:attrName>ppt_x</p:attrName>
                                        </p:attrNameLst>
                                      </p:cBhvr>
                                      <p:tavLst>
                                        <p:tav tm="0">
                                          <p:val>
                                            <p:strVal val="0-#ppt_w/2"/>
                                          </p:val>
                                        </p:tav>
                                        <p:tav tm="100000">
                                          <p:val>
                                            <p:strVal val="#ppt_x"/>
                                          </p:val>
                                        </p:tav>
                                      </p:tavLst>
                                    </p:anim>
                                    <p:anim calcmode="lin" valueType="num">
                                      <p:cBhvr additive="base">
                                        <p:cTn id="8" dur="500" fill="hold"/>
                                        <p:tgtEl>
                                          <p:spTgt spid="2273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36">
                                            <p:txEl>
                                              <p:pRg st="0" end="0"/>
                                            </p:txEl>
                                          </p:spTgt>
                                        </p:tgtEl>
                                        <p:attrNameLst>
                                          <p:attrName>style.visibility</p:attrName>
                                        </p:attrNameLst>
                                      </p:cBhvr>
                                      <p:to>
                                        <p:strVal val="visible"/>
                                      </p:to>
                                    </p:set>
                                    <p:anim calcmode="lin" valueType="num">
                                      <p:cBhvr additive="base">
                                        <p:cTn id="13" dur="1000" fill="hold"/>
                                        <p:tgtEl>
                                          <p:spTgt spid="227336">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273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27337"/>
                                        </p:tgtEl>
                                        <p:attrNameLst>
                                          <p:attrName>style.visibility</p:attrName>
                                        </p:attrNameLst>
                                      </p:cBhvr>
                                      <p:to>
                                        <p:strVal val="visible"/>
                                      </p:to>
                                    </p:set>
                                    <p:animEffect transition="in" filter="dissolve">
                                      <p:cBhvr>
                                        <p:cTn id="19" dur="1000"/>
                                        <p:tgtEl>
                                          <p:spTgt spid="2273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27336">
                                            <p:txEl>
                                              <p:pRg st="6" end="6"/>
                                            </p:txEl>
                                          </p:spTgt>
                                        </p:tgtEl>
                                        <p:attrNameLst>
                                          <p:attrName>style.visibility</p:attrName>
                                        </p:attrNameLst>
                                      </p:cBhvr>
                                      <p:to>
                                        <p:strVal val="visible"/>
                                      </p:to>
                                    </p:set>
                                    <p:anim calcmode="lin" valueType="num">
                                      <p:cBhvr additive="base">
                                        <p:cTn id="24" dur="1000" fill="hold"/>
                                        <p:tgtEl>
                                          <p:spTgt spid="227336">
                                            <p:txEl>
                                              <p:pRg st="6" end="6"/>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2733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p:bldP spid="2273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3</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smtClean="0">
                <a:latin typeface="Times New Roman" pitchFamily="18" charset="0"/>
              </a:rPr>
              <a:t>Ecuaciones No Lineales (II)</a:t>
            </a:r>
            <a:endParaRPr lang="es-AR" altLang="es-ES" sz="4000" b="1" smtClean="0">
              <a:latin typeface="Times New Roman" pitchFamily="18" charset="0"/>
            </a:endParaRPr>
          </a:p>
        </p:txBody>
      </p:sp>
      <p:sp>
        <p:nvSpPr>
          <p:cNvPr id="240643" name="Rectangle 3"/>
          <p:cNvSpPr>
            <a:spLocks noGrp="1" noChangeArrowheads="1"/>
          </p:cNvSpPr>
          <p:nvPr>
            <p:ph type="body" idx="1"/>
          </p:nvPr>
        </p:nvSpPr>
        <p:spPr>
          <a:xfrm>
            <a:off x="250825" y="1268412"/>
            <a:ext cx="8893175" cy="4104803"/>
          </a:xfrm>
        </p:spPr>
        <p:txBody>
          <a:bodyPr/>
          <a:lstStyle/>
          <a:p>
            <a:pPr marL="449263" indent="-449263" algn="just" eaLnBrk="1" hangingPunct="1">
              <a:spcBef>
                <a:spcPts val="0"/>
              </a:spcBef>
              <a:spcAft>
                <a:spcPts val="600"/>
              </a:spcAft>
              <a:buClr>
                <a:srgbClr val="FFFF00"/>
              </a:buClr>
              <a:buSzPct val="80000"/>
              <a:buFont typeface="Wingdings" panose="05000000000000000000" pitchFamily="2" charset="2"/>
              <a:buChar char="Ø"/>
              <a:defRPr/>
            </a:pPr>
            <a:r>
              <a:rPr lang="es-ES" altLang="es-ES" sz="2800" b="1" dirty="0" smtClean="0">
                <a:solidFill>
                  <a:schemeClr val="tx2"/>
                </a:solidFill>
                <a:latin typeface="Times New Roman" pitchFamily="18" charset="0"/>
              </a:rPr>
              <a:t>Estos métodos se diferencian por la necesidad de:</a:t>
            </a:r>
          </a:p>
          <a:p>
            <a:pPr marL="914400" lvl="1" algn="just" eaLnBrk="1" hangingPunct="1">
              <a:spcBef>
                <a:spcPts val="0"/>
              </a:spcBef>
              <a:spcAft>
                <a:spcPts val="600"/>
              </a:spcAft>
              <a:buClr>
                <a:srgbClr val="FFFF00"/>
              </a:buClr>
              <a:buSzPct val="80000"/>
              <a:buFont typeface="Wingdings" pitchFamily="2" charset="2"/>
              <a:buChar char="§"/>
              <a:defRPr/>
            </a:pPr>
            <a:r>
              <a:rPr lang="es-ES" altLang="es-ES" sz="2400" b="1" dirty="0" smtClean="0">
                <a:solidFill>
                  <a:schemeClr val="tx2"/>
                </a:solidFill>
                <a:latin typeface="Times New Roman" pitchFamily="18" charset="0"/>
              </a:rPr>
              <a:t>Obtener todas las raíces de una ecuación o únicamente algunas de ellas.</a:t>
            </a:r>
          </a:p>
          <a:p>
            <a:pPr marL="914400" lvl="1" algn="just" eaLnBrk="1" hangingPunct="1">
              <a:spcBef>
                <a:spcPts val="0"/>
              </a:spcBef>
              <a:spcAft>
                <a:spcPts val="600"/>
              </a:spcAft>
              <a:buClr>
                <a:srgbClr val="FFFF00"/>
              </a:buClr>
              <a:buSzPct val="80000"/>
              <a:buFont typeface="Wingdings" pitchFamily="2" charset="2"/>
              <a:buChar char="§"/>
              <a:defRPr/>
            </a:pPr>
            <a:r>
              <a:rPr lang="es-ES" altLang="es-ES" sz="2400" b="1" dirty="0" smtClean="0">
                <a:solidFill>
                  <a:schemeClr val="tx2"/>
                </a:solidFill>
                <a:latin typeface="Times New Roman" pitchFamily="18" charset="0"/>
              </a:rPr>
              <a:t>Determinar todas las raíces reales o complejas, simples o múltiples.</a:t>
            </a:r>
          </a:p>
          <a:p>
            <a:pPr marL="914400" lvl="1" algn="just" eaLnBrk="1" hangingPunct="1">
              <a:spcBef>
                <a:spcPts val="0"/>
              </a:spcBef>
              <a:spcAft>
                <a:spcPts val="600"/>
              </a:spcAft>
              <a:buClr>
                <a:srgbClr val="FFFF00"/>
              </a:buClr>
              <a:buSzPct val="80000"/>
              <a:buFont typeface="Wingdings" pitchFamily="2" charset="2"/>
              <a:buChar char="§"/>
              <a:defRPr/>
            </a:pPr>
            <a:r>
              <a:rPr lang="es-ES" altLang="es-ES" sz="2400" b="1" dirty="0" smtClean="0">
                <a:solidFill>
                  <a:schemeClr val="tx2"/>
                </a:solidFill>
                <a:latin typeface="Times New Roman" pitchFamily="18" charset="0"/>
              </a:rPr>
              <a:t>De disponer de una 1era. aproximación para c/u de ellas.</a:t>
            </a:r>
          </a:p>
          <a:p>
            <a:pPr marL="449263" indent="-449263" algn="just" eaLnBrk="1" hangingPunct="1">
              <a:spcBef>
                <a:spcPts val="0"/>
              </a:spcBef>
              <a:spcAft>
                <a:spcPts val="600"/>
              </a:spcAft>
              <a:buClr>
                <a:srgbClr val="FFFF00"/>
              </a:buClr>
              <a:buSzPct val="80000"/>
              <a:buFont typeface="Wingdings" panose="05000000000000000000" pitchFamily="2" charset="2"/>
              <a:buChar char="Ø"/>
              <a:defRPr/>
            </a:pPr>
            <a:r>
              <a:rPr lang="es-ES" altLang="es-ES" sz="2800" b="1" dirty="0" smtClean="0">
                <a:solidFill>
                  <a:schemeClr val="tx2"/>
                </a:solidFill>
                <a:latin typeface="Times New Roman" pitchFamily="18" charset="0"/>
              </a:rPr>
              <a:t>Disponiéndose en la actualidad de computadoras digitales, resulta conveniente utilizar los métodos más apropiados para obtenerlas.</a:t>
            </a: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10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43">
                                            <p:txEl>
                                              <p:pRg st="1" end="1"/>
                                            </p:txEl>
                                          </p:spTgt>
                                        </p:tgtEl>
                                        <p:attrNameLst>
                                          <p:attrName>style.visibility</p:attrName>
                                        </p:attrNameLst>
                                      </p:cBhvr>
                                      <p:to>
                                        <p:strVal val="visible"/>
                                      </p:to>
                                    </p:set>
                                    <p:anim calcmode="lin" valueType="num">
                                      <p:cBhvr additive="base">
                                        <p:cTn id="19" dur="10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2" end="2"/>
                                            </p:txEl>
                                          </p:spTgt>
                                        </p:tgtEl>
                                        <p:attrNameLst>
                                          <p:attrName>style.visibility</p:attrName>
                                        </p:attrNameLst>
                                      </p:cBhvr>
                                      <p:to>
                                        <p:strVal val="visible"/>
                                      </p:to>
                                    </p:set>
                                    <p:anim calcmode="lin" valueType="num">
                                      <p:cBhvr additive="base">
                                        <p:cTn id="25" dur="10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43">
                                            <p:txEl>
                                              <p:pRg st="3" end="3"/>
                                            </p:txEl>
                                          </p:spTgt>
                                        </p:tgtEl>
                                        <p:attrNameLst>
                                          <p:attrName>style.visibility</p:attrName>
                                        </p:attrNameLst>
                                      </p:cBhvr>
                                      <p:to>
                                        <p:strVal val="visible"/>
                                      </p:to>
                                    </p:set>
                                    <p:anim calcmode="lin" valueType="num">
                                      <p:cBhvr additive="base">
                                        <p:cTn id="31" dur="10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4" end="4"/>
                                            </p:txEl>
                                          </p:spTgt>
                                        </p:tgtEl>
                                        <p:attrNameLst>
                                          <p:attrName>style.visibility</p:attrName>
                                        </p:attrNameLst>
                                      </p:cBhvr>
                                      <p:to>
                                        <p:strVal val="visible"/>
                                      </p:to>
                                    </p:set>
                                    <p:anim calcmode="lin" valueType="num">
                                      <p:cBhvr additive="base">
                                        <p:cTn id="37" dur="1000" fill="hold"/>
                                        <p:tgtEl>
                                          <p:spTgt spid="240643">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406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fecha"/>
          <p:cNvSpPr>
            <a:spLocks noGrp="1"/>
          </p:cNvSpPr>
          <p:nvPr>
            <p:ph type="dt" sz="quarter" idx="10"/>
          </p:nvPr>
        </p:nvSpPr>
        <p:spPr/>
        <p:txBody>
          <a:bodyPr/>
          <a:lstStyle/>
          <a:p>
            <a:pPr>
              <a:defRPr/>
            </a:pPr>
            <a:fld id="{E03778EF-177B-4C7B-B974-D4221FF8D709}" type="datetime1">
              <a:rPr lang="es-ES" altLang="es-ES"/>
              <a:pPr>
                <a:defRPr/>
              </a:pPr>
              <a:t>27/08/2020</a:t>
            </a:fld>
            <a:endParaRPr lang="es-AR" altLang="es-ES"/>
          </a:p>
        </p:txBody>
      </p:sp>
      <p:sp>
        <p:nvSpPr>
          <p:cNvPr id="9" name="5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6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4D9E349-4A3E-40F9-A9FA-07577D9DFBFF}" type="slidenum">
              <a:rPr lang="es-AR" altLang="es-ES">
                <a:solidFill>
                  <a:schemeClr val="tx2"/>
                </a:solidFill>
              </a:rPr>
              <a:pPr eaLnBrk="1" hangingPunct="1"/>
              <a:t>30</a:t>
            </a:fld>
            <a:endParaRPr lang="es-AR" altLang="es-ES">
              <a:solidFill>
                <a:schemeClr val="tx2"/>
              </a:solidFill>
            </a:endParaRPr>
          </a:p>
        </p:txBody>
      </p:sp>
      <p:sp>
        <p:nvSpPr>
          <p:cNvPr id="23557"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3558"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3559"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11302" name="Rectangle 6"/>
          <p:cNvSpPr>
            <a:spLocks noChangeArrowheads="1"/>
          </p:cNvSpPr>
          <p:nvPr/>
        </p:nvSpPr>
        <p:spPr bwMode="auto">
          <a:xfrm>
            <a:off x="468313"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(IV)</a:t>
            </a:r>
          </a:p>
        </p:txBody>
      </p:sp>
      <p:sp>
        <p:nvSpPr>
          <p:cNvPr id="311303" name="Rectangle 7"/>
          <p:cNvSpPr>
            <a:spLocks noGrp="1" noChangeArrowheads="1"/>
          </p:cNvSpPr>
          <p:nvPr>
            <p:ph type="body" sz="half" idx="1"/>
          </p:nvPr>
        </p:nvSpPr>
        <p:spPr>
          <a:xfrm>
            <a:off x="827088" y="981075"/>
            <a:ext cx="7921625" cy="4530725"/>
          </a:xfrm>
        </p:spPr>
        <p:txBody>
          <a:bodyPr/>
          <a:lstStyle/>
          <a:p>
            <a:pPr marL="609600" indent="-609600" eaLnBrk="1" hangingPunct="1">
              <a:buSzTx/>
              <a:buFont typeface="Wingdings" panose="05000000000000000000" pitchFamily="2" charset="2"/>
              <a:buAutoNum type="arabicParenR" startAt="2"/>
              <a:defRPr/>
            </a:pPr>
            <a:r>
              <a:rPr lang="es-ES" altLang="es-ES" sz="2800" b="1" smtClean="0">
                <a:solidFill>
                  <a:schemeClr val="tx2"/>
                </a:solidFill>
                <a:latin typeface="Times New Roman" pitchFamily="18" charset="0"/>
              </a:rPr>
              <a:t>Etapa de Iniciación:</a:t>
            </a:r>
          </a:p>
        </p:txBody>
      </p:sp>
      <p:graphicFrame>
        <p:nvGraphicFramePr>
          <p:cNvPr id="311304" name="Object 8"/>
          <p:cNvGraphicFramePr>
            <a:graphicFrameLocks noGrp="1" noChangeAspect="1"/>
          </p:cNvGraphicFramePr>
          <p:nvPr>
            <p:ph sz="half" idx="2"/>
          </p:nvPr>
        </p:nvGraphicFramePr>
        <p:xfrm>
          <a:off x="1547813" y="1558925"/>
          <a:ext cx="5329237" cy="3244850"/>
        </p:xfrm>
        <a:graphic>
          <a:graphicData uri="http://schemas.openxmlformats.org/presentationml/2006/ole">
            <mc:AlternateContent xmlns:mc="http://schemas.openxmlformats.org/markup-compatibility/2006">
              <mc:Choice xmlns:v="urn:schemas-microsoft-com:vml" Requires="v">
                <p:oleObj spid="_x0000_s23624" name="Equation" r:id="rId3" imgW="1981200" imgH="1206500" progId="Equation.DSMT4">
                  <p:embed/>
                </p:oleObj>
              </mc:Choice>
              <mc:Fallback>
                <p:oleObj name="Equation" r:id="rId3" imgW="1981200" imgH="12065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558925"/>
                        <a:ext cx="5329237" cy="324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1302"/>
                                        </p:tgtEl>
                                        <p:attrNameLst>
                                          <p:attrName>style.visibility</p:attrName>
                                        </p:attrNameLst>
                                      </p:cBhvr>
                                      <p:to>
                                        <p:strVal val="visible"/>
                                      </p:to>
                                    </p:set>
                                    <p:anim calcmode="lin" valueType="num">
                                      <p:cBhvr additive="base">
                                        <p:cTn id="7" dur="500" fill="hold"/>
                                        <p:tgtEl>
                                          <p:spTgt spid="311302"/>
                                        </p:tgtEl>
                                        <p:attrNameLst>
                                          <p:attrName>ppt_x</p:attrName>
                                        </p:attrNameLst>
                                      </p:cBhvr>
                                      <p:tavLst>
                                        <p:tav tm="0">
                                          <p:val>
                                            <p:strVal val="0-#ppt_w/2"/>
                                          </p:val>
                                        </p:tav>
                                        <p:tav tm="100000">
                                          <p:val>
                                            <p:strVal val="#ppt_x"/>
                                          </p:val>
                                        </p:tav>
                                      </p:tavLst>
                                    </p:anim>
                                    <p:anim calcmode="lin" valueType="num">
                                      <p:cBhvr additive="base">
                                        <p:cTn id="8"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3">
                                            <p:txEl>
                                              <p:pRg st="0" end="0"/>
                                            </p:txEl>
                                          </p:spTgt>
                                        </p:tgtEl>
                                        <p:attrNameLst>
                                          <p:attrName>style.visibility</p:attrName>
                                        </p:attrNameLst>
                                      </p:cBhvr>
                                      <p:to>
                                        <p:strVal val="visible"/>
                                      </p:to>
                                    </p:set>
                                    <p:anim calcmode="lin" valueType="num">
                                      <p:cBhvr additive="base">
                                        <p:cTn id="13" dur="1000" fill="hold"/>
                                        <p:tgtEl>
                                          <p:spTgt spid="31130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113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311304"/>
                                        </p:tgtEl>
                                        <p:attrNameLst>
                                          <p:attrName>style.visibility</p:attrName>
                                        </p:attrNameLst>
                                      </p:cBhvr>
                                      <p:to>
                                        <p:strVal val="visible"/>
                                      </p:to>
                                    </p:set>
                                    <p:animEffect transition="in" filter="dissolve">
                                      <p:cBhvr>
                                        <p:cTn id="19" dur="1000"/>
                                        <p:tgtEl>
                                          <p:spTgt spid="3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p:bldP spid="3113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fecha"/>
          <p:cNvSpPr>
            <a:spLocks noGrp="1"/>
          </p:cNvSpPr>
          <p:nvPr>
            <p:ph type="dt" sz="quarter" idx="10"/>
          </p:nvPr>
        </p:nvSpPr>
        <p:spPr/>
        <p:txBody>
          <a:bodyPr/>
          <a:lstStyle/>
          <a:p>
            <a:pPr>
              <a:defRPr/>
            </a:pPr>
            <a:fld id="{4683891F-5B96-421A-8A08-422460D6DBEE}" type="datetime1">
              <a:rPr lang="es-ES" altLang="es-ES"/>
              <a:pPr>
                <a:defRPr/>
              </a:pPr>
              <a:t>27/08/2020</a:t>
            </a:fld>
            <a:endParaRPr lang="es-AR" altLang="es-ES"/>
          </a:p>
        </p:txBody>
      </p:sp>
      <p:sp>
        <p:nvSpPr>
          <p:cNvPr id="9" name="5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6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DFE7168-E588-4B8C-A7F4-257C401F8485}" type="slidenum">
              <a:rPr lang="es-AR" altLang="es-ES">
                <a:solidFill>
                  <a:schemeClr val="tx2"/>
                </a:solidFill>
              </a:rPr>
              <a:pPr eaLnBrk="1" hangingPunct="1"/>
              <a:t>31</a:t>
            </a:fld>
            <a:endParaRPr lang="es-AR" altLang="es-ES">
              <a:solidFill>
                <a:schemeClr val="tx2"/>
              </a:solidFill>
            </a:endParaRPr>
          </a:p>
        </p:txBody>
      </p:sp>
      <p:sp>
        <p:nvSpPr>
          <p:cNvPr id="24581"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4582"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4583"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14373" name="Rectangle 5"/>
          <p:cNvSpPr>
            <a:spLocks noChangeArrowheads="1"/>
          </p:cNvSpPr>
          <p:nvPr/>
        </p:nvSpPr>
        <p:spPr bwMode="auto">
          <a:xfrm>
            <a:off x="468313"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(V)</a:t>
            </a:r>
          </a:p>
        </p:txBody>
      </p:sp>
      <p:sp>
        <p:nvSpPr>
          <p:cNvPr id="314374" name="Rectangle 6"/>
          <p:cNvSpPr>
            <a:spLocks noGrp="1" noChangeArrowheads="1"/>
          </p:cNvSpPr>
          <p:nvPr>
            <p:ph type="body" sz="half" idx="1"/>
          </p:nvPr>
        </p:nvSpPr>
        <p:spPr>
          <a:xfrm>
            <a:off x="827088" y="981075"/>
            <a:ext cx="7921625" cy="4530725"/>
          </a:xfrm>
        </p:spPr>
        <p:txBody>
          <a:bodyPr/>
          <a:lstStyle/>
          <a:p>
            <a:pPr marL="609600" indent="-609600" eaLnBrk="1" hangingPunct="1">
              <a:buSzTx/>
              <a:buFont typeface="Wingdings" panose="05000000000000000000" pitchFamily="2" charset="2"/>
              <a:buAutoNum type="arabicParenR" startAt="3"/>
              <a:defRPr/>
            </a:pPr>
            <a:r>
              <a:rPr lang="es-ES" altLang="es-ES" sz="2800" b="1" smtClean="0">
                <a:solidFill>
                  <a:schemeClr val="tx2"/>
                </a:solidFill>
                <a:latin typeface="Times New Roman" pitchFamily="18" charset="0"/>
              </a:rPr>
              <a:t>Etapa General del Método:</a:t>
            </a:r>
          </a:p>
        </p:txBody>
      </p:sp>
      <p:graphicFrame>
        <p:nvGraphicFramePr>
          <p:cNvPr id="314375" name="Object 7"/>
          <p:cNvGraphicFramePr>
            <a:graphicFrameLocks noGrp="1" noChangeAspect="1"/>
          </p:cNvGraphicFramePr>
          <p:nvPr>
            <p:ph sz="half" idx="2"/>
          </p:nvPr>
        </p:nvGraphicFramePr>
        <p:xfrm>
          <a:off x="1547813" y="1609725"/>
          <a:ext cx="5040312" cy="3476625"/>
        </p:xfrm>
        <a:graphic>
          <a:graphicData uri="http://schemas.openxmlformats.org/presentationml/2006/ole">
            <mc:AlternateContent xmlns:mc="http://schemas.openxmlformats.org/markup-compatibility/2006">
              <mc:Choice xmlns:v="urn:schemas-microsoft-com:vml" Requires="v">
                <p:oleObj spid="_x0000_s24648" name="Equation" r:id="rId3" imgW="2209800" imgH="1524000" progId="Equation.DSMT4">
                  <p:embed/>
                </p:oleObj>
              </mc:Choice>
              <mc:Fallback>
                <p:oleObj name="Equation" r:id="rId3" imgW="2209800" imgH="1524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609725"/>
                        <a:ext cx="5040312"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4373"/>
                                        </p:tgtEl>
                                        <p:attrNameLst>
                                          <p:attrName>style.visibility</p:attrName>
                                        </p:attrNameLst>
                                      </p:cBhvr>
                                      <p:to>
                                        <p:strVal val="visible"/>
                                      </p:to>
                                    </p:set>
                                    <p:anim calcmode="lin" valueType="num">
                                      <p:cBhvr additive="base">
                                        <p:cTn id="7" dur="500" fill="hold"/>
                                        <p:tgtEl>
                                          <p:spTgt spid="314373"/>
                                        </p:tgtEl>
                                        <p:attrNameLst>
                                          <p:attrName>ppt_x</p:attrName>
                                        </p:attrNameLst>
                                      </p:cBhvr>
                                      <p:tavLst>
                                        <p:tav tm="0">
                                          <p:val>
                                            <p:strVal val="0-#ppt_w/2"/>
                                          </p:val>
                                        </p:tav>
                                        <p:tav tm="100000">
                                          <p:val>
                                            <p:strVal val="#ppt_x"/>
                                          </p:val>
                                        </p:tav>
                                      </p:tavLst>
                                    </p:anim>
                                    <p:anim calcmode="lin" valueType="num">
                                      <p:cBhvr additive="base">
                                        <p:cTn id="8" dur="500" fill="hold"/>
                                        <p:tgtEl>
                                          <p:spTgt spid="314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4374">
                                            <p:txEl>
                                              <p:pRg st="0" end="0"/>
                                            </p:txEl>
                                          </p:spTgt>
                                        </p:tgtEl>
                                        <p:attrNameLst>
                                          <p:attrName>style.visibility</p:attrName>
                                        </p:attrNameLst>
                                      </p:cBhvr>
                                      <p:to>
                                        <p:strVal val="visible"/>
                                      </p:to>
                                    </p:set>
                                    <p:anim calcmode="lin" valueType="num">
                                      <p:cBhvr additive="base">
                                        <p:cTn id="13" dur="1000" fill="hold"/>
                                        <p:tgtEl>
                                          <p:spTgt spid="314374">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143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314375"/>
                                        </p:tgtEl>
                                        <p:attrNameLst>
                                          <p:attrName>style.visibility</p:attrName>
                                        </p:attrNameLst>
                                      </p:cBhvr>
                                      <p:to>
                                        <p:strVal val="visible"/>
                                      </p:to>
                                    </p:set>
                                    <p:animEffect transition="in" filter="dissolve">
                                      <p:cBhvr>
                                        <p:cTn id="19" dur="1000"/>
                                        <p:tgtEl>
                                          <p:spTgt spid="3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p:bldP spid="31437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5 Marcador de fecha"/>
          <p:cNvSpPr>
            <a:spLocks noGrp="1"/>
          </p:cNvSpPr>
          <p:nvPr>
            <p:ph type="dt" sz="quarter" idx="10"/>
          </p:nvPr>
        </p:nvSpPr>
        <p:spPr/>
        <p:txBody>
          <a:bodyPr/>
          <a:lstStyle/>
          <a:p>
            <a:pPr>
              <a:defRPr/>
            </a:pPr>
            <a:fld id="{B19BB12F-FD1A-41A8-84E6-29F29784FF29}" type="datetime1">
              <a:rPr lang="es-ES" altLang="es-ES"/>
              <a:pPr>
                <a:defRPr/>
              </a:pPr>
              <a:t>27/08/2020</a:t>
            </a:fld>
            <a:endParaRPr lang="es-AR" altLang="es-ES"/>
          </a:p>
        </p:txBody>
      </p:sp>
      <p:sp>
        <p:nvSpPr>
          <p:cNvPr id="12" name="6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3" name="7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DDE89B2-A78E-4D2D-A3BC-7B0833884513}" type="slidenum">
              <a:rPr lang="es-AR" altLang="es-ES">
                <a:solidFill>
                  <a:schemeClr val="tx2"/>
                </a:solidFill>
              </a:rPr>
              <a:pPr eaLnBrk="1" hangingPunct="1"/>
              <a:t>32</a:t>
            </a:fld>
            <a:endParaRPr lang="es-AR" altLang="es-ES">
              <a:solidFill>
                <a:schemeClr val="tx2"/>
              </a:solidFill>
            </a:endParaRPr>
          </a:p>
        </p:txBody>
      </p:sp>
      <p:sp>
        <p:nvSpPr>
          <p:cNvPr id="25605"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5606"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5607"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29382" name="Rectangle 6"/>
          <p:cNvSpPr>
            <a:spLocks noChangeArrowheads="1"/>
          </p:cNvSpPr>
          <p:nvPr/>
        </p:nvSpPr>
        <p:spPr bwMode="auto">
          <a:xfrm>
            <a:off x="539750" y="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Wegstein (VI)</a:t>
            </a:r>
          </a:p>
        </p:txBody>
      </p:sp>
      <p:sp>
        <p:nvSpPr>
          <p:cNvPr id="229384" name="Rectangle 8"/>
          <p:cNvSpPr>
            <a:spLocks noGrp="1" noChangeArrowheads="1"/>
          </p:cNvSpPr>
          <p:nvPr>
            <p:ph type="body" sz="half" idx="1"/>
          </p:nvPr>
        </p:nvSpPr>
        <p:spPr>
          <a:xfrm>
            <a:off x="395288" y="692150"/>
            <a:ext cx="8507412" cy="4321175"/>
          </a:xfrm>
        </p:spPr>
        <p:txBody>
          <a:bodyPr/>
          <a:lstStyle/>
          <a:p>
            <a:pPr algn="just" eaLnBrk="1" hangingPunct="1">
              <a:spcBef>
                <a:spcPct val="35000"/>
              </a:spcBef>
              <a:buSzTx/>
              <a:buFont typeface="Wingdings" panose="05000000000000000000" pitchFamily="2" charset="2"/>
              <a:buChar char="Ø"/>
              <a:defRPr/>
            </a:pPr>
            <a:r>
              <a:rPr lang="es-ES" altLang="es-ES" sz="2400" b="1" dirty="0" smtClean="0">
                <a:solidFill>
                  <a:srgbClr val="FFFF00"/>
                </a:solidFill>
                <a:latin typeface="Times New Roman" pitchFamily="18" charset="0"/>
              </a:rPr>
              <a:t>Significado del Método:</a:t>
            </a:r>
            <a:r>
              <a:rPr lang="es-ES" altLang="es-ES" sz="2400" b="1" dirty="0" smtClean="0">
                <a:solidFill>
                  <a:schemeClr val="tx2"/>
                </a:solidFill>
                <a:latin typeface="Times New Roman" pitchFamily="18" charset="0"/>
              </a:rPr>
              <a:t> La solución mejorada en la etapa (n+1) se obtiene extrapolando la recta que pasa por:</a:t>
            </a:r>
          </a:p>
          <a:p>
            <a:pPr algn="just" eaLnBrk="1" hangingPunct="1">
              <a:spcBef>
                <a:spcPct val="35000"/>
              </a:spcBef>
              <a:buSzTx/>
              <a:buFont typeface="Wingdings" panose="05000000000000000000" pitchFamily="2" charset="2"/>
              <a:buNone/>
              <a:defRPr/>
            </a:pPr>
            <a:endParaRPr lang="es-ES" altLang="es-ES" sz="2400" b="1" dirty="0" smtClean="0">
              <a:solidFill>
                <a:schemeClr val="tx2"/>
              </a:solidFill>
              <a:latin typeface="Times New Roman" pitchFamily="18" charset="0"/>
            </a:endParaRPr>
          </a:p>
          <a:p>
            <a:pPr algn="just" eaLnBrk="1" hangingPunct="1">
              <a:spcBef>
                <a:spcPct val="35000"/>
              </a:spcBef>
              <a:buSzTx/>
              <a:buFont typeface="Wingdings" panose="05000000000000000000" pitchFamily="2" charset="2"/>
              <a:buNone/>
              <a:defRPr/>
            </a:pPr>
            <a:r>
              <a:rPr lang="es-ES" altLang="es-ES" sz="2400" b="1" dirty="0" smtClean="0">
                <a:solidFill>
                  <a:schemeClr val="tx2"/>
                </a:solidFill>
                <a:latin typeface="Times New Roman" pitchFamily="18" charset="0"/>
              </a:rPr>
              <a:t>	hasta su intersección con la recta </a:t>
            </a:r>
            <a:r>
              <a:rPr lang="es-ES" altLang="es-ES" sz="2400" b="1" i="1" dirty="0" smtClean="0">
                <a:solidFill>
                  <a:srgbClr val="FFFF00"/>
                </a:solidFill>
                <a:latin typeface="Times New Roman" pitchFamily="18" charset="0"/>
              </a:rPr>
              <a:t>y = x</a:t>
            </a:r>
            <a:r>
              <a:rPr lang="es-ES" altLang="es-ES" sz="2400" b="1" dirty="0" smtClean="0">
                <a:solidFill>
                  <a:schemeClr val="tx2"/>
                </a:solidFill>
                <a:latin typeface="Times New Roman" pitchFamily="18" charset="0"/>
              </a:rPr>
              <a:t>:</a:t>
            </a:r>
          </a:p>
          <a:p>
            <a:pPr algn="just" eaLnBrk="1" hangingPunct="1">
              <a:spcBef>
                <a:spcPct val="35000"/>
              </a:spcBef>
              <a:buSzTx/>
              <a:buFont typeface="Wingdings" panose="05000000000000000000" pitchFamily="2" charset="2"/>
              <a:buChar char="Ø"/>
              <a:defRPr/>
            </a:pPr>
            <a:r>
              <a:rPr lang="es-ES" altLang="es-ES" sz="2400" b="1" dirty="0" smtClean="0">
                <a:solidFill>
                  <a:srgbClr val="FFFF00"/>
                </a:solidFill>
                <a:latin typeface="Times New Roman" pitchFamily="18" charset="0"/>
              </a:rPr>
              <a:t>Ecuación de la Recta Secante:</a:t>
            </a:r>
          </a:p>
          <a:p>
            <a:pPr algn="just" eaLnBrk="1" hangingPunct="1">
              <a:spcBef>
                <a:spcPct val="35000"/>
              </a:spcBef>
              <a:buSzTx/>
              <a:buFont typeface="Wingdings" panose="05000000000000000000" pitchFamily="2" charset="2"/>
              <a:buNone/>
              <a:defRPr/>
            </a:pPr>
            <a:endParaRPr lang="es-ES" altLang="es-ES" sz="2400" b="1" dirty="0" smtClean="0">
              <a:solidFill>
                <a:srgbClr val="FFFF00"/>
              </a:solidFill>
              <a:latin typeface="Times New Roman" pitchFamily="18" charset="0"/>
            </a:endParaRPr>
          </a:p>
          <a:p>
            <a:pPr algn="just" eaLnBrk="1" hangingPunct="1">
              <a:spcBef>
                <a:spcPct val="35000"/>
              </a:spcBef>
              <a:buSzTx/>
              <a:buFont typeface="Wingdings" panose="05000000000000000000" pitchFamily="2" charset="2"/>
              <a:buNone/>
              <a:defRPr/>
            </a:pPr>
            <a:r>
              <a:rPr lang="es-ES" altLang="es-ES" sz="2400" b="1" dirty="0" smtClean="0">
                <a:solidFill>
                  <a:srgbClr val="FFFF00"/>
                </a:solidFill>
                <a:latin typeface="Times New Roman" pitchFamily="18" charset="0"/>
              </a:rPr>
              <a:t>	</a:t>
            </a:r>
            <a:r>
              <a:rPr lang="es-ES" altLang="es-ES" sz="2400" b="1" dirty="0" smtClean="0">
                <a:solidFill>
                  <a:schemeClr val="tx2"/>
                </a:solidFill>
                <a:latin typeface="Times New Roman" pitchFamily="18" charset="0"/>
              </a:rPr>
              <a:t>o</a:t>
            </a:r>
          </a:p>
          <a:p>
            <a:pPr algn="just" eaLnBrk="1" hangingPunct="1">
              <a:spcBef>
                <a:spcPct val="35000"/>
              </a:spcBef>
              <a:buSzTx/>
              <a:buFont typeface="Wingdings" panose="05000000000000000000" pitchFamily="2" charset="2"/>
              <a:buNone/>
              <a:defRPr/>
            </a:pPr>
            <a:r>
              <a:rPr lang="es-ES" altLang="es-ES" sz="2400" b="1" dirty="0" smtClean="0">
                <a:solidFill>
                  <a:schemeClr val="tx2"/>
                </a:solidFill>
                <a:latin typeface="Times New Roman" pitchFamily="18" charset="0"/>
              </a:rPr>
              <a:t>	</a:t>
            </a:r>
          </a:p>
          <a:p>
            <a:pPr algn="just" eaLnBrk="1" hangingPunct="1">
              <a:spcBef>
                <a:spcPct val="35000"/>
              </a:spcBef>
              <a:buSzTx/>
              <a:buFont typeface="Wingdings" panose="05000000000000000000" pitchFamily="2" charset="2"/>
              <a:buNone/>
              <a:defRPr/>
            </a:pPr>
            <a:r>
              <a:rPr lang="es-ES" altLang="es-ES" sz="2400" b="1" dirty="0" smtClean="0">
                <a:solidFill>
                  <a:schemeClr val="tx2"/>
                </a:solidFill>
                <a:latin typeface="Times New Roman" pitchFamily="18" charset="0"/>
              </a:rPr>
              <a:t>	cuya intersección con la recta </a:t>
            </a:r>
            <a:r>
              <a:rPr lang="es-ES" altLang="es-ES" sz="2400" b="1" i="1" dirty="0" smtClean="0">
                <a:solidFill>
                  <a:srgbClr val="FFFF00"/>
                </a:solidFill>
                <a:latin typeface="Times New Roman" pitchFamily="18" charset="0"/>
              </a:rPr>
              <a:t>y = x  </a:t>
            </a:r>
            <a:r>
              <a:rPr lang="es-ES" altLang="es-ES" sz="2400" b="1" i="1" dirty="0" smtClean="0">
                <a:solidFill>
                  <a:schemeClr val="tx2"/>
                </a:solidFill>
                <a:latin typeface="Times New Roman" pitchFamily="18" charset="0"/>
              </a:rPr>
              <a:t>es:</a:t>
            </a:r>
            <a:endParaRPr lang="es-ES" altLang="es-ES" sz="2400" b="1" dirty="0" smtClean="0">
              <a:solidFill>
                <a:schemeClr val="tx2"/>
              </a:solidFill>
              <a:latin typeface="Times New Roman" pitchFamily="18" charset="0"/>
            </a:endParaRPr>
          </a:p>
        </p:txBody>
      </p:sp>
      <p:graphicFrame>
        <p:nvGraphicFramePr>
          <p:cNvPr id="229385" name="Object 9"/>
          <p:cNvGraphicFramePr>
            <a:graphicFrameLocks noGrp="1" noChangeAspect="1"/>
          </p:cNvGraphicFramePr>
          <p:nvPr>
            <p:ph sz="quarter" idx="2"/>
          </p:nvPr>
        </p:nvGraphicFramePr>
        <p:xfrm>
          <a:off x="2484438" y="1492250"/>
          <a:ext cx="4176712" cy="669925"/>
        </p:xfrm>
        <a:graphic>
          <a:graphicData uri="http://schemas.openxmlformats.org/presentationml/2006/ole">
            <mc:AlternateContent xmlns:mc="http://schemas.openxmlformats.org/markup-compatibility/2006">
              <mc:Choice xmlns:v="urn:schemas-microsoft-com:vml" Requires="v">
                <p:oleObj spid="_x0000_s25855" name="Equation" r:id="rId4" imgW="2057400" imgH="330200" progId="Equation.DSMT4">
                  <p:embed/>
                </p:oleObj>
              </mc:Choice>
              <mc:Fallback>
                <p:oleObj name="Equation" r:id="rId4" imgW="2057400" imgH="330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492250"/>
                        <a:ext cx="41767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8" name="Object 12"/>
          <p:cNvGraphicFramePr>
            <a:graphicFrameLocks noGrp="1" noChangeAspect="1"/>
          </p:cNvGraphicFramePr>
          <p:nvPr>
            <p:ph sz="quarter" idx="3"/>
          </p:nvPr>
        </p:nvGraphicFramePr>
        <p:xfrm>
          <a:off x="2346325" y="2924175"/>
          <a:ext cx="4524375" cy="877888"/>
        </p:xfrm>
        <a:graphic>
          <a:graphicData uri="http://schemas.openxmlformats.org/presentationml/2006/ole">
            <mc:AlternateContent xmlns:mc="http://schemas.openxmlformats.org/markup-compatibility/2006">
              <mc:Choice xmlns:v="urn:schemas-microsoft-com:vml" Requires="v">
                <p:oleObj spid="_x0000_s25856" name="Equation" r:id="rId6" imgW="2552700" imgH="495300" progId="Equation.DSMT4">
                  <p:embed/>
                </p:oleObj>
              </mc:Choice>
              <mc:Fallback>
                <p:oleObj name="Equation" r:id="rId6" imgW="2552700" imgH="4953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6325" y="2924175"/>
                        <a:ext cx="45243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92" name="Object 16"/>
          <p:cNvGraphicFramePr>
            <a:graphicFrameLocks noChangeAspect="1"/>
          </p:cNvGraphicFramePr>
          <p:nvPr/>
        </p:nvGraphicFramePr>
        <p:xfrm>
          <a:off x="3119438" y="3910013"/>
          <a:ext cx="2951162" cy="585787"/>
        </p:xfrm>
        <a:graphic>
          <a:graphicData uri="http://schemas.openxmlformats.org/presentationml/2006/ole">
            <mc:AlternateContent xmlns:mc="http://schemas.openxmlformats.org/markup-compatibility/2006">
              <mc:Choice xmlns:v="urn:schemas-microsoft-com:vml" Requires="v">
                <p:oleObj spid="_x0000_s25857" name="Equation" r:id="rId8" imgW="1536033" imgH="304668" progId="Equation.DSMT4">
                  <p:embed/>
                </p:oleObj>
              </mc:Choice>
              <mc:Fallback>
                <p:oleObj name="Equation" r:id="rId8" imgW="1536033" imgH="304668"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9438" y="3910013"/>
                        <a:ext cx="295116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93" name="Object 17"/>
          <p:cNvGraphicFramePr>
            <a:graphicFrameLocks noChangeAspect="1"/>
          </p:cNvGraphicFramePr>
          <p:nvPr/>
        </p:nvGraphicFramePr>
        <p:xfrm>
          <a:off x="1844675" y="4989513"/>
          <a:ext cx="5732463" cy="779462"/>
        </p:xfrm>
        <a:graphic>
          <a:graphicData uri="http://schemas.openxmlformats.org/presentationml/2006/ole">
            <mc:AlternateContent xmlns:mc="http://schemas.openxmlformats.org/markup-compatibility/2006">
              <mc:Choice xmlns:v="urn:schemas-microsoft-com:vml" Requires="v">
                <p:oleObj spid="_x0000_s25858" name="Equation" r:id="rId10" imgW="2984500" imgH="406400" progId="Equation.DSMT4">
                  <p:embed/>
                </p:oleObj>
              </mc:Choice>
              <mc:Fallback>
                <p:oleObj name="Equation" r:id="rId10" imgW="2984500" imgH="4064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4675" y="4989513"/>
                        <a:ext cx="5732463"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9382"/>
                                        </p:tgtEl>
                                        <p:attrNameLst>
                                          <p:attrName>style.visibility</p:attrName>
                                        </p:attrNameLst>
                                      </p:cBhvr>
                                      <p:to>
                                        <p:strVal val="visible"/>
                                      </p:to>
                                    </p:set>
                                    <p:anim calcmode="lin" valueType="num">
                                      <p:cBhvr additive="base">
                                        <p:cTn id="7" dur="500" fill="hold"/>
                                        <p:tgtEl>
                                          <p:spTgt spid="229382"/>
                                        </p:tgtEl>
                                        <p:attrNameLst>
                                          <p:attrName>ppt_x</p:attrName>
                                        </p:attrNameLst>
                                      </p:cBhvr>
                                      <p:tavLst>
                                        <p:tav tm="0">
                                          <p:val>
                                            <p:strVal val="0-#ppt_w/2"/>
                                          </p:val>
                                        </p:tav>
                                        <p:tav tm="100000">
                                          <p:val>
                                            <p:strVal val="#ppt_x"/>
                                          </p:val>
                                        </p:tav>
                                      </p:tavLst>
                                    </p:anim>
                                    <p:anim calcmode="lin" valueType="num">
                                      <p:cBhvr additive="base">
                                        <p:cTn id="8" dur="500" fill="hold"/>
                                        <p:tgtEl>
                                          <p:spTgt spid="2293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84">
                                            <p:txEl>
                                              <p:pRg st="0" end="0"/>
                                            </p:txEl>
                                          </p:spTgt>
                                        </p:tgtEl>
                                        <p:attrNameLst>
                                          <p:attrName>style.visibility</p:attrName>
                                        </p:attrNameLst>
                                      </p:cBhvr>
                                      <p:to>
                                        <p:strVal val="visible"/>
                                      </p:to>
                                    </p:set>
                                    <p:anim calcmode="lin" valueType="num">
                                      <p:cBhvr additive="base">
                                        <p:cTn id="13" dur="1000" fill="hold"/>
                                        <p:tgtEl>
                                          <p:spTgt spid="229384">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293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29385"/>
                                        </p:tgtEl>
                                        <p:attrNameLst>
                                          <p:attrName>style.visibility</p:attrName>
                                        </p:attrNameLst>
                                      </p:cBhvr>
                                      <p:to>
                                        <p:strVal val="visible"/>
                                      </p:to>
                                    </p:set>
                                    <p:animEffect transition="in" filter="dissolve">
                                      <p:cBhvr>
                                        <p:cTn id="19" dur="1000"/>
                                        <p:tgtEl>
                                          <p:spTgt spid="2293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29384">
                                            <p:txEl>
                                              <p:pRg st="2" end="2"/>
                                            </p:txEl>
                                          </p:spTgt>
                                        </p:tgtEl>
                                        <p:attrNameLst>
                                          <p:attrName>style.visibility</p:attrName>
                                        </p:attrNameLst>
                                      </p:cBhvr>
                                      <p:to>
                                        <p:strVal val="visible"/>
                                      </p:to>
                                    </p:set>
                                    <p:anim calcmode="lin" valueType="num">
                                      <p:cBhvr additive="base">
                                        <p:cTn id="24" dur="1000" fill="hold"/>
                                        <p:tgtEl>
                                          <p:spTgt spid="229384">
                                            <p:txEl>
                                              <p:pRg st="2" end="2"/>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293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9384">
                                            <p:txEl>
                                              <p:pRg st="3" end="3"/>
                                            </p:txEl>
                                          </p:spTgt>
                                        </p:tgtEl>
                                        <p:attrNameLst>
                                          <p:attrName>style.visibility</p:attrName>
                                        </p:attrNameLst>
                                      </p:cBhvr>
                                      <p:to>
                                        <p:strVal val="visible"/>
                                      </p:to>
                                    </p:set>
                                    <p:anim calcmode="lin" valueType="num">
                                      <p:cBhvr additive="base">
                                        <p:cTn id="30" dur="1000" fill="hold"/>
                                        <p:tgtEl>
                                          <p:spTgt spid="229384">
                                            <p:txEl>
                                              <p:pRg st="3" end="3"/>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293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29388"/>
                                        </p:tgtEl>
                                        <p:attrNameLst>
                                          <p:attrName>style.visibility</p:attrName>
                                        </p:attrNameLst>
                                      </p:cBhvr>
                                      <p:to>
                                        <p:strVal val="visible"/>
                                      </p:to>
                                    </p:set>
                                    <p:animEffect transition="in" filter="dissolve">
                                      <p:cBhvr>
                                        <p:cTn id="36" dur="1000"/>
                                        <p:tgtEl>
                                          <p:spTgt spid="2293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9384">
                                            <p:txEl>
                                              <p:pRg st="5" end="5"/>
                                            </p:txEl>
                                          </p:spTgt>
                                        </p:tgtEl>
                                        <p:attrNameLst>
                                          <p:attrName>style.visibility</p:attrName>
                                        </p:attrNameLst>
                                      </p:cBhvr>
                                      <p:to>
                                        <p:strVal val="visible"/>
                                      </p:to>
                                    </p:set>
                                    <p:anim calcmode="lin" valueType="num">
                                      <p:cBhvr additive="base">
                                        <p:cTn id="41" dur="1000" fill="hold"/>
                                        <p:tgtEl>
                                          <p:spTgt spid="229384">
                                            <p:txEl>
                                              <p:pRg st="5" end="5"/>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293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9392"/>
                                        </p:tgtEl>
                                        <p:attrNameLst>
                                          <p:attrName>style.visibility</p:attrName>
                                        </p:attrNameLst>
                                      </p:cBhvr>
                                      <p:to>
                                        <p:strVal val="visible"/>
                                      </p:to>
                                    </p:set>
                                    <p:animEffect transition="in" filter="dissolve">
                                      <p:cBhvr>
                                        <p:cTn id="47" dur="1000"/>
                                        <p:tgtEl>
                                          <p:spTgt spid="2293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9384">
                                            <p:txEl>
                                              <p:pRg st="7" end="7"/>
                                            </p:txEl>
                                          </p:spTgt>
                                        </p:tgtEl>
                                        <p:attrNameLst>
                                          <p:attrName>style.visibility</p:attrName>
                                        </p:attrNameLst>
                                      </p:cBhvr>
                                      <p:to>
                                        <p:strVal val="visible"/>
                                      </p:to>
                                    </p:set>
                                    <p:anim calcmode="lin" valueType="num">
                                      <p:cBhvr additive="base">
                                        <p:cTn id="52" dur="1000" fill="hold"/>
                                        <p:tgtEl>
                                          <p:spTgt spid="229384">
                                            <p:txEl>
                                              <p:pRg st="7" end="7"/>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22938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229393"/>
                                        </p:tgtEl>
                                        <p:attrNameLst>
                                          <p:attrName>style.visibility</p:attrName>
                                        </p:attrNameLst>
                                      </p:cBhvr>
                                      <p:to>
                                        <p:strVal val="visible"/>
                                      </p:to>
                                    </p:set>
                                    <p:animEffect transition="in" filter="dissolve">
                                      <p:cBhvr>
                                        <p:cTn id="58" dur="1000"/>
                                        <p:tgtEl>
                                          <p:spTgt spid="229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p:bldP spid="22938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Marcador de fecha"/>
          <p:cNvSpPr>
            <a:spLocks noGrp="1"/>
          </p:cNvSpPr>
          <p:nvPr>
            <p:ph type="dt" sz="quarter" idx="10"/>
          </p:nvPr>
        </p:nvSpPr>
        <p:spPr/>
        <p:txBody>
          <a:bodyPr/>
          <a:lstStyle/>
          <a:p>
            <a:pPr>
              <a:defRPr/>
            </a:pPr>
            <a:fld id="{82B631D0-96BC-4C55-8DFE-74051ED0FAEB}" type="datetime1">
              <a:rPr lang="es-ES" altLang="es-ES"/>
              <a:pPr>
                <a:defRPr/>
              </a:pPr>
              <a:t>27/08/2020</a:t>
            </a:fld>
            <a:endParaRPr lang="es-AR" altLang="es-ES"/>
          </a:p>
        </p:txBody>
      </p:sp>
      <p:sp>
        <p:nvSpPr>
          <p:cNvPr id="40" name="8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6830AAA-4F53-49C1-B4D1-E2983BD431EA}" type="slidenum">
              <a:rPr lang="es-AR" altLang="es-ES">
                <a:latin typeface="Arial" panose="020B0604020202020204" pitchFamily="34" charset="0"/>
              </a:rPr>
              <a:pPr eaLnBrk="1" hangingPunct="1"/>
              <a:t>33</a:t>
            </a:fld>
            <a:endParaRPr lang="es-AR" altLang="es-ES">
              <a:latin typeface="Arial" panose="020B0604020202020204" pitchFamily="34" charset="0"/>
            </a:endParaRPr>
          </a:p>
        </p:txBody>
      </p:sp>
      <p:sp>
        <p:nvSpPr>
          <p:cNvPr id="26628" name="AutoShape 7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29" name="AutoShape 7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30" name="AutoShape 7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341087" name="Rectangle 95"/>
          <p:cNvSpPr>
            <a:spLocks noChangeArrowheads="1"/>
          </p:cNvSpPr>
          <p:nvPr/>
        </p:nvSpPr>
        <p:spPr bwMode="auto">
          <a:xfrm>
            <a:off x="684213" y="188913"/>
            <a:ext cx="82296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000" b="1">
                <a:solidFill>
                  <a:srgbClr val="0000FF"/>
                </a:solidFill>
                <a:latin typeface="Times New Roman" panose="02020603050405020304" pitchFamily="18" charset="0"/>
              </a:rPr>
              <a:t>Método de Wegstein (VII)</a:t>
            </a:r>
            <a:br>
              <a:rPr lang="es-ES" altLang="es-ES" sz="4000" b="1">
                <a:solidFill>
                  <a:srgbClr val="0000FF"/>
                </a:solidFill>
                <a:latin typeface="Times New Roman" panose="02020603050405020304" pitchFamily="18" charset="0"/>
              </a:rPr>
            </a:br>
            <a:r>
              <a:rPr lang="es-ES" altLang="es-ES" b="1">
                <a:solidFill>
                  <a:srgbClr val="0000FF"/>
                </a:solidFill>
                <a:latin typeface="Times New Roman" panose="02020603050405020304" pitchFamily="18" charset="0"/>
              </a:rPr>
              <a:t>Interpretación Geométrica</a:t>
            </a:r>
          </a:p>
        </p:txBody>
      </p:sp>
      <p:grpSp>
        <p:nvGrpSpPr>
          <p:cNvPr id="341141" name="Group 149"/>
          <p:cNvGrpSpPr>
            <a:grpSpLocks/>
          </p:cNvGrpSpPr>
          <p:nvPr/>
        </p:nvGrpSpPr>
        <p:grpSpPr bwMode="auto">
          <a:xfrm>
            <a:off x="1042988" y="1557338"/>
            <a:ext cx="7632700" cy="4321175"/>
            <a:chOff x="567" y="1071"/>
            <a:chExt cx="4808" cy="2722"/>
          </a:xfrm>
        </p:grpSpPr>
        <p:sp>
          <p:nvSpPr>
            <p:cNvPr id="26633" name="Line 4"/>
            <p:cNvSpPr>
              <a:spLocks noChangeShapeType="1"/>
            </p:cNvSpPr>
            <p:nvPr/>
          </p:nvSpPr>
          <p:spPr bwMode="auto">
            <a:xfrm>
              <a:off x="567" y="2903"/>
              <a:ext cx="48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34" name="Object 30"/>
            <p:cNvGraphicFramePr>
              <a:graphicFrameLocks noChangeAspect="1"/>
            </p:cNvGraphicFramePr>
            <p:nvPr/>
          </p:nvGraphicFramePr>
          <p:xfrm>
            <a:off x="612" y="1344"/>
            <a:ext cx="260" cy="164"/>
          </p:xfrm>
          <a:graphic>
            <a:graphicData uri="http://schemas.openxmlformats.org/presentationml/2006/ole">
              <mc:AlternateContent xmlns:mc="http://schemas.openxmlformats.org/markup-compatibility/2006">
                <mc:Choice xmlns:v="urn:schemas-microsoft-com:vml" Requires="v">
                  <p:oleObj spid="_x0000_s27325" name="Equation" r:id="rId3" imgW="494870" imgH="304536" progId="Equation.DSMT4">
                    <p:embed/>
                  </p:oleObj>
                </mc:Choice>
                <mc:Fallback>
                  <p:oleObj name="Equation" r:id="rId3" imgW="494870" imgH="304536"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344"/>
                          <a:ext cx="260"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03"/>
            <p:cNvGraphicFramePr>
              <a:graphicFrameLocks noChangeAspect="1"/>
            </p:cNvGraphicFramePr>
            <p:nvPr/>
          </p:nvGraphicFramePr>
          <p:xfrm>
            <a:off x="1833" y="2931"/>
            <a:ext cx="206" cy="215"/>
          </p:xfrm>
          <a:graphic>
            <a:graphicData uri="http://schemas.openxmlformats.org/presentationml/2006/ole">
              <mc:AlternateContent xmlns:mc="http://schemas.openxmlformats.org/markup-compatibility/2006">
                <mc:Choice xmlns:v="urn:schemas-microsoft-com:vml" Requires="v">
                  <p:oleObj spid="_x0000_s27326" name="Equation" r:id="rId5" imgW="266584" imgH="279279" progId="Equation.DSMT4">
                    <p:embed/>
                  </p:oleObj>
                </mc:Choice>
                <mc:Fallback>
                  <p:oleObj name="Equation" r:id="rId5" imgW="266584" imgH="279279" progId="Equation.DSMT4">
                    <p:embed/>
                    <p:pic>
                      <p:nvPicPr>
                        <p:cNvPr id="0"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 y="2931"/>
                          <a:ext cx="20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6" name="Line 31"/>
            <p:cNvSpPr>
              <a:spLocks noChangeShapeType="1"/>
            </p:cNvSpPr>
            <p:nvPr/>
          </p:nvSpPr>
          <p:spPr bwMode="auto">
            <a:xfrm flipH="1">
              <a:off x="919" y="1438"/>
              <a:ext cx="234"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nvGrpSpPr>
            <p:cNvPr id="26637" name="Group 122"/>
            <p:cNvGrpSpPr>
              <a:grpSpLocks/>
            </p:cNvGrpSpPr>
            <p:nvPr/>
          </p:nvGrpSpPr>
          <p:grpSpPr bwMode="auto">
            <a:xfrm>
              <a:off x="919" y="1333"/>
              <a:ext cx="2415" cy="1570"/>
              <a:chOff x="1474" y="1389"/>
              <a:chExt cx="1868" cy="1361"/>
            </a:xfrm>
          </p:grpSpPr>
          <p:sp>
            <p:nvSpPr>
              <p:cNvPr id="26662" name="Line 77"/>
              <p:cNvSpPr>
                <a:spLocks noChangeShapeType="1"/>
              </p:cNvSpPr>
              <p:nvPr/>
            </p:nvSpPr>
            <p:spPr bwMode="auto">
              <a:xfrm flipV="1">
                <a:off x="1474" y="1434"/>
                <a:ext cx="1633" cy="131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63" name="Object 117"/>
              <p:cNvGraphicFramePr>
                <a:graphicFrameLocks noChangeAspect="1"/>
              </p:cNvGraphicFramePr>
              <p:nvPr/>
            </p:nvGraphicFramePr>
            <p:xfrm>
              <a:off x="3099" y="1389"/>
              <a:ext cx="243" cy="104"/>
            </p:xfrm>
            <a:graphic>
              <a:graphicData uri="http://schemas.openxmlformats.org/presentationml/2006/ole">
                <mc:AlternateContent xmlns:mc="http://schemas.openxmlformats.org/markup-compatibility/2006">
                  <mc:Choice xmlns:v="urn:schemas-microsoft-com:vml" Requires="v">
                    <p:oleObj spid="_x0000_s27327" name="Equation" r:id="rId7" imgW="393359" imgH="164957" progId="Equation.DSMT4">
                      <p:embed/>
                    </p:oleObj>
                  </mc:Choice>
                  <mc:Fallback>
                    <p:oleObj name="Equation" r:id="rId7" imgW="393359" imgH="164957" progId="Equation.DSMT4">
                      <p:embed/>
                      <p:pic>
                        <p:nvPicPr>
                          <p:cNvPr id="0" name="Object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9" y="1389"/>
                            <a:ext cx="243"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38" name="Line 56"/>
            <p:cNvSpPr>
              <a:spLocks noChangeShapeType="1"/>
            </p:cNvSpPr>
            <p:nvPr/>
          </p:nvSpPr>
          <p:spPr bwMode="auto">
            <a:xfrm flipV="1">
              <a:off x="2588" y="2746"/>
              <a:ext cx="0" cy="157"/>
            </a:xfrm>
            <a:prstGeom prst="line">
              <a:avLst/>
            </a:prstGeom>
            <a:noFill/>
            <a:ln w="12700" cap="rnd">
              <a:solidFill>
                <a:schemeClr val="tx1"/>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639" name="Line 93"/>
            <p:cNvSpPr>
              <a:spLocks noChangeShapeType="1"/>
            </p:cNvSpPr>
            <p:nvPr/>
          </p:nvSpPr>
          <p:spPr bwMode="auto">
            <a:xfrm flipH="1">
              <a:off x="919" y="2720"/>
              <a:ext cx="17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640" name="Line 83"/>
            <p:cNvSpPr>
              <a:spLocks noChangeShapeType="1"/>
            </p:cNvSpPr>
            <p:nvPr/>
          </p:nvSpPr>
          <p:spPr bwMode="auto">
            <a:xfrm>
              <a:off x="1036" y="1333"/>
              <a:ext cx="1700" cy="1517"/>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41" name="Object 90"/>
            <p:cNvGraphicFramePr>
              <a:graphicFrameLocks noChangeAspect="1"/>
            </p:cNvGraphicFramePr>
            <p:nvPr/>
          </p:nvGraphicFramePr>
          <p:xfrm>
            <a:off x="2502" y="2903"/>
            <a:ext cx="234" cy="203"/>
          </p:xfrm>
          <a:graphic>
            <a:graphicData uri="http://schemas.openxmlformats.org/presentationml/2006/ole">
              <mc:AlternateContent xmlns:mc="http://schemas.openxmlformats.org/markup-compatibility/2006">
                <mc:Choice xmlns:v="urn:schemas-microsoft-com:vml" Requires="v">
                  <p:oleObj spid="_x0000_s27328" name="Equation" r:id="rId9" imgW="177646" imgH="279158" progId="Equation.DSMT4">
                    <p:embed/>
                  </p:oleObj>
                </mc:Choice>
                <mc:Fallback>
                  <p:oleObj name="Equation" r:id="rId9" imgW="177646" imgH="279158" progId="Equation.DSMT4">
                    <p:embed/>
                    <p:pic>
                      <p:nvPicPr>
                        <p:cNvPr id="0" name="Object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 y="2903"/>
                          <a:ext cx="234"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107"/>
            <p:cNvGraphicFramePr>
              <a:graphicFrameLocks noChangeAspect="1"/>
            </p:cNvGraphicFramePr>
            <p:nvPr/>
          </p:nvGraphicFramePr>
          <p:xfrm>
            <a:off x="625" y="2641"/>
            <a:ext cx="282" cy="198"/>
          </p:xfrm>
          <a:graphic>
            <a:graphicData uri="http://schemas.openxmlformats.org/presentationml/2006/ole">
              <mc:AlternateContent xmlns:mc="http://schemas.openxmlformats.org/markup-compatibility/2006">
                <mc:Choice xmlns:v="urn:schemas-microsoft-com:vml" Requires="v">
                  <p:oleObj spid="_x0000_s27329" name="Equation" r:id="rId11" imgW="406048" imgH="317225" progId="Equation.DSMT4">
                    <p:embed/>
                  </p:oleObj>
                </mc:Choice>
                <mc:Fallback>
                  <p:oleObj name="Equation" r:id="rId11" imgW="406048" imgH="317225" progId="Equation.DSMT4">
                    <p:embed/>
                    <p:pic>
                      <p:nvPicPr>
                        <p:cNvPr id="0" name="Object 1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 y="2641"/>
                          <a:ext cx="28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Line 110"/>
            <p:cNvSpPr>
              <a:spLocks noChangeShapeType="1"/>
            </p:cNvSpPr>
            <p:nvPr/>
          </p:nvSpPr>
          <p:spPr bwMode="auto">
            <a:xfrm flipH="1">
              <a:off x="919" y="2641"/>
              <a:ext cx="10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44" name="Object 112"/>
            <p:cNvGraphicFramePr>
              <a:graphicFrameLocks noChangeAspect="1"/>
            </p:cNvGraphicFramePr>
            <p:nvPr/>
          </p:nvGraphicFramePr>
          <p:xfrm>
            <a:off x="567" y="2485"/>
            <a:ext cx="335" cy="188"/>
          </p:xfrm>
          <a:graphic>
            <a:graphicData uri="http://schemas.openxmlformats.org/presentationml/2006/ole">
              <mc:AlternateContent xmlns:mc="http://schemas.openxmlformats.org/markup-compatibility/2006">
                <mc:Choice xmlns:v="urn:schemas-microsoft-com:vml" Requires="v">
                  <p:oleObj spid="_x0000_s27330" name="Equation" r:id="rId13" imgW="494870" imgH="304536" progId="Equation.DSMT4">
                    <p:embed/>
                  </p:oleObj>
                </mc:Choice>
                <mc:Fallback>
                  <p:oleObj name="Equation" r:id="rId13" imgW="494870" imgH="304536" progId="Equation.DSMT4">
                    <p:embed/>
                    <p:pic>
                      <p:nvPicPr>
                        <p:cNvPr id="0" name="Object 1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 y="2485"/>
                          <a:ext cx="335"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Line 113"/>
            <p:cNvSpPr>
              <a:spLocks noChangeShapeType="1"/>
            </p:cNvSpPr>
            <p:nvPr/>
          </p:nvSpPr>
          <p:spPr bwMode="auto">
            <a:xfrm flipV="1">
              <a:off x="1533" y="2458"/>
              <a:ext cx="0" cy="445"/>
            </a:xfrm>
            <a:prstGeom prst="line">
              <a:avLst/>
            </a:prstGeom>
            <a:noFill/>
            <a:ln w="12700" cap="rnd">
              <a:solidFill>
                <a:schemeClr val="tx1"/>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46" name="Object 114"/>
            <p:cNvGraphicFramePr>
              <a:graphicFrameLocks noChangeAspect="1"/>
            </p:cNvGraphicFramePr>
            <p:nvPr/>
          </p:nvGraphicFramePr>
          <p:xfrm>
            <a:off x="1446" y="2904"/>
            <a:ext cx="166" cy="129"/>
          </p:xfrm>
          <a:graphic>
            <a:graphicData uri="http://schemas.openxmlformats.org/presentationml/2006/ole">
              <mc:AlternateContent xmlns:mc="http://schemas.openxmlformats.org/markup-compatibility/2006">
                <mc:Choice xmlns:v="urn:schemas-microsoft-com:vml" Requires="v">
                  <p:oleObj spid="_x0000_s27331" name="Equation" r:id="rId15" imgW="202936" imgH="177569" progId="Equation.DSMT4">
                    <p:embed/>
                  </p:oleObj>
                </mc:Choice>
                <mc:Fallback>
                  <p:oleObj name="Equation" r:id="rId15" imgW="202936" imgH="177569" progId="Equation.DSMT4">
                    <p:embed/>
                    <p:pic>
                      <p:nvPicPr>
                        <p:cNvPr id="0" name="Object 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6" y="2904"/>
                          <a:ext cx="166"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Freeform 84"/>
            <p:cNvSpPr>
              <a:spLocks/>
            </p:cNvSpPr>
            <p:nvPr/>
          </p:nvSpPr>
          <p:spPr bwMode="auto">
            <a:xfrm>
              <a:off x="1153" y="1176"/>
              <a:ext cx="2053" cy="1570"/>
            </a:xfrm>
            <a:custGeom>
              <a:avLst/>
              <a:gdLst>
                <a:gd name="T0" fmla="*/ 0 w 1588"/>
                <a:gd name="T1" fmla="*/ 0 h 1361"/>
                <a:gd name="T2" fmla="*/ 127 w 1588"/>
                <a:gd name="T3" fmla="*/ 1042 h 1361"/>
                <a:gd name="T4" fmla="*/ 381 w 1588"/>
                <a:gd name="T5" fmla="*/ 1606 h 1361"/>
                <a:gd name="T6" fmla="*/ 1138 w 1588"/>
                <a:gd name="T7" fmla="*/ 2088 h 1361"/>
                <a:gd name="T8" fmla="*/ 2534 w 1588"/>
                <a:gd name="T9" fmla="*/ 2329 h 1361"/>
                <a:gd name="T10" fmla="*/ 4436 w 1588"/>
                <a:gd name="T11" fmla="*/ 2410 h 1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8" h="1361">
                  <a:moveTo>
                    <a:pt x="0" y="0"/>
                  </a:moveTo>
                  <a:cubicBezTo>
                    <a:pt x="11" y="219"/>
                    <a:pt x="23" y="438"/>
                    <a:pt x="46" y="589"/>
                  </a:cubicBezTo>
                  <a:cubicBezTo>
                    <a:pt x="69" y="740"/>
                    <a:pt x="76" y="809"/>
                    <a:pt x="136" y="907"/>
                  </a:cubicBezTo>
                  <a:cubicBezTo>
                    <a:pt x="196" y="1005"/>
                    <a:pt x="280" y="1111"/>
                    <a:pt x="408" y="1179"/>
                  </a:cubicBezTo>
                  <a:cubicBezTo>
                    <a:pt x="536" y="1247"/>
                    <a:pt x="710" y="1285"/>
                    <a:pt x="907" y="1315"/>
                  </a:cubicBezTo>
                  <a:cubicBezTo>
                    <a:pt x="1104" y="1345"/>
                    <a:pt x="1475" y="1353"/>
                    <a:pt x="1588" y="1361"/>
                  </a:cubicBezTo>
                </a:path>
              </a:pathLst>
            </a:custGeom>
            <a:noFill/>
            <a:ln w="190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48" name="Object 116"/>
            <p:cNvGraphicFramePr>
              <a:graphicFrameLocks noChangeAspect="1"/>
            </p:cNvGraphicFramePr>
            <p:nvPr/>
          </p:nvGraphicFramePr>
          <p:xfrm>
            <a:off x="1198" y="1123"/>
            <a:ext cx="495" cy="148"/>
          </p:xfrm>
          <a:graphic>
            <a:graphicData uri="http://schemas.openxmlformats.org/presentationml/2006/ole">
              <mc:AlternateContent xmlns:mc="http://schemas.openxmlformats.org/markup-compatibility/2006">
                <mc:Choice xmlns:v="urn:schemas-microsoft-com:vml" Requires="v">
                  <p:oleObj spid="_x0000_s27332" name="Equation" r:id="rId17" imgW="622030" imgH="203112" progId="Equation.DSMT4">
                    <p:embed/>
                  </p:oleObj>
                </mc:Choice>
                <mc:Fallback>
                  <p:oleObj name="Equation" r:id="rId17" imgW="622030" imgH="203112" progId="Equation.DSMT4">
                    <p:embed/>
                    <p:pic>
                      <p:nvPicPr>
                        <p:cNvPr id="0" name="Object 1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8" y="1123"/>
                          <a:ext cx="495"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Line 3"/>
            <p:cNvSpPr>
              <a:spLocks noChangeShapeType="1"/>
            </p:cNvSpPr>
            <p:nvPr/>
          </p:nvSpPr>
          <p:spPr bwMode="auto">
            <a:xfrm flipV="1">
              <a:off x="919" y="1123"/>
              <a:ext cx="0" cy="267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aphicFrame>
          <p:nvGraphicFramePr>
            <p:cNvPr id="26650" name="Object 5"/>
            <p:cNvGraphicFramePr>
              <a:graphicFrameLocks noChangeAspect="1"/>
            </p:cNvGraphicFramePr>
            <p:nvPr/>
          </p:nvGraphicFramePr>
          <p:xfrm>
            <a:off x="5140" y="2955"/>
            <a:ext cx="103" cy="102"/>
          </p:xfrm>
          <a:graphic>
            <a:graphicData uri="http://schemas.openxmlformats.org/presentationml/2006/ole">
              <mc:AlternateContent xmlns:mc="http://schemas.openxmlformats.org/markup-compatibility/2006">
                <mc:Choice xmlns:v="urn:schemas-microsoft-com:vml" Requires="v">
                  <p:oleObj spid="_x0000_s27333" name="Equation" r:id="rId19" imgW="126835" imgH="139518" progId="Equation.DSMT4">
                    <p:embed/>
                  </p:oleObj>
                </mc:Choice>
                <mc:Fallback>
                  <p:oleObj name="Equation" r:id="rId19" imgW="126835" imgH="139518" progId="Equation.DSMT4">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0" y="2955"/>
                          <a:ext cx="10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118"/>
            <p:cNvGraphicFramePr>
              <a:graphicFrameLocks noChangeAspect="1"/>
            </p:cNvGraphicFramePr>
            <p:nvPr/>
          </p:nvGraphicFramePr>
          <p:xfrm>
            <a:off x="683" y="1071"/>
            <a:ext cx="112" cy="120"/>
          </p:xfrm>
          <a:graphic>
            <a:graphicData uri="http://schemas.openxmlformats.org/presentationml/2006/ole">
              <mc:AlternateContent xmlns:mc="http://schemas.openxmlformats.org/markup-compatibility/2006">
                <mc:Choice xmlns:v="urn:schemas-microsoft-com:vml" Requires="v">
                  <p:oleObj spid="_x0000_s27334" name="Equation" r:id="rId21" imgW="139579" imgH="164957" progId="Equation.DSMT4">
                    <p:embed/>
                  </p:oleObj>
                </mc:Choice>
                <mc:Fallback>
                  <p:oleObj name="Equation" r:id="rId21" imgW="139579" imgH="164957" progId="Equation.DSMT4">
                    <p:embed/>
                    <p:pic>
                      <p:nvPicPr>
                        <p:cNvPr id="0" name="Object 1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3" y="1071"/>
                          <a:ext cx="112"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2" name="Oval 125"/>
            <p:cNvSpPr>
              <a:spLocks noChangeArrowheads="1"/>
            </p:cNvSpPr>
            <p:nvPr/>
          </p:nvSpPr>
          <p:spPr bwMode="auto">
            <a:xfrm flipH="1">
              <a:off x="1504" y="2431"/>
              <a:ext cx="60" cy="52"/>
            </a:xfrm>
            <a:prstGeom prst="ellipse">
              <a:avLst/>
            </a:prstGeom>
            <a:solidFill>
              <a:srgbClr val="0000FF"/>
            </a:solidFill>
            <a:ln w="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53" name="Line 106"/>
            <p:cNvSpPr>
              <a:spLocks noChangeShapeType="1"/>
            </p:cNvSpPr>
            <p:nvPr/>
          </p:nvSpPr>
          <p:spPr bwMode="auto">
            <a:xfrm flipV="1">
              <a:off x="1958" y="2171"/>
              <a:ext cx="0" cy="732"/>
            </a:xfrm>
            <a:prstGeom prst="line">
              <a:avLst/>
            </a:prstGeom>
            <a:noFill/>
            <a:ln w="12700" cap="rnd">
              <a:solidFill>
                <a:schemeClr val="tx1"/>
              </a:solidFill>
              <a:prstDash val="sysDot"/>
              <a:round/>
              <a:headEnd type="arrow" w="med"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654" name="Oval 128"/>
            <p:cNvSpPr>
              <a:spLocks noChangeArrowheads="1"/>
            </p:cNvSpPr>
            <p:nvPr/>
          </p:nvSpPr>
          <p:spPr bwMode="auto">
            <a:xfrm flipH="1">
              <a:off x="1928" y="2123"/>
              <a:ext cx="60" cy="52"/>
            </a:xfrm>
            <a:prstGeom prst="ellipse">
              <a:avLst/>
            </a:prstGeom>
            <a:solidFill>
              <a:srgbClr val="00FF00"/>
            </a:solidFill>
            <a:ln w="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graphicFrame>
          <p:nvGraphicFramePr>
            <p:cNvPr id="26655" name="Object 85"/>
            <p:cNvGraphicFramePr>
              <a:graphicFrameLocks noChangeAspect="1"/>
            </p:cNvGraphicFramePr>
            <p:nvPr/>
          </p:nvGraphicFramePr>
          <p:xfrm>
            <a:off x="1094" y="2903"/>
            <a:ext cx="207" cy="203"/>
          </p:xfrm>
          <a:graphic>
            <a:graphicData uri="http://schemas.openxmlformats.org/presentationml/2006/ole">
              <mc:AlternateContent xmlns:mc="http://schemas.openxmlformats.org/markup-compatibility/2006">
                <mc:Choice xmlns:v="urn:schemas-microsoft-com:vml" Requires="v">
                  <p:oleObj spid="_x0000_s27335" name="Equation" r:id="rId23" imgW="253890" imgH="279279" progId="Equation.DSMT4">
                    <p:embed/>
                  </p:oleObj>
                </mc:Choice>
                <mc:Fallback>
                  <p:oleObj name="Equation" r:id="rId23" imgW="253890" imgH="279279" progId="Equation.DSMT4">
                    <p:embed/>
                    <p:pic>
                      <p:nvPicPr>
                        <p:cNvPr id="0" name="Object 8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4" y="2903"/>
                          <a:ext cx="207"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6" name="Line 129"/>
            <p:cNvSpPr>
              <a:spLocks noChangeShapeType="1"/>
            </p:cNvSpPr>
            <p:nvPr/>
          </p:nvSpPr>
          <p:spPr bwMode="auto">
            <a:xfrm flipV="1">
              <a:off x="1165" y="1438"/>
              <a:ext cx="0" cy="1464"/>
            </a:xfrm>
            <a:prstGeom prst="line">
              <a:avLst/>
            </a:prstGeom>
            <a:noFill/>
            <a:ln w="12700" cap="rnd">
              <a:solidFill>
                <a:schemeClr val="tx1"/>
              </a:solidFill>
              <a:prstDash val="sysDot"/>
              <a:round/>
              <a:headEnd type="none" w="sm" len="me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657" name="Line 136"/>
            <p:cNvSpPr>
              <a:spLocks noChangeShapeType="1"/>
            </p:cNvSpPr>
            <p:nvPr/>
          </p:nvSpPr>
          <p:spPr bwMode="auto">
            <a:xfrm>
              <a:off x="1036" y="2485"/>
              <a:ext cx="1994" cy="313"/>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658" name="Oval 137"/>
            <p:cNvSpPr>
              <a:spLocks noChangeArrowheads="1"/>
            </p:cNvSpPr>
            <p:nvPr/>
          </p:nvSpPr>
          <p:spPr bwMode="auto">
            <a:xfrm flipH="1">
              <a:off x="1928" y="2607"/>
              <a:ext cx="60" cy="52"/>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59" name="Oval 139"/>
            <p:cNvSpPr>
              <a:spLocks noChangeArrowheads="1"/>
            </p:cNvSpPr>
            <p:nvPr/>
          </p:nvSpPr>
          <p:spPr bwMode="auto">
            <a:xfrm flipH="1">
              <a:off x="1388" y="2510"/>
              <a:ext cx="59" cy="52"/>
            </a:xfrm>
            <a:prstGeom prst="ellipse">
              <a:avLst/>
            </a:prstGeom>
            <a:solidFill>
              <a:srgbClr val="00FF00"/>
            </a:solidFill>
            <a:ln w="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60" name="Oval 145"/>
            <p:cNvSpPr>
              <a:spLocks noChangeArrowheads="1"/>
            </p:cNvSpPr>
            <p:nvPr/>
          </p:nvSpPr>
          <p:spPr bwMode="auto">
            <a:xfrm flipH="1">
              <a:off x="1137" y="1403"/>
              <a:ext cx="60" cy="52"/>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26661" name="Oval 146"/>
            <p:cNvSpPr>
              <a:spLocks noChangeArrowheads="1"/>
            </p:cNvSpPr>
            <p:nvPr/>
          </p:nvSpPr>
          <p:spPr bwMode="auto">
            <a:xfrm flipH="1">
              <a:off x="2561" y="2693"/>
              <a:ext cx="59" cy="52"/>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1087"/>
                                        </p:tgtEl>
                                        <p:attrNameLst>
                                          <p:attrName>style.visibility</p:attrName>
                                        </p:attrNameLst>
                                      </p:cBhvr>
                                      <p:to>
                                        <p:strVal val="visible"/>
                                      </p:to>
                                    </p:set>
                                    <p:anim calcmode="lin" valueType="num">
                                      <p:cBhvr additive="base">
                                        <p:cTn id="7" dur="1000" fill="hold"/>
                                        <p:tgtEl>
                                          <p:spTgt spid="341087"/>
                                        </p:tgtEl>
                                        <p:attrNameLst>
                                          <p:attrName>ppt_x</p:attrName>
                                        </p:attrNameLst>
                                      </p:cBhvr>
                                      <p:tavLst>
                                        <p:tav tm="0">
                                          <p:val>
                                            <p:strVal val="#ppt_x"/>
                                          </p:val>
                                        </p:tav>
                                        <p:tav tm="100000">
                                          <p:val>
                                            <p:strVal val="#ppt_x"/>
                                          </p:val>
                                        </p:tav>
                                      </p:tavLst>
                                    </p:anim>
                                    <p:anim calcmode="lin" valueType="num">
                                      <p:cBhvr additive="base">
                                        <p:cTn id="8" dur="1000" fill="hold"/>
                                        <p:tgtEl>
                                          <p:spTgt spid="3410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41141"/>
                                        </p:tgtEl>
                                        <p:attrNameLst>
                                          <p:attrName>style.visibility</p:attrName>
                                        </p:attrNameLst>
                                      </p:cBhvr>
                                      <p:to>
                                        <p:strVal val="visible"/>
                                      </p:to>
                                    </p:set>
                                    <p:animEffect transition="in" filter="dissolve">
                                      <p:cBhvr>
                                        <p:cTn id="13" dur="500"/>
                                        <p:tgtEl>
                                          <p:spTgt spid="34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AC581F44-DAB3-4B23-BA4E-F803051BD211}"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108EAF7-D318-417D-AEF6-EB364FCA099B}" type="slidenum">
              <a:rPr lang="es-AR" altLang="es-ES">
                <a:solidFill>
                  <a:schemeClr val="tx2"/>
                </a:solidFill>
              </a:rPr>
              <a:pPr eaLnBrk="1" hangingPunct="1"/>
              <a:t>34</a:t>
            </a:fld>
            <a:endParaRPr lang="es-AR" altLang="es-ES">
              <a:solidFill>
                <a:schemeClr val="tx2"/>
              </a:solidFill>
            </a:endParaRPr>
          </a:p>
        </p:txBody>
      </p:sp>
      <p:graphicFrame>
        <p:nvGraphicFramePr>
          <p:cNvPr id="232450" name="Object 2"/>
          <p:cNvGraphicFramePr>
            <a:graphicFrameLocks noChangeAspect="1"/>
          </p:cNvGraphicFramePr>
          <p:nvPr/>
        </p:nvGraphicFramePr>
        <p:xfrm>
          <a:off x="755650" y="1052513"/>
          <a:ext cx="7632700" cy="4945062"/>
        </p:xfrm>
        <a:graphic>
          <a:graphicData uri="http://schemas.openxmlformats.org/presentationml/2006/ole">
            <mc:AlternateContent xmlns:mc="http://schemas.openxmlformats.org/markup-compatibility/2006">
              <mc:Choice xmlns:v="urn:schemas-microsoft-com:vml" Requires="v">
                <p:oleObj spid="_x0000_s27719" name="PHOTO-PAINT" r:id="rId4" imgW="6114286" imgH="3961905" progId="CorelPhotoPaint.Image.12">
                  <p:embed/>
                </p:oleObj>
              </mc:Choice>
              <mc:Fallback>
                <p:oleObj name="PHOTO-PAINT" r:id="rId4" imgW="6114286" imgH="3961905" progId="CorelPhotoPaint.Image.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052513"/>
                        <a:ext cx="7632700" cy="494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1" name="Rectangle 3"/>
          <p:cNvSpPr>
            <a:spLocks noChangeArrowheads="1"/>
          </p:cNvSpPr>
          <p:nvPr/>
        </p:nvSpPr>
        <p:spPr bwMode="auto">
          <a:xfrm>
            <a:off x="468313" y="188913"/>
            <a:ext cx="8229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Newton Raphson</a:t>
            </a:r>
          </a:p>
        </p:txBody>
      </p:sp>
      <p:sp>
        <p:nvSpPr>
          <p:cNvPr id="27655"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7656"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7657"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2451"/>
                                        </p:tgtEl>
                                        <p:attrNameLst>
                                          <p:attrName>style.visibility</p:attrName>
                                        </p:attrNameLst>
                                      </p:cBhvr>
                                      <p:to>
                                        <p:strVal val="visible"/>
                                      </p:to>
                                    </p:set>
                                    <p:anim calcmode="lin" valueType="num">
                                      <p:cBhvr additive="base">
                                        <p:cTn id="7" dur="1000" fill="hold"/>
                                        <p:tgtEl>
                                          <p:spTgt spid="232451"/>
                                        </p:tgtEl>
                                        <p:attrNameLst>
                                          <p:attrName>ppt_x</p:attrName>
                                        </p:attrNameLst>
                                      </p:cBhvr>
                                      <p:tavLst>
                                        <p:tav tm="0">
                                          <p:val>
                                            <p:strVal val="0-#ppt_w/2"/>
                                          </p:val>
                                        </p:tav>
                                        <p:tav tm="100000">
                                          <p:val>
                                            <p:strVal val="#ppt_x"/>
                                          </p:val>
                                        </p:tav>
                                      </p:tavLst>
                                    </p:anim>
                                    <p:anim calcmode="lin" valueType="num">
                                      <p:cBhvr additive="base">
                                        <p:cTn id="8" dur="1000" fill="hold"/>
                                        <p:tgtEl>
                                          <p:spTgt spid="2324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32450"/>
                                        </p:tgtEl>
                                        <p:attrNameLst>
                                          <p:attrName>style.visibility</p:attrName>
                                        </p:attrNameLst>
                                      </p:cBhvr>
                                      <p:to>
                                        <p:strVal val="visible"/>
                                      </p:to>
                                    </p:set>
                                    <p:animEffect transition="in" filter="fade">
                                      <p:cBhvr>
                                        <p:cTn id="13" dur="1000"/>
                                        <p:tgtEl>
                                          <p:spTgt spid="23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D7BE7E4F-9852-4FA1-8845-4DD1CA1110BC}"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2C008E0-694F-4A9A-9DB9-81ACEC876179}" type="slidenum">
              <a:rPr lang="es-AR" altLang="es-ES">
                <a:solidFill>
                  <a:schemeClr val="tx2"/>
                </a:solidFill>
              </a:rPr>
              <a:pPr eaLnBrk="1" hangingPunct="1"/>
              <a:t>35</a:t>
            </a:fld>
            <a:endParaRPr lang="es-AR" altLang="es-ES">
              <a:solidFill>
                <a:schemeClr val="tx2"/>
              </a:solidFill>
            </a:endParaRPr>
          </a:p>
        </p:txBody>
      </p:sp>
      <p:graphicFrame>
        <p:nvGraphicFramePr>
          <p:cNvPr id="234498" name="Object 2"/>
          <p:cNvGraphicFramePr>
            <a:graphicFrameLocks noChangeAspect="1"/>
          </p:cNvGraphicFramePr>
          <p:nvPr/>
        </p:nvGraphicFramePr>
        <p:xfrm>
          <a:off x="971550" y="1125538"/>
          <a:ext cx="7200900" cy="4800600"/>
        </p:xfrm>
        <a:graphic>
          <a:graphicData uri="http://schemas.openxmlformats.org/presentationml/2006/ole">
            <mc:AlternateContent xmlns:mc="http://schemas.openxmlformats.org/markup-compatibility/2006">
              <mc:Choice xmlns:v="urn:schemas-microsoft-com:vml" Requires="v">
                <p:oleObj spid="_x0000_s28743" name="PHOTO-PAINT" r:id="rId4" imgW="5314286" imgH="3542857" progId="CorelPhotoPaint.Image.12">
                  <p:embed/>
                </p:oleObj>
              </mc:Choice>
              <mc:Fallback>
                <p:oleObj name="PHOTO-PAINT" r:id="rId4" imgW="5314286" imgH="3542857" progId="CorelPhotoPaint.Image.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125538"/>
                        <a:ext cx="72009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499" name="Rectangle 3"/>
          <p:cNvSpPr>
            <a:spLocks noChangeArrowheads="1"/>
          </p:cNvSpPr>
          <p:nvPr/>
        </p:nvSpPr>
        <p:spPr bwMode="auto">
          <a:xfrm>
            <a:off x="0" y="188913"/>
            <a:ext cx="9144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Método de Newton Raphson de 2do. Orden</a:t>
            </a:r>
          </a:p>
        </p:txBody>
      </p:sp>
      <p:sp>
        <p:nvSpPr>
          <p:cNvPr id="28679"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8680"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8681"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4499"/>
                                        </p:tgtEl>
                                        <p:attrNameLst>
                                          <p:attrName>style.visibility</p:attrName>
                                        </p:attrNameLst>
                                      </p:cBhvr>
                                      <p:to>
                                        <p:strVal val="visible"/>
                                      </p:to>
                                    </p:set>
                                    <p:anim calcmode="lin" valueType="num">
                                      <p:cBhvr additive="base">
                                        <p:cTn id="7" dur="500" fill="hold"/>
                                        <p:tgtEl>
                                          <p:spTgt spid="234499"/>
                                        </p:tgtEl>
                                        <p:attrNameLst>
                                          <p:attrName>ppt_x</p:attrName>
                                        </p:attrNameLst>
                                      </p:cBhvr>
                                      <p:tavLst>
                                        <p:tav tm="0">
                                          <p:val>
                                            <p:strVal val="0-#ppt_w/2"/>
                                          </p:val>
                                        </p:tav>
                                        <p:tav tm="100000">
                                          <p:val>
                                            <p:strVal val="#ppt_x"/>
                                          </p:val>
                                        </p:tav>
                                      </p:tavLst>
                                    </p:anim>
                                    <p:anim calcmode="lin" valueType="num">
                                      <p:cBhvr additive="base">
                                        <p:cTn id="8" dur="500" fill="hold"/>
                                        <p:tgtEl>
                                          <p:spTgt spid="2344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34498"/>
                                        </p:tgtEl>
                                        <p:attrNameLst>
                                          <p:attrName>style.visibility</p:attrName>
                                        </p:attrNameLst>
                                      </p:cBhvr>
                                      <p:to>
                                        <p:strVal val="visible"/>
                                      </p:to>
                                    </p:set>
                                    <p:animEffect transition="in" filter="fade">
                                      <p:cBhvr>
                                        <p:cTn id="13" dur="10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B59E4A29-F1C0-4781-83B7-18B421097660}"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7D627CD-0A0D-4FFD-A91D-F36946BCB712}" type="slidenum">
              <a:rPr lang="es-AR" altLang="es-ES">
                <a:solidFill>
                  <a:schemeClr val="tx2"/>
                </a:solidFill>
              </a:rPr>
              <a:pPr eaLnBrk="1" hangingPunct="1"/>
              <a:t>36</a:t>
            </a:fld>
            <a:endParaRPr lang="es-AR" altLang="es-ES">
              <a:solidFill>
                <a:schemeClr val="tx2"/>
              </a:solidFill>
            </a:endParaRPr>
          </a:p>
        </p:txBody>
      </p:sp>
      <p:graphicFrame>
        <p:nvGraphicFramePr>
          <p:cNvPr id="236546" name="Object 2"/>
          <p:cNvGraphicFramePr>
            <a:graphicFrameLocks noChangeAspect="1"/>
          </p:cNvGraphicFramePr>
          <p:nvPr/>
        </p:nvGraphicFramePr>
        <p:xfrm>
          <a:off x="468313" y="1341438"/>
          <a:ext cx="8280400" cy="4500562"/>
        </p:xfrm>
        <a:graphic>
          <a:graphicData uri="http://schemas.openxmlformats.org/presentationml/2006/ole">
            <mc:AlternateContent xmlns:mc="http://schemas.openxmlformats.org/markup-compatibility/2006">
              <mc:Choice xmlns:v="urn:schemas-microsoft-com:vml" Requires="v">
                <p:oleObj spid="_x0000_s29767" name="PHOTO-PAINT" r:id="rId4" imgW="5800000" imgH="3152381" progId="CorelPhotoPaint.Image.12">
                  <p:embed/>
                </p:oleObj>
              </mc:Choice>
              <mc:Fallback>
                <p:oleObj name="PHOTO-PAINT" r:id="rId4" imgW="5800000" imgH="3152381" progId="CorelPhotoPaint.Image.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341438"/>
                        <a:ext cx="8280400"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47" name="Rectangle 3"/>
          <p:cNvSpPr>
            <a:spLocks noChangeArrowheads="1"/>
          </p:cNvSpPr>
          <p:nvPr/>
        </p:nvSpPr>
        <p:spPr bwMode="auto">
          <a:xfrm>
            <a:off x="0" y="188913"/>
            <a:ext cx="91440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Método de Newton Raphson de 2do. Orden</a:t>
            </a:r>
            <a:br>
              <a:rPr lang="es-ES" altLang="es-ES" sz="3600" b="1" smtClean="0">
                <a:latin typeface="Times New Roman" pitchFamily="18" charset="0"/>
              </a:rPr>
            </a:br>
            <a:r>
              <a:rPr lang="es-ES" altLang="es-ES" sz="3600" b="1" smtClean="0">
                <a:latin typeface="Times New Roman" pitchFamily="18" charset="0"/>
              </a:rPr>
              <a:t>Forma Alternativa</a:t>
            </a:r>
          </a:p>
        </p:txBody>
      </p:sp>
      <p:sp>
        <p:nvSpPr>
          <p:cNvPr id="29703"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9704"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9705"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6547"/>
                                        </p:tgtEl>
                                        <p:attrNameLst>
                                          <p:attrName>style.visibility</p:attrName>
                                        </p:attrNameLst>
                                      </p:cBhvr>
                                      <p:to>
                                        <p:strVal val="visible"/>
                                      </p:to>
                                    </p:set>
                                    <p:anim calcmode="lin" valueType="num">
                                      <p:cBhvr additive="base">
                                        <p:cTn id="7" dur="1000" fill="hold"/>
                                        <p:tgtEl>
                                          <p:spTgt spid="236547"/>
                                        </p:tgtEl>
                                        <p:attrNameLst>
                                          <p:attrName>ppt_x</p:attrName>
                                        </p:attrNameLst>
                                      </p:cBhvr>
                                      <p:tavLst>
                                        <p:tav tm="0">
                                          <p:val>
                                            <p:strVal val="0-#ppt_w/2"/>
                                          </p:val>
                                        </p:tav>
                                        <p:tav tm="100000">
                                          <p:val>
                                            <p:strVal val="#ppt_x"/>
                                          </p:val>
                                        </p:tav>
                                      </p:tavLst>
                                    </p:anim>
                                    <p:anim calcmode="lin" valueType="num">
                                      <p:cBhvr additive="base">
                                        <p:cTn id="8" dur="1000" fill="hold"/>
                                        <p:tgtEl>
                                          <p:spTgt spid="236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36546"/>
                                        </p:tgtEl>
                                        <p:attrNameLst>
                                          <p:attrName>style.visibility</p:attrName>
                                        </p:attrNameLst>
                                      </p:cBhvr>
                                      <p:to>
                                        <p:strVal val="visible"/>
                                      </p:to>
                                    </p:set>
                                    <p:animEffect transition="in" filter="fade">
                                      <p:cBhvr>
                                        <p:cTn id="13" dur="10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C188F027-015A-4112-AFBB-3070765DBF64}"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C289628-EFEF-4045-952C-C8A385EA5EAE}" type="slidenum">
              <a:rPr lang="es-AR" altLang="es-ES">
                <a:solidFill>
                  <a:schemeClr val="tx2"/>
                </a:solidFill>
              </a:rPr>
              <a:pPr eaLnBrk="1" hangingPunct="1"/>
              <a:t>37</a:t>
            </a:fld>
            <a:endParaRPr lang="es-AR" altLang="es-ES">
              <a:solidFill>
                <a:schemeClr val="tx2"/>
              </a:solidFill>
            </a:endParaRPr>
          </a:p>
        </p:txBody>
      </p:sp>
      <p:sp>
        <p:nvSpPr>
          <p:cNvPr id="30725"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0726"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0727"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pic>
        <p:nvPicPr>
          <p:cNvPr id="2385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268413"/>
            <a:ext cx="734536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8598" name="Rectangle 6"/>
          <p:cNvSpPr>
            <a:spLocks noChangeArrowheads="1"/>
          </p:cNvSpPr>
          <p:nvPr/>
        </p:nvSpPr>
        <p:spPr bwMode="auto">
          <a:xfrm>
            <a:off x="457200" y="277813"/>
            <a:ext cx="8229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Método de Interpolación Lineal o</a:t>
            </a:r>
            <a:br>
              <a:rPr lang="es-ES" altLang="es-ES" sz="3600" b="1" smtClean="0">
                <a:latin typeface="Times New Roman" pitchFamily="18" charset="0"/>
              </a:rPr>
            </a:br>
            <a:r>
              <a:rPr lang="es-ES" altLang="es-ES" sz="3600" b="1" smtClean="0">
                <a:latin typeface="Times New Roman" pitchFamily="18" charset="0"/>
              </a:rPr>
              <a:t>Falsa Posición</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8598"/>
                                        </p:tgtEl>
                                        <p:attrNameLst>
                                          <p:attrName>style.visibility</p:attrName>
                                        </p:attrNameLst>
                                      </p:cBhvr>
                                      <p:to>
                                        <p:strVal val="visible"/>
                                      </p:to>
                                    </p:set>
                                    <p:anim calcmode="lin" valueType="num">
                                      <p:cBhvr additive="base">
                                        <p:cTn id="7" dur="500" fill="hold"/>
                                        <p:tgtEl>
                                          <p:spTgt spid="238598"/>
                                        </p:tgtEl>
                                        <p:attrNameLst>
                                          <p:attrName>ppt_x</p:attrName>
                                        </p:attrNameLst>
                                      </p:cBhvr>
                                      <p:tavLst>
                                        <p:tav tm="0">
                                          <p:val>
                                            <p:strVal val="0-#ppt_w/2"/>
                                          </p:val>
                                        </p:tav>
                                        <p:tav tm="100000">
                                          <p:val>
                                            <p:strVal val="#ppt_x"/>
                                          </p:val>
                                        </p:tav>
                                      </p:tavLst>
                                    </p:anim>
                                    <p:anim calcmode="lin" valueType="num">
                                      <p:cBhvr additive="base">
                                        <p:cTn id="8" dur="500" fill="hold"/>
                                        <p:tgtEl>
                                          <p:spTgt spid="238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38597"/>
                                        </p:tgtEl>
                                        <p:attrNameLst>
                                          <p:attrName>style.visibility</p:attrName>
                                        </p:attrNameLst>
                                      </p:cBhvr>
                                      <p:to>
                                        <p:strVal val="visible"/>
                                      </p:to>
                                    </p:set>
                                    <p:animEffect transition="in" filter="fade">
                                      <p:cBhvr>
                                        <p:cTn id="13" dur="10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B3581C3C-48AD-4DFC-A8CC-96715963F65A}"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F828CB9-35DE-4609-BBB6-4D4594FF916F}" type="slidenum">
              <a:rPr lang="es-AR" altLang="es-ES">
                <a:solidFill>
                  <a:schemeClr val="tx2"/>
                </a:solidFill>
              </a:rPr>
              <a:pPr eaLnBrk="1" hangingPunct="1"/>
              <a:t>38</a:t>
            </a:fld>
            <a:endParaRPr lang="es-AR" altLang="es-ES">
              <a:solidFill>
                <a:schemeClr val="tx2"/>
              </a:solidFill>
            </a:endParaRPr>
          </a:p>
        </p:txBody>
      </p:sp>
      <p:sp>
        <p:nvSpPr>
          <p:cNvPr id="242690" name="Rectangle 2"/>
          <p:cNvSpPr>
            <a:spLocks noGrp="1" noChangeArrowheads="1"/>
          </p:cNvSpPr>
          <p:nvPr>
            <p:ph type="title"/>
          </p:nvPr>
        </p:nvSpPr>
        <p:spPr>
          <a:xfrm>
            <a:off x="0" y="277813"/>
            <a:ext cx="9144000" cy="1139825"/>
          </a:xfrm>
        </p:spPr>
        <p:txBody>
          <a:bodyPr/>
          <a:lstStyle/>
          <a:p>
            <a:pPr eaLnBrk="1" hangingPunct="1">
              <a:defRPr/>
            </a:pPr>
            <a:r>
              <a:rPr lang="es-ES" altLang="es-ES" sz="4000" b="1" smtClean="0">
                <a:latin typeface="Times New Roman" pitchFamily="18" charset="0"/>
              </a:rPr>
              <a:t>Ejemplos de Aplicación</a:t>
            </a:r>
            <a:r>
              <a:rPr lang="es-ES" altLang="es-ES" sz="4000" smtClean="0"/>
              <a:t> </a:t>
            </a:r>
          </a:p>
        </p:txBody>
      </p:sp>
      <p:sp>
        <p:nvSpPr>
          <p:cNvPr id="242691" name="Rectangle 3"/>
          <p:cNvSpPr>
            <a:spLocks noGrp="1" noChangeArrowheads="1"/>
          </p:cNvSpPr>
          <p:nvPr>
            <p:ph type="body" idx="1"/>
          </p:nvPr>
        </p:nvSpPr>
        <p:spPr>
          <a:xfrm>
            <a:off x="323850" y="1600200"/>
            <a:ext cx="8569325" cy="3629025"/>
          </a:xfrm>
        </p:spPr>
        <p:txBody>
          <a:bodyPr/>
          <a:lstStyle/>
          <a:p>
            <a:pPr algn="just" eaLnBrk="1" hangingPunct="1">
              <a:buClr>
                <a:srgbClr val="FFFF00"/>
              </a:buClr>
              <a:buSzPct val="80000"/>
              <a:buFont typeface="Wingdings" panose="05000000000000000000" pitchFamily="2" charset="2"/>
              <a:buChar char="Ø"/>
              <a:defRPr/>
            </a:pPr>
            <a:r>
              <a:rPr lang="es-ES" altLang="es-ES" b="1" dirty="0" smtClean="0">
                <a:solidFill>
                  <a:schemeClr val="tx2"/>
                </a:solidFill>
                <a:latin typeface="Times New Roman" pitchFamily="18" charset="0"/>
              </a:rPr>
              <a:t>A continuación se presentan algunos ejemplos de aplicación de métodos numéricos en la resolución de problemas típicos de Ingeniería Química.</a:t>
            </a:r>
          </a:p>
          <a:p>
            <a:pPr algn="just" eaLnBrk="1" hangingPunct="1">
              <a:buClr>
                <a:srgbClr val="FFFF00"/>
              </a:buClr>
              <a:buSzPct val="80000"/>
              <a:buFont typeface="Wingdings" panose="05000000000000000000" pitchFamily="2" charset="2"/>
              <a:buChar char="Ø"/>
              <a:defRPr/>
            </a:pPr>
            <a:r>
              <a:rPr lang="es-ES" altLang="es-ES" b="1" dirty="0" smtClean="0">
                <a:solidFill>
                  <a:schemeClr val="tx2"/>
                </a:solidFill>
                <a:latin typeface="Times New Roman" pitchFamily="18" charset="0"/>
              </a:rPr>
              <a:t>Obviamente, estos ejemplos no cubren todos los campos que pueden analizarse en un curso de este tipo.</a:t>
            </a:r>
          </a:p>
        </p:txBody>
      </p:sp>
      <p:sp>
        <p:nvSpPr>
          <p:cNvPr id="31751"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1752"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1753"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1000" fill="hold"/>
                                        <p:tgtEl>
                                          <p:spTgt spid="242690"/>
                                        </p:tgtEl>
                                        <p:attrNameLst>
                                          <p:attrName>ppt_x</p:attrName>
                                        </p:attrNameLst>
                                      </p:cBhvr>
                                      <p:tavLst>
                                        <p:tav tm="0">
                                          <p:val>
                                            <p:strVal val="0-#ppt_w/2"/>
                                          </p:val>
                                        </p:tav>
                                        <p:tav tm="100000">
                                          <p:val>
                                            <p:strVal val="#ppt_x"/>
                                          </p:val>
                                        </p:tav>
                                      </p:tavLst>
                                    </p:anim>
                                    <p:anim calcmode="lin" valueType="num">
                                      <p:cBhvr additive="base">
                                        <p:cTn id="8" dur="1000" fill="hold"/>
                                        <p:tgtEl>
                                          <p:spTgt spid="242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0" end="0"/>
                                            </p:txEl>
                                          </p:spTgt>
                                        </p:tgtEl>
                                        <p:attrNameLst>
                                          <p:attrName>style.visibility</p:attrName>
                                        </p:attrNameLst>
                                      </p:cBhvr>
                                      <p:to>
                                        <p:strVal val="visible"/>
                                      </p:to>
                                    </p:set>
                                    <p:anim calcmode="lin" valueType="num">
                                      <p:cBhvr additive="base">
                                        <p:cTn id="13" dur="10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1" end="1"/>
                                            </p:txEl>
                                          </p:spTgt>
                                        </p:tgtEl>
                                        <p:attrNameLst>
                                          <p:attrName>style.visibility</p:attrName>
                                        </p:attrNameLst>
                                      </p:cBhvr>
                                      <p:to>
                                        <p:strVal val="visible"/>
                                      </p:to>
                                    </p:set>
                                    <p:anim calcmode="lin" valueType="num">
                                      <p:cBhvr additive="base">
                                        <p:cTn id="19" dur="10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p:bldP spid="2426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fecha"/>
          <p:cNvSpPr>
            <a:spLocks noGrp="1"/>
          </p:cNvSpPr>
          <p:nvPr>
            <p:ph type="dt" sz="quarter" idx="10"/>
          </p:nvPr>
        </p:nvSpPr>
        <p:spPr/>
        <p:txBody>
          <a:bodyPr/>
          <a:lstStyle/>
          <a:p>
            <a:pPr>
              <a:defRPr/>
            </a:pPr>
            <a:fld id="{4D98929B-4D4D-4D39-8776-087466D79315}" type="datetime1">
              <a:rPr lang="es-ES" altLang="es-ES"/>
              <a:pPr>
                <a:defRPr/>
              </a:pPr>
              <a:t>27/08/2020</a:t>
            </a:fld>
            <a:endParaRPr lang="es-AR" altLang="es-ES"/>
          </a:p>
        </p:txBody>
      </p:sp>
      <p:sp>
        <p:nvSpPr>
          <p:cNvPr id="10"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1"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03CF37B-4278-47F7-B7CA-34FDA8D55A62}" type="slidenum">
              <a:rPr lang="es-AR" altLang="es-ES">
                <a:solidFill>
                  <a:schemeClr val="tx2"/>
                </a:solidFill>
              </a:rPr>
              <a:pPr eaLnBrk="1" hangingPunct="1"/>
              <a:t>39</a:t>
            </a:fld>
            <a:endParaRPr lang="es-AR" altLang="es-ES">
              <a:solidFill>
                <a:schemeClr val="tx2"/>
              </a:solidFill>
            </a:endParaRPr>
          </a:p>
        </p:txBody>
      </p:sp>
      <p:sp>
        <p:nvSpPr>
          <p:cNvPr id="10244" name="Rectangle 4"/>
          <p:cNvSpPr>
            <a:spLocks noGrp="1" noChangeArrowheads="1"/>
          </p:cNvSpPr>
          <p:nvPr>
            <p:ph type="title"/>
          </p:nvPr>
        </p:nvSpPr>
        <p:spPr>
          <a:xfrm>
            <a:off x="179388" y="277813"/>
            <a:ext cx="8713787" cy="990600"/>
          </a:xfrm>
        </p:spPr>
        <p:txBody>
          <a:bodyPr/>
          <a:lstStyle/>
          <a:p>
            <a:pPr eaLnBrk="1" hangingPunct="1">
              <a:defRPr/>
            </a:pPr>
            <a:r>
              <a:rPr lang="es-ES" altLang="es-ES" sz="3600" b="1" smtClean="0">
                <a:solidFill>
                  <a:schemeClr val="hlink"/>
                </a:solidFill>
                <a:latin typeface="Times New Roman" pitchFamily="18" charset="0"/>
              </a:rPr>
              <a:t>Ecuación de Estado Soave-Redlich-Kwong:</a:t>
            </a:r>
          </a:p>
        </p:txBody>
      </p:sp>
      <p:sp>
        <p:nvSpPr>
          <p:cNvPr id="32774" name="Rectangle 3"/>
          <p:cNvSpPr>
            <a:spLocks noGrp="1" noChangeArrowheads="1"/>
          </p:cNvSpPr>
          <p:nvPr>
            <p:ph type="body" idx="4294967295"/>
          </p:nvPr>
        </p:nvSpPr>
        <p:spPr>
          <a:xfrm>
            <a:off x="395288" y="1700213"/>
            <a:ext cx="8229600" cy="4387850"/>
          </a:xfrm>
          <a:noFill/>
        </p:spPr>
        <p:txBody>
          <a:bodyPr/>
          <a:lstStyle/>
          <a:p>
            <a:pPr marL="258763" indent="0" eaLnBrk="1" hangingPunct="1">
              <a:lnSpc>
                <a:spcPct val="90000"/>
              </a:lnSpc>
              <a:buFont typeface="Wingdings" panose="05000000000000000000" pitchFamily="2" charset="2"/>
              <a:buNone/>
            </a:pPr>
            <a:endParaRPr lang="es-ES" altLang="es-ES" sz="2800" smtClean="0">
              <a:effectLst/>
              <a:latin typeface="Times New Roman" panose="02020603050405020304" pitchFamily="18" charset="0"/>
            </a:endParaRPr>
          </a:p>
          <a:p>
            <a:pPr marL="258763" indent="0" eaLnBrk="1" hangingPunct="1">
              <a:lnSpc>
                <a:spcPct val="90000"/>
              </a:lnSpc>
              <a:buFont typeface="Wingdings" panose="05000000000000000000" pitchFamily="2" charset="2"/>
              <a:buNone/>
            </a:pPr>
            <a:endParaRPr lang="es-ES" altLang="es-ES" sz="2800" smtClean="0">
              <a:effectLst/>
              <a:latin typeface="Times New Roman" panose="02020603050405020304" pitchFamily="18" charset="0"/>
            </a:endParaRPr>
          </a:p>
        </p:txBody>
      </p:sp>
      <p:sp>
        <p:nvSpPr>
          <p:cNvPr id="10249" name="Rectangle 9"/>
          <p:cNvSpPr>
            <a:spLocks noChangeArrowheads="1"/>
          </p:cNvSpPr>
          <p:nvPr/>
        </p:nvSpPr>
        <p:spPr bwMode="auto">
          <a:xfrm>
            <a:off x="0" y="1223963"/>
            <a:ext cx="813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2400" b="1">
                <a:solidFill>
                  <a:schemeClr val="tx2"/>
                </a:solidFill>
                <a:effectLst>
                  <a:outerShdw blurRad="38100" dist="38100" dir="2700000" algn="tl">
                    <a:srgbClr val="000000"/>
                  </a:outerShdw>
                </a:effectLst>
              </a:rPr>
              <a:t>Determinar el volumen específico  V de un gas a T y P dadas:</a:t>
            </a:r>
          </a:p>
        </p:txBody>
      </p:sp>
      <p:pic>
        <p:nvPicPr>
          <p:cNvPr id="10251" name="Picture 11" descr="img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16013" y="1844675"/>
            <a:ext cx="7343775" cy="409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7" name="AutoShape 1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2778" name="AutoShape 1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2779" name="AutoShape 1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slow" advTm="0">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1000" fill="hold"/>
                                        <p:tgtEl>
                                          <p:spTgt spid="10244"/>
                                        </p:tgtEl>
                                        <p:attrNameLst>
                                          <p:attrName>ppt_x</p:attrName>
                                        </p:attrNameLst>
                                      </p:cBhvr>
                                      <p:tavLst>
                                        <p:tav tm="0">
                                          <p:val>
                                            <p:strVal val="0-#ppt_w/2"/>
                                          </p:val>
                                        </p:tav>
                                        <p:tav tm="100000">
                                          <p:val>
                                            <p:strVal val="#ppt_x"/>
                                          </p:val>
                                        </p:tav>
                                      </p:tavLst>
                                    </p:anim>
                                    <p:anim calcmode="lin" valueType="num">
                                      <p:cBhvr additive="base">
                                        <p:cTn id="8" dur="10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fade">
                                      <p:cBhvr>
                                        <p:cTn id="17" dur="10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4</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Ecuaciones No Lineales (III)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1268412"/>
            <a:ext cx="8893175" cy="3888779"/>
          </a:xfrm>
        </p:spPr>
        <p:txBody>
          <a:bodyPr/>
          <a:lstStyle/>
          <a:p>
            <a:pPr marL="449263" indent="-449263" algn="just" eaLnBrk="1" hangingPunct="1">
              <a:lnSpc>
                <a:spcPct val="150000"/>
              </a:lnSpc>
              <a:spcBef>
                <a:spcPts val="0"/>
              </a:spcBef>
              <a:buSzTx/>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Dado el caso de funciones racionales enteras (polinomios) igualadas a cero de la forma:</a:t>
            </a:r>
          </a:p>
          <a:p>
            <a:pPr marL="449263" indent="-449263" algn="just" eaLnBrk="1" hangingPunct="1">
              <a:lnSpc>
                <a:spcPct val="150000"/>
              </a:lnSpc>
              <a:spcBef>
                <a:spcPts val="0"/>
              </a:spcBef>
              <a:buSzTx/>
              <a:buFont typeface="Wingdings" panose="05000000000000000000" pitchFamily="2" charset="2"/>
              <a:buChar char="Ø"/>
              <a:defRPr/>
            </a:pPr>
            <a:endParaRPr lang="es-ES"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446088" indent="0" algn="just" eaLnBrk="1" hangingPunct="1">
              <a:lnSpc>
                <a:spcPct val="150000"/>
              </a:lnSpc>
              <a:spcBef>
                <a:spcPts val="0"/>
              </a:spcBef>
              <a:buSzTx/>
              <a:buNone/>
              <a:defRPr/>
            </a:pPr>
            <a:r>
              <a:rPr lang="es-ES" altLang="es-ES" sz="2400" b="1" dirty="0">
                <a:solidFill>
                  <a:schemeClr val="tx2"/>
                </a:solidFill>
                <a:effectLst>
                  <a:outerShdw blurRad="38100" dist="38100" dir="2700000" algn="tl">
                    <a:srgbClr val="000000">
                      <a:alpha val="43137"/>
                    </a:srgbClr>
                  </a:outerShdw>
                </a:effectLst>
                <a:latin typeface="Times New Roman" pitchFamily="18" charset="0"/>
              </a:rPr>
              <a:t>c</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on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smtClean="0">
                <a:solidFill>
                  <a:srgbClr val="FFFF00"/>
                </a:solidFill>
                <a:effectLst>
                  <a:outerShdw blurRad="38100" dist="38100" dir="2700000" algn="tl">
                    <a:srgbClr val="000000">
                      <a:alpha val="43137"/>
                    </a:srgbClr>
                  </a:outerShdw>
                </a:effectLst>
                <a:latin typeface="Times New Roman" pitchFamily="18" charset="0"/>
              </a:rPr>
              <a:t>0</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0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y</a:t>
            </a:r>
            <a:r>
              <a:rPr lang="es-ES" altLang="es-ES" sz="2400" b="1" dirty="0" smtClean="0">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n</a:t>
            </a:r>
            <a:r>
              <a:rPr lang="es-ES" altLang="es-ES" sz="2400" b="1" dirty="0" smtClean="0">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entero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0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y</a:t>
            </a:r>
            <a:r>
              <a:rPr lang="es-ES" altLang="es-ES" sz="2400" b="1" dirty="0" smtClean="0">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i="1" dirty="0" err="1"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a</a:t>
            </a:r>
            <a:r>
              <a:rPr lang="es-ES" altLang="es-ES" sz="2400" b="1" i="1" baseline="-25000" dirty="0" err="1"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i</a:t>
            </a:r>
            <a:r>
              <a:rPr lang="es-ES" altLang="es-ES" sz="2400" b="1" i="1" baseline="-25000"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R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con</a:t>
            </a:r>
            <a:r>
              <a:rPr lang="es-ES" altLang="es-ES" sz="2400" b="1" i="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i =0, 1, 2, 3, …, n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constantes, existen métodos para resolverlas directamente en términos de sus coeficientes, siempre que el grado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n</a:t>
            </a:r>
            <a:r>
              <a:rPr lang="es-ES" altLang="es-ES" sz="2400" b="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de la ecuación sea a lo sumo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4</a:t>
            </a:r>
            <a:r>
              <a:rPr lang="es-ES" altLang="es-ES" sz="2400" b="1" dirty="0" smtClean="0">
                <a:effectLst>
                  <a:outerShdw blurRad="38100" dist="38100" dir="2700000" algn="tl">
                    <a:srgbClr val="000000">
                      <a:alpha val="43137"/>
                    </a:srgbClr>
                  </a:outerShdw>
                </a:effectLst>
                <a:latin typeface="Times New Roman" pitchFamily="18" charset="0"/>
                <a:sym typeface="Symbol" panose="05050102010706020507" pitchFamily="18" charset="2"/>
              </a:rPr>
              <a:t>.</a:t>
            </a:r>
            <a:endParaRPr lang="es-ES" altLang="es-ES" sz="2400" b="1" dirty="0" smtClean="0">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0" name="Object 10"/>
          <p:cNvGraphicFramePr>
            <a:graphicFrameLocks noChangeAspect="1"/>
          </p:cNvGraphicFramePr>
          <p:nvPr>
            <p:extLst>
              <p:ext uri="{D42A27DB-BD31-4B8C-83A1-F6EECF244321}">
                <p14:modId xmlns:p14="http://schemas.microsoft.com/office/powerpoint/2010/main" val="4291474601"/>
              </p:ext>
            </p:extLst>
          </p:nvPr>
        </p:nvGraphicFramePr>
        <p:xfrm>
          <a:off x="1660525" y="2462213"/>
          <a:ext cx="5900738" cy="461962"/>
        </p:xfrm>
        <a:graphic>
          <a:graphicData uri="http://schemas.openxmlformats.org/presentationml/2006/ole">
            <mc:AlternateContent xmlns:mc="http://schemas.openxmlformats.org/markup-compatibility/2006">
              <mc:Choice xmlns:v="urn:schemas-microsoft-com:vml" Requires="v">
                <p:oleObj spid="_x0000_s39999" name="Equation" r:id="rId3" imgW="3238200" imgH="253800" progId="Equation.DSMT4">
                  <p:embed/>
                </p:oleObj>
              </mc:Choice>
              <mc:Fallback>
                <p:oleObj name="Equation" r:id="rId3" imgW="3238200" imgH="253800" progId="Equation.DSMT4">
                  <p:embed/>
                  <p:pic>
                    <p:nvPicPr>
                      <p:cNvPr id="0" name=""/>
                      <p:cNvPicPr>
                        <a:picLocks noChangeAspect="1" noChangeArrowheads="1"/>
                      </p:cNvPicPr>
                      <p:nvPr/>
                    </p:nvPicPr>
                    <p:blipFill>
                      <a:blip r:embed="rId4"/>
                      <a:srcRect/>
                      <a:stretch>
                        <a:fillRect/>
                      </a:stretch>
                    </p:blipFill>
                    <p:spPr bwMode="auto">
                      <a:xfrm>
                        <a:off x="1660525" y="2462213"/>
                        <a:ext cx="5900738"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95099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10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ppt_x"/>
                                          </p:val>
                                        </p:tav>
                                        <p:tav tm="100000">
                                          <p:val>
                                            <p:strVal val="#ppt_x"/>
                                          </p:val>
                                        </p:tav>
                                      </p:tavLst>
                                    </p:anim>
                                    <p:anim calcmode="lin" valueType="num">
                                      <p:cBhvr additive="base">
                                        <p:cTn id="20"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2" end="2"/>
                                            </p:txEl>
                                          </p:spTgt>
                                        </p:tgtEl>
                                        <p:attrNameLst>
                                          <p:attrName>style.visibility</p:attrName>
                                        </p:attrNameLst>
                                      </p:cBhvr>
                                      <p:to>
                                        <p:strVal val="visible"/>
                                      </p:to>
                                    </p:set>
                                    <p:anim calcmode="lin" valueType="num">
                                      <p:cBhvr additive="base">
                                        <p:cTn id="25" dur="10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fecha"/>
          <p:cNvSpPr>
            <a:spLocks noGrp="1"/>
          </p:cNvSpPr>
          <p:nvPr>
            <p:ph type="dt" sz="quarter" idx="10"/>
          </p:nvPr>
        </p:nvSpPr>
        <p:spPr/>
        <p:txBody>
          <a:bodyPr/>
          <a:lstStyle/>
          <a:p>
            <a:pPr>
              <a:defRPr/>
            </a:pPr>
            <a:fld id="{5A3E1E97-E9D9-40F0-B621-67655698E923}" type="datetime1">
              <a:rPr lang="es-ES" altLang="es-ES"/>
              <a:pPr>
                <a:defRPr/>
              </a:pPr>
              <a:t>27/08/2020</a:t>
            </a:fld>
            <a:endParaRPr lang="es-AR" altLang="es-ES"/>
          </a:p>
        </p:txBody>
      </p:sp>
      <p:sp>
        <p:nvSpPr>
          <p:cNvPr id="10"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1"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BE43008-54D2-41BA-87B1-284BB823DAC8}" type="slidenum">
              <a:rPr lang="es-AR" altLang="es-ES">
                <a:solidFill>
                  <a:schemeClr val="tx2"/>
                </a:solidFill>
              </a:rPr>
              <a:pPr eaLnBrk="1" hangingPunct="1"/>
              <a:t>40</a:t>
            </a:fld>
            <a:endParaRPr lang="es-AR" altLang="es-ES">
              <a:solidFill>
                <a:schemeClr val="tx2"/>
              </a:solidFill>
            </a:endParaRP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412875"/>
            <a:ext cx="34988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789363"/>
            <a:ext cx="44894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Rectangle 6"/>
          <p:cNvSpPr>
            <a:spLocks noChangeArrowheads="1"/>
          </p:cNvSpPr>
          <p:nvPr/>
        </p:nvSpPr>
        <p:spPr bwMode="auto">
          <a:xfrm>
            <a:off x="1116013" y="260350"/>
            <a:ext cx="7058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ES" altLang="es-ES" sz="2400" b="1">
                <a:solidFill>
                  <a:schemeClr val="hlink"/>
                </a:solidFill>
                <a:effectLst>
                  <a:outerShdw blurRad="38100" dist="38100" dir="2700000" algn="tl">
                    <a:srgbClr val="000000"/>
                  </a:outerShdw>
                </a:effectLst>
              </a:rPr>
              <a:t>Underwood:</a:t>
            </a:r>
            <a:r>
              <a:rPr lang="es-ES" altLang="es-ES" sz="2400" b="1">
                <a:solidFill>
                  <a:schemeClr val="tx2"/>
                </a:solidFill>
                <a:effectLst>
                  <a:outerShdw blurRad="38100" dist="38100" dir="2700000" algn="tl">
                    <a:srgbClr val="000000"/>
                  </a:outerShdw>
                </a:effectLst>
              </a:rPr>
              <a:t> Relación de mínimo reflujo de una columna de destilación múltiple etapa:</a:t>
            </a:r>
          </a:p>
        </p:txBody>
      </p:sp>
      <p:sp>
        <p:nvSpPr>
          <p:cNvPr id="31751" name="Rectangle 7"/>
          <p:cNvSpPr>
            <a:spLocks noChangeArrowheads="1"/>
          </p:cNvSpPr>
          <p:nvPr/>
        </p:nvSpPr>
        <p:spPr bwMode="auto">
          <a:xfrm>
            <a:off x="971550" y="2781300"/>
            <a:ext cx="7704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ES" altLang="es-ES" sz="2400" b="1">
                <a:solidFill>
                  <a:schemeClr val="hlink"/>
                </a:solidFill>
                <a:effectLst>
                  <a:outerShdw blurRad="38100" dist="38100" dir="2700000" algn="tl">
                    <a:srgbClr val="000000"/>
                  </a:outerShdw>
                </a:effectLst>
              </a:rPr>
              <a:t>Colebrook:</a:t>
            </a:r>
            <a:r>
              <a:rPr lang="es-ES" altLang="es-ES" sz="2400" b="1">
                <a:solidFill>
                  <a:schemeClr val="tx2"/>
                </a:solidFill>
                <a:effectLst>
                  <a:outerShdw blurRad="38100" dist="38100" dir="2700000" algn="tl">
                    <a:srgbClr val="000000"/>
                  </a:outerShdw>
                </a:effectLst>
              </a:rPr>
              <a:t> Factor de fricción para el flujo turbulento a través de una tubería de un fluido incompresible  :</a:t>
            </a:r>
          </a:p>
        </p:txBody>
      </p:sp>
      <p:sp>
        <p:nvSpPr>
          <p:cNvPr id="33801" name="AutoShape 8">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3802" name="AutoShape 9">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3803" name="AutoShape 10">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fade">
                                      <p:cBhvr>
                                        <p:cTn id="7" dur="1000"/>
                                        <p:tgtEl>
                                          <p:spTgt spid="31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fade">
                                      <p:cBhvr>
                                        <p:cTn id="12" dur="10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fade">
                                      <p:cBhvr>
                                        <p:cTn id="17" dur="1000"/>
                                        <p:tgtEl>
                                          <p:spTgt spid="31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fade">
                                      <p:cBhvr>
                                        <p:cTn id="22" dur="1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F416B36F-D83B-4CDF-8F33-5D626D5FF952}"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0DAB951-4723-4300-B82D-A7486091CFD0}" type="slidenum">
              <a:rPr lang="es-AR" altLang="es-ES">
                <a:solidFill>
                  <a:schemeClr val="tx2"/>
                </a:solidFill>
              </a:rPr>
              <a:pPr eaLnBrk="1" hangingPunct="1"/>
              <a:t>41</a:t>
            </a:fld>
            <a:endParaRPr lang="es-AR" altLang="es-ES">
              <a:solidFill>
                <a:schemeClr val="tx2"/>
              </a:solidFill>
            </a:endParaRP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844675"/>
            <a:ext cx="6121400" cy="401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Rectangle 5"/>
          <p:cNvSpPr>
            <a:spLocks noChangeArrowheads="1"/>
          </p:cNvSpPr>
          <p:nvPr/>
        </p:nvSpPr>
        <p:spPr bwMode="auto">
          <a:xfrm>
            <a:off x="0" y="26035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ES" altLang="es-ES" sz="2400" b="1">
                <a:solidFill>
                  <a:schemeClr val="tx2"/>
                </a:solidFill>
                <a:effectLst>
                  <a:outerShdw blurRad="38100" dist="38100" dir="2700000" algn="tl">
                    <a:srgbClr val="000000"/>
                  </a:outerShdw>
                </a:effectLst>
              </a:rPr>
              <a:t>Método de los Operadores Diferenciales para la Determinación de Soluciones Analíticas de Ecuaciones Diferenciales Homogéneas Lineales de Orden n:</a:t>
            </a:r>
          </a:p>
        </p:txBody>
      </p:sp>
      <p:sp>
        <p:nvSpPr>
          <p:cNvPr id="34823"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4824"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4825"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fade">
                                      <p:cBhvr>
                                        <p:cTn id="12" dur="1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9B64E10C-55BA-4DF0-B49A-11F6A892AAA1}"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A259282-7188-45AC-B29F-89C80B83C7E4}" type="slidenum">
              <a:rPr lang="es-AR" altLang="es-ES">
                <a:solidFill>
                  <a:schemeClr val="tx2"/>
                </a:solidFill>
              </a:rPr>
              <a:pPr eaLnBrk="1" hangingPunct="1"/>
              <a:t>42</a:t>
            </a:fld>
            <a:endParaRPr lang="es-AR" altLang="es-ES">
              <a:solidFill>
                <a:schemeClr val="tx2"/>
              </a:solidFill>
            </a:endParaRPr>
          </a:p>
        </p:txBody>
      </p:sp>
      <p:sp>
        <p:nvSpPr>
          <p:cNvPr id="34820" name="Rectangle 4"/>
          <p:cNvSpPr>
            <a:spLocks noGrp="1" noChangeArrowheads="1"/>
          </p:cNvSpPr>
          <p:nvPr>
            <p:ph type="title"/>
          </p:nvPr>
        </p:nvSpPr>
        <p:spPr>
          <a:xfrm>
            <a:off x="468313" y="188913"/>
            <a:ext cx="8229600" cy="703262"/>
          </a:xfrm>
        </p:spPr>
        <p:txBody>
          <a:bodyPr/>
          <a:lstStyle/>
          <a:p>
            <a:pPr eaLnBrk="1" hangingPunct="1">
              <a:defRPr/>
            </a:pPr>
            <a:r>
              <a:rPr lang="es-ES" altLang="es-ES" sz="3600" b="1" smtClean="0">
                <a:latin typeface="Times New Roman" pitchFamily="18" charset="0"/>
              </a:rPr>
              <a:t>Tipos de Raíces y su Aproximación</a:t>
            </a:r>
          </a:p>
        </p:txBody>
      </p:sp>
      <p:pic>
        <p:nvPicPr>
          <p:cNvPr id="3482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03350" y="1052513"/>
            <a:ext cx="6335713" cy="48387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35847" name="AutoShape 7">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5848" name="AutoShape 8">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5849" name="AutoShape 9">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1000" fill="hold"/>
                                        <p:tgtEl>
                                          <p:spTgt spid="34820"/>
                                        </p:tgtEl>
                                        <p:attrNameLst>
                                          <p:attrName>ppt_x</p:attrName>
                                        </p:attrNameLst>
                                      </p:cBhvr>
                                      <p:tavLst>
                                        <p:tav tm="0">
                                          <p:val>
                                            <p:strVal val="0-#ppt_w/2"/>
                                          </p:val>
                                        </p:tav>
                                        <p:tav tm="100000">
                                          <p:val>
                                            <p:strVal val="#ppt_x"/>
                                          </p:val>
                                        </p:tav>
                                      </p:tavLst>
                                    </p:anim>
                                    <p:anim calcmode="lin" valueType="num">
                                      <p:cBhvr additive="base">
                                        <p:cTn id="8" dur="10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4821"/>
                                        </p:tgtEl>
                                        <p:attrNameLst>
                                          <p:attrName>style.visibility</p:attrName>
                                        </p:attrNameLst>
                                      </p:cBhvr>
                                      <p:to>
                                        <p:strVal val="visible"/>
                                      </p:to>
                                    </p:set>
                                    <p:animEffect transition="in" filter="fade">
                                      <p:cBhvr>
                                        <p:cTn id="13" dur="10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65C35CA2-E80D-4652-A81E-915F756202BD}"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1BFF88D-E707-40DC-AA28-8E3389A15003}" type="slidenum">
              <a:rPr lang="es-AR" altLang="es-ES">
                <a:solidFill>
                  <a:schemeClr val="tx2"/>
                </a:solidFill>
              </a:rPr>
              <a:pPr eaLnBrk="1" hangingPunct="1"/>
              <a:t>43</a:t>
            </a:fld>
            <a:endParaRPr lang="es-AR" altLang="es-ES">
              <a:solidFill>
                <a:schemeClr val="tx2"/>
              </a:solidFill>
            </a:endParaRP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975"/>
            <a:ext cx="63754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5"/>
          <p:cNvSpPr>
            <a:spLocks noChangeArrowheads="1"/>
          </p:cNvSpPr>
          <p:nvPr/>
        </p:nvSpPr>
        <p:spPr bwMode="auto">
          <a:xfrm>
            <a:off x="457200" y="2778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Tipos de Raíces y su Aproximación</a:t>
            </a:r>
          </a:p>
        </p:txBody>
      </p:sp>
      <p:sp>
        <p:nvSpPr>
          <p:cNvPr id="36871"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6872"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6873"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1000" fill="hold"/>
                                        <p:tgtEl>
                                          <p:spTgt spid="33797"/>
                                        </p:tgtEl>
                                        <p:attrNameLst>
                                          <p:attrName>ppt_x</p:attrName>
                                        </p:attrNameLst>
                                      </p:cBhvr>
                                      <p:tavLst>
                                        <p:tav tm="0">
                                          <p:val>
                                            <p:strVal val="0-#ppt_w/2"/>
                                          </p:val>
                                        </p:tav>
                                        <p:tav tm="100000">
                                          <p:val>
                                            <p:strVal val="#ppt_x"/>
                                          </p:val>
                                        </p:tav>
                                      </p:tavLst>
                                    </p:anim>
                                    <p:anim calcmode="lin" valueType="num">
                                      <p:cBhvr additive="base">
                                        <p:cTn id="8" dur="10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3796"/>
                                        </p:tgtEl>
                                        <p:attrNameLst>
                                          <p:attrName>style.visibility</p:attrName>
                                        </p:attrNameLst>
                                      </p:cBhvr>
                                      <p:to>
                                        <p:strVal val="visible"/>
                                      </p:to>
                                    </p:set>
                                    <p:animEffect transition="in" filter="fade">
                                      <p:cBhvr>
                                        <p:cTn id="13"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4726B559-5002-43B0-9EBC-B5A33172560E}"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B588EB7-1F0C-4A24-BC84-D257425C59E3}" type="slidenum">
              <a:rPr lang="es-AR" altLang="es-ES">
                <a:solidFill>
                  <a:schemeClr val="tx2"/>
                </a:solidFill>
              </a:rPr>
              <a:pPr eaLnBrk="1" hangingPunct="1"/>
              <a:t>44</a:t>
            </a:fld>
            <a:endParaRPr lang="es-AR" altLang="es-ES">
              <a:solidFill>
                <a:schemeClr val="tx2"/>
              </a:solidFill>
            </a:endParaRPr>
          </a:p>
        </p:txBody>
      </p:sp>
      <p:sp>
        <p:nvSpPr>
          <p:cNvPr id="37893"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7894"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7895"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7896" name="Rectangle 8"/>
          <p:cNvSpPr>
            <a:spLocks noChangeArrowheads="1"/>
          </p:cNvSpPr>
          <p:nvPr/>
        </p:nvSpPr>
        <p:spPr bwMode="auto">
          <a:xfrm>
            <a:off x="457200" y="2778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Tipos de Raíces y su Aproximación</a:t>
            </a:r>
          </a:p>
        </p:txBody>
      </p:sp>
      <p:graphicFrame>
        <p:nvGraphicFramePr>
          <p:cNvPr id="37898" name="Object 10"/>
          <p:cNvGraphicFramePr>
            <a:graphicFrameLocks noChangeAspect="1"/>
          </p:cNvGraphicFramePr>
          <p:nvPr/>
        </p:nvGraphicFramePr>
        <p:xfrm>
          <a:off x="2124075" y="1196975"/>
          <a:ext cx="4752975" cy="4675188"/>
        </p:xfrm>
        <a:graphic>
          <a:graphicData uri="http://schemas.openxmlformats.org/presentationml/2006/ole">
            <mc:AlternateContent xmlns:mc="http://schemas.openxmlformats.org/markup-compatibility/2006">
              <mc:Choice xmlns:v="urn:schemas-microsoft-com:vml" Requires="v">
                <p:oleObj spid="_x0000_s37959" name="PHOTO-PAINT" r:id="rId4" imgW="4085714" imgH="4019048" progId="CorelPhotoPaint.Image.12">
                  <p:embed/>
                </p:oleObj>
              </mc:Choice>
              <mc:Fallback>
                <p:oleObj name="PHOTO-PAINT" r:id="rId4" imgW="4085714" imgH="4019048" progId="CorelPhotoPaint.Image.1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196975"/>
                        <a:ext cx="4752975" cy="467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additive="base">
                                        <p:cTn id="7" dur="1000" fill="hold"/>
                                        <p:tgtEl>
                                          <p:spTgt spid="37896"/>
                                        </p:tgtEl>
                                        <p:attrNameLst>
                                          <p:attrName>ppt_x</p:attrName>
                                        </p:attrNameLst>
                                      </p:cBhvr>
                                      <p:tavLst>
                                        <p:tav tm="0">
                                          <p:val>
                                            <p:strVal val="0-#ppt_w/2"/>
                                          </p:val>
                                        </p:tav>
                                        <p:tav tm="100000">
                                          <p:val>
                                            <p:strVal val="#ppt_x"/>
                                          </p:val>
                                        </p:tav>
                                      </p:tavLst>
                                    </p:anim>
                                    <p:anim calcmode="lin" valueType="num">
                                      <p:cBhvr additive="base">
                                        <p:cTn id="8" dur="10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7898"/>
                                        </p:tgtEl>
                                        <p:attrNameLst>
                                          <p:attrName>style.visibility</p:attrName>
                                        </p:attrNameLst>
                                      </p:cBhvr>
                                      <p:to>
                                        <p:strVal val="visible"/>
                                      </p:to>
                                    </p:set>
                                    <p:animEffect transition="in" filter="fade">
                                      <p:cBhvr>
                                        <p:cTn id="13" dur="10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DFBB380A-00ED-4871-8031-DDD297FE7818}"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C806184-501A-4E99-B3D6-4DF0D3973B6F}" type="slidenum">
              <a:rPr lang="es-AR" altLang="es-ES">
                <a:solidFill>
                  <a:schemeClr val="tx2"/>
                </a:solidFill>
              </a:rPr>
              <a:pPr eaLnBrk="1" hangingPunct="1"/>
              <a:t>45</a:t>
            </a:fld>
            <a:endParaRPr lang="es-AR" altLang="es-ES">
              <a:solidFill>
                <a:schemeClr val="tx2"/>
              </a:solidFill>
            </a:endParaRPr>
          </a:p>
        </p:txBody>
      </p:sp>
      <p:sp>
        <p:nvSpPr>
          <p:cNvPr id="38918" name="Rectangle 6"/>
          <p:cNvSpPr>
            <a:spLocks noChangeArrowheads="1"/>
          </p:cNvSpPr>
          <p:nvPr/>
        </p:nvSpPr>
        <p:spPr bwMode="auto">
          <a:xfrm>
            <a:off x="468313" y="260350"/>
            <a:ext cx="8229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Tipos de Raíces y su Aproximación</a:t>
            </a:r>
          </a:p>
        </p:txBody>
      </p:sp>
      <p:graphicFrame>
        <p:nvGraphicFramePr>
          <p:cNvPr id="38920" name="Object 8"/>
          <p:cNvGraphicFramePr>
            <a:graphicFrameLocks noChangeAspect="1"/>
          </p:cNvGraphicFramePr>
          <p:nvPr/>
        </p:nvGraphicFramePr>
        <p:xfrm>
          <a:off x="2195513" y="1052513"/>
          <a:ext cx="5257800" cy="4886325"/>
        </p:xfrm>
        <a:graphic>
          <a:graphicData uri="http://schemas.openxmlformats.org/presentationml/2006/ole">
            <mc:AlternateContent xmlns:mc="http://schemas.openxmlformats.org/markup-compatibility/2006">
              <mc:Choice xmlns:v="urn:schemas-microsoft-com:vml" Requires="v">
                <p:oleObj spid="_x0000_s38983" name="PHOTO-PAINT" r:id="rId4" imgW="4580952" imgH="4257143" progId="CorelPhotoPaint.Image.12">
                  <p:embed/>
                </p:oleObj>
              </mc:Choice>
              <mc:Fallback>
                <p:oleObj name="PHOTO-PAINT" r:id="rId4" imgW="4580952" imgH="4257143" progId="CorelPhotoPaint.Image.1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052513"/>
                        <a:ext cx="52578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AutoShape 9">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2" name="AutoShape 10">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8921" name="AutoShape 11">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additive="base">
                                        <p:cTn id="7" dur="1000" fill="hold"/>
                                        <p:tgtEl>
                                          <p:spTgt spid="38918"/>
                                        </p:tgtEl>
                                        <p:attrNameLst>
                                          <p:attrName>ppt_x</p:attrName>
                                        </p:attrNameLst>
                                      </p:cBhvr>
                                      <p:tavLst>
                                        <p:tav tm="0">
                                          <p:val>
                                            <p:strVal val="0-#ppt_w/2"/>
                                          </p:val>
                                        </p:tav>
                                        <p:tav tm="100000">
                                          <p:val>
                                            <p:strVal val="#ppt_x"/>
                                          </p:val>
                                        </p:tav>
                                      </p:tavLst>
                                    </p:anim>
                                    <p:anim calcmode="lin" valueType="num">
                                      <p:cBhvr additive="base">
                                        <p:cTn id="8" dur="1000" fill="hold"/>
                                        <p:tgtEl>
                                          <p:spTgt spid="389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8920"/>
                                        </p:tgtEl>
                                        <p:attrNameLst>
                                          <p:attrName>style.visibility</p:attrName>
                                        </p:attrNameLst>
                                      </p:cBhvr>
                                      <p:to>
                                        <p:strVal val="visible"/>
                                      </p:to>
                                    </p:set>
                                    <p:animEffect transition="in" filter="fade">
                                      <p:cBhvr>
                                        <p:cTn id="13" dur="10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3287F4FE-EEC2-4DCC-8C02-A11928B0354F}"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E7730B7-FC57-4B98-B122-46685BA62EAC}" type="slidenum">
              <a:rPr lang="es-AR" altLang="es-ES">
                <a:solidFill>
                  <a:schemeClr val="tx2"/>
                </a:solidFill>
              </a:rPr>
              <a:pPr eaLnBrk="1" hangingPunct="1"/>
              <a:t>46</a:t>
            </a:fld>
            <a:endParaRPr lang="es-AR" altLang="es-ES">
              <a:solidFill>
                <a:schemeClr val="tx2"/>
              </a:solidFill>
            </a:endParaRPr>
          </a:p>
        </p:txBody>
      </p:sp>
      <p:sp>
        <p:nvSpPr>
          <p:cNvPr id="39941"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9942"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39943"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7112" name="Rectangle 8"/>
          <p:cNvSpPr>
            <a:spLocks noGrp="1" noChangeArrowheads="1"/>
          </p:cNvSpPr>
          <p:nvPr>
            <p:ph type="title"/>
          </p:nvPr>
        </p:nvSpPr>
        <p:spPr>
          <a:xfrm>
            <a:off x="0" y="0"/>
            <a:ext cx="9396413" cy="1196975"/>
          </a:xfrm>
        </p:spPr>
        <p:txBody>
          <a:bodyPr/>
          <a:lstStyle/>
          <a:p>
            <a:pPr eaLnBrk="1" hangingPunct="1">
              <a:defRPr/>
            </a:pPr>
            <a:r>
              <a:rPr lang="es-ES" altLang="es-ES" sz="3600" b="1" smtClean="0">
                <a:latin typeface="Times New Roman" pitchFamily="18" charset="0"/>
              </a:rPr>
              <a:t>Solución Numérica de Ecuaciones No Lineales</a:t>
            </a:r>
            <a:br>
              <a:rPr lang="es-ES" altLang="es-ES" sz="3600" b="1" smtClean="0">
                <a:latin typeface="Times New Roman" pitchFamily="18" charset="0"/>
              </a:rPr>
            </a:br>
            <a:r>
              <a:rPr lang="es-ES" altLang="es-ES" sz="3600" b="1" smtClean="0">
                <a:latin typeface="Times New Roman" pitchFamily="18" charset="0"/>
              </a:rPr>
              <a:t>Ejemplos y Archivos .m</a:t>
            </a:r>
          </a:p>
        </p:txBody>
      </p:sp>
      <p:sp>
        <p:nvSpPr>
          <p:cNvPr id="47113" name="Rectangle 9"/>
          <p:cNvSpPr>
            <a:spLocks noGrp="1" noChangeArrowheads="1"/>
          </p:cNvSpPr>
          <p:nvPr>
            <p:ph type="body" idx="1"/>
          </p:nvPr>
        </p:nvSpPr>
        <p:spPr>
          <a:xfrm>
            <a:off x="0" y="1268413"/>
            <a:ext cx="9144000" cy="3887787"/>
          </a:xfrm>
        </p:spPr>
        <p:txBody>
          <a:bodyPr/>
          <a:lstStyle/>
          <a:p>
            <a:pPr algn="just" eaLnBrk="1" hangingPunct="1">
              <a:spcBef>
                <a:spcPct val="35000"/>
              </a:spcBef>
              <a:buSzPct val="80000"/>
              <a:buFont typeface="Wingdings" panose="05000000000000000000" pitchFamily="2" charset="2"/>
              <a:buChar char="Ø"/>
              <a:defRPr/>
            </a:pPr>
            <a:r>
              <a:rPr lang="es-ES" altLang="es-ES" sz="2400" b="1" smtClean="0">
                <a:solidFill>
                  <a:srgbClr val="00FF00"/>
                </a:solidFill>
                <a:latin typeface="Times New Roman" pitchFamily="18" charset="0"/>
              </a:rPr>
              <a:t>Ejemplo_01.m:</a:t>
            </a:r>
            <a:r>
              <a:rPr lang="es-ES" altLang="es-ES" sz="2400" b="1" smtClean="0">
                <a:solidFill>
                  <a:schemeClr val="tx2"/>
                </a:solidFill>
                <a:latin typeface="Times New Roman" pitchFamily="18" charset="0"/>
              </a:rPr>
              <a:t> Calcula el factor de fricción a partir de la Ecuación de  Colebrook mediante</a:t>
            </a:r>
          </a:p>
          <a:p>
            <a:pPr lvl="1" algn="just" eaLnBrk="1" hangingPunct="1">
              <a:spcBef>
                <a:spcPct val="35000"/>
              </a:spcBef>
              <a:buClr>
                <a:schemeClr val="hlink"/>
              </a:buClr>
              <a:buSzPct val="80000"/>
              <a:buFont typeface="Wingdings" pitchFamily="2" charset="2"/>
              <a:buChar char="§"/>
              <a:defRPr/>
            </a:pPr>
            <a:r>
              <a:rPr lang="es-ES" altLang="es-ES" sz="2000" b="1" smtClean="0">
                <a:solidFill>
                  <a:schemeClr val="tx2"/>
                </a:solidFill>
                <a:latin typeface="Times New Roman" pitchFamily="18" charset="0"/>
              </a:rPr>
              <a:t>Aproximaciones Sucesivas (XGX.m).</a:t>
            </a:r>
          </a:p>
          <a:p>
            <a:pPr lvl="1" algn="just" eaLnBrk="1" hangingPunct="1">
              <a:spcBef>
                <a:spcPct val="35000"/>
              </a:spcBef>
              <a:buClr>
                <a:schemeClr val="hlink"/>
              </a:buClr>
              <a:buSzPct val="80000"/>
              <a:buFont typeface="Wingdings" pitchFamily="2" charset="2"/>
              <a:buChar char="§"/>
              <a:defRPr/>
            </a:pPr>
            <a:r>
              <a:rPr lang="es-ES" altLang="es-ES" sz="2000" b="1" smtClean="0">
                <a:solidFill>
                  <a:schemeClr val="tx2"/>
                </a:solidFill>
                <a:latin typeface="Times New Roman" pitchFamily="18" charset="0"/>
              </a:rPr>
              <a:t>Interpolación Lineal (LI.m).</a:t>
            </a:r>
          </a:p>
          <a:p>
            <a:pPr lvl="1" algn="just" eaLnBrk="1" hangingPunct="1">
              <a:spcBef>
                <a:spcPct val="35000"/>
              </a:spcBef>
              <a:buClr>
                <a:schemeClr val="hlink"/>
              </a:buClr>
              <a:buSzPct val="80000"/>
              <a:buFont typeface="Wingdings" pitchFamily="2" charset="2"/>
              <a:buChar char="§"/>
              <a:defRPr/>
            </a:pPr>
            <a:r>
              <a:rPr lang="es-ES" altLang="es-ES" sz="2000" b="1" smtClean="0">
                <a:solidFill>
                  <a:schemeClr val="tx2"/>
                </a:solidFill>
                <a:latin typeface="Times New Roman" pitchFamily="18" charset="0"/>
              </a:rPr>
              <a:t>Newton-Raphson (NR.m).</a:t>
            </a:r>
          </a:p>
          <a:p>
            <a:pPr algn="just" eaLnBrk="1" hangingPunct="1">
              <a:spcBef>
                <a:spcPct val="35000"/>
              </a:spcBef>
              <a:buSzPct val="80000"/>
              <a:buFont typeface="Wingdings" panose="05000000000000000000" pitchFamily="2" charset="2"/>
              <a:buChar char="Ø"/>
              <a:defRPr/>
            </a:pPr>
            <a:r>
              <a:rPr lang="es-ES" altLang="es-ES" sz="2400" b="1" smtClean="0">
                <a:solidFill>
                  <a:srgbClr val="00FF00"/>
                </a:solidFill>
                <a:latin typeface="Times New Roman" pitchFamily="18" charset="0"/>
              </a:rPr>
              <a:t>Ejemplo_02.m:</a:t>
            </a:r>
            <a:r>
              <a:rPr lang="es-ES" altLang="es-ES" sz="2400" b="1" smtClean="0">
                <a:solidFill>
                  <a:schemeClr val="tx2"/>
                </a:solidFill>
                <a:latin typeface="Times New Roman" pitchFamily="18" charset="0"/>
              </a:rPr>
              <a:t> Resuelve la  ecuación de estado Soave-Redlich-Kwong mediante el método de Newton-Raphson para polinomios (NRpoly.m).</a:t>
            </a:r>
          </a:p>
          <a:p>
            <a:pPr algn="just" eaLnBrk="1" hangingPunct="1">
              <a:spcBef>
                <a:spcPct val="35000"/>
              </a:spcBef>
              <a:buSzPct val="80000"/>
              <a:buFont typeface="Wingdings" panose="05000000000000000000" pitchFamily="2" charset="2"/>
              <a:buChar char="Ø"/>
              <a:defRPr/>
            </a:pPr>
            <a:r>
              <a:rPr lang="es-ES" altLang="es-ES" sz="2400" b="1" smtClean="0">
                <a:solidFill>
                  <a:srgbClr val="00FF00"/>
                </a:solidFill>
                <a:latin typeface="Times New Roman" pitchFamily="18" charset="0"/>
              </a:rPr>
              <a:t>Ejemplo_03.m:</a:t>
            </a:r>
            <a:r>
              <a:rPr lang="es-ES" altLang="es-ES" sz="2400" b="1" smtClean="0">
                <a:solidFill>
                  <a:schemeClr val="tx2"/>
                </a:solidFill>
                <a:latin typeface="Times New Roman" pitchFamily="18" charset="0"/>
              </a:rPr>
              <a:t> Resuelve polinomios de grado n y funciones de transferencia utilizando el método de Newton-Raphson con división sintética (NRsdivision.m).</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112"/>
                                        </p:tgtEl>
                                        <p:attrNameLst>
                                          <p:attrName>style.visibility</p:attrName>
                                        </p:attrNameLst>
                                      </p:cBhvr>
                                      <p:to>
                                        <p:strVal val="visible"/>
                                      </p:to>
                                    </p:set>
                                    <p:anim calcmode="lin" valueType="num">
                                      <p:cBhvr additive="base">
                                        <p:cTn id="7" dur="1000" fill="hold"/>
                                        <p:tgtEl>
                                          <p:spTgt spid="47112"/>
                                        </p:tgtEl>
                                        <p:attrNameLst>
                                          <p:attrName>ppt_x</p:attrName>
                                        </p:attrNameLst>
                                      </p:cBhvr>
                                      <p:tavLst>
                                        <p:tav tm="0">
                                          <p:val>
                                            <p:strVal val="0-#ppt_w/2"/>
                                          </p:val>
                                        </p:tav>
                                        <p:tav tm="100000">
                                          <p:val>
                                            <p:strVal val="#ppt_x"/>
                                          </p:val>
                                        </p:tav>
                                      </p:tavLst>
                                    </p:anim>
                                    <p:anim calcmode="lin" valueType="num">
                                      <p:cBhvr additive="base">
                                        <p:cTn id="8" dur="1000" fill="hold"/>
                                        <p:tgtEl>
                                          <p:spTgt spid="471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13">
                                            <p:txEl>
                                              <p:pRg st="0" end="0"/>
                                            </p:txEl>
                                          </p:spTgt>
                                        </p:tgtEl>
                                        <p:attrNameLst>
                                          <p:attrName>style.visibility</p:attrName>
                                        </p:attrNameLst>
                                      </p:cBhvr>
                                      <p:to>
                                        <p:strVal val="visible"/>
                                      </p:to>
                                    </p:set>
                                    <p:anim calcmode="lin" valueType="num">
                                      <p:cBhvr additive="base">
                                        <p:cTn id="13" dur="1000" fill="hold"/>
                                        <p:tgtEl>
                                          <p:spTgt spid="4711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71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3">
                                            <p:txEl>
                                              <p:pRg st="1" end="1"/>
                                            </p:txEl>
                                          </p:spTgt>
                                        </p:tgtEl>
                                        <p:attrNameLst>
                                          <p:attrName>style.visibility</p:attrName>
                                        </p:attrNameLst>
                                      </p:cBhvr>
                                      <p:to>
                                        <p:strVal val="visible"/>
                                      </p:to>
                                    </p:set>
                                    <p:anim calcmode="lin" valueType="num">
                                      <p:cBhvr additive="base">
                                        <p:cTn id="19" dur="1000" fill="hold"/>
                                        <p:tgtEl>
                                          <p:spTgt spid="47113">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71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13">
                                            <p:txEl>
                                              <p:pRg st="2" end="2"/>
                                            </p:txEl>
                                          </p:spTgt>
                                        </p:tgtEl>
                                        <p:attrNameLst>
                                          <p:attrName>style.visibility</p:attrName>
                                        </p:attrNameLst>
                                      </p:cBhvr>
                                      <p:to>
                                        <p:strVal val="visible"/>
                                      </p:to>
                                    </p:set>
                                    <p:anim calcmode="lin" valueType="num">
                                      <p:cBhvr additive="base">
                                        <p:cTn id="25" dur="1000" fill="hold"/>
                                        <p:tgtEl>
                                          <p:spTgt spid="4711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71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13">
                                            <p:txEl>
                                              <p:pRg st="3" end="3"/>
                                            </p:txEl>
                                          </p:spTgt>
                                        </p:tgtEl>
                                        <p:attrNameLst>
                                          <p:attrName>style.visibility</p:attrName>
                                        </p:attrNameLst>
                                      </p:cBhvr>
                                      <p:to>
                                        <p:strVal val="visible"/>
                                      </p:to>
                                    </p:set>
                                    <p:anim calcmode="lin" valueType="num">
                                      <p:cBhvr additive="base">
                                        <p:cTn id="31" dur="1000" fill="hold"/>
                                        <p:tgtEl>
                                          <p:spTgt spid="47113">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71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13">
                                            <p:txEl>
                                              <p:pRg st="4" end="4"/>
                                            </p:txEl>
                                          </p:spTgt>
                                        </p:tgtEl>
                                        <p:attrNameLst>
                                          <p:attrName>style.visibility</p:attrName>
                                        </p:attrNameLst>
                                      </p:cBhvr>
                                      <p:to>
                                        <p:strVal val="visible"/>
                                      </p:to>
                                    </p:set>
                                    <p:anim calcmode="lin" valueType="num">
                                      <p:cBhvr additive="base">
                                        <p:cTn id="37" dur="1000" fill="hold"/>
                                        <p:tgtEl>
                                          <p:spTgt spid="47113">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71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13">
                                            <p:txEl>
                                              <p:pRg st="5" end="5"/>
                                            </p:txEl>
                                          </p:spTgt>
                                        </p:tgtEl>
                                        <p:attrNameLst>
                                          <p:attrName>style.visibility</p:attrName>
                                        </p:attrNameLst>
                                      </p:cBhvr>
                                      <p:to>
                                        <p:strVal val="visible"/>
                                      </p:to>
                                    </p:set>
                                    <p:anim calcmode="lin" valueType="num">
                                      <p:cBhvr additive="base">
                                        <p:cTn id="43" dur="1000" fill="hold"/>
                                        <p:tgtEl>
                                          <p:spTgt spid="47113">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711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p:bldP spid="471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4413CAFC-4A6C-4EB9-9CBE-3F394FEAF646}"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3017106-4D5A-4224-842F-A3F855C626D8}" type="slidenum">
              <a:rPr lang="es-AR" altLang="es-ES">
                <a:solidFill>
                  <a:schemeClr val="tx2"/>
                </a:solidFill>
              </a:rPr>
              <a:pPr eaLnBrk="1" hangingPunct="1"/>
              <a:t>47</a:t>
            </a:fld>
            <a:endParaRPr lang="es-AR" altLang="es-ES">
              <a:solidFill>
                <a:schemeClr val="tx2"/>
              </a:solidFill>
            </a:endParaRPr>
          </a:p>
        </p:txBody>
      </p:sp>
      <p:sp>
        <p:nvSpPr>
          <p:cNvPr id="40965"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0966"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0967"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8135" name="Rectangle 7"/>
          <p:cNvSpPr>
            <a:spLocks noChangeArrowheads="1"/>
          </p:cNvSpPr>
          <p:nvPr/>
        </p:nvSpPr>
        <p:spPr bwMode="auto">
          <a:xfrm>
            <a:off x="0" y="0"/>
            <a:ext cx="9396413"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200" b="1" smtClean="0">
                <a:latin typeface="Times New Roman" pitchFamily="18" charset="0"/>
              </a:rPr>
              <a:t>Solución Numérica de Ecuaciones No Lineales</a:t>
            </a:r>
            <a:br>
              <a:rPr lang="es-ES" altLang="es-ES" sz="3200" b="1" smtClean="0">
                <a:latin typeface="Times New Roman" pitchFamily="18" charset="0"/>
              </a:rPr>
            </a:br>
            <a:r>
              <a:rPr lang="es-ES" altLang="es-ES" sz="3200" b="1" smtClean="0">
                <a:latin typeface="Times New Roman" pitchFamily="18" charset="0"/>
              </a:rPr>
              <a:t>Ejemplos y Archivos .m</a:t>
            </a:r>
          </a:p>
        </p:txBody>
      </p:sp>
      <p:sp>
        <p:nvSpPr>
          <p:cNvPr id="48137" name="Rectangle 9"/>
          <p:cNvSpPr>
            <a:spLocks noGrp="1" noChangeArrowheads="1"/>
          </p:cNvSpPr>
          <p:nvPr>
            <p:ph type="body" idx="1"/>
          </p:nvPr>
        </p:nvSpPr>
        <p:spPr>
          <a:xfrm>
            <a:off x="468313" y="1196975"/>
            <a:ext cx="8229600" cy="4537075"/>
          </a:xfrm>
        </p:spPr>
        <p:txBody>
          <a:bodyPr/>
          <a:lstStyle/>
          <a:p>
            <a:pPr marL="0" indent="0" eaLnBrk="1" hangingPunct="1">
              <a:lnSpc>
                <a:spcPct val="90000"/>
              </a:lnSpc>
              <a:buFont typeface="Wingdings" panose="05000000000000000000" pitchFamily="2" charset="2"/>
              <a:buNone/>
              <a:defRPr/>
            </a:pPr>
            <a:r>
              <a:rPr lang="es-ES" altLang="es-ES" sz="2800" b="1" smtClean="0">
                <a:solidFill>
                  <a:srgbClr val="FFFF00"/>
                </a:solidFill>
                <a:latin typeface="Times New Roman" pitchFamily="18" charset="0"/>
              </a:rPr>
              <a:t>Métodos</a:t>
            </a:r>
          </a:p>
          <a:p>
            <a:pPr marL="800100" lvl="1" indent="-438150" algn="just" eaLnBrk="1" hangingPunct="1">
              <a:lnSpc>
                <a:spcPct val="90000"/>
              </a:lnSpc>
              <a:buClr>
                <a:srgbClr val="FFFF00"/>
              </a:buClr>
              <a:buSzPct val="80000"/>
              <a:buFont typeface="Wingdings" pitchFamily="2" charset="2"/>
              <a:buChar char="Ø"/>
              <a:defRPr/>
            </a:pPr>
            <a:r>
              <a:rPr lang="es-ES" altLang="es-ES" sz="2400" b="1" smtClean="0">
                <a:solidFill>
                  <a:srgbClr val="FFFF00"/>
                </a:solidFill>
                <a:latin typeface="Times New Roman" pitchFamily="18" charset="0"/>
              </a:rPr>
              <a:t>XGX.m:</a:t>
            </a:r>
            <a:r>
              <a:rPr lang="es-ES" altLang="es-ES" sz="2400" b="1" smtClean="0">
                <a:solidFill>
                  <a:schemeClr val="tx2"/>
                </a:solidFill>
                <a:latin typeface="Times New Roman" pitchFamily="18" charset="0"/>
              </a:rPr>
              <a:t> Método de Aproximaciones Sucesivas para determinar una raíz de una ecuación no lineal.</a:t>
            </a:r>
          </a:p>
          <a:p>
            <a:pPr marL="800100" lvl="1" indent="-438150" algn="just" eaLnBrk="1" hangingPunct="1">
              <a:lnSpc>
                <a:spcPct val="90000"/>
              </a:lnSpc>
              <a:buClr>
                <a:srgbClr val="FFFF00"/>
              </a:buClr>
              <a:buSzPct val="80000"/>
              <a:buFont typeface="Wingdings" pitchFamily="2" charset="2"/>
              <a:buChar char="Ø"/>
              <a:defRPr/>
            </a:pPr>
            <a:r>
              <a:rPr lang="es-ES" altLang="es-ES" sz="2400" b="1" smtClean="0">
                <a:solidFill>
                  <a:srgbClr val="FFFF00"/>
                </a:solidFill>
                <a:latin typeface="Times New Roman" pitchFamily="18" charset="0"/>
              </a:rPr>
              <a:t>LI.m:</a:t>
            </a:r>
            <a:r>
              <a:rPr lang="es-ES" altLang="es-ES" sz="2400" b="1" smtClean="0">
                <a:solidFill>
                  <a:schemeClr val="tx2"/>
                </a:solidFill>
                <a:latin typeface="Times New Roman" pitchFamily="18" charset="0"/>
              </a:rPr>
              <a:t> Método de Interpolación Lineal para determinar una raíz de una ecuación no lineal.</a:t>
            </a:r>
          </a:p>
          <a:p>
            <a:pPr marL="800100" lvl="1" indent="-438150" algn="just" eaLnBrk="1" hangingPunct="1">
              <a:lnSpc>
                <a:spcPct val="90000"/>
              </a:lnSpc>
              <a:buClr>
                <a:srgbClr val="FFFF00"/>
              </a:buClr>
              <a:buSzPct val="80000"/>
              <a:buFont typeface="Wingdings" pitchFamily="2" charset="2"/>
              <a:buChar char="Ø"/>
              <a:defRPr/>
            </a:pPr>
            <a:r>
              <a:rPr lang="es-ES" altLang="es-ES" sz="2400" b="1" smtClean="0">
                <a:solidFill>
                  <a:srgbClr val="FFFF00"/>
                </a:solidFill>
                <a:latin typeface="Times New Roman" pitchFamily="18" charset="0"/>
              </a:rPr>
              <a:t>NR.m:</a:t>
            </a:r>
            <a:r>
              <a:rPr lang="es-ES" altLang="es-ES" sz="2400" b="1" smtClean="0">
                <a:solidFill>
                  <a:schemeClr val="tx2"/>
                </a:solidFill>
                <a:latin typeface="Times New Roman" pitchFamily="18" charset="0"/>
              </a:rPr>
              <a:t> Método Newton-Raphson para determinar una raíz de una ecuación no lineal.</a:t>
            </a:r>
          </a:p>
          <a:p>
            <a:pPr marL="800100" lvl="1" indent="-438150" algn="just" eaLnBrk="1" hangingPunct="1">
              <a:lnSpc>
                <a:spcPct val="90000"/>
              </a:lnSpc>
              <a:buClr>
                <a:srgbClr val="FFFF00"/>
              </a:buClr>
              <a:buSzPct val="80000"/>
              <a:buFont typeface="Wingdings" pitchFamily="2" charset="2"/>
              <a:buChar char="Ø"/>
              <a:defRPr/>
            </a:pPr>
            <a:r>
              <a:rPr lang="es-ES" altLang="es-ES" sz="2400" b="1" smtClean="0">
                <a:solidFill>
                  <a:srgbClr val="FFFF00"/>
                </a:solidFill>
                <a:latin typeface="Times New Roman" pitchFamily="18" charset="0"/>
              </a:rPr>
              <a:t>NRpoly.m:</a:t>
            </a:r>
            <a:r>
              <a:rPr lang="es-ES" altLang="es-ES" sz="2400" b="1" smtClean="0">
                <a:solidFill>
                  <a:schemeClr val="tx2"/>
                </a:solidFill>
                <a:latin typeface="Times New Roman" pitchFamily="18" charset="0"/>
              </a:rPr>
              <a:t> Método Newton-Raphson para determinar una raíz de una ecuación polinomial.</a:t>
            </a:r>
          </a:p>
          <a:p>
            <a:pPr marL="800100" lvl="1" indent="-438150" algn="just" eaLnBrk="1" hangingPunct="1">
              <a:lnSpc>
                <a:spcPct val="90000"/>
              </a:lnSpc>
              <a:buClr>
                <a:srgbClr val="FFFF00"/>
              </a:buClr>
              <a:buSzPct val="80000"/>
              <a:buFont typeface="Wingdings" pitchFamily="2" charset="2"/>
              <a:buChar char="Ø"/>
              <a:defRPr/>
            </a:pPr>
            <a:r>
              <a:rPr lang="es-ES" altLang="es-ES" sz="2400" b="1" smtClean="0">
                <a:solidFill>
                  <a:srgbClr val="FFFF00"/>
                </a:solidFill>
                <a:latin typeface="Times New Roman" pitchFamily="18" charset="0"/>
              </a:rPr>
              <a:t>NRsdivision.m:</a:t>
            </a:r>
            <a:r>
              <a:rPr lang="es-ES" altLang="es-ES" sz="2400" b="1" smtClean="0">
                <a:solidFill>
                  <a:schemeClr val="tx2"/>
                </a:solidFill>
                <a:latin typeface="Times New Roman" pitchFamily="18" charset="0"/>
              </a:rPr>
              <a:t> Método Newton-Raphson con división sintética para determinar todas las raíces de una ecuación polinomial.</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 calcmode="lin" valueType="num">
                                      <p:cBhvr additive="base">
                                        <p:cTn id="7" dur="1000" fill="hold"/>
                                        <p:tgtEl>
                                          <p:spTgt spid="4813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7">
                                            <p:txEl>
                                              <p:pRg st="0" end="0"/>
                                            </p:txEl>
                                          </p:spTgt>
                                        </p:tgtEl>
                                        <p:attrNameLst>
                                          <p:attrName>style.visibility</p:attrName>
                                        </p:attrNameLst>
                                      </p:cBhvr>
                                      <p:to>
                                        <p:strVal val="visible"/>
                                      </p:to>
                                    </p:set>
                                    <p:anim calcmode="lin" valueType="num">
                                      <p:cBhvr additive="base">
                                        <p:cTn id="13" dur="1000" fill="hold"/>
                                        <p:tgtEl>
                                          <p:spTgt spid="48137">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7">
                                            <p:txEl>
                                              <p:pRg st="1" end="1"/>
                                            </p:txEl>
                                          </p:spTgt>
                                        </p:tgtEl>
                                        <p:attrNameLst>
                                          <p:attrName>style.visibility</p:attrName>
                                        </p:attrNameLst>
                                      </p:cBhvr>
                                      <p:to>
                                        <p:strVal val="visible"/>
                                      </p:to>
                                    </p:set>
                                    <p:anim calcmode="lin" valueType="num">
                                      <p:cBhvr additive="base">
                                        <p:cTn id="19" dur="1000" fill="hold"/>
                                        <p:tgtEl>
                                          <p:spTgt spid="48137">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81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7">
                                            <p:txEl>
                                              <p:pRg st="2" end="2"/>
                                            </p:txEl>
                                          </p:spTgt>
                                        </p:tgtEl>
                                        <p:attrNameLst>
                                          <p:attrName>style.visibility</p:attrName>
                                        </p:attrNameLst>
                                      </p:cBhvr>
                                      <p:to>
                                        <p:strVal val="visible"/>
                                      </p:to>
                                    </p:set>
                                    <p:anim calcmode="lin" valueType="num">
                                      <p:cBhvr additive="base">
                                        <p:cTn id="25" dur="1000" fill="hold"/>
                                        <p:tgtEl>
                                          <p:spTgt spid="48137">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81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7">
                                            <p:txEl>
                                              <p:pRg st="3" end="3"/>
                                            </p:txEl>
                                          </p:spTgt>
                                        </p:tgtEl>
                                        <p:attrNameLst>
                                          <p:attrName>style.visibility</p:attrName>
                                        </p:attrNameLst>
                                      </p:cBhvr>
                                      <p:to>
                                        <p:strVal val="visible"/>
                                      </p:to>
                                    </p:set>
                                    <p:anim calcmode="lin" valueType="num">
                                      <p:cBhvr additive="base">
                                        <p:cTn id="31" dur="1000" fill="hold"/>
                                        <p:tgtEl>
                                          <p:spTgt spid="48137">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813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7">
                                            <p:txEl>
                                              <p:pRg st="4" end="4"/>
                                            </p:txEl>
                                          </p:spTgt>
                                        </p:tgtEl>
                                        <p:attrNameLst>
                                          <p:attrName>style.visibility</p:attrName>
                                        </p:attrNameLst>
                                      </p:cBhvr>
                                      <p:to>
                                        <p:strVal val="visible"/>
                                      </p:to>
                                    </p:set>
                                    <p:anim calcmode="lin" valueType="num">
                                      <p:cBhvr additive="base">
                                        <p:cTn id="37" dur="1000" fill="hold"/>
                                        <p:tgtEl>
                                          <p:spTgt spid="48137">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813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8137">
                                            <p:txEl>
                                              <p:pRg st="5" end="5"/>
                                            </p:txEl>
                                          </p:spTgt>
                                        </p:tgtEl>
                                        <p:attrNameLst>
                                          <p:attrName>style.visibility</p:attrName>
                                        </p:attrNameLst>
                                      </p:cBhvr>
                                      <p:to>
                                        <p:strVal val="visible"/>
                                      </p:to>
                                    </p:set>
                                    <p:anim calcmode="lin" valueType="num">
                                      <p:cBhvr additive="base">
                                        <p:cTn id="43" dur="1000" fill="hold"/>
                                        <p:tgtEl>
                                          <p:spTgt spid="48137">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813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build="allAtOnce"/>
      <p:bldP spid="48137"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B74CEE33-0ADF-41AC-9786-460C7DA1178F}"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8038E56-9A76-4956-AD6B-391BDB193FFE}" type="slidenum">
              <a:rPr lang="es-AR" altLang="es-ES">
                <a:solidFill>
                  <a:schemeClr val="tx2"/>
                </a:solidFill>
              </a:rPr>
              <a:pPr eaLnBrk="1" hangingPunct="1"/>
              <a:t>48</a:t>
            </a:fld>
            <a:endParaRPr lang="es-AR" altLang="es-ES">
              <a:solidFill>
                <a:schemeClr val="tx2"/>
              </a:solidFill>
            </a:endParaRPr>
          </a:p>
        </p:txBody>
      </p:sp>
      <p:sp>
        <p:nvSpPr>
          <p:cNvPr id="41989" name="AutoShape 2">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1990" name="AutoShape 3">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1991" name="AutoShape 4">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109573" name="Rectangle 5"/>
          <p:cNvSpPr>
            <a:spLocks noChangeArrowheads="1"/>
          </p:cNvSpPr>
          <p:nvPr/>
        </p:nvSpPr>
        <p:spPr bwMode="auto">
          <a:xfrm>
            <a:off x="0" y="333375"/>
            <a:ext cx="91440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200" b="1" smtClean="0">
                <a:latin typeface="Times New Roman" pitchFamily="18" charset="0"/>
              </a:rPr>
              <a:t>Solución Numérica de Ecuaciones No Lineales</a:t>
            </a:r>
            <a:br>
              <a:rPr lang="es-ES" altLang="es-ES" sz="3200" b="1" smtClean="0">
                <a:latin typeface="Times New Roman" pitchFamily="18" charset="0"/>
              </a:rPr>
            </a:br>
            <a:r>
              <a:rPr lang="es-ES" altLang="es-ES" sz="3200" b="1" smtClean="0">
                <a:latin typeface="Times New Roman" pitchFamily="18" charset="0"/>
              </a:rPr>
              <a:t>Ejemplos y Archivos .m</a:t>
            </a:r>
          </a:p>
        </p:txBody>
      </p:sp>
      <p:sp>
        <p:nvSpPr>
          <p:cNvPr id="109574" name="Rectangle 6"/>
          <p:cNvSpPr>
            <a:spLocks noGrp="1" noChangeArrowheads="1"/>
          </p:cNvSpPr>
          <p:nvPr>
            <p:ph type="body" idx="1"/>
          </p:nvPr>
        </p:nvSpPr>
        <p:spPr>
          <a:xfrm>
            <a:off x="468313" y="1700213"/>
            <a:ext cx="8229600" cy="3024187"/>
          </a:xfrm>
        </p:spPr>
        <p:txBody>
          <a:bodyPr/>
          <a:lstStyle/>
          <a:p>
            <a:pPr marL="0" indent="0" eaLnBrk="1" hangingPunct="1">
              <a:buFont typeface="Wingdings" panose="05000000000000000000" pitchFamily="2" charset="2"/>
              <a:buNone/>
              <a:defRPr/>
            </a:pPr>
            <a:r>
              <a:rPr lang="es-ES" altLang="es-ES" sz="2800" b="1" smtClean="0">
                <a:solidFill>
                  <a:srgbClr val="FFFF00"/>
                </a:solidFill>
                <a:latin typeface="Times New Roman" pitchFamily="18" charset="0"/>
              </a:rPr>
              <a:t>Funciones</a:t>
            </a:r>
          </a:p>
          <a:p>
            <a:pPr marL="800100" lvl="1" indent="-438150" algn="just" eaLnBrk="1" hangingPunct="1">
              <a:buClr>
                <a:srgbClr val="FFFF00"/>
              </a:buClr>
              <a:buSzPct val="80000"/>
              <a:buFont typeface="Wingdings" pitchFamily="2" charset="2"/>
              <a:buChar char="Ø"/>
              <a:defRPr/>
            </a:pPr>
            <a:r>
              <a:rPr lang="es-ES" altLang="es-ES" sz="2400" b="1" smtClean="0">
                <a:solidFill>
                  <a:srgbClr val="FFFF00"/>
                </a:solidFill>
                <a:latin typeface="Times New Roman" pitchFamily="18" charset="0"/>
              </a:rPr>
              <a:t>Colebrookg.m: </a:t>
            </a:r>
            <a:r>
              <a:rPr lang="es-ES" altLang="es-ES" sz="2400" b="1" smtClean="0">
                <a:solidFill>
                  <a:schemeClr val="tx2"/>
                </a:solidFill>
                <a:latin typeface="Times New Roman" pitchFamily="18" charset="0"/>
              </a:rPr>
              <a:t>Contiene la Ecuación de Colebrook expresada en forma que pueda resolverse mediante Aproximaciones Sucesivas (utilizada en el Ejemplo_01.m).</a:t>
            </a:r>
          </a:p>
          <a:p>
            <a:pPr marL="800100" lvl="1" indent="-438150" algn="just" eaLnBrk="1" hangingPunct="1">
              <a:buClr>
                <a:srgbClr val="FFFF00"/>
              </a:buClr>
              <a:buSzPct val="80000"/>
              <a:buFont typeface="Wingdings" pitchFamily="2" charset="2"/>
              <a:buChar char="Ø"/>
              <a:defRPr/>
            </a:pPr>
            <a:r>
              <a:rPr lang="es-ES" altLang="es-ES" sz="2400" b="1" smtClean="0">
                <a:solidFill>
                  <a:srgbClr val="FFFF00"/>
                </a:solidFill>
                <a:latin typeface="Times New Roman" pitchFamily="18" charset="0"/>
              </a:rPr>
              <a:t>Colebrook.m: </a:t>
            </a:r>
            <a:r>
              <a:rPr lang="es-ES" altLang="es-ES" sz="2400" b="1" smtClean="0">
                <a:solidFill>
                  <a:schemeClr val="tx2"/>
                </a:solidFill>
                <a:latin typeface="Times New Roman" pitchFamily="18" charset="0"/>
              </a:rPr>
              <a:t>Contiene la Ecuación de Colebrook expresada en forma que pueda resolverse mediante Interpolación Lineal o Newton-Raphson (utilizada en el Ejemplo_01.m).</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9573">
                                            <p:txEl>
                                              <p:pRg st="0" end="0"/>
                                            </p:txEl>
                                          </p:spTgt>
                                        </p:tgtEl>
                                        <p:attrNameLst>
                                          <p:attrName>style.visibility</p:attrName>
                                        </p:attrNameLst>
                                      </p:cBhvr>
                                      <p:to>
                                        <p:strVal val="visible"/>
                                      </p:to>
                                    </p:set>
                                    <p:anim calcmode="lin" valueType="num">
                                      <p:cBhvr additive="base">
                                        <p:cTn id="7" dur="1000" fill="hold"/>
                                        <p:tgtEl>
                                          <p:spTgt spid="10957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95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4">
                                            <p:txEl>
                                              <p:pRg st="0" end="0"/>
                                            </p:txEl>
                                          </p:spTgt>
                                        </p:tgtEl>
                                        <p:attrNameLst>
                                          <p:attrName>style.visibility</p:attrName>
                                        </p:attrNameLst>
                                      </p:cBhvr>
                                      <p:to>
                                        <p:strVal val="visible"/>
                                      </p:to>
                                    </p:set>
                                    <p:anim calcmode="lin" valueType="num">
                                      <p:cBhvr additive="base">
                                        <p:cTn id="13" dur="1000" fill="hold"/>
                                        <p:tgtEl>
                                          <p:spTgt spid="109574">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95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4">
                                            <p:txEl>
                                              <p:pRg st="1" end="1"/>
                                            </p:txEl>
                                          </p:spTgt>
                                        </p:tgtEl>
                                        <p:attrNameLst>
                                          <p:attrName>style.visibility</p:attrName>
                                        </p:attrNameLst>
                                      </p:cBhvr>
                                      <p:to>
                                        <p:strVal val="visible"/>
                                      </p:to>
                                    </p:set>
                                    <p:anim calcmode="lin" valueType="num">
                                      <p:cBhvr additive="base">
                                        <p:cTn id="19" dur="1000" fill="hold"/>
                                        <p:tgtEl>
                                          <p:spTgt spid="109574">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95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4">
                                            <p:txEl>
                                              <p:pRg st="2" end="2"/>
                                            </p:txEl>
                                          </p:spTgt>
                                        </p:tgtEl>
                                        <p:attrNameLst>
                                          <p:attrName>style.visibility</p:attrName>
                                        </p:attrNameLst>
                                      </p:cBhvr>
                                      <p:to>
                                        <p:strVal val="visible"/>
                                      </p:to>
                                    </p:set>
                                    <p:anim calcmode="lin" valueType="num">
                                      <p:cBhvr additive="base">
                                        <p:cTn id="25" dur="1000" fill="hold"/>
                                        <p:tgtEl>
                                          <p:spTgt spid="109574">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957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build="allAtOnce"/>
      <p:bldP spid="109574"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8D7E1535-579F-437D-93E9-FFF2079F2763}"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748FF01-58AC-4DF9-92F7-345E4C728B84}" type="slidenum">
              <a:rPr lang="es-AR" altLang="es-ES">
                <a:solidFill>
                  <a:schemeClr val="tx2"/>
                </a:solidFill>
              </a:rPr>
              <a:pPr eaLnBrk="1" hangingPunct="1"/>
              <a:t>49</a:t>
            </a:fld>
            <a:endParaRPr lang="es-AR" altLang="es-ES">
              <a:solidFill>
                <a:schemeClr val="tx2"/>
              </a:solidFill>
            </a:endParaRPr>
          </a:p>
        </p:txBody>
      </p:sp>
      <p:sp>
        <p:nvSpPr>
          <p:cNvPr id="45060" name="Rectangle 4"/>
          <p:cNvSpPr>
            <a:spLocks noChangeArrowheads="1"/>
          </p:cNvSpPr>
          <p:nvPr/>
        </p:nvSpPr>
        <p:spPr bwMode="auto">
          <a:xfrm>
            <a:off x="0" y="188913"/>
            <a:ext cx="91440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200" b="1" smtClean="0">
                <a:latin typeface="Times New Roman" pitchFamily="18" charset="0"/>
              </a:rPr>
              <a:t>Ejemplo 1: Solución de la Ecuación de Colebrooke</a:t>
            </a:r>
          </a:p>
        </p:txBody>
      </p:sp>
      <p:sp>
        <p:nvSpPr>
          <p:cNvPr id="45061" name="Rectangle 5"/>
          <p:cNvSpPr>
            <a:spLocks noChangeArrowheads="1"/>
          </p:cNvSpPr>
          <p:nvPr/>
        </p:nvSpPr>
        <p:spPr bwMode="auto">
          <a:xfrm>
            <a:off x="0" y="1412875"/>
            <a:ext cx="914400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eaLnBrk="0" hangingPunct="0">
              <a:defRPr>
                <a:solidFill>
                  <a:schemeClr val="tx1"/>
                </a:solidFill>
                <a:latin typeface="Times New Roman" pitchFamily="18" charset="0"/>
              </a:defRPr>
            </a:lvl1pPr>
            <a:lvl2pPr marL="1428750" indent="-53340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30000"/>
              </a:spcBef>
              <a:buClr>
                <a:srgbClr val="FFFF00"/>
              </a:buClr>
              <a:buFont typeface="Wingdings" pitchFamily="2" charset="2"/>
              <a:buChar char="Ø"/>
              <a:defRPr/>
            </a:pPr>
            <a:r>
              <a:rPr lang="es-AR" altLang="es-ES" sz="2400" b="1" smtClean="0">
                <a:solidFill>
                  <a:schemeClr val="tx2"/>
                </a:solidFill>
                <a:effectLst>
                  <a:outerShdw blurRad="38100" dist="38100" dir="2700000" algn="tl">
                    <a:srgbClr val="000000"/>
                  </a:outerShdw>
                </a:effectLst>
              </a:rPr>
              <a:t>Determinar la Solución de la Ecuación de Colebrook </a:t>
            </a:r>
            <a:r>
              <a:rPr lang="es-ES" altLang="es-ES" sz="2400" b="1" smtClean="0">
                <a:solidFill>
                  <a:schemeClr val="tx2"/>
                </a:solidFill>
                <a:effectLst>
                  <a:outerShdw blurRad="38100" dist="38100" dir="2700000" algn="tl">
                    <a:srgbClr val="000000"/>
                  </a:outerShdw>
                </a:effectLst>
              </a:rPr>
              <a:t>m</a:t>
            </a:r>
            <a:r>
              <a:rPr lang="es-AR" altLang="es-ES" sz="2400" b="1" smtClean="0">
                <a:solidFill>
                  <a:schemeClr val="tx2"/>
                </a:solidFill>
                <a:effectLst>
                  <a:outerShdw blurRad="38100" dist="38100" dir="2700000" algn="tl">
                    <a:srgbClr val="000000"/>
                  </a:outerShdw>
                </a:effectLst>
              </a:rPr>
              <a:t>ediante los métodos de:</a:t>
            </a:r>
          </a:p>
          <a:p>
            <a:pPr lvl="1" algn="just" eaLnBrk="1" hangingPunct="1">
              <a:spcBef>
                <a:spcPct val="30000"/>
              </a:spcBef>
              <a:buClr>
                <a:srgbClr val="FFFF00"/>
              </a:buClr>
              <a:buFont typeface="Wingdings" pitchFamily="2" charset="2"/>
              <a:buChar char="§"/>
              <a:defRPr/>
            </a:pPr>
            <a:r>
              <a:rPr lang="es-AR" altLang="es-ES" sz="2000" b="1" smtClean="0">
                <a:solidFill>
                  <a:schemeClr val="tx2"/>
                </a:solidFill>
                <a:effectLst>
                  <a:outerShdw blurRad="38100" dist="38100" dir="2700000" algn="tl">
                    <a:srgbClr val="000000"/>
                  </a:outerShdw>
                </a:effectLst>
              </a:rPr>
              <a:t>Sustitución Directa o Aproximaciones Sucesivas</a:t>
            </a:r>
          </a:p>
          <a:p>
            <a:pPr lvl="1" algn="just" eaLnBrk="1" hangingPunct="1">
              <a:spcBef>
                <a:spcPct val="30000"/>
              </a:spcBef>
              <a:buClr>
                <a:srgbClr val="FFFF00"/>
              </a:buClr>
              <a:buFont typeface="Wingdings" pitchFamily="2" charset="2"/>
              <a:buChar char="§"/>
              <a:defRPr/>
            </a:pPr>
            <a:r>
              <a:rPr lang="es-AR" altLang="es-ES" sz="2000" b="1" smtClean="0">
                <a:solidFill>
                  <a:schemeClr val="tx2"/>
                </a:solidFill>
                <a:effectLst>
                  <a:outerShdw blurRad="38100" dist="38100" dir="2700000" algn="tl">
                    <a:srgbClr val="000000"/>
                  </a:outerShdw>
                </a:effectLst>
              </a:rPr>
              <a:t>Interpolación Lineal</a:t>
            </a:r>
          </a:p>
          <a:p>
            <a:pPr lvl="1" algn="just" eaLnBrk="1" hangingPunct="1">
              <a:spcBef>
                <a:spcPct val="30000"/>
              </a:spcBef>
              <a:buClr>
                <a:srgbClr val="FFFF00"/>
              </a:buClr>
              <a:buFont typeface="Wingdings" pitchFamily="2" charset="2"/>
              <a:buChar char="§"/>
              <a:defRPr/>
            </a:pPr>
            <a:r>
              <a:rPr lang="es-AR" altLang="es-ES" sz="2000" b="1" smtClean="0">
                <a:solidFill>
                  <a:schemeClr val="tx2"/>
                </a:solidFill>
                <a:effectLst>
                  <a:outerShdw blurRad="38100" dist="38100" dir="2700000" algn="tl">
                    <a:srgbClr val="000000"/>
                  </a:outerShdw>
                </a:effectLst>
              </a:rPr>
              <a:t>Newton-Raphson</a:t>
            </a:r>
          </a:p>
          <a:p>
            <a:pPr algn="just" eaLnBrk="1" hangingPunct="1">
              <a:spcBef>
                <a:spcPct val="30000"/>
              </a:spcBef>
              <a:buClr>
                <a:srgbClr val="FFFF00"/>
              </a:buClr>
              <a:buFont typeface="Wingdings" pitchFamily="2" charset="2"/>
              <a:buChar char="Ø"/>
              <a:defRPr/>
            </a:pPr>
            <a:r>
              <a:rPr lang="es-AR" altLang="es-ES" sz="2400" b="1" smtClean="0">
                <a:solidFill>
                  <a:schemeClr val="tx2"/>
                </a:solidFill>
                <a:effectLst>
                  <a:outerShdw blurRad="38100" dist="38100" dir="2700000" algn="tl">
                    <a:srgbClr val="000000"/>
                  </a:outerShdw>
                </a:effectLst>
              </a:rPr>
              <a:t>Desarrollar una función de MATLAB para resolver ecuaciones no lineales mediante los métodos de sustitución directa, interpolación lineal y Newton-Raphson. </a:t>
            </a:r>
          </a:p>
          <a:p>
            <a:pPr algn="just" eaLnBrk="1" hangingPunct="1">
              <a:spcBef>
                <a:spcPct val="30000"/>
              </a:spcBef>
              <a:buClr>
                <a:srgbClr val="FFFF00"/>
              </a:buClr>
              <a:buFont typeface="Wingdings" pitchFamily="2" charset="2"/>
              <a:buChar char="Ø"/>
              <a:defRPr/>
            </a:pPr>
            <a:r>
              <a:rPr lang="es-AR" altLang="es-ES" sz="2400" b="1" smtClean="0">
                <a:solidFill>
                  <a:schemeClr val="tx2"/>
                </a:solidFill>
                <a:effectLst>
                  <a:outerShdw blurRad="38100" dist="38100" dir="2700000" algn="tl">
                    <a:srgbClr val="000000"/>
                  </a:outerShdw>
                </a:effectLst>
              </a:rPr>
              <a:t>Utilice estas funciones para calcular el factor de fricción de la Ecuación de Colebrook para el flujo a través de una tubería con </a:t>
            </a:r>
            <a:r>
              <a:rPr lang="es-AR" altLang="es-ES" sz="2400" b="1" smtClean="0">
                <a:solidFill>
                  <a:schemeClr val="tx2"/>
                </a:solidFill>
                <a:effectLst>
                  <a:outerShdw blurRad="38100" dist="38100" dir="2700000" algn="tl">
                    <a:srgbClr val="000000"/>
                  </a:outerShdw>
                </a:effectLst>
                <a:sym typeface="Symbol" pitchFamily="18" charset="2"/>
              </a:rPr>
              <a:t></a:t>
            </a:r>
            <a:r>
              <a:rPr lang="es-AR" altLang="es-ES" sz="2400" b="1" smtClean="0">
                <a:solidFill>
                  <a:schemeClr val="tx2"/>
                </a:solidFill>
                <a:effectLst>
                  <a:outerShdw blurRad="38100" dist="38100" dir="2700000" algn="tl">
                    <a:srgbClr val="000000"/>
                  </a:outerShdw>
                </a:effectLst>
              </a:rPr>
              <a:t>/D = 10</a:t>
            </a:r>
            <a:r>
              <a:rPr lang="es-AR" altLang="es-ES" sz="2400" b="1" baseline="30000" smtClean="0">
                <a:solidFill>
                  <a:schemeClr val="tx2"/>
                </a:solidFill>
                <a:effectLst>
                  <a:outerShdw blurRad="38100" dist="38100" dir="2700000" algn="tl">
                    <a:srgbClr val="000000"/>
                  </a:outerShdw>
                </a:effectLst>
              </a:rPr>
              <a:t>−4</a:t>
            </a:r>
            <a:r>
              <a:rPr lang="es-AR" altLang="es-ES" sz="2400" b="1" smtClean="0">
                <a:solidFill>
                  <a:schemeClr val="tx2"/>
                </a:solidFill>
                <a:effectLst>
                  <a:outerShdw blurRad="38100" dist="38100" dir="2700000" algn="tl">
                    <a:srgbClr val="000000"/>
                  </a:outerShdw>
                </a:effectLst>
              </a:rPr>
              <a:t> y Re = 10</a:t>
            </a:r>
            <a:r>
              <a:rPr lang="es-AR" altLang="es-ES" sz="2400" b="1" baseline="30000" smtClean="0">
                <a:solidFill>
                  <a:schemeClr val="tx2"/>
                </a:solidFill>
                <a:effectLst>
                  <a:outerShdw blurRad="38100" dist="38100" dir="2700000" algn="tl">
                    <a:srgbClr val="000000"/>
                  </a:outerShdw>
                </a:effectLst>
              </a:rPr>
              <a:t>5</a:t>
            </a:r>
            <a:r>
              <a:rPr lang="es-AR" altLang="es-ES" sz="2400" b="1" smtClean="0">
                <a:solidFill>
                  <a:schemeClr val="tx2"/>
                </a:solidFill>
                <a:effectLst>
                  <a:outerShdw blurRad="38100" dist="38100" dir="2700000" algn="tl">
                    <a:srgbClr val="000000"/>
                  </a:outerShdw>
                </a:effectLst>
              </a:rPr>
              <a:t>. Compare estos métodos.</a:t>
            </a:r>
          </a:p>
        </p:txBody>
      </p:sp>
      <p:sp>
        <p:nvSpPr>
          <p:cNvPr id="43015"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3016"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3017"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1000" fill="hold"/>
                                        <p:tgtEl>
                                          <p:spTgt spid="45060"/>
                                        </p:tgtEl>
                                        <p:attrNameLst>
                                          <p:attrName>ppt_x</p:attrName>
                                        </p:attrNameLst>
                                      </p:cBhvr>
                                      <p:tavLst>
                                        <p:tav tm="0">
                                          <p:val>
                                            <p:strVal val="0-#ppt_w/2"/>
                                          </p:val>
                                        </p:tav>
                                        <p:tav tm="100000">
                                          <p:val>
                                            <p:strVal val="#ppt_x"/>
                                          </p:val>
                                        </p:tav>
                                      </p:tavLst>
                                    </p:anim>
                                    <p:anim calcmode="lin" valueType="num">
                                      <p:cBhvr additive="base">
                                        <p:cTn id="8" dur="10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1">
                                            <p:txEl>
                                              <p:pRg st="0" end="0"/>
                                            </p:txEl>
                                          </p:spTgt>
                                        </p:tgtEl>
                                        <p:attrNameLst>
                                          <p:attrName>style.visibility</p:attrName>
                                        </p:attrNameLst>
                                      </p:cBhvr>
                                      <p:to>
                                        <p:strVal val="visible"/>
                                      </p:to>
                                    </p:set>
                                    <p:anim calcmode="lin" valueType="num">
                                      <p:cBhvr additive="base">
                                        <p:cTn id="13" dur="1000" fill="hold"/>
                                        <p:tgtEl>
                                          <p:spTgt spid="4506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50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1">
                                            <p:txEl>
                                              <p:pRg st="1" end="1"/>
                                            </p:txEl>
                                          </p:spTgt>
                                        </p:tgtEl>
                                        <p:attrNameLst>
                                          <p:attrName>style.visibility</p:attrName>
                                        </p:attrNameLst>
                                      </p:cBhvr>
                                      <p:to>
                                        <p:strVal val="visible"/>
                                      </p:to>
                                    </p:set>
                                    <p:anim calcmode="lin" valueType="num">
                                      <p:cBhvr additive="base">
                                        <p:cTn id="19" dur="1000" fill="hold"/>
                                        <p:tgtEl>
                                          <p:spTgt spid="4506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50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1">
                                            <p:txEl>
                                              <p:pRg st="2" end="2"/>
                                            </p:txEl>
                                          </p:spTgt>
                                        </p:tgtEl>
                                        <p:attrNameLst>
                                          <p:attrName>style.visibility</p:attrName>
                                        </p:attrNameLst>
                                      </p:cBhvr>
                                      <p:to>
                                        <p:strVal val="visible"/>
                                      </p:to>
                                    </p:set>
                                    <p:anim calcmode="lin" valueType="num">
                                      <p:cBhvr additive="base">
                                        <p:cTn id="25" dur="1000" fill="hold"/>
                                        <p:tgtEl>
                                          <p:spTgt spid="45061">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50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1">
                                            <p:txEl>
                                              <p:pRg st="3" end="3"/>
                                            </p:txEl>
                                          </p:spTgt>
                                        </p:tgtEl>
                                        <p:attrNameLst>
                                          <p:attrName>style.visibility</p:attrName>
                                        </p:attrNameLst>
                                      </p:cBhvr>
                                      <p:to>
                                        <p:strVal val="visible"/>
                                      </p:to>
                                    </p:set>
                                    <p:anim calcmode="lin" valueType="num">
                                      <p:cBhvr additive="base">
                                        <p:cTn id="31" dur="1000" fill="hold"/>
                                        <p:tgtEl>
                                          <p:spTgt spid="45061">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50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1">
                                            <p:txEl>
                                              <p:pRg st="4" end="4"/>
                                            </p:txEl>
                                          </p:spTgt>
                                        </p:tgtEl>
                                        <p:attrNameLst>
                                          <p:attrName>style.visibility</p:attrName>
                                        </p:attrNameLst>
                                      </p:cBhvr>
                                      <p:to>
                                        <p:strVal val="visible"/>
                                      </p:to>
                                    </p:set>
                                    <p:anim calcmode="lin" valueType="num">
                                      <p:cBhvr additive="base">
                                        <p:cTn id="37" dur="1000" fill="hold"/>
                                        <p:tgtEl>
                                          <p:spTgt spid="45061">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50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61">
                                            <p:txEl>
                                              <p:pRg st="5" end="5"/>
                                            </p:txEl>
                                          </p:spTgt>
                                        </p:tgtEl>
                                        <p:attrNameLst>
                                          <p:attrName>style.visibility</p:attrName>
                                        </p:attrNameLst>
                                      </p:cBhvr>
                                      <p:to>
                                        <p:strVal val="visible"/>
                                      </p:to>
                                    </p:set>
                                    <p:anim calcmode="lin" valueType="num">
                                      <p:cBhvr additive="base">
                                        <p:cTn id="43" dur="1000" fill="hold"/>
                                        <p:tgtEl>
                                          <p:spTgt spid="45061">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506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5</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Casos Particulares (I)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1268412"/>
            <a:ext cx="8893175" cy="3888779"/>
          </a:xfrm>
        </p:spPr>
        <p:txBody>
          <a:bodyPr/>
          <a:lstStyle/>
          <a:p>
            <a:pPr marL="449263" indent="-449263" algn="just" eaLnBrk="1" hangingPunct="1">
              <a:lnSpc>
                <a:spcPct val="150000"/>
              </a:lnSpc>
              <a:spcBef>
                <a:spcPts val="0"/>
              </a:spcBef>
              <a:buSzTx/>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Para </a:t>
            </a:r>
            <a:r>
              <a:rPr lang="es-ES" altLang="es-ES" sz="2400" b="1" dirty="0" smtClean="0">
                <a:solidFill>
                  <a:srgbClr val="FFFF00"/>
                </a:solidFill>
                <a:effectLst>
                  <a:outerShdw blurRad="38100" dist="38100" dir="2700000" algn="tl">
                    <a:srgbClr val="000000">
                      <a:alpha val="43137"/>
                    </a:srgbClr>
                  </a:outerShdw>
                </a:effectLst>
                <a:latin typeface="Times New Roman" pitchFamily="18" charset="0"/>
              </a:rPr>
              <a:t>n = 1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resulta:                                 (ecuación lineal)</a:t>
            </a:r>
            <a:endParaRPr lang="es-ES"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446088" indent="0" algn="just" eaLnBrk="1" hangingPunct="1">
              <a:lnSpc>
                <a:spcPct val="150000"/>
              </a:lnSpc>
              <a:spcBef>
                <a:spcPts val="0"/>
              </a:spcBef>
              <a:buSzTx/>
              <a:buNone/>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Tiene </a:t>
            </a:r>
            <a:r>
              <a:rPr lang="es-ES" altLang="es-ES" sz="2400" b="1" dirty="0">
                <a:solidFill>
                  <a:schemeClr val="tx2"/>
                </a:solidFill>
                <a:effectLst>
                  <a:outerShdw blurRad="38100" dist="38100" dir="2700000" algn="tl">
                    <a:srgbClr val="000000">
                      <a:alpha val="43137"/>
                    </a:srgbClr>
                  </a:outerShdw>
                </a:effectLst>
                <a:latin typeface="Times New Roman" pitchFamily="18" charset="0"/>
              </a:rPr>
              <a:t>por solución:                 siempre y cuando </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a:solidFill>
                  <a:srgbClr val="FFFF00"/>
                </a:solidFill>
                <a:effectLst>
                  <a:outerShdw blurRad="38100" dist="38100" dir="2700000" algn="tl">
                    <a:srgbClr val="000000">
                      <a:alpha val="43137"/>
                    </a:srgbClr>
                  </a:outerShdw>
                </a:effectLst>
                <a:latin typeface="Times New Roman" pitchFamily="18" charset="0"/>
              </a:rPr>
              <a:t>0</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rPr>
              <a:t> </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0 </a:t>
            </a:r>
            <a:endParaRPr lang="es-ES" altLang="es-ES" sz="2400" b="1" dirty="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endParaRPr>
          </a:p>
          <a:p>
            <a:pPr marL="449263" indent="-449263" algn="just" eaLnBrk="1" hangingPunct="1">
              <a:lnSpc>
                <a:spcPct val="150000"/>
              </a:lnSpc>
              <a:spcBef>
                <a:spcPts val="0"/>
              </a:spcBef>
              <a:buSzTx/>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Para </a:t>
            </a:r>
            <a:r>
              <a:rPr lang="es-ES" altLang="es-ES" sz="2400" b="1" dirty="0">
                <a:solidFill>
                  <a:srgbClr val="FFFF00"/>
                </a:solidFill>
                <a:effectLst>
                  <a:outerShdw blurRad="38100" dist="38100" dir="2700000" algn="tl">
                    <a:srgbClr val="000000">
                      <a:alpha val="43137"/>
                    </a:srgbClr>
                  </a:outerShdw>
                </a:effectLst>
                <a:latin typeface="Times New Roman" pitchFamily="18" charset="0"/>
              </a:rPr>
              <a:t>n = </a:t>
            </a:r>
            <a:r>
              <a:rPr lang="es-ES" altLang="es-ES" sz="2400" b="1" dirty="0" smtClean="0">
                <a:solidFill>
                  <a:srgbClr val="FFFF00"/>
                </a:solidFill>
                <a:effectLst>
                  <a:outerShdw blurRad="38100" dist="38100" dir="2700000" algn="tl">
                    <a:srgbClr val="000000">
                      <a:alpha val="43137"/>
                    </a:srgbClr>
                  </a:outerShdw>
                </a:effectLst>
                <a:latin typeface="Times New Roman" pitchFamily="18" charset="0"/>
              </a:rPr>
              <a:t>2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resulta</a:t>
            </a:r>
            <a:r>
              <a:rPr lang="es-ES" altLang="es-ES" sz="2400" b="1" dirty="0" smtClean="0">
                <a:effectLst>
                  <a:outerShdw blurRad="38100" dist="38100" dir="2700000" algn="tl">
                    <a:srgbClr val="000000">
                      <a:alpha val="43137"/>
                    </a:srgbClr>
                  </a:outerShdw>
                </a:effectLst>
                <a:latin typeface="Times New Roman" pitchFamily="18" charset="0"/>
              </a:rPr>
              <a:t>: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(ecuación no lineal)</a:t>
            </a:r>
          </a:p>
          <a:p>
            <a:pPr marL="446088" indent="0" algn="just" eaLnBrk="1" hangingPunct="1">
              <a:lnSpc>
                <a:spcPct val="150000"/>
              </a:lnSpc>
              <a:spcBef>
                <a:spcPts val="0"/>
              </a:spcBef>
              <a:buSzTx/>
              <a:buNone/>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Sus dos raíces se obtiene aplicando la resolvente:</a:t>
            </a:r>
          </a:p>
          <a:p>
            <a:pPr marL="446088" indent="0" algn="just" eaLnBrk="1" hangingPunct="1">
              <a:lnSpc>
                <a:spcPct val="150000"/>
              </a:lnSpc>
              <a:spcBef>
                <a:spcPts val="0"/>
              </a:spcBef>
              <a:buSzTx/>
              <a:buNone/>
              <a:defRPr/>
            </a:pPr>
            <a:endParaRPr lang="es-ES"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446088" indent="0" algn="just" eaLnBrk="1" hangingPunct="1">
              <a:lnSpc>
                <a:spcPct val="150000"/>
              </a:lnSpc>
              <a:spcBef>
                <a:spcPts val="0"/>
              </a:spcBef>
              <a:buSzTx/>
              <a:buNone/>
              <a:defRPr/>
            </a:pPr>
            <a:endParaRPr lang="es-ES"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446088" indent="0" algn="just" eaLnBrk="1" hangingPunct="1">
              <a:lnSpc>
                <a:spcPct val="150000"/>
              </a:lnSpc>
              <a:spcBef>
                <a:spcPts val="0"/>
              </a:spcBef>
              <a:buSzTx/>
              <a:buNone/>
              <a:defRPr/>
            </a:pPr>
            <a:r>
              <a:rPr lang="es-ES" altLang="es-ES" sz="2400" b="1" dirty="0">
                <a:solidFill>
                  <a:schemeClr val="tx2"/>
                </a:solidFill>
                <a:effectLst>
                  <a:outerShdw blurRad="38100" dist="38100" dir="2700000" algn="tl">
                    <a:srgbClr val="000000">
                      <a:alpha val="43137"/>
                    </a:srgbClr>
                  </a:outerShdw>
                </a:effectLst>
                <a:latin typeface="Times New Roman" pitchFamily="18" charset="0"/>
              </a:rPr>
              <a:t>siempre y cuando </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a:solidFill>
                  <a:srgbClr val="FFFF00"/>
                </a:solidFill>
                <a:effectLst>
                  <a:outerShdw blurRad="38100" dist="38100" dir="2700000" algn="tl">
                    <a:srgbClr val="000000">
                      <a:alpha val="43137"/>
                    </a:srgbClr>
                  </a:outerShdw>
                </a:effectLst>
                <a:latin typeface="Times New Roman" pitchFamily="18" charset="0"/>
              </a:rPr>
              <a:t>0</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rPr>
              <a:t> </a:t>
            </a:r>
            <a:r>
              <a:rPr lang="es-ES" altLang="es-ES" sz="2400" b="1" i="1" dirty="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 0 </a:t>
            </a:r>
            <a:endParaRPr lang="es-ES" altLang="es-ES" sz="2400" b="1" dirty="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endParaRPr>
          </a:p>
          <a:p>
            <a:pPr marL="446088" indent="0" algn="just" eaLnBrk="1" hangingPunct="1">
              <a:lnSpc>
                <a:spcPct val="150000"/>
              </a:lnSpc>
              <a:spcBef>
                <a:spcPts val="0"/>
              </a:spcBef>
              <a:buSzTx/>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446088" indent="0" algn="just" eaLnBrk="1" hangingPunct="1">
              <a:lnSpc>
                <a:spcPct val="150000"/>
              </a:lnSpc>
              <a:spcBef>
                <a:spcPts val="0"/>
              </a:spcBef>
              <a:buSzTx/>
              <a:buNone/>
              <a:defRPr/>
            </a:pPr>
            <a:endParaRPr lang="es-ES" altLang="es-ES" sz="2400" b="1" dirty="0" smtClean="0">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0" name="Object 10"/>
          <p:cNvGraphicFramePr>
            <a:graphicFrameLocks noChangeAspect="1"/>
          </p:cNvGraphicFramePr>
          <p:nvPr>
            <p:extLst>
              <p:ext uri="{D42A27DB-BD31-4B8C-83A1-F6EECF244321}">
                <p14:modId xmlns:p14="http://schemas.microsoft.com/office/powerpoint/2010/main" val="4294887214"/>
              </p:ext>
            </p:extLst>
          </p:nvPr>
        </p:nvGraphicFramePr>
        <p:xfrm>
          <a:off x="3275856" y="1412776"/>
          <a:ext cx="2406650" cy="461962"/>
        </p:xfrm>
        <a:graphic>
          <a:graphicData uri="http://schemas.openxmlformats.org/presentationml/2006/ole">
            <mc:AlternateContent xmlns:mc="http://schemas.openxmlformats.org/markup-compatibility/2006">
              <mc:Choice xmlns:v="urn:schemas-microsoft-com:vml" Requires="v">
                <p:oleObj spid="_x0000_s41189" name="Equation" r:id="rId3" imgW="1320480" imgH="253800" progId="Equation.DSMT4">
                  <p:embed/>
                </p:oleObj>
              </mc:Choice>
              <mc:Fallback>
                <p:oleObj name="Equation" r:id="rId3" imgW="1320480" imgH="253800" progId="Equation.DSMT4">
                  <p:embed/>
                  <p:pic>
                    <p:nvPicPr>
                      <p:cNvPr id="0" name=""/>
                      <p:cNvPicPr>
                        <a:picLocks noChangeAspect="1" noChangeArrowheads="1"/>
                      </p:cNvPicPr>
                      <p:nvPr/>
                    </p:nvPicPr>
                    <p:blipFill>
                      <a:blip r:embed="rId4"/>
                      <a:srcRect/>
                      <a:stretch>
                        <a:fillRect/>
                      </a:stretch>
                    </p:blipFill>
                    <p:spPr bwMode="auto">
                      <a:xfrm>
                        <a:off x="3275856" y="1412776"/>
                        <a:ext cx="240665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90108595"/>
              </p:ext>
            </p:extLst>
          </p:nvPr>
        </p:nvGraphicFramePr>
        <p:xfrm>
          <a:off x="3275856" y="2534989"/>
          <a:ext cx="3216275" cy="461963"/>
        </p:xfrm>
        <a:graphic>
          <a:graphicData uri="http://schemas.openxmlformats.org/presentationml/2006/ole">
            <mc:AlternateContent xmlns:mc="http://schemas.openxmlformats.org/markup-compatibility/2006">
              <mc:Choice xmlns:v="urn:schemas-microsoft-com:vml" Requires="v">
                <p:oleObj spid="_x0000_s41190" name="Equation" r:id="rId5" imgW="1765080" imgH="253800" progId="Equation.DSMT4">
                  <p:embed/>
                </p:oleObj>
              </mc:Choice>
              <mc:Fallback>
                <p:oleObj name="Equation" r:id="rId5" imgW="1765080" imgH="253800" progId="Equation.DSMT4">
                  <p:embed/>
                  <p:pic>
                    <p:nvPicPr>
                      <p:cNvPr id="0" name=""/>
                      <p:cNvPicPr>
                        <a:picLocks noChangeAspect="1" noChangeArrowheads="1"/>
                      </p:cNvPicPr>
                      <p:nvPr/>
                    </p:nvPicPr>
                    <p:blipFill>
                      <a:blip r:embed="rId6"/>
                      <a:srcRect/>
                      <a:stretch>
                        <a:fillRect/>
                      </a:stretch>
                    </p:blipFill>
                    <p:spPr bwMode="auto">
                      <a:xfrm>
                        <a:off x="3275856" y="2534989"/>
                        <a:ext cx="3216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3258363786"/>
              </p:ext>
            </p:extLst>
          </p:nvPr>
        </p:nvGraphicFramePr>
        <p:xfrm>
          <a:off x="3419872" y="1772816"/>
          <a:ext cx="1041400" cy="808037"/>
        </p:xfrm>
        <a:graphic>
          <a:graphicData uri="http://schemas.openxmlformats.org/presentationml/2006/ole">
            <mc:AlternateContent xmlns:mc="http://schemas.openxmlformats.org/markup-compatibility/2006">
              <mc:Choice xmlns:v="urn:schemas-microsoft-com:vml" Requires="v">
                <p:oleObj spid="_x0000_s41191" name="Equation" r:id="rId7" imgW="571320" imgH="444240" progId="Equation.DSMT4">
                  <p:embed/>
                </p:oleObj>
              </mc:Choice>
              <mc:Fallback>
                <p:oleObj name="Equation" r:id="rId7" imgW="571320" imgH="444240" progId="Equation.DSMT4">
                  <p:embed/>
                  <p:pic>
                    <p:nvPicPr>
                      <p:cNvPr id="0" name=""/>
                      <p:cNvPicPr>
                        <a:picLocks noChangeAspect="1" noChangeArrowheads="1"/>
                      </p:cNvPicPr>
                      <p:nvPr/>
                    </p:nvPicPr>
                    <p:blipFill>
                      <a:blip r:embed="rId8"/>
                      <a:srcRect/>
                      <a:stretch>
                        <a:fillRect/>
                      </a:stretch>
                    </p:blipFill>
                    <p:spPr bwMode="auto">
                      <a:xfrm>
                        <a:off x="3419872" y="1772816"/>
                        <a:ext cx="104140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290476369"/>
              </p:ext>
            </p:extLst>
          </p:nvPr>
        </p:nvGraphicFramePr>
        <p:xfrm>
          <a:off x="3131840" y="3655615"/>
          <a:ext cx="2892425" cy="925513"/>
        </p:xfrm>
        <a:graphic>
          <a:graphicData uri="http://schemas.openxmlformats.org/presentationml/2006/ole">
            <mc:AlternateContent xmlns:mc="http://schemas.openxmlformats.org/markup-compatibility/2006">
              <mc:Choice xmlns:v="urn:schemas-microsoft-com:vml" Requires="v">
                <p:oleObj spid="_x0000_s41192" name="Equation" r:id="rId9" imgW="1587240" imgH="507960" progId="Equation.DSMT4">
                  <p:embed/>
                </p:oleObj>
              </mc:Choice>
              <mc:Fallback>
                <p:oleObj name="Equation" r:id="rId9" imgW="1587240" imgH="507960" progId="Equation.DSMT4">
                  <p:embed/>
                  <p:pic>
                    <p:nvPicPr>
                      <p:cNvPr id="0" name=""/>
                      <p:cNvPicPr>
                        <a:picLocks noChangeAspect="1" noChangeArrowheads="1"/>
                      </p:cNvPicPr>
                      <p:nvPr/>
                    </p:nvPicPr>
                    <p:blipFill>
                      <a:blip r:embed="rId10"/>
                      <a:srcRect/>
                      <a:stretch>
                        <a:fillRect/>
                      </a:stretch>
                    </p:blipFill>
                    <p:spPr bwMode="auto">
                      <a:xfrm>
                        <a:off x="3131840" y="3655615"/>
                        <a:ext cx="2892425"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787103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10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ppt_x"/>
                                          </p:val>
                                        </p:tav>
                                        <p:tav tm="100000">
                                          <p:val>
                                            <p:strVal val="#ppt_x"/>
                                          </p:val>
                                        </p:tav>
                                      </p:tavLst>
                                    </p:anim>
                                    <p:anim calcmode="lin" valueType="num">
                                      <p:cBhvr additive="base">
                                        <p:cTn id="20"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1" end="1"/>
                                            </p:txEl>
                                          </p:spTgt>
                                        </p:tgtEl>
                                        <p:attrNameLst>
                                          <p:attrName>style.visibility</p:attrName>
                                        </p:attrNameLst>
                                      </p:cBhvr>
                                      <p:to>
                                        <p:strVal val="visible"/>
                                      </p:to>
                                    </p:set>
                                    <p:anim calcmode="lin" valueType="num">
                                      <p:cBhvr additive="base">
                                        <p:cTn id="25" dur="10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2" end="2"/>
                                            </p:txEl>
                                          </p:spTgt>
                                        </p:tgtEl>
                                        <p:attrNameLst>
                                          <p:attrName>style.visibility</p:attrName>
                                        </p:attrNameLst>
                                      </p:cBhvr>
                                      <p:to>
                                        <p:strVal val="visible"/>
                                      </p:to>
                                    </p:set>
                                    <p:anim calcmode="lin" valueType="num">
                                      <p:cBhvr additive="base">
                                        <p:cTn id="37" dur="10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0643">
                                            <p:txEl>
                                              <p:pRg st="3" end="3"/>
                                            </p:txEl>
                                          </p:spTgt>
                                        </p:tgtEl>
                                        <p:attrNameLst>
                                          <p:attrName>style.visibility</p:attrName>
                                        </p:attrNameLst>
                                      </p:cBhvr>
                                      <p:to>
                                        <p:strVal val="visible"/>
                                      </p:to>
                                    </p:set>
                                    <p:anim calcmode="lin" valueType="num">
                                      <p:cBhvr additive="base">
                                        <p:cTn id="49" dur="10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0643">
                                            <p:txEl>
                                              <p:pRg st="6" end="6"/>
                                            </p:txEl>
                                          </p:spTgt>
                                        </p:tgtEl>
                                        <p:attrNameLst>
                                          <p:attrName>style.visibility</p:attrName>
                                        </p:attrNameLst>
                                      </p:cBhvr>
                                      <p:to>
                                        <p:strVal val="visible"/>
                                      </p:to>
                                    </p:set>
                                    <p:anim calcmode="lin" valueType="num">
                                      <p:cBhvr additive="base">
                                        <p:cTn id="55" dur="1000" fill="hold"/>
                                        <p:tgtEl>
                                          <p:spTgt spid="240643">
                                            <p:txEl>
                                              <p:pRg st="6" end="6"/>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40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7E456970-D3E0-4370-8AD5-F68C674F24B4}"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1E0460B-3748-47BA-A57A-BE1F21042DF4}" type="slidenum">
              <a:rPr lang="es-AR" altLang="es-ES">
                <a:solidFill>
                  <a:schemeClr val="tx2"/>
                </a:solidFill>
              </a:rPr>
              <a:pPr eaLnBrk="1" hangingPunct="1"/>
              <a:t>50</a:t>
            </a:fld>
            <a:endParaRPr lang="es-AR" altLang="es-ES">
              <a:solidFill>
                <a:schemeClr val="tx2"/>
              </a:solidFill>
            </a:endParaRPr>
          </a:p>
        </p:txBody>
      </p:sp>
      <p:sp>
        <p:nvSpPr>
          <p:cNvPr id="4403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403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403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9159" name="Rectangle 7"/>
          <p:cNvSpPr>
            <a:spLocks noChangeArrowheads="1"/>
          </p:cNvSpPr>
          <p:nvPr/>
        </p:nvSpPr>
        <p:spPr bwMode="auto">
          <a:xfrm>
            <a:off x="0" y="0"/>
            <a:ext cx="9144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endParaRPr lang="es-ES" altLang="es-ES" sz="3200" b="1" smtClean="0">
              <a:latin typeface="Times New Roman" pitchFamily="18" charset="0"/>
            </a:endParaRPr>
          </a:p>
        </p:txBody>
      </p:sp>
      <p:sp>
        <p:nvSpPr>
          <p:cNvPr id="49160" name="Rectangle 8"/>
          <p:cNvSpPr>
            <a:spLocks noChangeArrowheads="1"/>
          </p:cNvSpPr>
          <p:nvPr/>
        </p:nvSpPr>
        <p:spPr bwMode="auto">
          <a:xfrm>
            <a:off x="0" y="549275"/>
            <a:ext cx="91440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sz="2400" b="1">
                <a:solidFill>
                  <a:schemeClr val="tx2"/>
                </a:solidFill>
                <a:effectLst>
                  <a:outerShdw blurRad="38100" dist="38100" dir="2700000" algn="tl">
                    <a:srgbClr val="000000"/>
                  </a:outerShdw>
                </a:effectLst>
              </a:rPr>
              <a:t>Calculating the friction factor from the Colebrook equation</a:t>
            </a:r>
          </a:p>
          <a:p>
            <a:pPr>
              <a:spcBef>
                <a:spcPct val="50000"/>
              </a:spcBef>
              <a:defRPr/>
            </a:pPr>
            <a:r>
              <a:rPr lang="en-US" altLang="es-ES" sz="2400" b="1">
                <a:solidFill>
                  <a:schemeClr val="tx2"/>
                </a:solidFill>
                <a:effectLst>
                  <a:outerShdw blurRad="38100" dist="38100" dir="2700000" algn="tl">
                    <a:srgbClr val="000000"/>
                  </a:outerShdw>
                </a:effectLst>
              </a:rPr>
              <a:t> Reynolds No. = 1e5</a:t>
            </a:r>
          </a:p>
          <a:p>
            <a:pPr>
              <a:spcBef>
                <a:spcPct val="50000"/>
              </a:spcBef>
              <a:defRPr/>
            </a:pPr>
            <a:r>
              <a:rPr lang="en-US" altLang="es-ES" sz="2400" b="1">
                <a:solidFill>
                  <a:schemeClr val="tx2"/>
                </a:solidFill>
                <a:effectLst>
                  <a:outerShdw blurRad="38100" dist="38100" dir="2700000" algn="tl">
                    <a:srgbClr val="000000"/>
                  </a:outerShdw>
                </a:effectLst>
              </a:rPr>
              <a:t> Relative roughness = 1e-4</a:t>
            </a:r>
          </a:p>
          <a:p>
            <a:pPr>
              <a:spcBef>
                <a:spcPct val="50000"/>
              </a:spcBef>
              <a:defRPr/>
            </a:pPr>
            <a:r>
              <a:rPr lang="en-US" altLang="es-ES" sz="2400" b="1">
                <a:solidFill>
                  <a:schemeClr val="tx2"/>
                </a:solidFill>
                <a:effectLst>
                  <a:outerShdw blurRad="38100" dist="38100" dir="2700000" algn="tl">
                    <a:srgbClr val="000000"/>
                  </a:outerShdw>
                </a:effectLst>
              </a:rPr>
              <a:t> 1 ) Successive substitution</a:t>
            </a:r>
          </a:p>
          <a:p>
            <a:pPr>
              <a:spcBef>
                <a:spcPct val="50000"/>
              </a:spcBef>
              <a:defRPr/>
            </a:pPr>
            <a:r>
              <a:rPr lang="en-US" altLang="es-ES" sz="2400" b="1">
                <a:solidFill>
                  <a:schemeClr val="tx2"/>
                </a:solidFill>
                <a:effectLst>
                  <a:outerShdw blurRad="38100" dist="38100" dir="2700000" algn="tl">
                    <a:srgbClr val="000000"/>
                  </a:outerShdw>
                </a:effectLst>
              </a:rPr>
              <a:t> 2 ) Linear Interpolation</a:t>
            </a:r>
          </a:p>
          <a:p>
            <a:pPr>
              <a:spcBef>
                <a:spcPct val="50000"/>
              </a:spcBef>
              <a:defRPr/>
            </a:pPr>
            <a:r>
              <a:rPr lang="en-US" altLang="es-ES" sz="2400" b="1">
                <a:solidFill>
                  <a:schemeClr val="tx2"/>
                </a:solidFill>
                <a:effectLst>
                  <a:outerShdw blurRad="38100" dist="38100" dir="2700000" algn="tl">
                    <a:srgbClr val="000000"/>
                  </a:outerShdw>
                </a:effectLst>
              </a:rPr>
              <a:t> 3 ) Newton Raphson</a:t>
            </a:r>
          </a:p>
          <a:p>
            <a:pPr>
              <a:spcBef>
                <a:spcPct val="50000"/>
              </a:spcBef>
              <a:defRPr/>
            </a:pPr>
            <a:r>
              <a:rPr lang="en-US" altLang="es-ES" sz="2400" b="1">
                <a:solidFill>
                  <a:schemeClr val="tx2"/>
                </a:solidFill>
                <a:effectLst>
                  <a:outerShdw blurRad="38100" dist="38100" dir="2700000" algn="tl">
                    <a:srgbClr val="000000"/>
                  </a:outerShdw>
                </a:effectLst>
              </a:rPr>
              <a:t> 0 ) Exit</a:t>
            </a:r>
          </a:p>
          <a:p>
            <a:pPr>
              <a:spcBef>
                <a:spcPct val="50000"/>
              </a:spcBef>
              <a:defRPr/>
            </a:pPr>
            <a:r>
              <a:rPr lang="en-US" altLang="es-ES" sz="2400" b="1">
                <a:solidFill>
                  <a:schemeClr val="tx2"/>
                </a:solidFill>
                <a:effectLst>
                  <a:outerShdw blurRad="38100" dist="38100" dir="2700000" algn="tl">
                    <a:srgbClr val="000000"/>
                  </a:outerShdw>
                </a:effectLst>
              </a:rPr>
              <a:t> Choose the method of solution : 1</a:t>
            </a:r>
          </a:p>
          <a:p>
            <a:pPr>
              <a:spcBef>
                <a:spcPct val="50000"/>
              </a:spcBef>
              <a:defRPr/>
            </a:pPr>
            <a:r>
              <a:rPr lang="en-US" altLang="es-ES" sz="2400" b="1">
                <a:solidFill>
                  <a:schemeClr val="tx2"/>
                </a:solidFill>
                <a:effectLst>
                  <a:outerShdw blurRad="38100" dist="38100" dir="2700000" algn="tl">
                    <a:srgbClr val="000000"/>
                  </a:outerShdw>
                </a:effectLst>
              </a:rPr>
              <a:t> Function containing the Colebrook equation : 'Colebrookg'</a:t>
            </a:r>
          </a:p>
          <a:p>
            <a:pPr>
              <a:spcBef>
                <a:spcPct val="50000"/>
              </a:spcBef>
              <a:defRPr/>
            </a:pPr>
            <a:r>
              <a:rPr lang="en-US" altLang="es-ES" sz="2400" b="1">
                <a:solidFill>
                  <a:schemeClr val="tx2"/>
                </a:solidFill>
                <a:effectLst>
                  <a:outerShdw blurRad="38100" dist="38100" dir="2700000" algn="tl">
                    <a:srgbClr val="000000"/>
                  </a:outerShdw>
                </a:effectLst>
              </a:rPr>
              <a:t> Starting value = 0.01</a:t>
            </a:r>
            <a:endParaRPr lang="es-ES" altLang="es-ES" sz="2400" b="1">
              <a:solidFill>
                <a:schemeClr val="tx2"/>
              </a:solidFill>
              <a:effectLst>
                <a:outerShdw blurRad="38100" dist="38100" dir="2700000" algn="tl">
                  <a:srgbClr val="000000"/>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59"/>
                                        </p:tgtEl>
                                        <p:attrNameLst>
                                          <p:attrName>style.visibility</p:attrName>
                                        </p:attrNameLst>
                                      </p:cBhvr>
                                      <p:to>
                                        <p:strVal val="visible"/>
                                      </p:to>
                                    </p:set>
                                    <p:anim calcmode="lin" valueType="num">
                                      <p:cBhvr additive="base">
                                        <p:cTn id="7" dur="1000" fill="hold"/>
                                        <p:tgtEl>
                                          <p:spTgt spid="49159"/>
                                        </p:tgtEl>
                                        <p:attrNameLst>
                                          <p:attrName>ppt_x</p:attrName>
                                        </p:attrNameLst>
                                      </p:cBhvr>
                                      <p:tavLst>
                                        <p:tav tm="0">
                                          <p:val>
                                            <p:strVal val="0-#ppt_w/2"/>
                                          </p:val>
                                        </p:tav>
                                        <p:tav tm="100000">
                                          <p:val>
                                            <p:strVal val="#ppt_x"/>
                                          </p:val>
                                        </p:tav>
                                      </p:tavLst>
                                    </p:anim>
                                    <p:anim calcmode="lin" valueType="num">
                                      <p:cBhvr additive="base">
                                        <p:cTn id="8" dur="1000" fill="hold"/>
                                        <p:tgtEl>
                                          <p:spTgt spid="491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60"/>
                                        </p:tgtEl>
                                        <p:attrNameLst>
                                          <p:attrName>style.visibility</p:attrName>
                                        </p:attrNameLst>
                                      </p:cBhvr>
                                      <p:to>
                                        <p:strVal val="visible"/>
                                      </p:to>
                                    </p:set>
                                    <p:anim calcmode="lin" valueType="num">
                                      <p:cBhvr additive="base">
                                        <p:cTn id="13" dur="1000" fill="hold"/>
                                        <p:tgtEl>
                                          <p:spTgt spid="49160"/>
                                        </p:tgtEl>
                                        <p:attrNameLst>
                                          <p:attrName>ppt_x</p:attrName>
                                        </p:attrNameLst>
                                      </p:cBhvr>
                                      <p:tavLst>
                                        <p:tav tm="0">
                                          <p:val>
                                            <p:strVal val="#ppt_x"/>
                                          </p:val>
                                        </p:tav>
                                        <p:tav tm="100000">
                                          <p:val>
                                            <p:strVal val="#ppt_x"/>
                                          </p:val>
                                        </p:tav>
                                      </p:tavLst>
                                    </p:anim>
                                    <p:anim calcmode="lin" valueType="num">
                                      <p:cBhvr additive="base">
                                        <p:cTn id="14" dur="1000" fill="hold"/>
                                        <p:tgtEl>
                                          <p:spTgt spid="49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P spid="491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586B045F-850C-4FFC-9E0C-D35099C77DCE}"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63FAEDE-4A44-4ACC-8C97-FE21AE8DD0E2}" type="slidenum">
              <a:rPr lang="es-AR" altLang="es-ES">
                <a:solidFill>
                  <a:schemeClr val="tx2"/>
                </a:solidFill>
              </a:rPr>
              <a:pPr eaLnBrk="1" hangingPunct="1"/>
              <a:t>51</a:t>
            </a:fld>
            <a:endParaRPr lang="es-AR" altLang="es-ES">
              <a:solidFill>
                <a:schemeClr val="tx2"/>
              </a:solidFill>
            </a:endParaRPr>
          </a:p>
        </p:txBody>
      </p:sp>
      <p:sp>
        <p:nvSpPr>
          <p:cNvPr id="53252" name="Rectangle 4"/>
          <p:cNvSpPr>
            <a:spLocks noChangeArrowheads="1"/>
          </p:cNvSpPr>
          <p:nvPr/>
        </p:nvSpPr>
        <p:spPr bwMode="auto">
          <a:xfrm>
            <a:off x="395288" y="981075"/>
            <a:ext cx="777716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s-ES" sz="2400" b="1">
                <a:solidFill>
                  <a:schemeClr val="tx2"/>
                </a:solidFill>
                <a:effectLst>
                  <a:outerShdw blurRad="38100" dist="38100" dir="2700000" algn="tl">
                    <a:srgbClr val="000000"/>
                  </a:outerShdw>
                </a:effectLst>
              </a:rPr>
              <a:t>Iteration x g(x)</a:t>
            </a:r>
          </a:p>
          <a:p>
            <a:pPr>
              <a:defRPr/>
            </a:pPr>
            <a:r>
              <a:rPr lang="en-US" altLang="es-ES" sz="2400" b="1">
                <a:solidFill>
                  <a:schemeClr val="tx2"/>
                </a:solidFill>
                <a:effectLst>
                  <a:outerShdw blurRad="38100" dist="38100" dir="2700000" algn="tl">
                    <a:srgbClr val="000000"/>
                  </a:outerShdw>
                </a:effectLst>
              </a:rPr>
              <a:t>    1          0.01     0.0201683 </a:t>
            </a:r>
          </a:p>
          <a:p>
            <a:pPr>
              <a:defRPr/>
            </a:pPr>
            <a:r>
              <a:rPr lang="en-US" altLang="es-ES" sz="2400" b="1">
                <a:solidFill>
                  <a:schemeClr val="tx2"/>
                </a:solidFill>
                <a:effectLst>
                  <a:outerShdw blurRad="38100" dist="38100" dir="2700000" algn="tl">
                    <a:srgbClr val="000000"/>
                  </a:outerShdw>
                </a:effectLst>
              </a:rPr>
              <a:t>    2     0.0201683     0.0187204 </a:t>
            </a:r>
          </a:p>
          <a:p>
            <a:pPr>
              <a:defRPr/>
            </a:pPr>
            <a:r>
              <a:rPr lang="en-US" altLang="es-ES" sz="2400" b="1">
                <a:solidFill>
                  <a:schemeClr val="tx2"/>
                </a:solidFill>
                <a:effectLst>
                  <a:outerShdw blurRad="38100" dist="38100" dir="2700000" algn="tl">
                    <a:srgbClr val="000000"/>
                  </a:outerShdw>
                </a:effectLst>
              </a:rPr>
              <a:t>    3     0.0187204     0.0188639 </a:t>
            </a:r>
          </a:p>
          <a:p>
            <a:pPr>
              <a:defRPr/>
            </a:pPr>
            <a:r>
              <a:rPr lang="en-US" altLang="es-ES" sz="2400" b="1">
                <a:solidFill>
                  <a:schemeClr val="tx2"/>
                </a:solidFill>
                <a:effectLst>
                  <a:outerShdw blurRad="38100" dist="38100" dir="2700000" algn="tl">
                    <a:srgbClr val="000000"/>
                  </a:outerShdw>
                </a:effectLst>
              </a:rPr>
              <a:t>    4     0.0188639     0.0188491 </a:t>
            </a:r>
          </a:p>
          <a:p>
            <a:pPr>
              <a:defRPr/>
            </a:pPr>
            <a:r>
              <a:rPr lang="en-US" altLang="es-ES" sz="2400" b="1">
                <a:solidFill>
                  <a:schemeClr val="tx2"/>
                </a:solidFill>
                <a:effectLst>
                  <a:outerShdw blurRad="38100" dist="38100" dir="2700000" algn="tl">
                    <a:srgbClr val="000000"/>
                  </a:outerShdw>
                </a:effectLst>
              </a:rPr>
              <a:t>    5     0.0188491     0.0188506 </a:t>
            </a:r>
          </a:p>
          <a:p>
            <a:pPr>
              <a:defRPr/>
            </a:pPr>
            <a:r>
              <a:rPr lang="en-US" altLang="es-ES" sz="2400" b="1">
                <a:solidFill>
                  <a:schemeClr val="tx2"/>
                </a:solidFill>
                <a:effectLst>
                  <a:outerShdw blurRad="38100" dist="38100" dir="2700000" algn="tl">
                    <a:srgbClr val="000000"/>
                  </a:outerShdw>
                </a:effectLst>
              </a:rPr>
              <a:t>    6     0.0188506     0.0188505 </a:t>
            </a:r>
          </a:p>
          <a:p>
            <a:pPr>
              <a:defRPr/>
            </a:pPr>
            <a:endParaRPr lang="en-US" altLang="es-ES" sz="2400" b="1">
              <a:solidFill>
                <a:schemeClr val="tx2"/>
              </a:solidFill>
              <a:effectLst>
                <a:outerShdw blurRad="38100" dist="38100" dir="2700000" algn="tl">
                  <a:srgbClr val="000000"/>
                </a:outerShdw>
              </a:effectLst>
            </a:endParaRPr>
          </a:p>
          <a:p>
            <a:pPr>
              <a:defRPr/>
            </a:pPr>
            <a:r>
              <a:rPr lang="en-US" altLang="es-ES" sz="2400" b="1">
                <a:solidFill>
                  <a:schemeClr val="tx2"/>
                </a:solidFill>
                <a:effectLst>
                  <a:outerShdw blurRad="38100" dist="38100" dir="2700000" algn="tl">
                    <a:srgbClr val="000000"/>
                  </a:outerShdw>
                </a:effectLst>
              </a:rPr>
              <a:t> f = 0.0189</a:t>
            </a:r>
            <a:endParaRPr lang="es-ES" altLang="es-ES" sz="2400" b="1">
              <a:solidFill>
                <a:schemeClr val="tx2"/>
              </a:solidFill>
              <a:effectLst>
                <a:outerShdw blurRad="38100" dist="38100" dir="2700000" algn="tl">
                  <a:srgbClr val="000000"/>
                </a:outerShdw>
              </a:effectLst>
            </a:endParaRPr>
          </a:p>
        </p:txBody>
      </p:sp>
      <p:sp>
        <p:nvSpPr>
          <p:cNvPr id="53253" name="Rectangle 5"/>
          <p:cNvSpPr>
            <a:spLocks noChangeArrowheads="1"/>
          </p:cNvSpPr>
          <p:nvPr/>
        </p:nvSpPr>
        <p:spPr bwMode="auto">
          <a:xfrm>
            <a:off x="0" y="188913"/>
            <a:ext cx="91440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p>
        </p:txBody>
      </p:sp>
      <p:sp>
        <p:nvSpPr>
          <p:cNvPr id="45063"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5064"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5065"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1000" fill="hold"/>
                                        <p:tgtEl>
                                          <p:spTgt spid="53253"/>
                                        </p:tgtEl>
                                        <p:attrNameLst>
                                          <p:attrName>ppt_x</p:attrName>
                                        </p:attrNameLst>
                                      </p:cBhvr>
                                      <p:tavLst>
                                        <p:tav tm="0">
                                          <p:val>
                                            <p:strVal val="0-#ppt_w/2"/>
                                          </p:val>
                                        </p:tav>
                                        <p:tav tm="100000">
                                          <p:val>
                                            <p:strVal val="#ppt_x"/>
                                          </p:val>
                                        </p:tav>
                                      </p:tavLst>
                                    </p:anim>
                                    <p:anim calcmode="lin" valueType="num">
                                      <p:cBhvr additive="base">
                                        <p:cTn id="8" dur="10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1000" fill="hold"/>
                                        <p:tgtEl>
                                          <p:spTgt spid="53252"/>
                                        </p:tgtEl>
                                        <p:attrNameLst>
                                          <p:attrName>ppt_x</p:attrName>
                                        </p:attrNameLst>
                                      </p:cBhvr>
                                      <p:tavLst>
                                        <p:tav tm="0">
                                          <p:val>
                                            <p:strVal val="#ppt_x"/>
                                          </p:val>
                                        </p:tav>
                                        <p:tav tm="100000">
                                          <p:val>
                                            <p:strVal val="#ppt_x"/>
                                          </p:val>
                                        </p:tav>
                                      </p:tavLst>
                                    </p:anim>
                                    <p:anim calcmode="lin" valueType="num">
                                      <p:cBhvr additive="base">
                                        <p:cTn id="14" dur="10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DB316375-917F-4311-916A-97B011468A08}" type="datetime1">
              <a:rPr lang="es-ES" altLang="es-ES"/>
              <a:pPr>
                <a:defRPr/>
              </a:pPr>
              <a:t>27/08/2020</a:t>
            </a:fld>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D234033-0DB7-47C1-BDCD-D3B0A0605192}" type="slidenum">
              <a:rPr lang="es-AR" altLang="es-ES">
                <a:latin typeface="Arial" panose="020B0604020202020204" pitchFamily="34" charset="0"/>
              </a:rPr>
              <a:pPr eaLnBrk="1" hangingPunct="1"/>
              <a:t>52</a:t>
            </a:fld>
            <a:endParaRPr lang="es-AR" altLang="es-ES">
              <a:latin typeface="Arial" panose="020B0604020202020204" pitchFamily="34" charset="0"/>
            </a:endParaRP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4813"/>
            <a:ext cx="8496300" cy="536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AutoShape 7">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46086" name="AutoShape 8">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46087" name="AutoShape 9">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fade">
                                      <p:cBhvr>
                                        <p:cTn id="7" dur="1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FE8FD4F0-54A2-4BCA-B348-2B79DEAFA0D8}"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B7CD0D3-E1F2-4D84-AD8A-28F138C981E2}" type="slidenum">
              <a:rPr lang="es-AR" altLang="es-ES">
                <a:solidFill>
                  <a:schemeClr val="tx2"/>
                </a:solidFill>
              </a:rPr>
              <a:pPr eaLnBrk="1" hangingPunct="1"/>
              <a:t>53</a:t>
            </a:fld>
            <a:endParaRPr lang="es-AR" altLang="es-ES">
              <a:solidFill>
                <a:schemeClr val="tx2"/>
              </a:solidFill>
            </a:endParaRPr>
          </a:p>
        </p:txBody>
      </p:sp>
      <p:sp>
        <p:nvSpPr>
          <p:cNvPr id="55301" name="Rectangle 5"/>
          <p:cNvSpPr>
            <a:spLocks noChangeArrowheads="1"/>
          </p:cNvSpPr>
          <p:nvPr/>
        </p:nvSpPr>
        <p:spPr bwMode="auto">
          <a:xfrm>
            <a:off x="0" y="1125538"/>
            <a:ext cx="91440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b="1">
                <a:solidFill>
                  <a:schemeClr val="tx2"/>
                </a:solidFill>
                <a:effectLst>
                  <a:outerShdw blurRad="38100" dist="38100" dir="2700000" algn="tl">
                    <a:srgbClr val="000000"/>
                  </a:outerShdw>
                </a:effectLst>
              </a:rPr>
              <a:t> </a:t>
            </a:r>
            <a:r>
              <a:rPr lang="en-US" altLang="es-ES" sz="2400" b="1">
                <a:solidFill>
                  <a:schemeClr val="tx2"/>
                </a:solidFill>
                <a:effectLst>
                  <a:outerShdw blurRad="38100" dist="38100" dir="2700000" algn="tl">
                    <a:srgbClr val="000000"/>
                  </a:outerShdw>
                </a:effectLst>
              </a:rPr>
              <a:t>1 ) Successive substitution</a:t>
            </a:r>
          </a:p>
          <a:p>
            <a:pPr>
              <a:spcBef>
                <a:spcPct val="50000"/>
              </a:spcBef>
              <a:defRPr/>
            </a:pPr>
            <a:r>
              <a:rPr lang="en-US" altLang="es-ES" sz="2400" b="1">
                <a:solidFill>
                  <a:schemeClr val="tx2"/>
                </a:solidFill>
                <a:effectLst>
                  <a:outerShdw blurRad="38100" dist="38100" dir="2700000" algn="tl">
                    <a:srgbClr val="000000"/>
                  </a:outerShdw>
                </a:effectLst>
              </a:rPr>
              <a:t> 2 ) Linear Interpolation</a:t>
            </a:r>
          </a:p>
          <a:p>
            <a:pPr>
              <a:spcBef>
                <a:spcPct val="50000"/>
              </a:spcBef>
              <a:defRPr/>
            </a:pPr>
            <a:r>
              <a:rPr lang="en-US" altLang="es-ES" sz="2400" b="1">
                <a:solidFill>
                  <a:schemeClr val="tx2"/>
                </a:solidFill>
                <a:effectLst>
                  <a:outerShdw blurRad="38100" dist="38100" dir="2700000" algn="tl">
                    <a:srgbClr val="000000"/>
                  </a:outerShdw>
                </a:effectLst>
              </a:rPr>
              <a:t> 3 ) Newton Raphson</a:t>
            </a:r>
          </a:p>
          <a:p>
            <a:pPr>
              <a:spcBef>
                <a:spcPct val="50000"/>
              </a:spcBef>
              <a:defRPr/>
            </a:pPr>
            <a:r>
              <a:rPr lang="en-US" altLang="es-ES" sz="2400" b="1">
                <a:solidFill>
                  <a:schemeClr val="tx2"/>
                </a:solidFill>
                <a:effectLst>
                  <a:outerShdw blurRad="38100" dist="38100" dir="2700000" algn="tl">
                    <a:srgbClr val="000000"/>
                  </a:outerShdw>
                </a:effectLst>
              </a:rPr>
              <a:t> 0 ) Exit</a:t>
            </a:r>
          </a:p>
          <a:p>
            <a:pPr>
              <a:spcBef>
                <a:spcPct val="50000"/>
              </a:spcBef>
              <a:defRPr/>
            </a:pPr>
            <a:r>
              <a:rPr lang="en-US" altLang="es-ES" sz="2400" b="1">
                <a:solidFill>
                  <a:schemeClr val="tx2"/>
                </a:solidFill>
                <a:effectLst>
                  <a:outerShdw blurRad="38100" dist="38100" dir="2700000" algn="tl">
                    <a:srgbClr val="000000"/>
                  </a:outerShdw>
                </a:effectLst>
              </a:rPr>
              <a:t> Choose the method of solution : 2</a:t>
            </a:r>
          </a:p>
          <a:p>
            <a:pPr>
              <a:spcBef>
                <a:spcPct val="50000"/>
              </a:spcBef>
              <a:defRPr/>
            </a:pPr>
            <a:r>
              <a:rPr lang="en-US" altLang="es-ES" sz="2400" b="1">
                <a:solidFill>
                  <a:schemeClr val="tx2"/>
                </a:solidFill>
                <a:effectLst>
                  <a:outerShdw blurRad="38100" dist="38100" dir="2700000" algn="tl">
                    <a:srgbClr val="000000"/>
                  </a:outerShdw>
                </a:effectLst>
              </a:rPr>
              <a:t> Function containing the Colebrook equation : 'Colebrook'</a:t>
            </a:r>
          </a:p>
          <a:p>
            <a:pPr>
              <a:spcBef>
                <a:spcPct val="50000"/>
              </a:spcBef>
              <a:defRPr/>
            </a:pPr>
            <a:r>
              <a:rPr lang="en-US" altLang="es-ES" sz="2400" b="1">
                <a:solidFill>
                  <a:schemeClr val="tx2"/>
                </a:solidFill>
                <a:effectLst>
                  <a:outerShdw blurRad="38100" dist="38100" dir="2700000" algn="tl">
                    <a:srgbClr val="000000"/>
                  </a:outerShdw>
                </a:effectLst>
              </a:rPr>
              <a:t> First starting value = 0.01</a:t>
            </a:r>
          </a:p>
          <a:p>
            <a:pPr>
              <a:spcBef>
                <a:spcPct val="50000"/>
              </a:spcBef>
              <a:defRPr/>
            </a:pPr>
            <a:r>
              <a:rPr lang="en-US" altLang="es-ES" sz="2400" b="1">
                <a:solidFill>
                  <a:schemeClr val="tx2"/>
                </a:solidFill>
                <a:effectLst>
                  <a:outerShdw blurRad="38100" dist="38100" dir="2700000" algn="tl">
                    <a:srgbClr val="000000"/>
                  </a:outerShdw>
                </a:effectLst>
              </a:rPr>
              <a:t> Second starting value = 0.03</a:t>
            </a:r>
            <a:endParaRPr lang="es-ES" altLang="es-ES" sz="2400" b="1">
              <a:solidFill>
                <a:schemeClr val="tx2"/>
              </a:solidFill>
              <a:effectLst>
                <a:outerShdw blurRad="38100" dist="38100" dir="2700000" algn="tl">
                  <a:srgbClr val="000000"/>
                </a:outerShdw>
              </a:effectLst>
            </a:endParaRPr>
          </a:p>
        </p:txBody>
      </p:sp>
      <p:sp>
        <p:nvSpPr>
          <p:cNvPr id="55302" name="Rectangle 6"/>
          <p:cNvSpPr>
            <a:spLocks noChangeArrowheads="1"/>
          </p:cNvSpPr>
          <p:nvPr/>
        </p:nvSpPr>
        <p:spPr bwMode="auto">
          <a:xfrm>
            <a:off x="0" y="260350"/>
            <a:ext cx="9144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endParaRPr lang="es-ES" altLang="es-ES" sz="3200" b="1" smtClean="0">
              <a:latin typeface="Times New Roman" pitchFamily="18" charset="0"/>
            </a:endParaRPr>
          </a:p>
        </p:txBody>
      </p:sp>
      <p:sp>
        <p:nvSpPr>
          <p:cNvPr id="47111" name="AutoShape 7">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7112" name="AutoShape 8">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7113" name="AutoShape 9">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1000" fill="hold"/>
                                        <p:tgtEl>
                                          <p:spTgt spid="55302"/>
                                        </p:tgtEl>
                                        <p:attrNameLst>
                                          <p:attrName>ppt_x</p:attrName>
                                        </p:attrNameLst>
                                      </p:cBhvr>
                                      <p:tavLst>
                                        <p:tav tm="0">
                                          <p:val>
                                            <p:strVal val="0-#ppt_w/2"/>
                                          </p:val>
                                        </p:tav>
                                        <p:tav tm="100000">
                                          <p:val>
                                            <p:strVal val="#ppt_x"/>
                                          </p:val>
                                        </p:tav>
                                      </p:tavLst>
                                    </p:anim>
                                    <p:anim calcmode="lin" valueType="num">
                                      <p:cBhvr additive="base">
                                        <p:cTn id="8" dur="10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1000" fill="hold"/>
                                        <p:tgtEl>
                                          <p:spTgt spid="55301"/>
                                        </p:tgtEl>
                                        <p:attrNameLst>
                                          <p:attrName>ppt_x</p:attrName>
                                        </p:attrNameLst>
                                      </p:cBhvr>
                                      <p:tavLst>
                                        <p:tav tm="0">
                                          <p:val>
                                            <p:strVal val="#ppt_x"/>
                                          </p:val>
                                        </p:tav>
                                        <p:tav tm="100000">
                                          <p:val>
                                            <p:strVal val="#ppt_x"/>
                                          </p:val>
                                        </p:tav>
                                      </p:tavLst>
                                    </p:anim>
                                    <p:anim calcmode="lin" valueType="num">
                                      <p:cBhvr additive="base">
                                        <p:cTn id="14" dur="10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2D91021E-FB89-4200-A51D-BF45A8B2CD43}"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B0DAECD-93EB-4368-8642-557D61727C64}" type="slidenum">
              <a:rPr lang="es-AR" altLang="es-ES">
                <a:solidFill>
                  <a:schemeClr val="tx2"/>
                </a:solidFill>
              </a:rPr>
              <a:pPr eaLnBrk="1" hangingPunct="1"/>
              <a:t>54</a:t>
            </a:fld>
            <a:endParaRPr lang="es-AR" altLang="es-ES">
              <a:solidFill>
                <a:schemeClr val="tx2"/>
              </a:solidFill>
            </a:endParaRPr>
          </a:p>
        </p:txBody>
      </p:sp>
      <p:sp>
        <p:nvSpPr>
          <p:cNvPr id="64516" name="Rectangle 4"/>
          <p:cNvSpPr>
            <a:spLocks noChangeArrowheads="1"/>
          </p:cNvSpPr>
          <p:nvPr/>
        </p:nvSpPr>
        <p:spPr bwMode="auto">
          <a:xfrm>
            <a:off x="323850" y="620713"/>
            <a:ext cx="8351838"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s-ES" sz="2400" b="1">
                <a:solidFill>
                  <a:schemeClr val="tx2"/>
                </a:solidFill>
                <a:effectLst>
                  <a:outerShdw blurRad="38100" dist="38100" dir="2700000" algn="tl">
                    <a:srgbClr val="000000"/>
                  </a:outerShdw>
                </a:effectLst>
              </a:rPr>
              <a:t>Iteration x f(x)</a:t>
            </a:r>
          </a:p>
          <a:p>
            <a:pPr>
              <a:defRPr/>
            </a:pPr>
            <a:r>
              <a:rPr lang="en-US" altLang="es-ES" sz="2400" b="1">
                <a:solidFill>
                  <a:schemeClr val="tx2"/>
                </a:solidFill>
                <a:effectLst>
                  <a:outerShdw blurRad="38100" dist="38100" dir="2700000" algn="tl">
                    <a:srgbClr val="000000"/>
                  </a:outerShdw>
                </a:effectLst>
              </a:rPr>
              <a:t>    0     0.01                2.9585 </a:t>
            </a:r>
          </a:p>
          <a:p>
            <a:pPr>
              <a:defRPr/>
            </a:pPr>
            <a:r>
              <a:rPr lang="en-US" altLang="es-ES" sz="2400" b="1">
                <a:solidFill>
                  <a:schemeClr val="tx2"/>
                </a:solidFill>
                <a:effectLst>
                  <a:outerShdw blurRad="38100" dist="38100" dir="2700000" algn="tl">
                    <a:srgbClr val="000000"/>
                  </a:outerShdw>
                </a:effectLst>
              </a:rPr>
              <a:t>    0     0.03               -1.68128 </a:t>
            </a:r>
          </a:p>
          <a:p>
            <a:pPr>
              <a:defRPr/>
            </a:pPr>
            <a:r>
              <a:rPr lang="en-US" altLang="es-ES" sz="2400" b="1">
                <a:solidFill>
                  <a:schemeClr val="tx2"/>
                </a:solidFill>
                <a:effectLst>
                  <a:outerShdw blurRad="38100" dist="38100" dir="2700000" algn="tl">
                    <a:srgbClr val="000000"/>
                  </a:outerShdw>
                </a:effectLst>
              </a:rPr>
              <a:t>    1     0.0227528     -0.723985 </a:t>
            </a:r>
          </a:p>
          <a:p>
            <a:pPr>
              <a:defRPr/>
            </a:pPr>
            <a:r>
              <a:rPr lang="en-US" altLang="es-ES" sz="2400" b="1">
                <a:solidFill>
                  <a:schemeClr val="tx2"/>
                </a:solidFill>
                <a:effectLst>
                  <a:outerShdw blurRad="38100" dist="38100" dir="2700000" algn="tl">
                    <a:srgbClr val="000000"/>
                  </a:outerShdw>
                </a:effectLst>
              </a:rPr>
              <a:t>    2     0.0202455      0.282098 </a:t>
            </a:r>
          </a:p>
          <a:p>
            <a:pPr>
              <a:defRPr/>
            </a:pPr>
            <a:r>
              <a:rPr lang="en-US" altLang="es-ES" sz="2400" b="1">
                <a:solidFill>
                  <a:schemeClr val="tx2"/>
                </a:solidFill>
                <a:effectLst>
                  <a:outerShdw blurRad="38100" dist="38100" dir="2700000" algn="tl">
                    <a:srgbClr val="000000"/>
                  </a:outerShdw>
                </a:effectLst>
              </a:rPr>
              <a:t>    3     0.0193536     -0.105158 </a:t>
            </a:r>
          </a:p>
          <a:p>
            <a:pPr>
              <a:defRPr/>
            </a:pPr>
            <a:r>
              <a:rPr lang="en-US" altLang="es-ES" sz="2400" b="1">
                <a:solidFill>
                  <a:schemeClr val="tx2"/>
                </a:solidFill>
                <a:effectLst>
                  <a:outerShdw blurRad="38100" dist="38100" dir="2700000" algn="tl">
                    <a:srgbClr val="000000"/>
                  </a:outerShdw>
                </a:effectLst>
              </a:rPr>
              <a:t>    4     0.0190326     -0.0385242 </a:t>
            </a:r>
          </a:p>
          <a:p>
            <a:pPr>
              <a:defRPr/>
            </a:pPr>
            <a:r>
              <a:rPr lang="en-US" altLang="es-ES" sz="2400" b="1">
                <a:solidFill>
                  <a:schemeClr val="tx2"/>
                </a:solidFill>
                <a:effectLst>
                  <a:outerShdw blurRad="38100" dist="38100" dir="2700000" algn="tl">
                    <a:srgbClr val="000000"/>
                  </a:outerShdw>
                </a:effectLst>
              </a:rPr>
              <a:t>    5     0.0189165     -0.0140217 </a:t>
            </a:r>
          </a:p>
          <a:p>
            <a:pPr>
              <a:defRPr/>
            </a:pPr>
            <a:r>
              <a:rPr lang="en-US" altLang="es-ES" sz="2400" b="1">
                <a:solidFill>
                  <a:schemeClr val="tx2"/>
                </a:solidFill>
                <a:effectLst>
                  <a:outerShdw blurRad="38100" dist="38100" dir="2700000" algn="tl">
                    <a:srgbClr val="000000"/>
                  </a:outerShdw>
                </a:effectLst>
              </a:rPr>
              <a:t>    6     0.0188744     -0.00509133 </a:t>
            </a:r>
          </a:p>
          <a:p>
            <a:pPr>
              <a:defRPr/>
            </a:pPr>
            <a:r>
              <a:rPr lang="en-US" altLang="es-ES" sz="2400" b="1">
                <a:solidFill>
                  <a:schemeClr val="tx2"/>
                </a:solidFill>
                <a:effectLst>
                  <a:outerShdw blurRad="38100" dist="38100" dir="2700000" algn="tl">
                    <a:srgbClr val="000000"/>
                  </a:outerShdw>
                </a:effectLst>
              </a:rPr>
              <a:t>    7     0.0188592     -0.00184708 </a:t>
            </a:r>
          </a:p>
          <a:p>
            <a:pPr>
              <a:defRPr/>
            </a:pPr>
            <a:r>
              <a:rPr lang="en-US" altLang="es-ES" sz="2400" b="1">
                <a:solidFill>
                  <a:schemeClr val="tx2"/>
                </a:solidFill>
                <a:effectLst>
                  <a:outerShdw blurRad="38100" dist="38100" dir="2700000" algn="tl">
                    <a:srgbClr val="000000"/>
                  </a:outerShdw>
                </a:effectLst>
              </a:rPr>
              <a:t>    8     0.0188536     -0.000669888 </a:t>
            </a:r>
          </a:p>
          <a:p>
            <a:pPr>
              <a:defRPr/>
            </a:pPr>
            <a:r>
              <a:rPr lang="en-US" altLang="es-ES" sz="2400" b="1">
                <a:solidFill>
                  <a:schemeClr val="tx2"/>
                </a:solidFill>
                <a:effectLst>
                  <a:outerShdw blurRad="38100" dist="38100" dir="2700000" algn="tl">
                    <a:srgbClr val="000000"/>
                  </a:outerShdw>
                </a:effectLst>
              </a:rPr>
              <a:t>    9     0.0188516     -0.000242924 </a:t>
            </a:r>
          </a:p>
          <a:p>
            <a:pPr>
              <a:defRPr/>
            </a:pPr>
            <a:r>
              <a:rPr lang="en-US" altLang="es-ES" sz="2400" b="1">
                <a:solidFill>
                  <a:schemeClr val="tx2"/>
                </a:solidFill>
                <a:effectLst>
                  <a:outerShdw blurRad="38100" dist="38100" dir="2700000" algn="tl">
                    <a:srgbClr val="000000"/>
                  </a:outerShdw>
                </a:effectLst>
              </a:rPr>
              <a:t>   10     0.0188509    -8.80885e-005 </a:t>
            </a:r>
          </a:p>
          <a:p>
            <a:pPr>
              <a:defRPr/>
            </a:pPr>
            <a:endParaRPr lang="en-US" altLang="es-ES" sz="2400" b="1">
              <a:solidFill>
                <a:schemeClr val="tx2"/>
              </a:solidFill>
              <a:effectLst>
                <a:outerShdw blurRad="38100" dist="38100" dir="2700000" algn="tl">
                  <a:srgbClr val="000000"/>
                </a:outerShdw>
              </a:effectLst>
            </a:endParaRPr>
          </a:p>
          <a:p>
            <a:pPr>
              <a:defRPr/>
            </a:pPr>
            <a:r>
              <a:rPr lang="en-US" altLang="es-ES" sz="2400" b="1">
                <a:solidFill>
                  <a:schemeClr val="tx2"/>
                </a:solidFill>
                <a:effectLst>
                  <a:outerShdw blurRad="38100" dist="38100" dir="2700000" algn="tl">
                    <a:srgbClr val="000000"/>
                  </a:outerShdw>
                </a:effectLst>
              </a:rPr>
              <a:t> f = 0.0189</a:t>
            </a:r>
            <a:endParaRPr lang="es-ES" altLang="es-ES" sz="2400" b="1">
              <a:solidFill>
                <a:schemeClr val="tx2"/>
              </a:solidFill>
              <a:effectLst>
                <a:outerShdw blurRad="38100" dist="38100" dir="2700000" algn="tl">
                  <a:srgbClr val="000000"/>
                </a:outerShdw>
              </a:effectLst>
            </a:endParaRPr>
          </a:p>
        </p:txBody>
      </p:sp>
      <p:sp>
        <p:nvSpPr>
          <p:cNvPr id="64517" name="Rectangle 5"/>
          <p:cNvSpPr>
            <a:spLocks noChangeArrowheads="1"/>
          </p:cNvSpPr>
          <p:nvPr/>
        </p:nvSpPr>
        <p:spPr bwMode="auto">
          <a:xfrm>
            <a:off x="0" y="0"/>
            <a:ext cx="9144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endParaRPr lang="es-ES" altLang="es-ES" sz="3200" b="1" smtClean="0">
              <a:latin typeface="Times New Roman" pitchFamily="18" charset="0"/>
            </a:endParaRPr>
          </a:p>
        </p:txBody>
      </p:sp>
      <p:sp>
        <p:nvSpPr>
          <p:cNvPr id="48135"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8136"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48137"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additive="base">
                                        <p:cTn id="7" dur="1000" fill="hold"/>
                                        <p:tgtEl>
                                          <p:spTgt spid="64517"/>
                                        </p:tgtEl>
                                        <p:attrNameLst>
                                          <p:attrName>ppt_x</p:attrName>
                                        </p:attrNameLst>
                                      </p:cBhvr>
                                      <p:tavLst>
                                        <p:tav tm="0">
                                          <p:val>
                                            <p:strVal val="0-#ppt_w/2"/>
                                          </p:val>
                                        </p:tav>
                                        <p:tav tm="100000">
                                          <p:val>
                                            <p:strVal val="#ppt_x"/>
                                          </p:val>
                                        </p:tav>
                                      </p:tavLst>
                                    </p:anim>
                                    <p:anim calcmode="lin" valueType="num">
                                      <p:cBhvr additive="base">
                                        <p:cTn id="8" dur="10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additive="base">
                                        <p:cTn id="13" dur="1000" fill="hold"/>
                                        <p:tgtEl>
                                          <p:spTgt spid="64516"/>
                                        </p:tgtEl>
                                        <p:attrNameLst>
                                          <p:attrName>ppt_x</p:attrName>
                                        </p:attrNameLst>
                                      </p:cBhvr>
                                      <p:tavLst>
                                        <p:tav tm="0">
                                          <p:val>
                                            <p:strVal val="#ppt_x"/>
                                          </p:val>
                                        </p:tav>
                                        <p:tav tm="100000">
                                          <p:val>
                                            <p:strVal val="#ppt_x"/>
                                          </p:val>
                                        </p:tav>
                                      </p:tavLst>
                                    </p:anim>
                                    <p:anim calcmode="lin" valueType="num">
                                      <p:cBhvr additive="base">
                                        <p:cTn id="14" dur="10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C6139FE7-331F-4699-BFFC-F5DFB5CC086D}" type="datetime1">
              <a:rPr lang="es-ES" altLang="es-ES"/>
              <a:pPr>
                <a:defRPr/>
              </a:pPr>
              <a:t>27/08/2020</a:t>
            </a:fld>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41FBE68-A910-4AA9-AC35-A73FFD70D6AD}" type="slidenum">
              <a:rPr lang="es-AR" altLang="es-ES">
                <a:latin typeface="Arial" panose="020B0604020202020204" pitchFamily="34" charset="0"/>
              </a:rPr>
              <a:pPr eaLnBrk="1" hangingPunct="1"/>
              <a:t>55</a:t>
            </a:fld>
            <a:endParaRPr lang="es-AR" altLang="es-ES">
              <a:latin typeface="Arial" panose="020B0604020202020204" pitchFamily="34" charset="0"/>
            </a:endParaRPr>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8677275" cy="54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7"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49158"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49159"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fade">
                                      <p:cBhvr>
                                        <p:cTn id="7" dur="1000"/>
                                        <p:tgtEl>
                                          <p:spTgt spid="65540"/>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5540"/>
                                        </p:tgtEl>
                                        <p:attrNameLst>
                                          <p:attrName>style.visibility</p:attrName>
                                        </p:attrNameLst>
                                      </p:cBhvr>
                                      <p:to>
                                        <p:strVal val="visible"/>
                                      </p:to>
                                    </p:set>
                                    <p:animEffect transition="in" filter="fade">
                                      <p:cBhvr>
                                        <p:cTn id="11" dur="10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C44BEE8B-8BE6-41BF-9F02-98D66E9DE3A5}"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313791B-BCF4-451C-ADE0-DB86C0ED0E66}" type="slidenum">
              <a:rPr lang="es-AR" altLang="es-ES">
                <a:solidFill>
                  <a:schemeClr val="tx2"/>
                </a:solidFill>
              </a:rPr>
              <a:pPr eaLnBrk="1" hangingPunct="1"/>
              <a:t>56</a:t>
            </a:fld>
            <a:endParaRPr lang="es-AR" altLang="es-ES">
              <a:solidFill>
                <a:schemeClr val="tx2"/>
              </a:solidFill>
            </a:endParaRPr>
          </a:p>
        </p:txBody>
      </p:sp>
      <p:sp>
        <p:nvSpPr>
          <p:cNvPr id="50181"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0182"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0183"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6568" name="Rectangle 8"/>
          <p:cNvSpPr>
            <a:spLocks noChangeArrowheads="1"/>
          </p:cNvSpPr>
          <p:nvPr/>
        </p:nvSpPr>
        <p:spPr bwMode="auto">
          <a:xfrm>
            <a:off x="0" y="1125538"/>
            <a:ext cx="9144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sz="2400" b="1">
                <a:solidFill>
                  <a:schemeClr val="tx2"/>
                </a:solidFill>
                <a:effectLst>
                  <a:outerShdw blurRad="38100" dist="38100" dir="2700000" algn="tl">
                    <a:srgbClr val="000000"/>
                  </a:outerShdw>
                </a:effectLst>
              </a:rPr>
              <a:t>1 ) Successive substitution</a:t>
            </a:r>
          </a:p>
          <a:p>
            <a:pPr>
              <a:spcBef>
                <a:spcPct val="50000"/>
              </a:spcBef>
              <a:defRPr/>
            </a:pPr>
            <a:r>
              <a:rPr lang="en-US" altLang="es-ES" sz="2400" b="1">
                <a:solidFill>
                  <a:schemeClr val="tx2"/>
                </a:solidFill>
                <a:effectLst>
                  <a:outerShdw blurRad="38100" dist="38100" dir="2700000" algn="tl">
                    <a:srgbClr val="000000"/>
                  </a:outerShdw>
                </a:effectLst>
              </a:rPr>
              <a:t> 2 ) Linear Interpolation</a:t>
            </a:r>
          </a:p>
          <a:p>
            <a:pPr>
              <a:spcBef>
                <a:spcPct val="50000"/>
              </a:spcBef>
              <a:defRPr/>
            </a:pPr>
            <a:r>
              <a:rPr lang="en-US" altLang="es-ES" sz="2400" b="1">
                <a:solidFill>
                  <a:schemeClr val="tx2"/>
                </a:solidFill>
                <a:effectLst>
                  <a:outerShdw blurRad="38100" dist="38100" dir="2700000" algn="tl">
                    <a:srgbClr val="000000"/>
                  </a:outerShdw>
                </a:effectLst>
              </a:rPr>
              <a:t> 3 ) Newton Raphson</a:t>
            </a:r>
          </a:p>
          <a:p>
            <a:pPr>
              <a:spcBef>
                <a:spcPct val="50000"/>
              </a:spcBef>
              <a:defRPr/>
            </a:pPr>
            <a:r>
              <a:rPr lang="en-US" altLang="es-ES" sz="2400" b="1">
                <a:solidFill>
                  <a:schemeClr val="tx2"/>
                </a:solidFill>
                <a:effectLst>
                  <a:outerShdw blurRad="38100" dist="38100" dir="2700000" algn="tl">
                    <a:srgbClr val="000000"/>
                  </a:outerShdw>
                </a:effectLst>
              </a:rPr>
              <a:t> 0 ) Exit</a:t>
            </a:r>
          </a:p>
          <a:p>
            <a:pPr>
              <a:spcBef>
                <a:spcPct val="50000"/>
              </a:spcBef>
              <a:defRPr/>
            </a:pPr>
            <a:r>
              <a:rPr lang="en-US" altLang="es-ES" sz="2400" b="1">
                <a:solidFill>
                  <a:schemeClr val="tx2"/>
                </a:solidFill>
                <a:effectLst>
                  <a:outerShdw blurRad="38100" dist="38100" dir="2700000" algn="tl">
                    <a:srgbClr val="000000"/>
                  </a:outerShdw>
                </a:effectLst>
              </a:rPr>
              <a:t> Choose the method of solution : 3</a:t>
            </a:r>
          </a:p>
          <a:p>
            <a:pPr>
              <a:spcBef>
                <a:spcPct val="50000"/>
              </a:spcBef>
              <a:defRPr/>
            </a:pPr>
            <a:r>
              <a:rPr lang="en-US" altLang="es-ES" sz="2400" b="1">
                <a:solidFill>
                  <a:schemeClr val="tx2"/>
                </a:solidFill>
                <a:effectLst>
                  <a:outerShdw blurRad="38100" dist="38100" dir="2700000" algn="tl">
                    <a:srgbClr val="000000"/>
                  </a:outerShdw>
                </a:effectLst>
              </a:rPr>
              <a:t> Function containing the Colebrook equation : 'Colebrook'</a:t>
            </a:r>
          </a:p>
          <a:p>
            <a:pPr>
              <a:spcBef>
                <a:spcPct val="50000"/>
              </a:spcBef>
              <a:defRPr/>
            </a:pPr>
            <a:r>
              <a:rPr lang="en-US" altLang="es-ES" sz="2400" b="1">
                <a:solidFill>
                  <a:schemeClr val="tx2"/>
                </a:solidFill>
                <a:effectLst>
                  <a:outerShdw blurRad="38100" dist="38100" dir="2700000" algn="tl">
                    <a:srgbClr val="000000"/>
                  </a:outerShdw>
                </a:effectLst>
              </a:rPr>
              <a:t> Starting value = 0.01</a:t>
            </a:r>
            <a:endParaRPr lang="es-ES" altLang="es-ES" sz="2400" b="1">
              <a:solidFill>
                <a:schemeClr val="tx2"/>
              </a:solidFill>
              <a:effectLst>
                <a:outerShdw blurRad="38100" dist="38100" dir="2700000" algn="tl">
                  <a:srgbClr val="000000"/>
                </a:outerShdw>
              </a:effectLst>
            </a:endParaRPr>
          </a:p>
        </p:txBody>
      </p:sp>
      <p:sp>
        <p:nvSpPr>
          <p:cNvPr id="66569" name="Rectangle 9"/>
          <p:cNvSpPr>
            <a:spLocks noChangeArrowheads="1"/>
          </p:cNvSpPr>
          <p:nvPr/>
        </p:nvSpPr>
        <p:spPr bwMode="auto">
          <a:xfrm>
            <a:off x="0" y="188913"/>
            <a:ext cx="91440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9"/>
                                        </p:tgtEl>
                                        <p:attrNameLst>
                                          <p:attrName>style.visibility</p:attrName>
                                        </p:attrNameLst>
                                      </p:cBhvr>
                                      <p:to>
                                        <p:strVal val="visible"/>
                                      </p:to>
                                    </p:set>
                                    <p:anim calcmode="lin" valueType="num">
                                      <p:cBhvr additive="base">
                                        <p:cTn id="7" dur="1000" fill="hold"/>
                                        <p:tgtEl>
                                          <p:spTgt spid="66569"/>
                                        </p:tgtEl>
                                        <p:attrNameLst>
                                          <p:attrName>ppt_x</p:attrName>
                                        </p:attrNameLst>
                                      </p:cBhvr>
                                      <p:tavLst>
                                        <p:tav tm="0">
                                          <p:val>
                                            <p:strVal val="0-#ppt_w/2"/>
                                          </p:val>
                                        </p:tav>
                                        <p:tav tm="100000">
                                          <p:val>
                                            <p:strVal val="#ppt_x"/>
                                          </p:val>
                                        </p:tav>
                                      </p:tavLst>
                                    </p:anim>
                                    <p:anim calcmode="lin" valueType="num">
                                      <p:cBhvr additive="base">
                                        <p:cTn id="8" dur="1000" fill="hold"/>
                                        <p:tgtEl>
                                          <p:spTgt spid="665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6568"/>
                                        </p:tgtEl>
                                        <p:attrNameLst>
                                          <p:attrName>style.visibility</p:attrName>
                                        </p:attrNameLst>
                                      </p:cBhvr>
                                      <p:to>
                                        <p:strVal val="visible"/>
                                      </p:to>
                                    </p:set>
                                    <p:animEffect transition="in" filter="fade">
                                      <p:cBhvr>
                                        <p:cTn id="13" dur="2000"/>
                                        <p:tgtEl>
                                          <p:spTgt spid="6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p:bldP spid="6656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FA4E337B-42B2-444B-9858-00F09E0C2569}"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16369B0-D333-4302-BDB4-B2E098D9C87E}" type="slidenum">
              <a:rPr lang="es-AR" altLang="es-ES">
                <a:solidFill>
                  <a:schemeClr val="tx2"/>
                </a:solidFill>
              </a:rPr>
              <a:pPr eaLnBrk="1" hangingPunct="1"/>
              <a:t>57</a:t>
            </a:fld>
            <a:endParaRPr lang="es-AR" altLang="es-ES">
              <a:solidFill>
                <a:schemeClr val="tx2"/>
              </a:solidFill>
            </a:endParaRPr>
          </a:p>
        </p:txBody>
      </p:sp>
      <p:sp>
        <p:nvSpPr>
          <p:cNvPr id="51205"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06"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07"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8615" name="Rectangle 7"/>
          <p:cNvSpPr>
            <a:spLocks noChangeArrowheads="1"/>
          </p:cNvSpPr>
          <p:nvPr/>
        </p:nvSpPr>
        <p:spPr bwMode="auto">
          <a:xfrm>
            <a:off x="0" y="188913"/>
            <a:ext cx="91440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1</a:t>
            </a:r>
          </a:p>
        </p:txBody>
      </p:sp>
      <p:sp>
        <p:nvSpPr>
          <p:cNvPr id="68617" name="Rectangle 9"/>
          <p:cNvSpPr>
            <a:spLocks noChangeArrowheads="1"/>
          </p:cNvSpPr>
          <p:nvPr/>
        </p:nvSpPr>
        <p:spPr bwMode="auto">
          <a:xfrm>
            <a:off x="0" y="908050"/>
            <a:ext cx="9144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sz="2400" b="1">
                <a:solidFill>
                  <a:schemeClr val="tx2"/>
                </a:solidFill>
                <a:effectLst>
                  <a:outerShdw blurRad="38100" dist="38100" dir="2700000" algn="tl">
                    <a:srgbClr val="000000"/>
                  </a:outerShdw>
                </a:effectLst>
              </a:rPr>
              <a:t>Starting value = 0.01</a:t>
            </a:r>
          </a:p>
          <a:p>
            <a:pPr>
              <a:spcBef>
                <a:spcPct val="50000"/>
              </a:spcBef>
              <a:defRPr/>
            </a:pPr>
            <a:r>
              <a:rPr lang="en-US" altLang="es-ES" sz="2400" b="1">
                <a:solidFill>
                  <a:schemeClr val="tx2"/>
                </a:solidFill>
                <a:effectLst>
                  <a:outerShdw blurRad="38100" dist="38100" dir="2700000" algn="tl">
                    <a:srgbClr val="000000"/>
                  </a:outerShdw>
                </a:effectLst>
              </a:rPr>
              <a:t> Iteration x f(x)</a:t>
            </a:r>
          </a:p>
          <a:p>
            <a:pPr>
              <a:spcBef>
                <a:spcPct val="50000"/>
              </a:spcBef>
              <a:defRPr/>
            </a:pPr>
            <a:r>
              <a:rPr lang="en-US" altLang="es-ES" sz="2400" b="1">
                <a:solidFill>
                  <a:schemeClr val="tx2"/>
                </a:solidFill>
                <a:effectLst>
                  <a:outerShdw blurRad="38100" dist="38100" dir="2700000" algn="tl">
                    <a:srgbClr val="000000"/>
                  </a:outerShdw>
                </a:effectLst>
              </a:rPr>
              <a:t>               0.01        2.9585 </a:t>
            </a:r>
          </a:p>
          <a:p>
            <a:pPr>
              <a:spcBef>
                <a:spcPct val="50000"/>
              </a:spcBef>
              <a:defRPr/>
            </a:pPr>
            <a:r>
              <a:rPr lang="en-US" altLang="es-ES" sz="2400" b="1">
                <a:solidFill>
                  <a:schemeClr val="tx2"/>
                </a:solidFill>
                <a:effectLst>
                  <a:outerShdw blurRad="38100" dist="38100" dir="2700000" algn="tl">
                    <a:srgbClr val="000000"/>
                  </a:outerShdw>
                </a:effectLst>
              </a:rPr>
              <a:t>    1     0.0154904      0.825216 </a:t>
            </a:r>
          </a:p>
          <a:p>
            <a:pPr>
              <a:spcBef>
                <a:spcPct val="50000"/>
              </a:spcBef>
              <a:defRPr/>
            </a:pPr>
            <a:r>
              <a:rPr lang="en-US" altLang="es-ES" sz="2400" b="1">
                <a:solidFill>
                  <a:schemeClr val="tx2"/>
                </a:solidFill>
                <a:effectLst>
                  <a:outerShdw blurRad="38100" dist="38100" dir="2700000" algn="tl">
                    <a:srgbClr val="000000"/>
                  </a:outerShdw>
                </a:effectLst>
              </a:rPr>
              <a:t>    2     0.0183977     0.0982029 </a:t>
            </a:r>
          </a:p>
          <a:p>
            <a:pPr>
              <a:spcBef>
                <a:spcPct val="50000"/>
              </a:spcBef>
              <a:defRPr/>
            </a:pPr>
            <a:r>
              <a:rPr lang="en-US" altLang="es-ES" sz="2400" b="1">
                <a:solidFill>
                  <a:schemeClr val="tx2"/>
                </a:solidFill>
                <a:effectLst>
                  <a:outerShdw blurRad="38100" dist="38100" dir="2700000" algn="tl">
                    <a:srgbClr val="000000"/>
                  </a:outerShdw>
                </a:effectLst>
              </a:rPr>
              <a:t>    3     0.0188425    0.00170492 </a:t>
            </a:r>
          </a:p>
          <a:p>
            <a:pPr>
              <a:spcBef>
                <a:spcPct val="50000"/>
              </a:spcBef>
              <a:defRPr/>
            </a:pPr>
            <a:r>
              <a:rPr lang="en-US" altLang="es-ES" sz="2400" b="1">
                <a:solidFill>
                  <a:schemeClr val="tx2"/>
                </a:solidFill>
                <a:effectLst>
                  <a:outerShdw blurRad="38100" dist="38100" dir="2700000" algn="tl">
                    <a:srgbClr val="000000"/>
                  </a:outerShdw>
                </a:effectLst>
              </a:rPr>
              <a:t>    4     0.0188505  6.30113e-007 </a:t>
            </a:r>
          </a:p>
          <a:p>
            <a:pPr>
              <a:spcBef>
                <a:spcPct val="50000"/>
              </a:spcBef>
              <a:defRPr/>
            </a:pPr>
            <a:r>
              <a:rPr lang="en-US" altLang="es-ES" sz="2400" b="1">
                <a:solidFill>
                  <a:schemeClr val="tx2"/>
                </a:solidFill>
                <a:effectLst>
                  <a:outerShdw blurRad="38100" dist="38100" dir="2700000" algn="tl">
                    <a:srgbClr val="000000"/>
                  </a:outerShdw>
                </a:effectLst>
              </a:rPr>
              <a:t>    5     0.0188505  3.79039e-011 </a:t>
            </a:r>
          </a:p>
          <a:p>
            <a:pPr>
              <a:spcBef>
                <a:spcPct val="50000"/>
              </a:spcBef>
              <a:defRPr/>
            </a:pPr>
            <a:r>
              <a:rPr lang="en-US" altLang="es-ES" sz="2400" b="1">
                <a:solidFill>
                  <a:schemeClr val="tx2"/>
                </a:solidFill>
                <a:effectLst>
                  <a:outerShdw blurRad="38100" dist="38100" dir="2700000" algn="tl">
                    <a:srgbClr val="000000"/>
                  </a:outerShdw>
                </a:effectLst>
              </a:rPr>
              <a:t> f = 0.0189</a:t>
            </a:r>
            <a:endParaRPr lang="es-ES" altLang="es-ES" sz="2400" b="1">
              <a:solidFill>
                <a:schemeClr val="tx2"/>
              </a:solidFill>
              <a:effectLst>
                <a:outerShdw blurRad="38100" dist="38100" dir="2700000" algn="tl">
                  <a:srgbClr val="000000"/>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additive="base">
                                        <p:cTn id="7" dur="1000" fill="hold"/>
                                        <p:tgtEl>
                                          <p:spTgt spid="68615"/>
                                        </p:tgtEl>
                                        <p:attrNameLst>
                                          <p:attrName>ppt_x</p:attrName>
                                        </p:attrNameLst>
                                      </p:cBhvr>
                                      <p:tavLst>
                                        <p:tav tm="0">
                                          <p:val>
                                            <p:strVal val="0-#ppt_w/2"/>
                                          </p:val>
                                        </p:tav>
                                        <p:tav tm="100000">
                                          <p:val>
                                            <p:strVal val="#ppt_x"/>
                                          </p:val>
                                        </p:tav>
                                      </p:tavLst>
                                    </p:anim>
                                    <p:anim calcmode="lin" valueType="num">
                                      <p:cBhvr additive="base">
                                        <p:cTn id="8" dur="10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7"/>
                                        </p:tgtEl>
                                        <p:attrNameLst>
                                          <p:attrName>style.visibility</p:attrName>
                                        </p:attrNameLst>
                                      </p:cBhvr>
                                      <p:to>
                                        <p:strVal val="visible"/>
                                      </p:to>
                                    </p:set>
                                    <p:anim calcmode="lin" valueType="num">
                                      <p:cBhvr additive="base">
                                        <p:cTn id="13" dur="1000" fill="hold"/>
                                        <p:tgtEl>
                                          <p:spTgt spid="68617"/>
                                        </p:tgtEl>
                                        <p:attrNameLst>
                                          <p:attrName>ppt_x</p:attrName>
                                        </p:attrNameLst>
                                      </p:cBhvr>
                                      <p:tavLst>
                                        <p:tav tm="0">
                                          <p:val>
                                            <p:strVal val="#ppt_x"/>
                                          </p:val>
                                        </p:tav>
                                        <p:tav tm="100000">
                                          <p:val>
                                            <p:strVal val="#ppt_x"/>
                                          </p:val>
                                        </p:tav>
                                      </p:tavLst>
                                    </p:anim>
                                    <p:anim calcmode="lin" valueType="num">
                                      <p:cBhvr additive="base">
                                        <p:cTn id="14" dur="1000" fill="hold"/>
                                        <p:tgtEl>
                                          <p:spTgt spid="68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5F6079E-BADA-450F-B0C8-FC2AD44DF0CC}" type="datetime1">
              <a:rPr lang="es-ES" altLang="es-ES"/>
              <a:pPr>
                <a:defRPr/>
              </a:pPr>
              <a:t>27/08/2020</a:t>
            </a:fld>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2AC98C6-24CC-49BF-A9D3-879E16B15377}" type="slidenum">
              <a:rPr lang="es-AR" altLang="es-ES">
                <a:latin typeface="Arial" panose="020B0604020202020204" pitchFamily="34" charset="0"/>
              </a:rPr>
              <a:pPr eaLnBrk="1" hangingPunct="1"/>
              <a:t>58</a:t>
            </a:fld>
            <a:endParaRPr lang="es-AR" altLang="es-ES">
              <a:latin typeface="Arial" panose="020B0604020202020204" pitchFamily="34" charset="0"/>
            </a:endParaRPr>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813"/>
            <a:ext cx="8893175"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9"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52230"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52231"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fade">
                                      <p:cBhvr>
                                        <p:cTn id="7" dur="10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fecha"/>
          <p:cNvSpPr>
            <a:spLocks noGrp="1"/>
          </p:cNvSpPr>
          <p:nvPr>
            <p:ph type="dt" sz="quarter" idx="10"/>
          </p:nvPr>
        </p:nvSpPr>
        <p:spPr/>
        <p:txBody>
          <a:bodyPr/>
          <a:lstStyle/>
          <a:p>
            <a:pPr>
              <a:defRPr/>
            </a:pPr>
            <a:fld id="{CDC8263F-B8B0-4F09-B579-A16E7E32E799}" type="datetime1">
              <a:rPr lang="es-ES" altLang="es-ES"/>
              <a:pPr>
                <a:defRPr/>
              </a:pPr>
              <a:t>27/08/2020</a:t>
            </a:fld>
            <a:endParaRPr lang="es-AR" altLang="es-ES"/>
          </a:p>
        </p:txBody>
      </p:sp>
      <p:sp>
        <p:nvSpPr>
          <p:cNvPr id="9"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1DE1324-2A8A-417E-8BD4-AC05B77ABC39}" type="slidenum">
              <a:rPr lang="es-AR" altLang="es-ES">
                <a:solidFill>
                  <a:schemeClr val="tx2"/>
                </a:solidFill>
              </a:rPr>
              <a:pPr eaLnBrk="1" hangingPunct="1"/>
              <a:t>59</a:t>
            </a:fld>
            <a:endParaRPr lang="es-AR" altLang="es-ES">
              <a:solidFill>
                <a:schemeClr val="tx2"/>
              </a:solidFill>
            </a:endParaRPr>
          </a:p>
        </p:txBody>
      </p:sp>
      <p:sp>
        <p:nvSpPr>
          <p:cNvPr id="70660" name="Rectangle 4"/>
          <p:cNvSpPr>
            <a:spLocks noChangeArrowheads="1"/>
          </p:cNvSpPr>
          <p:nvPr/>
        </p:nvSpPr>
        <p:spPr bwMode="auto">
          <a:xfrm>
            <a:off x="0" y="260350"/>
            <a:ext cx="91440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just">
              <a:defRPr/>
            </a:pPr>
            <a:r>
              <a:rPr lang="es-ES" altLang="es-ES" sz="3200" b="1" smtClean="0">
                <a:latin typeface="Times New Roman" pitchFamily="18" charset="0"/>
              </a:rPr>
              <a:t>Ejemplo 2: Determinación de</a:t>
            </a:r>
            <a:r>
              <a:rPr lang="es-AR" altLang="es-ES" sz="3200" b="1" smtClean="0">
                <a:latin typeface="Times New Roman" pitchFamily="18" charset="0"/>
              </a:rPr>
              <a:t>  una raíz de un polinomio de grado n mediante el método de Newton Raphson aplicado a la Ecuación de Estado </a:t>
            </a:r>
            <a:r>
              <a:rPr lang="en-US" altLang="es-ES" sz="3200" b="1" smtClean="0">
                <a:latin typeface="Times New Roman" pitchFamily="18" charset="0"/>
              </a:rPr>
              <a:t>Soave-Redlich-Kwong.</a:t>
            </a:r>
            <a:endParaRPr lang="es-ES" altLang="es-ES" sz="3200" b="1" smtClean="0">
              <a:latin typeface="Times New Roman" pitchFamily="18" charset="0"/>
            </a:endParaRPr>
          </a:p>
        </p:txBody>
      </p:sp>
      <p:sp>
        <p:nvSpPr>
          <p:cNvPr id="70661" name="Rectangle 5"/>
          <p:cNvSpPr>
            <a:spLocks noChangeArrowheads="1"/>
          </p:cNvSpPr>
          <p:nvPr/>
        </p:nvSpPr>
        <p:spPr bwMode="auto">
          <a:xfrm>
            <a:off x="0" y="2133600"/>
            <a:ext cx="9144000"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a:solidFill>
                  <a:schemeClr val="tx1"/>
                </a:solidFill>
                <a:latin typeface="Arial" charset="0"/>
              </a:defRPr>
            </a:lvl1pPr>
            <a:lvl2pPr marL="1428750" indent="-533400">
              <a:defRPr>
                <a:solidFill>
                  <a:schemeClr val="tx1"/>
                </a:solidFill>
                <a:latin typeface="Arial" charset="0"/>
              </a:defRPr>
            </a:lvl2pPr>
            <a:lvl3pPr marL="1608138">
              <a:defRPr>
                <a:solidFill>
                  <a:schemeClr val="tx1"/>
                </a:solidFill>
                <a:latin typeface="Arial" charset="0"/>
              </a:defRPr>
            </a:lvl3pPr>
            <a:lvl4pPr marL="1787525">
              <a:defRPr>
                <a:solidFill>
                  <a:schemeClr val="tx1"/>
                </a:solidFill>
                <a:latin typeface="Arial" charset="0"/>
              </a:defRPr>
            </a:lvl4pPr>
            <a:lvl5pPr marL="1966913">
              <a:defRPr>
                <a:solidFill>
                  <a:schemeClr val="tx1"/>
                </a:solidFill>
                <a:latin typeface="Arial" charset="0"/>
              </a:defRPr>
            </a:lvl5pPr>
            <a:lvl6pPr marL="2424113" fontAlgn="base">
              <a:spcBef>
                <a:spcPct val="0"/>
              </a:spcBef>
              <a:spcAft>
                <a:spcPct val="0"/>
              </a:spcAft>
              <a:defRPr>
                <a:solidFill>
                  <a:schemeClr val="tx1"/>
                </a:solidFill>
                <a:latin typeface="Arial" charset="0"/>
              </a:defRPr>
            </a:lvl6pPr>
            <a:lvl7pPr marL="2881313" fontAlgn="base">
              <a:spcBef>
                <a:spcPct val="0"/>
              </a:spcBef>
              <a:spcAft>
                <a:spcPct val="0"/>
              </a:spcAft>
              <a:defRPr>
                <a:solidFill>
                  <a:schemeClr val="tx1"/>
                </a:solidFill>
                <a:latin typeface="Arial" charset="0"/>
              </a:defRPr>
            </a:lvl7pPr>
            <a:lvl8pPr marL="3338513" fontAlgn="base">
              <a:spcBef>
                <a:spcPct val="0"/>
              </a:spcBef>
              <a:spcAft>
                <a:spcPct val="0"/>
              </a:spcAft>
              <a:defRPr>
                <a:solidFill>
                  <a:schemeClr val="tx1"/>
                </a:solidFill>
                <a:latin typeface="Arial" charset="0"/>
              </a:defRPr>
            </a:lvl8pPr>
            <a:lvl9pPr marL="3795713" fontAlgn="base">
              <a:spcBef>
                <a:spcPct val="0"/>
              </a:spcBef>
              <a:spcAft>
                <a:spcPct val="0"/>
              </a:spcAft>
              <a:defRPr>
                <a:solidFill>
                  <a:schemeClr val="tx1"/>
                </a:solidFill>
                <a:latin typeface="Arial" charset="0"/>
              </a:defRPr>
            </a:lvl9pPr>
          </a:lstStyle>
          <a:p>
            <a:pPr algn="just">
              <a:spcBef>
                <a:spcPct val="30000"/>
              </a:spcBef>
              <a:buClr>
                <a:schemeClr val="hlink"/>
              </a:buClr>
              <a:buSzPct val="80000"/>
              <a:buFont typeface="Wingdings" pitchFamily="2" charset="2"/>
              <a:buChar char="Ø"/>
              <a:defRPr/>
            </a:pPr>
            <a:r>
              <a:rPr lang="es-ES" altLang="es-ES" sz="2800" b="1" smtClean="0">
                <a:solidFill>
                  <a:schemeClr val="tx2"/>
                </a:solidFill>
                <a:effectLst>
                  <a:outerShdw blurRad="38100" dist="38100" dir="2700000" algn="tl">
                    <a:srgbClr val="000000"/>
                  </a:outerShdw>
                </a:effectLst>
                <a:latin typeface="Times New Roman" pitchFamily="18" charset="0"/>
              </a:rPr>
              <a:t>Desarrollar una función de MATLAB para calcular una raíz de una ecuación polinomial mediante el método de Newton-Raphson.</a:t>
            </a:r>
          </a:p>
          <a:p>
            <a:pPr algn="just">
              <a:spcBef>
                <a:spcPct val="30000"/>
              </a:spcBef>
              <a:buClr>
                <a:schemeClr val="hlink"/>
              </a:buClr>
              <a:buSzPct val="80000"/>
              <a:buFont typeface="Wingdings" pitchFamily="2" charset="2"/>
              <a:buChar char="Ø"/>
              <a:defRPr/>
            </a:pPr>
            <a:r>
              <a:rPr lang="es-ES" altLang="es-ES" sz="2800" b="1" smtClean="0">
                <a:solidFill>
                  <a:schemeClr val="tx2"/>
                </a:solidFill>
                <a:effectLst>
                  <a:outerShdw blurRad="38100" dist="38100" dir="2700000" algn="tl">
                    <a:srgbClr val="000000"/>
                  </a:outerShdw>
                </a:effectLst>
                <a:latin typeface="Times New Roman" pitchFamily="18" charset="0"/>
              </a:rPr>
              <a:t>Calcular el volumen específico de un gas puro a una dada presión y temperatura utilizando la Ecuación de Estado Soave-Redlich-Kwong: </a:t>
            </a:r>
          </a:p>
        </p:txBody>
      </p:sp>
      <p:pic>
        <p:nvPicPr>
          <p:cNvPr id="706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013325"/>
            <a:ext cx="29813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6" name="AutoShape 7">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3257" name="AutoShape 8">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3258" name="AutoShape 9">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1000" fill="hold"/>
                                        <p:tgtEl>
                                          <p:spTgt spid="70660"/>
                                        </p:tgtEl>
                                        <p:attrNameLst>
                                          <p:attrName>ppt_x</p:attrName>
                                        </p:attrNameLst>
                                      </p:cBhvr>
                                      <p:tavLst>
                                        <p:tav tm="0">
                                          <p:val>
                                            <p:strVal val="0-#ppt_w/2"/>
                                          </p:val>
                                        </p:tav>
                                        <p:tav tm="100000">
                                          <p:val>
                                            <p:strVal val="#ppt_x"/>
                                          </p:val>
                                        </p:tav>
                                      </p:tavLst>
                                    </p:anim>
                                    <p:anim calcmode="lin" valueType="num">
                                      <p:cBhvr additive="base">
                                        <p:cTn id="8" dur="10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1">
                                            <p:txEl>
                                              <p:pRg st="0" end="0"/>
                                            </p:txEl>
                                          </p:spTgt>
                                        </p:tgtEl>
                                        <p:attrNameLst>
                                          <p:attrName>style.visibility</p:attrName>
                                        </p:attrNameLst>
                                      </p:cBhvr>
                                      <p:to>
                                        <p:strVal val="visible"/>
                                      </p:to>
                                    </p:set>
                                    <p:anim calcmode="lin" valueType="num">
                                      <p:cBhvr additive="base">
                                        <p:cTn id="13" dur="1000" fill="hold"/>
                                        <p:tgtEl>
                                          <p:spTgt spid="7066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06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1">
                                            <p:txEl>
                                              <p:pRg st="1" end="1"/>
                                            </p:txEl>
                                          </p:spTgt>
                                        </p:tgtEl>
                                        <p:attrNameLst>
                                          <p:attrName>style.visibility</p:attrName>
                                        </p:attrNameLst>
                                      </p:cBhvr>
                                      <p:to>
                                        <p:strVal val="visible"/>
                                      </p:to>
                                    </p:set>
                                    <p:anim calcmode="lin" valueType="num">
                                      <p:cBhvr additive="base">
                                        <p:cTn id="19" dur="1000" fill="hold"/>
                                        <p:tgtEl>
                                          <p:spTgt spid="7066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06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0662"/>
                                        </p:tgtEl>
                                        <p:attrNameLst>
                                          <p:attrName>style.visibility</p:attrName>
                                        </p:attrNameLst>
                                      </p:cBhvr>
                                      <p:to>
                                        <p:strVal val="visible"/>
                                      </p:to>
                                    </p:set>
                                    <p:anim calcmode="lin" valueType="num">
                                      <p:cBhvr additive="base">
                                        <p:cTn id="25" dur="1000" fill="hold"/>
                                        <p:tgtEl>
                                          <p:spTgt spid="70662"/>
                                        </p:tgtEl>
                                        <p:attrNameLst>
                                          <p:attrName>ppt_x</p:attrName>
                                        </p:attrNameLst>
                                      </p:cBhvr>
                                      <p:tavLst>
                                        <p:tav tm="0">
                                          <p:val>
                                            <p:strVal val="#ppt_x"/>
                                          </p:val>
                                        </p:tav>
                                        <p:tav tm="100000">
                                          <p:val>
                                            <p:strVal val="#ppt_x"/>
                                          </p:val>
                                        </p:tav>
                                      </p:tavLst>
                                    </p:anim>
                                    <p:anim calcmode="lin" valueType="num">
                                      <p:cBhvr additive="base">
                                        <p:cTn id="26" dur="1000" fill="hold"/>
                                        <p:tgtEl>
                                          <p:spTgt spid="70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6</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Casos Particulares (II)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1268412"/>
            <a:ext cx="8893175" cy="3888779"/>
          </a:xfrm>
        </p:spPr>
        <p:txBody>
          <a:bodyPr/>
          <a:lstStyle/>
          <a:p>
            <a:pPr marL="449263" indent="-449263" algn="just" eaLnBrk="1" hangingPunct="1">
              <a:lnSpc>
                <a:spcPct val="150000"/>
              </a:lnSpc>
              <a:spcBef>
                <a:spcPts val="0"/>
              </a:spcBef>
              <a:buSzTx/>
              <a:buFont typeface="Wingdings" panose="05000000000000000000" pitchFamily="2" charset="2"/>
              <a:buChar char="Ø"/>
              <a:defRPr/>
            </a:pPr>
            <a:r>
              <a:rPr lang="es-ES" altLang="es-ES" sz="2400" b="1" dirty="0" smtClean="0">
                <a:solidFill>
                  <a:schemeClr val="tx2"/>
                </a:solidFill>
                <a:effectLst/>
                <a:latin typeface="Times New Roman" pitchFamily="18" charset="0"/>
              </a:rPr>
              <a:t>Para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n = 3 </a:t>
            </a:r>
            <a:r>
              <a:rPr lang="es-ES" altLang="es-ES" sz="2400" b="1" dirty="0" smtClean="0">
                <a:solidFill>
                  <a:schemeClr val="tx2"/>
                </a:solidFill>
                <a:effectLst/>
                <a:latin typeface="Times New Roman" pitchFamily="18" charset="0"/>
              </a:rPr>
              <a:t>resulta:                                                   </a:t>
            </a:r>
          </a:p>
          <a:p>
            <a:pPr marL="446088" indent="0" algn="just" eaLnBrk="1" hangingPunct="1">
              <a:lnSpc>
                <a:spcPct val="150000"/>
              </a:lnSpc>
              <a:spcBef>
                <a:spcPts val="0"/>
              </a:spcBef>
              <a:buSzTx/>
              <a:buNone/>
              <a:defRPr/>
            </a:pPr>
            <a:r>
              <a:rPr lang="es-ES" altLang="es-ES" sz="2400" b="1" dirty="0" smtClean="0">
                <a:solidFill>
                  <a:schemeClr val="tx2"/>
                </a:solidFill>
                <a:effectLst/>
                <a:latin typeface="Times New Roman" pitchFamily="18" charset="0"/>
              </a:rPr>
              <a:t>En primer lugar se normaliza el polinomio, esto es:</a:t>
            </a:r>
          </a:p>
          <a:p>
            <a:pPr marL="446088" indent="0" algn="just" eaLnBrk="1" hangingPunct="1">
              <a:lnSpc>
                <a:spcPct val="150000"/>
              </a:lnSpc>
              <a:spcBef>
                <a:spcPts val="0"/>
              </a:spcBef>
              <a:buSzTx/>
              <a:buNone/>
              <a:defRPr/>
            </a:pPr>
            <a:endParaRPr lang="es-ES" altLang="es-ES" sz="2400" b="1" dirty="0">
              <a:solidFill>
                <a:schemeClr val="tx2"/>
              </a:solidFill>
              <a:effectLst/>
              <a:latin typeface="Times New Roman" pitchFamily="18" charset="0"/>
            </a:endParaRPr>
          </a:p>
          <a:p>
            <a:pPr marL="446088" indent="0" algn="just" eaLnBrk="1" hangingPunct="1">
              <a:lnSpc>
                <a:spcPct val="150000"/>
              </a:lnSpc>
              <a:spcBef>
                <a:spcPts val="0"/>
              </a:spcBef>
              <a:buSzTx/>
              <a:buNone/>
              <a:defRPr/>
            </a:pPr>
            <a:r>
              <a:rPr lang="es-ES" altLang="es-ES" sz="2400" b="1" dirty="0" smtClean="0">
                <a:solidFill>
                  <a:schemeClr val="tx2"/>
                </a:solidFill>
                <a:effectLst/>
                <a:latin typeface="Times New Roman" pitchFamily="18" charset="0"/>
              </a:rPr>
              <a:t>Se definen los siguientes coeficientes</a:t>
            </a:r>
            <a:r>
              <a:rPr lang="es-ES" altLang="es-ES" sz="2400" b="1" dirty="0">
                <a:solidFill>
                  <a:schemeClr val="tx2"/>
                </a:solidFill>
                <a:effectLst/>
                <a:latin typeface="Times New Roman" pitchFamily="18" charset="0"/>
              </a:rPr>
              <a:t>:</a:t>
            </a:r>
            <a:endParaRPr lang="es-ES" altLang="es-ES" sz="2400" b="1" dirty="0" smtClean="0">
              <a:solidFill>
                <a:schemeClr val="tx2"/>
              </a:solidFill>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4070138323"/>
              </p:ext>
            </p:extLst>
          </p:nvPr>
        </p:nvGraphicFramePr>
        <p:xfrm>
          <a:off x="3304629" y="1412875"/>
          <a:ext cx="4003675" cy="461963"/>
        </p:xfrm>
        <a:graphic>
          <a:graphicData uri="http://schemas.openxmlformats.org/presentationml/2006/ole">
            <mc:AlternateContent xmlns:mc="http://schemas.openxmlformats.org/markup-compatibility/2006">
              <mc:Choice xmlns:v="urn:schemas-microsoft-com:vml" Requires="v">
                <p:oleObj spid="_x0000_s42161" name="Equation" r:id="rId3" imgW="2197080" imgH="253800" progId="Equation.DSMT4">
                  <p:embed/>
                </p:oleObj>
              </mc:Choice>
              <mc:Fallback>
                <p:oleObj name="Equation" r:id="rId3" imgW="2197080" imgH="253800" progId="Equation.DSMT4">
                  <p:embed/>
                  <p:pic>
                    <p:nvPicPr>
                      <p:cNvPr id="0" name=""/>
                      <p:cNvPicPr>
                        <a:picLocks noChangeAspect="1" noChangeArrowheads="1"/>
                      </p:cNvPicPr>
                      <p:nvPr/>
                    </p:nvPicPr>
                    <p:blipFill>
                      <a:blip r:embed="rId4"/>
                      <a:srcRect/>
                      <a:stretch>
                        <a:fillRect/>
                      </a:stretch>
                    </p:blipFill>
                    <p:spPr bwMode="auto">
                      <a:xfrm>
                        <a:off x="3304629" y="1412875"/>
                        <a:ext cx="40036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1046276144"/>
              </p:ext>
            </p:extLst>
          </p:nvPr>
        </p:nvGraphicFramePr>
        <p:xfrm>
          <a:off x="2670721" y="2492896"/>
          <a:ext cx="3773487" cy="461963"/>
        </p:xfrm>
        <a:graphic>
          <a:graphicData uri="http://schemas.openxmlformats.org/presentationml/2006/ole">
            <mc:AlternateContent xmlns:mc="http://schemas.openxmlformats.org/markup-compatibility/2006">
              <mc:Choice xmlns:v="urn:schemas-microsoft-com:vml" Requires="v">
                <p:oleObj spid="_x0000_s42162" name="Equation" r:id="rId5" imgW="2070000" imgH="253800" progId="Equation.DSMT4">
                  <p:embed/>
                </p:oleObj>
              </mc:Choice>
              <mc:Fallback>
                <p:oleObj name="Equation" r:id="rId5" imgW="2070000" imgH="253800" progId="Equation.DSMT4">
                  <p:embed/>
                  <p:pic>
                    <p:nvPicPr>
                      <p:cNvPr id="0" name=""/>
                      <p:cNvPicPr>
                        <a:picLocks noChangeAspect="1" noChangeArrowheads="1"/>
                      </p:cNvPicPr>
                      <p:nvPr/>
                    </p:nvPicPr>
                    <p:blipFill>
                      <a:blip r:embed="rId6"/>
                      <a:srcRect/>
                      <a:stretch>
                        <a:fillRect/>
                      </a:stretch>
                    </p:blipFill>
                    <p:spPr bwMode="auto">
                      <a:xfrm>
                        <a:off x="2670721" y="2492896"/>
                        <a:ext cx="377348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133991912"/>
              </p:ext>
            </p:extLst>
          </p:nvPr>
        </p:nvGraphicFramePr>
        <p:xfrm>
          <a:off x="2203226" y="3645024"/>
          <a:ext cx="4745038" cy="1385887"/>
        </p:xfrm>
        <a:graphic>
          <a:graphicData uri="http://schemas.openxmlformats.org/presentationml/2006/ole">
            <mc:AlternateContent xmlns:mc="http://schemas.openxmlformats.org/markup-compatibility/2006">
              <mc:Choice xmlns:v="urn:schemas-microsoft-com:vml" Requires="v">
                <p:oleObj spid="_x0000_s42163" name="Equation" r:id="rId7" imgW="2603160" imgH="761760" progId="Equation.DSMT4">
                  <p:embed/>
                </p:oleObj>
              </mc:Choice>
              <mc:Fallback>
                <p:oleObj name="Equation" r:id="rId7" imgW="2603160" imgH="761760" progId="Equation.DSMT4">
                  <p:embed/>
                  <p:pic>
                    <p:nvPicPr>
                      <p:cNvPr id="0" name=""/>
                      <p:cNvPicPr>
                        <a:picLocks noChangeAspect="1" noChangeArrowheads="1"/>
                      </p:cNvPicPr>
                      <p:nvPr/>
                    </p:nvPicPr>
                    <p:blipFill>
                      <a:blip r:embed="rId8"/>
                      <a:srcRect/>
                      <a:stretch>
                        <a:fillRect/>
                      </a:stretch>
                    </p:blipFill>
                    <p:spPr bwMode="auto">
                      <a:xfrm>
                        <a:off x="2203226" y="3645024"/>
                        <a:ext cx="4745038" cy="138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865775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10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1" end="1"/>
                                            </p:txEl>
                                          </p:spTgt>
                                        </p:tgtEl>
                                        <p:attrNameLst>
                                          <p:attrName>style.visibility</p:attrName>
                                        </p:attrNameLst>
                                      </p:cBhvr>
                                      <p:to>
                                        <p:strVal val="visible"/>
                                      </p:to>
                                    </p:set>
                                    <p:anim calcmode="lin" valueType="num">
                                      <p:cBhvr additive="base">
                                        <p:cTn id="25" dur="10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ppt_x"/>
                                          </p:val>
                                        </p:tav>
                                        <p:tav tm="100000">
                                          <p:val>
                                            <p:strVal val="#ppt_x"/>
                                          </p:val>
                                        </p:tav>
                                      </p:tavLst>
                                    </p:anim>
                                    <p:anim calcmode="lin" valueType="num">
                                      <p:cBhvr additive="base">
                                        <p:cTn id="3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3" end="3"/>
                                            </p:txEl>
                                          </p:spTgt>
                                        </p:tgtEl>
                                        <p:attrNameLst>
                                          <p:attrName>style.visibility</p:attrName>
                                        </p:attrNameLst>
                                      </p:cBhvr>
                                      <p:to>
                                        <p:strVal val="visible"/>
                                      </p:to>
                                    </p:set>
                                    <p:anim calcmode="lin" valueType="num">
                                      <p:cBhvr additive="base">
                                        <p:cTn id="37" dur="10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Marcador de fecha"/>
          <p:cNvSpPr>
            <a:spLocks noGrp="1"/>
          </p:cNvSpPr>
          <p:nvPr>
            <p:ph type="dt" sz="quarter" idx="10"/>
          </p:nvPr>
        </p:nvSpPr>
        <p:spPr/>
        <p:txBody>
          <a:bodyPr/>
          <a:lstStyle/>
          <a:p>
            <a:pPr>
              <a:defRPr/>
            </a:pPr>
            <a:fld id="{F75E60A9-0DB8-4E57-880D-C3E741665349}" type="datetime1">
              <a:rPr lang="es-ES" altLang="es-ES"/>
              <a:pPr>
                <a:defRPr/>
              </a:pPr>
              <a:t>27/08/2020</a:t>
            </a:fld>
            <a:endParaRPr lang="es-AR" altLang="es-ES"/>
          </a:p>
        </p:txBody>
      </p:sp>
      <p:sp>
        <p:nvSpPr>
          <p:cNvPr id="12"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3"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E4CD4EE-A5DD-40EB-A4EA-9AB587994208}" type="slidenum">
              <a:rPr lang="es-AR" altLang="es-ES">
                <a:solidFill>
                  <a:schemeClr val="tx2"/>
                </a:solidFill>
              </a:rPr>
              <a:pPr eaLnBrk="1" hangingPunct="1"/>
              <a:t>60</a:t>
            </a:fld>
            <a:endParaRPr lang="es-AR" altLang="es-ES">
              <a:solidFill>
                <a:schemeClr val="tx2"/>
              </a:solidFill>
            </a:endParaRPr>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692150"/>
            <a:ext cx="2462213"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500438"/>
            <a:ext cx="32686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5445125"/>
            <a:ext cx="44211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5" name="Text Box 7"/>
          <p:cNvSpPr txBox="1">
            <a:spLocks noChangeArrowheads="1"/>
          </p:cNvSpPr>
          <p:nvPr/>
        </p:nvSpPr>
        <p:spPr bwMode="auto">
          <a:xfrm>
            <a:off x="0" y="-19050"/>
            <a:ext cx="938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2400" b="1">
                <a:solidFill>
                  <a:schemeClr val="tx2"/>
                </a:solidFill>
                <a:effectLst>
                  <a:outerShdw blurRad="38100" dist="38100" dir="2700000" algn="tl">
                    <a:srgbClr val="000000"/>
                  </a:outerShdw>
                </a:effectLst>
              </a:rPr>
              <a:t>Las constantes a y b de la Ecuación se obtienen de la siguiente manera:</a:t>
            </a:r>
          </a:p>
        </p:txBody>
      </p:sp>
      <p:sp>
        <p:nvSpPr>
          <p:cNvPr id="73736" name="Text Box 8"/>
          <p:cNvSpPr txBox="1">
            <a:spLocks noChangeArrowheads="1"/>
          </p:cNvSpPr>
          <p:nvPr/>
        </p:nvSpPr>
        <p:spPr bwMode="auto">
          <a:xfrm>
            <a:off x="0" y="2276475"/>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ES" altLang="es-ES" sz="2400" b="1">
                <a:solidFill>
                  <a:schemeClr val="tx2"/>
                </a:solidFill>
                <a:effectLst>
                  <a:outerShdw blurRad="38100" dist="38100" dir="2700000" algn="tl">
                    <a:srgbClr val="000000"/>
                  </a:outerShdw>
                </a:effectLst>
              </a:rPr>
              <a:t>donde Tc y Pc representan la temperatura crítica y la presión crítica respectivamente. La variable </a:t>
            </a:r>
            <a:r>
              <a:rPr lang="en-US" altLang="es-ES" sz="2400" b="1">
                <a:solidFill>
                  <a:schemeClr val="tx2"/>
                </a:solidFill>
                <a:effectLst>
                  <a:outerShdw blurRad="38100" dist="38100" dir="2700000" algn="tl">
                    <a:srgbClr val="000000"/>
                  </a:outerShdw>
                </a:effectLst>
                <a:sym typeface="Symbol" pitchFamily="18" charset="2"/>
              </a:rPr>
              <a:t></a:t>
            </a:r>
            <a:r>
              <a:rPr lang="es-ES" altLang="es-ES" sz="2400" b="1">
                <a:solidFill>
                  <a:schemeClr val="tx2"/>
                </a:solidFill>
                <a:effectLst>
                  <a:outerShdw blurRad="38100" dist="38100" dir="2700000" algn="tl">
                    <a:srgbClr val="000000"/>
                  </a:outerShdw>
                </a:effectLst>
              </a:rPr>
              <a:t> es una función empírica de la temperatura:</a:t>
            </a:r>
          </a:p>
        </p:txBody>
      </p:sp>
      <p:sp>
        <p:nvSpPr>
          <p:cNvPr id="73737" name="Text Box 9"/>
          <p:cNvSpPr txBox="1">
            <a:spLocks noChangeArrowheads="1"/>
          </p:cNvSpPr>
          <p:nvPr/>
        </p:nvSpPr>
        <p:spPr bwMode="auto">
          <a:xfrm>
            <a:off x="0" y="470376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2400" b="1">
                <a:solidFill>
                  <a:schemeClr val="tx2"/>
                </a:solidFill>
                <a:effectLst>
                  <a:outerShdw blurRad="38100" dist="38100" dir="2700000" algn="tl">
                    <a:srgbClr val="000000"/>
                  </a:outerShdw>
                </a:effectLst>
              </a:rPr>
              <a:t>El valor de S es función del factor acéntrico, </a:t>
            </a:r>
            <a:r>
              <a:rPr lang="en-US" altLang="es-ES" sz="2400" b="1">
                <a:solidFill>
                  <a:schemeClr val="tx2"/>
                </a:solidFill>
                <a:effectLst>
                  <a:outerShdw blurRad="38100" dist="38100" dir="2700000" algn="tl">
                    <a:srgbClr val="000000"/>
                  </a:outerShdw>
                </a:effectLst>
                <a:sym typeface="Symbol" pitchFamily="18" charset="2"/>
              </a:rPr>
              <a:t>, del gas:</a:t>
            </a:r>
            <a:r>
              <a:rPr lang="es-ES" altLang="es-ES" sz="2400" b="1">
                <a:solidFill>
                  <a:schemeClr val="tx2"/>
                </a:solidFill>
                <a:effectLst>
                  <a:outerShdw blurRad="38100" dist="38100" dir="2700000" algn="tl">
                    <a:srgbClr val="000000"/>
                  </a:outerShdw>
                </a:effectLst>
              </a:rPr>
              <a:t> </a:t>
            </a:r>
          </a:p>
        </p:txBody>
      </p:sp>
      <p:sp>
        <p:nvSpPr>
          <p:cNvPr id="54283" name="AutoShape 10">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4284" name="AutoShape 11">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4285" name="AutoShape 12">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3735"/>
                                        </p:tgtEl>
                                        <p:attrNameLst>
                                          <p:attrName>style.visibility</p:attrName>
                                        </p:attrNameLst>
                                      </p:cBhvr>
                                      <p:to>
                                        <p:strVal val="visible"/>
                                      </p:to>
                                    </p:set>
                                    <p:anim calcmode="lin" valueType="num">
                                      <p:cBhvr additive="base">
                                        <p:cTn id="7" dur="1000" fill="hold"/>
                                        <p:tgtEl>
                                          <p:spTgt spid="73735"/>
                                        </p:tgtEl>
                                        <p:attrNameLst>
                                          <p:attrName>ppt_x</p:attrName>
                                        </p:attrNameLst>
                                      </p:cBhvr>
                                      <p:tavLst>
                                        <p:tav tm="0">
                                          <p:val>
                                            <p:strVal val="0-#ppt_w/2"/>
                                          </p:val>
                                        </p:tav>
                                        <p:tav tm="100000">
                                          <p:val>
                                            <p:strVal val="#ppt_x"/>
                                          </p:val>
                                        </p:tav>
                                      </p:tavLst>
                                    </p:anim>
                                    <p:anim calcmode="lin" valueType="num">
                                      <p:cBhvr additive="base">
                                        <p:cTn id="8" dur="10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Effect transition="in" filter="fade">
                                      <p:cBhvr>
                                        <p:cTn id="13" dur="1000"/>
                                        <p:tgtEl>
                                          <p:spTgt spid="737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3736"/>
                                        </p:tgtEl>
                                        <p:attrNameLst>
                                          <p:attrName>style.visibility</p:attrName>
                                        </p:attrNameLst>
                                      </p:cBhvr>
                                      <p:to>
                                        <p:strVal val="visible"/>
                                      </p:to>
                                    </p:set>
                                    <p:anim calcmode="lin" valueType="num">
                                      <p:cBhvr additive="base">
                                        <p:cTn id="18" dur="1000" fill="hold"/>
                                        <p:tgtEl>
                                          <p:spTgt spid="73736"/>
                                        </p:tgtEl>
                                        <p:attrNameLst>
                                          <p:attrName>ppt_x</p:attrName>
                                        </p:attrNameLst>
                                      </p:cBhvr>
                                      <p:tavLst>
                                        <p:tav tm="0">
                                          <p:val>
                                            <p:strVal val="0-#ppt_w/2"/>
                                          </p:val>
                                        </p:tav>
                                        <p:tav tm="100000">
                                          <p:val>
                                            <p:strVal val="#ppt_x"/>
                                          </p:val>
                                        </p:tav>
                                      </p:tavLst>
                                    </p:anim>
                                    <p:anim calcmode="lin" valueType="num">
                                      <p:cBhvr additive="base">
                                        <p:cTn id="19" dur="1000" fill="hold"/>
                                        <p:tgtEl>
                                          <p:spTgt spid="7373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73733"/>
                                        </p:tgtEl>
                                        <p:attrNameLst>
                                          <p:attrName>style.visibility</p:attrName>
                                        </p:attrNameLst>
                                      </p:cBhvr>
                                      <p:to>
                                        <p:strVal val="visible"/>
                                      </p:to>
                                    </p:set>
                                    <p:animEffect transition="in" filter="fade">
                                      <p:cBhvr>
                                        <p:cTn id="24" dur="1000"/>
                                        <p:tgtEl>
                                          <p:spTgt spid="737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3737"/>
                                        </p:tgtEl>
                                        <p:attrNameLst>
                                          <p:attrName>style.visibility</p:attrName>
                                        </p:attrNameLst>
                                      </p:cBhvr>
                                      <p:to>
                                        <p:strVal val="visible"/>
                                      </p:to>
                                    </p:set>
                                    <p:anim calcmode="lin" valueType="num">
                                      <p:cBhvr additive="base">
                                        <p:cTn id="29" dur="1000" fill="hold"/>
                                        <p:tgtEl>
                                          <p:spTgt spid="73737"/>
                                        </p:tgtEl>
                                        <p:attrNameLst>
                                          <p:attrName>ppt_x</p:attrName>
                                        </p:attrNameLst>
                                      </p:cBhvr>
                                      <p:tavLst>
                                        <p:tav tm="0">
                                          <p:val>
                                            <p:strVal val="0-#ppt_w/2"/>
                                          </p:val>
                                        </p:tav>
                                        <p:tav tm="100000">
                                          <p:val>
                                            <p:strVal val="#ppt_x"/>
                                          </p:val>
                                        </p:tav>
                                      </p:tavLst>
                                    </p:anim>
                                    <p:anim calcmode="lin" valueType="num">
                                      <p:cBhvr additive="base">
                                        <p:cTn id="30" dur="10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73734"/>
                                        </p:tgtEl>
                                        <p:attrNameLst>
                                          <p:attrName>style.visibility</p:attrName>
                                        </p:attrNameLst>
                                      </p:cBhvr>
                                      <p:to>
                                        <p:strVal val="visible"/>
                                      </p:to>
                                    </p:set>
                                    <p:anim calcmode="lin" valueType="num">
                                      <p:cBhvr additive="base">
                                        <p:cTn id="35" dur="1000" fill="hold"/>
                                        <p:tgtEl>
                                          <p:spTgt spid="73734"/>
                                        </p:tgtEl>
                                        <p:attrNameLst>
                                          <p:attrName>ppt_x</p:attrName>
                                        </p:attrNameLst>
                                      </p:cBhvr>
                                      <p:tavLst>
                                        <p:tav tm="0">
                                          <p:val>
                                            <p:strVal val="0-#ppt_w/2"/>
                                          </p:val>
                                        </p:tav>
                                        <p:tav tm="100000">
                                          <p:val>
                                            <p:strVal val="#ppt_x"/>
                                          </p:val>
                                        </p:tav>
                                      </p:tavLst>
                                    </p:anim>
                                    <p:anim calcmode="lin" valueType="num">
                                      <p:cBhvr additive="base">
                                        <p:cTn id="36" dur="1000" fill="hold"/>
                                        <p:tgtEl>
                                          <p:spTgt spid="73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p:bldP spid="73736" grpId="0"/>
      <p:bldP spid="737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Marcador de fecha"/>
          <p:cNvSpPr>
            <a:spLocks noGrp="1"/>
          </p:cNvSpPr>
          <p:nvPr>
            <p:ph type="dt" sz="quarter" idx="10"/>
          </p:nvPr>
        </p:nvSpPr>
        <p:spPr/>
        <p:txBody>
          <a:bodyPr/>
          <a:lstStyle/>
          <a:p>
            <a:pPr>
              <a:defRPr/>
            </a:pPr>
            <a:fld id="{5776B45A-82D8-4F0A-8973-58CA0376B1AA}" type="datetime1">
              <a:rPr lang="es-ES" altLang="es-ES"/>
              <a:pPr>
                <a:defRPr/>
              </a:pPr>
              <a:t>27/08/2020</a:t>
            </a:fld>
            <a:endParaRPr lang="es-AR" altLang="es-ES"/>
          </a:p>
        </p:txBody>
      </p:sp>
      <p:sp>
        <p:nvSpPr>
          <p:cNvPr id="11"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2"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DAFAA7F-3D26-41C8-8F7E-5821C232FB09}" type="slidenum">
              <a:rPr lang="es-AR" altLang="es-ES">
                <a:solidFill>
                  <a:schemeClr val="tx2"/>
                </a:solidFill>
              </a:rPr>
              <a:pPr eaLnBrk="1" hangingPunct="1"/>
              <a:t>61</a:t>
            </a:fld>
            <a:endParaRPr lang="es-AR" altLang="es-ES">
              <a:solidFill>
                <a:schemeClr val="tx2"/>
              </a:solidFill>
            </a:endParaRPr>
          </a:p>
        </p:txBody>
      </p:sp>
      <p:sp>
        <p:nvSpPr>
          <p:cNvPr id="74756" name="Rectangle 4"/>
          <p:cNvSpPr>
            <a:spLocks noChangeArrowheads="1"/>
          </p:cNvSpPr>
          <p:nvPr/>
        </p:nvSpPr>
        <p:spPr bwMode="auto">
          <a:xfrm>
            <a:off x="755650" y="188913"/>
            <a:ext cx="7705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defRPr/>
            </a:pPr>
            <a:r>
              <a:rPr lang="es-ES" altLang="es-ES" sz="3200" b="1" smtClean="0">
                <a:latin typeface="Times New Roman" pitchFamily="18" charset="0"/>
              </a:rPr>
              <a:t>Las propiedades físicas del n-butano son:</a:t>
            </a:r>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981075"/>
            <a:ext cx="68468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708275"/>
            <a:ext cx="340518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9" name="Rectangle 7"/>
          <p:cNvSpPr>
            <a:spLocks noChangeArrowheads="1"/>
          </p:cNvSpPr>
          <p:nvPr/>
        </p:nvSpPr>
        <p:spPr bwMode="auto">
          <a:xfrm>
            <a:off x="900113" y="1916113"/>
            <a:ext cx="71294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defRPr/>
            </a:pPr>
            <a:r>
              <a:rPr lang="es-ES" altLang="es-ES" sz="3200" b="1" smtClean="0">
                <a:latin typeface="Times New Roman" pitchFamily="18" charset="0"/>
              </a:rPr>
              <a:t>La constante general de los gases es:</a:t>
            </a:r>
          </a:p>
        </p:txBody>
      </p:sp>
      <p:sp>
        <p:nvSpPr>
          <p:cNvPr id="74760" name="Rectangle 8"/>
          <p:cNvSpPr>
            <a:spLocks noChangeArrowheads="1"/>
          </p:cNvSpPr>
          <p:nvPr/>
        </p:nvSpPr>
        <p:spPr bwMode="auto">
          <a:xfrm>
            <a:off x="0" y="3789363"/>
            <a:ext cx="91440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a:solidFill>
                  <a:schemeClr val="tx1"/>
                </a:solidFill>
                <a:latin typeface="Arial" charset="0"/>
              </a:defRPr>
            </a:lvl1pPr>
            <a:lvl2pPr marL="54133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spcBef>
                <a:spcPct val="30000"/>
              </a:spcBef>
              <a:buClr>
                <a:schemeClr val="hlink"/>
              </a:buClr>
              <a:buSzPct val="80000"/>
              <a:buFont typeface="Wingdings" pitchFamily="2" charset="2"/>
              <a:buChar char="Ø"/>
              <a:defRPr/>
            </a:pPr>
            <a:r>
              <a:rPr lang="es-ES" altLang="es-ES" sz="2400" b="1" smtClean="0">
                <a:solidFill>
                  <a:schemeClr val="tx2"/>
                </a:solidFill>
                <a:effectLst>
                  <a:outerShdw blurRad="38100" dist="38100" dir="2700000" algn="tl">
                    <a:srgbClr val="000000"/>
                  </a:outerShdw>
                </a:effectLst>
                <a:latin typeface="Times New Roman" pitchFamily="18" charset="0"/>
              </a:rPr>
              <a:t>Calcular el volumen específico del vapor de n-butane a 500K y a presiones de 1 a 40 atm.</a:t>
            </a:r>
          </a:p>
          <a:p>
            <a:pPr algn="just">
              <a:spcBef>
                <a:spcPct val="30000"/>
              </a:spcBef>
              <a:buClr>
                <a:schemeClr val="hlink"/>
              </a:buClr>
              <a:buSzPct val="80000"/>
              <a:buFont typeface="Wingdings" pitchFamily="2" charset="2"/>
              <a:buChar char="Ø"/>
              <a:defRPr/>
            </a:pPr>
            <a:r>
              <a:rPr lang="es-ES" altLang="es-ES" sz="2400" b="1" smtClean="0">
                <a:solidFill>
                  <a:schemeClr val="tx2"/>
                </a:solidFill>
                <a:effectLst>
                  <a:outerShdw blurRad="38100" dist="38100" dir="2700000" algn="tl">
                    <a:srgbClr val="000000"/>
                  </a:outerShdw>
                </a:effectLst>
                <a:latin typeface="Times New Roman" pitchFamily="18" charset="0"/>
              </a:rPr>
              <a:t>Comparar los resultados gráficamente con aquellos obtenidos utilizando la Ley de los Gases Ideales.</a:t>
            </a:r>
          </a:p>
          <a:p>
            <a:pPr algn="just">
              <a:spcBef>
                <a:spcPct val="30000"/>
              </a:spcBef>
              <a:buClr>
                <a:schemeClr val="hlink"/>
              </a:buClr>
              <a:buSzPct val="80000"/>
              <a:buFont typeface="Wingdings" pitchFamily="2" charset="2"/>
              <a:buChar char="Ø"/>
              <a:defRPr/>
            </a:pPr>
            <a:r>
              <a:rPr lang="es-ES" altLang="es-ES" sz="2400" b="1" smtClean="0">
                <a:solidFill>
                  <a:schemeClr val="tx2"/>
                </a:solidFill>
                <a:effectLst>
                  <a:outerShdw blurRad="38100" dist="38100" dir="2700000" algn="tl">
                    <a:srgbClr val="000000"/>
                  </a:outerShdw>
                </a:effectLst>
                <a:latin typeface="Times New Roman" pitchFamily="18" charset="0"/>
              </a:rPr>
              <a:t>¿Qué conclusión saca de esta comparación?</a:t>
            </a:r>
          </a:p>
        </p:txBody>
      </p:sp>
      <p:sp>
        <p:nvSpPr>
          <p:cNvPr id="55306" name="AutoShape 9">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5307" name="AutoShape 10">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5308" name="AutoShape 11">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1000" fill="hold"/>
                                        <p:tgtEl>
                                          <p:spTgt spid="74756"/>
                                        </p:tgtEl>
                                        <p:attrNameLst>
                                          <p:attrName>ppt_x</p:attrName>
                                        </p:attrNameLst>
                                      </p:cBhvr>
                                      <p:tavLst>
                                        <p:tav tm="0">
                                          <p:val>
                                            <p:strVal val="#ppt_x"/>
                                          </p:val>
                                        </p:tav>
                                        <p:tav tm="100000">
                                          <p:val>
                                            <p:strVal val="#ppt_x"/>
                                          </p:val>
                                        </p:tav>
                                      </p:tavLst>
                                    </p:anim>
                                    <p:anim calcmode="lin" valueType="num">
                                      <p:cBhvr additive="base">
                                        <p:cTn id="8" dur="1000" fill="hold"/>
                                        <p:tgtEl>
                                          <p:spTgt spid="747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74757"/>
                                        </p:tgtEl>
                                        <p:attrNameLst>
                                          <p:attrName>style.visibility</p:attrName>
                                        </p:attrNameLst>
                                      </p:cBhvr>
                                      <p:to>
                                        <p:strVal val="visible"/>
                                      </p:to>
                                    </p:set>
                                    <p:animEffect transition="in" filter="fade">
                                      <p:cBhvr>
                                        <p:cTn id="13" dur="1000"/>
                                        <p:tgtEl>
                                          <p:spTgt spid="747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4759"/>
                                        </p:tgtEl>
                                        <p:attrNameLst>
                                          <p:attrName>style.visibility</p:attrName>
                                        </p:attrNameLst>
                                      </p:cBhvr>
                                      <p:to>
                                        <p:strVal val="visible"/>
                                      </p:to>
                                    </p:set>
                                    <p:anim calcmode="lin" valueType="num">
                                      <p:cBhvr additive="base">
                                        <p:cTn id="18" dur="500" fill="hold"/>
                                        <p:tgtEl>
                                          <p:spTgt spid="74759"/>
                                        </p:tgtEl>
                                        <p:attrNameLst>
                                          <p:attrName>ppt_x</p:attrName>
                                        </p:attrNameLst>
                                      </p:cBhvr>
                                      <p:tavLst>
                                        <p:tav tm="0">
                                          <p:val>
                                            <p:strVal val="#ppt_x"/>
                                          </p:val>
                                        </p:tav>
                                        <p:tav tm="100000">
                                          <p:val>
                                            <p:strVal val="#ppt_x"/>
                                          </p:val>
                                        </p:tav>
                                      </p:tavLst>
                                    </p:anim>
                                    <p:anim calcmode="lin" valueType="num">
                                      <p:cBhvr additive="base">
                                        <p:cTn id="19"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74758"/>
                                        </p:tgtEl>
                                        <p:attrNameLst>
                                          <p:attrName>style.visibility</p:attrName>
                                        </p:attrNameLst>
                                      </p:cBhvr>
                                      <p:to>
                                        <p:strVal val="visible"/>
                                      </p:to>
                                    </p:set>
                                    <p:animEffect transition="in" filter="fade">
                                      <p:cBhvr>
                                        <p:cTn id="24" dur="1000"/>
                                        <p:tgtEl>
                                          <p:spTgt spid="7475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4760">
                                            <p:txEl>
                                              <p:pRg st="0" end="0"/>
                                            </p:txEl>
                                          </p:spTgt>
                                        </p:tgtEl>
                                        <p:attrNameLst>
                                          <p:attrName>style.visibility</p:attrName>
                                        </p:attrNameLst>
                                      </p:cBhvr>
                                      <p:to>
                                        <p:strVal val="visible"/>
                                      </p:to>
                                    </p:set>
                                    <p:anim calcmode="lin" valueType="num">
                                      <p:cBhvr additive="base">
                                        <p:cTn id="29" dur="1000" fill="hold"/>
                                        <p:tgtEl>
                                          <p:spTgt spid="74760">
                                            <p:txEl>
                                              <p:pRg st="0" end="0"/>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747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4760">
                                            <p:txEl>
                                              <p:pRg st="1" end="1"/>
                                            </p:txEl>
                                          </p:spTgt>
                                        </p:tgtEl>
                                        <p:attrNameLst>
                                          <p:attrName>style.visibility</p:attrName>
                                        </p:attrNameLst>
                                      </p:cBhvr>
                                      <p:to>
                                        <p:strVal val="visible"/>
                                      </p:to>
                                    </p:set>
                                    <p:anim calcmode="lin" valueType="num">
                                      <p:cBhvr additive="base">
                                        <p:cTn id="35" dur="1000" fill="hold"/>
                                        <p:tgtEl>
                                          <p:spTgt spid="74760">
                                            <p:txEl>
                                              <p:pRg st="1" end="1"/>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747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4760">
                                            <p:txEl>
                                              <p:pRg st="2" end="2"/>
                                            </p:txEl>
                                          </p:spTgt>
                                        </p:tgtEl>
                                        <p:attrNameLst>
                                          <p:attrName>style.visibility</p:attrName>
                                        </p:attrNameLst>
                                      </p:cBhvr>
                                      <p:to>
                                        <p:strVal val="visible"/>
                                      </p:to>
                                    </p:set>
                                    <p:anim calcmode="lin" valueType="num">
                                      <p:cBhvr additive="base">
                                        <p:cTn id="41" dur="1000" fill="hold"/>
                                        <p:tgtEl>
                                          <p:spTgt spid="74760">
                                            <p:txEl>
                                              <p:pRg st="2" end="2"/>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7476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9" grpId="0"/>
      <p:bldP spid="7476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078D7D2E-F58B-4B70-A643-7C894E1BD04E}"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755DCCD-0457-4AD5-891F-0B36BC00250E}" type="slidenum">
              <a:rPr lang="es-AR" altLang="es-ES">
                <a:solidFill>
                  <a:schemeClr val="tx2"/>
                </a:solidFill>
              </a:rPr>
              <a:pPr eaLnBrk="1" hangingPunct="1"/>
              <a:t>62</a:t>
            </a:fld>
            <a:endParaRPr lang="es-AR" altLang="es-ES">
              <a:solidFill>
                <a:schemeClr val="tx2"/>
              </a:solidFill>
            </a:endParaRPr>
          </a:p>
        </p:txBody>
      </p:sp>
      <p:sp>
        <p:nvSpPr>
          <p:cNvPr id="80900" name="Rectangle 4"/>
          <p:cNvSpPr>
            <a:spLocks noChangeArrowheads="1"/>
          </p:cNvSpPr>
          <p:nvPr/>
        </p:nvSpPr>
        <p:spPr bwMode="auto">
          <a:xfrm>
            <a:off x="0" y="692150"/>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b="1">
                <a:solidFill>
                  <a:schemeClr val="tx2"/>
                </a:solidFill>
                <a:effectLst>
                  <a:outerShdw blurRad="38100" dist="38100" dir="2700000" algn="tl">
                    <a:srgbClr val="000000"/>
                  </a:outerShdw>
                </a:effectLst>
                <a:latin typeface="Verdana" pitchFamily="34" charset="0"/>
              </a:rPr>
              <a:t> </a:t>
            </a:r>
            <a:r>
              <a:rPr lang="en-US" altLang="es-ES" sz="2000" b="1">
                <a:solidFill>
                  <a:schemeClr val="tx2"/>
                </a:solidFill>
                <a:effectLst>
                  <a:outerShdw blurRad="38100" dist="38100" dir="2700000" algn="tl">
                    <a:srgbClr val="000000"/>
                  </a:outerShdw>
                </a:effectLst>
              </a:rPr>
              <a:t>Input the vector of pressure range (Pa) = [1:40]*101325</a:t>
            </a:r>
          </a:p>
          <a:p>
            <a:pPr>
              <a:spcBef>
                <a:spcPct val="50000"/>
              </a:spcBef>
              <a:defRPr/>
            </a:pPr>
            <a:r>
              <a:rPr lang="en-US" altLang="es-ES" sz="2000" b="1">
                <a:solidFill>
                  <a:schemeClr val="tx2"/>
                </a:solidFill>
                <a:effectLst>
                  <a:outerShdw blurRad="38100" dist="38100" dir="2700000" algn="tl">
                    <a:srgbClr val="000000"/>
                  </a:outerShdw>
                </a:effectLst>
              </a:rPr>
              <a:t> Input temperature (K) = 500</a:t>
            </a:r>
          </a:p>
          <a:p>
            <a:pPr>
              <a:spcBef>
                <a:spcPct val="50000"/>
              </a:spcBef>
              <a:defRPr/>
            </a:pPr>
            <a:r>
              <a:rPr lang="en-US" altLang="es-ES" sz="2000" b="1">
                <a:solidFill>
                  <a:schemeClr val="tx2"/>
                </a:solidFill>
                <a:effectLst>
                  <a:outerShdw blurRad="38100" dist="38100" dir="2700000" algn="tl">
                    <a:srgbClr val="000000"/>
                  </a:outerShdw>
                </a:effectLst>
              </a:rPr>
              <a:t> Critical temperature (K) = 425.2</a:t>
            </a:r>
          </a:p>
          <a:p>
            <a:pPr>
              <a:spcBef>
                <a:spcPct val="50000"/>
              </a:spcBef>
              <a:defRPr/>
            </a:pPr>
            <a:r>
              <a:rPr lang="en-US" altLang="es-ES" sz="2000" b="1">
                <a:solidFill>
                  <a:schemeClr val="tx2"/>
                </a:solidFill>
                <a:effectLst>
                  <a:outerShdw blurRad="38100" dist="38100" dir="2700000" algn="tl">
                    <a:srgbClr val="000000"/>
                  </a:outerShdw>
                </a:effectLst>
              </a:rPr>
              <a:t> Critical pressure (Pa) = 3797e3</a:t>
            </a:r>
          </a:p>
          <a:p>
            <a:pPr>
              <a:spcBef>
                <a:spcPct val="50000"/>
              </a:spcBef>
              <a:defRPr/>
            </a:pPr>
            <a:r>
              <a:rPr lang="en-US" altLang="es-ES" sz="2000" b="1">
                <a:solidFill>
                  <a:schemeClr val="tx2"/>
                </a:solidFill>
                <a:effectLst>
                  <a:outerShdw blurRad="38100" dist="38100" dir="2700000" algn="tl">
                    <a:srgbClr val="000000"/>
                  </a:outerShdw>
                </a:effectLst>
              </a:rPr>
              <a:t> Acentric factor = 0.1931</a:t>
            </a:r>
          </a:p>
          <a:p>
            <a:pPr>
              <a:spcBef>
                <a:spcPct val="50000"/>
              </a:spcBef>
              <a:defRPr/>
            </a:pPr>
            <a:r>
              <a:rPr lang="en-US" altLang="es-ES" sz="2000" b="1">
                <a:solidFill>
                  <a:schemeClr val="tx2"/>
                </a:solidFill>
                <a:effectLst>
                  <a:outerShdw blurRad="38100" dist="38100" dir="2700000" algn="tl">
                    <a:srgbClr val="000000"/>
                  </a:outerShdw>
                </a:effectLst>
              </a:rPr>
              <a:t>RESULTS:</a:t>
            </a:r>
          </a:p>
          <a:p>
            <a:pPr>
              <a:spcBef>
                <a:spcPct val="50000"/>
              </a:spcBef>
              <a:defRPr/>
            </a:pPr>
            <a:r>
              <a:rPr lang="en-US" altLang="es-ES" sz="2000" b="1">
                <a:solidFill>
                  <a:schemeClr val="tx2"/>
                </a:solidFill>
                <a:effectLst>
                  <a:outerShdw blurRad="38100" dist="38100" dir="2700000" algn="tl">
                    <a:srgbClr val="000000"/>
                  </a:outerShdw>
                </a:effectLst>
              </a:rPr>
              <a:t>Pres. = 101325.00 Ideal gas vol. =41.0264 Real gas vol. =40.8111</a:t>
            </a:r>
          </a:p>
          <a:p>
            <a:pPr>
              <a:spcBef>
                <a:spcPct val="50000"/>
              </a:spcBef>
              <a:defRPr/>
            </a:pPr>
            <a:r>
              <a:rPr lang="en-US" altLang="es-ES" sz="2000" b="1">
                <a:solidFill>
                  <a:schemeClr val="tx2"/>
                </a:solidFill>
                <a:effectLst>
                  <a:outerShdw blurRad="38100" dist="38100" dir="2700000" algn="tl">
                    <a:srgbClr val="000000"/>
                  </a:outerShdw>
                </a:effectLst>
              </a:rPr>
              <a:t>Pres. = 1013250.00 Ideal gas vol. = 4.1026 Real gas vol. = 3.8838</a:t>
            </a:r>
          </a:p>
          <a:p>
            <a:pPr>
              <a:spcBef>
                <a:spcPct val="50000"/>
              </a:spcBef>
              <a:defRPr/>
            </a:pPr>
            <a:r>
              <a:rPr lang="en-US" altLang="es-ES" sz="2000" b="1">
                <a:solidFill>
                  <a:schemeClr val="tx2"/>
                </a:solidFill>
                <a:effectLst>
                  <a:outerShdw blurRad="38100" dist="38100" dir="2700000" algn="tl">
                    <a:srgbClr val="000000"/>
                  </a:outerShdw>
                </a:effectLst>
              </a:rPr>
              <a:t>Pres. = 2026500.00 Ideal gas vol. = 2.0513 Real gas vol. = 1.8284</a:t>
            </a:r>
          </a:p>
          <a:p>
            <a:pPr>
              <a:spcBef>
                <a:spcPct val="50000"/>
              </a:spcBef>
              <a:defRPr/>
            </a:pPr>
            <a:r>
              <a:rPr lang="en-US" altLang="es-ES" sz="2000" b="1">
                <a:solidFill>
                  <a:schemeClr val="tx2"/>
                </a:solidFill>
                <a:effectLst>
                  <a:outerShdw blurRad="38100" dist="38100" dir="2700000" algn="tl">
                    <a:srgbClr val="000000"/>
                  </a:outerShdw>
                </a:effectLst>
              </a:rPr>
              <a:t>Pres. = 3039750.00 Ideal gas vol. = 1.3675 Real gas vol. = 1.1407</a:t>
            </a:r>
          </a:p>
          <a:p>
            <a:pPr>
              <a:spcBef>
                <a:spcPct val="50000"/>
              </a:spcBef>
              <a:defRPr/>
            </a:pPr>
            <a:r>
              <a:rPr lang="en-US" altLang="es-ES" sz="2000" b="1">
                <a:solidFill>
                  <a:schemeClr val="tx2"/>
                </a:solidFill>
                <a:effectLst>
                  <a:outerShdw blurRad="38100" dist="38100" dir="2700000" algn="tl">
                    <a:srgbClr val="000000"/>
                  </a:outerShdw>
                </a:effectLst>
              </a:rPr>
              <a:t>Pres. = 4053000.00 Ideal gas vol. = 1.0257 Real gas vol. = 0.7954</a:t>
            </a:r>
            <a:endParaRPr lang="es-AR" altLang="es-ES" sz="2000" b="1">
              <a:solidFill>
                <a:schemeClr val="tx2"/>
              </a:solidFill>
              <a:effectLst>
                <a:outerShdw blurRad="38100" dist="38100" dir="2700000" algn="tl">
                  <a:srgbClr val="000000"/>
                </a:outerShdw>
              </a:effectLst>
            </a:endParaRPr>
          </a:p>
        </p:txBody>
      </p:sp>
      <p:sp>
        <p:nvSpPr>
          <p:cNvPr id="80901" name="Rectangle 5"/>
          <p:cNvSpPr>
            <a:spLocks noChangeArrowheads="1"/>
          </p:cNvSpPr>
          <p:nvPr/>
        </p:nvSpPr>
        <p:spPr bwMode="auto">
          <a:xfrm>
            <a:off x="0" y="0"/>
            <a:ext cx="9144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3600" b="1" smtClean="0">
                <a:latin typeface="Times New Roman" pitchFamily="18" charset="0"/>
              </a:rPr>
              <a:t>Ejemplo 2</a:t>
            </a:r>
          </a:p>
        </p:txBody>
      </p:sp>
      <p:sp>
        <p:nvSpPr>
          <p:cNvPr id="56327"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6328"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6329"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additive="base">
                                        <p:cTn id="7" dur="1000" fill="hold"/>
                                        <p:tgtEl>
                                          <p:spTgt spid="80901"/>
                                        </p:tgtEl>
                                        <p:attrNameLst>
                                          <p:attrName>ppt_x</p:attrName>
                                        </p:attrNameLst>
                                      </p:cBhvr>
                                      <p:tavLst>
                                        <p:tav tm="0">
                                          <p:val>
                                            <p:strVal val="0-#ppt_w/2"/>
                                          </p:val>
                                        </p:tav>
                                        <p:tav tm="100000">
                                          <p:val>
                                            <p:strVal val="#ppt_x"/>
                                          </p:val>
                                        </p:tav>
                                      </p:tavLst>
                                    </p:anim>
                                    <p:anim calcmode="lin" valueType="num">
                                      <p:cBhvr additive="base">
                                        <p:cTn id="8" dur="1000" fill="hold"/>
                                        <p:tgtEl>
                                          <p:spTgt spid="809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additive="base">
                                        <p:cTn id="13" dur="1000" fill="hold"/>
                                        <p:tgtEl>
                                          <p:spTgt spid="80900"/>
                                        </p:tgtEl>
                                        <p:attrNameLst>
                                          <p:attrName>ppt_x</p:attrName>
                                        </p:attrNameLst>
                                      </p:cBhvr>
                                      <p:tavLst>
                                        <p:tav tm="0">
                                          <p:val>
                                            <p:strVal val="#ppt_x"/>
                                          </p:val>
                                        </p:tav>
                                        <p:tav tm="100000">
                                          <p:val>
                                            <p:strVal val="#ppt_x"/>
                                          </p:val>
                                        </p:tav>
                                      </p:tavLst>
                                    </p:anim>
                                    <p:anim calcmode="lin" valueType="num">
                                      <p:cBhvr additive="base">
                                        <p:cTn id="14" dur="10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3DB430F2-005A-460D-ACE4-2FA1B9AD1CD9}" type="datetime1">
              <a:rPr lang="es-ES" altLang="es-ES"/>
              <a:pPr>
                <a:defRPr/>
              </a:pPr>
              <a:t>27/08/2020</a:t>
            </a:fld>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EBBFBDC-9EA1-461E-8485-4B3D051D62EF}" type="slidenum">
              <a:rPr lang="es-AR" altLang="es-ES">
                <a:latin typeface="Arial" panose="020B0604020202020204" pitchFamily="34" charset="0"/>
              </a:rPr>
              <a:pPr eaLnBrk="1" hangingPunct="1"/>
              <a:t>63</a:t>
            </a:fld>
            <a:endParaRPr lang="es-AR" altLang="es-ES">
              <a:latin typeface="Arial" panose="020B0604020202020204" pitchFamily="34" charset="0"/>
            </a:endParaRP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620713"/>
            <a:ext cx="7056437" cy="529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9"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57350"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
        <p:nvSpPr>
          <p:cNvPr id="57351"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fade">
                                      <p:cBhvr>
                                        <p:cTn id="7" dur="10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fecha"/>
          <p:cNvSpPr>
            <a:spLocks noGrp="1"/>
          </p:cNvSpPr>
          <p:nvPr>
            <p:ph type="dt" sz="quarter" idx="10"/>
          </p:nvPr>
        </p:nvSpPr>
        <p:spPr/>
        <p:txBody>
          <a:bodyPr/>
          <a:lstStyle/>
          <a:p>
            <a:pPr>
              <a:defRPr/>
            </a:pPr>
            <a:fld id="{B7E9E04B-31C9-45A3-8DEB-EE86A4D63A6C}" type="datetime1">
              <a:rPr lang="es-ES" altLang="es-ES"/>
              <a:pPr>
                <a:defRPr/>
              </a:pPr>
              <a:t>27/08/2020</a:t>
            </a:fld>
            <a:endParaRPr lang="es-AR" altLang="es-ES"/>
          </a:p>
        </p:txBody>
      </p:sp>
      <p:sp>
        <p:nvSpPr>
          <p:cNvPr id="9"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10"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741C2E6-2D3D-4A30-BF24-67AC57C42ABF}" type="slidenum">
              <a:rPr lang="es-AR" altLang="es-ES">
                <a:solidFill>
                  <a:schemeClr val="tx2"/>
                </a:solidFill>
              </a:rPr>
              <a:pPr eaLnBrk="1" hangingPunct="1"/>
              <a:t>64</a:t>
            </a:fld>
            <a:endParaRPr lang="es-AR" altLang="es-ES">
              <a:solidFill>
                <a:schemeClr val="tx2"/>
              </a:solidFill>
            </a:endParaRPr>
          </a:p>
        </p:txBody>
      </p:sp>
      <p:sp>
        <p:nvSpPr>
          <p:cNvPr id="58373"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8374"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8375"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83976" name="Rectangle 8"/>
          <p:cNvSpPr>
            <a:spLocks noChangeArrowheads="1"/>
          </p:cNvSpPr>
          <p:nvPr/>
        </p:nvSpPr>
        <p:spPr bwMode="auto">
          <a:xfrm>
            <a:off x="0" y="0"/>
            <a:ext cx="9144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ES" altLang="es-ES" sz="3200" b="1">
                <a:solidFill>
                  <a:schemeClr val="tx2"/>
                </a:solidFill>
                <a:effectLst>
                  <a:outerShdw blurRad="38100" dist="38100" dir="2700000" algn="tl">
                    <a:srgbClr val="000000"/>
                  </a:outerShdw>
                </a:effectLst>
              </a:rPr>
              <a:t>Ejemplo 3: Solución de un Polinomio de Grado n y Función de Transferencia Utilizando el Método Newton-Raphson con División Sintética y Método de Autovalores.</a:t>
            </a:r>
          </a:p>
        </p:txBody>
      </p:sp>
      <p:sp>
        <p:nvSpPr>
          <p:cNvPr id="83978" name="Rectangle 10"/>
          <p:cNvSpPr>
            <a:spLocks noChangeArrowheads="1"/>
          </p:cNvSpPr>
          <p:nvPr/>
        </p:nvSpPr>
        <p:spPr bwMode="auto">
          <a:xfrm>
            <a:off x="0" y="21336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AR" altLang="es-ES" sz="2800" b="1">
                <a:solidFill>
                  <a:schemeClr val="tx2"/>
                </a:solidFill>
                <a:effectLst>
                  <a:outerShdw blurRad="38100" dist="38100" dir="2700000" algn="tl">
                    <a:srgbClr val="000000"/>
                  </a:outerShdw>
                </a:effectLst>
              </a:rPr>
              <a:t>Consideremos el reactor isotérmico continuo tanque agitado (CSTR) como el que se muestra en la siguiente Figura:</a:t>
            </a:r>
          </a:p>
        </p:txBody>
      </p:sp>
      <p:pic>
        <p:nvPicPr>
          <p:cNvPr id="839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357563"/>
            <a:ext cx="36734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976"/>
                                        </p:tgtEl>
                                        <p:attrNameLst>
                                          <p:attrName>style.visibility</p:attrName>
                                        </p:attrNameLst>
                                      </p:cBhvr>
                                      <p:to>
                                        <p:strVal val="visible"/>
                                      </p:to>
                                    </p:set>
                                    <p:anim calcmode="lin" valueType="num">
                                      <p:cBhvr additive="base">
                                        <p:cTn id="7" dur="1000" fill="hold"/>
                                        <p:tgtEl>
                                          <p:spTgt spid="83976"/>
                                        </p:tgtEl>
                                        <p:attrNameLst>
                                          <p:attrName>ppt_x</p:attrName>
                                        </p:attrNameLst>
                                      </p:cBhvr>
                                      <p:tavLst>
                                        <p:tav tm="0">
                                          <p:val>
                                            <p:strVal val="#ppt_x"/>
                                          </p:val>
                                        </p:tav>
                                        <p:tav tm="100000">
                                          <p:val>
                                            <p:strVal val="#ppt_x"/>
                                          </p:val>
                                        </p:tav>
                                      </p:tavLst>
                                    </p:anim>
                                    <p:anim calcmode="lin" valueType="num">
                                      <p:cBhvr additive="base">
                                        <p:cTn id="8" dur="1000" fill="hold"/>
                                        <p:tgtEl>
                                          <p:spTgt spid="839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8"/>
                                        </p:tgtEl>
                                        <p:attrNameLst>
                                          <p:attrName>style.visibility</p:attrName>
                                        </p:attrNameLst>
                                      </p:cBhvr>
                                      <p:to>
                                        <p:strVal val="visible"/>
                                      </p:to>
                                    </p:set>
                                    <p:anim calcmode="lin" valueType="num">
                                      <p:cBhvr additive="base">
                                        <p:cTn id="13" dur="1000" fill="hold"/>
                                        <p:tgtEl>
                                          <p:spTgt spid="83978"/>
                                        </p:tgtEl>
                                        <p:attrNameLst>
                                          <p:attrName>ppt_x</p:attrName>
                                        </p:attrNameLst>
                                      </p:cBhvr>
                                      <p:tavLst>
                                        <p:tav tm="0">
                                          <p:val>
                                            <p:strVal val="0-#ppt_w/2"/>
                                          </p:val>
                                        </p:tav>
                                        <p:tav tm="100000">
                                          <p:val>
                                            <p:strVal val="#ppt_x"/>
                                          </p:val>
                                        </p:tav>
                                      </p:tavLst>
                                    </p:anim>
                                    <p:anim calcmode="lin" valueType="num">
                                      <p:cBhvr additive="base">
                                        <p:cTn id="14" dur="1000" fill="hold"/>
                                        <p:tgtEl>
                                          <p:spTgt spid="839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83979"/>
                                        </p:tgtEl>
                                        <p:attrNameLst>
                                          <p:attrName>style.visibility</p:attrName>
                                        </p:attrNameLst>
                                      </p:cBhvr>
                                      <p:to>
                                        <p:strVal val="visible"/>
                                      </p:to>
                                    </p:set>
                                    <p:animEffect transition="in" filter="fade">
                                      <p:cBhvr>
                                        <p:cTn id="19"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p:bldP spid="8397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35FADED4-D5B4-4B1D-A4C5-9140CA2976BD}"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175DF31-A35A-47F8-9731-8A83AC82F8BA}" type="slidenum">
              <a:rPr lang="es-AR" altLang="es-ES">
                <a:solidFill>
                  <a:schemeClr val="tx2"/>
                </a:solidFill>
              </a:rPr>
              <a:pPr eaLnBrk="1" hangingPunct="1"/>
              <a:t>65</a:t>
            </a:fld>
            <a:endParaRPr lang="es-AR" altLang="es-ES">
              <a:solidFill>
                <a:schemeClr val="tx2"/>
              </a:solidFill>
            </a:endParaRPr>
          </a:p>
        </p:txBody>
      </p:sp>
      <p:sp>
        <p:nvSpPr>
          <p:cNvPr id="59397"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9398"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9399"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85001" name="Rectangle 9"/>
          <p:cNvSpPr>
            <a:spLocks noChangeArrowheads="1"/>
          </p:cNvSpPr>
          <p:nvPr/>
        </p:nvSpPr>
        <p:spPr bwMode="auto">
          <a:xfrm>
            <a:off x="0" y="0"/>
            <a:ext cx="9144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s-AR" altLang="es-ES" sz="3200" b="1">
                <a:solidFill>
                  <a:schemeClr val="tx2"/>
                </a:solidFill>
                <a:effectLst>
                  <a:outerShdw blurRad="38100" dist="38100" dir="2700000" algn="tl">
                    <a:srgbClr val="000000"/>
                  </a:outerShdw>
                </a:effectLst>
              </a:rPr>
              <a:t>Las componentes A y R alimentan al reactor a tasas Q y (q − Q), respectivamente. En el reactor se desarrolla el siguiente esquema de reacción:</a:t>
            </a:r>
          </a:p>
        </p:txBody>
      </p:sp>
      <p:pic>
        <p:nvPicPr>
          <p:cNvPr id="850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060575"/>
            <a:ext cx="3887788"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5001"/>
                                        </p:tgtEl>
                                        <p:attrNameLst>
                                          <p:attrName>style.visibility</p:attrName>
                                        </p:attrNameLst>
                                      </p:cBhvr>
                                      <p:to>
                                        <p:strVal val="visible"/>
                                      </p:to>
                                    </p:set>
                                    <p:anim calcmode="lin" valueType="num">
                                      <p:cBhvr additive="base">
                                        <p:cTn id="7" dur="1000" fill="hold"/>
                                        <p:tgtEl>
                                          <p:spTgt spid="85001"/>
                                        </p:tgtEl>
                                        <p:attrNameLst>
                                          <p:attrName>ppt_x</p:attrName>
                                        </p:attrNameLst>
                                      </p:cBhvr>
                                      <p:tavLst>
                                        <p:tav tm="0">
                                          <p:val>
                                            <p:strVal val="#ppt_x"/>
                                          </p:val>
                                        </p:tav>
                                        <p:tav tm="100000">
                                          <p:val>
                                            <p:strVal val="#ppt_x"/>
                                          </p:val>
                                        </p:tav>
                                      </p:tavLst>
                                    </p:anim>
                                    <p:anim calcmode="lin" valueType="num">
                                      <p:cBhvr additive="base">
                                        <p:cTn id="8" dur="1000" fill="hold"/>
                                        <p:tgtEl>
                                          <p:spTgt spid="850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85002"/>
                                        </p:tgtEl>
                                        <p:attrNameLst>
                                          <p:attrName>style.visibility</p:attrName>
                                        </p:attrNameLst>
                                      </p:cBhvr>
                                      <p:to>
                                        <p:strVal val="visible"/>
                                      </p:to>
                                    </p:set>
                                    <p:animEffect transition="in" filter="fade">
                                      <p:cBhvr>
                                        <p:cTn id="13" dur="1000"/>
                                        <p:tgtEl>
                                          <p:spTgt spid="8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DF5786E4-5B57-48D7-B3E9-A28C86F51F17}"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F4CCA1A-D947-451D-92BE-6D40074CA064}" type="slidenum">
              <a:rPr lang="es-AR" altLang="es-ES">
                <a:solidFill>
                  <a:schemeClr val="tx2"/>
                </a:solidFill>
              </a:rPr>
              <a:pPr eaLnBrk="1" hangingPunct="1"/>
              <a:t>66</a:t>
            </a:fld>
            <a:endParaRPr lang="es-AR" altLang="es-ES">
              <a:solidFill>
                <a:schemeClr val="tx2"/>
              </a:solidFill>
            </a:endParaRPr>
          </a:p>
        </p:txBody>
      </p:sp>
      <p:sp>
        <p:nvSpPr>
          <p:cNvPr id="86020" name="Rectangle 4"/>
          <p:cNvSpPr>
            <a:spLocks noChangeArrowheads="1"/>
          </p:cNvSpPr>
          <p:nvPr/>
        </p:nvSpPr>
        <p:spPr bwMode="auto">
          <a:xfrm>
            <a:off x="0" y="620713"/>
            <a:ext cx="91440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defRPr>
            </a:lvl1pPr>
            <a:lvl2pPr marL="900113" indent="-4508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defRPr>
            </a:lvl2pPr>
            <a:lvl3pPr marL="1882775" indent="-4572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defRPr>
            </a:lvl3pPr>
            <a:lvl4pPr marL="2443163" indent="-3810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defRPr>
            </a:lvl4pPr>
            <a:lvl5pPr marL="3003550" indent="-3810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5pPr>
            <a:lvl6pPr marL="3460750" indent="-3810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6pPr>
            <a:lvl7pPr marL="3917950" indent="-3810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7pPr>
            <a:lvl8pPr marL="4375150" indent="-3810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8pPr>
            <a:lvl9pPr marL="4832350" indent="-3810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9pPr>
          </a:lstStyle>
          <a:p>
            <a:pPr algn="just">
              <a:lnSpc>
                <a:spcPct val="80000"/>
              </a:lnSpc>
              <a:spcBef>
                <a:spcPct val="40000"/>
              </a:spcBef>
              <a:buFont typeface="Wingdings" pitchFamily="2" charset="2"/>
              <a:buNone/>
              <a:defRPr/>
            </a:pPr>
            <a:r>
              <a:rPr lang="es-AR" altLang="es-ES" b="1" smtClean="0">
                <a:solidFill>
                  <a:schemeClr val="tx2"/>
                </a:solidFill>
                <a:latin typeface="Times New Roman" pitchFamily="18" charset="0"/>
              </a:rPr>
              <a:t>Este problema fue analizado por Douglas para ilustrar las diversas técnicas de diseño de sistemas de control simple con retroalimentación En su análisis Douglas hizo las siguientes hipótesis:</a:t>
            </a:r>
          </a:p>
          <a:p>
            <a:pPr lvl="1" algn="just">
              <a:lnSpc>
                <a:spcPct val="80000"/>
              </a:lnSpc>
              <a:spcBef>
                <a:spcPct val="40000"/>
              </a:spcBef>
              <a:buClr>
                <a:schemeClr val="hlink"/>
              </a:buClr>
              <a:buFont typeface="Wingdings" pitchFamily="2" charset="2"/>
              <a:buAutoNum type="arabicParenR"/>
              <a:defRPr/>
            </a:pPr>
            <a:r>
              <a:rPr lang="es-AR" altLang="es-ES" sz="2400" b="1" smtClean="0">
                <a:solidFill>
                  <a:schemeClr val="tx2"/>
                </a:solidFill>
                <a:latin typeface="Times New Roman" pitchFamily="18" charset="0"/>
              </a:rPr>
              <a:t>La componente R está presente en el reactor en exceso de manera que las velocidades de reacción puedan aproximarse por expresiones de primer orden.</a:t>
            </a:r>
          </a:p>
          <a:p>
            <a:pPr lvl="1" algn="just">
              <a:lnSpc>
                <a:spcPct val="80000"/>
              </a:lnSpc>
              <a:spcBef>
                <a:spcPct val="40000"/>
              </a:spcBef>
              <a:buClr>
                <a:schemeClr val="hlink"/>
              </a:buClr>
              <a:buFont typeface="Wingdings" pitchFamily="2" charset="2"/>
              <a:buAutoNum type="arabicParenR"/>
              <a:defRPr/>
            </a:pPr>
            <a:r>
              <a:rPr lang="es-AR" altLang="es-ES" sz="2400" b="1" smtClean="0">
                <a:solidFill>
                  <a:schemeClr val="tx2"/>
                </a:solidFill>
                <a:latin typeface="Times New Roman" pitchFamily="18" charset="0"/>
              </a:rPr>
              <a:t>Las componentes B, C, D y E de la alimentación son cero.</a:t>
            </a:r>
          </a:p>
          <a:p>
            <a:pPr lvl="1" algn="just">
              <a:lnSpc>
                <a:spcPct val="80000"/>
              </a:lnSpc>
              <a:spcBef>
                <a:spcPct val="40000"/>
              </a:spcBef>
              <a:buClr>
                <a:schemeClr val="hlink"/>
              </a:buClr>
              <a:buFont typeface="Wingdings" pitchFamily="2" charset="2"/>
              <a:buAutoNum type="arabicParenR"/>
              <a:defRPr/>
            </a:pPr>
            <a:r>
              <a:rPr lang="es-AR" altLang="es-ES" sz="2400" b="1" smtClean="0">
                <a:solidFill>
                  <a:schemeClr val="tx2"/>
                </a:solidFill>
                <a:latin typeface="Times New Roman" pitchFamily="18" charset="0"/>
              </a:rPr>
              <a:t>Se elige un conjunto particular de valores de velocidades y de concentraciones de la alimentación, constantes cinéticas y volumen del reactor.</a:t>
            </a:r>
          </a:p>
          <a:p>
            <a:pPr lvl="1" algn="just">
              <a:lnSpc>
                <a:spcPct val="80000"/>
              </a:lnSpc>
              <a:spcBef>
                <a:spcPct val="40000"/>
              </a:spcBef>
              <a:buClr>
                <a:schemeClr val="hlink"/>
              </a:buClr>
              <a:buFont typeface="Wingdings" pitchFamily="2" charset="2"/>
              <a:buAutoNum type="arabicParenR"/>
              <a:defRPr/>
            </a:pPr>
            <a:r>
              <a:rPr lang="es-ES" altLang="es-ES" sz="2400" b="1" smtClean="0">
                <a:solidFill>
                  <a:schemeClr val="tx2"/>
                </a:solidFill>
                <a:latin typeface="Times New Roman" pitchFamily="18" charset="0"/>
              </a:rPr>
              <a:t>Las perturbaciones se deben a cambios en la composición de la componente R en el recipiente.</a:t>
            </a:r>
            <a:endParaRPr lang="es-AR" altLang="es-ES" sz="2400" b="1" smtClean="0">
              <a:solidFill>
                <a:schemeClr val="tx2"/>
              </a:solidFill>
              <a:latin typeface="Times New Roman" pitchFamily="18" charset="0"/>
            </a:endParaRPr>
          </a:p>
        </p:txBody>
      </p:sp>
      <p:sp>
        <p:nvSpPr>
          <p:cNvPr id="60422"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0423"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0424"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 calcmode="lin" valueType="num">
                                      <p:cBhvr additive="base">
                                        <p:cTn id="7" dur="500" fill="hold"/>
                                        <p:tgtEl>
                                          <p:spTgt spid="860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20">
                                            <p:txEl>
                                              <p:pRg st="1" end="1"/>
                                            </p:txEl>
                                          </p:spTgt>
                                        </p:tgtEl>
                                        <p:attrNameLst>
                                          <p:attrName>style.visibility</p:attrName>
                                        </p:attrNameLst>
                                      </p:cBhvr>
                                      <p:to>
                                        <p:strVal val="visible"/>
                                      </p:to>
                                    </p:set>
                                    <p:anim calcmode="lin" valueType="num">
                                      <p:cBhvr additive="base">
                                        <p:cTn id="13" dur="500" fill="hold"/>
                                        <p:tgtEl>
                                          <p:spTgt spid="8602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20">
                                            <p:txEl>
                                              <p:pRg st="2" end="2"/>
                                            </p:txEl>
                                          </p:spTgt>
                                        </p:tgtEl>
                                        <p:attrNameLst>
                                          <p:attrName>style.visibility</p:attrName>
                                        </p:attrNameLst>
                                      </p:cBhvr>
                                      <p:to>
                                        <p:strVal val="visible"/>
                                      </p:to>
                                    </p:set>
                                    <p:anim calcmode="lin" valueType="num">
                                      <p:cBhvr additive="base">
                                        <p:cTn id="19" dur="500" fill="hold"/>
                                        <p:tgtEl>
                                          <p:spTgt spid="8602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020">
                                            <p:txEl>
                                              <p:pRg st="3" end="3"/>
                                            </p:txEl>
                                          </p:spTgt>
                                        </p:tgtEl>
                                        <p:attrNameLst>
                                          <p:attrName>style.visibility</p:attrName>
                                        </p:attrNameLst>
                                      </p:cBhvr>
                                      <p:to>
                                        <p:strVal val="visible"/>
                                      </p:to>
                                    </p:set>
                                    <p:anim calcmode="lin" valueType="num">
                                      <p:cBhvr additive="base">
                                        <p:cTn id="25" dur="500" fill="hold"/>
                                        <p:tgtEl>
                                          <p:spTgt spid="8602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020">
                                            <p:txEl>
                                              <p:pRg st="4" end="4"/>
                                            </p:txEl>
                                          </p:spTgt>
                                        </p:tgtEl>
                                        <p:attrNameLst>
                                          <p:attrName>style.visibility</p:attrName>
                                        </p:attrNameLst>
                                      </p:cBhvr>
                                      <p:to>
                                        <p:strVal val="visible"/>
                                      </p:to>
                                    </p:set>
                                    <p:anim calcmode="lin" valueType="num">
                                      <p:cBhvr additive="base">
                                        <p:cTn id="31" dur="500" fill="hold"/>
                                        <p:tgtEl>
                                          <p:spTgt spid="8602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E6511FE9-66FF-4370-BC21-35B9D92F8158}"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3F4E828-83FF-49AC-BD46-C9564CA90D51}" type="slidenum">
              <a:rPr lang="es-AR" altLang="es-ES">
                <a:solidFill>
                  <a:schemeClr val="tx2"/>
                </a:solidFill>
              </a:rPr>
              <a:pPr eaLnBrk="1" hangingPunct="1"/>
              <a:t>67</a:t>
            </a:fld>
            <a:endParaRPr lang="es-AR" altLang="es-ES">
              <a:solidFill>
                <a:schemeClr val="tx2"/>
              </a:solidFill>
            </a:endParaRPr>
          </a:p>
        </p:txBody>
      </p:sp>
      <p:sp>
        <p:nvSpPr>
          <p:cNvPr id="61445"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1446"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1447"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pic>
        <p:nvPicPr>
          <p:cNvPr id="89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437063"/>
            <a:ext cx="5759450"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6" name="Text Box 8"/>
          <p:cNvSpPr txBox="1">
            <a:spLocks noChangeArrowheads="1"/>
          </p:cNvSpPr>
          <p:nvPr/>
        </p:nvSpPr>
        <p:spPr bwMode="auto">
          <a:xfrm>
            <a:off x="0" y="404813"/>
            <a:ext cx="914400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63658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El objetivo del control es mantener la composición de la componente C tan próxima como sea posible al valor de diseño en estado estacionario, a pesar del hecho que ingresen perturbaciones al sistema.</a:t>
            </a:r>
          </a:p>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Este objetivo se alcanza mediante la medición de la composición real de C utilizando la diferencia entre el valor deseado y el valor medido para manipular el caudal de entrada Q de la componente A.</a:t>
            </a:r>
          </a:p>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Douglas desarrolló la siguiente función de transferencia para el reactor con un sistema de control proporcional:</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6">
                                            <p:txEl>
                                              <p:pRg st="0" end="0"/>
                                            </p:txEl>
                                          </p:spTgt>
                                        </p:tgtEl>
                                        <p:attrNameLst>
                                          <p:attrName>style.visibility</p:attrName>
                                        </p:attrNameLst>
                                      </p:cBhvr>
                                      <p:to>
                                        <p:strVal val="visible"/>
                                      </p:to>
                                    </p:set>
                                    <p:anim calcmode="lin" valueType="num">
                                      <p:cBhvr additive="base">
                                        <p:cTn id="7" dur="1000" fill="hold"/>
                                        <p:tgtEl>
                                          <p:spTgt spid="8909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90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6">
                                            <p:txEl>
                                              <p:pRg st="1" end="1"/>
                                            </p:txEl>
                                          </p:spTgt>
                                        </p:tgtEl>
                                        <p:attrNameLst>
                                          <p:attrName>style.visibility</p:attrName>
                                        </p:attrNameLst>
                                      </p:cBhvr>
                                      <p:to>
                                        <p:strVal val="visible"/>
                                      </p:to>
                                    </p:set>
                                    <p:anim calcmode="lin" valueType="num">
                                      <p:cBhvr additive="base">
                                        <p:cTn id="13" dur="1000" fill="hold"/>
                                        <p:tgtEl>
                                          <p:spTgt spid="8909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90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6">
                                            <p:txEl>
                                              <p:pRg st="2" end="2"/>
                                            </p:txEl>
                                          </p:spTgt>
                                        </p:tgtEl>
                                        <p:attrNameLst>
                                          <p:attrName>style.visibility</p:attrName>
                                        </p:attrNameLst>
                                      </p:cBhvr>
                                      <p:to>
                                        <p:strVal val="visible"/>
                                      </p:to>
                                    </p:set>
                                    <p:anim calcmode="lin" valueType="num">
                                      <p:cBhvr additive="base">
                                        <p:cTn id="19" dur="1000" fill="hold"/>
                                        <p:tgtEl>
                                          <p:spTgt spid="8909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90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89095"/>
                                        </p:tgtEl>
                                        <p:attrNameLst>
                                          <p:attrName>style.visibility</p:attrName>
                                        </p:attrNameLst>
                                      </p:cBhvr>
                                      <p:to>
                                        <p:strVal val="visible"/>
                                      </p:to>
                                    </p:set>
                                    <p:animEffect transition="in" filter="fade">
                                      <p:cBhvr>
                                        <p:cTn id="25" dur="10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09530D1E-5FFC-4A24-991C-7636F5467132}"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7B3F9BC-C05C-4AA9-802F-0467B761FEC5}" type="slidenum">
              <a:rPr lang="es-AR" altLang="es-ES">
                <a:solidFill>
                  <a:schemeClr val="tx2"/>
                </a:solidFill>
              </a:rPr>
              <a:pPr eaLnBrk="1" hangingPunct="1"/>
              <a:t>68</a:t>
            </a:fld>
            <a:endParaRPr lang="es-AR" altLang="es-ES">
              <a:solidFill>
                <a:schemeClr val="tx2"/>
              </a:solidFill>
            </a:endParaRPr>
          </a:p>
        </p:txBody>
      </p:sp>
      <p:sp>
        <p:nvSpPr>
          <p:cNvPr id="62469"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2470"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2471"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90119" name="Text Box 7"/>
          <p:cNvSpPr txBox="1">
            <a:spLocks noChangeArrowheads="1"/>
          </p:cNvSpPr>
          <p:nvPr/>
        </p:nvSpPr>
        <p:spPr bwMode="auto">
          <a:xfrm>
            <a:off x="0" y="476250"/>
            <a:ext cx="9144000"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63658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Kc es la ganancia del controlador proporcional.</a:t>
            </a:r>
          </a:p>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Este sistema de control es estable para valores de  Kc que suministran raíces de la función de transferencia con parte real negativa.</a:t>
            </a:r>
          </a:p>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Utilizando el método de Newton-Raphson con división sintética o el método de los autovalores, determine las raíces de la función de transferencia para un rango de valores de Kc y calcule el valor crítico de Kc por encima del cual el sistema se vuelve inestable.</a:t>
            </a:r>
          </a:p>
          <a:p>
            <a:pPr algn="just">
              <a:lnSpc>
                <a:spcPct val="80000"/>
              </a:lnSpc>
              <a:spcBef>
                <a:spcPct val="35000"/>
              </a:spcBef>
              <a:buClr>
                <a:schemeClr val="hlink"/>
              </a:buClr>
              <a:buFont typeface="Wingdings" pitchFamily="2" charset="2"/>
              <a:buChar char="Ø"/>
              <a:defRPr/>
            </a:pPr>
            <a:r>
              <a:rPr lang="es-AR" altLang="es-ES" sz="2800" b="1" smtClean="0">
                <a:solidFill>
                  <a:schemeClr val="tx2"/>
                </a:solidFill>
                <a:effectLst>
                  <a:outerShdw blurRad="38100" dist="38100" dir="2700000" algn="tl">
                    <a:srgbClr val="000000"/>
                  </a:outerShdw>
                </a:effectLst>
                <a:latin typeface="Times New Roman" pitchFamily="18" charset="0"/>
              </a:rPr>
              <a:t>Escribir el programa de manera que pueda utilizarse para resolver polinomios de grado n o funciones de transferencia del tipo mostrado en la Ecuación anterior.</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9">
                                            <p:txEl>
                                              <p:pRg st="0" end="0"/>
                                            </p:txEl>
                                          </p:spTgt>
                                        </p:tgtEl>
                                        <p:attrNameLst>
                                          <p:attrName>style.visibility</p:attrName>
                                        </p:attrNameLst>
                                      </p:cBhvr>
                                      <p:to>
                                        <p:strVal val="visible"/>
                                      </p:to>
                                    </p:set>
                                    <p:anim calcmode="lin" valueType="num">
                                      <p:cBhvr additive="base">
                                        <p:cTn id="7" dur="1000" fill="hold"/>
                                        <p:tgtEl>
                                          <p:spTgt spid="901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9">
                                            <p:txEl>
                                              <p:pRg st="1" end="1"/>
                                            </p:txEl>
                                          </p:spTgt>
                                        </p:tgtEl>
                                        <p:attrNameLst>
                                          <p:attrName>style.visibility</p:attrName>
                                        </p:attrNameLst>
                                      </p:cBhvr>
                                      <p:to>
                                        <p:strVal val="visible"/>
                                      </p:to>
                                    </p:set>
                                    <p:anim calcmode="lin" valueType="num">
                                      <p:cBhvr additive="base">
                                        <p:cTn id="13" dur="1000" fill="hold"/>
                                        <p:tgtEl>
                                          <p:spTgt spid="901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01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9">
                                            <p:txEl>
                                              <p:pRg st="2" end="2"/>
                                            </p:txEl>
                                          </p:spTgt>
                                        </p:tgtEl>
                                        <p:attrNameLst>
                                          <p:attrName>style.visibility</p:attrName>
                                        </p:attrNameLst>
                                      </p:cBhvr>
                                      <p:to>
                                        <p:strVal val="visible"/>
                                      </p:to>
                                    </p:set>
                                    <p:anim calcmode="lin" valueType="num">
                                      <p:cBhvr additive="base">
                                        <p:cTn id="19" dur="1000" fill="hold"/>
                                        <p:tgtEl>
                                          <p:spTgt spid="9011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01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19">
                                            <p:txEl>
                                              <p:pRg st="3" end="3"/>
                                            </p:txEl>
                                          </p:spTgt>
                                        </p:tgtEl>
                                        <p:attrNameLst>
                                          <p:attrName>style.visibility</p:attrName>
                                        </p:attrNameLst>
                                      </p:cBhvr>
                                      <p:to>
                                        <p:strVal val="visible"/>
                                      </p:to>
                                    </p:set>
                                    <p:anim calcmode="lin" valueType="num">
                                      <p:cBhvr additive="base">
                                        <p:cTn id="25" dur="1000" fill="hold"/>
                                        <p:tgtEl>
                                          <p:spTgt spid="9011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01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5629007F-03F4-4002-9345-DB242D145C38}"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1A54E48-6297-4F59-B4D2-08910DC7287D}" type="slidenum">
              <a:rPr lang="es-AR" altLang="es-ES">
                <a:solidFill>
                  <a:schemeClr val="tx2"/>
                </a:solidFill>
              </a:rPr>
              <a:pPr eaLnBrk="1" hangingPunct="1"/>
              <a:t>69</a:t>
            </a:fld>
            <a:endParaRPr lang="es-AR" altLang="es-ES">
              <a:solidFill>
                <a:schemeClr val="tx2"/>
              </a:solidFill>
            </a:endParaRPr>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773238"/>
            <a:ext cx="8783637"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4"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3495"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3496"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91144" name="Text Box 8"/>
          <p:cNvSpPr txBox="1">
            <a:spLocks noChangeArrowheads="1"/>
          </p:cNvSpPr>
          <p:nvPr/>
        </p:nvSpPr>
        <p:spPr bwMode="auto">
          <a:xfrm>
            <a:off x="395288" y="615950"/>
            <a:ext cx="465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3600" b="1">
                <a:solidFill>
                  <a:schemeClr val="tx2"/>
                </a:solidFill>
                <a:effectLst>
                  <a:outerShdw blurRad="38100" dist="38100" dir="2700000" algn="tl">
                    <a:srgbClr val="000000"/>
                  </a:outerShdw>
                </a:effectLst>
              </a:rPr>
              <a:t>Obsérvese lo siguiente:</a:t>
            </a:r>
            <a:endParaRPr lang="es-AR" altLang="es-ES" sz="3600" b="1">
              <a:solidFill>
                <a:schemeClr val="tx2"/>
              </a:solidFill>
              <a:effectLst>
                <a:outerShdw blurRad="38100" dist="38100" dir="2700000" algn="tl">
                  <a:srgbClr val="000000"/>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144"/>
                                        </p:tgtEl>
                                        <p:attrNameLst>
                                          <p:attrName>style.visibility</p:attrName>
                                        </p:attrNameLst>
                                      </p:cBhvr>
                                      <p:to>
                                        <p:strVal val="visible"/>
                                      </p:to>
                                    </p:set>
                                    <p:anim calcmode="lin" valueType="num">
                                      <p:cBhvr additive="base">
                                        <p:cTn id="7" dur="500" fill="hold"/>
                                        <p:tgtEl>
                                          <p:spTgt spid="91144"/>
                                        </p:tgtEl>
                                        <p:attrNameLst>
                                          <p:attrName>ppt_x</p:attrName>
                                        </p:attrNameLst>
                                      </p:cBhvr>
                                      <p:tavLst>
                                        <p:tav tm="0">
                                          <p:val>
                                            <p:strVal val="0-#ppt_w/2"/>
                                          </p:val>
                                        </p:tav>
                                        <p:tav tm="100000">
                                          <p:val>
                                            <p:strVal val="#ppt_x"/>
                                          </p:val>
                                        </p:tav>
                                      </p:tavLst>
                                    </p:anim>
                                    <p:anim calcmode="lin" valueType="num">
                                      <p:cBhvr additive="base">
                                        <p:cTn id="8" dur="500" fill="hold"/>
                                        <p:tgtEl>
                                          <p:spTgt spid="911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91140"/>
                                        </p:tgtEl>
                                        <p:attrNameLst>
                                          <p:attrName>style.visibility</p:attrName>
                                        </p:attrNameLst>
                                      </p:cBhvr>
                                      <p:to>
                                        <p:strVal val="visible"/>
                                      </p:to>
                                    </p:set>
                                    <p:animEffect transition="in" filter="fade">
                                      <p:cBhvr>
                                        <p:cTn id="13" dur="10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7</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Casos Particulares (III)</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1268412"/>
            <a:ext cx="8893175" cy="4848226"/>
          </a:xfrm>
        </p:spPr>
        <p:txBody>
          <a:bodyPr/>
          <a:lstStyle/>
          <a:p>
            <a:pPr marL="0" indent="0" algn="just" eaLnBrk="1" hangingPunct="1">
              <a:lnSpc>
                <a:spcPct val="150000"/>
              </a:lnSpc>
              <a:spcBef>
                <a:spcPts val="0"/>
              </a:spcBef>
              <a:buClr>
                <a:srgbClr val="FFFF00"/>
              </a:buClr>
              <a:buSzPct val="80000"/>
              <a:buNone/>
              <a:defRPr/>
            </a:pPr>
            <a:endParaRPr lang="es-ES" altLang="es-ES" sz="2400" b="1" dirty="0">
              <a:solidFill>
                <a:schemeClr val="tx2"/>
              </a:solidFill>
              <a:effectLst>
                <a:outerShdw blurRad="38100" dist="38100" dir="2700000" algn="tl">
                  <a:srgbClr val="000000">
                    <a:alpha val="43137"/>
                  </a:srgbClr>
                </a:outerShdw>
              </a:effectLst>
              <a:latin typeface="Times New Roman" pitchFamily="18" charset="0"/>
            </a:endParaRPr>
          </a:p>
          <a:p>
            <a:pPr marL="449263" indent="-449263" algn="just" eaLnBrk="1" hangingPunct="1">
              <a:lnSpc>
                <a:spcPct val="150000"/>
              </a:lnSpc>
              <a:spcBef>
                <a:spcPts val="0"/>
              </a:spcBef>
              <a:buClr>
                <a:srgbClr val="FFFF00"/>
              </a:buClr>
              <a:buSzPct val="80000"/>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Soluciones:</a:t>
            </a: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449263" indent="-449263" algn="just" eaLnBrk="1" hangingPunct="1">
              <a:lnSpc>
                <a:spcPct val="150000"/>
              </a:lnSpc>
              <a:spcBef>
                <a:spcPts val="0"/>
              </a:spcBef>
              <a:buClr>
                <a:srgbClr val="FFFF00"/>
              </a:buClr>
              <a:buSzPct val="80000"/>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Si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smtClean="0">
                <a:solidFill>
                  <a:srgbClr val="FFFF00"/>
                </a:solidFill>
                <a:effectLst>
                  <a:outerShdw blurRad="38100" dist="38100" dir="2700000" algn="tl">
                    <a:srgbClr val="000000">
                      <a:alpha val="43137"/>
                    </a:srgbClr>
                  </a:outerShdw>
                </a:effectLst>
                <a:latin typeface="Times New Roman" pitchFamily="18" charset="0"/>
              </a:rPr>
              <a:t>1</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smtClean="0">
                <a:solidFill>
                  <a:srgbClr val="FFFF00"/>
                </a:solidFill>
                <a:effectLst>
                  <a:outerShdw blurRad="38100" dist="38100" dir="2700000" algn="tl">
                    <a:srgbClr val="000000">
                      <a:alpha val="43137"/>
                    </a:srgbClr>
                  </a:outerShdw>
                </a:effectLst>
                <a:latin typeface="Times New Roman" pitchFamily="18" charset="0"/>
              </a:rPr>
              <a:t>2</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 y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a</a:t>
            </a:r>
            <a:r>
              <a:rPr lang="es-ES" altLang="es-ES" sz="2400" b="1" i="1" baseline="-25000" dirty="0" smtClean="0">
                <a:solidFill>
                  <a:srgbClr val="FFFF00"/>
                </a:solidFill>
                <a:effectLst>
                  <a:outerShdw blurRad="38100" dist="38100" dir="2700000" algn="tl">
                    <a:srgbClr val="000000">
                      <a:alpha val="43137"/>
                    </a:srgbClr>
                  </a:outerShdw>
                </a:effectLst>
                <a:latin typeface="Times New Roman" pitchFamily="18" charset="0"/>
              </a:rPr>
              <a:t>3</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 son reales y si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D = Q</a:t>
            </a:r>
            <a:r>
              <a:rPr lang="es-ES" altLang="es-ES" sz="2400" b="1" i="1" baseline="30000" dirty="0" smtClean="0">
                <a:solidFill>
                  <a:srgbClr val="FFFF00"/>
                </a:solidFill>
                <a:effectLst>
                  <a:outerShdw blurRad="38100" dist="38100" dir="2700000" algn="tl">
                    <a:srgbClr val="000000">
                      <a:alpha val="43137"/>
                    </a:srgbClr>
                  </a:outerShdw>
                </a:effectLst>
                <a:latin typeface="Times New Roman" pitchFamily="18" charset="0"/>
              </a:rPr>
              <a:t>2</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 + R</a:t>
            </a:r>
            <a:r>
              <a:rPr lang="es-ES" altLang="es-ES" sz="2400" b="1" i="1" baseline="30000" dirty="0" smtClean="0">
                <a:solidFill>
                  <a:srgbClr val="FFFF00"/>
                </a:solidFill>
                <a:effectLst>
                  <a:outerShdw blurRad="38100" dist="38100" dir="2700000" algn="tl">
                    <a:srgbClr val="000000">
                      <a:alpha val="43137"/>
                    </a:srgbClr>
                  </a:outerShdw>
                </a:effectLst>
                <a:latin typeface="Times New Roman" pitchFamily="18" charset="0"/>
              </a:rPr>
              <a:t>3</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 </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es el discriminante, entonces:</a:t>
            </a:r>
          </a:p>
          <a:p>
            <a:pPr marL="903288" indent="-457200" algn="just" eaLnBrk="1" hangingPunct="1">
              <a:lnSpc>
                <a:spcPct val="150000"/>
              </a:lnSpc>
              <a:spcBef>
                <a:spcPts val="0"/>
              </a:spcBef>
              <a:buClr>
                <a:srgbClr val="FFFF00"/>
              </a:buClr>
              <a:buSzPct val="80000"/>
              <a:buFont typeface="+mj-lt"/>
              <a:buAutoNum type="arabicPeriod"/>
              <a:defRPr/>
            </a:pP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	Si </a:t>
            </a:r>
            <a:r>
              <a:rPr lang="es-ES" altLang="es-ES" sz="2000" b="1" i="1" dirty="0">
                <a:solidFill>
                  <a:srgbClr val="FFFF00"/>
                </a:solidFill>
                <a:effectLst>
                  <a:outerShdw blurRad="38100" dist="38100" dir="2700000" algn="tl">
                    <a:srgbClr val="000000">
                      <a:alpha val="43137"/>
                    </a:srgbClr>
                  </a:outerShdw>
                </a:effectLst>
                <a:latin typeface="Times New Roman" pitchFamily="18" charset="0"/>
              </a:rPr>
              <a:t>D</a:t>
            </a:r>
            <a:r>
              <a:rPr lang="es-ES" altLang="es-ES" sz="2000" b="1" i="1" dirty="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rPr>
              <a:t>0 </a:t>
            </a:r>
            <a:r>
              <a:rPr lang="es-ES" altLang="es-ES" sz="2000" b="1" dirty="0">
                <a:solidFill>
                  <a:schemeClr val="tx2"/>
                </a:solidFill>
                <a:effectLst>
                  <a:outerShdw blurRad="38100" dist="38100" dir="2700000" algn="tl">
                    <a:srgbClr val="000000">
                      <a:alpha val="43137"/>
                    </a:srgbClr>
                  </a:outerShdw>
                </a:effectLst>
                <a:latin typeface="Times New Roman" pitchFamily="18" charset="0"/>
              </a:rPr>
              <a:t>u</a:t>
            </a: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na de las raíces es real y dos son complejas conjugadas.</a:t>
            </a:r>
          </a:p>
          <a:p>
            <a:pPr marL="903288" indent="-457200" algn="just" eaLnBrk="1" hangingPunct="1">
              <a:lnSpc>
                <a:spcPct val="150000"/>
              </a:lnSpc>
              <a:spcBef>
                <a:spcPts val="0"/>
              </a:spcBef>
              <a:buClr>
                <a:srgbClr val="FFFF00"/>
              </a:buClr>
              <a:buSzPct val="80000"/>
              <a:buFont typeface="+mj-lt"/>
              <a:buAutoNum type="arabicPeriod"/>
              <a:defRPr/>
            </a:pP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Si </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rPr>
              <a:t>D=0 </a:t>
            </a: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todas las raíces son reales y por lo menos dos de ellas son iguales.</a:t>
            </a:r>
          </a:p>
          <a:p>
            <a:pPr marL="903288" indent="-457200" algn="just" eaLnBrk="1" hangingPunct="1">
              <a:lnSpc>
                <a:spcPct val="150000"/>
              </a:lnSpc>
              <a:spcBef>
                <a:spcPts val="0"/>
              </a:spcBef>
              <a:buClr>
                <a:srgbClr val="FFFF00"/>
              </a:buClr>
              <a:buSzPct val="80000"/>
              <a:buFont typeface="+mj-lt"/>
              <a:buAutoNum type="arabicPeriod"/>
              <a:defRPr/>
            </a:pP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Si</a:t>
            </a:r>
            <a:r>
              <a:rPr lang="es-ES" altLang="es-ES" sz="2000" b="1" i="1" dirty="0" smtClean="0">
                <a:solidFill>
                  <a:schemeClr val="tx2"/>
                </a:solidFill>
                <a:effectLst>
                  <a:outerShdw blurRad="38100" dist="38100" dir="2700000" algn="tl">
                    <a:srgbClr val="000000">
                      <a:alpha val="43137"/>
                    </a:srgbClr>
                  </a:outerShdw>
                </a:effectLst>
                <a:latin typeface="Times New Roman" pitchFamily="18" charset="0"/>
              </a:rPr>
              <a:t> </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rPr>
              <a:t>D</a:t>
            </a:r>
            <a:r>
              <a:rPr lang="es-ES" altLang="es-ES" sz="2000" b="1" i="1" dirty="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0 </a:t>
            </a: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t</a:t>
            </a:r>
            <a:r>
              <a:rPr lang="es-ES" altLang="es-ES" sz="2000" b="1" dirty="0" smtClean="0">
                <a:solidFill>
                  <a:schemeClr val="tx2"/>
                </a:solidFill>
                <a:effectLst>
                  <a:outerShdw blurRad="38100" dist="38100" dir="2700000" algn="tl">
                    <a:srgbClr val="000000">
                      <a:alpha val="43137"/>
                    </a:srgbClr>
                  </a:outerShdw>
                </a:effectLst>
                <a:latin typeface="Times New Roman" pitchFamily="18" charset="0"/>
              </a:rPr>
              <a:t>odas las raíces son reales y distintas.</a:t>
            </a:r>
            <a:endPar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273971015"/>
              </p:ext>
            </p:extLst>
          </p:nvPr>
        </p:nvGraphicFramePr>
        <p:xfrm>
          <a:off x="2411760" y="1052736"/>
          <a:ext cx="4837113" cy="2309813"/>
        </p:xfrm>
        <a:graphic>
          <a:graphicData uri="http://schemas.openxmlformats.org/presentationml/2006/ole">
            <mc:AlternateContent xmlns:mc="http://schemas.openxmlformats.org/markup-compatibility/2006">
              <mc:Choice xmlns:v="urn:schemas-microsoft-com:vml" Requires="v">
                <p:oleObj spid="_x0000_s43059" name="Equation" r:id="rId3" imgW="2654280" imgH="1269720" progId="Equation.DSMT4">
                  <p:embed/>
                </p:oleObj>
              </mc:Choice>
              <mc:Fallback>
                <p:oleObj name="Equation" r:id="rId3" imgW="2654280" imgH="1269720" progId="Equation.DSMT4">
                  <p:embed/>
                  <p:pic>
                    <p:nvPicPr>
                      <p:cNvPr id="0" name=""/>
                      <p:cNvPicPr>
                        <a:picLocks noChangeAspect="1" noChangeArrowheads="1"/>
                      </p:cNvPicPr>
                      <p:nvPr/>
                    </p:nvPicPr>
                    <p:blipFill>
                      <a:blip r:embed="rId4"/>
                      <a:srcRect/>
                      <a:stretch>
                        <a:fillRect/>
                      </a:stretch>
                    </p:blipFill>
                    <p:spPr bwMode="auto">
                      <a:xfrm>
                        <a:off x="2411760" y="1052736"/>
                        <a:ext cx="4837113"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495299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1" end="1"/>
                                            </p:txEl>
                                          </p:spTgt>
                                        </p:tgtEl>
                                        <p:attrNameLst>
                                          <p:attrName>style.visibility</p:attrName>
                                        </p:attrNameLst>
                                      </p:cBhvr>
                                      <p:to>
                                        <p:strVal val="visible"/>
                                      </p:to>
                                    </p:set>
                                    <p:anim calcmode="lin" valueType="num">
                                      <p:cBhvr additive="base">
                                        <p:cTn id="13" dur="10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4" end="4"/>
                                            </p:txEl>
                                          </p:spTgt>
                                        </p:tgtEl>
                                        <p:attrNameLst>
                                          <p:attrName>style.visibility</p:attrName>
                                        </p:attrNameLst>
                                      </p:cBhvr>
                                      <p:to>
                                        <p:strVal val="visible"/>
                                      </p:to>
                                    </p:set>
                                    <p:anim calcmode="lin" valueType="num">
                                      <p:cBhvr additive="base">
                                        <p:cTn id="25" dur="1000" fill="hold"/>
                                        <p:tgtEl>
                                          <p:spTgt spid="24064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40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43">
                                            <p:txEl>
                                              <p:pRg st="5" end="5"/>
                                            </p:txEl>
                                          </p:spTgt>
                                        </p:tgtEl>
                                        <p:attrNameLst>
                                          <p:attrName>style.visibility</p:attrName>
                                        </p:attrNameLst>
                                      </p:cBhvr>
                                      <p:to>
                                        <p:strVal val="visible"/>
                                      </p:to>
                                    </p:set>
                                    <p:anim calcmode="lin" valueType="num">
                                      <p:cBhvr additive="base">
                                        <p:cTn id="31" dur="1000" fill="hold"/>
                                        <p:tgtEl>
                                          <p:spTgt spid="240643">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40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6" end="6"/>
                                            </p:txEl>
                                          </p:spTgt>
                                        </p:tgtEl>
                                        <p:attrNameLst>
                                          <p:attrName>style.visibility</p:attrName>
                                        </p:attrNameLst>
                                      </p:cBhvr>
                                      <p:to>
                                        <p:strVal val="visible"/>
                                      </p:to>
                                    </p:set>
                                    <p:anim calcmode="lin" valueType="num">
                                      <p:cBhvr additive="base">
                                        <p:cTn id="37" dur="1000" fill="hold"/>
                                        <p:tgtEl>
                                          <p:spTgt spid="240643">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40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0643">
                                            <p:txEl>
                                              <p:pRg st="7" end="7"/>
                                            </p:txEl>
                                          </p:spTgt>
                                        </p:tgtEl>
                                        <p:attrNameLst>
                                          <p:attrName>style.visibility</p:attrName>
                                        </p:attrNameLst>
                                      </p:cBhvr>
                                      <p:to>
                                        <p:strVal val="visible"/>
                                      </p:to>
                                    </p:set>
                                    <p:anim calcmode="lin" valueType="num">
                                      <p:cBhvr additive="base">
                                        <p:cTn id="43" dur="1000" fill="hold"/>
                                        <p:tgtEl>
                                          <p:spTgt spid="240643">
                                            <p:txEl>
                                              <p:pRg st="7" end="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406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C02768F6-0691-4988-B7AC-28403D8392ED}"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660B7BF-E999-48E4-B86B-C66D8CD7F928}" type="slidenum">
              <a:rPr lang="es-AR" altLang="es-ES">
                <a:solidFill>
                  <a:schemeClr val="tx2"/>
                </a:solidFill>
              </a:rPr>
              <a:pPr eaLnBrk="1" hangingPunct="1"/>
              <a:t>70</a:t>
            </a:fld>
            <a:endParaRPr lang="es-AR" altLang="es-ES">
              <a:solidFill>
                <a:schemeClr val="tx2"/>
              </a:solidFill>
            </a:endParaRPr>
          </a:p>
        </p:txBody>
      </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268413"/>
            <a:ext cx="8424862" cy="441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39" name="Rectangle 3"/>
          <p:cNvSpPr>
            <a:spLocks noChangeArrowheads="1"/>
          </p:cNvSpPr>
          <p:nvPr/>
        </p:nvSpPr>
        <p:spPr bwMode="auto">
          <a:xfrm>
            <a:off x="0" y="188913"/>
            <a:ext cx="91440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Algoritmo de la División Sintética</a:t>
            </a:r>
          </a:p>
        </p:txBody>
      </p:sp>
      <p:sp>
        <p:nvSpPr>
          <p:cNvPr id="64519"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4520"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4521"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4739"/>
                                        </p:tgtEl>
                                        <p:attrNameLst>
                                          <p:attrName>style.visibility</p:attrName>
                                        </p:attrNameLst>
                                      </p:cBhvr>
                                      <p:to>
                                        <p:strVal val="visible"/>
                                      </p:to>
                                    </p:set>
                                    <p:anim calcmode="lin" valueType="num">
                                      <p:cBhvr additive="base">
                                        <p:cTn id="7" dur="1000" fill="hold"/>
                                        <p:tgtEl>
                                          <p:spTgt spid="244739"/>
                                        </p:tgtEl>
                                        <p:attrNameLst>
                                          <p:attrName>ppt_x</p:attrName>
                                        </p:attrNameLst>
                                      </p:cBhvr>
                                      <p:tavLst>
                                        <p:tav tm="0">
                                          <p:val>
                                            <p:strVal val="0-#ppt_w/2"/>
                                          </p:val>
                                        </p:tav>
                                        <p:tav tm="100000">
                                          <p:val>
                                            <p:strVal val="#ppt_x"/>
                                          </p:val>
                                        </p:tav>
                                      </p:tavLst>
                                    </p:anim>
                                    <p:anim calcmode="lin" valueType="num">
                                      <p:cBhvr additive="base">
                                        <p:cTn id="8" dur="1000" fill="hold"/>
                                        <p:tgtEl>
                                          <p:spTgt spid="2447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4738"/>
                                        </p:tgtEl>
                                        <p:attrNameLst>
                                          <p:attrName>style.visibility</p:attrName>
                                        </p:attrNameLst>
                                      </p:cBhvr>
                                      <p:to>
                                        <p:strVal val="visible"/>
                                      </p:to>
                                    </p:set>
                                    <p:anim calcmode="lin" valueType="num">
                                      <p:cBhvr additive="base">
                                        <p:cTn id="13" dur="1000" fill="hold"/>
                                        <p:tgtEl>
                                          <p:spTgt spid="244738"/>
                                        </p:tgtEl>
                                        <p:attrNameLst>
                                          <p:attrName>ppt_x</p:attrName>
                                        </p:attrNameLst>
                                      </p:cBhvr>
                                      <p:tavLst>
                                        <p:tav tm="0">
                                          <p:val>
                                            <p:strVal val="#ppt_x"/>
                                          </p:val>
                                        </p:tav>
                                        <p:tav tm="100000">
                                          <p:val>
                                            <p:strVal val="#ppt_x"/>
                                          </p:val>
                                        </p:tav>
                                      </p:tavLst>
                                    </p:anim>
                                    <p:anim calcmode="lin" valueType="num">
                                      <p:cBhvr additive="base">
                                        <p:cTn id="14" dur="1000" fill="hold"/>
                                        <p:tgtEl>
                                          <p:spTgt spid="244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9ADC7BEF-4329-4032-9BA5-D986F5C4CB71}" type="datetime1">
              <a:rPr lang="es-ES" altLang="es-ES"/>
              <a:pPr>
                <a:defRPr/>
              </a:pPr>
              <a:t>27/08/2020</a:t>
            </a:fld>
            <a:endParaRPr lang="es-AR" altLang="es-ES"/>
          </a:p>
        </p:txBody>
      </p:sp>
      <p:sp>
        <p:nvSpPr>
          <p:cNvPr id="8"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9A13671-3279-4F20-B0DB-41C9B31B95DE}" type="slidenum">
              <a:rPr lang="es-AR" altLang="es-ES">
                <a:solidFill>
                  <a:schemeClr val="tx2"/>
                </a:solidFill>
              </a:rPr>
              <a:pPr eaLnBrk="1" hangingPunct="1"/>
              <a:t>71</a:t>
            </a:fld>
            <a:endParaRPr lang="es-AR" altLang="es-ES">
              <a:solidFill>
                <a:schemeClr val="tx2"/>
              </a:solidFill>
            </a:endParaRPr>
          </a:p>
        </p:txBody>
      </p:sp>
      <p:sp>
        <p:nvSpPr>
          <p:cNvPr id="246786" name="Rectangle 2"/>
          <p:cNvSpPr>
            <a:spLocks noChangeArrowheads="1"/>
          </p:cNvSpPr>
          <p:nvPr/>
        </p:nvSpPr>
        <p:spPr bwMode="auto">
          <a:xfrm>
            <a:off x="0" y="188913"/>
            <a:ext cx="91440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ES" sz="4000" b="1" smtClean="0">
                <a:latin typeface="Times New Roman" pitchFamily="18" charset="0"/>
              </a:rPr>
              <a:t>Método de los Autovalores</a:t>
            </a:r>
          </a:p>
        </p:txBody>
      </p:sp>
      <p:pic>
        <p:nvPicPr>
          <p:cNvPr id="246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052513"/>
            <a:ext cx="684053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3"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5544"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5545"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1000" fill="hold"/>
                                        <p:tgtEl>
                                          <p:spTgt spid="246786"/>
                                        </p:tgtEl>
                                        <p:attrNameLst>
                                          <p:attrName>ppt_x</p:attrName>
                                        </p:attrNameLst>
                                      </p:cBhvr>
                                      <p:tavLst>
                                        <p:tav tm="0">
                                          <p:val>
                                            <p:strVal val="0-#ppt_w/2"/>
                                          </p:val>
                                        </p:tav>
                                        <p:tav tm="100000">
                                          <p:val>
                                            <p:strVal val="#ppt_x"/>
                                          </p:val>
                                        </p:tav>
                                      </p:tavLst>
                                    </p:anim>
                                    <p:anim calcmode="lin" valueType="num">
                                      <p:cBhvr additive="base">
                                        <p:cTn id="8" dur="1000" fill="hold"/>
                                        <p:tgtEl>
                                          <p:spTgt spid="246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6787"/>
                                        </p:tgtEl>
                                        <p:attrNameLst>
                                          <p:attrName>style.visibility</p:attrName>
                                        </p:attrNameLst>
                                      </p:cBhvr>
                                      <p:to>
                                        <p:strVal val="visible"/>
                                      </p:to>
                                    </p:set>
                                    <p:anim calcmode="lin" valueType="num">
                                      <p:cBhvr additive="base">
                                        <p:cTn id="13" dur="1000" fill="hold"/>
                                        <p:tgtEl>
                                          <p:spTgt spid="246787"/>
                                        </p:tgtEl>
                                        <p:attrNameLst>
                                          <p:attrName>ppt_x</p:attrName>
                                        </p:attrNameLst>
                                      </p:cBhvr>
                                      <p:tavLst>
                                        <p:tav tm="0">
                                          <p:val>
                                            <p:strVal val="#ppt_x"/>
                                          </p:val>
                                        </p:tav>
                                        <p:tav tm="100000">
                                          <p:val>
                                            <p:strVal val="#ppt_x"/>
                                          </p:val>
                                        </p:tav>
                                      </p:tavLst>
                                    </p:anim>
                                    <p:anim calcmode="lin" valueType="num">
                                      <p:cBhvr additive="base">
                                        <p:cTn id="14" dur="1000" fill="hold"/>
                                        <p:tgtEl>
                                          <p:spTgt spid="246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D2176AD-1641-48B0-AB4C-4CC752E046A9}"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ABF914B-10B9-436D-8CF3-75E30B8E5FDF}" type="slidenum">
              <a:rPr lang="es-AR" altLang="es-ES">
                <a:solidFill>
                  <a:schemeClr val="tx2"/>
                </a:solidFill>
              </a:rPr>
              <a:pPr eaLnBrk="1" hangingPunct="1"/>
              <a:t>72</a:t>
            </a:fld>
            <a:endParaRPr lang="es-AR" altLang="es-ES">
              <a:solidFill>
                <a:schemeClr val="tx2"/>
              </a:solidFill>
            </a:endParaRPr>
          </a:p>
        </p:txBody>
      </p:sp>
      <p:sp>
        <p:nvSpPr>
          <p:cNvPr id="92164" name="Rectangle 4"/>
          <p:cNvSpPr>
            <a:spLocks noChangeArrowheads="1"/>
          </p:cNvSpPr>
          <p:nvPr/>
        </p:nvSpPr>
        <p:spPr bwMode="auto">
          <a:xfrm>
            <a:off x="250825" y="404813"/>
            <a:ext cx="8893175"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s-ES" sz="2400" b="1">
                <a:solidFill>
                  <a:schemeClr val="tx2"/>
                </a:solidFill>
                <a:effectLst>
                  <a:outerShdw blurRad="38100" dist="38100" dir="2700000" algn="tl">
                    <a:srgbClr val="000000"/>
                  </a:outerShdw>
                </a:effectLst>
              </a:rPr>
              <a:t>Vector of coefficients of the numerator polynomial = [2.98, 6.705]</a:t>
            </a:r>
          </a:p>
          <a:p>
            <a:pPr>
              <a:spcBef>
                <a:spcPct val="50000"/>
              </a:spcBef>
              <a:defRPr/>
            </a:pPr>
            <a:r>
              <a:rPr lang="en-US" altLang="es-ES" sz="2400" b="1">
                <a:solidFill>
                  <a:schemeClr val="tx2"/>
                </a:solidFill>
                <a:effectLst>
                  <a:outerShdw blurRad="38100" dist="38100" dir="2700000" algn="tl">
                    <a:srgbClr val="000000"/>
                  </a:outerShdw>
                </a:effectLst>
              </a:rPr>
              <a:t> Vector of coefficients of the denominator polynomial =</a:t>
            </a:r>
          </a:p>
          <a:p>
            <a:pPr>
              <a:spcBef>
                <a:spcPct val="50000"/>
              </a:spcBef>
              <a:defRPr/>
            </a:pPr>
            <a:r>
              <a:rPr lang="en-US" altLang="es-ES" sz="2400" b="1">
                <a:solidFill>
                  <a:schemeClr val="tx2"/>
                </a:solidFill>
                <a:effectLst>
                  <a:outerShdw blurRad="38100" dist="38100" dir="2700000" algn="tl">
                    <a:srgbClr val="000000"/>
                  </a:outerShdw>
                </a:effectLst>
              </a:rPr>
              <a:t> [1, 11.5, 47.49, 83.0632, 51.2327]</a:t>
            </a:r>
          </a:p>
          <a:p>
            <a:pPr>
              <a:spcBef>
                <a:spcPct val="50000"/>
              </a:spcBef>
              <a:defRPr/>
            </a:pPr>
            <a:r>
              <a:rPr lang="en-US" altLang="es-ES" sz="2400" b="1">
                <a:solidFill>
                  <a:schemeClr val="tx2"/>
                </a:solidFill>
                <a:effectLst>
                  <a:outerShdw blurRad="38100" dist="38100" dir="2700000" algn="tl">
                    <a:srgbClr val="000000"/>
                  </a:outerShdw>
                </a:effectLst>
              </a:rPr>
              <a:t> </a:t>
            </a:r>
          </a:p>
          <a:p>
            <a:pPr>
              <a:spcBef>
                <a:spcPct val="50000"/>
              </a:spcBef>
              <a:defRPr/>
            </a:pPr>
            <a:r>
              <a:rPr lang="en-US" altLang="es-ES" sz="2400" b="1">
                <a:solidFill>
                  <a:schemeClr val="tx2"/>
                </a:solidFill>
                <a:effectLst>
                  <a:outerShdw blurRad="38100" dist="38100" dir="2700000" algn="tl">
                    <a:srgbClr val="000000"/>
                  </a:outerShdw>
                </a:effectLst>
              </a:rPr>
              <a:t> Lower limit of the range of search = 0</a:t>
            </a:r>
          </a:p>
          <a:p>
            <a:pPr>
              <a:spcBef>
                <a:spcPct val="50000"/>
              </a:spcBef>
              <a:defRPr/>
            </a:pPr>
            <a:r>
              <a:rPr lang="en-US" altLang="es-ES" sz="2400" b="1">
                <a:solidFill>
                  <a:schemeClr val="tx2"/>
                </a:solidFill>
                <a:effectLst>
                  <a:outerShdw blurRad="38100" dist="38100" dir="2700000" algn="tl">
                    <a:srgbClr val="000000"/>
                  </a:outerShdw>
                </a:effectLst>
              </a:rPr>
              <a:t> Upper limit of the range of search = 100</a:t>
            </a:r>
          </a:p>
          <a:p>
            <a:pPr>
              <a:spcBef>
                <a:spcPct val="50000"/>
              </a:spcBef>
              <a:defRPr/>
            </a:pPr>
            <a:r>
              <a:rPr lang="en-US" altLang="es-ES" sz="2400" b="1">
                <a:solidFill>
                  <a:schemeClr val="tx2"/>
                </a:solidFill>
                <a:effectLst>
                  <a:outerShdw blurRad="38100" dist="38100" dir="2700000" algn="tl">
                    <a:srgbClr val="000000"/>
                  </a:outerShdw>
                </a:effectLst>
              </a:rPr>
              <a:t> </a:t>
            </a:r>
          </a:p>
          <a:p>
            <a:pPr>
              <a:spcBef>
                <a:spcPct val="50000"/>
              </a:spcBef>
              <a:defRPr/>
            </a:pPr>
            <a:r>
              <a:rPr lang="en-US" altLang="es-ES" sz="2400" b="1">
                <a:solidFill>
                  <a:schemeClr val="tx2"/>
                </a:solidFill>
                <a:effectLst>
                  <a:outerShdw blurRad="38100" dist="38100" dir="2700000" algn="tl">
                    <a:srgbClr val="000000"/>
                  </a:outerShdw>
                </a:effectLst>
              </a:rPr>
              <a:t> 1 ) Newton-Raphson with synthetic division</a:t>
            </a:r>
          </a:p>
          <a:p>
            <a:pPr>
              <a:spcBef>
                <a:spcPct val="50000"/>
              </a:spcBef>
              <a:defRPr/>
            </a:pPr>
            <a:r>
              <a:rPr lang="en-US" altLang="es-ES" sz="2400" b="1">
                <a:solidFill>
                  <a:schemeClr val="tx2"/>
                </a:solidFill>
                <a:effectLst>
                  <a:outerShdw blurRad="38100" dist="38100" dir="2700000" algn="tl">
                    <a:srgbClr val="000000"/>
                  </a:outerShdw>
                </a:effectLst>
              </a:rPr>
              <a:t> 2 ) Eigenvalue method</a:t>
            </a:r>
          </a:p>
          <a:p>
            <a:pPr>
              <a:spcBef>
                <a:spcPct val="50000"/>
              </a:spcBef>
              <a:defRPr/>
            </a:pPr>
            <a:r>
              <a:rPr lang="en-US" altLang="es-ES" sz="2400" b="1">
                <a:solidFill>
                  <a:schemeClr val="tx2"/>
                </a:solidFill>
                <a:effectLst>
                  <a:outerShdw blurRad="38100" dist="38100" dir="2700000" algn="tl">
                    <a:srgbClr val="000000"/>
                  </a:outerShdw>
                </a:effectLst>
              </a:rPr>
              <a:t> Method of root finding = 1</a:t>
            </a:r>
            <a:endParaRPr lang="es-ES" altLang="es-ES" sz="2400" b="1">
              <a:solidFill>
                <a:schemeClr val="tx2"/>
              </a:solidFill>
              <a:effectLst>
                <a:outerShdw blurRad="38100" dist="38100" dir="2700000" algn="tl">
                  <a:srgbClr val="000000"/>
                </a:outerShdw>
              </a:effectLst>
            </a:endParaRPr>
          </a:p>
        </p:txBody>
      </p:sp>
      <p:sp>
        <p:nvSpPr>
          <p:cNvPr id="66566"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6567"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6568"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64"/>
                                        </p:tgtEl>
                                        <p:attrNameLst>
                                          <p:attrName>style.visibility</p:attrName>
                                        </p:attrNameLst>
                                      </p:cBhvr>
                                      <p:to>
                                        <p:strVal val="visible"/>
                                      </p:to>
                                    </p:set>
                                    <p:anim calcmode="lin" valueType="num">
                                      <p:cBhvr additive="base">
                                        <p:cTn id="7" dur="500" fill="hold"/>
                                        <p:tgtEl>
                                          <p:spTgt spid="92164"/>
                                        </p:tgtEl>
                                        <p:attrNameLst>
                                          <p:attrName>ppt_x</p:attrName>
                                        </p:attrNameLst>
                                      </p:cBhvr>
                                      <p:tavLst>
                                        <p:tav tm="0">
                                          <p:val>
                                            <p:strVal val="#ppt_x"/>
                                          </p:val>
                                        </p:tav>
                                        <p:tav tm="100000">
                                          <p:val>
                                            <p:strVal val="#ppt_x"/>
                                          </p:val>
                                        </p:tav>
                                      </p:tavLst>
                                    </p:anim>
                                    <p:anim calcmode="lin" valueType="num">
                                      <p:cBhvr additive="base">
                                        <p:cTn id="8"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8FD7239-AC2A-41DA-AAA3-98627AB963D6}"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2F65B64-E3BA-4FC4-8E46-6D90C33D3B10}" type="slidenum">
              <a:rPr lang="es-AR" altLang="es-ES">
                <a:solidFill>
                  <a:schemeClr val="tx2"/>
                </a:solidFill>
              </a:rPr>
              <a:pPr eaLnBrk="1" hangingPunct="1"/>
              <a:t>73</a:t>
            </a:fld>
            <a:endParaRPr lang="es-AR" altLang="es-ES">
              <a:solidFill>
                <a:schemeClr val="tx2"/>
              </a:solidFill>
            </a:endParaRPr>
          </a:p>
        </p:txBody>
      </p:sp>
      <p:sp>
        <p:nvSpPr>
          <p:cNvPr id="93189" name="Rectangle 5"/>
          <p:cNvSpPr>
            <a:spLocks noChangeArrowheads="1"/>
          </p:cNvSpPr>
          <p:nvPr/>
        </p:nvSpPr>
        <p:spPr bwMode="auto">
          <a:xfrm>
            <a:off x="250825" y="260350"/>
            <a:ext cx="84963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s-ES" altLang="es-ES" b="1">
                <a:solidFill>
                  <a:schemeClr val="tx2"/>
                </a:solidFill>
                <a:effectLst>
                  <a:outerShdw blurRad="38100" dist="38100" dir="2700000" algn="tl">
                    <a:srgbClr val="000000"/>
                  </a:outerShdw>
                </a:effectLst>
              </a:rPr>
              <a:t>Kc = 0.0000</a:t>
            </a:r>
          </a:p>
          <a:p>
            <a:pPr>
              <a:spcBef>
                <a:spcPct val="50000"/>
              </a:spcBef>
              <a:defRPr/>
            </a:pPr>
            <a:r>
              <a:rPr lang="es-ES" altLang="es-ES" b="1">
                <a:solidFill>
                  <a:schemeClr val="tx2"/>
                </a:solidFill>
                <a:effectLst>
                  <a:outerShdw blurRad="38100" dist="38100" dir="2700000" algn="tl">
                    <a:srgbClr val="000000"/>
                  </a:outerShdw>
                </a:effectLst>
              </a:rPr>
              <a:t> Roots =   -4.35 -2.8591 -2.8409   -1.45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100.0000</a:t>
            </a:r>
          </a:p>
          <a:p>
            <a:pPr>
              <a:spcBef>
                <a:spcPct val="50000"/>
              </a:spcBef>
              <a:defRPr/>
            </a:pPr>
            <a:r>
              <a:rPr lang="es-ES" altLang="es-ES" b="1">
                <a:solidFill>
                  <a:schemeClr val="tx2"/>
                </a:solidFill>
                <a:effectLst>
                  <a:outerShdw blurRad="38100" dist="38100" dir="2700000" algn="tl">
                    <a:srgbClr val="000000"/>
                  </a:outerShdw>
                </a:effectLst>
              </a:rPr>
              <a:t> Roots =  -9.851  -2.248 0.2995+5.701i 0.2995-5.701i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50.0000</a:t>
            </a:r>
          </a:p>
          <a:p>
            <a:pPr>
              <a:spcBef>
                <a:spcPct val="50000"/>
              </a:spcBef>
              <a:defRPr/>
            </a:pPr>
            <a:r>
              <a:rPr lang="es-ES" altLang="es-ES" b="1">
                <a:solidFill>
                  <a:schemeClr val="tx2"/>
                </a:solidFill>
                <a:effectLst>
                  <a:outerShdw blurRad="38100" dist="38100" dir="2700000" algn="tl">
                    <a:srgbClr val="000000"/>
                  </a:outerShdw>
                </a:effectLst>
              </a:rPr>
              <a:t> Roots = -8.4949 -2.2459 -0.3796+4.485i -0.3796-4.485i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75.0000</a:t>
            </a:r>
          </a:p>
          <a:p>
            <a:pPr>
              <a:spcBef>
                <a:spcPct val="50000"/>
              </a:spcBef>
              <a:defRPr/>
            </a:pPr>
            <a:r>
              <a:rPr lang="es-ES" altLang="es-ES" b="1">
                <a:solidFill>
                  <a:schemeClr val="tx2"/>
                </a:solidFill>
                <a:effectLst>
                  <a:outerShdw blurRad="38100" dist="38100" dir="2700000" algn="tl">
                    <a:srgbClr val="000000"/>
                  </a:outerShdw>
                </a:effectLst>
              </a:rPr>
              <a:t> Roots = -9.2487 -2.2473 -0.001993+5.163i -0.001993-5.163i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87.5000</a:t>
            </a:r>
          </a:p>
          <a:p>
            <a:pPr>
              <a:spcBef>
                <a:spcPct val="50000"/>
              </a:spcBef>
              <a:defRPr/>
            </a:pPr>
            <a:r>
              <a:rPr lang="es-ES" altLang="es-ES" b="1">
                <a:solidFill>
                  <a:schemeClr val="tx2"/>
                </a:solidFill>
                <a:effectLst>
                  <a:outerShdw blurRad="38100" dist="38100" dir="2700000" algn="tl">
                    <a:srgbClr val="000000"/>
                  </a:outerShdw>
                </a:effectLst>
              </a:rPr>
              <a:t> Roots = -9.5641 -2.2477 0.1559+5.445i 0.1559-5.445i  </a:t>
            </a:r>
          </a:p>
        </p:txBody>
      </p:sp>
      <p:sp>
        <p:nvSpPr>
          <p:cNvPr id="67590" name="AutoShape 6">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7591"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7592"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1000" fill="hold"/>
                                        <p:tgtEl>
                                          <p:spTgt spid="93189"/>
                                        </p:tgtEl>
                                        <p:attrNameLst>
                                          <p:attrName>ppt_x</p:attrName>
                                        </p:attrNameLst>
                                      </p:cBhvr>
                                      <p:tavLst>
                                        <p:tav tm="0">
                                          <p:val>
                                            <p:strVal val="#ppt_x"/>
                                          </p:val>
                                        </p:tav>
                                        <p:tav tm="100000">
                                          <p:val>
                                            <p:strVal val="#ppt_x"/>
                                          </p:val>
                                        </p:tav>
                                      </p:tavLst>
                                    </p:anim>
                                    <p:anim calcmode="lin" valueType="num">
                                      <p:cBhvr additive="base">
                                        <p:cTn id="8" dur="1000" fill="hold"/>
                                        <p:tgtEl>
                                          <p:spTgt spid="9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B0B78EE-1758-4411-9A6A-A245964A4B33}"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65EDEF4-9C93-4D8B-9FE9-CA75B2D99EA6}" type="slidenum">
              <a:rPr lang="es-AR" altLang="es-ES">
                <a:solidFill>
                  <a:schemeClr val="tx2"/>
                </a:solidFill>
              </a:rPr>
              <a:pPr eaLnBrk="1" hangingPunct="1"/>
              <a:t>74</a:t>
            </a:fld>
            <a:endParaRPr lang="es-AR" altLang="es-ES">
              <a:solidFill>
                <a:schemeClr val="tx2"/>
              </a:solidFill>
            </a:endParaRPr>
          </a:p>
        </p:txBody>
      </p:sp>
      <p:sp>
        <p:nvSpPr>
          <p:cNvPr id="96260" name="Rectangle 4"/>
          <p:cNvSpPr>
            <a:spLocks noChangeArrowheads="1"/>
          </p:cNvSpPr>
          <p:nvPr/>
        </p:nvSpPr>
        <p:spPr bwMode="auto">
          <a:xfrm>
            <a:off x="0" y="260350"/>
            <a:ext cx="8893175"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sv-SE" altLang="es-ES" b="1">
                <a:effectLst>
                  <a:outerShdw blurRad="38100" dist="38100" dir="2700000" algn="tl">
                    <a:srgbClr val="000000"/>
                  </a:outerShdw>
                </a:effectLst>
              </a:rPr>
              <a:t>Kc = 81.2500</a:t>
            </a:r>
          </a:p>
          <a:p>
            <a:pPr>
              <a:spcBef>
                <a:spcPct val="50000"/>
              </a:spcBef>
              <a:defRPr/>
            </a:pPr>
            <a:r>
              <a:rPr lang="sv-SE" altLang="es-ES" b="1">
                <a:effectLst>
                  <a:outerShdw blurRad="38100" dist="38100" dir="2700000" algn="tl">
                    <a:srgbClr val="000000"/>
                  </a:outerShdw>
                </a:effectLst>
              </a:rPr>
              <a:t> Roots = -9.4104 -2.2475 0.07893+5.308i 0.07893-5.308i  </a:t>
            </a:r>
          </a:p>
          <a:p>
            <a:pPr>
              <a:spcBef>
                <a:spcPct val="50000"/>
              </a:spcBef>
              <a:defRPr/>
            </a:pPr>
            <a:endParaRPr lang="sv-SE" altLang="es-ES" b="1">
              <a:effectLst>
                <a:outerShdw blurRad="38100" dist="38100" dir="2700000" algn="tl">
                  <a:srgbClr val="000000"/>
                </a:outerShdw>
              </a:effectLst>
            </a:endParaRPr>
          </a:p>
          <a:p>
            <a:pPr>
              <a:spcBef>
                <a:spcPct val="50000"/>
              </a:spcBef>
              <a:defRPr/>
            </a:pPr>
            <a:r>
              <a:rPr lang="sv-SE" altLang="es-ES" b="1">
                <a:effectLst>
                  <a:outerShdw blurRad="38100" dist="38100" dir="2700000" algn="tl">
                    <a:srgbClr val="000000"/>
                  </a:outerShdw>
                </a:effectLst>
              </a:rPr>
              <a:t> Kc = 78.1250</a:t>
            </a:r>
          </a:p>
          <a:p>
            <a:pPr>
              <a:spcBef>
                <a:spcPct val="50000"/>
              </a:spcBef>
              <a:defRPr/>
            </a:pPr>
            <a:r>
              <a:rPr lang="sv-SE" altLang="es-ES" b="1">
                <a:effectLst>
                  <a:outerShdw blurRad="38100" dist="38100" dir="2700000" algn="tl">
                    <a:srgbClr val="000000"/>
                  </a:outerShdw>
                </a:effectLst>
              </a:rPr>
              <a:t> Roots = -9.3306 -2.2474  0.039+5.237i  0.039-5.237i  </a:t>
            </a:r>
          </a:p>
          <a:p>
            <a:pPr>
              <a:spcBef>
                <a:spcPct val="50000"/>
              </a:spcBef>
              <a:defRPr/>
            </a:pPr>
            <a:endParaRPr lang="sv-SE" altLang="es-ES" b="1">
              <a:solidFill>
                <a:schemeClr val="tx2"/>
              </a:solidFill>
              <a:effectLst>
                <a:outerShdw blurRad="38100" dist="38100" dir="2700000" algn="tl">
                  <a:srgbClr val="000000"/>
                </a:outerShdw>
              </a:effectLst>
            </a:endParaRPr>
          </a:p>
          <a:p>
            <a:pPr>
              <a:spcBef>
                <a:spcPct val="50000"/>
              </a:spcBef>
              <a:defRPr/>
            </a:pPr>
            <a:r>
              <a:rPr lang="sv-SE" altLang="es-ES" b="1">
                <a:effectLst>
                  <a:outerShdw blurRad="38100" dist="38100" dir="2700000" algn="tl">
                    <a:srgbClr val="000000"/>
                  </a:outerShdw>
                </a:effectLst>
              </a:rPr>
              <a:t> Kc = 76.5625</a:t>
            </a:r>
          </a:p>
          <a:p>
            <a:pPr>
              <a:spcBef>
                <a:spcPct val="50000"/>
              </a:spcBef>
              <a:defRPr/>
            </a:pPr>
            <a:r>
              <a:rPr lang="sv-SE" altLang="es-ES" b="1">
                <a:effectLst>
                  <a:outerShdw blurRad="38100" dist="38100" dir="2700000" algn="tl">
                    <a:srgbClr val="000000"/>
                  </a:outerShdw>
                </a:effectLst>
              </a:rPr>
              <a:t> Roots =   -9.29 -2.2473 0.01864+  5.2i 0.01864-  5.2i  </a:t>
            </a:r>
          </a:p>
          <a:p>
            <a:pPr>
              <a:spcBef>
                <a:spcPct val="50000"/>
              </a:spcBef>
              <a:defRPr/>
            </a:pPr>
            <a:endParaRPr lang="sv-SE" altLang="es-ES" b="1">
              <a:effectLst>
                <a:outerShdw blurRad="38100" dist="38100" dir="2700000" algn="tl">
                  <a:srgbClr val="000000"/>
                </a:outerShdw>
              </a:effectLst>
            </a:endParaRPr>
          </a:p>
          <a:p>
            <a:pPr>
              <a:spcBef>
                <a:spcPct val="50000"/>
              </a:spcBef>
              <a:defRPr/>
            </a:pPr>
            <a:r>
              <a:rPr lang="sv-SE" altLang="es-ES" b="1">
                <a:effectLst>
                  <a:outerShdw blurRad="38100" dist="38100" dir="2700000" algn="tl">
                    <a:srgbClr val="000000"/>
                  </a:outerShdw>
                </a:effectLst>
              </a:rPr>
              <a:t> Kc = 75.7813</a:t>
            </a:r>
          </a:p>
          <a:p>
            <a:pPr>
              <a:spcBef>
                <a:spcPct val="50000"/>
              </a:spcBef>
              <a:defRPr/>
            </a:pPr>
            <a:r>
              <a:rPr lang="sv-SE" altLang="es-ES" b="1">
                <a:effectLst>
                  <a:outerShdw blurRad="38100" dist="38100" dir="2700000" algn="tl">
                    <a:srgbClr val="000000"/>
                  </a:outerShdw>
                </a:effectLst>
              </a:rPr>
              <a:t> Roots = -9.2694 -2.2473 0.00836+5.182i 0.00836-5.182i  </a:t>
            </a:r>
          </a:p>
          <a:p>
            <a:pPr>
              <a:spcBef>
                <a:spcPct val="50000"/>
              </a:spcBef>
              <a:defRPr/>
            </a:pPr>
            <a:endParaRPr lang="sv-SE" altLang="es-ES" b="1">
              <a:effectLst>
                <a:outerShdw blurRad="38100" dist="38100" dir="2700000" algn="tl">
                  <a:srgbClr val="000000"/>
                </a:outerShdw>
              </a:effectLst>
            </a:endParaRPr>
          </a:p>
          <a:p>
            <a:pPr>
              <a:spcBef>
                <a:spcPct val="50000"/>
              </a:spcBef>
              <a:defRPr/>
            </a:pPr>
            <a:r>
              <a:rPr lang="sv-SE" altLang="es-ES" b="1">
                <a:effectLst>
                  <a:outerShdw blurRad="38100" dist="38100" dir="2700000" algn="tl">
                    <a:srgbClr val="000000"/>
                  </a:outerShdw>
                </a:effectLst>
              </a:rPr>
              <a:t> Kc = 75.3906</a:t>
            </a:r>
          </a:p>
          <a:p>
            <a:pPr>
              <a:spcBef>
                <a:spcPct val="50000"/>
              </a:spcBef>
              <a:defRPr/>
            </a:pPr>
            <a:r>
              <a:rPr lang="sv-SE" altLang="es-ES" b="1">
                <a:effectLst>
                  <a:outerShdw blurRad="38100" dist="38100" dir="2700000" algn="tl">
                    <a:srgbClr val="000000"/>
                  </a:outerShdw>
                </a:effectLst>
              </a:rPr>
              <a:t> Roots = -9.2591 -2.2473 0.003192+5.173i 0.003192-5.173i </a:t>
            </a:r>
            <a:endParaRPr lang="es-ES" altLang="es-ES" b="1">
              <a:effectLst>
                <a:outerShdw blurRad="38100" dist="38100" dir="2700000" algn="tl">
                  <a:srgbClr val="000000"/>
                </a:outerShdw>
              </a:effectLst>
            </a:endParaRPr>
          </a:p>
        </p:txBody>
      </p:sp>
      <p:sp>
        <p:nvSpPr>
          <p:cNvPr id="68614"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8615"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8616"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1000" fill="hold"/>
                                        <p:tgtEl>
                                          <p:spTgt spid="96260"/>
                                        </p:tgtEl>
                                        <p:attrNameLst>
                                          <p:attrName>ppt_x</p:attrName>
                                        </p:attrNameLst>
                                      </p:cBhvr>
                                      <p:tavLst>
                                        <p:tav tm="0">
                                          <p:val>
                                            <p:strVal val="#ppt_x"/>
                                          </p:val>
                                        </p:tav>
                                        <p:tav tm="100000">
                                          <p:val>
                                            <p:strVal val="#ppt_x"/>
                                          </p:val>
                                        </p:tav>
                                      </p:tavLst>
                                    </p:anim>
                                    <p:anim calcmode="lin" valueType="num">
                                      <p:cBhvr additive="base">
                                        <p:cTn id="8" dur="10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709E58DA-00EA-48D4-82F9-75BCBFD24213}" type="datetime1">
              <a:rPr lang="es-ES" altLang="es-ES"/>
              <a:pPr>
                <a:defRPr/>
              </a:pPr>
              <a:t>27/08/2020</a:t>
            </a:fld>
            <a:endParaRPr lang="es-AR" altLang="es-ES"/>
          </a:p>
        </p:txBody>
      </p:sp>
      <p:sp>
        <p:nvSpPr>
          <p:cNvPr id="7"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8"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EF92C43-B373-4871-9FB5-13CD6EA824BE}" type="slidenum">
              <a:rPr lang="es-AR" altLang="es-ES">
                <a:solidFill>
                  <a:schemeClr val="tx2"/>
                </a:solidFill>
              </a:rPr>
              <a:pPr eaLnBrk="1" hangingPunct="1"/>
              <a:t>75</a:t>
            </a:fld>
            <a:endParaRPr lang="es-AR" altLang="es-ES">
              <a:solidFill>
                <a:schemeClr val="tx2"/>
              </a:solidFill>
            </a:endParaRPr>
          </a:p>
        </p:txBody>
      </p:sp>
      <p:sp>
        <p:nvSpPr>
          <p:cNvPr id="95236" name="Rectangle 4"/>
          <p:cNvSpPr>
            <a:spLocks noChangeArrowheads="1"/>
          </p:cNvSpPr>
          <p:nvPr/>
        </p:nvSpPr>
        <p:spPr bwMode="auto">
          <a:xfrm>
            <a:off x="0" y="333375"/>
            <a:ext cx="91440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s-ES" altLang="es-ES" b="1">
                <a:solidFill>
                  <a:schemeClr val="tx2"/>
                </a:solidFill>
                <a:effectLst>
                  <a:outerShdw blurRad="38100" dist="38100" dir="2700000" algn="tl">
                    <a:srgbClr val="000000"/>
                  </a:outerShdw>
                </a:effectLst>
              </a:rPr>
              <a:t>Kc = 75.1953</a:t>
            </a:r>
          </a:p>
          <a:p>
            <a:pPr>
              <a:spcBef>
                <a:spcPct val="50000"/>
              </a:spcBef>
              <a:defRPr/>
            </a:pPr>
            <a:r>
              <a:rPr lang="es-ES" altLang="es-ES" b="1">
                <a:solidFill>
                  <a:schemeClr val="tx2"/>
                </a:solidFill>
                <a:effectLst>
                  <a:outerShdw blurRad="38100" dist="38100" dir="2700000" algn="tl">
                    <a:srgbClr val="000000"/>
                  </a:outerShdw>
                </a:effectLst>
              </a:rPr>
              <a:t> Roots = -9.2539 -2.2473 0.0006016+5.168i 0.0006016-5.168i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75.0977</a:t>
            </a:r>
          </a:p>
          <a:p>
            <a:pPr>
              <a:spcBef>
                <a:spcPct val="50000"/>
              </a:spcBef>
              <a:defRPr/>
            </a:pPr>
            <a:r>
              <a:rPr lang="es-ES" altLang="es-ES" b="1">
                <a:solidFill>
                  <a:schemeClr val="tx2"/>
                </a:solidFill>
                <a:effectLst>
                  <a:outerShdw blurRad="38100" dist="38100" dir="2700000" algn="tl">
                    <a:srgbClr val="000000"/>
                  </a:outerShdw>
                </a:effectLst>
              </a:rPr>
              <a:t> Roots = -9.2513 -2.2473 -0.0006953+5.166i -0.0006953-5.166i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75.1465</a:t>
            </a:r>
          </a:p>
          <a:p>
            <a:pPr>
              <a:spcBef>
                <a:spcPct val="50000"/>
              </a:spcBef>
              <a:defRPr/>
            </a:pPr>
            <a:r>
              <a:rPr lang="es-ES" altLang="es-ES" b="1">
                <a:solidFill>
                  <a:schemeClr val="tx2"/>
                </a:solidFill>
                <a:effectLst>
                  <a:outerShdw blurRad="38100" dist="38100" dir="2700000" algn="tl">
                    <a:srgbClr val="000000"/>
                  </a:outerShdw>
                </a:effectLst>
              </a:rPr>
              <a:t> Roots = -9.2526 -2.2473 -4.667e-005+5.167i -4.667e-005-5.167i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75.1709</a:t>
            </a:r>
          </a:p>
          <a:p>
            <a:pPr>
              <a:spcBef>
                <a:spcPct val="50000"/>
              </a:spcBef>
              <a:defRPr/>
            </a:pPr>
            <a:r>
              <a:rPr lang="es-ES" altLang="es-ES" b="1">
                <a:solidFill>
                  <a:schemeClr val="tx2"/>
                </a:solidFill>
                <a:effectLst>
                  <a:outerShdw blurRad="38100" dist="38100" dir="2700000" algn="tl">
                    <a:srgbClr val="000000"/>
                  </a:outerShdw>
                </a:effectLst>
              </a:rPr>
              <a:t> Roots = -9.2533 -2.2473 0.0002775+5.167i 0.0002775-5.167i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75.1587</a:t>
            </a:r>
          </a:p>
          <a:p>
            <a:pPr>
              <a:spcBef>
                <a:spcPct val="50000"/>
              </a:spcBef>
              <a:defRPr/>
            </a:pPr>
            <a:r>
              <a:rPr lang="es-ES" altLang="es-ES" b="1">
                <a:solidFill>
                  <a:schemeClr val="tx2"/>
                </a:solidFill>
                <a:effectLst>
                  <a:outerShdw blurRad="38100" dist="38100" dir="2700000" algn="tl">
                    <a:srgbClr val="000000"/>
                  </a:outerShdw>
                </a:effectLst>
              </a:rPr>
              <a:t> Roots = -9.2529 -2.2473 0.0001154+5.167i 0.0001154-5.167i  </a:t>
            </a:r>
            <a:endParaRPr lang="es-ES" altLang="es-ES" b="1">
              <a:effectLst>
                <a:outerShdw blurRad="38100" dist="38100" dir="2700000" algn="tl">
                  <a:srgbClr val="000000"/>
                </a:outerShdw>
              </a:effectLst>
            </a:endParaRPr>
          </a:p>
        </p:txBody>
      </p:sp>
      <p:sp>
        <p:nvSpPr>
          <p:cNvPr id="69638" name="AutoShape 5">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9639" name="AutoShape 6">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69640" name="AutoShape 7">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1000" fill="hold"/>
                                        <p:tgtEl>
                                          <p:spTgt spid="95236"/>
                                        </p:tgtEl>
                                        <p:attrNameLst>
                                          <p:attrName>ppt_x</p:attrName>
                                        </p:attrNameLst>
                                      </p:cBhvr>
                                      <p:tavLst>
                                        <p:tav tm="0">
                                          <p:val>
                                            <p:strVal val="#ppt_x"/>
                                          </p:val>
                                        </p:tav>
                                        <p:tav tm="100000">
                                          <p:val>
                                            <p:strVal val="#ppt_x"/>
                                          </p:val>
                                        </p:tav>
                                      </p:tavLst>
                                    </p:anim>
                                    <p:anim calcmode="lin" valueType="num">
                                      <p:cBhvr additive="base">
                                        <p:cTn id="8" dur="10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CD0958C0-17CA-49A3-BB0F-B82996C06B35}" type="datetime1">
              <a:rPr lang="es-ES" altLang="es-ES"/>
              <a:pPr>
                <a:defRPr/>
              </a:pPr>
              <a:t>27/08/2020</a:t>
            </a:fld>
            <a:endParaRPr lang="es-AR" altLang="es-ES"/>
          </a:p>
        </p:txBody>
      </p:sp>
      <p:sp>
        <p:nvSpPr>
          <p:cNvPr id="6" name="2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7" name="3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D4363B4-3FE7-49D1-B73E-F064505BFCDE}" type="slidenum">
              <a:rPr lang="es-AR" altLang="es-ES">
                <a:solidFill>
                  <a:schemeClr val="tx2"/>
                </a:solidFill>
              </a:rPr>
              <a:pPr eaLnBrk="1" hangingPunct="1"/>
              <a:t>76</a:t>
            </a:fld>
            <a:endParaRPr lang="es-AR" altLang="es-ES">
              <a:solidFill>
                <a:schemeClr val="tx2"/>
              </a:solidFill>
            </a:endParaRPr>
          </a:p>
        </p:txBody>
      </p:sp>
      <p:sp>
        <p:nvSpPr>
          <p:cNvPr id="97285" name="Rectangle 5"/>
          <p:cNvSpPr>
            <a:spLocks noChangeArrowheads="1"/>
          </p:cNvSpPr>
          <p:nvPr/>
        </p:nvSpPr>
        <p:spPr bwMode="auto">
          <a:xfrm>
            <a:off x="0" y="476250"/>
            <a:ext cx="91440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s-ES" altLang="es-ES" b="1">
                <a:solidFill>
                  <a:schemeClr val="tx2"/>
                </a:solidFill>
                <a:effectLst>
                  <a:outerShdw blurRad="38100" dist="38100" dir="2700000" algn="tl">
                    <a:srgbClr val="000000"/>
                  </a:outerShdw>
                </a:effectLst>
              </a:rPr>
              <a:t>Kc = 75.1526</a:t>
            </a:r>
          </a:p>
          <a:p>
            <a:pPr>
              <a:spcBef>
                <a:spcPct val="50000"/>
              </a:spcBef>
              <a:defRPr/>
            </a:pPr>
            <a:r>
              <a:rPr lang="es-ES" altLang="es-ES" b="1">
                <a:solidFill>
                  <a:schemeClr val="tx2"/>
                </a:solidFill>
                <a:effectLst>
                  <a:outerShdw blurRad="38100" dist="38100" dir="2700000" algn="tl">
                    <a:srgbClr val="000000"/>
                  </a:outerShdw>
                </a:effectLst>
              </a:rPr>
              <a:t> Roots = -9.2528 -2.2473 3.438e-005+5.167i 3.438e-005-5.167i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75.1495</a:t>
            </a:r>
          </a:p>
          <a:p>
            <a:pPr>
              <a:spcBef>
                <a:spcPct val="50000"/>
              </a:spcBef>
              <a:defRPr/>
            </a:pPr>
            <a:r>
              <a:rPr lang="es-ES" altLang="es-ES" b="1">
                <a:solidFill>
                  <a:schemeClr val="tx2"/>
                </a:solidFill>
                <a:effectLst>
                  <a:outerShdw blurRad="38100" dist="38100" dir="2700000" algn="tl">
                    <a:srgbClr val="000000"/>
                  </a:outerShdw>
                </a:effectLst>
              </a:rPr>
              <a:t> Roots = -9.2527 -2.2473 -6.147e-006+5.167i -6.147e-006-5.167i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75.1511</a:t>
            </a:r>
          </a:p>
          <a:p>
            <a:pPr>
              <a:spcBef>
                <a:spcPct val="50000"/>
              </a:spcBef>
              <a:defRPr/>
            </a:pPr>
            <a:r>
              <a:rPr lang="es-ES" altLang="es-ES" b="1">
                <a:solidFill>
                  <a:schemeClr val="tx2"/>
                </a:solidFill>
                <a:effectLst>
                  <a:outerShdw blurRad="38100" dist="38100" dir="2700000" algn="tl">
                    <a:srgbClr val="000000"/>
                  </a:outerShdw>
                </a:effectLst>
              </a:rPr>
              <a:t> Roots = -9.2527 -2.2473 1.412e-005+5.167i 1.412e-005-5.167i  </a:t>
            </a:r>
          </a:p>
          <a:p>
            <a:pPr>
              <a:spcBef>
                <a:spcPct val="50000"/>
              </a:spcBef>
              <a:defRPr/>
            </a:pPr>
            <a:endParaRPr lang="es-ES" altLang="es-ES" b="1">
              <a:solidFill>
                <a:schemeClr val="tx2"/>
              </a:solidFill>
              <a:effectLst>
                <a:outerShdw blurRad="38100" dist="38100" dir="2700000" algn="tl">
                  <a:srgbClr val="000000"/>
                </a:outerShdw>
              </a:effectLst>
            </a:endParaRPr>
          </a:p>
          <a:p>
            <a:pPr>
              <a:spcBef>
                <a:spcPct val="50000"/>
              </a:spcBef>
              <a:defRPr/>
            </a:pPr>
            <a:r>
              <a:rPr lang="es-ES" altLang="es-ES" b="1">
                <a:solidFill>
                  <a:schemeClr val="tx2"/>
                </a:solidFill>
                <a:effectLst>
                  <a:outerShdw blurRad="38100" dist="38100" dir="2700000" algn="tl">
                    <a:srgbClr val="000000"/>
                  </a:outerShdw>
                </a:effectLst>
              </a:rPr>
              <a:t> Kc = 75.1503</a:t>
            </a:r>
          </a:p>
          <a:p>
            <a:pPr>
              <a:spcBef>
                <a:spcPct val="50000"/>
              </a:spcBef>
              <a:defRPr/>
            </a:pPr>
            <a:r>
              <a:rPr lang="es-ES" altLang="es-ES" b="1">
                <a:solidFill>
                  <a:schemeClr val="tx2"/>
                </a:solidFill>
                <a:effectLst>
                  <a:outerShdw blurRad="38100" dist="38100" dir="2700000" algn="tl">
                    <a:srgbClr val="000000"/>
                  </a:outerShdw>
                </a:effectLst>
              </a:rPr>
              <a:t> Roots = -9.2527 -2.2473 3.985e-006+5.167i 3.985e-006-5.167i</a:t>
            </a:r>
            <a:r>
              <a:rPr lang="es-ES" altLang="es-ES" b="1">
                <a:effectLst>
                  <a:outerShdw blurRad="38100" dist="38100" dir="2700000" algn="tl">
                    <a:srgbClr val="000000"/>
                  </a:outerShdw>
                </a:effectLst>
              </a:rPr>
              <a:t> </a:t>
            </a:r>
          </a:p>
        </p:txBody>
      </p:sp>
      <p:sp>
        <p:nvSpPr>
          <p:cNvPr id="70662" name="AutoShape 7">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70663" name="AutoShape 8">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1000" fill="hold"/>
                                        <p:tgtEl>
                                          <p:spTgt spid="97285"/>
                                        </p:tgtEl>
                                        <p:attrNameLst>
                                          <p:attrName>ppt_x</p:attrName>
                                        </p:attrNameLst>
                                      </p:cBhvr>
                                      <p:tavLst>
                                        <p:tav tm="0">
                                          <p:val>
                                            <p:strVal val="#ppt_x"/>
                                          </p:val>
                                        </p:tav>
                                        <p:tav tm="100000">
                                          <p:val>
                                            <p:strVal val="#ppt_x"/>
                                          </p:val>
                                        </p:tav>
                                      </p:tavLst>
                                    </p:anim>
                                    <p:anim calcmode="lin" valueType="num">
                                      <p:cBhvr additive="base">
                                        <p:cTn id="8" dur="1000" fill="hold"/>
                                        <p:tgtEl>
                                          <p:spTgt spid="97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8</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Casos Particulares (IV)</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842962"/>
            <a:ext cx="8893175" cy="5178326"/>
          </a:xfrm>
        </p:spPr>
        <p:txBody>
          <a:bodyPr/>
          <a:lstStyle/>
          <a:p>
            <a:pPr marL="449263" indent="-449263" algn="just" eaLnBrk="1" hangingPunct="1">
              <a:lnSpc>
                <a:spcPct val="150000"/>
              </a:lnSpc>
              <a:spcBef>
                <a:spcPts val="0"/>
              </a:spcBef>
              <a:buClr>
                <a:srgbClr val="FFFF00"/>
              </a:buClr>
              <a:buSzPct val="80000"/>
              <a:buFont typeface="Wingdings" panose="05000000000000000000" pitchFamily="2" charset="2"/>
              <a:buChar char="Ø"/>
              <a:defRPr/>
            </a:pP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rPr>
              <a:t>Si </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rPr>
              <a:t>D</a:t>
            </a:r>
            <a:r>
              <a:rPr lang="es-ES" altLang="es-ES" sz="2400" b="1" i="1" dirty="0" smtClean="0">
                <a:solidFill>
                  <a:srgbClr val="FFFF00"/>
                </a:solidFill>
                <a:effectLst>
                  <a:outerShdw blurRad="38100" dist="38100" dir="2700000" algn="tl">
                    <a:srgbClr val="000000">
                      <a:alpha val="43137"/>
                    </a:srgbClr>
                  </a:outerShdw>
                </a:effectLst>
                <a:latin typeface="Times New Roman" pitchFamily="18" charset="0"/>
                <a:sym typeface="Symbol" panose="05050102010706020507" pitchFamily="18" charset="2"/>
              </a:rPr>
              <a:t>0</a:t>
            </a:r>
            <a:r>
              <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rPr>
              <a:t>, el cálculo se simplifica mediante el uso de la trigonometría:</a:t>
            </a: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endParaRP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spcBef>
                <a:spcPts val="0"/>
              </a:spcBef>
              <a:buClr>
                <a:srgbClr val="FFFF00"/>
              </a:buClr>
              <a:buSzPct val="80000"/>
              <a:buNone/>
              <a:defRPr/>
            </a:pPr>
            <a:endParaRPr lang="es-ES" altLang="es-ES" sz="2400" b="1" dirty="0" smtClean="0">
              <a:solidFill>
                <a:schemeClr val="tx2"/>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33257169"/>
              </p:ext>
            </p:extLst>
          </p:nvPr>
        </p:nvGraphicFramePr>
        <p:xfrm>
          <a:off x="2049463" y="1868488"/>
          <a:ext cx="5926137" cy="4152900"/>
        </p:xfrm>
        <a:graphic>
          <a:graphicData uri="http://schemas.openxmlformats.org/presentationml/2006/ole">
            <mc:AlternateContent xmlns:mc="http://schemas.openxmlformats.org/markup-compatibility/2006">
              <mc:Choice xmlns:v="urn:schemas-microsoft-com:vml" Requires="v">
                <p:oleObj spid="_x0000_s44075" name="Equation" r:id="rId3" imgW="3251160" imgH="2323800" progId="Equation.DSMT4">
                  <p:embed/>
                </p:oleObj>
              </mc:Choice>
              <mc:Fallback>
                <p:oleObj name="Equation" r:id="rId3" imgW="3251160" imgH="2323800" progId="Equation.DSMT4">
                  <p:embed/>
                  <p:pic>
                    <p:nvPicPr>
                      <p:cNvPr id="0" name=""/>
                      <p:cNvPicPr>
                        <a:picLocks noChangeAspect="1" noChangeArrowheads="1"/>
                      </p:cNvPicPr>
                      <p:nvPr/>
                    </p:nvPicPr>
                    <p:blipFill>
                      <a:blip r:embed="rId4"/>
                      <a:srcRect/>
                      <a:stretch>
                        <a:fillRect/>
                      </a:stretch>
                    </p:blipFill>
                    <p:spPr bwMode="auto">
                      <a:xfrm>
                        <a:off x="2049463" y="1868488"/>
                        <a:ext cx="5926137" cy="4152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2943362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10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quarter" idx="10"/>
          </p:nvPr>
        </p:nvSpPr>
        <p:spPr/>
        <p:txBody>
          <a:bodyPr/>
          <a:lstStyle/>
          <a:p>
            <a:pPr>
              <a:defRPr/>
            </a:pPr>
            <a:fld id="{F481AB2A-74C1-4B5C-9E3E-D73BC3D462D4}" type="datetime1">
              <a:rPr lang="es-ES" altLang="es-ES"/>
              <a:pPr>
                <a:defRPr/>
              </a:pPr>
              <a:t>27/08/2020</a:t>
            </a:fld>
            <a:endParaRPr lang="es-AR" altLang="es-ES"/>
          </a:p>
        </p:txBody>
      </p:sp>
      <p:sp>
        <p:nvSpPr>
          <p:cNvPr id="8" name="4 Marcador de pie de página"/>
          <p:cNvSpPr>
            <a:spLocks noGrp="1"/>
          </p:cNvSpPr>
          <p:nvPr>
            <p:ph type="ftr" sz="quarter" idx="11"/>
          </p:nvPr>
        </p:nvSpPr>
        <p:spPr/>
        <p:txBody>
          <a:bodyPr/>
          <a:lstStyle/>
          <a:p>
            <a:pPr>
              <a:defRPr/>
            </a:pPr>
            <a:r>
              <a:rPr lang="es-ES" altLang="es-ES"/>
              <a:t>Matemática Superior Aplicada    Dr. Alejandro S. M. Santa Cruz               UTN - FRRo</a:t>
            </a:r>
            <a:endParaRPr lang="es-AR" altLang="es-ES"/>
          </a:p>
        </p:txBody>
      </p:sp>
      <p:sp>
        <p:nvSpPr>
          <p:cNvPr id="9" name="5 Marcador de número de diapositiva"/>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A2736F2-361C-496B-92F1-AF1AEB56F39F}" type="slidenum">
              <a:rPr lang="es-AR" altLang="es-ES">
                <a:solidFill>
                  <a:schemeClr val="tx2"/>
                </a:solidFill>
              </a:rPr>
              <a:pPr eaLnBrk="1" hangingPunct="1"/>
              <a:t>9</a:t>
            </a:fld>
            <a:endParaRPr lang="es-AR" altLang="es-ES">
              <a:solidFill>
                <a:schemeClr val="tx2"/>
              </a:solidFill>
            </a:endParaRPr>
          </a:p>
        </p:txBody>
      </p:sp>
      <p:sp>
        <p:nvSpPr>
          <p:cNvPr id="240642" name="Rectangle 2"/>
          <p:cNvSpPr>
            <a:spLocks noGrp="1" noChangeArrowheads="1"/>
          </p:cNvSpPr>
          <p:nvPr>
            <p:ph type="title"/>
          </p:nvPr>
        </p:nvSpPr>
        <p:spPr>
          <a:xfrm>
            <a:off x="468313" y="0"/>
            <a:ext cx="8229600" cy="1063625"/>
          </a:xfrm>
        </p:spPr>
        <p:txBody>
          <a:bodyPr/>
          <a:lstStyle/>
          <a:p>
            <a:pPr eaLnBrk="1" hangingPunct="1">
              <a:defRPr/>
            </a:pPr>
            <a:r>
              <a:rPr lang="es-ES" altLang="es-ES" sz="4000" b="1" dirty="0" smtClean="0">
                <a:latin typeface="Times New Roman" pitchFamily="18" charset="0"/>
              </a:rPr>
              <a:t>Casos Particulares (V)</a:t>
            </a:r>
            <a:endParaRPr lang="es-AR" altLang="es-ES" sz="4000" b="1" dirty="0" smtClean="0">
              <a:latin typeface="Times New Roman" pitchFamily="18" charset="0"/>
            </a:endParaRPr>
          </a:p>
        </p:txBody>
      </p:sp>
      <p:sp>
        <p:nvSpPr>
          <p:cNvPr id="240643" name="Rectangle 3"/>
          <p:cNvSpPr>
            <a:spLocks noGrp="1" noChangeArrowheads="1"/>
          </p:cNvSpPr>
          <p:nvPr>
            <p:ph type="body" idx="1"/>
          </p:nvPr>
        </p:nvSpPr>
        <p:spPr>
          <a:xfrm>
            <a:off x="250825" y="842962"/>
            <a:ext cx="8893175" cy="5178326"/>
          </a:xfrm>
        </p:spPr>
        <p:txBody>
          <a:bodyPr/>
          <a:lstStyle/>
          <a:p>
            <a:pPr algn="just" eaLnBrk="1" hangingPunct="1">
              <a:lnSpc>
                <a:spcPct val="150000"/>
              </a:lnSpc>
              <a:spcBef>
                <a:spcPts val="0"/>
              </a:spcBef>
              <a:buClr>
                <a:srgbClr val="FFFF00"/>
              </a:buClr>
              <a:buSzPct val="80000"/>
              <a:buFont typeface="Wingdings" panose="05000000000000000000" pitchFamily="2" charset="2"/>
              <a:buChar char="Ø"/>
              <a:defRPr/>
            </a:pPr>
            <a:r>
              <a:rPr lang="es-ES" altLang="es-ES" sz="2000" b="1" dirty="0">
                <a:solidFill>
                  <a:schemeClr val="tx2"/>
                </a:solidFill>
                <a:effectLst/>
                <a:latin typeface="Times New Roman" pitchFamily="18" charset="0"/>
              </a:rPr>
              <a:t>Para </a:t>
            </a:r>
            <a:r>
              <a:rPr lang="es-ES" altLang="es-ES" sz="2000" b="1" i="1" dirty="0">
                <a:solidFill>
                  <a:srgbClr val="FFFF00"/>
                </a:solidFill>
                <a:effectLst>
                  <a:outerShdw blurRad="38100" dist="38100" dir="2700000" algn="tl">
                    <a:srgbClr val="000000">
                      <a:alpha val="43137"/>
                    </a:srgbClr>
                  </a:outerShdw>
                </a:effectLst>
                <a:latin typeface="Times New Roman" pitchFamily="18" charset="0"/>
              </a:rPr>
              <a:t>n = </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rPr>
              <a:t>4 </a:t>
            </a:r>
            <a:r>
              <a:rPr lang="es-ES" altLang="es-ES" sz="2000" b="1" dirty="0">
                <a:solidFill>
                  <a:schemeClr val="tx2"/>
                </a:solidFill>
                <a:effectLst/>
                <a:latin typeface="Times New Roman" pitchFamily="18" charset="0"/>
              </a:rPr>
              <a:t>resulta:                                                   </a:t>
            </a:r>
            <a:endParaRPr lang="es-ES" altLang="es-ES" sz="2000" b="1" dirty="0">
              <a:solidFill>
                <a:schemeClr val="tx2"/>
              </a:solidFill>
              <a:effectLst>
                <a:outerShdw blurRad="38100" dist="38100" dir="2700000" algn="tl">
                  <a:srgbClr val="000000">
                    <a:alpha val="43137"/>
                  </a:srgbClr>
                </a:outerShdw>
              </a:effectLst>
              <a:latin typeface="Times New Roman" pitchFamily="18" charset="0"/>
              <a:sym typeface="Symbol" panose="05050102010706020507" pitchFamily="18" charset="2"/>
            </a:endParaRPr>
          </a:p>
          <a:p>
            <a:pPr marL="363538" indent="0" algn="just" eaLnBrk="1" hangingPunct="1">
              <a:lnSpc>
                <a:spcPct val="150000"/>
              </a:lnSpc>
              <a:spcBef>
                <a:spcPts val="0"/>
              </a:spcBef>
              <a:buClr>
                <a:srgbClr val="FFFF00"/>
              </a:buClr>
              <a:buSzPct val="80000"/>
              <a:buNone/>
              <a:tabLst>
                <a:tab pos="363538" algn="l"/>
              </a:tabLst>
              <a:defRPr/>
            </a:pPr>
            <a:r>
              <a:rPr lang="es-ES" altLang="es-ES" sz="2000" b="1" dirty="0" smtClean="0">
                <a:solidFill>
                  <a:srgbClr val="CCECFF"/>
                </a:solidFill>
                <a:effectLst/>
                <a:latin typeface="Times New Roman" pitchFamily="18" charset="0"/>
              </a:rPr>
              <a:t>En </a:t>
            </a:r>
            <a:r>
              <a:rPr lang="es-ES" altLang="es-ES" sz="2000" b="1" dirty="0">
                <a:solidFill>
                  <a:srgbClr val="CCECFF"/>
                </a:solidFill>
                <a:effectLst/>
                <a:latin typeface="Times New Roman" pitchFamily="18" charset="0"/>
              </a:rPr>
              <a:t>primer lugar se normaliza el polinomio, esto </a:t>
            </a:r>
            <a:r>
              <a:rPr lang="es-ES" altLang="es-ES" sz="2000" b="1" dirty="0" smtClean="0">
                <a:solidFill>
                  <a:srgbClr val="CCECFF"/>
                </a:solidFill>
                <a:effectLst/>
                <a:latin typeface="Times New Roman" pitchFamily="18" charset="0"/>
              </a:rPr>
              <a:t>es:</a:t>
            </a:r>
          </a:p>
          <a:p>
            <a:pPr marL="788988" lvl="0" algn="just" eaLnBrk="1" hangingPunct="1">
              <a:lnSpc>
                <a:spcPct val="150000"/>
              </a:lnSpc>
              <a:spcBef>
                <a:spcPts val="0"/>
              </a:spcBef>
              <a:buClr>
                <a:srgbClr val="FFFF00"/>
              </a:buClr>
              <a:buSzPct val="80000"/>
              <a:buFont typeface="Wingdings" panose="05000000000000000000" pitchFamily="2" charset="2"/>
              <a:buChar char="Ø"/>
              <a:defRPr/>
            </a:pPr>
            <a:endParaRPr lang="es-ES" altLang="es-ES" sz="2000" b="1" dirty="0">
              <a:solidFill>
                <a:srgbClr val="CCECFF"/>
              </a:solidFill>
              <a:effectLst/>
              <a:latin typeface="Times New Roman" pitchFamily="18" charset="0"/>
            </a:endParaRPr>
          </a:p>
          <a:p>
            <a:pPr marL="363538" lvl="0" indent="0" algn="just" eaLnBrk="1" hangingPunct="1">
              <a:lnSpc>
                <a:spcPct val="150000"/>
              </a:lnSpc>
              <a:spcBef>
                <a:spcPts val="0"/>
              </a:spcBef>
              <a:buClr>
                <a:srgbClr val="FFFF00"/>
              </a:buClr>
              <a:buSzPct val="80000"/>
              <a:buNone/>
              <a:defRPr/>
            </a:pPr>
            <a:r>
              <a:rPr lang="es-ES" altLang="es-ES" sz="2000" b="1" dirty="0" smtClean="0">
                <a:solidFill>
                  <a:srgbClr val="CCECFF"/>
                </a:solidFill>
                <a:effectLst/>
                <a:latin typeface="Times New Roman" pitchFamily="18" charset="0"/>
              </a:rPr>
              <a:t>Sea </a:t>
            </a:r>
            <a:r>
              <a:rPr lang="es-ES" altLang="es-ES" sz="2000" b="1" i="1" dirty="0" smtClean="0">
                <a:solidFill>
                  <a:srgbClr val="FFFF00"/>
                </a:solidFill>
                <a:effectLst>
                  <a:outerShdw blurRad="38100" dist="38100" dir="2700000" algn="tl">
                    <a:srgbClr val="000000">
                      <a:alpha val="43137"/>
                    </a:srgbClr>
                  </a:outerShdw>
                </a:effectLst>
                <a:latin typeface="Times New Roman" pitchFamily="18" charset="0"/>
              </a:rPr>
              <a:t>y</a:t>
            </a:r>
            <a:r>
              <a:rPr lang="es-ES" altLang="es-ES" sz="2000" b="1" i="1" baseline="-25000" dirty="0" smtClean="0">
                <a:solidFill>
                  <a:srgbClr val="FFFF00"/>
                </a:solidFill>
                <a:effectLst>
                  <a:outerShdw blurRad="38100" dist="38100" dir="2700000" algn="tl">
                    <a:srgbClr val="000000">
                      <a:alpha val="43137"/>
                    </a:srgbClr>
                  </a:outerShdw>
                </a:effectLst>
                <a:latin typeface="Times New Roman" pitchFamily="18" charset="0"/>
              </a:rPr>
              <a:t>1</a:t>
            </a:r>
            <a:r>
              <a:rPr lang="es-ES" altLang="es-ES" sz="2000" b="1" dirty="0" smtClean="0">
                <a:solidFill>
                  <a:srgbClr val="CCECFF"/>
                </a:solidFill>
                <a:effectLst/>
                <a:latin typeface="Times New Roman" pitchFamily="18" charset="0"/>
              </a:rPr>
              <a:t> una raíz real de la ecuación cúbica:</a:t>
            </a:r>
          </a:p>
          <a:p>
            <a:pPr marL="363538" lvl="0" indent="0" algn="just" eaLnBrk="1" hangingPunct="1">
              <a:lnSpc>
                <a:spcPct val="150000"/>
              </a:lnSpc>
              <a:spcBef>
                <a:spcPts val="0"/>
              </a:spcBef>
              <a:buClr>
                <a:srgbClr val="FFFF00"/>
              </a:buClr>
              <a:buSzPct val="80000"/>
              <a:buNone/>
              <a:defRPr/>
            </a:pPr>
            <a:endParaRPr lang="es-ES" altLang="es-ES" sz="2000" b="1" dirty="0">
              <a:solidFill>
                <a:srgbClr val="CCECFF"/>
              </a:solidFill>
              <a:effectLst/>
              <a:latin typeface="Times New Roman" pitchFamily="18" charset="0"/>
            </a:endParaRPr>
          </a:p>
          <a:p>
            <a:pPr marL="363538" lvl="0" indent="0" algn="just" eaLnBrk="1" hangingPunct="1">
              <a:lnSpc>
                <a:spcPct val="150000"/>
              </a:lnSpc>
              <a:spcBef>
                <a:spcPts val="0"/>
              </a:spcBef>
              <a:buClr>
                <a:srgbClr val="FFFF00"/>
              </a:buClr>
              <a:buSzPct val="80000"/>
              <a:buNone/>
              <a:defRPr/>
            </a:pPr>
            <a:r>
              <a:rPr lang="es-ES" altLang="es-ES" sz="2000" b="1" dirty="0" smtClean="0">
                <a:solidFill>
                  <a:srgbClr val="CCECFF"/>
                </a:solidFill>
                <a:effectLst/>
                <a:latin typeface="Times New Roman" pitchFamily="18" charset="0"/>
              </a:rPr>
              <a:t>Soluciones: las 4 raíces de:</a:t>
            </a:r>
          </a:p>
          <a:p>
            <a:pPr marL="363538" lvl="0" indent="0" algn="just" eaLnBrk="1" hangingPunct="1">
              <a:lnSpc>
                <a:spcPct val="150000"/>
              </a:lnSpc>
              <a:spcBef>
                <a:spcPts val="0"/>
              </a:spcBef>
              <a:buClr>
                <a:srgbClr val="FFFF00"/>
              </a:buClr>
              <a:buSzPct val="80000"/>
              <a:buNone/>
              <a:defRPr/>
            </a:pPr>
            <a:endParaRPr lang="es-ES" altLang="es-ES" sz="2000" b="1" dirty="0">
              <a:solidFill>
                <a:srgbClr val="CCECFF"/>
              </a:solidFill>
              <a:effectLst/>
              <a:latin typeface="Times New Roman" pitchFamily="18" charset="0"/>
            </a:endParaRPr>
          </a:p>
          <a:p>
            <a:pPr marL="363538" lvl="0" indent="0" algn="just" eaLnBrk="1" hangingPunct="1">
              <a:lnSpc>
                <a:spcPct val="150000"/>
              </a:lnSpc>
              <a:spcBef>
                <a:spcPts val="0"/>
              </a:spcBef>
              <a:buClr>
                <a:srgbClr val="FFFF00"/>
              </a:buClr>
              <a:buSzPct val="80000"/>
              <a:buNone/>
              <a:defRPr/>
            </a:pPr>
            <a:endParaRPr lang="es-ES" altLang="es-ES" sz="2000" b="1" dirty="0" smtClean="0">
              <a:solidFill>
                <a:srgbClr val="CCECFF"/>
              </a:solidFill>
              <a:effectLst/>
              <a:latin typeface="Times New Roman" pitchFamily="18" charset="0"/>
            </a:endParaRPr>
          </a:p>
          <a:p>
            <a:pPr marL="363538" lvl="0" indent="0" algn="just" eaLnBrk="1" hangingPunct="1">
              <a:lnSpc>
                <a:spcPct val="150000"/>
              </a:lnSpc>
              <a:spcBef>
                <a:spcPts val="0"/>
              </a:spcBef>
              <a:buClr>
                <a:srgbClr val="FFFF00"/>
              </a:buClr>
              <a:buSzPct val="80000"/>
              <a:buNone/>
              <a:defRPr/>
            </a:pPr>
            <a:r>
              <a:rPr lang="es-ES" altLang="es-ES" sz="2000" b="1" dirty="0" smtClean="0">
                <a:solidFill>
                  <a:srgbClr val="CCECFF"/>
                </a:solidFill>
                <a:effectLst/>
                <a:latin typeface="Times New Roman" pitchFamily="18" charset="0"/>
              </a:rPr>
              <a:t>Si todas las raíces de la ecuación cúbica son reales, el cálculo se simplifica mediante el empleo de aquella raíz real con la cual se pueden obtener números reales como coeficientes de la ecuación cuadrática. </a:t>
            </a:r>
          </a:p>
          <a:p>
            <a:pPr marL="788988" lvl="0" algn="just" eaLnBrk="1" hangingPunct="1">
              <a:lnSpc>
                <a:spcPct val="150000"/>
              </a:lnSpc>
              <a:spcBef>
                <a:spcPts val="0"/>
              </a:spcBef>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marL="788988" lvl="0" algn="just" eaLnBrk="1" hangingPunct="1">
              <a:lnSpc>
                <a:spcPct val="150000"/>
              </a:lnSpc>
              <a:spcBef>
                <a:spcPts val="0"/>
              </a:spcBef>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lnSpc>
                <a:spcPct val="150000"/>
              </a:lnSpc>
              <a:spcBef>
                <a:spcPts val="0"/>
              </a:spcBef>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a:p>
            <a:pPr algn="just" eaLnBrk="1" hangingPunct="1">
              <a:lnSpc>
                <a:spcPct val="150000"/>
              </a:lnSpc>
              <a:spcBef>
                <a:spcPts val="0"/>
              </a:spcBef>
              <a:buClr>
                <a:srgbClr val="FFFF00"/>
              </a:buClr>
              <a:buSzPct val="80000"/>
              <a:buFont typeface="Wingdings" panose="05000000000000000000" pitchFamily="2" charset="2"/>
              <a:buChar char="Ø"/>
              <a:defRPr/>
            </a:pPr>
            <a:endParaRPr lang="es-ES" altLang="es-ES" sz="2000" b="1" dirty="0" smtClean="0">
              <a:solidFill>
                <a:schemeClr val="tx2"/>
              </a:solidFill>
              <a:effectLst>
                <a:outerShdw blurRad="38100" dist="38100" dir="2700000" algn="tl">
                  <a:srgbClr val="000000">
                    <a:alpha val="43137"/>
                  </a:srgbClr>
                </a:outerShdw>
              </a:effectLst>
              <a:latin typeface="Times New Roman" pitchFamily="18" charset="0"/>
            </a:endParaRPr>
          </a:p>
        </p:txBody>
      </p:sp>
      <p:sp>
        <p:nvSpPr>
          <p:cNvPr id="5127" name="AutoShape 4">
            <a:hlinkClick r:id="" action="ppaction://hlinkshowjump?jump=nextslide" highlightClick="1"/>
          </p:cNvPr>
          <p:cNvSpPr>
            <a:spLocks noChangeArrowheads="1"/>
          </p:cNvSpPr>
          <p:nvPr/>
        </p:nvSpPr>
        <p:spPr bwMode="auto">
          <a:xfrm>
            <a:off x="7556500" y="6116638"/>
            <a:ext cx="360363" cy="360362"/>
          </a:xfrm>
          <a:prstGeom prst="actionButtonForwardNex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8" name="AutoShape 5">
            <a:hlinkClick r:id="" action="ppaction://hlinkshowjump?jump=previousslide" highlightClick="1"/>
          </p:cNvPr>
          <p:cNvSpPr>
            <a:spLocks noChangeArrowheads="1"/>
          </p:cNvSpPr>
          <p:nvPr/>
        </p:nvSpPr>
        <p:spPr bwMode="auto">
          <a:xfrm>
            <a:off x="7197725" y="6116638"/>
            <a:ext cx="360363" cy="360362"/>
          </a:xfrm>
          <a:prstGeom prst="actionButtonBackPreviou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sp>
        <p:nvSpPr>
          <p:cNvPr id="5129" name="AutoShape 6">
            <a:hlinkClick r:id="" action="ppaction://hlinkshowjump?jump=firstslide" highlightClick="1"/>
          </p:cNvPr>
          <p:cNvSpPr>
            <a:spLocks noChangeArrowheads="1"/>
          </p:cNvSpPr>
          <p:nvPr/>
        </p:nvSpPr>
        <p:spPr bwMode="auto">
          <a:xfrm>
            <a:off x="2014538" y="6116638"/>
            <a:ext cx="360362" cy="360362"/>
          </a:xfrm>
          <a:prstGeom prst="actionButtonHom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tx1"/>
              </a:buClr>
              <a:buChar char="•"/>
              <a:defRPr sz="2800">
                <a:solidFill>
                  <a:schemeClr val="tx1"/>
                </a:solidFill>
                <a:latin typeface="Verdana" panose="020B0604030504040204" pitchFamily="34" charset="0"/>
              </a:defRPr>
            </a:lvl2pPr>
            <a:lvl3pPr marL="1143000" indent="-228600" eaLnBrk="0" hangingPunct="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eaLnBrk="0" hangingPunct="0">
              <a:spcBef>
                <a:spcPct val="20000"/>
              </a:spcBef>
              <a:buClr>
                <a:schemeClr val="tx2"/>
              </a:buClr>
              <a:buChar char="•"/>
              <a:defRPr sz="2000">
                <a:solidFill>
                  <a:schemeClr val="tx1"/>
                </a:solidFill>
                <a:latin typeface="Verdana" panose="020B0604030504040204" pitchFamily="34" charset="0"/>
              </a:defRPr>
            </a:lvl4pPr>
            <a:lvl5pPr marL="2057400" indent="-228600" eaLnBrk="0" hangingPunct="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latin typeface="Times New Roman" panose="02020603050405020304" pitchFamily="18" charset="0"/>
            </a:endParaRPr>
          </a:p>
        </p:txBody>
      </p:sp>
      <p:graphicFrame>
        <p:nvGraphicFramePr>
          <p:cNvPr id="12" name="Object 10"/>
          <p:cNvGraphicFramePr>
            <a:graphicFrameLocks noChangeAspect="1"/>
          </p:cNvGraphicFramePr>
          <p:nvPr>
            <p:extLst>
              <p:ext uri="{D42A27DB-BD31-4B8C-83A1-F6EECF244321}">
                <p14:modId xmlns:p14="http://schemas.microsoft.com/office/powerpoint/2010/main" val="368602561"/>
              </p:ext>
            </p:extLst>
          </p:nvPr>
        </p:nvGraphicFramePr>
        <p:xfrm>
          <a:off x="2843808" y="908720"/>
          <a:ext cx="4813300" cy="461963"/>
        </p:xfrm>
        <a:graphic>
          <a:graphicData uri="http://schemas.openxmlformats.org/presentationml/2006/ole">
            <mc:AlternateContent xmlns:mc="http://schemas.openxmlformats.org/markup-compatibility/2006">
              <mc:Choice xmlns:v="urn:schemas-microsoft-com:vml" Requires="v">
                <p:oleObj spid="_x0000_s45197" name="Equation" r:id="rId3" imgW="2641320" imgH="253800" progId="Equation.DSMT4">
                  <p:embed/>
                </p:oleObj>
              </mc:Choice>
              <mc:Fallback>
                <p:oleObj name="Equation" r:id="rId3" imgW="2641320" imgH="253800" progId="Equation.DSMT4">
                  <p:embed/>
                  <p:pic>
                    <p:nvPicPr>
                      <p:cNvPr id="0" name=""/>
                      <p:cNvPicPr>
                        <a:picLocks noChangeAspect="1" noChangeArrowheads="1"/>
                      </p:cNvPicPr>
                      <p:nvPr/>
                    </p:nvPicPr>
                    <p:blipFill>
                      <a:blip r:embed="rId4"/>
                      <a:srcRect/>
                      <a:stretch>
                        <a:fillRect/>
                      </a:stretch>
                    </p:blipFill>
                    <p:spPr bwMode="auto">
                      <a:xfrm>
                        <a:off x="2843808" y="908720"/>
                        <a:ext cx="48133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309878549"/>
              </p:ext>
            </p:extLst>
          </p:nvPr>
        </p:nvGraphicFramePr>
        <p:xfrm>
          <a:off x="2294731" y="1844824"/>
          <a:ext cx="4581525" cy="461962"/>
        </p:xfrm>
        <a:graphic>
          <a:graphicData uri="http://schemas.openxmlformats.org/presentationml/2006/ole">
            <mc:AlternateContent xmlns:mc="http://schemas.openxmlformats.org/markup-compatibility/2006">
              <mc:Choice xmlns:v="urn:schemas-microsoft-com:vml" Requires="v">
                <p:oleObj spid="_x0000_s45198" name="Equation" r:id="rId5" imgW="2514600" imgH="253800" progId="Equation.DSMT4">
                  <p:embed/>
                </p:oleObj>
              </mc:Choice>
              <mc:Fallback>
                <p:oleObj name="Equation" r:id="rId5" imgW="2514600" imgH="253800" progId="Equation.DSMT4">
                  <p:embed/>
                  <p:pic>
                    <p:nvPicPr>
                      <p:cNvPr id="0" name=""/>
                      <p:cNvPicPr>
                        <a:picLocks noChangeAspect="1" noChangeArrowheads="1"/>
                      </p:cNvPicPr>
                      <p:nvPr/>
                    </p:nvPicPr>
                    <p:blipFill>
                      <a:blip r:embed="rId6"/>
                      <a:srcRect/>
                      <a:stretch>
                        <a:fillRect/>
                      </a:stretch>
                    </p:blipFill>
                    <p:spPr bwMode="auto">
                      <a:xfrm>
                        <a:off x="2294731" y="1844824"/>
                        <a:ext cx="45815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3028579990"/>
              </p:ext>
            </p:extLst>
          </p:nvPr>
        </p:nvGraphicFramePr>
        <p:xfrm>
          <a:off x="1620838" y="2708920"/>
          <a:ext cx="5876925" cy="508000"/>
        </p:xfrm>
        <a:graphic>
          <a:graphicData uri="http://schemas.openxmlformats.org/presentationml/2006/ole">
            <mc:AlternateContent xmlns:mc="http://schemas.openxmlformats.org/markup-compatibility/2006">
              <mc:Choice xmlns:v="urn:schemas-microsoft-com:vml" Requires="v">
                <p:oleObj spid="_x0000_s45199" name="Equation" r:id="rId7" imgW="3225600" imgH="279360" progId="Equation.DSMT4">
                  <p:embed/>
                </p:oleObj>
              </mc:Choice>
              <mc:Fallback>
                <p:oleObj name="Equation" r:id="rId7" imgW="3225600" imgH="279360" progId="Equation.DSMT4">
                  <p:embed/>
                  <p:pic>
                    <p:nvPicPr>
                      <p:cNvPr id="0" name=""/>
                      <p:cNvPicPr>
                        <a:picLocks noChangeAspect="1" noChangeArrowheads="1"/>
                      </p:cNvPicPr>
                      <p:nvPr/>
                    </p:nvPicPr>
                    <p:blipFill>
                      <a:blip r:embed="rId8"/>
                      <a:srcRect/>
                      <a:stretch>
                        <a:fillRect/>
                      </a:stretch>
                    </p:blipFill>
                    <p:spPr bwMode="auto">
                      <a:xfrm>
                        <a:off x="1620838" y="2708920"/>
                        <a:ext cx="5876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3562473282"/>
              </p:ext>
            </p:extLst>
          </p:nvPr>
        </p:nvGraphicFramePr>
        <p:xfrm>
          <a:off x="1352550" y="3697288"/>
          <a:ext cx="6410325" cy="739775"/>
        </p:xfrm>
        <a:graphic>
          <a:graphicData uri="http://schemas.openxmlformats.org/presentationml/2006/ole">
            <mc:AlternateContent xmlns:mc="http://schemas.openxmlformats.org/markup-compatibility/2006">
              <mc:Choice xmlns:v="urn:schemas-microsoft-com:vml" Requires="v">
                <p:oleObj spid="_x0000_s45200" name="Equation" r:id="rId9" imgW="3517560" imgH="406080" progId="Equation.DSMT4">
                  <p:embed/>
                </p:oleObj>
              </mc:Choice>
              <mc:Fallback>
                <p:oleObj name="Equation" r:id="rId9" imgW="3517560" imgH="406080" progId="Equation.DSMT4">
                  <p:embed/>
                  <p:pic>
                    <p:nvPicPr>
                      <p:cNvPr id="0" name=""/>
                      <p:cNvPicPr>
                        <a:picLocks noChangeAspect="1" noChangeArrowheads="1"/>
                      </p:cNvPicPr>
                      <p:nvPr/>
                    </p:nvPicPr>
                    <p:blipFill>
                      <a:blip r:embed="rId10"/>
                      <a:srcRect/>
                      <a:stretch>
                        <a:fillRect/>
                      </a:stretch>
                    </p:blipFill>
                    <p:spPr bwMode="auto">
                      <a:xfrm>
                        <a:off x="1352550" y="3697288"/>
                        <a:ext cx="641032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042838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1000" fill="hold"/>
                                        <p:tgtEl>
                                          <p:spTgt spid="240642"/>
                                        </p:tgtEl>
                                        <p:attrNameLst>
                                          <p:attrName>ppt_x</p:attrName>
                                        </p:attrNameLst>
                                      </p:cBhvr>
                                      <p:tavLst>
                                        <p:tav tm="0">
                                          <p:val>
                                            <p:strVal val="0-#ppt_w/2"/>
                                          </p:val>
                                        </p:tav>
                                        <p:tav tm="100000">
                                          <p:val>
                                            <p:strVal val="#ppt_x"/>
                                          </p:val>
                                        </p:tav>
                                      </p:tavLst>
                                    </p:anim>
                                    <p:anim calcmode="lin" valueType="num">
                                      <p:cBhvr additive="base">
                                        <p:cTn id="8" dur="1000" fill="hold"/>
                                        <p:tgtEl>
                                          <p:spTgt spid="240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5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43">
                                            <p:txEl>
                                              <p:pRg st="1" end="1"/>
                                            </p:txEl>
                                          </p:spTgt>
                                        </p:tgtEl>
                                        <p:attrNameLst>
                                          <p:attrName>style.visibility</p:attrName>
                                        </p:attrNameLst>
                                      </p:cBhvr>
                                      <p:to>
                                        <p:strVal val="visible"/>
                                      </p:to>
                                    </p:set>
                                    <p:anim calcmode="lin" valueType="num">
                                      <p:cBhvr additive="base">
                                        <p:cTn id="25" dur="500" fill="hold"/>
                                        <p:tgtEl>
                                          <p:spTgt spid="24064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0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ppt_x"/>
                                          </p:val>
                                        </p:tav>
                                        <p:tav tm="100000">
                                          <p:val>
                                            <p:strVal val="#ppt_x"/>
                                          </p:val>
                                        </p:tav>
                                      </p:tavLst>
                                    </p:anim>
                                    <p:anim calcmode="lin" valueType="num">
                                      <p:cBhvr additive="base">
                                        <p:cTn id="3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0643">
                                            <p:txEl>
                                              <p:pRg st="3" end="3"/>
                                            </p:txEl>
                                          </p:spTgt>
                                        </p:tgtEl>
                                        <p:attrNameLst>
                                          <p:attrName>style.visibility</p:attrName>
                                        </p:attrNameLst>
                                      </p:cBhvr>
                                      <p:to>
                                        <p:strVal val="visible"/>
                                      </p:to>
                                    </p:set>
                                    <p:anim calcmode="lin" valueType="num">
                                      <p:cBhvr additive="base">
                                        <p:cTn id="37" dur="500" fill="hold"/>
                                        <p:tgtEl>
                                          <p:spTgt spid="2406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0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0643">
                                            <p:txEl>
                                              <p:pRg st="5" end="5"/>
                                            </p:txEl>
                                          </p:spTgt>
                                        </p:tgtEl>
                                        <p:attrNameLst>
                                          <p:attrName>style.visibility</p:attrName>
                                        </p:attrNameLst>
                                      </p:cBhvr>
                                      <p:to>
                                        <p:strVal val="visible"/>
                                      </p:to>
                                    </p:set>
                                    <p:anim calcmode="lin" valueType="num">
                                      <p:cBhvr additive="base">
                                        <p:cTn id="49" dur="500" fill="hold"/>
                                        <p:tgtEl>
                                          <p:spTgt spid="24064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06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1000" fill="hold"/>
                                        <p:tgtEl>
                                          <p:spTgt spid="16"/>
                                        </p:tgtEl>
                                        <p:attrNameLst>
                                          <p:attrName>ppt_x</p:attrName>
                                        </p:attrNameLst>
                                      </p:cBhvr>
                                      <p:tavLst>
                                        <p:tav tm="0">
                                          <p:val>
                                            <p:strVal val="#ppt_x"/>
                                          </p:val>
                                        </p:tav>
                                        <p:tav tm="100000">
                                          <p:val>
                                            <p:strVal val="#ppt_x"/>
                                          </p:val>
                                        </p:tav>
                                      </p:tavLst>
                                    </p:anim>
                                    <p:anim calcmode="lin" valueType="num">
                                      <p:cBhvr additive="base">
                                        <p:cTn id="56"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0643">
                                            <p:txEl>
                                              <p:pRg st="8" end="8"/>
                                            </p:txEl>
                                          </p:spTgt>
                                        </p:tgtEl>
                                        <p:attrNameLst>
                                          <p:attrName>style.visibility</p:attrName>
                                        </p:attrNameLst>
                                      </p:cBhvr>
                                      <p:to>
                                        <p:strVal val="visible"/>
                                      </p:to>
                                    </p:set>
                                    <p:anim calcmode="lin" valueType="num">
                                      <p:cBhvr additive="base">
                                        <p:cTn id="61" dur="500" fill="hold"/>
                                        <p:tgtEl>
                                          <p:spTgt spid="2406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406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Lst>
  </p:timing>
</p:sld>
</file>

<file path=ppt/theme/theme1.xml><?xml version="1.0" encoding="utf-8"?>
<a:theme xmlns:a="http://schemas.openxmlformats.org/drawingml/2006/main" name="1_Globo">
  <a:themeElements>
    <a:clrScheme name="1_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1_Glob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lob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1_Glob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1_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Glob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1_Glob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1_Glob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1_Glob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1_Glob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4849</TotalTime>
  <Words>5797</Words>
  <Application>Microsoft Office PowerPoint</Application>
  <PresentationFormat>Presentación en pantalla (4:3)</PresentationFormat>
  <Paragraphs>807</Paragraphs>
  <Slides>76</Slides>
  <Notes>44</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3</vt:i4>
      </vt:variant>
      <vt:variant>
        <vt:lpstr>Títulos de diapositiva</vt:lpstr>
      </vt:variant>
      <vt:variant>
        <vt:i4>76</vt:i4>
      </vt:variant>
    </vt:vector>
  </HeadingPairs>
  <TitlesOfParts>
    <vt:vector size="87" baseType="lpstr">
      <vt:lpstr>Arial</vt:lpstr>
      <vt:lpstr>Comic Sans MS</vt:lpstr>
      <vt:lpstr>Symbol</vt:lpstr>
      <vt:lpstr>Times New Roman</vt:lpstr>
      <vt:lpstr>Verdana</vt:lpstr>
      <vt:lpstr>Wingdings</vt:lpstr>
      <vt:lpstr>1_Globo</vt:lpstr>
      <vt:lpstr>1_Diseño predeterminado</vt:lpstr>
      <vt:lpstr>Equation</vt:lpstr>
      <vt:lpstr>MathType 5.0 Equation</vt:lpstr>
      <vt:lpstr>PHOTO-PAINT</vt:lpstr>
      <vt:lpstr>MATEMÁTICA SUPERIOR APLICADA   Solución Numérica de Ecuaciones No Lineales en Ingeniería Química</vt:lpstr>
      <vt:lpstr>Ecuaciones No Lineales (I)</vt:lpstr>
      <vt:lpstr>Ecuaciones No Lineales (II)</vt:lpstr>
      <vt:lpstr>Ecuaciones No Lineales (III)</vt:lpstr>
      <vt:lpstr>Casos Particulares (I)</vt:lpstr>
      <vt:lpstr>Casos Particulares (II)</vt:lpstr>
      <vt:lpstr>Casos Particulares (III)</vt:lpstr>
      <vt:lpstr>Casos Particulares (IV)</vt:lpstr>
      <vt:lpstr>Casos Particulares (V)</vt:lpstr>
      <vt:lpstr>Ecuaciones Polinómicas Regla de los Signos de Descartes</vt:lpstr>
      <vt:lpstr>Conclusiones (I)</vt:lpstr>
      <vt:lpstr>Conclusiones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de Aplicación </vt:lpstr>
      <vt:lpstr>Ecuación de Estado Soave-Redlich-Kwong:</vt:lpstr>
      <vt:lpstr>Presentación de PowerPoint</vt:lpstr>
      <vt:lpstr>Presentación de PowerPoint</vt:lpstr>
      <vt:lpstr>Tipos de Raíces y su Aproximación</vt:lpstr>
      <vt:lpstr>Presentación de PowerPoint</vt:lpstr>
      <vt:lpstr>Presentación de PowerPoint</vt:lpstr>
      <vt:lpstr>Presentación de PowerPoint</vt:lpstr>
      <vt:lpstr>Solución Numérica de Ecuaciones No Lineales Ejemplos y Archivos .m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UTN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Numérica de Ecuaciones No Lineales en Ingeniería Química</dc:title>
  <dc:subject>Videoconferencia</dc:subject>
  <dc:creator>Dr. Alejandro S. M. Santa Cruz</dc:creator>
  <cp:lastModifiedBy>Alejandro</cp:lastModifiedBy>
  <cp:revision>368</cp:revision>
  <dcterms:created xsi:type="dcterms:W3CDTF">2008-03-18T22:54:17Z</dcterms:created>
  <dcterms:modified xsi:type="dcterms:W3CDTF">2020-08-27T19:00:09Z</dcterms:modified>
</cp:coreProperties>
</file>