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arykate" panose="020B0604020202020204" charset="0"/>
      <p:regular r:id="rId10"/>
    </p:embeddedFont>
    <p:embeddedFont>
      <p:font typeface="TT Hazelnuts" panose="020B0604020202020204" charset="0"/>
      <p:regular r:id="rId11"/>
    </p:embeddedFont>
    <p:embeddedFont>
      <p:font typeface="TT Hazelnut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20.svg"/><Relationship Id="rId5" Type="http://schemas.openxmlformats.org/officeDocument/2006/relationships/image" Target="../media/image16.sv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21.jpeg"/><Relationship Id="rId4" Type="http://schemas.openxmlformats.org/officeDocument/2006/relationships/image" Target="../media/image3.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21.jpeg"/><Relationship Id="rId4" Type="http://schemas.openxmlformats.org/officeDocument/2006/relationships/image" Target="../media/image3.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5.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27.svg"/><Relationship Id="rId10" Type="http://schemas.openxmlformats.org/officeDocument/2006/relationships/image" Target="../media/image9.png"/><Relationship Id="rId4" Type="http://schemas.openxmlformats.org/officeDocument/2006/relationships/image" Target="../media/image26.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2851290" y="563471"/>
            <a:ext cx="12803568" cy="9188632"/>
            <a:chOff x="0" y="0"/>
            <a:chExt cx="17071425" cy="12251510"/>
          </a:xfrm>
        </p:grpSpPr>
        <p:sp>
          <p:nvSpPr>
            <p:cNvPr id="3" name="Freeform 3"/>
            <p:cNvSpPr/>
            <p:nvPr/>
          </p:nvSpPr>
          <p:spPr>
            <a:xfrm rot="5400000">
              <a:off x="2567206" y="-2252709"/>
              <a:ext cx="12089412" cy="16919025"/>
            </a:xfrm>
            <a:custGeom>
              <a:avLst/>
              <a:gdLst/>
              <a:ahLst/>
              <a:cxnLst/>
              <a:rect l="l" t="t" r="r" b="b"/>
              <a:pathLst>
                <a:path w="12089412" h="16919025">
                  <a:moveTo>
                    <a:pt x="0" y="0"/>
                  </a:moveTo>
                  <a:lnTo>
                    <a:pt x="12089412" y="0"/>
                  </a:lnTo>
                  <a:lnTo>
                    <a:pt x="12089412" y="16919025"/>
                  </a:lnTo>
                  <a:lnTo>
                    <a:pt x="0" y="1691902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414806" y="-2414806"/>
              <a:ext cx="12089412" cy="16919025"/>
            </a:xfrm>
            <a:custGeom>
              <a:avLst/>
              <a:gdLst/>
              <a:ahLst/>
              <a:cxnLst/>
              <a:rect l="l" t="t" r="r" b="b"/>
              <a:pathLst>
                <a:path w="12089412" h="16919025">
                  <a:moveTo>
                    <a:pt x="0" y="0"/>
                  </a:moveTo>
                  <a:lnTo>
                    <a:pt x="12089412" y="0"/>
                  </a:lnTo>
                  <a:lnTo>
                    <a:pt x="12089412" y="16919024"/>
                  </a:lnTo>
                  <a:lnTo>
                    <a:pt x="0" y="169190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2851290" y="2653915"/>
            <a:ext cx="12803568" cy="4755101"/>
          </a:xfrm>
          <a:prstGeom prst="rect">
            <a:avLst/>
          </a:prstGeom>
        </p:spPr>
        <p:txBody>
          <a:bodyPr lIns="0" tIns="0" rIns="0" bIns="0" rtlCol="0" anchor="t">
            <a:spAutoFit/>
          </a:bodyPr>
          <a:lstStyle/>
          <a:p>
            <a:pPr algn="ctr">
              <a:lnSpc>
                <a:spcPts val="12377"/>
              </a:lnSpc>
            </a:pPr>
            <a:r>
              <a:rPr lang="en-US" sz="10953">
                <a:solidFill>
                  <a:srgbClr val="000000"/>
                </a:solidFill>
                <a:latin typeface="Marykate"/>
                <a:ea typeface="Marykate"/>
                <a:cs typeface="Marykate"/>
                <a:sym typeface="Marykate"/>
              </a:rPr>
              <a:t>TRABAJO PRÁCTICO</a:t>
            </a:r>
          </a:p>
          <a:p>
            <a:pPr algn="ctr">
              <a:lnSpc>
                <a:spcPts val="12377"/>
              </a:lnSpc>
            </a:pPr>
            <a:r>
              <a:rPr lang="en-US" sz="10953">
                <a:solidFill>
                  <a:srgbClr val="000000"/>
                </a:solidFill>
                <a:latin typeface="Marykate"/>
                <a:ea typeface="Marykate"/>
                <a:cs typeface="Marykate"/>
                <a:sym typeface="Marykate"/>
              </a:rPr>
              <a:t>N°3 </a:t>
            </a:r>
          </a:p>
          <a:p>
            <a:pPr algn="ctr">
              <a:lnSpc>
                <a:spcPts val="12377"/>
              </a:lnSpc>
            </a:pPr>
            <a:r>
              <a:rPr lang="en-US" sz="10953">
                <a:solidFill>
                  <a:srgbClr val="000000"/>
                </a:solidFill>
                <a:latin typeface="Marykate"/>
                <a:ea typeface="Marykate"/>
                <a:cs typeface="Marykate"/>
                <a:sym typeface="Marykate"/>
              </a:rPr>
              <a:t>BÚSQUEDA DE RAICES</a:t>
            </a:r>
          </a:p>
        </p:txBody>
      </p:sp>
      <p:sp>
        <p:nvSpPr>
          <p:cNvPr id="6" name="Freeform 6"/>
          <p:cNvSpPr/>
          <p:nvPr/>
        </p:nvSpPr>
        <p:spPr>
          <a:xfrm rot="-2700000">
            <a:off x="2268903" y="1441900"/>
            <a:ext cx="1916268" cy="1804776"/>
          </a:xfrm>
          <a:custGeom>
            <a:avLst/>
            <a:gdLst/>
            <a:ahLst/>
            <a:cxnLst/>
            <a:rect l="l" t="t" r="r" b="b"/>
            <a:pathLst>
              <a:path w="1916268" h="1804776">
                <a:moveTo>
                  <a:pt x="0" y="0"/>
                </a:moveTo>
                <a:lnTo>
                  <a:pt x="1916268" y="0"/>
                </a:lnTo>
                <a:lnTo>
                  <a:pt x="1916268" y="1804775"/>
                </a:lnTo>
                <a:lnTo>
                  <a:pt x="0" y="18047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TextBox 7"/>
          <p:cNvSpPr txBox="1"/>
          <p:nvPr/>
        </p:nvSpPr>
        <p:spPr>
          <a:xfrm>
            <a:off x="5681190" y="7881886"/>
            <a:ext cx="7271162" cy="430515"/>
          </a:xfrm>
          <a:prstGeom prst="rect">
            <a:avLst/>
          </a:prstGeom>
        </p:spPr>
        <p:txBody>
          <a:bodyPr lIns="0" tIns="0" rIns="0" bIns="0" rtlCol="0" anchor="t">
            <a:spAutoFit/>
          </a:bodyPr>
          <a:lstStyle/>
          <a:p>
            <a:pPr algn="ctr">
              <a:lnSpc>
                <a:spcPts val="3679"/>
              </a:lnSpc>
            </a:pPr>
            <a:r>
              <a:rPr lang="en-US" sz="2151" b="1">
                <a:solidFill>
                  <a:srgbClr val="000000"/>
                </a:solidFill>
                <a:latin typeface="TT Hazelnuts Bold"/>
                <a:ea typeface="TT Hazelnuts Bold"/>
                <a:cs typeface="TT Hazelnuts Bold"/>
                <a:sym typeface="TT Hazelnuts Bold"/>
              </a:rPr>
              <a:t>Bagnarol Audicio - Danelone - Farías - Paduli - Rafart</a:t>
            </a:r>
          </a:p>
        </p:txBody>
      </p:sp>
      <p:sp>
        <p:nvSpPr>
          <p:cNvPr id="8" name="Freeform 8"/>
          <p:cNvSpPr/>
          <p:nvPr/>
        </p:nvSpPr>
        <p:spPr>
          <a:xfrm rot="8736730" flipH="1">
            <a:off x="571957" y="4291770"/>
            <a:ext cx="3334786" cy="1346041"/>
          </a:xfrm>
          <a:custGeom>
            <a:avLst/>
            <a:gdLst/>
            <a:ahLst/>
            <a:cxnLst/>
            <a:rect l="l" t="t" r="r" b="b"/>
            <a:pathLst>
              <a:path w="3334786" h="1346041">
                <a:moveTo>
                  <a:pt x="3334786" y="0"/>
                </a:moveTo>
                <a:lnTo>
                  <a:pt x="0" y="0"/>
                </a:lnTo>
                <a:lnTo>
                  <a:pt x="0" y="1346041"/>
                </a:lnTo>
                <a:lnTo>
                  <a:pt x="3334786" y="1346041"/>
                </a:lnTo>
                <a:lnTo>
                  <a:pt x="3334786"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9" name="Freeform 9"/>
          <p:cNvSpPr/>
          <p:nvPr/>
        </p:nvSpPr>
        <p:spPr>
          <a:xfrm rot="-242744">
            <a:off x="12705868" y="1975583"/>
            <a:ext cx="1142206" cy="1267357"/>
          </a:xfrm>
          <a:custGeom>
            <a:avLst/>
            <a:gdLst/>
            <a:ahLst/>
            <a:cxnLst/>
            <a:rect l="l" t="t" r="r" b="b"/>
            <a:pathLst>
              <a:path w="1142206" h="1267357">
                <a:moveTo>
                  <a:pt x="0" y="0"/>
                </a:moveTo>
                <a:lnTo>
                  <a:pt x="1142206" y="0"/>
                </a:lnTo>
                <a:lnTo>
                  <a:pt x="1142206" y="1267358"/>
                </a:lnTo>
                <a:lnTo>
                  <a:pt x="0" y="126735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10" name="Freeform 10"/>
          <p:cNvSpPr/>
          <p:nvPr/>
        </p:nvSpPr>
        <p:spPr>
          <a:xfrm>
            <a:off x="16055607" y="5143500"/>
            <a:ext cx="1402232" cy="3936090"/>
          </a:xfrm>
          <a:custGeom>
            <a:avLst/>
            <a:gdLst/>
            <a:ahLst/>
            <a:cxnLst/>
            <a:rect l="l" t="t" r="r" b="b"/>
            <a:pathLst>
              <a:path w="1402232" h="3936090">
                <a:moveTo>
                  <a:pt x="0" y="0"/>
                </a:moveTo>
                <a:lnTo>
                  <a:pt x="1402232" y="0"/>
                </a:lnTo>
                <a:lnTo>
                  <a:pt x="1402232" y="3936090"/>
                </a:lnTo>
                <a:lnTo>
                  <a:pt x="0" y="393609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D"/>
        </a:solidFill>
        <a:effectLst/>
      </p:bgPr>
    </p:bg>
    <p:spTree>
      <p:nvGrpSpPr>
        <p:cNvPr id="1" name=""/>
        <p:cNvGrpSpPr/>
        <p:nvPr/>
      </p:nvGrpSpPr>
      <p:grpSpPr>
        <a:xfrm>
          <a:off x="0" y="0"/>
          <a:ext cx="0" cy="0"/>
          <a:chOff x="0" y="0"/>
          <a:chExt cx="0" cy="0"/>
        </a:xfrm>
      </p:grpSpPr>
      <p:sp>
        <p:nvSpPr>
          <p:cNvPr id="2" name="Freeform 2"/>
          <p:cNvSpPr/>
          <p:nvPr/>
        </p:nvSpPr>
        <p:spPr>
          <a:xfrm>
            <a:off x="2247156" y="832972"/>
            <a:ext cx="13793689" cy="8621056"/>
          </a:xfrm>
          <a:custGeom>
            <a:avLst/>
            <a:gdLst/>
            <a:ahLst/>
            <a:cxnLst/>
            <a:rect l="l" t="t" r="r" b="b"/>
            <a:pathLst>
              <a:path w="13793689" h="8621056">
                <a:moveTo>
                  <a:pt x="0" y="0"/>
                </a:moveTo>
                <a:lnTo>
                  <a:pt x="13793688" y="0"/>
                </a:lnTo>
                <a:lnTo>
                  <a:pt x="13793688" y="8621056"/>
                </a:lnTo>
                <a:lnTo>
                  <a:pt x="0" y="8621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3" name="TextBox 3"/>
          <p:cNvSpPr txBox="1"/>
          <p:nvPr/>
        </p:nvSpPr>
        <p:spPr>
          <a:xfrm>
            <a:off x="3598490" y="2444407"/>
            <a:ext cx="10710368" cy="1726413"/>
          </a:xfrm>
          <a:prstGeom prst="rect">
            <a:avLst/>
          </a:prstGeom>
        </p:spPr>
        <p:txBody>
          <a:bodyPr lIns="0" tIns="0" rIns="0" bIns="0" rtlCol="0" anchor="t">
            <a:spAutoFit/>
          </a:bodyPr>
          <a:lstStyle/>
          <a:p>
            <a:pPr algn="ctr">
              <a:lnSpc>
                <a:spcPts val="13296"/>
              </a:lnSpc>
            </a:pPr>
            <a:r>
              <a:rPr lang="en-US" sz="11978">
                <a:solidFill>
                  <a:srgbClr val="000000"/>
                </a:solidFill>
                <a:latin typeface="Marykate"/>
                <a:ea typeface="Marykate"/>
                <a:cs typeface="Marykate"/>
                <a:sym typeface="Marykate"/>
              </a:rPr>
              <a:t>Introducción</a:t>
            </a:r>
          </a:p>
        </p:txBody>
      </p:sp>
      <p:sp>
        <p:nvSpPr>
          <p:cNvPr id="4" name="TextBox 4"/>
          <p:cNvSpPr txBox="1"/>
          <p:nvPr/>
        </p:nvSpPr>
        <p:spPr>
          <a:xfrm>
            <a:off x="4677619" y="4008148"/>
            <a:ext cx="8552109" cy="3535689"/>
          </a:xfrm>
          <a:prstGeom prst="rect">
            <a:avLst/>
          </a:prstGeom>
        </p:spPr>
        <p:txBody>
          <a:bodyPr lIns="0" tIns="0" rIns="0" bIns="0" rtlCol="0" anchor="t">
            <a:spAutoFit/>
          </a:bodyPr>
          <a:lstStyle/>
          <a:p>
            <a:pPr algn="ctr">
              <a:lnSpc>
                <a:spcPts val="3526"/>
              </a:lnSpc>
            </a:pPr>
            <a:r>
              <a:rPr lang="en-US" sz="2692">
                <a:solidFill>
                  <a:srgbClr val="000000"/>
                </a:solidFill>
                <a:latin typeface="TT Hazelnuts"/>
                <a:ea typeface="TT Hazelnuts"/>
                <a:cs typeface="TT Hazelnuts"/>
                <a:sym typeface="TT Hazelnuts"/>
              </a:rPr>
              <a:t>Se desarrollaron e implementaron métodos numéricos para la resolución de ecuaciones no lineales, incluyendo una aproximación mediante expansión en serie de Taylor de segundo orden y un enfoque combinado. Posteriormente, se aplicaron estas técnicas al análisis del comportamiento real de gases mediante la ecuación de Van der Waals, comparando sus resultados con el modelo ideal.</a:t>
            </a:r>
          </a:p>
        </p:txBody>
      </p:sp>
      <p:sp>
        <p:nvSpPr>
          <p:cNvPr id="5" name="Freeform 5"/>
          <p:cNvSpPr/>
          <p:nvPr/>
        </p:nvSpPr>
        <p:spPr>
          <a:xfrm rot="-797451" flipH="1">
            <a:off x="15289899" y="1201305"/>
            <a:ext cx="1633059" cy="1128295"/>
          </a:xfrm>
          <a:custGeom>
            <a:avLst/>
            <a:gdLst/>
            <a:ahLst/>
            <a:cxnLst/>
            <a:rect l="l" t="t" r="r" b="b"/>
            <a:pathLst>
              <a:path w="1633059" h="1128295">
                <a:moveTo>
                  <a:pt x="1633059" y="0"/>
                </a:moveTo>
                <a:lnTo>
                  <a:pt x="0" y="0"/>
                </a:lnTo>
                <a:lnTo>
                  <a:pt x="0" y="1128295"/>
                </a:lnTo>
                <a:lnTo>
                  <a:pt x="1633059" y="1128295"/>
                </a:lnTo>
                <a:lnTo>
                  <a:pt x="163305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sp>
        <p:nvSpPr>
          <p:cNvPr id="6" name="Freeform 6"/>
          <p:cNvSpPr/>
          <p:nvPr/>
        </p:nvSpPr>
        <p:spPr>
          <a:xfrm rot="-6241986">
            <a:off x="1574238" y="1275545"/>
            <a:ext cx="1345835" cy="1493298"/>
          </a:xfrm>
          <a:custGeom>
            <a:avLst/>
            <a:gdLst/>
            <a:ahLst/>
            <a:cxnLst/>
            <a:rect l="l" t="t" r="r" b="b"/>
            <a:pathLst>
              <a:path w="1345835" h="1493298">
                <a:moveTo>
                  <a:pt x="0" y="0"/>
                </a:moveTo>
                <a:lnTo>
                  <a:pt x="1345835" y="0"/>
                </a:lnTo>
                <a:lnTo>
                  <a:pt x="1345835" y="1493299"/>
                </a:lnTo>
                <a:lnTo>
                  <a:pt x="0" y="149329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413333">
            <a:off x="15865858" y="7439961"/>
            <a:ext cx="1293334" cy="1747081"/>
          </a:xfrm>
          <a:custGeom>
            <a:avLst/>
            <a:gdLst/>
            <a:ahLst/>
            <a:cxnLst/>
            <a:rect l="l" t="t" r="r" b="b"/>
            <a:pathLst>
              <a:path w="1293334" h="1747081">
                <a:moveTo>
                  <a:pt x="0" y="0"/>
                </a:moveTo>
                <a:lnTo>
                  <a:pt x="1293334" y="0"/>
                </a:lnTo>
                <a:lnTo>
                  <a:pt x="1293334" y="1747081"/>
                </a:lnTo>
                <a:lnTo>
                  <a:pt x="0" y="17470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3369587">
            <a:off x="763389" y="7190119"/>
            <a:ext cx="1781098" cy="1706615"/>
          </a:xfrm>
          <a:custGeom>
            <a:avLst/>
            <a:gdLst/>
            <a:ahLst/>
            <a:cxnLst/>
            <a:rect l="l" t="t" r="r" b="b"/>
            <a:pathLst>
              <a:path w="1781098" h="1706615">
                <a:moveTo>
                  <a:pt x="0" y="0"/>
                </a:moveTo>
                <a:lnTo>
                  <a:pt x="1781097" y="0"/>
                </a:lnTo>
                <a:lnTo>
                  <a:pt x="1781097" y="1706616"/>
                </a:lnTo>
                <a:lnTo>
                  <a:pt x="0" y="170661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1032181" y="959214"/>
            <a:ext cx="11272952" cy="8090167"/>
            <a:chOff x="0" y="0"/>
            <a:chExt cx="15030603" cy="10786890"/>
          </a:xfrm>
        </p:grpSpPr>
        <p:sp>
          <p:nvSpPr>
            <p:cNvPr id="3" name="Freeform 3"/>
            <p:cNvSpPr/>
            <p:nvPr/>
          </p:nvSpPr>
          <p:spPr>
            <a:xfrm rot="5400000">
              <a:off x="2260307" y="-1983406"/>
              <a:ext cx="10644170" cy="14896421"/>
            </a:xfrm>
            <a:custGeom>
              <a:avLst/>
              <a:gdLst/>
              <a:ahLst/>
              <a:cxnLst/>
              <a:rect l="l" t="t" r="r" b="b"/>
              <a:pathLst>
                <a:path w="10644170" h="14896421">
                  <a:moveTo>
                    <a:pt x="0" y="0"/>
                  </a:moveTo>
                  <a:lnTo>
                    <a:pt x="10644170" y="0"/>
                  </a:lnTo>
                  <a:lnTo>
                    <a:pt x="10644170" y="14896421"/>
                  </a:lnTo>
                  <a:lnTo>
                    <a:pt x="0" y="1489642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126126" y="-2126126"/>
              <a:ext cx="10644170" cy="14896421"/>
            </a:xfrm>
            <a:custGeom>
              <a:avLst/>
              <a:gdLst/>
              <a:ahLst/>
              <a:cxnLst/>
              <a:rect l="l" t="t" r="r" b="b"/>
              <a:pathLst>
                <a:path w="10644170" h="14896421">
                  <a:moveTo>
                    <a:pt x="0" y="0"/>
                  </a:moveTo>
                  <a:lnTo>
                    <a:pt x="10644170" y="0"/>
                  </a:lnTo>
                  <a:lnTo>
                    <a:pt x="10644170" y="14896422"/>
                  </a:lnTo>
                  <a:lnTo>
                    <a:pt x="0" y="14896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921197" y="1642756"/>
            <a:ext cx="10241590" cy="3074017"/>
          </a:xfrm>
          <a:prstGeom prst="rect">
            <a:avLst/>
          </a:prstGeom>
        </p:spPr>
        <p:txBody>
          <a:bodyPr lIns="0" tIns="0" rIns="0" bIns="0" rtlCol="0" anchor="t">
            <a:spAutoFit/>
          </a:bodyPr>
          <a:lstStyle/>
          <a:p>
            <a:pPr algn="ctr">
              <a:lnSpc>
                <a:spcPts val="11957"/>
              </a:lnSpc>
            </a:pPr>
            <a:r>
              <a:rPr lang="en-US" sz="10772">
                <a:solidFill>
                  <a:srgbClr val="000000"/>
                </a:solidFill>
                <a:latin typeface="Marykate"/>
                <a:ea typeface="Marykate"/>
                <a:cs typeface="Marykate"/>
                <a:sym typeface="Marykate"/>
              </a:rPr>
              <a:t>Expansión de la </a:t>
            </a:r>
          </a:p>
          <a:p>
            <a:pPr algn="ctr">
              <a:lnSpc>
                <a:spcPts val="11957"/>
              </a:lnSpc>
            </a:pPr>
            <a:r>
              <a:rPr lang="en-US" sz="10772">
                <a:solidFill>
                  <a:srgbClr val="000000"/>
                </a:solidFill>
                <a:latin typeface="Marykate"/>
                <a:ea typeface="Marykate"/>
                <a:cs typeface="Marykate"/>
                <a:sym typeface="Marykate"/>
              </a:rPr>
              <a:t>Serie de Taylor</a:t>
            </a:r>
          </a:p>
        </p:txBody>
      </p:sp>
      <p:sp>
        <p:nvSpPr>
          <p:cNvPr id="6" name="Freeform 6"/>
          <p:cNvSpPr/>
          <p:nvPr/>
        </p:nvSpPr>
        <p:spPr>
          <a:xfrm rot="-2493651" flipH="1">
            <a:off x="641972" y="1785564"/>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533367">
            <a:off x="11076951" y="1637555"/>
            <a:ext cx="1005660" cy="1115850"/>
          </a:xfrm>
          <a:custGeom>
            <a:avLst/>
            <a:gdLst/>
            <a:ahLst/>
            <a:cxnLst/>
            <a:rect l="l" t="t" r="r" b="b"/>
            <a:pathLst>
              <a:path w="1005660" h="1115850">
                <a:moveTo>
                  <a:pt x="0" y="0"/>
                </a:moveTo>
                <a:lnTo>
                  <a:pt x="1005660" y="0"/>
                </a:lnTo>
                <a:lnTo>
                  <a:pt x="1005660" y="1115850"/>
                </a:lnTo>
                <a:lnTo>
                  <a:pt x="0" y="11158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grpSp>
        <p:nvGrpSpPr>
          <p:cNvPr id="8" name="Group 8"/>
          <p:cNvGrpSpPr/>
          <p:nvPr/>
        </p:nvGrpSpPr>
        <p:grpSpPr>
          <a:xfrm>
            <a:off x="12693055" y="1566556"/>
            <a:ext cx="4945309" cy="7482826"/>
            <a:chOff x="0" y="0"/>
            <a:chExt cx="766158" cy="1159286"/>
          </a:xfrm>
        </p:grpSpPr>
        <p:sp>
          <p:nvSpPr>
            <p:cNvPr id="9" name="Freeform 9"/>
            <p:cNvSpPr/>
            <p:nvPr/>
          </p:nvSpPr>
          <p:spPr>
            <a:xfrm>
              <a:off x="0" y="0"/>
              <a:ext cx="766158" cy="1159286"/>
            </a:xfrm>
            <a:custGeom>
              <a:avLst/>
              <a:gdLst/>
              <a:ahLst/>
              <a:cxnLst/>
              <a:rect l="l" t="t" r="r" b="b"/>
              <a:pathLst>
                <a:path w="766158" h="1159286">
                  <a:moveTo>
                    <a:pt x="383079" y="0"/>
                  </a:moveTo>
                  <a:cubicBezTo>
                    <a:pt x="171510" y="0"/>
                    <a:pt x="0" y="259515"/>
                    <a:pt x="0" y="579643"/>
                  </a:cubicBezTo>
                  <a:cubicBezTo>
                    <a:pt x="0" y="899771"/>
                    <a:pt x="171510" y="1159286"/>
                    <a:pt x="383079" y="1159286"/>
                  </a:cubicBezTo>
                  <a:cubicBezTo>
                    <a:pt x="594647" y="1159286"/>
                    <a:pt x="766158" y="899771"/>
                    <a:pt x="766158" y="579643"/>
                  </a:cubicBezTo>
                  <a:cubicBezTo>
                    <a:pt x="766158" y="259515"/>
                    <a:pt x="594647" y="0"/>
                    <a:pt x="383079" y="0"/>
                  </a:cubicBezTo>
                  <a:close/>
                </a:path>
              </a:pathLst>
            </a:custGeom>
            <a:blipFill>
              <a:blip r:embed="rId10"/>
              <a:stretch>
                <a:fillRect l="-63554" r="-63554"/>
              </a:stretch>
            </a:blipFill>
            <a:ln w="85725" cap="sq">
              <a:solidFill>
                <a:srgbClr val="DF7171"/>
              </a:solidFill>
              <a:prstDash val="solid"/>
              <a:miter/>
            </a:ln>
          </p:spPr>
          <p:txBody>
            <a:bodyPr/>
            <a:lstStyle/>
            <a:p>
              <a:endParaRPr lang="es-AR"/>
            </a:p>
          </p:txBody>
        </p:sp>
      </p:grpSp>
      <p:sp>
        <p:nvSpPr>
          <p:cNvPr id="10" name="TextBox 10"/>
          <p:cNvSpPr txBox="1"/>
          <p:nvPr/>
        </p:nvSpPr>
        <p:spPr>
          <a:xfrm>
            <a:off x="2340538" y="4688197"/>
            <a:ext cx="8656238" cy="3578391"/>
          </a:xfrm>
          <a:prstGeom prst="rect">
            <a:avLst/>
          </a:prstGeom>
        </p:spPr>
        <p:txBody>
          <a:bodyPr lIns="0" tIns="0" rIns="0" bIns="0" rtlCol="0" anchor="t">
            <a:spAutoFit/>
          </a:bodyPr>
          <a:lstStyle/>
          <a:p>
            <a:pPr algn="ctr">
              <a:lnSpc>
                <a:spcPts val="3569"/>
              </a:lnSpc>
            </a:pPr>
            <a:r>
              <a:rPr lang="en-US" sz="2725">
                <a:solidFill>
                  <a:srgbClr val="000000"/>
                </a:solidFill>
                <a:latin typeface="TT Hazelnuts"/>
                <a:ea typeface="TT Hazelnuts"/>
                <a:cs typeface="TT Hazelnuts"/>
                <a:sym typeface="TT Hazelnuts"/>
              </a:rPr>
              <a:t>El método de Taylor de segundo orden aproxima una función f(x) en torno a un punto x0​ mediante su serie de Taylor truncada en el segundo término derivado. Se obtiene una expresión cuadrática cuya raíz proporciona la siguiente iteración. Este enfoque mejora la convergencia frente al método de Newton cuando la segunda derivada es significativa, aunque requiere mayor información analítica y computacional.</a:t>
            </a:r>
          </a:p>
        </p:txBody>
      </p:sp>
      <p:sp>
        <p:nvSpPr>
          <p:cNvPr id="11" name="Freeform 11"/>
          <p:cNvSpPr/>
          <p:nvPr/>
        </p:nvSpPr>
        <p:spPr>
          <a:xfrm rot="9892431" flipH="1">
            <a:off x="10698677" y="6152591"/>
            <a:ext cx="2928219" cy="1181936"/>
          </a:xfrm>
          <a:custGeom>
            <a:avLst/>
            <a:gdLst/>
            <a:ahLst/>
            <a:cxnLst/>
            <a:rect l="l" t="t" r="r" b="b"/>
            <a:pathLst>
              <a:path w="2928219" h="1181936">
                <a:moveTo>
                  <a:pt x="2928219" y="0"/>
                </a:moveTo>
                <a:lnTo>
                  <a:pt x="0" y="0"/>
                </a:lnTo>
                <a:lnTo>
                  <a:pt x="0" y="1181936"/>
                </a:lnTo>
                <a:lnTo>
                  <a:pt x="2928219" y="1181936"/>
                </a:lnTo>
                <a:lnTo>
                  <a:pt x="2928219"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1032181" y="959214"/>
            <a:ext cx="11272952" cy="8090167"/>
            <a:chOff x="0" y="0"/>
            <a:chExt cx="15030603" cy="10786890"/>
          </a:xfrm>
        </p:grpSpPr>
        <p:sp>
          <p:nvSpPr>
            <p:cNvPr id="3" name="Freeform 3"/>
            <p:cNvSpPr/>
            <p:nvPr/>
          </p:nvSpPr>
          <p:spPr>
            <a:xfrm rot="5400000">
              <a:off x="2260307" y="-1983406"/>
              <a:ext cx="10644170" cy="14896421"/>
            </a:xfrm>
            <a:custGeom>
              <a:avLst/>
              <a:gdLst/>
              <a:ahLst/>
              <a:cxnLst/>
              <a:rect l="l" t="t" r="r" b="b"/>
              <a:pathLst>
                <a:path w="10644170" h="14896421">
                  <a:moveTo>
                    <a:pt x="0" y="0"/>
                  </a:moveTo>
                  <a:lnTo>
                    <a:pt x="10644170" y="0"/>
                  </a:lnTo>
                  <a:lnTo>
                    <a:pt x="10644170" y="14896421"/>
                  </a:lnTo>
                  <a:lnTo>
                    <a:pt x="0" y="1489642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5400000">
              <a:off x="2126126" y="-2126126"/>
              <a:ext cx="10644170" cy="14896421"/>
            </a:xfrm>
            <a:custGeom>
              <a:avLst/>
              <a:gdLst/>
              <a:ahLst/>
              <a:cxnLst/>
              <a:rect l="l" t="t" r="r" b="b"/>
              <a:pathLst>
                <a:path w="10644170" h="14896421">
                  <a:moveTo>
                    <a:pt x="0" y="0"/>
                  </a:moveTo>
                  <a:lnTo>
                    <a:pt x="10644170" y="0"/>
                  </a:lnTo>
                  <a:lnTo>
                    <a:pt x="10644170" y="14896422"/>
                  </a:lnTo>
                  <a:lnTo>
                    <a:pt x="0" y="14896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921197" y="1652281"/>
            <a:ext cx="9658584" cy="2885165"/>
          </a:xfrm>
          <a:prstGeom prst="rect">
            <a:avLst/>
          </a:prstGeom>
        </p:spPr>
        <p:txBody>
          <a:bodyPr lIns="0" tIns="0" rIns="0" bIns="0" rtlCol="0" anchor="t">
            <a:spAutoFit/>
          </a:bodyPr>
          <a:lstStyle/>
          <a:p>
            <a:pPr algn="ctr">
              <a:lnSpc>
                <a:spcPts val="11276"/>
              </a:lnSpc>
            </a:pPr>
            <a:r>
              <a:rPr lang="en-US" sz="10159">
                <a:solidFill>
                  <a:srgbClr val="000000"/>
                </a:solidFill>
                <a:latin typeface="Marykate"/>
                <a:ea typeface="Marykate"/>
                <a:cs typeface="Marykate"/>
                <a:sym typeface="Marykate"/>
              </a:rPr>
              <a:t>Combinado con Bisección</a:t>
            </a:r>
          </a:p>
        </p:txBody>
      </p:sp>
      <p:sp>
        <p:nvSpPr>
          <p:cNvPr id="6" name="Freeform 6"/>
          <p:cNvSpPr/>
          <p:nvPr/>
        </p:nvSpPr>
        <p:spPr>
          <a:xfrm rot="-2493651" flipH="1">
            <a:off x="641972" y="1785564"/>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533367">
            <a:off x="11076951" y="1637555"/>
            <a:ext cx="1005660" cy="1115850"/>
          </a:xfrm>
          <a:custGeom>
            <a:avLst/>
            <a:gdLst/>
            <a:ahLst/>
            <a:cxnLst/>
            <a:rect l="l" t="t" r="r" b="b"/>
            <a:pathLst>
              <a:path w="1005660" h="1115850">
                <a:moveTo>
                  <a:pt x="0" y="0"/>
                </a:moveTo>
                <a:lnTo>
                  <a:pt x="1005660" y="0"/>
                </a:lnTo>
                <a:lnTo>
                  <a:pt x="1005660" y="1115850"/>
                </a:lnTo>
                <a:lnTo>
                  <a:pt x="0" y="11158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grpSp>
        <p:nvGrpSpPr>
          <p:cNvPr id="8" name="Group 8"/>
          <p:cNvGrpSpPr/>
          <p:nvPr/>
        </p:nvGrpSpPr>
        <p:grpSpPr>
          <a:xfrm>
            <a:off x="12693055" y="1566556"/>
            <a:ext cx="4945309" cy="7482826"/>
            <a:chOff x="0" y="0"/>
            <a:chExt cx="766158" cy="1159286"/>
          </a:xfrm>
        </p:grpSpPr>
        <p:sp>
          <p:nvSpPr>
            <p:cNvPr id="9" name="Freeform 9"/>
            <p:cNvSpPr/>
            <p:nvPr/>
          </p:nvSpPr>
          <p:spPr>
            <a:xfrm>
              <a:off x="0" y="0"/>
              <a:ext cx="766158" cy="1159286"/>
            </a:xfrm>
            <a:custGeom>
              <a:avLst/>
              <a:gdLst/>
              <a:ahLst/>
              <a:cxnLst/>
              <a:rect l="l" t="t" r="r" b="b"/>
              <a:pathLst>
                <a:path w="766158" h="1159286">
                  <a:moveTo>
                    <a:pt x="383079" y="0"/>
                  </a:moveTo>
                  <a:cubicBezTo>
                    <a:pt x="171510" y="0"/>
                    <a:pt x="0" y="259515"/>
                    <a:pt x="0" y="579643"/>
                  </a:cubicBezTo>
                  <a:cubicBezTo>
                    <a:pt x="0" y="899771"/>
                    <a:pt x="171510" y="1159286"/>
                    <a:pt x="383079" y="1159286"/>
                  </a:cubicBezTo>
                  <a:cubicBezTo>
                    <a:pt x="594647" y="1159286"/>
                    <a:pt x="766158" y="899771"/>
                    <a:pt x="766158" y="579643"/>
                  </a:cubicBezTo>
                  <a:cubicBezTo>
                    <a:pt x="766158" y="259515"/>
                    <a:pt x="594647" y="0"/>
                    <a:pt x="383079" y="0"/>
                  </a:cubicBezTo>
                  <a:close/>
                </a:path>
              </a:pathLst>
            </a:custGeom>
            <a:blipFill>
              <a:blip r:embed="rId10"/>
              <a:stretch>
                <a:fillRect l="-63554" r="-63554"/>
              </a:stretch>
            </a:blipFill>
            <a:ln w="85725" cap="sq">
              <a:solidFill>
                <a:srgbClr val="DF7171"/>
              </a:solidFill>
              <a:prstDash val="solid"/>
              <a:miter/>
            </a:ln>
          </p:spPr>
          <p:txBody>
            <a:bodyPr/>
            <a:lstStyle/>
            <a:p>
              <a:endParaRPr lang="es-AR"/>
            </a:p>
          </p:txBody>
        </p:sp>
      </p:grpSp>
      <p:sp>
        <p:nvSpPr>
          <p:cNvPr id="10" name="TextBox 10"/>
          <p:cNvSpPr txBox="1"/>
          <p:nvPr/>
        </p:nvSpPr>
        <p:spPr>
          <a:xfrm>
            <a:off x="2340538" y="4688197"/>
            <a:ext cx="8656238" cy="3129905"/>
          </a:xfrm>
          <a:prstGeom prst="rect">
            <a:avLst/>
          </a:prstGeom>
        </p:spPr>
        <p:txBody>
          <a:bodyPr lIns="0" tIns="0" rIns="0" bIns="0" rtlCol="0" anchor="t">
            <a:spAutoFit/>
          </a:bodyPr>
          <a:lstStyle/>
          <a:p>
            <a:pPr algn="ctr">
              <a:lnSpc>
                <a:spcPts val="3569"/>
              </a:lnSpc>
            </a:pPr>
            <a:r>
              <a:rPr lang="en-US" sz="2725">
                <a:solidFill>
                  <a:srgbClr val="000000"/>
                </a:solidFill>
                <a:latin typeface="TT Hazelnuts"/>
                <a:ea typeface="TT Hazelnuts"/>
                <a:cs typeface="TT Hazelnuts"/>
                <a:sym typeface="TT Hazelnuts"/>
              </a:rPr>
              <a:t>El método combinado inicia con bisección para garantizar un intervalo que contenga la raíz y reducir la sensibilidad a condiciones iniciales. Una vez acotada la solución, se aplica el método de Taylor de segundo orden para acelerar la convergencia. Esta estrategia híbrida mejora la robustez del proceso y conserva la eficiencia en funciones adecuadas.</a:t>
            </a:r>
          </a:p>
        </p:txBody>
      </p:sp>
      <p:sp>
        <p:nvSpPr>
          <p:cNvPr id="11" name="Freeform 11"/>
          <p:cNvSpPr/>
          <p:nvPr/>
        </p:nvSpPr>
        <p:spPr>
          <a:xfrm rot="9892431" flipH="1">
            <a:off x="10698677" y="6152591"/>
            <a:ext cx="2928219" cy="1181936"/>
          </a:xfrm>
          <a:custGeom>
            <a:avLst/>
            <a:gdLst/>
            <a:ahLst/>
            <a:cxnLst/>
            <a:rect l="l" t="t" r="r" b="b"/>
            <a:pathLst>
              <a:path w="2928219" h="1181936">
                <a:moveTo>
                  <a:pt x="2928219" y="0"/>
                </a:moveTo>
                <a:lnTo>
                  <a:pt x="0" y="0"/>
                </a:lnTo>
                <a:lnTo>
                  <a:pt x="0" y="1181936"/>
                </a:lnTo>
                <a:lnTo>
                  <a:pt x="2928219" y="1181936"/>
                </a:lnTo>
                <a:lnTo>
                  <a:pt x="2928219"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44089" y="815247"/>
            <a:ext cx="13599822" cy="8604978"/>
          </a:xfrm>
          <a:custGeom>
            <a:avLst/>
            <a:gdLst/>
            <a:ahLst/>
            <a:cxnLst/>
            <a:rect l="l" t="t" r="r" b="b"/>
            <a:pathLst>
              <a:path w="13599822" h="8604978">
                <a:moveTo>
                  <a:pt x="0" y="0"/>
                </a:moveTo>
                <a:lnTo>
                  <a:pt x="13599822" y="0"/>
                </a:lnTo>
                <a:lnTo>
                  <a:pt x="13599822" y="8604978"/>
                </a:lnTo>
                <a:lnTo>
                  <a:pt x="0" y="86049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3" name="Freeform 3"/>
          <p:cNvSpPr/>
          <p:nvPr/>
        </p:nvSpPr>
        <p:spPr>
          <a:xfrm rot="656521">
            <a:off x="1028700" y="2680985"/>
            <a:ext cx="3249582" cy="3113690"/>
          </a:xfrm>
          <a:custGeom>
            <a:avLst/>
            <a:gdLst/>
            <a:ahLst/>
            <a:cxnLst/>
            <a:rect l="l" t="t" r="r" b="b"/>
            <a:pathLst>
              <a:path w="3249582" h="3113690">
                <a:moveTo>
                  <a:pt x="0" y="0"/>
                </a:moveTo>
                <a:lnTo>
                  <a:pt x="3249582" y="0"/>
                </a:lnTo>
                <a:lnTo>
                  <a:pt x="3249582" y="3113690"/>
                </a:lnTo>
                <a:lnTo>
                  <a:pt x="0" y="31136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sp>
        <p:nvSpPr>
          <p:cNvPr id="4" name="Freeform 4"/>
          <p:cNvSpPr/>
          <p:nvPr/>
        </p:nvSpPr>
        <p:spPr>
          <a:xfrm>
            <a:off x="14371087" y="7125363"/>
            <a:ext cx="2962413" cy="2132937"/>
          </a:xfrm>
          <a:custGeom>
            <a:avLst/>
            <a:gdLst/>
            <a:ahLst/>
            <a:cxnLst/>
            <a:rect l="l" t="t" r="r" b="b"/>
            <a:pathLst>
              <a:path w="2962413" h="2132937">
                <a:moveTo>
                  <a:pt x="0" y="0"/>
                </a:moveTo>
                <a:lnTo>
                  <a:pt x="2962413" y="0"/>
                </a:lnTo>
                <a:lnTo>
                  <a:pt x="2962413" y="2132937"/>
                </a:lnTo>
                <a:lnTo>
                  <a:pt x="0" y="21329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5" name="TextBox 5"/>
          <p:cNvSpPr txBox="1"/>
          <p:nvPr/>
        </p:nvSpPr>
        <p:spPr>
          <a:xfrm>
            <a:off x="4068934" y="5400164"/>
            <a:ext cx="10150132" cy="3733634"/>
          </a:xfrm>
          <a:prstGeom prst="rect">
            <a:avLst/>
          </a:prstGeom>
        </p:spPr>
        <p:txBody>
          <a:bodyPr lIns="0" tIns="0" rIns="0" bIns="0" rtlCol="0" anchor="t">
            <a:spAutoFit/>
          </a:bodyPr>
          <a:lstStyle/>
          <a:p>
            <a:pPr algn="ctr">
              <a:lnSpc>
                <a:spcPts val="4276"/>
              </a:lnSpc>
            </a:pPr>
            <a:r>
              <a:rPr lang="en-US" sz="3264">
                <a:solidFill>
                  <a:srgbClr val="000000"/>
                </a:solidFill>
                <a:latin typeface="TT Hazelnuts"/>
                <a:ea typeface="TT Hazelnuts"/>
                <a:cs typeface="TT Hazelnuts"/>
                <a:sym typeface="TT Hazelnuts"/>
              </a:rPr>
              <a:t>En condiciones extremas de presión y temperatura, el CO₂ no sigue el modelo de gas ideal. Al aplicarse ésta, surgen discrepancias con los datos experimentales. Se recurre entonces a la ecuación de Van der Waals, que introduce correcciones por volumen molecular y fuerzas intermoleculares.</a:t>
            </a:r>
          </a:p>
          <a:p>
            <a:pPr algn="ctr">
              <a:lnSpc>
                <a:spcPts val="4276"/>
              </a:lnSpc>
            </a:pPr>
            <a:endParaRPr lang="en-US" sz="3264">
              <a:solidFill>
                <a:srgbClr val="000000"/>
              </a:solidFill>
              <a:latin typeface="TT Hazelnuts"/>
              <a:ea typeface="TT Hazelnuts"/>
              <a:cs typeface="TT Hazelnuts"/>
              <a:sym typeface="TT Hazelnuts"/>
            </a:endParaRPr>
          </a:p>
        </p:txBody>
      </p:sp>
      <p:sp>
        <p:nvSpPr>
          <p:cNvPr id="6" name="TextBox 6"/>
          <p:cNvSpPr txBox="1"/>
          <p:nvPr/>
        </p:nvSpPr>
        <p:spPr>
          <a:xfrm>
            <a:off x="4493817" y="2333262"/>
            <a:ext cx="9063205" cy="2784474"/>
          </a:xfrm>
          <a:prstGeom prst="rect">
            <a:avLst/>
          </a:prstGeom>
        </p:spPr>
        <p:txBody>
          <a:bodyPr lIns="0" tIns="0" rIns="0" bIns="0" rtlCol="0" anchor="t">
            <a:spAutoFit/>
          </a:bodyPr>
          <a:lstStyle/>
          <a:p>
            <a:pPr algn="ctr">
              <a:lnSpc>
                <a:spcPts val="10826"/>
              </a:lnSpc>
            </a:pPr>
            <a:r>
              <a:rPr lang="en-US" sz="9753">
                <a:solidFill>
                  <a:srgbClr val="000000"/>
                </a:solidFill>
                <a:latin typeface="Marykate"/>
                <a:ea typeface="Marykate"/>
                <a:cs typeface="Marykate"/>
                <a:sym typeface="Marykate"/>
              </a:rPr>
              <a:t>Aplicación a un sistema de gases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2222087" y="588184"/>
            <a:ext cx="6745511" cy="9420914"/>
            <a:chOff x="0" y="0"/>
            <a:chExt cx="8994015" cy="12561218"/>
          </a:xfrm>
        </p:grpSpPr>
        <p:sp>
          <p:nvSpPr>
            <p:cNvPr id="3" name="Freeform 3"/>
            <p:cNvSpPr/>
            <p:nvPr/>
          </p:nvSpPr>
          <p:spPr>
            <a:xfrm>
              <a:off x="91312" y="101965"/>
              <a:ext cx="8902702" cy="12459253"/>
            </a:xfrm>
            <a:custGeom>
              <a:avLst/>
              <a:gdLst/>
              <a:ahLst/>
              <a:cxnLst/>
              <a:rect l="l" t="t" r="r" b="b"/>
              <a:pathLst>
                <a:path w="8902702" h="12459253">
                  <a:moveTo>
                    <a:pt x="0" y="0"/>
                  </a:moveTo>
                  <a:lnTo>
                    <a:pt x="8902703" y="0"/>
                  </a:lnTo>
                  <a:lnTo>
                    <a:pt x="8902703" y="12459253"/>
                  </a:lnTo>
                  <a:lnTo>
                    <a:pt x="0" y="1245925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a:off x="0" y="0"/>
              <a:ext cx="8902702" cy="12459253"/>
            </a:xfrm>
            <a:custGeom>
              <a:avLst/>
              <a:gdLst/>
              <a:ahLst/>
              <a:cxnLst/>
              <a:rect l="l" t="t" r="r" b="b"/>
              <a:pathLst>
                <a:path w="8902702" h="12459253">
                  <a:moveTo>
                    <a:pt x="0" y="0"/>
                  </a:moveTo>
                  <a:lnTo>
                    <a:pt x="8902702" y="0"/>
                  </a:lnTo>
                  <a:lnTo>
                    <a:pt x="8902702" y="12459253"/>
                  </a:lnTo>
                  <a:lnTo>
                    <a:pt x="0" y="12459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3150786" y="1984727"/>
            <a:ext cx="5414218" cy="2004593"/>
          </a:xfrm>
          <a:prstGeom prst="rect">
            <a:avLst/>
          </a:prstGeom>
        </p:spPr>
        <p:txBody>
          <a:bodyPr lIns="0" tIns="0" rIns="0" bIns="0" rtlCol="0" anchor="t">
            <a:spAutoFit/>
          </a:bodyPr>
          <a:lstStyle/>
          <a:p>
            <a:pPr algn="ctr">
              <a:lnSpc>
                <a:spcPts val="7821"/>
              </a:lnSpc>
            </a:pPr>
            <a:r>
              <a:rPr lang="en-US" sz="7046">
                <a:solidFill>
                  <a:srgbClr val="000000"/>
                </a:solidFill>
                <a:latin typeface="Marykate"/>
                <a:ea typeface="Marykate"/>
                <a:cs typeface="Marykate"/>
                <a:sym typeface="Marykate"/>
              </a:rPr>
              <a:t>Modelo de Van der Waals</a:t>
            </a:r>
          </a:p>
        </p:txBody>
      </p:sp>
      <p:sp>
        <p:nvSpPr>
          <p:cNvPr id="6" name="Freeform 6"/>
          <p:cNvSpPr/>
          <p:nvPr/>
        </p:nvSpPr>
        <p:spPr>
          <a:xfrm rot="2700000">
            <a:off x="7405976" y="519373"/>
            <a:ext cx="1119851" cy="1054696"/>
          </a:xfrm>
          <a:custGeom>
            <a:avLst/>
            <a:gdLst/>
            <a:ahLst/>
            <a:cxnLst/>
            <a:rect l="l" t="t" r="r" b="b"/>
            <a:pathLst>
              <a:path w="1119851" h="1054696">
                <a:moveTo>
                  <a:pt x="0" y="0"/>
                </a:moveTo>
                <a:lnTo>
                  <a:pt x="1119851" y="0"/>
                </a:lnTo>
                <a:lnTo>
                  <a:pt x="1119851" y="1054696"/>
                </a:lnTo>
                <a:lnTo>
                  <a:pt x="0" y="10546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797451" flipH="1">
            <a:off x="3369913" y="1112911"/>
            <a:ext cx="854593" cy="590446"/>
          </a:xfrm>
          <a:custGeom>
            <a:avLst/>
            <a:gdLst/>
            <a:ahLst/>
            <a:cxnLst/>
            <a:rect l="l" t="t" r="r" b="b"/>
            <a:pathLst>
              <a:path w="854593" h="590446">
                <a:moveTo>
                  <a:pt x="854593" y="0"/>
                </a:moveTo>
                <a:lnTo>
                  <a:pt x="0" y="0"/>
                </a:lnTo>
                <a:lnTo>
                  <a:pt x="0" y="590446"/>
                </a:lnTo>
                <a:lnTo>
                  <a:pt x="854593" y="590446"/>
                </a:lnTo>
                <a:lnTo>
                  <a:pt x="8545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3036652">
            <a:off x="5451340" y="1342582"/>
            <a:ext cx="813109" cy="902201"/>
          </a:xfrm>
          <a:custGeom>
            <a:avLst/>
            <a:gdLst/>
            <a:ahLst/>
            <a:cxnLst/>
            <a:rect l="l" t="t" r="r" b="b"/>
            <a:pathLst>
              <a:path w="813109" h="902201">
                <a:moveTo>
                  <a:pt x="0" y="0"/>
                </a:moveTo>
                <a:lnTo>
                  <a:pt x="813109" y="0"/>
                </a:lnTo>
                <a:lnTo>
                  <a:pt x="813109" y="902201"/>
                </a:lnTo>
                <a:lnTo>
                  <a:pt x="0" y="9022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9" name="TextBox 9"/>
          <p:cNvSpPr txBox="1"/>
          <p:nvPr/>
        </p:nvSpPr>
        <p:spPr>
          <a:xfrm>
            <a:off x="3278851" y="3934986"/>
            <a:ext cx="5158087" cy="4716784"/>
          </a:xfrm>
          <a:prstGeom prst="rect">
            <a:avLst/>
          </a:prstGeom>
        </p:spPr>
        <p:txBody>
          <a:bodyPr lIns="0" tIns="0" rIns="0" bIns="0" rtlCol="0" anchor="t">
            <a:spAutoFit/>
          </a:bodyPr>
          <a:lstStyle/>
          <a:p>
            <a:pPr algn="l">
              <a:lnSpc>
                <a:spcPts val="2500"/>
              </a:lnSpc>
            </a:pPr>
            <a:r>
              <a:rPr lang="en-US" sz="1908">
                <a:solidFill>
                  <a:srgbClr val="000000"/>
                </a:solidFill>
                <a:latin typeface="TT Hazelnuts"/>
                <a:ea typeface="TT Hazelnuts"/>
                <a:cs typeface="TT Hazelnuts"/>
                <a:sym typeface="TT Hazelnuts"/>
              </a:rPr>
              <a:t>La ley de los gases ideales Pv=RT supone que las moléculas no interactúan entre sí y que su volumen es despreciable. Sin embargo, bajo altas presiones y bajas temperaturas, estas hipótesis dejan de cumplirse. La ecuación de Van der Waals introduce dos correcciones: una por el volumen propio de las moléculas (b), restado al volumen total disponible, y otra por las fuerzas intermoleculares (a), que afectan la presión efectiva. Aplicando esta fórmula a CO₂ a 200 K y 5 MPa, se determina el volumen molar real resolviendo esta ecuación no lineal mediante métodos numéricos. El resultado muestra una diferencia significativa respecto al valor obtenido con el modelo ideal.</a:t>
            </a:r>
          </a:p>
        </p:txBody>
      </p:sp>
      <p:grpSp>
        <p:nvGrpSpPr>
          <p:cNvPr id="10" name="Group 10"/>
          <p:cNvGrpSpPr/>
          <p:nvPr/>
        </p:nvGrpSpPr>
        <p:grpSpPr>
          <a:xfrm>
            <a:off x="9320402" y="588184"/>
            <a:ext cx="6745511" cy="9420914"/>
            <a:chOff x="0" y="0"/>
            <a:chExt cx="8994015" cy="12561218"/>
          </a:xfrm>
        </p:grpSpPr>
        <p:sp>
          <p:nvSpPr>
            <p:cNvPr id="11" name="Freeform 11"/>
            <p:cNvSpPr/>
            <p:nvPr/>
          </p:nvSpPr>
          <p:spPr>
            <a:xfrm>
              <a:off x="91312" y="101965"/>
              <a:ext cx="8902702" cy="12459253"/>
            </a:xfrm>
            <a:custGeom>
              <a:avLst/>
              <a:gdLst/>
              <a:ahLst/>
              <a:cxnLst/>
              <a:rect l="l" t="t" r="r" b="b"/>
              <a:pathLst>
                <a:path w="8902702" h="12459253">
                  <a:moveTo>
                    <a:pt x="0" y="0"/>
                  </a:moveTo>
                  <a:lnTo>
                    <a:pt x="8902703" y="0"/>
                  </a:lnTo>
                  <a:lnTo>
                    <a:pt x="8902703" y="12459253"/>
                  </a:lnTo>
                  <a:lnTo>
                    <a:pt x="0" y="1245925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12" name="Freeform 12"/>
            <p:cNvSpPr/>
            <p:nvPr/>
          </p:nvSpPr>
          <p:spPr>
            <a:xfrm>
              <a:off x="0" y="0"/>
              <a:ext cx="8902702" cy="12459253"/>
            </a:xfrm>
            <a:custGeom>
              <a:avLst/>
              <a:gdLst/>
              <a:ahLst/>
              <a:cxnLst/>
              <a:rect l="l" t="t" r="r" b="b"/>
              <a:pathLst>
                <a:path w="8902702" h="12459253">
                  <a:moveTo>
                    <a:pt x="0" y="0"/>
                  </a:moveTo>
                  <a:lnTo>
                    <a:pt x="8902702" y="0"/>
                  </a:lnTo>
                  <a:lnTo>
                    <a:pt x="8902702" y="12459253"/>
                  </a:lnTo>
                  <a:lnTo>
                    <a:pt x="0" y="12459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13" name="TextBox 13"/>
          <p:cNvSpPr txBox="1"/>
          <p:nvPr/>
        </p:nvSpPr>
        <p:spPr>
          <a:xfrm>
            <a:off x="10249102" y="1678890"/>
            <a:ext cx="5414218" cy="2004593"/>
          </a:xfrm>
          <a:prstGeom prst="rect">
            <a:avLst/>
          </a:prstGeom>
        </p:spPr>
        <p:txBody>
          <a:bodyPr lIns="0" tIns="0" rIns="0" bIns="0" rtlCol="0" anchor="t">
            <a:spAutoFit/>
          </a:bodyPr>
          <a:lstStyle/>
          <a:p>
            <a:pPr algn="ctr">
              <a:lnSpc>
                <a:spcPts val="7821"/>
              </a:lnSpc>
            </a:pPr>
            <a:r>
              <a:rPr lang="en-US" sz="7046">
                <a:solidFill>
                  <a:srgbClr val="000000"/>
                </a:solidFill>
                <a:latin typeface="Marykate"/>
                <a:ea typeface="Marykate"/>
                <a:cs typeface="Marykate"/>
                <a:sym typeface="Marykate"/>
              </a:rPr>
              <a:t>Determinación del nuevo volúmen</a:t>
            </a:r>
          </a:p>
        </p:txBody>
      </p:sp>
      <p:sp>
        <p:nvSpPr>
          <p:cNvPr id="14" name="Freeform 14"/>
          <p:cNvSpPr/>
          <p:nvPr/>
        </p:nvSpPr>
        <p:spPr>
          <a:xfrm rot="2700000">
            <a:off x="14504292" y="519373"/>
            <a:ext cx="1119851" cy="1054696"/>
          </a:xfrm>
          <a:custGeom>
            <a:avLst/>
            <a:gdLst/>
            <a:ahLst/>
            <a:cxnLst/>
            <a:rect l="l" t="t" r="r" b="b"/>
            <a:pathLst>
              <a:path w="1119851" h="1054696">
                <a:moveTo>
                  <a:pt x="0" y="0"/>
                </a:moveTo>
                <a:lnTo>
                  <a:pt x="1119850" y="0"/>
                </a:lnTo>
                <a:lnTo>
                  <a:pt x="1119850" y="1054696"/>
                </a:lnTo>
                <a:lnTo>
                  <a:pt x="0" y="10546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15" name="Freeform 15"/>
          <p:cNvSpPr/>
          <p:nvPr/>
        </p:nvSpPr>
        <p:spPr>
          <a:xfrm rot="-797451" flipH="1">
            <a:off x="10468228" y="1112911"/>
            <a:ext cx="854593" cy="590446"/>
          </a:xfrm>
          <a:custGeom>
            <a:avLst/>
            <a:gdLst/>
            <a:ahLst/>
            <a:cxnLst/>
            <a:rect l="l" t="t" r="r" b="b"/>
            <a:pathLst>
              <a:path w="854593" h="590446">
                <a:moveTo>
                  <a:pt x="854594" y="0"/>
                </a:moveTo>
                <a:lnTo>
                  <a:pt x="0" y="0"/>
                </a:lnTo>
                <a:lnTo>
                  <a:pt x="0" y="590446"/>
                </a:lnTo>
                <a:lnTo>
                  <a:pt x="854594" y="590446"/>
                </a:lnTo>
                <a:lnTo>
                  <a:pt x="85459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16" name="Freeform 16"/>
          <p:cNvSpPr/>
          <p:nvPr/>
        </p:nvSpPr>
        <p:spPr>
          <a:xfrm rot="-3036652">
            <a:off x="12565835" y="974985"/>
            <a:ext cx="780751" cy="866298"/>
          </a:xfrm>
          <a:custGeom>
            <a:avLst/>
            <a:gdLst/>
            <a:ahLst/>
            <a:cxnLst/>
            <a:rect l="l" t="t" r="r" b="b"/>
            <a:pathLst>
              <a:path w="780751" h="866298">
                <a:moveTo>
                  <a:pt x="0" y="0"/>
                </a:moveTo>
                <a:lnTo>
                  <a:pt x="780751" y="0"/>
                </a:lnTo>
                <a:lnTo>
                  <a:pt x="780751" y="866298"/>
                </a:lnTo>
                <a:lnTo>
                  <a:pt x="0" y="8662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17" name="TextBox 17"/>
          <p:cNvSpPr txBox="1"/>
          <p:nvPr/>
        </p:nvSpPr>
        <p:spPr>
          <a:xfrm>
            <a:off x="10411803" y="3654908"/>
            <a:ext cx="5158087" cy="5345434"/>
          </a:xfrm>
          <a:prstGeom prst="rect">
            <a:avLst/>
          </a:prstGeom>
        </p:spPr>
        <p:txBody>
          <a:bodyPr lIns="0" tIns="0" rIns="0" bIns="0" rtlCol="0" anchor="t">
            <a:spAutoFit/>
          </a:bodyPr>
          <a:lstStyle/>
          <a:p>
            <a:pPr algn="l">
              <a:lnSpc>
                <a:spcPts val="2500"/>
              </a:lnSpc>
            </a:pPr>
            <a:r>
              <a:rPr lang="en-US" sz="1908">
                <a:solidFill>
                  <a:srgbClr val="000000"/>
                </a:solidFill>
                <a:latin typeface="TT Hazelnuts"/>
                <a:ea typeface="TT Hazelnuts"/>
                <a:cs typeface="TT Hazelnuts"/>
                <a:sym typeface="TT Hazelnuts"/>
              </a:rPr>
              <a:t>Se resolvió nuevamente la ecuación de an der Waals para el CO₂ a 200 K y una presión de 0.5 MPa utilizando exclusivamente los métodos desarrollados en el inciso anterior: el método de Taylor de segundo orden, y una versión combinada que inicia con bisección y continúa con Taylor. Se evaluaron diferentes condiciones iniciales y se compararon tiempos e iteraciones. El método combinado mostró mayor robustez, asegurando convergencia incluso en regiones donde Taylor puro fallaba. Este último fue más rápido cuando convergía, pero sensible a la elección de x0​ y al valor de la segunda derivada. Ambos métodos proporcionaron un volumen real coherente, considerablemente superior al estimado por el modelo ideal.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D"/>
        </a:solidFill>
        <a:effectLst/>
      </p:bgPr>
    </p:bg>
    <p:spTree>
      <p:nvGrpSpPr>
        <p:cNvPr id="1" name=""/>
        <p:cNvGrpSpPr/>
        <p:nvPr/>
      </p:nvGrpSpPr>
      <p:grpSpPr>
        <a:xfrm>
          <a:off x="0" y="0"/>
          <a:ext cx="0" cy="0"/>
          <a:chOff x="0" y="0"/>
          <a:chExt cx="0" cy="0"/>
        </a:xfrm>
      </p:grpSpPr>
      <p:sp>
        <p:nvSpPr>
          <p:cNvPr id="2" name="TextBox 2"/>
          <p:cNvSpPr txBox="1"/>
          <p:nvPr/>
        </p:nvSpPr>
        <p:spPr>
          <a:xfrm>
            <a:off x="465363" y="1239619"/>
            <a:ext cx="6324600" cy="6668492"/>
          </a:xfrm>
          <a:prstGeom prst="rect">
            <a:avLst/>
          </a:prstGeom>
        </p:spPr>
        <p:txBody>
          <a:bodyPr wrap="square" lIns="0" tIns="0" rIns="0" bIns="0" rtlCol="0" anchor="t">
            <a:spAutoFit/>
          </a:bodyPr>
          <a:lstStyle/>
          <a:p>
            <a:pPr algn="ctr">
              <a:lnSpc>
                <a:spcPts val="13022"/>
              </a:lnSpc>
            </a:pPr>
            <a:r>
              <a:rPr lang="en-US" sz="11732" dirty="0" err="1">
                <a:solidFill>
                  <a:srgbClr val="000000"/>
                </a:solidFill>
                <a:latin typeface="Marykate"/>
                <a:ea typeface="Marykate"/>
                <a:cs typeface="Marykate"/>
                <a:sym typeface="Marykate"/>
              </a:rPr>
              <a:t>Porque</a:t>
            </a:r>
            <a:r>
              <a:rPr lang="en-US" sz="11732" dirty="0">
                <a:solidFill>
                  <a:srgbClr val="000000"/>
                </a:solidFill>
                <a:latin typeface="Marykate"/>
                <a:ea typeface="Marykate"/>
                <a:cs typeface="Marykate"/>
                <a:sym typeface="Marykate"/>
              </a:rPr>
              <a:t> a </a:t>
            </a:r>
            <a:r>
              <a:rPr lang="en-US" sz="11732" dirty="0" err="1">
                <a:solidFill>
                  <a:srgbClr val="000000"/>
                </a:solidFill>
                <a:latin typeface="Marykate"/>
                <a:ea typeface="Marykate"/>
                <a:cs typeface="Marykate"/>
                <a:sym typeface="Marykate"/>
              </a:rPr>
              <a:t>veces</a:t>
            </a:r>
            <a:r>
              <a:rPr lang="en-US" sz="11732" dirty="0">
                <a:solidFill>
                  <a:srgbClr val="000000"/>
                </a:solidFill>
                <a:latin typeface="Marykate"/>
                <a:ea typeface="Marykate"/>
                <a:cs typeface="Marykate"/>
                <a:sym typeface="Marykate"/>
              </a:rPr>
              <a:t> la </a:t>
            </a:r>
            <a:r>
              <a:rPr lang="en-US" sz="11732" dirty="0" err="1">
                <a:solidFill>
                  <a:srgbClr val="000000"/>
                </a:solidFill>
                <a:latin typeface="Marykate"/>
                <a:ea typeface="Marykate"/>
                <a:cs typeface="Marykate"/>
                <a:sym typeface="Marykate"/>
              </a:rPr>
              <a:t>vida</a:t>
            </a:r>
            <a:r>
              <a:rPr lang="en-US" sz="11732" dirty="0">
                <a:solidFill>
                  <a:srgbClr val="000000"/>
                </a:solidFill>
                <a:latin typeface="Marykate"/>
                <a:ea typeface="Marykate"/>
                <a:cs typeface="Marykate"/>
                <a:sym typeface="Marykate"/>
              </a:rPr>
              <a:t> no es ideal</a:t>
            </a:r>
          </a:p>
          <a:p>
            <a:pPr algn="ctr">
              <a:lnSpc>
                <a:spcPts val="13022"/>
              </a:lnSpc>
            </a:pPr>
            <a:endParaRPr lang="en-US" sz="11732" dirty="0">
              <a:solidFill>
                <a:srgbClr val="000000"/>
              </a:solidFill>
              <a:latin typeface="Marykate"/>
              <a:ea typeface="Marykate"/>
              <a:cs typeface="Marykate"/>
              <a:sym typeface="Marykate"/>
            </a:endParaRPr>
          </a:p>
        </p:txBody>
      </p:sp>
      <p:sp>
        <p:nvSpPr>
          <p:cNvPr id="3" name="Freeform 3"/>
          <p:cNvSpPr/>
          <p:nvPr/>
        </p:nvSpPr>
        <p:spPr>
          <a:xfrm rot="-2871118">
            <a:off x="1248291" y="350450"/>
            <a:ext cx="1043920" cy="1158302"/>
          </a:xfrm>
          <a:custGeom>
            <a:avLst/>
            <a:gdLst/>
            <a:ahLst/>
            <a:cxnLst/>
            <a:rect l="l" t="t" r="r" b="b"/>
            <a:pathLst>
              <a:path w="1043920" h="1158302">
                <a:moveTo>
                  <a:pt x="0" y="0"/>
                </a:moveTo>
                <a:lnTo>
                  <a:pt x="1043920" y="0"/>
                </a:lnTo>
                <a:lnTo>
                  <a:pt x="1043920" y="1158302"/>
                </a:lnTo>
                <a:lnTo>
                  <a:pt x="0" y="11583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rot="-7146763">
            <a:off x="13166033" y="7577105"/>
            <a:ext cx="1781098" cy="1706615"/>
          </a:xfrm>
          <a:custGeom>
            <a:avLst/>
            <a:gdLst/>
            <a:ahLst/>
            <a:cxnLst/>
            <a:rect l="l" t="t" r="r" b="b"/>
            <a:pathLst>
              <a:path w="1781098" h="1706615">
                <a:moveTo>
                  <a:pt x="0" y="0"/>
                </a:moveTo>
                <a:lnTo>
                  <a:pt x="1781098" y="0"/>
                </a:lnTo>
                <a:lnTo>
                  <a:pt x="1781098" y="1706616"/>
                </a:lnTo>
                <a:lnTo>
                  <a:pt x="0" y="1706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dirty="0"/>
          </a:p>
        </p:txBody>
      </p:sp>
      <p:sp>
        <p:nvSpPr>
          <p:cNvPr id="5" name="Freeform 5"/>
          <p:cNvSpPr/>
          <p:nvPr/>
        </p:nvSpPr>
        <p:spPr>
          <a:xfrm>
            <a:off x="4576082" y="6057900"/>
            <a:ext cx="6477000" cy="3903881"/>
          </a:xfrm>
          <a:custGeom>
            <a:avLst/>
            <a:gdLst/>
            <a:ahLst/>
            <a:cxnLst/>
            <a:rect l="l" t="t" r="r" b="b"/>
            <a:pathLst>
              <a:path w="8419881" h="7016568">
                <a:moveTo>
                  <a:pt x="0" y="0"/>
                </a:moveTo>
                <a:lnTo>
                  <a:pt x="8419881" y="0"/>
                </a:lnTo>
                <a:lnTo>
                  <a:pt x="8419881" y="7016568"/>
                </a:lnTo>
                <a:lnTo>
                  <a:pt x="0" y="7016568"/>
                </a:lnTo>
                <a:lnTo>
                  <a:pt x="0" y="0"/>
                </a:lnTo>
                <a:close/>
              </a:path>
            </a:pathLst>
          </a:custGeom>
          <a:blipFill>
            <a:blip r:embed="rId6"/>
            <a:stretch>
              <a:fillRect/>
            </a:stretch>
          </a:blipFill>
        </p:spPr>
        <p:txBody>
          <a:bodyPr/>
          <a:lstStyle/>
          <a:p>
            <a:endParaRPr lang="es-AR" dirty="0"/>
          </a:p>
        </p:txBody>
      </p:sp>
      <p:pic>
        <p:nvPicPr>
          <p:cNvPr id="7" name="Imagen 6" descr="Gráfico, Gráfico de líneas&#10;&#10;El contenido generado por IA puede ser incorrecto.">
            <a:extLst>
              <a:ext uri="{FF2B5EF4-FFF2-40B4-BE49-F238E27FC236}">
                <a16:creationId xmlns:a16="http://schemas.microsoft.com/office/drawing/2014/main" id="{1ABA027B-4F94-2E1B-EAB5-91C15E10E2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9200" y="647700"/>
            <a:ext cx="8508998" cy="510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3A3"/>
        </a:solidFill>
        <a:effectLst/>
      </p:bgPr>
    </p:bg>
    <p:spTree>
      <p:nvGrpSpPr>
        <p:cNvPr id="1" name=""/>
        <p:cNvGrpSpPr/>
        <p:nvPr/>
      </p:nvGrpSpPr>
      <p:grpSpPr>
        <a:xfrm>
          <a:off x="0" y="0"/>
          <a:ext cx="0" cy="0"/>
          <a:chOff x="0" y="0"/>
          <a:chExt cx="0" cy="0"/>
        </a:xfrm>
      </p:grpSpPr>
      <p:grpSp>
        <p:nvGrpSpPr>
          <p:cNvPr id="2" name="Group 2"/>
          <p:cNvGrpSpPr/>
          <p:nvPr/>
        </p:nvGrpSpPr>
        <p:grpSpPr>
          <a:xfrm>
            <a:off x="902759" y="807741"/>
            <a:ext cx="16482482" cy="22971440"/>
            <a:chOff x="0" y="0"/>
            <a:chExt cx="21976642" cy="30628586"/>
          </a:xfrm>
        </p:grpSpPr>
        <p:sp>
          <p:nvSpPr>
            <p:cNvPr id="3" name="Freeform 3"/>
            <p:cNvSpPr/>
            <p:nvPr/>
          </p:nvSpPr>
          <p:spPr>
            <a:xfrm>
              <a:off x="290769" y="279400"/>
              <a:ext cx="21685873" cy="30349186"/>
            </a:xfrm>
            <a:custGeom>
              <a:avLst/>
              <a:gdLst/>
              <a:ahLst/>
              <a:cxnLst/>
              <a:rect l="l" t="t" r="r" b="b"/>
              <a:pathLst>
                <a:path w="21685873" h="30349186">
                  <a:moveTo>
                    <a:pt x="0" y="0"/>
                  </a:moveTo>
                  <a:lnTo>
                    <a:pt x="21685873" y="0"/>
                  </a:lnTo>
                  <a:lnTo>
                    <a:pt x="21685873" y="30349186"/>
                  </a:lnTo>
                  <a:lnTo>
                    <a:pt x="0" y="30349186"/>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s-AR"/>
            </a:p>
          </p:txBody>
        </p:sp>
        <p:sp>
          <p:nvSpPr>
            <p:cNvPr id="4" name="Freeform 4"/>
            <p:cNvSpPr/>
            <p:nvPr/>
          </p:nvSpPr>
          <p:spPr>
            <a:xfrm>
              <a:off x="0" y="0"/>
              <a:ext cx="21685873" cy="30349186"/>
            </a:xfrm>
            <a:custGeom>
              <a:avLst/>
              <a:gdLst/>
              <a:ahLst/>
              <a:cxnLst/>
              <a:rect l="l" t="t" r="r" b="b"/>
              <a:pathLst>
                <a:path w="21685873" h="30349186">
                  <a:moveTo>
                    <a:pt x="0" y="0"/>
                  </a:moveTo>
                  <a:lnTo>
                    <a:pt x="21685873" y="0"/>
                  </a:lnTo>
                  <a:lnTo>
                    <a:pt x="21685873" y="30349186"/>
                  </a:lnTo>
                  <a:lnTo>
                    <a:pt x="0" y="303491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AR"/>
            </a:p>
          </p:txBody>
        </p:sp>
      </p:grpSp>
      <p:sp>
        <p:nvSpPr>
          <p:cNvPr id="5" name="TextBox 5"/>
          <p:cNvSpPr txBox="1"/>
          <p:nvPr/>
        </p:nvSpPr>
        <p:spPr>
          <a:xfrm>
            <a:off x="1028700" y="1095375"/>
            <a:ext cx="11667808" cy="1448867"/>
          </a:xfrm>
          <a:prstGeom prst="rect">
            <a:avLst/>
          </a:prstGeom>
        </p:spPr>
        <p:txBody>
          <a:bodyPr lIns="0" tIns="0" rIns="0" bIns="0" rtlCol="0" anchor="t">
            <a:spAutoFit/>
          </a:bodyPr>
          <a:lstStyle/>
          <a:p>
            <a:pPr algn="ctr">
              <a:lnSpc>
                <a:spcPts val="11040"/>
              </a:lnSpc>
            </a:pPr>
            <a:r>
              <a:rPr lang="en-US" sz="9946">
                <a:solidFill>
                  <a:srgbClr val="000000"/>
                </a:solidFill>
                <a:latin typeface="Marykate"/>
                <a:ea typeface="Marykate"/>
                <a:cs typeface="Marykate"/>
                <a:sym typeface="Marykate"/>
              </a:rPr>
              <a:t>CONCLUSIONES</a:t>
            </a:r>
          </a:p>
        </p:txBody>
      </p:sp>
      <p:sp>
        <p:nvSpPr>
          <p:cNvPr id="6" name="Freeform 6"/>
          <p:cNvSpPr/>
          <p:nvPr/>
        </p:nvSpPr>
        <p:spPr>
          <a:xfrm rot="2700000">
            <a:off x="12367151" y="255735"/>
            <a:ext cx="1641431" cy="1545930"/>
          </a:xfrm>
          <a:custGeom>
            <a:avLst/>
            <a:gdLst/>
            <a:ahLst/>
            <a:cxnLst/>
            <a:rect l="l" t="t" r="r" b="b"/>
            <a:pathLst>
              <a:path w="1641431" h="1545930">
                <a:moveTo>
                  <a:pt x="0" y="0"/>
                </a:moveTo>
                <a:lnTo>
                  <a:pt x="1641431" y="0"/>
                </a:lnTo>
                <a:lnTo>
                  <a:pt x="1641431" y="1545930"/>
                </a:lnTo>
                <a:lnTo>
                  <a:pt x="0" y="15459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AR"/>
          </a:p>
        </p:txBody>
      </p:sp>
      <p:sp>
        <p:nvSpPr>
          <p:cNvPr id="7" name="Freeform 7"/>
          <p:cNvSpPr/>
          <p:nvPr/>
        </p:nvSpPr>
        <p:spPr>
          <a:xfrm rot="-2493651" flipH="1">
            <a:off x="15550490" y="8494383"/>
            <a:ext cx="1915907" cy="1323718"/>
          </a:xfrm>
          <a:custGeom>
            <a:avLst/>
            <a:gdLst/>
            <a:ahLst/>
            <a:cxnLst/>
            <a:rect l="l" t="t" r="r" b="b"/>
            <a:pathLst>
              <a:path w="1915907" h="1323718">
                <a:moveTo>
                  <a:pt x="1915908" y="0"/>
                </a:moveTo>
                <a:lnTo>
                  <a:pt x="0" y="0"/>
                </a:lnTo>
                <a:lnTo>
                  <a:pt x="0" y="1323718"/>
                </a:lnTo>
                <a:lnTo>
                  <a:pt x="1915908" y="1323718"/>
                </a:lnTo>
                <a:lnTo>
                  <a:pt x="191590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AR"/>
          </a:p>
        </p:txBody>
      </p:sp>
      <p:sp>
        <p:nvSpPr>
          <p:cNvPr id="8" name="Freeform 8"/>
          <p:cNvSpPr/>
          <p:nvPr/>
        </p:nvSpPr>
        <p:spPr>
          <a:xfrm rot="-4851751">
            <a:off x="2864318" y="54390"/>
            <a:ext cx="1357914" cy="1506701"/>
          </a:xfrm>
          <a:custGeom>
            <a:avLst/>
            <a:gdLst/>
            <a:ahLst/>
            <a:cxnLst/>
            <a:rect l="l" t="t" r="r" b="b"/>
            <a:pathLst>
              <a:path w="1357914" h="1506701">
                <a:moveTo>
                  <a:pt x="0" y="0"/>
                </a:moveTo>
                <a:lnTo>
                  <a:pt x="1357915" y="0"/>
                </a:lnTo>
                <a:lnTo>
                  <a:pt x="1357915" y="1506701"/>
                </a:lnTo>
                <a:lnTo>
                  <a:pt x="0" y="150670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AR"/>
          </a:p>
        </p:txBody>
      </p:sp>
      <p:sp>
        <p:nvSpPr>
          <p:cNvPr id="9" name="TextBox 9"/>
          <p:cNvSpPr txBox="1"/>
          <p:nvPr/>
        </p:nvSpPr>
        <p:spPr>
          <a:xfrm>
            <a:off x="2691664" y="2637713"/>
            <a:ext cx="12660902" cy="7096345"/>
          </a:xfrm>
          <a:prstGeom prst="rect">
            <a:avLst/>
          </a:prstGeom>
        </p:spPr>
        <p:txBody>
          <a:bodyPr lIns="0" tIns="0" rIns="0" bIns="0" rtlCol="0" anchor="t">
            <a:spAutoFit/>
          </a:bodyPr>
          <a:lstStyle/>
          <a:p>
            <a:pPr algn="just">
              <a:lnSpc>
                <a:spcPts val="4068"/>
              </a:lnSpc>
            </a:pPr>
            <a:r>
              <a:rPr lang="en-US" sz="2906">
                <a:solidFill>
                  <a:srgbClr val="000000"/>
                </a:solidFill>
                <a:latin typeface="TT Hazelnuts"/>
                <a:ea typeface="TT Hazelnuts"/>
                <a:cs typeface="TT Hazelnuts"/>
                <a:sym typeface="TT Hazelnuts"/>
              </a:rPr>
              <a:t>Se implementaron y analizaron distintos métodos numéricos para la resolución de ecuaciones no lineales, evaluando su comportamiento teórico y práctico. El método basado en la expansión de Taylor de segundo orden demostró ser eficiente bajo buenas condiciones iniciales, pero sensible a la segunda derivada y al discriminante. El enfoque combinado con bisección resultó más robusto, garantizando convergencia incluso desde puntos alejados de la raíz. Ambos métodos se aplicaron con éxito al estudio del comportamiento del CO₂ mediante la ecuación de Van der Waals, observando diferencias significativas respecto al modelo ideal. Los resultados obtenidos resaltan la importancia de elegir adecuadamente el método numérico según el contexto del problema, así como la necesidad de modelos físicos más realistas para representar con precisión fenómenos complejos. El trabajo integró teoría, programación y visualización, permitiendo validar los métodos y explorar sus aplicaciones concretas.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689</Words>
  <Application>Microsoft Office PowerPoint</Application>
  <PresentationFormat>Personalizado</PresentationFormat>
  <Paragraphs>20</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TT Hazelnuts Bold</vt:lpstr>
      <vt:lpstr>Arial</vt:lpstr>
      <vt:lpstr>Marykate</vt:lpstr>
      <vt:lpstr>Calibri</vt:lpstr>
      <vt:lpstr>TT Hazelnuts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Nro. 3 Análisis Numérico</dc:title>
  <cp:lastModifiedBy>Diego Fernando Danelone</cp:lastModifiedBy>
  <cp:revision>2</cp:revision>
  <dcterms:created xsi:type="dcterms:W3CDTF">2006-08-16T00:00:00Z</dcterms:created>
  <dcterms:modified xsi:type="dcterms:W3CDTF">2025-06-30T22:45:45Z</dcterms:modified>
  <dc:identifier>DAGqv1NiiVs</dc:identifier>
</cp:coreProperties>
</file>