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FDF62E-CC20-4634-8A18-016BAC17DEA3}">
  <a:tblStyle styleId="{5AFDF62E-CC20-4634-8A18-016BAC17DE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5" d="100"/>
          <a:sy n="205" d="100"/>
        </p:scale>
        <p:origin x="520" y="120"/>
      </p:cViewPr>
      <p:guideLst>
        <p:guide orient="horz" pos="1620"/>
        <p:guide pos="2880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multipage/input.html#valid-e-mail-addres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2129a36a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2129a36a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21faf64f6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21faf64f6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\begin{tikzpicture}[-&gt;,&gt;=stealth',shorten &gt;=1pt,auto,node distance=3.5cm,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scale = 1,transform shape]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\node[state,initial] (q1) {$q1$};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\node[state] (q2) [right of=q1] {$q2$};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\node[state] (q3) [right of=q2] {$q3$};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\node[state,accepting] (q4) [right of=q3] {$q4$};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\path (q1) edge              node {·} (q2)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(q2) edge[loop above]              node {·} (q2)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(q2) edge              node {\textbf{@}} (q3)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(q3) edge              node {·} (q4)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(q4) edge[loop above]              node {·} (q4);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\end{tikzpicture}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21faf64f6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21faf64f6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validate8.py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21faf64f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21faf64f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validate9.py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21faf64f6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21faf64f6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validate10.py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21faf64f6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21faf64f6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validate{11,12}.py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2129a36aa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2129a36aa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https://html.spec.whatwg.org/multipage/input.html#valid-e-mail-address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556893641_34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556893641_34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556893641_34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556893641_34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21faf64f6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21faf64f6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format{0,1}.py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21faf64f6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21faf64f6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[python 3.8]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format2.py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21faf64f6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21faf64f6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Forms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2129a36aa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2129a36aa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twitter{0,1,2,3,4,5}.py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1faf64f6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21faf64f6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21faf64f6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21faf64f6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2129a36a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2129a36a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21faf64f6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21faf64f6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validate{0,1,2,3}.py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2129a36aa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2129a36aa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2129a36a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2129a36a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2129a36aa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2129a36aa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validate4.py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2129a36aa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2129a36aa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validate5.py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21faf64f6_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21faf64f6_1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\begin{tikzpicture}[-&gt;,&gt;=stealth',shorten &gt;=1pt,auto,node distance=3.5cm,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scale = 1,transform shape]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\node[state,initial] (q1) {$q1$};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\node[state,accepting] (q2) [right of=q1] {$q2$};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\path (q1) edge[loop above]              node {·} (q1)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(q1) edge              node {\textbf{@}} (q2)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(q2) edge[loop above]              node {·} (q2);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\end{tikzpicture}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21faf64f6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21faf64f6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validate{6,7}.py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onditional-or-ternary-operator-in-c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r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Python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765972"/>
            <a:ext cx="6739250" cy="16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3"/>
          <p:cNvGraphicFramePr/>
          <p:nvPr/>
        </p:nvGraphicFramePr>
        <p:xfrm>
          <a:off x="952500" y="153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{5AFDF62E-CC20-4634-8A18-016BAC17DEA3}</a:tableStyleId>
              </a:tblPr>
              <a:tblGrid>
                <a:gridCol w="178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^</a:t>
                      </a:r>
                      <a:endParaRPr sz="2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matches the start of the string</a:t>
                      </a:r>
                      <a:endParaRPr sz="2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</a:t>
                      </a:r>
                      <a:endParaRPr sz="2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matches the end of the string or just before the newline at the end of the string</a:t>
                      </a:r>
                      <a:endParaRPr sz="2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24"/>
          <p:cNvGraphicFramePr/>
          <p:nvPr/>
        </p:nvGraphicFramePr>
        <p:xfrm>
          <a:off x="952500" y="196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{5AFDF62E-CC20-4634-8A18-016BAC17DEA3}</a:tableStyleId>
              </a:tblPr>
              <a:tblGrid>
                <a:gridCol w="178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[]</a:t>
                      </a:r>
                      <a:endParaRPr sz="2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set of characters</a:t>
                      </a:r>
                      <a:endParaRPr sz="2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[^]</a:t>
                      </a:r>
                      <a:endParaRPr sz="2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complementing the set</a:t>
                      </a:r>
                      <a:endParaRPr sz="2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Google Shape;115;p25"/>
          <p:cNvGraphicFramePr/>
          <p:nvPr/>
        </p:nvGraphicFramePr>
        <p:xfrm>
          <a:off x="952500" y="52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{5AFDF62E-CC20-4634-8A18-016BAC17DEA3}</a:tableStyleId>
              </a:tblPr>
              <a:tblGrid>
                <a:gridCol w="178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\d</a:t>
                      </a:r>
                      <a:endParaRPr sz="2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decimal digit</a:t>
                      </a:r>
                      <a:endParaRPr sz="2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\D</a:t>
                      </a:r>
                      <a:endParaRPr sz="2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not a decimal digit</a:t>
                      </a:r>
                      <a:endParaRPr sz="2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\s</a:t>
                      </a:r>
                      <a:endParaRPr sz="2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whitespace characters</a:t>
                      </a:r>
                      <a:endParaRPr sz="2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\S</a:t>
                      </a:r>
                      <a:endParaRPr sz="2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not a whitespace character</a:t>
                      </a:r>
                      <a:endParaRPr sz="2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\w</a:t>
                      </a:r>
                      <a:endParaRPr sz="2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word character … as well as numbers and the underscore</a:t>
                      </a:r>
                      <a:endParaRPr sz="2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\W</a:t>
                      </a:r>
                      <a:endParaRPr sz="2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not a word character</a:t>
                      </a:r>
                      <a:endParaRPr sz="2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420">
                <a:latin typeface="Consolas"/>
                <a:ea typeface="Consolas"/>
                <a:cs typeface="Consolas"/>
                <a:sym typeface="Consolas"/>
              </a:rPr>
              <a:t>re.IGNORECASE</a:t>
            </a:r>
            <a:endParaRPr sz="342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420">
                <a:latin typeface="Consolas"/>
                <a:ea typeface="Consolas"/>
                <a:cs typeface="Consolas"/>
                <a:sym typeface="Consolas"/>
              </a:rPr>
              <a:t>re.MULTILINE</a:t>
            </a:r>
            <a:endParaRPr sz="342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420">
                <a:latin typeface="Consolas"/>
                <a:ea typeface="Consolas"/>
                <a:cs typeface="Consolas"/>
                <a:sym typeface="Consolas"/>
              </a:rPr>
              <a:t>re.DOTALL</a:t>
            </a:r>
            <a:endParaRPr sz="342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1513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Consolas"/>
                <a:ea typeface="Consolas"/>
                <a:cs typeface="Consolas"/>
                <a:sym typeface="Consolas"/>
              </a:rPr>
              <a:t>^[a-zA-Z0-9.!#$%&amp;'*+\/=?^_`{|}~-]+@[a-zA-Z0-9](?:[a-zA-Z0-9-]{0,61}[a-zA-Z0-9])?(?:\.[a-zA-Z0-9](?:[a-zA-Z0-9-]{0,61}[a-zA-Z0-9])?)*$</a:t>
            </a:r>
            <a:endParaRPr sz="4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Consolas"/>
                <a:ea typeface="Consolas"/>
                <a:cs typeface="Consolas"/>
                <a:sym typeface="Consolas"/>
              </a:rPr>
              <a:t>re.match(pattern, string, flags=0)</a:t>
            </a:r>
            <a:endParaRPr sz="33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re.fullmatch(pattern, string, flags=0)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30"/>
          <p:cNvGraphicFramePr/>
          <p:nvPr>
            <p:extLst>
              <p:ext uri="{D42A27DB-BD31-4B8C-83A1-F6EECF244321}">
                <p14:modId xmlns:p14="http://schemas.microsoft.com/office/powerpoint/2010/main" val="4194749865"/>
              </p:ext>
            </p:extLst>
          </p:nvPr>
        </p:nvGraphicFramePr>
        <p:xfrm>
          <a:off x="952500" y="1657400"/>
          <a:ext cx="7239000" cy="1828710"/>
        </p:xfrm>
        <a:graphic>
          <a:graphicData uri="http://schemas.openxmlformats.org/drawingml/2006/table">
            <a:tbl>
              <a:tblPr>
                <a:noFill/>
                <a:tableStyleId>{5AFDF62E-CC20-4634-8A18-016BAC17DEA3}</a:tableStyleId>
              </a:tblPr>
              <a:tblGrid>
                <a:gridCol w="178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A|B</a:t>
                      </a:r>
                      <a:endParaRPr sz="2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either </a:t>
                      </a:r>
                      <a:r>
                        <a:rPr lang="en" sz="2800" i="1"/>
                        <a:t>A</a:t>
                      </a:r>
                      <a:r>
                        <a:rPr lang="en" sz="2800"/>
                        <a:t> or </a:t>
                      </a:r>
                      <a:r>
                        <a:rPr lang="en" sz="2800" i="1"/>
                        <a:t>B</a:t>
                      </a:r>
                      <a:endParaRPr sz="2800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(...)</a:t>
                      </a:r>
                      <a:endParaRPr sz="2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a group</a:t>
                      </a:r>
                      <a:endParaRPr sz="2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2800" dirty="0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?:</a:t>
                      </a:r>
                      <a:r>
                        <a:rPr lang="en" sz="28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...)</a:t>
                      </a:r>
                      <a:endParaRPr sz="28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/>
                        <a:t>non-capturing version</a:t>
                      </a:r>
                      <a:endParaRPr sz="2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B7C4B04-AC33-C6AB-8396-68C752A011C1}"/>
              </a:ext>
            </a:extLst>
          </p:cNvPr>
          <p:cNvSpPr txBox="1"/>
          <p:nvPr/>
        </p:nvSpPr>
        <p:spPr>
          <a:xfrm>
            <a:off x="440152" y="3942769"/>
            <a:ext cx="5548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https://www.geeksforgeeks.org/conditional-or-ternary-operator-in-c/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200">
                <a:latin typeface="Consolas"/>
                <a:ea typeface="Consolas"/>
                <a:cs typeface="Consolas"/>
                <a:sym typeface="Consolas"/>
              </a:rPr>
              <a:t>:=</a:t>
            </a:r>
            <a:endParaRPr sz="19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re.sub(pattern, repl, string, count=0, flags=0)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re.split(pattern, string, maxsplit=0, flags=0)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re.findall(pattern, string, flags=0)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Python</a:t>
            </a:r>
            <a:endParaRPr/>
          </a:p>
        </p:txBody>
      </p:sp>
      <p:sp>
        <p:nvSpPr>
          <p:cNvPr id="166" name="Google Shape;166;p3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regexes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docs.python.org/3/library/re.html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Consolas"/>
                <a:ea typeface="Consolas"/>
                <a:cs typeface="Consolas"/>
                <a:sym typeface="Consolas"/>
              </a:rPr>
              <a:t>re.search(pattern, string, flags=0)</a:t>
            </a:r>
            <a:endParaRPr sz="33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Google Shape;85;p19"/>
          <p:cNvGraphicFramePr/>
          <p:nvPr/>
        </p:nvGraphicFramePr>
        <p:xfrm>
          <a:off x="952500" y="743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{5AFDF62E-CC20-4634-8A18-016BAC17DEA3}</a:tableStyleId>
              </a:tblPr>
              <a:tblGrid>
                <a:gridCol w="178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endParaRPr sz="2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any character except a newline</a:t>
                      </a:r>
                      <a:endParaRPr sz="2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sz="2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 or more repetitions</a:t>
                      </a:r>
                      <a:endParaRPr sz="2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endParaRPr sz="2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1 or more repetitions</a:t>
                      </a:r>
                      <a:endParaRPr sz="2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</a:t>
                      </a:r>
                      <a:endParaRPr sz="2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 or 1 repetition</a:t>
                      </a:r>
                      <a:endParaRPr sz="2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{m}</a:t>
                      </a:r>
                      <a:endParaRPr sz="2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m repetitions</a:t>
                      </a:r>
                      <a:endParaRPr sz="2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{m,n}</a:t>
                      </a:r>
                      <a:endParaRPr sz="2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m–n repetitions</a:t>
                      </a:r>
                      <a:endParaRPr sz="2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75" y="1388575"/>
            <a:ext cx="5872694" cy="236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D6E800-25A6-4F74-39B4-625358BC2D3E}"/>
              </a:ext>
            </a:extLst>
          </p:cNvPr>
          <p:cNvSpPr txBox="1"/>
          <p:nvPr/>
        </p:nvSpPr>
        <p:spPr>
          <a:xfrm>
            <a:off x="4661890" y="3332136"/>
            <a:ext cx="303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double circle is </a:t>
            </a:r>
            <a:r>
              <a:rPr lang="en-US">
                <a:solidFill>
                  <a:srgbClr val="7030A0"/>
                </a:solidFill>
              </a:rPr>
              <a:t>accept state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E9F5A2-687C-DCC2-76C7-E5D54BF3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Finite State Machine </a:t>
            </a:r>
            <a:r>
              <a:rPr lang="en-US" i="1" dirty="0"/>
              <a:t>or</a:t>
            </a:r>
            <a:r>
              <a:rPr lang="en-US" dirty="0"/>
              <a:t> nondeterministic finite automaton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oogle Shape;95;p21"/>
          <p:cNvGraphicFramePr/>
          <p:nvPr/>
        </p:nvGraphicFramePr>
        <p:xfrm>
          <a:off x="952500" y="743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{5AFDF62E-CC20-4634-8A18-016BAC17DEA3}</a:tableStyleId>
              </a:tblPr>
              <a:tblGrid>
                <a:gridCol w="178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endParaRPr sz="2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any character except a newline</a:t>
                      </a:r>
                      <a:endParaRPr sz="2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sz="2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 or more repetitions</a:t>
                      </a:r>
                      <a:endParaRPr sz="2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endParaRPr sz="2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1 or more repetitions</a:t>
                      </a:r>
                      <a:endParaRPr sz="2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?</a:t>
                      </a:r>
                      <a:endParaRPr sz="2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 or 1 repetition</a:t>
                      </a:r>
                      <a:endParaRPr sz="2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{m}</a:t>
                      </a:r>
                      <a:endParaRPr sz="2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m repetitions</a:t>
                      </a:r>
                      <a:endParaRPr sz="2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{m,n}</a:t>
                      </a:r>
                      <a:endParaRPr sz="2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m–n repetitions</a:t>
                      </a:r>
                      <a:endParaRPr sz="2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654</Words>
  <Application>Microsoft Office PowerPoint</Application>
  <PresentationFormat>On-screen Show (16:9)</PresentationFormat>
  <Paragraphs>114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Consolas</vt:lpstr>
      <vt:lpstr>Simple Light</vt:lpstr>
      <vt:lpstr>Introduction to Programming with Python</vt:lpstr>
      <vt:lpstr>regular expressions</vt:lpstr>
      <vt:lpstr>regexes</vt:lpstr>
      <vt:lpstr>re</vt:lpstr>
      <vt:lpstr>docs.python.org/3/library/re.html </vt:lpstr>
      <vt:lpstr>re.search(pattern, string, flags=0)</vt:lpstr>
      <vt:lpstr>PowerPoint Presentation</vt:lpstr>
      <vt:lpstr>Finite State Machine or nondeterministic finite automaton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re.IGNORECASE re.MULTILINE re.DOTALL</vt:lpstr>
      <vt:lpstr>^[a-zA-Z0-9.!#$%&amp;'*+\/=?^_`{|}~-]+@[a-zA-Z0-9](?:[a-zA-Z0-9-]{0,61}[a-zA-Z0-9])?(?:\.[a-zA-Z0-9](?:[a-zA-Z0-9-]{0,61}[a-zA-Z0-9])?)*$</vt:lpstr>
      <vt:lpstr>re.match(pattern, string, flags=0)</vt:lpstr>
      <vt:lpstr>re.fullmatch(pattern, string, flags=0)</vt:lpstr>
      <vt:lpstr>PowerPoint Presentation</vt:lpstr>
      <vt:lpstr>:=</vt:lpstr>
      <vt:lpstr>re.sub(pattern, repl, string, count=0, flags=0)</vt:lpstr>
      <vt:lpstr>re.split(pattern, string, maxsplit=0, flags=0)</vt:lpstr>
      <vt:lpstr>re.findall(pattern, string, flags=0)</vt:lpstr>
      <vt:lpstr>Introduction to Programming with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Duy Dang</cp:lastModifiedBy>
  <cp:revision>3</cp:revision>
  <dcterms:modified xsi:type="dcterms:W3CDTF">2024-06-24T21:27:35Z</dcterms:modified>
</cp:coreProperties>
</file>