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C23CFD-01EA-4468-BBFD-34ED5AB817AC}">
  <a:tblStyle styleId="{47C23CFD-01EA-4468-BBFD-34ED5AB817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5" d="100"/>
          <a:sy n="205" d="100"/>
        </p:scale>
        <p:origin x="52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blocks.github.io/#?style=scratch3&amp;script=say%20%5Bhello%2C%20world%5D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blocks.github.io/#?style=scratch3&amp;script=ask%20%5BWhat's%20your%20name%3F%20%5D%20and%20wait%0Asay%20(join%5Bhello%2C%20%5D%20(answer)%0A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blocks.github.io/#?style=scratch3&amp;script=set%20%5Bcounter%20v%5D%20to%20(0)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blocks.github.io/#?style=scratch3&amp;script=change%20%5Bcounter%20v%5D%20by%20(1)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blocks.github.io/#?style=scratch3&amp;script=if%20%3C(x)%20%3C%20(y)%3E%20then%0Asay%20%5Bx%20is%20less%20than%20y%5D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blocks.github.io/#?style=scratch3&amp;script=if%20%3C(x)%20%3C%20(y)%3E%20then%0Asay%20%5Bx%20is%20less%20than%20y%5D%0Aelse%0Asay%20%5Bx%20is%20not%20less%20than%20y%5D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blocks.github.io/#?style=scratch3&amp;script=if%20%3C(x)%20%3C%20(y)%3E%20then%0Asay%20%5Bx%20is%20less%20than%20y%5D%0Aelse%0Aif%20%3C(x)%20%3E%20(y)%3E%20then%0Asay%20%5Bx%20is%20greater%20than%20y%5D%0Aelse%0Asay%20%5Bx%20is%20equal%20to%20y%5D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blocks.github.io/#?style=scratch3&amp;script=repeat%20%5B3%5D%0Asay%5Bmeow%5D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blocks.github.io/#?style=scratch3&amp;script=forever%0Asay%5Bmeow%5D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119545d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119545d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22c153d1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22c153d1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4077ea43c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4077ea43c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4077ea43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4077ea43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https://scratchblocks.github.io/#?style=scratch3&amp;script=say%20%5Bhello%2C%20world%5D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4077ea43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4077ea43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4077ea43c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4077ea43c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22c153d14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22c153d14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119545db0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119545db0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119545db0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4119545db0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119545db0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4119545db0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4077ea43c_0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4077ea43c_0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https://scratchblocks.github.io/#?style=scratch3&amp;script=ask%20%5BWhat's%20your%20name%3F%20%5D%20and%20wait%0Asay%20(join%5Bhello%2C%20%5D%20(answer)%0A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4119545db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4119545db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4077ea43c_0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4077ea43c_0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4077ea43c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4077ea43c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119545db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4119545db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4077ea43c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4077ea43c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119545db0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4119545db0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hello{1,2,3}.py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922c153d14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922c153d14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922c153d14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922c153d14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https://scratchblocks.github.io/#?style=scratch3&amp;script=set%20%5Bcounter%20v%5D%20to%20(0)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922c153d14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922c153d14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922c153d14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922c153d14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922c153d14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922c153d14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https://scratchblocks.github.io/#?style=scratch3&amp;script=change%20%5Bcounter%20v%5D%20by%20(1)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4119545db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4119545db0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22c153d14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922c153d14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922c153d14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922c153d14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922c153d14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922c153d14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119545db0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4119545db0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4119545db0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4119545db0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4119545db0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4119545db0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calculator{0,1}.py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119545db0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4119545db0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119545db0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4119545db0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119545db0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4119545db0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4119545db0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4119545db0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4077ea4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4077ea4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4119545db0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4119545db0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4119545db0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4119545db0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4119545db0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4119545db0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4119545db0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4119545db0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https://scratchblocks.github.io/#?style=scratch3&amp;script=if%20%3C(x)%20%3C%20(y)%3E%20then%0Asay%20%5Bx%20is%20less%20than%20y%5D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4119545db0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4119545db0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4119545db0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4119545db0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4119545db0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4119545db0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https://scratchblocks.github.io/#?style=scratch3&amp;script=if%20%3C(x)%20%3C%20(y)%3E%20then%0Asay%20%5Bx%20is%20less%20than%20y%5D%0Aelse%0Asay%20%5Bx%20is%20not%20less%20than%20y%5D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4119545db0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4119545db0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4119545db0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4119545db0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4119545db0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4119545db0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https://scratchblocks.github.io/#?style=scratch3&amp;script=if%20%3C(x)%20%3C%20(y)%3E%20then%0Asay%20%5Bx%20is%20less%20than%20y%5D%0Aelse%0Aif%20%3C(x)%20%3E%20(y)%3E%20then%0Asay%20%5Bx%20is%20greater%20than%20y%5D%0Aelse%0Asay%20%5Bx%20is%20equal%20to%20y%5D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4077ea43c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4077ea43c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4119545db0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4119545db0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4119545db0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4119545db0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1/compare3.py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922c153d14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922c153d14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4/compare.py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1/agree{0,1}.py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922c153d14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922c153d14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922c153d14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922c153d14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922c153d14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922c153d14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1/agree2.py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4/copy.py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2/uppercase{0,1}.py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922c153d14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922c153d14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922c153d14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922c153d14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4119545db0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4119545db0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f8035616f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f8035616f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https://scratchblocks.github.io/#?style=scratch3&amp;script=repeat%20%5B3%5D%0Asay%5Bmeow%5D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4077ea43c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4077ea43c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f8035616f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f8035616f9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f8035616f9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f8035616f9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f8035616f9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f8035616f9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f8035616f9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f8035616f9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f8035616f9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f8035616f9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f8035616f9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f8035616f9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9255e19e45_15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9255e19e45_15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4119545db0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4119545db0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https://scratchblocks.github.io/#?style=scratch3&amp;script=forever%0Asay%5Bmeow%5D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4119545db0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4119545db0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4119545db0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4119545db0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meow{0,1,2,3,4,5}.py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119545db0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119545db0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a0baf9d5d5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a0baf9d5d5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9255e19e45_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9255e19e45_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9255e19e45_15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9255e19e45_15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9255e19e45_7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9255e19e45_7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meow{0,1,2,3,4,5}.py</a:t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9255e19e45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9255e19e45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calculator2.py, with 1/3</a:t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4119545db0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4119545db0_0_400:notes"/>
          <p:cNvSpPr txBox="1">
            <a:spLocks noGrp="1"/>
          </p:cNvSpPr>
          <p:nvPr>
            <p:ph type="body" idx="1"/>
          </p:nvPr>
        </p:nvSpPr>
        <p:spPr>
          <a:xfrm>
            <a:off x="685800" y="44958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calculator3.py, with 1/3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4119545db0_0_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4119545db0_0_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4119545db0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4119545db0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922c153d14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2922c153d14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calculator{4,5}.py</a:t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449b298dd1_2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449b298dd1_2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mario{0,1,2,3}.py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119545db0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119545db0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449b298dd1_2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449b298dd1_2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4119545db0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4119545db0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4119545db0_0_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4119545db0_0_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mario{4,5}.py</a:t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449b298dd1_2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449b298dd1_2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mario{6,7}.py</a:t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4119545db0_0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4119545db0_0_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4119545db0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4119545db0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4119545db0_0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4119545db0_0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4119545db0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4119545db0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2/scores{0,1,2}.py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3/phonebook{0,1}.py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922c153d1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922c153d1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922c153d1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922c153d14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4119545db0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4119545db0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1/hello0.py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6/speller/dictionary.py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6/filter/{blur,edges}.py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6/faces/{detect,recognize}.py</a:t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922c153d1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922c153d1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phonebook{2,3,4}.py</a:t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4119545db0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4119545db0_0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4119545db0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4119545db0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2/greet{0,1,2}.py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2/exit.py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4119545db0_0_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4119545db0_0_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4119545db0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14119545db0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4/phonebook{0,1,2}.py</a:t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922c153d14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2922c153d14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9255e19e45_7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9255e19e45_7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4119545db0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4119545db0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50.ly/scree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s50.ly/lunch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string-methods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print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sequence-types-list-tuple-range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len" TargetMode="Externa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mapping-types-dict" TargetMode="External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ys.html" TargetMode="External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sv.html" TargetMode="Externa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3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4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4"/>
          <p:cNvSpPr txBox="1"/>
          <p:nvPr/>
        </p:nvSpPr>
        <p:spPr>
          <a:xfrm>
            <a:off x="4724100" y="1959300"/>
            <a:ext cx="33534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printf("hello, world");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4" name="Google Shape;1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2247450"/>
            <a:ext cx="1828800" cy="648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5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5"/>
          <p:cNvSpPr txBox="1"/>
          <p:nvPr/>
        </p:nvSpPr>
        <p:spPr>
          <a:xfrm>
            <a:off x="3657600" y="1959300"/>
            <a:ext cx="54864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printf("hello, world\n");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2" name="Google Shape;1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2247450"/>
            <a:ext cx="1828800" cy="648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6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6"/>
          <p:cNvSpPr txBox="1"/>
          <p:nvPr/>
        </p:nvSpPr>
        <p:spPr>
          <a:xfrm>
            <a:off x="4724100" y="1959300"/>
            <a:ext cx="33534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print("hello, world")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0" name="Google Shape;1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2247450"/>
            <a:ext cx="1828800" cy="648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#include &lt;cs50.h&gt;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import cs50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cs50 import get_string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1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1"/>
          <p:cNvSpPr txBox="1"/>
          <p:nvPr/>
        </p:nvSpPr>
        <p:spPr>
          <a:xfrm>
            <a:off x="3831750" y="1524300"/>
            <a:ext cx="5138100" cy="20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answer = get_string("What's your name?\n");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printf("hello, %s\n", answer);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8" name="Google Shape;1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37" y="1962675"/>
            <a:ext cx="3130125" cy="12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Visit </a:t>
            </a:r>
            <a:r>
              <a:rPr lang="en" sz="1700">
                <a:solidFill>
                  <a:srgbClr val="FFFF0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cs50.ly/screen</a:t>
            </a:r>
            <a:r>
              <a:rPr lang="en" sz="1700">
                <a:solidFill>
                  <a:schemeClr val="dk1"/>
                </a:solidFill>
              </a:rPr>
              <a:t> to view projector on your laptop and ask questions via chat.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On today's menu, fruit roll-ups!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If you'd like to stroll to (free) CS50 Lunch after lecture, RSVP at </a:t>
            </a:r>
            <a:r>
              <a:rPr lang="en" sz="1700">
                <a:solidFill>
                  <a:srgbClr val="FFFF00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cs50.ly/lunch</a:t>
            </a:r>
            <a:r>
              <a:rPr lang="en" sz="1700">
                <a:solidFill>
                  <a:schemeClr val="dk1"/>
                </a:solidFill>
              </a:rPr>
              <a:t>!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Do </a:t>
            </a:r>
            <a:r>
              <a:rPr lang="en" sz="1700" b="1">
                <a:solidFill>
                  <a:schemeClr val="dk1"/>
                </a:solidFill>
              </a:rPr>
              <a:t>say hi or ask questions</a:t>
            </a:r>
            <a:r>
              <a:rPr lang="en" sz="1700">
                <a:solidFill>
                  <a:schemeClr val="dk1"/>
                </a:solidFill>
              </a:rPr>
              <a:t> (or ask for stress ball 🔴) during break or after class!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Will start in just a bit! Sorry almost ready!! Okay now ready. 0:-)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CS50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2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2"/>
          <p:cNvSpPr txBox="1"/>
          <p:nvPr/>
        </p:nvSpPr>
        <p:spPr>
          <a:xfrm>
            <a:off x="3831750" y="1524300"/>
            <a:ext cx="5138100" cy="20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string answer = get_string("What's your name? ");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printf("hello, %s\n", answer);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6" name="Google Shape;1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37" y="1962675"/>
            <a:ext cx="3130125" cy="12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3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3"/>
          <p:cNvSpPr txBox="1"/>
          <p:nvPr/>
        </p:nvSpPr>
        <p:spPr>
          <a:xfrm>
            <a:off x="3831750" y="1524300"/>
            <a:ext cx="5138100" cy="20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answer = get_string("What's your name? ")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print("hello, " + answer)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4" name="Google Shape;1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37" y="1962675"/>
            <a:ext cx="3130125" cy="12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4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4"/>
          <p:cNvSpPr txBox="1"/>
          <p:nvPr/>
        </p:nvSpPr>
        <p:spPr>
          <a:xfrm>
            <a:off x="3831750" y="1524300"/>
            <a:ext cx="5138100" cy="20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answer = get_string("What's your name? ")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print("hello,", answer)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2" name="Google Shape;1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37" y="1962675"/>
            <a:ext cx="3130125" cy="12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5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5"/>
          <p:cNvSpPr txBox="1"/>
          <p:nvPr/>
        </p:nvSpPr>
        <p:spPr>
          <a:xfrm>
            <a:off x="3831750" y="1524300"/>
            <a:ext cx="5138100" cy="20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answer = get_string("What's your name? ")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print(f"hello, {answer}")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0" name="Google Shape;1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37" y="1962675"/>
            <a:ext cx="3130125" cy="12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6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6"/>
          <p:cNvSpPr txBox="1"/>
          <p:nvPr/>
        </p:nvSpPr>
        <p:spPr>
          <a:xfrm>
            <a:off x="3831750" y="1524300"/>
            <a:ext cx="5138100" cy="20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answer = input("What's your name? ")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print(f"hello, {answer}")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8" name="Google Shape;1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37" y="1962675"/>
            <a:ext cx="3130125" cy="12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8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8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counter = 0;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1" name="Google Shape;21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15125"/>
            <a:ext cx="2743200" cy="713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9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9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counter = 0;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9" name="Google Shape;21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15125"/>
            <a:ext cx="2743200" cy="713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40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40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counter = 0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27" name="Google Shape;2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15125"/>
            <a:ext cx="2743200" cy="713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41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41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counter = counter + 1;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5" name="Google Shape;2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47900"/>
            <a:ext cx="2743200" cy="647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42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42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counter = counter + 1;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43" name="Google Shape;2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47900"/>
            <a:ext cx="2743200" cy="647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43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43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counter = counter + 1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1" name="Google Shape;25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47900"/>
            <a:ext cx="2743200" cy="647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4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4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4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counter += 1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9" name="Google Shape;25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47900"/>
            <a:ext cx="2743200" cy="647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range      </a:t>
            </a:r>
            <a:r>
              <a:rPr lang="en">
                <a:solidFill>
                  <a:srgbClr val="000000"/>
                </a:solidFill>
              </a:rPr>
              <a:t>sequence of numbers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       </a:t>
            </a:r>
            <a:r>
              <a:rPr lang="en">
                <a:solidFill>
                  <a:srgbClr val="000000"/>
                </a:solidFill>
              </a:rPr>
              <a:t>sequence of mutable values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tuple      </a:t>
            </a:r>
            <a:r>
              <a:rPr lang="en">
                <a:solidFill>
                  <a:srgbClr val="000000"/>
                </a:solidFill>
              </a:rPr>
              <a:t>sequence of immutable values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dict       </a:t>
            </a:r>
            <a:r>
              <a:rPr lang="en">
                <a:solidFill>
                  <a:srgbClr val="000000"/>
                </a:solidFill>
              </a:rPr>
              <a:t>collection of key-value pairs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000000"/>
                </a:solidFill>
              </a:rPr>
              <a:t>collection of unique values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range      </a:t>
            </a:r>
            <a:r>
              <a:rPr lang="en">
                <a:solidFill>
                  <a:srgbClr val="666666"/>
                </a:solidFill>
              </a:rPr>
              <a:t>sequence of numbers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       </a:t>
            </a:r>
            <a:r>
              <a:rPr lang="en">
                <a:solidFill>
                  <a:srgbClr val="666666"/>
                </a:solidFill>
              </a:rPr>
              <a:t>sequence of mutable values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tuple      </a:t>
            </a:r>
            <a:r>
              <a:rPr lang="en">
                <a:solidFill>
                  <a:srgbClr val="666666"/>
                </a:solidFill>
              </a:rPr>
              <a:t>sequence of immutable values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dict       </a:t>
            </a:r>
            <a:r>
              <a:rPr lang="en">
                <a:solidFill>
                  <a:srgbClr val="666666"/>
                </a:solidFill>
              </a:rPr>
              <a:t>collection of key-value pairs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666666"/>
                </a:solidFill>
              </a:rPr>
              <a:t>collection of unique values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get_char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get_double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get_float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get_int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get_long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get_string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get_float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get_int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get_string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475" y="1743075"/>
            <a:ext cx="23050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cs50 import get_float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cs50 import get_int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cs50 import get_string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cs50 import get_float, get_int, get_string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5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55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55"/>
          <p:cNvSpPr txBox="1"/>
          <p:nvPr/>
        </p:nvSpPr>
        <p:spPr>
          <a:xfrm>
            <a:off x="4477650" y="1692300"/>
            <a:ext cx="43767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printf("x is less than y\n");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17" name="Google Shape;31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824225"/>
            <a:ext cx="2743200" cy="1495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6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56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56"/>
          <p:cNvSpPr txBox="1"/>
          <p:nvPr/>
        </p:nvSpPr>
        <p:spPr>
          <a:xfrm>
            <a:off x="4477650" y="1692300"/>
            <a:ext cx="43767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printf("x is less than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5" name="Google Shape;32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824225"/>
            <a:ext cx="2743200" cy="1495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7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57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57"/>
          <p:cNvSpPr txBox="1"/>
          <p:nvPr/>
        </p:nvSpPr>
        <p:spPr>
          <a:xfrm>
            <a:off x="4477650" y="1692300"/>
            <a:ext cx="43767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x &lt; y: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print("x is less than y")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33" name="Google Shape;33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824225"/>
            <a:ext cx="2743200" cy="1495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8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58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58"/>
          <p:cNvSpPr txBox="1"/>
          <p:nvPr/>
        </p:nvSpPr>
        <p:spPr>
          <a:xfrm>
            <a:off x="3972750" y="1384950"/>
            <a:ext cx="4856100" cy="23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printf("x is less than y\n");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printf("x is not less than y\n");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41" name="Google Shape;34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16200"/>
            <a:ext cx="2743200" cy="2311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9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59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59"/>
          <p:cNvSpPr txBox="1"/>
          <p:nvPr/>
        </p:nvSpPr>
        <p:spPr>
          <a:xfrm>
            <a:off x="3972750" y="1384950"/>
            <a:ext cx="4856100" cy="23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printf("x is less than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printf("x is not less than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49" name="Google Shape;34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16200"/>
            <a:ext cx="2743200" cy="2311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0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60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60"/>
          <p:cNvSpPr txBox="1"/>
          <p:nvPr/>
        </p:nvSpPr>
        <p:spPr>
          <a:xfrm>
            <a:off x="3972750" y="1384950"/>
            <a:ext cx="4856100" cy="23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x &lt; y: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print("x is less than y")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print("x is not less than y")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7" name="Google Shape;35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16200"/>
            <a:ext cx="2743200" cy="2311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1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61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61"/>
          <p:cNvSpPr txBox="1"/>
          <p:nvPr/>
        </p:nvSpPr>
        <p:spPr>
          <a:xfrm>
            <a:off x="3972750" y="1384950"/>
            <a:ext cx="4856100" cy="23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printf("x is less than y\n");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else if (x &gt; y)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printf("x is greater than y\n");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printf("x is equal to y\n");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65" name="Google Shape;36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13" y="755825"/>
            <a:ext cx="2610575" cy="36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2608950" y="1456200"/>
            <a:ext cx="3926100" cy="22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main(void)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printf("hello, world\n");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2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62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62"/>
          <p:cNvSpPr txBox="1"/>
          <p:nvPr/>
        </p:nvSpPr>
        <p:spPr>
          <a:xfrm>
            <a:off x="3972750" y="1384950"/>
            <a:ext cx="4856100" cy="23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printf("x is less than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(x &gt; y)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printf("x is greater than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printf("x is equal to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73" name="Google Shape;37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13" y="755825"/>
            <a:ext cx="2610575" cy="36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3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63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63"/>
          <p:cNvSpPr txBox="1"/>
          <p:nvPr/>
        </p:nvSpPr>
        <p:spPr>
          <a:xfrm>
            <a:off x="3972750" y="1384950"/>
            <a:ext cx="4856100" cy="23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x &lt; y: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print("x is less than y")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elif x &gt; y: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print("x is greater than y")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print("x is equal to y")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81" name="Google Shape;38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13" y="755825"/>
            <a:ext cx="2610575" cy="36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object-oriented programming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uFill>
                  <a:noFill/>
                </a:uFill>
                <a:hlinkClick r:id="rId3"/>
              </a:rPr>
              <a:t>docs.python.org/3/library/stdtypes.html#string-methods</a:t>
            </a:r>
            <a:r>
              <a:rPr lang="en" sz="2700"/>
              <a:t> </a:t>
            </a:r>
            <a:endParaRPr sz="27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8FED1D-2852-BBC8-85C6-AADA256251DD}"/>
              </a:ext>
            </a:extLst>
          </p:cNvPr>
          <p:cNvSpPr txBox="1"/>
          <p:nvPr/>
        </p:nvSpPr>
        <p:spPr>
          <a:xfrm>
            <a:off x="164283" y="120887"/>
            <a:ext cx="5396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C0099"/>
                </a:solidFill>
              </a:rPr>
              <a:t>Objects can have both values </a:t>
            </a:r>
            <a:r>
              <a:rPr lang="en-US">
                <a:solidFill>
                  <a:srgbClr val="CC0099"/>
                </a:solidFill>
              </a:rPr>
              <a:t>and functions</a:t>
            </a:r>
            <a:endParaRPr lang="en-US" dirty="0">
              <a:solidFill>
                <a:srgbClr val="CC0099"/>
              </a:solidFill>
            </a:endParaRPr>
          </a:p>
          <a:p>
            <a:r>
              <a:rPr lang="en-US" dirty="0">
                <a:solidFill>
                  <a:srgbClr val="CC0099"/>
                </a:solidFill>
              </a:rPr>
              <a:t>a method is a function that belongs to some data type </a:t>
            </a:r>
            <a:r>
              <a:rPr lang="en-US" dirty="0" err="1">
                <a:solidFill>
                  <a:srgbClr val="CC0099"/>
                </a:solidFill>
              </a:rPr>
              <a:t>eg</a:t>
            </a:r>
            <a:r>
              <a:rPr lang="en-US" dirty="0">
                <a:solidFill>
                  <a:srgbClr val="CC0099"/>
                </a:solidFill>
              </a:rPr>
              <a:t> string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/>
              </a:rPr>
              <a:t>docs.python.org/3/library/functions.html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/>
              </a:rPr>
              <a:t>docs.python.org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1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71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71"/>
          <p:cNvSpPr txBox="1"/>
          <p:nvPr/>
        </p:nvSpPr>
        <p:spPr>
          <a:xfrm>
            <a:off x="4150650" y="1692463"/>
            <a:ext cx="45003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i = 0;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while (i &lt; 3)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printf("meow\n");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i++;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24" name="Google Shape;42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803650"/>
            <a:ext cx="1828800" cy="1536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2608950" y="1456200"/>
            <a:ext cx="3926100" cy="22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print("hello, world")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2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72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72"/>
          <p:cNvSpPr txBox="1"/>
          <p:nvPr/>
        </p:nvSpPr>
        <p:spPr>
          <a:xfrm>
            <a:off x="4150650" y="1692463"/>
            <a:ext cx="45003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i = 0;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while (i &lt; 3)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printf("meow\n");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i++;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32" name="Google Shape;43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803650"/>
            <a:ext cx="1828800" cy="1536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3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73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73"/>
          <p:cNvSpPr txBox="1"/>
          <p:nvPr/>
        </p:nvSpPr>
        <p:spPr>
          <a:xfrm>
            <a:off x="4150650" y="1692463"/>
            <a:ext cx="45003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= 0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while i &lt; 3: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print("meow")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 += 1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40" name="Google Shape;44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803650"/>
            <a:ext cx="1828800" cy="1536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4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74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74"/>
          <p:cNvSpPr txBox="1"/>
          <p:nvPr/>
        </p:nvSpPr>
        <p:spPr>
          <a:xfrm>
            <a:off x="4150650" y="1692463"/>
            <a:ext cx="45003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for (int i = 0; i &lt; 3; i++)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printf("meow\n");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48" name="Google Shape;448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803650"/>
            <a:ext cx="1828800" cy="1536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5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75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75"/>
          <p:cNvSpPr txBox="1"/>
          <p:nvPr/>
        </p:nvSpPr>
        <p:spPr>
          <a:xfrm>
            <a:off x="4150650" y="1692463"/>
            <a:ext cx="45003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3; i++)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printf("meow\n");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56" name="Google Shape;456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803650"/>
            <a:ext cx="1828800" cy="1536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6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76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76"/>
          <p:cNvSpPr txBox="1"/>
          <p:nvPr/>
        </p:nvSpPr>
        <p:spPr>
          <a:xfrm>
            <a:off x="4150650" y="1692463"/>
            <a:ext cx="45003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in [0, 1, 2]: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print("hello, world")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64" name="Google Shape;464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803650"/>
            <a:ext cx="1828800" cy="1536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7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77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77"/>
          <p:cNvSpPr txBox="1"/>
          <p:nvPr/>
        </p:nvSpPr>
        <p:spPr>
          <a:xfrm>
            <a:off x="4150650" y="1692463"/>
            <a:ext cx="45003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in range(3):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print("hello, world")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72" name="Google Shape;472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803650"/>
            <a:ext cx="1828800" cy="1536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8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78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78"/>
          <p:cNvSpPr txBox="1"/>
          <p:nvPr/>
        </p:nvSpPr>
        <p:spPr>
          <a:xfrm>
            <a:off x="4150650" y="1692463"/>
            <a:ext cx="45003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_ in range(3):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print("hello, world")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80" name="Google Shape;480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803650"/>
            <a:ext cx="1828800" cy="1536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9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79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79"/>
          <p:cNvSpPr txBox="1"/>
          <p:nvPr/>
        </p:nvSpPr>
        <p:spPr>
          <a:xfrm>
            <a:off x="4477650" y="1692300"/>
            <a:ext cx="38463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while (true)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printf("meow\n");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88" name="Google Shape;48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849363"/>
            <a:ext cx="1828800" cy="1444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0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80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80"/>
          <p:cNvSpPr txBox="1"/>
          <p:nvPr/>
        </p:nvSpPr>
        <p:spPr>
          <a:xfrm>
            <a:off x="4477650" y="1692300"/>
            <a:ext cx="38463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(true)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printf("meow\n");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96" name="Google Shape;496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849363"/>
            <a:ext cx="1828800" cy="1444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1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81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81"/>
          <p:cNvSpPr txBox="1"/>
          <p:nvPr/>
        </p:nvSpPr>
        <p:spPr>
          <a:xfrm>
            <a:off x="4477650" y="1692300"/>
            <a:ext cx="38463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True: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print("meow")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04" name="Google Shape;504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849363"/>
            <a:ext cx="1828800" cy="1444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make hello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./hello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parameters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8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positional parameters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5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85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85"/>
          <p:cNvSpPr txBox="1"/>
          <p:nvPr/>
        </p:nvSpPr>
        <p:spPr>
          <a:xfrm>
            <a:off x="4477650" y="1692300"/>
            <a:ext cx="38463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True: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print("meow")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27" name="Google Shape;527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849363"/>
            <a:ext cx="1828800" cy="1444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8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truncation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8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floating-point imprecision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8FCD1F-54D5-D92A-4C03-EACA3205A48A}"/>
              </a:ext>
            </a:extLst>
          </p:cNvPr>
          <p:cNvSpPr txBox="1"/>
          <p:nvPr/>
        </p:nvSpPr>
        <p:spPr>
          <a:xfrm>
            <a:off x="1611823" y="2992650"/>
            <a:ext cx="6416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C0099"/>
                </a:solidFill>
              </a:rPr>
              <a:t>Python has 3</a:t>
            </a:r>
            <a:r>
              <a:rPr lang="en-US" baseline="30000" dirty="0">
                <a:solidFill>
                  <a:srgbClr val="CC0099"/>
                </a:solidFill>
              </a:rPr>
              <a:t>rd</a:t>
            </a:r>
            <a:r>
              <a:rPr lang="en-US" dirty="0">
                <a:solidFill>
                  <a:srgbClr val="CC0099"/>
                </a:solidFill>
              </a:rPr>
              <a:t> party libraries that offer greater precision for scientific purposes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overflow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43D878-6207-AFDA-A7FC-F75F0BCDB559}"/>
              </a:ext>
            </a:extLst>
          </p:cNvPr>
          <p:cNvSpPr txBox="1"/>
          <p:nvPr/>
        </p:nvSpPr>
        <p:spPr>
          <a:xfrm>
            <a:off x="2606816" y="2930657"/>
            <a:ext cx="4076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C0099"/>
                </a:solidFill>
              </a:rPr>
              <a:t>not a problem in latest Python</a:t>
            </a:r>
          </a:p>
          <a:p>
            <a:pPr algn="l"/>
            <a:r>
              <a:rPr lang="en-US" dirty="0">
                <a:solidFill>
                  <a:srgbClr val="CC0099"/>
                </a:solidFill>
              </a:rPr>
              <a:t>more memory is dynamically allocated as needed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8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integer overflow</a:t>
            </a:r>
            <a:endParaRPr strike="sngStrike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9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Google Shape;557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clang -o hello hello.c -lcs50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./hello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9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9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uFill>
                  <a:noFill/>
                </a:uFill>
                <a:hlinkClick r:id="rId3"/>
              </a:rPr>
              <a:t>docs.python.org/3/library/functions.html#print</a:t>
            </a:r>
            <a:r>
              <a:rPr lang="en" sz="3200"/>
              <a:t> </a:t>
            </a:r>
            <a:endParaRPr sz="32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" name="Google Shape;577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9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9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uFill>
                  <a:noFill/>
                </a:uFill>
                <a:hlinkClick r:id="rId3"/>
              </a:rPr>
              <a:t>docs.python.org/3/library/stdtypes.html#sequence-types-list-tuple-range</a:t>
            </a:r>
            <a:r>
              <a:rPr lang="en" sz="2000"/>
              <a:t> </a:t>
            </a:r>
            <a:endParaRPr sz="20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9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9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uFill>
                  <a:noFill/>
                </a:uFill>
                <a:hlinkClick r:id="rId3"/>
              </a:rPr>
              <a:t>docs.python.org/3/library/functions.html#len</a:t>
            </a:r>
            <a:r>
              <a:rPr lang="en" sz="3400"/>
              <a:t> </a:t>
            </a:r>
            <a:endParaRPr sz="34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0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dict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CC3F46-06F6-2CF3-A74D-6CC32C4D34B4}"/>
              </a:ext>
            </a:extLst>
          </p:cNvPr>
          <p:cNvSpPr txBox="1"/>
          <p:nvPr/>
        </p:nvSpPr>
        <p:spPr>
          <a:xfrm>
            <a:off x="3640552" y="2838761"/>
            <a:ext cx="1862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C0099"/>
                </a:solidFill>
              </a:rPr>
              <a:t>Python’s hash table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7" name="Google Shape;607;p101"/>
          <p:cNvGraphicFramePr/>
          <p:nvPr/>
        </p:nvGraphicFramePr>
        <p:xfrm>
          <a:off x="952500" y="8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{47C23CFD-01EA-4468-BBFD-34ED5AB817AC}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key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value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python hello.py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uFill>
                  <a:noFill/>
                </a:uFill>
                <a:hlinkClick r:id="rId3"/>
              </a:rPr>
              <a:t>docs.python.org/3/library/stdtypes.html#mapping-types-dict</a:t>
            </a:r>
            <a:endParaRPr sz="25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0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0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/>
              </a:rPr>
              <a:t>docs.python.org/3/library/sys.html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0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csv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0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/>
              </a:rPr>
              <a:t>docs.python.org/3/library/csv.html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0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pip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0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 on up for stress ball if you'd like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" name="Google Shape;647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rgbClr val="CC0099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1673</Words>
  <Application>Microsoft Office PowerPoint</Application>
  <PresentationFormat>On-screen Show (16:9)</PresentationFormat>
  <Paragraphs>260</Paragraphs>
  <Slides>97</Slides>
  <Notes>97</Notes>
  <HiddenSlides>7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0" baseType="lpstr">
      <vt:lpstr>Arial</vt:lpstr>
      <vt:lpstr>Consolas</vt:lpstr>
      <vt:lpstr>Simple Dark</vt:lpstr>
      <vt:lpstr>PowerPoint Presentation</vt:lpstr>
      <vt:lpstr>This is CS50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</vt:lpstr>
      <vt:lpstr>PowerPoint Presentation</vt:lpstr>
      <vt:lpstr>PowerPoint Presentation</vt:lpstr>
      <vt:lpstr>PowerPoint Presentation</vt:lpstr>
      <vt:lpstr>PowerPoint Presentation</vt:lpstr>
      <vt:lpstr>libraries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conditionals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</vt:lpstr>
      <vt:lpstr>object-oriented programming</vt:lpstr>
      <vt:lpstr>OOP</vt:lpstr>
      <vt:lpstr>docs.python.org/3/library/stdtypes.html#string-methods </vt:lpstr>
      <vt:lpstr>docs.python.org/3/library/functions.html </vt:lpstr>
      <vt:lpstr>docs.python.org</vt:lpstr>
      <vt:lpstr>loops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named parameters</vt:lpstr>
      <vt:lpstr>positional parameters</vt:lpstr>
      <vt:lpstr>break</vt:lpstr>
      <vt:lpstr>PowerPoint Presentation</vt:lpstr>
      <vt:lpstr>truncation</vt:lpstr>
      <vt:lpstr>floating-point imprecision</vt:lpstr>
      <vt:lpstr>integer overflow</vt:lpstr>
      <vt:lpstr>integer overflow</vt:lpstr>
      <vt:lpstr>exceptions</vt:lpstr>
      <vt:lpstr>PowerPoint Presentation</vt:lpstr>
      <vt:lpstr>PowerPoint Presentation</vt:lpstr>
      <vt:lpstr>print</vt:lpstr>
      <vt:lpstr>docs.python.org/3/library/functions.html#print </vt:lpstr>
      <vt:lpstr>PowerPoint Presentation</vt:lpstr>
      <vt:lpstr>list</vt:lpstr>
      <vt:lpstr>docs.python.org/3/library/stdtypes.html#sequence-types-list-tuple-range </vt:lpstr>
      <vt:lpstr>len</vt:lpstr>
      <vt:lpstr>docs.python.org/3/library/functions.html#len </vt:lpstr>
      <vt:lpstr>dict</vt:lpstr>
      <vt:lpstr>PowerPoint Presentation</vt:lpstr>
      <vt:lpstr>docs.python.org/3/library/stdtypes.html#mapping-types-dict</vt:lpstr>
      <vt:lpstr>sys</vt:lpstr>
      <vt:lpstr>docs.python.org/3/library/sys.html </vt:lpstr>
      <vt:lpstr>csv</vt:lpstr>
      <vt:lpstr>docs.python.org/3/library/csv.html </vt:lpstr>
      <vt:lpstr>pip</vt:lpstr>
      <vt:lpstr>come on up for stress ball if you'd like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Duy Dang</cp:lastModifiedBy>
  <cp:revision>4</cp:revision>
  <dcterms:modified xsi:type="dcterms:W3CDTF">2024-06-22T21:46:11Z</dcterms:modified>
</cp:coreProperties>
</file>