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DE620E-B36E-4CEE-9A42-2CF49FF54937}">
  <a:tblStyle styleId="{95DE620E-B36E-4CEE-9A42-2CF49FF549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cUJlRNRguAM"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change%20%5Bcounter%20v%5D%20by%20%5B1%5D" TargetMode="Externa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repeat%20%5B3%5D" TargetMode="Externa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forever" TargetMode="Externa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mofAEZ6fWLc"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kOZohorpS3c"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tracker.ietf.org/doc/html/rfc791"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etf.org/rfc/rfc793.tx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cat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rcury.lcs.mit.edu/~jnc/tech/arpageo.html"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jjR0nsb9Kmw"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JavaScript/Guide/Regular_expressions"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JavaScript/Guide/Regular_expressions" TargetMode="Externa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l.spec.whatwg.org/multipage/input.html#valid-e-mail-address" TargetMode="Externa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rcury.lcs.mit.edu/~jnc/tech/arpageo.html"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CSS/CSS_Selectors" TargetMode="Externa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etbootstrap.com/" TargetMode="Externa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if%20%3C(x)%20%3C%20(y)%3E%20then" TargetMode="Externa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if%20%3C(x)%20%3C%20(y)%3E%20then%0A%0Aelse" TargetMode="Externa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if%20%3C(x)%20%3C%20(y)%3E%20then%0A%0Aelse%0A%0Aif%20%3C(x)%20%3E%20(y)%3E%20then%0A%0Aelse" TargetMode="Externa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ratchblocks.github.io/#?style=scratch3&amp;script=set%20%5Bcounter%20v%5D%20to%20%5B0%5D" TargetMode="Externa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a119bb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a119bb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solidFill>
                  <a:schemeClr val="dk1"/>
                </a:solidFill>
              </a:rPr>
              <a:t>Reload codespace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Update settings.json.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Uncheck VS Code tabs except for Terminal</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Hide Activity Bar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Hide Explorer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Remove comments from any pre-made code</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a119bb4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a119bb4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https://www.youtube.com/watch?v=cUJlRNRguAM</a:t>
            </a:r>
            <a:r>
              <a:rPr lang="en"/>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44d1f6b8b4_1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44d1f6b8b4_1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https://scratchblocks.github.io/#?style=scratch3&amp;script=change%20%5Bcounter%20v%5D%20by%20%5B1%5D</a:t>
            </a:r>
            <a:r>
              <a:rPr lang="en"/>
              <a:t>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9eb84db9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9eb84db9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44d1f6b8b4_1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44d1f6b8b4_1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44d1f6b8b4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44d1f6b8b4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2b9aec6ef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2b9aec6ef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2b9aec6ef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2b9aec6ef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https://scratchblocks.github.io/#?style=scratch3&amp;script=repeat%20%5B3%5D</a:t>
            </a:r>
            <a:r>
              <a:rPr lang="en"/>
              <a:t>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4d1f6b8b4_1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4d1f6b8b4_1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44d1f6b8b4_1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44d1f6b8b4_1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https://scratchblocks.github.io/#?style=scratch3&amp;script=forever</a:t>
            </a:r>
            <a:r>
              <a:rPr lang="en"/>
              <a:t>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9eb84db9b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9eb84db9b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44d1f6b8b4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44d1f6b8b4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ca93dc87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ca93dc87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9eb84db9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9eb84db9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4d1f6b8b4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4d1f6b8b4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ca93dc87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ca93dc87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44d1f6b8b4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44d1f6b8b4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4d1f6b8b4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4d1f6b8b4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44d1f6b8b4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44d1f6b8b4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examples</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2b9aec6ef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2b9aec6ef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2b9aec6ef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2b9aec6ef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2b9aec6e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2b9aec6e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97e0f1d4d2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97e0f1d4d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https://www.youtube.com/watch?v=mofAEZ6fWLc</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b84db9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eb84db9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978f55a5a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978f55a5a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https://www.youtube.com/watch?v=kOZohorpS3c</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ca93dc8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ca93dc8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78f55a5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78f55a5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https://datatracker.ietf.org/doc/html/rfc791</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eb84db9b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eb84db9b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78f55a5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78f55a5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b84db9b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b84db9b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78f55a5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78f55a5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https://www.ietf.org/rfc/rfc793.txt</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eb84db9b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eb84db9b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7a119bb4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7a119bb4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ca93dc87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ca93dc87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ca93dc87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ca93dc87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78f55a5a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78f55a5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b84db9b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b84db9b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a93dc87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a93dc87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4d1f6b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d1f6b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ca93dc8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ca93dc87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ca93dc87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ca93dc87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ca93dc87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ca93dc87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ca93dc8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ca93dc8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6bf815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6bf815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ca93dc87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ca93dc87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4d1f6b8b4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4d1f6b8b4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4d1f6b8b4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4d1f6b8b4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4d1f6b8b4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4d1f6b8b4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ca93dc87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ca93dc87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ca93dc87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ca93dc87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ca93dc87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ca93dc87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78f55a5a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78f55a5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curl -I https://www.harvard.edu/</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4d1f6b8b4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4d1f6b8b4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7b89a00b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7b89a00b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a119bb4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a119bb4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4d1f6b8b4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4d1f6b8b4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44d1f6b8b4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4d1f6b8b4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curl -I https://harvard.edu/</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4d1f6b8b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4d1f6b8b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4d1f6b8b4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4d1f6b8b4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44d1f6b8b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4d1f6b8b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curl -I http://safetyschool.org/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4d1f6b8b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4d1f6b8b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4efe25b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4efe25b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44d1f6b8b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4d1f6b8b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hello0.html</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ca93dc87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ca93dc87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ca93dc87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ca93dc87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78f55a5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78f55a5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Shoshana Promer, Yale ’26</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eb84db9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eb84db9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4d1f6b8b4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4d1f6b8b4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eb84db9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eb84db9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eb84db9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eb84db9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eb84db9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eb84db9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eb84db9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eb84db9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eb84db9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eb84db9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44d1f6b8b4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4d1f6b8b4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4d1f6b8b4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4d1f6b8b4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eb84db9b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eb84db9b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eb84db9b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eb84db9b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eb84db9b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eb84db9b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7ab48dd5cd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7ab48dd5cd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7ab48dd5cd_2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7ab48dd5cd_2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7ab48dd5cd_2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7ab48dd5cd_2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https://www.google.com/search?q=cats</a:t>
            </a:r>
            <a:r>
              <a:rPr lang="en"/>
              <a:t>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7b89a00b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7b89a00b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7b89a00b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7b89a00b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Shoshana Promer, Yale ’26</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7b89a00b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97b89a00b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Shoshana Promer, Yale ’26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Jude, Darwin</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7b89a00b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7b89a00b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Shoshana Promer, Yale ’26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Jude, Darwin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97b89a00b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97b89a00b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Shoshana Promer, Yale ’26</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7b89a00b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7b89a00b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Shoshana Promer, Yale ’26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Jude, Darwin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b84db9b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b84db9b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http://mercury.lcs.mit.edu/~jnc/tech/arpageo.html</a:t>
            </a:r>
            <a:r>
              <a:rPr lang="en"/>
              <a:t>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7b89a00b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7b89a00b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https://www.youtube.com/watch?v=jjR0nsb9Kmw</a:t>
            </a:r>
            <a:r>
              <a:rPr lang="en"/>
              <a:t>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78f55a5a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78f55a5a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978f55a5a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78f55a5a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78f55a5a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78f55a5a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78f55a5a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978f55a5a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https://developer.mozilla.org/en-US/docs/Web/JavaScript/Guide/Regular_expressions</a:t>
            </a:r>
            <a:r>
              <a:rPr lang="en"/>
              <a:t>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78f55a5a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978f55a5a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https://developer.mozilla.org/en-US/docs/Web/JavaScript/Guide/Regular_expressions</a:t>
            </a:r>
            <a:r>
              <a:rPr lang="en"/>
              <a:t>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78f55a5a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978f55a5a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https://html.spec.whatwg.org/multipage/input.html#valid-e-mail-address</a:t>
            </a:r>
            <a:r>
              <a:rPr lang="en"/>
              <a:t>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ca93dc87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ca93dc87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78f55a5a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978f55a5a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44d1f6b8b4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44d1f6b8b4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ca93dc8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ca93dc8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http://mercury.lcs.mit.edu/~jnc/tech/arpageo.html</a:t>
            </a:r>
            <a:r>
              <a:rPr lang="en"/>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4efe25bc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4efe25bc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4a8fca6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4a8fca6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https://developer.mozilla.org/en-US/docs/Web/CSS/CSS_Selectors</a:t>
            </a:r>
            <a:r>
              <a:rPr lang="en"/>
              <a:t>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44d1f6b8b4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4d1f6b8b4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4d1f6b8b4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4d1f6b8b4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44d1f6b8b4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4d1f6b8b4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examples</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fca93dc87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fca93dc87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https://getbootstrap.com/</a:t>
            </a:r>
            <a:r>
              <a:rPr lang="en"/>
              <a:t>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2b9aec6ef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2b9aec6ef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b9aec6ef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b9aec6ef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978f55a5a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978f55a5a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44d1f6b8b4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4d1f6b8b4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eb84db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eb84db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b9aec6ef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2b9aec6ef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b9aec6e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2b9aec6e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https://scratchblocks.github.io/#?style=scratch3&amp;script=if%20%3C(x)%20%3C%20(y)%3E%20then</a:t>
            </a:r>
            <a:r>
              <a:rPr lang="en"/>
              <a:t>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b9aec6ef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2b9aec6e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b9aec6ef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b9aec6ef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https://scratchblocks.github.io/#?style=scratch3&amp;script=if%20%3C(x)%20%3C%20(y)%3E%20then%0A%0Aelse</a:t>
            </a:r>
            <a:r>
              <a:rPr lang="en"/>
              <a:t>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b9aec6ef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2b9aec6ef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b9aec6e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2b9aec6e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https://scratchblocks.github.io/#?style=scratch3&amp;script=if%20%3C(x)%20%3C%20(y)%3E%20then%0A%0Aelse%0A%0Aif%20%3C(x)%20%3E%20(y)%3E%20then%0A%0Aelse</a:t>
            </a:r>
            <a:r>
              <a:rPr lang="en"/>
              <a:t>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b9aec6ef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2b9aec6ef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b9aec6ef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b9aec6ef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44d1f6b8b4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44d1f6b8b4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https://scratchblocks.github.io/#?style=scratch3&amp;script=set%20%5Bcounter%20v%5D%20to%20%5B0%5D</a:t>
            </a:r>
            <a:r>
              <a:rPr lang="en"/>
              <a:t>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9eb84db9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9eb84db9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cUJlRNRguAM" TargetMode="External"/><Relationship Id="rId4" Type="http://schemas.openxmlformats.org/officeDocument/2006/relationships/image" Target="../media/image4.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 Id="rId3" Type="http://schemas.openxmlformats.org/officeDocument/2006/relationships/image" Target="../media/image1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 Id="rId3" Type="http://schemas.openxmlformats.org/officeDocument/2006/relationships/image" Target="../media/image1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2.xml"/><Relationship Id="rId3" Type="http://schemas.openxmlformats.org/officeDocument/2006/relationships/image" Target="../media/image1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 Id="rId3" Type="http://schemas.openxmlformats.org/officeDocument/2006/relationships/image" Target="../media/image1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5.xml"/><Relationship Id="rId3" Type="http://schemas.openxmlformats.org/officeDocument/2006/relationships/image" Target="../media/image1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6.xml"/><Relationship Id="rId3" Type="http://schemas.openxmlformats.org/officeDocument/2006/relationships/image" Target="../media/image1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7.xml"/><Relationship Id="rId3" Type="http://schemas.openxmlformats.org/officeDocument/2006/relationships/image" Target="../media/image1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8.xml"/><Relationship Id="rId3" Type="http://schemas.openxmlformats.org/officeDocument/2006/relationships/image" Target="../media/image1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hyperlink" Target="https://bootstrap-table.com/"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8.xml"/><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9.xml"/><Relationship Id="rId3" Type="http://schemas.openxmlformats.org/officeDocument/2006/relationships/hyperlink" Target="http://www.youtube.com/watch?v=mofAEZ6fWLc" TargetMode="Externa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0.xml"/><Relationship Id="rId3" Type="http://schemas.openxmlformats.org/officeDocument/2006/relationships/hyperlink" Target="http://www.youtube.com/watch?v=kOZohorpS3c" TargetMode="Externa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50.ly/screen" TargetMode="External"/><Relationship Id="rId4" Type="http://schemas.openxmlformats.org/officeDocument/2006/relationships/hyperlink" Target="https://cs50.ly/lun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 Id="rId3"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 Id="rId3" Type="http://schemas.openxmlformats.org/officeDocument/2006/relationships/hyperlink" Target="http://www.youtube.com/watch?v=jjR0nsb9Kmw" TargetMode="External"/><Relationship Id="rId4" Type="http://schemas.openxmlformats.org/officeDocument/2006/relationships/image" Target="../media/image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s://developer.mozilla.org/en-US/docs/Web/JavaScript/Guide/Regular_expression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validator.w3.org/"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s://getbootstrap.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 Id="rId3"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 Id="rId3"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 Id="rId3" Type="http://schemas.openxmlformats.org/officeDocument/2006/relationships/image" Target="../media/image1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 Id="rId3" Type="http://schemas.openxmlformats.org/officeDocument/2006/relationships/image" Target="../media/image1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 Id="rId3"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 Id="rId3"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 Id="rId3"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2" y="0"/>
            <a:ext cx="9144018"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Music by: http://www.orangefreesounds.com/la-traviata-opera/&#10;&#10;*** &#10; &#10;This is CS50, Harvard University's introduction to the intellectual enterprises of computer science and the art of programming. &#10; &#10;*** &#10; &#10;HOW TO SUBSCRIBE &#10; &#10;http://www.youtube.com/subscription_center?add_user=cs50tv &#10; &#10;HOW TO TAKE CS50 &#10; &#10;edX: https://cs50.edx.org/ &#10;Harvard Extension School: https://cs50.harvard.edu/extension &#10;Harvard Summer School: https://cs50.harvard.edu/summer &#10;OpenCourseWare: https://cs50.harvard.edu/x &#10; &#10;HOW TO JOIN CS50 COMMUNITIES &#10; &#10;Discord: https://discord.gg/T8QZqRx &#10;Ed: https://cs50.harvard.edu/x/ed &#10;Facebook Group: https://www.facebook.com/groups/cs50/ &#10;Faceboook Page: https://www.facebook.com/cs50/ &#10;GitHub: https://github.com/cs50 &#10;Gitter: https://gitter.im/cs50/x &#10;Instagram: https://instagram.com/cs50 &#10;LinkedIn Group: https://www.linkedin.com/groups/7437240/ &#10;LinkedIn Page: https://www.linkedin.com/school/cs50/ &#10;Quora: https://www.quora.com/topic/CS50 &#10;Slack: https://cs50.edx.org/slack &#10;Snapchat: https://www.snapchat.com/add/cs50 &#10;Twitter: https://twitter.com/cs50 &#10;YouTube: http://www.youtube.com/cs50 &#10; &#10;HOW TO FOLLOW DAVID J. MALAN &#10; &#10;Facebook: https://www.facebook.com/dmalan &#10;GitHub: https://github.com/dmalan &#10;Instagram: https://www.instagram.com/davidjmalan/ &#10;LinkedIn: https://www.linkedin.com/in/malan/ &#10;Quora: https://www.quora.com/profile/David-J-Malan &#10;Twitter: https://twitter.com/davidjmalan &#10; &#10;*** &#10; &#10;CS50 SHOP &#10; &#10;https://cs50.harvardshop.com/ &#10; &#10;*** &#10; &#10;LICENSE &#10; &#10;CC BY-NC-SA 4.0 &#10;Creative Commons Attribution-NonCommercial-ShareAlike 4.0 International Public License &#10;https://creativecommons.org/licenses/by-nc-sa/4.0/ &#10; &#10;David J. Malan &#10;https://cs.harvard.edu/malan &#10;malan@harvard.edu" id="100" name="Google Shape;100;p22" title="Passing TCP/IP Packet 2 of 2 - CS50 2020">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88" name="Shape 588"/>
        <p:cNvGrpSpPr/>
        <p:nvPr/>
      </p:nvGrpSpPr>
      <p:grpSpPr>
        <a:xfrm>
          <a:off x="0" y="0"/>
          <a:ext cx="0" cy="0"/>
          <a:chOff x="0" y="0"/>
          <a:chExt cx="0" cy="0"/>
        </a:xfrm>
      </p:grpSpPr>
      <p:sp>
        <p:nvSpPr>
          <p:cNvPr id="589" name="Google Shape;589;p112"/>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2"/>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2"/>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counter = counter + 1;</a:t>
            </a:r>
            <a:endParaRPr sz="1800">
              <a:latin typeface="Consolas"/>
              <a:ea typeface="Consolas"/>
              <a:cs typeface="Consolas"/>
              <a:sym typeface="Consolas"/>
            </a:endParaRPr>
          </a:p>
        </p:txBody>
      </p:sp>
      <p:pic>
        <p:nvPicPr>
          <p:cNvPr id="592" name="Google Shape;592;p112"/>
          <p:cNvPicPr preferRelativeResize="0"/>
          <p:nvPr/>
        </p:nvPicPr>
        <p:blipFill>
          <a:blip r:embed="rId3">
            <a:alphaModFix/>
          </a:blip>
          <a:stretch>
            <a:fillRect/>
          </a:stretch>
        </p:blipFill>
        <p:spPr>
          <a:xfrm>
            <a:off x="457200" y="2247900"/>
            <a:ext cx="2743200" cy="64739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96" name="Shape 596"/>
        <p:cNvGrpSpPr/>
        <p:nvPr/>
      </p:nvGrpSpPr>
      <p:grpSpPr>
        <a:xfrm>
          <a:off x="0" y="0"/>
          <a:ext cx="0" cy="0"/>
          <a:chOff x="0" y="0"/>
          <a:chExt cx="0" cy="0"/>
        </a:xfrm>
      </p:grpSpPr>
      <p:sp>
        <p:nvSpPr>
          <p:cNvPr id="597" name="Google Shape;597;p113"/>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3"/>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3"/>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counter + 1;</a:t>
            </a:r>
            <a:endParaRPr sz="1800">
              <a:solidFill>
                <a:srgbClr val="FFFFFF"/>
              </a:solidFill>
              <a:latin typeface="Consolas"/>
              <a:ea typeface="Consolas"/>
              <a:cs typeface="Consolas"/>
              <a:sym typeface="Consolas"/>
            </a:endParaRPr>
          </a:p>
        </p:txBody>
      </p:sp>
      <p:pic>
        <p:nvPicPr>
          <p:cNvPr id="600" name="Google Shape;600;p113"/>
          <p:cNvPicPr preferRelativeResize="0"/>
          <p:nvPr/>
        </p:nvPicPr>
        <p:blipFill>
          <a:blip r:embed="rId3">
            <a:alphaModFix/>
          </a:blip>
          <a:stretch>
            <a:fillRect/>
          </a:stretch>
        </p:blipFill>
        <p:spPr>
          <a:xfrm>
            <a:off x="457200" y="2247900"/>
            <a:ext cx="2743200" cy="64739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604" name="Shape 604"/>
        <p:cNvGrpSpPr/>
        <p:nvPr/>
      </p:nvGrpSpPr>
      <p:grpSpPr>
        <a:xfrm>
          <a:off x="0" y="0"/>
          <a:ext cx="0" cy="0"/>
          <a:chOff x="0" y="0"/>
          <a:chExt cx="0" cy="0"/>
        </a:xfrm>
      </p:grpSpPr>
      <p:sp>
        <p:nvSpPr>
          <p:cNvPr id="605" name="Google Shape;605;p114"/>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4"/>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4"/>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1;</a:t>
            </a:r>
            <a:endParaRPr sz="1800">
              <a:solidFill>
                <a:srgbClr val="FFFFFF"/>
              </a:solidFill>
              <a:latin typeface="Consolas"/>
              <a:ea typeface="Consolas"/>
              <a:cs typeface="Consolas"/>
              <a:sym typeface="Consolas"/>
            </a:endParaRPr>
          </a:p>
        </p:txBody>
      </p:sp>
      <p:pic>
        <p:nvPicPr>
          <p:cNvPr id="608" name="Google Shape;608;p114"/>
          <p:cNvPicPr preferRelativeResize="0"/>
          <p:nvPr/>
        </p:nvPicPr>
        <p:blipFill>
          <a:blip r:embed="rId3">
            <a:alphaModFix/>
          </a:blip>
          <a:stretch>
            <a:fillRect/>
          </a:stretch>
        </p:blipFill>
        <p:spPr>
          <a:xfrm>
            <a:off x="457200" y="2247900"/>
            <a:ext cx="2743200" cy="64739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612" name="Shape 612"/>
        <p:cNvGrpSpPr/>
        <p:nvPr/>
      </p:nvGrpSpPr>
      <p:grpSpPr>
        <a:xfrm>
          <a:off x="0" y="0"/>
          <a:ext cx="0" cy="0"/>
          <a:chOff x="0" y="0"/>
          <a:chExt cx="0" cy="0"/>
        </a:xfrm>
      </p:grpSpPr>
      <p:sp>
        <p:nvSpPr>
          <p:cNvPr id="613" name="Google Shape;613;p115"/>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5"/>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5"/>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a:t>
            </a:r>
            <a:endParaRPr sz="1800">
              <a:solidFill>
                <a:srgbClr val="FFFFFF"/>
              </a:solidFill>
              <a:latin typeface="Consolas"/>
              <a:ea typeface="Consolas"/>
              <a:cs typeface="Consolas"/>
              <a:sym typeface="Consolas"/>
            </a:endParaRPr>
          </a:p>
        </p:txBody>
      </p:sp>
      <p:pic>
        <p:nvPicPr>
          <p:cNvPr id="616" name="Google Shape;616;p115"/>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0" name="Shape 620"/>
        <p:cNvGrpSpPr/>
        <p:nvPr/>
      </p:nvGrpSpPr>
      <p:grpSpPr>
        <a:xfrm>
          <a:off x="0" y="0"/>
          <a:ext cx="0" cy="0"/>
          <a:chOff x="0" y="0"/>
          <a:chExt cx="0" cy="0"/>
        </a:xfrm>
      </p:grpSpPr>
      <p:sp>
        <p:nvSpPr>
          <p:cNvPr id="621" name="Google Shape;621;p1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loops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625" name="Shape 625"/>
        <p:cNvGrpSpPr/>
        <p:nvPr/>
      </p:nvGrpSpPr>
      <p:grpSpPr>
        <a:xfrm>
          <a:off x="0" y="0"/>
          <a:ext cx="0" cy="0"/>
          <a:chOff x="0" y="0"/>
          <a:chExt cx="0" cy="0"/>
        </a:xfrm>
      </p:grpSpPr>
      <p:sp>
        <p:nvSpPr>
          <p:cNvPr id="626" name="Google Shape;626;p117"/>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7"/>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7"/>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for (let i = 0; i &lt; 3; i++)</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629" name="Google Shape;629;p117"/>
          <p:cNvPicPr preferRelativeResize="0"/>
          <p:nvPr/>
        </p:nvPicPr>
        <p:blipFill>
          <a:blip r:embed="rId3">
            <a:alphaModFix/>
          </a:blip>
          <a:stretch>
            <a:fillRect/>
          </a:stretch>
        </p:blipFill>
        <p:spPr>
          <a:xfrm>
            <a:off x="724863" y="1806975"/>
            <a:ext cx="2207875" cy="1529552"/>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633" name="Shape 633"/>
        <p:cNvGrpSpPr/>
        <p:nvPr/>
      </p:nvGrpSpPr>
      <p:grpSpPr>
        <a:xfrm>
          <a:off x="0" y="0"/>
          <a:ext cx="0" cy="0"/>
          <a:chOff x="0" y="0"/>
          <a:chExt cx="0" cy="0"/>
        </a:xfrm>
      </p:grpSpPr>
      <p:sp>
        <p:nvSpPr>
          <p:cNvPr id="634" name="Google Shape;634;p118"/>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8"/>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8"/>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for (let i = 0; i &lt; 3; i++)</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637" name="Google Shape;637;p118"/>
          <p:cNvPicPr preferRelativeResize="0"/>
          <p:nvPr/>
        </p:nvPicPr>
        <p:blipFill>
          <a:blip r:embed="rId3">
            <a:alphaModFix/>
          </a:blip>
          <a:stretch>
            <a:fillRect/>
          </a:stretch>
        </p:blipFill>
        <p:spPr>
          <a:xfrm>
            <a:off x="724863" y="1806975"/>
            <a:ext cx="2207875" cy="1529552"/>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641" name="Shape 641"/>
        <p:cNvGrpSpPr/>
        <p:nvPr/>
      </p:nvGrpSpPr>
      <p:grpSpPr>
        <a:xfrm>
          <a:off x="0" y="0"/>
          <a:ext cx="0" cy="0"/>
          <a:chOff x="0" y="0"/>
          <a:chExt cx="0" cy="0"/>
        </a:xfrm>
      </p:grpSpPr>
      <p:sp>
        <p:nvSpPr>
          <p:cNvPr id="642" name="Google Shape;642;p119"/>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9"/>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9"/>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while (true)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645" name="Google Shape;645;p119"/>
          <p:cNvPicPr preferRelativeResize="0"/>
          <p:nvPr/>
        </p:nvPicPr>
        <p:blipFill>
          <a:blip r:embed="rId3">
            <a:alphaModFix/>
          </a:blip>
          <a:stretch>
            <a:fillRect/>
          </a:stretch>
        </p:blipFill>
        <p:spPr>
          <a:xfrm>
            <a:off x="768100" y="1887900"/>
            <a:ext cx="2121400" cy="136740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649" name="Shape 649"/>
        <p:cNvGrpSpPr/>
        <p:nvPr/>
      </p:nvGrpSpPr>
      <p:grpSpPr>
        <a:xfrm>
          <a:off x="0" y="0"/>
          <a:ext cx="0" cy="0"/>
          <a:chOff x="0" y="0"/>
          <a:chExt cx="0" cy="0"/>
        </a:xfrm>
      </p:grpSpPr>
      <p:sp>
        <p:nvSpPr>
          <p:cNvPr id="650" name="Google Shape;650;p120"/>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20"/>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20"/>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while (true)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653" name="Google Shape;653;p120"/>
          <p:cNvPicPr preferRelativeResize="0"/>
          <p:nvPr/>
        </p:nvPicPr>
        <p:blipFill>
          <a:blip r:embed="rId3">
            <a:alphaModFix/>
          </a:blip>
          <a:stretch>
            <a:fillRect/>
          </a:stretch>
        </p:blipFill>
        <p:spPr>
          <a:xfrm>
            <a:off x="768100" y="1887900"/>
            <a:ext cx="2121400" cy="136740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7" name="Shape 657"/>
        <p:cNvGrpSpPr/>
        <p:nvPr/>
      </p:nvGrpSpPr>
      <p:grpSpPr>
        <a:xfrm>
          <a:off x="0" y="0"/>
          <a:ext cx="0" cy="0"/>
          <a:chOff x="0" y="0"/>
          <a:chExt cx="0" cy="0"/>
        </a:xfrm>
      </p:grpSpPr>
      <p:sp>
        <p:nvSpPr>
          <p:cNvPr id="658" name="Google Shape;658;p121"/>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grpSp>
        <p:nvGrpSpPr>
          <p:cNvPr id="659" name="Google Shape;659;p121"/>
          <p:cNvGrpSpPr/>
          <p:nvPr/>
        </p:nvGrpSpPr>
        <p:grpSpPr>
          <a:xfrm>
            <a:off x="4621560" y="412800"/>
            <a:ext cx="3986160" cy="4317875"/>
            <a:chOff x="4621560" y="412800"/>
            <a:chExt cx="3986160" cy="4317875"/>
          </a:xfrm>
        </p:grpSpPr>
        <p:pic>
          <p:nvPicPr>
            <p:cNvPr id="660" name="Google Shape;660;p121"/>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661" name="Google Shape;661;p121"/>
            <p:cNvSpPr txBox="1"/>
            <p:nvPr/>
          </p:nvSpPr>
          <p:spPr>
            <a:xfrm>
              <a:off x="4621560" y="4203995"/>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662" name="Google Shape;662;p121"/>
            <p:cNvSpPr txBox="1"/>
            <p:nvPr/>
          </p:nvSpPr>
          <p:spPr>
            <a:xfrm>
              <a:off x="6861720" y="3350480"/>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TCP/IP</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6" name="Shape 666"/>
        <p:cNvGrpSpPr/>
        <p:nvPr/>
      </p:nvGrpSpPr>
      <p:grpSpPr>
        <a:xfrm>
          <a:off x="0" y="0"/>
          <a:ext cx="0" cy="0"/>
          <a:chOff x="0" y="0"/>
          <a:chExt cx="0" cy="0"/>
        </a:xfrm>
      </p:grpSpPr>
      <p:sp>
        <p:nvSpPr>
          <p:cNvPr id="667" name="Google Shape;667;p122"/>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1" name="Shape 671"/>
        <p:cNvGrpSpPr/>
        <p:nvPr/>
      </p:nvGrpSpPr>
      <p:grpSpPr>
        <a:xfrm>
          <a:off x="0" y="0"/>
          <a:ext cx="0" cy="0"/>
          <a:chOff x="0" y="0"/>
          <a:chExt cx="0" cy="0"/>
        </a:xfrm>
      </p:grpSpPr>
      <p:sp>
        <p:nvSpPr>
          <p:cNvPr id="672" name="Google Shape;672;p123"/>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6" name="Shape 676"/>
        <p:cNvGrpSpPr/>
        <p:nvPr/>
      </p:nvGrpSpPr>
      <p:grpSpPr>
        <a:xfrm>
          <a:off x="0" y="0"/>
          <a:ext cx="0" cy="0"/>
          <a:chOff x="0" y="0"/>
          <a:chExt cx="0" cy="0"/>
        </a:xfrm>
      </p:grpSpPr>
      <p:sp>
        <p:nvSpPr>
          <p:cNvPr id="677" name="Google Shape;677;p124"/>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1" name="Shape 681"/>
        <p:cNvGrpSpPr/>
        <p:nvPr/>
      </p:nvGrpSpPr>
      <p:grpSpPr>
        <a:xfrm>
          <a:off x="0" y="0"/>
          <a:ext cx="0" cy="0"/>
          <a:chOff x="0" y="0"/>
          <a:chExt cx="0" cy="0"/>
        </a:xfrm>
      </p:grpSpPr>
      <p:sp>
        <p:nvSpPr>
          <p:cNvPr id="682" name="Google Shape;682;p125"/>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&lt;/script&gt;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6" name="Shape 686"/>
        <p:cNvGrpSpPr/>
        <p:nvPr/>
      </p:nvGrpSpPr>
      <p:grpSpPr>
        <a:xfrm>
          <a:off x="0" y="0"/>
          <a:ext cx="0" cy="0"/>
          <a:chOff x="0" y="0"/>
          <a:chExt cx="0" cy="0"/>
        </a:xfrm>
      </p:grpSpPr>
      <p:sp>
        <p:nvSpPr>
          <p:cNvPr id="687" name="Google Shape;687;p126"/>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27"/>
          <p:cNvSpPr txBox="1"/>
          <p:nvPr>
            <p:ph idx="1" type="body"/>
          </p:nvPr>
        </p:nvSpPr>
        <p:spPr>
          <a:xfrm>
            <a:off x="311700" y="310500"/>
            <a:ext cx="8520600" cy="452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FFFFFF"/>
                </a:solidFill>
                <a:latin typeface="Consolas"/>
                <a:ea typeface="Consolas"/>
                <a:cs typeface="Consolas"/>
                <a:sym typeface="Consolas"/>
              </a:rPr>
              <a:t>blur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change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click</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drag</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focus</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keyup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mousedown</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mouseover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submit</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touchmove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unload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a:t>
            </a:r>
            <a:r>
              <a:rPr lang="en" sz="1700">
                <a:solidFill>
                  <a:srgbClr val="FFFFFF"/>
                </a:solidFill>
                <a:latin typeface="Consolas"/>
                <a:ea typeface="Consolas"/>
                <a:cs typeface="Consolas"/>
                <a:sym typeface="Consolas"/>
              </a:rPr>
              <a:t>.</a:t>
            </a:r>
            <a:endParaRPr sz="1700">
              <a:solidFill>
                <a:srgbClr val="FFFFFF"/>
              </a:solidFill>
              <a:latin typeface="Consolas"/>
              <a:ea typeface="Consolas"/>
              <a:cs typeface="Consolas"/>
              <a:sym typeface="Consola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6" name="Shape 696"/>
        <p:cNvGrpSpPr/>
        <p:nvPr/>
      </p:nvGrpSpPr>
      <p:grpSpPr>
        <a:xfrm>
          <a:off x="0" y="0"/>
          <a:ext cx="0" cy="0"/>
          <a:chOff x="0" y="0"/>
          <a:chExt cx="0" cy="0"/>
        </a:xfrm>
      </p:grpSpPr>
      <p:sp>
        <p:nvSpPr>
          <p:cNvPr id="697" name="Google Shape;697;p1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 Table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1" name="Shape 701"/>
        <p:cNvGrpSpPr/>
        <p:nvPr/>
      </p:nvGrpSpPr>
      <p:grpSpPr>
        <a:xfrm>
          <a:off x="0" y="0"/>
          <a:ext cx="0" cy="0"/>
          <a:chOff x="0" y="0"/>
          <a:chExt cx="0" cy="0"/>
        </a:xfrm>
      </p:grpSpPr>
      <p:sp>
        <p:nvSpPr>
          <p:cNvPr id="702" name="Google Shape;702;p1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uFill>
                  <a:noFill/>
                </a:uFill>
                <a:hlinkClick r:id="rId3"/>
              </a:rPr>
              <a:t>bootstrap-table.com</a:t>
            </a:r>
            <a:r>
              <a:rPr lang="en"/>
              <a:t>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p130"/>
          <p:cNvPicPr preferRelativeResize="0"/>
          <p:nvPr/>
        </p:nvPicPr>
        <p:blipFill>
          <a:blip r:embed="rId3">
            <a:alphaModFix/>
          </a:blip>
          <a:stretch>
            <a:fillRect/>
          </a:stretch>
        </p:blipFill>
        <p:spPr>
          <a:xfrm>
            <a:off x="-12" y="0"/>
            <a:ext cx="9144018" cy="514350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pic>
        <p:nvPicPr>
          <p:cNvPr descr="Music by Fesliyan Studios - Silly Chicken&#10;&#10;***&#10;&#10;This is CS50, Harvard University's introduction to the intellectual enterprises of computer science and the art of programming.&#10;&#10;***&#10;&#10;HOW TO SUBSCRIBE&#10;&#10;http://www.youtube.com/subscription_center?add_user=cs50tv&#10;&#10;HOW TO TAKE CS50&#10;&#10;edX: https://cs50.edx.org/&#10;Harvard Extension School: https://cs50.harvard.edu/extension&#10;Harvard Summer School: https://cs50.harvard.edu/summer&#10;OpenCourseWare: https://cs50.harvard.edu/x&#10;&#10;HOW TO JOIN CS50 COMMUNITIES&#10;&#10;Discord: https://discord.gg/T8QZqRx&#10;Ed: https://cs50.harvard.edu/x/ed&#10;Facebook Group: https://www.facebook.com/groups/cs50/&#10;Faceboook Page: https://www.facebook.com/cs50/&#10;GitHub: https://github.com/cs50&#10;Gitter: https://gitter.im/cs50/x&#10;Instagram: https://instagram.com/cs50&#10;LinkedIn Group: https://www.linkedin.com/groups/7437240/&#10;LinkedIn Page: https://www.linkedin.com/school/cs50/&#10;Quora: https://www.quora.com/topic/CS50&#10;Slack: https://cs50.edx.org/slack&#10;Snapchat: https://www.snapchat.com/add/cs50&#10;Twitter: https://twitter.com/cs50&#10;YouTube: http://www.youtube.com/cs50&#10;&#10;HOW TO FOLLOW DAVID J. MALAN&#10;&#10;Facebook: https://www.facebook.com/dmalan&#10;GitHub: https://github.com/dmalan&#10;Instagram: https://www.instagram.com/davidjmalan/&#10;LinkedIn: https://www.linkedin.com/in/malan/&#10;Quora: https://www.quora.com/profile/David-J-Malan&#10;Twitter: https://twitter.com/davidjmalan&#10;&#10;***&#10;&#10;CS50 SHOP&#10;&#10;https://cs50.harvardshop.com/&#10;&#10;***&#10;&#10;LICENSE&#10;&#10;CC BY-NC-SA 4.0&#10;Creative Commons Attribution-NonCommercial-ShareAlike 4.0 International Public License&#10;https://creativecommons.org/licenses/by-nc-sa/4.0/&#10;&#10;David J. Malan&#10;https://cs.harvard.edu/malan&#10;malan@harvard.edu" id="712" name="Google Shape;712;p131" title="Passing TCP/IP Packets - Outtakes - CS50 2020">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000"/>
                                        <p:tgtEl>
                                          <p:spTgt spid="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pic>
        <p:nvPicPr>
          <p:cNvPr descr="A decade after two Yale students pulled off an elaborate prank on Harvard during the 2004 edition of &quot;The Game,&quot; they revisit the plan and execution that has turned them into legends.&#10;&#10;Tags: NCF, Harvard Crimson, Yale Bulldogs, NCF, Harvard Crimson, Yale Bulldogs, NCF, Harvard Crimson, Yale Bulldogs, NCF, Harvard Crimson, Yale Bulldogs, NCF, Harvard Crimson, Yale Bulldogs, NCF, Harvard Crimson, Yale Bulldogs, NCF, Harvard Crimson, Yale Bulldogs, NCF, Harvard Crimson, Yale Bulldogs, NCF, Harvard Crimson, Yale Bulldogs, NCF, Harvard Crimson, Yale Bulldogs, NCF, Harvard Crimson, Yale Bulldogs, NCF, Harvard Crimson, Yale Bulldogs, NCF, Harvard Crimson, Yale Bulldogs, NCF, Harvard Crimson, Yale Bulldogsm NCF, Harvard Crimson, Yale Bulldogs, NCF, Harvard Crimson, Yale Bulldogs, NCF, Harvard Crimson, Yale Bulldogs&#10;&#10;Source: https://www.youtube.com/watch?v=YuubOQFB9kk" id="717" name="Google Shape;717;p132" title="Revisiting Yale's 2004 Prank On Harvard (upscaled)">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nvSpPr>
        <p:spPr>
          <a:xfrm>
            <a:off x="722850" y="478650"/>
            <a:ext cx="7698300" cy="3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onsolas"/>
                <a:ea typeface="Consolas"/>
                <a:cs typeface="Consolas"/>
                <a:sym typeface="Consolas"/>
              </a:rPr>
              <a:t>    0                   1                   2                   3</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0 1 2 3 4 5 6 7 8 9 0 1 2 3 4 5 6 7 8 9 0 1 2 3 4 5 6 7 8 9 0 1</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|Version|  IHL  |Type of Service|          Total Length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Identification        |Flags|      Fragment Offset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Time to Live |    Protocol   |         Header Checksum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Source Address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Destination Address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Options                    |    Padding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Example Internet Datagram Header</a:t>
            </a:r>
            <a:endParaRPr sz="1500">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80</a:t>
            </a:r>
            <a:r>
              <a:rPr lang="en">
                <a:solidFill>
                  <a:srgbClr val="FFFFFF"/>
                </a:solidFill>
              </a:rPr>
              <a:t>                 </a:t>
            </a:r>
            <a:r>
              <a:rPr lang="en">
                <a:solidFill>
                  <a:srgbClr val="666666"/>
                </a:solidFill>
              </a:rPr>
              <a:t>HTTP</a:t>
            </a:r>
            <a:endParaRPr>
              <a:solidFill>
                <a:srgbClr val="666666"/>
              </a:solidFill>
            </a:endParaRPr>
          </a:p>
          <a:p>
            <a:pPr indent="0" lvl="0" marL="0" rtl="0" algn="l">
              <a:spcBef>
                <a:spcPts val="1600"/>
              </a:spcBef>
              <a:spcAft>
                <a:spcPts val="0"/>
              </a:spcAft>
              <a:buNone/>
            </a:pPr>
            <a:r>
              <a:rPr lang="en">
                <a:solidFill>
                  <a:srgbClr val="FFFFFF"/>
                </a:solidFill>
              </a:rPr>
              <a:t>443</a:t>
            </a:r>
            <a:r>
              <a:rPr i="1" lang="en">
                <a:solidFill>
                  <a:srgbClr val="FFFFFF"/>
                </a:solidFill>
              </a:rPr>
              <a:t>               </a:t>
            </a:r>
            <a:r>
              <a:rPr lang="en">
                <a:solidFill>
                  <a:srgbClr val="666666"/>
                </a:solidFill>
              </a:rPr>
              <a:t>HTTPS</a:t>
            </a:r>
            <a:endParaRPr>
              <a:solidFill>
                <a:srgbClr val="666666"/>
              </a:solidFill>
            </a:endParaRPr>
          </a:p>
          <a:p>
            <a:pPr indent="0" lvl="0" marL="0" rtl="0" algn="l">
              <a:spcBef>
                <a:spcPts val="1600"/>
              </a:spcBef>
              <a:spcAft>
                <a:spcPts val="0"/>
              </a:spcAft>
              <a:buNone/>
            </a:pPr>
            <a:r>
              <a:rPr lang="en">
                <a:solidFill>
                  <a:schemeClr val="dk1"/>
                </a:solidFill>
              </a:rPr>
              <a:t>...</a:t>
            </a:r>
            <a:endParaRPr>
              <a:solidFill>
                <a:srgbClr val="666666"/>
              </a:solidFill>
            </a:endParaRPr>
          </a:p>
          <a:p>
            <a:pPr indent="0" lvl="0" marL="0" rtl="0" algn="l">
              <a:spcBef>
                <a:spcPts val="1600"/>
              </a:spcBef>
              <a:spcAft>
                <a:spcPts val="1600"/>
              </a:spcAft>
              <a:buNone/>
            </a:pPr>
            <a:r>
              <a:t/>
            </a:r>
            <a:endParaRPr>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nvSpPr>
        <p:spPr>
          <a:xfrm>
            <a:off x="722850" y="32211"/>
            <a:ext cx="7698300" cy="3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onsolas"/>
                <a:ea typeface="Consolas"/>
                <a:cs typeface="Consolas"/>
                <a:sym typeface="Consolas"/>
              </a:rPr>
              <a:t>    0                   1                   2                   3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0 1 2 3 4 5 6 7 8 9 0 1 2 3 4 5 6 7 8 9 0 1 2 3 4 5 6 7 8 9 0 1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Source Port          |       Destination Port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Sequence Number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Acknowledgment Number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Data |           |U|A|P|R|S|F|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Offset| Reserved  |R|C|S|S|Y|I|            Window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           |G|K|H|T|N|N|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Checksum            |         Urgent Pointer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Options                    |    Padding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                             data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t/>
            </a:r>
            <a:endParaRPr sz="1500">
              <a:solidFill>
                <a:schemeClr val="dk1"/>
              </a:solidFill>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TCP Header Format</a:t>
            </a:r>
            <a:endParaRPr sz="1500">
              <a:solidFill>
                <a:schemeClr val="dk1"/>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Visit </a:t>
            </a:r>
            <a:r>
              <a:rPr lang="en" sz="1700">
                <a:solidFill>
                  <a:srgbClr val="FFFF00"/>
                </a:solidFill>
                <a:uFill>
                  <a:noFill/>
                </a:uFill>
                <a:hlinkClick r:id="rId3">
                  <a:extLst>
                    <a:ext uri="{A12FA001-AC4F-418D-AE19-62706E023703}">
                      <ahyp:hlinkClr val="tx"/>
                    </a:ext>
                  </a:extLst>
                </a:hlinkClick>
              </a:rPr>
              <a:t>cs50.ly/screen</a:t>
            </a:r>
            <a:r>
              <a:rPr lang="en" sz="1700">
                <a:solidFill>
                  <a:schemeClr val="dk1"/>
                </a:solidFill>
              </a:rPr>
              <a:t> to view projector on your laptop and ask questions via chat.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Today's snack, rice krispie treats!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Like to attend CS50 Lunch this Fri 11/10 at 1:15pm? RSVP at </a:t>
            </a:r>
            <a:r>
              <a:rPr lang="en" sz="1700">
                <a:solidFill>
                  <a:srgbClr val="FFFF00"/>
                </a:solidFill>
                <a:uFill>
                  <a:noFill/>
                </a:uFill>
                <a:hlinkClick r:id="rId4">
                  <a:extLst>
                    <a:ext uri="{A12FA001-AC4F-418D-AE19-62706E023703}">
                      <ahyp:hlinkClr val="tx"/>
                    </a:ext>
                  </a:extLst>
                </a:hlinkClick>
              </a:rPr>
              <a:t>cs50.ly/lunch</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Do </a:t>
            </a:r>
            <a:r>
              <a:rPr b="1" lang="en" sz="1700">
                <a:solidFill>
                  <a:schemeClr val="dk1"/>
                </a:solidFill>
              </a:rPr>
              <a:t>say hi or ask questions</a:t>
            </a:r>
            <a:r>
              <a:rPr lang="en" sz="1700">
                <a:solidFill>
                  <a:schemeClr val="dk1"/>
                </a:solidFill>
              </a:rPr>
              <a:t> (or ask for stress ball 🔴) during break or after class!</a:t>
            </a:r>
            <a:endParaRPr sz="1700">
              <a:solidFill>
                <a:schemeClr val="dk1"/>
              </a:solidFill>
            </a:endParaRPr>
          </a:p>
        </p:txBody>
      </p:sp>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CS50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32"/>
          <p:cNvGraphicFramePr/>
          <p:nvPr/>
        </p:nvGraphicFramePr>
        <p:xfrm>
          <a:off x="952500" y="788800"/>
          <a:ext cx="3000000" cy="3000000"/>
        </p:xfrm>
        <a:graphic>
          <a:graphicData uri="http://schemas.openxmlformats.org/drawingml/2006/table">
            <a:tbl>
              <a:tblPr>
                <a:noFill/>
                <a:tableStyleId>{95DE620E-B36E-4CEE-9A42-2CF49FF54937}</a:tableStyleId>
              </a:tblPr>
              <a:tblGrid>
                <a:gridCol w="3619500"/>
                <a:gridCol w="3619500"/>
              </a:tblGrid>
              <a:tr h="381000">
                <a:tc>
                  <a:txBody>
                    <a:bodyPr/>
                    <a:lstStyle/>
                    <a:p>
                      <a:pPr indent="0" lvl="0" marL="0" rtl="0" algn="ctr">
                        <a:spcBef>
                          <a:spcPts val="0"/>
                        </a:spcBef>
                        <a:spcAft>
                          <a:spcPts val="0"/>
                        </a:spcAft>
                        <a:buNone/>
                      </a:pPr>
                      <a:r>
                        <a:rPr b="1" lang="en"/>
                        <a:t>Fully Qualified</a:t>
                      </a:r>
                      <a:r>
                        <a:rPr b="1" lang="en">
                          <a:solidFill>
                            <a:schemeClr val="dk1"/>
                          </a:solidFill>
                        </a:rPr>
                        <a:t> Domain Name</a:t>
                      </a:r>
                      <a:endParaRPr b="1">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IP Address</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33"/>
          <p:cNvGraphicFramePr/>
          <p:nvPr/>
        </p:nvGraphicFramePr>
        <p:xfrm>
          <a:off x="952500" y="788800"/>
          <a:ext cx="3000000" cy="3000000"/>
        </p:xfrm>
        <a:graphic>
          <a:graphicData uri="http://schemas.openxmlformats.org/drawingml/2006/table">
            <a:tbl>
              <a:tblPr>
                <a:noFill/>
                <a:tableStyleId>{95DE620E-B36E-4CEE-9A42-2CF49FF54937}</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Fully Qualified Domain Name</a:t>
                      </a:r>
                      <a:endParaRPr b="1">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IP Address</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DHCP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HTTPS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endParaRPr sz="35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r>
              <a:rPr lang="en" sz="3500">
                <a:solidFill>
                  <a:srgbClr val="FFFF00"/>
                </a:solidFill>
              </a:rPr>
              <a:t>/</a:t>
            </a:r>
            <a:endParaRPr sz="3500">
              <a:solidFill>
                <a:srgbClr val="FF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a:t>
            </a:r>
            <a:r>
              <a:rPr lang="en" sz="3500">
                <a:solidFill>
                  <a:srgbClr val="FFFF00"/>
                </a:solidFill>
              </a:rPr>
              <a:t>file</a:t>
            </a:r>
            <a:r>
              <a:rPr lang="en" sz="3500">
                <a:solidFill>
                  <a:srgbClr val="FFFF00"/>
                </a:solidFill>
              </a:rPr>
              <a:t>.html</a:t>
            </a:r>
            <a:endParaRPr sz="3500">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/folder/</a:t>
            </a:r>
            <a:endParaRPr sz="350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r>
              <a:rPr lang="en" sz="3500">
                <a:solidFill>
                  <a:srgbClr val="FFFF00"/>
                </a:solidFill>
              </a:rPr>
              <a:t>/folder/file.html</a:t>
            </a:r>
            <a:endParaRPr sz="3500">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a:t>
            </a:r>
            <a:r>
              <a:rPr lang="en" sz="3500">
                <a:solidFill>
                  <a:srgbClr val="FFFF00"/>
                </a:solidFill>
              </a:rPr>
              <a:t>www.example.com</a:t>
            </a:r>
            <a:r>
              <a:rPr lang="en" sz="3500">
                <a:solidFill>
                  <a:srgbClr val="FFFFFF"/>
                </a:solidFill>
              </a:rPr>
              <a:t>/</a:t>
            </a:r>
            <a:r>
              <a:rPr lang="en" sz="3500">
                <a:solidFill>
                  <a:srgbClr val="FFFFFF"/>
                </a:solidFill>
              </a:rPr>
              <a:t>folder/file.html</a:t>
            </a:r>
            <a:endParaRPr sz="35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a:t>
            </a:r>
            <a:r>
              <a:rPr lang="en" sz="3500">
                <a:solidFill>
                  <a:srgbClr val="FFFF00"/>
                </a:solidFill>
              </a:rPr>
              <a:t>example.com</a:t>
            </a:r>
            <a:r>
              <a:rPr lang="en" sz="3500">
                <a:solidFill>
                  <a:srgbClr val="FFFFFF"/>
                </a:solidFill>
              </a:rPr>
              <a:t>/folder/file.html</a:t>
            </a:r>
            <a:endParaRPr sz="35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a:t>
            </a:r>
            <a:r>
              <a:rPr lang="en" sz="3500">
                <a:solidFill>
                  <a:srgbClr val="FFFF00"/>
                </a:solidFill>
              </a:rPr>
              <a:t>com</a:t>
            </a:r>
            <a:r>
              <a:rPr lang="en" sz="3500">
                <a:solidFill>
                  <a:srgbClr val="FFFFFF"/>
                </a:solidFill>
              </a:rPr>
              <a:t>/</a:t>
            </a:r>
            <a:r>
              <a:rPr lang="en" sz="3500">
                <a:solidFill>
                  <a:srgbClr val="FFFFFF"/>
                </a:solidFill>
              </a:rPr>
              <a:t>folder/file.html</a:t>
            </a:r>
            <a:endParaRPr sz="35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a:t>
            </a:r>
            <a:r>
              <a:rPr lang="en" sz="3500">
                <a:solidFill>
                  <a:srgbClr val="FFFF00"/>
                </a:solidFill>
              </a:rPr>
              <a:t>www</a:t>
            </a:r>
            <a:r>
              <a:rPr lang="en" sz="3500">
                <a:solidFill>
                  <a:srgbClr val="FFFFFF"/>
                </a:solidFill>
              </a:rPr>
              <a:t>.example.com/</a:t>
            </a:r>
            <a:r>
              <a:rPr lang="en" sz="3500">
                <a:solidFill>
                  <a:srgbClr val="FFFFFF"/>
                </a:solidFill>
              </a:rPr>
              <a:t>folder/file.html</a:t>
            </a:r>
            <a:endParaRPr sz="35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00"/>
                </a:solidFill>
              </a:rPr>
              <a:t>https</a:t>
            </a:r>
            <a:r>
              <a:rPr lang="en" sz="3500">
                <a:solidFill>
                  <a:srgbClr val="FFFFFF"/>
                </a:solidFill>
              </a:rPr>
              <a:t>://www.example.com/</a:t>
            </a:r>
            <a:r>
              <a:rPr lang="en" sz="3500">
                <a:solidFill>
                  <a:srgbClr val="FFFFFF"/>
                </a:solidFill>
              </a:rPr>
              <a:t>folder/file.html</a:t>
            </a:r>
            <a:endParaRPr sz="35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POST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HTTP/2</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www.harvard.edu</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HTTP/2 200</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developer tools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2" y="0"/>
            <a:ext cx="9144018" cy="51435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HTTP/2 301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Location: https://www.harvard.edu/</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HTTP/2</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harvard.edu</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HTTP/2 404</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Consolas"/>
                <a:ea typeface="Consolas"/>
                <a:cs typeface="Consolas"/>
                <a:sym typeface="Consolas"/>
              </a:rPr>
              <a:t>200 OK</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301 Moved Permanently</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302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304 Not Modified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307 Temporary Redirect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401 Unauthorized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403 Forbidden</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404 Not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418 I'm a Teapot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500 Internal Server Error</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503 Service Unavailable</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safetyschool.org</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HTML</a:t>
            </a:r>
            <a:endParaRPr>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tags</a:t>
            </a:r>
            <a:endParaRPr>
              <a:solidFill>
                <a:srgbClr val="FFFFFF"/>
              </a:solidFill>
            </a:endParaRPr>
          </a:p>
          <a:p>
            <a:pPr indent="0" lvl="0" marL="0" rtl="0" algn="l">
              <a:spcBef>
                <a:spcPts val="1600"/>
              </a:spcBef>
              <a:spcAft>
                <a:spcPts val="1600"/>
              </a:spcAft>
              <a:buNone/>
            </a:pPr>
            <a:r>
              <a:rPr lang="en">
                <a:solidFill>
                  <a:srgbClr val="FFFFFF"/>
                </a:solidFill>
              </a:rPr>
              <a:t>attributes</a:t>
            </a:r>
            <a:endParaRPr>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9"/>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Consolas"/>
                <a:ea typeface="Consolas"/>
                <a:cs typeface="Consolas"/>
                <a:sym typeface="Consolas"/>
              </a:rPr>
              <a:t>http-server</a:t>
            </a:r>
            <a:endParaRPr>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1"/>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868225" y="0"/>
            <a:ext cx="5407549" cy="51434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2"/>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nsolas"/>
                <a:ea typeface="Consolas"/>
                <a:cs typeface="Consolas"/>
                <a:sym typeface="Consolas"/>
              </a:rPr>
              <a:t>&lt;!DOCTYPE html&gt;</a:t>
            </a:r>
            <a:endParaRPr>
              <a:solidFill>
                <a:srgbClr val="FFFF00"/>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3"/>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&lt;html lang="en"&gt;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&lt;/html&gt;</a:t>
            </a:r>
            <a:endParaRPr>
              <a:solidFill>
                <a:srgbClr val="FFFF00"/>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4"/>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a:t>
            </a:r>
            <a:r>
              <a:rPr lang="en">
                <a:solidFill>
                  <a:srgbClr val="FFFF00"/>
                </a:solidFill>
                <a:latin typeface="Consolas"/>
                <a:ea typeface="Consolas"/>
                <a:cs typeface="Consolas"/>
                <a:sym typeface="Consolas"/>
              </a:rPr>
              <a:t>lang="en"</a:t>
            </a:r>
            <a:r>
              <a:rPr lang="en">
                <a:solidFill>
                  <a:srgbClr val="FFFFFF"/>
                </a:solidFill>
                <a:latin typeface="Consolas"/>
                <a:ea typeface="Consolas"/>
                <a:cs typeface="Consolas"/>
                <a:sym typeface="Consolas"/>
              </a:rPr>
              <a:t>&gt;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5"/>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6"/>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7"/>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&lt;title&gt;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&lt;/title&gt;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8"/>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title</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9"/>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70"/>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body</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1"/>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internet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2"/>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grpSp>
        <p:nvGrpSpPr>
          <p:cNvPr id="351" name="Google Shape;351;p72"/>
          <p:cNvGrpSpPr/>
          <p:nvPr/>
        </p:nvGrpSpPr>
        <p:grpSpPr>
          <a:xfrm>
            <a:off x="4621560" y="412800"/>
            <a:ext cx="3986160" cy="4317875"/>
            <a:chOff x="4621560" y="412800"/>
            <a:chExt cx="3986160" cy="4317875"/>
          </a:xfrm>
        </p:grpSpPr>
        <p:pic>
          <p:nvPicPr>
            <p:cNvPr id="352" name="Google Shape;352;p72"/>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353" name="Google Shape;353;p72"/>
            <p:cNvSpPr txBox="1"/>
            <p:nvPr/>
          </p:nvSpPr>
          <p:spPr>
            <a:xfrm>
              <a:off x="4621560" y="4203995"/>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354" name="Google Shape;354;p72"/>
            <p:cNvSpPr txBox="1"/>
            <p:nvPr/>
          </p:nvSpPr>
          <p:spPr>
            <a:xfrm>
              <a:off x="6861720" y="3350480"/>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7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https://www.example.com</a:t>
            </a:r>
            <a:endParaRPr sz="2700">
              <a:solidFill>
                <a:srgbClr val="FFFF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https://www.example.com</a:t>
            </a:r>
            <a:r>
              <a:rPr lang="en" sz="2700">
                <a:solidFill>
                  <a:srgbClr val="FFFF00"/>
                </a:solidFill>
              </a:rPr>
              <a:t>/path?key=value</a:t>
            </a:r>
            <a:endParaRPr sz="2700">
              <a:solidFill>
                <a:srgbClr val="FFFF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https://www.example.com</a:t>
            </a:r>
            <a:r>
              <a:rPr lang="en" sz="2700">
                <a:solidFill>
                  <a:srgbClr val="FFFF00"/>
                </a:solidFill>
              </a:rPr>
              <a:t>/path?key=value&amp;key=value</a:t>
            </a:r>
            <a:endParaRPr sz="2700">
              <a:solidFill>
                <a:srgbClr val="FFFF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break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77"/>
          <p:cNvPicPr preferRelativeResize="0"/>
          <p:nvPr/>
        </p:nvPicPr>
        <p:blipFill>
          <a:blip r:embed="rId3">
            <a:alphaModFix/>
          </a:blip>
          <a:stretch>
            <a:fillRect/>
          </a:stretch>
        </p:blipFill>
        <p:spPr>
          <a:xfrm>
            <a:off x="1868225" y="0"/>
            <a:ext cx="5407549" cy="514349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78"/>
          <p:cNvPicPr preferRelativeResize="0"/>
          <p:nvPr/>
        </p:nvPicPr>
        <p:blipFill>
          <a:blip r:embed="rId3">
            <a:alphaModFix/>
          </a:blip>
          <a:stretch>
            <a:fillRect/>
          </a:stretch>
        </p:blipFill>
        <p:spPr>
          <a:xfrm>
            <a:off x="1868225" y="0"/>
            <a:ext cx="5407549" cy="5143499"/>
          </a:xfrm>
          <a:prstGeom prst="rect">
            <a:avLst/>
          </a:prstGeom>
          <a:noFill/>
          <a:ln>
            <a:noFill/>
          </a:ln>
        </p:spPr>
      </p:pic>
      <p:cxnSp>
        <p:nvCxnSpPr>
          <p:cNvPr id="385" name="Google Shape;385;p78"/>
          <p:cNvCxnSpPr/>
          <p:nvPr/>
        </p:nvCxnSpPr>
        <p:spPr>
          <a:xfrm>
            <a:off x="1987100" y="3116725"/>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86" name="Google Shape;386;p78"/>
          <p:cNvCxnSpPr/>
          <p:nvPr/>
        </p:nvCxnSpPr>
        <p:spPr>
          <a:xfrm>
            <a:off x="3012575" y="3004550"/>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87" name="Google Shape;387;p78"/>
          <p:cNvCxnSpPr/>
          <p:nvPr/>
        </p:nvCxnSpPr>
        <p:spPr>
          <a:xfrm>
            <a:off x="4143300" y="3076675"/>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88" name="Google Shape;388;p78"/>
          <p:cNvCxnSpPr/>
          <p:nvPr/>
        </p:nvCxnSpPr>
        <p:spPr>
          <a:xfrm>
            <a:off x="6299500" y="3116725"/>
            <a:ext cx="857400" cy="1017600"/>
          </a:xfrm>
          <a:prstGeom prst="straightConnector1">
            <a:avLst/>
          </a:prstGeom>
          <a:noFill/>
          <a:ln cap="flat" cmpd="sng" w="76200">
            <a:solidFill>
              <a:srgbClr val="00FF00"/>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79"/>
          <p:cNvPicPr preferRelativeResize="0"/>
          <p:nvPr/>
        </p:nvPicPr>
        <p:blipFill>
          <a:blip r:embed="rId3">
            <a:alphaModFix/>
          </a:blip>
          <a:stretch>
            <a:fillRect/>
          </a:stretch>
        </p:blipFill>
        <p:spPr>
          <a:xfrm>
            <a:off x="1868225" y="0"/>
            <a:ext cx="5407549" cy="5143499"/>
          </a:xfrm>
          <a:prstGeom prst="rect">
            <a:avLst/>
          </a:prstGeom>
          <a:noFill/>
          <a:ln>
            <a:noFill/>
          </a:ln>
        </p:spPr>
      </p:pic>
      <p:cxnSp>
        <p:nvCxnSpPr>
          <p:cNvPr id="394" name="Google Shape;394;p79"/>
          <p:cNvCxnSpPr/>
          <p:nvPr/>
        </p:nvCxnSpPr>
        <p:spPr>
          <a:xfrm>
            <a:off x="5274025" y="3116725"/>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95" name="Google Shape;395;p79"/>
          <p:cNvCxnSpPr/>
          <p:nvPr/>
        </p:nvCxnSpPr>
        <p:spPr>
          <a:xfrm>
            <a:off x="1987100" y="3116725"/>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96" name="Google Shape;396;p79"/>
          <p:cNvCxnSpPr/>
          <p:nvPr/>
        </p:nvCxnSpPr>
        <p:spPr>
          <a:xfrm>
            <a:off x="3012575" y="3004550"/>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97" name="Google Shape;397;p79"/>
          <p:cNvCxnSpPr/>
          <p:nvPr/>
        </p:nvCxnSpPr>
        <p:spPr>
          <a:xfrm>
            <a:off x="4143300" y="3076675"/>
            <a:ext cx="857400" cy="1017600"/>
          </a:xfrm>
          <a:prstGeom prst="straightConnector1">
            <a:avLst/>
          </a:prstGeom>
          <a:noFill/>
          <a:ln cap="flat" cmpd="sng" w="76200">
            <a:solidFill>
              <a:srgbClr val="00FF00"/>
            </a:solidFill>
            <a:prstDash val="solid"/>
            <a:round/>
            <a:headEnd len="med" w="med" type="none"/>
            <a:tailEnd len="med" w="med" type="none"/>
          </a:ln>
        </p:spPr>
      </p:cxnSp>
      <p:cxnSp>
        <p:nvCxnSpPr>
          <p:cNvPr id="398" name="Google Shape;398;p79"/>
          <p:cNvCxnSpPr/>
          <p:nvPr/>
        </p:nvCxnSpPr>
        <p:spPr>
          <a:xfrm>
            <a:off x="6299500" y="3116725"/>
            <a:ext cx="857400" cy="1017600"/>
          </a:xfrm>
          <a:prstGeom prst="straightConnector1">
            <a:avLst/>
          </a:prstGeom>
          <a:noFill/>
          <a:ln cap="flat" cmpd="sng" w="76200">
            <a:solidFill>
              <a:srgbClr val="00FF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80"/>
          <p:cNvPicPr preferRelativeResize="0"/>
          <p:nvPr/>
        </p:nvPicPr>
        <p:blipFill>
          <a:blip r:embed="rId3">
            <a:alphaModFix/>
          </a:blip>
          <a:stretch>
            <a:fillRect/>
          </a:stretch>
        </p:blipFill>
        <p:spPr>
          <a:xfrm>
            <a:off x="1868225" y="0"/>
            <a:ext cx="5407549" cy="51434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81"/>
          <p:cNvPicPr preferRelativeResize="0"/>
          <p:nvPr/>
        </p:nvPicPr>
        <p:blipFill>
          <a:blip r:embed="rId3">
            <a:alphaModFix/>
          </a:blip>
          <a:stretch>
            <a:fillRect/>
          </a:stretch>
        </p:blipFill>
        <p:spPr>
          <a:xfrm>
            <a:off x="1868225" y="0"/>
            <a:ext cx="5407549" cy="5143499"/>
          </a:xfrm>
          <a:prstGeom prst="rect">
            <a:avLst/>
          </a:prstGeom>
          <a:noFill/>
          <a:ln>
            <a:noFill/>
          </a:ln>
        </p:spPr>
      </p:pic>
      <p:cxnSp>
        <p:nvCxnSpPr>
          <p:cNvPr id="409" name="Google Shape;409;p81"/>
          <p:cNvCxnSpPr/>
          <p:nvPr/>
        </p:nvCxnSpPr>
        <p:spPr>
          <a:xfrm>
            <a:off x="3060650" y="4078125"/>
            <a:ext cx="857400" cy="1017600"/>
          </a:xfrm>
          <a:prstGeom prst="straightConnector1">
            <a:avLst/>
          </a:prstGeom>
          <a:noFill/>
          <a:ln cap="flat" cmpd="sng" w="76200">
            <a:solidFill>
              <a:srgbClr val="00FF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968275" y="0"/>
            <a:ext cx="7207460" cy="514350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In 2004, Twenty-four enterprising Yale students created the non-existent &quot;Harvard Pep Squad&quot; for the big Harvard-Yale football game.&#10;&#10;As the Pep Squad pumped up the Harvard fans, they distributed 1800 pieces of red and white construction papers with the understanding that when all the cards were held up, it would spell &quot;GO HARVARD&quot;&#10;&#10;See what happens next!&#10;&#10;Source: https://www.youtube.com/watch?v=T4kai4FL0MQ" id="414" name="Google Shape;414;p82" title="Harvard Says 'WE SUCK' (upscaled)">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
        <p:nvSpPr>
          <p:cNvPr id="415" name="Google Shape;415;p82"/>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https://www.youtube.com/watch?v=jjR0nsb9Kmw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8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regular expressions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8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regexes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8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uFill>
                  <a:noFill/>
                </a:uFill>
                <a:hlinkClick r:id="rId3"/>
              </a:rPr>
              <a:t>developer.mozilla.org/en-US/docs/Web/JavaScript/Guide/Regular_expressions</a:t>
            </a:r>
            <a:r>
              <a:rPr lang="en" sz="1800"/>
              <a:t> </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nsolas"/>
                <a:ea typeface="Consolas"/>
                <a:cs typeface="Consolas"/>
                <a:sym typeface="Consolas"/>
              </a:rPr>
              <a:t>.        any single character (except line terminators)</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        </a:t>
            </a:r>
            <a:r>
              <a:rPr lang="en" sz="1600">
                <a:solidFill>
                  <a:srgbClr val="FFFFFF"/>
                </a:solidFill>
                <a:latin typeface="Consolas"/>
                <a:ea typeface="Consolas"/>
                <a:cs typeface="Consolas"/>
                <a:sym typeface="Consolas"/>
              </a:rPr>
              <a:t>zero</a:t>
            </a:r>
            <a:r>
              <a:rPr lang="en" sz="1600">
                <a:solidFill>
                  <a:srgbClr val="FFFFFF"/>
                </a:solidFill>
                <a:latin typeface="Consolas"/>
                <a:ea typeface="Consolas"/>
                <a:cs typeface="Consolas"/>
                <a:sym typeface="Consolas"/>
              </a:rPr>
              <a:t> or more times</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        one or more times</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        0 or 1 time</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{n}      n occurrences</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{n,m}    at least n occurrences, at most m occurrences </a:t>
            </a:r>
            <a:endParaRPr sz="16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nsolas"/>
                <a:ea typeface="Consolas"/>
                <a:cs typeface="Consolas"/>
                <a:sym typeface="Consolas"/>
              </a:rPr>
              <a:t>[0123456789]    </a:t>
            </a:r>
            <a:r>
              <a:rPr lang="en" sz="1600">
                <a:solidFill>
                  <a:srgbClr val="FFFFFF"/>
                </a:solidFill>
                <a:latin typeface="Consolas"/>
                <a:ea typeface="Consolas"/>
                <a:cs typeface="Consolas"/>
                <a:sym typeface="Consolas"/>
              </a:rPr>
              <a:t>any one of the enclosed characters</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[0-9]           </a:t>
            </a:r>
            <a:r>
              <a:rPr lang="en" sz="1600">
                <a:solidFill>
                  <a:srgbClr val="FFFFFF"/>
                </a:solidFill>
                <a:latin typeface="Consolas"/>
                <a:ea typeface="Consolas"/>
                <a:cs typeface="Consolas"/>
                <a:sym typeface="Consolas"/>
              </a:rPr>
              <a:t>any one of the range of characters</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\d              any digit</a:t>
            </a:r>
            <a:endParaRPr sz="1600">
              <a:solidFill>
                <a:srgbClr val="FFFFFF"/>
              </a:solidFill>
              <a:latin typeface="Consolas"/>
              <a:ea typeface="Consolas"/>
              <a:cs typeface="Consolas"/>
              <a:sym typeface="Consolas"/>
            </a:endParaRPr>
          </a:p>
          <a:p>
            <a:pPr indent="0" lvl="0" marL="0" rtl="0" algn="l">
              <a:spcBef>
                <a:spcPts val="1600"/>
              </a:spcBef>
              <a:spcAft>
                <a:spcPts val="0"/>
              </a:spcAft>
              <a:buNone/>
            </a:pPr>
            <a:r>
              <a:rPr lang="en" sz="1600">
                <a:solidFill>
                  <a:srgbClr val="FFFFFF"/>
                </a:solidFill>
                <a:latin typeface="Consolas"/>
                <a:ea typeface="Consolas"/>
                <a:cs typeface="Consolas"/>
                <a:sym typeface="Consolas"/>
              </a:rPr>
              <a:t>\D              any character that is not a digit</a:t>
            </a:r>
            <a:endParaRPr sz="16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8"/>
          <p:cNvSpPr txBox="1"/>
          <p:nvPr>
            <p:ph type="title"/>
          </p:nvPr>
        </p:nvSpPr>
        <p:spPr>
          <a:xfrm>
            <a:off x="0" y="215085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^[a-zA-Z0-9.!#$%&amp;'*+\/=?^_`{|}~-]+@[a-zA-Z0-9](?:[a-zA-Z0-9-]{0,61}[a-zA-Z0-9])?(?:\.[a-zA-Z0-9](?:[a-zA-Z0-9-]{0,61}[a-zA-Z0-9])?)*$</a:t>
            </a:r>
            <a:endParaRPr sz="900">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developer tools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9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uFill>
                  <a:noFill/>
                </a:uFill>
                <a:hlinkClick r:id="rId3"/>
              </a:rPr>
              <a:t>validator.w3.org</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9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CSS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484263" y="0"/>
            <a:ext cx="8175472" cy="514350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9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FFFFFF"/>
                </a:solidFill>
              </a:rPr>
              <a:t>properties</a:t>
            </a:r>
            <a:endParaRPr>
              <a:solidFill>
                <a:srgbClr val="FFFF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9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type selector</a:t>
            </a:r>
            <a:endParaRPr>
              <a:solidFill>
                <a:srgbClr val="FFFFFF"/>
              </a:solidFill>
            </a:endParaRPr>
          </a:p>
          <a:p>
            <a:pPr indent="0" lvl="0" marL="0" rtl="0" algn="l">
              <a:spcBef>
                <a:spcPts val="1600"/>
              </a:spcBef>
              <a:spcAft>
                <a:spcPts val="0"/>
              </a:spcAft>
              <a:buNone/>
            </a:pPr>
            <a:r>
              <a:rPr lang="en">
                <a:solidFill>
                  <a:srgbClr val="FFFFFF"/>
                </a:solidFill>
              </a:rPr>
              <a:t>class selector</a:t>
            </a:r>
            <a:endParaRPr>
              <a:solidFill>
                <a:srgbClr val="FFFFFF"/>
              </a:solidFill>
            </a:endParaRPr>
          </a:p>
          <a:p>
            <a:pPr indent="0" lvl="0" marL="0" rtl="0" algn="l">
              <a:spcBef>
                <a:spcPts val="1600"/>
              </a:spcBef>
              <a:spcAft>
                <a:spcPts val="0"/>
              </a:spcAft>
              <a:buNone/>
            </a:pPr>
            <a:r>
              <a:rPr lang="en">
                <a:solidFill>
                  <a:srgbClr val="FFFFFF"/>
                </a:solidFill>
              </a:rPr>
              <a:t>ID selector</a:t>
            </a:r>
            <a:endParaRPr>
              <a:solidFill>
                <a:srgbClr val="FFFFFF"/>
              </a:solidFill>
            </a:endParaRPr>
          </a:p>
          <a:p>
            <a:pPr indent="0" lvl="0" marL="0" rtl="0" algn="l">
              <a:spcBef>
                <a:spcPts val="1600"/>
              </a:spcBef>
              <a:spcAft>
                <a:spcPts val="0"/>
              </a:spcAft>
              <a:buNone/>
            </a:pPr>
            <a:r>
              <a:rPr lang="en">
                <a:solidFill>
                  <a:srgbClr val="FFFFFF"/>
                </a:solidFill>
              </a:rPr>
              <a:t>attribute selector</a:t>
            </a:r>
            <a:endParaRPr>
              <a:solidFill>
                <a:srgbClr val="FFFFFF"/>
              </a:solidFill>
            </a:endParaRPr>
          </a:p>
          <a:p>
            <a:pPr indent="0" lvl="0" marL="0" rtl="0" algn="l">
              <a:spcBef>
                <a:spcPts val="1600"/>
              </a:spcBef>
              <a:spcAft>
                <a:spcPts val="1600"/>
              </a:spcAft>
              <a:buNone/>
            </a:pPr>
            <a:r>
              <a:rPr lang="en">
                <a:solidFill>
                  <a:srgbClr val="FFFFFF"/>
                </a:solidFill>
              </a:rPr>
              <a:t>...</a:t>
            </a:r>
            <a:endParaRPr>
              <a:solidFill>
                <a:srgbClr val="FFFF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94"/>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95"/>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96"/>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&lt;link href="styles.css" rel="stylesheet"&gt;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9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frameworks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uFill>
                  <a:noFill/>
                </a:uFill>
                <a:hlinkClick r:id="rId3"/>
              </a:rPr>
              <a:t>getbootstrap.com</a:t>
            </a:r>
            <a:r>
              <a:rPr lang="en"/>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0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developer tools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0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JavaScript</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routers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sp>
        <p:nvSpPr>
          <p:cNvPr id="515" name="Google Shape;515;p10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conditionals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19" name="Shape 519"/>
        <p:cNvGrpSpPr/>
        <p:nvPr/>
      </p:nvGrpSpPr>
      <p:grpSpPr>
        <a:xfrm>
          <a:off x="0" y="0"/>
          <a:ext cx="0" cy="0"/>
          <a:chOff x="0" y="0"/>
          <a:chExt cx="0" cy="0"/>
        </a:xfrm>
      </p:grpSpPr>
      <p:sp>
        <p:nvSpPr>
          <p:cNvPr id="520" name="Google Shape;520;p103"/>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3"/>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3"/>
          <p:cNvSpPr txBox="1"/>
          <p:nvPr/>
        </p:nvSpPr>
        <p:spPr>
          <a:xfrm>
            <a:off x="4477650" y="1692300"/>
            <a:ext cx="43767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523" name="Google Shape;523;p103"/>
          <p:cNvPicPr preferRelativeResize="0"/>
          <p:nvPr/>
        </p:nvPicPr>
        <p:blipFill>
          <a:blip r:embed="rId3">
            <a:alphaModFix/>
          </a:blip>
          <a:stretch>
            <a:fillRect/>
          </a:stretch>
        </p:blipFill>
        <p:spPr>
          <a:xfrm>
            <a:off x="428125" y="1933432"/>
            <a:ext cx="2801350" cy="127663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27" name="Shape 527"/>
        <p:cNvGrpSpPr/>
        <p:nvPr/>
      </p:nvGrpSpPr>
      <p:grpSpPr>
        <a:xfrm>
          <a:off x="0" y="0"/>
          <a:ext cx="0" cy="0"/>
          <a:chOff x="0" y="0"/>
          <a:chExt cx="0" cy="0"/>
        </a:xfrm>
      </p:grpSpPr>
      <p:sp>
        <p:nvSpPr>
          <p:cNvPr id="528" name="Google Shape;528;p104"/>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4"/>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4"/>
          <p:cNvSpPr txBox="1"/>
          <p:nvPr/>
        </p:nvSpPr>
        <p:spPr>
          <a:xfrm>
            <a:off x="4477650" y="1692300"/>
            <a:ext cx="43767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31" name="Google Shape;531;p104"/>
          <p:cNvPicPr preferRelativeResize="0"/>
          <p:nvPr/>
        </p:nvPicPr>
        <p:blipFill>
          <a:blip r:embed="rId3">
            <a:alphaModFix/>
          </a:blip>
          <a:stretch>
            <a:fillRect/>
          </a:stretch>
        </p:blipFill>
        <p:spPr>
          <a:xfrm>
            <a:off x="428125" y="1933432"/>
            <a:ext cx="2801350" cy="127663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35" name="Shape 535"/>
        <p:cNvGrpSpPr/>
        <p:nvPr/>
      </p:nvGrpSpPr>
      <p:grpSpPr>
        <a:xfrm>
          <a:off x="0" y="0"/>
          <a:ext cx="0" cy="0"/>
          <a:chOff x="0" y="0"/>
          <a:chExt cx="0" cy="0"/>
        </a:xfrm>
      </p:grpSpPr>
      <p:sp>
        <p:nvSpPr>
          <p:cNvPr id="536" name="Google Shape;536;p105"/>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5"/>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5"/>
          <p:cNvSpPr txBox="1"/>
          <p:nvPr/>
        </p:nvSpPr>
        <p:spPr>
          <a:xfrm>
            <a:off x="3972750" y="1384950"/>
            <a:ext cx="4856100" cy="23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539" name="Google Shape;539;p105"/>
          <p:cNvPicPr preferRelativeResize="0"/>
          <p:nvPr/>
        </p:nvPicPr>
        <p:blipFill>
          <a:blip r:embed="rId3">
            <a:alphaModFix/>
          </a:blip>
          <a:stretch>
            <a:fillRect/>
          </a:stretch>
        </p:blipFill>
        <p:spPr>
          <a:xfrm>
            <a:off x="425675" y="1639638"/>
            <a:ext cx="2806225" cy="1863913"/>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43" name="Shape 543"/>
        <p:cNvGrpSpPr/>
        <p:nvPr/>
      </p:nvGrpSpPr>
      <p:grpSpPr>
        <a:xfrm>
          <a:off x="0" y="0"/>
          <a:ext cx="0" cy="0"/>
          <a:chOff x="0" y="0"/>
          <a:chExt cx="0" cy="0"/>
        </a:xfrm>
      </p:grpSpPr>
      <p:sp>
        <p:nvSpPr>
          <p:cNvPr id="544" name="Google Shape;544;p106"/>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6"/>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6"/>
          <p:cNvSpPr txBox="1"/>
          <p:nvPr/>
        </p:nvSpPr>
        <p:spPr>
          <a:xfrm>
            <a:off x="3972750" y="1384950"/>
            <a:ext cx="4856100" cy="23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47" name="Google Shape;547;p106"/>
          <p:cNvPicPr preferRelativeResize="0"/>
          <p:nvPr/>
        </p:nvPicPr>
        <p:blipFill>
          <a:blip r:embed="rId3">
            <a:alphaModFix/>
          </a:blip>
          <a:stretch>
            <a:fillRect/>
          </a:stretch>
        </p:blipFill>
        <p:spPr>
          <a:xfrm>
            <a:off x="425675" y="1639638"/>
            <a:ext cx="2806225" cy="186391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51" name="Shape 551"/>
        <p:cNvGrpSpPr/>
        <p:nvPr/>
      </p:nvGrpSpPr>
      <p:grpSpPr>
        <a:xfrm>
          <a:off x="0" y="0"/>
          <a:ext cx="0" cy="0"/>
          <a:chOff x="0" y="0"/>
          <a:chExt cx="0" cy="0"/>
        </a:xfrm>
      </p:grpSpPr>
      <p:sp>
        <p:nvSpPr>
          <p:cNvPr id="552" name="Google Shape;552;p107"/>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7"/>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7"/>
          <p:cNvSpPr txBox="1"/>
          <p:nvPr/>
        </p:nvSpPr>
        <p:spPr>
          <a:xfrm>
            <a:off x="4029600" y="918450"/>
            <a:ext cx="4742400" cy="33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else if (x &gt; y)</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555" name="Google Shape;555;p107"/>
          <p:cNvPicPr preferRelativeResize="0"/>
          <p:nvPr/>
        </p:nvPicPr>
        <p:blipFill>
          <a:blip r:embed="rId3">
            <a:alphaModFix/>
          </a:blip>
          <a:stretch>
            <a:fillRect/>
          </a:stretch>
        </p:blipFill>
        <p:spPr>
          <a:xfrm>
            <a:off x="375950" y="918600"/>
            <a:ext cx="2905704" cy="33063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59" name="Shape 559"/>
        <p:cNvGrpSpPr/>
        <p:nvPr/>
      </p:nvGrpSpPr>
      <p:grpSpPr>
        <a:xfrm>
          <a:off x="0" y="0"/>
          <a:ext cx="0" cy="0"/>
          <a:chOff x="0" y="0"/>
          <a:chExt cx="0" cy="0"/>
        </a:xfrm>
      </p:grpSpPr>
      <p:sp>
        <p:nvSpPr>
          <p:cNvPr id="560" name="Google Shape;560;p108"/>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8"/>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08"/>
          <p:cNvSpPr txBox="1"/>
          <p:nvPr/>
        </p:nvSpPr>
        <p:spPr>
          <a:xfrm>
            <a:off x="4029600" y="918450"/>
            <a:ext cx="4742400" cy="33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 if (x &gt; y)</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63" name="Google Shape;563;p108"/>
          <p:cNvPicPr preferRelativeResize="0"/>
          <p:nvPr/>
        </p:nvPicPr>
        <p:blipFill>
          <a:blip r:embed="rId3">
            <a:alphaModFix/>
          </a:blip>
          <a:stretch>
            <a:fillRect/>
          </a:stretch>
        </p:blipFill>
        <p:spPr>
          <a:xfrm>
            <a:off x="375950" y="918600"/>
            <a:ext cx="2905704" cy="33063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7" name="Shape 567"/>
        <p:cNvGrpSpPr/>
        <p:nvPr/>
      </p:nvGrpSpPr>
      <p:grpSpPr>
        <a:xfrm>
          <a:off x="0" y="0"/>
          <a:ext cx="0" cy="0"/>
          <a:chOff x="0" y="0"/>
          <a:chExt cx="0" cy="0"/>
        </a:xfrm>
      </p:grpSpPr>
      <p:sp>
        <p:nvSpPr>
          <p:cNvPr id="568" name="Google Shape;568;p10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variables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72" name="Shape 572"/>
        <p:cNvGrpSpPr/>
        <p:nvPr/>
      </p:nvGrpSpPr>
      <p:grpSpPr>
        <a:xfrm>
          <a:off x="0" y="0"/>
          <a:ext cx="0" cy="0"/>
          <a:chOff x="0" y="0"/>
          <a:chExt cx="0" cy="0"/>
        </a:xfrm>
      </p:grpSpPr>
      <p:sp>
        <p:nvSpPr>
          <p:cNvPr id="573" name="Google Shape;573;p110"/>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0"/>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0"/>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let</a:t>
            </a:r>
            <a:r>
              <a:rPr lang="en" sz="1800">
                <a:latin typeface="Consolas"/>
                <a:ea typeface="Consolas"/>
                <a:cs typeface="Consolas"/>
                <a:sym typeface="Consolas"/>
              </a:rPr>
              <a:t> counter = 0;</a:t>
            </a:r>
            <a:endParaRPr sz="1800">
              <a:latin typeface="Consolas"/>
              <a:ea typeface="Consolas"/>
              <a:cs typeface="Consolas"/>
              <a:sym typeface="Consolas"/>
            </a:endParaRPr>
          </a:p>
        </p:txBody>
      </p:sp>
      <p:pic>
        <p:nvPicPr>
          <p:cNvPr id="576" name="Google Shape;576;p110"/>
          <p:cNvPicPr preferRelativeResize="0"/>
          <p:nvPr/>
        </p:nvPicPr>
        <p:blipFill>
          <a:blip r:embed="rId3">
            <a:alphaModFix/>
          </a:blip>
          <a:stretch>
            <a:fillRect/>
          </a:stretch>
        </p:blipFill>
        <p:spPr>
          <a:xfrm>
            <a:off x="457200" y="2215125"/>
            <a:ext cx="2743200" cy="713232"/>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FF00"/>
        </a:solidFill>
      </p:bgPr>
    </p:bg>
    <p:spTree>
      <p:nvGrpSpPr>
        <p:cNvPr id="580" name="Shape 580"/>
        <p:cNvGrpSpPr/>
        <p:nvPr/>
      </p:nvGrpSpPr>
      <p:grpSpPr>
        <a:xfrm>
          <a:off x="0" y="0"/>
          <a:ext cx="0" cy="0"/>
          <a:chOff x="0" y="0"/>
          <a:chExt cx="0" cy="0"/>
        </a:xfrm>
      </p:grpSpPr>
      <p:sp>
        <p:nvSpPr>
          <p:cNvPr id="581" name="Google Shape;581;p111"/>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1"/>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1"/>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let counter = 0;</a:t>
            </a:r>
            <a:endParaRPr sz="1800">
              <a:solidFill>
                <a:srgbClr val="FFFFFF"/>
              </a:solidFill>
              <a:latin typeface="Consolas"/>
              <a:ea typeface="Consolas"/>
              <a:cs typeface="Consolas"/>
              <a:sym typeface="Consolas"/>
            </a:endParaRPr>
          </a:p>
        </p:txBody>
      </p:sp>
      <p:pic>
        <p:nvPicPr>
          <p:cNvPr id="584" name="Google Shape;584;p111"/>
          <p:cNvPicPr preferRelativeResize="0"/>
          <p:nvPr/>
        </p:nvPicPr>
        <p:blipFill>
          <a:blip r:embed="rId3">
            <a:alphaModFix/>
          </a:blip>
          <a:stretch>
            <a:fillRect/>
          </a:stretch>
        </p:blipFill>
        <p:spPr>
          <a:xfrm>
            <a:off x="457200" y="2215125"/>
            <a:ext cx="2743200" cy="7132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