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3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49" r:id="rId19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2DE27F-DE3A-42F7-AFC8-2C567120A2B7}">
  <a:tblStyle styleId="{5D2DE27F-DE3A-42F7-AFC8-2C567120A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viewProps" Target="viewProps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education.com/watch?v=3WDWH59k1q4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525443481522247447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5ed590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5ed590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3063c11d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3063c11d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dc48ccb8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dc48ccb8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76d39bb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76d39bb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9976d39b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9976d39b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76d39bb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76d39bb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76d39bb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76d39bb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976d39bb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976d39bb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976d39bb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976d39bb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55ed590c85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55ed590c85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976d39bb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9976d39bb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3063c11d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3063c11d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9976d39bb8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9976d39bb8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15cd08de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615cd08de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edc48ccb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edc48ccb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dc48ccb8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dc48ccb8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976d39bb8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976d39bb8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76d39bb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76d39bb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976d39bb8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976d39bb8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976d39bb8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976d39bb8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976d39bb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976d39bb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3063c11d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3063c11d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15cd08c5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15cd08c5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http://ian-albert.com/games/super_mario_bros_maps/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15cd08c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15cd08c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15cd08c5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15cd08c5b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15cd08c5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15cd08c5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15cd08c5b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15cd08c5b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15cd08c5b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15cd08c5b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recursion{0,1}.c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55ed590c85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55ed590c85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976d39bb8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976d39bb8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976d39bb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976d39bb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3063c11d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3063c11d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976d39bb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976d39bb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f0f81ef8e0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f0f81ef8e0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shelves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9976d39bb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9976d39bb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83063c11d6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83063c11d6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shelves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83063c11d6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83063c11d6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83063c11d6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83063c11d6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83063c11d6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83063c11d6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83063c11d6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83063c11d6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83063c11d6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83063c11d6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83063c11d6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83063c11d6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5ed590c8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5ed590c8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Week 0, intuitive algorithms…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Harvard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83063c11d6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83063c11d6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83063c11d6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83063c11d6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83063c11d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83063c11d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83063c11d6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83063c11d6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83063c11d6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83063c11d6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83063c11d6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83063c11d6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83063c11d6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83063c11d6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83063c11d6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83063c11d6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83063c11d6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83063c11d6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83063c11d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83063c11d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3063c11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3063c11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83063c11d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83063c11d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83063c11d6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83063c11d6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83063c11d6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83063c11d6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83063c11d6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83063c11d6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83063c11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83063c11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83063c11d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83063c11d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3063c11d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3063c11d6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83063c11d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83063c11d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83063c11d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83063c11d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83063c11d6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83063c11d6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3063c11d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3063c11d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83063c11d6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83063c11d6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83063c11d6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83063c11d6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83063c11d6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83063c11d6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83063c11d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83063c11d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83063c11d6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83063c11d6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83063c11d6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83063c11d6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83063c11d6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83063c11d6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83063c11d6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83063c11d6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83063c11d6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83063c11d6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83063c11d6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83063c11d6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ed590c8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ed590c8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83063c11d6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83063c11d6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83063c11d6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83063c11d6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83063c11d6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83063c11d6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83063c11d6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83063c11d6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83063c11d6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83063c11d6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83063c11d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83063c11d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83c13df276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83c13df276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83063c11d6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83063c11d6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83063c11d6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83063c11d6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5ed590c8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5ed590c8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3063c11d6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3063c11d6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83063c11d6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83063c11d6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83c13df276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83c13df276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83063c11d6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83063c11d6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83063c11d6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83063c11d6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15cd08c5b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15cd08c5b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615cd08c5b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615cd08c5b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615cd08c5b_2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615cd08c5b_2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83c13df276_1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83c13df276_1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615cd08c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615cd08c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https://www.youtube.com/watch?v=ZZuD6iUe3Pc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https://www.youtubeeducation.com/watch?v=3WDWH59k1q4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ed590c8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5ed590c8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55ed590c8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55ed590c8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ed590c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5ed590c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5ed590c8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5ed590c8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5ed590c8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5ed590c8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5ed590c8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5ed590c8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5ed590c8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5ed590c8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5ed590c8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5ed590c8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5ed590c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5ed590c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5ed590c85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5ed590c85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5ed590c85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5ed590c85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5ed590c8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5ed590c8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5ed590c8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5ed590c8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3c13df276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3c13df276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d590c8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5ed590c8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20  500  10  </a:t>
            </a:r>
            <a:r>
              <a:rPr lang="en"/>
              <a:t>5  100  </a:t>
            </a:r>
            <a:r>
              <a:rPr lang="en">
                <a:solidFill>
                  <a:schemeClr val="dk1"/>
                </a:solidFill>
              </a:rPr>
              <a:t>1  </a:t>
            </a:r>
            <a:r>
              <a:rPr lang="en" b="1">
                <a:solidFill>
                  <a:schemeClr val="dk1"/>
                </a:solidFill>
              </a:rPr>
              <a:t>50</a:t>
            </a:r>
            <a:endParaRPr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5ed590c8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5ed590c8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5ed590c85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5ed590c85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5ed590c85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5ed590c85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5ed590c8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5ed590c8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5ed590c85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5ed590c85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https://www.pinterest.com/pin/525443481522247447/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ed590c8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5ed590c85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1  5  10  20  </a:t>
            </a:r>
            <a:r>
              <a:rPr lang="en" b="1">
                <a:solidFill>
                  <a:schemeClr val="dk1"/>
                </a:solidFill>
              </a:rPr>
              <a:t>50</a:t>
            </a:r>
            <a:r>
              <a:rPr lang="en">
                <a:solidFill>
                  <a:schemeClr val="dk1"/>
                </a:solidFill>
              </a:rPr>
              <a:t>  100  500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5ed590c85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5ed590c85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5ed590c8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5ed590c85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5ed590c85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5ed590c85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ed590c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ed590c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5ed590c85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5ed590c85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76d39bb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76d39bb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976d39b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976d39b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976d39bb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976d39bb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976d39bb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976d39bb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76d39bb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76d39bb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976d39bb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976d39bb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976d39bb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976d39bb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5ed590c85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5ed590c85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76d39bb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76d39bb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linear? binary?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063c11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3063c11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5ed590c85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5ed590c85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5ed590c85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5ed590c85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9ff46a780_2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9ff46a780_2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976d39bb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976d39bb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linear? binary?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976d39bb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976d39bb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5ed590c85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55ed590c85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55ed590c85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55ed590c85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5ed590c8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5ed590c8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5ed590c8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5ed590c85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search{0,1}.c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3063c11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3063c11d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063c11d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063c11d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3063c11d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3063c11d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3063c11d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3063c11d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phonebook0.c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9ff46a780_2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9ff46a780_2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15cd08c5b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15cd08c5b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1549dec7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1549dec7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1549dec7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1549dec7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phonebook1.c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see a way to save phonebook eventually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3063c11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3063c11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6ad5d378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6ad5d378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15bc47d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15bc47d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15bc47d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15bc47d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3063c11d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3063c11d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15bc47d7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15bc47d7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1648c258e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1648c258e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1648c258e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1648c258e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3c13df276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3c13df276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55ed590c85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55ed590c85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volunteers: sort themselves, then selection, then bubble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15bc47d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15bc47d7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55ed590c85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55ed590c85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dc48ccb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dc48ccb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dc48ccb8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dc48ccb8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1648c258e_9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1648c258e_9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063c11d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063c11d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1648c258e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1648c258e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1648c258e_9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1648c258e_9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5ed590c85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5ed590c85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1648c258e_9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1648c258e_9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1648c258e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1648c258e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1648c258e_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1648c258e_9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1648c258e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1648c258e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1648c258e_9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1648c258e_9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15cd08c5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15cd08c5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15cd08c5b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15cd08c5b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063c11d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063c11d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1648c258e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1648c258e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lower bound?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55ed590c85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55ed590c85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15cd08c5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15cd08c5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dc48ccb8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dc48ccb8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dc48ccb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dc48ccb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55ed590c8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55ed590c8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76d39bb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76d39bb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5ed590c85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5ed590c85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recursion" TargetMode="External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WDWH59k1q4" TargetMode="Externa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ly/scr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50.ly/regist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cs50.io/#string.h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128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8" name="Google Shape;748;p128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28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28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28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28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28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28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no swaps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7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One of you should then sit down.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google.com/search?q=recursion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One of you should then sit down.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If still standing, go back to step 2.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1  3  4  6        0  2  5  7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Sort left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6  3  4  1  5  2  7  0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" name="Google Shape;923;p16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" name="Google Shape;928;p16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" name="Google Shape;933;p16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" name="Google Shape;934;p16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9" name="Google Shape;939;p16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0" name="Google Shape;940;p16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1" name="Google Shape;941;p16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" name="Google Shape;946;p16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7" name="Google Shape;947;p16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8" name="Google Shape;948;p166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9" name="Google Shape;949;p166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" name="Google Shape;954;p16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" name="Google Shape;955;p16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6" name="Google Shape;956;p167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167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167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" name="Google Shape;963;p16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4" name="Google Shape;964;p16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5" name="Google Shape;965;p168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6" name="Google Shape;966;p168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1" name="Google Shape;971;p16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2" name="Google Shape;972;p16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3" name="Google Shape;973;p169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8" name="Google Shape;978;p17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17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0" name="Google Shape;980;p170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1" name="Google Shape;981;p170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6" name="Google Shape;986;p17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7" name="Google Shape;987;p17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8" name="Google Shape;988;p171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9" name="Google Shape;989;p171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0" name="Google Shape;990;p171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" name="Google Shape;995;p17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6" name="Google Shape;996;p17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7" name="Google Shape;997;p172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8" name="Google Shape;998;p172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9" name="Google Shape;999;p172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0" name="Google Shape;1000;p172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" name="Google Shape;1005;p17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6" name="Google Shape;1006;p17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7" name="Google Shape;1007;p173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8" name="Google Shape;1008;p173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9" name="Google Shape;1009;p173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" name="Google Shape;1014;p17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5" name="Google Shape;1015;p17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" name="Google Shape;1016;p174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7" name="Google Shape;1017;p174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2" name="Google Shape;1022;p17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3" name="Google Shape;1023;p17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4" name="Google Shape;1024;p17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Google Shape;1025;p175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Google Shape;1030;p17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17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2" name="Google Shape;1032;p176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3" name="Google Shape;1033;p176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" name="Google Shape;1038;p17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9" name="Google Shape;1039;p17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0" name="Google Shape;1040;p177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" name="Google Shape;1045;p17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6" name="Google Shape;1046;p17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Google Shape;1051;p17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2" name="Google Shape;1052;p17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Google Shape;1053;p17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Google Shape;1058;p18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9" name="Google Shape;1059;p18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0" name="Google Shape;1060;p18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1" name="Google Shape;1061;p180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6" name="Google Shape;1066;p18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7" name="Google Shape;1067;p18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8" name="Google Shape;1068;p181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9" name="Google Shape;1069;p181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0" name="Google Shape;1070;p181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Google Shape;1075;p18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6" name="Google Shape;1076;p18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7" name="Google Shape;1077;p182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8" name="Google Shape;1078;p182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9" name="Google Shape;1079;p182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0" name="Google Shape;1080;p182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Google Shape;1085;p18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" name="Google Shape;1086;p18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7" name="Google Shape;1087;p183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8" name="Google Shape;1088;p183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9" name="Google Shape;1089;p183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Google Shape;1094;p18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5" name="Google Shape;1095;p18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6" name="Google Shape;1096;p18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7" name="Google Shape;1097;p184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18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3" name="Google Shape;1103;p18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4" name="Google Shape;1104;p18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5" name="Google Shape;1105;p185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6" name="Google Shape;1106;p185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Google Shape;1111;p18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2" name="Google Shape;1112;p18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3" name="Google Shape;1113;p186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4" name="Google Shape;1114;p186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5" name="Google Shape;1115;p186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" name="Google Shape;1116;p186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1" name="Google Shape;1121;p18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2" name="Google Shape;1122;p18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3" name="Google Shape;1123;p187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4" name="Google Shape;1124;p187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5" name="Google Shape;1125;p187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6" name="Google Shape;1126;p187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7" name="Google Shape;1127;p187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18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3" name="Google Shape;1133;p18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4" name="Google Shape;1134;p188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5" name="Google Shape;1135;p188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6" name="Google Shape;1136;p188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7" name="Google Shape;1137;p188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" name="Google Shape;1142;p18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3" name="Google Shape;1143;p18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4" name="Google Shape;1144;p18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5" name="Google Shape;1145;p189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6" name="Google Shape;1146;p189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1" name="Google Shape;1151;p19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2" name="Google Shape;1152;p19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3" name="Google Shape;1153;p19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4" name="Google Shape;1154;p190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5" name="Google Shape;1155;p190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" name="Google Shape;1160;p19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1" name="Google Shape;1161;p19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2" name="Google Shape;1162;p191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3" name="Google Shape;1163;p191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4" name="Google Shape;1164;p191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" name="Google Shape;1169;p19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0" name="Google Shape;1170;p19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1" name="Google Shape;1171;p192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" name="Google Shape;1172;p192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" name="Google Shape;1177;p19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" name="Google Shape;1178;p19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9" name="Google Shape;1179;p193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4" name="Google Shape;1184;p19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5" name="Google Shape;1185;p19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6" name="Google Shape;1186;p19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Google Shape;1191;p19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2" name="Google Shape;1192;p19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3" name="Google Shape;1193;p19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" name="Google Shape;1198;p19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" name="Google Shape;1199;p19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0" name="Google Shape;1200;p196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5" name="Google Shape;1205;p19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6" name="Google Shape;1206;p19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7" name="Google Shape;1207;p197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2" name="Google Shape;1212;p19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3" name="Google Shape;1213;p19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4" name="Google Shape;1214;p198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Google Shape;1219;p19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0" name="Google Shape;1220;p19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1" name="Google Shape;1221;p19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" name="Google Shape;1226;p20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7" name="Google Shape;1227;p20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" name="Google Shape;1232;p20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7" name="Google Shape;1237;p20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7" name="Google Shape;1247;p20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8" name="Google Shape;1248;p20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9" name="Google Shape;1249;p204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0" name="Google Shape;1250;p204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1" name="Google Shape;1251;p204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2" name="Google Shape;1252;p204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3" name="Google Shape;1253;p204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4" name="Google Shape;1254;p204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5" name="Google Shape;1255;p20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6" name="Google Shape;1256;p204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7" name="Google Shape;1257;p204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8" name="Google Shape;1258;p204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9" name="Google Shape;1259;p204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0" name="Google Shape;1260;p204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1" name="Google Shape;1261;p204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6" name="Google Shape;1266;p20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7" name="Google Shape;1267;p20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8" name="Google Shape;1268;p20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9" name="Google Shape;1269;p205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0" name="Google Shape;1270;p205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1" name="Google Shape;1271;p205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2" name="Google Shape;1272;p205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3" name="Google Shape;1273;p205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4" name="Google Shape;1274;p20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5" name="Google Shape;1275;p205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6" name="Google Shape;1276;p205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7" name="Google Shape;1277;p205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8" name="Google Shape;1278;p205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9" name="Google Shape;1279;p205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0" name="Google Shape;1280;p205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7" name="Google Shape;197;p43"/>
          <p:cNvCxnSpPr/>
          <p:nvPr/>
        </p:nvCxnSpPr>
        <p:spPr>
          <a:xfrm>
            <a:off x="55626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3"/>
          <p:cNvCxnSpPr/>
          <p:nvPr/>
        </p:nvCxnSpPr>
        <p:spPr>
          <a:xfrm>
            <a:off x="3657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3"/>
          <p:cNvCxnSpPr/>
          <p:nvPr/>
        </p:nvCxnSpPr>
        <p:spPr>
          <a:xfrm>
            <a:off x="45720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3"/>
          <p:cNvCxnSpPr/>
          <p:nvPr/>
        </p:nvCxnSpPr>
        <p:spPr>
          <a:xfrm>
            <a:off x="41148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3"/>
          <p:cNvCxnSpPr/>
          <p:nvPr/>
        </p:nvCxnSpPr>
        <p:spPr>
          <a:xfrm>
            <a:off x="5038725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3"/>
          <p:cNvCxnSpPr/>
          <p:nvPr/>
        </p:nvCxnSpPr>
        <p:spPr>
          <a:xfrm>
            <a:off x="38862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3"/>
          <p:cNvCxnSpPr/>
          <p:nvPr/>
        </p:nvCxnSpPr>
        <p:spPr>
          <a:xfrm>
            <a:off x="43434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3"/>
          <p:cNvCxnSpPr/>
          <p:nvPr/>
        </p:nvCxnSpPr>
        <p:spPr>
          <a:xfrm>
            <a:off x="4800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3"/>
          <p:cNvCxnSpPr/>
          <p:nvPr/>
        </p:nvCxnSpPr>
        <p:spPr>
          <a:xfrm>
            <a:off x="529552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43"/>
          <p:cNvCxnSpPr/>
          <p:nvPr/>
        </p:nvCxnSpPr>
        <p:spPr>
          <a:xfrm>
            <a:off x="3638550" y="9318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43"/>
          <p:cNvCxnSpPr/>
          <p:nvPr/>
        </p:nvCxnSpPr>
        <p:spPr>
          <a:xfrm>
            <a:off x="3638550" y="25622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43"/>
          <p:cNvCxnSpPr/>
          <p:nvPr/>
        </p:nvCxnSpPr>
        <p:spPr>
          <a:xfrm>
            <a:off x="3638550" y="4210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43"/>
          <p:cNvCxnSpPr/>
          <p:nvPr/>
        </p:nvCxnSpPr>
        <p:spPr>
          <a:xfrm>
            <a:off x="3638550" y="1762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43"/>
          <p:cNvCxnSpPr/>
          <p:nvPr/>
        </p:nvCxnSpPr>
        <p:spPr>
          <a:xfrm>
            <a:off x="3638550" y="21622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3638550" y="13430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>
            <a:off x="3638550" y="11335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3"/>
          <p:cNvCxnSpPr/>
          <p:nvPr/>
        </p:nvCxnSpPr>
        <p:spPr>
          <a:xfrm>
            <a:off x="3638550" y="15526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43"/>
          <p:cNvCxnSpPr/>
          <p:nvPr/>
        </p:nvCxnSpPr>
        <p:spPr>
          <a:xfrm>
            <a:off x="3638550" y="1962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43"/>
          <p:cNvCxnSpPr/>
          <p:nvPr/>
        </p:nvCxnSpPr>
        <p:spPr>
          <a:xfrm>
            <a:off x="3638550" y="2371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43"/>
          <p:cNvCxnSpPr/>
          <p:nvPr/>
        </p:nvCxnSpPr>
        <p:spPr>
          <a:xfrm>
            <a:off x="3638550" y="33957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43"/>
          <p:cNvCxnSpPr/>
          <p:nvPr/>
        </p:nvCxnSpPr>
        <p:spPr>
          <a:xfrm>
            <a:off x="3638550" y="37958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43"/>
          <p:cNvCxnSpPr/>
          <p:nvPr/>
        </p:nvCxnSpPr>
        <p:spPr>
          <a:xfrm>
            <a:off x="3638550" y="29957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43"/>
          <p:cNvCxnSpPr/>
          <p:nvPr/>
        </p:nvCxnSpPr>
        <p:spPr>
          <a:xfrm>
            <a:off x="3638550" y="27671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43"/>
          <p:cNvCxnSpPr/>
          <p:nvPr/>
        </p:nvCxnSpPr>
        <p:spPr>
          <a:xfrm>
            <a:off x="3638550" y="3186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43"/>
          <p:cNvCxnSpPr/>
          <p:nvPr/>
        </p:nvCxnSpPr>
        <p:spPr>
          <a:xfrm>
            <a:off x="3638550" y="3595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43"/>
          <p:cNvCxnSpPr/>
          <p:nvPr/>
        </p:nvCxnSpPr>
        <p:spPr>
          <a:xfrm>
            <a:off x="3638550" y="40053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2</a:t>
            </a:r>
            <a:r>
              <a:rPr lang="en" baseline="30000"/>
              <a:t>3</a:t>
            </a:r>
            <a:endParaRPr baseline="300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0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baseline="300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" name="Google Shape;1305;p210"/>
          <p:cNvGraphicFramePr/>
          <p:nvPr/>
        </p:nvGraphicFramePr>
        <p:xfrm>
          <a:off x="3040600" y="777175"/>
          <a:ext cx="30628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6" name="Google Shape;1306;p210"/>
          <p:cNvGraphicFramePr/>
          <p:nvPr/>
        </p:nvGraphicFramePr>
        <p:xfrm>
          <a:off x="15092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7" name="Google Shape;1307;p210"/>
          <p:cNvGraphicFramePr/>
          <p:nvPr/>
        </p:nvGraphicFramePr>
        <p:xfrm>
          <a:off x="7435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8" name="Google Shape;1308;p210"/>
          <p:cNvGraphicFramePr/>
          <p:nvPr/>
        </p:nvGraphicFramePr>
        <p:xfrm>
          <a:off x="3606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9" name="Google Shape;1309;p210"/>
          <p:cNvGraphicFramePr/>
          <p:nvPr/>
        </p:nvGraphicFramePr>
        <p:xfrm>
          <a:off x="15092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0" name="Google Shape;1310;p210"/>
          <p:cNvGraphicFramePr/>
          <p:nvPr/>
        </p:nvGraphicFramePr>
        <p:xfrm>
          <a:off x="30406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" name="Google Shape;1311;p210"/>
          <p:cNvGraphicFramePr/>
          <p:nvPr/>
        </p:nvGraphicFramePr>
        <p:xfrm>
          <a:off x="26577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2" name="Google Shape;1312;p210"/>
          <p:cNvGraphicFramePr/>
          <p:nvPr/>
        </p:nvGraphicFramePr>
        <p:xfrm>
          <a:off x="38063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3" name="Google Shape;1313;p210"/>
          <p:cNvGraphicFramePr/>
          <p:nvPr/>
        </p:nvGraphicFramePr>
        <p:xfrm>
          <a:off x="61034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210"/>
          <p:cNvGraphicFramePr/>
          <p:nvPr/>
        </p:nvGraphicFramePr>
        <p:xfrm>
          <a:off x="53377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5" name="Google Shape;1315;p210"/>
          <p:cNvGraphicFramePr/>
          <p:nvPr/>
        </p:nvGraphicFramePr>
        <p:xfrm>
          <a:off x="49548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6" name="Google Shape;1316;p210"/>
          <p:cNvGraphicFramePr/>
          <p:nvPr/>
        </p:nvGraphicFramePr>
        <p:xfrm>
          <a:off x="61034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7" name="Google Shape;1317;p210"/>
          <p:cNvGraphicFramePr/>
          <p:nvPr/>
        </p:nvGraphicFramePr>
        <p:xfrm>
          <a:off x="76348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8" name="Google Shape;1318;p210"/>
          <p:cNvGraphicFramePr/>
          <p:nvPr/>
        </p:nvGraphicFramePr>
        <p:xfrm>
          <a:off x="72519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9" name="Google Shape;1319;p210"/>
          <p:cNvGraphicFramePr/>
          <p:nvPr/>
        </p:nvGraphicFramePr>
        <p:xfrm>
          <a:off x="84005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89C5B6-DC32-3DE6-F18D-AD7EA58C4B3E}"/>
              </a:ext>
            </a:extLst>
          </p:cNvPr>
          <p:cNvSpPr txBox="1"/>
          <p:nvPr/>
        </p:nvSpPr>
        <p:spPr>
          <a:xfrm>
            <a:off x="173581" y="125575"/>
            <a:ext cx="1413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numbers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rows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* 3 = 24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height = log(n)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width = 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 log(n)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</a:t>
            </a:r>
            <a:r>
              <a:rPr lang="en"/>
              <a:t> 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 baseline="300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</a:t>
            </a:r>
            <a:r>
              <a:rPr lang="en"/>
              <a:t> log </a:t>
            </a:r>
            <a:r>
              <a:rPr lang="en" i="1"/>
              <a:t>n</a:t>
            </a:r>
            <a:endParaRPr i="1" baseline="300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" name="Google Shape;1349;p216"/>
          <p:cNvGraphicFramePr/>
          <p:nvPr/>
        </p:nvGraphicFramePr>
        <p:xfrm>
          <a:off x="3040600" y="777175"/>
          <a:ext cx="30628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0" name="Google Shape;1350;p216"/>
          <p:cNvGraphicFramePr/>
          <p:nvPr/>
        </p:nvGraphicFramePr>
        <p:xfrm>
          <a:off x="15092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1" name="Google Shape;1351;p216"/>
          <p:cNvGraphicFramePr/>
          <p:nvPr/>
        </p:nvGraphicFramePr>
        <p:xfrm>
          <a:off x="7435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2" name="Google Shape;1352;p216"/>
          <p:cNvGraphicFramePr/>
          <p:nvPr/>
        </p:nvGraphicFramePr>
        <p:xfrm>
          <a:off x="3606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3" name="Google Shape;1353;p216"/>
          <p:cNvGraphicFramePr/>
          <p:nvPr/>
        </p:nvGraphicFramePr>
        <p:xfrm>
          <a:off x="15092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4" name="Google Shape;1354;p216"/>
          <p:cNvGraphicFramePr/>
          <p:nvPr/>
        </p:nvGraphicFramePr>
        <p:xfrm>
          <a:off x="30406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" name="Google Shape;1355;p216"/>
          <p:cNvGraphicFramePr/>
          <p:nvPr/>
        </p:nvGraphicFramePr>
        <p:xfrm>
          <a:off x="26577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6" name="Google Shape;1356;p216"/>
          <p:cNvGraphicFramePr/>
          <p:nvPr/>
        </p:nvGraphicFramePr>
        <p:xfrm>
          <a:off x="38063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" name="Google Shape;1357;p216"/>
          <p:cNvGraphicFramePr/>
          <p:nvPr/>
        </p:nvGraphicFramePr>
        <p:xfrm>
          <a:off x="61034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8" name="Google Shape;1358;p216"/>
          <p:cNvGraphicFramePr/>
          <p:nvPr/>
        </p:nvGraphicFramePr>
        <p:xfrm>
          <a:off x="53377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9" name="Google Shape;1359;p216"/>
          <p:cNvGraphicFramePr/>
          <p:nvPr/>
        </p:nvGraphicFramePr>
        <p:xfrm>
          <a:off x="49548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" name="Google Shape;1360;p216"/>
          <p:cNvGraphicFramePr/>
          <p:nvPr/>
        </p:nvGraphicFramePr>
        <p:xfrm>
          <a:off x="61034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1" name="Google Shape;1361;p216"/>
          <p:cNvGraphicFramePr/>
          <p:nvPr/>
        </p:nvGraphicFramePr>
        <p:xfrm>
          <a:off x="76348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2" name="Google Shape;1362;p216"/>
          <p:cNvGraphicFramePr/>
          <p:nvPr/>
        </p:nvGraphicFramePr>
        <p:xfrm>
          <a:off x="72519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" name="Google Shape;1363;p216"/>
          <p:cNvGraphicFramePr/>
          <p:nvPr/>
        </p:nvGraphicFramePr>
        <p:xfrm>
          <a:off x="84005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217" descr="Adapted from https://www.youtube.com/watch?v=ZZuD6iUe3Pc." title="Visualization and Comparison of Sorting Algorithms - Rando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44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Visit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cs50.ly/screen</a:t>
            </a:r>
            <a:r>
              <a:rPr lang="en" sz="1700">
                <a:solidFill>
                  <a:schemeClr val="dk1"/>
                </a:solidFill>
              </a:rPr>
              <a:t> to view projector on your laptop and ask questions via chat.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you didn't get a </a:t>
            </a:r>
            <a:r>
              <a:rPr lang="en" sz="1700" b="1">
                <a:solidFill>
                  <a:schemeClr val="dk1"/>
                </a:solidFill>
              </a:rPr>
              <a:t>rubber duck</a:t>
            </a:r>
            <a:r>
              <a:rPr lang="en" sz="1700">
                <a:solidFill>
                  <a:schemeClr val="dk1"/>
                </a:solidFill>
              </a:rPr>
              <a:t> 🦆 last week, ask Carter during break or after class!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Brownies</a:t>
            </a:r>
            <a:r>
              <a:rPr lang="en" sz="1700">
                <a:solidFill>
                  <a:schemeClr val="dk1"/>
                </a:solidFill>
              </a:rPr>
              <a:t> for snacks today!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CS50 Lunch this Friday but yes next week.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learn about "prompt engineering," register for </a:t>
            </a:r>
            <a:r>
              <a:rPr lang="en" sz="1700" b="1">
                <a:solidFill>
                  <a:schemeClr val="dk1"/>
                </a:solidFill>
              </a:rPr>
              <a:t>Ready Player 50</a:t>
            </a:r>
            <a:r>
              <a:rPr lang="en" sz="1700">
                <a:solidFill>
                  <a:schemeClr val="dk1"/>
                </a:solidFill>
              </a:rPr>
              <a:t>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cs50.ly/register</a:t>
            </a:r>
            <a:r>
              <a:rPr lang="en" sz="1700">
                <a:solidFill>
                  <a:schemeClr val="dk1"/>
                </a:solidFill>
              </a:rPr>
              <a:t>!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lang="en" sz="1700" b="1">
                <a:solidFill>
                  <a:schemeClr val="dk1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during break or after class!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45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46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47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3" name="Google Shape;243;p47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7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7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7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7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7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8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[4]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[5]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5" name="Google Shape;255;p48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8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4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[4]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[5]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Google Shape;267;p49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9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9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9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9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9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9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" name="Google Shape;285;p5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3" name="Google Shape;293;p5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4" name="Google Shape;294;p52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2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2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2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2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2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 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5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9" name="Google Shape;309;p53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3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3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3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3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3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3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321" name="Google Shape;321;p5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emoji coming soon!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3350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doors[0] through doors[middle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doors[middle + 1] through doors[n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7" name="Google Shape;397;p69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p69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0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70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6" name="Google Shape;406;p70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407" name="Google Shape;407;p70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408" name="Google Shape;408;p70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1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Google Shape;415;p71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7" name="Google Shape;417;p71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71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2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72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72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8" name="Google Shape;428;p72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3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5" name="Google Shape;435;p73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73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8" name="Google Shape;438;p73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4" name="Google Shape;444;p7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6" name="Google Shape;446;p74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/>
              <a:t>O</a:t>
            </a:r>
            <a:endParaRPr sz="60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65FFF-26F1-CA45-4E39-35BD87A9FA53}"/>
              </a:ext>
            </a:extLst>
          </p:cNvPr>
          <p:cNvSpPr txBox="1"/>
          <p:nvPr/>
        </p:nvSpPr>
        <p:spPr>
          <a:xfrm>
            <a:off x="619932" y="557939"/>
            <a:ext cx="114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Worst case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F133-8289-FFA7-2646-960C2E5B537E}"/>
              </a:ext>
            </a:extLst>
          </p:cNvPr>
          <p:cNvSpPr txBox="1"/>
          <p:nvPr/>
        </p:nvSpPr>
        <p:spPr>
          <a:xfrm>
            <a:off x="1180972" y="1215067"/>
            <a:ext cx="4943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how long to take for everyone to shake hands?</a:t>
            </a:r>
          </a:p>
          <a:p>
            <a:r>
              <a:rPr lang="en-US" dirty="0">
                <a:solidFill>
                  <a:srgbClr val="FFFF00"/>
                </a:solidFill>
              </a:rPr>
              <a:t>n people doing n things is O(n</a:t>
            </a:r>
            <a:r>
              <a:rPr lang="en-US" baseline="30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each n person must shake hands with (n-1) others so n(n-1)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think algorithmically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Ω</a:t>
            </a:r>
            <a:endParaRPr sz="6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F3C74-D854-007F-4DC0-A265CEF3CE18}"/>
              </a:ext>
            </a:extLst>
          </p:cNvPr>
          <p:cNvSpPr txBox="1"/>
          <p:nvPr/>
        </p:nvSpPr>
        <p:spPr>
          <a:xfrm>
            <a:off x="619932" y="557939"/>
            <a:ext cx="114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Best case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Θ</a:t>
            </a:r>
            <a:endParaRPr sz="6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0A5F-D0CC-F707-EEED-931B639926F4}"/>
              </a:ext>
            </a:extLst>
          </p:cNvPr>
          <p:cNvSpPr txBox="1"/>
          <p:nvPr/>
        </p:nvSpPr>
        <p:spPr>
          <a:xfrm>
            <a:off x="619931" y="557939"/>
            <a:ext cx="302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When worst  case is also best case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17AD1-8D55-7611-ED51-18EF63E72F60}"/>
              </a:ext>
            </a:extLst>
          </p:cNvPr>
          <p:cNvSpPr txBox="1"/>
          <p:nvPr/>
        </p:nvSpPr>
        <p:spPr>
          <a:xfrm>
            <a:off x="1140675" y="2634712"/>
            <a:ext cx="168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counting everyone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manual.cs50.io/#string.h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strcmp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people[]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54" name="Google Shape;554;p9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6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61" name="Google Shape;561;p9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7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68" name="Google Shape;568;p9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8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75" name="Google Shape;575;p9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76" name="Google Shape;576;p98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9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3" name="Google Shape;583;p9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4" name="Google Shape;584;p99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99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01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97" name="Google Shape;597;p10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98" name="Google Shape;598;p101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101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" name="Google Shape;624;p106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" name="Google Shape;625;p106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06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6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6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6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6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6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r>
              <a:rPr lang="en">
                <a:solidFill>
                  <a:srgbClr val="FFFFFF"/>
                </a:solidFill>
              </a:rPr>
              <a:t> + ...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 n)/2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–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– 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4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7254138" y="2851275"/>
            <a:ext cx="1176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log</a:t>
            </a:r>
            <a:r>
              <a:rPr lang="en" sz="2400" baseline="-250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" name="Google Shape;695;p11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" name="Google Shape;696;p119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19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19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19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9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19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19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A2CB0-5C2C-63E2-70A1-D75E4EDAE3E9}"/>
              </a:ext>
            </a:extLst>
          </p:cNvPr>
          <p:cNvSpPr txBox="1"/>
          <p:nvPr/>
        </p:nvSpPr>
        <p:spPr>
          <a:xfrm>
            <a:off x="2160464" y="1884594"/>
            <a:ext cx="340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(n-1) since last one must be in right spot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AA69D-5EDE-B2C6-4FB1-2F384EC8169D}"/>
              </a:ext>
            </a:extLst>
          </p:cNvPr>
          <p:cNvSpPr txBox="1"/>
          <p:nvPr/>
        </p:nvSpPr>
        <p:spPr>
          <a:xfrm>
            <a:off x="3267043" y="2228656"/>
            <a:ext cx="150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1 to (n-1) is (n-1)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FFFF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3382</Words>
  <Application>Microsoft Office PowerPoint</Application>
  <PresentationFormat>On-screen Show (16:9)</PresentationFormat>
  <Paragraphs>1204</Paragraphs>
  <Slides>190</Slides>
  <Notes>190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190</vt:i4>
      </vt:variant>
    </vt:vector>
  </HeadingPairs>
  <TitlesOfParts>
    <vt:vector size="194" baseType="lpstr">
      <vt:lpstr>Arial</vt:lpstr>
      <vt:lpstr>Consolas</vt:lpstr>
      <vt:lpstr>Simple Dark</vt:lpstr>
      <vt:lpstr>Simple Dark</vt:lpstr>
      <vt:lpstr>PowerPoint Presentation</vt:lpstr>
      <vt:lpstr>This is CS50</vt:lpstr>
      <vt:lpstr>new emoji coming soon!</vt:lpstr>
      <vt:lpstr>PowerPoint Presentation</vt:lpstr>
      <vt:lpstr>learn how to think algorithmically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algorithm</vt:lpstr>
      <vt:lpstr>linear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</vt:lpstr>
      <vt:lpstr>PowerPoint Presentation</vt:lpstr>
      <vt:lpstr>PowerPoint Presentation</vt:lpstr>
      <vt:lpstr>PowerPoint Presentation</vt:lpstr>
      <vt:lpstr>PowerPoint Presentation</vt:lpstr>
      <vt:lpstr>running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</vt:lpstr>
      <vt:lpstr>PowerPoint Presentation</vt:lpstr>
      <vt:lpstr>PowerPoint Presentation</vt:lpstr>
      <vt:lpstr>PowerPoint Presentation</vt:lpstr>
      <vt:lpstr>Ω</vt:lpstr>
      <vt:lpstr>PowerPoint Presentation</vt:lpstr>
      <vt:lpstr>PowerPoint Presentation</vt:lpstr>
      <vt:lpstr>PowerPoint Presentation</vt:lpstr>
      <vt:lpstr>Θ</vt:lpstr>
      <vt:lpstr>PowerPoint Presentation</vt:lpstr>
      <vt:lpstr>linear search</vt:lpstr>
      <vt:lpstr>string.h</vt:lpstr>
      <vt:lpstr>manual.cs50.io/#string.h</vt:lpstr>
      <vt:lpstr>strcmp</vt:lpstr>
      <vt:lpstr>data structures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7  2  5  4  1  6  0  3</vt:lpstr>
      <vt:lpstr>selection sort</vt:lpstr>
      <vt:lpstr>7  2  5  4  1  6  0  3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</vt:lpstr>
      <vt:lpstr>7  2  5  4  1  6  0  3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google.com/search?q=recursion </vt:lpstr>
      <vt:lpstr>merge sort</vt:lpstr>
      <vt:lpstr>PowerPoint Presentation</vt:lpstr>
      <vt:lpstr>PowerPoint Presentation</vt:lpstr>
      <vt:lpstr>PowerPoint Presentation</vt:lpstr>
      <vt:lpstr>1  3  4  6        0  2  5  7</vt:lpstr>
      <vt:lpstr>PowerPoint Presentation</vt:lpstr>
      <vt:lpstr>6  3  4  1  5  2  7  0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log2 n</vt:lpstr>
      <vt:lpstr>log2 8</vt:lpstr>
      <vt:lpstr>log2 23</vt:lpstr>
      <vt:lpstr>3</vt:lpstr>
      <vt:lpstr>PowerPoint Presentation</vt:lpstr>
      <vt:lpstr>n log2 n</vt:lpstr>
      <vt:lpstr>n log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5</cp:revision>
  <dcterms:modified xsi:type="dcterms:W3CDTF">2024-06-20T04:28:16Z</dcterms:modified>
</cp:coreProperties>
</file>