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94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  <p:sldId id="386" r:id="rId129"/>
    <p:sldId id="387" r:id="rId130"/>
    <p:sldId id="388" r:id="rId131"/>
    <p:sldId id="389" r:id="rId132"/>
    <p:sldId id="390" r:id="rId133"/>
    <p:sldId id="391" r:id="rId134"/>
    <p:sldId id="392" r:id="rId135"/>
    <p:sldId id="393" r:id="rId136"/>
    <p:sldId id="394" r:id="rId137"/>
    <p:sldId id="395" r:id="rId138"/>
    <p:sldId id="396" r:id="rId139"/>
    <p:sldId id="397" r:id="rId140"/>
    <p:sldId id="398" r:id="rId141"/>
    <p:sldId id="399" r:id="rId142"/>
    <p:sldId id="400" r:id="rId143"/>
    <p:sldId id="401" r:id="rId144"/>
    <p:sldId id="402" r:id="rId145"/>
    <p:sldId id="403" r:id="rId146"/>
    <p:sldId id="404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19" r:id="rId162"/>
    <p:sldId id="420" r:id="rId163"/>
    <p:sldId id="421" r:id="rId164"/>
    <p:sldId id="422" r:id="rId165"/>
    <p:sldId id="423" r:id="rId166"/>
    <p:sldId id="424" r:id="rId167"/>
    <p:sldId id="425" r:id="rId168"/>
    <p:sldId id="426" r:id="rId169"/>
    <p:sldId id="427" r:id="rId170"/>
    <p:sldId id="428" r:id="rId171"/>
    <p:sldId id="429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37" r:id="rId180"/>
    <p:sldId id="438" r:id="rId181"/>
    <p:sldId id="439" r:id="rId182"/>
    <p:sldId id="440" r:id="rId183"/>
    <p:sldId id="441" r:id="rId184"/>
    <p:sldId id="442" r:id="rId185"/>
    <p:sldId id="443" r:id="rId186"/>
    <p:sldId id="444" r:id="rId187"/>
    <p:sldId id="445" r:id="rId188"/>
    <p:sldId id="446" r:id="rId189"/>
    <p:sldId id="447" r:id="rId190"/>
    <p:sldId id="448" r:id="rId191"/>
    <p:sldId id="450" r:id="rId192"/>
    <p:sldId id="449" r:id="rId19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2DE27F-DE3A-42F7-AFC8-2C567120A2B7}">
  <a:tblStyle styleId="{5D2DE27F-DE3A-42F7-AFC8-2C567120A2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5" d="100"/>
          <a:sy n="205" d="100"/>
        </p:scale>
        <p:origin x="52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presProps" Target="presProps.xml"/><Relationship Id="rId190" Type="http://schemas.openxmlformats.org/officeDocument/2006/relationships/slide" Target="slides/slide188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viewProps" Target="viewProps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theme" Target="theme/theme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tableStyles" Target="tableStyles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us/app/contacts/id1069512615#?platform=iphon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intendo.fandom.com/wiki/Nintendo_characters#Mario_series_(including_sub-franchises)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ZuD6iUe3Pc" TargetMode="External"/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education.com/watch?v=3WDWH59k1q4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525443481522247447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5ed590c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5ed590c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Reload codespace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Uncheck VS Code tabs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3063c11d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3063c11d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edc48ccb89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edc48ccb89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9976d39bb8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9976d39bb8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9976d39bb8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9976d39bb8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9976d39bb8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9976d39bb8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9976d39bb8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9976d39bb8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9976d39bb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9976d39bb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976d39bb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976d39bb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9976d39bb8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9976d39bb8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55ed590c85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55ed590c85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9976d39bb8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9976d39bb8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3063c11d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3063c11d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9976d39bb8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9976d39bb8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976d39bb8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976d39bb8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615cd08dea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615cd08dea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edc48ccb8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edc48ccb8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edc48ccb8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edc48ccb8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9976d39bb8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9976d39bb8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9976d39bb8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9976d39bb8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9976d39bb8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9976d39bb8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9976d39bb8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9976d39bb8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9976d39bb8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9976d39bb8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3063c11d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3063c11d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615cd08c5b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615cd08c5b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http://ian-albert.com/games/super_mario_bros_maps/</a:t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615cd08c5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615cd08c5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iteration.c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615cd08c5b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615cd08c5b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615cd08c5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615cd08c5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615cd08c5b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615cd08c5b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615cd08c5b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615cd08c5b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recursion{0,1}.c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55ed590c85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55ed590c85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9976d39bb8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9976d39bb8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615bc47d73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615bc47d73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9976d39bb8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9976d39bb8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3063c11d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3063c11d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9976d39bb8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9976d39bb8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f0f81ef8e0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f0f81ef8e0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shelves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9976d39bb8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9976d39bb8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https://www.cs.usfca.edu/~galles/visualization/ComparisonSort.html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83063c11d6_0_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83063c11d6_0_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shelves</a:t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83063c11d6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83063c11d6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83063c11d6_0_9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83063c11d6_0_9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283063c11d6_0_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283063c11d6_0_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83063c11d6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83063c11d6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83063c11d6_0_9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83063c11d6_0_9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83063c11d6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283063c11d6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5ed590c8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5ed590c8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https://apps.apple.com/us/app/contacts/id1069512615#?platform=iphone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Week 0, intuitive algorithms…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Harvard</a:t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83063c11d6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83063c11d6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283063c11d6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283063c11d6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83063c11d6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83063c11d6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83063c11d6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83063c11d6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283063c11d6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283063c11d6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83063c11d6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83063c11d6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83063c11d6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283063c11d6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83063c11d6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283063c11d6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83063c11d6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283063c11d6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83063c11d6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283063c11d6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3063c11d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3063c11d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https://nintendo.fandom.com/wiki/Nintendo_characters#Mario_series_(including_sub-franchises)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283063c11d6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283063c11d6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83063c11d6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83063c11d6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283063c11d6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283063c11d6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283063c11d6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283063c11d6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83063c11d6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83063c11d6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283063c11d6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283063c11d6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83063c11d6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283063c11d6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83063c11d6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283063c11d6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83063c11d6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283063c11d6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283063c11d6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283063c11d6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3063c11d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3063c11d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283063c11d6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283063c11d6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283063c11d6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283063c11d6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283063c11d6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283063c11d6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83063c11d6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283063c11d6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283063c11d6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283063c11d6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283063c11d6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283063c11d6_0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283063c11d6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283063c11d6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83063c11d6_0_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283063c11d6_0_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283063c11d6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283063c11d6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283063c11d6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283063c11d6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5ed590c8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5ed590c8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283063c11d6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283063c11d6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83063c11d6_0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83063c11d6_0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83063c11d6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283063c11d6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283063c11d6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283063c11d6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283063c11d6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283063c11d6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615cd08c5b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615cd08c5b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283063c11d6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283063c11d6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283c13df276_1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283c13df276_1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283063c11d6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283063c11d6_0_1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283063c11d6_0_1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283063c11d6_0_1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5ed590c8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5ed590c85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83063c11d6_0_1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83063c11d6_0_1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83063c11d6_0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283063c11d6_0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283c13df276_1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283c13df276_1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283063c11d6_0_1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283063c11d6_0_1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283063c11d6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283063c11d6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15cd08c5b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15cd08c5b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615cd08c5b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615cd08c5b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615cd08c5b_2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615cd08c5b_2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283c13df276_1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283c13df276_1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615cd08c5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615cd08c5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https://www.youtube.com/watch?v=ZZuD6iUe3Pc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https://www.youtubeeducation.com/watch?v=3WDWH59k1q4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5ed590c85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55ed590c85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55ed590c8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155ed590c8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Reload codespace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Uncheck VS Code tabs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5ed590c8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5ed590c8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5ed590c8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55ed590c85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5ed590c85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5ed590c85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5ed590c85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55ed590c85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5ed590c85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55ed590c85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5ed590c85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55ed590c85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5ed590c85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55ed590c85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5ed590c85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5ed590c85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55ed590c85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55ed590c85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55ed590c85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55ed590c85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55ed590c85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55ed590c85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3c13df276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3c13df276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5ed590c8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55ed590c8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20  500  10  </a:t>
            </a:r>
            <a:r>
              <a:rPr lang="en"/>
              <a:t>5  100  </a:t>
            </a:r>
            <a:r>
              <a:rPr lang="en">
                <a:solidFill>
                  <a:schemeClr val="dk1"/>
                </a:solidFill>
              </a:rPr>
              <a:t>1  </a:t>
            </a:r>
            <a:r>
              <a:rPr lang="en" b="1">
                <a:solidFill>
                  <a:schemeClr val="dk1"/>
                </a:solidFill>
              </a:rPr>
              <a:t>50</a:t>
            </a:r>
            <a:endParaRPr b="1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55ed590c8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55ed590c8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55ed590c85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55ed590c85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55ed590c85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55ed590c85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55ed590c8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55ed590c8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55ed590c85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55ed590c85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https://www.pinterest.com/pin/525443481522247447/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5ed590c85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5ed590c85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1  5  10  20  </a:t>
            </a:r>
            <a:r>
              <a:rPr lang="en" b="1">
                <a:solidFill>
                  <a:schemeClr val="dk1"/>
                </a:solidFill>
              </a:rPr>
              <a:t>50</a:t>
            </a:r>
            <a:r>
              <a:rPr lang="en">
                <a:solidFill>
                  <a:schemeClr val="dk1"/>
                </a:solidFill>
              </a:rPr>
              <a:t>  100  500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55ed590c85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55ed590c85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5ed590c85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5ed590c85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55ed590c85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55ed590c85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5ed590c8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5ed590c8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Reload codespace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Uncheck VS Code tabs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5ed590c85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5ed590c85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976d39bb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976d39bb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9976d39bb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9976d39bb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976d39bb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9976d39bb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976d39bb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9976d39bb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9976d39bb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9976d39bb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9976d39bb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9976d39bb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976d39bb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976d39bb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55ed590c85_0_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55ed590c85_0_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976d39bb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976d39bb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linear? binary?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063c11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3063c11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5ed590c85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5ed590c85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5ed590c85_0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5ed590c85_0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99ff46a780_26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99ff46a780_26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9976d39bb8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9976d39bb8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linear? binary?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9976d39bb8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9976d39bb8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55ed590c85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55ed590c85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55ed590c85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55ed590c85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55ed590c85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55ed590c85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55ed590c85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55ed590c85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search{0,1}.c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83063c11d6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83063c11d6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3063c11d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3063c11d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83063c11d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83063c11d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83063c11d6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83063c11d6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phonebook0.c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99ff46a780_2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99ff46a780_26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15cd08c5b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615cd08c5b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61549dec7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61549dec7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1549dec78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61549dec78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phonebook1.c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we'll see a way to save phonebook eventually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83063c11d6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83063c11d6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56ad5d378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56ad5d378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615bc47d7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615bc47d7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15bc47d73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615bc47d73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3063c11d6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3063c11d6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15bc47d73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615bc47d73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61648c258e_9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61648c258e_9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61648c258e_9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61648c258e_9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83c13df276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83c13df276_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55ed590c85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55ed590c85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volunteers: sort themselves, then selection, then bubble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15bc47d73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15bc47d73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https://www.cs.usfca.edu/~galles/visualization/ComparisonSort.html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55ed590c85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55ed590c85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edc48ccb89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edc48ccb89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edc48ccb89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edc48ccb89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61648c258e_9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61648c258e_9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3063c11d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3063c11d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61648c258e_9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61648c258e_9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1648c258e_9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1648c258e_9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55ed590c85_0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55ed590c85_0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1648c258e_9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61648c258e_9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61648c258e_9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61648c258e_9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1648c258e_9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61648c258e_9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61648c258e_9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61648c258e_9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1648c258e_9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61648c258e_9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15cd08c5b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15cd08c5b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15cd08c5b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15cd08c5b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3063c11d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3063c11d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61648c258e_9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61648c258e_9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lower bound?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55ed590c85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55ed590c85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615cd08c5b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615cd08c5b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615cd08c5b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615cd08c5b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edc48ccb8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edc48ccb8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edc48ccb8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edc48ccb8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9976d39bb8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9976d39bb8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https://www.cs.usfca.edu/~galles/visualization/ComparisonSort.html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55ed590c85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55ed590c85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976d39bb8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976d39bb8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https://www.cs.usfca.edu/~galles/visualization/ComparisonSort.html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55ed590c85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55ed590c85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https://www.cs.usfca.edu/~galles/visualization/ComparisonSort.html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recursion" TargetMode="External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3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3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3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3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3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3WDWH59k1q4" TargetMode="External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" TargetMode="External"/><Relationship Id="rId2" Type="http://schemas.openxmlformats.org/officeDocument/2006/relationships/hyperlink" Target="https://www.cs.usfca.edu/~galles/visualization/ComparisonSort.html" TargetMode="External"/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50.ly/scre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s50.ly/registe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manual.cs50.io/#string.h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</a:rPr>
            </a:b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Stand up and think of the number 1.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" name="Google Shape;747;p128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[0]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[n-3]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8" name="Google Shape;748;p128"/>
          <p:cNvSpPr/>
          <p:nvPr/>
        </p:nvSpPr>
        <p:spPr>
          <a:xfrm>
            <a:off x="66332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128"/>
          <p:cNvSpPr/>
          <p:nvPr/>
        </p:nvSpPr>
        <p:spPr>
          <a:xfrm>
            <a:off x="184277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128"/>
          <p:cNvSpPr/>
          <p:nvPr/>
        </p:nvSpPr>
        <p:spPr>
          <a:xfrm>
            <a:off x="298882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128"/>
          <p:cNvSpPr/>
          <p:nvPr/>
        </p:nvSpPr>
        <p:spPr>
          <a:xfrm>
            <a:off x="416827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28"/>
          <p:cNvSpPr/>
          <p:nvPr/>
        </p:nvSpPr>
        <p:spPr>
          <a:xfrm>
            <a:off x="525782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128"/>
          <p:cNvSpPr/>
          <p:nvPr/>
        </p:nvSpPr>
        <p:spPr>
          <a:xfrm>
            <a:off x="643727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128"/>
          <p:cNvSpPr/>
          <p:nvPr/>
        </p:nvSpPr>
        <p:spPr>
          <a:xfrm>
            <a:off x="7583325" y="252277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 ×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×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 – 1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+ 1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×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 – 2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+ 1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×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 2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bubble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Repeat n-1 times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from 0 to n-2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If numbers[i] and numbers[i+1] out of order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Repeat n-1 times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from 0 to n-2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If numbers[i] and numbers[i+1] out of order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no swaps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Quit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</a:rPr>
            </a:b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Stand up and think of the number 1.</a:t>
            </a: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Pair off with someone standing, add their number to yours, and remember the sum.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bubble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no doors left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false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number behind middle door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if number &lt; middle door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Search left half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if number &gt; middle door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Search right half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 doors left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false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number behind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number &lt;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left half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number &gt;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right half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43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44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45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 middle of left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 middle of right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46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left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right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47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left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right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</a:rPr>
            </a:b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Stand up and think of the number 1.</a:t>
            </a: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Pair off with someone standing, add their number to yours, and remember the sum.</a:t>
            </a: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One of you should then sit down.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Google Shape;853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8" name="Google Shape;858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Google Shape;863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Google Shape;868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3" name="Google Shape;873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5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google.com/search?q=recursion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5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left half of 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right half of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Merge sorted halves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only one number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Quit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left half of 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right half of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Merge sorted halves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rgbClr val="FFFFFF"/>
                </a:solidFill>
              </a:rPr>
            </a:b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Stand up and think of the number 1.</a:t>
            </a: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Pair off with someone standing, add their number to yours, and remember the sum.</a:t>
            </a: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One of you should then sit down.</a:t>
            </a: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AutoNum type="arabicPeriod"/>
            </a:pPr>
            <a:r>
              <a:rPr lang="en" sz="1700">
                <a:solidFill>
                  <a:srgbClr val="FFFFFF"/>
                </a:solidFill>
              </a:rPr>
              <a:t>If still standing, go back to step 2.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only one number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Quit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left half of 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right half of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Merge sorted halves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5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1  3  4  6        0  2  5  7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only one number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Quit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Sort left half of numbers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Sort right half of numbers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Merge sorted halves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6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6  3  4  1  5  2  7  0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3" name="Google Shape;923;p162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8" name="Google Shape;928;p163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" name="Google Shape;933;p164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4" name="Google Shape;934;p164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9" name="Google Shape;939;p165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0" name="Google Shape;940;p165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1" name="Google Shape;941;p165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6" name="Google Shape;946;p166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7" name="Google Shape;947;p166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8" name="Google Shape;948;p166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9" name="Google Shape;949;p166"/>
          <p:cNvGraphicFramePr/>
          <p:nvPr/>
        </p:nvGraphicFramePr>
        <p:xfrm>
          <a:off x="3606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4" name="Google Shape;954;p167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5" name="Google Shape;955;p167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6" name="Google Shape;956;p167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7" name="Google Shape;957;p167"/>
          <p:cNvGraphicFramePr/>
          <p:nvPr/>
        </p:nvGraphicFramePr>
        <p:xfrm>
          <a:off x="3606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8" name="Google Shape;958;p167"/>
          <p:cNvGraphicFramePr/>
          <p:nvPr/>
        </p:nvGraphicFramePr>
        <p:xfrm>
          <a:off x="15092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650" y="1297400"/>
            <a:ext cx="2548700" cy="2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3" name="Google Shape;963;p168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4" name="Google Shape;964;p168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5" name="Google Shape;965;p168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6" name="Google Shape;966;p168"/>
          <p:cNvGraphicFramePr/>
          <p:nvPr/>
        </p:nvGraphicFramePr>
        <p:xfrm>
          <a:off x="3606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1" name="Google Shape;971;p169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2" name="Google Shape;972;p169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3" name="Google Shape;973;p169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8" name="Google Shape;978;p170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9" name="Google Shape;979;p170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0" name="Google Shape;980;p170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1" name="Google Shape;981;p170"/>
          <p:cNvGraphicFramePr/>
          <p:nvPr/>
        </p:nvGraphicFramePr>
        <p:xfrm>
          <a:off x="30406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6" name="Google Shape;986;p171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7" name="Google Shape;987;p171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8" name="Google Shape;988;p171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9" name="Google Shape;989;p171"/>
          <p:cNvGraphicFramePr/>
          <p:nvPr/>
        </p:nvGraphicFramePr>
        <p:xfrm>
          <a:off x="30406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0" name="Google Shape;990;p171"/>
          <p:cNvGraphicFramePr/>
          <p:nvPr/>
        </p:nvGraphicFramePr>
        <p:xfrm>
          <a:off x="26577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5" name="Google Shape;995;p172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6" name="Google Shape;996;p172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7" name="Google Shape;997;p172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8" name="Google Shape;998;p172"/>
          <p:cNvGraphicFramePr/>
          <p:nvPr/>
        </p:nvGraphicFramePr>
        <p:xfrm>
          <a:off x="30406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9" name="Google Shape;999;p172"/>
          <p:cNvGraphicFramePr/>
          <p:nvPr/>
        </p:nvGraphicFramePr>
        <p:xfrm>
          <a:off x="26577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0" name="Google Shape;1000;p172"/>
          <p:cNvGraphicFramePr/>
          <p:nvPr/>
        </p:nvGraphicFramePr>
        <p:xfrm>
          <a:off x="38063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5" name="Google Shape;1005;p173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6" name="Google Shape;1006;p173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7" name="Google Shape;1007;p173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8" name="Google Shape;1008;p173"/>
          <p:cNvGraphicFramePr/>
          <p:nvPr/>
        </p:nvGraphicFramePr>
        <p:xfrm>
          <a:off x="30406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9" name="Google Shape;1009;p173"/>
          <p:cNvGraphicFramePr/>
          <p:nvPr/>
        </p:nvGraphicFramePr>
        <p:xfrm>
          <a:off x="26577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" name="Google Shape;1014;p174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5" name="Google Shape;1015;p174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6" name="Google Shape;1016;p174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7" name="Google Shape;1017;p174"/>
          <p:cNvGraphicFramePr/>
          <p:nvPr/>
        </p:nvGraphicFramePr>
        <p:xfrm>
          <a:off x="30406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2" name="Google Shape;1022;p175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3" name="Google Shape;1023;p175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4" name="Google Shape;1024;p175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5" name="Google Shape;1025;p175"/>
          <p:cNvGraphicFramePr/>
          <p:nvPr/>
        </p:nvGraphicFramePr>
        <p:xfrm>
          <a:off x="30406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" name="Google Shape;1030;p176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1" name="Google Shape;1031;p176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2" name="Google Shape;1032;p176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3" name="Google Shape;1033;p176"/>
          <p:cNvGraphicFramePr/>
          <p:nvPr/>
        </p:nvGraphicFramePr>
        <p:xfrm>
          <a:off x="30406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8" name="Google Shape;1038;p177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9" name="Google Shape;1039;p177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0" name="Google Shape;1040;p177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00" y="152400"/>
            <a:ext cx="27204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5" name="Google Shape;1045;p178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6" name="Google Shape;1046;p178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Google Shape;1051;p179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2" name="Google Shape;1052;p179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3" name="Google Shape;1053;p179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8" name="Google Shape;1058;p180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9" name="Google Shape;1059;p180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0" name="Google Shape;1060;p180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1" name="Google Shape;1061;p180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6" name="Google Shape;1066;p181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7" name="Google Shape;1067;p181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8" name="Google Shape;1068;p181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9" name="Google Shape;1069;p181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0" name="Google Shape;1070;p181"/>
          <p:cNvGraphicFramePr/>
          <p:nvPr/>
        </p:nvGraphicFramePr>
        <p:xfrm>
          <a:off x="49548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Google Shape;1075;p182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6" name="Google Shape;1076;p182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7" name="Google Shape;1077;p182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8" name="Google Shape;1078;p182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9" name="Google Shape;1079;p182"/>
          <p:cNvGraphicFramePr/>
          <p:nvPr/>
        </p:nvGraphicFramePr>
        <p:xfrm>
          <a:off x="49548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0" name="Google Shape;1080;p182"/>
          <p:cNvGraphicFramePr/>
          <p:nvPr/>
        </p:nvGraphicFramePr>
        <p:xfrm>
          <a:off x="61034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" name="Google Shape;1085;p183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6" name="Google Shape;1086;p183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7" name="Google Shape;1087;p183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8" name="Google Shape;1088;p183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9" name="Google Shape;1089;p183"/>
          <p:cNvGraphicFramePr/>
          <p:nvPr/>
        </p:nvGraphicFramePr>
        <p:xfrm>
          <a:off x="49548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4" name="Google Shape;1094;p184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5" name="Google Shape;1095;p184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6" name="Google Shape;1096;p184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7" name="Google Shape;1097;p184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2" name="Google Shape;1102;p185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3" name="Google Shape;1103;p185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4" name="Google Shape;1104;p185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5" name="Google Shape;1105;p185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6" name="Google Shape;1106;p185"/>
          <p:cNvGraphicFramePr/>
          <p:nvPr/>
        </p:nvGraphicFramePr>
        <p:xfrm>
          <a:off x="76348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1" name="Google Shape;1111;p186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2" name="Google Shape;1112;p186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3" name="Google Shape;1113;p186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4" name="Google Shape;1114;p186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5" name="Google Shape;1115;p186"/>
          <p:cNvGraphicFramePr/>
          <p:nvPr/>
        </p:nvGraphicFramePr>
        <p:xfrm>
          <a:off x="76348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6" name="Google Shape;1116;p186"/>
          <p:cNvGraphicFramePr/>
          <p:nvPr/>
        </p:nvGraphicFramePr>
        <p:xfrm>
          <a:off x="72519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1" name="Google Shape;1121;p187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2" name="Google Shape;1122;p187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3" name="Google Shape;1123;p187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4" name="Google Shape;1124;p187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5" name="Google Shape;1125;p187"/>
          <p:cNvGraphicFramePr/>
          <p:nvPr/>
        </p:nvGraphicFramePr>
        <p:xfrm>
          <a:off x="76348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6" name="Google Shape;1126;p187"/>
          <p:cNvGraphicFramePr/>
          <p:nvPr/>
        </p:nvGraphicFramePr>
        <p:xfrm>
          <a:off x="72519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7" name="Google Shape;1127;p187"/>
          <p:cNvGraphicFramePr/>
          <p:nvPr/>
        </p:nvGraphicFramePr>
        <p:xfrm>
          <a:off x="84005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00" y="152400"/>
            <a:ext cx="27204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2" name="Google Shape;1132;p188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3" name="Google Shape;1133;p188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4" name="Google Shape;1134;p188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5" name="Google Shape;1135;p188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6" name="Google Shape;1136;p188"/>
          <p:cNvGraphicFramePr/>
          <p:nvPr/>
        </p:nvGraphicFramePr>
        <p:xfrm>
          <a:off x="76348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7" name="Google Shape;1137;p188"/>
          <p:cNvGraphicFramePr/>
          <p:nvPr/>
        </p:nvGraphicFramePr>
        <p:xfrm>
          <a:off x="72519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2" name="Google Shape;1142;p189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3" name="Google Shape;1143;p189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4" name="Google Shape;1144;p189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5" name="Google Shape;1145;p189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6" name="Google Shape;1146;p189"/>
          <p:cNvGraphicFramePr/>
          <p:nvPr/>
        </p:nvGraphicFramePr>
        <p:xfrm>
          <a:off x="76348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1" name="Google Shape;1151;p190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2" name="Google Shape;1152;p190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3" name="Google Shape;1153;p190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4" name="Google Shape;1154;p190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5" name="Google Shape;1155;p190"/>
          <p:cNvGraphicFramePr/>
          <p:nvPr/>
        </p:nvGraphicFramePr>
        <p:xfrm>
          <a:off x="76348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0" name="Google Shape;1160;p191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1" name="Google Shape;1161;p191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2" name="Google Shape;1162;p191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3" name="Google Shape;1163;p191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4" name="Google Shape;1164;p191"/>
          <p:cNvGraphicFramePr/>
          <p:nvPr/>
        </p:nvGraphicFramePr>
        <p:xfrm>
          <a:off x="76348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9" name="Google Shape;1169;p192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0" name="Google Shape;1170;p192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1" name="Google Shape;1171;p192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2" name="Google Shape;1172;p192"/>
          <p:cNvGraphicFramePr/>
          <p:nvPr/>
        </p:nvGraphicFramePr>
        <p:xfrm>
          <a:off x="76348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" name="Google Shape;1177;p193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8" name="Google Shape;1178;p193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9" name="Google Shape;1179;p193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4" name="Google Shape;1184;p194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5" name="Google Shape;1185;p194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6" name="Google Shape;1186;p194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1" name="Google Shape;1191;p195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2" name="Google Shape;1192;p195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3" name="Google Shape;1193;p195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" name="Google Shape;1198;p196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9" name="Google Shape;1199;p196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0" name="Google Shape;1200;p196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5" name="Google Shape;1205;p197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6" name="Google Shape;1206;p197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7" name="Google Shape;1207;p197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69275" y="-2362200"/>
            <a:ext cx="18288026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2" name="Google Shape;1212;p198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3" name="Google Shape;1213;p198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4" name="Google Shape;1214;p198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9" name="Google Shape;1219;p199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0" name="Google Shape;1220;p199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1" name="Google Shape;1221;p199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6" name="Google Shape;1226;p200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7" name="Google Shape;1227;p200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2" name="Google Shape;1232;p201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7" name="Google Shape;1237;p202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2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7" name="Google Shape;1247;p204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8" name="Google Shape;1248;p204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9" name="Google Shape;1249;p204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0" name="Google Shape;1250;p204"/>
          <p:cNvGraphicFramePr/>
          <p:nvPr/>
        </p:nvGraphicFramePr>
        <p:xfrm>
          <a:off x="3606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1" name="Google Shape;1251;p204"/>
          <p:cNvGraphicFramePr/>
          <p:nvPr/>
        </p:nvGraphicFramePr>
        <p:xfrm>
          <a:off x="15092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2" name="Google Shape;1252;p204"/>
          <p:cNvGraphicFramePr/>
          <p:nvPr/>
        </p:nvGraphicFramePr>
        <p:xfrm>
          <a:off x="30406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3" name="Google Shape;1253;p204"/>
          <p:cNvGraphicFramePr/>
          <p:nvPr/>
        </p:nvGraphicFramePr>
        <p:xfrm>
          <a:off x="26577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4" name="Google Shape;1254;p204"/>
          <p:cNvGraphicFramePr/>
          <p:nvPr/>
        </p:nvGraphicFramePr>
        <p:xfrm>
          <a:off x="38063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5" name="Google Shape;1255;p204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6" name="Google Shape;1256;p204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7" name="Google Shape;1257;p204"/>
          <p:cNvGraphicFramePr/>
          <p:nvPr/>
        </p:nvGraphicFramePr>
        <p:xfrm>
          <a:off x="49548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8" name="Google Shape;1258;p204"/>
          <p:cNvGraphicFramePr/>
          <p:nvPr/>
        </p:nvGraphicFramePr>
        <p:xfrm>
          <a:off x="61034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9" name="Google Shape;1259;p204"/>
          <p:cNvGraphicFramePr/>
          <p:nvPr/>
        </p:nvGraphicFramePr>
        <p:xfrm>
          <a:off x="76348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0" name="Google Shape;1260;p204"/>
          <p:cNvGraphicFramePr/>
          <p:nvPr/>
        </p:nvGraphicFramePr>
        <p:xfrm>
          <a:off x="72519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1" name="Google Shape;1261;p204"/>
          <p:cNvGraphicFramePr/>
          <p:nvPr/>
        </p:nvGraphicFramePr>
        <p:xfrm>
          <a:off x="84005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6" name="Google Shape;1266;p205"/>
          <p:cNvGraphicFramePr/>
          <p:nvPr/>
        </p:nvGraphicFramePr>
        <p:xfrm>
          <a:off x="3040600" y="77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7" name="Google Shape;1267;p205"/>
          <p:cNvGraphicFramePr/>
          <p:nvPr/>
        </p:nvGraphicFramePr>
        <p:xfrm>
          <a:off x="15092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8" name="Google Shape;1268;p205"/>
          <p:cNvGraphicFramePr/>
          <p:nvPr/>
        </p:nvGraphicFramePr>
        <p:xfrm>
          <a:off x="7435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9" name="Google Shape;1269;p205"/>
          <p:cNvGraphicFramePr/>
          <p:nvPr/>
        </p:nvGraphicFramePr>
        <p:xfrm>
          <a:off x="3606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0" name="Google Shape;1270;p205"/>
          <p:cNvGraphicFramePr/>
          <p:nvPr/>
        </p:nvGraphicFramePr>
        <p:xfrm>
          <a:off x="15092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1" name="Google Shape;1271;p205"/>
          <p:cNvGraphicFramePr/>
          <p:nvPr/>
        </p:nvGraphicFramePr>
        <p:xfrm>
          <a:off x="30406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2" name="Google Shape;1272;p205"/>
          <p:cNvGraphicFramePr/>
          <p:nvPr/>
        </p:nvGraphicFramePr>
        <p:xfrm>
          <a:off x="26577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3" name="Google Shape;1273;p205"/>
          <p:cNvGraphicFramePr/>
          <p:nvPr/>
        </p:nvGraphicFramePr>
        <p:xfrm>
          <a:off x="38063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4" name="Google Shape;1274;p205"/>
          <p:cNvGraphicFramePr/>
          <p:nvPr/>
        </p:nvGraphicFramePr>
        <p:xfrm>
          <a:off x="6103400" y="16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5" name="Google Shape;1275;p205"/>
          <p:cNvGraphicFramePr/>
          <p:nvPr/>
        </p:nvGraphicFramePr>
        <p:xfrm>
          <a:off x="53377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6" name="Google Shape;1276;p205"/>
          <p:cNvGraphicFramePr/>
          <p:nvPr/>
        </p:nvGraphicFramePr>
        <p:xfrm>
          <a:off x="49548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7" name="Google Shape;1277;p205"/>
          <p:cNvGraphicFramePr/>
          <p:nvPr/>
        </p:nvGraphicFramePr>
        <p:xfrm>
          <a:off x="61034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8" name="Google Shape;1278;p205"/>
          <p:cNvGraphicFramePr/>
          <p:nvPr/>
        </p:nvGraphicFramePr>
        <p:xfrm>
          <a:off x="7634800" y="25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9" name="Google Shape;1279;p205"/>
          <p:cNvGraphicFramePr/>
          <p:nvPr/>
        </p:nvGraphicFramePr>
        <p:xfrm>
          <a:off x="725195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0" name="Google Shape;1280;p205"/>
          <p:cNvGraphicFramePr/>
          <p:nvPr/>
        </p:nvGraphicFramePr>
        <p:xfrm>
          <a:off x="8400500" y="36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20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r>
              <a:rPr lang="en" baseline="-25000"/>
              <a:t>2</a:t>
            </a:r>
            <a:r>
              <a:rPr lang="en"/>
              <a:t> </a:t>
            </a:r>
            <a:r>
              <a:rPr lang="en" i="1"/>
              <a:t>n</a:t>
            </a:r>
            <a:endParaRPr i="1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0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r>
              <a:rPr lang="en" baseline="-25000"/>
              <a:t>2</a:t>
            </a:r>
            <a:r>
              <a:rPr lang="en"/>
              <a:t> 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69275" y="-2362200"/>
            <a:ext cx="18288026" cy="10287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97" name="Google Shape;197;p43"/>
          <p:cNvCxnSpPr/>
          <p:nvPr/>
        </p:nvCxnSpPr>
        <p:spPr>
          <a:xfrm>
            <a:off x="5562600" y="91440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43"/>
          <p:cNvCxnSpPr/>
          <p:nvPr/>
        </p:nvCxnSpPr>
        <p:spPr>
          <a:xfrm>
            <a:off x="365760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43"/>
          <p:cNvCxnSpPr/>
          <p:nvPr/>
        </p:nvCxnSpPr>
        <p:spPr>
          <a:xfrm>
            <a:off x="457200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43"/>
          <p:cNvCxnSpPr/>
          <p:nvPr/>
        </p:nvCxnSpPr>
        <p:spPr>
          <a:xfrm>
            <a:off x="411480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43"/>
          <p:cNvCxnSpPr/>
          <p:nvPr/>
        </p:nvCxnSpPr>
        <p:spPr>
          <a:xfrm>
            <a:off x="5038725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43"/>
          <p:cNvCxnSpPr/>
          <p:nvPr/>
        </p:nvCxnSpPr>
        <p:spPr>
          <a:xfrm>
            <a:off x="3886200" y="91440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43"/>
          <p:cNvCxnSpPr/>
          <p:nvPr/>
        </p:nvCxnSpPr>
        <p:spPr>
          <a:xfrm>
            <a:off x="434340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43"/>
          <p:cNvCxnSpPr/>
          <p:nvPr/>
        </p:nvCxnSpPr>
        <p:spPr>
          <a:xfrm>
            <a:off x="480060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43"/>
          <p:cNvCxnSpPr/>
          <p:nvPr/>
        </p:nvCxnSpPr>
        <p:spPr>
          <a:xfrm>
            <a:off x="5295520" y="923850"/>
            <a:ext cx="0" cy="32958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43"/>
          <p:cNvCxnSpPr/>
          <p:nvPr/>
        </p:nvCxnSpPr>
        <p:spPr>
          <a:xfrm>
            <a:off x="3638550" y="93186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43"/>
          <p:cNvCxnSpPr/>
          <p:nvPr/>
        </p:nvCxnSpPr>
        <p:spPr>
          <a:xfrm>
            <a:off x="3638550" y="25622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43"/>
          <p:cNvCxnSpPr/>
          <p:nvPr/>
        </p:nvCxnSpPr>
        <p:spPr>
          <a:xfrm>
            <a:off x="3638550" y="42101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43"/>
          <p:cNvCxnSpPr/>
          <p:nvPr/>
        </p:nvCxnSpPr>
        <p:spPr>
          <a:xfrm>
            <a:off x="3638550" y="17621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43"/>
          <p:cNvCxnSpPr/>
          <p:nvPr/>
        </p:nvCxnSpPr>
        <p:spPr>
          <a:xfrm>
            <a:off x="3638550" y="216223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43"/>
          <p:cNvCxnSpPr/>
          <p:nvPr/>
        </p:nvCxnSpPr>
        <p:spPr>
          <a:xfrm>
            <a:off x="3638550" y="13430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43"/>
          <p:cNvCxnSpPr/>
          <p:nvPr/>
        </p:nvCxnSpPr>
        <p:spPr>
          <a:xfrm>
            <a:off x="3638550" y="113353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43"/>
          <p:cNvCxnSpPr/>
          <p:nvPr/>
        </p:nvCxnSpPr>
        <p:spPr>
          <a:xfrm>
            <a:off x="3638550" y="155263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43"/>
          <p:cNvCxnSpPr/>
          <p:nvPr/>
        </p:nvCxnSpPr>
        <p:spPr>
          <a:xfrm>
            <a:off x="3638550" y="196221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43"/>
          <p:cNvCxnSpPr/>
          <p:nvPr/>
        </p:nvCxnSpPr>
        <p:spPr>
          <a:xfrm>
            <a:off x="3638550" y="23717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43"/>
          <p:cNvCxnSpPr/>
          <p:nvPr/>
        </p:nvCxnSpPr>
        <p:spPr>
          <a:xfrm>
            <a:off x="3638550" y="339576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43"/>
          <p:cNvCxnSpPr/>
          <p:nvPr/>
        </p:nvCxnSpPr>
        <p:spPr>
          <a:xfrm>
            <a:off x="3638550" y="379581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43"/>
          <p:cNvCxnSpPr/>
          <p:nvPr/>
        </p:nvCxnSpPr>
        <p:spPr>
          <a:xfrm>
            <a:off x="3638550" y="299571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43"/>
          <p:cNvCxnSpPr/>
          <p:nvPr/>
        </p:nvCxnSpPr>
        <p:spPr>
          <a:xfrm>
            <a:off x="3638550" y="276711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43"/>
          <p:cNvCxnSpPr/>
          <p:nvPr/>
        </p:nvCxnSpPr>
        <p:spPr>
          <a:xfrm>
            <a:off x="3638550" y="318621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43"/>
          <p:cNvCxnSpPr/>
          <p:nvPr/>
        </p:nvCxnSpPr>
        <p:spPr>
          <a:xfrm>
            <a:off x="3638550" y="3595788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43"/>
          <p:cNvCxnSpPr/>
          <p:nvPr/>
        </p:nvCxnSpPr>
        <p:spPr>
          <a:xfrm>
            <a:off x="3638550" y="4005363"/>
            <a:ext cx="1943100" cy="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20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r>
              <a:rPr lang="en" baseline="-25000"/>
              <a:t>2</a:t>
            </a:r>
            <a:r>
              <a:rPr lang="en"/>
              <a:t> 2</a:t>
            </a:r>
            <a:r>
              <a:rPr lang="en" baseline="30000"/>
              <a:t>3</a:t>
            </a:r>
            <a:endParaRPr baseline="30000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0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 baseline="30000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5" name="Google Shape;1305;p210"/>
          <p:cNvGraphicFramePr/>
          <p:nvPr/>
        </p:nvGraphicFramePr>
        <p:xfrm>
          <a:off x="3040600" y="777175"/>
          <a:ext cx="30628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6" name="Google Shape;1306;p210"/>
          <p:cNvGraphicFramePr/>
          <p:nvPr/>
        </p:nvGraphicFramePr>
        <p:xfrm>
          <a:off x="1509200" y="1664875"/>
          <a:ext cx="15314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7" name="Google Shape;1307;p210"/>
          <p:cNvGraphicFramePr/>
          <p:nvPr/>
        </p:nvGraphicFramePr>
        <p:xfrm>
          <a:off x="743500" y="2590925"/>
          <a:ext cx="7657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8" name="Google Shape;1308;p210"/>
          <p:cNvGraphicFramePr/>
          <p:nvPr/>
        </p:nvGraphicFramePr>
        <p:xfrm>
          <a:off x="36065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9" name="Google Shape;1309;p210"/>
          <p:cNvGraphicFramePr/>
          <p:nvPr/>
        </p:nvGraphicFramePr>
        <p:xfrm>
          <a:off x="150920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0" name="Google Shape;1310;p210"/>
          <p:cNvGraphicFramePr/>
          <p:nvPr/>
        </p:nvGraphicFramePr>
        <p:xfrm>
          <a:off x="3040600" y="2590925"/>
          <a:ext cx="7657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1" name="Google Shape;1311;p210"/>
          <p:cNvGraphicFramePr/>
          <p:nvPr/>
        </p:nvGraphicFramePr>
        <p:xfrm>
          <a:off x="265775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2" name="Google Shape;1312;p210"/>
          <p:cNvGraphicFramePr/>
          <p:nvPr/>
        </p:nvGraphicFramePr>
        <p:xfrm>
          <a:off x="380630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3" name="Google Shape;1313;p210"/>
          <p:cNvGraphicFramePr/>
          <p:nvPr/>
        </p:nvGraphicFramePr>
        <p:xfrm>
          <a:off x="6103400" y="1664875"/>
          <a:ext cx="15314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4" name="Google Shape;1314;p210"/>
          <p:cNvGraphicFramePr/>
          <p:nvPr/>
        </p:nvGraphicFramePr>
        <p:xfrm>
          <a:off x="5337700" y="2590925"/>
          <a:ext cx="7657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5" name="Google Shape;1315;p210"/>
          <p:cNvGraphicFramePr/>
          <p:nvPr/>
        </p:nvGraphicFramePr>
        <p:xfrm>
          <a:off x="495485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6" name="Google Shape;1316;p210"/>
          <p:cNvGraphicFramePr/>
          <p:nvPr/>
        </p:nvGraphicFramePr>
        <p:xfrm>
          <a:off x="610340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7" name="Google Shape;1317;p210"/>
          <p:cNvGraphicFramePr/>
          <p:nvPr/>
        </p:nvGraphicFramePr>
        <p:xfrm>
          <a:off x="7634800" y="2590925"/>
          <a:ext cx="7657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8" name="Google Shape;1318;p210"/>
          <p:cNvGraphicFramePr/>
          <p:nvPr/>
        </p:nvGraphicFramePr>
        <p:xfrm>
          <a:off x="725195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9" name="Google Shape;1319;p210"/>
          <p:cNvGraphicFramePr/>
          <p:nvPr/>
        </p:nvGraphicFramePr>
        <p:xfrm>
          <a:off x="840050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589C5B6-DC32-3DE6-F18D-AD7EA58C4B3E}"/>
              </a:ext>
            </a:extLst>
          </p:cNvPr>
          <p:cNvSpPr txBox="1"/>
          <p:nvPr/>
        </p:nvSpPr>
        <p:spPr>
          <a:xfrm>
            <a:off x="173581" y="125575"/>
            <a:ext cx="1413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 numbers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rows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 * 3 = 24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height = log(n)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width = n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 log(n)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2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</a:t>
            </a:r>
            <a:r>
              <a:rPr lang="en"/>
              <a:t> log</a:t>
            </a:r>
            <a:r>
              <a:rPr lang="en" baseline="-25000"/>
              <a:t>2</a:t>
            </a:r>
            <a:r>
              <a:rPr lang="en"/>
              <a:t> </a:t>
            </a:r>
            <a:r>
              <a:rPr lang="en" i="1"/>
              <a:t>n</a:t>
            </a:r>
            <a:endParaRPr i="1" baseline="3000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2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</a:t>
            </a:r>
            <a:r>
              <a:rPr lang="en"/>
              <a:t> log </a:t>
            </a:r>
            <a:r>
              <a:rPr lang="en" i="1"/>
              <a:t>n</a:t>
            </a:r>
            <a:endParaRPr i="1" baseline="3000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2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</a:t>
            </a:r>
            <a:r>
              <a:rPr lang="en">
                <a:solidFill>
                  <a:srgbClr val="666666"/>
                </a:solidFill>
              </a:rPr>
              <a:t>merge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2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r>
              <a:rPr lang="en">
                <a:solidFill>
                  <a:srgbClr val="666666"/>
                </a:solidFill>
              </a:rPr>
              <a:t>merge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2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r>
              <a:rPr lang="en">
                <a:solidFill>
                  <a:srgbClr val="666666"/>
                </a:solidFill>
              </a:rPr>
              <a:t>merge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Θ(1)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9" name="Google Shape;1349;p216"/>
          <p:cNvGraphicFramePr/>
          <p:nvPr/>
        </p:nvGraphicFramePr>
        <p:xfrm>
          <a:off x="3040600" y="777175"/>
          <a:ext cx="30628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0" name="Google Shape;1350;p216"/>
          <p:cNvGraphicFramePr/>
          <p:nvPr/>
        </p:nvGraphicFramePr>
        <p:xfrm>
          <a:off x="1509200" y="1664875"/>
          <a:ext cx="15314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1" name="Google Shape;1351;p216"/>
          <p:cNvGraphicFramePr/>
          <p:nvPr/>
        </p:nvGraphicFramePr>
        <p:xfrm>
          <a:off x="743500" y="2590925"/>
          <a:ext cx="7657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2" name="Google Shape;1352;p216"/>
          <p:cNvGraphicFramePr/>
          <p:nvPr/>
        </p:nvGraphicFramePr>
        <p:xfrm>
          <a:off x="36065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3" name="Google Shape;1353;p216"/>
          <p:cNvGraphicFramePr/>
          <p:nvPr/>
        </p:nvGraphicFramePr>
        <p:xfrm>
          <a:off x="150920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4" name="Google Shape;1354;p216"/>
          <p:cNvGraphicFramePr/>
          <p:nvPr/>
        </p:nvGraphicFramePr>
        <p:xfrm>
          <a:off x="3040600" y="2590925"/>
          <a:ext cx="7657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5" name="Google Shape;1355;p216"/>
          <p:cNvGraphicFramePr/>
          <p:nvPr/>
        </p:nvGraphicFramePr>
        <p:xfrm>
          <a:off x="265775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6" name="Google Shape;1356;p216"/>
          <p:cNvGraphicFramePr/>
          <p:nvPr/>
        </p:nvGraphicFramePr>
        <p:xfrm>
          <a:off x="380630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7" name="Google Shape;1357;p216"/>
          <p:cNvGraphicFramePr/>
          <p:nvPr/>
        </p:nvGraphicFramePr>
        <p:xfrm>
          <a:off x="6103400" y="1664875"/>
          <a:ext cx="15314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8" name="Google Shape;1358;p216"/>
          <p:cNvGraphicFramePr/>
          <p:nvPr/>
        </p:nvGraphicFramePr>
        <p:xfrm>
          <a:off x="5337700" y="2590925"/>
          <a:ext cx="7657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9" name="Google Shape;1359;p216"/>
          <p:cNvGraphicFramePr/>
          <p:nvPr/>
        </p:nvGraphicFramePr>
        <p:xfrm>
          <a:off x="495485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0" name="Google Shape;1360;p216"/>
          <p:cNvGraphicFramePr/>
          <p:nvPr/>
        </p:nvGraphicFramePr>
        <p:xfrm>
          <a:off x="610340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1" name="Google Shape;1361;p216"/>
          <p:cNvGraphicFramePr/>
          <p:nvPr/>
        </p:nvGraphicFramePr>
        <p:xfrm>
          <a:off x="7634800" y="2590925"/>
          <a:ext cx="76570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2" name="Google Shape;1362;p216"/>
          <p:cNvGraphicFramePr/>
          <p:nvPr/>
        </p:nvGraphicFramePr>
        <p:xfrm>
          <a:off x="725195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3" name="Google Shape;1363;p216"/>
          <p:cNvGraphicFramePr/>
          <p:nvPr/>
        </p:nvGraphicFramePr>
        <p:xfrm>
          <a:off x="8400500" y="3631025"/>
          <a:ext cx="382850" cy="73149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3600">
                        <a:solidFill>
                          <a:srgbClr val="FFFF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8" name="Google Shape;1368;p217" descr="Adapted from https://www.youtube.com/watch?v=ZZuD6iUe3Pc." title="Visualization and Comparison of Sorting Algorithms - Rando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Google Shape;227;p44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514B-451F-A8BF-5E1C-5D406D37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 Visualizer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C4470-6F95-55C0-D537-DD2BD79E1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https://www.cs.usfca.edu/~galles/visualization/ComparisonSort.html</a:t>
            </a:r>
            <a:endParaRPr lang="en-US" dirty="0"/>
          </a:p>
          <a:p>
            <a:r>
              <a:rPr lang="en-US" dirty="0">
                <a:hlinkClick r:id="rId3"/>
              </a:rPr>
              <a:t>https://www.toptal.com/developers/sorting-algorithms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23461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3" name="Google Shape;1373;p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Visit </a:t>
            </a:r>
            <a:r>
              <a:rPr lang="en" sz="1700">
                <a:solidFill>
                  <a:srgbClr val="FFFF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cs50.ly/screen</a:t>
            </a:r>
            <a:r>
              <a:rPr lang="en" sz="1700">
                <a:solidFill>
                  <a:schemeClr val="dk1"/>
                </a:solidFill>
              </a:rPr>
              <a:t> to view projector on your laptop and ask questions via chat.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you didn't get a </a:t>
            </a:r>
            <a:r>
              <a:rPr lang="en" sz="1700" b="1">
                <a:solidFill>
                  <a:schemeClr val="dk1"/>
                </a:solidFill>
              </a:rPr>
              <a:t>rubber duck</a:t>
            </a:r>
            <a:r>
              <a:rPr lang="en" sz="1700">
                <a:solidFill>
                  <a:schemeClr val="dk1"/>
                </a:solidFill>
              </a:rPr>
              <a:t> 🦆 last week, ask Carter during break or after class!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b="1">
                <a:solidFill>
                  <a:schemeClr val="dk1"/>
                </a:solidFill>
              </a:rPr>
              <a:t>Brownies</a:t>
            </a:r>
            <a:r>
              <a:rPr lang="en" sz="1700">
                <a:solidFill>
                  <a:schemeClr val="dk1"/>
                </a:solidFill>
              </a:rPr>
              <a:t> for snacks today!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No CS50 Lunch this Friday but yes next week.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To learn about "prompt engineering," register for </a:t>
            </a:r>
            <a:r>
              <a:rPr lang="en" sz="1700" b="1">
                <a:solidFill>
                  <a:schemeClr val="dk1"/>
                </a:solidFill>
              </a:rPr>
              <a:t>Ready Player 50</a:t>
            </a:r>
            <a:r>
              <a:rPr lang="en" sz="1700">
                <a:solidFill>
                  <a:schemeClr val="dk1"/>
                </a:solidFill>
              </a:rPr>
              <a:t> at </a:t>
            </a:r>
            <a:r>
              <a:rPr lang="en" sz="1700">
                <a:solidFill>
                  <a:srgbClr val="FFFF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cs50.ly/register</a:t>
            </a:r>
            <a:r>
              <a:rPr lang="en" sz="1700">
                <a:solidFill>
                  <a:schemeClr val="dk1"/>
                </a:solidFill>
              </a:rPr>
              <a:t>! 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Do </a:t>
            </a:r>
            <a:r>
              <a:rPr lang="en" sz="1700" b="1">
                <a:solidFill>
                  <a:schemeClr val="dk1"/>
                </a:solidFill>
              </a:rPr>
              <a:t>say hi or ask questions</a:t>
            </a:r>
            <a:r>
              <a:rPr lang="en" sz="1700">
                <a:solidFill>
                  <a:schemeClr val="dk1"/>
                </a:solidFill>
              </a:rPr>
              <a:t> during break or after class!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45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46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4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4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4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4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endParaRPr sz="4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endParaRPr sz="4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5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endParaRPr sz="45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p47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3" name="Google Shape;243;p47"/>
          <p:cNvSpPr/>
          <p:nvPr/>
        </p:nvSpPr>
        <p:spPr>
          <a:xfrm>
            <a:off x="66332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7"/>
          <p:cNvSpPr/>
          <p:nvPr/>
        </p:nvSpPr>
        <p:spPr>
          <a:xfrm>
            <a:off x="184277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47"/>
          <p:cNvSpPr/>
          <p:nvPr/>
        </p:nvSpPr>
        <p:spPr>
          <a:xfrm>
            <a:off x="298882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47"/>
          <p:cNvSpPr/>
          <p:nvPr/>
        </p:nvSpPr>
        <p:spPr>
          <a:xfrm>
            <a:off x="416827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7"/>
          <p:cNvSpPr/>
          <p:nvPr/>
        </p:nvSpPr>
        <p:spPr>
          <a:xfrm>
            <a:off x="525782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47"/>
          <p:cNvSpPr/>
          <p:nvPr/>
        </p:nvSpPr>
        <p:spPr>
          <a:xfrm>
            <a:off x="643727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47"/>
          <p:cNvSpPr/>
          <p:nvPr/>
        </p:nvSpPr>
        <p:spPr>
          <a:xfrm>
            <a:off x="7583325" y="252277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48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[0]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[3]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[4]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[5]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[6]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5" name="Google Shape;255;p48"/>
          <p:cNvSpPr/>
          <p:nvPr/>
        </p:nvSpPr>
        <p:spPr>
          <a:xfrm>
            <a:off x="66332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8"/>
          <p:cNvSpPr/>
          <p:nvPr/>
        </p:nvSpPr>
        <p:spPr>
          <a:xfrm>
            <a:off x="184277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8"/>
          <p:cNvSpPr/>
          <p:nvPr/>
        </p:nvSpPr>
        <p:spPr>
          <a:xfrm>
            <a:off x="298882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8"/>
          <p:cNvSpPr/>
          <p:nvPr/>
        </p:nvSpPr>
        <p:spPr>
          <a:xfrm>
            <a:off x="416827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8"/>
          <p:cNvSpPr/>
          <p:nvPr/>
        </p:nvSpPr>
        <p:spPr>
          <a:xfrm>
            <a:off x="525782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8"/>
          <p:cNvSpPr/>
          <p:nvPr/>
        </p:nvSpPr>
        <p:spPr>
          <a:xfrm>
            <a:off x="643727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8"/>
          <p:cNvSpPr/>
          <p:nvPr/>
        </p:nvSpPr>
        <p:spPr>
          <a:xfrm>
            <a:off x="7583325" y="252277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" name="Google Shape;266;p49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[0]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[3]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[4]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[5]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[6]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7" name="Google Shape;267;p49"/>
          <p:cNvSpPr/>
          <p:nvPr/>
        </p:nvSpPr>
        <p:spPr>
          <a:xfrm>
            <a:off x="66332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9"/>
          <p:cNvSpPr/>
          <p:nvPr/>
        </p:nvSpPr>
        <p:spPr>
          <a:xfrm>
            <a:off x="184277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9"/>
          <p:cNvSpPr/>
          <p:nvPr/>
        </p:nvSpPr>
        <p:spPr>
          <a:xfrm>
            <a:off x="298882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9"/>
          <p:cNvSpPr/>
          <p:nvPr/>
        </p:nvSpPr>
        <p:spPr>
          <a:xfrm>
            <a:off x="416827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9"/>
          <p:cNvSpPr/>
          <p:nvPr/>
        </p:nvSpPr>
        <p:spPr>
          <a:xfrm>
            <a:off x="525782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9"/>
          <p:cNvSpPr/>
          <p:nvPr/>
        </p:nvSpPr>
        <p:spPr>
          <a:xfrm>
            <a:off x="643727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9"/>
          <p:cNvSpPr/>
          <p:nvPr/>
        </p:nvSpPr>
        <p:spPr>
          <a:xfrm>
            <a:off x="7583325" y="252277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1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51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85" name="Google Shape;285;p51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75" y="2436988"/>
            <a:ext cx="1961949" cy="3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2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52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93" name="Google Shape;293;p52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94" name="Google Shape;294;p52"/>
          <p:cNvSpPr/>
          <p:nvPr/>
        </p:nvSpPr>
        <p:spPr>
          <a:xfrm>
            <a:off x="42584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52"/>
          <p:cNvSpPr/>
          <p:nvPr/>
        </p:nvSpPr>
        <p:spPr>
          <a:xfrm>
            <a:off x="7115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52"/>
          <p:cNvSpPr/>
          <p:nvPr/>
        </p:nvSpPr>
        <p:spPr>
          <a:xfrm>
            <a:off x="9782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52"/>
          <p:cNvSpPr/>
          <p:nvPr/>
        </p:nvSpPr>
        <p:spPr>
          <a:xfrm>
            <a:off x="126404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52"/>
          <p:cNvSpPr/>
          <p:nvPr/>
        </p:nvSpPr>
        <p:spPr>
          <a:xfrm>
            <a:off x="153074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52"/>
          <p:cNvSpPr/>
          <p:nvPr/>
        </p:nvSpPr>
        <p:spPr>
          <a:xfrm>
            <a:off x="18164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52"/>
          <p:cNvSpPr/>
          <p:nvPr/>
        </p:nvSpPr>
        <p:spPr>
          <a:xfrm>
            <a:off x="20831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75" y="2436988"/>
            <a:ext cx="1961949" cy="3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3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53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 </a:t>
            </a:r>
            <a:r>
              <a:rPr lang="en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 sz="2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53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09" name="Google Shape;309;p53"/>
          <p:cNvSpPr/>
          <p:nvPr/>
        </p:nvSpPr>
        <p:spPr>
          <a:xfrm>
            <a:off x="42584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53"/>
          <p:cNvSpPr/>
          <p:nvPr/>
        </p:nvSpPr>
        <p:spPr>
          <a:xfrm>
            <a:off x="7115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53"/>
          <p:cNvSpPr/>
          <p:nvPr/>
        </p:nvSpPr>
        <p:spPr>
          <a:xfrm>
            <a:off x="9782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3"/>
          <p:cNvSpPr/>
          <p:nvPr/>
        </p:nvSpPr>
        <p:spPr>
          <a:xfrm>
            <a:off x="126404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3"/>
          <p:cNvSpPr/>
          <p:nvPr/>
        </p:nvSpPr>
        <p:spPr>
          <a:xfrm>
            <a:off x="153074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53"/>
          <p:cNvSpPr/>
          <p:nvPr/>
        </p:nvSpPr>
        <p:spPr>
          <a:xfrm>
            <a:off x="18164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53"/>
          <p:cNvSpPr/>
          <p:nvPr/>
        </p:nvSpPr>
        <p:spPr>
          <a:xfrm>
            <a:off x="2083191" y="2578511"/>
            <a:ext cx="36000" cy="36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321" name="Google Shape;321;p54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emoji coming soon!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each door from left to right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50 is behind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Return false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 each door from left to right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If 50 is behind door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Return true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Return false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each door from left to right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50 is behind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Return false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from 0 to n-1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50 is behind doors[i]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Return false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333500"/>
            <a:ext cx="4762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50 is behind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&lt;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left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&gt;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right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 doors left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50 is behind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&lt;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left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&gt;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right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 doors left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false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50 is behind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&lt;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left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&gt; middle door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right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 doors left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false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50 is behind doors[middle]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&lt; doors[middle]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doors[0] through doors[middle - 1]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&gt; doors[middle]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doors[middle + 1] through doors[n - 1]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time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97" name="Google Shape;397;p69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98" name="Google Shape;398;p69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70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5" name="Google Shape;405;p70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6" name="Google Shape;406;p70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/>
              <a:t>O</a:t>
            </a:r>
            <a:r>
              <a:rPr lang="en" sz="2400"/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/>
              <a:t>)</a:t>
            </a:r>
            <a:endParaRPr sz="2400"/>
          </a:p>
        </p:txBody>
      </p:sp>
      <p:sp>
        <p:nvSpPr>
          <p:cNvPr id="407" name="Google Shape;407;p70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/>
              <a:t>O</a:t>
            </a:r>
            <a:r>
              <a:rPr lang="en" sz="2400"/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/2</a:t>
            </a:r>
            <a:r>
              <a:rPr lang="en" sz="2400"/>
              <a:t>)</a:t>
            </a:r>
            <a:endParaRPr sz="2400"/>
          </a:p>
        </p:txBody>
      </p:sp>
      <p:sp>
        <p:nvSpPr>
          <p:cNvPr id="408" name="Google Shape;408;p70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/>
              <a:t>O</a:t>
            </a:r>
            <a:r>
              <a:rPr lang="en" sz="2400"/>
              <a:t>(</a:t>
            </a:r>
            <a:r>
              <a:rPr lang="en" sz="2400">
                <a:solidFill>
                  <a:srgbClr val="FFFFFF"/>
                </a:solidFill>
              </a:rPr>
              <a:t>log</a:t>
            </a:r>
            <a:r>
              <a:rPr lang="en" sz="2400" baseline="-25000">
                <a:solidFill>
                  <a:srgbClr val="FFFFFF"/>
                </a:solidFill>
              </a:rPr>
              <a:t>2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71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5" name="Google Shape;415;p71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6" name="Google Shape;416;p71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7" name="Google Shape;417;p71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/2)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8" name="Google Shape;418;p71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2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72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5" name="Google Shape;425;p72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26" name="Google Shape;426;p72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28" name="Google Shape;428;p72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2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73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35" name="Google Shape;435;p73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36" name="Google Shape;436;p73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7" name="Google Shape;437;p73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8" name="Google Shape;438;p73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 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4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44" name="Google Shape;444;p74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45" name="Google Shape;445;p74"/>
          <p:cNvSpPr txBox="1"/>
          <p:nvPr/>
        </p:nvSpPr>
        <p:spPr>
          <a:xfrm>
            <a:off x="1499714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6" name="Google Shape;446;p74"/>
          <p:cNvSpPr txBox="1"/>
          <p:nvPr/>
        </p:nvSpPr>
        <p:spPr>
          <a:xfrm>
            <a:off x="7772400" y="26004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lang="en" sz="2400" baseline="-25000">
                <a:solidFill>
                  <a:srgbClr val="FFFFFF"/>
                </a:solidFill>
              </a:rPr>
              <a:t> </a:t>
            </a:r>
            <a:r>
              <a:rPr lang="en" sz="2400" i="1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447" name="Google Shape;4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2425"/>
            <a:ext cx="6400801" cy="35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i="1"/>
              <a:t>O</a:t>
            </a:r>
            <a:endParaRPr sz="6000" i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565FFF-26F1-CA45-4E39-35BD87A9FA53}"/>
              </a:ext>
            </a:extLst>
          </p:cNvPr>
          <p:cNvSpPr txBox="1"/>
          <p:nvPr/>
        </p:nvSpPr>
        <p:spPr>
          <a:xfrm>
            <a:off x="619932" y="557939"/>
            <a:ext cx="114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Worst case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4F133-8289-FFA7-2646-960C2E5B537E}"/>
              </a:ext>
            </a:extLst>
          </p:cNvPr>
          <p:cNvSpPr txBox="1"/>
          <p:nvPr/>
        </p:nvSpPr>
        <p:spPr>
          <a:xfrm>
            <a:off x="1180972" y="1215067"/>
            <a:ext cx="4943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how long to take for everyone to shake hands?</a:t>
            </a:r>
          </a:p>
          <a:p>
            <a:r>
              <a:rPr lang="en-US" dirty="0">
                <a:solidFill>
                  <a:srgbClr val="FFFF00"/>
                </a:solidFill>
              </a:rPr>
              <a:t>n people doing n things is O(n</a:t>
            </a:r>
            <a:r>
              <a:rPr lang="en-US" baseline="30000" dirty="0">
                <a:solidFill>
                  <a:srgbClr val="FFFF00"/>
                </a:solidFill>
              </a:rPr>
              <a:t>2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r>
              <a:rPr lang="en-US" dirty="0">
                <a:solidFill>
                  <a:srgbClr val="FFFF00"/>
                </a:solidFill>
              </a:rPr>
              <a:t>each n person must shake hands with (n-1) others so n(n-1)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think algorithmically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        </a:t>
            </a:r>
            <a:r>
              <a:rPr lang="en">
                <a:solidFill>
                  <a:srgbClr val="666666"/>
                </a:solidFill>
              </a:rPr>
              <a:t>binary search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Ω</a:t>
            </a:r>
            <a:endParaRPr sz="6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F3C74-D854-007F-4DC0-A265CEF3CE18}"/>
              </a:ext>
            </a:extLst>
          </p:cNvPr>
          <p:cNvSpPr txBox="1"/>
          <p:nvPr/>
        </p:nvSpPr>
        <p:spPr>
          <a:xfrm>
            <a:off x="619932" y="557939"/>
            <a:ext cx="114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Best case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search, binary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Θ</a:t>
            </a:r>
            <a:endParaRPr sz="6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CB0A5F-D0CC-F707-EEED-931B639926F4}"/>
              </a:ext>
            </a:extLst>
          </p:cNvPr>
          <p:cNvSpPr txBox="1"/>
          <p:nvPr/>
        </p:nvSpPr>
        <p:spPr>
          <a:xfrm>
            <a:off x="619931" y="557939"/>
            <a:ext cx="3028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When worst  case is also best case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Θ(1)          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17AD1-8D55-7611-ED51-18EF63E72F60}"/>
              </a:ext>
            </a:extLst>
          </p:cNvPr>
          <p:cNvSpPr txBox="1"/>
          <p:nvPr/>
        </p:nvSpPr>
        <p:spPr>
          <a:xfrm>
            <a:off x="1140675" y="2634712"/>
            <a:ext cx="1686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counting everyone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string.h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manual.cs50.io/#string.h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strcmp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person people[]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5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95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54" name="Google Shape;554;p95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6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96"/>
          <p:cNvSpPr txBox="1"/>
          <p:nvPr/>
        </p:nvSpPr>
        <p:spPr>
          <a:xfrm>
            <a:off x="532847" y="2195550"/>
            <a:ext cx="2676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unsorted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61" name="Google Shape;561;p96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2"/>
          <p:cNvSpPr txBox="1"/>
          <p:nvPr/>
        </p:nvSpPr>
        <p:spPr>
          <a:xfrm>
            <a:off x="2400098" y="205078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7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97"/>
          <p:cNvSpPr txBox="1"/>
          <p:nvPr/>
        </p:nvSpPr>
        <p:spPr>
          <a:xfrm>
            <a:off x="479547" y="2195550"/>
            <a:ext cx="27300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unsorted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68" name="Google Shape;568;p97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sorted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8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98"/>
          <p:cNvSpPr txBox="1"/>
          <p:nvPr/>
        </p:nvSpPr>
        <p:spPr>
          <a:xfrm>
            <a:off x="0" y="2195550"/>
            <a:ext cx="32094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75" name="Google Shape;575;p98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sorted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76" name="Google Shape;576;p98"/>
          <p:cNvSpPr txBox="1"/>
          <p:nvPr/>
        </p:nvSpPr>
        <p:spPr>
          <a:xfrm>
            <a:off x="164425" y="2358150"/>
            <a:ext cx="22203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7 2 5 4 1 6 0 3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9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99"/>
          <p:cNvSpPr txBox="1"/>
          <p:nvPr/>
        </p:nvSpPr>
        <p:spPr>
          <a:xfrm>
            <a:off x="0" y="2195550"/>
            <a:ext cx="32094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83" name="Google Shape;583;p99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84" name="Google Shape;584;p99"/>
          <p:cNvSpPr txBox="1"/>
          <p:nvPr/>
        </p:nvSpPr>
        <p:spPr>
          <a:xfrm>
            <a:off x="164425" y="2358150"/>
            <a:ext cx="22203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7 2 5 4 1 6 0 3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5" name="Google Shape;585;p99"/>
          <p:cNvSpPr txBox="1"/>
          <p:nvPr/>
        </p:nvSpPr>
        <p:spPr>
          <a:xfrm>
            <a:off x="6691151" y="2358150"/>
            <a:ext cx="22203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0 1 2 3 4 5 6 7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1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01"/>
          <p:cNvSpPr txBox="1"/>
          <p:nvPr/>
        </p:nvSpPr>
        <p:spPr>
          <a:xfrm>
            <a:off x="0" y="2195550"/>
            <a:ext cx="32094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97" name="Google Shape;597;p101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98" name="Google Shape;598;p101"/>
          <p:cNvSpPr txBox="1"/>
          <p:nvPr/>
        </p:nvSpPr>
        <p:spPr>
          <a:xfrm>
            <a:off x="164425" y="2358150"/>
            <a:ext cx="22203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7 2 5 4 1 6 0 3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9" name="Google Shape;599;p101"/>
          <p:cNvSpPr txBox="1"/>
          <p:nvPr/>
        </p:nvSpPr>
        <p:spPr>
          <a:xfrm>
            <a:off x="6691151" y="2358150"/>
            <a:ext cx="22203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0 1 2 3 4 5 6 7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7  2  5  4  1  6  0  3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0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7  2  5  4  1  6  0  3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 from 0 to n-1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Find smallest number between numbers[i] and numbers[n-1]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Swap smallest number with numbers[i]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" name="Google Shape;624;p106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[0]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[n-3]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25" name="Google Shape;625;p106"/>
          <p:cNvSpPr/>
          <p:nvPr/>
        </p:nvSpPr>
        <p:spPr>
          <a:xfrm>
            <a:off x="66332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106"/>
          <p:cNvSpPr/>
          <p:nvPr/>
        </p:nvSpPr>
        <p:spPr>
          <a:xfrm>
            <a:off x="184277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06"/>
          <p:cNvSpPr/>
          <p:nvPr/>
        </p:nvSpPr>
        <p:spPr>
          <a:xfrm>
            <a:off x="298882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06"/>
          <p:cNvSpPr/>
          <p:nvPr/>
        </p:nvSpPr>
        <p:spPr>
          <a:xfrm>
            <a:off x="416827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06"/>
          <p:cNvSpPr/>
          <p:nvPr/>
        </p:nvSpPr>
        <p:spPr>
          <a:xfrm>
            <a:off x="525782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06"/>
          <p:cNvSpPr/>
          <p:nvPr/>
        </p:nvSpPr>
        <p:spPr>
          <a:xfrm>
            <a:off x="643727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06"/>
          <p:cNvSpPr/>
          <p:nvPr/>
        </p:nvSpPr>
        <p:spPr>
          <a:xfrm>
            <a:off x="7583325" y="252277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3"/>
          <p:cNvSpPr txBox="1"/>
          <p:nvPr/>
        </p:nvSpPr>
        <p:spPr>
          <a:xfrm>
            <a:off x="3158292" y="196875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/2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43" name="Google Shape;143;p33"/>
          <p:cNvSpPr txBox="1"/>
          <p:nvPr/>
        </p:nvSpPr>
        <p:spPr>
          <a:xfrm>
            <a:off x="2400098" y="205078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 +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2)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 +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2)</a:t>
            </a:r>
            <a:r>
              <a:rPr lang="en">
                <a:solidFill>
                  <a:schemeClr val="dk1"/>
                </a:solidFill>
              </a:rPr>
              <a:t> + 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– 3)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 + 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2)</a:t>
            </a:r>
            <a:r>
              <a:rPr lang="en">
                <a:solidFill>
                  <a:schemeClr val="dk1"/>
                </a:solidFill>
              </a:rPr>
              <a:t> + 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– 3)</a:t>
            </a:r>
            <a:r>
              <a:rPr lang="en">
                <a:solidFill>
                  <a:srgbClr val="FFFFFF"/>
                </a:solidFill>
              </a:rPr>
              <a:t> + ... + 1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3) + ...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1)/2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3) + ...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1)/2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 – n)/2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3) + ...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1)/2</a:t>
            </a:r>
            <a:endParaRPr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 n)/2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 –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3) + ... + 1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1)/2</a:t>
            </a:r>
            <a:endParaRPr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 n)/2</a:t>
            </a:r>
            <a:endParaRPr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 baseline="30000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/2 – </a:t>
            </a:r>
            <a:r>
              <a:rPr lang="en" i="1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/2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lang="en" i="1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4"/>
          <p:cNvSpPr txBox="1"/>
          <p:nvPr/>
        </p:nvSpPr>
        <p:spPr>
          <a:xfrm>
            <a:off x="3158292" y="196875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/2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50" name="Google Shape;150;p34"/>
          <p:cNvSpPr txBox="1"/>
          <p:nvPr/>
        </p:nvSpPr>
        <p:spPr>
          <a:xfrm>
            <a:off x="2400098" y="205078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7254138" y="2851275"/>
            <a:ext cx="11766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log</a:t>
            </a:r>
            <a:r>
              <a:rPr lang="en" sz="2400" baseline="-25000">
                <a:solidFill>
                  <a:srgbClr val="FFFFFF"/>
                </a:solidFill>
                <a:highlight>
                  <a:srgbClr val="000000"/>
                </a:highlight>
              </a:rPr>
              <a:t>2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 i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from 0 to n-1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Find smallest number between numbers[i] and numbers[n-1]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Swap smallest number with numbers[i]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5" name="Google Shape;695;p119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{5D2DE27F-DE3A-42F7-AFC8-2C567120A2B7}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[0]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[n-3]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[n-2]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[n-1]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6" name="Google Shape;696;p119"/>
          <p:cNvSpPr/>
          <p:nvPr/>
        </p:nvSpPr>
        <p:spPr>
          <a:xfrm>
            <a:off x="66332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19"/>
          <p:cNvSpPr/>
          <p:nvPr/>
        </p:nvSpPr>
        <p:spPr>
          <a:xfrm>
            <a:off x="1842774" y="249420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19"/>
          <p:cNvSpPr/>
          <p:nvPr/>
        </p:nvSpPr>
        <p:spPr>
          <a:xfrm>
            <a:off x="298882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19"/>
          <p:cNvSpPr/>
          <p:nvPr/>
        </p:nvSpPr>
        <p:spPr>
          <a:xfrm>
            <a:off x="4168275" y="2513250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19"/>
          <p:cNvSpPr/>
          <p:nvPr/>
        </p:nvSpPr>
        <p:spPr>
          <a:xfrm>
            <a:off x="525782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19"/>
          <p:cNvSpPr/>
          <p:nvPr/>
        </p:nvSpPr>
        <p:spPr>
          <a:xfrm>
            <a:off x="6437274" y="250372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19"/>
          <p:cNvSpPr/>
          <p:nvPr/>
        </p:nvSpPr>
        <p:spPr>
          <a:xfrm>
            <a:off x="7583325" y="2522775"/>
            <a:ext cx="117000" cy="117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Θ(1)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Θ(log </a:t>
            </a:r>
            <a:r>
              <a:rPr lang="en" i="1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Θ(1)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7  2  5  4  1  6  0  3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Repeat n times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from 0 to n-2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If numbers[i] and numbers[i+1] out of order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1A2CB0-5C2C-63E2-70A1-D75E4EDAE3E9}"/>
              </a:ext>
            </a:extLst>
          </p:cNvPr>
          <p:cNvSpPr txBox="1"/>
          <p:nvPr/>
        </p:nvSpPr>
        <p:spPr>
          <a:xfrm>
            <a:off x="2160464" y="1884594"/>
            <a:ext cx="3406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(n-1) since last one must be in right spot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AA69D-5EDE-B2C6-4FB1-2F384EC8169D}"/>
              </a:ext>
            </a:extLst>
          </p:cNvPr>
          <p:cNvSpPr txBox="1"/>
          <p:nvPr/>
        </p:nvSpPr>
        <p:spPr>
          <a:xfrm>
            <a:off x="3267043" y="2228656"/>
            <a:ext cx="1509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1 to (n-1) is (n-1)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Repeat n-1 times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from 0 to n-2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If numbers[i] and numbers[i+1] out of order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rgbClr val="FFFF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3413</Words>
  <Application>Microsoft Office PowerPoint</Application>
  <PresentationFormat>On-screen Show (16:9)</PresentationFormat>
  <Paragraphs>1207</Paragraphs>
  <Slides>191</Slides>
  <Notes>190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191</vt:i4>
      </vt:variant>
    </vt:vector>
  </HeadingPairs>
  <TitlesOfParts>
    <vt:vector size="195" baseType="lpstr">
      <vt:lpstr>Arial</vt:lpstr>
      <vt:lpstr>Consolas</vt:lpstr>
      <vt:lpstr>Simple Dark</vt:lpstr>
      <vt:lpstr>Simple Dark</vt:lpstr>
      <vt:lpstr>PowerPoint Presentation</vt:lpstr>
      <vt:lpstr>This is CS50</vt:lpstr>
      <vt:lpstr>new emoji coming soon!</vt:lpstr>
      <vt:lpstr>PowerPoint Presentation</vt:lpstr>
      <vt:lpstr>learn how to think algorithmically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searching</vt:lpstr>
      <vt:lpstr>PowerPoint Presentation</vt:lpstr>
      <vt:lpstr>PowerPoint Presentation</vt:lpstr>
      <vt:lpstr>PowerPoint Presentation</vt:lpstr>
      <vt:lpstr>algorithm</vt:lpstr>
      <vt:lpstr>linear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</vt:lpstr>
      <vt:lpstr>PowerPoint Presentation</vt:lpstr>
      <vt:lpstr>PowerPoint Presentation</vt:lpstr>
      <vt:lpstr>PowerPoint Presentation</vt:lpstr>
      <vt:lpstr>PowerPoint Presentation</vt:lpstr>
      <vt:lpstr>running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</vt:lpstr>
      <vt:lpstr>PowerPoint Presentation</vt:lpstr>
      <vt:lpstr>PowerPoint Presentation</vt:lpstr>
      <vt:lpstr>PowerPoint Presentation</vt:lpstr>
      <vt:lpstr>Ω</vt:lpstr>
      <vt:lpstr>PowerPoint Presentation</vt:lpstr>
      <vt:lpstr>PowerPoint Presentation</vt:lpstr>
      <vt:lpstr>PowerPoint Presentation</vt:lpstr>
      <vt:lpstr>Θ</vt:lpstr>
      <vt:lpstr>PowerPoint Presentation</vt:lpstr>
      <vt:lpstr>linear search</vt:lpstr>
      <vt:lpstr>string.h</vt:lpstr>
      <vt:lpstr>manual.cs50.io/#string.h</vt:lpstr>
      <vt:lpstr>strcmp</vt:lpstr>
      <vt:lpstr>data structures</vt:lpstr>
      <vt:lpstr>PowerPoint Presentation</vt:lpstr>
      <vt:lpstr>PowerPoint Presentation</vt:lpstr>
      <vt:lpstr>PowerPoint Presentation</vt:lpstr>
      <vt:lpstr>PowerPoint Presentation</vt:lpstr>
      <vt:lpstr>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7  2  5  4  1  6  0  3</vt:lpstr>
      <vt:lpstr>selection sort</vt:lpstr>
      <vt:lpstr>7  2  5  4  1  6  0  3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bubble sort</vt:lpstr>
      <vt:lpstr>7  2  5  4  1  6  0  3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google.com/search?q=recursion </vt:lpstr>
      <vt:lpstr>merge sort</vt:lpstr>
      <vt:lpstr>PowerPoint Presentation</vt:lpstr>
      <vt:lpstr>PowerPoint Presentation</vt:lpstr>
      <vt:lpstr>PowerPoint Presentation</vt:lpstr>
      <vt:lpstr>1  3  4  6        0  2  5  7</vt:lpstr>
      <vt:lpstr>PowerPoint Presentation</vt:lpstr>
      <vt:lpstr>6  3  4  1  5  2  7  0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log2 n</vt:lpstr>
      <vt:lpstr>log2 8</vt:lpstr>
      <vt:lpstr>log2 23</vt:lpstr>
      <vt:lpstr>3</vt:lpstr>
      <vt:lpstr>PowerPoint Presentation</vt:lpstr>
      <vt:lpstr>n log2 n</vt:lpstr>
      <vt:lpstr>n log 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 Algorithm Visualizer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Duy Dang</cp:lastModifiedBy>
  <cp:revision>6</cp:revision>
  <dcterms:modified xsi:type="dcterms:W3CDTF">2024-06-21T14:54:48Z</dcterms:modified>
</cp:coreProperties>
</file>