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C23CFD-01EA-4468-BBFD-34ED5AB817AC}">
  <a:tblStyle styleId="{47C23CFD-01EA-4468-BBFD-34ED5AB817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say%20%5Bhello%2C%20world%5D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ask%20%5BWhat's%20your%20name%3F%20%5D%20and%20wait%0Asay%20(join%5Bhello%2C%20%5D%20(answer)%0A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set%20%5Bcounter%20v%5D%20to%20(0)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change%20%5Bcounter%20v%5D%20by%20(1)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if%20%3C(x)%20%3C%20(y)%3E%20then%0Asay%20%5Bx%20is%20less%20than%20y%5D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if%20%3C(x)%20%3C%20(y)%3E%20then%0Asay%20%5Bx%20is%20less%20than%20y%5D%0Aelse%0Asay%20%5Bx%20is%20not%20less%20than%20y%5D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if%20%3C(x)%20%3C%20(y)%3E%20then%0Asay%20%5Bx%20is%20less%20than%20y%5D%0Aelse%0Aif%20%3C(x)%20%3E%20(y)%3E%20then%0Asay%20%5Bx%20is%20greater%20than%20y%5D%0Aelse%0Asay%20%5Bx%20is%20equal%20to%20y%5D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repeat%20%5B3%5D%0Asay%5Bmeow%5D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forever%0Asay%5Bmeow%5D" TargetMode="Externa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119545d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119545d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22c153d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22c153d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077ea43c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077ea43c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077ea43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077ea43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https://scratchblocks.github.io/#?style=scratch3&amp;script=say%20%5Bhello%2C%20world%5D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077ea43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077ea43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077ea43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077ea43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22c153d1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22c153d1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119545db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119545db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119545db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119545db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119545db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119545db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4077ea43c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4077ea43c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https://scratchblocks.github.io/#?style=scratch3&amp;script=ask%20%5BWhat's%20your%20name%3F%20%5D%20and%20wait%0Asay%20(join%5Bhello%2C%20%5D%20(answer)%0A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119545db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119545db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077ea43c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077ea43c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4077ea43c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4077ea43c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119545db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119545db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077ea43c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077ea43c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119545db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119545db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hello{1,2,3}.py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22c153d1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22c153d1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22c153d1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22c153d1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https://scratchblocks.github.io/#?style=scratch3&amp;script=set%20%5Bcounter%20v%5D%20to%20(0)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22c153d1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22c153d1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22c153d1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22c153d1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22c153d1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22c153d1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https://scratchblocks.github.io/#?style=scratch3&amp;script=change%20%5Bcounter%20v%5D%20by%20(1)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119545db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119545d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22c153d1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22c153d1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22c153d1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22c153d1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22c153d1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22c153d1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119545db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119545db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119545db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4119545db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119545db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4119545db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calculator{0,1}.py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119545db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4119545db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119545db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119545db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119545db0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119545db0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119545db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119545db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077ea4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4077ea4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119545db0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4119545db0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119545db0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4119545db0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119545db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119545db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119545db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119545db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https://scratchblocks.github.io/#?style=scratch3&amp;script=if%20%3C(x)%20%3C%20(y)%3E%20then%0Asay%20%5Bx%20is%20less%20than%20y%5D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119545db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4119545db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119545db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4119545db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119545db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4119545db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https://scratchblocks.github.io/#?style=scratch3&amp;script=if%20%3C(x)%20%3C%20(y)%3E%20then%0Asay%20%5Bx%20is%20less%20than%20y%5D%0Aelse%0Asay%20%5Bx%20is%20not%20less%20than%20y%5D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4119545db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4119545db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119545db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4119545db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119545db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4119545db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https://scratchblocks.github.io/#?style=scratch3&amp;script=if%20%3C(x)%20%3C%20(y)%3E%20then%0Asay%20%5Bx%20is%20less%20than%20y%5D%0Aelse%0Aif%20%3C(x)%20%3E%20(y)%3E%20then%0Asay%20%5Bx%20is%20greater%20than%20y%5D%0Aelse%0Asay%20%5Bx%20is%20equal%20to%20y%5D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077ea43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077ea43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4119545db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4119545db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4119545db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4119545db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1/compare3.py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922c153d1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922c153d1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4/compare.py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1/agree{0,1}.py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22c153d1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922c153d1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922c153d1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922c153d1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922c153d1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922c153d1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1/agree2.py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4/copy.py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2/uppercase{0,1}.py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922c153d1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922c153d1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922c153d1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922c153d1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4119545db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4119545db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8035616f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f8035616f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https://scratchblocks.github.io/#?style=scratch3&amp;script=repeat%20%5B3%5D%0Asay%5Bmeow%5D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077ea43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077ea43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8035616f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f8035616f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8035616f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8035616f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8035616f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8035616f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8035616f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8035616f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8035616f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8035616f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8035616f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8035616f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9255e19e45_15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9255e19e45_15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4119545db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4119545db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https://scratchblocks.github.io/#?style=scratch3&amp;script=forever%0Asay%5Bmeow%5D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4119545db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4119545db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4119545db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4119545db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meow{0,1,2,3,4,5}.py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119545db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119545db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0baf9d5d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0baf9d5d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255e19e45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255e19e45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9255e19e45_15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9255e19e45_15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9255e19e45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9255e19e45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meow{0,1,2,3,4,5}.py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255e19e4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255e19e4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calculator2.py, with 1/3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4119545db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4119545db0_0_400:notes"/>
          <p:cNvSpPr txBox="1"/>
          <p:nvPr>
            <p:ph idx="1" type="body"/>
          </p:nvPr>
        </p:nvSpPr>
        <p:spPr>
          <a:xfrm>
            <a:off x="685800" y="44958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calculator3.py, with 1/3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4119545db0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4119545db0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4119545db0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4119545db0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922c153d1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922c153d1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calculator{4,5}.py</a:t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49b298dd1_2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49b298dd1_2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mario{0,1,2,3}.py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119545db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119545db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49b298dd1_2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49b298dd1_2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4119545db0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4119545db0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4119545db0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4119545db0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mario{4,5}.py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449b298dd1_2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449b298dd1_2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mario{6,7}.py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4119545db0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4119545db0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4119545db0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4119545db0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4119545db0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4119545db0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4119545db0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4119545db0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</a:t>
            </a:r>
            <a:r>
              <a:rPr lang="en">
                <a:solidFill>
                  <a:schemeClr val="dk1"/>
                </a:solidFill>
              </a:rPr>
              <a:t>scores{0,1,2}.py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3/phonebook{0,1}.py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922c153d1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922c153d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922c153d1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922c153d1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119545db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119545db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1/hello0.py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6/speller/dictionary.py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6/filter/{blur,edges}.py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6/faces/{detect,recognize}.py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922c153d1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922c153d1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phonebook{</a:t>
            </a:r>
            <a:r>
              <a:rPr lang="en"/>
              <a:t>2,3,4</a:t>
            </a:r>
            <a:r>
              <a:rPr lang="en"/>
              <a:t>}.py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4119545db0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4119545db0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4119545db0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4119545db0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2/greet{0,1,2}.py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2/exit.py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4119545db0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4119545db0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4119545db0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4119545db0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4/phonebook{0,1,2}.py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922c153d1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922c153d1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9255e19e45_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9255e19e45_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4119545db0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4119545db0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50.ly/screen" TargetMode="External"/><Relationship Id="rId4" Type="http://schemas.openxmlformats.org/officeDocument/2006/relationships/hyperlink" Target="https://cs50.ly/lunch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docs.python.org/3/library/stdtypes.html#string-methods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ocs.python.org/3/library/function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docs.python.org/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docs.python.org/3/library/functions.html#print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s://docs.python.org/3/library/stdtypes.html#sequence-types-list-tuple-range" TargetMode="Externa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docs.python.org/3/library/functions.html#len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docs.python.org/3/library/stdtypes.html#mapping-types-dict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docs.python.org/3/library/sys.html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hyperlink" Target="https://docs.python.org/3/library/csv.html" TargetMode="Externa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4"/>
          <p:cNvSpPr txBox="1"/>
          <p:nvPr/>
        </p:nvSpPr>
        <p:spPr>
          <a:xfrm>
            <a:off x="4724100" y="1959300"/>
            <a:ext cx="3353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printf("hello, world");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247450"/>
            <a:ext cx="1828800" cy="64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5"/>
          <p:cNvSpPr txBox="1"/>
          <p:nvPr/>
        </p:nvSpPr>
        <p:spPr>
          <a:xfrm>
            <a:off x="3657600" y="1959300"/>
            <a:ext cx="5486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247450"/>
            <a:ext cx="1828800" cy="64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6"/>
          <p:cNvSpPr txBox="1"/>
          <p:nvPr/>
        </p:nvSpPr>
        <p:spPr>
          <a:xfrm>
            <a:off x="4724100" y="1959300"/>
            <a:ext cx="3353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world")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247450"/>
            <a:ext cx="1828800" cy="64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&lt;cs50.h&gt;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 cs50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answer = get_string("What's your name?\n");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printf("hello, %s\n", answer);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Visit </a:t>
            </a:r>
            <a:r>
              <a:rPr lang="en" sz="1700">
                <a:solidFill>
                  <a:srgbClr val="FFFF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cs50.ly/screen</a:t>
            </a:r>
            <a:r>
              <a:rPr lang="en" sz="1700">
                <a:solidFill>
                  <a:schemeClr val="dk1"/>
                </a:solidFill>
              </a:rPr>
              <a:t> to view projector on your laptop and ask questions via chat.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On today's menu, fruit roll-ups!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you'd like to stroll to (free) CS50 Lunch after lecture, RSVP at </a:t>
            </a:r>
            <a:r>
              <a:rPr lang="en" sz="1700">
                <a:solidFill>
                  <a:srgbClr val="FFFF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cs50.ly/lunch</a:t>
            </a:r>
            <a:r>
              <a:rPr lang="en" sz="1700">
                <a:solidFill>
                  <a:schemeClr val="dk1"/>
                </a:solidFill>
              </a:rPr>
              <a:t>!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Do </a:t>
            </a:r>
            <a:r>
              <a:rPr b="1" lang="en" sz="1700">
                <a:solidFill>
                  <a:schemeClr val="dk1"/>
                </a:solidFill>
              </a:rPr>
              <a:t>say hi or ask questions</a:t>
            </a:r>
            <a:r>
              <a:rPr lang="en" sz="1700">
                <a:solidFill>
                  <a:schemeClr val="dk1"/>
                </a:solidFill>
              </a:rPr>
              <a:t> (or ask for stress ball 🔴) during break or after class!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Will start in just a bit! Sorry almost ready!! Okay now ready. 0:-)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2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 answer = get_string("What's your name? 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%s\n", answer);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3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" + answer)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print("hello,", answer)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5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print(f"hello, {answer}")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 = input("What's your name? 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print(f"hello, {answer}")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8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9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0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3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4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+=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000000"/>
                </a:solidFill>
              </a:rPr>
              <a:t>sequence of numbers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000000"/>
                </a:solidFill>
              </a:rPr>
              <a:t>sequence of mutable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000000"/>
                </a:solidFill>
              </a:rPr>
              <a:t>sequence of immutable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000000"/>
                </a:solidFill>
              </a:rPr>
              <a:t>collection of key-value pairs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</a:rPr>
              <a:t>collection of unique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666666"/>
                </a:solidFill>
              </a:rPr>
              <a:t>sequence of numbers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666666"/>
                </a:solidFill>
              </a:rPr>
              <a:t>sequence of mutable values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666666"/>
                </a:solidFill>
              </a:rPr>
              <a:t>sequence of immutable values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666666"/>
                </a:solidFill>
              </a:rPr>
              <a:t>collection of key-value pairs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666666"/>
                </a:solidFill>
              </a:rPr>
              <a:t>collection of unique values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75" y="1743075"/>
            <a:ext cx="23050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get_float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get_int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get_float, get_int, 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5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7" name="Google Shape;31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4225"/>
            <a:ext cx="2743200" cy="14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6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5" name="Google Shape;32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4225"/>
            <a:ext cx="2743200" cy="14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7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3" name="Google Shape;3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4225"/>
            <a:ext cx="2743200" cy="14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8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not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1" name="Google Shape;34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6200"/>
            <a:ext cx="2743200" cy="231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9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not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9" name="Google Shape;34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6200"/>
            <a:ext cx="2743200" cy="231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60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not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7" name="Google Shape;35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6200"/>
            <a:ext cx="2743200" cy="231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1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greater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equal to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5" name="Google Shape;36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13" y="755825"/>
            <a:ext cx="2610575" cy="3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2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greater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equal to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3" name="Google Shape;37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13" y="755825"/>
            <a:ext cx="2610575" cy="3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3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elif x &gt; y: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greater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equal to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1" name="Google Shape;38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13" y="755825"/>
            <a:ext cx="2610575" cy="3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uFill>
                  <a:noFill/>
                </a:uFill>
                <a:hlinkClick r:id="rId3"/>
              </a:rPr>
              <a:t>docs.python.org/3/library/stdtypes.html#string-methods</a:t>
            </a:r>
            <a:r>
              <a:rPr lang="en" sz="2700"/>
              <a:t> </a:t>
            </a:r>
            <a:endParaRPr sz="27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docs.python.org/3/library/functions.html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7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1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(i &lt; 3)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4" name="Google Shape;42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world")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2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i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(i &lt; 3)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i++;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2" name="Google Shape;43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7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3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= 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i &lt; 3: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 +=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0" name="Google Shape;44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7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4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(int i = 0; i &lt; 3;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8" name="Google Shape;44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7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6" name="Google Shape;45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7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6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[0, 1, 2]: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print("hello, world")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4" name="Google Shape;46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77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range(3):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print("hello, world")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2" name="Google Shape;47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7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8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_ in range(3):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print("hello, world")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0" name="Google Shape;48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7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79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8" name="Google Shape;48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9363"/>
            <a:ext cx="1828800" cy="144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8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80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6" name="Google Shape;49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9363"/>
            <a:ext cx="1828800" cy="144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8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1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True: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4" name="Google Shape;50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9363"/>
            <a:ext cx="1828800" cy="144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make 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./hello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parameters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</a:t>
            </a:r>
            <a:r>
              <a:rPr lang="en"/>
              <a:t> parameters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85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True: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27" name="Google Shape;52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9363"/>
            <a:ext cx="1828800" cy="144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truncation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floating-point imprecision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integer overflow</a:t>
            </a:r>
            <a:endParaRPr strike="sngStrike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clang -o hello hello.c -lcs50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./hello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uFill>
                  <a:noFill/>
                </a:uFill>
                <a:hlinkClick r:id="rId3"/>
              </a:rPr>
              <a:t>docs.python.org/3/library/functions.html#print</a:t>
            </a:r>
            <a:r>
              <a:rPr lang="en" sz="3200"/>
              <a:t> </a:t>
            </a:r>
            <a:endParaRPr sz="32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uFill>
                  <a:noFill/>
                </a:uFill>
                <a:hlinkClick r:id="rId3"/>
              </a:rPr>
              <a:t>docs.python.org/3/library/stdtypes.html#sequence-types-list-tuple-range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uFill>
                  <a:noFill/>
                </a:uFill>
                <a:hlinkClick r:id="rId3"/>
              </a:rPr>
              <a:t>docs.python.org/3/library/functions.html#len</a:t>
            </a:r>
            <a:r>
              <a:rPr lang="en" sz="3400"/>
              <a:t> </a:t>
            </a:r>
            <a:endParaRPr sz="3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7" name="Google Shape;607;p101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{47C23CFD-01EA-4468-BBFD-34ED5AB817AC}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key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python hello.py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uFill>
                  <a:noFill/>
                </a:uFill>
                <a:hlinkClick r:id="rId3"/>
              </a:rPr>
              <a:t>docs.python.org/3/library/stdtypes.html#mapping-types-dict</a:t>
            </a:r>
            <a:endParaRPr sz="25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docs.python.org/3/library/sys.html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csv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0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docs.python.org/3/library/csv.html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pip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on up for stress ball if you'd like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