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57" r:id="rId4"/>
    <p:sldId id="258" r:id="rId5"/>
    <p:sldId id="303" r:id="rId6"/>
    <p:sldId id="305" r:id="rId7"/>
    <p:sldId id="292" r:id="rId8"/>
    <p:sldId id="293" r:id="rId9"/>
    <p:sldId id="294" r:id="rId10"/>
    <p:sldId id="306" r:id="rId11"/>
    <p:sldId id="283" r:id="rId12"/>
    <p:sldId id="307" r:id="rId13"/>
    <p:sldId id="284" r:id="rId14"/>
    <p:sldId id="308" r:id="rId15"/>
    <p:sldId id="312" r:id="rId16"/>
    <p:sldId id="285" r:id="rId17"/>
    <p:sldId id="286" r:id="rId18"/>
    <p:sldId id="287" r:id="rId19"/>
    <p:sldId id="288" r:id="rId20"/>
    <p:sldId id="289" r:id="rId21"/>
    <p:sldId id="325" r:id="rId22"/>
    <p:sldId id="326" r:id="rId23"/>
    <p:sldId id="309" r:id="rId24"/>
    <p:sldId id="320" r:id="rId25"/>
    <p:sldId id="321" r:id="rId26"/>
    <p:sldId id="322" r:id="rId27"/>
    <p:sldId id="310" r:id="rId28"/>
    <p:sldId id="315" r:id="rId29"/>
    <p:sldId id="290" r:id="rId30"/>
    <p:sldId id="314" r:id="rId31"/>
    <p:sldId id="319" r:id="rId32"/>
    <p:sldId id="317" r:id="rId33"/>
    <p:sldId id="318" r:id="rId34"/>
    <p:sldId id="323" r:id="rId35"/>
    <p:sldId id="324" r:id="rId36"/>
    <p:sldId id="28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7C8DC-C5FD-3B2F-1F81-3A46FB1B9BAC}" v="754" dt="2024-05-25T01:14:51.510"/>
    <p1510:client id="{3C11EB02-7B01-2267-1CAF-3E8D0E3AB530}" v="2" dt="2024-05-25T01:17:40.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45" d="100"/>
          <a:sy n="45" d="100"/>
        </p:scale>
        <p:origin x="53" y="10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250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7563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2715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902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5367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00094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58746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787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133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736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159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6332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917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4338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434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4725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6/3/2024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511703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daniel2024.github.io/Project-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moke from factory">
            <a:extLst>
              <a:ext uri="{FF2B5EF4-FFF2-40B4-BE49-F238E27FC236}">
                <a16:creationId xmlns:a16="http://schemas.microsoft.com/office/drawing/2014/main" id="{B6CD1074-2C74-50D4-9E16-EFFD3D6F2BDD}"/>
              </a:ext>
            </a:extLst>
          </p:cNvPr>
          <p:cNvPicPr>
            <a:picLocks noChangeAspect="1"/>
          </p:cNvPicPr>
          <p:nvPr/>
        </p:nvPicPr>
        <p:blipFill rotWithShape="1">
          <a:blip r:embed="rId2"/>
          <a:srcRect l="9091" t="6866" b="16525"/>
          <a:stretch/>
        </p:blipFill>
        <p:spPr>
          <a:xfrm>
            <a:off x="1" y="10"/>
            <a:ext cx="12191999" cy="6857990"/>
          </a:xfrm>
          <a:prstGeom prst="rect">
            <a:avLst/>
          </a:prstGeom>
        </p:spPr>
      </p:pic>
      <p:sp>
        <p:nvSpPr>
          <p:cNvPr id="10" name="Isosceles Triangle 9">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Parallelogram 11">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Isosceles Triangle 21">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p:cNvSpPr>
            <a:spLocks noGrp="1"/>
          </p:cNvSpPr>
          <p:nvPr>
            <p:ph type="ctrTitle"/>
          </p:nvPr>
        </p:nvSpPr>
        <p:spPr>
          <a:xfrm>
            <a:off x="4704200" y="1678665"/>
            <a:ext cx="4569803" cy="2369131"/>
          </a:xfrm>
        </p:spPr>
        <p:txBody>
          <a:bodyPr>
            <a:normAutofit/>
          </a:bodyPr>
          <a:lstStyle/>
          <a:p>
            <a:pPr>
              <a:lnSpc>
                <a:spcPct val="90000"/>
              </a:lnSpc>
            </a:pPr>
            <a:r>
              <a:rPr lang="en-US" sz="4200"/>
              <a:t>Project 3</a:t>
            </a:r>
            <a:br>
              <a:rPr lang="en-US" sz="4200"/>
            </a:br>
            <a:r>
              <a:rPr lang="en-US" sz="4200"/>
              <a:t>Data Visualization of CO</a:t>
            </a:r>
            <a:r>
              <a:rPr lang="en-US" sz="4200" baseline="-25000"/>
              <a:t>2</a:t>
            </a:r>
            <a:r>
              <a:rPr lang="en-US" sz="4200"/>
              <a:t> emissions</a:t>
            </a:r>
          </a:p>
        </p:txBody>
      </p:sp>
      <p:sp>
        <p:nvSpPr>
          <p:cNvPr id="3" name="Subtitle 2"/>
          <p:cNvSpPr>
            <a:spLocks noGrp="1"/>
          </p:cNvSpPr>
          <p:nvPr>
            <p:ph type="subTitle" idx="1"/>
          </p:nvPr>
        </p:nvSpPr>
        <p:spPr>
          <a:xfrm>
            <a:off x="4700964" y="4050832"/>
            <a:ext cx="4573037" cy="1096899"/>
          </a:xfrm>
        </p:spPr>
        <p:txBody>
          <a:bodyPr>
            <a:normAutofit/>
          </a:bodyPr>
          <a:lstStyle/>
          <a:p>
            <a:r>
              <a:rPr lang="en-US">
                <a:solidFill>
                  <a:schemeClr val="bg1"/>
                </a:solidFill>
              </a:rPr>
              <a:t>Edward Vaughan, Daniel Daniel, Essa Bostan, Mujahid Iqbal</a:t>
            </a:r>
          </a:p>
        </p:txBody>
      </p:sp>
      <p:sp>
        <p:nvSpPr>
          <p:cNvPr id="24"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Isosceles Triangle 29">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3" name="Text Placeholder 2">
            <a:extLst>
              <a:ext uri="{FF2B5EF4-FFF2-40B4-BE49-F238E27FC236}">
                <a16:creationId xmlns:a16="http://schemas.microsoft.com/office/drawing/2014/main" id="{6FEE4584-C070-D385-3EE1-58318223B8E2}"/>
              </a:ext>
            </a:extLst>
          </p:cNvPr>
          <p:cNvSpPr>
            <a:spLocks noGrp="1"/>
          </p:cNvSpPr>
          <p:nvPr>
            <p:ph type="body" idx="1"/>
          </p:nvPr>
        </p:nvSpPr>
        <p:spPr>
          <a:xfrm>
            <a:off x="5122415" y="4512472"/>
            <a:ext cx="4151587" cy="1096899"/>
          </a:xfrm>
        </p:spPr>
        <p:txBody>
          <a:bodyPr vert="horz" lIns="91440" tIns="45720" rIns="91440" bIns="45720" rtlCol="0" anchor="t">
            <a:normAutofit/>
          </a:bodyPr>
          <a:lstStyle/>
          <a:p>
            <a:pPr algn="r"/>
            <a:r>
              <a:rPr lang="en-US" sz="1800" dirty="0"/>
              <a:t>- Data sources</a:t>
            </a:r>
          </a:p>
          <a:p>
            <a:pPr algn="r"/>
            <a:endParaRPr lang="en-US" sz="1800" dirty="0">
              <a:solidFill>
                <a:schemeClr val="tx1"/>
              </a:solidFill>
            </a:endParaRPr>
          </a:p>
        </p:txBody>
      </p:sp>
      <p:sp>
        <p:nvSpPr>
          <p:cNvPr id="4" name="Title 3">
            <a:extLst>
              <a:ext uri="{FF2B5EF4-FFF2-40B4-BE49-F238E27FC236}">
                <a16:creationId xmlns:a16="http://schemas.microsoft.com/office/drawing/2014/main" id="{157C2C8F-2BB1-BB2D-1A05-FCF8E4AAE8BE}"/>
              </a:ext>
            </a:extLst>
          </p:cNvPr>
          <p:cNvSpPr>
            <a:spLocks noGrp="1"/>
          </p:cNvSpPr>
          <p:nvPr>
            <p:ph type="title"/>
          </p:nvPr>
        </p:nvSpPr>
        <p:spPr>
          <a:xfrm>
            <a:off x="5122415" y="2866173"/>
            <a:ext cx="4151587" cy="1646302"/>
          </a:xfrm>
        </p:spPr>
        <p:txBody>
          <a:bodyPr vert="horz" lIns="91440" tIns="45720" rIns="91440" bIns="45720" rtlCol="0" anchor="b">
            <a:normAutofit fontScale="90000"/>
          </a:bodyPr>
          <a:lstStyle/>
          <a:p>
            <a:pPr algn="r"/>
            <a:r>
              <a:rPr lang="en-US" sz="5400" dirty="0"/>
              <a:t>Coding, Process, and Data wrangling</a:t>
            </a:r>
          </a:p>
        </p:txBody>
      </p:sp>
      <p:pic>
        <p:nvPicPr>
          <p:cNvPr id="2" name="Picture 1" descr="Computer script on a screen">
            <a:extLst>
              <a:ext uri="{FF2B5EF4-FFF2-40B4-BE49-F238E27FC236}">
                <a16:creationId xmlns:a16="http://schemas.microsoft.com/office/drawing/2014/main" id="{5CE97D70-F7C6-4476-387B-1FB18AF032C4}"/>
              </a:ext>
            </a:extLst>
          </p:cNvPr>
          <p:cNvPicPr>
            <a:picLocks noChangeAspect="1"/>
          </p:cNvPicPr>
          <p:nvPr/>
        </p:nvPicPr>
        <p:blipFill rotWithShape="1">
          <a:blip r:embed="rId2"/>
          <a:srcRect l="5252" r="42690" b="8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333141679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A85E737-4E3F-3781-7762-3397FB5E3014}"/>
              </a:ext>
            </a:extLst>
          </p:cNvPr>
          <p:cNvGraphicFramePr>
            <a:graphicFrameLocks noGrp="1"/>
          </p:cNvGraphicFramePr>
          <p:nvPr>
            <p:extLst>
              <p:ext uri="{D42A27DB-BD31-4B8C-83A1-F6EECF244321}">
                <p14:modId xmlns:p14="http://schemas.microsoft.com/office/powerpoint/2010/main" val="2221974309"/>
              </p:ext>
            </p:extLst>
          </p:nvPr>
        </p:nvGraphicFramePr>
        <p:xfrm>
          <a:off x="677334" y="1406178"/>
          <a:ext cx="9165628" cy="4842222"/>
        </p:xfrm>
        <a:graphic>
          <a:graphicData uri="http://schemas.openxmlformats.org/drawingml/2006/table">
            <a:tbl>
              <a:tblPr firstRow="1" bandRow="1">
                <a:tableStyleId>{BC89EF96-8CEA-46FF-86C4-4CE0E7609802}</a:tableStyleId>
              </a:tblPr>
              <a:tblGrid>
                <a:gridCol w="4582814">
                  <a:extLst>
                    <a:ext uri="{9D8B030D-6E8A-4147-A177-3AD203B41FA5}">
                      <a16:colId xmlns:a16="http://schemas.microsoft.com/office/drawing/2014/main" val="3761286428"/>
                    </a:ext>
                  </a:extLst>
                </a:gridCol>
                <a:gridCol w="4582814">
                  <a:extLst>
                    <a:ext uri="{9D8B030D-6E8A-4147-A177-3AD203B41FA5}">
                      <a16:colId xmlns:a16="http://schemas.microsoft.com/office/drawing/2014/main" val="3860362959"/>
                    </a:ext>
                  </a:extLst>
                </a:gridCol>
              </a:tblGrid>
              <a:tr h="16140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1" i="0" kern="1200" dirty="0">
                          <a:solidFill>
                            <a:schemeClr val="tx1"/>
                          </a:solidFill>
                          <a:latin typeface="+mn-lt"/>
                          <a:ea typeface="+mn-ea"/>
                          <a:cs typeface="+mn-cs"/>
                        </a:rPr>
                        <a:t>CO2 Emissions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i="1" kern="1200" dirty="0">
                          <a:solidFill>
                            <a:schemeClr val="tx1"/>
                          </a:solidFill>
                          <a:latin typeface="+mn-lt"/>
                          <a:ea typeface="+mn-ea"/>
                          <a:cs typeface="+mn-cs"/>
                        </a:rPr>
                        <a:t>Original source – The Global Carbon Project's fossil CO2 emissions dataset, from Zenodo.org</a:t>
                      </a:r>
                    </a:p>
                  </a:txBody>
                  <a:tcPr/>
                </a:tc>
                <a:tc>
                  <a:txBody>
                    <a:bodyPr/>
                    <a:lstStyle/>
                    <a:p>
                      <a:endParaRPr lang="en-GB"/>
                    </a:p>
                  </a:txBody>
                  <a:tcPr/>
                </a:tc>
                <a:extLst>
                  <a:ext uri="{0D108BD9-81ED-4DB2-BD59-A6C34878D82A}">
                    <a16:rowId xmlns:a16="http://schemas.microsoft.com/office/drawing/2014/main" val="2204528305"/>
                  </a:ext>
                </a:extLst>
              </a:tr>
              <a:tr h="16140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i="0" dirty="0"/>
                        <a:t>World Population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i="1" kern="1200" dirty="0">
                          <a:solidFill>
                            <a:schemeClr val="tx1"/>
                          </a:solidFill>
                          <a:latin typeface="+mn-lt"/>
                          <a:ea typeface="+mn-ea"/>
                          <a:cs typeface="+mn-cs"/>
                        </a:rPr>
                        <a:t>Original source – </a:t>
                      </a:r>
                      <a:r>
                        <a:rPr lang="en-GB" sz="1400" i="1" dirty="0"/>
                        <a:t>World Population Review</a:t>
                      </a:r>
                    </a:p>
                    <a:p>
                      <a:endParaRPr lang="en-GB" dirty="0"/>
                    </a:p>
                  </a:txBody>
                  <a:tcPr/>
                </a:tc>
                <a:tc>
                  <a:txBody>
                    <a:bodyPr/>
                    <a:lstStyle/>
                    <a:p>
                      <a:endParaRPr lang="en-GB"/>
                    </a:p>
                  </a:txBody>
                  <a:tcPr/>
                </a:tc>
                <a:extLst>
                  <a:ext uri="{0D108BD9-81ED-4DB2-BD59-A6C34878D82A}">
                    <a16:rowId xmlns:a16="http://schemas.microsoft.com/office/drawing/2014/main" val="1282106762"/>
                  </a:ext>
                </a:extLst>
              </a:tr>
              <a:tr h="1614074">
                <a:tc>
                  <a:txBody>
                    <a:bodyPr/>
                    <a:lstStyle/>
                    <a:p>
                      <a:r>
                        <a:rPr lang="en-GB" b="1" dirty="0"/>
                        <a:t>GDP</a:t>
                      </a:r>
                    </a:p>
                    <a:p>
                      <a:r>
                        <a:rPr lang="en-GB" sz="1400" b="0" i="1" kern="1200" dirty="0">
                          <a:solidFill>
                            <a:schemeClr val="tx1"/>
                          </a:solidFill>
                          <a:latin typeface="+mn-lt"/>
                          <a:ea typeface="+mn-ea"/>
                          <a:cs typeface="+mn-cs"/>
                        </a:rPr>
                        <a:t>Original source – W</a:t>
                      </a:r>
                      <a:r>
                        <a:rPr lang="en-GB" sz="1400" i="1" dirty="0"/>
                        <a:t>orld Bank</a:t>
                      </a:r>
                    </a:p>
                  </a:txBody>
                  <a:tcPr/>
                </a:tc>
                <a:tc>
                  <a:txBody>
                    <a:bodyPr/>
                    <a:lstStyle/>
                    <a:p>
                      <a:endParaRPr lang="en-GB" dirty="0"/>
                    </a:p>
                  </a:txBody>
                  <a:tcPr/>
                </a:tc>
                <a:extLst>
                  <a:ext uri="{0D108BD9-81ED-4DB2-BD59-A6C34878D82A}">
                    <a16:rowId xmlns:a16="http://schemas.microsoft.com/office/drawing/2014/main" val="140735700"/>
                  </a:ext>
                </a:extLst>
              </a:tr>
            </a:tbl>
          </a:graphicData>
        </a:graphic>
      </p:graphicFrame>
      <p:sp>
        <p:nvSpPr>
          <p:cNvPr id="2" name="Title 1">
            <a:extLst>
              <a:ext uri="{FF2B5EF4-FFF2-40B4-BE49-F238E27FC236}">
                <a16:creationId xmlns:a16="http://schemas.microsoft.com/office/drawing/2014/main" id="{58C45865-8495-684E-D47B-4AA6699C0166}"/>
              </a:ext>
            </a:extLst>
          </p:cNvPr>
          <p:cNvSpPr>
            <a:spLocks noGrp="1"/>
          </p:cNvSpPr>
          <p:nvPr>
            <p:ph type="title"/>
          </p:nvPr>
        </p:nvSpPr>
        <p:spPr/>
        <p:txBody>
          <a:bodyPr/>
          <a:lstStyle/>
          <a:p>
            <a:r>
              <a:rPr lang="en-GB" dirty="0" err="1"/>
              <a:t>MetaData</a:t>
            </a:r>
            <a:r>
              <a:rPr lang="en-GB" dirty="0"/>
              <a:t> Sources - </a:t>
            </a:r>
            <a:r>
              <a:rPr lang="en-GB" dirty="0" err="1"/>
              <a:t>kaggle</a:t>
            </a:r>
            <a:endParaRPr lang="en-GB" dirty="0"/>
          </a:p>
        </p:txBody>
      </p:sp>
      <p:pic>
        <p:nvPicPr>
          <p:cNvPr id="7" name="Picture 6">
            <a:extLst>
              <a:ext uri="{FF2B5EF4-FFF2-40B4-BE49-F238E27FC236}">
                <a16:creationId xmlns:a16="http://schemas.microsoft.com/office/drawing/2014/main" id="{67C472D6-F431-57EA-88CB-5367C9048D20}"/>
              </a:ext>
            </a:extLst>
          </p:cNvPr>
          <p:cNvPicPr>
            <a:picLocks noChangeAspect="1"/>
          </p:cNvPicPr>
          <p:nvPr/>
        </p:nvPicPr>
        <p:blipFill>
          <a:blip r:embed="rId2"/>
          <a:stretch>
            <a:fillRect/>
          </a:stretch>
        </p:blipFill>
        <p:spPr>
          <a:xfrm>
            <a:off x="5386373" y="3145097"/>
            <a:ext cx="4320000" cy="1363938"/>
          </a:xfrm>
          <a:prstGeom prst="rect">
            <a:avLst/>
          </a:prstGeom>
        </p:spPr>
      </p:pic>
      <p:pic>
        <p:nvPicPr>
          <p:cNvPr id="9" name="Picture 8">
            <a:extLst>
              <a:ext uri="{FF2B5EF4-FFF2-40B4-BE49-F238E27FC236}">
                <a16:creationId xmlns:a16="http://schemas.microsoft.com/office/drawing/2014/main" id="{8FC80007-DC41-E36B-B255-B309717899FF}"/>
              </a:ext>
            </a:extLst>
          </p:cNvPr>
          <p:cNvPicPr>
            <a:picLocks noChangeAspect="1"/>
          </p:cNvPicPr>
          <p:nvPr/>
        </p:nvPicPr>
        <p:blipFill>
          <a:blip r:embed="rId3"/>
          <a:stretch>
            <a:fillRect/>
          </a:stretch>
        </p:blipFill>
        <p:spPr>
          <a:xfrm>
            <a:off x="5386373" y="1510447"/>
            <a:ext cx="4320000" cy="1394891"/>
          </a:xfrm>
          <a:prstGeom prst="rect">
            <a:avLst/>
          </a:prstGeom>
        </p:spPr>
      </p:pic>
      <p:pic>
        <p:nvPicPr>
          <p:cNvPr id="12" name="Picture 11">
            <a:extLst>
              <a:ext uri="{FF2B5EF4-FFF2-40B4-BE49-F238E27FC236}">
                <a16:creationId xmlns:a16="http://schemas.microsoft.com/office/drawing/2014/main" id="{E44D142A-8E0F-2BA0-867D-CE450E331C83}"/>
              </a:ext>
            </a:extLst>
          </p:cNvPr>
          <p:cNvPicPr>
            <a:picLocks noChangeAspect="1"/>
          </p:cNvPicPr>
          <p:nvPr/>
        </p:nvPicPr>
        <p:blipFill rotWithShape="1">
          <a:blip r:embed="rId4"/>
          <a:srcRect r="27155"/>
          <a:stretch/>
        </p:blipFill>
        <p:spPr>
          <a:xfrm>
            <a:off x="5386373" y="4769727"/>
            <a:ext cx="4320000" cy="1364190"/>
          </a:xfrm>
          <a:prstGeom prst="rect">
            <a:avLst/>
          </a:prstGeom>
        </p:spPr>
      </p:pic>
    </p:spTree>
    <p:extLst>
      <p:ext uri="{BB962C8B-B14F-4D97-AF65-F5344CB8AC3E}">
        <p14:creationId xmlns:p14="http://schemas.microsoft.com/office/powerpoint/2010/main" val="222916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pic>
        <p:nvPicPr>
          <p:cNvPr id="2" name="Picture 1" descr="Computer script on a screen">
            <a:extLst>
              <a:ext uri="{FF2B5EF4-FFF2-40B4-BE49-F238E27FC236}">
                <a16:creationId xmlns:a16="http://schemas.microsoft.com/office/drawing/2014/main" id="{05E2FD46-A47B-48F5-5C43-0198818E23E3}"/>
              </a:ext>
            </a:extLst>
          </p:cNvPr>
          <p:cNvPicPr>
            <a:picLocks noChangeAspect="1"/>
          </p:cNvPicPr>
          <p:nvPr/>
        </p:nvPicPr>
        <p:blipFill rotWithShape="1">
          <a:blip r:embed="rId2"/>
          <a:srcRect l="5252" r="42690" b="8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7" name="Text Placeholder 2">
            <a:extLst>
              <a:ext uri="{FF2B5EF4-FFF2-40B4-BE49-F238E27FC236}">
                <a16:creationId xmlns:a16="http://schemas.microsoft.com/office/drawing/2014/main" id="{9D52FBD4-6CE2-F28B-9ABE-3EB9D0B56734}"/>
              </a:ext>
            </a:extLst>
          </p:cNvPr>
          <p:cNvSpPr>
            <a:spLocks noGrp="1"/>
          </p:cNvSpPr>
          <p:nvPr>
            <p:ph type="body" idx="1"/>
          </p:nvPr>
        </p:nvSpPr>
        <p:spPr>
          <a:xfrm>
            <a:off x="5122415" y="4512472"/>
            <a:ext cx="4151587" cy="1096899"/>
          </a:xfrm>
        </p:spPr>
        <p:txBody>
          <a:bodyPr vert="horz" lIns="91440" tIns="45720" rIns="91440" bIns="45720" rtlCol="0" anchor="t">
            <a:normAutofit/>
          </a:bodyPr>
          <a:lstStyle/>
          <a:p>
            <a:pPr algn="r">
              <a:lnSpc>
                <a:spcPct val="90000"/>
              </a:lnSpc>
            </a:pPr>
            <a:r>
              <a:rPr lang="en-US" sz="1800" dirty="0"/>
              <a:t>- Data storage</a:t>
            </a:r>
          </a:p>
          <a:p>
            <a:pPr algn="r"/>
            <a:endParaRPr lang="en-US" sz="1800" dirty="0">
              <a:solidFill>
                <a:schemeClr val="tx1"/>
              </a:solidFill>
            </a:endParaRPr>
          </a:p>
        </p:txBody>
      </p:sp>
      <p:sp>
        <p:nvSpPr>
          <p:cNvPr id="8" name="Title 3">
            <a:extLst>
              <a:ext uri="{FF2B5EF4-FFF2-40B4-BE49-F238E27FC236}">
                <a16:creationId xmlns:a16="http://schemas.microsoft.com/office/drawing/2014/main" id="{554CD5A9-17A9-78BB-6570-7C03236F0999}"/>
              </a:ext>
            </a:extLst>
          </p:cNvPr>
          <p:cNvSpPr>
            <a:spLocks noGrp="1"/>
          </p:cNvSpPr>
          <p:nvPr>
            <p:ph type="title"/>
          </p:nvPr>
        </p:nvSpPr>
        <p:spPr>
          <a:xfrm>
            <a:off x="5122415" y="2866173"/>
            <a:ext cx="4151587" cy="1646302"/>
          </a:xfrm>
        </p:spPr>
        <p:txBody>
          <a:bodyPr vert="horz" lIns="91440" tIns="45720" rIns="91440" bIns="45720" rtlCol="0" anchor="b">
            <a:normAutofit fontScale="90000"/>
          </a:bodyPr>
          <a:lstStyle/>
          <a:p>
            <a:pPr algn="r"/>
            <a:r>
              <a:rPr lang="en-US" sz="5400" dirty="0"/>
              <a:t>Coding, Process, and Data wrangling</a:t>
            </a:r>
          </a:p>
        </p:txBody>
      </p:sp>
    </p:spTree>
    <p:extLst>
      <p:ext uri="{BB962C8B-B14F-4D97-AF65-F5344CB8AC3E}">
        <p14:creationId xmlns:p14="http://schemas.microsoft.com/office/powerpoint/2010/main" val="411774190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6951-C4D5-D91D-1488-E91077B2A400}"/>
              </a:ext>
            </a:extLst>
          </p:cNvPr>
          <p:cNvSpPr>
            <a:spLocks noGrp="1"/>
          </p:cNvSpPr>
          <p:nvPr>
            <p:ph type="title"/>
          </p:nvPr>
        </p:nvSpPr>
        <p:spPr/>
        <p:txBody>
          <a:bodyPr/>
          <a:lstStyle/>
          <a:p>
            <a:r>
              <a:rPr lang="en-GB" dirty="0"/>
              <a:t>Data Storage - MongoDB</a:t>
            </a:r>
          </a:p>
        </p:txBody>
      </p:sp>
      <p:pic>
        <p:nvPicPr>
          <p:cNvPr id="5" name="Content Placeholder 4">
            <a:extLst>
              <a:ext uri="{FF2B5EF4-FFF2-40B4-BE49-F238E27FC236}">
                <a16:creationId xmlns:a16="http://schemas.microsoft.com/office/drawing/2014/main" id="{A3E604F7-B70C-F81F-C905-F577B23A9390}"/>
              </a:ext>
            </a:extLst>
          </p:cNvPr>
          <p:cNvPicPr>
            <a:picLocks noGrp="1" noChangeAspect="1"/>
          </p:cNvPicPr>
          <p:nvPr>
            <p:ph idx="1"/>
          </p:nvPr>
        </p:nvPicPr>
        <p:blipFill>
          <a:blip r:embed="rId2"/>
          <a:stretch>
            <a:fillRect/>
          </a:stretch>
        </p:blipFill>
        <p:spPr>
          <a:xfrm>
            <a:off x="677334" y="2815642"/>
            <a:ext cx="8596312" cy="1226716"/>
          </a:xfrm>
        </p:spPr>
      </p:pic>
    </p:spTree>
    <p:extLst>
      <p:ext uri="{BB962C8B-B14F-4D97-AF65-F5344CB8AC3E}">
        <p14:creationId xmlns:p14="http://schemas.microsoft.com/office/powerpoint/2010/main" val="2722669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pic>
        <p:nvPicPr>
          <p:cNvPr id="6" name="Picture 5" descr="Computer script on a screen">
            <a:extLst>
              <a:ext uri="{FF2B5EF4-FFF2-40B4-BE49-F238E27FC236}">
                <a16:creationId xmlns:a16="http://schemas.microsoft.com/office/drawing/2014/main" id="{E3F96147-1123-6D3E-4AC1-25A2A3F2437A}"/>
              </a:ext>
            </a:extLst>
          </p:cNvPr>
          <p:cNvPicPr>
            <a:picLocks noChangeAspect="1"/>
          </p:cNvPicPr>
          <p:nvPr/>
        </p:nvPicPr>
        <p:blipFill rotWithShape="1">
          <a:blip r:embed="rId2"/>
          <a:srcRect l="5252" r="42690" b="8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7" name="Text Placeholder 2">
            <a:extLst>
              <a:ext uri="{FF2B5EF4-FFF2-40B4-BE49-F238E27FC236}">
                <a16:creationId xmlns:a16="http://schemas.microsoft.com/office/drawing/2014/main" id="{DF9B4BFC-B613-2858-299A-29BDE2CC3283}"/>
              </a:ext>
            </a:extLst>
          </p:cNvPr>
          <p:cNvSpPr>
            <a:spLocks noGrp="1"/>
          </p:cNvSpPr>
          <p:nvPr>
            <p:ph type="body" idx="1"/>
          </p:nvPr>
        </p:nvSpPr>
        <p:spPr>
          <a:xfrm>
            <a:off x="5122415" y="4512472"/>
            <a:ext cx="4151587" cy="1096899"/>
          </a:xfrm>
        </p:spPr>
        <p:txBody>
          <a:bodyPr vert="horz" lIns="91440" tIns="45720" rIns="91440" bIns="45720" rtlCol="0" anchor="t">
            <a:normAutofit/>
          </a:bodyPr>
          <a:lstStyle/>
          <a:p>
            <a:pPr algn="r">
              <a:lnSpc>
                <a:spcPct val="90000"/>
              </a:lnSpc>
            </a:pPr>
            <a:r>
              <a:rPr lang="en-US" sz="1800" dirty="0"/>
              <a:t>- Data cleaning</a:t>
            </a:r>
          </a:p>
          <a:p>
            <a:pPr algn="r"/>
            <a:endParaRPr lang="en-US" sz="1800" dirty="0">
              <a:solidFill>
                <a:schemeClr val="tx1"/>
              </a:solidFill>
            </a:endParaRPr>
          </a:p>
        </p:txBody>
      </p:sp>
      <p:sp>
        <p:nvSpPr>
          <p:cNvPr id="8" name="Title 3">
            <a:extLst>
              <a:ext uri="{FF2B5EF4-FFF2-40B4-BE49-F238E27FC236}">
                <a16:creationId xmlns:a16="http://schemas.microsoft.com/office/drawing/2014/main" id="{998B3227-1181-64D4-47CF-5C62B2116B03}"/>
              </a:ext>
            </a:extLst>
          </p:cNvPr>
          <p:cNvSpPr>
            <a:spLocks noGrp="1"/>
          </p:cNvSpPr>
          <p:nvPr>
            <p:ph type="title"/>
          </p:nvPr>
        </p:nvSpPr>
        <p:spPr>
          <a:xfrm>
            <a:off x="5122415" y="2866173"/>
            <a:ext cx="4151587" cy="1646302"/>
          </a:xfrm>
        </p:spPr>
        <p:txBody>
          <a:bodyPr vert="horz" lIns="91440" tIns="45720" rIns="91440" bIns="45720" rtlCol="0" anchor="b">
            <a:normAutofit fontScale="90000"/>
          </a:bodyPr>
          <a:lstStyle/>
          <a:p>
            <a:pPr algn="r"/>
            <a:r>
              <a:rPr lang="en-US" sz="5400" dirty="0"/>
              <a:t>Coding, Process, and Data wrangling</a:t>
            </a:r>
          </a:p>
        </p:txBody>
      </p:sp>
    </p:spTree>
    <p:extLst>
      <p:ext uri="{BB962C8B-B14F-4D97-AF65-F5344CB8AC3E}">
        <p14:creationId xmlns:p14="http://schemas.microsoft.com/office/powerpoint/2010/main" val="143128720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6FA7-504B-2AB1-3E91-549C572B3208}"/>
              </a:ext>
            </a:extLst>
          </p:cNvPr>
          <p:cNvSpPr>
            <a:spLocks noGrp="1"/>
          </p:cNvSpPr>
          <p:nvPr>
            <p:ph type="title"/>
          </p:nvPr>
        </p:nvSpPr>
        <p:spPr/>
        <p:txBody>
          <a:bodyPr/>
          <a:lstStyle/>
          <a:p>
            <a:r>
              <a:rPr lang="en-GB" dirty="0"/>
              <a:t>Data extraction</a:t>
            </a:r>
          </a:p>
        </p:txBody>
      </p:sp>
      <p:sp>
        <p:nvSpPr>
          <p:cNvPr id="3" name="Content Placeholder 2">
            <a:extLst>
              <a:ext uri="{FF2B5EF4-FFF2-40B4-BE49-F238E27FC236}">
                <a16:creationId xmlns:a16="http://schemas.microsoft.com/office/drawing/2014/main" id="{D3F95C0B-E6BF-6488-1AD4-92D738D09897}"/>
              </a:ext>
            </a:extLst>
          </p:cNvPr>
          <p:cNvSpPr>
            <a:spLocks noGrp="1"/>
          </p:cNvSpPr>
          <p:nvPr>
            <p:ph idx="1"/>
          </p:nvPr>
        </p:nvSpPr>
        <p:spPr>
          <a:xfrm>
            <a:off x="4909351" y="1830018"/>
            <a:ext cx="4444550" cy="3841460"/>
          </a:xfrm>
        </p:spPr>
        <p:txBody>
          <a:bodyPr>
            <a:normAutofit/>
          </a:bodyPr>
          <a:lstStyle/>
          <a:p>
            <a:r>
              <a:rPr lang="en-GB" dirty="0"/>
              <a:t>Connection to MongoDB</a:t>
            </a:r>
          </a:p>
          <a:p>
            <a:endParaRPr lang="en-GB" dirty="0"/>
          </a:p>
          <a:p>
            <a:endParaRPr lang="en-GB" dirty="0"/>
          </a:p>
          <a:p>
            <a:endParaRPr lang="en-GB" dirty="0"/>
          </a:p>
          <a:p>
            <a:r>
              <a:rPr lang="en-GB" dirty="0"/>
              <a:t>Database assigned to variable</a:t>
            </a:r>
          </a:p>
          <a:p>
            <a:endParaRPr lang="en-GB" dirty="0"/>
          </a:p>
          <a:p>
            <a:endParaRPr lang="en-GB" dirty="0"/>
          </a:p>
          <a:p>
            <a:endParaRPr lang="en-GB" dirty="0"/>
          </a:p>
          <a:p>
            <a:r>
              <a:rPr lang="en-GB" dirty="0"/>
              <a:t>Collections assigned to variables</a:t>
            </a:r>
          </a:p>
          <a:p>
            <a:endParaRPr lang="en-GB" dirty="0"/>
          </a:p>
        </p:txBody>
      </p:sp>
      <p:pic>
        <p:nvPicPr>
          <p:cNvPr id="6" name="Picture 5">
            <a:extLst>
              <a:ext uri="{FF2B5EF4-FFF2-40B4-BE49-F238E27FC236}">
                <a16:creationId xmlns:a16="http://schemas.microsoft.com/office/drawing/2014/main" id="{8049D594-2EDC-85C1-57DA-1D23C28C06A5}"/>
              </a:ext>
            </a:extLst>
          </p:cNvPr>
          <p:cNvPicPr>
            <a:picLocks noChangeAspect="1"/>
          </p:cNvPicPr>
          <p:nvPr/>
        </p:nvPicPr>
        <p:blipFill>
          <a:blip r:embed="rId2"/>
          <a:stretch>
            <a:fillRect/>
          </a:stretch>
        </p:blipFill>
        <p:spPr>
          <a:xfrm>
            <a:off x="677334" y="1599199"/>
            <a:ext cx="3791479" cy="1076475"/>
          </a:xfrm>
          <a:prstGeom prst="rect">
            <a:avLst/>
          </a:prstGeom>
        </p:spPr>
      </p:pic>
      <p:pic>
        <p:nvPicPr>
          <p:cNvPr id="8" name="Picture 7">
            <a:extLst>
              <a:ext uri="{FF2B5EF4-FFF2-40B4-BE49-F238E27FC236}">
                <a16:creationId xmlns:a16="http://schemas.microsoft.com/office/drawing/2014/main" id="{4B4EE909-F312-C86B-CA82-A1B85B37FD91}"/>
              </a:ext>
            </a:extLst>
          </p:cNvPr>
          <p:cNvPicPr>
            <a:picLocks noChangeAspect="1"/>
          </p:cNvPicPr>
          <p:nvPr/>
        </p:nvPicPr>
        <p:blipFill>
          <a:blip r:embed="rId3"/>
          <a:stretch>
            <a:fillRect/>
          </a:stretch>
        </p:blipFill>
        <p:spPr>
          <a:xfrm>
            <a:off x="677334" y="3020277"/>
            <a:ext cx="2895600" cy="1162050"/>
          </a:xfrm>
          <a:prstGeom prst="rect">
            <a:avLst/>
          </a:prstGeom>
        </p:spPr>
      </p:pic>
      <p:pic>
        <p:nvPicPr>
          <p:cNvPr id="10" name="Picture 9">
            <a:extLst>
              <a:ext uri="{FF2B5EF4-FFF2-40B4-BE49-F238E27FC236}">
                <a16:creationId xmlns:a16="http://schemas.microsoft.com/office/drawing/2014/main" id="{2EDE8AEA-AED7-390A-47B7-EDA16E2DFA70}"/>
              </a:ext>
            </a:extLst>
          </p:cNvPr>
          <p:cNvPicPr>
            <a:picLocks noChangeAspect="1"/>
          </p:cNvPicPr>
          <p:nvPr/>
        </p:nvPicPr>
        <p:blipFill>
          <a:blip r:embed="rId4"/>
          <a:stretch>
            <a:fillRect/>
          </a:stretch>
        </p:blipFill>
        <p:spPr>
          <a:xfrm>
            <a:off x="677334" y="4419450"/>
            <a:ext cx="3362325" cy="1571625"/>
          </a:xfrm>
          <a:prstGeom prst="rect">
            <a:avLst/>
          </a:prstGeom>
        </p:spPr>
      </p:pic>
    </p:spTree>
    <p:extLst>
      <p:ext uri="{BB962C8B-B14F-4D97-AF65-F5344CB8AC3E}">
        <p14:creationId xmlns:p14="http://schemas.microsoft.com/office/powerpoint/2010/main" val="3510689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6FA7-504B-2AB1-3E91-549C572B3208}"/>
              </a:ext>
            </a:extLst>
          </p:cNvPr>
          <p:cNvSpPr>
            <a:spLocks noGrp="1"/>
          </p:cNvSpPr>
          <p:nvPr>
            <p:ph type="title"/>
          </p:nvPr>
        </p:nvSpPr>
        <p:spPr/>
        <p:txBody>
          <a:bodyPr/>
          <a:lstStyle/>
          <a:p>
            <a:r>
              <a:rPr lang="en-GB" dirty="0"/>
              <a:t>Data Frames Creation</a:t>
            </a:r>
          </a:p>
        </p:txBody>
      </p:sp>
      <p:sp>
        <p:nvSpPr>
          <p:cNvPr id="3" name="Content Placeholder 2">
            <a:extLst>
              <a:ext uri="{FF2B5EF4-FFF2-40B4-BE49-F238E27FC236}">
                <a16:creationId xmlns:a16="http://schemas.microsoft.com/office/drawing/2014/main" id="{D3F95C0B-E6BF-6488-1AD4-92D738D09897}"/>
              </a:ext>
            </a:extLst>
          </p:cNvPr>
          <p:cNvSpPr>
            <a:spLocks noGrp="1"/>
          </p:cNvSpPr>
          <p:nvPr>
            <p:ph idx="1"/>
          </p:nvPr>
        </p:nvSpPr>
        <p:spPr>
          <a:xfrm>
            <a:off x="677334" y="4477197"/>
            <a:ext cx="8596668" cy="1771203"/>
          </a:xfrm>
        </p:spPr>
        <p:txBody>
          <a:bodyPr>
            <a:normAutofit fontScale="92500" lnSpcReduction="10000"/>
          </a:bodyPr>
          <a:lstStyle/>
          <a:p>
            <a:r>
              <a:rPr lang="en-GB" dirty="0"/>
              <a:t>Collections queried if necessary</a:t>
            </a:r>
          </a:p>
          <a:p>
            <a:endParaRPr lang="en-GB" dirty="0"/>
          </a:p>
          <a:p>
            <a:r>
              <a:rPr lang="en-GB" dirty="0"/>
              <a:t>Data Frames created for each of the three datasets with </a:t>
            </a:r>
            <a:r>
              <a:rPr lang="en-GB" b="1" dirty="0" err="1">
                <a:solidFill>
                  <a:srgbClr val="00B050"/>
                </a:solidFill>
              </a:rPr>
              <a:t>pd.DataFrame</a:t>
            </a:r>
            <a:endParaRPr lang="en-GB" b="1" dirty="0">
              <a:solidFill>
                <a:srgbClr val="00B050"/>
              </a:solidFill>
            </a:endParaRPr>
          </a:p>
          <a:p>
            <a:endParaRPr lang="en-GB" b="1" dirty="0">
              <a:solidFill>
                <a:srgbClr val="00B050"/>
              </a:solidFill>
            </a:endParaRPr>
          </a:p>
          <a:p>
            <a:r>
              <a:rPr lang="en-GB" dirty="0"/>
              <a:t>Filtered for year</a:t>
            </a:r>
          </a:p>
          <a:p>
            <a:endParaRPr lang="en-GB" dirty="0"/>
          </a:p>
        </p:txBody>
      </p:sp>
      <p:pic>
        <p:nvPicPr>
          <p:cNvPr id="5" name="Picture 4">
            <a:extLst>
              <a:ext uri="{FF2B5EF4-FFF2-40B4-BE49-F238E27FC236}">
                <a16:creationId xmlns:a16="http://schemas.microsoft.com/office/drawing/2014/main" id="{9412ED1F-D02E-8C79-6ED9-EE6117D8772A}"/>
              </a:ext>
            </a:extLst>
          </p:cNvPr>
          <p:cNvPicPr>
            <a:picLocks noChangeAspect="1"/>
          </p:cNvPicPr>
          <p:nvPr/>
        </p:nvPicPr>
        <p:blipFill rotWithShape="1">
          <a:blip r:embed="rId2"/>
          <a:srcRect r="43298"/>
          <a:stretch/>
        </p:blipFill>
        <p:spPr>
          <a:xfrm>
            <a:off x="677334" y="1477038"/>
            <a:ext cx="6913073" cy="2906076"/>
          </a:xfrm>
          <a:prstGeom prst="rect">
            <a:avLst/>
          </a:prstGeom>
        </p:spPr>
      </p:pic>
    </p:spTree>
    <p:extLst>
      <p:ext uri="{BB962C8B-B14F-4D97-AF65-F5344CB8AC3E}">
        <p14:creationId xmlns:p14="http://schemas.microsoft.com/office/powerpoint/2010/main" val="931579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0AE3-4630-7DA9-DAA0-A12A45F6E1B3}"/>
              </a:ext>
            </a:extLst>
          </p:cNvPr>
          <p:cNvSpPr>
            <a:spLocks noGrp="1"/>
          </p:cNvSpPr>
          <p:nvPr>
            <p:ph type="title"/>
          </p:nvPr>
        </p:nvSpPr>
        <p:spPr/>
        <p:txBody>
          <a:bodyPr/>
          <a:lstStyle/>
          <a:p>
            <a:r>
              <a:rPr lang="en-GB" dirty="0"/>
              <a:t>Merging</a:t>
            </a:r>
          </a:p>
        </p:txBody>
      </p:sp>
      <p:sp>
        <p:nvSpPr>
          <p:cNvPr id="3" name="Content Placeholder 2">
            <a:extLst>
              <a:ext uri="{FF2B5EF4-FFF2-40B4-BE49-F238E27FC236}">
                <a16:creationId xmlns:a16="http://schemas.microsoft.com/office/drawing/2014/main" id="{2592012B-9DB9-B2BB-3FD5-6272AF499E3C}"/>
              </a:ext>
            </a:extLst>
          </p:cNvPr>
          <p:cNvSpPr>
            <a:spLocks noGrp="1"/>
          </p:cNvSpPr>
          <p:nvPr>
            <p:ph idx="1"/>
          </p:nvPr>
        </p:nvSpPr>
        <p:spPr>
          <a:xfrm>
            <a:off x="677334" y="3083403"/>
            <a:ext cx="8596668" cy="3164997"/>
          </a:xfrm>
        </p:spPr>
        <p:txBody>
          <a:bodyPr/>
          <a:lstStyle/>
          <a:p>
            <a:r>
              <a:rPr lang="en-GB" dirty="0"/>
              <a:t>Merged with </a:t>
            </a:r>
            <a:r>
              <a:rPr lang="en-GB" b="1" dirty="0" err="1">
                <a:solidFill>
                  <a:srgbClr val="00B050"/>
                </a:solidFill>
              </a:rPr>
              <a:t>pd.</a:t>
            </a:r>
            <a:r>
              <a:rPr lang="en-GB" b="1" dirty="0" err="1">
                <a:solidFill>
                  <a:srgbClr val="FFC000"/>
                </a:solidFill>
              </a:rPr>
              <a:t>merge</a:t>
            </a:r>
            <a:endParaRPr lang="en-GB" b="1" dirty="0">
              <a:solidFill>
                <a:srgbClr val="FFC000"/>
              </a:solidFill>
            </a:endParaRPr>
          </a:p>
          <a:p>
            <a:endParaRPr lang="en-GB" b="1" dirty="0">
              <a:solidFill>
                <a:srgbClr val="00B050"/>
              </a:solidFill>
            </a:endParaRPr>
          </a:p>
          <a:p>
            <a:r>
              <a:rPr lang="en-GB" dirty="0">
                <a:solidFill>
                  <a:schemeClr val="tx1"/>
                </a:solidFill>
              </a:rPr>
              <a:t>“Code” column is common to all 3 datasets</a:t>
            </a:r>
          </a:p>
          <a:p>
            <a:pPr lvl="1"/>
            <a:r>
              <a:rPr lang="en-GB" dirty="0">
                <a:solidFill>
                  <a:schemeClr val="tx1"/>
                </a:solidFill>
              </a:rPr>
              <a:t>ISO Codes are internationally recognized</a:t>
            </a:r>
          </a:p>
        </p:txBody>
      </p:sp>
      <p:pic>
        <p:nvPicPr>
          <p:cNvPr id="5" name="Picture 4">
            <a:extLst>
              <a:ext uri="{FF2B5EF4-FFF2-40B4-BE49-F238E27FC236}">
                <a16:creationId xmlns:a16="http://schemas.microsoft.com/office/drawing/2014/main" id="{2E88C8D5-8EFE-79B4-FAB7-30A895C9988C}"/>
              </a:ext>
            </a:extLst>
          </p:cNvPr>
          <p:cNvPicPr>
            <a:picLocks noChangeAspect="1"/>
          </p:cNvPicPr>
          <p:nvPr/>
        </p:nvPicPr>
        <p:blipFill rotWithShape="1">
          <a:blip r:embed="rId2"/>
          <a:srcRect r="10500"/>
          <a:stretch/>
        </p:blipFill>
        <p:spPr>
          <a:xfrm>
            <a:off x="677334" y="1477038"/>
            <a:ext cx="9951644" cy="1505448"/>
          </a:xfrm>
          <a:prstGeom prst="rect">
            <a:avLst/>
          </a:prstGeom>
        </p:spPr>
      </p:pic>
    </p:spTree>
    <p:extLst>
      <p:ext uri="{BB962C8B-B14F-4D97-AF65-F5344CB8AC3E}">
        <p14:creationId xmlns:p14="http://schemas.microsoft.com/office/powerpoint/2010/main" val="3390721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58F-37C4-B65F-1F1B-1E198B4C62C6}"/>
              </a:ext>
            </a:extLst>
          </p:cNvPr>
          <p:cNvSpPr>
            <a:spLocks noGrp="1"/>
          </p:cNvSpPr>
          <p:nvPr>
            <p:ph type="title"/>
          </p:nvPr>
        </p:nvSpPr>
        <p:spPr/>
        <p:txBody>
          <a:bodyPr/>
          <a:lstStyle/>
          <a:p>
            <a:r>
              <a:rPr lang="en-GB" dirty="0"/>
              <a:t>Data Frame Extraction</a:t>
            </a:r>
          </a:p>
        </p:txBody>
      </p:sp>
      <p:sp>
        <p:nvSpPr>
          <p:cNvPr id="3" name="Content Placeholder 2">
            <a:extLst>
              <a:ext uri="{FF2B5EF4-FFF2-40B4-BE49-F238E27FC236}">
                <a16:creationId xmlns:a16="http://schemas.microsoft.com/office/drawing/2014/main" id="{0C553E83-4387-C103-CFF9-87CC09F50A40}"/>
              </a:ext>
            </a:extLst>
          </p:cNvPr>
          <p:cNvSpPr>
            <a:spLocks noGrp="1"/>
          </p:cNvSpPr>
          <p:nvPr>
            <p:ph idx="1"/>
          </p:nvPr>
        </p:nvSpPr>
        <p:spPr>
          <a:xfrm>
            <a:off x="677334" y="3163302"/>
            <a:ext cx="8596668" cy="3085098"/>
          </a:xfrm>
        </p:spPr>
        <p:txBody>
          <a:bodyPr/>
          <a:lstStyle/>
          <a:p>
            <a:r>
              <a:rPr lang="en-GB" b="1" dirty="0" err="1">
                <a:solidFill>
                  <a:srgbClr val="00B050"/>
                </a:solidFill>
              </a:rPr>
              <a:t>pd.DataFrame</a:t>
            </a:r>
            <a:r>
              <a:rPr lang="en-GB" b="1" dirty="0">
                <a:solidFill>
                  <a:srgbClr val="00B050"/>
                </a:solidFill>
              </a:rPr>
              <a:t> </a:t>
            </a:r>
            <a:r>
              <a:rPr lang="en-GB" dirty="0"/>
              <a:t>used to create 3 cleaned data frames for: </a:t>
            </a:r>
          </a:p>
          <a:p>
            <a:pPr lvl="1"/>
            <a:r>
              <a:rPr lang="en-GB" dirty="0"/>
              <a:t>Emissions</a:t>
            </a:r>
          </a:p>
          <a:p>
            <a:pPr lvl="1"/>
            <a:r>
              <a:rPr lang="en-GB" dirty="0"/>
              <a:t>GDP</a:t>
            </a:r>
          </a:p>
          <a:p>
            <a:pPr lvl="1"/>
            <a:r>
              <a:rPr lang="en-GB" dirty="0"/>
              <a:t>Population</a:t>
            </a:r>
          </a:p>
          <a:p>
            <a:r>
              <a:rPr lang="en-GB" dirty="0"/>
              <a:t>Further cleaning</a:t>
            </a:r>
          </a:p>
          <a:p>
            <a:pPr lvl="1"/>
            <a:r>
              <a:rPr lang="en-GB" b="1" dirty="0">
                <a:solidFill>
                  <a:srgbClr val="FFC000"/>
                </a:solidFill>
              </a:rPr>
              <a:t>.rename()</a:t>
            </a:r>
          </a:p>
          <a:p>
            <a:pPr lvl="1"/>
            <a:r>
              <a:rPr lang="en-GB" b="1" dirty="0">
                <a:solidFill>
                  <a:srgbClr val="FFC000"/>
                </a:solidFill>
              </a:rPr>
              <a:t>.sort_values()</a:t>
            </a:r>
          </a:p>
          <a:p>
            <a:pPr lvl="1"/>
            <a:r>
              <a:rPr lang="en-GB" b="1" dirty="0">
                <a:solidFill>
                  <a:srgbClr val="FFC000"/>
                </a:solidFill>
              </a:rPr>
              <a:t>.</a:t>
            </a:r>
            <a:r>
              <a:rPr lang="en-GB" b="1" dirty="0" err="1">
                <a:solidFill>
                  <a:srgbClr val="FFC000"/>
                </a:solidFill>
              </a:rPr>
              <a:t>reset_index</a:t>
            </a:r>
            <a:r>
              <a:rPr lang="en-GB" b="1" dirty="0">
                <a:solidFill>
                  <a:srgbClr val="FFC000"/>
                </a:solidFill>
              </a:rPr>
              <a:t>()</a:t>
            </a:r>
          </a:p>
        </p:txBody>
      </p:sp>
      <p:pic>
        <p:nvPicPr>
          <p:cNvPr id="5" name="Picture 4">
            <a:extLst>
              <a:ext uri="{FF2B5EF4-FFF2-40B4-BE49-F238E27FC236}">
                <a16:creationId xmlns:a16="http://schemas.microsoft.com/office/drawing/2014/main" id="{3CADACCE-835E-AF19-9FC4-68D6634A7B3E}"/>
              </a:ext>
            </a:extLst>
          </p:cNvPr>
          <p:cNvPicPr>
            <a:picLocks noChangeAspect="1"/>
          </p:cNvPicPr>
          <p:nvPr/>
        </p:nvPicPr>
        <p:blipFill rotWithShape="1">
          <a:blip r:embed="rId2"/>
          <a:srcRect r="26041"/>
          <a:stretch/>
        </p:blipFill>
        <p:spPr>
          <a:xfrm>
            <a:off x="677334" y="1476124"/>
            <a:ext cx="9017082" cy="1552818"/>
          </a:xfrm>
          <a:prstGeom prst="rect">
            <a:avLst/>
          </a:prstGeom>
        </p:spPr>
      </p:pic>
    </p:spTree>
    <p:extLst>
      <p:ext uri="{BB962C8B-B14F-4D97-AF65-F5344CB8AC3E}">
        <p14:creationId xmlns:p14="http://schemas.microsoft.com/office/powerpoint/2010/main" val="900961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1E14-37C4-199C-FE4E-BA1383FE3ADB}"/>
              </a:ext>
            </a:extLst>
          </p:cNvPr>
          <p:cNvSpPr>
            <a:spLocks noGrp="1"/>
          </p:cNvSpPr>
          <p:nvPr>
            <p:ph type="title"/>
          </p:nvPr>
        </p:nvSpPr>
        <p:spPr/>
        <p:txBody>
          <a:bodyPr/>
          <a:lstStyle/>
          <a:p>
            <a:r>
              <a:rPr lang="en-GB" dirty="0" err="1"/>
              <a:t>dtypes</a:t>
            </a:r>
            <a:endParaRPr lang="en-GB" dirty="0"/>
          </a:p>
        </p:txBody>
      </p:sp>
      <p:sp>
        <p:nvSpPr>
          <p:cNvPr id="3" name="Content Placeholder 2">
            <a:extLst>
              <a:ext uri="{FF2B5EF4-FFF2-40B4-BE49-F238E27FC236}">
                <a16:creationId xmlns:a16="http://schemas.microsoft.com/office/drawing/2014/main" id="{99727747-5E15-F96D-A105-A83BCE89BCCA}"/>
              </a:ext>
            </a:extLst>
          </p:cNvPr>
          <p:cNvSpPr>
            <a:spLocks noGrp="1"/>
          </p:cNvSpPr>
          <p:nvPr>
            <p:ph idx="1"/>
          </p:nvPr>
        </p:nvSpPr>
        <p:spPr>
          <a:xfrm>
            <a:off x="5505578" y="1332786"/>
            <a:ext cx="4428520" cy="981613"/>
          </a:xfrm>
        </p:spPr>
        <p:txBody>
          <a:bodyPr/>
          <a:lstStyle/>
          <a:p>
            <a:pPr marL="0" indent="0" algn="ctr">
              <a:buNone/>
            </a:pPr>
            <a:r>
              <a:rPr lang="en-GB" b="1" dirty="0"/>
              <a:t>Data types after</a:t>
            </a:r>
          </a:p>
        </p:txBody>
      </p:sp>
      <p:pic>
        <p:nvPicPr>
          <p:cNvPr id="5" name="Picture 4">
            <a:extLst>
              <a:ext uri="{FF2B5EF4-FFF2-40B4-BE49-F238E27FC236}">
                <a16:creationId xmlns:a16="http://schemas.microsoft.com/office/drawing/2014/main" id="{8698A9BF-8285-C5DC-05FE-E0FC25D7E8BE}"/>
              </a:ext>
            </a:extLst>
          </p:cNvPr>
          <p:cNvPicPr>
            <a:picLocks noChangeAspect="1"/>
          </p:cNvPicPr>
          <p:nvPr/>
        </p:nvPicPr>
        <p:blipFill>
          <a:blip r:embed="rId2"/>
          <a:stretch>
            <a:fillRect/>
          </a:stretch>
        </p:blipFill>
        <p:spPr>
          <a:xfrm>
            <a:off x="677334" y="1874765"/>
            <a:ext cx="4500000" cy="2076923"/>
          </a:xfrm>
          <a:prstGeom prst="rect">
            <a:avLst/>
          </a:prstGeom>
        </p:spPr>
      </p:pic>
      <p:pic>
        <p:nvPicPr>
          <p:cNvPr id="7" name="Picture 6">
            <a:extLst>
              <a:ext uri="{FF2B5EF4-FFF2-40B4-BE49-F238E27FC236}">
                <a16:creationId xmlns:a16="http://schemas.microsoft.com/office/drawing/2014/main" id="{4583B5F8-9490-C0C7-1698-C4B030538756}"/>
              </a:ext>
            </a:extLst>
          </p:cNvPr>
          <p:cNvPicPr>
            <a:picLocks noChangeAspect="1"/>
          </p:cNvPicPr>
          <p:nvPr/>
        </p:nvPicPr>
        <p:blipFill>
          <a:blip r:embed="rId3"/>
          <a:stretch>
            <a:fillRect/>
          </a:stretch>
        </p:blipFill>
        <p:spPr>
          <a:xfrm>
            <a:off x="5469838" y="1874765"/>
            <a:ext cx="4500000" cy="3154804"/>
          </a:xfrm>
          <a:prstGeom prst="rect">
            <a:avLst/>
          </a:prstGeom>
        </p:spPr>
      </p:pic>
      <p:sp>
        <p:nvSpPr>
          <p:cNvPr id="8" name="Content Placeholder 2">
            <a:extLst>
              <a:ext uri="{FF2B5EF4-FFF2-40B4-BE49-F238E27FC236}">
                <a16:creationId xmlns:a16="http://schemas.microsoft.com/office/drawing/2014/main" id="{5A3FC4BB-9C03-60B0-7F85-97EF22A07796}"/>
              </a:ext>
            </a:extLst>
          </p:cNvPr>
          <p:cNvSpPr txBox="1">
            <a:spLocks/>
          </p:cNvSpPr>
          <p:nvPr/>
        </p:nvSpPr>
        <p:spPr>
          <a:xfrm>
            <a:off x="547148" y="1333922"/>
            <a:ext cx="4428520" cy="9816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GB" b="1" dirty="0"/>
              <a:t>Data types before</a:t>
            </a:r>
          </a:p>
        </p:txBody>
      </p:sp>
      <p:sp>
        <p:nvSpPr>
          <p:cNvPr id="9" name="Content Placeholder 2">
            <a:extLst>
              <a:ext uri="{FF2B5EF4-FFF2-40B4-BE49-F238E27FC236}">
                <a16:creationId xmlns:a16="http://schemas.microsoft.com/office/drawing/2014/main" id="{0246F9A2-0D31-F7F2-6789-4CDA7B2C532B}"/>
              </a:ext>
            </a:extLst>
          </p:cNvPr>
          <p:cNvSpPr txBox="1">
            <a:spLocks/>
          </p:cNvSpPr>
          <p:nvPr/>
        </p:nvSpPr>
        <p:spPr>
          <a:xfrm>
            <a:off x="677334" y="4598632"/>
            <a:ext cx="479250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solidFill>
                  <a:schemeClr val="tx1"/>
                </a:solidFill>
              </a:rPr>
              <a:t>Data types checked with </a:t>
            </a:r>
            <a:r>
              <a:rPr lang="en-GB" b="1" dirty="0">
                <a:solidFill>
                  <a:srgbClr val="00B0F0"/>
                </a:solidFill>
              </a:rPr>
              <a:t>.</a:t>
            </a:r>
            <a:r>
              <a:rPr lang="en-GB" b="1" dirty="0" err="1">
                <a:solidFill>
                  <a:srgbClr val="00B0F0"/>
                </a:solidFill>
              </a:rPr>
              <a:t>dtypes</a:t>
            </a:r>
            <a:endParaRPr lang="en-GB" b="1" dirty="0">
              <a:solidFill>
                <a:srgbClr val="00B0F0"/>
              </a:solidFill>
            </a:endParaRPr>
          </a:p>
          <a:p>
            <a:r>
              <a:rPr lang="en-GB" dirty="0">
                <a:solidFill>
                  <a:schemeClr val="tx1"/>
                </a:solidFill>
              </a:rPr>
              <a:t>Data types converted with </a:t>
            </a:r>
            <a:r>
              <a:rPr lang="en-GB" b="1" dirty="0">
                <a:solidFill>
                  <a:srgbClr val="FFC000"/>
                </a:solidFill>
              </a:rPr>
              <a:t>.</a:t>
            </a:r>
            <a:r>
              <a:rPr lang="en-GB" b="1" dirty="0" err="1">
                <a:solidFill>
                  <a:srgbClr val="FFC000"/>
                </a:solidFill>
              </a:rPr>
              <a:t>astype</a:t>
            </a:r>
            <a:r>
              <a:rPr lang="en-GB" b="1" dirty="0">
                <a:solidFill>
                  <a:srgbClr val="FFC000"/>
                </a:solidFill>
              </a:rPr>
              <a:t>()</a:t>
            </a:r>
          </a:p>
          <a:p>
            <a:r>
              <a:rPr lang="en-GB" dirty="0">
                <a:solidFill>
                  <a:schemeClr val="tx1"/>
                </a:solidFill>
              </a:rPr>
              <a:t>Data types checked again with </a:t>
            </a:r>
            <a:r>
              <a:rPr lang="en-GB" b="1" dirty="0">
                <a:solidFill>
                  <a:srgbClr val="00B0F0"/>
                </a:solidFill>
              </a:rPr>
              <a:t>.</a:t>
            </a:r>
            <a:r>
              <a:rPr lang="en-GB" b="1" dirty="0" err="1">
                <a:solidFill>
                  <a:srgbClr val="00B0F0"/>
                </a:solidFill>
              </a:rPr>
              <a:t>dtypes</a:t>
            </a:r>
            <a:endParaRPr lang="en-GB" b="1" dirty="0">
              <a:solidFill>
                <a:srgbClr val="00B0F0"/>
              </a:solidFill>
            </a:endParaRPr>
          </a:p>
          <a:p>
            <a:endParaRPr lang="en-GB" b="1" dirty="0">
              <a:solidFill>
                <a:srgbClr val="FFC000"/>
              </a:solidFill>
            </a:endParaRPr>
          </a:p>
        </p:txBody>
      </p:sp>
    </p:spTree>
    <p:extLst>
      <p:ext uri="{BB962C8B-B14F-4D97-AF65-F5344CB8AC3E}">
        <p14:creationId xmlns:p14="http://schemas.microsoft.com/office/powerpoint/2010/main" val="117758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6" name="Straight Connector 65">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8"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69"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0" name="Isosceles Triangle 69">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1"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2"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3"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4" name="Isosceles Triangle 73">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5" name="Isosceles Triangle 74">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77" name="Rectangle 76">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0" name="Straight Connector 79">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2"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3"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4" name="Isosceles Triangle 83">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5"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6"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7" name="Isosceles Triangle 86">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8" name="Isosceles Triangle 87">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3" name="Text Placeholder 2">
            <a:extLst>
              <a:ext uri="{FF2B5EF4-FFF2-40B4-BE49-F238E27FC236}">
                <a16:creationId xmlns:a16="http://schemas.microsoft.com/office/drawing/2014/main" id="{6FEE4584-C070-D385-3EE1-58318223B8E2}"/>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endParaRPr lang="en-US" sz="1800">
              <a:solidFill>
                <a:schemeClr val="tx1"/>
              </a:solidFill>
            </a:endParaRPr>
          </a:p>
        </p:txBody>
      </p:sp>
      <p:sp>
        <p:nvSpPr>
          <p:cNvPr id="4" name="Title 3">
            <a:extLst>
              <a:ext uri="{FF2B5EF4-FFF2-40B4-BE49-F238E27FC236}">
                <a16:creationId xmlns:a16="http://schemas.microsoft.com/office/drawing/2014/main" id="{157C2C8F-2BB1-BB2D-1A05-FCF8E4AAE8BE}"/>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Background</a:t>
            </a:r>
          </a:p>
        </p:txBody>
      </p:sp>
      <p:pic>
        <p:nvPicPr>
          <p:cNvPr id="6" name="Picture 5" descr="Thermal power station">
            <a:extLst>
              <a:ext uri="{FF2B5EF4-FFF2-40B4-BE49-F238E27FC236}">
                <a16:creationId xmlns:a16="http://schemas.microsoft.com/office/drawing/2014/main" id="{2693E72E-6707-42D7-1327-59659A8A4BA0}"/>
              </a:ext>
            </a:extLst>
          </p:cNvPr>
          <p:cNvPicPr>
            <a:picLocks noChangeAspect="1"/>
          </p:cNvPicPr>
          <p:nvPr/>
        </p:nvPicPr>
        <p:blipFill rotWithShape="1">
          <a:blip r:embed="rId2"/>
          <a:srcRect l="13673" r="27327"/>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402885701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B63B-FD46-2600-F028-0A77438296E0}"/>
              </a:ext>
            </a:extLst>
          </p:cNvPr>
          <p:cNvSpPr>
            <a:spLocks noGrp="1"/>
          </p:cNvSpPr>
          <p:nvPr>
            <p:ph type="title"/>
          </p:nvPr>
        </p:nvSpPr>
        <p:spPr/>
        <p:txBody>
          <a:bodyPr/>
          <a:lstStyle/>
          <a:p>
            <a:r>
              <a:rPr lang="en-GB" dirty="0"/>
              <a:t>Exporting</a:t>
            </a:r>
          </a:p>
        </p:txBody>
      </p:sp>
      <p:pic>
        <p:nvPicPr>
          <p:cNvPr id="5" name="Content Placeholder 4">
            <a:extLst>
              <a:ext uri="{FF2B5EF4-FFF2-40B4-BE49-F238E27FC236}">
                <a16:creationId xmlns:a16="http://schemas.microsoft.com/office/drawing/2014/main" id="{8ADD8A2D-09B2-2424-AB31-A4AB1FA5E898}"/>
              </a:ext>
            </a:extLst>
          </p:cNvPr>
          <p:cNvPicPr>
            <a:picLocks noGrp="1" noChangeAspect="1"/>
          </p:cNvPicPr>
          <p:nvPr>
            <p:ph idx="1"/>
          </p:nvPr>
        </p:nvPicPr>
        <p:blipFill rotWithShape="1">
          <a:blip r:embed="rId2"/>
          <a:srcRect r="49949"/>
          <a:stretch/>
        </p:blipFill>
        <p:spPr>
          <a:xfrm>
            <a:off x="652423" y="2365638"/>
            <a:ext cx="4500000" cy="1001213"/>
          </a:xfrm>
        </p:spPr>
      </p:pic>
      <p:pic>
        <p:nvPicPr>
          <p:cNvPr id="7" name="Picture 6">
            <a:extLst>
              <a:ext uri="{FF2B5EF4-FFF2-40B4-BE49-F238E27FC236}">
                <a16:creationId xmlns:a16="http://schemas.microsoft.com/office/drawing/2014/main" id="{48000DA8-1D56-6EA7-0A68-8815BBC057D6}"/>
              </a:ext>
            </a:extLst>
          </p:cNvPr>
          <p:cNvPicPr>
            <a:picLocks noChangeAspect="1"/>
          </p:cNvPicPr>
          <p:nvPr/>
        </p:nvPicPr>
        <p:blipFill rotWithShape="1">
          <a:blip r:embed="rId3"/>
          <a:srcRect r="49894"/>
          <a:stretch/>
        </p:blipFill>
        <p:spPr>
          <a:xfrm>
            <a:off x="5469838" y="2365638"/>
            <a:ext cx="4500000" cy="3053748"/>
          </a:xfrm>
          <a:prstGeom prst="rect">
            <a:avLst/>
          </a:prstGeom>
        </p:spPr>
      </p:pic>
      <p:sp>
        <p:nvSpPr>
          <p:cNvPr id="8" name="Content Placeholder 2">
            <a:extLst>
              <a:ext uri="{FF2B5EF4-FFF2-40B4-BE49-F238E27FC236}">
                <a16:creationId xmlns:a16="http://schemas.microsoft.com/office/drawing/2014/main" id="{81B9939E-D02E-3B54-83FA-FE25C76F462C}"/>
              </a:ext>
            </a:extLst>
          </p:cNvPr>
          <p:cNvSpPr txBox="1">
            <a:spLocks/>
          </p:cNvSpPr>
          <p:nvPr/>
        </p:nvSpPr>
        <p:spPr>
          <a:xfrm>
            <a:off x="688163" y="1907707"/>
            <a:ext cx="4428520" cy="9816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GB" b="1" dirty="0"/>
              <a:t>Exported as 3 separate CSVs</a:t>
            </a:r>
          </a:p>
        </p:txBody>
      </p:sp>
      <p:sp>
        <p:nvSpPr>
          <p:cNvPr id="9" name="Content Placeholder 2">
            <a:extLst>
              <a:ext uri="{FF2B5EF4-FFF2-40B4-BE49-F238E27FC236}">
                <a16:creationId xmlns:a16="http://schemas.microsoft.com/office/drawing/2014/main" id="{4EAA7586-2FFE-4D36-5A4F-BF22E483A623}"/>
              </a:ext>
            </a:extLst>
          </p:cNvPr>
          <p:cNvSpPr txBox="1">
            <a:spLocks/>
          </p:cNvSpPr>
          <p:nvPr/>
        </p:nvSpPr>
        <p:spPr>
          <a:xfrm>
            <a:off x="5505578" y="1907707"/>
            <a:ext cx="4428520" cy="9816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GB" b="1" dirty="0"/>
              <a:t>Exported as 1 JSON file</a:t>
            </a:r>
          </a:p>
        </p:txBody>
      </p:sp>
      <p:sp>
        <p:nvSpPr>
          <p:cNvPr id="10" name="Content Placeholder 2">
            <a:extLst>
              <a:ext uri="{FF2B5EF4-FFF2-40B4-BE49-F238E27FC236}">
                <a16:creationId xmlns:a16="http://schemas.microsoft.com/office/drawing/2014/main" id="{4CEB5FB3-9E58-3334-3C3B-00F9A0FB4940}"/>
              </a:ext>
            </a:extLst>
          </p:cNvPr>
          <p:cNvSpPr txBox="1">
            <a:spLocks/>
          </p:cNvSpPr>
          <p:nvPr/>
        </p:nvSpPr>
        <p:spPr>
          <a:xfrm>
            <a:off x="3078531" y="577867"/>
            <a:ext cx="4428520" cy="9816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GB" b="1" dirty="0"/>
              <a:t>3 Cleaned Data Frames</a:t>
            </a:r>
          </a:p>
        </p:txBody>
      </p:sp>
      <p:sp>
        <p:nvSpPr>
          <p:cNvPr id="11" name="Arrow: Right 10">
            <a:extLst>
              <a:ext uri="{FF2B5EF4-FFF2-40B4-BE49-F238E27FC236}">
                <a16:creationId xmlns:a16="http://schemas.microsoft.com/office/drawing/2014/main" id="{1ACD9980-C023-E698-9253-850D37F46081}"/>
              </a:ext>
            </a:extLst>
          </p:cNvPr>
          <p:cNvSpPr/>
          <p:nvPr/>
        </p:nvSpPr>
        <p:spPr>
          <a:xfrm rot="8573291">
            <a:off x="3632610" y="1178697"/>
            <a:ext cx="1215199" cy="5029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CA576D79-A179-FC43-839D-6BE1C6D33DE0}"/>
              </a:ext>
            </a:extLst>
          </p:cNvPr>
          <p:cNvSpPr/>
          <p:nvPr/>
        </p:nvSpPr>
        <p:spPr>
          <a:xfrm rot="13026709" flipH="1">
            <a:off x="5674475" y="1178698"/>
            <a:ext cx="1215199" cy="5029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ontent Placeholder 2">
            <a:extLst>
              <a:ext uri="{FF2B5EF4-FFF2-40B4-BE49-F238E27FC236}">
                <a16:creationId xmlns:a16="http://schemas.microsoft.com/office/drawing/2014/main" id="{BBDD79D4-DFA2-BB17-48EB-73EF68652786}"/>
              </a:ext>
            </a:extLst>
          </p:cNvPr>
          <p:cNvSpPr txBox="1">
            <a:spLocks/>
          </p:cNvSpPr>
          <p:nvPr/>
        </p:nvSpPr>
        <p:spPr>
          <a:xfrm>
            <a:off x="506171" y="3491150"/>
            <a:ext cx="479250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solidFill>
                  <a:schemeClr val="tx1"/>
                </a:solidFill>
              </a:rPr>
              <a:t>Converted to csv with </a:t>
            </a:r>
            <a:r>
              <a:rPr lang="en-GB" b="1" dirty="0">
                <a:solidFill>
                  <a:srgbClr val="FFC000"/>
                </a:solidFill>
              </a:rPr>
              <a:t>.</a:t>
            </a:r>
            <a:r>
              <a:rPr lang="en-GB" b="1" dirty="0" err="1">
                <a:solidFill>
                  <a:srgbClr val="FFC000"/>
                </a:solidFill>
              </a:rPr>
              <a:t>to_csv</a:t>
            </a:r>
            <a:r>
              <a:rPr lang="en-GB" b="1" dirty="0">
                <a:solidFill>
                  <a:srgbClr val="FFC000"/>
                </a:solidFill>
              </a:rPr>
              <a:t>()</a:t>
            </a:r>
          </a:p>
        </p:txBody>
      </p:sp>
      <p:sp>
        <p:nvSpPr>
          <p:cNvPr id="16" name="Content Placeholder 2">
            <a:extLst>
              <a:ext uri="{FF2B5EF4-FFF2-40B4-BE49-F238E27FC236}">
                <a16:creationId xmlns:a16="http://schemas.microsoft.com/office/drawing/2014/main" id="{6AA1A2F6-58B2-D9AC-11FF-744B7926ABD3}"/>
              </a:ext>
            </a:extLst>
          </p:cNvPr>
          <p:cNvSpPr txBox="1">
            <a:spLocks/>
          </p:cNvSpPr>
          <p:nvPr/>
        </p:nvSpPr>
        <p:spPr>
          <a:xfrm>
            <a:off x="5323586" y="5517105"/>
            <a:ext cx="479250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solidFill>
                  <a:schemeClr val="tx1"/>
                </a:solidFill>
              </a:rPr>
              <a:t>Converted to </a:t>
            </a:r>
            <a:r>
              <a:rPr lang="en-GB" dirty="0" err="1">
                <a:solidFill>
                  <a:schemeClr val="tx1"/>
                </a:solidFill>
              </a:rPr>
              <a:t>json</a:t>
            </a:r>
            <a:r>
              <a:rPr lang="en-GB" dirty="0">
                <a:solidFill>
                  <a:schemeClr val="tx1"/>
                </a:solidFill>
              </a:rPr>
              <a:t> with </a:t>
            </a:r>
            <a:r>
              <a:rPr lang="en-GB" b="1" dirty="0">
                <a:solidFill>
                  <a:srgbClr val="FFC000"/>
                </a:solidFill>
              </a:rPr>
              <a:t>.</a:t>
            </a:r>
            <a:r>
              <a:rPr lang="en-GB" b="1" dirty="0" err="1">
                <a:solidFill>
                  <a:srgbClr val="FFC000"/>
                </a:solidFill>
              </a:rPr>
              <a:t>to_json</a:t>
            </a:r>
            <a:r>
              <a:rPr lang="en-GB" b="1" dirty="0">
                <a:solidFill>
                  <a:srgbClr val="FFC000"/>
                </a:solidFill>
              </a:rPr>
              <a:t>()</a:t>
            </a:r>
          </a:p>
          <a:p>
            <a:r>
              <a:rPr lang="en-GB" dirty="0">
                <a:solidFill>
                  <a:schemeClr val="tx1"/>
                </a:solidFill>
              </a:rPr>
              <a:t>Parsed with </a:t>
            </a:r>
            <a:r>
              <a:rPr lang="en-GB" b="1" dirty="0" err="1">
                <a:solidFill>
                  <a:srgbClr val="00B050"/>
                </a:solidFill>
              </a:rPr>
              <a:t>json</a:t>
            </a:r>
            <a:r>
              <a:rPr lang="en-GB" b="1" dirty="0" err="1">
                <a:solidFill>
                  <a:srgbClr val="FFC000"/>
                </a:solidFill>
              </a:rPr>
              <a:t>.loads</a:t>
            </a:r>
            <a:r>
              <a:rPr lang="en-GB" b="1" dirty="0">
                <a:solidFill>
                  <a:srgbClr val="FFC000"/>
                </a:solidFill>
              </a:rPr>
              <a:t>()</a:t>
            </a:r>
          </a:p>
          <a:p>
            <a:r>
              <a:rPr lang="en-GB" dirty="0">
                <a:solidFill>
                  <a:schemeClr val="tx1"/>
                </a:solidFill>
              </a:rPr>
              <a:t>Exported with </a:t>
            </a:r>
            <a:r>
              <a:rPr lang="en-GB" b="1" dirty="0" err="1">
                <a:solidFill>
                  <a:srgbClr val="00B050"/>
                </a:solidFill>
              </a:rPr>
              <a:t>json</a:t>
            </a:r>
            <a:r>
              <a:rPr lang="en-GB" b="1" dirty="0" err="1">
                <a:solidFill>
                  <a:srgbClr val="FFC000"/>
                </a:solidFill>
              </a:rPr>
              <a:t>.dumps</a:t>
            </a:r>
            <a:r>
              <a:rPr lang="en-GB" b="1" dirty="0">
                <a:solidFill>
                  <a:srgbClr val="FFC000"/>
                </a:solidFill>
              </a:rPr>
              <a:t>()</a:t>
            </a:r>
          </a:p>
          <a:p>
            <a:endParaRPr lang="en-GB" b="1" dirty="0">
              <a:solidFill>
                <a:srgbClr val="FFC000"/>
              </a:solidFill>
            </a:endParaRPr>
          </a:p>
        </p:txBody>
      </p:sp>
    </p:spTree>
    <p:extLst>
      <p:ext uri="{BB962C8B-B14F-4D97-AF65-F5344CB8AC3E}">
        <p14:creationId xmlns:p14="http://schemas.microsoft.com/office/powerpoint/2010/main" val="3543487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E14D-D5F8-4A2C-7C45-3B01CD65C3BC}"/>
              </a:ext>
            </a:extLst>
          </p:cNvPr>
          <p:cNvSpPr>
            <a:spLocks noGrp="1"/>
          </p:cNvSpPr>
          <p:nvPr>
            <p:ph type="title"/>
          </p:nvPr>
        </p:nvSpPr>
        <p:spPr/>
        <p:txBody>
          <a:bodyPr/>
          <a:lstStyle/>
          <a:p>
            <a:r>
              <a:rPr lang="en-GB" dirty="0"/>
              <a:t>Behind the scenes - </a:t>
            </a:r>
            <a:r>
              <a:rPr lang="en-GB" dirty="0" err="1"/>
              <a:t>Jupyter</a:t>
            </a:r>
            <a:endParaRPr lang="en-GB" dirty="0"/>
          </a:p>
        </p:txBody>
      </p:sp>
      <p:sp>
        <p:nvSpPr>
          <p:cNvPr id="3" name="Content Placeholder 2">
            <a:extLst>
              <a:ext uri="{FF2B5EF4-FFF2-40B4-BE49-F238E27FC236}">
                <a16:creationId xmlns:a16="http://schemas.microsoft.com/office/drawing/2014/main" id="{0085DEBE-D753-A27D-A699-A39A29931067}"/>
              </a:ext>
            </a:extLst>
          </p:cNvPr>
          <p:cNvSpPr>
            <a:spLocks noGrp="1"/>
          </p:cNvSpPr>
          <p:nvPr>
            <p:ph idx="1"/>
          </p:nvPr>
        </p:nvSpPr>
        <p:spPr>
          <a:xfrm>
            <a:off x="781235" y="5130799"/>
            <a:ext cx="8492767" cy="953503"/>
          </a:xfrm>
        </p:spPr>
        <p:txBody>
          <a:bodyPr>
            <a:normAutofit/>
          </a:bodyPr>
          <a:lstStyle/>
          <a:p>
            <a:r>
              <a:rPr lang="en-GB" dirty="0"/>
              <a:t>Python function to create and export a graph</a:t>
            </a:r>
          </a:p>
          <a:p>
            <a:r>
              <a:rPr lang="en-GB" dirty="0"/>
              <a:t>The Seaborn library is incorporated</a:t>
            </a:r>
          </a:p>
        </p:txBody>
      </p:sp>
      <p:pic>
        <p:nvPicPr>
          <p:cNvPr id="5" name="Picture 4">
            <a:extLst>
              <a:ext uri="{FF2B5EF4-FFF2-40B4-BE49-F238E27FC236}">
                <a16:creationId xmlns:a16="http://schemas.microsoft.com/office/drawing/2014/main" id="{2553B6F5-372F-A122-C4CB-645CD61C79D3}"/>
              </a:ext>
            </a:extLst>
          </p:cNvPr>
          <p:cNvPicPr>
            <a:picLocks noChangeAspect="1"/>
          </p:cNvPicPr>
          <p:nvPr/>
        </p:nvPicPr>
        <p:blipFill>
          <a:blip r:embed="rId2"/>
          <a:stretch>
            <a:fillRect/>
          </a:stretch>
        </p:blipFill>
        <p:spPr>
          <a:xfrm>
            <a:off x="677334" y="1270000"/>
            <a:ext cx="10231120" cy="3713686"/>
          </a:xfrm>
          <a:prstGeom prst="rect">
            <a:avLst/>
          </a:prstGeom>
        </p:spPr>
      </p:pic>
    </p:spTree>
    <p:extLst>
      <p:ext uri="{BB962C8B-B14F-4D97-AF65-F5344CB8AC3E}">
        <p14:creationId xmlns:p14="http://schemas.microsoft.com/office/powerpoint/2010/main" val="3686280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E14D-D5F8-4A2C-7C45-3B01CD65C3BC}"/>
              </a:ext>
            </a:extLst>
          </p:cNvPr>
          <p:cNvSpPr>
            <a:spLocks noGrp="1"/>
          </p:cNvSpPr>
          <p:nvPr>
            <p:ph type="title"/>
          </p:nvPr>
        </p:nvSpPr>
        <p:spPr/>
        <p:txBody>
          <a:bodyPr/>
          <a:lstStyle/>
          <a:p>
            <a:r>
              <a:rPr lang="en-GB" dirty="0"/>
              <a:t>Behind the scenes - </a:t>
            </a:r>
            <a:r>
              <a:rPr lang="en-GB" dirty="0" err="1"/>
              <a:t>Jupyter</a:t>
            </a:r>
            <a:endParaRPr lang="en-GB" dirty="0"/>
          </a:p>
        </p:txBody>
      </p:sp>
      <p:sp>
        <p:nvSpPr>
          <p:cNvPr id="3" name="Content Placeholder 2">
            <a:extLst>
              <a:ext uri="{FF2B5EF4-FFF2-40B4-BE49-F238E27FC236}">
                <a16:creationId xmlns:a16="http://schemas.microsoft.com/office/drawing/2014/main" id="{0085DEBE-D753-A27D-A699-A39A29931067}"/>
              </a:ext>
            </a:extLst>
          </p:cNvPr>
          <p:cNvSpPr>
            <a:spLocks noGrp="1"/>
          </p:cNvSpPr>
          <p:nvPr>
            <p:ph idx="1"/>
          </p:nvPr>
        </p:nvSpPr>
        <p:spPr>
          <a:xfrm>
            <a:off x="781235" y="4592321"/>
            <a:ext cx="8492767" cy="1491982"/>
          </a:xfrm>
        </p:spPr>
        <p:txBody>
          <a:bodyPr>
            <a:normAutofit/>
          </a:bodyPr>
          <a:lstStyle/>
          <a:p>
            <a:r>
              <a:rPr lang="en-GB" dirty="0"/>
              <a:t>While loop to keep creating and exporting graphs</a:t>
            </a:r>
          </a:p>
          <a:p>
            <a:endParaRPr lang="en-GB" dirty="0"/>
          </a:p>
          <a:p>
            <a:r>
              <a:rPr lang="en-GB" dirty="0"/>
              <a:t>Try/Except block to catch errors</a:t>
            </a:r>
          </a:p>
        </p:txBody>
      </p:sp>
      <p:pic>
        <p:nvPicPr>
          <p:cNvPr id="6" name="Picture 5">
            <a:extLst>
              <a:ext uri="{FF2B5EF4-FFF2-40B4-BE49-F238E27FC236}">
                <a16:creationId xmlns:a16="http://schemas.microsoft.com/office/drawing/2014/main" id="{351F53F9-AEE7-9937-8A1C-B557623FDE8A}"/>
              </a:ext>
            </a:extLst>
          </p:cNvPr>
          <p:cNvPicPr>
            <a:picLocks noChangeAspect="1"/>
          </p:cNvPicPr>
          <p:nvPr/>
        </p:nvPicPr>
        <p:blipFill>
          <a:blip r:embed="rId2"/>
          <a:stretch>
            <a:fillRect/>
          </a:stretch>
        </p:blipFill>
        <p:spPr>
          <a:xfrm>
            <a:off x="677334" y="1299070"/>
            <a:ext cx="10058400" cy="3119837"/>
          </a:xfrm>
          <a:prstGeom prst="rect">
            <a:avLst/>
          </a:prstGeom>
        </p:spPr>
      </p:pic>
    </p:spTree>
    <p:extLst>
      <p:ext uri="{BB962C8B-B14F-4D97-AF65-F5344CB8AC3E}">
        <p14:creationId xmlns:p14="http://schemas.microsoft.com/office/powerpoint/2010/main" val="2116904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pic>
        <p:nvPicPr>
          <p:cNvPr id="2" name="Picture 1" descr="Computer script on a screen">
            <a:extLst>
              <a:ext uri="{FF2B5EF4-FFF2-40B4-BE49-F238E27FC236}">
                <a16:creationId xmlns:a16="http://schemas.microsoft.com/office/drawing/2014/main" id="{C66110B3-A727-64C4-DF1D-61DCB229AC22}"/>
              </a:ext>
            </a:extLst>
          </p:cNvPr>
          <p:cNvPicPr>
            <a:picLocks noChangeAspect="1"/>
          </p:cNvPicPr>
          <p:nvPr/>
        </p:nvPicPr>
        <p:blipFill rotWithShape="1">
          <a:blip r:embed="rId2"/>
          <a:srcRect l="5252" r="42690" b="8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7" name="Text Placeholder 2">
            <a:extLst>
              <a:ext uri="{FF2B5EF4-FFF2-40B4-BE49-F238E27FC236}">
                <a16:creationId xmlns:a16="http://schemas.microsoft.com/office/drawing/2014/main" id="{55DC0039-73B1-A3DB-3468-C6DA40F8347B}"/>
              </a:ext>
            </a:extLst>
          </p:cNvPr>
          <p:cNvSpPr>
            <a:spLocks noGrp="1"/>
          </p:cNvSpPr>
          <p:nvPr>
            <p:ph type="body" idx="1"/>
          </p:nvPr>
        </p:nvSpPr>
        <p:spPr>
          <a:xfrm>
            <a:off x="5122415" y="4512472"/>
            <a:ext cx="4151587" cy="1096899"/>
          </a:xfrm>
        </p:spPr>
        <p:txBody>
          <a:bodyPr vert="horz" lIns="91440" tIns="45720" rIns="91440" bIns="45720" rtlCol="0" anchor="t">
            <a:normAutofit/>
          </a:bodyPr>
          <a:lstStyle/>
          <a:p>
            <a:pPr algn="r"/>
            <a:r>
              <a:rPr lang="en-US" sz="1800" dirty="0"/>
              <a:t>- Webpage development</a:t>
            </a:r>
          </a:p>
          <a:p>
            <a:pPr algn="r"/>
            <a:endParaRPr lang="en-US" sz="1800" dirty="0">
              <a:solidFill>
                <a:schemeClr val="tx1"/>
              </a:solidFill>
            </a:endParaRPr>
          </a:p>
        </p:txBody>
      </p:sp>
      <p:sp>
        <p:nvSpPr>
          <p:cNvPr id="8" name="Title 3">
            <a:extLst>
              <a:ext uri="{FF2B5EF4-FFF2-40B4-BE49-F238E27FC236}">
                <a16:creationId xmlns:a16="http://schemas.microsoft.com/office/drawing/2014/main" id="{B4C6DF3F-3D89-1018-126B-5327D766765E}"/>
              </a:ext>
            </a:extLst>
          </p:cNvPr>
          <p:cNvSpPr>
            <a:spLocks noGrp="1"/>
          </p:cNvSpPr>
          <p:nvPr>
            <p:ph type="title"/>
          </p:nvPr>
        </p:nvSpPr>
        <p:spPr>
          <a:xfrm>
            <a:off x="5122415" y="2866173"/>
            <a:ext cx="4151587" cy="1646302"/>
          </a:xfrm>
        </p:spPr>
        <p:txBody>
          <a:bodyPr vert="horz" lIns="91440" tIns="45720" rIns="91440" bIns="45720" rtlCol="0" anchor="b">
            <a:normAutofit fontScale="90000"/>
          </a:bodyPr>
          <a:lstStyle/>
          <a:p>
            <a:pPr algn="r"/>
            <a:r>
              <a:rPr lang="en-US" sz="5400" dirty="0"/>
              <a:t>Coding, Process, and Data wrangling</a:t>
            </a:r>
          </a:p>
        </p:txBody>
      </p:sp>
    </p:spTree>
    <p:extLst>
      <p:ext uri="{BB962C8B-B14F-4D97-AF65-F5344CB8AC3E}">
        <p14:creationId xmlns:p14="http://schemas.microsoft.com/office/powerpoint/2010/main" val="256366442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58F-37C4-B65F-1F1B-1E198B4C62C6}"/>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0C553E83-4387-C103-CFF9-87CC09F50A40}"/>
              </a:ext>
            </a:extLst>
          </p:cNvPr>
          <p:cNvSpPr>
            <a:spLocks noGrp="1"/>
          </p:cNvSpPr>
          <p:nvPr>
            <p:ph idx="1"/>
          </p:nvPr>
        </p:nvSpPr>
        <p:spPr>
          <a:xfrm>
            <a:off x="5892800" y="1270000"/>
            <a:ext cx="3381202" cy="4978400"/>
          </a:xfrm>
        </p:spPr>
        <p:txBody>
          <a:bodyPr/>
          <a:lstStyle/>
          <a:p>
            <a:r>
              <a:rPr lang="en-GB" dirty="0">
                <a:solidFill>
                  <a:schemeClr val="tx1"/>
                </a:solidFill>
              </a:rPr>
              <a:t>Build charts</a:t>
            </a:r>
          </a:p>
          <a:p>
            <a:endParaRPr lang="en-GB" dirty="0">
              <a:solidFill>
                <a:schemeClr val="tx1"/>
              </a:solidFill>
            </a:endParaRPr>
          </a:p>
          <a:p>
            <a:endParaRPr lang="en-GB" dirty="0">
              <a:solidFill>
                <a:schemeClr val="tx1"/>
              </a:solidFill>
            </a:endParaRPr>
          </a:p>
          <a:p>
            <a:endParaRPr lang="en-GB" dirty="0">
              <a:solidFill>
                <a:schemeClr val="tx1"/>
              </a:solidFill>
            </a:endParaRPr>
          </a:p>
          <a:p>
            <a:r>
              <a:rPr lang="en-GB" dirty="0">
                <a:solidFill>
                  <a:schemeClr val="tx1"/>
                </a:solidFill>
              </a:rPr>
              <a:t>Initialise</a:t>
            </a:r>
          </a:p>
          <a:p>
            <a:endParaRPr lang="en-GB" dirty="0">
              <a:solidFill>
                <a:schemeClr val="tx1"/>
              </a:solidFill>
            </a:endParaRPr>
          </a:p>
          <a:p>
            <a:endParaRPr lang="en-GB" dirty="0">
              <a:solidFill>
                <a:schemeClr val="tx1"/>
              </a:solidFill>
            </a:endParaRPr>
          </a:p>
          <a:p>
            <a:endParaRPr lang="en-GB" dirty="0">
              <a:solidFill>
                <a:schemeClr val="tx1"/>
              </a:solidFill>
            </a:endParaRPr>
          </a:p>
          <a:p>
            <a:r>
              <a:rPr lang="en-GB" dirty="0">
                <a:solidFill>
                  <a:schemeClr val="tx1"/>
                </a:solidFill>
              </a:rPr>
              <a:t>When an option is changed</a:t>
            </a:r>
          </a:p>
        </p:txBody>
      </p:sp>
      <p:pic>
        <p:nvPicPr>
          <p:cNvPr id="6" name="Picture 5">
            <a:extLst>
              <a:ext uri="{FF2B5EF4-FFF2-40B4-BE49-F238E27FC236}">
                <a16:creationId xmlns:a16="http://schemas.microsoft.com/office/drawing/2014/main" id="{AFBDBA1D-B7EB-ADE5-482F-8737407DEE82}"/>
              </a:ext>
            </a:extLst>
          </p:cNvPr>
          <p:cNvPicPr>
            <a:picLocks noChangeAspect="1"/>
          </p:cNvPicPr>
          <p:nvPr/>
        </p:nvPicPr>
        <p:blipFill>
          <a:blip r:embed="rId2"/>
          <a:stretch>
            <a:fillRect/>
          </a:stretch>
        </p:blipFill>
        <p:spPr>
          <a:xfrm>
            <a:off x="677334" y="1270000"/>
            <a:ext cx="5105400" cy="771525"/>
          </a:xfrm>
          <a:prstGeom prst="rect">
            <a:avLst/>
          </a:prstGeom>
        </p:spPr>
      </p:pic>
      <p:pic>
        <p:nvPicPr>
          <p:cNvPr id="8" name="Picture 7">
            <a:extLst>
              <a:ext uri="{FF2B5EF4-FFF2-40B4-BE49-F238E27FC236}">
                <a16:creationId xmlns:a16="http://schemas.microsoft.com/office/drawing/2014/main" id="{69A5C65E-1A82-39FB-CFA2-8635C9167477}"/>
              </a:ext>
            </a:extLst>
          </p:cNvPr>
          <p:cNvPicPr>
            <a:picLocks noChangeAspect="1"/>
          </p:cNvPicPr>
          <p:nvPr/>
        </p:nvPicPr>
        <p:blipFill>
          <a:blip r:embed="rId3"/>
          <a:stretch>
            <a:fillRect/>
          </a:stretch>
        </p:blipFill>
        <p:spPr>
          <a:xfrm>
            <a:off x="686859" y="2606968"/>
            <a:ext cx="5095875" cy="742950"/>
          </a:xfrm>
          <a:prstGeom prst="rect">
            <a:avLst/>
          </a:prstGeom>
        </p:spPr>
      </p:pic>
      <p:pic>
        <p:nvPicPr>
          <p:cNvPr id="10" name="Picture 9">
            <a:extLst>
              <a:ext uri="{FF2B5EF4-FFF2-40B4-BE49-F238E27FC236}">
                <a16:creationId xmlns:a16="http://schemas.microsoft.com/office/drawing/2014/main" id="{F9DAFFE9-DB5A-F72A-F4A2-E6677DBBC0E6}"/>
              </a:ext>
            </a:extLst>
          </p:cNvPr>
          <p:cNvPicPr>
            <a:picLocks noChangeAspect="1"/>
          </p:cNvPicPr>
          <p:nvPr/>
        </p:nvPicPr>
        <p:blipFill>
          <a:blip r:embed="rId4"/>
          <a:stretch>
            <a:fillRect/>
          </a:stretch>
        </p:blipFill>
        <p:spPr>
          <a:xfrm>
            <a:off x="686859" y="3813762"/>
            <a:ext cx="2781300" cy="2362200"/>
          </a:xfrm>
          <a:prstGeom prst="rect">
            <a:avLst/>
          </a:prstGeom>
        </p:spPr>
      </p:pic>
    </p:spTree>
    <p:extLst>
      <p:ext uri="{BB962C8B-B14F-4D97-AF65-F5344CB8AC3E}">
        <p14:creationId xmlns:p14="http://schemas.microsoft.com/office/powerpoint/2010/main" val="763016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58F-37C4-B65F-1F1B-1E198B4C62C6}"/>
              </a:ext>
            </a:extLst>
          </p:cNvPr>
          <p:cNvSpPr>
            <a:spLocks noGrp="1"/>
          </p:cNvSpPr>
          <p:nvPr>
            <p:ph type="title"/>
          </p:nvPr>
        </p:nvSpPr>
        <p:spPr/>
        <p:txBody>
          <a:bodyPr/>
          <a:lstStyle/>
          <a:p>
            <a:r>
              <a:rPr lang="en-GB" dirty="0"/>
              <a:t>Loops</a:t>
            </a:r>
          </a:p>
        </p:txBody>
      </p:sp>
      <p:sp>
        <p:nvSpPr>
          <p:cNvPr id="3" name="Content Placeholder 2">
            <a:extLst>
              <a:ext uri="{FF2B5EF4-FFF2-40B4-BE49-F238E27FC236}">
                <a16:creationId xmlns:a16="http://schemas.microsoft.com/office/drawing/2014/main" id="{0C553E83-4387-C103-CFF9-87CC09F50A40}"/>
              </a:ext>
            </a:extLst>
          </p:cNvPr>
          <p:cNvSpPr>
            <a:spLocks noGrp="1"/>
          </p:cNvSpPr>
          <p:nvPr>
            <p:ph idx="1"/>
          </p:nvPr>
        </p:nvSpPr>
        <p:spPr>
          <a:xfrm>
            <a:off x="7540183" y="1511301"/>
            <a:ext cx="2508519" cy="3416300"/>
          </a:xfrm>
        </p:spPr>
        <p:txBody>
          <a:bodyPr>
            <a:normAutofit/>
          </a:bodyPr>
          <a:lstStyle/>
          <a:p>
            <a:r>
              <a:rPr lang="en-GB" dirty="0">
                <a:solidFill>
                  <a:schemeClr val="tx1"/>
                </a:solidFill>
              </a:rPr>
              <a:t>For loops</a:t>
            </a:r>
          </a:p>
          <a:p>
            <a:r>
              <a:rPr lang="en-GB" dirty="0">
                <a:solidFill>
                  <a:schemeClr val="tx1"/>
                </a:solidFill>
              </a:rPr>
              <a:t>Functions</a:t>
            </a:r>
          </a:p>
          <a:p>
            <a:endParaRPr lang="en-GB" dirty="0">
              <a:solidFill>
                <a:schemeClr val="tx1"/>
              </a:solidFill>
            </a:endParaRPr>
          </a:p>
          <a:p>
            <a:r>
              <a:rPr lang="en-GB" dirty="0">
                <a:solidFill>
                  <a:schemeClr val="tx1"/>
                </a:solidFill>
              </a:rPr>
              <a:t>We started out writing the code as separate blocks before condensing it to a loop.</a:t>
            </a:r>
          </a:p>
        </p:txBody>
      </p:sp>
      <p:pic>
        <p:nvPicPr>
          <p:cNvPr id="9" name="Picture 8">
            <a:extLst>
              <a:ext uri="{FF2B5EF4-FFF2-40B4-BE49-F238E27FC236}">
                <a16:creationId xmlns:a16="http://schemas.microsoft.com/office/drawing/2014/main" id="{4DA8CC40-28E5-C8A1-DD3D-4D647E33C079}"/>
              </a:ext>
            </a:extLst>
          </p:cNvPr>
          <p:cNvPicPr>
            <a:picLocks noChangeAspect="1"/>
          </p:cNvPicPr>
          <p:nvPr/>
        </p:nvPicPr>
        <p:blipFill>
          <a:blip r:embed="rId2"/>
          <a:stretch>
            <a:fillRect/>
          </a:stretch>
        </p:blipFill>
        <p:spPr>
          <a:xfrm>
            <a:off x="746675" y="1513539"/>
            <a:ext cx="6510385" cy="4250022"/>
          </a:xfrm>
          <a:prstGeom prst="rect">
            <a:avLst/>
          </a:prstGeom>
        </p:spPr>
      </p:pic>
    </p:spTree>
    <p:extLst>
      <p:ext uri="{BB962C8B-B14F-4D97-AF65-F5344CB8AC3E}">
        <p14:creationId xmlns:p14="http://schemas.microsoft.com/office/powerpoint/2010/main" val="2276902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58F-37C4-B65F-1F1B-1E198B4C62C6}"/>
              </a:ext>
            </a:extLst>
          </p:cNvPr>
          <p:cNvSpPr>
            <a:spLocks noGrp="1"/>
          </p:cNvSpPr>
          <p:nvPr>
            <p:ph type="title"/>
          </p:nvPr>
        </p:nvSpPr>
        <p:spPr/>
        <p:txBody>
          <a:bodyPr/>
          <a:lstStyle/>
          <a:p>
            <a:r>
              <a:rPr lang="en-GB" dirty="0"/>
              <a:t>Conditionals</a:t>
            </a:r>
          </a:p>
        </p:txBody>
      </p:sp>
      <p:sp>
        <p:nvSpPr>
          <p:cNvPr id="3" name="Content Placeholder 2">
            <a:extLst>
              <a:ext uri="{FF2B5EF4-FFF2-40B4-BE49-F238E27FC236}">
                <a16:creationId xmlns:a16="http://schemas.microsoft.com/office/drawing/2014/main" id="{0C553E83-4387-C103-CFF9-87CC09F50A40}"/>
              </a:ext>
            </a:extLst>
          </p:cNvPr>
          <p:cNvSpPr>
            <a:spLocks noGrp="1"/>
          </p:cNvSpPr>
          <p:nvPr>
            <p:ph idx="1"/>
          </p:nvPr>
        </p:nvSpPr>
        <p:spPr>
          <a:xfrm>
            <a:off x="5892800" y="1930400"/>
            <a:ext cx="3381202" cy="4318000"/>
          </a:xfrm>
        </p:spPr>
        <p:txBody>
          <a:bodyPr/>
          <a:lstStyle/>
          <a:p>
            <a:r>
              <a:rPr lang="en-GB" dirty="0">
                <a:solidFill>
                  <a:schemeClr val="tx1"/>
                </a:solidFill>
              </a:rPr>
              <a:t>Conditional re-writes text in plot div element with an error message if invalid data is selected.</a:t>
            </a:r>
          </a:p>
          <a:p>
            <a:endParaRPr lang="en-GB" dirty="0">
              <a:solidFill>
                <a:schemeClr val="tx1"/>
              </a:solidFill>
            </a:endParaRPr>
          </a:p>
          <a:p>
            <a:r>
              <a:rPr lang="en-GB" dirty="0">
                <a:solidFill>
                  <a:schemeClr val="tx1"/>
                </a:solidFill>
              </a:rPr>
              <a:t>Otherwise, the plot is generated.</a:t>
            </a:r>
          </a:p>
        </p:txBody>
      </p:sp>
      <p:pic>
        <p:nvPicPr>
          <p:cNvPr id="5" name="Picture 4">
            <a:extLst>
              <a:ext uri="{FF2B5EF4-FFF2-40B4-BE49-F238E27FC236}">
                <a16:creationId xmlns:a16="http://schemas.microsoft.com/office/drawing/2014/main" id="{F99909F7-E973-B551-8586-F2C257C6E683}"/>
              </a:ext>
            </a:extLst>
          </p:cNvPr>
          <p:cNvPicPr>
            <a:picLocks noChangeAspect="1"/>
          </p:cNvPicPr>
          <p:nvPr/>
        </p:nvPicPr>
        <p:blipFill>
          <a:blip r:embed="rId2"/>
          <a:stretch>
            <a:fillRect/>
          </a:stretch>
        </p:blipFill>
        <p:spPr>
          <a:xfrm>
            <a:off x="677334" y="1701800"/>
            <a:ext cx="5110350" cy="3454400"/>
          </a:xfrm>
          <a:prstGeom prst="rect">
            <a:avLst/>
          </a:prstGeom>
        </p:spPr>
      </p:pic>
    </p:spTree>
    <p:extLst>
      <p:ext uri="{BB962C8B-B14F-4D97-AF65-F5344CB8AC3E}">
        <p14:creationId xmlns:p14="http://schemas.microsoft.com/office/powerpoint/2010/main" val="2928758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pic>
        <p:nvPicPr>
          <p:cNvPr id="2" name="Picture 1" descr="Computer script on a screen">
            <a:extLst>
              <a:ext uri="{FF2B5EF4-FFF2-40B4-BE49-F238E27FC236}">
                <a16:creationId xmlns:a16="http://schemas.microsoft.com/office/drawing/2014/main" id="{1217A6B5-5AB6-624F-1F36-B15823765171}"/>
              </a:ext>
            </a:extLst>
          </p:cNvPr>
          <p:cNvPicPr>
            <a:picLocks noChangeAspect="1"/>
          </p:cNvPicPr>
          <p:nvPr/>
        </p:nvPicPr>
        <p:blipFill rotWithShape="1">
          <a:blip r:embed="rId2"/>
          <a:srcRect l="5252" r="42690" b="8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7" name="Text Placeholder 2">
            <a:extLst>
              <a:ext uri="{FF2B5EF4-FFF2-40B4-BE49-F238E27FC236}">
                <a16:creationId xmlns:a16="http://schemas.microsoft.com/office/drawing/2014/main" id="{B4012F80-EE05-35CF-AFFC-D857991041E1}"/>
              </a:ext>
            </a:extLst>
          </p:cNvPr>
          <p:cNvSpPr>
            <a:spLocks noGrp="1"/>
          </p:cNvSpPr>
          <p:nvPr>
            <p:ph type="body" idx="1"/>
          </p:nvPr>
        </p:nvSpPr>
        <p:spPr>
          <a:xfrm>
            <a:off x="5122415" y="4512472"/>
            <a:ext cx="4151587" cy="1096899"/>
          </a:xfrm>
        </p:spPr>
        <p:txBody>
          <a:bodyPr vert="horz" lIns="91440" tIns="45720" rIns="91440" bIns="45720" rtlCol="0" anchor="t">
            <a:normAutofit/>
          </a:bodyPr>
          <a:lstStyle/>
          <a:p>
            <a:pPr algn="r"/>
            <a:r>
              <a:rPr lang="en-US" sz="1800" dirty="0"/>
              <a:t>- Webpage layout</a:t>
            </a:r>
          </a:p>
          <a:p>
            <a:pPr algn="r"/>
            <a:endParaRPr lang="en-US" sz="1800" dirty="0">
              <a:solidFill>
                <a:schemeClr val="tx1"/>
              </a:solidFill>
            </a:endParaRPr>
          </a:p>
        </p:txBody>
      </p:sp>
      <p:sp>
        <p:nvSpPr>
          <p:cNvPr id="8" name="Title 3">
            <a:extLst>
              <a:ext uri="{FF2B5EF4-FFF2-40B4-BE49-F238E27FC236}">
                <a16:creationId xmlns:a16="http://schemas.microsoft.com/office/drawing/2014/main" id="{4CABF4BD-BF36-C821-A94A-D053CF885974}"/>
              </a:ext>
            </a:extLst>
          </p:cNvPr>
          <p:cNvSpPr>
            <a:spLocks noGrp="1"/>
          </p:cNvSpPr>
          <p:nvPr>
            <p:ph type="title"/>
          </p:nvPr>
        </p:nvSpPr>
        <p:spPr>
          <a:xfrm>
            <a:off x="5122415" y="2866173"/>
            <a:ext cx="4151587" cy="1646302"/>
          </a:xfrm>
        </p:spPr>
        <p:txBody>
          <a:bodyPr vert="horz" lIns="91440" tIns="45720" rIns="91440" bIns="45720" rtlCol="0" anchor="b">
            <a:normAutofit fontScale="90000"/>
          </a:bodyPr>
          <a:lstStyle/>
          <a:p>
            <a:pPr algn="r"/>
            <a:r>
              <a:rPr lang="en-US" sz="5400" dirty="0"/>
              <a:t>Coding, Process, and Data wrangling</a:t>
            </a:r>
          </a:p>
        </p:txBody>
      </p:sp>
    </p:spTree>
    <p:extLst>
      <p:ext uri="{BB962C8B-B14F-4D97-AF65-F5344CB8AC3E}">
        <p14:creationId xmlns:p14="http://schemas.microsoft.com/office/powerpoint/2010/main" val="811676204"/>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1A64-C8F5-09F8-F6BC-C0BBED01F68B}"/>
              </a:ext>
            </a:extLst>
          </p:cNvPr>
          <p:cNvSpPr>
            <a:spLocks noGrp="1"/>
          </p:cNvSpPr>
          <p:nvPr>
            <p:ph type="title"/>
          </p:nvPr>
        </p:nvSpPr>
        <p:spPr/>
        <p:txBody>
          <a:bodyPr/>
          <a:lstStyle/>
          <a:p>
            <a:r>
              <a:rPr lang="en-GB" dirty="0"/>
              <a:t>Webpage Layout - </a:t>
            </a:r>
            <a:r>
              <a:rPr lang="en-GB" dirty="0" err="1"/>
              <a:t>divs</a:t>
            </a:r>
            <a:endParaRPr lang="en-GB" dirty="0"/>
          </a:p>
        </p:txBody>
      </p:sp>
      <p:sp>
        <p:nvSpPr>
          <p:cNvPr id="3" name="Content Placeholder 2">
            <a:extLst>
              <a:ext uri="{FF2B5EF4-FFF2-40B4-BE49-F238E27FC236}">
                <a16:creationId xmlns:a16="http://schemas.microsoft.com/office/drawing/2014/main" id="{EA11B1CE-FFBA-ECE6-4C8C-A813265742ED}"/>
              </a:ext>
            </a:extLst>
          </p:cNvPr>
          <p:cNvSpPr>
            <a:spLocks noGrp="1"/>
          </p:cNvSpPr>
          <p:nvPr>
            <p:ph idx="1"/>
          </p:nvPr>
        </p:nvSpPr>
        <p:spPr>
          <a:xfrm>
            <a:off x="7679184" y="1411549"/>
            <a:ext cx="2059620" cy="5233386"/>
          </a:xfrm>
        </p:spPr>
        <p:txBody>
          <a:bodyPr>
            <a:normAutofit/>
          </a:bodyPr>
          <a:lstStyle/>
          <a:p>
            <a:r>
              <a:rPr lang="en-GB" dirty="0"/>
              <a:t>Div layouts</a:t>
            </a:r>
          </a:p>
          <a:p>
            <a:endParaRPr lang="en-GB" dirty="0"/>
          </a:p>
          <a:p>
            <a:endParaRPr lang="en-GB" dirty="0"/>
          </a:p>
          <a:p>
            <a:r>
              <a:rPr lang="en-GB" dirty="0"/>
              <a:t>Nested </a:t>
            </a:r>
            <a:r>
              <a:rPr lang="en-GB" dirty="0" err="1"/>
              <a:t>divs</a:t>
            </a:r>
            <a:endParaRPr lang="en-GB" dirty="0"/>
          </a:p>
          <a:p>
            <a:endParaRPr lang="en-GB" dirty="0"/>
          </a:p>
          <a:p>
            <a:endParaRPr lang="en-GB" dirty="0"/>
          </a:p>
          <a:p>
            <a:r>
              <a:rPr lang="en-GB" dirty="0" err="1"/>
              <a:t>onchange</a:t>
            </a:r>
            <a:endParaRPr lang="en-GB" dirty="0"/>
          </a:p>
          <a:p>
            <a:endParaRPr lang="en-GB" dirty="0"/>
          </a:p>
          <a:p>
            <a:endParaRPr lang="en-GB" dirty="0"/>
          </a:p>
          <a:p>
            <a:r>
              <a:rPr lang="en-GB" dirty="0"/>
              <a:t>Id’s and classes</a:t>
            </a:r>
          </a:p>
          <a:p>
            <a:endParaRPr lang="en-GB" dirty="0"/>
          </a:p>
          <a:p>
            <a:endParaRPr lang="en-GB" dirty="0"/>
          </a:p>
        </p:txBody>
      </p:sp>
      <p:pic>
        <p:nvPicPr>
          <p:cNvPr id="8" name="Picture 7">
            <a:extLst>
              <a:ext uri="{FF2B5EF4-FFF2-40B4-BE49-F238E27FC236}">
                <a16:creationId xmlns:a16="http://schemas.microsoft.com/office/drawing/2014/main" id="{0167A3E4-49A7-FC61-E7EE-CE5C24575EB2}"/>
              </a:ext>
            </a:extLst>
          </p:cNvPr>
          <p:cNvPicPr>
            <a:picLocks noChangeAspect="1"/>
          </p:cNvPicPr>
          <p:nvPr/>
        </p:nvPicPr>
        <p:blipFill>
          <a:blip r:embed="rId2"/>
          <a:stretch>
            <a:fillRect/>
          </a:stretch>
        </p:blipFill>
        <p:spPr>
          <a:xfrm>
            <a:off x="692996" y="1509204"/>
            <a:ext cx="6941349" cy="4181382"/>
          </a:xfrm>
          <a:prstGeom prst="rect">
            <a:avLst/>
          </a:prstGeom>
        </p:spPr>
      </p:pic>
    </p:spTree>
    <p:extLst>
      <p:ext uri="{BB962C8B-B14F-4D97-AF65-F5344CB8AC3E}">
        <p14:creationId xmlns:p14="http://schemas.microsoft.com/office/powerpoint/2010/main" val="172596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1A64-C8F5-09F8-F6BC-C0BBED01F68B}"/>
              </a:ext>
            </a:extLst>
          </p:cNvPr>
          <p:cNvSpPr>
            <a:spLocks noGrp="1"/>
          </p:cNvSpPr>
          <p:nvPr>
            <p:ph type="title"/>
          </p:nvPr>
        </p:nvSpPr>
        <p:spPr/>
        <p:txBody>
          <a:bodyPr/>
          <a:lstStyle/>
          <a:p>
            <a:r>
              <a:rPr lang="en-GB" dirty="0"/>
              <a:t>Webpage styling – CSS</a:t>
            </a:r>
          </a:p>
        </p:txBody>
      </p:sp>
      <p:sp>
        <p:nvSpPr>
          <p:cNvPr id="3" name="Content Placeholder 2">
            <a:extLst>
              <a:ext uri="{FF2B5EF4-FFF2-40B4-BE49-F238E27FC236}">
                <a16:creationId xmlns:a16="http://schemas.microsoft.com/office/drawing/2014/main" id="{EA11B1CE-FFBA-ECE6-4C8C-A813265742ED}"/>
              </a:ext>
            </a:extLst>
          </p:cNvPr>
          <p:cNvSpPr>
            <a:spLocks noGrp="1"/>
          </p:cNvSpPr>
          <p:nvPr>
            <p:ph idx="1"/>
          </p:nvPr>
        </p:nvSpPr>
        <p:spPr>
          <a:xfrm>
            <a:off x="3409025" y="1411549"/>
            <a:ext cx="5864977" cy="5233386"/>
          </a:xfrm>
        </p:spPr>
        <p:txBody>
          <a:bodyPr>
            <a:normAutofit fontScale="92500" lnSpcReduction="10000"/>
          </a:bodyPr>
          <a:lstStyle/>
          <a:p>
            <a:r>
              <a:rPr lang="en-GB" dirty="0"/>
              <a:t>Width</a:t>
            </a:r>
          </a:p>
          <a:p>
            <a:r>
              <a:rPr lang="en-GB" dirty="0"/>
              <a:t>Height</a:t>
            </a:r>
          </a:p>
          <a:p>
            <a:r>
              <a:rPr lang="en-GB" dirty="0"/>
              <a:t>Borders</a:t>
            </a:r>
          </a:p>
          <a:p>
            <a:pPr lvl="1"/>
            <a:r>
              <a:rPr lang="en-GB" dirty="0"/>
              <a:t>Border radius</a:t>
            </a:r>
          </a:p>
          <a:p>
            <a:r>
              <a:rPr lang="en-GB" dirty="0"/>
              <a:t>Margins</a:t>
            </a:r>
          </a:p>
          <a:p>
            <a:r>
              <a:rPr lang="en-GB" dirty="0"/>
              <a:t>Padding</a:t>
            </a:r>
          </a:p>
          <a:p>
            <a:r>
              <a:rPr lang="en-GB" dirty="0"/>
              <a:t>Colours</a:t>
            </a:r>
          </a:p>
          <a:p>
            <a:r>
              <a:rPr lang="en-GB" dirty="0"/>
              <a:t>Font</a:t>
            </a:r>
          </a:p>
          <a:p>
            <a:pPr lvl="1"/>
            <a:r>
              <a:rPr lang="en-GB" dirty="0"/>
              <a:t>Font family</a:t>
            </a:r>
          </a:p>
          <a:p>
            <a:pPr lvl="1"/>
            <a:r>
              <a:rPr lang="en-GB" dirty="0"/>
              <a:t>Font size</a:t>
            </a:r>
          </a:p>
          <a:p>
            <a:pPr lvl="1"/>
            <a:r>
              <a:rPr lang="en-GB" dirty="0"/>
              <a:t>Font weight</a:t>
            </a:r>
          </a:p>
          <a:p>
            <a:r>
              <a:rPr lang="en-GB" dirty="0"/>
              <a:t>Text alignment</a:t>
            </a:r>
          </a:p>
          <a:p>
            <a:r>
              <a:rPr lang="en-GB" dirty="0"/>
              <a:t>Div justification</a:t>
            </a:r>
          </a:p>
          <a:p>
            <a:r>
              <a:rPr lang="en-GB" dirty="0"/>
              <a:t>Flex display</a:t>
            </a:r>
          </a:p>
          <a:p>
            <a:endParaRPr lang="en-GB" dirty="0"/>
          </a:p>
          <a:p>
            <a:endParaRPr lang="en-GB" dirty="0"/>
          </a:p>
        </p:txBody>
      </p:sp>
      <p:pic>
        <p:nvPicPr>
          <p:cNvPr id="7" name="Picture 6">
            <a:extLst>
              <a:ext uri="{FF2B5EF4-FFF2-40B4-BE49-F238E27FC236}">
                <a16:creationId xmlns:a16="http://schemas.microsoft.com/office/drawing/2014/main" id="{377621CB-7429-0F1B-B795-D4E5DD23A707}"/>
              </a:ext>
            </a:extLst>
          </p:cNvPr>
          <p:cNvPicPr>
            <a:picLocks noChangeAspect="1"/>
          </p:cNvPicPr>
          <p:nvPr/>
        </p:nvPicPr>
        <p:blipFill rotWithShape="1">
          <a:blip r:embed="rId2"/>
          <a:srcRect l="11610"/>
          <a:stretch/>
        </p:blipFill>
        <p:spPr>
          <a:xfrm>
            <a:off x="677334" y="1411548"/>
            <a:ext cx="2548379" cy="5233387"/>
          </a:xfrm>
          <a:prstGeom prst="rect">
            <a:avLst/>
          </a:prstGeom>
        </p:spPr>
      </p:pic>
    </p:spTree>
    <p:extLst>
      <p:ext uri="{BB962C8B-B14F-4D97-AF65-F5344CB8AC3E}">
        <p14:creationId xmlns:p14="http://schemas.microsoft.com/office/powerpoint/2010/main" val="124514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hermal power station">
            <a:extLst>
              <a:ext uri="{FF2B5EF4-FFF2-40B4-BE49-F238E27FC236}">
                <a16:creationId xmlns:a16="http://schemas.microsoft.com/office/drawing/2014/main" id="{38EFFC63-CE89-7F9C-5C4E-1CE59F304946}"/>
              </a:ext>
            </a:extLst>
          </p:cNvPr>
          <p:cNvPicPr>
            <a:picLocks noChangeAspect="1"/>
          </p:cNvPicPr>
          <p:nvPr/>
        </p:nvPicPr>
        <p:blipFill rotWithShape="1">
          <a:blip r:embed="rId2"/>
          <a:srcRect l="9091" t="31818"/>
          <a:stretch/>
        </p:blipFill>
        <p:spPr>
          <a:xfrm>
            <a:off x="1" y="10"/>
            <a:ext cx="12191999" cy="6857990"/>
          </a:xfrm>
          <a:prstGeom prst="rect">
            <a:avLst/>
          </a:prstGeom>
        </p:spPr>
      </p:pic>
      <p:sp>
        <p:nvSpPr>
          <p:cNvPr id="10" name="Isosceles Triangle 9">
            <a:extLst>
              <a:ext uri="{FF2B5EF4-FFF2-40B4-BE49-F238E27FC236}">
                <a16:creationId xmlns:a16="http://schemas.microsoft.com/office/drawing/2014/main" id="{DD6B6433-CCD9-42F6-83C5-76BCAA8FE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Parallelogram 11">
            <a:extLst>
              <a:ext uri="{FF2B5EF4-FFF2-40B4-BE49-F238E27FC236}">
                <a16:creationId xmlns:a16="http://schemas.microsoft.com/office/drawing/2014/main" id="{442B55CB-F27D-4C06-89E5-4EC99A519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8527540-7F01-4C2E-9641-738882048E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6F60FB6-F855-43F0-A752-3719156C1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0669A81-0E9B-4B42-AFEA-8F672C6CF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4844CC2A-07CB-4B9E-EEEA-502E78BCEC0B}"/>
              </a:ext>
            </a:extLst>
          </p:cNvPr>
          <p:cNvSpPr>
            <a:spLocks noGrp="1"/>
          </p:cNvSpPr>
          <p:nvPr>
            <p:ph type="title"/>
          </p:nvPr>
        </p:nvSpPr>
        <p:spPr>
          <a:xfrm>
            <a:off x="2786047" y="609600"/>
            <a:ext cx="6487955" cy="1320800"/>
          </a:xfrm>
        </p:spPr>
        <p:txBody>
          <a:bodyPr anchor="t">
            <a:normAutofit/>
          </a:bodyPr>
          <a:lstStyle/>
          <a:p>
            <a:r>
              <a:rPr lang="en-US" dirty="0"/>
              <a:t>Background</a:t>
            </a:r>
          </a:p>
        </p:txBody>
      </p:sp>
      <p:sp>
        <p:nvSpPr>
          <p:cNvPr id="20" name="Rectangle 25">
            <a:extLst>
              <a:ext uri="{FF2B5EF4-FFF2-40B4-BE49-F238E27FC236}">
                <a16:creationId xmlns:a16="http://schemas.microsoft.com/office/drawing/2014/main" id="{8C93E0C6-CF08-4771-B5A9-6018CB3AE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Isosceles Triangle 21">
            <a:extLst>
              <a:ext uri="{FF2B5EF4-FFF2-40B4-BE49-F238E27FC236}">
                <a16:creationId xmlns:a16="http://schemas.microsoft.com/office/drawing/2014/main" id="{A011F1B8-62C5-4D08-A621-EAD05C7D6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60E6D610-E883-795F-51BD-4BA0A690E074}"/>
              </a:ext>
            </a:extLst>
          </p:cNvPr>
          <p:cNvSpPr>
            <a:spLocks noGrp="1"/>
          </p:cNvSpPr>
          <p:nvPr>
            <p:ph idx="1"/>
          </p:nvPr>
        </p:nvSpPr>
        <p:spPr>
          <a:xfrm>
            <a:off x="2786047" y="2159000"/>
            <a:ext cx="6487955" cy="3882362"/>
          </a:xfrm>
        </p:spPr>
        <p:txBody>
          <a:bodyPr vert="horz" lIns="91440" tIns="45720" rIns="91440" bIns="45720" rtlCol="0">
            <a:normAutofit/>
          </a:bodyPr>
          <a:lstStyle/>
          <a:p>
            <a:r>
              <a:rPr lang="en-US" dirty="0"/>
              <a:t>Human activities are causing CO2 to increase.</a:t>
            </a:r>
          </a:p>
          <a:p>
            <a:endParaRPr lang="en-US" dirty="0"/>
          </a:p>
          <a:p>
            <a:r>
              <a:rPr lang="en-US" dirty="0"/>
              <a:t>Fossil fuels like coal and oil contain carbon that plants gathered by photosynthesis over many millions of years; we are returning that carbon to the atmosphere in just a few hundred.</a:t>
            </a:r>
          </a:p>
        </p:txBody>
      </p:sp>
      <p:sp>
        <p:nvSpPr>
          <p:cNvPr id="24" name="Rectangle 27">
            <a:extLst>
              <a:ext uri="{FF2B5EF4-FFF2-40B4-BE49-F238E27FC236}">
                <a16:creationId xmlns:a16="http://schemas.microsoft.com/office/drawing/2014/main" id="{C6A6AECB-428C-4CB4-B65A-359F08B6D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Rectangle 28">
            <a:extLst>
              <a:ext uri="{FF2B5EF4-FFF2-40B4-BE49-F238E27FC236}">
                <a16:creationId xmlns:a16="http://schemas.microsoft.com/office/drawing/2014/main" id="{28D1A6ED-2AB6-46A3-A315-485B8BF93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Rectangle 29">
            <a:extLst>
              <a:ext uri="{FF2B5EF4-FFF2-40B4-BE49-F238E27FC236}">
                <a16:creationId xmlns:a16="http://schemas.microsoft.com/office/drawing/2014/main" id="{B61CE46B-8525-46A8-AB7B-DCBCC1B65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Isosceles Triangle 29">
            <a:extLst>
              <a:ext uri="{FF2B5EF4-FFF2-40B4-BE49-F238E27FC236}">
                <a16:creationId xmlns:a16="http://schemas.microsoft.com/office/drawing/2014/main" id="{4412B991-9935-45FB-A17E-8F30DD83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27776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1A64-C8F5-09F8-F6BC-C0BBED01F68B}"/>
              </a:ext>
            </a:extLst>
          </p:cNvPr>
          <p:cNvSpPr>
            <a:spLocks noGrp="1"/>
          </p:cNvSpPr>
          <p:nvPr>
            <p:ph type="title"/>
          </p:nvPr>
        </p:nvSpPr>
        <p:spPr/>
        <p:txBody>
          <a:bodyPr/>
          <a:lstStyle/>
          <a:p>
            <a:r>
              <a:rPr lang="en-GB" dirty="0"/>
              <a:t>Webpage styling – Responsive flex</a:t>
            </a:r>
          </a:p>
        </p:txBody>
      </p:sp>
      <p:sp>
        <p:nvSpPr>
          <p:cNvPr id="3" name="Content Placeholder 2">
            <a:extLst>
              <a:ext uri="{FF2B5EF4-FFF2-40B4-BE49-F238E27FC236}">
                <a16:creationId xmlns:a16="http://schemas.microsoft.com/office/drawing/2014/main" id="{EA11B1CE-FFBA-ECE6-4C8C-A813265742ED}"/>
              </a:ext>
            </a:extLst>
          </p:cNvPr>
          <p:cNvSpPr>
            <a:spLocks noGrp="1"/>
          </p:cNvSpPr>
          <p:nvPr>
            <p:ph idx="1"/>
          </p:nvPr>
        </p:nvSpPr>
        <p:spPr>
          <a:xfrm>
            <a:off x="3409025" y="2565647"/>
            <a:ext cx="5864977" cy="4079288"/>
          </a:xfrm>
        </p:spPr>
        <p:txBody>
          <a:bodyPr/>
          <a:lstStyle/>
          <a:p>
            <a:r>
              <a:rPr lang="en-GB" dirty="0"/>
              <a:t>Responsive flex - Adaptive to screen size</a:t>
            </a:r>
          </a:p>
          <a:p>
            <a:endParaRPr lang="en-GB" dirty="0"/>
          </a:p>
          <a:p>
            <a:endParaRPr lang="en-GB" dirty="0"/>
          </a:p>
          <a:p>
            <a:endParaRPr lang="en-GB" dirty="0"/>
          </a:p>
          <a:p>
            <a:r>
              <a:rPr lang="en-GB" dirty="0"/>
              <a:t>Config – resizes </a:t>
            </a:r>
            <a:r>
              <a:rPr lang="en-GB" dirty="0" err="1"/>
              <a:t>Plotly</a:t>
            </a:r>
            <a:r>
              <a:rPr lang="en-GB" dirty="0"/>
              <a:t> plots</a:t>
            </a:r>
          </a:p>
        </p:txBody>
      </p:sp>
      <p:pic>
        <p:nvPicPr>
          <p:cNvPr id="5" name="Picture 4">
            <a:extLst>
              <a:ext uri="{FF2B5EF4-FFF2-40B4-BE49-F238E27FC236}">
                <a16:creationId xmlns:a16="http://schemas.microsoft.com/office/drawing/2014/main" id="{393589D9-4634-F7A3-1D1E-52A1D51C20AA}"/>
              </a:ext>
            </a:extLst>
          </p:cNvPr>
          <p:cNvPicPr>
            <a:picLocks noChangeAspect="1"/>
          </p:cNvPicPr>
          <p:nvPr/>
        </p:nvPicPr>
        <p:blipFill>
          <a:blip r:embed="rId2"/>
          <a:stretch>
            <a:fillRect/>
          </a:stretch>
        </p:blipFill>
        <p:spPr>
          <a:xfrm>
            <a:off x="677334" y="1411550"/>
            <a:ext cx="2527795" cy="5233386"/>
          </a:xfrm>
          <a:prstGeom prst="rect">
            <a:avLst/>
          </a:prstGeom>
        </p:spPr>
      </p:pic>
      <p:pic>
        <p:nvPicPr>
          <p:cNvPr id="8" name="Picture 7">
            <a:extLst>
              <a:ext uri="{FF2B5EF4-FFF2-40B4-BE49-F238E27FC236}">
                <a16:creationId xmlns:a16="http://schemas.microsoft.com/office/drawing/2014/main" id="{EB231CAA-3C59-7BB8-3DEE-D1B6EAF3DC50}"/>
              </a:ext>
            </a:extLst>
          </p:cNvPr>
          <p:cNvPicPr>
            <a:picLocks noChangeAspect="1"/>
          </p:cNvPicPr>
          <p:nvPr/>
        </p:nvPicPr>
        <p:blipFill>
          <a:blip r:embed="rId3"/>
          <a:stretch>
            <a:fillRect/>
          </a:stretch>
        </p:blipFill>
        <p:spPr>
          <a:xfrm>
            <a:off x="3301172" y="1411550"/>
            <a:ext cx="6992326" cy="905001"/>
          </a:xfrm>
          <a:prstGeom prst="rect">
            <a:avLst/>
          </a:prstGeom>
        </p:spPr>
      </p:pic>
    </p:spTree>
    <p:extLst>
      <p:ext uri="{BB962C8B-B14F-4D97-AF65-F5344CB8AC3E}">
        <p14:creationId xmlns:p14="http://schemas.microsoft.com/office/powerpoint/2010/main" val="2857371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1A64-C8F5-09F8-F6BC-C0BBED01F68B}"/>
              </a:ext>
            </a:extLst>
          </p:cNvPr>
          <p:cNvSpPr>
            <a:spLocks noGrp="1"/>
          </p:cNvSpPr>
          <p:nvPr>
            <p:ph type="title"/>
          </p:nvPr>
        </p:nvSpPr>
        <p:spPr/>
        <p:txBody>
          <a:bodyPr/>
          <a:lstStyle/>
          <a:p>
            <a:r>
              <a:rPr lang="en-GB" dirty="0"/>
              <a:t>Webpage styling – CSS keyframes</a:t>
            </a:r>
          </a:p>
        </p:txBody>
      </p:sp>
      <p:sp>
        <p:nvSpPr>
          <p:cNvPr id="3" name="Content Placeholder 2">
            <a:extLst>
              <a:ext uri="{FF2B5EF4-FFF2-40B4-BE49-F238E27FC236}">
                <a16:creationId xmlns:a16="http://schemas.microsoft.com/office/drawing/2014/main" id="{EA11B1CE-FFBA-ECE6-4C8C-A813265742ED}"/>
              </a:ext>
            </a:extLst>
          </p:cNvPr>
          <p:cNvSpPr>
            <a:spLocks noGrp="1"/>
          </p:cNvSpPr>
          <p:nvPr>
            <p:ph idx="1"/>
          </p:nvPr>
        </p:nvSpPr>
        <p:spPr>
          <a:xfrm>
            <a:off x="3639844" y="3207059"/>
            <a:ext cx="5864977" cy="1720542"/>
          </a:xfrm>
        </p:spPr>
        <p:txBody>
          <a:bodyPr>
            <a:normAutofit/>
          </a:bodyPr>
          <a:lstStyle/>
          <a:p>
            <a:r>
              <a:rPr lang="en-GB" dirty="0"/>
              <a:t>Keyframes are animations that can be applied to HTML aspects</a:t>
            </a:r>
          </a:p>
          <a:p>
            <a:endParaRPr lang="en-GB" dirty="0"/>
          </a:p>
          <a:p>
            <a:r>
              <a:rPr lang="en-GB" dirty="0"/>
              <a:t>Pulse is used here for the internal link div</a:t>
            </a:r>
          </a:p>
          <a:p>
            <a:endParaRPr lang="en-GB" dirty="0"/>
          </a:p>
          <a:p>
            <a:endParaRPr lang="en-GB" dirty="0"/>
          </a:p>
        </p:txBody>
      </p:sp>
      <p:pic>
        <p:nvPicPr>
          <p:cNvPr id="10" name="Picture 9">
            <a:extLst>
              <a:ext uri="{FF2B5EF4-FFF2-40B4-BE49-F238E27FC236}">
                <a16:creationId xmlns:a16="http://schemas.microsoft.com/office/drawing/2014/main" id="{A958C786-DC60-180B-9A89-5C0FA86ED64F}"/>
              </a:ext>
            </a:extLst>
          </p:cNvPr>
          <p:cNvPicPr>
            <a:picLocks noChangeAspect="1"/>
          </p:cNvPicPr>
          <p:nvPr/>
        </p:nvPicPr>
        <p:blipFill>
          <a:blip r:embed="rId2"/>
          <a:stretch>
            <a:fillRect/>
          </a:stretch>
        </p:blipFill>
        <p:spPr>
          <a:xfrm>
            <a:off x="677335" y="1411550"/>
            <a:ext cx="2701102" cy="5233386"/>
          </a:xfrm>
          <a:prstGeom prst="rect">
            <a:avLst/>
          </a:prstGeom>
        </p:spPr>
      </p:pic>
    </p:spTree>
    <p:extLst>
      <p:ext uri="{BB962C8B-B14F-4D97-AF65-F5344CB8AC3E}">
        <p14:creationId xmlns:p14="http://schemas.microsoft.com/office/powerpoint/2010/main" val="1439531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7" name="Text Placeholder 2">
            <a:extLst>
              <a:ext uri="{FF2B5EF4-FFF2-40B4-BE49-F238E27FC236}">
                <a16:creationId xmlns:a16="http://schemas.microsoft.com/office/drawing/2014/main" id="{6F879476-0A1C-D465-FA62-A8333E0F0589}"/>
              </a:ext>
            </a:extLst>
          </p:cNvPr>
          <p:cNvSpPr>
            <a:spLocks noGrp="1"/>
          </p:cNvSpPr>
          <p:nvPr>
            <p:ph type="body" idx="1"/>
          </p:nvPr>
        </p:nvSpPr>
        <p:spPr>
          <a:xfrm>
            <a:off x="5122415" y="4512472"/>
            <a:ext cx="4151587" cy="1096899"/>
          </a:xfrm>
        </p:spPr>
        <p:txBody>
          <a:bodyPr vert="horz" lIns="91440" tIns="45720" rIns="91440" bIns="45720" rtlCol="0" anchor="t">
            <a:normAutofit/>
          </a:bodyPr>
          <a:lstStyle/>
          <a:p>
            <a:pPr algn="r"/>
            <a:r>
              <a:rPr lang="en-US" sz="1800" dirty="0"/>
              <a:t>- Interactivity</a:t>
            </a:r>
          </a:p>
          <a:p>
            <a:pPr algn="r"/>
            <a:endParaRPr lang="en-US" sz="1800" dirty="0">
              <a:solidFill>
                <a:schemeClr val="tx1"/>
              </a:solidFill>
            </a:endParaRPr>
          </a:p>
        </p:txBody>
      </p:sp>
      <p:sp>
        <p:nvSpPr>
          <p:cNvPr id="8" name="Title 3">
            <a:extLst>
              <a:ext uri="{FF2B5EF4-FFF2-40B4-BE49-F238E27FC236}">
                <a16:creationId xmlns:a16="http://schemas.microsoft.com/office/drawing/2014/main" id="{9BE22DBF-FE37-B959-8C28-AA212B398C43}"/>
              </a:ext>
            </a:extLst>
          </p:cNvPr>
          <p:cNvSpPr>
            <a:spLocks noGrp="1"/>
          </p:cNvSpPr>
          <p:nvPr>
            <p:ph type="title"/>
          </p:nvPr>
        </p:nvSpPr>
        <p:spPr>
          <a:xfrm>
            <a:off x="5122415" y="2866173"/>
            <a:ext cx="4151587" cy="1646302"/>
          </a:xfrm>
        </p:spPr>
        <p:txBody>
          <a:bodyPr vert="horz" lIns="91440" tIns="45720" rIns="91440" bIns="45720" rtlCol="0" anchor="b">
            <a:normAutofit fontScale="90000"/>
          </a:bodyPr>
          <a:lstStyle/>
          <a:p>
            <a:pPr algn="r"/>
            <a:r>
              <a:rPr lang="en-US" sz="5400" dirty="0"/>
              <a:t>Coding, Process, and Data wrangling</a:t>
            </a:r>
          </a:p>
        </p:txBody>
      </p:sp>
      <p:pic>
        <p:nvPicPr>
          <p:cNvPr id="20" name="Picture 19" descr="Computer script on a screen">
            <a:extLst>
              <a:ext uri="{FF2B5EF4-FFF2-40B4-BE49-F238E27FC236}">
                <a16:creationId xmlns:a16="http://schemas.microsoft.com/office/drawing/2014/main" id="{940D1309-296E-F603-AF87-EEC47E0267C3}"/>
              </a:ext>
            </a:extLst>
          </p:cNvPr>
          <p:cNvPicPr>
            <a:picLocks noChangeAspect="1"/>
          </p:cNvPicPr>
          <p:nvPr/>
        </p:nvPicPr>
        <p:blipFill rotWithShape="1">
          <a:blip r:embed="rId2"/>
          <a:srcRect l="5252" r="42690" b="8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3451170731"/>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58F-37C4-B65F-1F1B-1E198B4C62C6}"/>
              </a:ext>
            </a:extLst>
          </p:cNvPr>
          <p:cNvSpPr>
            <a:spLocks noGrp="1"/>
          </p:cNvSpPr>
          <p:nvPr>
            <p:ph type="title"/>
          </p:nvPr>
        </p:nvSpPr>
        <p:spPr/>
        <p:txBody>
          <a:bodyPr/>
          <a:lstStyle/>
          <a:p>
            <a:r>
              <a:rPr lang="en-GB" dirty="0"/>
              <a:t>Interactivity</a:t>
            </a:r>
          </a:p>
        </p:txBody>
      </p:sp>
      <p:sp>
        <p:nvSpPr>
          <p:cNvPr id="3" name="Content Placeholder 2">
            <a:extLst>
              <a:ext uri="{FF2B5EF4-FFF2-40B4-BE49-F238E27FC236}">
                <a16:creationId xmlns:a16="http://schemas.microsoft.com/office/drawing/2014/main" id="{0C553E83-4387-C103-CFF9-87CC09F50A40}"/>
              </a:ext>
            </a:extLst>
          </p:cNvPr>
          <p:cNvSpPr>
            <a:spLocks noGrp="1"/>
          </p:cNvSpPr>
          <p:nvPr>
            <p:ph idx="1"/>
          </p:nvPr>
        </p:nvSpPr>
        <p:spPr>
          <a:xfrm>
            <a:off x="677334" y="1464816"/>
            <a:ext cx="8596668" cy="4783584"/>
          </a:xfrm>
        </p:spPr>
        <p:txBody>
          <a:bodyPr/>
          <a:lstStyle/>
          <a:p>
            <a:pPr>
              <a:spcAft>
                <a:spcPts val="600"/>
              </a:spcAft>
            </a:pPr>
            <a:r>
              <a:rPr lang="en-GB" dirty="0">
                <a:solidFill>
                  <a:schemeClr val="tx1"/>
                </a:solidFill>
              </a:rPr>
              <a:t>Points of interactivity:</a:t>
            </a:r>
          </a:p>
          <a:p>
            <a:pPr lvl="1">
              <a:spcAft>
                <a:spcPts val="600"/>
              </a:spcAft>
            </a:pPr>
            <a:r>
              <a:rPr lang="en-GB" dirty="0">
                <a:solidFill>
                  <a:schemeClr val="tx1"/>
                </a:solidFill>
              </a:rPr>
              <a:t>Dropdown menus</a:t>
            </a:r>
          </a:p>
          <a:p>
            <a:pPr lvl="1">
              <a:spcAft>
                <a:spcPts val="600"/>
              </a:spcAft>
            </a:pPr>
            <a:r>
              <a:rPr lang="en-GB" dirty="0">
                <a:solidFill>
                  <a:schemeClr val="tx1"/>
                </a:solidFill>
              </a:rPr>
              <a:t>Graph toggle</a:t>
            </a:r>
          </a:p>
          <a:p>
            <a:pPr lvl="1">
              <a:spcAft>
                <a:spcPts val="600"/>
              </a:spcAft>
            </a:pPr>
            <a:r>
              <a:rPr lang="en-GB" dirty="0">
                <a:solidFill>
                  <a:schemeClr val="tx1"/>
                </a:solidFill>
              </a:rPr>
              <a:t>Hover</a:t>
            </a:r>
          </a:p>
          <a:p>
            <a:pPr lvl="1">
              <a:spcAft>
                <a:spcPts val="600"/>
              </a:spcAft>
            </a:pPr>
            <a:r>
              <a:rPr lang="en-GB" dirty="0">
                <a:solidFill>
                  <a:schemeClr val="tx1"/>
                </a:solidFill>
              </a:rPr>
              <a:t>Internal link</a:t>
            </a:r>
          </a:p>
          <a:p>
            <a:pPr lvl="1">
              <a:spcAft>
                <a:spcPts val="600"/>
              </a:spcAft>
            </a:pPr>
            <a:r>
              <a:rPr lang="en-GB" dirty="0">
                <a:solidFill>
                  <a:schemeClr val="tx1"/>
                </a:solidFill>
              </a:rPr>
              <a:t>Responsive flex</a:t>
            </a:r>
          </a:p>
          <a:p>
            <a:pPr lvl="1">
              <a:spcAft>
                <a:spcPts val="600"/>
              </a:spcAft>
            </a:pPr>
            <a:r>
              <a:rPr lang="en-GB" dirty="0">
                <a:solidFill>
                  <a:schemeClr val="tx1"/>
                </a:solidFill>
              </a:rPr>
              <a:t>Keyframes</a:t>
            </a:r>
          </a:p>
          <a:p>
            <a:pPr lvl="1">
              <a:spcAft>
                <a:spcPts val="600"/>
              </a:spcAft>
            </a:pPr>
            <a:r>
              <a:rPr lang="en-GB" dirty="0">
                <a:solidFill>
                  <a:schemeClr val="tx1"/>
                </a:solidFill>
              </a:rPr>
              <a:t>User friendly layout</a:t>
            </a:r>
          </a:p>
        </p:txBody>
      </p:sp>
    </p:spTree>
    <p:extLst>
      <p:ext uri="{BB962C8B-B14F-4D97-AF65-F5344CB8AC3E}">
        <p14:creationId xmlns:p14="http://schemas.microsoft.com/office/powerpoint/2010/main" val="2305274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3" name="Text Placeholder 2">
            <a:extLst>
              <a:ext uri="{FF2B5EF4-FFF2-40B4-BE49-F238E27FC236}">
                <a16:creationId xmlns:a16="http://schemas.microsoft.com/office/drawing/2014/main" id="{6FEE4584-C070-D385-3EE1-58318223B8E2}"/>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endParaRPr lang="en-US" sz="1800">
              <a:solidFill>
                <a:schemeClr val="tx1"/>
              </a:solidFill>
            </a:endParaRPr>
          </a:p>
        </p:txBody>
      </p:sp>
      <p:sp>
        <p:nvSpPr>
          <p:cNvPr id="4" name="Title 3">
            <a:extLst>
              <a:ext uri="{FF2B5EF4-FFF2-40B4-BE49-F238E27FC236}">
                <a16:creationId xmlns:a16="http://schemas.microsoft.com/office/drawing/2014/main" id="{157C2C8F-2BB1-BB2D-1A05-FCF8E4AAE8BE}"/>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dirty="0"/>
              <a:t>Ethics</a:t>
            </a:r>
          </a:p>
        </p:txBody>
      </p:sp>
    </p:spTree>
    <p:extLst>
      <p:ext uri="{BB962C8B-B14F-4D97-AF65-F5344CB8AC3E}">
        <p14:creationId xmlns:p14="http://schemas.microsoft.com/office/powerpoint/2010/main" val="3051058809"/>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58F-37C4-B65F-1F1B-1E198B4C62C6}"/>
              </a:ext>
            </a:extLst>
          </p:cNvPr>
          <p:cNvSpPr>
            <a:spLocks noGrp="1"/>
          </p:cNvSpPr>
          <p:nvPr>
            <p:ph type="title"/>
          </p:nvPr>
        </p:nvSpPr>
        <p:spPr/>
        <p:txBody>
          <a:bodyPr/>
          <a:lstStyle/>
          <a:p>
            <a:r>
              <a:rPr lang="en-GB" dirty="0"/>
              <a:t>Ethical Considerations</a:t>
            </a:r>
          </a:p>
        </p:txBody>
      </p:sp>
      <p:sp>
        <p:nvSpPr>
          <p:cNvPr id="3" name="Content Placeholder 2">
            <a:extLst>
              <a:ext uri="{FF2B5EF4-FFF2-40B4-BE49-F238E27FC236}">
                <a16:creationId xmlns:a16="http://schemas.microsoft.com/office/drawing/2014/main" id="{0C553E83-4387-C103-CFF9-87CC09F50A40}"/>
              </a:ext>
            </a:extLst>
          </p:cNvPr>
          <p:cNvSpPr>
            <a:spLocks noGrp="1"/>
          </p:cNvSpPr>
          <p:nvPr>
            <p:ph idx="1"/>
          </p:nvPr>
        </p:nvSpPr>
        <p:spPr>
          <a:xfrm>
            <a:off x="677334" y="4080294"/>
            <a:ext cx="8596668" cy="2168106"/>
          </a:xfrm>
        </p:spPr>
        <p:txBody>
          <a:bodyPr>
            <a:normAutofit/>
          </a:bodyPr>
          <a:lstStyle/>
          <a:p>
            <a:r>
              <a:rPr lang="en-GB" dirty="0">
                <a:solidFill>
                  <a:schemeClr val="tx1"/>
                </a:solidFill>
              </a:rPr>
              <a:t>Links directly to the 2 dashboards</a:t>
            </a:r>
          </a:p>
          <a:p>
            <a:endParaRPr lang="en-GB" dirty="0">
              <a:solidFill>
                <a:schemeClr val="tx1"/>
              </a:solidFill>
            </a:endParaRPr>
          </a:p>
          <a:p>
            <a:r>
              <a:rPr lang="en-GB" dirty="0">
                <a:solidFill>
                  <a:schemeClr val="tx1"/>
                </a:solidFill>
              </a:rPr>
              <a:t>Lays out source material for transparency</a:t>
            </a:r>
          </a:p>
        </p:txBody>
      </p:sp>
      <p:pic>
        <p:nvPicPr>
          <p:cNvPr id="7" name="Picture 6">
            <a:extLst>
              <a:ext uri="{FF2B5EF4-FFF2-40B4-BE49-F238E27FC236}">
                <a16:creationId xmlns:a16="http://schemas.microsoft.com/office/drawing/2014/main" id="{DF3E0F22-7820-DF57-1A54-BE707DC5C521}"/>
              </a:ext>
            </a:extLst>
          </p:cNvPr>
          <p:cNvPicPr>
            <a:picLocks noChangeAspect="1"/>
          </p:cNvPicPr>
          <p:nvPr/>
        </p:nvPicPr>
        <p:blipFill>
          <a:blip r:embed="rId2"/>
          <a:stretch>
            <a:fillRect/>
          </a:stretch>
        </p:blipFill>
        <p:spPr>
          <a:xfrm>
            <a:off x="677334" y="1238215"/>
            <a:ext cx="9072880" cy="2922261"/>
          </a:xfrm>
          <a:prstGeom prst="rect">
            <a:avLst/>
          </a:prstGeom>
        </p:spPr>
      </p:pic>
    </p:spTree>
    <p:extLst>
      <p:ext uri="{BB962C8B-B14F-4D97-AF65-F5344CB8AC3E}">
        <p14:creationId xmlns:p14="http://schemas.microsoft.com/office/powerpoint/2010/main" val="3991845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7" name="Straight Connector 66">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9"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0"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1" name="Isosceles Triangle 70">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2"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3"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4"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5" name="Isosceles Triangle 74">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6" name="Isosceles Triangle 75">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78" name="Rectangle 7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1" name="Straight Connector 8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5" name="Isosceles Triangle 8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8" name="Isosceles Triangle 8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9" name="Isosceles Triangle 8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3" name="Content Placeholder 2">
            <a:extLst>
              <a:ext uri="{FF2B5EF4-FFF2-40B4-BE49-F238E27FC236}">
                <a16:creationId xmlns:a16="http://schemas.microsoft.com/office/drawing/2014/main" id="{18600AEB-AFEC-0D55-D021-34E57CD3A4CA}"/>
              </a:ext>
            </a:extLst>
          </p:cNvPr>
          <p:cNvSpPr>
            <a:spLocks noGrp="1"/>
          </p:cNvSpPr>
          <p:nvPr>
            <p:ph idx="1"/>
          </p:nvPr>
        </p:nvSpPr>
        <p:spPr>
          <a:xfrm>
            <a:off x="1507067" y="4050833"/>
            <a:ext cx="7766936" cy="1096899"/>
          </a:xfrm>
        </p:spPr>
        <p:txBody>
          <a:bodyPr vert="horz" lIns="91440" tIns="45720" rIns="91440" bIns="45720" rtlCol="0" anchor="t">
            <a:normAutofit/>
          </a:bodyPr>
          <a:lstStyle/>
          <a:p>
            <a:pPr marL="0" indent="0" algn="r">
              <a:buNone/>
            </a:pPr>
            <a:r>
              <a:rPr lang="en-US" b="1" i="0" u="sng">
                <a:solidFill>
                  <a:schemeClr val="tx1"/>
                </a:solidFill>
                <a:effectLst/>
                <a:highlight>
                  <a:srgbClr val="FFFFFF"/>
                </a:highlight>
                <a:hlinkClick r:id="rId2"/>
              </a:rPr>
              <a:t>https://ddaniel2024.github.io/Project-3/</a:t>
            </a:r>
            <a:endParaRPr lang="en-US">
              <a:solidFill>
                <a:schemeClr val="tx1"/>
              </a:solidFill>
            </a:endParaRPr>
          </a:p>
        </p:txBody>
      </p:sp>
      <p:sp>
        <p:nvSpPr>
          <p:cNvPr id="2" name="Title 1">
            <a:extLst>
              <a:ext uri="{FF2B5EF4-FFF2-40B4-BE49-F238E27FC236}">
                <a16:creationId xmlns:a16="http://schemas.microsoft.com/office/drawing/2014/main" id="{2F09DA93-EEF7-A37E-71BD-BB42463AEFA0}"/>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Thanks for watching!</a:t>
            </a:r>
          </a:p>
        </p:txBody>
      </p:sp>
    </p:spTree>
    <p:extLst>
      <p:ext uri="{BB962C8B-B14F-4D97-AF65-F5344CB8AC3E}">
        <p14:creationId xmlns:p14="http://schemas.microsoft.com/office/powerpoint/2010/main" val="38363950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arge icebergs in Greenland">
            <a:extLst>
              <a:ext uri="{FF2B5EF4-FFF2-40B4-BE49-F238E27FC236}">
                <a16:creationId xmlns:a16="http://schemas.microsoft.com/office/drawing/2014/main" id="{3D53F16B-E17A-D89D-1562-9248BB3D5D01}"/>
              </a:ext>
            </a:extLst>
          </p:cNvPr>
          <p:cNvPicPr>
            <a:picLocks noChangeAspect="1"/>
          </p:cNvPicPr>
          <p:nvPr/>
        </p:nvPicPr>
        <p:blipFill rotWithShape="1">
          <a:blip r:embed="rId2"/>
          <a:srcRect l="1336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FEE4F6A-BF98-56F4-82C5-A432BC6D3F89}"/>
              </a:ext>
            </a:extLst>
          </p:cNvPr>
          <p:cNvSpPr>
            <a:spLocks noGrp="1"/>
          </p:cNvSpPr>
          <p:nvPr>
            <p:ph type="title"/>
          </p:nvPr>
        </p:nvSpPr>
        <p:spPr>
          <a:xfrm>
            <a:off x="677333" y="609600"/>
            <a:ext cx="3851123" cy="1320800"/>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84FED33C-3CDB-BB2E-2608-837908D826BF}"/>
              </a:ext>
            </a:extLst>
          </p:cNvPr>
          <p:cNvSpPr>
            <a:spLocks noGrp="1"/>
          </p:cNvSpPr>
          <p:nvPr>
            <p:ph idx="1"/>
          </p:nvPr>
        </p:nvSpPr>
        <p:spPr>
          <a:xfrm>
            <a:off x="677334" y="2160589"/>
            <a:ext cx="3851122" cy="3880773"/>
          </a:xfrm>
        </p:spPr>
        <p:txBody>
          <a:bodyPr vert="horz" lIns="91440" tIns="45720" rIns="91440" bIns="45720" rtlCol="0">
            <a:normAutofit/>
          </a:bodyPr>
          <a:lstStyle/>
          <a:p>
            <a:pPr>
              <a:lnSpc>
                <a:spcPct val="90000"/>
              </a:lnSpc>
            </a:pPr>
            <a:r>
              <a:rPr lang="en-US" sz="1400" dirty="0"/>
              <a:t>CO2 is a greenhouse gas, absorbing heat from the earth and releasing it in all directions, including back to earth.  This causes global temperatures to rise, bringing starvation and disease.  Glaciers and ice caps melt, causing sea levels to rise.  People in low-lying areas such as the Netherlands, Bangladesh and Florida USA could be displaced.  Countries like India, Bolivia and Peru depend on glacial meltwater.  Loss of these glaciers could be devastating. </a:t>
            </a:r>
          </a:p>
          <a:p>
            <a:pPr>
              <a:lnSpc>
                <a:spcPct val="90000"/>
              </a:lnSpc>
            </a:pPr>
            <a:endParaRPr lang="en-US" sz="1400" dirty="0"/>
          </a:p>
          <a:p>
            <a:pPr>
              <a:lnSpc>
                <a:spcPct val="90000"/>
              </a:lnSpc>
            </a:pPr>
            <a:r>
              <a:rPr lang="en-US" sz="1400" dirty="0"/>
              <a:t>Also, CO2 dissolves into the ocean and reacts with water to form carbonic acid, raising its acidity.</a:t>
            </a:r>
          </a:p>
        </p:txBody>
      </p:sp>
      <p:cxnSp>
        <p:nvCxnSpPr>
          <p:cNvPr id="10" name="Straight Connector 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229952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3D10-867B-1B57-6ADA-C7AD6555E043}"/>
              </a:ext>
            </a:extLst>
          </p:cNvPr>
          <p:cNvSpPr>
            <a:spLocks noGrp="1"/>
          </p:cNvSpPr>
          <p:nvPr>
            <p:ph type="title"/>
          </p:nvPr>
        </p:nvSpPr>
        <p:spPr/>
        <p:txBody>
          <a:bodyPr/>
          <a:lstStyle/>
          <a:p>
            <a:r>
              <a:rPr lang="en-GB" dirty="0"/>
              <a:t>Aims</a:t>
            </a:r>
          </a:p>
        </p:txBody>
      </p:sp>
      <p:sp>
        <p:nvSpPr>
          <p:cNvPr id="3" name="Content Placeholder 2">
            <a:extLst>
              <a:ext uri="{FF2B5EF4-FFF2-40B4-BE49-F238E27FC236}">
                <a16:creationId xmlns:a16="http://schemas.microsoft.com/office/drawing/2014/main" id="{A485EFAE-44B0-BD3F-C3C6-EEA6B144806A}"/>
              </a:ext>
            </a:extLst>
          </p:cNvPr>
          <p:cNvSpPr>
            <a:spLocks noGrp="1"/>
          </p:cNvSpPr>
          <p:nvPr>
            <p:ph idx="1"/>
          </p:nvPr>
        </p:nvSpPr>
        <p:spPr/>
        <p:txBody>
          <a:bodyPr/>
          <a:lstStyle/>
          <a:p>
            <a:r>
              <a:rPr lang="en-GB" dirty="0"/>
              <a:t>To create an interactive dashboard for CO2 emissions</a:t>
            </a:r>
          </a:p>
          <a:p>
            <a:r>
              <a:rPr lang="en-GB" dirty="0"/>
              <a:t>Investigate different variables to see if there are any correlations:</a:t>
            </a:r>
          </a:p>
          <a:p>
            <a:pPr lvl="1"/>
            <a:r>
              <a:rPr lang="en-GB" dirty="0"/>
              <a:t>GDP</a:t>
            </a:r>
          </a:p>
          <a:p>
            <a:pPr lvl="1"/>
            <a:r>
              <a:rPr lang="en-GB" dirty="0"/>
              <a:t>Population</a:t>
            </a:r>
          </a:p>
          <a:p>
            <a:r>
              <a:rPr lang="en-GB" dirty="0"/>
              <a:t>To ensure that this endeavour is as user friendly as possible</a:t>
            </a:r>
          </a:p>
        </p:txBody>
      </p:sp>
    </p:spTree>
    <p:extLst>
      <p:ext uri="{BB962C8B-B14F-4D97-AF65-F5344CB8AC3E}">
        <p14:creationId xmlns:p14="http://schemas.microsoft.com/office/powerpoint/2010/main" val="19893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4" name="Title 3">
            <a:extLst>
              <a:ext uri="{FF2B5EF4-FFF2-40B4-BE49-F238E27FC236}">
                <a16:creationId xmlns:a16="http://schemas.microsoft.com/office/drawing/2014/main" id="{157C2C8F-2BB1-BB2D-1A05-FCF8E4AAE8BE}"/>
              </a:ext>
            </a:extLst>
          </p:cNvPr>
          <p:cNvSpPr>
            <a:spLocks noGrp="1"/>
          </p:cNvSpPr>
          <p:nvPr>
            <p:ph type="title"/>
          </p:nvPr>
        </p:nvSpPr>
        <p:spPr>
          <a:xfrm>
            <a:off x="5394959" y="2848422"/>
            <a:ext cx="3879043" cy="1646302"/>
          </a:xfrm>
        </p:spPr>
        <p:txBody>
          <a:bodyPr vert="horz" lIns="91440" tIns="45720" rIns="91440" bIns="45720" rtlCol="0" anchor="b">
            <a:normAutofit fontScale="90000"/>
          </a:bodyPr>
          <a:lstStyle/>
          <a:p>
            <a:pPr algn="r"/>
            <a:r>
              <a:rPr lang="en-US" sz="5400" dirty="0"/>
              <a:t>Quick look at the dashboard</a:t>
            </a:r>
          </a:p>
        </p:txBody>
      </p:sp>
      <p:pic>
        <p:nvPicPr>
          <p:cNvPr id="2" name="Picture 1" descr="Magnifying glass on clear background">
            <a:extLst>
              <a:ext uri="{FF2B5EF4-FFF2-40B4-BE49-F238E27FC236}">
                <a16:creationId xmlns:a16="http://schemas.microsoft.com/office/drawing/2014/main" id="{274C6C2F-6BD2-E6D6-678A-83711BC9848D}"/>
              </a:ext>
            </a:extLst>
          </p:cNvPr>
          <p:cNvPicPr>
            <a:picLocks noChangeAspect="1"/>
          </p:cNvPicPr>
          <p:nvPr/>
        </p:nvPicPr>
        <p:blipFill rotWithShape="1">
          <a:blip r:embed="rId2"/>
          <a:srcRect l="38392" r="9097"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25993535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E14D-D5F8-4A2C-7C45-3B01CD65C3BC}"/>
              </a:ext>
            </a:extLst>
          </p:cNvPr>
          <p:cNvSpPr>
            <a:spLocks noGrp="1"/>
          </p:cNvSpPr>
          <p:nvPr>
            <p:ph type="title"/>
          </p:nvPr>
        </p:nvSpPr>
        <p:spPr/>
        <p:txBody>
          <a:bodyPr/>
          <a:lstStyle/>
          <a:p>
            <a:r>
              <a:rPr lang="en-GB" dirty="0"/>
              <a:t>Dashboard – Global Focus</a:t>
            </a:r>
          </a:p>
        </p:txBody>
      </p:sp>
      <p:sp>
        <p:nvSpPr>
          <p:cNvPr id="3" name="Content Placeholder 2">
            <a:extLst>
              <a:ext uri="{FF2B5EF4-FFF2-40B4-BE49-F238E27FC236}">
                <a16:creationId xmlns:a16="http://schemas.microsoft.com/office/drawing/2014/main" id="{0085DEBE-D753-A27D-A699-A39A29931067}"/>
              </a:ext>
            </a:extLst>
          </p:cNvPr>
          <p:cNvSpPr>
            <a:spLocks noGrp="1"/>
          </p:cNvSpPr>
          <p:nvPr>
            <p:ph idx="1"/>
          </p:nvPr>
        </p:nvSpPr>
        <p:spPr>
          <a:xfrm>
            <a:off x="677334" y="4485047"/>
            <a:ext cx="8596668" cy="1655793"/>
          </a:xfrm>
        </p:spPr>
        <p:txBody>
          <a:bodyPr/>
          <a:lstStyle/>
          <a:p>
            <a:r>
              <a:rPr lang="en-GB" dirty="0"/>
              <a:t>Bubble plot: GDP vs Population</a:t>
            </a:r>
          </a:p>
          <a:p>
            <a:pPr lvl="1"/>
            <a:r>
              <a:rPr lang="en-GB" dirty="0"/>
              <a:t>Interactivity: Dropdown menu for year selection</a:t>
            </a:r>
          </a:p>
          <a:p>
            <a:pPr lvl="1"/>
            <a:r>
              <a:rPr lang="en-GB" dirty="0"/>
              <a:t>Colour coded</a:t>
            </a:r>
          </a:p>
          <a:p>
            <a:pPr lvl="1"/>
            <a:r>
              <a:rPr lang="en-GB" dirty="0"/>
              <a:t>Selectable traces</a:t>
            </a:r>
          </a:p>
        </p:txBody>
      </p:sp>
      <p:pic>
        <p:nvPicPr>
          <p:cNvPr id="7" name="Picture 6">
            <a:extLst>
              <a:ext uri="{FF2B5EF4-FFF2-40B4-BE49-F238E27FC236}">
                <a16:creationId xmlns:a16="http://schemas.microsoft.com/office/drawing/2014/main" id="{DB3C7C77-6EB9-154C-489B-8921EC065ECF}"/>
              </a:ext>
            </a:extLst>
          </p:cNvPr>
          <p:cNvPicPr>
            <a:picLocks noChangeAspect="1"/>
          </p:cNvPicPr>
          <p:nvPr/>
        </p:nvPicPr>
        <p:blipFill>
          <a:blip r:embed="rId2"/>
          <a:stretch>
            <a:fillRect/>
          </a:stretch>
        </p:blipFill>
        <p:spPr>
          <a:xfrm>
            <a:off x="677334" y="1270000"/>
            <a:ext cx="10413507" cy="3204156"/>
          </a:xfrm>
          <a:prstGeom prst="rect">
            <a:avLst/>
          </a:prstGeom>
        </p:spPr>
      </p:pic>
    </p:spTree>
    <p:extLst>
      <p:ext uri="{BB962C8B-B14F-4D97-AF65-F5344CB8AC3E}">
        <p14:creationId xmlns:p14="http://schemas.microsoft.com/office/powerpoint/2010/main" val="188440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E14D-D5F8-4A2C-7C45-3B01CD65C3BC}"/>
              </a:ext>
            </a:extLst>
          </p:cNvPr>
          <p:cNvSpPr>
            <a:spLocks noGrp="1"/>
          </p:cNvSpPr>
          <p:nvPr>
            <p:ph type="title"/>
          </p:nvPr>
        </p:nvSpPr>
        <p:spPr/>
        <p:txBody>
          <a:bodyPr/>
          <a:lstStyle/>
          <a:p>
            <a:r>
              <a:rPr lang="en-GB" dirty="0"/>
              <a:t>Dashboard – Global Focus</a:t>
            </a:r>
          </a:p>
        </p:txBody>
      </p:sp>
      <p:sp>
        <p:nvSpPr>
          <p:cNvPr id="3" name="Content Placeholder 2">
            <a:extLst>
              <a:ext uri="{FF2B5EF4-FFF2-40B4-BE49-F238E27FC236}">
                <a16:creationId xmlns:a16="http://schemas.microsoft.com/office/drawing/2014/main" id="{0085DEBE-D753-A27D-A699-A39A29931067}"/>
              </a:ext>
            </a:extLst>
          </p:cNvPr>
          <p:cNvSpPr>
            <a:spLocks noGrp="1"/>
          </p:cNvSpPr>
          <p:nvPr>
            <p:ph idx="1"/>
          </p:nvPr>
        </p:nvSpPr>
        <p:spPr>
          <a:xfrm>
            <a:off x="677334" y="4456590"/>
            <a:ext cx="8596668" cy="1478240"/>
          </a:xfrm>
        </p:spPr>
        <p:txBody>
          <a:bodyPr/>
          <a:lstStyle/>
          <a:p>
            <a:r>
              <a:rPr lang="en-GB" dirty="0"/>
              <a:t>Bar plot: Top 10 countries by emission type for a giver year</a:t>
            </a:r>
          </a:p>
          <a:p>
            <a:pPr lvl="1"/>
            <a:r>
              <a:rPr lang="en-GB" dirty="0"/>
              <a:t>Interactivity: Dropdown menu for year and emission type selection</a:t>
            </a:r>
          </a:p>
        </p:txBody>
      </p:sp>
      <p:pic>
        <p:nvPicPr>
          <p:cNvPr id="8" name="Picture 7">
            <a:extLst>
              <a:ext uri="{FF2B5EF4-FFF2-40B4-BE49-F238E27FC236}">
                <a16:creationId xmlns:a16="http://schemas.microsoft.com/office/drawing/2014/main" id="{09B2006B-B4EE-2294-FD01-E6180E5C1863}"/>
              </a:ext>
            </a:extLst>
          </p:cNvPr>
          <p:cNvPicPr>
            <a:picLocks noChangeAspect="1"/>
          </p:cNvPicPr>
          <p:nvPr/>
        </p:nvPicPr>
        <p:blipFill>
          <a:blip r:embed="rId2"/>
          <a:stretch>
            <a:fillRect/>
          </a:stretch>
        </p:blipFill>
        <p:spPr>
          <a:xfrm>
            <a:off x="677334" y="1270000"/>
            <a:ext cx="9010835" cy="3171277"/>
          </a:xfrm>
          <a:prstGeom prst="rect">
            <a:avLst/>
          </a:prstGeom>
        </p:spPr>
      </p:pic>
    </p:spTree>
    <p:extLst>
      <p:ext uri="{BB962C8B-B14F-4D97-AF65-F5344CB8AC3E}">
        <p14:creationId xmlns:p14="http://schemas.microsoft.com/office/powerpoint/2010/main" val="163793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E14D-D5F8-4A2C-7C45-3B01CD65C3BC}"/>
              </a:ext>
            </a:extLst>
          </p:cNvPr>
          <p:cNvSpPr>
            <a:spLocks noGrp="1"/>
          </p:cNvSpPr>
          <p:nvPr>
            <p:ph type="title"/>
          </p:nvPr>
        </p:nvSpPr>
        <p:spPr/>
        <p:txBody>
          <a:bodyPr/>
          <a:lstStyle/>
          <a:p>
            <a:r>
              <a:rPr lang="en-GB" dirty="0"/>
              <a:t>Dashboard – Country Focus</a:t>
            </a:r>
          </a:p>
        </p:txBody>
      </p:sp>
      <p:sp>
        <p:nvSpPr>
          <p:cNvPr id="3" name="Content Placeholder 2">
            <a:extLst>
              <a:ext uri="{FF2B5EF4-FFF2-40B4-BE49-F238E27FC236}">
                <a16:creationId xmlns:a16="http://schemas.microsoft.com/office/drawing/2014/main" id="{0085DEBE-D753-A27D-A699-A39A29931067}"/>
              </a:ext>
            </a:extLst>
          </p:cNvPr>
          <p:cNvSpPr>
            <a:spLocks noGrp="1"/>
          </p:cNvSpPr>
          <p:nvPr>
            <p:ph idx="1"/>
          </p:nvPr>
        </p:nvSpPr>
        <p:spPr>
          <a:xfrm>
            <a:off x="781235" y="4927601"/>
            <a:ext cx="8492767" cy="1156702"/>
          </a:xfrm>
        </p:spPr>
        <p:txBody>
          <a:bodyPr>
            <a:normAutofit fontScale="77500" lnSpcReduction="20000"/>
          </a:bodyPr>
          <a:lstStyle/>
          <a:p>
            <a:r>
              <a:rPr lang="en-GB" dirty="0"/>
              <a:t>Line plot: Emissions over the last 100 years for a selected country</a:t>
            </a:r>
          </a:p>
          <a:p>
            <a:pPr lvl="1"/>
            <a:r>
              <a:rPr lang="en-GB" dirty="0"/>
              <a:t>Selectable traces</a:t>
            </a:r>
          </a:p>
          <a:p>
            <a:r>
              <a:rPr lang="en-GB" dirty="0"/>
              <a:t>Pie chart: Emissions breakdown for a selected year and country</a:t>
            </a:r>
          </a:p>
          <a:p>
            <a:r>
              <a:rPr lang="en-GB" dirty="0"/>
              <a:t>Interactivity: Dropdown menus for year and country selection</a:t>
            </a:r>
          </a:p>
        </p:txBody>
      </p:sp>
      <p:pic>
        <p:nvPicPr>
          <p:cNvPr id="12" name="Picture 11">
            <a:extLst>
              <a:ext uri="{FF2B5EF4-FFF2-40B4-BE49-F238E27FC236}">
                <a16:creationId xmlns:a16="http://schemas.microsoft.com/office/drawing/2014/main" id="{532C99AF-50A4-793F-7C3C-1140FC3D4303}"/>
              </a:ext>
            </a:extLst>
          </p:cNvPr>
          <p:cNvPicPr>
            <a:picLocks noChangeAspect="1"/>
          </p:cNvPicPr>
          <p:nvPr/>
        </p:nvPicPr>
        <p:blipFill>
          <a:blip r:embed="rId2"/>
          <a:stretch>
            <a:fillRect/>
          </a:stretch>
        </p:blipFill>
        <p:spPr>
          <a:xfrm>
            <a:off x="677334" y="1270000"/>
            <a:ext cx="7516755" cy="3650194"/>
          </a:xfrm>
          <a:prstGeom prst="rect">
            <a:avLst/>
          </a:prstGeom>
        </p:spPr>
      </p:pic>
    </p:spTree>
    <p:extLst>
      <p:ext uri="{BB962C8B-B14F-4D97-AF65-F5344CB8AC3E}">
        <p14:creationId xmlns:p14="http://schemas.microsoft.com/office/powerpoint/2010/main" val="20903145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2808</TotalTime>
  <Words>770</Words>
  <Application>Microsoft Office PowerPoint</Application>
  <PresentationFormat>Widescreen</PresentationFormat>
  <Paragraphs>173</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Trebuchet MS</vt:lpstr>
      <vt:lpstr>Wingdings 3</vt:lpstr>
      <vt:lpstr>Facet</vt:lpstr>
      <vt:lpstr>Project 3 Data Visualization of CO2 emissions</vt:lpstr>
      <vt:lpstr>Background</vt:lpstr>
      <vt:lpstr>Background</vt:lpstr>
      <vt:lpstr>Background</vt:lpstr>
      <vt:lpstr>Aims</vt:lpstr>
      <vt:lpstr>Quick look at the dashboard</vt:lpstr>
      <vt:lpstr>Dashboard – Global Focus</vt:lpstr>
      <vt:lpstr>Dashboard – Global Focus</vt:lpstr>
      <vt:lpstr>Dashboard – Country Focus</vt:lpstr>
      <vt:lpstr>Coding, Process, and Data wrangling</vt:lpstr>
      <vt:lpstr>MetaData Sources - kaggle</vt:lpstr>
      <vt:lpstr>Coding, Process, and Data wrangling</vt:lpstr>
      <vt:lpstr>Data Storage - MongoDB</vt:lpstr>
      <vt:lpstr>Coding, Process, and Data wrangling</vt:lpstr>
      <vt:lpstr>Data extraction</vt:lpstr>
      <vt:lpstr>Data Frames Creation</vt:lpstr>
      <vt:lpstr>Merging</vt:lpstr>
      <vt:lpstr>Data Frame Extraction</vt:lpstr>
      <vt:lpstr>dtypes</vt:lpstr>
      <vt:lpstr>Exporting</vt:lpstr>
      <vt:lpstr>Behind the scenes - Jupyter</vt:lpstr>
      <vt:lpstr>Behind the scenes - Jupyter</vt:lpstr>
      <vt:lpstr>Coding, Process, and Data wrangling</vt:lpstr>
      <vt:lpstr>Functions</vt:lpstr>
      <vt:lpstr>Loops</vt:lpstr>
      <vt:lpstr>Conditionals</vt:lpstr>
      <vt:lpstr>Coding, Process, and Data wrangling</vt:lpstr>
      <vt:lpstr>Webpage Layout - divs</vt:lpstr>
      <vt:lpstr>Webpage styling – CSS</vt:lpstr>
      <vt:lpstr>Webpage styling – Responsive flex</vt:lpstr>
      <vt:lpstr>Webpage styling – CSS keyframes</vt:lpstr>
      <vt:lpstr>Coding, Process, and Data wrangling</vt:lpstr>
      <vt:lpstr>Interactivity</vt:lpstr>
      <vt:lpstr>Ethics</vt:lpstr>
      <vt:lpstr>Ethical Considerations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Comment</cp:lastModifiedBy>
  <cp:revision>221</cp:revision>
  <dcterms:created xsi:type="dcterms:W3CDTF">2024-05-25T00:50:18Z</dcterms:created>
  <dcterms:modified xsi:type="dcterms:W3CDTF">2024-06-03T16:30:29Z</dcterms:modified>
</cp:coreProperties>
</file>